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304" r:id="rId2"/>
    <p:sldId id="360" r:id="rId3"/>
    <p:sldId id="361" r:id="rId4"/>
    <p:sldId id="358" r:id="rId5"/>
    <p:sldId id="288" r:id="rId6"/>
    <p:sldId id="321" r:id="rId7"/>
    <p:sldId id="330" r:id="rId8"/>
    <p:sldId id="331" r:id="rId9"/>
    <p:sldId id="332" r:id="rId10"/>
    <p:sldId id="333" r:id="rId11"/>
    <p:sldId id="327" r:id="rId12"/>
    <p:sldId id="320" r:id="rId13"/>
    <p:sldId id="342" r:id="rId14"/>
    <p:sldId id="343" r:id="rId15"/>
    <p:sldId id="351" r:id="rId16"/>
    <p:sldId id="352" r:id="rId17"/>
    <p:sldId id="344" r:id="rId18"/>
    <p:sldId id="353" r:id="rId19"/>
    <p:sldId id="345" r:id="rId20"/>
    <p:sldId id="346" r:id="rId21"/>
    <p:sldId id="347" r:id="rId22"/>
    <p:sldId id="348" r:id="rId23"/>
    <p:sldId id="368" r:id="rId24"/>
    <p:sldId id="349" r:id="rId25"/>
    <p:sldId id="354" r:id="rId26"/>
    <p:sldId id="355" r:id="rId27"/>
    <p:sldId id="356" r:id="rId28"/>
    <p:sldId id="357" r:id="rId29"/>
    <p:sldId id="369" r:id="rId30"/>
    <p:sldId id="370"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A - Technical Perspective" id="{9E85B11F-81F0-D146-8492-9A0916354AE4}">
          <p14:sldIdLst>
            <p14:sldId id="304"/>
            <p14:sldId id="360"/>
            <p14:sldId id="361"/>
            <p14:sldId id="358"/>
            <p14:sldId id="288"/>
            <p14:sldId id="321"/>
            <p14:sldId id="330"/>
            <p14:sldId id="331"/>
            <p14:sldId id="332"/>
            <p14:sldId id="333"/>
            <p14:sldId id="327"/>
            <p14:sldId id="320"/>
            <p14:sldId id="342"/>
            <p14:sldId id="343"/>
            <p14:sldId id="351"/>
            <p14:sldId id="352"/>
            <p14:sldId id="344"/>
            <p14:sldId id="353"/>
            <p14:sldId id="345"/>
            <p14:sldId id="346"/>
            <p14:sldId id="347"/>
            <p14:sldId id="348"/>
            <p14:sldId id="368"/>
            <p14:sldId id="349"/>
            <p14:sldId id="354"/>
            <p14:sldId id="355"/>
            <p14:sldId id="356"/>
            <p14:sldId id="357"/>
            <p14:sldId id="369"/>
            <p14:sldId id="370"/>
          </p14:sldIdLst>
        </p14:section>
      </p14:sectionLst>
    </p:ext>
    <p:ext uri="{EFAFB233-063F-42B5-8137-9DF3F51BA10A}">
      <p15:sldGuideLst xmlns="" xmlns:p15="http://schemas.microsoft.com/office/powerpoint/2012/main">
        <p15:guide id="1" orient="horz" pos="850">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56E"/>
    <a:srgbClr val="F59122"/>
    <a:srgbClr val="8682BC"/>
    <a:srgbClr val="D01C8B"/>
    <a:srgbClr val="1B9E77"/>
    <a:srgbClr val="E69D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41" autoAdjust="0"/>
  </p:normalViewPr>
  <p:slideViewPr>
    <p:cSldViewPr snapToGrid="0" snapToObjects="1" showGuides="1">
      <p:cViewPr varScale="1">
        <p:scale>
          <a:sx n="84" d="100"/>
          <a:sy n="84" d="100"/>
        </p:scale>
        <p:origin x="-72" y="-130"/>
      </p:cViewPr>
      <p:guideLst>
        <p:guide orient="horz" pos="850"/>
        <p:guide pos="575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6906E0-6942-4F48-AC5D-2DDD06904B92}" type="datetimeFigureOut">
              <a:rPr lang="en-US" smtClean="0"/>
              <a:t>2/7/2018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9EBCD6-F881-DE4D-AD91-2DE9B6D20BD0}" type="slidenum">
              <a:rPr lang="en-US" smtClean="0"/>
              <a:t>‹#›</a:t>
            </a:fld>
            <a:endParaRPr lang="en-US" dirty="0"/>
          </a:p>
        </p:txBody>
      </p:sp>
    </p:spTree>
    <p:extLst>
      <p:ext uri="{BB962C8B-B14F-4D97-AF65-F5344CB8AC3E}">
        <p14:creationId xmlns:p14="http://schemas.microsoft.com/office/powerpoint/2010/main" val="3373010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D18E1-D8CB-9946-948B-7C2F3B110973}" type="datetimeFigureOut">
              <a:rPr lang="en-US" smtClean="0"/>
              <a:t>2/7/2018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0686C-8BC4-524E-8ABC-5F9B9C355391}" type="slidenum">
              <a:rPr lang="en-US" smtClean="0"/>
              <a:t>‹#›</a:t>
            </a:fld>
            <a:endParaRPr lang="en-US" dirty="0"/>
          </a:p>
        </p:txBody>
      </p:sp>
    </p:spTree>
    <p:extLst>
      <p:ext uri="{BB962C8B-B14F-4D97-AF65-F5344CB8AC3E}">
        <p14:creationId xmlns:p14="http://schemas.microsoft.com/office/powerpoint/2010/main" val="19770681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a:t>
            </a:fld>
            <a:endParaRPr lang="en-US" dirty="0"/>
          </a:p>
        </p:txBody>
      </p:sp>
    </p:spTree>
    <p:extLst>
      <p:ext uri="{BB962C8B-B14F-4D97-AF65-F5344CB8AC3E}">
        <p14:creationId xmlns:p14="http://schemas.microsoft.com/office/powerpoint/2010/main" val="393799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lvl="1" indent="0">
              <a:spcAft>
                <a:spcPts val="400"/>
              </a:spcAft>
              <a:buClr>
                <a:schemeClr val="accent2"/>
              </a:buClr>
              <a:buSzPct val="85000"/>
              <a:buFont typeface="Lucida Grande"/>
              <a:buNone/>
              <a:defRPr/>
            </a:pPr>
            <a:r>
              <a:rPr lang="en-US" b="1" dirty="0" smtClean="0">
                <a:solidFill>
                  <a:sysClr val="windowText" lastClr="000000"/>
                </a:solidFill>
                <a:latin typeface="Open Sans Light"/>
                <a:cs typeface="Open Sans Light"/>
              </a:rPr>
              <a:t>UASG Recommendations</a:t>
            </a:r>
          </a:p>
          <a:p>
            <a:pPr marL="525780" lvl="1" indent="-342900">
              <a:spcAft>
                <a:spcPts val="400"/>
              </a:spcAft>
              <a:buClr>
                <a:schemeClr val="accent2"/>
              </a:buClr>
              <a:buSzPct val="85000"/>
              <a:buFont typeface="Lucida Grande"/>
              <a:buChar char="*"/>
              <a:defRPr/>
            </a:pPr>
            <a:r>
              <a:rPr lang="en-US" dirty="0" smtClean="0">
                <a:solidFill>
                  <a:sysClr val="windowText" lastClr="000000"/>
                </a:solidFill>
                <a:latin typeface="Open Sans Light"/>
                <a:cs typeface="Open Sans Light"/>
              </a:rPr>
              <a:t>User interface elements requiring user to type domain name/email address must support Unicode and strings up to 256 characters</a:t>
            </a:r>
          </a:p>
          <a:p>
            <a:pPr marL="525780" lvl="1" indent="-342900">
              <a:spcAft>
                <a:spcPts val="400"/>
              </a:spcAft>
              <a:buClr>
                <a:schemeClr val="accent2"/>
              </a:buClr>
              <a:buSzPct val="85000"/>
              <a:buFont typeface="Lucida Grande"/>
              <a:buChar char="*"/>
              <a:defRPr/>
            </a:pPr>
            <a:r>
              <a:rPr lang="en-US" dirty="0" smtClean="0">
                <a:solidFill>
                  <a:sysClr val="windowText" lastClr="000000"/>
                </a:solidFill>
                <a:latin typeface="Open Sans Light"/>
                <a:cs typeface="Open Sans Light"/>
              </a:rPr>
              <a:t>Users should be allowed to enter ASCII Compatible Encoded text (“Punycoded”) in place of Unicode equivalent</a:t>
            </a:r>
          </a:p>
          <a:p>
            <a:pPr marL="982980" lvl="2" indent="-342900">
              <a:spcAft>
                <a:spcPts val="400"/>
              </a:spcAft>
              <a:buClr>
                <a:schemeClr val="accent2"/>
              </a:buClr>
              <a:buSzPct val="85000"/>
              <a:buFont typeface="Lucida Grande"/>
              <a:buChar char="*"/>
              <a:defRPr/>
            </a:pPr>
            <a:r>
              <a:rPr lang="en-US" dirty="0" smtClean="0">
                <a:solidFill>
                  <a:sysClr val="windowText" lastClr="000000"/>
                </a:solidFill>
                <a:latin typeface="Open Sans Light"/>
                <a:cs typeface="Open Sans Light"/>
              </a:rPr>
              <a:t>Unicode should be shown by default</a:t>
            </a:r>
          </a:p>
          <a:p>
            <a:pPr marL="982980" lvl="2" indent="-342900">
              <a:spcAft>
                <a:spcPts val="400"/>
              </a:spcAft>
              <a:buClr>
                <a:schemeClr val="accent2"/>
              </a:buClr>
              <a:buSzPct val="85000"/>
              <a:buFont typeface="Lucida Grande"/>
              <a:buChar char="*"/>
              <a:defRPr/>
            </a:pPr>
            <a:r>
              <a:rPr lang="en-US" dirty="0" smtClean="0">
                <a:solidFill>
                  <a:sysClr val="windowText" lastClr="000000"/>
                </a:solidFill>
                <a:latin typeface="Open Sans Light"/>
                <a:cs typeface="Open Sans Light"/>
              </a:rPr>
              <a:t>Punycoded text should only be shown when provides a benefit (consider using hoover feature to display Punycoded text if it is really needed)</a:t>
            </a:r>
            <a:endParaRPr lang="en-US" dirty="0">
              <a:solidFill>
                <a:sysClr val="windowText" lastClr="000000"/>
              </a:solidFill>
              <a:latin typeface="Open Sans Light"/>
              <a:cs typeface="Open Sans Light"/>
            </a:endParaRPr>
          </a:p>
        </p:txBody>
      </p:sp>
      <p:sp>
        <p:nvSpPr>
          <p:cNvPr id="4" name="Slide Number Placeholder 3"/>
          <p:cNvSpPr>
            <a:spLocks noGrp="1"/>
          </p:cNvSpPr>
          <p:nvPr>
            <p:ph type="sldNum" sz="quarter" idx="10"/>
          </p:nvPr>
        </p:nvSpPr>
        <p:spPr/>
        <p:txBody>
          <a:bodyPr/>
          <a:lstStyle/>
          <a:p>
            <a:fld id="{8870686C-8BC4-524E-8ABC-5F9B9C355391}" type="slidenum">
              <a:rPr lang="en-US" smtClean="0"/>
              <a:t>13</a:t>
            </a:fld>
            <a:endParaRPr lang="en-US" dirty="0"/>
          </a:p>
        </p:txBody>
      </p:sp>
    </p:spTree>
    <p:extLst>
      <p:ext uri="{BB962C8B-B14F-4D97-AF65-F5344CB8AC3E}">
        <p14:creationId xmlns:p14="http://schemas.microsoft.com/office/powerpoint/2010/main" val="165899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Many programmers have been trained to validate by following heuristics that require checking that a top-level domain has the “correct” number of letters, or that the letters are from the ASCII character set. These heuristics are no longer applicable because of the introduction of domain names with more than three characters, and Unicode (non-ASCII) characters.</a:t>
            </a: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14</a:t>
            </a:fld>
            <a:endParaRPr lang="en-US" dirty="0"/>
          </a:p>
        </p:txBody>
      </p:sp>
    </p:spTree>
    <p:extLst>
      <p:ext uri="{BB962C8B-B14F-4D97-AF65-F5344CB8AC3E}">
        <p14:creationId xmlns:p14="http://schemas.microsoft.com/office/powerpoint/2010/main" val="3479080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Many programmers have been trained to validate by following heuristics that require checking that a top-level domain has the “correct” number of letters, or that the letters are from the ASCII character set. These heuristics are no longer applicable because of the introduction of domain names with more than three characters, and Unicode (non-ASCII) characters.</a:t>
            </a: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15</a:t>
            </a:fld>
            <a:endParaRPr lang="en-US" dirty="0"/>
          </a:p>
        </p:txBody>
      </p:sp>
    </p:spTree>
    <p:extLst>
      <p:ext uri="{BB962C8B-B14F-4D97-AF65-F5344CB8AC3E}">
        <p14:creationId xmlns:p14="http://schemas.microsoft.com/office/powerpoint/2010/main" val="116878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Many programmers have been trained to validate by following heuristics that require checking that a top-level domain has the “correct” number of letters, or that the letters are from the ASCII character set. These heuristics are no longer applicable because of the introduction of domain names with more than three characters, and Unicode (non-ASCII) characters.</a:t>
            </a: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16</a:t>
            </a:fld>
            <a:endParaRPr lang="en-US" dirty="0"/>
          </a:p>
        </p:txBody>
      </p:sp>
    </p:spTree>
    <p:extLst>
      <p:ext uri="{BB962C8B-B14F-4D97-AF65-F5344CB8AC3E}">
        <p14:creationId xmlns:p14="http://schemas.microsoft.com/office/powerpoint/2010/main" val="407552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Open Sans Light"/>
              <a:cs typeface="Open Sans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Open Sans Light"/>
              <a:cs typeface="Open Sans Light"/>
            </a:endParaRPr>
          </a:p>
          <a:p>
            <a:endParaRPr lang="en-US" sz="1200" dirty="0" smtClean="0">
              <a:solidFill>
                <a:srgbClr val="5D686E"/>
              </a:solidFill>
              <a:latin typeface="Open Sans" charset="0"/>
              <a:ea typeface="Open Sans" charset="0"/>
              <a:cs typeface="Open Sans" charset="0"/>
            </a:endParaRP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17</a:t>
            </a:fld>
            <a:endParaRPr lang="en-US" dirty="0"/>
          </a:p>
        </p:txBody>
      </p:sp>
    </p:spTree>
    <p:extLst>
      <p:ext uri="{BB962C8B-B14F-4D97-AF65-F5344CB8AC3E}">
        <p14:creationId xmlns:p14="http://schemas.microsoft.com/office/powerpoint/2010/main" val="3204731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18</a:t>
            </a:fld>
            <a:endParaRPr lang="en-US" dirty="0"/>
          </a:p>
        </p:txBody>
      </p:sp>
    </p:spTree>
    <p:extLst>
      <p:ext uri="{BB962C8B-B14F-4D97-AF65-F5344CB8AC3E}">
        <p14:creationId xmlns:p14="http://schemas.microsoft.com/office/powerpoint/2010/main" val="134645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19</a:t>
            </a:fld>
            <a:endParaRPr lang="en-US" dirty="0"/>
          </a:p>
        </p:txBody>
      </p:sp>
    </p:spTree>
    <p:extLst>
      <p:ext uri="{BB962C8B-B14F-4D97-AF65-F5344CB8AC3E}">
        <p14:creationId xmlns:p14="http://schemas.microsoft.com/office/powerpoint/2010/main" val="351276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20</a:t>
            </a:fld>
            <a:endParaRPr lang="en-US" dirty="0"/>
          </a:p>
        </p:txBody>
      </p:sp>
    </p:spTree>
    <p:extLst>
      <p:ext uri="{BB962C8B-B14F-4D97-AF65-F5344CB8AC3E}">
        <p14:creationId xmlns:p14="http://schemas.microsoft.com/office/powerpoint/2010/main" val="362853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21</a:t>
            </a:fld>
            <a:endParaRPr lang="en-US" dirty="0"/>
          </a:p>
        </p:txBody>
      </p:sp>
    </p:spTree>
    <p:extLst>
      <p:ext uri="{BB962C8B-B14F-4D97-AF65-F5344CB8AC3E}">
        <p14:creationId xmlns:p14="http://schemas.microsoft.com/office/powerpoint/2010/main" val="695367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22</a:t>
            </a:fld>
            <a:endParaRPr lang="en-US" dirty="0"/>
          </a:p>
        </p:txBody>
      </p:sp>
    </p:spTree>
    <p:extLst>
      <p:ext uri="{BB962C8B-B14F-4D97-AF65-F5344CB8AC3E}">
        <p14:creationId xmlns:p14="http://schemas.microsoft.com/office/powerpoint/2010/main" val="277025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pivot from English-dominant to Other</a:t>
            </a:r>
            <a:r>
              <a:rPr lang="en-US" baseline="0" dirty="0" smtClean="0"/>
              <a:t> Language-dominant content is an symbolic moment in the history of the Internet, and will occur in the next couple of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a:t>
            </a:fld>
            <a:endParaRPr lang="en-US" dirty="0"/>
          </a:p>
        </p:txBody>
      </p:sp>
    </p:spTree>
    <p:extLst>
      <p:ext uri="{BB962C8B-B14F-4D97-AF65-F5344CB8AC3E}">
        <p14:creationId xmlns:p14="http://schemas.microsoft.com/office/powerpoint/2010/main" val="1907572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additional available at https://uasg.tech/wp-content/uploads/2017/06/UA006-Relevant-RFCs.pdf</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29</a:t>
            </a:fld>
            <a:endParaRPr lang="en-US" dirty="0"/>
          </a:p>
        </p:txBody>
      </p:sp>
    </p:spTree>
    <p:extLst>
      <p:ext uri="{BB962C8B-B14F-4D97-AF65-F5344CB8AC3E}">
        <p14:creationId xmlns:p14="http://schemas.microsoft.com/office/powerpoint/2010/main" val="3089517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30</a:t>
            </a:fld>
            <a:endParaRPr lang="en-US" dirty="0"/>
          </a:p>
        </p:txBody>
      </p:sp>
    </p:spTree>
    <p:extLst>
      <p:ext uri="{BB962C8B-B14F-4D97-AF65-F5344CB8AC3E}">
        <p14:creationId xmlns:p14="http://schemas.microsoft.com/office/powerpoint/2010/main" val="308951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t>
            </a:r>
            <a:r>
              <a:rPr lang="en-US" baseline="0" dirty="0" smtClean="0"/>
              <a:t> slide.</a:t>
            </a:r>
          </a:p>
          <a:p>
            <a:endParaRPr lang="en-US" baseline="0" dirty="0" smtClean="0"/>
          </a:p>
          <a:p>
            <a:r>
              <a:rPr lang="en-US" baseline="0" dirty="0" smtClean="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4</a:t>
            </a:fld>
            <a:endParaRPr lang="en-US" dirty="0"/>
          </a:p>
        </p:txBody>
      </p:sp>
    </p:spTree>
    <p:extLst>
      <p:ext uri="{BB962C8B-B14F-4D97-AF65-F5344CB8AC3E}">
        <p14:creationId xmlns:p14="http://schemas.microsoft.com/office/powerpoint/2010/main" val="415209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lvl="1" indent="0">
              <a:spcAft>
                <a:spcPts val="400"/>
              </a:spcAft>
              <a:buClr>
                <a:schemeClr val="accent2"/>
              </a:buClr>
              <a:buSzPct val="85000"/>
              <a:buFont typeface="Lucida Grande"/>
              <a:buNone/>
              <a:defRPr/>
            </a:pPr>
            <a:r>
              <a:rPr lang="en-US" b="1" dirty="0" smtClean="0">
                <a:solidFill>
                  <a:sysClr val="windowText" lastClr="000000"/>
                </a:solidFill>
                <a:latin typeface="Open Sans Light"/>
                <a:cs typeface="Open Sans Light"/>
              </a:rPr>
              <a:t>UASG Recommendations</a:t>
            </a:r>
          </a:p>
          <a:p>
            <a:pPr marL="525780" lvl="1" indent="-342900">
              <a:spcAft>
                <a:spcPts val="400"/>
              </a:spcAft>
              <a:buClr>
                <a:schemeClr val="accent2"/>
              </a:buClr>
              <a:buSzPct val="85000"/>
              <a:buFont typeface="Lucida Grande"/>
              <a:buChar char="*"/>
              <a:defRPr/>
            </a:pPr>
            <a:r>
              <a:rPr lang="en-US" dirty="0" smtClean="0">
                <a:solidFill>
                  <a:sysClr val="windowText" lastClr="000000"/>
                </a:solidFill>
                <a:latin typeface="Open Sans Light"/>
                <a:cs typeface="Open Sans Light"/>
              </a:rPr>
              <a:t>User interface elements requiring user to type domain name/email address must support Unicode and strings up to 256 characters</a:t>
            </a:r>
          </a:p>
          <a:p>
            <a:pPr marL="525780" lvl="1" indent="-342900">
              <a:spcAft>
                <a:spcPts val="400"/>
              </a:spcAft>
              <a:buClr>
                <a:schemeClr val="accent2"/>
              </a:buClr>
              <a:buSzPct val="85000"/>
              <a:buFont typeface="Lucida Grande"/>
              <a:buChar char="*"/>
              <a:defRPr/>
            </a:pPr>
            <a:r>
              <a:rPr lang="en-US" dirty="0" smtClean="0">
                <a:solidFill>
                  <a:sysClr val="windowText" lastClr="000000"/>
                </a:solidFill>
                <a:latin typeface="Open Sans Light"/>
                <a:cs typeface="Open Sans Light"/>
              </a:rPr>
              <a:t>Users should be allowed to enter ASCII Compatible Encoded text (“Punycoded”) in place of Unicode equivalent</a:t>
            </a:r>
          </a:p>
          <a:p>
            <a:pPr marL="982980" lvl="2" indent="-342900">
              <a:spcAft>
                <a:spcPts val="400"/>
              </a:spcAft>
              <a:buClr>
                <a:schemeClr val="accent2"/>
              </a:buClr>
              <a:buSzPct val="85000"/>
              <a:buFont typeface="Lucida Grande"/>
              <a:buChar char="*"/>
              <a:defRPr/>
            </a:pPr>
            <a:r>
              <a:rPr lang="en-US" dirty="0" smtClean="0">
                <a:solidFill>
                  <a:sysClr val="windowText" lastClr="000000"/>
                </a:solidFill>
                <a:latin typeface="Open Sans Light"/>
                <a:cs typeface="Open Sans Light"/>
              </a:rPr>
              <a:t>Unicode should be shown by default</a:t>
            </a:r>
          </a:p>
          <a:p>
            <a:pPr marL="982980" lvl="2" indent="-342900">
              <a:spcAft>
                <a:spcPts val="400"/>
              </a:spcAft>
              <a:buClr>
                <a:schemeClr val="accent2"/>
              </a:buClr>
              <a:buSzPct val="85000"/>
              <a:buFont typeface="Lucida Grande"/>
              <a:buChar char="*"/>
              <a:defRPr/>
            </a:pPr>
            <a:r>
              <a:rPr lang="en-US" dirty="0" smtClean="0">
                <a:solidFill>
                  <a:sysClr val="windowText" lastClr="000000"/>
                </a:solidFill>
                <a:latin typeface="Open Sans Light"/>
                <a:cs typeface="Open Sans Light"/>
              </a:rPr>
              <a:t>Punycoded text should only be shown when  provides a benefit</a:t>
            </a:r>
            <a:endParaRPr lang="en-US" dirty="0">
              <a:solidFill>
                <a:sysClr val="windowText" lastClr="000000"/>
              </a:solidFill>
              <a:latin typeface="Open Sans Light"/>
              <a:cs typeface="Open Sans Light"/>
            </a:endParaRPr>
          </a:p>
        </p:txBody>
      </p:sp>
      <p:sp>
        <p:nvSpPr>
          <p:cNvPr id="4" name="Slide Number Placeholder 3"/>
          <p:cNvSpPr>
            <a:spLocks noGrp="1"/>
          </p:cNvSpPr>
          <p:nvPr>
            <p:ph type="sldNum" sz="quarter" idx="10"/>
          </p:nvPr>
        </p:nvSpPr>
        <p:spPr/>
        <p:txBody>
          <a:bodyPr/>
          <a:lstStyle/>
          <a:p>
            <a:fld id="{8870686C-8BC4-524E-8ABC-5F9B9C355391}" type="slidenum">
              <a:rPr lang="en-US" smtClean="0"/>
              <a:t>7</a:t>
            </a:fld>
            <a:endParaRPr lang="en-US" dirty="0"/>
          </a:p>
        </p:txBody>
      </p:sp>
    </p:spTree>
    <p:extLst>
      <p:ext uri="{BB962C8B-B14F-4D97-AF65-F5344CB8AC3E}">
        <p14:creationId xmlns:p14="http://schemas.microsoft.com/office/powerpoint/2010/main" val="128424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8</a:t>
            </a:fld>
            <a:endParaRPr lang="en-US" dirty="0"/>
          </a:p>
        </p:txBody>
      </p:sp>
    </p:spTree>
    <p:extLst>
      <p:ext uri="{BB962C8B-B14F-4D97-AF65-F5344CB8AC3E}">
        <p14:creationId xmlns:p14="http://schemas.microsoft.com/office/powerpoint/2010/main" val="32848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Open Sans Light"/>
                <a:cs typeface="Open Sans Light"/>
              </a:rPr>
              <a:t>Discussion Point: Instances where email addresses and domain names have been filed under the “author” field of a document or “contact info” in a log file have led to the loss of origin as an address.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Open Sans Light"/>
              <a:cs typeface="Open Sans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Open Sans Light"/>
              <a:cs typeface="Open Sans Light"/>
            </a:endParaRPr>
          </a:p>
          <a:p>
            <a:endParaRPr lang="en-US" sz="1200" dirty="0" smtClean="0">
              <a:solidFill>
                <a:srgbClr val="5D686E"/>
              </a:solidFill>
              <a:latin typeface="Open Sans" charset="0"/>
              <a:ea typeface="Open Sans" charset="0"/>
              <a:cs typeface="Open Sans" charset="0"/>
            </a:endParaRP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9</a:t>
            </a:fld>
            <a:endParaRPr lang="en-US" dirty="0"/>
          </a:p>
        </p:txBody>
      </p:sp>
    </p:spTree>
    <p:extLst>
      <p:ext uri="{BB962C8B-B14F-4D97-AF65-F5344CB8AC3E}">
        <p14:creationId xmlns:p14="http://schemas.microsoft.com/office/powerpoint/2010/main" val="169260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D686E"/>
                </a:solidFill>
                <a:latin typeface="Open Sans" charset="0"/>
                <a:ea typeface="Open Sans" charset="0"/>
                <a:cs typeface="Open Sans" charset="0"/>
              </a:rPr>
              <a:t>Activity (e.g., searching or sorting a list)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D686E"/>
                </a:solidFill>
                <a:latin typeface="Open Sans" charset="0"/>
                <a:ea typeface="Open Sans" charset="0"/>
                <a:cs typeface="Open Sans" charset="0"/>
              </a:rPr>
              <a:t>Alternate</a:t>
            </a:r>
            <a:r>
              <a:rPr lang="en-US" sz="1200" baseline="0" dirty="0" smtClean="0">
                <a:solidFill>
                  <a:srgbClr val="5D686E"/>
                </a:solidFill>
                <a:latin typeface="Open Sans" charset="0"/>
                <a:ea typeface="Open Sans" charset="0"/>
                <a:cs typeface="Open Sans" charset="0"/>
              </a:rPr>
              <a:t> format </a:t>
            </a:r>
            <a:r>
              <a:rPr lang="en-US" sz="1200" dirty="0" smtClean="0">
                <a:solidFill>
                  <a:srgbClr val="5D686E"/>
                </a:solidFill>
                <a:latin typeface="Open Sans" charset="0"/>
                <a:ea typeface="Open Sans" charset="0"/>
                <a:cs typeface="Open Sans" charset="0"/>
              </a:rPr>
              <a:t>(e.g., storing ASCII as Unicode).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D686E"/>
                </a:solidFill>
                <a:latin typeface="Open Sans" charset="0"/>
                <a:ea typeface="Open Sans" charset="0"/>
                <a:cs typeface="Open Sans" charset="0"/>
              </a:rPr>
              <a:t>Additional validation may also occur during processing.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D686E"/>
                </a:solidFill>
                <a:latin typeface="Open Sans" charset="0"/>
                <a:ea typeface="Open Sans" charset="0"/>
                <a:cs typeface="Open Sans" charset="0"/>
              </a:rPr>
              <a:t>Domain names and email addresses can be processed in an unlimited number of ways*, which reinforces the need for conventions that ensure data is being understood and classified consistently.</a:t>
            </a:r>
          </a:p>
          <a:p>
            <a:endParaRPr lang="en-US" dirty="0" smtClean="0"/>
          </a:p>
        </p:txBody>
      </p:sp>
      <p:sp>
        <p:nvSpPr>
          <p:cNvPr id="4" name="Slide Number Placeholder 3"/>
          <p:cNvSpPr>
            <a:spLocks noGrp="1"/>
          </p:cNvSpPr>
          <p:nvPr>
            <p:ph type="sldNum" sz="quarter" idx="10"/>
          </p:nvPr>
        </p:nvSpPr>
        <p:spPr/>
        <p:txBody>
          <a:bodyPr/>
          <a:lstStyle/>
          <a:p>
            <a:fld id="{8870686C-8BC4-524E-8ABC-5F9B9C355391}" type="slidenum">
              <a:rPr lang="en-US" smtClean="0"/>
              <a:t>10</a:t>
            </a:fld>
            <a:endParaRPr lang="en-US" dirty="0"/>
          </a:p>
        </p:txBody>
      </p:sp>
    </p:spTree>
    <p:extLst>
      <p:ext uri="{BB962C8B-B14F-4D97-AF65-F5344CB8AC3E}">
        <p14:creationId xmlns:p14="http://schemas.microsoft.com/office/powerpoint/2010/main" val="292431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11</a:t>
            </a:fld>
            <a:endParaRPr lang="en-US" dirty="0"/>
          </a:p>
        </p:txBody>
      </p:sp>
    </p:spTree>
    <p:extLst>
      <p:ext uri="{BB962C8B-B14F-4D97-AF65-F5344CB8AC3E}">
        <p14:creationId xmlns:p14="http://schemas.microsoft.com/office/powerpoint/2010/main" val="272469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class is typically interactive, some informal</a:t>
            </a:r>
            <a:r>
              <a:rPr lang="en-US" baseline="0" dirty="0" smtClean="0"/>
              <a:t> discussion of good practices has already started.  The next section of the slide deck focusses entirely on good practices.  It is beneficial to incorporate some personal instances where the instructor encountered cases where good practices were or are not followed.</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12</a:t>
            </a:fld>
            <a:endParaRPr lang="en-US" dirty="0"/>
          </a:p>
        </p:txBody>
      </p:sp>
    </p:spTree>
    <p:extLst>
      <p:ext uri="{BB962C8B-B14F-4D97-AF65-F5344CB8AC3E}">
        <p14:creationId xmlns:p14="http://schemas.microsoft.com/office/powerpoint/2010/main" val="2248259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hort">
    <p:bg>
      <p:bgPr>
        <a:solidFill>
          <a:schemeClr val="accent1"/>
        </a:solidFill>
        <a:effectLst/>
      </p:bgPr>
    </p:bg>
    <p:spTree>
      <p:nvGrpSpPr>
        <p:cNvPr id="1" name=""/>
        <p:cNvGrpSpPr/>
        <p:nvPr/>
      </p:nvGrpSpPr>
      <p:grpSpPr>
        <a:xfrm>
          <a:off x="0" y="0"/>
          <a:ext cx="0" cy="0"/>
          <a:chOff x="0" y="0"/>
          <a:chExt cx="0" cy="0"/>
        </a:xfrm>
      </p:grpSpPr>
      <p:sp>
        <p:nvSpPr>
          <p:cNvPr id="11" name="TextBox 10"/>
          <p:cNvSpPr txBox="1"/>
          <p:nvPr userDrawn="1"/>
        </p:nvSpPr>
        <p:spPr>
          <a:xfrm>
            <a:off x="7270750" y="4781113"/>
            <a:ext cx="1692519" cy="200055"/>
          </a:xfrm>
          <a:prstGeom prst="rect">
            <a:avLst/>
          </a:prstGeom>
          <a:noFill/>
        </p:spPr>
        <p:txBody>
          <a:bodyPr wrap="square" tIns="0" rIns="0" bIns="0" rtlCol="0" anchor="ctr" anchorCtr="0">
            <a:spAutoFit/>
          </a:bodyPr>
          <a:lstStyle/>
          <a:p>
            <a:pPr>
              <a:lnSpc>
                <a:spcPct val="110000"/>
              </a:lnSpc>
            </a:pPr>
            <a:r>
              <a:rPr lang="en-US" sz="1200" dirty="0" smtClean="0">
                <a:solidFill>
                  <a:schemeClr val="tx2"/>
                </a:solidFill>
                <a:latin typeface="Open Sans Light"/>
                <a:cs typeface="Open Sans Light"/>
              </a:rPr>
              <a:t>Universal </a:t>
            </a:r>
            <a:r>
              <a:rPr lang="en-US" sz="1200" baseline="0" dirty="0" smtClean="0">
                <a:solidFill>
                  <a:schemeClr val="tx2"/>
                </a:solidFill>
                <a:latin typeface="Open Sans Light"/>
                <a:cs typeface="Open Sans Light"/>
              </a:rPr>
              <a:t>Acceptance</a:t>
            </a:r>
            <a:endParaRPr lang="en-US" sz="1200" dirty="0">
              <a:solidFill>
                <a:schemeClr val="tx2"/>
              </a:solidFill>
              <a:latin typeface="Open Sans Light"/>
              <a:cs typeface="Open Sans Light"/>
            </a:endParaRPr>
          </a:p>
        </p:txBody>
      </p:sp>
      <p:sp>
        <p:nvSpPr>
          <p:cNvPr id="19" name="Title 18"/>
          <p:cNvSpPr>
            <a:spLocks noGrp="1"/>
          </p:cNvSpPr>
          <p:nvPr userDrawn="1">
            <p:ph type="title" hasCustomPrompt="1"/>
          </p:nvPr>
        </p:nvSpPr>
        <p:spPr>
          <a:xfrm>
            <a:off x="457200" y="3000709"/>
            <a:ext cx="8153399" cy="557986"/>
          </a:xfrm>
          <a:prstGeom prst="rect">
            <a:avLst/>
          </a:prstGeom>
        </p:spPr>
        <p:txBody>
          <a:bodyPr vert="horz"/>
          <a:lstStyle>
            <a:lvl1pPr algn="l">
              <a:lnSpc>
                <a:spcPct val="100000"/>
              </a:lnSpc>
              <a:defRPr sz="3000" baseline="0">
                <a:solidFill>
                  <a:schemeClr val="tx2">
                    <a:lumMod val="85000"/>
                    <a:lumOff val="15000"/>
                  </a:schemeClr>
                </a:solidFill>
                <a:latin typeface="Open Sans"/>
                <a:cs typeface="Open Sans"/>
              </a:defRPr>
            </a:lvl1pPr>
          </a:lstStyle>
          <a:p>
            <a:r>
              <a:rPr lang="en-US" dirty="0" smtClean="0"/>
              <a:t>Presentation Title: Short</a:t>
            </a:r>
            <a:endParaRPr lang="en-US" dirty="0"/>
          </a:p>
        </p:txBody>
      </p:sp>
      <p:pic>
        <p:nvPicPr>
          <p:cNvPr id="124" name="Picture 123" descr="ua-deck_title-01.png"/>
          <p:cNvPicPr>
            <a:picLocks noChangeAspect="1"/>
          </p:cNvPicPr>
          <p:nvPr userDrawn="1"/>
        </p:nvPicPr>
        <p:blipFill rotWithShape="1">
          <a:blip r:embed="rId2">
            <a:extLst>
              <a:ext uri="{28A0092B-C50C-407E-A947-70E740481C1C}">
                <a14:useLocalDpi xmlns:a14="http://schemas.microsoft.com/office/drawing/2010/main" val="0"/>
              </a:ext>
            </a:extLst>
          </a:blip>
          <a:srcRect b="130"/>
          <a:stretch/>
        </p:blipFill>
        <p:spPr>
          <a:xfrm>
            <a:off x="0" y="0"/>
            <a:ext cx="9144000" cy="2368296"/>
          </a:xfrm>
          <a:prstGeom prst="rect">
            <a:avLst/>
          </a:prstGeom>
        </p:spPr>
      </p:pic>
      <p:pic>
        <p:nvPicPr>
          <p:cNvPr id="7" name="Picture 6" descr="ua-logo_wht.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354407" y="4234419"/>
            <a:ext cx="1467358" cy="466344"/>
          </a:xfrm>
          <a:prstGeom prst="rect">
            <a:avLst/>
          </a:prstGeom>
        </p:spPr>
      </p:pic>
    </p:spTree>
    <p:extLst>
      <p:ext uri="{BB962C8B-B14F-4D97-AF65-F5344CB8AC3E}">
        <p14:creationId xmlns:p14="http://schemas.microsoft.com/office/powerpoint/2010/main" val="336516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5A10B-5389-4757-89D3-6833D15F16B7}" type="datetime1">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3EE58-1476-4A02-8B07-6B64DAFFE20F}" type="slidenum">
              <a:rPr lang="en-US" smtClean="0"/>
              <a:t>‹#›</a:t>
            </a:fld>
            <a:endParaRPr lang="en-US" dirty="0"/>
          </a:p>
        </p:txBody>
      </p:sp>
    </p:spTree>
    <p:extLst>
      <p:ext uri="{BB962C8B-B14F-4D97-AF65-F5344CB8AC3E}">
        <p14:creationId xmlns:p14="http://schemas.microsoft.com/office/powerpoint/2010/main" val="46776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ng">
    <p:bg>
      <p:bgPr>
        <a:solidFill>
          <a:schemeClr val="accent1"/>
        </a:solidFill>
        <a:effectLst/>
      </p:bgPr>
    </p:bg>
    <p:spTree>
      <p:nvGrpSpPr>
        <p:cNvPr id="1" name=""/>
        <p:cNvGrpSpPr/>
        <p:nvPr/>
      </p:nvGrpSpPr>
      <p:grpSpPr>
        <a:xfrm>
          <a:off x="0" y="0"/>
          <a:ext cx="0" cy="0"/>
          <a:chOff x="0" y="0"/>
          <a:chExt cx="0" cy="0"/>
        </a:xfrm>
      </p:grpSpPr>
      <p:sp>
        <p:nvSpPr>
          <p:cNvPr id="10" name="Title 18"/>
          <p:cNvSpPr>
            <a:spLocks noGrp="1"/>
          </p:cNvSpPr>
          <p:nvPr>
            <p:ph type="title" hasCustomPrompt="1"/>
          </p:nvPr>
        </p:nvSpPr>
        <p:spPr>
          <a:xfrm>
            <a:off x="473077" y="2877371"/>
            <a:ext cx="8137524" cy="1115568"/>
          </a:xfrm>
          <a:prstGeom prst="rect">
            <a:avLst/>
          </a:prstGeom>
        </p:spPr>
        <p:txBody>
          <a:bodyPr vert="horz"/>
          <a:lstStyle>
            <a:lvl1pPr algn="l">
              <a:lnSpc>
                <a:spcPct val="100000"/>
              </a:lnSpc>
              <a:defRPr sz="3000" baseline="0">
                <a:solidFill>
                  <a:schemeClr val="tx2">
                    <a:lumMod val="85000"/>
                    <a:lumOff val="15000"/>
                  </a:schemeClr>
                </a:solidFill>
                <a:latin typeface="Open Sans"/>
                <a:cs typeface="Open Sans"/>
              </a:defRPr>
            </a:lvl1pPr>
          </a:lstStyle>
          <a:p>
            <a:r>
              <a:rPr lang="en-US" dirty="0" smtClean="0"/>
              <a:t>Presentation Title:  Long (Use only if absolutely necessary)</a:t>
            </a:r>
            <a:endParaRPr lang="en-US" dirty="0"/>
          </a:p>
        </p:txBody>
      </p:sp>
      <p:sp>
        <p:nvSpPr>
          <p:cNvPr id="16" name="TextBox 15"/>
          <p:cNvSpPr txBox="1"/>
          <p:nvPr userDrawn="1"/>
        </p:nvSpPr>
        <p:spPr>
          <a:xfrm>
            <a:off x="7270750" y="4781113"/>
            <a:ext cx="1692519" cy="200055"/>
          </a:xfrm>
          <a:prstGeom prst="rect">
            <a:avLst/>
          </a:prstGeom>
          <a:noFill/>
        </p:spPr>
        <p:txBody>
          <a:bodyPr wrap="square" tIns="0" rIns="0" bIns="0" rtlCol="0" anchor="ctr" anchorCtr="0">
            <a:spAutoFit/>
          </a:bodyPr>
          <a:lstStyle/>
          <a:p>
            <a:pPr>
              <a:lnSpc>
                <a:spcPct val="110000"/>
              </a:lnSpc>
            </a:pPr>
            <a:r>
              <a:rPr lang="en-US" sz="1200" dirty="0" smtClean="0">
                <a:solidFill>
                  <a:schemeClr val="tx2"/>
                </a:solidFill>
                <a:latin typeface="Open Sans Light"/>
                <a:cs typeface="Open Sans Light"/>
              </a:rPr>
              <a:t>Universal </a:t>
            </a:r>
            <a:r>
              <a:rPr lang="en-US" sz="1200" baseline="0" dirty="0" smtClean="0">
                <a:solidFill>
                  <a:schemeClr val="tx2"/>
                </a:solidFill>
                <a:latin typeface="Open Sans Light"/>
                <a:cs typeface="Open Sans Light"/>
              </a:rPr>
              <a:t>Acceptance</a:t>
            </a:r>
            <a:endParaRPr lang="en-US" sz="1200" dirty="0">
              <a:solidFill>
                <a:schemeClr val="tx2"/>
              </a:solidFill>
              <a:latin typeface="Open Sans Light"/>
              <a:cs typeface="Open Sans Light"/>
            </a:endParaRPr>
          </a:p>
        </p:txBody>
      </p:sp>
      <p:pic>
        <p:nvPicPr>
          <p:cNvPr id="21" name="Picture 20" descr="ua-deck_titl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371344"/>
          </a:xfrm>
          <a:prstGeom prst="rect">
            <a:avLst/>
          </a:prstGeom>
        </p:spPr>
      </p:pic>
      <p:pic>
        <p:nvPicPr>
          <p:cNvPr id="7" name="Picture 6" descr="ua-logo_wht.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354407" y="4234419"/>
            <a:ext cx="1467358" cy="466344"/>
          </a:xfrm>
          <a:prstGeom prst="rect">
            <a:avLst/>
          </a:prstGeom>
        </p:spPr>
      </p:pic>
    </p:spTree>
    <p:extLst>
      <p:ext uri="{BB962C8B-B14F-4D97-AF65-F5344CB8AC3E}">
        <p14:creationId xmlns:p14="http://schemas.microsoft.com/office/powerpoint/2010/main" val="85926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Plain">
    <p:spTree>
      <p:nvGrpSpPr>
        <p:cNvPr id="1" name=""/>
        <p:cNvGrpSpPr/>
        <p:nvPr/>
      </p:nvGrpSpPr>
      <p:grpSpPr>
        <a:xfrm>
          <a:off x="0" y="0"/>
          <a:ext cx="0" cy="0"/>
          <a:chOff x="0" y="0"/>
          <a:chExt cx="0" cy="0"/>
        </a:xfrm>
      </p:grpSpPr>
      <p:sp>
        <p:nvSpPr>
          <p:cNvPr id="6" name="Rectangle 5"/>
          <p:cNvSpPr/>
          <p:nvPr userDrawn="1"/>
        </p:nvSpPr>
        <p:spPr>
          <a:xfrm>
            <a:off x="737418" y="4864647"/>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106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tylized">
    <p:spTree>
      <p:nvGrpSpPr>
        <p:cNvPr id="1" name=""/>
        <p:cNvGrpSpPr/>
        <p:nvPr/>
      </p:nvGrpSpPr>
      <p:grpSpPr>
        <a:xfrm>
          <a:off x="0" y="0"/>
          <a:ext cx="0" cy="0"/>
          <a:chOff x="0" y="0"/>
          <a:chExt cx="0" cy="0"/>
        </a:xfrm>
      </p:grpSpPr>
      <p:sp>
        <p:nvSpPr>
          <p:cNvPr id="4" name="Freeform 3"/>
          <p:cNvSpPr/>
          <p:nvPr userDrawn="1"/>
        </p:nvSpPr>
        <p:spPr>
          <a:xfrm>
            <a:off x="0" y="2129311"/>
            <a:ext cx="9143999" cy="3019999"/>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userDrawn="1"/>
        </p:nvSpPr>
        <p:spPr>
          <a:xfrm>
            <a:off x="2607418" y="2951150"/>
            <a:ext cx="6536582" cy="2192350"/>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0"/>
          <p:cNvSpPr>
            <a:spLocks noGrp="1"/>
          </p:cNvSpPr>
          <p:nvPr userDrawn="1">
            <p:ph type="title"/>
          </p:nvPr>
        </p:nvSpPr>
        <p:spPr>
          <a:xfrm>
            <a:off x="320040" y="206375"/>
            <a:ext cx="8441502" cy="85725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13" name="Rectangle 12"/>
          <p:cNvSpPr/>
          <p:nvPr userDrawn="1"/>
        </p:nvSpPr>
        <p:spPr>
          <a:xfrm>
            <a:off x="737418" y="4864647"/>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3" name="Isosceles Triangle 22"/>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Parallelogram 24"/>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69104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6" name="Rectangle 5"/>
          <p:cNvSpPr/>
          <p:nvPr userDrawn="1"/>
        </p:nvSpPr>
        <p:spPr>
          <a:xfrm>
            <a:off x="0" y="4864647"/>
            <a:ext cx="8985306"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solidFill>
                  <a:srgbClr val="000000"/>
                </a:solidFill>
                <a:latin typeface="Open Sans"/>
                <a:cs typeface="Open Sans"/>
              </a:defRPr>
            </a:lvl1pPr>
          </a:lstStyle>
          <a:p>
            <a:r>
              <a:rPr lang="en-US" dirty="0" smtClean="0"/>
              <a:t>Click to edit Master title style</a:t>
            </a:r>
            <a:endParaRPr lang="en-US" dirty="0"/>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320675" y="1389062"/>
            <a:ext cx="8450746" cy="3065339"/>
          </a:xfrm>
          <a:prstGeom prst="rect">
            <a:avLst/>
          </a:prstGeom>
        </p:spPr>
        <p:txBody>
          <a:bodyPr vert="horz"/>
          <a:lstStyle>
            <a:lvl1pPr marL="274320" indent="-182880">
              <a:buClr>
                <a:schemeClr val="accent3"/>
              </a:buClr>
              <a:buSzPct val="85000"/>
              <a:buFont typeface="Lucida Grande"/>
              <a:buChar char="*"/>
              <a:defRPr sz="2000">
                <a:solidFill>
                  <a:srgbClr val="000000"/>
                </a:solidFill>
                <a:latin typeface="Open Sans Light"/>
                <a:cs typeface="Open Sans Light"/>
              </a:defRPr>
            </a:lvl1pPr>
            <a:lvl2pPr marL="548640" indent="-182880">
              <a:buClr>
                <a:schemeClr val="accent3"/>
              </a:buClr>
              <a:buSzPct val="85000"/>
              <a:buFont typeface="Lucida Grande"/>
              <a:buChar char="*"/>
              <a:defRPr sz="1800">
                <a:solidFill>
                  <a:srgbClr val="000000"/>
                </a:solidFill>
                <a:latin typeface="Open Sans Light"/>
                <a:cs typeface="Open Sans Light"/>
              </a:defRPr>
            </a:lvl2pPr>
            <a:lvl3pPr marL="822960" indent="-182880">
              <a:buClr>
                <a:schemeClr val="accent3"/>
              </a:buClr>
              <a:buSzPct val="85000"/>
              <a:buFont typeface="Lucida Grande"/>
              <a:buChar char="*"/>
              <a:defRPr sz="1600">
                <a:solidFill>
                  <a:srgbClr val="000000"/>
                </a:solidFill>
                <a:latin typeface="Open Sans Light"/>
                <a:cs typeface="Open Sans Light"/>
              </a:defRPr>
            </a:lvl3pPr>
            <a:lvl4pPr marL="1097280" indent="-182880">
              <a:buClr>
                <a:schemeClr val="accent3"/>
              </a:buClr>
              <a:buSzPct val="85000"/>
              <a:buFont typeface="Lucida Grande"/>
              <a:buChar char="*"/>
              <a:defRPr sz="1400">
                <a:solidFill>
                  <a:srgbClr val="000000"/>
                </a:solidFill>
                <a:latin typeface="Open Sans Light"/>
                <a:cs typeface="Open Sans Light"/>
              </a:defRPr>
            </a:lvl4pPr>
            <a:lvl5pPr marL="1371600" indent="-182880">
              <a:buClr>
                <a:schemeClr val="accent3"/>
              </a:buClr>
              <a:buSzPct val="85000"/>
              <a:buFont typeface="Lucida Grande"/>
              <a:buChar char="*"/>
              <a:defRPr sz="1400">
                <a:solidFill>
                  <a:srgbClr val="000000"/>
                </a:solidFill>
                <a:latin typeface="Open Sans Light"/>
                <a:cs typeface="Open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845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Chart">
    <p:spTree>
      <p:nvGrpSpPr>
        <p:cNvPr id="1" name=""/>
        <p:cNvGrpSpPr/>
        <p:nvPr/>
      </p:nvGrpSpPr>
      <p:grpSpPr>
        <a:xfrm>
          <a:off x="0" y="0"/>
          <a:ext cx="0" cy="0"/>
          <a:chOff x="0" y="0"/>
          <a:chExt cx="0" cy="0"/>
        </a:xfrm>
      </p:grpSpPr>
      <p:sp>
        <p:nvSpPr>
          <p:cNvPr id="3" name="Title 10"/>
          <p:cNvSpPr>
            <a:spLocks noGrp="1"/>
          </p:cNvSpPr>
          <p:nvPr>
            <p:ph type="title"/>
          </p:nvPr>
        </p:nvSpPr>
        <p:spPr>
          <a:xfrm>
            <a:off x="320040" y="206375"/>
            <a:ext cx="8445730" cy="85725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5" name="Isosceles Triangle 4"/>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89685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6" name="Rectangle 5"/>
          <p:cNvSpPr/>
          <p:nvPr userDrawn="1"/>
        </p:nvSpPr>
        <p:spPr>
          <a:xfrm>
            <a:off x="0" y="4864647"/>
            <a:ext cx="8985306"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0" y="996696"/>
            <a:ext cx="5486400" cy="3383280"/>
          </a:xfrm>
          <a:prstGeom prst="rect">
            <a:avLst/>
          </a:prstGeom>
        </p:spPr>
        <p:txBody>
          <a:bodyPr vert="horz"/>
          <a:lstStyle>
            <a:lvl1pPr marL="91440" indent="0">
              <a:buClr>
                <a:schemeClr val="accent2"/>
              </a:buClr>
              <a:buSzPct val="85000"/>
              <a:buFont typeface="Lucida Grande"/>
              <a:buNone/>
              <a:defRPr sz="2000">
                <a:latin typeface="Open Sans Light"/>
                <a:cs typeface="Open Sans Light"/>
              </a:defRPr>
            </a:lvl1pPr>
            <a:lvl2pPr marL="548640" indent="-182880">
              <a:buClr>
                <a:schemeClr val="accent2"/>
              </a:buClr>
              <a:buSzPct val="85000"/>
              <a:buFont typeface="Lucida Grande"/>
              <a:buChar char="*"/>
              <a:defRPr sz="1800">
                <a:latin typeface="Open Sans Light"/>
                <a:cs typeface="Open Sans Light"/>
              </a:defRPr>
            </a:lvl2pPr>
            <a:lvl3pPr marL="822960" indent="-182880">
              <a:buClr>
                <a:schemeClr val="accent2"/>
              </a:buClr>
              <a:buSzPct val="85000"/>
              <a:buFont typeface="Lucida Grande"/>
              <a:buChar char="*"/>
              <a:defRPr sz="1600">
                <a:latin typeface="Open Sans Light"/>
                <a:cs typeface="Open Sans Light"/>
              </a:defRPr>
            </a:lvl3pPr>
            <a:lvl4pPr marL="1097280" indent="-182880">
              <a:buClr>
                <a:schemeClr val="accent2"/>
              </a:buClr>
              <a:buSzPct val="85000"/>
              <a:buFont typeface="Lucida Grande"/>
              <a:buChar char="*"/>
              <a:defRPr sz="1400">
                <a:latin typeface="Open Sans Light"/>
                <a:cs typeface="Open Sans Light"/>
              </a:defRPr>
            </a:lvl4pPr>
            <a:lvl5pPr marL="1371600" indent="-182880">
              <a:buClr>
                <a:schemeClr val="accent2"/>
              </a:buClr>
              <a:buSzPct val="85000"/>
              <a:buFont typeface="Lucida Grande"/>
              <a:buChar char="*"/>
              <a:defRPr sz="1400">
                <a:latin typeface="Open Sans Light"/>
                <a:cs typeface="Open Sans Light"/>
              </a:defRPr>
            </a:lvl5pPr>
          </a:lstStyle>
          <a:p>
            <a:pPr lvl="0"/>
            <a:endParaRPr lang="en-US" dirty="0"/>
          </a:p>
        </p:txBody>
      </p:sp>
    </p:spTree>
    <p:extLst>
      <p:ext uri="{BB962C8B-B14F-4D97-AF65-F5344CB8AC3E}">
        <p14:creationId xmlns:p14="http://schemas.microsoft.com/office/powerpoint/2010/main" val="119621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accent2"/>
        </a:solidFill>
        <a:effectLst/>
      </p:bgPr>
    </p:bg>
    <p:spTree>
      <p:nvGrpSpPr>
        <p:cNvPr id="1" name=""/>
        <p:cNvGrpSpPr/>
        <p:nvPr/>
      </p:nvGrpSpPr>
      <p:grpSpPr>
        <a:xfrm>
          <a:off x="0" y="0"/>
          <a:ext cx="0" cy="0"/>
          <a:chOff x="0" y="0"/>
          <a:chExt cx="0" cy="0"/>
        </a:xfrm>
      </p:grpSpPr>
      <p:sp>
        <p:nvSpPr>
          <p:cNvPr id="19" name="Title 10"/>
          <p:cNvSpPr>
            <a:spLocks noGrp="1"/>
          </p:cNvSpPr>
          <p:nvPr>
            <p:ph type="title"/>
          </p:nvPr>
        </p:nvSpPr>
        <p:spPr>
          <a:xfrm>
            <a:off x="915988" y="1366673"/>
            <a:ext cx="5935662" cy="1529446"/>
          </a:xfrm>
          <a:prstGeom prst="rect">
            <a:avLst/>
          </a:prstGeom>
        </p:spPr>
        <p:txBody>
          <a:bodyPr vert="horz"/>
          <a:lstStyle>
            <a:lvl1pPr algn="l">
              <a:defRPr sz="3200">
                <a:solidFill>
                  <a:schemeClr val="bg1"/>
                </a:solidFill>
                <a:latin typeface="Open Sans"/>
                <a:cs typeface="Open Sans"/>
              </a:defRPr>
            </a:lvl1pPr>
          </a:lstStyle>
          <a:p>
            <a:r>
              <a:rPr lang="en-US" dirty="0" smtClean="0"/>
              <a:t>Click to edit Master title style</a:t>
            </a:r>
            <a:endParaRPr lang="en-US" dirty="0"/>
          </a:p>
        </p:txBody>
      </p:sp>
      <p:pic>
        <p:nvPicPr>
          <p:cNvPr id="177" name="Picture 176" descr="ua-deck_title-01.png"/>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65" b="28250"/>
          <a:stretch/>
        </p:blipFill>
        <p:spPr>
          <a:xfrm>
            <a:off x="0" y="3442716"/>
            <a:ext cx="9144000" cy="1700784"/>
          </a:xfrm>
          <a:prstGeom prst="rect">
            <a:avLst/>
          </a:prstGeom>
        </p:spPr>
      </p:pic>
    </p:spTree>
    <p:extLst>
      <p:ext uri="{BB962C8B-B14F-4D97-AF65-F5344CB8AC3E}">
        <p14:creationId xmlns:p14="http://schemas.microsoft.com/office/powerpoint/2010/main" val="230781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A Capabilities">
    <p:spTree>
      <p:nvGrpSpPr>
        <p:cNvPr id="1" name=""/>
        <p:cNvGrpSpPr/>
        <p:nvPr/>
      </p:nvGrpSpPr>
      <p:grpSpPr>
        <a:xfrm>
          <a:off x="0" y="0"/>
          <a:ext cx="0" cy="0"/>
          <a:chOff x="0" y="0"/>
          <a:chExt cx="0" cy="0"/>
        </a:xfrm>
      </p:grpSpPr>
      <p:sp>
        <p:nvSpPr>
          <p:cNvPr id="16" name="Rectangle 15"/>
          <p:cNvSpPr/>
          <p:nvPr userDrawn="1"/>
        </p:nvSpPr>
        <p:spPr>
          <a:xfrm>
            <a:off x="2309153" y="-1"/>
            <a:ext cx="6834848" cy="6767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Isosceles Triangle 1"/>
          <p:cNvSpPr/>
          <p:nvPr userDrawn="1"/>
        </p:nvSpPr>
        <p:spPr>
          <a:xfrm rot="10800000">
            <a:off x="-365537" y="0"/>
            <a:ext cx="4053039" cy="179705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0"/>
          <p:cNvSpPr>
            <a:spLocks noGrp="1"/>
          </p:cNvSpPr>
          <p:nvPr userDrawn="1">
            <p:ph type="title"/>
          </p:nvPr>
        </p:nvSpPr>
        <p:spPr>
          <a:xfrm>
            <a:off x="3643610" y="48104"/>
            <a:ext cx="4912149" cy="592208"/>
          </a:xfrm>
          <a:prstGeom prst="rect">
            <a:avLst/>
          </a:prstGeom>
        </p:spPr>
        <p:txBody>
          <a:bodyPr vert="horz"/>
          <a:lstStyle>
            <a:lvl1pPr algn="l">
              <a:defRPr sz="3200">
                <a:solidFill>
                  <a:srgbClr val="FFFFFF"/>
                </a:solidFill>
                <a:latin typeface="Open Sans"/>
                <a:cs typeface="Open Sans"/>
              </a:defRPr>
            </a:lvl1pPr>
          </a:lstStyle>
          <a:p>
            <a:endParaRPr lang="en-US" dirty="0"/>
          </a:p>
        </p:txBody>
      </p:sp>
      <p:sp>
        <p:nvSpPr>
          <p:cNvPr id="7" name="Isosceles Triangle 6"/>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173789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15832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5" r:id="rId3"/>
    <p:sldLayoutId id="2147483656" r:id="rId4"/>
    <p:sldLayoutId id="2147483662" r:id="rId5"/>
    <p:sldLayoutId id="2147483657" r:id="rId6"/>
    <p:sldLayoutId id="2147483663" r:id="rId7"/>
    <p:sldLayoutId id="2147483661" r:id="rId8"/>
    <p:sldLayoutId id="2147483660" r:id="rId9"/>
    <p:sldLayoutId id="2147483664"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Acceptance – Technical Perspective</a:t>
            </a:r>
            <a:endParaRPr lang="en-US" dirty="0"/>
          </a:p>
        </p:txBody>
      </p:sp>
    </p:spTree>
    <p:extLst>
      <p:ext uri="{BB962C8B-B14F-4D97-AF65-F5344CB8AC3E}">
        <p14:creationId xmlns:p14="http://schemas.microsoft.com/office/powerpoint/2010/main" val="1345524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Process</a:t>
            </a:r>
            <a:endParaRPr lang="en-US" dirty="0"/>
          </a:p>
        </p:txBody>
      </p:sp>
      <p:sp>
        <p:nvSpPr>
          <p:cNvPr id="2" name="Rectangle 1"/>
          <p:cNvSpPr/>
          <p:nvPr/>
        </p:nvSpPr>
        <p:spPr>
          <a:xfrm>
            <a:off x="366539" y="2006307"/>
            <a:ext cx="3115653" cy="2862322"/>
          </a:xfrm>
          <a:prstGeom prst="rect">
            <a:avLst/>
          </a:prstGeom>
        </p:spPr>
        <p:txBody>
          <a:bodyPr wrap="square">
            <a:spAutoFit/>
          </a:bodyPr>
          <a:lstStyle/>
          <a:p>
            <a:r>
              <a:rPr lang="en-US" dirty="0">
                <a:solidFill>
                  <a:srgbClr val="5D686E"/>
                </a:solidFill>
                <a:latin typeface="Open Sans" charset="0"/>
                <a:ea typeface="Open Sans" charset="0"/>
                <a:cs typeface="Open Sans" charset="0"/>
              </a:rPr>
              <a:t>Processing occurs whenever an email address or a domain name is used by an application or service to perform an activity (for example, searching or sorting a list), or transformed into an alternate format (such as storing ASCII as Unicode). </a:t>
            </a:r>
          </a:p>
        </p:txBody>
      </p:sp>
      <p:sp>
        <p:nvSpPr>
          <p:cNvPr id="7" name="Rectangle 6"/>
          <p:cNvSpPr/>
          <p:nvPr/>
        </p:nvSpPr>
        <p:spPr>
          <a:xfrm>
            <a:off x="3642829" y="1173114"/>
            <a:ext cx="5158272" cy="3749744"/>
          </a:xfrm>
          <a:prstGeom prst="rect">
            <a:avLst/>
          </a:prstGeom>
        </p:spPr>
        <p:txBody>
          <a:bodyPr wrap="square">
            <a:spAutoFit/>
          </a:bodyPr>
          <a:lstStyle/>
          <a:p>
            <a:pPr lvl="0">
              <a:spcBef>
                <a:spcPts val="1200"/>
              </a:spcBef>
              <a:spcAft>
                <a:spcPts val="800"/>
              </a:spcAft>
              <a:buClr>
                <a:schemeClr val="accent4"/>
              </a:buClr>
              <a:defRPr/>
            </a:pPr>
            <a:r>
              <a:rPr lang="en-US" sz="2400" dirty="0" smtClean="0">
                <a:solidFill>
                  <a:sysClr val="windowText" lastClr="000000"/>
                </a:solidFill>
                <a:latin typeface="Open Sans"/>
                <a:cs typeface="Open Sans"/>
              </a:rPr>
              <a:t>Key Points</a:t>
            </a:r>
            <a:endParaRPr lang="en-US" sz="2400" dirty="0">
              <a:solidFill>
                <a:sysClr val="windowText" lastClr="000000"/>
              </a:solidFill>
              <a:latin typeface="Open Sans"/>
              <a:cs typeface="Open Sans"/>
            </a:endParaRPr>
          </a:p>
          <a:p>
            <a:pPr marL="525780" lvl="1" indent="-342900">
              <a:spcBef>
                <a:spcPts val="600"/>
              </a:spcBef>
              <a:buClr>
                <a:schemeClr val="accent2"/>
              </a:buClr>
              <a:buSzPct val="85000"/>
              <a:buFont typeface="Lucida Grande"/>
              <a:buChar char="*"/>
              <a:defRPr/>
            </a:pPr>
            <a:r>
              <a:rPr lang="en-US" sz="1400" dirty="0">
                <a:solidFill>
                  <a:sysClr val="windowText" lastClr="000000"/>
                </a:solidFill>
                <a:latin typeface="Open Sans Light"/>
                <a:cs typeface="Open Sans Light"/>
              </a:rPr>
              <a:t>Processing means using domain names and email strings in a feature. Additional validation may occur during processing. There is no limit to the number of ways that domain names and email addresses could be </a:t>
            </a:r>
            <a:r>
              <a:rPr lang="en-US" sz="1400" dirty="0" smtClean="0">
                <a:solidFill>
                  <a:sysClr val="windowText" lastClr="000000"/>
                </a:solidFill>
                <a:latin typeface="Open Sans Light"/>
                <a:cs typeface="Open Sans Light"/>
              </a:rPr>
              <a:t>processed. </a:t>
            </a:r>
            <a:endParaRPr lang="en-US" sz="1400" dirty="0">
              <a:solidFill>
                <a:sysClr val="windowText" lastClr="000000"/>
              </a:solidFill>
              <a:latin typeface="Open Sans Light"/>
              <a:cs typeface="Open Sans Light"/>
            </a:endParaRPr>
          </a:p>
          <a:p>
            <a:pPr marL="525780" lvl="1" indent="-342900">
              <a:spcBef>
                <a:spcPts val="600"/>
              </a:spcBef>
              <a:buClr>
                <a:schemeClr val="accent2"/>
              </a:buClr>
              <a:buSzPct val="85000"/>
              <a:buFont typeface="Lucida Grande"/>
              <a:buChar char="*"/>
              <a:defRPr/>
            </a:pPr>
            <a:r>
              <a:rPr lang="en-US" sz="1400" dirty="0" smtClean="0">
                <a:solidFill>
                  <a:sysClr val="windowText" lastClr="000000"/>
                </a:solidFill>
                <a:latin typeface="Open Sans Light"/>
                <a:cs typeface="Open Sans Light"/>
              </a:rPr>
              <a:t>Examples</a:t>
            </a:r>
            <a:r>
              <a:rPr lang="en-US" sz="1400" dirty="0">
                <a:solidFill>
                  <a:sysClr val="windowText" lastClr="000000"/>
                </a:solidFill>
                <a:latin typeface="Open Sans Light"/>
                <a:cs typeface="Open Sans Light"/>
              </a:rPr>
              <a:t>: </a:t>
            </a:r>
          </a:p>
          <a:p>
            <a:pPr marL="982980" lvl="2" indent="-342900">
              <a:spcBef>
                <a:spcPts val="600"/>
              </a:spcBef>
              <a:buClr>
                <a:schemeClr val="accent2"/>
              </a:buClr>
              <a:buSzPct val="85000"/>
              <a:buFont typeface="Lucida Grande"/>
              <a:buChar char="*"/>
              <a:defRPr/>
            </a:pPr>
            <a:r>
              <a:rPr lang="en-US" sz="1400" dirty="0">
                <a:solidFill>
                  <a:sysClr val="windowText" lastClr="000000"/>
                </a:solidFill>
                <a:latin typeface="Open Sans Light"/>
                <a:cs typeface="Open Sans Light"/>
              </a:rPr>
              <a:t>“Identify all the people associated with New Zealand because they have a name with a .nz ccTLD”; </a:t>
            </a:r>
          </a:p>
          <a:p>
            <a:pPr marL="982980" lvl="2" indent="-342900">
              <a:spcBef>
                <a:spcPts val="600"/>
              </a:spcBef>
              <a:buClr>
                <a:schemeClr val="accent2"/>
              </a:buClr>
              <a:buSzPct val="85000"/>
              <a:buFont typeface="Lucida Grande"/>
              <a:buChar char="*"/>
              <a:defRPr/>
            </a:pPr>
            <a:r>
              <a:rPr lang="en-US" sz="1400" dirty="0">
                <a:solidFill>
                  <a:sysClr val="windowText" lastClr="000000"/>
                </a:solidFill>
                <a:latin typeface="Open Sans Light"/>
                <a:cs typeface="Open Sans Light"/>
              </a:rPr>
              <a:t>“Identify all the pharmacists because they have a user@example.pharmacy email address”; </a:t>
            </a:r>
          </a:p>
          <a:p>
            <a:pPr marL="982980" lvl="2" indent="-342900">
              <a:spcBef>
                <a:spcPts val="600"/>
              </a:spcBef>
              <a:buClr>
                <a:schemeClr val="accent2"/>
              </a:buClr>
              <a:buSzPct val="85000"/>
              <a:buFont typeface="Lucida Grande"/>
              <a:buChar char="*"/>
              <a:defRPr/>
            </a:pPr>
            <a:r>
              <a:rPr lang="en-US" sz="1400" dirty="0">
                <a:solidFill>
                  <a:sysClr val="windowText" lastClr="000000"/>
                </a:solidFill>
                <a:latin typeface="Open Sans Light"/>
                <a:cs typeface="Open Sans Light"/>
              </a:rPr>
              <a:t>“Identify firewalls that might filter DNS requests that don’t apply to their policies</a:t>
            </a:r>
            <a:r>
              <a:rPr lang="en-US" sz="1400" dirty="0" smtClean="0">
                <a:solidFill>
                  <a:sysClr val="windowText" lastClr="000000"/>
                </a:solidFill>
                <a:latin typeface="Open Sans Light"/>
                <a:cs typeface="Open Sans Light"/>
              </a:rPr>
              <a:t>”. </a:t>
            </a:r>
            <a:endParaRPr lang="en-US" sz="1400" dirty="0">
              <a:solidFill>
                <a:sysClr val="windowText" lastClr="000000"/>
              </a:solidFill>
              <a:latin typeface="Open Sans Light"/>
              <a:cs typeface="Open Sans Light"/>
            </a:endParaRPr>
          </a:p>
        </p:txBody>
      </p:sp>
      <p:pic>
        <p:nvPicPr>
          <p:cNvPr id="8" name="Picture 7" descr="ua-capability-icons_wht_Proc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41" y="328026"/>
            <a:ext cx="1335974" cy="822960"/>
          </a:xfrm>
          <a:prstGeom prst="rect">
            <a:avLst/>
          </a:prstGeom>
        </p:spPr>
      </p:pic>
    </p:spTree>
    <p:extLst>
      <p:ext uri="{BB962C8B-B14F-4D97-AF65-F5344CB8AC3E}">
        <p14:creationId xmlns:p14="http://schemas.microsoft.com/office/powerpoint/2010/main" val="3877336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Display</a:t>
            </a:r>
            <a:endParaRPr lang="en-US" dirty="0"/>
          </a:p>
        </p:txBody>
      </p:sp>
      <p:sp>
        <p:nvSpPr>
          <p:cNvPr id="8" name="Rectangle 7"/>
          <p:cNvSpPr/>
          <p:nvPr/>
        </p:nvSpPr>
        <p:spPr>
          <a:xfrm>
            <a:off x="3642829" y="1173114"/>
            <a:ext cx="5158272" cy="3211135"/>
          </a:xfrm>
          <a:prstGeom prst="rect">
            <a:avLst/>
          </a:prstGeom>
        </p:spPr>
        <p:txBody>
          <a:bodyPr wrap="square">
            <a:spAutoFit/>
          </a:bodyPr>
          <a:lstStyle/>
          <a:p>
            <a:pPr lvl="0">
              <a:spcBef>
                <a:spcPts val="1200"/>
              </a:spcBef>
              <a:spcAft>
                <a:spcPts val="800"/>
              </a:spcAft>
              <a:buClr>
                <a:schemeClr val="accent3"/>
              </a:buClr>
              <a:defRPr/>
            </a:pPr>
            <a:r>
              <a:rPr lang="en-US" sz="2400" dirty="0" smtClean="0">
                <a:solidFill>
                  <a:schemeClr val="tx2"/>
                </a:solidFill>
                <a:latin typeface="Open Sans"/>
                <a:cs typeface="Open Sans"/>
              </a:rPr>
              <a:t>Key Point</a:t>
            </a:r>
            <a:endParaRPr lang="en-US" sz="2400" dirty="0">
              <a:solidFill>
                <a:schemeClr val="tx2"/>
              </a:solidFill>
              <a:latin typeface="Open Sans"/>
              <a:cs typeface="Open Sans"/>
            </a:endParaRPr>
          </a:p>
          <a:p>
            <a:pPr marL="365760" lvl="1" indent="-27432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Displaying domain names and email addresses is usually straightforward when the scripts used are supported in the underlying operating system and when the strings are stored in Unicode. If these conditions are not met, application-specific transformations may be required. </a:t>
            </a:r>
            <a:r>
              <a:rPr lang="en-US" dirty="0" smtClean="0">
                <a:solidFill>
                  <a:schemeClr val="tx2"/>
                </a:solidFill>
                <a:latin typeface="Open Sans Light"/>
                <a:cs typeface="Open Sans Light"/>
              </a:rPr>
              <a:t>Organizations may also have their own display criteria.</a:t>
            </a:r>
            <a:endParaRPr lang="en-US" dirty="0">
              <a:solidFill>
                <a:schemeClr val="tx2"/>
              </a:solidFill>
              <a:latin typeface="Open Sans Light"/>
              <a:cs typeface="Open Sans Light"/>
            </a:endParaRPr>
          </a:p>
        </p:txBody>
      </p:sp>
      <p:pic>
        <p:nvPicPr>
          <p:cNvPr id="9" name="Picture 8" descr="ua-capability-icons_wht_Disp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832" y="315913"/>
            <a:ext cx="662482" cy="857250"/>
          </a:xfrm>
          <a:prstGeom prst="rect">
            <a:avLst/>
          </a:prstGeom>
        </p:spPr>
      </p:pic>
      <p:sp>
        <p:nvSpPr>
          <p:cNvPr id="10" name="Rectangle 9"/>
          <p:cNvSpPr/>
          <p:nvPr/>
        </p:nvSpPr>
        <p:spPr>
          <a:xfrm>
            <a:off x="377395" y="2001032"/>
            <a:ext cx="3116263" cy="1938992"/>
          </a:xfrm>
          <a:prstGeom prst="rect">
            <a:avLst/>
          </a:prstGeom>
        </p:spPr>
        <p:txBody>
          <a:bodyPr wrap="square">
            <a:spAutoFit/>
          </a:bodyPr>
          <a:lstStyle/>
          <a:p>
            <a:r>
              <a:rPr lang="en-US" sz="2000" dirty="0">
                <a:solidFill>
                  <a:schemeClr val="accent2"/>
                </a:solidFill>
                <a:latin typeface="Open Sans" charset="0"/>
                <a:ea typeface="Open Sans" charset="0"/>
                <a:cs typeface="Open Sans" charset="0"/>
              </a:rPr>
              <a:t>The </a:t>
            </a:r>
            <a:r>
              <a:rPr lang="en-US" sz="2000" dirty="0" smtClean="0">
                <a:solidFill>
                  <a:schemeClr val="accent2"/>
                </a:solidFill>
                <a:latin typeface="Open Sans" charset="0"/>
                <a:ea typeface="Open Sans" charset="0"/>
                <a:cs typeface="Open Sans" charset="0"/>
              </a:rPr>
              <a:t>display </a:t>
            </a:r>
            <a:r>
              <a:rPr lang="en-US" sz="2000" dirty="0">
                <a:solidFill>
                  <a:schemeClr val="accent2"/>
                </a:solidFill>
                <a:latin typeface="Open Sans" charset="0"/>
                <a:ea typeface="Open Sans" charset="0"/>
                <a:cs typeface="Open Sans" charset="0"/>
              </a:rPr>
              <a:t>process occurs whenever an email address or a domain name is rendered within a user interface. </a:t>
            </a:r>
          </a:p>
        </p:txBody>
      </p:sp>
    </p:spTree>
    <p:extLst>
      <p:ext uri="{BB962C8B-B14F-4D97-AF65-F5344CB8AC3E}">
        <p14:creationId xmlns:p14="http://schemas.microsoft.com/office/powerpoint/2010/main" val="4031753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 Good Practices</a:t>
            </a:r>
            <a:endParaRPr lang="en-US" dirty="0"/>
          </a:p>
        </p:txBody>
      </p:sp>
      <p:pic>
        <p:nvPicPr>
          <p:cNvPr id="4" name="Picture 3" descr="ua-capability-icons_org_Accept.png"/>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64247" y="1553465"/>
            <a:ext cx="559174" cy="640080"/>
          </a:xfrm>
          <a:prstGeom prst="rect">
            <a:avLst/>
          </a:prstGeom>
        </p:spPr>
      </p:pic>
      <p:pic>
        <p:nvPicPr>
          <p:cNvPr id="5" name="Picture 4" descr="ua-capability-icons_org_Display.png"/>
          <p:cNvPicPr>
            <a:picLocks noChangeAspect="1"/>
          </p:cNvPicPr>
          <p:nvPr/>
        </p:nvPicPr>
        <p:blipFill>
          <a:blip r:embed="rId5">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932175" y="1553465"/>
            <a:ext cx="494654" cy="640080"/>
          </a:xfrm>
          <a:prstGeom prst="rect">
            <a:avLst/>
          </a:prstGeom>
        </p:spPr>
      </p:pic>
      <p:pic>
        <p:nvPicPr>
          <p:cNvPr id="6" name="Picture 5" descr="ua-capability-icons_org_Process.png"/>
          <p:cNvPicPr>
            <a:picLocks noChangeAspect="1"/>
          </p:cNvPicPr>
          <p:nvPr/>
        </p:nvPicPr>
        <p:blipFill>
          <a:blip r:embed="rId7">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840644" y="1562609"/>
            <a:ext cx="1024247" cy="630936"/>
          </a:xfrm>
          <a:prstGeom prst="rect">
            <a:avLst/>
          </a:prstGeom>
        </p:spPr>
      </p:pic>
      <p:pic>
        <p:nvPicPr>
          <p:cNvPr id="7" name="Picture 6" descr="ua-capability-icons_org_Store.png"/>
          <p:cNvPicPr>
            <a:picLocks noChangeAspect="1"/>
          </p:cNvPicPr>
          <p:nvPr/>
        </p:nvPicPr>
        <p:blipFill>
          <a:blip r:embed="rId9">
            <a:extLst>
              <a:ext uri="{BEBA8EAE-BF5A-486C-A8C5-ECC9F3942E4B}">
                <a14:imgProps xmlns:a14="http://schemas.microsoft.com/office/drawing/2010/main">
                  <a14:imgLayer r:embed="rId10">
                    <a14:imgEffect>
                      <a14:brightnessContrast bright="10000"/>
                    </a14:imgEffect>
                  </a14:imgLayer>
                </a14:imgProps>
              </a:ext>
              <a:ext uri="{28A0092B-C50C-407E-A947-70E740481C1C}">
                <a14:useLocalDpi xmlns:a14="http://schemas.microsoft.com/office/drawing/2010/main" val="0"/>
              </a:ext>
            </a:extLst>
          </a:blip>
          <a:stretch>
            <a:fillRect/>
          </a:stretch>
        </p:blipFill>
        <p:spPr>
          <a:xfrm>
            <a:off x="4133280" y="1553465"/>
            <a:ext cx="640080" cy="640080"/>
          </a:xfrm>
          <a:prstGeom prst="rect">
            <a:avLst/>
          </a:prstGeom>
        </p:spPr>
      </p:pic>
      <p:pic>
        <p:nvPicPr>
          <p:cNvPr id="8" name="Picture 7" descr="ua-capability-icons_org_Validate.png"/>
          <p:cNvPicPr>
            <a:picLocks noChangeAspect="1"/>
          </p:cNvPicPr>
          <p:nvPr/>
        </p:nvPicPr>
        <p:blipFill>
          <a:blip r:embed="rId11">
            <a:extLst>
              <a:ext uri="{BEBA8EAE-BF5A-486C-A8C5-ECC9F3942E4B}">
                <a14:imgProps xmlns:a14="http://schemas.microsoft.com/office/drawing/2010/main">
                  <a14:imgLayer r:embed="rId12">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290705" y="1553465"/>
            <a:ext cx="775291" cy="640080"/>
          </a:xfrm>
          <a:prstGeom prst="rect">
            <a:avLst/>
          </a:prstGeom>
        </p:spPr>
      </p:pic>
      <p:sp>
        <p:nvSpPr>
          <p:cNvPr id="9" name="TextBox 8"/>
          <p:cNvSpPr txBox="1"/>
          <p:nvPr/>
        </p:nvSpPr>
        <p:spPr>
          <a:xfrm>
            <a:off x="1973271" y="2318561"/>
            <a:ext cx="1332673"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Validate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4031089" y="2284156"/>
            <a:ext cx="939937"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Store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p:cNvSpPr txBox="1"/>
          <p:nvPr/>
        </p:nvSpPr>
        <p:spPr>
          <a:xfrm>
            <a:off x="5786810" y="2318561"/>
            <a:ext cx="1289392"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Process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7640380" y="2284155"/>
            <a:ext cx="1229824"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Display</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408876" y="2318561"/>
            <a:ext cx="1143262"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Accept</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2993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Accept : Good Practices</a:t>
            </a:r>
            <a:endParaRPr lang="en-US" dirty="0"/>
          </a:p>
        </p:txBody>
      </p:sp>
      <p:pic>
        <p:nvPicPr>
          <p:cNvPr id="3" name="Picture 2" descr="ua-capability-icons_wht_Acce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081" y="315913"/>
            <a:ext cx="885702" cy="885702"/>
          </a:xfrm>
          <a:prstGeom prst="rect">
            <a:avLst/>
          </a:prstGeom>
        </p:spPr>
      </p:pic>
      <p:sp>
        <p:nvSpPr>
          <p:cNvPr id="2" name="Rectangle 1"/>
          <p:cNvSpPr/>
          <p:nvPr/>
        </p:nvSpPr>
        <p:spPr>
          <a:xfrm>
            <a:off x="366540" y="1999283"/>
            <a:ext cx="3276288" cy="1938992"/>
          </a:xfrm>
          <a:prstGeom prst="rect">
            <a:avLst/>
          </a:prstGeom>
        </p:spPr>
        <p:txBody>
          <a:bodyPr wrap="square">
            <a:spAutoFit/>
          </a:bodyPr>
          <a:lstStyle/>
          <a:p>
            <a:r>
              <a:rPr lang="en-US" sz="2000" dirty="0" smtClean="0">
                <a:solidFill>
                  <a:schemeClr val="accent2"/>
                </a:solidFill>
                <a:latin typeface="Open Sans" charset="0"/>
                <a:ea typeface="Open Sans" charset="0"/>
                <a:cs typeface="Open Sans" charset="0"/>
              </a:rPr>
              <a:t>The process </a:t>
            </a:r>
            <a:r>
              <a:rPr lang="en-US" sz="2000" dirty="0">
                <a:solidFill>
                  <a:schemeClr val="accent2"/>
                </a:solidFill>
                <a:latin typeface="Open Sans" charset="0"/>
                <a:ea typeface="Open Sans" charset="0"/>
                <a:cs typeface="Open Sans" charset="0"/>
              </a:rPr>
              <a:t>by which an email address or </a:t>
            </a:r>
            <a:r>
              <a:rPr lang="en-US" sz="2000" dirty="0" smtClean="0">
                <a:solidFill>
                  <a:schemeClr val="accent2"/>
                </a:solidFill>
                <a:latin typeface="Open Sans" charset="0"/>
                <a:ea typeface="Open Sans" charset="0"/>
                <a:cs typeface="Open Sans" charset="0"/>
              </a:rPr>
              <a:t>domain </a:t>
            </a:r>
            <a:r>
              <a:rPr lang="en-US" sz="2000" dirty="0">
                <a:solidFill>
                  <a:schemeClr val="accent2"/>
                </a:solidFill>
                <a:latin typeface="Open Sans" charset="0"/>
                <a:ea typeface="Open Sans" charset="0"/>
                <a:cs typeface="Open Sans" charset="0"/>
              </a:rPr>
              <a:t>name is received as a string of characters from </a:t>
            </a:r>
            <a:r>
              <a:rPr lang="en-US" sz="2000" dirty="0" smtClean="0">
                <a:solidFill>
                  <a:schemeClr val="accent2"/>
                </a:solidFill>
                <a:latin typeface="Open Sans" charset="0"/>
                <a:ea typeface="Open Sans" charset="0"/>
                <a:cs typeface="Open Sans" charset="0"/>
              </a:rPr>
              <a:t>a user </a:t>
            </a:r>
            <a:r>
              <a:rPr lang="en-US" sz="2000" dirty="0">
                <a:solidFill>
                  <a:schemeClr val="accent2"/>
                </a:solidFill>
                <a:latin typeface="Open Sans" charset="0"/>
                <a:ea typeface="Open Sans" charset="0"/>
                <a:cs typeface="Open Sans" charset="0"/>
              </a:rPr>
              <a:t>interface, file or </a:t>
            </a:r>
            <a:r>
              <a:rPr lang="en-US" sz="2000" dirty="0" smtClean="0">
                <a:solidFill>
                  <a:schemeClr val="accent2"/>
                </a:solidFill>
                <a:latin typeface="Open Sans" charset="0"/>
                <a:ea typeface="Open Sans" charset="0"/>
                <a:cs typeface="Open Sans" charset="0"/>
              </a:rPr>
              <a:t>API.</a:t>
            </a:r>
            <a:endParaRPr lang="en-US" sz="2000" dirty="0">
              <a:solidFill>
                <a:schemeClr val="accent2"/>
              </a:solidFill>
              <a:latin typeface="Open Sans" charset="0"/>
              <a:ea typeface="Open Sans" charset="0"/>
              <a:cs typeface="Open Sans" charset="0"/>
            </a:endParaRPr>
          </a:p>
        </p:txBody>
      </p:sp>
      <p:sp>
        <p:nvSpPr>
          <p:cNvPr id="8" name="Rectangle 7"/>
          <p:cNvSpPr/>
          <p:nvPr/>
        </p:nvSpPr>
        <p:spPr>
          <a:xfrm>
            <a:off x="3642828" y="1173114"/>
            <a:ext cx="5158271" cy="3867725"/>
          </a:xfrm>
          <a:prstGeom prst="rect">
            <a:avLst/>
          </a:prstGeom>
        </p:spPr>
        <p:txBody>
          <a:bodyPr wrap="square">
            <a:spAutoFit/>
          </a:bodyPr>
          <a:lstStyle/>
          <a:p>
            <a:pPr lvl="0">
              <a:spcBef>
                <a:spcPts val="1200"/>
              </a:spcBef>
              <a:spcAft>
                <a:spcPts val="800"/>
              </a:spcAft>
              <a:buClr>
                <a:schemeClr val="accent3"/>
              </a:buClr>
              <a:defRPr/>
            </a:pPr>
            <a:r>
              <a:rPr lang="en-US" sz="2400" dirty="0" smtClean="0">
                <a:solidFill>
                  <a:schemeClr val="tx2"/>
                </a:solidFill>
                <a:latin typeface="Open Sans"/>
                <a:cs typeface="Open Sans"/>
              </a:rPr>
              <a:t>Good Practices</a:t>
            </a:r>
            <a:endParaRPr lang="en-US" sz="2400" dirty="0">
              <a:solidFill>
                <a:schemeClr val="tx2"/>
              </a:solidFill>
              <a:latin typeface="Open Sans"/>
              <a:cs typeface="Open Sans"/>
            </a:endParaRPr>
          </a:p>
          <a:p>
            <a:pPr marL="525780" lvl="1" indent="-34290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User interface elements must support:</a:t>
            </a:r>
          </a:p>
          <a:p>
            <a:pPr marL="982980" lvl="2" indent="-342900">
              <a:spcAft>
                <a:spcPts val="400"/>
              </a:spcAft>
              <a:buClr>
                <a:schemeClr val="accent3"/>
              </a:buClr>
              <a:buSzPct val="85000"/>
              <a:buFont typeface="Lucida Grande"/>
              <a:buChar char="*"/>
              <a:defRPr/>
            </a:pPr>
            <a:r>
              <a:rPr lang="en-US" sz="1600" dirty="0" smtClean="0">
                <a:solidFill>
                  <a:schemeClr val="tx2"/>
                </a:solidFill>
                <a:latin typeface="Open Sans Light"/>
                <a:cs typeface="Open Sans Light"/>
              </a:rPr>
              <a:t>Unicode</a:t>
            </a:r>
            <a:endParaRPr lang="en-US" sz="1600" dirty="0">
              <a:solidFill>
                <a:schemeClr val="tx2"/>
              </a:solidFill>
              <a:latin typeface="Open Sans Light"/>
              <a:cs typeface="Open Sans Light"/>
            </a:endParaRPr>
          </a:p>
          <a:p>
            <a:pPr marL="982980" lvl="2" indent="-342900">
              <a:spcAft>
                <a:spcPts val="400"/>
              </a:spcAft>
              <a:buClr>
                <a:schemeClr val="accent3"/>
              </a:buClr>
              <a:buSzPct val="85000"/>
              <a:buFont typeface="Lucida Grande"/>
              <a:buChar char="*"/>
              <a:defRPr/>
            </a:pPr>
            <a:r>
              <a:rPr lang="en-US" sz="1600" dirty="0">
                <a:solidFill>
                  <a:schemeClr val="tx2"/>
                </a:solidFill>
                <a:latin typeface="Open Sans Light"/>
                <a:cs typeface="Open Sans Light"/>
              </a:rPr>
              <a:t>Strings up to 256 </a:t>
            </a:r>
            <a:r>
              <a:rPr lang="en-US" sz="1600" dirty="0" smtClean="0">
                <a:solidFill>
                  <a:schemeClr val="tx2"/>
                </a:solidFill>
                <a:latin typeface="Open Sans Light"/>
                <a:cs typeface="Open Sans Light"/>
              </a:rPr>
              <a:t>characters</a:t>
            </a:r>
          </a:p>
          <a:p>
            <a:pPr marL="525780" lvl="1" indent="-34290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ASCII Compatible Encoded text (“Punycoded”) in place of </a:t>
            </a:r>
            <a:r>
              <a:rPr lang="en-US" dirty="0" smtClean="0">
                <a:solidFill>
                  <a:schemeClr val="tx2"/>
                </a:solidFill>
                <a:latin typeface="Open Sans Light"/>
                <a:cs typeface="Open Sans Light"/>
              </a:rPr>
              <a:t>Unicode</a:t>
            </a:r>
          </a:p>
          <a:p>
            <a:pPr marL="982980" lvl="2" indent="-342900">
              <a:spcAft>
                <a:spcPts val="400"/>
              </a:spcAft>
              <a:buClr>
                <a:schemeClr val="accent3"/>
              </a:buClr>
              <a:buSzPct val="85000"/>
              <a:buFont typeface="Lucida Grande"/>
              <a:buChar char="*"/>
              <a:defRPr/>
            </a:pPr>
            <a:r>
              <a:rPr lang="en-US" sz="1600" dirty="0" smtClean="0">
                <a:solidFill>
                  <a:schemeClr val="tx2"/>
                </a:solidFill>
                <a:latin typeface="Open Sans Light"/>
                <a:cs typeface="Open Sans Light"/>
              </a:rPr>
              <a:t>Unicode shown by default</a:t>
            </a:r>
          </a:p>
          <a:p>
            <a:pPr marL="982980" lvl="2" indent="-342900">
              <a:spcAft>
                <a:spcPts val="400"/>
              </a:spcAft>
              <a:buClr>
                <a:schemeClr val="accent3"/>
              </a:buClr>
              <a:buSzPct val="85000"/>
              <a:buFont typeface="Lucida Grande"/>
              <a:buChar char="*"/>
              <a:defRPr/>
            </a:pPr>
            <a:r>
              <a:rPr lang="en-US" sz="1600" dirty="0" smtClean="0">
                <a:solidFill>
                  <a:schemeClr val="tx2"/>
                </a:solidFill>
                <a:latin typeface="Open Sans Light"/>
                <a:cs typeface="Open Sans Light"/>
              </a:rPr>
              <a:t>Punycoded </a:t>
            </a:r>
            <a:r>
              <a:rPr lang="en-US" sz="1600" dirty="0">
                <a:solidFill>
                  <a:schemeClr val="tx2"/>
                </a:solidFill>
                <a:latin typeface="Open Sans Light"/>
                <a:cs typeface="Open Sans Light"/>
              </a:rPr>
              <a:t>text </a:t>
            </a:r>
            <a:r>
              <a:rPr lang="en-US" sz="1600" dirty="0" smtClean="0">
                <a:solidFill>
                  <a:schemeClr val="tx2"/>
                </a:solidFill>
                <a:latin typeface="Open Sans Light"/>
                <a:cs typeface="Open Sans Light"/>
              </a:rPr>
              <a:t>shown </a:t>
            </a:r>
            <a:r>
              <a:rPr lang="en-US" sz="1600" i="1" dirty="0" smtClean="0">
                <a:solidFill>
                  <a:schemeClr val="tx2"/>
                </a:solidFill>
                <a:latin typeface="Open Sans Light"/>
                <a:cs typeface="Open Sans Light"/>
              </a:rPr>
              <a:t>only </a:t>
            </a:r>
            <a:r>
              <a:rPr lang="en-US" sz="1600" dirty="0" smtClean="0">
                <a:solidFill>
                  <a:schemeClr val="tx2"/>
                </a:solidFill>
                <a:latin typeface="Open Sans Light"/>
                <a:cs typeface="Open Sans Light"/>
              </a:rPr>
              <a:t>when </a:t>
            </a:r>
            <a:r>
              <a:rPr lang="en-US" sz="1600" dirty="0">
                <a:solidFill>
                  <a:schemeClr val="tx2"/>
                </a:solidFill>
                <a:latin typeface="Open Sans Light"/>
                <a:cs typeface="Open Sans Light"/>
              </a:rPr>
              <a:t>it </a:t>
            </a:r>
            <a:r>
              <a:rPr lang="en-US" sz="1600" dirty="0" smtClean="0">
                <a:solidFill>
                  <a:schemeClr val="tx2"/>
                </a:solidFill>
                <a:latin typeface="Open Sans Light"/>
                <a:cs typeface="Open Sans Light"/>
              </a:rPr>
              <a:t/>
            </a:r>
            <a:br>
              <a:rPr lang="en-US" sz="1600" dirty="0" smtClean="0">
                <a:solidFill>
                  <a:schemeClr val="tx2"/>
                </a:solidFill>
                <a:latin typeface="Open Sans Light"/>
                <a:cs typeface="Open Sans Light"/>
              </a:rPr>
            </a:br>
            <a:r>
              <a:rPr lang="en-US" sz="1600" dirty="0" smtClean="0">
                <a:solidFill>
                  <a:schemeClr val="tx2"/>
                </a:solidFill>
                <a:latin typeface="Open Sans Light"/>
                <a:cs typeface="Open Sans Light"/>
              </a:rPr>
              <a:t>provides </a:t>
            </a:r>
            <a:r>
              <a:rPr lang="en-US" sz="1600" dirty="0">
                <a:solidFill>
                  <a:schemeClr val="tx2"/>
                </a:solidFill>
                <a:latin typeface="Open Sans Light"/>
                <a:cs typeface="Open Sans Light"/>
              </a:rPr>
              <a:t>a </a:t>
            </a:r>
            <a:r>
              <a:rPr lang="en-US" sz="1600" dirty="0" smtClean="0">
                <a:solidFill>
                  <a:schemeClr val="tx2"/>
                </a:solidFill>
                <a:latin typeface="Open Sans Light"/>
                <a:cs typeface="Open Sans Light"/>
              </a:rPr>
              <a:t>benefit</a:t>
            </a:r>
          </a:p>
          <a:p>
            <a:pPr marL="982980" lvl="2" indent="-342900">
              <a:spcAft>
                <a:spcPts val="400"/>
              </a:spcAft>
              <a:buClr>
                <a:schemeClr val="accent3"/>
              </a:buClr>
              <a:buSzPct val="85000"/>
              <a:buFont typeface="Lucida Grande"/>
              <a:buChar char="*"/>
              <a:defRPr/>
            </a:pPr>
            <a:r>
              <a:rPr lang="en-US" sz="1600" dirty="0" smtClean="0">
                <a:solidFill>
                  <a:schemeClr val="tx2"/>
                </a:solidFill>
                <a:latin typeface="Open Sans Light"/>
                <a:cs typeface="Open Sans Light"/>
              </a:rPr>
              <a:t>See RFC 3492</a:t>
            </a:r>
            <a:endParaRPr lang="en-US" dirty="0">
              <a:solidFill>
                <a:schemeClr val="tx2"/>
              </a:solidFill>
              <a:latin typeface="Open Sans Light"/>
              <a:cs typeface="Open Sans Light"/>
            </a:endParaRPr>
          </a:p>
          <a:p>
            <a:pPr marL="525780" lvl="1" indent="-342900">
              <a:spcAft>
                <a:spcPts val="400"/>
              </a:spcAft>
              <a:buClr>
                <a:schemeClr val="accent3"/>
              </a:buClr>
              <a:buSzPct val="85000"/>
              <a:buFont typeface="Lucida Grande"/>
              <a:buChar char="*"/>
              <a:defRPr/>
            </a:pPr>
            <a:endParaRPr lang="en-US" sz="1600" dirty="0">
              <a:solidFill>
                <a:schemeClr val="tx2"/>
              </a:solidFill>
              <a:latin typeface="Open Sans Light"/>
              <a:cs typeface="Open Sans Light"/>
            </a:endParaRPr>
          </a:p>
        </p:txBody>
      </p:sp>
    </p:spTree>
    <p:extLst>
      <p:ext uri="{BB962C8B-B14F-4D97-AF65-F5344CB8AC3E}">
        <p14:creationId xmlns:p14="http://schemas.microsoft.com/office/powerpoint/2010/main" val="1408367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Validate: Good Practices</a:t>
            </a:r>
            <a:endParaRPr lang="en-US" dirty="0"/>
          </a:p>
        </p:txBody>
      </p:sp>
      <p:pic>
        <p:nvPicPr>
          <p:cNvPr id="4" name="Picture 3" descr="ua-capability-icons_wht_Valid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72" y="251590"/>
            <a:ext cx="1079710" cy="891410"/>
          </a:xfrm>
          <a:prstGeom prst="rect">
            <a:avLst/>
          </a:prstGeom>
        </p:spPr>
      </p:pic>
      <p:sp>
        <p:nvSpPr>
          <p:cNvPr id="2" name="Rectangle 1"/>
          <p:cNvSpPr/>
          <p:nvPr/>
        </p:nvSpPr>
        <p:spPr>
          <a:xfrm>
            <a:off x="366540" y="2003077"/>
            <a:ext cx="3116263" cy="1938992"/>
          </a:xfrm>
          <a:prstGeom prst="rect">
            <a:avLst/>
          </a:prstGeom>
        </p:spPr>
        <p:txBody>
          <a:bodyPr wrap="square">
            <a:spAutoFit/>
          </a:bodyPr>
          <a:lstStyle/>
          <a:p>
            <a:r>
              <a:rPr lang="en-US" sz="2000" dirty="0" smtClean="0">
                <a:solidFill>
                  <a:schemeClr val="accent2"/>
                </a:solidFill>
                <a:latin typeface="Open Sans" charset="0"/>
                <a:ea typeface="Open Sans" charset="0"/>
                <a:cs typeface="Open Sans" charset="0"/>
              </a:rPr>
              <a:t>The process </a:t>
            </a:r>
            <a:r>
              <a:rPr lang="en-US" sz="2000" dirty="0">
                <a:solidFill>
                  <a:schemeClr val="accent2"/>
                </a:solidFill>
                <a:latin typeface="Open Sans" charset="0"/>
                <a:ea typeface="Open Sans" charset="0"/>
                <a:cs typeface="Open Sans" charset="0"/>
              </a:rPr>
              <a:t>by which an email address or domain </a:t>
            </a:r>
            <a:r>
              <a:rPr lang="en-US" sz="2000" dirty="0" smtClean="0">
                <a:solidFill>
                  <a:schemeClr val="accent2"/>
                </a:solidFill>
                <a:latin typeface="Open Sans" charset="0"/>
                <a:ea typeface="Open Sans" charset="0"/>
                <a:cs typeface="Open Sans" charset="0"/>
              </a:rPr>
              <a:t>name – received </a:t>
            </a:r>
            <a:r>
              <a:rPr lang="en-US" sz="2000" dirty="0">
                <a:solidFill>
                  <a:schemeClr val="accent2"/>
                </a:solidFill>
                <a:latin typeface="Open Sans" charset="0"/>
                <a:ea typeface="Open Sans" charset="0"/>
                <a:cs typeface="Open Sans" charset="0"/>
              </a:rPr>
              <a:t>or </a:t>
            </a:r>
            <a:r>
              <a:rPr lang="en-US" sz="2000" dirty="0" smtClean="0">
                <a:solidFill>
                  <a:schemeClr val="accent2"/>
                </a:solidFill>
                <a:latin typeface="Open Sans" charset="0"/>
                <a:ea typeface="Open Sans" charset="0"/>
                <a:cs typeface="Open Sans" charset="0"/>
              </a:rPr>
              <a:t>emitted – </a:t>
            </a:r>
            <a:br>
              <a:rPr lang="en-US" sz="2000" dirty="0" smtClean="0">
                <a:solidFill>
                  <a:schemeClr val="accent2"/>
                </a:solidFill>
                <a:latin typeface="Open Sans" charset="0"/>
                <a:ea typeface="Open Sans" charset="0"/>
                <a:cs typeface="Open Sans" charset="0"/>
              </a:rPr>
            </a:br>
            <a:r>
              <a:rPr lang="en-US" sz="2000" dirty="0" smtClean="0">
                <a:solidFill>
                  <a:schemeClr val="accent2"/>
                </a:solidFill>
                <a:latin typeface="Open Sans" charset="0"/>
                <a:ea typeface="Open Sans" charset="0"/>
                <a:cs typeface="Open Sans" charset="0"/>
              </a:rPr>
              <a:t>is </a:t>
            </a:r>
            <a:r>
              <a:rPr lang="en-US" sz="2000" dirty="0">
                <a:solidFill>
                  <a:schemeClr val="accent2"/>
                </a:solidFill>
                <a:latin typeface="Open Sans" charset="0"/>
                <a:ea typeface="Open Sans" charset="0"/>
                <a:cs typeface="Open Sans" charset="0"/>
              </a:rPr>
              <a:t>checked </a:t>
            </a:r>
            <a:r>
              <a:rPr lang="en-US" sz="2000" dirty="0" smtClean="0">
                <a:solidFill>
                  <a:schemeClr val="accent2"/>
                </a:solidFill>
                <a:latin typeface="Open Sans" charset="0"/>
                <a:ea typeface="Open Sans" charset="0"/>
                <a:cs typeface="Open Sans" charset="0"/>
              </a:rPr>
              <a:t>for syntax correctness</a:t>
            </a:r>
            <a:r>
              <a:rPr lang="en-US" sz="2000" dirty="0">
                <a:solidFill>
                  <a:schemeClr val="accent2"/>
                </a:solidFill>
                <a:latin typeface="Open Sans" charset="0"/>
                <a:ea typeface="Open Sans" charset="0"/>
                <a:cs typeface="Open Sans" charset="0"/>
              </a:rPr>
              <a:t>. </a:t>
            </a:r>
          </a:p>
        </p:txBody>
      </p:sp>
      <p:sp>
        <p:nvSpPr>
          <p:cNvPr id="7" name="Rectangle 6"/>
          <p:cNvSpPr/>
          <p:nvPr/>
        </p:nvSpPr>
        <p:spPr>
          <a:xfrm>
            <a:off x="3642828" y="1173114"/>
            <a:ext cx="5158271" cy="3613812"/>
          </a:xfrm>
          <a:prstGeom prst="rect">
            <a:avLst/>
          </a:prstGeom>
        </p:spPr>
        <p:txBody>
          <a:bodyPr wrap="square">
            <a:noAutofit/>
          </a:bodyPr>
          <a:lstStyle/>
          <a:p>
            <a:pPr lvl="0">
              <a:spcBef>
                <a:spcPts val="1200"/>
              </a:spcBef>
              <a:spcAft>
                <a:spcPts val="800"/>
              </a:spcAft>
              <a:buClr>
                <a:schemeClr val="accent3"/>
              </a:buClr>
              <a:defRPr/>
            </a:pPr>
            <a:r>
              <a:rPr lang="en-US" sz="2400" dirty="0" smtClean="0">
                <a:solidFill>
                  <a:srgbClr val="000000"/>
                </a:solidFill>
                <a:latin typeface="Open Sans"/>
                <a:cs typeface="Open Sans"/>
              </a:rPr>
              <a:t>Good Practices</a:t>
            </a:r>
            <a:endParaRPr lang="en-US" sz="2400" dirty="0">
              <a:solidFill>
                <a:srgbClr val="000000"/>
              </a:solidFill>
              <a:latin typeface="Open Sans"/>
              <a:cs typeface="Open Sans"/>
            </a:endParaRPr>
          </a:p>
          <a:p>
            <a:pPr marL="525780" lvl="1" indent="-342900">
              <a:spcBef>
                <a:spcPts val="1200"/>
              </a:spcBef>
              <a:spcAft>
                <a:spcPts val="600"/>
              </a:spcAft>
              <a:buClr>
                <a:schemeClr val="accent3"/>
              </a:buClr>
              <a:buSzPct val="85000"/>
              <a:buFont typeface="Lucida Grande"/>
              <a:buChar char="*"/>
              <a:defRPr/>
            </a:pPr>
            <a:r>
              <a:rPr lang="en-US" dirty="0" smtClean="0">
                <a:solidFill>
                  <a:srgbClr val="000000"/>
                </a:solidFill>
                <a:latin typeface="Open Sans Light"/>
                <a:cs typeface="Open Sans Light"/>
              </a:rPr>
              <a:t>Validate </a:t>
            </a:r>
            <a:r>
              <a:rPr lang="en-US" dirty="0">
                <a:solidFill>
                  <a:srgbClr val="000000"/>
                </a:solidFill>
                <a:latin typeface="Open Sans Light"/>
                <a:cs typeface="Open Sans Light"/>
              </a:rPr>
              <a:t>only if it is required for the operation of the application or </a:t>
            </a:r>
            <a:r>
              <a:rPr lang="en-US" dirty="0" smtClean="0">
                <a:solidFill>
                  <a:srgbClr val="000000"/>
                </a:solidFill>
                <a:latin typeface="Open Sans Light"/>
                <a:cs typeface="Open Sans Light"/>
              </a:rPr>
              <a:t>service </a:t>
            </a:r>
            <a:endParaRPr lang="en-US" dirty="0">
              <a:solidFill>
                <a:srgbClr val="000000"/>
              </a:solidFill>
              <a:latin typeface="Open Sans Light"/>
              <a:cs typeface="Open Sans Light"/>
            </a:endParaRPr>
          </a:p>
          <a:p>
            <a:pPr marL="822960" lvl="2" indent="-274320">
              <a:spcAft>
                <a:spcPts val="400"/>
              </a:spcAft>
              <a:buClr>
                <a:schemeClr val="accent3"/>
              </a:buClr>
              <a:buSzPct val="85000"/>
              <a:buFont typeface="Lucida Grande"/>
              <a:buChar char="*"/>
              <a:defRPr/>
            </a:pPr>
            <a:r>
              <a:rPr lang="en-US" sz="1400" dirty="0">
                <a:solidFill>
                  <a:srgbClr val="000000"/>
                </a:solidFill>
                <a:latin typeface="Open Sans Light"/>
                <a:cs typeface="Open Sans Light"/>
              </a:rPr>
              <a:t>This is the most reliable way to ensure that all valid domain names are accepted into your systems. </a:t>
            </a:r>
            <a:endParaRPr lang="en-US" sz="1400" dirty="0" smtClean="0">
              <a:solidFill>
                <a:srgbClr val="000000"/>
              </a:solidFill>
              <a:latin typeface="Open Sans Light"/>
              <a:cs typeface="Open Sans Light"/>
            </a:endParaRPr>
          </a:p>
          <a:p>
            <a:pPr marL="365760" lvl="1" indent="-274320">
              <a:spcBef>
                <a:spcPts val="1200"/>
              </a:spcBef>
              <a:spcAft>
                <a:spcPts val="600"/>
              </a:spcAft>
              <a:buClr>
                <a:schemeClr val="accent3"/>
              </a:buClr>
              <a:buSzPct val="85000"/>
              <a:buFont typeface="Lucida Grande"/>
              <a:buChar char="*"/>
              <a:defRPr/>
            </a:pPr>
            <a:r>
              <a:rPr lang="en-US" dirty="0">
                <a:solidFill>
                  <a:srgbClr val="000000"/>
                </a:solidFill>
                <a:latin typeface="Open Sans Light"/>
                <a:cs typeface="Open Sans Light"/>
              </a:rPr>
              <a:t>Validate only to the minimum extent </a:t>
            </a:r>
            <a:r>
              <a:rPr lang="en-US" dirty="0" smtClean="0">
                <a:solidFill>
                  <a:srgbClr val="000000"/>
                </a:solidFill>
                <a:latin typeface="Open Sans Light"/>
                <a:cs typeface="Open Sans Light"/>
              </a:rPr>
              <a:t>necessary</a:t>
            </a:r>
            <a:endParaRPr lang="en-US" sz="1600" dirty="0">
              <a:solidFill>
                <a:srgbClr val="000000"/>
              </a:solidFill>
              <a:latin typeface="Open Sans Light"/>
              <a:cs typeface="Open Sans Light"/>
            </a:endParaRPr>
          </a:p>
          <a:p>
            <a:pPr marL="365760" lvl="1" indent="-274320">
              <a:spcBef>
                <a:spcPts val="1200"/>
              </a:spcBef>
              <a:spcAft>
                <a:spcPts val="600"/>
              </a:spcAft>
              <a:buClr>
                <a:schemeClr val="accent3"/>
              </a:buClr>
              <a:buSzPct val="85000"/>
              <a:buFont typeface="Lucida Grande"/>
              <a:buChar char="*"/>
              <a:defRPr/>
            </a:pPr>
            <a:r>
              <a:rPr lang="en-US" dirty="0" smtClean="0">
                <a:solidFill>
                  <a:srgbClr val="000000"/>
                </a:solidFill>
                <a:latin typeface="Open Sans Light"/>
                <a:cs typeface="Open Sans Light"/>
              </a:rPr>
              <a:t>Recognize </a:t>
            </a:r>
            <a:r>
              <a:rPr lang="en-US" dirty="0">
                <a:solidFill>
                  <a:srgbClr val="000000"/>
                </a:solidFill>
                <a:latin typeface="Open Sans Light"/>
                <a:cs typeface="Open Sans Light"/>
              </a:rPr>
              <a:t>that syntactically correct inputs may not represent domain names or email addresses currently in use on the </a:t>
            </a:r>
            <a:r>
              <a:rPr lang="en-US" dirty="0" smtClean="0">
                <a:solidFill>
                  <a:srgbClr val="000000"/>
                </a:solidFill>
                <a:latin typeface="Open Sans Light"/>
                <a:cs typeface="Open Sans Light"/>
              </a:rPr>
              <a:t>Internet </a:t>
            </a:r>
            <a:endParaRPr lang="en-US" dirty="0">
              <a:solidFill>
                <a:srgbClr val="000000"/>
              </a:solidFill>
              <a:latin typeface="Open Sans Light"/>
              <a:cs typeface="Open Sans Light"/>
            </a:endParaRPr>
          </a:p>
        </p:txBody>
      </p:sp>
    </p:spTree>
    <p:extLst>
      <p:ext uri="{BB962C8B-B14F-4D97-AF65-F5344CB8AC3E}">
        <p14:creationId xmlns:p14="http://schemas.microsoft.com/office/powerpoint/2010/main" val="365132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Validate: Good Practices</a:t>
            </a:r>
            <a:endParaRPr lang="en-US" dirty="0"/>
          </a:p>
        </p:txBody>
      </p:sp>
      <p:pic>
        <p:nvPicPr>
          <p:cNvPr id="4" name="Picture 3" descr="ua-capability-icons_wht_Valid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72" y="251590"/>
            <a:ext cx="1079710" cy="891410"/>
          </a:xfrm>
          <a:prstGeom prst="rect">
            <a:avLst/>
          </a:prstGeom>
        </p:spPr>
      </p:pic>
      <p:sp>
        <p:nvSpPr>
          <p:cNvPr id="2" name="Rectangle 1"/>
          <p:cNvSpPr/>
          <p:nvPr/>
        </p:nvSpPr>
        <p:spPr>
          <a:xfrm>
            <a:off x="366540" y="2003077"/>
            <a:ext cx="3116263" cy="1938992"/>
          </a:xfrm>
          <a:prstGeom prst="rect">
            <a:avLst/>
          </a:prstGeom>
        </p:spPr>
        <p:txBody>
          <a:bodyPr wrap="square">
            <a:spAutoFit/>
          </a:bodyPr>
          <a:lstStyle/>
          <a:p>
            <a:r>
              <a:rPr lang="en-US" sz="2000" dirty="0" smtClean="0">
                <a:solidFill>
                  <a:schemeClr val="accent2"/>
                </a:solidFill>
                <a:latin typeface="Open Sans" charset="0"/>
                <a:ea typeface="Open Sans" charset="0"/>
                <a:cs typeface="Open Sans" charset="0"/>
              </a:rPr>
              <a:t>The process </a:t>
            </a:r>
            <a:r>
              <a:rPr lang="en-US" sz="2000" dirty="0">
                <a:solidFill>
                  <a:schemeClr val="accent2"/>
                </a:solidFill>
                <a:latin typeface="Open Sans" charset="0"/>
                <a:ea typeface="Open Sans" charset="0"/>
                <a:cs typeface="Open Sans" charset="0"/>
              </a:rPr>
              <a:t>by which an email address or domain </a:t>
            </a:r>
            <a:r>
              <a:rPr lang="en-US" sz="2000" dirty="0" smtClean="0">
                <a:solidFill>
                  <a:schemeClr val="accent2"/>
                </a:solidFill>
                <a:latin typeface="Open Sans" charset="0"/>
                <a:ea typeface="Open Sans" charset="0"/>
                <a:cs typeface="Open Sans" charset="0"/>
              </a:rPr>
              <a:t>name – received </a:t>
            </a:r>
            <a:r>
              <a:rPr lang="en-US" sz="2000" dirty="0">
                <a:solidFill>
                  <a:schemeClr val="accent2"/>
                </a:solidFill>
                <a:latin typeface="Open Sans" charset="0"/>
                <a:ea typeface="Open Sans" charset="0"/>
                <a:cs typeface="Open Sans" charset="0"/>
              </a:rPr>
              <a:t>or </a:t>
            </a:r>
            <a:r>
              <a:rPr lang="en-US" sz="2000" dirty="0" smtClean="0">
                <a:solidFill>
                  <a:schemeClr val="accent2"/>
                </a:solidFill>
                <a:latin typeface="Open Sans" charset="0"/>
                <a:ea typeface="Open Sans" charset="0"/>
                <a:cs typeface="Open Sans" charset="0"/>
              </a:rPr>
              <a:t>emitted – </a:t>
            </a:r>
            <a:br>
              <a:rPr lang="en-US" sz="2000" dirty="0" smtClean="0">
                <a:solidFill>
                  <a:schemeClr val="accent2"/>
                </a:solidFill>
                <a:latin typeface="Open Sans" charset="0"/>
                <a:ea typeface="Open Sans" charset="0"/>
                <a:cs typeface="Open Sans" charset="0"/>
              </a:rPr>
            </a:br>
            <a:r>
              <a:rPr lang="en-US" sz="2000" dirty="0" smtClean="0">
                <a:solidFill>
                  <a:schemeClr val="accent2"/>
                </a:solidFill>
                <a:latin typeface="Open Sans" charset="0"/>
                <a:ea typeface="Open Sans" charset="0"/>
                <a:cs typeface="Open Sans" charset="0"/>
              </a:rPr>
              <a:t>is </a:t>
            </a:r>
            <a:r>
              <a:rPr lang="en-US" sz="2000" dirty="0">
                <a:solidFill>
                  <a:schemeClr val="accent2"/>
                </a:solidFill>
                <a:latin typeface="Open Sans" charset="0"/>
                <a:ea typeface="Open Sans" charset="0"/>
                <a:cs typeface="Open Sans" charset="0"/>
              </a:rPr>
              <a:t>checked </a:t>
            </a:r>
            <a:r>
              <a:rPr lang="en-US" sz="2000" dirty="0" smtClean="0">
                <a:solidFill>
                  <a:schemeClr val="accent2"/>
                </a:solidFill>
                <a:latin typeface="Open Sans" charset="0"/>
                <a:ea typeface="Open Sans" charset="0"/>
                <a:cs typeface="Open Sans" charset="0"/>
              </a:rPr>
              <a:t>for syntax correctness</a:t>
            </a:r>
            <a:r>
              <a:rPr lang="en-US" sz="2000" dirty="0">
                <a:solidFill>
                  <a:schemeClr val="accent2"/>
                </a:solidFill>
                <a:latin typeface="Open Sans" charset="0"/>
                <a:ea typeface="Open Sans" charset="0"/>
                <a:cs typeface="Open Sans" charset="0"/>
              </a:rPr>
              <a:t>. </a:t>
            </a:r>
          </a:p>
        </p:txBody>
      </p:sp>
      <p:sp>
        <p:nvSpPr>
          <p:cNvPr id="7" name="Rectangle 6"/>
          <p:cNvSpPr/>
          <p:nvPr/>
        </p:nvSpPr>
        <p:spPr>
          <a:xfrm>
            <a:off x="3642828" y="1173114"/>
            <a:ext cx="5302868" cy="3613812"/>
          </a:xfrm>
          <a:prstGeom prst="rect">
            <a:avLst/>
          </a:prstGeom>
        </p:spPr>
        <p:txBody>
          <a:bodyPr wrap="square">
            <a:noAutofit/>
          </a:bodyPr>
          <a:lstStyle/>
          <a:p>
            <a:pPr lvl="0">
              <a:spcBef>
                <a:spcPts val="1200"/>
              </a:spcBef>
              <a:spcAft>
                <a:spcPts val="800"/>
              </a:spcAft>
              <a:buClr>
                <a:schemeClr val="accent3"/>
              </a:buClr>
              <a:defRPr/>
            </a:pPr>
            <a:r>
              <a:rPr lang="en-US" sz="2400" dirty="0" smtClean="0">
                <a:solidFill>
                  <a:srgbClr val="000000"/>
                </a:solidFill>
                <a:latin typeface="Open Sans"/>
                <a:cs typeface="Open Sans"/>
              </a:rPr>
              <a:t>Good Practices</a:t>
            </a:r>
            <a:endParaRPr lang="en-US" sz="2400" dirty="0">
              <a:solidFill>
                <a:srgbClr val="000000"/>
              </a:solidFill>
              <a:latin typeface="Open Sans"/>
              <a:cs typeface="Open Sans"/>
            </a:endParaRPr>
          </a:p>
          <a:p>
            <a:pPr lvl="0">
              <a:spcBef>
                <a:spcPts val="1200"/>
              </a:spcBef>
              <a:spcAft>
                <a:spcPts val="800"/>
              </a:spcAft>
              <a:buClr>
                <a:schemeClr val="accent3"/>
              </a:buClr>
              <a:defRPr/>
            </a:pPr>
            <a:r>
              <a:rPr lang="en-US" sz="1400" dirty="0">
                <a:solidFill>
                  <a:srgbClr val="000000"/>
                </a:solidFill>
                <a:latin typeface="Open Sans Light"/>
                <a:cs typeface="Open Sans Light"/>
              </a:rPr>
              <a:t>If you </a:t>
            </a:r>
            <a:r>
              <a:rPr lang="en-US" sz="1400" u="sng" dirty="0">
                <a:solidFill>
                  <a:srgbClr val="000000"/>
                </a:solidFill>
                <a:latin typeface="Open Sans Light"/>
                <a:cs typeface="Open Sans Light"/>
              </a:rPr>
              <a:t>must</a:t>
            </a:r>
            <a:r>
              <a:rPr lang="en-US" sz="1400" dirty="0">
                <a:solidFill>
                  <a:srgbClr val="000000"/>
                </a:solidFill>
                <a:latin typeface="Open Sans Light"/>
                <a:cs typeface="Open Sans Light"/>
              </a:rPr>
              <a:t> validate, consider the following</a:t>
            </a:r>
            <a:r>
              <a:rPr lang="en-US" sz="1400" dirty="0" smtClean="0">
                <a:solidFill>
                  <a:srgbClr val="000000"/>
                </a:solidFill>
                <a:latin typeface="Open Sans Light"/>
                <a:cs typeface="Open Sans Light"/>
              </a:rPr>
              <a:t>:</a:t>
            </a:r>
          </a:p>
          <a:p>
            <a:pPr marL="822960" lvl="2" indent="-274320">
              <a:spcAft>
                <a:spcPts val="400"/>
              </a:spcAft>
              <a:buClr>
                <a:schemeClr val="accent3"/>
              </a:buClr>
              <a:buSzPct val="85000"/>
              <a:buFont typeface="Lucida Grande"/>
              <a:buChar char="*"/>
              <a:defRPr/>
            </a:pPr>
            <a:r>
              <a:rPr lang="en-US" sz="1400" dirty="0" smtClean="0">
                <a:solidFill>
                  <a:srgbClr val="000000"/>
                </a:solidFill>
                <a:latin typeface="Open Sans Light"/>
                <a:cs typeface="Open Sans Light"/>
              </a:rPr>
              <a:t>Verify </a:t>
            </a:r>
            <a:r>
              <a:rPr lang="en-US" sz="1400" dirty="0">
                <a:solidFill>
                  <a:srgbClr val="000000"/>
                </a:solidFill>
                <a:latin typeface="Open Sans Light"/>
                <a:cs typeface="Open Sans Light"/>
              </a:rPr>
              <a:t>TLD against authoritative </a:t>
            </a:r>
            <a:r>
              <a:rPr lang="en-US" sz="1400" dirty="0" smtClean="0">
                <a:solidFill>
                  <a:srgbClr val="000000"/>
                </a:solidFill>
                <a:latin typeface="Open Sans Light"/>
                <a:cs typeface="Open Sans Light"/>
              </a:rPr>
              <a:t>table</a:t>
            </a:r>
          </a:p>
          <a:p>
            <a:pPr marL="1280160" lvl="3" indent="-274320">
              <a:spcAft>
                <a:spcPts val="400"/>
              </a:spcAft>
              <a:buClr>
                <a:schemeClr val="accent3"/>
              </a:buClr>
              <a:buSzPct val="85000"/>
              <a:buFont typeface="Lucida Grande"/>
              <a:buChar char="*"/>
              <a:defRPr/>
            </a:pPr>
            <a:r>
              <a:rPr lang="en-US" sz="1100" dirty="0">
                <a:solidFill>
                  <a:srgbClr val="000000"/>
                </a:solidFill>
                <a:latin typeface="Open Sans Light"/>
                <a:cs typeface="Open Sans Light"/>
              </a:rPr>
              <a:t>Examples of some authoritative tables that you can use are:</a:t>
            </a:r>
          </a:p>
          <a:p>
            <a:pPr marL="1280160" lvl="3" indent="-274320">
              <a:spcAft>
                <a:spcPts val="400"/>
              </a:spcAft>
              <a:buClr>
                <a:schemeClr val="accent3"/>
              </a:buClr>
              <a:buSzPct val="85000"/>
              <a:buFont typeface="Lucida Grande"/>
              <a:buChar char="*"/>
              <a:defRPr/>
            </a:pPr>
            <a:r>
              <a:rPr lang="en-US" sz="1100" dirty="0">
                <a:solidFill>
                  <a:srgbClr val="000000"/>
                </a:solidFill>
                <a:latin typeface="Open Sans Light"/>
                <a:cs typeface="Open Sans Light"/>
              </a:rPr>
              <a:t>http://www.internic.net/domain/root.zone</a:t>
            </a:r>
          </a:p>
          <a:p>
            <a:pPr marL="1280160" lvl="3" indent="-274320">
              <a:spcAft>
                <a:spcPts val="400"/>
              </a:spcAft>
              <a:buClr>
                <a:schemeClr val="accent3"/>
              </a:buClr>
              <a:buSzPct val="85000"/>
              <a:buFont typeface="Lucida Grande"/>
              <a:buChar char="*"/>
              <a:defRPr/>
            </a:pPr>
            <a:r>
              <a:rPr lang="en-US" sz="1100" dirty="0">
                <a:solidFill>
                  <a:srgbClr val="000000"/>
                </a:solidFill>
                <a:latin typeface="Open Sans Light"/>
                <a:cs typeface="Open Sans Light"/>
              </a:rPr>
              <a:t>http://</a:t>
            </a:r>
            <a:r>
              <a:rPr lang="en-US" sz="1100" dirty="0" smtClean="0">
                <a:solidFill>
                  <a:srgbClr val="000000"/>
                </a:solidFill>
                <a:latin typeface="Open Sans Light"/>
                <a:cs typeface="Open Sans Light"/>
              </a:rPr>
              <a:t>data.iana.org/TLD/tlds-alpha-by-domain.txt</a:t>
            </a:r>
          </a:p>
          <a:p>
            <a:pPr marL="1280160" lvl="3" indent="-274320">
              <a:spcAft>
                <a:spcPts val="400"/>
              </a:spcAft>
              <a:buClr>
                <a:schemeClr val="accent3"/>
              </a:buClr>
              <a:buSzPct val="85000"/>
              <a:buFont typeface="Lucida Grande"/>
              <a:buChar char="*"/>
              <a:defRPr/>
            </a:pPr>
            <a:r>
              <a:rPr lang="en-US" sz="1100" dirty="0" smtClean="0">
                <a:solidFill>
                  <a:srgbClr val="000000"/>
                </a:solidFill>
                <a:latin typeface="Open Sans Light"/>
                <a:cs typeface="Open Sans Light"/>
              </a:rPr>
              <a:t>See </a:t>
            </a:r>
            <a:r>
              <a:rPr lang="en-US" sz="1100" dirty="0">
                <a:solidFill>
                  <a:srgbClr val="000000"/>
                </a:solidFill>
                <a:latin typeface="Open Sans Light"/>
                <a:cs typeface="Open Sans Light"/>
              </a:rPr>
              <a:t>also: https://</a:t>
            </a:r>
            <a:r>
              <a:rPr lang="en-US" sz="1100" dirty="0" smtClean="0">
                <a:solidFill>
                  <a:srgbClr val="000000"/>
                </a:solidFill>
                <a:latin typeface="Open Sans Light"/>
                <a:cs typeface="Open Sans Light"/>
              </a:rPr>
              <a:t>www.icann.org/en/system/files/files/sac-070-en.pdf</a:t>
            </a:r>
            <a:endParaRPr lang="en-US" sz="1100" dirty="0">
              <a:solidFill>
                <a:srgbClr val="000000"/>
              </a:solidFill>
              <a:latin typeface="Open Sans Light"/>
              <a:cs typeface="Open Sans Light"/>
            </a:endParaRPr>
          </a:p>
          <a:p>
            <a:pPr marL="822960" lvl="2" indent="-274320">
              <a:spcAft>
                <a:spcPts val="400"/>
              </a:spcAft>
              <a:buClr>
                <a:schemeClr val="accent3"/>
              </a:buClr>
              <a:buSzPct val="85000"/>
              <a:buFont typeface="Lucida Grande"/>
              <a:buChar char="*"/>
              <a:defRPr/>
            </a:pPr>
            <a:r>
              <a:rPr lang="en-US" sz="1400" dirty="0">
                <a:solidFill>
                  <a:srgbClr val="000000"/>
                </a:solidFill>
                <a:latin typeface="Open Sans Light"/>
                <a:cs typeface="Open Sans Light"/>
              </a:rPr>
              <a:t>Query domain name against </a:t>
            </a:r>
            <a:r>
              <a:rPr lang="en-US" sz="1400" dirty="0" smtClean="0">
                <a:solidFill>
                  <a:srgbClr val="000000"/>
                </a:solidFill>
                <a:latin typeface="Open Sans Light"/>
                <a:cs typeface="Open Sans Light"/>
              </a:rPr>
              <a:t>DNS</a:t>
            </a:r>
          </a:p>
          <a:p>
            <a:pPr marL="1280160" lvl="3" indent="-274320">
              <a:spcAft>
                <a:spcPts val="400"/>
              </a:spcAft>
              <a:buClr>
                <a:schemeClr val="accent3"/>
              </a:buClr>
              <a:buSzPct val="85000"/>
              <a:buFont typeface="Lucida Grande"/>
              <a:buChar char="*"/>
              <a:defRPr/>
            </a:pPr>
            <a:r>
              <a:rPr lang="en-US" sz="1100" dirty="0"/>
              <a:t>For example, consider using the GETDNS </a:t>
            </a:r>
            <a:r>
              <a:rPr lang="en-US" sz="1100" dirty="0" smtClean="0"/>
              <a:t>API (http</a:t>
            </a:r>
            <a:r>
              <a:rPr lang="en-US" sz="1100" dirty="0"/>
              <a:t>://getdnsapi.net</a:t>
            </a:r>
            <a:r>
              <a:rPr lang="en-US" sz="1100" dirty="0" smtClean="0"/>
              <a:t>/)</a:t>
            </a:r>
            <a:endParaRPr lang="en-US" sz="1100" dirty="0">
              <a:solidFill>
                <a:srgbClr val="000000"/>
              </a:solidFill>
              <a:latin typeface="Open Sans Light"/>
              <a:cs typeface="Open Sans Light"/>
            </a:endParaRPr>
          </a:p>
          <a:p>
            <a:pPr marL="822960" lvl="2" indent="-274320">
              <a:spcAft>
                <a:spcPts val="400"/>
              </a:spcAft>
              <a:buClr>
                <a:schemeClr val="accent3"/>
              </a:buClr>
              <a:buSzPct val="85000"/>
              <a:buFont typeface="Lucida Grande"/>
              <a:buChar char="*"/>
              <a:defRPr/>
            </a:pPr>
            <a:r>
              <a:rPr lang="en-US" sz="1400" dirty="0">
                <a:solidFill>
                  <a:srgbClr val="000000"/>
                </a:solidFill>
                <a:latin typeface="Open Sans Light"/>
                <a:cs typeface="Open Sans Light"/>
              </a:rPr>
              <a:t>Require repeated entry of email </a:t>
            </a:r>
            <a:r>
              <a:rPr lang="en-US" sz="1400" dirty="0" smtClean="0">
                <a:solidFill>
                  <a:srgbClr val="000000"/>
                </a:solidFill>
                <a:latin typeface="Open Sans Light"/>
                <a:cs typeface="Open Sans Light"/>
              </a:rPr>
              <a:t>address to preclude typing errors</a:t>
            </a:r>
          </a:p>
        </p:txBody>
      </p:sp>
    </p:spTree>
    <p:extLst>
      <p:ext uri="{BB962C8B-B14F-4D97-AF65-F5344CB8AC3E}">
        <p14:creationId xmlns:p14="http://schemas.microsoft.com/office/powerpoint/2010/main" val="3813335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Validate: Good Practices</a:t>
            </a:r>
            <a:endParaRPr lang="en-US" dirty="0"/>
          </a:p>
        </p:txBody>
      </p:sp>
      <p:pic>
        <p:nvPicPr>
          <p:cNvPr id="4" name="Picture 3" descr="ua-capability-icons_wht_Valid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72" y="251590"/>
            <a:ext cx="1079710" cy="891410"/>
          </a:xfrm>
          <a:prstGeom prst="rect">
            <a:avLst/>
          </a:prstGeom>
        </p:spPr>
      </p:pic>
      <p:sp>
        <p:nvSpPr>
          <p:cNvPr id="2" name="Rectangle 1"/>
          <p:cNvSpPr/>
          <p:nvPr/>
        </p:nvSpPr>
        <p:spPr>
          <a:xfrm>
            <a:off x="366540" y="2003077"/>
            <a:ext cx="3116263" cy="1938992"/>
          </a:xfrm>
          <a:prstGeom prst="rect">
            <a:avLst/>
          </a:prstGeom>
        </p:spPr>
        <p:txBody>
          <a:bodyPr wrap="square">
            <a:spAutoFit/>
          </a:bodyPr>
          <a:lstStyle/>
          <a:p>
            <a:r>
              <a:rPr lang="en-US" sz="2000" dirty="0" smtClean="0">
                <a:solidFill>
                  <a:schemeClr val="accent2"/>
                </a:solidFill>
                <a:latin typeface="Open Sans" charset="0"/>
                <a:ea typeface="Open Sans" charset="0"/>
                <a:cs typeface="Open Sans" charset="0"/>
              </a:rPr>
              <a:t>The process </a:t>
            </a:r>
            <a:r>
              <a:rPr lang="en-US" sz="2000" dirty="0">
                <a:solidFill>
                  <a:schemeClr val="accent2"/>
                </a:solidFill>
                <a:latin typeface="Open Sans" charset="0"/>
                <a:ea typeface="Open Sans" charset="0"/>
                <a:cs typeface="Open Sans" charset="0"/>
              </a:rPr>
              <a:t>by which an email address or domain </a:t>
            </a:r>
            <a:r>
              <a:rPr lang="en-US" sz="2000" dirty="0" smtClean="0">
                <a:solidFill>
                  <a:schemeClr val="accent2"/>
                </a:solidFill>
                <a:latin typeface="Open Sans" charset="0"/>
                <a:ea typeface="Open Sans" charset="0"/>
                <a:cs typeface="Open Sans" charset="0"/>
              </a:rPr>
              <a:t>name – received </a:t>
            </a:r>
            <a:r>
              <a:rPr lang="en-US" sz="2000" dirty="0">
                <a:solidFill>
                  <a:schemeClr val="accent2"/>
                </a:solidFill>
                <a:latin typeface="Open Sans" charset="0"/>
                <a:ea typeface="Open Sans" charset="0"/>
                <a:cs typeface="Open Sans" charset="0"/>
              </a:rPr>
              <a:t>or </a:t>
            </a:r>
            <a:r>
              <a:rPr lang="en-US" sz="2000" dirty="0" smtClean="0">
                <a:solidFill>
                  <a:schemeClr val="accent2"/>
                </a:solidFill>
                <a:latin typeface="Open Sans" charset="0"/>
                <a:ea typeface="Open Sans" charset="0"/>
                <a:cs typeface="Open Sans" charset="0"/>
              </a:rPr>
              <a:t>emitted – </a:t>
            </a:r>
            <a:br>
              <a:rPr lang="en-US" sz="2000" dirty="0" smtClean="0">
                <a:solidFill>
                  <a:schemeClr val="accent2"/>
                </a:solidFill>
                <a:latin typeface="Open Sans" charset="0"/>
                <a:ea typeface="Open Sans" charset="0"/>
                <a:cs typeface="Open Sans" charset="0"/>
              </a:rPr>
            </a:br>
            <a:r>
              <a:rPr lang="en-US" sz="2000" dirty="0" smtClean="0">
                <a:solidFill>
                  <a:schemeClr val="accent2"/>
                </a:solidFill>
                <a:latin typeface="Open Sans" charset="0"/>
                <a:ea typeface="Open Sans" charset="0"/>
                <a:cs typeface="Open Sans" charset="0"/>
              </a:rPr>
              <a:t>is </a:t>
            </a:r>
            <a:r>
              <a:rPr lang="en-US" sz="2000" dirty="0">
                <a:solidFill>
                  <a:schemeClr val="accent2"/>
                </a:solidFill>
                <a:latin typeface="Open Sans" charset="0"/>
                <a:ea typeface="Open Sans" charset="0"/>
                <a:cs typeface="Open Sans" charset="0"/>
              </a:rPr>
              <a:t>checked </a:t>
            </a:r>
            <a:r>
              <a:rPr lang="en-US" sz="2000" dirty="0" smtClean="0">
                <a:solidFill>
                  <a:schemeClr val="accent2"/>
                </a:solidFill>
                <a:latin typeface="Open Sans" charset="0"/>
                <a:ea typeface="Open Sans" charset="0"/>
                <a:cs typeface="Open Sans" charset="0"/>
              </a:rPr>
              <a:t>for syntax correctness</a:t>
            </a:r>
            <a:r>
              <a:rPr lang="en-US" sz="2000" dirty="0">
                <a:solidFill>
                  <a:schemeClr val="accent2"/>
                </a:solidFill>
                <a:latin typeface="Open Sans" charset="0"/>
                <a:ea typeface="Open Sans" charset="0"/>
                <a:cs typeface="Open Sans" charset="0"/>
              </a:rPr>
              <a:t>. </a:t>
            </a:r>
          </a:p>
        </p:txBody>
      </p:sp>
      <p:sp>
        <p:nvSpPr>
          <p:cNvPr id="7" name="Rectangle 6"/>
          <p:cNvSpPr/>
          <p:nvPr/>
        </p:nvSpPr>
        <p:spPr>
          <a:xfrm>
            <a:off x="3642828" y="1173114"/>
            <a:ext cx="5302868" cy="3613812"/>
          </a:xfrm>
          <a:prstGeom prst="rect">
            <a:avLst/>
          </a:prstGeom>
        </p:spPr>
        <p:txBody>
          <a:bodyPr wrap="square">
            <a:noAutofit/>
          </a:bodyPr>
          <a:lstStyle/>
          <a:p>
            <a:pPr lvl="0">
              <a:spcBef>
                <a:spcPts val="1200"/>
              </a:spcBef>
              <a:spcAft>
                <a:spcPts val="800"/>
              </a:spcAft>
              <a:buClr>
                <a:schemeClr val="accent3"/>
              </a:buClr>
              <a:defRPr/>
            </a:pPr>
            <a:r>
              <a:rPr lang="en-US" sz="2400" dirty="0" smtClean="0">
                <a:solidFill>
                  <a:srgbClr val="000000"/>
                </a:solidFill>
                <a:latin typeface="Open Sans"/>
                <a:cs typeface="Open Sans"/>
              </a:rPr>
              <a:t>Good Practices</a:t>
            </a:r>
            <a:endParaRPr lang="en-US" sz="2400" dirty="0">
              <a:solidFill>
                <a:srgbClr val="000000"/>
              </a:solidFill>
              <a:latin typeface="Open Sans"/>
              <a:cs typeface="Open Sans"/>
            </a:endParaRPr>
          </a:p>
          <a:p>
            <a:pPr lvl="0">
              <a:spcBef>
                <a:spcPts val="1200"/>
              </a:spcBef>
              <a:spcAft>
                <a:spcPts val="800"/>
              </a:spcAft>
              <a:buClr>
                <a:schemeClr val="accent3"/>
              </a:buClr>
              <a:defRPr/>
            </a:pPr>
            <a:r>
              <a:rPr lang="en-US" sz="1400" dirty="0">
                <a:solidFill>
                  <a:srgbClr val="000000"/>
                </a:solidFill>
                <a:latin typeface="Open Sans Light"/>
                <a:cs typeface="Open Sans Light"/>
              </a:rPr>
              <a:t>If you </a:t>
            </a:r>
            <a:r>
              <a:rPr lang="en-US" sz="1400" u="sng" dirty="0">
                <a:solidFill>
                  <a:srgbClr val="000000"/>
                </a:solidFill>
                <a:latin typeface="Open Sans Light"/>
                <a:cs typeface="Open Sans Light"/>
              </a:rPr>
              <a:t>must</a:t>
            </a:r>
            <a:r>
              <a:rPr lang="en-US" sz="1400" dirty="0">
                <a:solidFill>
                  <a:srgbClr val="000000"/>
                </a:solidFill>
                <a:latin typeface="Open Sans Light"/>
                <a:cs typeface="Open Sans Light"/>
              </a:rPr>
              <a:t> validate, consider the </a:t>
            </a:r>
            <a:r>
              <a:rPr lang="en-US" sz="1400" dirty="0" smtClean="0">
                <a:solidFill>
                  <a:srgbClr val="000000"/>
                </a:solidFill>
                <a:latin typeface="Open Sans Light"/>
                <a:cs typeface="Open Sans Light"/>
              </a:rPr>
              <a:t>following (continued):</a:t>
            </a:r>
          </a:p>
          <a:p>
            <a:pPr marL="822960" lvl="2" indent="-274320">
              <a:spcAft>
                <a:spcPts val="400"/>
              </a:spcAft>
              <a:buClr>
                <a:schemeClr val="accent3"/>
              </a:buClr>
              <a:buSzPct val="85000"/>
              <a:buFont typeface="Lucida Grande"/>
              <a:buChar char="*"/>
              <a:defRPr/>
            </a:pPr>
            <a:r>
              <a:rPr lang="en-US" sz="1400" dirty="0" smtClean="0">
                <a:solidFill>
                  <a:srgbClr val="000000"/>
                </a:solidFill>
                <a:latin typeface="Open Sans Light"/>
                <a:cs typeface="Open Sans Light"/>
              </a:rPr>
              <a:t>Validate </a:t>
            </a:r>
            <a:r>
              <a:rPr lang="en-US" sz="1400" dirty="0">
                <a:solidFill>
                  <a:srgbClr val="000000"/>
                </a:solidFill>
                <a:latin typeface="Open Sans Light"/>
                <a:cs typeface="Open Sans Light"/>
              </a:rPr>
              <a:t>characters </a:t>
            </a:r>
            <a:r>
              <a:rPr lang="en-US" sz="1400" dirty="0" smtClean="0">
                <a:solidFill>
                  <a:srgbClr val="000000"/>
                </a:solidFill>
                <a:latin typeface="Open Sans Light"/>
                <a:cs typeface="Open Sans Light"/>
              </a:rPr>
              <a:t>- </a:t>
            </a:r>
            <a:r>
              <a:rPr lang="en-US" sz="1400" dirty="0">
                <a:solidFill>
                  <a:srgbClr val="000000"/>
                </a:solidFill>
                <a:latin typeface="Open Sans Light"/>
                <a:cs typeface="Open Sans Light"/>
              </a:rPr>
              <a:t>no “disallowed” code </a:t>
            </a:r>
            <a:r>
              <a:rPr lang="en-US" sz="1400" dirty="0" smtClean="0">
                <a:solidFill>
                  <a:srgbClr val="000000"/>
                </a:solidFill>
                <a:latin typeface="Open Sans Light"/>
                <a:cs typeface="Open Sans Light"/>
              </a:rPr>
              <a:t>points</a:t>
            </a:r>
          </a:p>
          <a:p>
            <a:pPr marL="1280160" lvl="3" indent="-274320">
              <a:spcAft>
                <a:spcPts val="400"/>
              </a:spcAft>
              <a:buClr>
                <a:schemeClr val="accent3"/>
              </a:buClr>
              <a:buSzPct val="85000"/>
              <a:buFont typeface="Lucida Grande"/>
              <a:buChar char="*"/>
              <a:defRPr/>
            </a:pPr>
            <a:r>
              <a:rPr lang="en-US" sz="1100" dirty="0">
                <a:latin typeface="Open Sans Light"/>
              </a:rPr>
              <a:t>See RFC </a:t>
            </a:r>
            <a:r>
              <a:rPr lang="en-US" sz="1100" dirty="0" smtClean="0">
                <a:latin typeface="Open Sans Light"/>
              </a:rPr>
              <a:t>5892</a:t>
            </a:r>
            <a:endParaRPr lang="en-US" sz="1100" dirty="0" smtClean="0">
              <a:solidFill>
                <a:srgbClr val="000000"/>
              </a:solidFill>
              <a:latin typeface="Open Sans Light"/>
              <a:cs typeface="Open Sans Light"/>
            </a:endParaRPr>
          </a:p>
          <a:p>
            <a:pPr marL="822960" lvl="2" indent="-274320">
              <a:spcAft>
                <a:spcPts val="400"/>
              </a:spcAft>
              <a:buClr>
                <a:schemeClr val="accent3"/>
              </a:buClr>
              <a:buSzPct val="85000"/>
              <a:buFont typeface="Lucida Grande"/>
              <a:buChar char="*"/>
              <a:defRPr/>
            </a:pPr>
            <a:r>
              <a:rPr lang="en-US" sz="1400" dirty="0">
                <a:solidFill>
                  <a:srgbClr val="000000"/>
                </a:solidFill>
                <a:latin typeface="Open Sans Light"/>
                <a:cs typeface="Open Sans Light"/>
              </a:rPr>
              <a:t>Limit to </a:t>
            </a:r>
            <a:r>
              <a:rPr lang="en-US" sz="1400" dirty="0" smtClean="0">
                <a:solidFill>
                  <a:srgbClr val="000000"/>
                </a:solidFill>
                <a:latin typeface="Open Sans Light"/>
                <a:cs typeface="Open Sans Light"/>
              </a:rPr>
              <a:t>a few, whole</a:t>
            </a:r>
            <a:r>
              <a:rPr lang="en-US" sz="1400" dirty="0">
                <a:solidFill>
                  <a:srgbClr val="000000"/>
                </a:solidFill>
                <a:latin typeface="Open Sans Light"/>
                <a:cs typeface="Open Sans Light"/>
              </a:rPr>
              <a:t>-label rules defined in </a:t>
            </a:r>
            <a:r>
              <a:rPr lang="en-US" sz="1400" dirty="0" smtClean="0">
                <a:solidFill>
                  <a:srgbClr val="000000"/>
                </a:solidFill>
                <a:latin typeface="Open Sans Light"/>
                <a:cs typeface="Open Sans Light"/>
              </a:rPr>
              <a:t>RFCs</a:t>
            </a:r>
          </a:p>
          <a:p>
            <a:pPr marL="1280160" lvl="3" indent="-274320">
              <a:spcAft>
                <a:spcPts val="400"/>
              </a:spcAft>
              <a:buClr>
                <a:schemeClr val="accent3"/>
              </a:buClr>
              <a:buSzPct val="85000"/>
              <a:buFont typeface="Lucida Grande"/>
              <a:buChar char="*"/>
              <a:defRPr/>
            </a:pPr>
            <a:r>
              <a:rPr lang="en-US" sz="1100" dirty="0">
                <a:latin typeface="Open Sans Light"/>
              </a:rPr>
              <a:t>See RFC </a:t>
            </a:r>
            <a:r>
              <a:rPr lang="en-US" sz="1100" dirty="0" smtClean="0">
                <a:latin typeface="Open Sans Light"/>
              </a:rPr>
              <a:t>5894</a:t>
            </a:r>
            <a:endParaRPr lang="en-US" sz="1100" dirty="0" smtClean="0">
              <a:solidFill>
                <a:srgbClr val="000000"/>
              </a:solidFill>
              <a:latin typeface="Open Sans Light"/>
              <a:cs typeface="Open Sans Light"/>
            </a:endParaRPr>
          </a:p>
          <a:p>
            <a:pPr marL="822960" lvl="2" indent="-274320">
              <a:spcAft>
                <a:spcPts val="400"/>
              </a:spcAft>
              <a:buClr>
                <a:schemeClr val="accent3"/>
              </a:buClr>
              <a:buSzPct val="85000"/>
              <a:buFont typeface="Lucida Grande"/>
              <a:buChar char="*"/>
              <a:defRPr/>
            </a:pPr>
            <a:r>
              <a:rPr lang="en-US" sz="1400" dirty="0" smtClean="0">
                <a:solidFill>
                  <a:srgbClr val="000000"/>
                </a:solidFill>
                <a:latin typeface="Open Sans Light"/>
                <a:cs typeface="Open Sans Light"/>
              </a:rPr>
              <a:t>If </a:t>
            </a:r>
            <a:r>
              <a:rPr lang="en-US" sz="1400" dirty="0">
                <a:solidFill>
                  <a:srgbClr val="000000"/>
                </a:solidFill>
                <a:latin typeface="Open Sans Light"/>
                <a:cs typeface="Open Sans Light"/>
              </a:rPr>
              <a:t>a string resembling a domain name contains the Arabic full stop </a:t>
            </a:r>
            <a:r>
              <a:rPr lang="en-US" sz="1400" dirty="0" smtClean="0">
                <a:solidFill>
                  <a:srgbClr val="000000"/>
                </a:solidFill>
                <a:latin typeface="Open Sans Light"/>
                <a:cs typeface="Open Sans Light"/>
              </a:rPr>
              <a:t>character “</a:t>
            </a:r>
            <a:r>
              <a:rPr lang="en-US" sz="1400" dirty="0" smtClean="0">
                <a:solidFill>
                  <a:srgbClr val="000000"/>
                </a:solidFill>
                <a:latin typeface="Times New Roman"/>
                <a:cs typeface="Times New Roman"/>
              </a:rPr>
              <a:t>ـ</a:t>
            </a:r>
            <a:r>
              <a:rPr lang="en-US" sz="1400" dirty="0" smtClean="0">
                <a:solidFill>
                  <a:srgbClr val="000000"/>
                </a:solidFill>
                <a:latin typeface="Open Sans Light"/>
                <a:cs typeface="Open Sans Light"/>
              </a:rPr>
              <a:t>” (U+06D4), </a:t>
            </a:r>
            <a:r>
              <a:rPr lang="en-US" sz="1400" dirty="0">
                <a:solidFill>
                  <a:srgbClr val="000000"/>
                </a:solidFill>
                <a:latin typeface="Open Sans Light"/>
                <a:cs typeface="Open Sans Light"/>
              </a:rPr>
              <a:t>or the ideographic full stop character “。” (U+3002), convert it to the full stop “.” (U+002E</a:t>
            </a:r>
            <a:r>
              <a:rPr lang="en-US" sz="1400" dirty="0" smtClean="0">
                <a:solidFill>
                  <a:srgbClr val="000000"/>
                </a:solidFill>
                <a:latin typeface="Open Sans Light"/>
                <a:cs typeface="Open Sans Light"/>
              </a:rPr>
              <a:t>)</a:t>
            </a:r>
          </a:p>
          <a:p>
            <a:pPr marL="822960" lvl="2" indent="-274320">
              <a:spcAft>
                <a:spcPts val="400"/>
              </a:spcAft>
              <a:buClr>
                <a:schemeClr val="accent3"/>
              </a:buClr>
              <a:buSzPct val="85000"/>
              <a:buFont typeface="Lucida Grande"/>
              <a:buChar char="*"/>
              <a:defRPr/>
            </a:pPr>
            <a:r>
              <a:rPr lang="en-US" sz="1400" dirty="0">
                <a:solidFill>
                  <a:srgbClr val="000000"/>
                </a:solidFill>
                <a:latin typeface="Open Sans Light"/>
                <a:cs typeface="Open Sans Light"/>
              </a:rPr>
              <a:t>E</a:t>
            </a:r>
            <a:r>
              <a:rPr lang="en-US" sz="1400" dirty="0" smtClean="0">
                <a:solidFill>
                  <a:srgbClr val="000000"/>
                </a:solidFill>
                <a:latin typeface="Open Sans Light"/>
                <a:cs typeface="Open Sans Light"/>
              </a:rPr>
              <a:t>nsure </a:t>
            </a:r>
            <a:r>
              <a:rPr lang="en-US" sz="1400" dirty="0">
                <a:solidFill>
                  <a:srgbClr val="000000"/>
                </a:solidFill>
                <a:latin typeface="Open Sans Light"/>
                <a:cs typeface="Open Sans Light"/>
              </a:rPr>
              <a:t>that the product or feature handles numbers </a:t>
            </a:r>
            <a:r>
              <a:rPr lang="en-US" sz="1400" dirty="0" smtClean="0">
                <a:solidFill>
                  <a:srgbClr val="000000"/>
                </a:solidFill>
                <a:latin typeface="Open Sans Light"/>
                <a:cs typeface="Open Sans Light"/>
              </a:rPr>
              <a:t>correctly</a:t>
            </a:r>
            <a:endParaRPr lang="en-US" sz="1400" dirty="0">
              <a:solidFill>
                <a:srgbClr val="000000"/>
              </a:solidFill>
              <a:latin typeface="Open Sans Light"/>
              <a:cs typeface="Open Sans Light"/>
            </a:endParaRPr>
          </a:p>
          <a:p>
            <a:pPr marL="1280160" lvl="3" indent="-274320">
              <a:spcAft>
                <a:spcPts val="400"/>
              </a:spcAft>
              <a:buClr>
                <a:schemeClr val="accent3"/>
              </a:buClr>
              <a:buSzPct val="85000"/>
              <a:buFont typeface="Lucida Grande"/>
              <a:buChar char="*"/>
              <a:defRPr/>
            </a:pPr>
            <a:r>
              <a:rPr lang="en-US" sz="1100" dirty="0">
                <a:solidFill>
                  <a:srgbClr val="000000"/>
                </a:solidFill>
                <a:latin typeface="Open Sans Light"/>
                <a:cs typeface="Open Sans Light"/>
              </a:rPr>
              <a:t>For example: ASCII numerals and Asian ideographic number representations should all be treated as </a:t>
            </a:r>
            <a:r>
              <a:rPr lang="en-US" sz="1100" dirty="0" smtClean="0">
                <a:solidFill>
                  <a:srgbClr val="000000"/>
                </a:solidFill>
                <a:latin typeface="Open Sans Light"/>
                <a:cs typeface="Open Sans Light"/>
              </a:rPr>
              <a:t>numbers</a:t>
            </a:r>
            <a:endParaRPr lang="en-US" sz="1100" dirty="0">
              <a:solidFill>
                <a:srgbClr val="000000"/>
              </a:solidFill>
              <a:latin typeface="Open Sans Light"/>
              <a:cs typeface="Open Sans Light"/>
            </a:endParaRPr>
          </a:p>
          <a:p>
            <a:pPr marL="822960" lvl="2" indent="-274320">
              <a:spcAft>
                <a:spcPts val="400"/>
              </a:spcAft>
              <a:buClr>
                <a:schemeClr val="accent3"/>
              </a:buClr>
              <a:buSzPct val="85000"/>
              <a:buFont typeface="Lucida Grande"/>
              <a:buChar char="*"/>
              <a:defRPr/>
            </a:pPr>
            <a:endParaRPr lang="en-US" sz="1400" dirty="0">
              <a:solidFill>
                <a:srgbClr val="000000"/>
              </a:solidFill>
              <a:latin typeface="Open Sans Light"/>
              <a:cs typeface="Open Sans Light"/>
            </a:endParaRPr>
          </a:p>
        </p:txBody>
      </p:sp>
    </p:spTree>
    <p:extLst>
      <p:ext uri="{BB962C8B-B14F-4D97-AF65-F5344CB8AC3E}">
        <p14:creationId xmlns:p14="http://schemas.microsoft.com/office/powerpoint/2010/main" val="140149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Store: Good Practices</a:t>
            </a:r>
            <a:endParaRPr lang="en-US" dirty="0"/>
          </a:p>
        </p:txBody>
      </p:sp>
      <p:pic>
        <p:nvPicPr>
          <p:cNvPr id="6" name="Picture 5" descr="ua-capability-icons_wht_Sto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502" y="324303"/>
            <a:ext cx="826885" cy="826885"/>
          </a:xfrm>
          <a:prstGeom prst="rect">
            <a:avLst/>
          </a:prstGeom>
        </p:spPr>
      </p:pic>
      <p:sp>
        <p:nvSpPr>
          <p:cNvPr id="2" name="Rectangle 1"/>
          <p:cNvSpPr/>
          <p:nvPr/>
        </p:nvSpPr>
        <p:spPr>
          <a:xfrm>
            <a:off x="366540" y="2011369"/>
            <a:ext cx="3116263" cy="1323439"/>
          </a:xfrm>
          <a:prstGeom prst="rect">
            <a:avLst/>
          </a:prstGeom>
        </p:spPr>
        <p:txBody>
          <a:bodyPr wrap="square">
            <a:spAutoFit/>
          </a:bodyPr>
          <a:lstStyle/>
          <a:p>
            <a:r>
              <a:rPr lang="en-US" sz="2000" dirty="0" smtClean="0">
                <a:solidFill>
                  <a:schemeClr val="accent2"/>
                </a:solidFill>
                <a:latin typeface="Open Sans" charset="0"/>
                <a:ea typeface="Open Sans" charset="0"/>
                <a:cs typeface="Open Sans" charset="0"/>
              </a:rPr>
              <a:t>The long-term and / or </a:t>
            </a:r>
            <a:r>
              <a:rPr lang="en-US" sz="2000" dirty="0">
                <a:solidFill>
                  <a:schemeClr val="accent2"/>
                </a:solidFill>
                <a:latin typeface="Open Sans" charset="0"/>
                <a:ea typeface="Open Sans" charset="0"/>
                <a:cs typeface="Open Sans" charset="0"/>
              </a:rPr>
              <a:t>transient storage of domain names and email addresses. </a:t>
            </a:r>
          </a:p>
        </p:txBody>
      </p:sp>
      <p:sp>
        <p:nvSpPr>
          <p:cNvPr id="8" name="Rectangle 7"/>
          <p:cNvSpPr/>
          <p:nvPr/>
        </p:nvSpPr>
        <p:spPr>
          <a:xfrm>
            <a:off x="3642829" y="854718"/>
            <a:ext cx="5158272" cy="4088299"/>
          </a:xfrm>
          <a:prstGeom prst="rect">
            <a:avLst/>
          </a:prstGeom>
        </p:spPr>
        <p:txBody>
          <a:bodyPr wrap="square">
            <a:spAutoFit/>
          </a:bodyPr>
          <a:lstStyle/>
          <a:p>
            <a:pPr lvl="0">
              <a:spcBef>
                <a:spcPts val="1200"/>
              </a:spcBef>
              <a:spcAft>
                <a:spcPts val="800"/>
              </a:spcAft>
              <a:buClr>
                <a:schemeClr val="accent3"/>
              </a:buClr>
              <a:defRPr/>
            </a:pPr>
            <a:r>
              <a:rPr lang="en-US" sz="2400" dirty="0" smtClean="0">
                <a:solidFill>
                  <a:schemeClr val="tx2"/>
                </a:solidFill>
                <a:latin typeface="Open Sans"/>
                <a:cs typeface="Open Sans"/>
              </a:rPr>
              <a:t>Good Practices</a:t>
            </a:r>
            <a:endParaRPr lang="en-US" sz="2400" dirty="0">
              <a:solidFill>
                <a:schemeClr val="tx2"/>
              </a:solidFill>
              <a:latin typeface="Open Sans"/>
              <a:cs typeface="Open Sans"/>
            </a:endParaRPr>
          </a:p>
          <a:p>
            <a:pPr marL="525780" lvl="1" indent="-342900">
              <a:spcBef>
                <a:spcPts val="600"/>
              </a:spcBef>
              <a:buClr>
                <a:schemeClr val="accent3"/>
              </a:buClr>
              <a:buSzPct val="85000"/>
              <a:buFont typeface="Lucida Grande"/>
              <a:buChar char="*"/>
              <a:defRPr/>
            </a:pPr>
            <a:r>
              <a:rPr lang="en-US" sz="1400" dirty="0" smtClean="0">
                <a:solidFill>
                  <a:schemeClr val="tx2"/>
                </a:solidFill>
                <a:latin typeface="Open Sans Light"/>
                <a:cs typeface="Open Sans Light"/>
              </a:rPr>
              <a:t>Apps / services </a:t>
            </a:r>
            <a:r>
              <a:rPr lang="en-US" sz="1400" dirty="0">
                <a:solidFill>
                  <a:schemeClr val="tx2"/>
                </a:solidFill>
                <a:latin typeface="Open Sans Light"/>
                <a:cs typeface="Open Sans Light"/>
              </a:rPr>
              <a:t>should support </a:t>
            </a:r>
            <a:r>
              <a:rPr lang="en-US" sz="1400" dirty="0" smtClean="0">
                <a:solidFill>
                  <a:schemeClr val="tx2"/>
                </a:solidFill>
                <a:latin typeface="Open Sans Light"/>
                <a:cs typeface="Open Sans Light"/>
              </a:rPr>
              <a:t>Unicode</a:t>
            </a:r>
            <a:endParaRPr lang="en-US" sz="1400" dirty="0">
              <a:solidFill>
                <a:schemeClr val="tx2"/>
              </a:solidFill>
              <a:latin typeface="Open Sans Light"/>
              <a:cs typeface="Open Sans Light"/>
            </a:endParaRPr>
          </a:p>
          <a:p>
            <a:pPr marL="525780" lvl="1" indent="-342900">
              <a:spcBef>
                <a:spcPts val="600"/>
              </a:spcBef>
              <a:buClr>
                <a:schemeClr val="accent3"/>
              </a:buClr>
              <a:buSzPct val="85000"/>
              <a:buFont typeface="Lucida Grande"/>
              <a:buChar char="*"/>
              <a:defRPr/>
            </a:pPr>
            <a:r>
              <a:rPr lang="en-US" sz="1400" dirty="0">
                <a:solidFill>
                  <a:schemeClr val="tx2"/>
                </a:solidFill>
                <a:latin typeface="Open Sans Light"/>
                <a:cs typeface="Open Sans Light"/>
              </a:rPr>
              <a:t>Information </a:t>
            </a:r>
            <a:r>
              <a:rPr lang="en-US" sz="1400" dirty="0" smtClean="0">
                <a:solidFill>
                  <a:schemeClr val="tx2"/>
                </a:solidFill>
                <a:latin typeface="Open Sans Light"/>
                <a:cs typeface="Open Sans Light"/>
              </a:rPr>
              <a:t>stored </a:t>
            </a:r>
            <a:r>
              <a:rPr lang="en-US" sz="1400" dirty="0">
                <a:solidFill>
                  <a:schemeClr val="tx2"/>
                </a:solidFill>
                <a:latin typeface="Open Sans Light"/>
                <a:cs typeface="Open Sans Light"/>
              </a:rPr>
              <a:t>in </a:t>
            </a:r>
            <a:r>
              <a:rPr lang="en-US" sz="1400" dirty="0" smtClean="0">
                <a:solidFill>
                  <a:schemeClr val="tx2"/>
                </a:solidFill>
                <a:latin typeface="Open Sans Light"/>
                <a:cs typeface="Open Sans Light"/>
              </a:rPr>
              <a:t>UTF</a:t>
            </a:r>
            <a:r>
              <a:rPr lang="en-US" sz="1400" dirty="0">
                <a:solidFill>
                  <a:schemeClr val="tx2"/>
                </a:solidFill>
                <a:latin typeface="Open Sans Light"/>
                <a:cs typeface="Open Sans Light"/>
              </a:rPr>
              <a:t>-8 whenever </a:t>
            </a:r>
            <a:r>
              <a:rPr lang="en-US" sz="1400" dirty="0" smtClean="0">
                <a:solidFill>
                  <a:schemeClr val="tx2"/>
                </a:solidFill>
                <a:latin typeface="Open Sans Light"/>
                <a:cs typeface="Open Sans Light"/>
              </a:rPr>
              <a:t>possible</a:t>
            </a:r>
          </a:p>
          <a:p>
            <a:pPr marL="982980" lvl="2" indent="-342900">
              <a:spcBef>
                <a:spcPts val="600"/>
              </a:spcBef>
              <a:buClr>
                <a:schemeClr val="accent3"/>
              </a:buClr>
              <a:buSzPct val="85000"/>
              <a:buFont typeface="Lucida Grande"/>
              <a:buChar char="*"/>
              <a:defRPr/>
            </a:pPr>
            <a:r>
              <a:rPr lang="en-US" sz="1100" dirty="0">
                <a:solidFill>
                  <a:schemeClr val="tx2"/>
                </a:solidFill>
                <a:latin typeface="Open Sans Light"/>
                <a:cs typeface="Open Sans Light"/>
              </a:rPr>
              <a:t>Some systems may require support for UTF-16 as well, but generally UTF-8 is preferred. UTF-7 and UTF-32 should be </a:t>
            </a:r>
            <a:r>
              <a:rPr lang="en-US" sz="1100" dirty="0" smtClean="0">
                <a:solidFill>
                  <a:schemeClr val="tx2"/>
                </a:solidFill>
                <a:latin typeface="Open Sans Light"/>
                <a:cs typeface="Open Sans Light"/>
              </a:rPr>
              <a:t>avoided.</a:t>
            </a:r>
          </a:p>
          <a:p>
            <a:pPr marL="982980" lvl="2" indent="-342900">
              <a:spcBef>
                <a:spcPts val="600"/>
              </a:spcBef>
              <a:buClr>
                <a:schemeClr val="accent3"/>
              </a:buClr>
              <a:buSzPct val="85000"/>
              <a:buFont typeface="Lucida Grande"/>
              <a:buChar char="*"/>
              <a:defRPr/>
            </a:pPr>
            <a:r>
              <a:rPr lang="en-US" sz="1100" dirty="0" smtClean="0">
                <a:latin typeface="Open Sans Light"/>
              </a:rPr>
              <a:t>In UTF-8</a:t>
            </a:r>
            <a:r>
              <a:rPr lang="en-US" sz="1100" dirty="0">
                <a:latin typeface="Open Sans Light"/>
              </a:rPr>
              <a:t>, UTF-16, </a:t>
            </a:r>
            <a:r>
              <a:rPr lang="en-US" sz="1100" dirty="0" smtClean="0">
                <a:latin typeface="Open Sans Light"/>
              </a:rPr>
              <a:t>and UTF-32, </a:t>
            </a:r>
            <a:r>
              <a:rPr lang="en-US" sz="1100" dirty="0">
                <a:latin typeface="Open Sans Light"/>
              </a:rPr>
              <a:t>each character </a:t>
            </a:r>
            <a:r>
              <a:rPr lang="en-US" sz="1100" dirty="0" smtClean="0">
                <a:latin typeface="Open Sans Light"/>
              </a:rPr>
              <a:t>is </a:t>
            </a:r>
            <a:r>
              <a:rPr lang="en-US" sz="1100" dirty="0">
                <a:latin typeface="Open Sans Light"/>
              </a:rPr>
              <a:t>represented either as a sequence of one to four 8-bit bytes, one or two 16-bit code units, or a single 32-bit code unit</a:t>
            </a:r>
            <a:r>
              <a:rPr lang="en-US" sz="1100" dirty="0" smtClean="0">
                <a:latin typeface="Open Sans Light"/>
              </a:rPr>
              <a:t>.  UTF-7 was </a:t>
            </a:r>
            <a:r>
              <a:rPr lang="en-US" sz="1100" dirty="0">
                <a:latin typeface="Open Sans Light"/>
              </a:rPr>
              <a:t>intended to provide a means of encoding Unicode text for use in Internet E-mail </a:t>
            </a:r>
            <a:r>
              <a:rPr lang="en-US" sz="1100" dirty="0" smtClean="0">
                <a:latin typeface="Open Sans Light"/>
              </a:rPr>
              <a:t>messages (see RFC 2152).</a:t>
            </a:r>
            <a:endParaRPr lang="en-US" sz="1100" dirty="0" smtClean="0">
              <a:solidFill>
                <a:schemeClr val="tx2"/>
              </a:solidFill>
              <a:latin typeface="Open Sans Light"/>
              <a:cs typeface="Open Sans Light"/>
            </a:endParaRPr>
          </a:p>
          <a:p>
            <a:pPr marL="525780" lvl="1" indent="-342900">
              <a:spcBef>
                <a:spcPts val="600"/>
              </a:spcBef>
              <a:buClr>
                <a:schemeClr val="accent3"/>
              </a:buClr>
              <a:buSzPct val="85000"/>
              <a:buFont typeface="Lucida Grande"/>
              <a:buChar char="*"/>
              <a:defRPr/>
            </a:pPr>
            <a:r>
              <a:rPr lang="en-US" sz="1400" dirty="0" smtClean="0">
                <a:solidFill>
                  <a:schemeClr val="tx2"/>
                </a:solidFill>
                <a:latin typeface="Open Sans Light"/>
                <a:cs typeface="Open Sans Light"/>
              </a:rPr>
              <a:t>Consider end</a:t>
            </a:r>
            <a:r>
              <a:rPr lang="en-US" sz="1400" dirty="0">
                <a:solidFill>
                  <a:schemeClr val="tx2"/>
                </a:solidFill>
                <a:latin typeface="Open Sans Light"/>
                <a:cs typeface="Open Sans Light"/>
              </a:rPr>
              <a:t>-to-end scenarios before </a:t>
            </a:r>
            <a:r>
              <a:rPr lang="en-US" sz="1400" dirty="0" smtClean="0">
                <a:solidFill>
                  <a:schemeClr val="tx2"/>
                </a:solidFill>
                <a:latin typeface="Open Sans Light"/>
                <a:cs typeface="Open Sans Light"/>
              </a:rPr>
              <a:t>converting between </a:t>
            </a:r>
            <a:r>
              <a:rPr lang="en-US" sz="1400" dirty="0">
                <a:solidFill>
                  <a:schemeClr val="tx2"/>
                </a:solidFill>
                <a:latin typeface="Open Sans Light"/>
                <a:cs typeface="Open Sans Light"/>
              </a:rPr>
              <a:t>A-Labels </a:t>
            </a:r>
            <a:r>
              <a:rPr lang="en-US" sz="1400" dirty="0" smtClean="0">
                <a:solidFill>
                  <a:schemeClr val="tx2"/>
                </a:solidFill>
                <a:latin typeface="Open Sans Light"/>
                <a:cs typeface="Open Sans Light"/>
              </a:rPr>
              <a:t>&amp; U</a:t>
            </a:r>
            <a:r>
              <a:rPr lang="en-US" sz="1400" dirty="0">
                <a:solidFill>
                  <a:schemeClr val="tx2"/>
                </a:solidFill>
                <a:latin typeface="Open Sans Light"/>
                <a:cs typeface="Open Sans Light"/>
              </a:rPr>
              <a:t>-</a:t>
            </a:r>
            <a:r>
              <a:rPr lang="en-US" sz="1400" dirty="0" smtClean="0">
                <a:solidFill>
                  <a:schemeClr val="tx2"/>
                </a:solidFill>
                <a:latin typeface="Open Sans Light"/>
                <a:cs typeface="Open Sans Light"/>
              </a:rPr>
              <a:t>Labels</a:t>
            </a:r>
            <a:endParaRPr lang="en-US" sz="1100" dirty="0" smtClean="0">
              <a:solidFill>
                <a:schemeClr val="tx2"/>
              </a:solidFill>
              <a:latin typeface="Open Sans Light"/>
              <a:cs typeface="Open Sans Light"/>
            </a:endParaRPr>
          </a:p>
          <a:p>
            <a:pPr marL="982980" lvl="2" indent="-342900">
              <a:spcBef>
                <a:spcPts val="600"/>
              </a:spcBef>
              <a:buClr>
                <a:schemeClr val="accent3"/>
              </a:buClr>
              <a:buSzPct val="85000"/>
              <a:buFont typeface="Lucida Grande"/>
              <a:buChar char="*"/>
              <a:defRPr/>
            </a:pPr>
            <a:r>
              <a:rPr lang="en-US" sz="1100" dirty="0">
                <a:solidFill>
                  <a:schemeClr val="tx2"/>
                </a:solidFill>
                <a:latin typeface="Open Sans Light"/>
                <a:cs typeface="Open Sans Light"/>
              </a:rPr>
              <a:t>It may be desirable to maintain only U-Labels in a file or database, because it simplifies searching and sorting. However, conversion may have implications when interoperating with older, non-Unicode-enabled applications and services. Consider storing and indexing both </a:t>
            </a:r>
            <a:r>
              <a:rPr lang="en-US" sz="1100" dirty="0" smtClean="0">
                <a:solidFill>
                  <a:schemeClr val="tx2"/>
                </a:solidFill>
                <a:latin typeface="Open Sans Light"/>
                <a:cs typeface="Open Sans Light"/>
              </a:rPr>
              <a:t>formats.</a:t>
            </a:r>
            <a:endParaRPr lang="en-US" sz="1100" dirty="0">
              <a:solidFill>
                <a:schemeClr val="tx2"/>
              </a:solidFill>
              <a:latin typeface="Open Sans Light"/>
              <a:cs typeface="Open Sans Light"/>
            </a:endParaRPr>
          </a:p>
        </p:txBody>
      </p:sp>
    </p:spTree>
    <p:extLst>
      <p:ext uri="{BB962C8B-B14F-4D97-AF65-F5344CB8AC3E}">
        <p14:creationId xmlns:p14="http://schemas.microsoft.com/office/powerpoint/2010/main" val="571941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Store:  Good Practices </a:t>
            </a:r>
            <a:endParaRPr lang="en-US" dirty="0"/>
          </a:p>
        </p:txBody>
      </p:sp>
      <p:pic>
        <p:nvPicPr>
          <p:cNvPr id="6" name="Picture 5" descr="ua-capability-icons_wht_Sto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502" y="324303"/>
            <a:ext cx="826885" cy="826885"/>
          </a:xfrm>
          <a:prstGeom prst="rect">
            <a:avLst/>
          </a:prstGeom>
        </p:spPr>
      </p:pic>
      <p:sp>
        <p:nvSpPr>
          <p:cNvPr id="2" name="Rectangle 1"/>
          <p:cNvSpPr/>
          <p:nvPr/>
        </p:nvSpPr>
        <p:spPr>
          <a:xfrm>
            <a:off x="366540" y="2011369"/>
            <a:ext cx="3116263" cy="1323439"/>
          </a:xfrm>
          <a:prstGeom prst="rect">
            <a:avLst/>
          </a:prstGeom>
        </p:spPr>
        <p:txBody>
          <a:bodyPr wrap="square">
            <a:spAutoFit/>
          </a:bodyPr>
          <a:lstStyle/>
          <a:p>
            <a:r>
              <a:rPr lang="en-US" sz="2000" dirty="0" smtClean="0">
                <a:solidFill>
                  <a:schemeClr val="accent2"/>
                </a:solidFill>
                <a:latin typeface="Open Sans" charset="0"/>
                <a:ea typeface="Open Sans" charset="0"/>
                <a:cs typeface="Open Sans" charset="0"/>
              </a:rPr>
              <a:t>The long-term and / or </a:t>
            </a:r>
            <a:r>
              <a:rPr lang="en-US" sz="2000" dirty="0">
                <a:solidFill>
                  <a:schemeClr val="accent2"/>
                </a:solidFill>
                <a:latin typeface="Open Sans" charset="0"/>
                <a:ea typeface="Open Sans" charset="0"/>
                <a:cs typeface="Open Sans" charset="0"/>
              </a:rPr>
              <a:t>transient storage of domain names and email addresses. </a:t>
            </a:r>
          </a:p>
        </p:txBody>
      </p:sp>
      <p:sp>
        <p:nvSpPr>
          <p:cNvPr id="8" name="Rectangle 7"/>
          <p:cNvSpPr/>
          <p:nvPr/>
        </p:nvSpPr>
        <p:spPr>
          <a:xfrm>
            <a:off x="3642829" y="1173114"/>
            <a:ext cx="5158272" cy="2841804"/>
          </a:xfrm>
          <a:prstGeom prst="rect">
            <a:avLst/>
          </a:prstGeom>
        </p:spPr>
        <p:txBody>
          <a:bodyPr wrap="square">
            <a:spAutoFit/>
          </a:bodyPr>
          <a:lstStyle/>
          <a:p>
            <a:pPr lvl="0">
              <a:spcBef>
                <a:spcPts val="1200"/>
              </a:spcBef>
              <a:spcAft>
                <a:spcPts val="800"/>
              </a:spcAft>
              <a:buClr>
                <a:schemeClr val="accent3"/>
              </a:buClr>
              <a:defRPr/>
            </a:pPr>
            <a:r>
              <a:rPr lang="en-US" sz="2400" dirty="0" smtClean="0">
                <a:solidFill>
                  <a:schemeClr val="tx2"/>
                </a:solidFill>
                <a:latin typeface="Open Sans"/>
                <a:cs typeface="Open Sans"/>
              </a:rPr>
              <a:t>Good Practices</a:t>
            </a:r>
            <a:endParaRPr lang="en-US" sz="2400" dirty="0">
              <a:solidFill>
                <a:schemeClr val="tx2"/>
              </a:solidFill>
              <a:latin typeface="Open Sans"/>
              <a:cs typeface="Open Sans"/>
            </a:endParaRPr>
          </a:p>
          <a:p>
            <a:pPr marL="525780" lvl="1" indent="-342900">
              <a:spcBef>
                <a:spcPts val="600"/>
              </a:spcBef>
              <a:buClr>
                <a:schemeClr val="accent3"/>
              </a:buClr>
              <a:buSzPct val="85000"/>
              <a:buFont typeface="Lucida Grande"/>
              <a:buChar char="*"/>
              <a:defRPr/>
            </a:pPr>
            <a:r>
              <a:rPr lang="en-US" sz="1400" dirty="0" smtClean="0">
                <a:solidFill>
                  <a:schemeClr val="tx2"/>
                </a:solidFill>
                <a:latin typeface="Open Sans Light"/>
                <a:cs typeface="Open Sans Light"/>
              </a:rPr>
              <a:t>Clearly </a:t>
            </a:r>
            <a:r>
              <a:rPr lang="en-US" sz="1400" dirty="0">
                <a:solidFill>
                  <a:schemeClr val="tx2"/>
                </a:solidFill>
                <a:latin typeface="Open Sans Light"/>
                <a:cs typeface="Open Sans Light"/>
              </a:rPr>
              <a:t>mark email addresses and </a:t>
            </a:r>
            <a:r>
              <a:rPr lang="en-US" sz="1400" dirty="0" smtClean="0">
                <a:solidFill>
                  <a:schemeClr val="tx2"/>
                </a:solidFill>
                <a:latin typeface="Open Sans Light"/>
                <a:cs typeface="Open Sans Light"/>
              </a:rPr>
              <a:t/>
            </a:r>
            <a:br>
              <a:rPr lang="en-US" sz="1400" dirty="0" smtClean="0">
                <a:solidFill>
                  <a:schemeClr val="tx2"/>
                </a:solidFill>
                <a:latin typeface="Open Sans Light"/>
                <a:cs typeface="Open Sans Light"/>
              </a:rPr>
            </a:br>
            <a:r>
              <a:rPr lang="en-US" sz="1400" dirty="0" smtClean="0">
                <a:solidFill>
                  <a:schemeClr val="tx2"/>
                </a:solidFill>
                <a:latin typeface="Open Sans Light"/>
                <a:cs typeface="Open Sans Light"/>
              </a:rPr>
              <a:t>domain </a:t>
            </a:r>
            <a:r>
              <a:rPr lang="en-US" sz="1400" dirty="0">
                <a:solidFill>
                  <a:schemeClr val="tx2"/>
                </a:solidFill>
                <a:latin typeface="Open Sans Light"/>
                <a:cs typeface="Open Sans Light"/>
              </a:rPr>
              <a:t>names during </a:t>
            </a:r>
            <a:r>
              <a:rPr lang="en-US" sz="1400" dirty="0" smtClean="0">
                <a:solidFill>
                  <a:schemeClr val="tx2"/>
                </a:solidFill>
                <a:latin typeface="Open Sans Light"/>
                <a:cs typeface="Open Sans Light"/>
              </a:rPr>
              <a:t>storage</a:t>
            </a:r>
          </a:p>
          <a:p>
            <a:pPr marL="982980" lvl="2" indent="-342900">
              <a:spcBef>
                <a:spcPts val="600"/>
              </a:spcBef>
              <a:buClr>
                <a:schemeClr val="accent3"/>
              </a:buClr>
              <a:buSzPct val="85000"/>
              <a:buFont typeface="Lucida Grande"/>
              <a:buChar char="*"/>
              <a:defRPr/>
            </a:pPr>
            <a:r>
              <a:rPr lang="en-US" sz="1200" dirty="0">
                <a:solidFill>
                  <a:schemeClr val="tx2"/>
                </a:solidFill>
                <a:latin typeface="Open Sans Light"/>
                <a:cs typeface="Open Sans Light"/>
              </a:rPr>
              <a:t>Instances where email addresses and domain names have been filed under the “author” field of a document or “contact info” in a log file have led to the loss of the original address</a:t>
            </a:r>
          </a:p>
          <a:p>
            <a:pPr marL="525780" lvl="1" indent="-342900">
              <a:spcBef>
                <a:spcPts val="600"/>
              </a:spcBef>
              <a:buClr>
                <a:schemeClr val="accent3"/>
              </a:buClr>
              <a:buSzPct val="85000"/>
              <a:buFont typeface="Lucida Grande"/>
              <a:buChar char="*"/>
              <a:defRPr/>
            </a:pPr>
            <a:r>
              <a:rPr lang="en-US" sz="1400" dirty="0">
                <a:solidFill>
                  <a:schemeClr val="tx2"/>
                </a:solidFill>
                <a:latin typeface="Open Sans Light"/>
                <a:cs typeface="Open Sans Light"/>
              </a:rPr>
              <a:t>If you don’t store in Unicode, you must be able to match strings in multiple formats </a:t>
            </a:r>
          </a:p>
          <a:p>
            <a:pPr marL="982980" lvl="2" indent="-342900">
              <a:spcBef>
                <a:spcPts val="600"/>
              </a:spcBef>
              <a:buClr>
                <a:schemeClr val="accent3"/>
              </a:buClr>
              <a:buSzPct val="85000"/>
              <a:buFont typeface="Lucida Grande"/>
              <a:buChar char="*"/>
              <a:defRPr/>
            </a:pPr>
            <a:r>
              <a:rPr lang="en-US" sz="1200" dirty="0">
                <a:solidFill>
                  <a:schemeClr val="tx2"/>
                </a:solidFill>
                <a:latin typeface="Open Sans Light"/>
                <a:cs typeface="Open Sans Light"/>
              </a:rPr>
              <a:t>For example, a search for example.</a:t>
            </a:r>
            <a:r>
              <a:rPr lang="ja-JP" altLang="en-US" sz="1200" dirty="0">
                <a:solidFill>
                  <a:schemeClr val="tx2"/>
                </a:solidFill>
                <a:latin typeface="Open Sans Light"/>
                <a:cs typeface="Open Sans Light"/>
              </a:rPr>
              <a:t>みん</a:t>
            </a:r>
            <a:r>
              <a:rPr lang="ja-JP" altLang="en-US" sz="1200" dirty="0" smtClean="0">
                <a:solidFill>
                  <a:schemeClr val="tx2"/>
                </a:solidFill>
                <a:latin typeface="Open Sans Light"/>
                <a:cs typeface="Open Sans Light"/>
              </a:rPr>
              <a:t>な </a:t>
            </a:r>
            <a:r>
              <a:rPr lang="en-US" sz="1200" dirty="0" smtClean="0">
                <a:solidFill>
                  <a:schemeClr val="tx2"/>
                </a:solidFill>
                <a:latin typeface="Open Sans Light"/>
                <a:cs typeface="Open Sans Light"/>
              </a:rPr>
              <a:t>should </a:t>
            </a:r>
            <a:r>
              <a:rPr lang="en-US" sz="1200" dirty="0">
                <a:solidFill>
                  <a:schemeClr val="tx2"/>
                </a:solidFill>
                <a:latin typeface="Open Sans Light"/>
                <a:cs typeface="Open Sans Light"/>
              </a:rPr>
              <a:t>also find example.xn--</a:t>
            </a:r>
            <a:r>
              <a:rPr lang="en-US" sz="1200" dirty="0" smtClean="0">
                <a:solidFill>
                  <a:schemeClr val="tx2"/>
                </a:solidFill>
                <a:latin typeface="Open Sans Light"/>
                <a:cs typeface="Open Sans Light"/>
              </a:rPr>
              <a:t>q9jyb4c</a:t>
            </a:r>
            <a:endParaRPr lang="en-US" sz="1200" dirty="0">
              <a:solidFill>
                <a:schemeClr val="tx2"/>
              </a:solidFill>
              <a:latin typeface="Open Sans Light"/>
              <a:cs typeface="Open Sans Light"/>
            </a:endParaRPr>
          </a:p>
        </p:txBody>
      </p:sp>
    </p:spTree>
    <p:extLst>
      <p:ext uri="{BB962C8B-B14F-4D97-AF65-F5344CB8AC3E}">
        <p14:creationId xmlns:p14="http://schemas.microsoft.com/office/powerpoint/2010/main" val="3459272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Process: Good Practices</a:t>
            </a:r>
            <a:endParaRPr lang="en-US" dirty="0"/>
          </a:p>
        </p:txBody>
      </p:sp>
      <p:sp>
        <p:nvSpPr>
          <p:cNvPr id="2" name="Rectangle 1"/>
          <p:cNvSpPr/>
          <p:nvPr/>
        </p:nvSpPr>
        <p:spPr>
          <a:xfrm>
            <a:off x="366539" y="2006307"/>
            <a:ext cx="3115653" cy="2246769"/>
          </a:xfrm>
          <a:prstGeom prst="rect">
            <a:avLst/>
          </a:prstGeom>
        </p:spPr>
        <p:txBody>
          <a:bodyPr wrap="square">
            <a:spAutoFit/>
          </a:bodyPr>
          <a:lstStyle/>
          <a:p>
            <a:r>
              <a:rPr lang="en-US" sz="2000" dirty="0" smtClean="0">
                <a:solidFill>
                  <a:srgbClr val="5D686E"/>
                </a:solidFill>
                <a:latin typeface="Open Sans" charset="0"/>
                <a:ea typeface="Open Sans" charset="0"/>
                <a:cs typeface="Open Sans" charset="0"/>
              </a:rPr>
              <a:t>Occurs </a:t>
            </a:r>
            <a:r>
              <a:rPr lang="en-US" sz="2000" dirty="0">
                <a:solidFill>
                  <a:srgbClr val="5D686E"/>
                </a:solidFill>
                <a:latin typeface="Open Sans" charset="0"/>
                <a:ea typeface="Open Sans" charset="0"/>
                <a:cs typeface="Open Sans" charset="0"/>
              </a:rPr>
              <a:t>whenever an email address or domain name is used by an application or service to perform an </a:t>
            </a:r>
            <a:r>
              <a:rPr lang="en-US" sz="2000" dirty="0" smtClean="0">
                <a:solidFill>
                  <a:srgbClr val="5D686E"/>
                </a:solidFill>
                <a:latin typeface="Open Sans" charset="0"/>
                <a:ea typeface="Open Sans" charset="0"/>
                <a:cs typeface="Open Sans" charset="0"/>
              </a:rPr>
              <a:t>activity, or is transformed </a:t>
            </a:r>
            <a:r>
              <a:rPr lang="en-US" sz="2000" dirty="0">
                <a:solidFill>
                  <a:srgbClr val="5D686E"/>
                </a:solidFill>
                <a:latin typeface="Open Sans" charset="0"/>
                <a:ea typeface="Open Sans" charset="0"/>
                <a:cs typeface="Open Sans" charset="0"/>
              </a:rPr>
              <a:t>into an alternate </a:t>
            </a:r>
            <a:r>
              <a:rPr lang="en-US" sz="2000" dirty="0" smtClean="0">
                <a:solidFill>
                  <a:srgbClr val="5D686E"/>
                </a:solidFill>
                <a:latin typeface="Open Sans" charset="0"/>
                <a:ea typeface="Open Sans" charset="0"/>
                <a:cs typeface="Open Sans" charset="0"/>
              </a:rPr>
              <a:t>format.</a:t>
            </a:r>
            <a:endParaRPr lang="en-US" sz="2000" dirty="0">
              <a:solidFill>
                <a:srgbClr val="5D686E"/>
              </a:solidFill>
              <a:latin typeface="Open Sans" charset="0"/>
              <a:ea typeface="Open Sans" charset="0"/>
              <a:cs typeface="Open Sans" charset="0"/>
            </a:endParaRPr>
          </a:p>
        </p:txBody>
      </p:sp>
      <p:sp>
        <p:nvSpPr>
          <p:cNvPr id="7" name="Rectangle 6"/>
          <p:cNvSpPr/>
          <p:nvPr/>
        </p:nvSpPr>
        <p:spPr>
          <a:xfrm>
            <a:off x="3642829" y="1173114"/>
            <a:ext cx="5158272" cy="3565079"/>
          </a:xfrm>
          <a:prstGeom prst="rect">
            <a:avLst/>
          </a:prstGeom>
        </p:spPr>
        <p:txBody>
          <a:bodyPr wrap="square">
            <a:spAutoFit/>
          </a:bodyPr>
          <a:lstStyle/>
          <a:p>
            <a:pPr lvl="0">
              <a:spcBef>
                <a:spcPts val="1200"/>
              </a:spcBef>
              <a:spcAft>
                <a:spcPts val="800"/>
              </a:spcAft>
              <a:buClr>
                <a:schemeClr val="accent4"/>
              </a:buClr>
              <a:defRPr/>
            </a:pPr>
            <a:r>
              <a:rPr lang="en-US" sz="2400" dirty="0" smtClean="0">
                <a:solidFill>
                  <a:sysClr val="windowText" lastClr="000000"/>
                </a:solidFill>
                <a:latin typeface="Open Sans"/>
                <a:cs typeface="Open Sans"/>
              </a:rPr>
              <a:t>Good Practices</a:t>
            </a:r>
            <a:endParaRPr lang="en-US" sz="2400" dirty="0">
              <a:solidFill>
                <a:sysClr val="windowText" lastClr="000000"/>
              </a:solidFill>
              <a:latin typeface="Open Sans"/>
              <a:cs typeface="Open Sans"/>
            </a:endParaRPr>
          </a:p>
          <a:p>
            <a:pPr marL="525780" lvl="1" indent="-342900">
              <a:spcAft>
                <a:spcPts val="600"/>
              </a:spcAft>
              <a:buClr>
                <a:schemeClr val="accent2"/>
              </a:buClr>
              <a:buSzPct val="85000"/>
              <a:buFont typeface="Lucida Grande"/>
              <a:buChar char="*"/>
              <a:defRPr/>
            </a:pPr>
            <a:r>
              <a:rPr lang="en-US" sz="1400" dirty="0">
                <a:solidFill>
                  <a:sysClr val="windowText" lastClr="000000"/>
                </a:solidFill>
                <a:latin typeface="Open Sans Light"/>
                <a:cs typeface="Open Sans Light"/>
              </a:rPr>
              <a:t>Since the Unicode standard is continually expanding, </a:t>
            </a:r>
            <a:r>
              <a:rPr lang="en-US" sz="1400" dirty="0" smtClean="0">
                <a:solidFill>
                  <a:sysClr val="windowText" lastClr="000000"/>
                </a:solidFill>
                <a:latin typeface="Open Sans Light"/>
                <a:cs typeface="Open Sans Light"/>
              </a:rPr>
              <a:t>check code </a:t>
            </a:r>
            <a:r>
              <a:rPr lang="en-US" sz="1400" dirty="0">
                <a:solidFill>
                  <a:sysClr val="windowText" lastClr="000000"/>
                </a:solidFill>
                <a:latin typeface="Open Sans Light"/>
                <a:cs typeface="Open Sans Light"/>
              </a:rPr>
              <a:t>points not defined when application / service was created </a:t>
            </a:r>
            <a:r>
              <a:rPr lang="en-US" sz="1400" dirty="0" smtClean="0">
                <a:solidFill>
                  <a:sysClr val="windowText" lastClr="000000"/>
                </a:solidFill>
                <a:latin typeface="Open Sans Light"/>
                <a:cs typeface="Open Sans Light"/>
              </a:rPr>
              <a:t>– shouldn’t “</a:t>
            </a:r>
            <a:r>
              <a:rPr lang="en-US" sz="1400" dirty="0">
                <a:solidFill>
                  <a:sysClr val="windowText" lastClr="000000"/>
                </a:solidFill>
                <a:latin typeface="Open Sans Light"/>
                <a:cs typeface="Open Sans Light"/>
              </a:rPr>
              <a:t>break” user </a:t>
            </a:r>
            <a:r>
              <a:rPr lang="en-US" sz="1400" dirty="0" smtClean="0">
                <a:solidFill>
                  <a:sysClr val="windowText" lastClr="000000"/>
                </a:solidFill>
                <a:latin typeface="Open Sans Light"/>
                <a:cs typeface="Open Sans Light"/>
              </a:rPr>
              <a:t>experience.</a:t>
            </a:r>
          </a:p>
          <a:p>
            <a:pPr marL="982980" lvl="2" indent="-342900">
              <a:spcAft>
                <a:spcPts val="600"/>
              </a:spcAft>
              <a:buClr>
                <a:schemeClr val="accent2"/>
              </a:buClr>
              <a:buSzPct val="85000"/>
              <a:buFont typeface="Lucida Grande"/>
              <a:buChar char="*"/>
              <a:defRPr/>
            </a:pPr>
            <a:r>
              <a:rPr lang="en-US" sz="1200" dirty="0">
                <a:solidFill>
                  <a:sysClr val="windowText" lastClr="000000"/>
                </a:solidFill>
                <a:latin typeface="Open Sans Light"/>
                <a:cs typeface="Open Sans Light"/>
              </a:rPr>
              <a:t>Missing fonts in the underlying operating system may result in non-displayable characters (frequently the “”character is used to represent these), but this situation should not result in a fatal </a:t>
            </a:r>
            <a:r>
              <a:rPr lang="en-US" sz="1200" dirty="0" smtClean="0">
                <a:solidFill>
                  <a:sysClr val="windowText" lastClr="000000"/>
                </a:solidFill>
                <a:latin typeface="Open Sans Light"/>
                <a:cs typeface="Open Sans Light"/>
              </a:rPr>
              <a:t>crash</a:t>
            </a:r>
            <a:endParaRPr lang="en-US" sz="1200" dirty="0">
              <a:solidFill>
                <a:sysClr val="windowText" lastClr="000000"/>
              </a:solidFill>
              <a:latin typeface="Open Sans Light"/>
              <a:cs typeface="Open Sans Light"/>
            </a:endParaRPr>
          </a:p>
          <a:p>
            <a:pPr marL="525780" lvl="1" indent="-342900">
              <a:spcAft>
                <a:spcPts val="600"/>
              </a:spcAft>
              <a:buClr>
                <a:schemeClr val="accent2"/>
              </a:buClr>
              <a:buSzPct val="85000"/>
              <a:buFont typeface="Lucida Grande"/>
              <a:buChar char="*"/>
              <a:defRPr/>
            </a:pPr>
            <a:r>
              <a:rPr lang="en-US" sz="1400" dirty="0">
                <a:solidFill>
                  <a:sysClr val="windowText" lastClr="000000"/>
                </a:solidFill>
                <a:latin typeface="Open Sans Light"/>
                <a:cs typeface="Open Sans Light"/>
              </a:rPr>
              <a:t>Use supported Unicode-enabled </a:t>
            </a:r>
            <a:r>
              <a:rPr lang="en-US" sz="1400" dirty="0" smtClean="0">
                <a:solidFill>
                  <a:sysClr val="windowText" lastClr="000000"/>
                </a:solidFill>
                <a:latin typeface="Open Sans Light"/>
                <a:cs typeface="Open Sans Light"/>
              </a:rPr>
              <a:t>APIs</a:t>
            </a:r>
            <a:endParaRPr lang="en-US" sz="1400" dirty="0">
              <a:solidFill>
                <a:sysClr val="windowText" lastClr="000000"/>
              </a:solidFill>
              <a:latin typeface="Open Sans Light"/>
              <a:cs typeface="Open Sans Light"/>
            </a:endParaRPr>
          </a:p>
          <a:p>
            <a:pPr marL="525780" lvl="1" indent="-342900">
              <a:spcAft>
                <a:spcPts val="600"/>
              </a:spcAft>
              <a:buClr>
                <a:schemeClr val="accent2"/>
              </a:buClr>
              <a:buSzPct val="85000"/>
              <a:buFont typeface="Lucida Grande"/>
              <a:buChar char="*"/>
              <a:defRPr/>
            </a:pPr>
            <a:r>
              <a:rPr lang="en-US" sz="1400" dirty="0">
                <a:solidFill>
                  <a:sysClr val="windowText" lastClr="000000"/>
                </a:solidFill>
                <a:latin typeface="Open Sans Light"/>
                <a:cs typeface="Open Sans Light"/>
              </a:rPr>
              <a:t>Use </a:t>
            </a:r>
            <a:r>
              <a:rPr lang="en-US" sz="1400" dirty="0" smtClean="0">
                <a:solidFill>
                  <a:sysClr val="windowText" lastClr="000000"/>
                </a:solidFill>
                <a:latin typeface="Open Sans Light"/>
                <a:cs typeface="Open Sans Light"/>
              </a:rPr>
              <a:t>latest </a:t>
            </a:r>
            <a:r>
              <a:rPr lang="en-US" sz="1400" dirty="0">
                <a:solidFill>
                  <a:sysClr val="windowText" lastClr="000000"/>
                </a:solidFill>
                <a:latin typeface="Open Sans Light"/>
                <a:cs typeface="Open Sans Light"/>
              </a:rPr>
              <a:t>Internationalized Domain Names in Applications </a:t>
            </a:r>
            <a:r>
              <a:rPr lang="en-US" sz="1400" dirty="0" smtClean="0">
                <a:solidFill>
                  <a:sysClr val="windowText" lastClr="000000"/>
                </a:solidFill>
                <a:latin typeface="Open Sans Light"/>
                <a:cs typeface="Open Sans Light"/>
              </a:rPr>
              <a:t>(IDNA) </a:t>
            </a:r>
            <a:r>
              <a:rPr lang="en-US" sz="1400" dirty="0">
                <a:solidFill>
                  <a:sysClr val="windowText" lastClr="000000"/>
                </a:solidFill>
                <a:latin typeface="Open Sans Light"/>
                <a:cs typeface="Open Sans Light"/>
              </a:rPr>
              <a:t>Protocol &amp;</a:t>
            </a:r>
            <a:r>
              <a:rPr lang="en-US" sz="1400" dirty="0" smtClean="0">
                <a:solidFill>
                  <a:sysClr val="windowText" lastClr="000000"/>
                </a:solidFill>
                <a:latin typeface="Open Sans Light"/>
                <a:cs typeface="Open Sans Light"/>
              </a:rPr>
              <a:t> Tables </a:t>
            </a:r>
            <a:r>
              <a:rPr lang="en-US" sz="1400" dirty="0">
                <a:solidFill>
                  <a:sysClr val="windowText" lastClr="000000"/>
                </a:solidFill>
                <a:latin typeface="Open Sans Light"/>
                <a:cs typeface="Open Sans Light"/>
              </a:rPr>
              <a:t>documents for </a:t>
            </a:r>
            <a:r>
              <a:rPr lang="en-US" sz="1400" dirty="0" smtClean="0">
                <a:solidFill>
                  <a:sysClr val="windowText" lastClr="000000"/>
                </a:solidFill>
                <a:latin typeface="Open Sans Light"/>
                <a:cs typeface="Open Sans Light"/>
              </a:rPr>
              <a:t>Internationalized Domain Names (IDNs).</a:t>
            </a:r>
          </a:p>
          <a:p>
            <a:pPr marL="982980" lvl="2" indent="-342900">
              <a:spcAft>
                <a:spcPts val="600"/>
              </a:spcAft>
              <a:buClr>
                <a:schemeClr val="accent2"/>
              </a:buClr>
              <a:buSzPct val="85000"/>
              <a:buFont typeface="Lucida Grande"/>
              <a:buChar char="*"/>
              <a:defRPr/>
            </a:pPr>
            <a:r>
              <a:rPr lang="en-US" sz="1200" dirty="0">
                <a:solidFill>
                  <a:sysClr val="windowText" lastClr="000000"/>
                </a:solidFill>
                <a:latin typeface="Open Sans Light"/>
                <a:cs typeface="Open Sans Light"/>
              </a:rPr>
              <a:t>RFC 5891</a:t>
            </a:r>
          </a:p>
          <a:p>
            <a:pPr marL="982980" lvl="2" indent="-342900">
              <a:spcAft>
                <a:spcPts val="600"/>
              </a:spcAft>
              <a:buClr>
                <a:schemeClr val="accent2"/>
              </a:buClr>
              <a:buSzPct val="85000"/>
              <a:buFont typeface="Lucida Grande"/>
              <a:buChar char="*"/>
              <a:defRPr/>
            </a:pPr>
            <a:r>
              <a:rPr lang="en-US" sz="1200" dirty="0">
                <a:solidFill>
                  <a:sysClr val="windowText" lastClr="000000"/>
                </a:solidFill>
                <a:latin typeface="Open Sans Light"/>
                <a:cs typeface="Open Sans Light"/>
              </a:rPr>
              <a:t>RFC </a:t>
            </a:r>
            <a:r>
              <a:rPr lang="en-US" sz="1200" dirty="0" smtClean="0">
                <a:solidFill>
                  <a:sysClr val="windowText" lastClr="000000"/>
                </a:solidFill>
                <a:latin typeface="Open Sans Light"/>
                <a:cs typeface="Open Sans Light"/>
              </a:rPr>
              <a:t>5892</a:t>
            </a:r>
            <a:endParaRPr lang="en-US" sz="1200" dirty="0">
              <a:solidFill>
                <a:sysClr val="windowText" lastClr="000000"/>
              </a:solidFill>
              <a:latin typeface="Open Sans Light"/>
              <a:cs typeface="Open Sans Light"/>
            </a:endParaRPr>
          </a:p>
        </p:txBody>
      </p:sp>
      <p:pic>
        <p:nvPicPr>
          <p:cNvPr id="8" name="Picture 7" descr="ua-capability-icons_wht_Proc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41" y="328026"/>
            <a:ext cx="1335974" cy="822960"/>
          </a:xfrm>
          <a:prstGeom prst="rect">
            <a:avLst/>
          </a:prstGeom>
        </p:spPr>
      </p:pic>
    </p:spTree>
    <p:extLst>
      <p:ext uri="{BB962C8B-B14F-4D97-AF65-F5344CB8AC3E}">
        <p14:creationId xmlns:p14="http://schemas.microsoft.com/office/powerpoint/2010/main" val="765272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02172" y="-7769"/>
            <a:ext cx="10972800" cy="538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Warm-up Exercise</a:t>
            </a:r>
            <a:endParaRPr lang="en-US" dirty="0"/>
          </a:p>
        </p:txBody>
      </p:sp>
      <p:sp>
        <p:nvSpPr>
          <p:cNvPr id="3" name="TextBox 2"/>
          <p:cNvSpPr txBox="1"/>
          <p:nvPr/>
        </p:nvSpPr>
        <p:spPr>
          <a:xfrm>
            <a:off x="398463" y="773327"/>
            <a:ext cx="8372959" cy="683264"/>
          </a:xfrm>
          <a:prstGeom prst="rect">
            <a:avLst/>
          </a:prstGeom>
          <a:noFill/>
        </p:spPr>
        <p:txBody>
          <a:bodyPr wrap="square" rtlCol="0">
            <a:spAutoFit/>
          </a:bodyPr>
          <a:lstStyle/>
          <a:p>
            <a:pPr>
              <a:lnSpc>
                <a:spcPct val="120000"/>
              </a:lnSpc>
            </a:pPr>
            <a:r>
              <a:rPr lang="en-US" sz="1600" i="1" dirty="0" smtClean="0">
                <a:latin typeface="Open Sans Light"/>
                <a:cs typeface="Open Sans Light"/>
              </a:rPr>
              <a:t>According to w3techs, which of the following pie charts most closely represents the fraction of websites on the Internet that are primarily English language based content</a:t>
            </a:r>
            <a:r>
              <a:rPr lang="en-US" sz="1600" b="1" i="1" dirty="0" smtClean="0">
                <a:latin typeface="Open Sans Light"/>
                <a:cs typeface="Open Sans Light"/>
              </a:rPr>
              <a:t>? </a:t>
            </a:r>
            <a:endParaRPr lang="en-US" sz="1600" b="1" i="1" dirty="0">
              <a:latin typeface="Open Sans Light"/>
              <a:cs typeface="Open Sans Light"/>
            </a:endParaRPr>
          </a:p>
        </p:txBody>
      </p:sp>
      <p:sp>
        <p:nvSpPr>
          <p:cNvPr id="4" name="TextBox 3"/>
          <p:cNvSpPr txBox="1"/>
          <p:nvPr/>
        </p:nvSpPr>
        <p:spPr>
          <a:xfrm>
            <a:off x="346324" y="4530533"/>
            <a:ext cx="8451353" cy="261610"/>
          </a:xfrm>
          <a:prstGeom prst="rect">
            <a:avLst/>
          </a:prstGeom>
          <a:noFill/>
        </p:spPr>
        <p:txBody>
          <a:bodyPr wrap="none" rtlCol="0">
            <a:spAutoFit/>
          </a:bodyPr>
          <a:lstStyle/>
          <a:p>
            <a:r>
              <a:rPr lang="en-US" sz="1100" dirty="0" smtClean="0">
                <a:latin typeface="Open Sans Light"/>
                <a:cs typeface="Open Sans Light"/>
              </a:rPr>
              <a:t>Actual data can be found at https</a:t>
            </a:r>
            <a:r>
              <a:rPr lang="en-US" sz="1100" dirty="0">
                <a:latin typeface="Open Sans Light"/>
                <a:cs typeface="Open Sans Light"/>
              </a:rPr>
              <a:t>://</a:t>
            </a:r>
            <a:r>
              <a:rPr lang="en-US" sz="1100" dirty="0" smtClean="0">
                <a:latin typeface="Open Sans Light"/>
                <a:cs typeface="Open Sans Light"/>
              </a:rPr>
              <a:t>w3techs.com/technologies/history_overview/content_language/ms/y.  </a:t>
            </a:r>
            <a:r>
              <a:rPr lang="en-US" sz="1100" dirty="0">
                <a:latin typeface="Open Sans Light"/>
                <a:cs typeface="Open Sans Light"/>
              </a:rPr>
              <a:t>D</a:t>
            </a:r>
            <a:r>
              <a:rPr lang="en-US" sz="1100" dirty="0" smtClean="0">
                <a:latin typeface="Open Sans Light"/>
                <a:cs typeface="Open Sans Light"/>
              </a:rPr>
              <a:t>ata shown is approximate.</a:t>
            </a:r>
          </a:p>
        </p:txBody>
      </p:sp>
      <p:sp>
        <p:nvSpPr>
          <p:cNvPr id="5" name="TextBox 4"/>
          <p:cNvSpPr txBox="1"/>
          <p:nvPr/>
        </p:nvSpPr>
        <p:spPr>
          <a:xfrm>
            <a:off x="3737466" y="3567792"/>
            <a:ext cx="1694951" cy="707886"/>
          </a:xfrm>
          <a:prstGeom prst="rect">
            <a:avLst/>
          </a:prstGeom>
          <a:noFill/>
        </p:spPr>
        <p:txBody>
          <a:bodyPr wrap="none" rtlCol="0">
            <a:spAutoFit/>
          </a:bodyPr>
          <a:lstStyle/>
          <a:p>
            <a:r>
              <a:rPr lang="en-US" sz="2000" dirty="0" smtClean="0">
                <a:latin typeface="Open Sans Light"/>
                <a:cs typeface="Open Sans Light"/>
              </a:rPr>
              <a:t>50% English</a:t>
            </a:r>
          </a:p>
          <a:p>
            <a:r>
              <a:rPr lang="en-US" sz="2000" dirty="0" smtClean="0">
                <a:latin typeface="Open Sans Light"/>
                <a:cs typeface="Open Sans Light"/>
              </a:rPr>
              <a:t>50% All other</a:t>
            </a:r>
          </a:p>
        </p:txBody>
      </p:sp>
      <p:sp>
        <p:nvSpPr>
          <p:cNvPr id="8" name="TextBox 7"/>
          <p:cNvSpPr txBox="1"/>
          <p:nvPr/>
        </p:nvSpPr>
        <p:spPr>
          <a:xfrm>
            <a:off x="6849837" y="3567792"/>
            <a:ext cx="1694951" cy="707886"/>
          </a:xfrm>
          <a:prstGeom prst="rect">
            <a:avLst/>
          </a:prstGeom>
          <a:noFill/>
        </p:spPr>
        <p:txBody>
          <a:bodyPr wrap="none" rtlCol="0">
            <a:spAutoFit/>
          </a:bodyPr>
          <a:lstStyle/>
          <a:p>
            <a:r>
              <a:rPr lang="en-US" sz="2000" dirty="0" smtClean="0">
                <a:latin typeface="Open Sans Light"/>
                <a:cs typeface="Open Sans Light"/>
              </a:rPr>
              <a:t>75% English</a:t>
            </a:r>
          </a:p>
          <a:p>
            <a:r>
              <a:rPr lang="en-US" sz="2000" dirty="0">
                <a:latin typeface="Open Sans Light"/>
                <a:cs typeface="Open Sans Light"/>
              </a:rPr>
              <a:t>2</a:t>
            </a:r>
            <a:r>
              <a:rPr lang="en-US" sz="2000" dirty="0" smtClean="0">
                <a:latin typeface="Open Sans Light"/>
                <a:cs typeface="Open Sans Light"/>
              </a:rPr>
              <a:t>5% All other</a:t>
            </a:r>
          </a:p>
        </p:txBody>
      </p:sp>
      <p:sp>
        <p:nvSpPr>
          <p:cNvPr id="9" name="TextBox 8"/>
          <p:cNvSpPr txBox="1"/>
          <p:nvPr/>
        </p:nvSpPr>
        <p:spPr>
          <a:xfrm>
            <a:off x="628651" y="3567792"/>
            <a:ext cx="1694951" cy="707886"/>
          </a:xfrm>
          <a:prstGeom prst="rect">
            <a:avLst/>
          </a:prstGeom>
          <a:noFill/>
        </p:spPr>
        <p:txBody>
          <a:bodyPr wrap="none" rtlCol="0">
            <a:spAutoFit/>
          </a:bodyPr>
          <a:lstStyle/>
          <a:p>
            <a:r>
              <a:rPr lang="en-US" sz="2000" dirty="0" smtClean="0">
                <a:latin typeface="Open Sans Light"/>
                <a:cs typeface="Open Sans Light"/>
              </a:rPr>
              <a:t>25% English</a:t>
            </a:r>
          </a:p>
          <a:p>
            <a:r>
              <a:rPr lang="en-US" sz="2000" dirty="0" smtClean="0">
                <a:latin typeface="Open Sans Light"/>
                <a:cs typeface="Open Sans Light"/>
              </a:rPr>
              <a:t>75% All other</a:t>
            </a:r>
          </a:p>
        </p:txBody>
      </p:sp>
    </p:spTree>
    <p:extLst>
      <p:ext uri="{BB962C8B-B14F-4D97-AF65-F5344CB8AC3E}">
        <p14:creationId xmlns:p14="http://schemas.microsoft.com/office/powerpoint/2010/main" val="3658854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Process: Good Practices</a:t>
            </a:r>
            <a:endParaRPr lang="en-US" dirty="0"/>
          </a:p>
        </p:txBody>
      </p:sp>
      <p:sp>
        <p:nvSpPr>
          <p:cNvPr id="8" name="Rectangle 7"/>
          <p:cNvSpPr/>
          <p:nvPr/>
        </p:nvSpPr>
        <p:spPr>
          <a:xfrm>
            <a:off x="366540" y="2006307"/>
            <a:ext cx="3116264" cy="2246769"/>
          </a:xfrm>
          <a:prstGeom prst="rect">
            <a:avLst/>
          </a:prstGeom>
        </p:spPr>
        <p:txBody>
          <a:bodyPr wrap="square">
            <a:spAutoFit/>
          </a:bodyPr>
          <a:lstStyle/>
          <a:p>
            <a:r>
              <a:rPr lang="en-US" sz="2000" dirty="0" smtClean="0">
                <a:solidFill>
                  <a:schemeClr val="accent2"/>
                </a:solidFill>
                <a:latin typeface="Open Sans" charset="0"/>
                <a:ea typeface="Open Sans" charset="0"/>
                <a:cs typeface="Open Sans" charset="0"/>
              </a:rPr>
              <a:t>Occurs </a:t>
            </a:r>
            <a:r>
              <a:rPr lang="en-US" sz="2000" dirty="0">
                <a:solidFill>
                  <a:schemeClr val="accent2"/>
                </a:solidFill>
                <a:latin typeface="Open Sans" charset="0"/>
                <a:ea typeface="Open Sans" charset="0"/>
                <a:cs typeface="Open Sans" charset="0"/>
              </a:rPr>
              <a:t>whenever an email address or domain name is used by an application or service to perform an </a:t>
            </a:r>
            <a:r>
              <a:rPr lang="en-US" sz="2000" dirty="0" smtClean="0">
                <a:solidFill>
                  <a:schemeClr val="accent2"/>
                </a:solidFill>
                <a:latin typeface="Open Sans" charset="0"/>
                <a:ea typeface="Open Sans" charset="0"/>
                <a:cs typeface="Open Sans" charset="0"/>
              </a:rPr>
              <a:t>activity, or is transformed </a:t>
            </a:r>
            <a:r>
              <a:rPr lang="en-US" sz="2000" dirty="0">
                <a:solidFill>
                  <a:schemeClr val="accent2"/>
                </a:solidFill>
                <a:latin typeface="Open Sans" charset="0"/>
                <a:ea typeface="Open Sans" charset="0"/>
                <a:cs typeface="Open Sans" charset="0"/>
              </a:rPr>
              <a:t>into an alternate </a:t>
            </a:r>
            <a:r>
              <a:rPr lang="en-US" sz="2000" dirty="0" smtClean="0">
                <a:solidFill>
                  <a:schemeClr val="accent2"/>
                </a:solidFill>
                <a:latin typeface="Open Sans" charset="0"/>
                <a:ea typeface="Open Sans" charset="0"/>
                <a:cs typeface="Open Sans" charset="0"/>
              </a:rPr>
              <a:t>format.</a:t>
            </a:r>
            <a:endParaRPr lang="en-US" sz="2000" dirty="0">
              <a:solidFill>
                <a:schemeClr val="accent2"/>
              </a:solidFill>
              <a:latin typeface="Open Sans" charset="0"/>
              <a:ea typeface="Open Sans" charset="0"/>
              <a:cs typeface="Open Sans" charset="0"/>
            </a:endParaRPr>
          </a:p>
        </p:txBody>
      </p:sp>
      <p:sp>
        <p:nvSpPr>
          <p:cNvPr id="9" name="Rectangle 8"/>
          <p:cNvSpPr/>
          <p:nvPr/>
        </p:nvSpPr>
        <p:spPr>
          <a:xfrm>
            <a:off x="3642829" y="1173114"/>
            <a:ext cx="5158272" cy="3241913"/>
          </a:xfrm>
          <a:prstGeom prst="rect">
            <a:avLst/>
          </a:prstGeom>
        </p:spPr>
        <p:txBody>
          <a:bodyPr wrap="square">
            <a:spAutoFit/>
          </a:bodyPr>
          <a:lstStyle/>
          <a:p>
            <a:pPr lvl="0">
              <a:spcBef>
                <a:spcPts val="1200"/>
              </a:spcBef>
              <a:spcAft>
                <a:spcPts val="800"/>
              </a:spcAft>
              <a:buClr>
                <a:schemeClr val="accent3"/>
              </a:buClr>
              <a:defRPr/>
            </a:pPr>
            <a:r>
              <a:rPr lang="en-US" sz="2400" dirty="0" smtClean="0">
                <a:solidFill>
                  <a:schemeClr val="tx2"/>
                </a:solidFill>
                <a:latin typeface="Open Sans"/>
                <a:cs typeface="Open Sans"/>
              </a:rPr>
              <a:t>Good Practices</a:t>
            </a:r>
            <a:endParaRPr lang="en-US" sz="1400" dirty="0">
              <a:solidFill>
                <a:sysClr val="windowText" lastClr="000000"/>
              </a:solidFill>
              <a:latin typeface="Open Sans Light"/>
              <a:cs typeface="Open Sans Light"/>
            </a:endParaRPr>
          </a:p>
          <a:p>
            <a:pPr marL="525780" lvl="1" indent="-342900">
              <a:spcAft>
                <a:spcPts val="600"/>
              </a:spcAft>
              <a:buClr>
                <a:schemeClr val="accent2"/>
              </a:buClr>
              <a:buSzPct val="85000"/>
              <a:buFont typeface="Lucida Grande"/>
              <a:buChar char="*"/>
              <a:defRPr/>
            </a:pPr>
            <a:r>
              <a:rPr lang="en-US" sz="1400" dirty="0">
                <a:solidFill>
                  <a:sysClr val="windowText" lastClr="000000"/>
                </a:solidFill>
                <a:latin typeface="Open Sans Light"/>
                <a:cs typeface="Open Sans Light"/>
              </a:rPr>
              <a:t>Process in UTF-8 wherever </a:t>
            </a:r>
            <a:r>
              <a:rPr lang="en-US" sz="1400" dirty="0" smtClean="0">
                <a:solidFill>
                  <a:sysClr val="windowText" lastClr="000000"/>
                </a:solidFill>
                <a:latin typeface="Open Sans Light"/>
                <a:cs typeface="Open Sans Light"/>
              </a:rPr>
              <a:t>possible</a:t>
            </a:r>
            <a:endParaRPr lang="en-US" sz="1200" dirty="0">
              <a:solidFill>
                <a:sysClr val="windowText" lastClr="000000"/>
              </a:solidFill>
              <a:latin typeface="Open Sans Light"/>
              <a:cs typeface="Open Sans Light"/>
            </a:endParaRPr>
          </a:p>
          <a:p>
            <a:pPr marL="525780" lvl="1" indent="-342900">
              <a:spcAft>
                <a:spcPts val="600"/>
              </a:spcAft>
              <a:buClr>
                <a:schemeClr val="accent3"/>
              </a:buClr>
              <a:buSzPct val="85000"/>
              <a:buFont typeface="Lucida Grande"/>
              <a:buChar char="*"/>
              <a:defRPr/>
            </a:pPr>
            <a:r>
              <a:rPr lang="en-US" sz="1400" dirty="0" smtClean="0">
                <a:solidFill>
                  <a:schemeClr val="tx2"/>
                </a:solidFill>
                <a:latin typeface="Open Sans Light"/>
                <a:cs typeface="Open Sans Light"/>
              </a:rPr>
              <a:t>Ensure numbers are handled as expected</a:t>
            </a:r>
            <a:endParaRPr lang="en-US" sz="1400" dirty="0">
              <a:solidFill>
                <a:schemeClr val="tx2"/>
              </a:solidFill>
              <a:latin typeface="Open Sans Light"/>
              <a:cs typeface="Open Sans Light"/>
            </a:endParaRPr>
          </a:p>
          <a:p>
            <a:pPr marL="525780" lvl="1" indent="-342900">
              <a:spcAft>
                <a:spcPts val="600"/>
              </a:spcAft>
              <a:buClr>
                <a:schemeClr val="accent3"/>
              </a:buClr>
              <a:buSzPct val="85000"/>
              <a:buFont typeface="Lucida Grande"/>
              <a:buChar char="*"/>
              <a:defRPr/>
            </a:pPr>
            <a:r>
              <a:rPr lang="en-US" sz="1400" dirty="0" smtClean="0">
                <a:solidFill>
                  <a:schemeClr val="tx2"/>
                </a:solidFill>
                <a:latin typeface="Open Sans Light"/>
                <a:cs typeface="Open Sans Light"/>
              </a:rPr>
              <a:t>Treat ASCII numerals, Asian, Arabic, and Persian </a:t>
            </a:r>
            <a:r>
              <a:rPr lang="en-US" sz="1400" dirty="0">
                <a:solidFill>
                  <a:schemeClr val="tx2"/>
                </a:solidFill>
                <a:latin typeface="Open Sans Light"/>
                <a:cs typeface="Open Sans Light"/>
              </a:rPr>
              <a:t>ideographic number </a:t>
            </a:r>
            <a:r>
              <a:rPr lang="en-US" sz="1400" dirty="0" smtClean="0">
                <a:solidFill>
                  <a:schemeClr val="tx2"/>
                </a:solidFill>
                <a:latin typeface="Open Sans Light"/>
                <a:cs typeface="Open Sans Light"/>
              </a:rPr>
              <a:t>representations as numbers</a:t>
            </a:r>
            <a:endParaRPr lang="en-US" sz="1400" dirty="0">
              <a:solidFill>
                <a:schemeClr val="tx2"/>
              </a:solidFill>
              <a:latin typeface="Open Sans Light"/>
              <a:cs typeface="Open Sans Light"/>
            </a:endParaRPr>
          </a:p>
          <a:p>
            <a:pPr marL="525780" lvl="1" indent="-342900">
              <a:spcAft>
                <a:spcPts val="600"/>
              </a:spcAft>
              <a:buClr>
                <a:schemeClr val="accent3"/>
              </a:buClr>
              <a:buSzPct val="85000"/>
              <a:buFont typeface="Lucida Grande"/>
              <a:buChar char="*"/>
              <a:defRPr/>
            </a:pPr>
            <a:r>
              <a:rPr lang="en-US" sz="1400" dirty="0">
                <a:solidFill>
                  <a:schemeClr val="tx2"/>
                </a:solidFill>
                <a:latin typeface="Open Sans Light"/>
                <a:cs typeface="Open Sans Light"/>
              </a:rPr>
              <a:t>Upgrade </a:t>
            </a:r>
            <a:r>
              <a:rPr lang="en-US" sz="1400" dirty="0" smtClean="0">
                <a:solidFill>
                  <a:schemeClr val="tx2"/>
                </a:solidFill>
                <a:latin typeface="Open Sans Light"/>
                <a:cs typeface="Open Sans Light"/>
              </a:rPr>
              <a:t>apps &amp; servers</a:t>
            </a:r>
            <a:r>
              <a:rPr lang="en-US" sz="1400" dirty="0">
                <a:solidFill>
                  <a:schemeClr val="tx2"/>
                </a:solidFill>
                <a:latin typeface="Open Sans Light"/>
                <a:cs typeface="Open Sans Light"/>
              </a:rPr>
              <a:t>/services </a:t>
            </a:r>
            <a:r>
              <a:rPr lang="en-US" sz="1400" dirty="0" smtClean="0">
                <a:solidFill>
                  <a:schemeClr val="tx2"/>
                </a:solidFill>
                <a:latin typeface="Open Sans Light"/>
                <a:cs typeface="Open Sans Light"/>
              </a:rPr>
              <a:t>together</a:t>
            </a:r>
          </a:p>
          <a:p>
            <a:pPr marL="982980" lvl="2" indent="-342900">
              <a:spcAft>
                <a:spcPts val="600"/>
              </a:spcAft>
              <a:buClr>
                <a:schemeClr val="accent3"/>
              </a:buClr>
              <a:buSzPct val="85000"/>
              <a:buFont typeface="Lucida Grande"/>
              <a:buChar char="*"/>
              <a:defRPr/>
            </a:pPr>
            <a:r>
              <a:rPr lang="en-US" sz="1200" dirty="0">
                <a:solidFill>
                  <a:schemeClr val="tx2"/>
                </a:solidFill>
                <a:latin typeface="Open Sans Light"/>
                <a:cs typeface="Open Sans Light"/>
              </a:rPr>
              <a:t>If the server is Unicode and client is non-Unicode, or vice versa, the data will need to be converted to each code page every time the data travels between server and client</a:t>
            </a:r>
            <a:r>
              <a:rPr lang="en-US" sz="1200" dirty="0" smtClean="0">
                <a:solidFill>
                  <a:schemeClr val="tx2"/>
                </a:solidFill>
                <a:latin typeface="Open Sans Light"/>
                <a:cs typeface="Open Sans Light"/>
              </a:rPr>
              <a:t>.</a:t>
            </a:r>
            <a:endParaRPr lang="en-US" sz="1200" dirty="0">
              <a:solidFill>
                <a:schemeClr val="tx2"/>
              </a:solidFill>
              <a:latin typeface="Open Sans Light"/>
              <a:cs typeface="Open Sans Light"/>
            </a:endParaRPr>
          </a:p>
          <a:p>
            <a:pPr marL="525780" lvl="1" indent="-342900">
              <a:spcAft>
                <a:spcPts val="600"/>
              </a:spcAft>
              <a:buClr>
                <a:schemeClr val="accent3"/>
              </a:buClr>
              <a:buSzPct val="85000"/>
              <a:buFont typeface="Lucida Grande"/>
              <a:buChar char="*"/>
              <a:defRPr/>
            </a:pPr>
            <a:r>
              <a:rPr lang="en-US" sz="1400" dirty="0">
                <a:solidFill>
                  <a:schemeClr val="tx2"/>
                </a:solidFill>
                <a:latin typeface="Open Sans Light"/>
                <a:cs typeface="Open Sans Light"/>
              </a:rPr>
              <a:t>Perform code reviews to avoid buffer overflow </a:t>
            </a:r>
            <a:r>
              <a:rPr lang="en-US" sz="1400" dirty="0" smtClean="0">
                <a:solidFill>
                  <a:schemeClr val="tx2"/>
                </a:solidFill>
                <a:latin typeface="Open Sans Light"/>
                <a:cs typeface="Open Sans Light"/>
              </a:rPr>
              <a:t>attacks</a:t>
            </a:r>
          </a:p>
          <a:p>
            <a:pPr marL="982980" lvl="2" indent="-342900">
              <a:spcAft>
                <a:spcPts val="600"/>
              </a:spcAft>
              <a:buClr>
                <a:schemeClr val="accent3"/>
              </a:buClr>
              <a:buSzPct val="85000"/>
              <a:buFont typeface="Lucida Grande"/>
              <a:buChar char="*"/>
              <a:defRPr/>
            </a:pPr>
            <a:r>
              <a:rPr lang="en-US" sz="1200" dirty="0">
                <a:solidFill>
                  <a:schemeClr val="tx2"/>
                </a:solidFill>
                <a:latin typeface="Open Sans Light"/>
                <a:cs typeface="Open Sans Light"/>
              </a:rPr>
              <a:t>When doing character transformation, text strings may grow or shrink substantially</a:t>
            </a:r>
            <a:r>
              <a:rPr lang="en-US" sz="1200" dirty="0" smtClean="0">
                <a:solidFill>
                  <a:schemeClr val="tx2"/>
                </a:solidFill>
                <a:latin typeface="Open Sans Light"/>
                <a:cs typeface="Open Sans Light"/>
              </a:rPr>
              <a:t>.</a:t>
            </a:r>
            <a:endParaRPr lang="en-US" sz="1200" dirty="0">
              <a:solidFill>
                <a:schemeClr val="tx2"/>
              </a:solidFill>
              <a:latin typeface="Open Sans Light"/>
              <a:cs typeface="Open Sans Light"/>
            </a:endParaRPr>
          </a:p>
        </p:txBody>
      </p:sp>
      <p:pic>
        <p:nvPicPr>
          <p:cNvPr id="10" name="Picture 9" descr="ua-capability-icons_wht_Proc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41" y="328026"/>
            <a:ext cx="1335974" cy="822960"/>
          </a:xfrm>
          <a:prstGeom prst="rect">
            <a:avLst/>
          </a:prstGeom>
        </p:spPr>
      </p:pic>
    </p:spTree>
    <p:extLst>
      <p:ext uri="{BB962C8B-B14F-4D97-AF65-F5344CB8AC3E}">
        <p14:creationId xmlns:p14="http://schemas.microsoft.com/office/powerpoint/2010/main" val="3274869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Display: Good Practices</a:t>
            </a:r>
            <a:endParaRPr lang="en-US" dirty="0"/>
          </a:p>
        </p:txBody>
      </p:sp>
      <p:sp>
        <p:nvSpPr>
          <p:cNvPr id="8" name="Rectangle 7"/>
          <p:cNvSpPr/>
          <p:nvPr/>
        </p:nvSpPr>
        <p:spPr>
          <a:xfrm>
            <a:off x="3642829" y="1173114"/>
            <a:ext cx="5158272" cy="3272691"/>
          </a:xfrm>
          <a:prstGeom prst="rect">
            <a:avLst/>
          </a:prstGeom>
        </p:spPr>
        <p:txBody>
          <a:bodyPr wrap="square">
            <a:spAutoFit/>
          </a:bodyPr>
          <a:lstStyle/>
          <a:p>
            <a:pPr lvl="0">
              <a:spcBef>
                <a:spcPts val="1200"/>
              </a:spcBef>
              <a:spcAft>
                <a:spcPts val="800"/>
              </a:spcAft>
              <a:buClr>
                <a:schemeClr val="accent3"/>
              </a:buClr>
              <a:defRPr/>
            </a:pPr>
            <a:r>
              <a:rPr lang="en-US" sz="2400" dirty="0" smtClean="0">
                <a:solidFill>
                  <a:schemeClr val="tx2"/>
                </a:solidFill>
                <a:latin typeface="Open Sans"/>
                <a:cs typeface="Open Sans"/>
              </a:rPr>
              <a:t>Good Practices</a:t>
            </a:r>
            <a:endParaRPr lang="en-US" sz="2400" dirty="0">
              <a:solidFill>
                <a:schemeClr val="tx2"/>
              </a:solidFill>
              <a:latin typeface="Open Sans"/>
              <a:cs typeface="Open Sans"/>
            </a:endParaRPr>
          </a:p>
          <a:p>
            <a:pPr marL="365760" lvl="1" indent="-274320">
              <a:spcAft>
                <a:spcPts val="600"/>
              </a:spcAft>
              <a:buClr>
                <a:schemeClr val="accent3"/>
              </a:buClr>
              <a:buSzPct val="85000"/>
              <a:buFont typeface="Lucida Grande"/>
              <a:buChar char="*"/>
              <a:defRPr/>
            </a:pPr>
            <a:r>
              <a:rPr lang="en-US" sz="1400" dirty="0">
                <a:solidFill>
                  <a:schemeClr val="tx2"/>
                </a:solidFill>
                <a:latin typeface="Open Sans Light"/>
                <a:cs typeface="Open Sans Light"/>
              </a:rPr>
              <a:t>Display all Unicode code points supported by </a:t>
            </a:r>
            <a:r>
              <a:rPr lang="en-US" sz="1400" dirty="0" smtClean="0">
                <a:solidFill>
                  <a:schemeClr val="tx2"/>
                </a:solidFill>
                <a:latin typeface="Open Sans Light"/>
                <a:cs typeface="Open Sans Light"/>
              </a:rPr>
              <a:t>underlying </a:t>
            </a:r>
            <a:r>
              <a:rPr lang="en-US" sz="1400" dirty="0">
                <a:solidFill>
                  <a:schemeClr val="tx2"/>
                </a:solidFill>
                <a:latin typeface="Open Sans Light"/>
                <a:cs typeface="Open Sans Light"/>
              </a:rPr>
              <a:t>operating </a:t>
            </a:r>
            <a:r>
              <a:rPr lang="en-US" sz="1400" dirty="0" smtClean="0">
                <a:solidFill>
                  <a:schemeClr val="tx2"/>
                </a:solidFill>
                <a:latin typeface="Open Sans Light"/>
                <a:cs typeface="Open Sans Light"/>
              </a:rPr>
              <a:t>system.</a:t>
            </a:r>
          </a:p>
          <a:p>
            <a:pPr marL="822960" lvl="2" indent="-274320">
              <a:spcAft>
                <a:spcPts val="600"/>
              </a:spcAft>
              <a:buClr>
                <a:schemeClr val="accent3"/>
              </a:buClr>
              <a:buSzPct val="85000"/>
              <a:buFont typeface="Lucida Grande"/>
              <a:buChar char="*"/>
              <a:defRPr/>
            </a:pPr>
            <a:r>
              <a:rPr lang="en-US" sz="1200" dirty="0">
                <a:solidFill>
                  <a:schemeClr val="tx2"/>
                </a:solidFill>
                <a:latin typeface="Open Sans Light"/>
                <a:cs typeface="Open Sans Light"/>
              </a:rPr>
              <a:t>If an application maintains its own font sets, comprehensive Unicode support should be offered to the collection of fonts available from the operating system</a:t>
            </a:r>
            <a:r>
              <a:rPr lang="en-US" sz="1200" dirty="0" smtClean="0">
                <a:solidFill>
                  <a:schemeClr val="tx2"/>
                </a:solidFill>
                <a:latin typeface="Open Sans Light"/>
                <a:cs typeface="Open Sans Light"/>
              </a:rPr>
              <a:t>.</a:t>
            </a:r>
          </a:p>
          <a:p>
            <a:pPr marL="365760" lvl="1" indent="-274320">
              <a:spcAft>
                <a:spcPts val="600"/>
              </a:spcAft>
              <a:buClr>
                <a:schemeClr val="accent3"/>
              </a:buClr>
              <a:buSzPct val="85000"/>
              <a:buFont typeface="Lucida Grande"/>
              <a:buChar char="*"/>
              <a:defRPr/>
            </a:pPr>
            <a:r>
              <a:rPr lang="en-US" sz="1400" dirty="0" smtClean="0">
                <a:solidFill>
                  <a:schemeClr val="tx2"/>
                </a:solidFill>
                <a:latin typeface="Open Sans Light"/>
                <a:cs typeface="Open Sans Light"/>
              </a:rPr>
              <a:t>When </a:t>
            </a:r>
            <a:r>
              <a:rPr lang="en-US" sz="1400" dirty="0">
                <a:solidFill>
                  <a:schemeClr val="tx2"/>
                </a:solidFill>
                <a:latin typeface="Open Sans Light"/>
                <a:cs typeface="Open Sans Light"/>
              </a:rPr>
              <a:t>developing </a:t>
            </a:r>
            <a:r>
              <a:rPr lang="en-US" sz="1400" dirty="0" smtClean="0">
                <a:solidFill>
                  <a:schemeClr val="tx2"/>
                </a:solidFill>
                <a:latin typeface="Open Sans Light"/>
                <a:cs typeface="Open Sans Light"/>
              </a:rPr>
              <a:t>app</a:t>
            </a:r>
            <a:r>
              <a:rPr lang="en-US" sz="1400" dirty="0">
                <a:solidFill>
                  <a:schemeClr val="tx2"/>
                </a:solidFill>
                <a:latin typeface="Open Sans Light"/>
                <a:cs typeface="Open Sans Light"/>
              </a:rPr>
              <a:t>/service, </a:t>
            </a:r>
            <a:r>
              <a:rPr lang="en-US" sz="1400" dirty="0" smtClean="0">
                <a:solidFill>
                  <a:schemeClr val="tx2"/>
                </a:solidFill>
                <a:latin typeface="Open Sans Light"/>
                <a:cs typeface="Open Sans Light"/>
              </a:rPr>
              <a:t>or operating </a:t>
            </a:r>
            <a:r>
              <a:rPr lang="en-US" sz="1400" dirty="0">
                <a:solidFill>
                  <a:schemeClr val="tx2"/>
                </a:solidFill>
                <a:latin typeface="Open Sans Light"/>
                <a:cs typeface="Open Sans Light"/>
              </a:rPr>
              <a:t>a registry, consider </a:t>
            </a:r>
            <a:r>
              <a:rPr lang="en-US" sz="1400" dirty="0" smtClean="0">
                <a:solidFill>
                  <a:schemeClr val="tx2"/>
                </a:solidFill>
                <a:latin typeface="Open Sans Light"/>
                <a:cs typeface="Open Sans Light"/>
              </a:rPr>
              <a:t>languages supported and </a:t>
            </a:r>
            <a:r>
              <a:rPr lang="en-US" sz="1400" dirty="0">
                <a:solidFill>
                  <a:schemeClr val="tx2"/>
                </a:solidFill>
                <a:latin typeface="Open Sans Light"/>
                <a:cs typeface="Open Sans Light"/>
              </a:rPr>
              <a:t>make sure operating systems and applications cover those languages</a:t>
            </a:r>
            <a:r>
              <a:rPr lang="en-US" sz="1400" dirty="0" smtClean="0">
                <a:solidFill>
                  <a:schemeClr val="tx2"/>
                </a:solidFill>
                <a:latin typeface="Open Sans Light"/>
                <a:cs typeface="Open Sans Light"/>
              </a:rPr>
              <a:t>.</a:t>
            </a:r>
            <a:endParaRPr lang="en-US" sz="1400" dirty="0">
              <a:solidFill>
                <a:schemeClr val="tx2"/>
              </a:solidFill>
              <a:latin typeface="Open Sans Light"/>
              <a:cs typeface="Open Sans Light"/>
            </a:endParaRPr>
          </a:p>
          <a:p>
            <a:pPr marL="365760" lvl="1" indent="-274320">
              <a:spcAft>
                <a:spcPts val="600"/>
              </a:spcAft>
              <a:buClr>
                <a:schemeClr val="accent3"/>
              </a:buClr>
              <a:buSzPct val="85000"/>
              <a:buFont typeface="Lucida Grande"/>
              <a:buChar char="*"/>
              <a:defRPr/>
            </a:pPr>
            <a:r>
              <a:rPr lang="en-US" sz="1400" dirty="0">
                <a:solidFill>
                  <a:schemeClr val="tx2"/>
                </a:solidFill>
                <a:latin typeface="Open Sans Light"/>
                <a:cs typeface="Open Sans Light"/>
              </a:rPr>
              <a:t>Convert non-Unicode data to Unicode before </a:t>
            </a:r>
            <a:r>
              <a:rPr lang="en-US" sz="1400" dirty="0" smtClean="0">
                <a:solidFill>
                  <a:schemeClr val="tx2"/>
                </a:solidFill>
                <a:latin typeface="Open Sans Light"/>
                <a:cs typeface="Open Sans Light"/>
              </a:rPr>
              <a:t>display.</a:t>
            </a:r>
          </a:p>
          <a:p>
            <a:pPr marL="822960" lvl="2" indent="-274320">
              <a:spcAft>
                <a:spcPts val="600"/>
              </a:spcAft>
              <a:buClr>
                <a:schemeClr val="accent3"/>
              </a:buClr>
              <a:buSzPct val="85000"/>
              <a:buFont typeface="Lucida Grande"/>
              <a:buChar char="*"/>
              <a:defRPr/>
            </a:pPr>
            <a:r>
              <a:rPr lang="en-US" sz="1200" dirty="0">
                <a:solidFill>
                  <a:schemeClr val="tx2"/>
                </a:solidFill>
                <a:latin typeface="Open Sans Light"/>
                <a:cs typeface="Open Sans Light"/>
              </a:rPr>
              <a:t>End user should see “everyone.みんな” vs. “everyone.xn--q9jyb4c</a:t>
            </a:r>
            <a:r>
              <a:rPr lang="en-US" sz="1200" dirty="0" smtClean="0">
                <a:solidFill>
                  <a:schemeClr val="tx2"/>
                </a:solidFill>
                <a:latin typeface="Open Sans Light"/>
                <a:cs typeface="Open Sans Light"/>
              </a:rPr>
              <a:t>.”  (</a:t>
            </a:r>
            <a:r>
              <a:rPr lang="en-US" sz="1200" dirty="0">
                <a:solidFill>
                  <a:schemeClr val="tx2"/>
                </a:solidFill>
                <a:latin typeface="Open Sans Light"/>
                <a:cs typeface="Open Sans Light"/>
              </a:rPr>
              <a:t>This conversion is an example of UA-ready </a:t>
            </a:r>
            <a:r>
              <a:rPr lang="en-US" sz="1200" dirty="0" smtClean="0">
                <a:solidFill>
                  <a:schemeClr val="tx2"/>
                </a:solidFill>
                <a:latin typeface="Open Sans Light"/>
                <a:cs typeface="Open Sans Light"/>
              </a:rPr>
              <a:t>processing.)</a:t>
            </a:r>
          </a:p>
        </p:txBody>
      </p:sp>
      <p:pic>
        <p:nvPicPr>
          <p:cNvPr id="9" name="Picture 8" descr="ua-capability-icons_wht_Disp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832" y="315913"/>
            <a:ext cx="662482" cy="857250"/>
          </a:xfrm>
          <a:prstGeom prst="rect">
            <a:avLst/>
          </a:prstGeom>
        </p:spPr>
      </p:pic>
      <p:sp>
        <p:nvSpPr>
          <p:cNvPr id="10" name="Rectangle 9"/>
          <p:cNvSpPr/>
          <p:nvPr/>
        </p:nvSpPr>
        <p:spPr>
          <a:xfrm>
            <a:off x="377395" y="2001032"/>
            <a:ext cx="3116263" cy="1631216"/>
          </a:xfrm>
          <a:prstGeom prst="rect">
            <a:avLst/>
          </a:prstGeom>
        </p:spPr>
        <p:txBody>
          <a:bodyPr wrap="square">
            <a:spAutoFit/>
          </a:bodyPr>
          <a:lstStyle/>
          <a:p>
            <a:r>
              <a:rPr lang="en-US" sz="2000" dirty="0">
                <a:solidFill>
                  <a:schemeClr val="accent2"/>
                </a:solidFill>
                <a:latin typeface="Open Sans" charset="0"/>
                <a:ea typeface="Open Sans" charset="0"/>
                <a:cs typeface="Open Sans" charset="0"/>
              </a:rPr>
              <a:t>Display occurs whenever an email address or a domain name is rendered within a user interface. </a:t>
            </a:r>
          </a:p>
        </p:txBody>
      </p:sp>
    </p:spTree>
    <p:extLst>
      <p:ext uri="{BB962C8B-B14F-4D97-AF65-F5344CB8AC3E}">
        <p14:creationId xmlns:p14="http://schemas.microsoft.com/office/powerpoint/2010/main" val="657514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Display: Good Practices</a:t>
            </a:r>
            <a:endParaRPr lang="en-US" dirty="0"/>
          </a:p>
        </p:txBody>
      </p:sp>
      <p:sp>
        <p:nvSpPr>
          <p:cNvPr id="7" name="Rectangle 6"/>
          <p:cNvSpPr/>
          <p:nvPr/>
        </p:nvSpPr>
        <p:spPr>
          <a:xfrm>
            <a:off x="3642828" y="1173114"/>
            <a:ext cx="5276479" cy="2164695"/>
          </a:xfrm>
          <a:prstGeom prst="rect">
            <a:avLst/>
          </a:prstGeom>
        </p:spPr>
        <p:txBody>
          <a:bodyPr wrap="square">
            <a:spAutoFit/>
          </a:bodyPr>
          <a:lstStyle/>
          <a:p>
            <a:pPr lvl="0">
              <a:spcBef>
                <a:spcPts val="1200"/>
              </a:spcBef>
              <a:spcAft>
                <a:spcPts val="800"/>
              </a:spcAft>
              <a:buClr>
                <a:schemeClr val="accent3"/>
              </a:buClr>
              <a:defRPr/>
            </a:pPr>
            <a:r>
              <a:rPr lang="en-US" sz="2400" dirty="0" smtClean="0">
                <a:solidFill>
                  <a:schemeClr val="tx2"/>
                </a:solidFill>
                <a:latin typeface="Open Sans"/>
                <a:cs typeface="Open Sans"/>
              </a:rPr>
              <a:t>Good Practices</a:t>
            </a:r>
            <a:endParaRPr lang="en-US" sz="1400" dirty="0">
              <a:solidFill>
                <a:schemeClr val="tx2"/>
              </a:solidFill>
              <a:latin typeface="Open Sans Light"/>
              <a:cs typeface="Open Sans Light"/>
            </a:endParaRPr>
          </a:p>
          <a:p>
            <a:pPr marL="365760" lvl="1" indent="-274320">
              <a:spcAft>
                <a:spcPts val="600"/>
              </a:spcAft>
              <a:buClr>
                <a:schemeClr val="accent3"/>
              </a:buClr>
              <a:buSzPct val="85000"/>
              <a:buFont typeface="Lucida Grande"/>
              <a:buChar char="*"/>
              <a:defRPr/>
            </a:pPr>
            <a:r>
              <a:rPr lang="en-US" sz="1400" dirty="0">
                <a:solidFill>
                  <a:schemeClr val="tx2"/>
                </a:solidFill>
                <a:latin typeface="Open Sans Light"/>
                <a:cs typeface="Open Sans Light"/>
              </a:rPr>
              <a:t>Use Unicode IDNA Compatibility Processing to match user </a:t>
            </a:r>
            <a:r>
              <a:rPr lang="en-US" sz="1400" dirty="0" smtClean="0">
                <a:solidFill>
                  <a:schemeClr val="tx2"/>
                </a:solidFill>
                <a:latin typeface="Open Sans Light"/>
                <a:cs typeface="Open Sans Light"/>
              </a:rPr>
              <a:t>expectations</a:t>
            </a:r>
          </a:p>
          <a:p>
            <a:pPr marL="822960" lvl="2" indent="-274320">
              <a:spcAft>
                <a:spcPts val="600"/>
              </a:spcAft>
              <a:buClr>
                <a:schemeClr val="accent3"/>
              </a:buClr>
              <a:buSzPct val="85000"/>
              <a:buFont typeface="Lucida Grande"/>
              <a:buChar char="*"/>
              <a:defRPr/>
            </a:pPr>
            <a:r>
              <a:rPr lang="en-US" sz="1400" dirty="0">
                <a:solidFill>
                  <a:schemeClr val="tx2"/>
                </a:solidFill>
                <a:latin typeface="Open Sans Light"/>
                <a:cs typeface="Open Sans Light"/>
              </a:rPr>
              <a:t>To learn more, go to: http://</a:t>
            </a:r>
            <a:r>
              <a:rPr lang="en-US" sz="1400" dirty="0" smtClean="0">
                <a:solidFill>
                  <a:schemeClr val="tx2"/>
                </a:solidFill>
                <a:latin typeface="Open Sans Light"/>
                <a:cs typeface="Open Sans Light"/>
              </a:rPr>
              <a:t>unicode.org/reports/tr46</a:t>
            </a:r>
          </a:p>
          <a:p>
            <a:pPr marL="365760" lvl="1" indent="-274320">
              <a:spcAft>
                <a:spcPts val="600"/>
              </a:spcAft>
              <a:buClr>
                <a:schemeClr val="accent3"/>
              </a:buClr>
              <a:buSzPct val="85000"/>
              <a:buFont typeface="Lucida Grande"/>
              <a:buChar char="*"/>
              <a:defRPr/>
            </a:pPr>
            <a:r>
              <a:rPr lang="en-US" sz="1400" dirty="0" smtClean="0">
                <a:solidFill>
                  <a:schemeClr val="tx2"/>
                </a:solidFill>
                <a:latin typeface="Open Sans Light"/>
                <a:cs typeface="Open Sans Light"/>
              </a:rPr>
              <a:t>Be </a:t>
            </a:r>
            <a:r>
              <a:rPr lang="en-US" sz="1400" dirty="0">
                <a:solidFill>
                  <a:schemeClr val="tx2"/>
                </a:solidFill>
                <a:latin typeface="Open Sans Light"/>
                <a:cs typeface="Open Sans Light"/>
              </a:rPr>
              <a:t>aware of unassigned </a:t>
            </a:r>
            <a:r>
              <a:rPr lang="en-US" sz="1400" dirty="0" smtClean="0">
                <a:solidFill>
                  <a:schemeClr val="tx2"/>
                </a:solidFill>
                <a:latin typeface="Open Sans Light"/>
                <a:cs typeface="Open Sans Light"/>
              </a:rPr>
              <a:t>&amp; </a:t>
            </a:r>
            <a:r>
              <a:rPr lang="en-US" sz="1400" dirty="0">
                <a:solidFill>
                  <a:schemeClr val="tx2"/>
                </a:solidFill>
                <a:latin typeface="Open Sans Light"/>
                <a:cs typeface="Open Sans Light"/>
              </a:rPr>
              <a:t>disallowed </a:t>
            </a:r>
            <a:r>
              <a:rPr lang="en-US" sz="1400" dirty="0" smtClean="0">
                <a:solidFill>
                  <a:schemeClr val="tx2"/>
                </a:solidFill>
                <a:latin typeface="Open Sans Light"/>
                <a:cs typeface="Open Sans Light"/>
              </a:rPr>
              <a:t>characters</a:t>
            </a:r>
          </a:p>
          <a:p>
            <a:pPr marL="822960" lvl="2" indent="-274320">
              <a:spcAft>
                <a:spcPts val="600"/>
              </a:spcAft>
              <a:buClr>
                <a:schemeClr val="accent3"/>
              </a:buClr>
              <a:buSzPct val="85000"/>
              <a:buFont typeface="Lucida Grande"/>
              <a:buChar char="*"/>
              <a:defRPr/>
            </a:pPr>
            <a:r>
              <a:rPr lang="en-US" sz="1400" dirty="0">
                <a:solidFill>
                  <a:schemeClr val="tx2"/>
                </a:solidFill>
                <a:latin typeface="Open Sans Light"/>
                <a:cs typeface="Open Sans Light"/>
              </a:rPr>
              <a:t>See RFC 5892</a:t>
            </a:r>
          </a:p>
          <a:p>
            <a:pPr marL="822960" lvl="2" indent="-274320">
              <a:spcAft>
                <a:spcPts val="600"/>
              </a:spcAft>
              <a:buClr>
                <a:schemeClr val="accent3"/>
              </a:buClr>
              <a:buSzPct val="85000"/>
              <a:buFont typeface="Lucida Grande"/>
              <a:buChar char="*"/>
              <a:defRPr/>
            </a:pPr>
            <a:endParaRPr lang="en-US" sz="1400" dirty="0">
              <a:solidFill>
                <a:schemeClr val="tx2"/>
              </a:solidFill>
              <a:latin typeface="Open Sans Light"/>
              <a:cs typeface="Open Sans Light"/>
            </a:endParaRPr>
          </a:p>
        </p:txBody>
      </p:sp>
      <p:pic>
        <p:nvPicPr>
          <p:cNvPr id="8" name="Picture 7" descr="ua-capability-icons_wht_Disp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832" y="315913"/>
            <a:ext cx="662482" cy="857250"/>
          </a:xfrm>
          <a:prstGeom prst="rect">
            <a:avLst/>
          </a:prstGeom>
        </p:spPr>
      </p:pic>
      <p:sp>
        <p:nvSpPr>
          <p:cNvPr id="10" name="Rectangle 9"/>
          <p:cNvSpPr/>
          <p:nvPr/>
        </p:nvSpPr>
        <p:spPr>
          <a:xfrm>
            <a:off x="377395" y="2001032"/>
            <a:ext cx="3116263" cy="1631216"/>
          </a:xfrm>
          <a:prstGeom prst="rect">
            <a:avLst/>
          </a:prstGeom>
        </p:spPr>
        <p:txBody>
          <a:bodyPr wrap="square">
            <a:spAutoFit/>
          </a:bodyPr>
          <a:lstStyle/>
          <a:p>
            <a:r>
              <a:rPr lang="en-US" sz="2000" dirty="0">
                <a:solidFill>
                  <a:schemeClr val="accent2"/>
                </a:solidFill>
                <a:latin typeface="Open Sans" charset="0"/>
                <a:ea typeface="Open Sans" charset="0"/>
                <a:cs typeface="Open Sans" charset="0"/>
              </a:rPr>
              <a:t>Display occurs whenever an email address or a domain name is rendered within a user interface. </a:t>
            </a:r>
          </a:p>
        </p:txBody>
      </p:sp>
    </p:spTree>
    <p:extLst>
      <p:ext uri="{BB962C8B-B14F-4D97-AF65-F5344CB8AC3E}">
        <p14:creationId xmlns:p14="http://schemas.microsoft.com/office/powerpoint/2010/main" val="221531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4" name="Picture 3" descr="ua-capability-icons_org_Accept.png"/>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64247" y="1088117"/>
            <a:ext cx="559174" cy="640080"/>
          </a:xfrm>
          <a:prstGeom prst="rect">
            <a:avLst/>
          </a:prstGeom>
        </p:spPr>
      </p:pic>
      <p:pic>
        <p:nvPicPr>
          <p:cNvPr id="5" name="Picture 4" descr="ua-capability-icons_org_Display.png"/>
          <p:cNvPicPr>
            <a:picLocks noChangeAspect="1"/>
          </p:cNvPicPr>
          <p:nvPr/>
        </p:nvPicPr>
        <p:blipFill>
          <a:blip r:embed="rId4">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932175" y="1088117"/>
            <a:ext cx="494654" cy="640080"/>
          </a:xfrm>
          <a:prstGeom prst="rect">
            <a:avLst/>
          </a:prstGeom>
        </p:spPr>
      </p:pic>
      <p:pic>
        <p:nvPicPr>
          <p:cNvPr id="6" name="Picture 5" descr="ua-capability-icons_org_Process.png"/>
          <p:cNvPicPr>
            <a:picLocks noChangeAspect="1"/>
          </p:cNvPicPr>
          <p:nvPr/>
        </p:nvPicPr>
        <p:blipFill>
          <a:blip r:embed="rId6">
            <a:extLst>
              <a:ext uri="{BEBA8EAE-BF5A-486C-A8C5-ECC9F3942E4B}">
                <a14:imgProps xmlns:a14="http://schemas.microsoft.com/office/drawing/2010/main">
                  <a14:imgLayer r:embed="rId7">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840644" y="1097261"/>
            <a:ext cx="1024247" cy="630936"/>
          </a:xfrm>
          <a:prstGeom prst="rect">
            <a:avLst/>
          </a:prstGeom>
        </p:spPr>
      </p:pic>
      <p:pic>
        <p:nvPicPr>
          <p:cNvPr id="7" name="Picture 6" descr="ua-capability-icons_org_Store.png"/>
          <p:cNvPicPr>
            <a:picLocks noChangeAspect="1"/>
          </p:cNvPicPr>
          <p:nvPr/>
        </p:nvPicPr>
        <p:blipFill>
          <a:blip r:embed="rId8">
            <a:extLst>
              <a:ext uri="{BEBA8EAE-BF5A-486C-A8C5-ECC9F3942E4B}">
                <a14:imgProps xmlns:a14="http://schemas.microsoft.com/office/drawing/2010/main">
                  <a14:imgLayer r:embed="rId9">
                    <a14:imgEffect>
                      <a14:brightnessContrast bright="10000"/>
                    </a14:imgEffect>
                  </a14:imgLayer>
                </a14:imgProps>
              </a:ext>
              <a:ext uri="{28A0092B-C50C-407E-A947-70E740481C1C}">
                <a14:useLocalDpi xmlns:a14="http://schemas.microsoft.com/office/drawing/2010/main" val="0"/>
              </a:ext>
            </a:extLst>
          </a:blip>
          <a:stretch>
            <a:fillRect/>
          </a:stretch>
        </p:blipFill>
        <p:spPr>
          <a:xfrm>
            <a:off x="4133280" y="1088117"/>
            <a:ext cx="640080" cy="640080"/>
          </a:xfrm>
          <a:prstGeom prst="rect">
            <a:avLst/>
          </a:prstGeom>
        </p:spPr>
      </p:pic>
      <p:pic>
        <p:nvPicPr>
          <p:cNvPr id="8" name="Picture 7" descr="ua-capability-icons_org_Validate.png"/>
          <p:cNvPicPr>
            <a:picLocks noChangeAspect="1"/>
          </p:cNvPicPr>
          <p:nvPr/>
        </p:nvPicPr>
        <p:blipFill>
          <a:blip r:embed="rId10">
            <a:extLst>
              <a:ext uri="{BEBA8EAE-BF5A-486C-A8C5-ECC9F3942E4B}">
                <a14:imgProps xmlns:a14="http://schemas.microsoft.com/office/drawing/2010/main">
                  <a14:imgLayer r:embed="rId11">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290705" y="1088117"/>
            <a:ext cx="775291" cy="640080"/>
          </a:xfrm>
          <a:prstGeom prst="rect">
            <a:avLst/>
          </a:prstGeom>
        </p:spPr>
      </p:pic>
      <p:sp>
        <p:nvSpPr>
          <p:cNvPr id="9" name="TextBox 8"/>
          <p:cNvSpPr txBox="1"/>
          <p:nvPr/>
        </p:nvSpPr>
        <p:spPr>
          <a:xfrm>
            <a:off x="1973271" y="1853213"/>
            <a:ext cx="1332673"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Validate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4031089" y="1818808"/>
            <a:ext cx="939937"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Store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p:cNvSpPr txBox="1"/>
          <p:nvPr/>
        </p:nvSpPr>
        <p:spPr>
          <a:xfrm>
            <a:off x="5786810" y="1853213"/>
            <a:ext cx="1289392"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Process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7640380" y="1818807"/>
            <a:ext cx="1229824"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Display</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408876" y="1853213"/>
            <a:ext cx="1143262"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Accept</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Content Placeholder 2"/>
          <p:cNvSpPr>
            <a:spLocks noGrp="1"/>
          </p:cNvSpPr>
          <p:nvPr>
            <p:ph sz="quarter" idx="10"/>
          </p:nvPr>
        </p:nvSpPr>
        <p:spPr>
          <a:xfrm>
            <a:off x="320675" y="2566933"/>
            <a:ext cx="8450746" cy="2107808"/>
          </a:xfrm>
        </p:spPr>
        <p:txBody>
          <a:bodyPr/>
          <a:lstStyle/>
          <a:p>
            <a:pPr marL="91440" indent="0">
              <a:buNone/>
            </a:pPr>
            <a:r>
              <a:rPr lang="en-US" dirty="0"/>
              <a:t>It is </a:t>
            </a:r>
            <a:r>
              <a:rPr lang="en-US" u="sng" dirty="0"/>
              <a:t>required</a:t>
            </a:r>
            <a:r>
              <a:rPr lang="en-US" dirty="0"/>
              <a:t> that your </a:t>
            </a:r>
            <a:r>
              <a:rPr lang="en-US" dirty="0" smtClean="0"/>
              <a:t>Internet-enabled </a:t>
            </a:r>
            <a:r>
              <a:rPr lang="en-US" dirty="0"/>
              <a:t>applications, devices and systems accept, validate, store, process and display all domain names and email address </a:t>
            </a:r>
            <a:r>
              <a:rPr lang="en-US" dirty="0" smtClean="0"/>
              <a:t>appropriately.</a:t>
            </a:r>
            <a:endParaRPr lang="en-US" dirty="0"/>
          </a:p>
          <a:p>
            <a:endParaRPr lang="en-US" dirty="0"/>
          </a:p>
        </p:txBody>
      </p:sp>
    </p:spTree>
    <p:extLst>
      <p:ext uri="{BB962C8B-B14F-4D97-AF65-F5344CB8AC3E}">
        <p14:creationId xmlns:p14="http://schemas.microsoft.com/office/powerpoint/2010/main" val="3929120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Tools &amp; Resources for Developers </a:t>
            </a:r>
            <a:endParaRPr lang="en-US" dirty="0"/>
          </a:p>
        </p:txBody>
      </p:sp>
      <p:sp>
        <p:nvSpPr>
          <p:cNvPr id="4" name="Text Placeholder 2"/>
          <p:cNvSpPr txBox="1">
            <a:spLocks/>
          </p:cNvSpPr>
          <p:nvPr/>
        </p:nvSpPr>
        <p:spPr>
          <a:xfrm>
            <a:off x="398463" y="907319"/>
            <a:ext cx="6225075" cy="38405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1200"/>
              </a:spcBef>
              <a:spcAft>
                <a:spcPts val="600"/>
              </a:spcAft>
              <a:buClr>
                <a:schemeClr val="accent4"/>
              </a:buClr>
              <a:buNone/>
              <a:defRPr/>
            </a:pPr>
            <a:r>
              <a:rPr lang="en-US" sz="1800" dirty="0" smtClean="0">
                <a:solidFill>
                  <a:schemeClr val="tx2"/>
                </a:solidFill>
                <a:latin typeface="Open Sans"/>
                <a:cs typeface="Open Sans"/>
              </a:rPr>
              <a:t>Authoritative </a:t>
            </a:r>
            <a:r>
              <a:rPr lang="en-US" sz="1800" dirty="0">
                <a:solidFill>
                  <a:schemeClr val="tx2"/>
                </a:solidFill>
                <a:latin typeface="Open Sans"/>
                <a:cs typeface="Open Sans"/>
              </a:rPr>
              <a:t>Tables</a:t>
            </a:r>
            <a:r>
              <a:rPr lang="en-US" sz="1800" dirty="0" smtClean="0">
                <a:solidFill>
                  <a:schemeClr val="tx2"/>
                </a:solidFill>
                <a:latin typeface="Open Sans"/>
                <a:cs typeface="Open Sans"/>
              </a:rPr>
              <a:t>:</a:t>
            </a:r>
          </a:p>
          <a:p>
            <a:pPr marL="525780" lvl="1" indent="-342900">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http://www.internic.net/domain/</a:t>
            </a:r>
            <a:r>
              <a:rPr lang="en-US" sz="1400" dirty="0" smtClean="0">
                <a:solidFill>
                  <a:schemeClr val="accent3"/>
                </a:solidFill>
                <a:latin typeface="Open Sans Light"/>
                <a:cs typeface="Open Sans Light"/>
              </a:rPr>
              <a:t>root.zone</a:t>
            </a:r>
            <a:endParaRPr lang="en-US" sz="1400" dirty="0">
              <a:solidFill>
                <a:schemeClr val="accent3"/>
              </a:solidFill>
              <a:latin typeface="Open Sans Light"/>
              <a:cs typeface="Open Sans Light"/>
            </a:endParaRPr>
          </a:p>
          <a:p>
            <a:pPr marL="525780" lvl="1" indent="-342900">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http://www.dns.icann.org/services/authoritative-dns/</a:t>
            </a:r>
            <a:r>
              <a:rPr lang="en-US" sz="1400" dirty="0" smtClean="0">
                <a:solidFill>
                  <a:schemeClr val="accent3"/>
                </a:solidFill>
                <a:latin typeface="Open Sans Light"/>
                <a:cs typeface="Open Sans Light"/>
              </a:rPr>
              <a:t>index.html</a:t>
            </a:r>
            <a:endParaRPr lang="en-US" sz="1400" dirty="0">
              <a:solidFill>
                <a:schemeClr val="accent3"/>
              </a:solidFill>
              <a:latin typeface="Open Sans Light"/>
              <a:cs typeface="Open Sans Light"/>
            </a:endParaRPr>
          </a:p>
          <a:p>
            <a:pPr marL="525780" lvl="1" indent="-342900">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http://data.iana.org/TLD/tlds-alpha-by-</a:t>
            </a:r>
            <a:r>
              <a:rPr lang="en-US" sz="1400" dirty="0" smtClean="0">
                <a:solidFill>
                  <a:schemeClr val="accent3"/>
                </a:solidFill>
                <a:latin typeface="Open Sans Light"/>
                <a:cs typeface="Open Sans Light"/>
              </a:rPr>
              <a:t>domain.txt</a:t>
            </a:r>
          </a:p>
          <a:p>
            <a:pPr marL="525780" lvl="1" indent="-342900">
              <a:spcBef>
                <a:spcPts val="0"/>
              </a:spcBef>
              <a:spcAft>
                <a:spcPts val="400"/>
              </a:spcAft>
              <a:buClr>
                <a:schemeClr val="accent2"/>
              </a:buClr>
              <a:buSzPct val="85000"/>
              <a:buFont typeface="Lucida Grande"/>
              <a:buChar char="*"/>
              <a:defRPr/>
            </a:pPr>
            <a:r>
              <a:rPr lang="en-US" sz="1400" dirty="0" smtClean="0">
                <a:solidFill>
                  <a:schemeClr val="tx2"/>
                </a:solidFill>
                <a:latin typeface="Open Sans Light"/>
                <a:cs typeface="Open Sans Light"/>
              </a:rPr>
              <a:t>See </a:t>
            </a:r>
            <a:r>
              <a:rPr lang="en-US" sz="1400" dirty="0">
                <a:solidFill>
                  <a:schemeClr val="tx2"/>
                </a:solidFill>
                <a:latin typeface="Open Sans Light"/>
                <a:cs typeface="Open Sans Light"/>
              </a:rPr>
              <a:t>also SAC070: </a:t>
            </a:r>
            <a:r>
              <a:rPr lang="en-US" sz="1400" dirty="0">
                <a:solidFill>
                  <a:srgbClr val="D57800"/>
                </a:solidFill>
                <a:latin typeface="Open Sans Light"/>
                <a:cs typeface="Open Sans Light"/>
              </a:rPr>
              <a:t>https://tinyurl.com/</a:t>
            </a:r>
            <a:r>
              <a:rPr lang="en-US" sz="1400" dirty="0" smtClean="0">
                <a:solidFill>
                  <a:srgbClr val="D57800"/>
                </a:solidFill>
                <a:latin typeface="Open Sans Light"/>
                <a:cs typeface="Open Sans Light"/>
              </a:rPr>
              <a:t>sac070</a:t>
            </a:r>
          </a:p>
          <a:p>
            <a:pPr marL="0" lvl="0" indent="0">
              <a:spcBef>
                <a:spcPts val="1200"/>
              </a:spcBef>
              <a:spcAft>
                <a:spcPts val="600"/>
              </a:spcAft>
              <a:buClr>
                <a:schemeClr val="accent4"/>
              </a:buClr>
              <a:buNone/>
              <a:defRPr/>
            </a:pPr>
            <a:r>
              <a:rPr lang="en-US" sz="1800" dirty="0">
                <a:solidFill>
                  <a:schemeClr val="tx2"/>
                </a:solidFill>
                <a:latin typeface="Open Sans"/>
                <a:cs typeface="Open Sans"/>
              </a:rPr>
              <a:t>Internationalized Domain Names for </a:t>
            </a:r>
            <a:r>
              <a:rPr lang="en-US" sz="1800" dirty="0" smtClean="0">
                <a:solidFill>
                  <a:schemeClr val="tx2"/>
                </a:solidFill>
                <a:latin typeface="Open Sans"/>
                <a:cs typeface="Open Sans"/>
              </a:rPr>
              <a:t>Applications:</a:t>
            </a: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Tables: </a:t>
            </a:r>
            <a:r>
              <a:rPr lang="en-US" sz="1400" dirty="0">
                <a:solidFill>
                  <a:srgbClr val="D57800"/>
                </a:solidFill>
                <a:latin typeface="Open Sans Light"/>
                <a:cs typeface="Open Sans Light"/>
              </a:rPr>
              <a:t>https://tools.ietf.org/html/</a:t>
            </a:r>
            <a:r>
              <a:rPr lang="en-US" sz="1400" dirty="0" smtClean="0">
                <a:solidFill>
                  <a:srgbClr val="D57800"/>
                </a:solidFill>
                <a:latin typeface="Open Sans Light"/>
                <a:cs typeface="Open Sans Light"/>
              </a:rPr>
              <a:t>rfc5892</a:t>
            </a:r>
            <a:endParaRPr lang="en-US" sz="1400" dirty="0">
              <a:solidFill>
                <a:srgbClr val="D57800"/>
              </a:solidFill>
              <a:latin typeface="Open Sans Light"/>
              <a:cs typeface="Open Sans Light"/>
            </a:endParaRP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Rationale: </a:t>
            </a:r>
            <a:r>
              <a:rPr lang="en-US" sz="1400" dirty="0">
                <a:solidFill>
                  <a:srgbClr val="D57800"/>
                </a:solidFill>
                <a:latin typeface="Open Sans Light"/>
                <a:cs typeface="Open Sans Light"/>
              </a:rPr>
              <a:t>https://tools.ietf.org/html/</a:t>
            </a:r>
            <a:r>
              <a:rPr lang="en-US" sz="1400" dirty="0" smtClean="0">
                <a:solidFill>
                  <a:srgbClr val="D57800"/>
                </a:solidFill>
                <a:latin typeface="Open Sans Light"/>
                <a:cs typeface="Open Sans Light"/>
              </a:rPr>
              <a:t>rfc5894</a:t>
            </a:r>
            <a:endParaRPr lang="en-US" sz="1400" dirty="0">
              <a:solidFill>
                <a:srgbClr val="D57800"/>
              </a:solidFill>
              <a:latin typeface="Open Sans Light"/>
              <a:cs typeface="Open Sans Light"/>
            </a:endParaRP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Protocol: </a:t>
            </a:r>
            <a:r>
              <a:rPr lang="en-US" sz="1400" dirty="0">
                <a:solidFill>
                  <a:srgbClr val="D57800"/>
                </a:solidFill>
                <a:latin typeface="Open Sans Light"/>
                <a:cs typeface="Open Sans Light"/>
              </a:rPr>
              <a:t>https://tools.ietf.org/html/</a:t>
            </a:r>
            <a:r>
              <a:rPr lang="en-US" sz="1400" dirty="0" smtClean="0">
                <a:solidFill>
                  <a:srgbClr val="D57800"/>
                </a:solidFill>
                <a:latin typeface="Open Sans Light"/>
                <a:cs typeface="Open Sans Light"/>
              </a:rPr>
              <a:t>rfc5891</a:t>
            </a:r>
          </a:p>
          <a:p>
            <a:pPr marL="0" lvl="0" indent="0">
              <a:spcBef>
                <a:spcPts val="1200"/>
              </a:spcBef>
              <a:spcAft>
                <a:spcPts val="600"/>
              </a:spcAft>
              <a:buClr>
                <a:schemeClr val="accent4"/>
              </a:buClr>
              <a:buNone/>
              <a:defRPr/>
            </a:pPr>
            <a:r>
              <a:rPr lang="en-US" sz="1800" dirty="0">
                <a:solidFill>
                  <a:schemeClr val="tx2"/>
                </a:solidFill>
                <a:latin typeface="Open Sans"/>
                <a:cs typeface="Open Sans"/>
              </a:rPr>
              <a:t>Unicode</a:t>
            </a:r>
            <a:r>
              <a:rPr lang="en-US" sz="1800" dirty="0" smtClean="0">
                <a:solidFill>
                  <a:schemeClr val="tx2"/>
                </a:solidFill>
                <a:latin typeface="Open Sans"/>
                <a:cs typeface="Open Sans"/>
              </a:rPr>
              <a:t>:</a:t>
            </a: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Security Considerations: </a:t>
            </a:r>
            <a:r>
              <a:rPr lang="en-US" sz="1400" dirty="0">
                <a:solidFill>
                  <a:schemeClr val="accent3"/>
                </a:solidFill>
                <a:latin typeface="Open Sans Light"/>
                <a:cs typeface="Open Sans Light"/>
              </a:rPr>
              <a:t>http://unicode.org/reports/tr36</a:t>
            </a:r>
            <a:r>
              <a:rPr lang="en-US" sz="1400" dirty="0" smtClean="0">
                <a:solidFill>
                  <a:schemeClr val="accent3"/>
                </a:solidFill>
                <a:latin typeface="Open Sans Light"/>
                <a:cs typeface="Open Sans Light"/>
              </a:rPr>
              <a:t>/</a:t>
            </a:r>
            <a:endParaRPr lang="en-US" sz="1400" dirty="0">
              <a:solidFill>
                <a:schemeClr val="accent3"/>
              </a:solidFill>
              <a:latin typeface="Open Sans Light"/>
              <a:cs typeface="Open Sans Light"/>
            </a:endParaRP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IDNA Compatibility Processing: </a:t>
            </a:r>
            <a:r>
              <a:rPr lang="en-US" sz="1400" dirty="0">
                <a:solidFill>
                  <a:schemeClr val="accent3"/>
                </a:solidFill>
                <a:latin typeface="Open Sans Light"/>
                <a:cs typeface="Open Sans Light"/>
              </a:rPr>
              <a:t>http://unicode.org/reports/tr46/</a:t>
            </a:r>
          </a:p>
        </p:txBody>
      </p:sp>
      <p:sp>
        <p:nvSpPr>
          <p:cNvPr id="2" name="Rectangle 1"/>
          <p:cNvSpPr/>
          <p:nvPr/>
        </p:nvSpPr>
        <p:spPr>
          <a:xfrm>
            <a:off x="6317623" y="1184275"/>
            <a:ext cx="2826378" cy="21958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pPr lvl="0">
              <a:buClr>
                <a:schemeClr val="accent4"/>
              </a:buClr>
            </a:pPr>
            <a:r>
              <a:rPr lang="en-US" dirty="0" smtClean="0">
                <a:solidFill>
                  <a:schemeClr val="tx2">
                    <a:lumMod val="75000"/>
                    <a:lumOff val="25000"/>
                  </a:schemeClr>
                </a:solidFill>
                <a:latin typeface="Open Sans Light"/>
                <a:cs typeface="Open Sans Light"/>
              </a:rPr>
              <a:t>Universal Acceptance Steering Group info &amp; recent developments: </a:t>
            </a:r>
            <a:r>
              <a:rPr lang="en-US" dirty="0" smtClean="0">
                <a:solidFill>
                  <a:schemeClr val="accent6"/>
                </a:solidFill>
                <a:latin typeface="Open Sans"/>
                <a:cs typeface="Open Sans"/>
              </a:rPr>
              <a:t>www.uasg.tech </a:t>
            </a:r>
            <a:endParaRPr lang="en-US" dirty="0">
              <a:solidFill>
                <a:schemeClr val="accent6"/>
              </a:solidFill>
              <a:latin typeface="Open Sans"/>
              <a:cs typeface="Open Sans"/>
            </a:endParaRPr>
          </a:p>
        </p:txBody>
      </p:sp>
    </p:spTree>
    <p:extLst>
      <p:ext uri="{BB962C8B-B14F-4D97-AF65-F5344CB8AC3E}">
        <p14:creationId xmlns:p14="http://schemas.microsoft.com/office/powerpoint/2010/main" val="1749692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partial</a:t>
            </a:r>
            <a:endParaRPr lang="en-US" dirty="0"/>
          </a:p>
        </p:txBody>
      </p:sp>
      <p:sp>
        <p:nvSpPr>
          <p:cNvPr id="3" name="Content Placeholder 2"/>
          <p:cNvSpPr>
            <a:spLocks noGrp="1"/>
          </p:cNvSpPr>
          <p:nvPr>
            <p:ph sz="quarter" idx="10"/>
          </p:nvPr>
        </p:nvSpPr>
        <p:spPr>
          <a:xfrm>
            <a:off x="320675" y="805168"/>
            <a:ext cx="8450746" cy="3065339"/>
          </a:xfrm>
        </p:spPr>
        <p:txBody>
          <a:bodyPr/>
          <a:lstStyle/>
          <a:p>
            <a:pPr marL="0" indent="-457200">
              <a:buNone/>
            </a:pPr>
            <a:r>
              <a:rPr lang="en-US" sz="1400" b="1" dirty="0"/>
              <a:t>A-label - </a:t>
            </a:r>
            <a:r>
              <a:rPr lang="en-US" sz="1400" dirty="0"/>
              <a:t>The ASCII-compatible encoded (ACE) representation of an internationalized domain name, e.g. how it is transmitted internally within the DNS protocol. A-labels always commence with the prefix “xn--”. </a:t>
            </a:r>
          </a:p>
          <a:p>
            <a:pPr marL="0" indent="-457200">
              <a:buNone/>
            </a:pPr>
            <a:r>
              <a:rPr lang="en-US" sz="1400" b="1" dirty="0"/>
              <a:t>ACE prefix -</a:t>
            </a:r>
            <a:r>
              <a:rPr lang="en-US" sz="1400" dirty="0"/>
              <a:t>ASCII Compatible Encoding Prefix.</a:t>
            </a:r>
          </a:p>
          <a:p>
            <a:pPr marL="0" indent="-457200">
              <a:buNone/>
            </a:pPr>
            <a:r>
              <a:rPr lang="en-US" sz="1400" b="1" dirty="0"/>
              <a:t>ASCII Characters - </a:t>
            </a:r>
            <a:r>
              <a:rPr lang="en-US" sz="1400" dirty="0"/>
              <a:t>American Standard Code for Information Interchange. These are characters from the basic Latin alphabet together with the European-Arabic digits. These are also included in the broader range of "Unicode characters" that provides the basis for IDNs.</a:t>
            </a:r>
          </a:p>
          <a:p>
            <a:pPr marL="0" indent="-457200">
              <a:buNone/>
            </a:pPr>
            <a:r>
              <a:rPr lang="en-US" sz="1400" b="1" dirty="0"/>
              <a:t>API - </a:t>
            </a:r>
            <a:r>
              <a:rPr lang="en-US" sz="1400" dirty="0"/>
              <a:t>An Application Programming Interface (API) is a set of routines, protocols, and tools for building software and applications. An API may be for a web based system, operating system, or database system, and it provides facilities to develop applications for that system using a given programming language.</a:t>
            </a:r>
          </a:p>
          <a:p>
            <a:pPr marL="0" indent="-457200">
              <a:buNone/>
            </a:pPr>
            <a:r>
              <a:rPr lang="en-US" sz="1400" b="1" dirty="0"/>
              <a:t>Codespace - </a:t>
            </a:r>
            <a:r>
              <a:rPr lang="en-US" sz="1400" dirty="0"/>
              <a:t>Range that define the lower and upper bounds for an encoding.</a:t>
            </a:r>
          </a:p>
          <a:p>
            <a:pPr marL="0" indent="-457200">
              <a:buNone/>
            </a:pPr>
            <a:r>
              <a:rPr lang="en-US" sz="1400" b="1" dirty="0"/>
              <a:t>Code Points - </a:t>
            </a:r>
            <a:r>
              <a:rPr lang="en-US" sz="1400" dirty="0"/>
              <a:t>A code point or code position is any of the numerical values that make up the code space. They are used to distinguish both, the number from an encoding as a sequence of bits, and the abstract character from a particular graphical representation (glyph).</a:t>
            </a:r>
          </a:p>
          <a:p>
            <a:pPr marL="0" indent="-457200">
              <a:buNone/>
            </a:pPr>
            <a:r>
              <a:rPr lang="en-US" sz="1400" b="1" dirty="0"/>
              <a:t>DNS Root Zone - </a:t>
            </a:r>
            <a:r>
              <a:rPr lang="en-US" sz="1400" dirty="0"/>
              <a:t>The root zone is the central directory for the DNS, which is a key component in translating readable host names into numeric IP addresses.</a:t>
            </a:r>
          </a:p>
          <a:p>
            <a:endParaRPr lang="en-US" sz="1400" dirty="0"/>
          </a:p>
        </p:txBody>
      </p:sp>
    </p:spTree>
    <p:extLst>
      <p:ext uri="{BB962C8B-B14F-4D97-AF65-F5344CB8AC3E}">
        <p14:creationId xmlns:p14="http://schemas.microsoft.com/office/powerpoint/2010/main" val="2295003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partial</a:t>
            </a:r>
            <a:endParaRPr lang="en-US" dirty="0"/>
          </a:p>
        </p:txBody>
      </p:sp>
      <p:sp>
        <p:nvSpPr>
          <p:cNvPr id="3" name="Content Placeholder 2"/>
          <p:cNvSpPr>
            <a:spLocks noGrp="1"/>
          </p:cNvSpPr>
          <p:nvPr>
            <p:ph sz="quarter" idx="10"/>
          </p:nvPr>
        </p:nvSpPr>
        <p:spPr>
          <a:xfrm>
            <a:off x="320675" y="805168"/>
            <a:ext cx="8450746" cy="3065339"/>
          </a:xfrm>
        </p:spPr>
        <p:txBody>
          <a:bodyPr/>
          <a:lstStyle/>
          <a:p>
            <a:pPr marL="0" indent="-457200">
              <a:buNone/>
            </a:pPr>
            <a:r>
              <a:rPr lang="en-US" sz="1400" b="1" dirty="0"/>
              <a:t>EAI - </a:t>
            </a:r>
            <a:r>
              <a:rPr lang="en-US" sz="1400" dirty="0"/>
              <a:t>Email Address Internationalization is an email address that requires the use of Unicode in all parts of the email address.</a:t>
            </a:r>
          </a:p>
          <a:p>
            <a:pPr marL="0" indent="-457200">
              <a:buNone/>
            </a:pPr>
            <a:r>
              <a:rPr lang="en-US" sz="1400" b="1" dirty="0"/>
              <a:t>IANA - </a:t>
            </a:r>
            <a:r>
              <a:rPr lang="en-US" sz="1400" dirty="0" smtClean="0"/>
              <a:t>Internet </a:t>
            </a:r>
            <a:r>
              <a:rPr lang="en-US" sz="1400" dirty="0"/>
              <a:t>Assigned Numbers Authority. Its functions include: (1) Maintenance of the registry of technical </a:t>
            </a:r>
            <a:r>
              <a:rPr lang="en-US" sz="1400" dirty="0" smtClean="0"/>
              <a:t>Internet </a:t>
            </a:r>
            <a:r>
              <a:rPr lang="en-US" sz="1400" dirty="0"/>
              <a:t>protocol parameters, (2) Administration of certain responsibilities associated with </a:t>
            </a:r>
            <a:r>
              <a:rPr lang="en-US" sz="1400" dirty="0" smtClean="0"/>
              <a:t>Internet </a:t>
            </a:r>
            <a:r>
              <a:rPr lang="en-US" sz="1400" dirty="0"/>
              <a:t>DNS root zone, </a:t>
            </a:r>
            <a:r>
              <a:rPr lang="en-US" sz="1400" dirty="0" smtClean="0"/>
              <a:t>and </a:t>
            </a:r>
            <a:r>
              <a:rPr lang="en-US" sz="1400" dirty="0"/>
              <a:t>(3) Allocation of </a:t>
            </a:r>
            <a:r>
              <a:rPr lang="en-US" sz="1400" dirty="0" smtClean="0"/>
              <a:t>Internet </a:t>
            </a:r>
            <a:r>
              <a:rPr lang="en-US" sz="1400" dirty="0"/>
              <a:t>numbering resources.</a:t>
            </a:r>
          </a:p>
          <a:p>
            <a:pPr marL="0" indent="0">
              <a:buNone/>
            </a:pPr>
            <a:r>
              <a:rPr lang="en-US" sz="1400" b="1" dirty="0"/>
              <a:t>ICANN - </a:t>
            </a:r>
            <a:r>
              <a:rPr lang="en-US" sz="1400" dirty="0"/>
              <a:t>The </a:t>
            </a:r>
            <a:r>
              <a:rPr lang="en-US" sz="1400" dirty="0" smtClean="0"/>
              <a:t>Internet </a:t>
            </a:r>
            <a:r>
              <a:rPr lang="en-US" sz="1400" dirty="0"/>
              <a:t>Corporation for Assigned Names and Numbers (ICANN) is an internationally organized, non-profit corporation that has responsibility for </a:t>
            </a:r>
            <a:r>
              <a:rPr lang="en-US" sz="1400" dirty="0" smtClean="0"/>
              <a:t>Internet </a:t>
            </a:r>
            <a:r>
              <a:rPr lang="en-US" sz="1400" dirty="0"/>
              <a:t>Protocol (IP) address space allocation, protocol identifier assignment, generic (gTLD) and country code (ccTLD) Top-Level Domain name system management, and root server system management functions.</a:t>
            </a:r>
          </a:p>
          <a:p>
            <a:pPr marL="0" indent="0">
              <a:buNone/>
            </a:pPr>
            <a:r>
              <a:rPr lang="en-US" sz="1400" b="1" dirty="0"/>
              <a:t>IDN - </a:t>
            </a:r>
            <a:r>
              <a:rPr lang="en-US" sz="1400" dirty="0"/>
              <a:t>Internationalized Domain Names. IDNs are domain names that include characters used in the local representation of languages that are not written with the twenty-six letters of the basic Latin alphabet “a-z”, the numbers 0-9, and the hyphen “-“.</a:t>
            </a:r>
          </a:p>
          <a:p>
            <a:pPr marL="0" indent="0">
              <a:buNone/>
            </a:pPr>
            <a:r>
              <a:rPr lang="en-US" sz="1400" b="1" dirty="0"/>
              <a:t>IDNA - </a:t>
            </a:r>
            <a:r>
              <a:rPr lang="en-US" sz="1400" dirty="0"/>
              <a:t>Internationalized Domain Names in Applications.</a:t>
            </a:r>
          </a:p>
          <a:p>
            <a:pPr marL="0" indent="0">
              <a:buNone/>
            </a:pPr>
            <a:r>
              <a:rPr lang="en-US" sz="1400" b="1" dirty="0"/>
              <a:t>IDN ccTLD - </a:t>
            </a:r>
            <a:r>
              <a:rPr lang="en-US" sz="1400" dirty="0"/>
              <a:t>Country Code Top-level Domain that includes characters used in the local representation of languages that are nor written with the twenty-six letters of the basic Latin alphabet “a-z”. Examples: </a:t>
            </a:r>
            <a:r>
              <a:rPr lang="az-Cyrl-AZ" sz="1400" dirty="0"/>
              <a:t>.рф (</a:t>
            </a:r>
            <a:r>
              <a:rPr lang="en-US" sz="1400" dirty="0"/>
              <a:t>Russia),</a:t>
            </a:r>
            <a:r>
              <a:rPr lang="ar-AE" sz="1400" dirty="0"/>
              <a:t> صر . </a:t>
            </a:r>
            <a:r>
              <a:rPr lang="en-US" sz="1400" dirty="0"/>
              <a:t>Egypt, and </a:t>
            </a:r>
            <a:r>
              <a:rPr lang="ar-AE" sz="1400" dirty="0"/>
              <a:t>السعودية . </a:t>
            </a:r>
            <a:r>
              <a:rPr lang="en-US" sz="1400" dirty="0"/>
              <a:t> Saudi </a:t>
            </a:r>
            <a:r>
              <a:rPr lang="en-US" sz="1400" dirty="0" smtClean="0"/>
              <a:t>Arabia.</a:t>
            </a:r>
            <a:endParaRPr lang="en-US" sz="1400" dirty="0"/>
          </a:p>
        </p:txBody>
      </p:sp>
    </p:spTree>
    <p:extLst>
      <p:ext uri="{BB962C8B-B14F-4D97-AF65-F5344CB8AC3E}">
        <p14:creationId xmlns:p14="http://schemas.microsoft.com/office/powerpoint/2010/main" val="2786593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partial</a:t>
            </a:r>
            <a:endParaRPr lang="en-US" dirty="0"/>
          </a:p>
        </p:txBody>
      </p:sp>
      <p:sp>
        <p:nvSpPr>
          <p:cNvPr id="3" name="Content Placeholder 2"/>
          <p:cNvSpPr>
            <a:spLocks noGrp="1"/>
          </p:cNvSpPr>
          <p:nvPr>
            <p:ph sz="quarter" idx="10"/>
          </p:nvPr>
        </p:nvSpPr>
        <p:spPr>
          <a:xfrm>
            <a:off x="320675" y="805168"/>
            <a:ext cx="8450746" cy="3065339"/>
          </a:xfrm>
        </p:spPr>
        <p:txBody>
          <a:bodyPr/>
          <a:lstStyle/>
          <a:p>
            <a:pPr marL="0" indent="0">
              <a:buNone/>
            </a:pPr>
            <a:r>
              <a:rPr lang="en-US" sz="1400" b="1" dirty="0"/>
              <a:t>IETF - </a:t>
            </a:r>
            <a:r>
              <a:rPr lang="en-US" sz="1400" dirty="0"/>
              <a:t>The </a:t>
            </a:r>
            <a:r>
              <a:rPr lang="en-US" sz="1400" dirty="0" smtClean="0"/>
              <a:t>Internet </a:t>
            </a:r>
            <a:r>
              <a:rPr lang="en-US" sz="1400" dirty="0"/>
              <a:t>Engineering Task Force (IETF) is a large open international community of network designers, operators, vendors, and researchers concerned with the evolution of the </a:t>
            </a:r>
            <a:r>
              <a:rPr lang="en-US" sz="1400" dirty="0" smtClean="0"/>
              <a:t>Internet </a:t>
            </a:r>
            <a:r>
              <a:rPr lang="en-US" sz="1400" dirty="0"/>
              <a:t>architecture and the smooth operation of the </a:t>
            </a:r>
            <a:r>
              <a:rPr lang="en-US" sz="1400" dirty="0" smtClean="0"/>
              <a:t>Internet. </a:t>
            </a:r>
            <a:r>
              <a:rPr lang="en-US" sz="1400" dirty="0"/>
              <a:t>It is open to any interested individual. The IETF develops </a:t>
            </a:r>
            <a:r>
              <a:rPr lang="en-US" sz="1400" dirty="0" smtClean="0"/>
              <a:t>Internet </a:t>
            </a:r>
            <a:r>
              <a:rPr lang="en-US" sz="1400" dirty="0"/>
              <a:t>Standards and in particular the standards related to the </a:t>
            </a:r>
            <a:r>
              <a:rPr lang="en-US" sz="1400" dirty="0" smtClean="0"/>
              <a:t>Internet </a:t>
            </a:r>
            <a:r>
              <a:rPr lang="en-US" sz="1400" dirty="0"/>
              <a:t>Protocol Suite (TCP/IP).</a:t>
            </a:r>
          </a:p>
          <a:p>
            <a:pPr marL="0" indent="0">
              <a:buNone/>
            </a:pPr>
            <a:r>
              <a:rPr lang="en-US" sz="1400" b="1" dirty="0"/>
              <a:t>Language - </a:t>
            </a:r>
            <a:r>
              <a:rPr lang="en-US" sz="1400" dirty="0"/>
              <a:t>The method of human communication, either spoken or written, consisting of the use of words in a structured and conventional way.</a:t>
            </a:r>
          </a:p>
          <a:p>
            <a:pPr marL="0" indent="0">
              <a:buNone/>
            </a:pPr>
            <a:r>
              <a:rPr lang="en-US" sz="1400" b="1" dirty="0"/>
              <a:t>Punycode - </a:t>
            </a:r>
            <a:r>
              <a:rPr lang="en-US" sz="1400" dirty="0"/>
              <a:t>It is an algorithm to represent Unicode with the limited character subset of ASCII supported by the Domain Name System. Punycode is intended for the encoding of labels in the Internationalized Domain Names in Applications (IDNA) framework.</a:t>
            </a:r>
          </a:p>
          <a:p>
            <a:pPr marL="0" indent="0">
              <a:buNone/>
            </a:pPr>
            <a:r>
              <a:rPr lang="en-US" sz="1400" b="1" dirty="0"/>
              <a:t>Registrar - </a:t>
            </a:r>
            <a:r>
              <a:rPr lang="en-US" sz="1400" dirty="0"/>
              <a:t>An organization where domain names are registered by users. The registrar keeps records of the contact information and submits the technical information to a central directory known as the “registry”.</a:t>
            </a:r>
          </a:p>
          <a:p>
            <a:pPr marL="0" indent="0">
              <a:buNone/>
            </a:pPr>
            <a:r>
              <a:rPr lang="en-US" sz="1400" b="1" dirty="0"/>
              <a:t>Registry - </a:t>
            </a:r>
            <a:r>
              <a:rPr lang="en-US" sz="1400" dirty="0"/>
              <a:t>The authoritative, master database of all domain names registered in each Top Level Domain.</a:t>
            </a:r>
          </a:p>
          <a:p>
            <a:pPr marL="0" indent="0">
              <a:buNone/>
            </a:pPr>
            <a:r>
              <a:rPr lang="en-US" sz="1400" b="1" dirty="0"/>
              <a:t>RFC - </a:t>
            </a:r>
            <a:r>
              <a:rPr lang="en-US" sz="1400" dirty="0"/>
              <a:t>A Request for Comments (RFC) is a formal document from the </a:t>
            </a:r>
            <a:r>
              <a:rPr lang="en-US" sz="1400" dirty="0" smtClean="0"/>
              <a:t>Internet </a:t>
            </a:r>
            <a:r>
              <a:rPr lang="en-US" sz="1400" dirty="0"/>
              <a:t>Engineering Task Force (IETF) that is the result of committee drafting and subsequent review by interested parties.</a:t>
            </a:r>
          </a:p>
        </p:txBody>
      </p:sp>
    </p:spTree>
    <p:extLst>
      <p:ext uri="{BB962C8B-B14F-4D97-AF65-F5344CB8AC3E}">
        <p14:creationId xmlns:p14="http://schemas.microsoft.com/office/powerpoint/2010/main" val="1338329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partial</a:t>
            </a:r>
            <a:endParaRPr lang="en-US" dirty="0"/>
          </a:p>
        </p:txBody>
      </p:sp>
      <p:sp>
        <p:nvSpPr>
          <p:cNvPr id="3" name="Content Placeholder 2"/>
          <p:cNvSpPr>
            <a:spLocks noGrp="1"/>
          </p:cNvSpPr>
          <p:nvPr>
            <p:ph sz="quarter" idx="10"/>
          </p:nvPr>
        </p:nvSpPr>
        <p:spPr>
          <a:xfrm>
            <a:off x="320675" y="805168"/>
            <a:ext cx="8450746" cy="3065339"/>
          </a:xfrm>
        </p:spPr>
        <p:txBody>
          <a:bodyPr/>
          <a:lstStyle/>
          <a:p>
            <a:pPr marL="0" indent="0">
              <a:buNone/>
            </a:pPr>
            <a:r>
              <a:rPr lang="en-US" sz="1400" b="1" dirty="0"/>
              <a:t>Script - </a:t>
            </a:r>
            <a:r>
              <a:rPr lang="en-US" sz="1400" dirty="0"/>
              <a:t>The collection of letters or characters used in writing, representing the sounds of a language.</a:t>
            </a:r>
          </a:p>
          <a:p>
            <a:pPr marL="0" indent="0">
              <a:buNone/>
            </a:pPr>
            <a:r>
              <a:rPr lang="en-US" sz="1400" b="1" dirty="0"/>
              <a:t>Second-level domain name - </a:t>
            </a:r>
            <a:r>
              <a:rPr lang="en-US" sz="1400" dirty="0"/>
              <a:t>In the Domain Name System (DNS) hierarchy, a </a:t>
            </a:r>
            <a:r>
              <a:rPr lang="en-US" sz="1400" b="1" dirty="0"/>
              <a:t>s</a:t>
            </a:r>
            <a:r>
              <a:rPr lang="en-US" sz="1400" dirty="0"/>
              <a:t>econd-level domain (SLD or 2LD) is a domain that is directly below a top-level domain (TLD). For example, in example.com, example is the second-level domain of the .com TLD.</a:t>
            </a:r>
          </a:p>
          <a:p>
            <a:pPr marL="0" indent="0">
              <a:buNone/>
            </a:pPr>
            <a:r>
              <a:rPr lang="en-US" sz="1400" b="1" dirty="0"/>
              <a:t>U-label - </a:t>
            </a:r>
            <a:r>
              <a:rPr lang="en-US" sz="1400" dirty="0"/>
              <a:t>A "U-label" is an IDNA-valid string of Unicode characters including at least one non-ASCII character. Conversions between U-labels and A-labels are performed according to the Punycode specification [</a:t>
            </a:r>
            <a:r>
              <a:rPr lang="en-US" sz="1400" dirty="0" smtClean="0"/>
              <a:t>RFC 3492</a:t>
            </a:r>
            <a:r>
              <a:rPr lang="en-US" sz="1400" dirty="0"/>
              <a:t>].</a:t>
            </a:r>
          </a:p>
          <a:p>
            <a:pPr marL="0" indent="0">
              <a:buNone/>
            </a:pPr>
            <a:r>
              <a:rPr lang="en-US" sz="1400" b="1" dirty="0"/>
              <a:t>UA-ready Software or UA-Readiness - </a:t>
            </a:r>
            <a:r>
              <a:rPr lang="en-US" sz="1400" dirty="0"/>
              <a:t>Universal Acceptance Ready Software. It is a software that has the ability to Accept, Store, Process, Validate and Display all Top Level Domains equally and all IDNs, hyperlink and email addresses equally.</a:t>
            </a:r>
          </a:p>
          <a:p>
            <a:pPr marL="0" indent="0">
              <a:buNone/>
            </a:pPr>
            <a:r>
              <a:rPr lang="en-US" sz="1400" b="1" dirty="0"/>
              <a:t>Unicode - </a:t>
            </a:r>
            <a:r>
              <a:rPr lang="en-US" sz="1400" dirty="0"/>
              <a:t>A universal character encoding standard. It defines the way individual characters are represented in text files, web pages, and other types of documents. Unicode was designed to support characters from all languages around the world.</a:t>
            </a:r>
          </a:p>
        </p:txBody>
      </p:sp>
    </p:spTree>
    <p:extLst>
      <p:ext uri="{BB962C8B-B14F-4D97-AF65-F5344CB8AC3E}">
        <p14:creationId xmlns:p14="http://schemas.microsoft.com/office/powerpoint/2010/main" val="3147481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Some Relevant </a:t>
            </a:r>
            <a:r>
              <a:rPr lang="en-US" sz="2800" b="1" dirty="0"/>
              <a:t>RFCs to Universal </a:t>
            </a:r>
            <a:r>
              <a:rPr lang="en-US" sz="2800" b="1" dirty="0" smtClean="0"/>
              <a:t>Acceptance</a:t>
            </a:r>
            <a:endParaRPr lang="en-US" sz="28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8848007"/>
              </p:ext>
            </p:extLst>
          </p:nvPr>
        </p:nvGraphicFramePr>
        <p:xfrm>
          <a:off x="320675" y="1107703"/>
          <a:ext cx="8450264" cy="2870200"/>
        </p:xfrm>
        <a:graphic>
          <a:graphicData uri="http://schemas.openxmlformats.org/drawingml/2006/table">
            <a:tbl>
              <a:tblPr firstRow="1" bandRow="1">
                <a:tableStyleId>{5C22544A-7EE6-4342-B048-85BDC9FD1C3A}</a:tableStyleId>
              </a:tblPr>
              <a:tblGrid>
                <a:gridCol w="4225132"/>
                <a:gridCol w="4225132"/>
              </a:tblGrid>
              <a:tr h="370840">
                <a:tc>
                  <a:txBody>
                    <a:bodyPr/>
                    <a:lstStyle/>
                    <a:p>
                      <a:r>
                        <a:rPr lang="en-US" sz="1400" b="1" i="0" u="none" strike="noStrike" kern="1200" baseline="0" dirty="0" smtClean="0">
                          <a:solidFill>
                            <a:schemeClr val="lt1"/>
                          </a:solidFill>
                          <a:latin typeface="Open Sans" panose="020B0606030504020204" pitchFamily="34" charset="0"/>
                          <a:ea typeface="Open Sans" panose="020B0606030504020204" pitchFamily="34" charset="0"/>
                          <a:cs typeface="Open Sans" panose="020B0606030504020204" pitchFamily="34" charset="0"/>
                        </a:rPr>
                        <a:t>Internationalized Domain Name Acceptance</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r>
                        <a:rPr lang="en-US" sz="14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Internationalized Domain Names for Applications (IDNA): Definitions and Document Framework</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4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https://tools.ietf.org/html/rfc5890</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r>
                        <a:rPr lang="en-US" sz="14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Internationalized Domain Names in Applications</a:t>
                      </a:r>
                    </a:p>
                    <a:p>
                      <a:r>
                        <a:rPr lang="en-US" sz="14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(IDNA): Protocol</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4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https://tools.ietf.org/html/rfc5891</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r>
                        <a:rPr lang="en-US" sz="14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The Unicode Code Points and Internationalized Domain Names for Applications (IDNA)</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4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https://tools.ietf.org/html/rfc5892</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r>
                        <a:rPr lang="en-US" sz="14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Internationalized Domain Names for Applications (IDNA): Background, Explanation, and Rationale</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4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https://tools.ietf.org/html/rfc5894</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r>
            </a:tbl>
          </a:graphicData>
        </a:graphic>
      </p:graphicFrame>
    </p:spTree>
    <p:extLst>
      <p:ext uri="{BB962C8B-B14F-4D97-AF65-F5344CB8AC3E}">
        <p14:creationId xmlns:p14="http://schemas.microsoft.com/office/powerpoint/2010/main" val="161943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02172" y="-7769"/>
            <a:ext cx="10972800" cy="538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Warm-up Exercise: Solution</a:t>
            </a:r>
            <a:endParaRPr lang="en-US" dirty="0"/>
          </a:p>
        </p:txBody>
      </p:sp>
      <p:sp>
        <p:nvSpPr>
          <p:cNvPr id="3" name="TextBox 2"/>
          <p:cNvSpPr txBox="1"/>
          <p:nvPr/>
        </p:nvSpPr>
        <p:spPr>
          <a:xfrm>
            <a:off x="398463" y="773327"/>
            <a:ext cx="8372959" cy="683264"/>
          </a:xfrm>
          <a:prstGeom prst="rect">
            <a:avLst/>
          </a:prstGeom>
          <a:noFill/>
        </p:spPr>
        <p:txBody>
          <a:bodyPr wrap="square" rtlCol="0">
            <a:spAutoFit/>
          </a:bodyPr>
          <a:lstStyle/>
          <a:p>
            <a:pPr>
              <a:lnSpc>
                <a:spcPct val="120000"/>
              </a:lnSpc>
            </a:pPr>
            <a:r>
              <a:rPr lang="en-US" sz="1600" i="1" dirty="0" smtClean="0">
                <a:latin typeface="Open Sans Light"/>
                <a:cs typeface="Open Sans Light"/>
              </a:rPr>
              <a:t>According to w3techs, which of the following pie charts most closely represents the fraction of websites on the Internet that are primarily English language based content</a:t>
            </a:r>
            <a:r>
              <a:rPr lang="en-US" sz="1600" b="1" i="1" dirty="0" smtClean="0">
                <a:latin typeface="Open Sans Light"/>
                <a:cs typeface="Open Sans Light"/>
              </a:rPr>
              <a:t>? </a:t>
            </a:r>
            <a:endParaRPr lang="en-US" sz="1600" b="1" i="1" dirty="0">
              <a:latin typeface="Open Sans Light"/>
              <a:cs typeface="Open Sans Light"/>
            </a:endParaRPr>
          </a:p>
        </p:txBody>
      </p:sp>
      <p:sp>
        <p:nvSpPr>
          <p:cNvPr id="5" name="TextBox 4"/>
          <p:cNvSpPr txBox="1"/>
          <p:nvPr/>
        </p:nvSpPr>
        <p:spPr>
          <a:xfrm>
            <a:off x="3737466" y="3567792"/>
            <a:ext cx="1999906" cy="830997"/>
          </a:xfrm>
          <a:prstGeom prst="rect">
            <a:avLst/>
          </a:prstGeom>
          <a:noFill/>
        </p:spPr>
        <p:txBody>
          <a:bodyPr wrap="none" rtlCol="0">
            <a:spAutoFit/>
          </a:bodyPr>
          <a:lstStyle/>
          <a:p>
            <a:r>
              <a:rPr lang="en-US" sz="2400" dirty="0" smtClean="0">
                <a:solidFill>
                  <a:srgbClr val="FF0000"/>
                </a:solidFill>
                <a:latin typeface="Open Sans Light"/>
                <a:cs typeface="Open Sans Light"/>
              </a:rPr>
              <a:t>50% English</a:t>
            </a:r>
          </a:p>
          <a:p>
            <a:r>
              <a:rPr lang="en-US" sz="2400" dirty="0" smtClean="0">
                <a:solidFill>
                  <a:srgbClr val="FF0000"/>
                </a:solidFill>
                <a:latin typeface="Open Sans Light"/>
                <a:cs typeface="Open Sans Light"/>
              </a:rPr>
              <a:t>50% All other</a:t>
            </a:r>
          </a:p>
        </p:txBody>
      </p:sp>
      <p:sp>
        <p:nvSpPr>
          <p:cNvPr id="8" name="TextBox 7"/>
          <p:cNvSpPr txBox="1"/>
          <p:nvPr/>
        </p:nvSpPr>
        <p:spPr>
          <a:xfrm>
            <a:off x="6849837" y="3567792"/>
            <a:ext cx="1694951" cy="707886"/>
          </a:xfrm>
          <a:prstGeom prst="rect">
            <a:avLst/>
          </a:prstGeom>
          <a:noFill/>
        </p:spPr>
        <p:txBody>
          <a:bodyPr wrap="none" rtlCol="0">
            <a:spAutoFit/>
          </a:bodyPr>
          <a:lstStyle/>
          <a:p>
            <a:r>
              <a:rPr lang="en-US" sz="2000" dirty="0" smtClean="0">
                <a:latin typeface="Open Sans Light"/>
                <a:cs typeface="Open Sans Light"/>
              </a:rPr>
              <a:t>75% English</a:t>
            </a:r>
          </a:p>
          <a:p>
            <a:r>
              <a:rPr lang="en-US" sz="2000" dirty="0">
                <a:latin typeface="Open Sans Light"/>
                <a:cs typeface="Open Sans Light"/>
              </a:rPr>
              <a:t>2</a:t>
            </a:r>
            <a:r>
              <a:rPr lang="en-US" sz="2000" dirty="0" smtClean="0">
                <a:latin typeface="Open Sans Light"/>
                <a:cs typeface="Open Sans Light"/>
              </a:rPr>
              <a:t>5% All other</a:t>
            </a:r>
          </a:p>
        </p:txBody>
      </p:sp>
      <p:sp>
        <p:nvSpPr>
          <p:cNvPr id="9" name="TextBox 8"/>
          <p:cNvSpPr txBox="1"/>
          <p:nvPr/>
        </p:nvSpPr>
        <p:spPr>
          <a:xfrm>
            <a:off x="628651" y="3567792"/>
            <a:ext cx="1694951" cy="707886"/>
          </a:xfrm>
          <a:prstGeom prst="rect">
            <a:avLst/>
          </a:prstGeom>
          <a:noFill/>
        </p:spPr>
        <p:txBody>
          <a:bodyPr wrap="none" rtlCol="0">
            <a:spAutoFit/>
          </a:bodyPr>
          <a:lstStyle/>
          <a:p>
            <a:r>
              <a:rPr lang="en-US" sz="2000" dirty="0" smtClean="0">
                <a:latin typeface="Open Sans Light"/>
                <a:cs typeface="Open Sans Light"/>
              </a:rPr>
              <a:t>25% English</a:t>
            </a:r>
          </a:p>
          <a:p>
            <a:r>
              <a:rPr lang="en-US" sz="2000" dirty="0" smtClean="0">
                <a:latin typeface="Open Sans Light"/>
                <a:cs typeface="Open Sans Light"/>
              </a:rPr>
              <a:t>75% All other</a:t>
            </a:r>
          </a:p>
        </p:txBody>
      </p:sp>
      <p:sp>
        <p:nvSpPr>
          <p:cNvPr id="7" name="Rounded Rectangle 6"/>
          <p:cNvSpPr/>
          <p:nvPr/>
        </p:nvSpPr>
        <p:spPr>
          <a:xfrm>
            <a:off x="3355521" y="1600200"/>
            <a:ext cx="2588079" cy="2857500"/>
          </a:xfrm>
          <a:prstGeom prst="roundRect">
            <a:avLst/>
          </a:prstGeom>
          <a:solidFill>
            <a:schemeClr val="accent1">
              <a:lumMod val="75000"/>
              <a:alpha val="10196"/>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46324" y="4530533"/>
            <a:ext cx="8451353" cy="261610"/>
          </a:xfrm>
          <a:prstGeom prst="rect">
            <a:avLst/>
          </a:prstGeom>
          <a:noFill/>
        </p:spPr>
        <p:txBody>
          <a:bodyPr wrap="none" rtlCol="0">
            <a:spAutoFit/>
          </a:bodyPr>
          <a:lstStyle/>
          <a:p>
            <a:r>
              <a:rPr lang="en-US" sz="1100" dirty="0" smtClean="0">
                <a:latin typeface="Open Sans Light"/>
                <a:cs typeface="Open Sans Light"/>
              </a:rPr>
              <a:t>Actual data can be found at https</a:t>
            </a:r>
            <a:r>
              <a:rPr lang="en-US" sz="1100" dirty="0">
                <a:latin typeface="Open Sans Light"/>
                <a:cs typeface="Open Sans Light"/>
              </a:rPr>
              <a:t>://</a:t>
            </a:r>
            <a:r>
              <a:rPr lang="en-US" sz="1100" dirty="0" smtClean="0">
                <a:latin typeface="Open Sans Light"/>
                <a:cs typeface="Open Sans Light"/>
              </a:rPr>
              <a:t>w3techs.com/technologies/history_overview/content_language/ms/y.  </a:t>
            </a:r>
            <a:r>
              <a:rPr lang="en-US" sz="1100" dirty="0">
                <a:latin typeface="Open Sans Light"/>
                <a:cs typeface="Open Sans Light"/>
              </a:rPr>
              <a:t>D</a:t>
            </a:r>
            <a:r>
              <a:rPr lang="en-US" sz="1100" dirty="0" smtClean="0">
                <a:latin typeface="Open Sans Light"/>
                <a:cs typeface="Open Sans Light"/>
              </a:rPr>
              <a:t>ata shown is approximate.</a:t>
            </a:r>
          </a:p>
        </p:txBody>
      </p:sp>
    </p:spTree>
    <p:extLst>
      <p:ext uri="{BB962C8B-B14F-4D97-AF65-F5344CB8AC3E}">
        <p14:creationId xmlns:p14="http://schemas.microsoft.com/office/powerpoint/2010/main" val="3230663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Additional RFCs </a:t>
            </a:r>
            <a:r>
              <a:rPr lang="en-US" sz="2800" b="1" dirty="0"/>
              <a:t>to </a:t>
            </a:r>
            <a:r>
              <a:rPr lang="en-US" sz="2800" b="1" dirty="0" smtClean="0"/>
              <a:t>Referenced</a:t>
            </a:r>
            <a:endParaRPr lang="en-US" sz="28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588849543"/>
              </p:ext>
            </p:extLst>
          </p:nvPr>
        </p:nvGraphicFramePr>
        <p:xfrm>
          <a:off x="320675" y="826343"/>
          <a:ext cx="8450264" cy="1620520"/>
        </p:xfrm>
        <a:graphic>
          <a:graphicData uri="http://schemas.openxmlformats.org/drawingml/2006/table">
            <a:tbl>
              <a:tblPr firstRow="1" bandRow="1">
                <a:tableStyleId>{5C22544A-7EE6-4342-B048-85BDC9FD1C3A}</a:tableStyleId>
              </a:tblPr>
              <a:tblGrid>
                <a:gridCol w="4225132"/>
                <a:gridCol w="4225132"/>
              </a:tblGrid>
              <a:tr h="370840">
                <a:tc>
                  <a:txBody>
                    <a:bodyPr/>
                    <a:lstStyle/>
                    <a:p>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r>
                        <a:rPr lang="en-US" sz="1400" dirty="0" smtClean="0">
                          <a:latin typeface="Open Sans" panose="020B0606030504020204" pitchFamily="34" charset="0"/>
                          <a:ea typeface="Open Sans" panose="020B0606030504020204" pitchFamily="34" charset="0"/>
                          <a:cs typeface="Open Sans" panose="020B0606030504020204" pitchFamily="34" charset="0"/>
                        </a:rPr>
                        <a:t>Punycode: A Bootstring encoding of Unicode for Internationalized Domain Names in Applications (IDNA)</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4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https://tools.ietf.org/html/rfc3492</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r>
                        <a:rPr lang="en-US" sz="1400" dirty="0" smtClean="0">
                          <a:latin typeface="Open Sans" panose="020B0606030504020204" pitchFamily="34" charset="0"/>
                          <a:ea typeface="Open Sans" panose="020B0606030504020204" pitchFamily="34" charset="0"/>
                          <a:cs typeface="Open Sans" panose="020B0606030504020204" pitchFamily="34" charset="0"/>
                        </a:rPr>
                        <a:t>UTF-7</a:t>
                      </a:r>
                      <a:r>
                        <a:rPr lang="en-US" sz="1400" dirty="0" smtClean="0">
                          <a:latin typeface="Open Sans" panose="020B0606030504020204" pitchFamily="34" charset="0"/>
                          <a:ea typeface="Open Sans" panose="020B0606030504020204" pitchFamily="34" charset="0"/>
                          <a:cs typeface="Open Sans" panose="020B0606030504020204" pitchFamily="34" charset="0"/>
                        </a:rPr>
                        <a:t>: A Mail-Safe Transformation Format of Unicode</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Open Sans" panose="020B0606030504020204" pitchFamily="34" charset="0"/>
                          <a:ea typeface="Open Sans" panose="020B0606030504020204" pitchFamily="34" charset="0"/>
                          <a:cs typeface="Open Sans" panose="020B0606030504020204" pitchFamily="34" charset="0"/>
                        </a:rPr>
                        <a:t>https://tools.ietf.org/html/rfc2152</a:t>
                      </a:r>
                      <a:endParaRPr lang="en-US" sz="1400" dirty="0" smtClean="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tr>
            </a:tbl>
          </a:graphicData>
        </a:graphic>
      </p:graphicFrame>
      <p:sp>
        <p:nvSpPr>
          <p:cNvPr id="3" name="TextBox 2"/>
          <p:cNvSpPr txBox="1"/>
          <p:nvPr/>
        </p:nvSpPr>
        <p:spPr>
          <a:xfrm>
            <a:off x="320675" y="4206659"/>
            <a:ext cx="5974713" cy="523220"/>
          </a:xfrm>
          <a:prstGeom prst="rect">
            <a:avLst/>
          </a:prstGeom>
          <a:noFill/>
        </p:spPr>
        <p:txBody>
          <a:bodyPr wrap="none" rtlCol="0">
            <a:spAutoFit/>
          </a:bodyPr>
          <a:lstStyle/>
          <a:p>
            <a:r>
              <a:rPr lang="en-US" sz="1400" dirty="0" smtClean="0">
                <a:latin typeface="Open Sans Light"/>
                <a:cs typeface="Open Sans Light"/>
              </a:rPr>
              <a:t>Additional RFC relevant to Universal Acceptance:</a:t>
            </a:r>
          </a:p>
          <a:p>
            <a:r>
              <a:rPr lang="en-US" sz="1400" dirty="0" smtClean="0">
                <a:latin typeface="Open Sans Light"/>
                <a:cs typeface="Open Sans Light"/>
              </a:rPr>
              <a:t>https</a:t>
            </a:r>
            <a:r>
              <a:rPr lang="en-US" sz="1400" dirty="0">
                <a:latin typeface="Open Sans Light"/>
                <a:cs typeface="Open Sans Light"/>
              </a:rPr>
              <a:t>://uasg.tech/wp-content/uploads/2017/06/UA006-Relevant-RFCs.pdf</a:t>
            </a:r>
            <a:endParaRPr lang="en-US" sz="1400" dirty="0" smtClean="0">
              <a:latin typeface="Open Sans Light"/>
              <a:cs typeface="Open Sans Light"/>
            </a:endParaRPr>
          </a:p>
        </p:txBody>
      </p:sp>
    </p:spTree>
    <p:extLst>
      <p:ext uri="{BB962C8B-B14F-4D97-AF65-F5344CB8AC3E}">
        <p14:creationId xmlns:p14="http://schemas.microsoft.com/office/powerpoint/2010/main" val="322993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Prepare to do business and communicate with a global user base</a:t>
            </a:r>
            <a:endParaRPr lang="en-US" dirty="0"/>
          </a:p>
        </p:txBody>
      </p:sp>
      <p:sp>
        <p:nvSpPr>
          <p:cNvPr id="2" name="Content Placeholder 1"/>
          <p:cNvSpPr>
            <a:spLocks noGrp="1"/>
          </p:cNvSpPr>
          <p:nvPr>
            <p:ph sz="quarter" idx="10"/>
          </p:nvPr>
        </p:nvSpPr>
        <p:spPr>
          <a:xfrm>
            <a:off x="320675" y="2281473"/>
            <a:ext cx="8450746" cy="1853441"/>
          </a:xfrm>
        </p:spPr>
        <p:txBody>
          <a:bodyPr/>
          <a:lstStyle/>
          <a:p>
            <a:r>
              <a:rPr lang="en-US" dirty="0" smtClean="0"/>
              <a:t>There is a growing number </a:t>
            </a:r>
            <a:r>
              <a:rPr lang="en-US" dirty="0"/>
              <a:t>of languages and scripts </a:t>
            </a:r>
            <a:r>
              <a:rPr lang="en-US" dirty="0" smtClean="0"/>
              <a:t>present on the Internet, </a:t>
            </a:r>
            <a:r>
              <a:rPr lang="en-US" dirty="0"/>
              <a:t>including non-Latin based, language-specific domain names in Arabic, Chinese and many other </a:t>
            </a:r>
            <a:r>
              <a:rPr lang="en-US" dirty="0" smtClean="0"/>
              <a:t>scripts.</a:t>
            </a:r>
            <a:endParaRPr lang="en-US" dirty="0"/>
          </a:p>
          <a:p>
            <a:r>
              <a:rPr lang="en-US" dirty="0"/>
              <a:t>It is </a:t>
            </a:r>
            <a:r>
              <a:rPr lang="en-US" u="sng" dirty="0"/>
              <a:t>required</a:t>
            </a:r>
            <a:r>
              <a:rPr lang="en-US" dirty="0"/>
              <a:t> that your </a:t>
            </a:r>
            <a:r>
              <a:rPr lang="en-US" dirty="0" smtClean="0"/>
              <a:t>Internet-enabled </a:t>
            </a:r>
            <a:r>
              <a:rPr lang="en-US" dirty="0"/>
              <a:t>applications, devices and systems accept, validate, store, process and display all domain names and email address </a:t>
            </a:r>
            <a:r>
              <a:rPr lang="en-US" dirty="0" smtClean="0"/>
              <a:t>appropriately.</a:t>
            </a:r>
            <a:endParaRPr lang="en-US" dirty="0"/>
          </a:p>
        </p:txBody>
      </p:sp>
      <p:sp>
        <p:nvSpPr>
          <p:cNvPr id="9" name="TextBox 8"/>
          <p:cNvSpPr txBox="1"/>
          <p:nvPr/>
        </p:nvSpPr>
        <p:spPr>
          <a:xfrm>
            <a:off x="398463" y="1303166"/>
            <a:ext cx="8372959" cy="830997"/>
          </a:xfrm>
          <a:prstGeom prst="rect">
            <a:avLst/>
          </a:prstGeom>
          <a:noFill/>
        </p:spPr>
        <p:txBody>
          <a:bodyPr wrap="square" rtlCol="0">
            <a:spAutoFit/>
          </a:bodyPr>
          <a:lstStyle/>
          <a:p>
            <a:pPr>
              <a:lnSpc>
                <a:spcPct val="120000"/>
              </a:lnSpc>
            </a:pPr>
            <a:r>
              <a:rPr lang="en-US" sz="2000" i="1" dirty="0">
                <a:latin typeface="Open Sans Light"/>
                <a:cs typeface="Open Sans Light"/>
              </a:rPr>
              <a:t>Continued expansion of the </a:t>
            </a:r>
            <a:r>
              <a:rPr lang="en-US" sz="2000" i="1" dirty="0" smtClean="0">
                <a:latin typeface="Open Sans Light"/>
                <a:cs typeface="Open Sans Light"/>
              </a:rPr>
              <a:t>Internet </a:t>
            </a:r>
            <a:r>
              <a:rPr lang="en-US" sz="2000" i="1" dirty="0">
                <a:latin typeface="Open Sans Light"/>
                <a:cs typeface="Open Sans Light"/>
              </a:rPr>
              <a:t>is allowing access to an increasingly diverse user group</a:t>
            </a:r>
          </a:p>
        </p:txBody>
      </p:sp>
    </p:spTree>
    <p:extLst>
      <p:ext uri="{BB962C8B-B14F-4D97-AF65-F5344CB8AC3E}">
        <p14:creationId xmlns:p14="http://schemas.microsoft.com/office/powerpoint/2010/main" val="2379730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Today’s Lecture</a:t>
            </a:r>
            <a:endParaRPr lang="en-US" dirty="0"/>
          </a:p>
        </p:txBody>
      </p:sp>
      <p:grpSp>
        <p:nvGrpSpPr>
          <p:cNvPr id="18" name="Group 17"/>
          <p:cNvGrpSpPr/>
          <p:nvPr/>
        </p:nvGrpSpPr>
        <p:grpSpPr>
          <a:xfrm>
            <a:off x="563563" y="1396436"/>
            <a:ext cx="7812087" cy="646331"/>
            <a:chOff x="563563" y="898432"/>
            <a:chExt cx="7812087" cy="646331"/>
          </a:xfrm>
        </p:grpSpPr>
        <p:sp>
          <p:nvSpPr>
            <p:cNvPr id="6" name="TextBox 5"/>
            <p:cNvSpPr txBox="1"/>
            <p:nvPr/>
          </p:nvSpPr>
          <p:spPr>
            <a:xfrm>
              <a:off x="1419061" y="898432"/>
              <a:ext cx="6956589" cy="646331"/>
            </a:xfrm>
            <a:prstGeom prst="rect">
              <a:avLst/>
            </a:prstGeom>
            <a:noFill/>
          </p:spPr>
          <p:txBody>
            <a:bodyPr wrap="square" lIns="182880" rIns="27000" anchor="ctr">
              <a:spAutoFit/>
            </a:bodyPr>
            <a:lstStyle/>
            <a:p>
              <a:pPr defTabSz="457082">
                <a:lnSpc>
                  <a:spcPct val="90000"/>
                </a:lnSpc>
                <a:spcBef>
                  <a:spcPct val="20000"/>
                </a:spcBef>
                <a:defRPr/>
              </a:pPr>
              <a:r>
                <a:rPr lang="en-US" sz="2000" dirty="0">
                  <a:solidFill>
                    <a:schemeClr val="accent1"/>
                  </a:solidFill>
                  <a:latin typeface="Open Sans"/>
                  <a:ea typeface="Segoe UI" panose="020B0502040204020203" pitchFamily="34" charset="0"/>
                  <a:cs typeface="Open Sans"/>
                </a:rPr>
                <a:t>Understand and be able to describe the 5 criteria of Universal Acceptance</a:t>
              </a:r>
            </a:p>
          </p:txBody>
        </p:sp>
        <p:sp>
          <p:nvSpPr>
            <p:cNvPr id="5" name="Parallelogram 4"/>
            <p:cNvSpPr/>
            <p:nvPr/>
          </p:nvSpPr>
          <p:spPr>
            <a:xfrm>
              <a:off x="563563" y="990770"/>
              <a:ext cx="777240" cy="32004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smtClean="0">
                  <a:solidFill>
                    <a:prstClr val="white"/>
                  </a:solidFill>
                  <a:latin typeface="Open Sans"/>
                  <a:cs typeface="Open Sans"/>
                </a:rPr>
                <a:t>1</a:t>
              </a:r>
              <a:endParaRPr lang="en-US" sz="2000" b="1" dirty="0">
                <a:solidFill>
                  <a:prstClr val="white"/>
                </a:solidFill>
                <a:latin typeface="Open Sans"/>
                <a:cs typeface="Open Sans"/>
              </a:endParaRPr>
            </a:p>
          </p:txBody>
        </p:sp>
      </p:grpSp>
      <p:grpSp>
        <p:nvGrpSpPr>
          <p:cNvPr id="19" name="Group 18"/>
          <p:cNvGrpSpPr/>
          <p:nvPr/>
        </p:nvGrpSpPr>
        <p:grpSpPr>
          <a:xfrm>
            <a:off x="563563" y="2605549"/>
            <a:ext cx="7812087" cy="646331"/>
            <a:chOff x="563563" y="898432"/>
            <a:chExt cx="7812087" cy="646331"/>
          </a:xfrm>
        </p:grpSpPr>
        <p:sp>
          <p:nvSpPr>
            <p:cNvPr id="22" name="TextBox 21"/>
            <p:cNvSpPr txBox="1"/>
            <p:nvPr/>
          </p:nvSpPr>
          <p:spPr>
            <a:xfrm>
              <a:off x="1419061" y="898432"/>
              <a:ext cx="6956589" cy="646331"/>
            </a:xfrm>
            <a:prstGeom prst="rect">
              <a:avLst/>
            </a:prstGeom>
            <a:noFill/>
          </p:spPr>
          <p:txBody>
            <a:bodyPr wrap="square" lIns="182880" rIns="27000" anchor="ctr">
              <a:spAutoFit/>
            </a:bodyPr>
            <a:lstStyle/>
            <a:p>
              <a:pPr defTabSz="457082">
                <a:lnSpc>
                  <a:spcPct val="90000"/>
                </a:lnSpc>
                <a:spcBef>
                  <a:spcPct val="20000"/>
                </a:spcBef>
                <a:defRPr/>
              </a:pPr>
              <a:r>
                <a:rPr lang="en-US" sz="2000" dirty="0">
                  <a:solidFill>
                    <a:schemeClr val="accent1"/>
                  </a:solidFill>
                  <a:latin typeface="Open Sans"/>
                  <a:ea typeface="Segoe UI" panose="020B0502040204020203" pitchFamily="34" charset="0"/>
                  <a:cs typeface="Open Sans"/>
                </a:rPr>
                <a:t>Understand and be able to implement good practices related to each of the 5 criteria</a:t>
              </a:r>
              <a:endParaRPr lang="en-AU" sz="2000" dirty="0">
                <a:solidFill>
                  <a:schemeClr val="accent1"/>
                </a:solidFill>
                <a:latin typeface="Open Sans"/>
                <a:ea typeface="Segoe UI" panose="020B0502040204020203" pitchFamily="34" charset="0"/>
                <a:cs typeface="Open Sans"/>
              </a:endParaRPr>
            </a:p>
          </p:txBody>
        </p:sp>
        <p:sp>
          <p:nvSpPr>
            <p:cNvPr id="21" name="Parallelogram 20"/>
            <p:cNvSpPr/>
            <p:nvPr/>
          </p:nvSpPr>
          <p:spPr>
            <a:xfrm>
              <a:off x="563563" y="979753"/>
              <a:ext cx="777240" cy="32004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smtClean="0">
                  <a:solidFill>
                    <a:prstClr val="white"/>
                  </a:solidFill>
                  <a:latin typeface="Open Sans"/>
                  <a:cs typeface="Open Sans"/>
                </a:rPr>
                <a:t>2</a:t>
              </a:r>
              <a:endParaRPr lang="en-US" sz="2000" b="1" dirty="0">
                <a:solidFill>
                  <a:prstClr val="white"/>
                </a:solidFill>
                <a:latin typeface="Open Sans"/>
                <a:cs typeface="Open Sans"/>
              </a:endParaRPr>
            </a:p>
          </p:txBody>
        </p:sp>
      </p:grpSp>
      <p:cxnSp>
        <p:nvCxnSpPr>
          <p:cNvPr id="4" name="Straight Connector 3"/>
          <p:cNvCxnSpPr/>
          <p:nvPr/>
        </p:nvCxnSpPr>
        <p:spPr>
          <a:xfrm>
            <a:off x="457200" y="889907"/>
            <a:ext cx="8041821" cy="81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609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Criteria of UA</a:t>
            </a:r>
          </a:p>
        </p:txBody>
      </p:sp>
      <p:sp>
        <p:nvSpPr>
          <p:cNvPr id="3" name="Content Placeholder 2"/>
          <p:cNvSpPr>
            <a:spLocks noGrp="1"/>
          </p:cNvSpPr>
          <p:nvPr>
            <p:ph sz="quarter" idx="10"/>
          </p:nvPr>
        </p:nvSpPr>
        <p:spPr>
          <a:xfrm>
            <a:off x="320675" y="2566933"/>
            <a:ext cx="8450746" cy="2107808"/>
          </a:xfrm>
        </p:spPr>
        <p:txBody>
          <a:bodyPr/>
          <a:lstStyle/>
          <a:p>
            <a:pPr marL="0" indent="0">
              <a:buNone/>
            </a:pPr>
            <a:r>
              <a:rPr lang="en-US" dirty="0"/>
              <a:t>Universal Acceptance is the state where </a:t>
            </a:r>
          </a:p>
          <a:p>
            <a:r>
              <a:rPr lang="en-US" dirty="0"/>
              <a:t>all valid domain names and email addresses are </a:t>
            </a:r>
            <a:r>
              <a:rPr lang="en-US" b="1" dirty="0"/>
              <a:t>accepted, validated, stored, processed </a:t>
            </a:r>
            <a:r>
              <a:rPr lang="en-US" dirty="0"/>
              <a:t>and </a:t>
            </a:r>
            <a:r>
              <a:rPr lang="en-US" b="1" dirty="0"/>
              <a:t>displayed </a:t>
            </a:r>
            <a:r>
              <a:rPr lang="en-US" dirty="0"/>
              <a:t>correctly and consistently </a:t>
            </a:r>
          </a:p>
          <a:p>
            <a:r>
              <a:rPr lang="en-US" dirty="0"/>
              <a:t>by </a:t>
            </a:r>
            <a:r>
              <a:rPr lang="en-US" u="sng" dirty="0"/>
              <a:t>all</a:t>
            </a:r>
            <a:r>
              <a:rPr lang="en-US" dirty="0"/>
              <a:t> </a:t>
            </a:r>
            <a:r>
              <a:rPr lang="en-US" dirty="0" smtClean="0"/>
              <a:t>Internet-enabled </a:t>
            </a:r>
            <a:r>
              <a:rPr lang="en-US" dirty="0"/>
              <a:t>applications, devices and </a:t>
            </a:r>
            <a:r>
              <a:rPr lang="en-US" dirty="0" smtClean="0"/>
              <a:t>systems.</a:t>
            </a:r>
            <a:endParaRPr lang="en-US" dirty="0"/>
          </a:p>
          <a:p>
            <a:endParaRPr lang="en-US" dirty="0"/>
          </a:p>
        </p:txBody>
      </p:sp>
      <p:pic>
        <p:nvPicPr>
          <p:cNvPr id="4" name="Picture 3" descr="ua-capability-icons_org_Accept.png"/>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64247" y="1063625"/>
            <a:ext cx="559174" cy="640080"/>
          </a:xfrm>
          <a:prstGeom prst="rect">
            <a:avLst/>
          </a:prstGeom>
        </p:spPr>
      </p:pic>
      <p:pic>
        <p:nvPicPr>
          <p:cNvPr id="5" name="Picture 4" descr="ua-capability-icons_org_Display.png"/>
          <p:cNvPicPr>
            <a:picLocks noChangeAspect="1"/>
          </p:cNvPicPr>
          <p:nvPr/>
        </p:nvPicPr>
        <p:blipFill>
          <a:blip r:embed="rId4">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932175" y="1063625"/>
            <a:ext cx="494654" cy="640080"/>
          </a:xfrm>
          <a:prstGeom prst="rect">
            <a:avLst/>
          </a:prstGeom>
        </p:spPr>
      </p:pic>
      <p:pic>
        <p:nvPicPr>
          <p:cNvPr id="6" name="Picture 5" descr="ua-capability-icons_org_Process.png"/>
          <p:cNvPicPr>
            <a:picLocks noChangeAspect="1"/>
          </p:cNvPicPr>
          <p:nvPr/>
        </p:nvPicPr>
        <p:blipFill>
          <a:blip r:embed="rId6">
            <a:extLst>
              <a:ext uri="{BEBA8EAE-BF5A-486C-A8C5-ECC9F3942E4B}">
                <a14:imgProps xmlns:a14="http://schemas.microsoft.com/office/drawing/2010/main">
                  <a14:imgLayer r:embed="rId7">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840644" y="1072769"/>
            <a:ext cx="1024247" cy="630936"/>
          </a:xfrm>
          <a:prstGeom prst="rect">
            <a:avLst/>
          </a:prstGeom>
        </p:spPr>
      </p:pic>
      <p:pic>
        <p:nvPicPr>
          <p:cNvPr id="7" name="Picture 6" descr="ua-capability-icons_org_Store.png"/>
          <p:cNvPicPr>
            <a:picLocks noChangeAspect="1"/>
          </p:cNvPicPr>
          <p:nvPr/>
        </p:nvPicPr>
        <p:blipFill>
          <a:blip r:embed="rId8">
            <a:extLst>
              <a:ext uri="{BEBA8EAE-BF5A-486C-A8C5-ECC9F3942E4B}">
                <a14:imgProps xmlns:a14="http://schemas.microsoft.com/office/drawing/2010/main">
                  <a14:imgLayer r:embed="rId9">
                    <a14:imgEffect>
                      <a14:brightnessContrast bright="10000"/>
                    </a14:imgEffect>
                  </a14:imgLayer>
                </a14:imgProps>
              </a:ext>
              <a:ext uri="{28A0092B-C50C-407E-A947-70E740481C1C}">
                <a14:useLocalDpi xmlns:a14="http://schemas.microsoft.com/office/drawing/2010/main" val="0"/>
              </a:ext>
            </a:extLst>
          </a:blip>
          <a:stretch>
            <a:fillRect/>
          </a:stretch>
        </p:blipFill>
        <p:spPr>
          <a:xfrm>
            <a:off x="4133280" y="1063625"/>
            <a:ext cx="640080" cy="640080"/>
          </a:xfrm>
          <a:prstGeom prst="rect">
            <a:avLst/>
          </a:prstGeom>
        </p:spPr>
      </p:pic>
      <p:pic>
        <p:nvPicPr>
          <p:cNvPr id="8" name="Picture 7" descr="ua-capability-icons_org_Validate.png"/>
          <p:cNvPicPr>
            <a:picLocks noChangeAspect="1"/>
          </p:cNvPicPr>
          <p:nvPr/>
        </p:nvPicPr>
        <p:blipFill>
          <a:blip r:embed="rId10">
            <a:extLst>
              <a:ext uri="{BEBA8EAE-BF5A-486C-A8C5-ECC9F3942E4B}">
                <a14:imgProps xmlns:a14="http://schemas.microsoft.com/office/drawing/2010/main">
                  <a14:imgLayer r:embed="rId11">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290705" y="1063625"/>
            <a:ext cx="775291" cy="640080"/>
          </a:xfrm>
          <a:prstGeom prst="rect">
            <a:avLst/>
          </a:prstGeom>
        </p:spPr>
      </p:pic>
      <p:sp>
        <p:nvSpPr>
          <p:cNvPr id="9" name="TextBox 8"/>
          <p:cNvSpPr txBox="1"/>
          <p:nvPr/>
        </p:nvSpPr>
        <p:spPr>
          <a:xfrm>
            <a:off x="1973271" y="1828721"/>
            <a:ext cx="1332673"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Validate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4031089" y="1794316"/>
            <a:ext cx="939937"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Store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p:cNvSpPr txBox="1"/>
          <p:nvPr/>
        </p:nvSpPr>
        <p:spPr>
          <a:xfrm>
            <a:off x="5786810" y="1828721"/>
            <a:ext cx="1289392"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Process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7640380" y="1794315"/>
            <a:ext cx="1229824"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Display</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408876" y="1828721"/>
            <a:ext cx="1143262" cy="461665"/>
          </a:xfrm>
          <a:prstGeom prst="rect">
            <a:avLst/>
          </a:prstGeom>
          <a:noFill/>
        </p:spPr>
        <p:txBody>
          <a:bodyPr wrap="none" rtlCol="0">
            <a:sp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Accept</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621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Accept</a:t>
            </a:r>
            <a:endParaRPr lang="en-US" dirty="0"/>
          </a:p>
        </p:txBody>
      </p:sp>
      <p:pic>
        <p:nvPicPr>
          <p:cNvPr id="3" name="Picture 2" descr="ua-capability-icons_wht_Acce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081" y="315913"/>
            <a:ext cx="885702" cy="885702"/>
          </a:xfrm>
          <a:prstGeom prst="rect">
            <a:avLst/>
          </a:prstGeom>
        </p:spPr>
      </p:pic>
      <p:sp>
        <p:nvSpPr>
          <p:cNvPr id="2" name="Rectangle 1"/>
          <p:cNvSpPr/>
          <p:nvPr/>
        </p:nvSpPr>
        <p:spPr>
          <a:xfrm>
            <a:off x="366540" y="1999283"/>
            <a:ext cx="3276288" cy="2862322"/>
          </a:xfrm>
          <a:prstGeom prst="rect">
            <a:avLst/>
          </a:prstGeom>
        </p:spPr>
        <p:txBody>
          <a:bodyPr wrap="square">
            <a:spAutoFit/>
          </a:bodyPr>
          <a:lstStyle/>
          <a:p>
            <a:r>
              <a:rPr lang="en-US" sz="2000" dirty="0">
                <a:solidFill>
                  <a:schemeClr val="accent2"/>
                </a:solidFill>
                <a:latin typeface="Open Sans" charset="0"/>
                <a:ea typeface="Open Sans" charset="0"/>
                <a:cs typeface="Open Sans" charset="0"/>
              </a:rPr>
              <a:t>Accepting occurs whenever an email address or a domain name is received as a string of characters from a user interface, from a file, or from an API used by a software application or online service. </a:t>
            </a:r>
          </a:p>
        </p:txBody>
      </p:sp>
      <p:sp>
        <p:nvSpPr>
          <p:cNvPr id="8" name="Rectangle 7"/>
          <p:cNvSpPr/>
          <p:nvPr/>
        </p:nvSpPr>
        <p:spPr>
          <a:xfrm>
            <a:off x="3642828" y="1173114"/>
            <a:ext cx="5158271" cy="2913618"/>
          </a:xfrm>
          <a:prstGeom prst="rect">
            <a:avLst/>
          </a:prstGeom>
        </p:spPr>
        <p:txBody>
          <a:bodyPr wrap="square">
            <a:spAutoFit/>
          </a:bodyPr>
          <a:lstStyle/>
          <a:p>
            <a:pPr lvl="0">
              <a:spcBef>
                <a:spcPts val="1200"/>
              </a:spcBef>
              <a:spcAft>
                <a:spcPts val="800"/>
              </a:spcAft>
              <a:buClr>
                <a:schemeClr val="accent3"/>
              </a:buClr>
              <a:defRPr/>
            </a:pPr>
            <a:r>
              <a:rPr lang="en-US" sz="2400" dirty="0" smtClean="0">
                <a:solidFill>
                  <a:schemeClr val="tx2"/>
                </a:solidFill>
                <a:latin typeface="Open Sans"/>
                <a:cs typeface="Open Sans"/>
              </a:rPr>
              <a:t>Key points:</a:t>
            </a:r>
            <a:endParaRPr lang="en-US" sz="2400" dirty="0">
              <a:solidFill>
                <a:schemeClr val="tx2"/>
              </a:solidFill>
              <a:latin typeface="Open Sans"/>
              <a:cs typeface="Open Sans"/>
            </a:endParaRPr>
          </a:p>
          <a:p>
            <a:pPr lvl="0">
              <a:spcBef>
                <a:spcPts val="1200"/>
              </a:spcBef>
              <a:spcAft>
                <a:spcPts val="800"/>
              </a:spcAft>
              <a:buClr>
                <a:schemeClr val="accent3"/>
              </a:buClr>
              <a:defRPr/>
            </a:pPr>
            <a:r>
              <a:rPr lang="en-US" dirty="0" smtClean="0">
                <a:solidFill>
                  <a:schemeClr val="tx2"/>
                </a:solidFill>
                <a:latin typeface="Open Sans Light"/>
                <a:cs typeface="Open Sans Light"/>
              </a:rPr>
              <a:t>Applications </a:t>
            </a:r>
            <a:r>
              <a:rPr lang="en-US" dirty="0">
                <a:solidFill>
                  <a:schemeClr val="tx2"/>
                </a:solidFill>
                <a:latin typeface="Open Sans Light"/>
                <a:cs typeface="Open Sans Light"/>
              </a:rPr>
              <a:t>and services allow domain names and email addresses to be: </a:t>
            </a:r>
          </a:p>
          <a:p>
            <a:pPr marL="525780" lvl="1" indent="-34290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Entered into user interfaces, AND/OR </a:t>
            </a:r>
          </a:p>
          <a:p>
            <a:pPr marL="525780" lvl="1" indent="-342900">
              <a:spcBef>
                <a:spcPts val="1200"/>
              </a:spcBef>
              <a:spcAft>
                <a:spcPts val="600"/>
              </a:spcAft>
              <a:buClr>
                <a:schemeClr val="accent3"/>
              </a:buClr>
              <a:buSzPct val="85000"/>
              <a:buFont typeface="Lucida Grande"/>
              <a:buChar char="*"/>
              <a:defRPr/>
            </a:pPr>
            <a:r>
              <a:rPr lang="en-US" dirty="0">
                <a:solidFill>
                  <a:schemeClr val="tx2"/>
                </a:solidFill>
                <a:latin typeface="Open Sans Light"/>
                <a:cs typeface="Open Sans Light"/>
              </a:rPr>
              <a:t>Received from other applications and services via </a:t>
            </a:r>
            <a:r>
              <a:rPr lang="en-US" dirty="0" smtClean="0">
                <a:solidFill>
                  <a:schemeClr val="tx2"/>
                </a:solidFill>
                <a:latin typeface="Open Sans Light"/>
                <a:cs typeface="Open Sans Light"/>
              </a:rPr>
              <a:t>APIs. </a:t>
            </a:r>
            <a:endParaRPr lang="en-US" dirty="0">
              <a:solidFill>
                <a:schemeClr val="tx2"/>
              </a:solidFill>
              <a:latin typeface="Open Sans Light"/>
              <a:cs typeface="Open Sans Light"/>
            </a:endParaRPr>
          </a:p>
          <a:p>
            <a:pPr marL="525780" lvl="1" indent="-342900">
              <a:spcAft>
                <a:spcPts val="400"/>
              </a:spcAft>
              <a:buClr>
                <a:schemeClr val="accent3"/>
              </a:buClr>
              <a:buSzPct val="85000"/>
              <a:buFont typeface="Lucida Grande"/>
              <a:buChar char="*"/>
              <a:defRPr/>
            </a:pPr>
            <a:endParaRPr lang="en-US" sz="1600" dirty="0">
              <a:solidFill>
                <a:schemeClr val="tx2"/>
              </a:solidFill>
              <a:latin typeface="Open Sans Light"/>
              <a:cs typeface="Open Sans Light"/>
            </a:endParaRPr>
          </a:p>
        </p:txBody>
      </p:sp>
    </p:spTree>
    <p:extLst>
      <p:ext uri="{BB962C8B-B14F-4D97-AF65-F5344CB8AC3E}">
        <p14:creationId xmlns:p14="http://schemas.microsoft.com/office/powerpoint/2010/main" val="1677048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Validate</a:t>
            </a:r>
            <a:endParaRPr lang="en-US" dirty="0"/>
          </a:p>
        </p:txBody>
      </p:sp>
      <p:pic>
        <p:nvPicPr>
          <p:cNvPr id="4" name="Picture 3" descr="ua-capability-icons_wht_Valid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72" y="251590"/>
            <a:ext cx="1079710" cy="891410"/>
          </a:xfrm>
          <a:prstGeom prst="rect">
            <a:avLst/>
          </a:prstGeom>
        </p:spPr>
      </p:pic>
      <p:sp>
        <p:nvSpPr>
          <p:cNvPr id="2" name="Rectangle 1"/>
          <p:cNvSpPr/>
          <p:nvPr/>
        </p:nvSpPr>
        <p:spPr>
          <a:xfrm>
            <a:off x="366540" y="2003077"/>
            <a:ext cx="3116263" cy="2554545"/>
          </a:xfrm>
          <a:prstGeom prst="rect">
            <a:avLst/>
          </a:prstGeom>
        </p:spPr>
        <p:txBody>
          <a:bodyPr wrap="square">
            <a:spAutoFit/>
          </a:bodyPr>
          <a:lstStyle/>
          <a:p>
            <a:r>
              <a:rPr lang="en-US" sz="2000" dirty="0">
                <a:solidFill>
                  <a:schemeClr val="accent2"/>
                </a:solidFill>
                <a:latin typeface="Open Sans" charset="0"/>
                <a:ea typeface="Open Sans" charset="0"/>
                <a:cs typeface="Open Sans" charset="0"/>
              </a:rPr>
              <a:t>Validation may occur in many places whenever an email address or a domain name is either received or emitted as a string of characters by an application or online service. </a:t>
            </a:r>
          </a:p>
        </p:txBody>
      </p:sp>
      <p:sp>
        <p:nvSpPr>
          <p:cNvPr id="7" name="Rectangle 6"/>
          <p:cNvSpPr/>
          <p:nvPr/>
        </p:nvSpPr>
        <p:spPr>
          <a:xfrm>
            <a:off x="3642828" y="1009834"/>
            <a:ext cx="5158271" cy="3613812"/>
          </a:xfrm>
          <a:prstGeom prst="rect">
            <a:avLst/>
          </a:prstGeom>
        </p:spPr>
        <p:txBody>
          <a:bodyPr wrap="square">
            <a:noAutofit/>
          </a:bodyPr>
          <a:lstStyle/>
          <a:p>
            <a:pPr lvl="0">
              <a:spcBef>
                <a:spcPts val="1200"/>
              </a:spcBef>
              <a:spcAft>
                <a:spcPts val="800"/>
              </a:spcAft>
              <a:buClr>
                <a:schemeClr val="accent3"/>
              </a:buClr>
              <a:defRPr/>
            </a:pPr>
            <a:r>
              <a:rPr lang="en-US" sz="2400" dirty="0" smtClean="0">
                <a:solidFill>
                  <a:srgbClr val="000000"/>
                </a:solidFill>
                <a:latin typeface="Open Sans"/>
                <a:cs typeface="Open Sans"/>
              </a:rPr>
              <a:t>Key Points</a:t>
            </a:r>
            <a:endParaRPr lang="en-US" sz="2400" dirty="0">
              <a:solidFill>
                <a:srgbClr val="000000"/>
              </a:solidFill>
              <a:latin typeface="Open Sans"/>
              <a:cs typeface="Open Sans"/>
            </a:endParaRPr>
          </a:p>
          <a:p>
            <a:pPr marL="525780" lvl="1" indent="-342900">
              <a:spcBef>
                <a:spcPts val="600"/>
              </a:spcBef>
              <a:spcAft>
                <a:spcPts val="600"/>
              </a:spcAft>
              <a:buClr>
                <a:schemeClr val="accent3"/>
              </a:buClr>
              <a:buSzPct val="85000"/>
              <a:buFont typeface="Lucida Grande"/>
              <a:buChar char="*"/>
              <a:defRPr/>
            </a:pPr>
            <a:r>
              <a:rPr lang="en-US" sz="1400" dirty="0" smtClean="0">
                <a:solidFill>
                  <a:srgbClr val="000000"/>
                </a:solidFill>
                <a:latin typeface="Open Sans Light"/>
                <a:cs typeface="Open Sans Light"/>
              </a:rPr>
              <a:t>Intended to </a:t>
            </a:r>
            <a:r>
              <a:rPr lang="en-US" sz="1400" dirty="0">
                <a:solidFill>
                  <a:srgbClr val="000000"/>
                </a:solidFill>
                <a:latin typeface="Open Sans Light"/>
                <a:cs typeface="Open Sans Light"/>
              </a:rPr>
              <a:t>ensure that the entered information is either valid or at least definitely not </a:t>
            </a:r>
            <a:r>
              <a:rPr lang="en-US" sz="1400" dirty="0" smtClean="0">
                <a:solidFill>
                  <a:srgbClr val="000000"/>
                </a:solidFill>
                <a:latin typeface="Open Sans Light"/>
                <a:cs typeface="Open Sans Light"/>
              </a:rPr>
              <a:t>invalid </a:t>
            </a:r>
          </a:p>
          <a:p>
            <a:pPr marL="525780" lvl="1" indent="-342900">
              <a:spcBef>
                <a:spcPts val="600"/>
              </a:spcBef>
              <a:spcAft>
                <a:spcPts val="600"/>
              </a:spcAft>
              <a:buClr>
                <a:schemeClr val="accent3"/>
              </a:buClr>
              <a:buSzPct val="85000"/>
              <a:buFont typeface="Lucida Grande"/>
              <a:buChar char="*"/>
              <a:defRPr/>
            </a:pPr>
            <a:r>
              <a:rPr lang="en-US" sz="1400" dirty="0" smtClean="0">
                <a:solidFill>
                  <a:srgbClr val="000000"/>
                </a:solidFill>
                <a:latin typeface="Open Sans Light"/>
                <a:cs typeface="Open Sans Light"/>
              </a:rPr>
              <a:t>For </a:t>
            </a:r>
            <a:r>
              <a:rPr lang="en-US" sz="1400" dirty="0">
                <a:solidFill>
                  <a:srgbClr val="000000"/>
                </a:solidFill>
                <a:latin typeface="Open Sans Light"/>
                <a:cs typeface="Open Sans Light"/>
              </a:rPr>
              <a:t>domain names and email addresses, many programmers have been using </a:t>
            </a:r>
            <a:r>
              <a:rPr lang="en-US" sz="1400" dirty="0" smtClean="0">
                <a:solidFill>
                  <a:srgbClr val="000000"/>
                </a:solidFill>
                <a:latin typeface="Open Sans Light"/>
                <a:cs typeface="Open Sans Light"/>
              </a:rPr>
              <a:t>heuristics </a:t>
            </a:r>
            <a:r>
              <a:rPr lang="en-US" sz="1400" dirty="0">
                <a:solidFill>
                  <a:srgbClr val="000000"/>
                </a:solidFill>
                <a:latin typeface="Open Sans Light"/>
                <a:cs typeface="Open Sans Light"/>
              </a:rPr>
              <a:t>(for example, checking that a TLD has the “correct” number of characters, or that the characters are from the ASCII character set). T</a:t>
            </a:r>
            <a:r>
              <a:rPr lang="en-US" sz="1400" dirty="0" smtClean="0">
                <a:solidFill>
                  <a:srgbClr val="000000"/>
                </a:solidFill>
                <a:latin typeface="Open Sans Light"/>
                <a:cs typeface="Open Sans Light"/>
              </a:rPr>
              <a:t>hese </a:t>
            </a:r>
            <a:r>
              <a:rPr lang="en-US" sz="1400" dirty="0">
                <a:solidFill>
                  <a:srgbClr val="000000"/>
                </a:solidFill>
                <a:latin typeface="Open Sans Light"/>
                <a:cs typeface="Open Sans Light"/>
              </a:rPr>
              <a:t>heuristics are no longer applicable because the </a:t>
            </a:r>
            <a:r>
              <a:rPr lang="en-US" sz="1400" dirty="0" smtClean="0">
                <a:solidFill>
                  <a:srgbClr val="000000"/>
                </a:solidFill>
                <a:latin typeface="Open Sans Light"/>
                <a:cs typeface="Open Sans Light"/>
              </a:rPr>
              <a:t>Internet </a:t>
            </a:r>
            <a:r>
              <a:rPr lang="en-US" sz="1400" dirty="0">
                <a:solidFill>
                  <a:srgbClr val="000000"/>
                </a:solidFill>
                <a:latin typeface="Open Sans Light"/>
                <a:cs typeface="Open Sans Light"/>
              </a:rPr>
              <a:t>is changing: </a:t>
            </a:r>
            <a:endParaRPr lang="en-US" sz="1400" dirty="0" smtClean="0">
              <a:solidFill>
                <a:srgbClr val="000000"/>
              </a:solidFill>
              <a:latin typeface="Open Sans Light"/>
              <a:cs typeface="Open Sans Light"/>
            </a:endParaRPr>
          </a:p>
          <a:p>
            <a:pPr marL="982980" lvl="2" indent="-342900">
              <a:spcAft>
                <a:spcPts val="600"/>
              </a:spcAft>
              <a:buClr>
                <a:schemeClr val="accent3"/>
              </a:buClr>
              <a:buSzPct val="85000"/>
              <a:buFont typeface="Lucida Grande"/>
              <a:buChar char="*"/>
              <a:defRPr/>
            </a:pPr>
            <a:r>
              <a:rPr lang="en-US" sz="1400" dirty="0" smtClean="0">
                <a:solidFill>
                  <a:srgbClr val="000000"/>
                </a:solidFill>
                <a:latin typeface="Open Sans Light"/>
                <a:cs typeface="Open Sans Light"/>
              </a:rPr>
              <a:t>Domain names and email addresses can now include Unicode characters (and </a:t>
            </a:r>
            <a:r>
              <a:rPr lang="en-US" sz="1400" dirty="0" err="1" smtClean="0">
                <a:solidFill>
                  <a:srgbClr val="000000"/>
                </a:solidFill>
                <a:latin typeface="Open Sans Light"/>
                <a:cs typeface="Open Sans Light"/>
              </a:rPr>
              <a:t>punycode</a:t>
            </a:r>
            <a:r>
              <a:rPr lang="en-US" sz="1400" dirty="0" smtClean="0">
                <a:solidFill>
                  <a:srgbClr val="000000"/>
                </a:solidFill>
                <a:latin typeface="Open Sans Light"/>
                <a:cs typeface="Open Sans Light"/>
              </a:rPr>
              <a:t> strings)</a:t>
            </a:r>
          </a:p>
          <a:p>
            <a:pPr marL="982980" lvl="2" indent="-342900">
              <a:spcAft>
                <a:spcPts val="600"/>
              </a:spcAft>
              <a:buClr>
                <a:schemeClr val="accent3"/>
              </a:buClr>
              <a:buSzPct val="85000"/>
              <a:buFont typeface="Lucida Grande"/>
              <a:buChar char="*"/>
              <a:defRPr/>
            </a:pPr>
            <a:r>
              <a:rPr lang="en-US" sz="1400" dirty="0" smtClean="0">
                <a:solidFill>
                  <a:srgbClr val="000000"/>
                </a:solidFill>
                <a:latin typeface="Open Sans Light"/>
                <a:cs typeface="Open Sans Light"/>
              </a:rPr>
              <a:t>The </a:t>
            </a:r>
            <a:r>
              <a:rPr lang="en-US" sz="1400" dirty="0">
                <a:solidFill>
                  <a:srgbClr val="000000"/>
                </a:solidFill>
                <a:latin typeface="Open Sans Light"/>
                <a:cs typeface="Open Sans Light"/>
              </a:rPr>
              <a:t>list of TLDs is </a:t>
            </a:r>
            <a:r>
              <a:rPr lang="en-US" sz="1400" dirty="0" smtClean="0">
                <a:solidFill>
                  <a:srgbClr val="000000"/>
                </a:solidFill>
                <a:latin typeface="Open Sans Light"/>
                <a:cs typeface="Open Sans Light"/>
              </a:rPr>
              <a:t>growing, changing, and includes left-to-right scripts</a:t>
            </a:r>
            <a:endParaRPr lang="en-US" sz="1400" dirty="0">
              <a:solidFill>
                <a:srgbClr val="000000"/>
              </a:solidFill>
              <a:latin typeface="Open Sans Light"/>
              <a:cs typeface="Open Sans Light"/>
            </a:endParaRPr>
          </a:p>
          <a:p>
            <a:pPr marL="982980" lvl="2" indent="-342900">
              <a:spcAft>
                <a:spcPts val="600"/>
              </a:spcAft>
              <a:buClr>
                <a:schemeClr val="accent3"/>
              </a:buClr>
              <a:buSzPct val="85000"/>
              <a:buFont typeface="Lucida Grande"/>
              <a:buChar char="*"/>
              <a:defRPr/>
            </a:pPr>
            <a:r>
              <a:rPr lang="en-US" sz="1400" dirty="0" smtClean="0">
                <a:solidFill>
                  <a:srgbClr val="000000"/>
                </a:solidFill>
                <a:latin typeface="Open Sans Light"/>
                <a:cs typeface="Open Sans Light"/>
              </a:rPr>
              <a:t>A TLD can be up to 63 characters long </a:t>
            </a:r>
            <a:endParaRPr lang="en-US" sz="1400" dirty="0">
              <a:solidFill>
                <a:srgbClr val="000000"/>
              </a:solidFill>
              <a:latin typeface="Open Sans Light"/>
              <a:cs typeface="Open Sans Light"/>
            </a:endParaRPr>
          </a:p>
        </p:txBody>
      </p:sp>
    </p:spTree>
    <p:extLst>
      <p:ext uri="{BB962C8B-B14F-4D97-AF65-F5344CB8AC3E}">
        <p14:creationId xmlns:p14="http://schemas.microsoft.com/office/powerpoint/2010/main" val="140806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Store</a:t>
            </a:r>
            <a:endParaRPr lang="en-US" dirty="0"/>
          </a:p>
        </p:txBody>
      </p:sp>
      <p:pic>
        <p:nvPicPr>
          <p:cNvPr id="6" name="Picture 5" descr="ua-capability-icons_wht_Sto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502" y="324303"/>
            <a:ext cx="826885" cy="826885"/>
          </a:xfrm>
          <a:prstGeom prst="rect">
            <a:avLst/>
          </a:prstGeom>
        </p:spPr>
      </p:pic>
      <p:sp>
        <p:nvSpPr>
          <p:cNvPr id="2" name="Rectangle 1"/>
          <p:cNvSpPr/>
          <p:nvPr/>
        </p:nvSpPr>
        <p:spPr>
          <a:xfrm>
            <a:off x="366540" y="2011369"/>
            <a:ext cx="3116263" cy="2554545"/>
          </a:xfrm>
          <a:prstGeom prst="rect">
            <a:avLst/>
          </a:prstGeom>
        </p:spPr>
        <p:txBody>
          <a:bodyPr wrap="square">
            <a:spAutoFit/>
          </a:bodyPr>
          <a:lstStyle/>
          <a:p>
            <a:r>
              <a:rPr lang="en-US" sz="2000" dirty="0">
                <a:solidFill>
                  <a:schemeClr val="accent2"/>
                </a:solidFill>
                <a:latin typeface="Open Sans" charset="0"/>
                <a:ea typeface="Open Sans" charset="0"/>
                <a:cs typeface="Open Sans" charset="0"/>
              </a:rPr>
              <a:t>The Storage process occurs whenever an email address or a domain name is stored as a string of characters in a database or file used by a software application or online service. </a:t>
            </a:r>
          </a:p>
        </p:txBody>
      </p:sp>
      <p:sp>
        <p:nvSpPr>
          <p:cNvPr id="8" name="Rectangle 7"/>
          <p:cNvSpPr/>
          <p:nvPr/>
        </p:nvSpPr>
        <p:spPr>
          <a:xfrm>
            <a:off x="3642829" y="1173114"/>
            <a:ext cx="5158272" cy="3580467"/>
          </a:xfrm>
          <a:prstGeom prst="rect">
            <a:avLst/>
          </a:prstGeom>
        </p:spPr>
        <p:txBody>
          <a:bodyPr wrap="square">
            <a:spAutoFit/>
          </a:bodyPr>
          <a:lstStyle/>
          <a:p>
            <a:pPr lvl="0">
              <a:spcBef>
                <a:spcPts val="1200"/>
              </a:spcBef>
              <a:spcAft>
                <a:spcPts val="800"/>
              </a:spcAft>
              <a:buClr>
                <a:schemeClr val="accent3"/>
              </a:buClr>
              <a:defRPr/>
            </a:pPr>
            <a:r>
              <a:rPr lang="en-US" sz="2400" dirty="0" smtClean="0">
                <a:solidFill>
                  <a:schemeClr val="tx2"/>
                </a:solidFill>
                <a:latin typeface="Open Sans"/>
                <a:cs typeface="Open Sans"/>
              </a:rPr>
              <a:t>Key Points</a:t>
            </a:r>
            <a:endParaRPr lang="en-US" sz="2400" dirty="0">
              <a:solidFill>
                <a:schemeClr val="tx2"/>
              </a:solidFill>
              <a:latin typeface="Open Sans"/>
              <a:cs typeface="Open Sans"/>
            </a:endParaRPr>
          </a:p>
          <a:p>
            <a:pPr marL="525780" lvl="1" indent="-342900">
              <a:spcBef>
                <a:spcPts val="600"/>
              </a:spcBef>
              <a:buClr>
                <a:schemeClr val="accent3"/>
              </a:buClr>
              <a:buSzPct val="85000"/>
              <a:buFont typeface="Lucida Grande"/>
              <a:buChar char="*"/>
              <a:defRPr/>
            </a:pPr>
            <a:r>
              <a:rPr lang="en-US" sz="1600" dirty="0">
                <a:solidFill>
                  <a:schemeClr val="tx2"/>
                </a:solidFill>
                <a:latin typeface="Open Sans Light"/>
                <a:cs typeface="Open Sans Light"/>
              </a:rPr>
              <a:t>Applications and services might require long-term and/or transient storage of domain names and email addresses. Regardless of the lifetime of the data, it must be stored in: </a:t>
            </a:r>
          </a:p>
          <a:p>
            <a:pPr marL="982980" lvl="2" indent="-342900">
              <a:spcBef>
                <a:spcPts val="600"/>
              </a:spcBef>
              <a:buClr>
                <a:schemeClr val="accent3"/>
              </a:buClr>
              <a:buSzPct val="85000"/>
              <a:buFont typeface="Lucida Grande"/>
              <a:buChar char="*"/>
              <a:defRPr/>
            </a:pPr>
            <a:r>
              <a:rPr lang="en-US" sz="1600" dirty="0">
                <a:solidFill>
                  <a:schemeClr val="tx2"/>
                </a:solidFill>
                <a:latin typeface="Open Sans Light"/>
                <a:cs typeface="Open Sans Light"/>
              </a:rPr>
              <a:t>RFC-defined formats, OR </a:t>
            </a:r>
          </a:p>
          <a:p>
            <a:pPr marL="982980" lvl="2" indent="-342900">
              <a:spcBef>
                <a:spcPts val="600"/>
              </a:spcBef>
              <a:buClr>
                <a:schemeClr val="accent3"/>
              </a:buClr>
              <a:buSzPct val="85000"/>
              <a:buFont typeface="Lucida Grande"/>
              <a:buChar char="*"/>
              <a:defRPr/>
            </a:pPr>
            <a:r>
              <a:rPr lang="en-US" sz="1600" dirty="0">
                <a:solidFill>
                  <a:schemeClr val="tx2"/>
                </a:solidFill>
                <a:latin typeface="Open Sans Light"/>
                <a:cs typeface="Open Sans Light"/>
              </a:rPr>
              <a:t>Alternate formats that can be easily translated to and from RFC-defined formats (this is much less desirable)</a:t>
            </a:r>
          </a:p>
          <a:p>
            <a:pPr marL="182880" lvl="1">
              <a:spcBef>
                <a:spcPts val="600"/>
              </a:spcBef>
              <a:buClr>
                <a:schemeClr val="accent3"/>
              </a:buClr>
              <a:buSzPct val="85000"/>
              <a:defRPr/>
            </a:pPr>
            <a:r>
              <a:rPr lang="en-US" sz="1400" dirty="0">
                <a:solidFill>
                  <a:schemeClr val="tx2"/>
                </a:solidFill>
                <a:latin typeface="Open Sans Light"/>
                <a:cs typeface="Open Sans Light"/>
              </a:rPr>
              <a:t>Although RFCs require the use of UTF-8 (see </a:t>
            </a:r>
            <a:r>
              <a:rPr lang="en-US" sz="1400" dirty="0" smtClean="0">
                <a:solidFill>
                  <a:schemeClr val="tx2"/>
                </a:solidFill>
                <a:latin typeface="Open Sans Light"/>
                <a:cs typeface="Open Sans Light"/>
              </a:rPr>
              <a:t>RFC 5890), </a:t>
            </a:r>
            <a:r>
              <a:rPr lang="en-US" sz="1400" dirty="0">
                <a:solidFill>
                  <a:schemeClr val="tx2"/>
                </a:solidFill>
                <a:latin typeface="Open Sans Light"/>
                <a:cs typeface="Open Sans Light"/>
              </a:rPr>
              <a:t>other formats may be encountered in legacy code. See the “Good Practices” section. </a:t>
            </a:r>
          </a:p>
        </p:txBody>
      </p:sp>
    </p:spTree>
    <p:extLst>
      <p:ext uri="{BB962C8B-B14F-4D97-AF65-F5344CB8AC3E}">
        <p14:creationId xmlns:p14="http://schemas.microsoft.com/office/powerpoint/2010/main" val="2787161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smtClean="0">
            <a:latin typeface="Open Sans Light"/>
            <a:cs typeface="Open Sans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20108</TotalTime>
  <Words>3471</Words>
  <Application>Microsoft Office PowerPoint</Application>
  <PresentationFormat>On-screen Show (16:9)</PresentationFormat>
  <Paragraphs>282</Paragraphs>
  <Slides>30</Slides>
  <Notes>21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Universal Acceptance – Technical Perspective</vt:lpstr>
      <vt:lpstr>Warm-up Exercise</vt:lpstr>
      <vt:lpstr>Warm-up Exercise: Solution</vt:lpstr>
      <vt:lpstr>Prepare to do business and communicate with a global user base</vt:lpstr>
      <vt:lpstr>Goals for Today’s Lecture</vt:lpstr>
      <vt:lpstr>Five Criteria of UA</vt:lpstr>
      <vt:lpstr>Accept</vt:lpstr>
      <vt:lpstr>Validate</vt:lpstr>
      <vt:lpstr>Store</vt:lpstr>
      <vt:lpstr>Process</vt:lpstr>
      <vt:lpstr>Display</vt:lpstr>
      <vt:lpstr>Transition to Good Practices</vt:lpstr>
      <vt:lpstr>Accept : Good Practices</vt:lpstr>
      <vt:lpstr>Validate: Good Practices</vt:lpstr>
      <vt:lpstr>Validate: Good Practices</vt:lpstr>
      <vt:lpstr>Validate: Good Practices</vt:lpstr>
      <vt:lpstr>Store: Good Practices</vt:lpstr>
      <vt:lpstr>Store:  Good Practices </vt:lpstr>
      <vt:lpstr>Process: Good Practices</vt:lpstr>
      <vt:lpstr>Process: Good Practices</vt:lpstr>
      <vt:lpstr>Display: Good Practices</vt:lpstr>
      <vt:lpstr>Display: Good Practices</vt:lpstr>
      <vt:lpstr>Summary</vt:lpstr>
      <vt:lpstr>Tools &amp; Resources for Developers </vt:lpstr>
      <vt:lpstr>Glossary, partial</vt:lpstr>
      <vt:lpstr>Glossary, partial</vt:lpstr>
      <vt:lpstr>Glossary, partial</vt:lpstr>
      <vt:lpstr>Glossary, partial</vt:lpstr>
      <vt:lpstr>Some Relevant RFCs to Universal Acceptance</vt:lpstr>
      <vt:lpstr>Additional RFCs to Referenced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Davenport</dc:creator>
  <cp:lastModifiedBy>Matt Pruis</cp:lastModifiedBy>
  <cp:revision>469</cp:revision>
  <dcterms:created xsi:type="dcterms:W3CDTF">2016-03-09T19:41:20Z</dcterms:created>
  <dcterms:modified xsi:type="dcterms:W3CDTF">2018-02-07T16:46:28Z</dcterms:modified>
</cp:coreProperties>
</file>