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304" r:id="rId2"/>
    <p:sldId id="359" r:id="rId3"/>
    <p:sldId id="362" r:id="rId4"/>
    <p:sldId id="360" r:id="rId5"/>
    <p:sldId id="288" r:id="rId6"/>
    <p:sldId id="264" r:id="rId7"/>
    <p:sldId id="305" r:id="rId8"/>
    <p:sldId id="306" r:id="rId9"/>
    <p:sldId id="282" r:id="rId10"/>
    <p:sldId id="307" r:id="rId11"/>
    <p:sldId id="308" r:id="rId12"/>
    <p:sldId id="309" r:id="rId13"/>
    <p:sldId id="310" r:id="rId14"/>
    <p:sldId id="363" r:id="rId15"/>
    <p:sldId id="379" r:id="rId16"/>
    <p:sldId id="311" r:id="rId17"/>
    <p:sldId id="366" r:id="rId18"/>
    <p:sldId id="367" r:id="rId19"/>
    <p:sldId id="368" r:id="rId20"/>
    <p:sldId id="364" r:id="rId21"/>
    <p:sldId id="312" r:id="rId22"/>
    <p:sldId id="365" r:id="rId23"/>
    <p:sldId id="313" r:id="rId24"/>
    <p:sldId id="316" r:id="rId25"/>
    <p:sldId id="370" r:id="rId26"/>
    <p:sldId id="371" r:id="rId27"/>
    <p:sldId id="372" r:id="rId28"/>
    <p:sldId id="373" r:id="rId29"/>
    <p:sldId id="374" r:id="rId30"/>
    <p:sldId id="375" r:id="rId31"/>
    <p:sldId id="376" r:id="rId32"/>
    <p:sldId id="378" r:id="rId33"/>
    <p:sldId id="369" r:id="rId34"/>
    <p:sldId id="349" r:id="rId35"/>
    <p:sldId id="354" r:id="rId36"/>
    <p:sldId id="355" r:id="rId37"/>
    <p:sldId id="356" r:id="rId38"/>
    <p:sldId id="357"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AI - Technical Perspective" id="{9E85B11F-81F0-D146-8492-9A0916354AE4}">
          <p14:sldIdLst>
            <p14:sldId id="304"/>
            <p14:sldId id="359"/>
            <p14:sldId id="362"/>
            <p14:sldId id="360"/>
            <p14:sldId id="288"/>
            <p14:sldId id="264"/>
            <p14:sldId id="305"/>
            <p14:sldId id="306"/>
            <p14:sldId id="282"/>
            <p14:sldId id="307"/>
            <p14:sldId id="308"/>
            <p14:sldId id="309"/>
            <p14:sldId id="310"/>
            <p14:sldId id="363"/>
            <p14:sldId id="379"/>
            <p14:sldId id="311"/>
            <p14:sldId id="366"/>
            <p14:sldId id="367"/>
            <p14:sldId id="368"/>
            <p14:sldId id="364"/>
            <p14:sldId id="312"/>
            <p14:sldId id="365"/>
            <p14:sldId id="313"/>
            <p14:sldId id="316"/>
            <p14:sldId id="370"/>
            <p14:sldId id="371"/>
            <p14:sldId id="372"/>
            <p14:sldId id="373"/>
            <p14:sldId id="374"/>
            <p14:sldId id="375"/>
            <p14:sldId id="376"/>
            <p14:sldId id="378"/>
            <p14:sldId id="369"/>
            <p14:sldId id="349"/>
            <p14:sldId id="354"/>
            <p14:sldId id="355"/>
            <p14:sldId id="356"/>
            <p14:sldId id="357"/>
          </p14:sldIdLst>
        </p14:section>
      </p14:sectionLst>
    </p:ext>
    <p:ext uri="{EFAFB233-063F-42B5-8137-9DF3F51BA10A}">
      <p15:sldGuideLst xmlns="" xmlns:p15="http://schemas.microsoft.com/office/powerpoint/2012/main">
        <p15:guide id="1" orient="horz" pos="850">
          <p15:clr>
            <a:srgbClr val="A4A3A4"/>
          </p15:clr>
        </p15:guide>
        <p15:guide id="2" pos="575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56E"/>
    <a:srgbClr val="F59122"/>
    <a:srgbClr val="8682BC"/>
    <a:srgbClr val="D01C8B"/>
    <a:srgbClr val="1B9E77"/>
    <a:srgbClr val="E69D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00" autoAdjust="0"/>
  </p:normalViewPr>
  <p:slideViewPr>
    <p:cSldViewPr snapToGrid="0" snapToObjects="1" showGuides="1">
      <p:cViewPr varScale="1">
        <p:scale>
          <a:sx n="88" d="100"/>
          <a:sy n="88" d="100"/>
        </p:scale>
        <p:origin x="-1272" y="-62"/>
      </p:cViewPr>
      <p:guideLst>
        <p:guide orient="horz" pos="850"/>
        <p:guide pos="575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6906E0-6942-4F48-AC5D-2DDD06904B92}" type="datetimeFigureOut">
              <a:rPr lang="en-US" smtClean="0"/>
              <a:t>2/7/2018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9EBCD6-F881-DE4D-AD91-2DE9B6D20BD0}" type="slidenum">
              <a:rPr lang="en-US" smtClean="0"/>
              <a:t>‹#›</a:t>
            </a:fld>
            <a:endParaRPr lang="en-US" dirty="0"/>
          </a:p>
        </p:txBody>
      </p:sp>
    </p:spTree>
    <p:extLst>
      <p:ext uri="{BB962C8B-B14F-4D97-AF65-F5344CB8AC3E}">
        <p14:creationId xmlns:p14="http://schemas.microsoft.com/office/powerpoint/2010/main" val="3373010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D18E1-D8CB-9946-948B-7C2F3B110973}" type="datetimeFigureOut">
              <a:rPr lang="en-US" smtClean="0"/>
              <a:t>2/7/2018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70686C-8BC4-524E-8ABC-5F9B9C355391}" type="slidenum">
              <a:rPr lang="en-US" smtClean="0"/>
              <a:t>‹#›</a:t>
            </a:fld>
            <a:endParaRPr lang="en-US" dirty="0"/>
          </a:p>
        </p:txBody>
      </p:sp>
    </p:spTree>
    <p:extLst>
      <p:ext uri="{BB962C8B-B14F-4D97-AF65-F5344CB8AC3E}">
        <p14:creationId xmlns:p14="http://schemas.microsoft.com/office/powerpoint/2010/main" val="19770681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ithub.com/icann/lgr-core/tree/v1.8.1"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github.com/icann/picu" TargetMode="External"/><Relationship Id="rId5" Type="http://schemas.openxmlformats.org/officeDocument/2006/relationships/hyperlink" Target="https://github.com/icann/munidata/tree/v1.2" TargetMode="External"/><Relationship Id="rId4" Type="http://schemas.openxmlformats.org/officeDocument/2006/relationships/hyperlink" Target="https://github.com/icann/lgr-django/tree/v1.8.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a:t>
            </a:fld>
            <a:endParaRPr lang="en-US" dirty="0"/>
          </a:p>
        </p:txBody>
      </p:sp>
    </p:spTree>
    <p:extLst>
      <p:ext uri="{BB962C8B-B14F-4D97-AF65-F5344CB8AC3E}">
        <p14:creationId xmlns:p14="http://schemas.microsoft.com/office/powerpoint/2010/main" val="2225972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a:t>
            </a:r>
          </a:p>
          <a:p>
            <a:endParaRPr lang="en-US" dirty="0" smtClean="0"/>
          </a:p>
          <a:p>
            <a:r>
              <a:rPr lang="en-US" dirty="0" smtClean="0"/>
              <a:t>This slide echoes back</a:t>
            </a:r>
            <a:r>
              <a:rPr lang="en-US" baseline="0" dirty="0" smtClean="0"/>
              <a:t> to the warm-up exercise.  </a:t>
            </a:r>
            <a:endParaRPr lang="en-US" baseline="0" dirty="0" smtClean="0"/>
          </a:p>
          <a:p>
            <a:endParaRPr lang="en-US" baseline="0" dirty="0" smtClean="0"/>
          </a:p>
          <a:p>
            <a:r>
              <a:rPr lang="en-US" baseline="0" dirty="0" smtClean="0"/>
              <a:t>Slide includes an animated gif (ICU) that shows cycles through the top-level domains as of January 2, 2018.</a:t>
            </a:r>
            <a:endParaRPr lang="en-US" baseline="0" dirty="0" smtClean="0"/>
          </a:p>
          <a:p>
            <a:endParaRPr lang="en-US" baseline="0" dirty="0" smtClean="0"/>
          </a:p>
          <a:p>
            <a:r>
              <a:rPr lang="en-US" baseline="0" dirty="0" smtClean="0"/>
              <a:t>If slide is removed or hidden in the slide deck, make sure to point out to the students where to find ICANN list of valid top-level domains.  The information is also on the “</a:t>
            </a:r>
            <a:r>
              <a:rPr lang="en-US" dirty="0" smtClean="0"/>
              <a:t>Tools &amp; Resources for Developers “ slide near the end of</a:t>
            </a:r>
            <a:r>
              <a:rPr lang="en-US" baseline="0" dirty="0" smtClean="0"/>
              <a:t> the presentation.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10</a:t>
            </a:fld>
            <a:endParaRPr lang="en-US" dirty="0"/>
          </a:p>
        </p:txBody>
      </p:sp>
    </p:spTree>
    <p:extLst>
      <p:ext uri="{BB962C8B-B14F-4D97-AF65-F5344CB8AC3E}">
        <p14:creationId xmlns:p14="http://schemas.microsoft.com/office/powerpoint/2010/main" val="285966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a:t>
            </a:r>
          </a:p>
          <a:p>
            <a:endParaRPr lang="en-US" dirty="0" smtClean="0"/>
          </a:p>
          <a:p>
            <a:r>
              <a:rPr lang="en-US" dirty="0" smtClean="0"/>
              <a:t>Good</a:t>
            </a:r>
            <a:r>
              <a:rPr lang="en-US" baseline="0" dirty="0" smtClean="0"/>
              <a:t> review of concepts of generic top-level domains and country-code top-level domains.  </a:t>
            </a:r>
          </a:p>
          <a:p>
            <a:endParaRPr lang="en-US" baseline="0" dirty="0" smtClean="0"/>
          </a:p>
          <a:p>
            <a:r>
              <a:rPr lang="en-US" baseline="0" dirty="0" smtClean="0"/>
              <a:t>Students tend to enjoy hearing how .com originated in 1985 and grew to be the </a:t>
            </a:r>
            <a:r>
              <a:rPr lang="en-US" baseline="0" dirty="0" smtClean="0"/>
              <a:t>dominant </a:t>
            </a:r>
            <a:r>
              <a:rPr lang="en-US" baseline="0" dirty="0" smtClean="0"/>
              <a:t>TLD.  It can be contrasted with some of the generic TLDs that were introduced later (e.g., .aero) which have not yet gained wide-spread usage.  The widespread usage of some country-code TLDs can also be discussed.  If a discussion ensues, make sure to keep a limit on the discussion time so as to ensure time remains for the remainder of the lecture.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870686C-8BC4-524E-8ABC-5F9B9C355391}" type="slidenum">
              <a:rPr lang="en-US" smtClean="0"/>
              <a:t>11</a:t>
            </a:fld>
            <a:endParaRPr lang="en-US" dirty="0"/>
          </a:p>
        </p:txBody>
      </p:sp>
    </p:spTree>
    <p:extLst>
      <p:ext uri="{BB962C8B-B14F-4D97-AF65-F5344CB8AC3E}">
        <p14:creationId xmlns:p14="http://schemas.microsoft.com/office/powerpoint/2010/main" val="199175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12</a:t>
            </a:fld>
            <a:endParaRPr lang="en-US" dirty="0"/>
          </a:p>
        </p:txBody>
      </p:sp>
    </p:spTree>
    <p:extLst>
      <p:ext uri="{BB962C8B-B14F-4D97-AF65-F5344CB8AC3E}">
        <p14:creationId xmlns:p14="http://schemas.microsoft.com/office/powerpoint/2010/main" val="245451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13</a:t>
            </a:fld>
            <a:endParaRPr lang="en-US" dirty="0"/>
          </a:p>
        </p:txBody>
      </p:sp>
    </p:spTree>
    <p:extLst>
      <p:ext uri="{BB962C8B-B14F-4D97-AF65-F5344CB8AC3E}">
        <p14:creationId xmlns:p14="http://schemas.microsoft.com/office/powerpoint/2010/main" val="343147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14</a:t>
            </a:fld>
            <a:endParaRPr lang="en-US" dirty="0"/>
          </a:p>
        </p:txBody>
      </p:sp>
    </p:spTree>
    <p:extLst>
      <p:ext uri="{BB962C8B-B14F-4D97-AF65-F5344CB8AC3E}">
        <p14:creationId xmlns:p14="http://schemas.microsoft.com/office/powerpoint/2010/main" val="293508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16</a:t>
            </a:fld>
            <a:endParaRPr lang="en-US" dirty="0"/>
          </a:p>
        </p:txBody>
      </p:sp>
    </p:spTree>
    <p:extLst>
      <p:ext uri="{BB962C8B-B14F-4D97-AF65-F5344CB8AC3E}">
        <p14:creationId xmlns:p14="http://schemas.microsoft.com/office/powerpoint/2010/main" val="1206628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topic</a:t>
            </a:r>
            <a:r>
              <a:rPr lang="en-US" baseline="0" dirty="0" smtClean="0"/>
              <a:t> ties together the LTR and character set sections.</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17</a:t>
            </a:fld>
            <a:endParaRPr lang="en-US" dirty="0"/>
          </a:p>
        </p:txBody>
      </p:sp>
    </p:spTree>
    <p:extLst>
      <p:ext uri="{BB962C8B-B14F-4D97-AF65-F5344CB8AC3E}">
        <p14:creationId xmlns:p14="http://schemas.microsoft.com/office/powerpoint/2010/main" val="294986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students only need to know that the Bidi algorithm handles in a consistent</a:t>
            </a:r>
            <a:r>
              <a:rPr lang="en-US" baseline="0" dirty="0" smtClean="0"/>
              <a:t> fashion bidirectional text. </a:t>
            </a:r>
          </a:p>
          <a:p>
            <a:endParaRPr lang="en-US" baseline="0" dirty="0" smtClean="0"/>
          </a:p>
          <a:p>
            <a:r>
              <a:rPr lang="en-US" sz="1200" b="0" i="0" u="none" strike="noStrike" kern="1200" baseline="0" dirty="0" smtClean="0">
                <a:solidFill>
                  <a:schemeClr val="tx1"/>
                </a:solidFill>
                <a:latin typeface="+mn-lt"/>
                <a:ea typeface="+mn-ea"/>
                <a:cs typeface="+mn-cs"/>
              </a:rPr>
              <a:t>Most students can get by with the following knowledge: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870686C-8BC4-524E-8ABC-5F9B9C355391}" type="slidenum">
              <a:rPr lang="en-US" smtClean="0"/>
              <a:t>18</a:t>
            </a:fld>
            <a:endParaRPr lang="en-US" dirty="0"/>
          </a:p>
        </p:txBody>
      </p:sp>
    </p:spTree>
    <p:extLst>
      <p:ext uri="{BB962C8B-B14F-4D97-AF65-F5344CB8AC3E}">
        <p14:creationId xmlns:p14="http://schemas.microsoft.com/office/powerpoint/2010/main" val="236306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optional, but it helps keep students engaged.  </a:t>
            </a:r>
          </a:p>
          <a:p>
            <a:endParaRPr lang="en-US" baseline="0" dirty="0" smtClean="0"/>
          </a:p>
          <a:p>
            <a:r>
              <a:rPr lang="en-US" baseline="0" dirty="0" smtClean="0"/>
              <a:t>It can be worthwhile to give a couple of examples.  </a:t>
            </a:r>
          </a:p>
          <a:p>
            <a:endParaRPr lang="en-US" baseline="0" dirty="0" smtClean="0"/>
          </a:p>
          <a:p>
            <a:r>
              <a:rPr lang="en-US" baseline="0" dirty="0" smtClean="0"/>
              <a:t>For example, imagine a list of the names of Arabic city names followed by their “English equivalent names”.  If care is not taken the list of cities won’t match the “English equivalent name” list.</a:t>
            </a:r>
          </a:p>
          <a:p>
            <a:endParaRPr lang="en-US" baseline="0" dirty="0" smtClean="0"/>
          </a:p>
          <a:p>
            <a:r>
              <a:rPr lang="en-US" baseline="0" dirty="0" smtClean="0"/>
              <a:t>Or for example, imagine embedding a serial number in a LTR script.</a:t>
            </a:r>
          </a:p>
        </p:txBody>
      </p:sp>
      <p:sp>
        <p:nvSpPr>
          <p:cNvPr id="4" name="Slide Number Placeholder 3"/>
          <p:cNvSpPr>
            <a:spLocks noGrp="1"/>
          </p:cNvSpPr>
          <p:nvPr>
            <p:ph type="sldNum" sz="quarter" idx="10"/>
          </p:nvPr>
        </p:nvSpPr>
        <p:spPr/>
        <p:txBody>
          <a:bodyPr/>
          <a:lstStyle/>
          <a:p>
            <a:fld id="{8870686C-8BC4-524E-8ABC-5F9B9C355391}" type="slidenum">
              <a:rPr lang="en-US" smtClean="0"/>
              <a:t>19</a:t>
            </a:fld>
            <a:endParaRPr lang="en-US" dirty="0"/>
          </a:p>
        </p:txBody>
      </p:sp>
    </p:spTree>
    <p:extLst>
      <p:ext uri="{BB962C8B-B14F-4D97-AF65-F5344CB8AC3E}">
        <p14:creationId xmlns:p14="http://schemas.microsoft.com/office/powerpoint/2010/main" val="3074613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21</a:t>
            </a:fld>
            <a:endParaRPr lang="en-US" dirty="0"/>
          </a:p>
        </p:txBody>
      </p:sp>
    </p:spTree>
    <p:extLst>
      <p:ext uri="{BB962C8B-B14F-4D97-AF65-F5344CB8AC3E}">
        <p14:creationId xmlns:p14="http://schemas.microsoft.com/office/powerpoint/2010/main" val="7155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r>
              <a:rPr lang="en-US" baseline="0" dirty="0" smtClean="0"/>
              <a:t> Slide:</a:t>
            </a:r>
          </a:p>
          <a:p>
            <a:endParaRPr lang="en-US" baseline="0" dirty="0" smtClean="0"/>
          </a:p>
          <a:p>
            <a:r>
              <a:rPr lang="en-US" baseline="0" dirty="0" smtClean="0"/>
              <a:t>It can be beneficial to start a lecture with a brief interactive exercise that allows the students to get engaged in the course content.  </a:t>
            </a:r>
          </a:p>
          <a:p>
            <a:endParaRPr lang="en-US" baseline="0" dirty="0" smtClean="0"/>
          </a:p>
          <a:p>
            <a:r>
              <a:rPr lang="en-US" baseline="0" dirty="0" smtClean="0"/>
              <a:t>If you have your students already been broken into teams, then have the teams work together on this and get teams to provide rationale for their chose.  If not already broken into teams, I recommend still getting answers from several students and doing a quick informal vote.</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a:t>
            </a:fld>
            <a:endParaRPr lang="en-US" dirty="0"/>
          </a:p>
        </p:txBody>
      </p:sp>
    </p:spTree>
    <p:extLst>
      <p:ext uri="{BB962C8B-B14F-4D97-AF65-F5344CB8AC3E}">
        <p14:creationId xmlns:p14="http://schemas.microsoft.com/office/powerpoint/2010/main" val="99167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note that non-ASCII case folding may</a:t>
            </a:r>
            <a:r>
              <a:rPr lang="en-US" baseline="0" dirty="0" smtClean="0"/>
              <a:t> not work </a:t>
            </a:r>
            <a:r>
              <a:rPr lang="en-US" dirty="0" smtClean="0"/>
              <a:t>because it is language specific. Even within a single script and a single language, there are incompatible variations. </a:t>
            </a:r>
          </a:p>
          <a:p>
            <a:endParaRPr lang="en-US" dirty="0" smtClean="0"/>
          </a:p>
          <a:p>
            <a:r>
              <a:rPr lang="en-US" dirty="0" smtClean="0"/>
              <a:t>A usual example is French accented vowels.  In French, accented lower case vowels fold onto unaccented upper case. In Canadian French, accented lower case vowels fold onto accented upper case. In many languages there are lower case letters that have no upper case equivalent, or vice versa.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28</a:t>
            </a:fld>
            <a:endParaRPr lang="en-US" dirty="0"/>
          </a:p>
        </p:txBody>
      </p:sp>
    </p:spTree>
    <p:extLst>
      <p:ext uri="{BB962C8B-B14F-4D97-AF65-F5344CB8AC3E}">
        <p14:creationId xmlns:p14="http://schemas.microsoft.com/office/powerpoint/2010/main" val="110908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ICANN has released an application that will enable users to create, use and manage IDN tables in the formal, machine-readable format, called Label Generation Rules (LGR). The format allows for a more precise definition of label generation rules, making them easier to compare and reuse.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Tool</a:t>
            </a:r>
            <a:r>
              <a:rPr lang="en-US" sz="1200" b="0" i="0" kern="1200" baseline="0" dirty="0" smtClean="0">
                <a:solidFill>
                  <a:schemeClr val="tx1"/>
                </a:solidFill>
                <a:effectLst/>
                <a:latin typeface="+mn-lt"/>
                <a:ea typeface="+mn-ea"/>
                <a:cs typeface="+mn-cs"/>
              </a:rPr>
              <a:t> and user’s guide available at: https://www.icann.org/resources/pages/lgr-toolset-2015-06-21-en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application is open source. Parties interested in integrating this functionality into their own systems can find the source code on </a:t>
            </a:r>
            <a:r>
              <a:rPr lang="en-US" sz="1200" b="0" i="0" kern="1200" dirty="0" err="1" smtClean="0">
                <a:solidFill>
                  <a:schemeClr val="tx1"/>
                </a:solidFill>
                <a:effectLst/>
                <a:latin typeface="+mn-lt"/>
                <a:ea typeface="+mn-ea"/>
                <a:cs typeface="+mn-cs"/>
              </a:rPr>
              <a:t>github</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3"/>
              </a:rPr>
              <a:t>lgr</a:t>
            </a:r>
            <a:r>
              <a:rPr lang="en-US" sz="1200" b="0" i="0" u="none" strike="noStrike" kern="1200" dirty="0" smtClean="0">
                <a:solidFill>
                  <a:schemeClr val="tx1"/>
                </a:solidFill>
                <a:effectLst/>
                <a:latin typeface="+mn-lt"/>
                <a:ea typeface="+mn-ea"/>
                <a:cs typeface="+mn-cs"/>
                <a:hlinkClick r:id="rId3"/>
              </a:rPr>
              <a:t>-core</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4"/>
              </a:rPr>
              <a:t>lgr-django</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5"/>
              </a:rPr>
              <a:t>munidata</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6"/>
              </a:rPr>
              <a:t>picu</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30</a:t>
            </a:fld>
            <a:endParaRPr lang="en-US" dirty="0"/>
          </a:p>
        </p:txBody>
      </p:sp>
    </p:spTree>
    <p:extLst>
      <p:ext uri="{BB962C8B-B14F-4D97-AF65-F5344CB8AC3E}">
        <p14:creationId xmlns:p14="http://schemas.microsoft.com/office/powerpoint/2010/main" val="3576416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a:t>
            </a:r>
          </a:p>
          <a:p>
            <a:endParaRPr lang="en-US" dirty="0" smtClean="0"/>
          </a:p>
        </p:txBody>
      </p:sp>
      <p:sp>
        <p:nvSpPr>
          <p:cNvPr id="4" name="Slide Number Placeholder 3"/>
          <p:cNvSpPr>
            <a:spLocks noGrp="1"/>
          </p:cNvSpPr>
          <p:nvPr>
            <p:ph type="sldNum" sz="quarter" idx="10"/>
          </p:nvPr>
        </p:nvSpPr>
        <p:spPr/>
        <p:txBody>
          <a:bodyPr/>
          <a:lstStyle/>
          <a:p>
            <a:fld id="{8870686C-8BC4-524E-8ABC-5F9B9C355391}" type="slidenum">
              <a:rPr lang="en-US" smtClean="0"/>
              <a:t>31</a:t>
            </a:fld>
            <a:endParaRPr lang="en-US" dirty="0"/>
          </a:p>
        </p:txBody>
      </p:sp>
    </p:spTree>
    <p:extLst>
      <p:ext uri="{BB962C8B-B14F-4D97-AF65-F5344CB8AC3E}">
        <p14:creationId xmlns:p14="http://schemas.microsoft.com/office/powerpoint/2010/main" val="1996522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Optional slide.</a:t>
            </a: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32</a:t>
            </a:fld>
            <a:endParaRPr lang="en-US" dirty="0"/>
          </a:p>
        </p:txBody>
      </p:sp>
    </p:spTree>
    <p:extLst>
      <p:ext uri="{BB962C8B-B14F-4D97-AF65-F5344CB8AC3E}">
        <p14:creationId xmlns:p14="http://schemas.microsoft.com/office/powerpoint/2010/main" val="9621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bullet point is essentially</a:t>
            </a:r>
            <a:r>
              <a:rPr lang="en-US" baseline="0" dirty="0" smtClean="0"/>
              <a:t> the lead-in for the 5 criteria of Universal Acceptance.</a:t>
            </a:r>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33</a:t>
            </a:fld>
            <a:endParaRPr lang="en-US" dirty="0"/>
          </a:p>
        </p:txBody>
      </p:sp>
    </p:spTree>
    <p:extLst>
      <p:ext uri="{BB962C8B-B14F-4D97-AF65-F5344CB8AC3E}">
        <p14:creationId xmlns:p14="http://schemas.microsoft.com/office/powerpoint/2010/main" val="3851079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35</a:t>
            </a:fld>
            <a:endParaRPr lang="en-US" dirty="0"/>
          </a:p>
        </p:txBody>
      </p:sp>
    </p:spTree>
    <p:extLst>
      <p:ext uri="{BB962C8B-B14F-4D97-AF65-F5344CB8AC3E}">
        <p14:creationId xmlns:p14="http://schemas.microsoft.com/office/powerpoint/2010/main" val="3731933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36</a:t>
            </a:fld>
            <a:endParaRPr lang="en-US" dirty="0"/>
          </a:p>
        </p:txBody>
      </p:sp>
    </p:spTree>
    <p:extLst>
      <p:ext uri="{BB962C8B-B14F-4D97-AF65-F5344CB8AC3E}">
        <p14:creationId xmlns:p14="http://schemas.microsoft.com/office/powerpoint/2010/main" val="3353713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37</a:t>
            </a:fld>
            <a:endParaRPr lang="en-US" dirty="0"/>
          </a:p>
        </p:txBody>
      </p:sp>
    </p:spTree>
    <p:extLst>
      <p:ext uri="{BB962C8B-B14F-4D97-AF65-F5344CB8AC3E}">
        <p14:creationId xmlns:p14="http://schemas.microsoft.com/office/powerpoint/2010/main" val="2801335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38</a:t>
            </a:fld>
            <a:endParaRPr lang="en-US" dirty="0"/>
          </a:p>
        </p:txBody>
      </p:sp>
    </p:spTree>
    <p:extLst>
      <p:ext uri="{BB962C8B-B14F-4D97-AF65-F5344CB8AC3E}">
        <p14:creationId xmlns:p14="http://schemas.microsoft.com/office/powerpoint/2010/main" val="369401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r>
              <a:rPr lang="en-US" baseline="0" dirty="0" smtClean="0"/>
              <a:t> Slide:</a:t>
            </a:r>
          </a:p>
          <a:p>
            <a:endParaRPr lang="en-US" baseline="0" dirty="0" smtClean="0"/>
          </a:p>
          <a:p>
            <a:r>
              <a:rPr lang="en-US" baseline="0" dirty="0" smtClean="0"/>
              <a:t>It can be beneficial to start a lecture with a brief interactive exercise that allows the students to get engaged in the course content.  </a:t>
            </a:r>
          </a:p>
          <a:p>
            <a:endParaRPr lang="en-US" baseline="0" dirty="0" smtClean="0"/>
          </a:p>
          <a:p>
            <a:r>
              <a:rPr lang="en-US" baseline="0" dirty="0" smtClean="0"/>
              <a:t>If you have your students already been broken into teams, then have the teams work together on this and get teams to provide rationale for their chose.  If not already broken into teams, I recommend still getting answers from several students and doing a quick informal vote.</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3</a:t>
            </a:fld>
            <a:endParaRPr lang="en-US" dirty="0"/>
          </a:p>
        </p:txBody>
      </p:sp>
    </p:spTree>
    <p:extLst>
      <p:ext uri="{BB962C8B-B14F-4D97-AF65-F5344CB8AC3E}">
        <p14:creationId xmlns:p14="http://schemas.microsoft.com/office/powerpoint/2010/main" val="99167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t>
            </a:r>
            <a:r>
              <a:rPr lang="en-US" baseline="0" dirty="0" smtClean="0"/>
              <a:t> slide.</a:t>
            </a:r>
          </a:p>
          <a:p>
            <a:endParaRPr lang="en-US" baseline="0" dirty="0" smtClean="0"/>
          </a:p>
          <a:p>
            <a:r>
              <a:rPr lang="en-US" baseline="0" dirty="0" smtClean="0"/>
              <a:t>Students should understand what is expected of them with regard to UA and EAI.  </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4</a:t>
            </a:fld>
            <a:endParaRPr lang="en-US" dirty="0"/>
          </a:p>
        </p:txBody>
      </p:sp>
    </p:spTree>
    <p:extLst>
      <p:ext uri="{BB962C8B-B14F-4D97-AF65-F5344CB8AC3E}">
        <p14:creationId xmlns:p14="http://schemas.microsoft.com/office/powerpoint/2010/main" val="415209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separate</a:t>
            </a:r>
            <a:r>
              <a:rPr lang="en-US" baseline="0" dirty="0" smtClean="0"/>
              <a:t> slide deck reviews the 5 criteria of UA and good practices for implementation.</a:t>
            </a:r>
          </a:p>
          <a:p>
            <a:endParaRPr lang="en-US" baseline="0" dirty="0" smtClean="0"/>
          </a:p>
          <a:p>
            <a:r>
              <a:rPr lang="en-US" baseline="0" dirty="0" smtClean="0"/>
              <a:t>This slide deck provides a good introduction to all the building blocks, terminology and concepts needed for Universal Acceptance.</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5</a:t>
            </a:fld>
            <a:endParaRPr lang="en-US" dirty="0"/>
          </a:p>
        </p:txBody>
      </p:sp>
    </p:spTree>
    <p:extLst>
      <p:ext uri="{BB962C8B-B14F-4D97-AF65-F5344CB8AC3E}">
        <p14:creationId xmlns:p14="http://schemas.microsoft.com/office/powerpoint/2010/main" val="53533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be too basic for some courses, but review of</a:t>
            </a:r>
            <a:r>
              <a:rPr lang="en-US" baseline="0" dirty="0" smtClean="0"/>
              <a:t> terminology is generally worth the time.</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6</a:t>
            </a:fld>
            <a:endParaRPr lang="en-US" dirty="0"/>
          </a:p>
        </p:txBody>
      </p:sp>
    </p:spTree>
    <p:extLst>
      <p:ext uri="{BB962C8B-B14F-4D97-AF65-F5344CB8AC3E}">
        <p14:creationId xmlns:p14="http://schemas.microsoft.com/office/powerpoint/2010/main" val="2768083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very basic concept for many courses.  </a:t>
            </a:r>
          </a:p>
          <a:p>
            <a:endParaRPr lang="en-US" dirty="0" smtClean="0"/>
          </a:p>
          <a:p>
            <a:r>
              <a:rPr lang="en-US" dirty="0" smtClean="0"/>
              <a:t>The discussion question should help re-engage</a:t>
            </a:r>
            <a:r>
              <a:rPr lang="en-US" baseline="0" dirty="0" smtClean="0"/>
              <a:t> students.  </a:t>
            </a:r>
          </a:p>
          <a:p>
            <a:endParaRPr lang="en-US" baseline="0" dirty="0" smtClean="0"/>
          </a:p>
          <a:p>
            <a:r>
              <a:rPr lang="en-US" baseline="0" dirty="0" smtClean="0"/>
              <a:t>Shared hosting can be done by providing unique IP addresses for each domain, or it can done where the virtual hosts serve multiple hostnames from a single IP address.  The second option is possible from a web server using HTTP/1.1 because the requested hostname is included as part of the request.</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7</a:t>
            </a:fld>
            <a:endParaRPr lang="en-US" dirty="0"/>
          </a:p>
        </p:txBody>
      </p:sp>
    </p:spTree>
    <p:extLst>
      <p:ext uri="{BB962C8B-B14F-4D97-AF65-F5344CB8AC3E}">
        <p14:creationId xmlns:p14="http://schemas.microsoft.com/office/powerpoint/2010/main" val="362499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slide:</a:t>
            </a:r>
          </a:p>
          <a:p>
            <a:endParaRPr lang="en-US" dirty="0" smtClean="0"/>
          </a:p>
          <a:p>
            <a:r>
              <a:rPr lang="en-US" dirty="0" smtClean="0"/>
              <a:t>Again, valuable review information.  Students</a:t>
            </a:r>
            <a:r>
              <a:rPr lang="en-US" baseline="0" dirty="0" smtClean="0"/>
              <a:t> should be expected to understand a domain name server table, A, MX and CNAME records.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8</a:t>
            </a:fld>
            <a:endParaRPr lang="en-US" dirty="0"/>
          </a:p>
        </p:txBody>
      </p:sp>
    </p:spTree>
    <p:extLst>
      <p:ext uri="{BB962C8B-B14F-4D97-AF65-F5344CB8AC3E}">
        <p14:creationId xmlns:p14="http://schemas.microsoft.com/office/powerpoint/2010/main" val="307567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question</a:t>
            </a:r>
            <a:r>
              <a:rPr lang="en-US" baseline="0" dirty="0" smtClean="0"/>
              <a:t> here is important.</a:t>
            </a:r>
          </a:p>
          <a:p>
            <a:endParaRPr lang="en-US" baseline="0" dirty="0" smtClean="0"/>
          </a:p>
          <a:p>
            <a:r>
              <a:rPr lang="en-US" baseline="0" dirty="0" smtClean="0"/>
              <a:t>Students should recognize that validating, storing and processing the domain and TLD information will require identifying LTR and RTL scripts.</a:t>
            </a:r>
          </a:p>
          <a:p>
            <a:endParaRPr lang="en-US" baseline="0" dirty="0" smtClean="0"/>
          </a:p>
          <a:p>
            <a:r>
              <a:rPr lang="en-US" baseline="0" dirty="0" smtClean="0"/>
              <a:t>I like to point out to students that internet is worldwide, so even if you have policies describing internal email format, you may have an employee with a personal email address in a RTL script, or a client or consultant with an internationalized email address.</a:t>
            </a:r>
            <a:endParaRPr lang="en-US" dirty="0"/>
          </a:p>
        </p:txBody>
      </p:sp>
      <p:sp>
        <p:nvSpPr>
          <p:cNvPr id="4" name="Slide Number Placeholder 3"/>
          <p:cNvSpPr>
            <a:spLocks noGrp="1"/>
          </p:cNvSpPr>
          <p:nvPr>
            <p:ph type="sldNum" sz="quarter" idx="10"/>
          </p:nvPr>
        </p:nvSpPr>
        <p:spPr/>
        <p:txBody>
          <a:bodyPr/>
          <a:lstStyle/>
          <a:p>
            <a:fld id="{8870686C-8BC4-524E-8ABC-5F9B9C355391}" type="slidenum">
              <a:rPr lang="en-US" smtClean="0"/>
              <a:t>9</a:t>
            </a:fld>
            <a:endParaRPr lang="en-US" dirty="0"/>
          </a:p>
        </p:txBody>
      </p:sp>
    </p:spTree>
    <p:extLst>
      <p:ext uri="{BB962C8B-B14F-4D97-AF65-F5344CB8AC3E}">
        <p14:creationId xmlns:p14="http://schemas.microsoft.com/office/powerpoint/2010/main" val="12262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hort">
    <p:bg>
      <p:bgPr>
        <a:solidFill>
          <a:schemeClr val="accent1"/>
        </a:solidFill>
        <a:effectLst/>
      </p:bgPr>
    </p:bg>
    <p:spTree>
      <p:nvGrpSpPr>
        <p:cNvPr id="1" name=""/>
        <p:cNvGrpSpPr/>
        <p:nvPr/>
      </p:nvGrpSpPr>
      <p:grpSpPr>
        <a:xfrm>
          <a:off x="0" y="0"/>
          <a:ext cx="0" cy="0"/>
          <a:chOff x="0" y="0"/>
          <a:chExt cx="0" cy="0"/>
        </a:xfrm>
      </p:grpSpPr>
      <p:sp>
        <p:nvSpPr>
          <p:cNvPr id="11" name="TextBox 10"/>
          <p:cNvSpPr txBox="1"/>
          <p:nvPr userDrawn="1"/>
        </p:nvSpPr>
        <p:spPr>
          <a:xfrm>
            <a:off x="7270750" y="4781113"/>
            <a:ext cx="1692519" cy="200055"/>
          </a:xfrm>
          <a:prstGeom prst="rect">
            <a:avLst/>
          </a:prstGeom>
          <a:noFill/>
        </p:spPr>
        <p:txBody>
          <a:bodyPr wrap="square" tIns="0" rIns="0" bIns="0" rtlCol="0" anchor="ctr" anchorCtr="0">
            <a:spAutoFit/>
          </a:bodyPr>
          <a:lstStyle/>
          <a:p>
            <a:pPr>
              <a:lnSpc>
                <a:spcPct val="110000"/>
              </a:lnSpc>
            </a:pPr>
            <a:r>
              <a:rPr lang="en-US" sz="1200" dirty="0" smtClean="0">
                <a:solidFill>
                  <a:schemeClr val="tx2"/>
                </a:solidFill>
                <a:latin typeface="Open Sans Light"/>
                <a:cs typeface="Open Sans Light"/>
              </a:rPr>
              <a:t>Universal </a:t>
            </a:r>
            <a:r>
              <a:rPr lang="en-US" sz="1200" baseline="0" dirty="0" smtClean="0">
                <a:solidFill>
                  <a:schemeClr val="tx2"/>
                </a:solidFill>
                <a:latin typeface="Open Sans Light"/>
                <a:cs typeface="Open Sans Light"/>
              </a:rPr>
              <a:t>Acceptance</a:t>
            </a:r>
            <a:endParaRPr lang="en-US" sz="1200" dirty="0">
              <a:solidFill>
                <a:schemeClr val="tx2"/>
              </a:solidFill>
              <a:latin typeface="Open Sans Light"/>
              <a:cs typeface="Open Sans Light"/>
            </a:endParaRPr>
          </a:p>
        </p:txBody>
      </p:sp>
      <p:sp>
        <p:nvSpPr>
          <p:cNvPr id="19" name="Title 18"/>
          <p:cNvSpPr>
            <a:spLocks noGrp="1"/>
          </p:cNvSpPr>
          <p:nvPr userDrawn="1">
            <p:ph type="title" hasCustomPrompt="1"/>
          </p:nvPr>
        </p:nvSpPr>
        <p:spPr>
          <a:xfrm>
            <a:off x="457200" y="3000709"/>
            <a:ext cx="8153399" cy="557986"/>
          </a:xfrm>
          <a:prstGeom prst="rect">
            <a:avLst/>
          </a:prstGeom>
        </p:spPr>
        <p:txBody>
          <a:bodyPr vert="horz"/>
          <a:lstStyle>
            <a:lvl1pPr algn="l">
              <a:lnSpc>
                <a:spcPct val="100000"/>
              </a:lnSpc>
              <a:defRPr sz="3000" baseline="0">
                <a:solidFill>
                  <a:schemeClr val="tx2">
                    <a:lumMod val="85000"/>
                    <a:lumOff val="15000"/>
                  </a:schemeClr>
                </a:solidFill>
                <a:latin typeface="Open Sans"/>
                <a:cs typeface="Open Sans"/>
              </a:defRPr>
            </a:lvl1pPr>
          </a:lstStyle>
          <a:p>
            <a:r>
              <a:rPr lang="en-US" dirty="0" smtClean="0"/>
              <a:t>Presentation Title: Short</a:t>
            </a:r>
            <a:endParaRPr lang="en-US" dirty="0"/>
          </a:p>
        </p:txBody>
      </p:sp>
      <p:pic>
        <p:nvPicPr>
          <p:cNvPr id="124" name="Picture 123" descr="ua-deck_title-01.png"/>
          <p:cNvPicPr>
            <a:picLocks noChangeAspect="1"/>
          </p:cNvPicPr>
          <p:nvPr userDrawn="1"/>
        </p:nvPicPr>
        <p:blipFill rotWithShape="1">
          <a:blip r:embed="rId2">
            <a:extLst>
              <a:ext uri="{28A0092B-C50C-407E-A947-70E740481C1C}">
                <a14:useLocalDpi xmlns:a14="http://schemas.microsoft.com/office/drawing/2010/main" val="0"/>
              </a:ext>
            </a:extLst>
          </a:blip>
          <a:srcRect b="130"/>
          <a:stretch/>
        </p:blipFill>
        <p:spPr>
          <a:xfrm>
            <a:off x="0" y="0"/>
            <a:ext cx="9144000" cy="2368296"/>
          </a:xfrm>
          <a:prstGeom prst="rect">
            <a:avLst/>
          </a:prstGeom>
        </p:spPr>
      </p:pic>
      <p:pic>
        <p:nvPicPr>
          <p:cNvPr id="7" name="Picture 6" descr="ua-logo_wht.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354407" y="4234419"/>
            <a:ext cx="1467358" cy="466344"/>
          </a:xfrm>
          <a:prstGeom prst="rect">
            <a:avLst/>
          </a:prstGeom>
        </p:spPr>
      </p:pic>
    </p:spTree>
    <p:extLst>
      <p:ext uri="{BB962C8B-B14F-4D97-AF65-F5344CB8AC3E}">
        <p14:creationId xmlns:p14="http://schemas.microsoft.com/office/powerpoint/2010/main" val="336516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5A10B-5389-4757-89D3-6833D15F16B7}" type="datetime1">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23EE58-1476-4A02-8B07-6B64DAFFE20F}" type="slidenum">
              <a:rPr lang="en-US" smtClean="0"/>
              <a:t>‹#›</a:t>
            </a:fld>
            <a:endParaRPr lang="en-US" dirty="0"/>
          </a:p>
        </p:txBody>
      </p:sp>
    </p:spTree>
    <p:extLst>
      <p:ext uri="{BB962C8B-B14F-4D97-AF65-F5344CB8AC3E}">
        <p14:creationId xmlns:p14="http://schemas.microsoft.com/office/powerpoint/2010/main" val="467764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ng">
    <p:bg>
      <p:bgPr>
        <a:solidFill>
          <a:schemeClr val="accent1"/>
        </a:solidFill>
        <a:effectLst/>
      </p:bgPr>
    </p:bg>
    <p:spTree>
      <p:nvGrpSpPr>
        <p:cNvPr id="1" name=""/>
        <p:cNvGrpSpPr/>
        <p:nvPr/>
      </p:nvGrpSpPr>
      <p:grpSpPr>
        <a:xfrm>
          <a:off x="0" y="0"/>
          <a:ext cx="0" cy="0"/>
          <a:chOff x="0" y="0"/>
          <a:chExt cx="0" cy="0"/>
        </a:xfrm>
      </p:grpSpPr>
      <p:sp>
        <p:nvSpPr>
          <p:cNvPr id="10" name="Title 18"/>
          <p:cNvSpPr>
            <a:spLocks noGrp="1"/>
          </p:cNvSpPr>
          <p:nvPr>
            <p:ph type="title" hasCustomPrompt="1"/>
          </p:nvPr>
        </p:nvSpPr>
        <p:spPr>
          <a:xfrm>
            <a:off x="473077" y="2877371"/>
            <a:ext cx="8137524" cy="1115568"/>
          </a:xfrm>
          <a:prstGeom prst="rect">
            <a:avLst/>
          </a:prstGeom>
        </p:spPr>
        <p:txBody>
          <a:bodyPr vert="horz"/>
          <a:lstStyle>
            <a:lvl1pPr algn="l">
              <a:lnSpc>
                <a:spcPct val="100000"/>
              </a:lnSpc>
              <a:defRPr sz="3000" baseline="0">
                <a:solidFill>
                  <a:schemeClr val="tx2">
                    <a:lumMod val="85000"/>
                    <a:lumOff val="15000"/>
                  </a:schemeClr>
                </a:solidFill>
                <a:latin typeface="Open Sans"/>
                <a:cs typeface="Open Sans"/>
              </a:defRPr>
            </a:lvl1pPr>
          </a:lstStyle>
          <a:p>
            <a:r>
              <a:rPr lang="en-US" dirty="0" smtClean="0"/>
              <a:t>Presentation Title:  Long (Use only if absolutely necessary)</a:t>
            </a:r>
            <a:endParaRPr lang="en-US" dirty="0"/>
          </a:p>
        </p:txBody>
      </p:sp>
      <p:sp>
        <p:nvSpPr>
          <p:cNvPr id="16" name="TextBox 15"/>
          <p:cNvSpPr txBox="1"/>
          <p:nvPr userDrawn="1"/>
        </p:nvSpPr>
        <p:spPr>
          <a:xfrm>
            <a:off x="7270750" y="4781113"/>
            <a:ext cx="1692519" cy="200055"/>
          </a:xfrm>
          <a:prstGeom prst="rect">
            <a:avLst/>
          </a:prstGeom>
          <a:noFill/>
        </p:spPr>
        <p:txBody>
          <a:bodyPr wrap="square" tIns="0" rIns="0" bIns="0" rtlCol="0" anchor="ctr" anchorCtr="0">
            <a:spAutoFit/>
          </a:bodyPr>
          <a:lstStyle/>
          <a:p>
            <a:pPr>
              <a:lnSpc>
                <a:spcPct val="110000"/>
              </a:lnSpc>
            </a:pPr>
            <a:r>
              <a:rPr lang="en-US" sz="1200" dirty="0" smtClean="0">
                <a:solidFill>
                  <a:schemeClr val="tx2"/>
                </a:solidFill>
                <a:latin typeface="Open Sans Light"/>
                <a:cs typeface="Open Sans Light"/>
              </a:rPr>
              <a:t>Universal </a:t>
            </a:r>
            <a:r>
              <a:rPr lang="en-US" sz="1200" baseline="0" dirty="0" smtClean="0">
                <a:solidFill>
                  <a:schemeClr val="tx2"/>
                </a:solidFill>
                <a:latin typeface="Open Sans Light"/>
                <a:cs typeface="Open Sans Light"/>
              </a:rPr>
              <a:t>Acceptance</a:t>
            </a:r>
            <a:endParaRPr lang="en-US" sz="1200" dirty="0">
              <a:solidFill>
                <a:schemeClr val="tx2"/>
              </a:solidFill>
              <a:latin typeface="Open Sans Light"/>
              <a:cs typeface="Open Sans Light"/>
            </a:endParaRPr>
          </a:p>
        </p:txBody>
      </p:sp>
      <p:pic>
        <p:nvPicPr>
          <p:cNvPr id="21" name="Picture 20" descr="ua-deck_titl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371344"/>
          </a:xfrm>
          <a:prstGeom prst="rect">
            <a:avLst/>
          </a:prstGeom>
        </p:spPr>
      </p:pic>
      <p:pic>
        <p:nvPicPr>
          <p:cNvPr id="7" name="Picture 6" descr="ua-logo_wht.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354407" y="4234419"/>
            <a:ext cx="1467358" cy="466344"/>
          </a:xfrm>
          <a:prstGeom prst="rect">
            <a:avLst/>
          </a:prstGeom>
        </p:spPr>
      </p:pic>
    </p:spTree>
    <p:extLst>
      <p:ext uri="{BB962C8B-B14F-4D97-AF65-F5344CB8AC3E}">
        <p14:creationId xmlns:p14="http://schemas.microsoft.com/office/powerpoint/2010/main" val="85926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Plain">
    <p:spTree>
      <p:nvGrpSpPr>
        <p:cNvPr id="1" name=""/>
        <p:cNvGrpSpPr/>
        <p:nvPr/>
      </p:nvGrpSpPr>
      <p:grpSpPr>
        <a:xfrm>
          <a:off x="0" y="0"/>
          <a:ext cx="0" cy="0"/>
          <a:chOff x="0" y="0"/>
          <a:chExt cx="0" cy="0"/>
        </a:xfrm>
      </p:grpSpPr>
      <p:sp>
        <p:nvSpPr>
          <p:cNvPr id="6" name="Rectangle 5"/>
          <p:cNvSpPr/>
          <p:nvPr userDrawn="1"/>
        </p:nvSpPr>
        <p:spPr>
          <a:xfrm>
            <a:off x="737418" y="4864647"/>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106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tylized">
    <p:spTree>
      <p:nvGrpSpPr>
        <p:cNvPr id="1" name=""/>
        <p:cNvGrpSpPr/>
        <p:nvPr/>
      </p:nvGrpSpPr>
      <p:grpSpPr>
        <a:xfrm>
          <a:off x="0" y="0"/>
          <a:ext cx="0" cy="0"/>
          <a:chOff x="0" y="0"/>
          <a:chExt cx="0" cy="0"/>
        </a:xfrm>
      </p:grpSpPr>
      <p:sp>
        <p:nvSpPr>
          <p:cNvPr id="4" name="Freeform 3"/>
          <p:cNvSpPr/>
          <p:nvPr userDrawn="1"/>
        </p:nvSpPr>
        <p:spPr>
          <a:xfrm>
            <a:off x="0" y="2129311"/>
            <a:ext cx="9143999" cy="3019999"/>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userDrawn="1"/>
        </p:nvSpPr>
        <p:spPr>
          <a:xfrm>
            <a:off x="2607418" y="2951150"/>
            <a:ext cx="6536582" cy="2192350"/>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chemeClr val="accent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0"/>
          <p:cNvSpPr>
            <a:spLocks noGrp="1"/>
          </p:cNvSpPr>
          <p:nvPr userDrawn="1">
            <p:ph type="title"/>
          </p:nvPr>
        </p:nvSpPr>
        <p:spPr>
          <a:xfrm>
            <a:off x="320040" y="206375"/>
            <a:ext cx="8441502" cy="85725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13" name="Rectangle 12"/>
          <p:cNvSpPr/>
          <p:nvPr userDrawn="1"/>
        </p:nvSpPr>
        <p:spPr>
          <a:xfrm>
            <a:off x="737418" y="4864647"/>
            <a:ext cx="8247888"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3" name="Isosceles Triangle 22"/>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Parallelogram 24"/>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69104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6" name="Rectangle 5"/>
          <p:cNvSpPr/>
          <p:nvPr userDrawn="1"/>
        </p:nvSpPr>
        <p:spPr>
          <a:xfrm>
            <a:off x="0" y="4864647"/>
            <a:ext cx="8985306"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solidFill>
                  <a:srgbClr val="000000"/>
                </a:solidFill>
                <a:latin typeface="Open Sans"/>
                <a:cs typeface="Open Sans"/>
              </a:defRPr>
            </a:lvl1pPr>
          </a:lstStyle>
          <a:p>
            <a:r>
              <a:rPr lang="en-US" dirty="0" smtClean="0"/>
              <a:t>Click to edit Master title style</a:t>
            </a:r>
            <a:endParaRPr lang="en-US" dirty="0"/>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320675" y="1389062"/>
            <a:ext cx="8450746" cy="3065339"/>
          </a:xfrm>
          <a:prstGeom prst="rect">
            <a:avLst/>
          </a:prstGeom>
        </p:spPr>
        <p:txBody>
          <a:bodyPr vert="horz"/>
          <a:lstStyle>
            <a:lvl1pPr marL="274320" indent="-182880">
              <a:buClr>
                <a:schemeClr val="accent3"/>
              </a:buClr>
              <a:buSzPct val="85000"/>
              <a:buFont typeface="Lucida Grande"/>
              <a:buChar char="*"/>
              <a:defRPr sz="2000">
                <a:solidFill>
                  <a:srgbClr val="000000"/>
                </a:solidFill>
                <a:latin typeface="Open Sans Light"/>
                <a:cs typeface="Open Sans Light"/>
              </a:defRPr>
            </a:lvl1pPr>
            <a:lvl2pPr marL="548640" indent="-182880">
              <a:buClr>
                <a:schemeClr val="accent3"/>
              </a:buClr>
              <a:buSzPct val="85000"/>
              <a:buFont typeface="Lucida Grande"/>
              <a:buChar char="*"/>
              <a:defRPr sz="1800">
                <a:solidFill>
                  <a:srgbClr val="000000"/>
                </a:solidFill>
                <a:latin typeface="Open Sans Light"/>
                <a:cs typeface="Open Sans Light"/>
              </a:defRPr>
            </a:lvl2pPr>
            <a:lvl3pPr marL="822960" indent="-182880">
              <a:buClr>
                <a:schemeClr val="accent3"/>
              </a:buClr>
              <a:buSzPct val="85000"/>
              <a:buFont typeface="Lucida Grande"/>
              <a:buChar char="*"/>
              <a:defRPr sz="1600">
                <a:solidFill>
                  <a:srgbClr val="000000"/>
                </a:solidFill>
                <a:latin typeface="Open Sans Light"/>
                <a:cs typeface="Open Sans Light"/>
              </a:defRPr>
            </a:lvl3pPr>
            <a:lvl4pPr marL="1097280" indent="-182880">
              <a:buClr>
                <a:schemeClr val="accent3"/>
              </a:buClr>
              <a:buSzPct val="85000"/>
              <a:buFont typeface="Lucida Grande"/>
              <a:buChar char="*"/>
              <a:defRPr sz="1400">
                <a:solidFill>
                  <a:srgbClr val="000000"/>
                </a:solidFill>
                <a:latin typeface="Open Sans Light"/>
                <a:cs typeface="Open Sans Light"/>
              </a:defRPr>
            </a:lvl4pPr>
            <a:lvl5pPr marL="1371600" indent="-182880">
              <a:buClr>
                <a:schemeClr val="accent3"/>
              </a:buClr>
              <a:buSzPct val="85000"/>
              <a:buFont typeface="Lucida Grande"/>
              <a:buChar char="*"/>
              <a:defRPr sz="1400">
                <a:solidFill>
                  <a:srgbClr val="000000"/>
                </a:solidFill>
                <a:latin typeface="Open Sans Light"/>
                <a:cs typeface="Open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845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Chart">
    <p:spTree>
      <p:nvGrpSpPr>
        <p:cNvPr id="1" name=""/>
        <p:cNvGrpSpPr/>
        <p:nvPr/>
      </p:nvGrpSpPr>
      <p:grpSpPr>
        <a:xfrm>
          <a:off x="0" y="0"/>
          <a:ext cx="0" cy="0"/>
          <a:chOff x="0" y="0"/>
          <a:chExt cx="0" cy="0"/>
        </a:xfrm>
      </p:grpSpPr>
      <p:sp>
        <p:nvSpPr>
          <p:cNvPr id="3" name="Title 10"/>
          <p:cNvSpPr>
            <a:spLocks noGrp="1"/>
          </p:cNvSpPr>
          <p:nvPr>
            <p:ph type="title"/>
          </p:nvPr>
        </p:nvSpPr>
        <p:spPr>
          <a:xfrm>
            <a:off x="320040" y="206375"/>
            <a:ext cx="8445730" cy="85725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5" name="Isosceles Triangle 4"/>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89685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6" name="Rectangle 5"/>
          <p:cNvSpPr/>
          <p:nvPr userDrawn="1"/>
        </p:nvSpPr>
        <p:spPr>
          <a:xfrm>
            <a:off x="0" y="4864647"/>
            <a:ext cx="8985306" cy="2846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4865559"/>
            <a:ext cx="1371600" cy="283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a-logo_wht.png"/>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63565" y="4903789"/>
            <a:ext cx="661750" cy="210312"/>
          </a:xfrm>
          <a:prstGeom prst="rect">
            <a:avLst/>
          </a:prstGeom>
        </p:spPr>
      </p:pic>
      <p:sp>
        <p:nvSpPr>
          <p:cNvPr id="2" name="Isosceles Triangle 1"/>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0"/>
          <p:cNvSpPr>
            <a:spLocks noGrp="1"/>
          </p:cNvSpPr>
          <p:nvPr userDrawn="1">
            <p:ph type="title"/>
          </p:nvPr>
        </p:nvSpPr>
        <p:spPr>
          <a:xfrm>
            <a:off x="320040" y="206375"/>
            <a:ext cx="8451381" cy="857250"/>
          </a:xfrm>
          <a:prstGeom prst="rect">
            <a:avLst/>
          </a:prstGeom>
        </p:spPr>
        <p:txBody>
          <a:bodyPr vert="horz"/>
          <a:lstStyle>
            <a:lvl1pPr algn="l">
              <a:defRPr sz="3200">
                <a:solidFill>
                  <a:schemeClr val="tx2"/>
                </a:solidFill>
                <a:latin typeface="Open Sans"/>
                <a:cs typeface="Open Sans"/>
              </a:defRPr>
            </a:lvl1pPr>
          </a:lstStyle>
          <a:p>
            <a:r>
              <a:rPr lang="en-US" dirty="0" smtClean="0"/>
              <a:t>Click to edit Master title style</a:t>
            </a:r>
            <a:endParaRPr lang="en-US" dirty="0"/>
          </a:p>
        </p:txBody>
      </p:sp>
      <p:sp>
        <p:nvSpPr>
          <p:cNvPr id="12" name="Rectangle 11"/>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
        <p:nvSpPr>
          <p:cNvPr id="16" name="Parallelogram 15"/>
          <p:cNvSpPr/>
          <p:nvPr userDrawn="1"/>
        </p:nvSpPr>
        <p:spPr>
          <a:xfrm rot="10800000">
            <a:off x="1222502" y="4864608"/>
            <a:ext cx="322410" cy="283464"/>
          </a:xfrm>
          <a:prstGeom prst="parallelogram">
            <a:avLst>
              <a:gd name="adj" fmla="val 5811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309370" y="4864608"/>
            <a:ext cx="124460" cy="588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sz="quarter" idx="10"/>
          </p:nvPr>
        </p:nvSpPr>
        <p:spPr>
          <a:xfrm>
            <a:off x="0" y="996696"/>
            <a:ext cx="5486400" cy="3383280"/>
          </a:xfrm>
          <a:prstGeom prst="rect">
            <a:avLst/>
          </a:prstGeom>
        </p:spPr>
        <p:txBody>
          <a:bodyPr vert="horz"/>
          <a:lstStyle>
            <a:lvl1pPr marL="91440" indent="0">
              <a:buClr>
                <a:schemeClr val="accent2"/>
              </a:buClr>
              <a:buSzPct val="85000"/>
              <a:buFont typeface="Lucida Grande"/>
              <a:buNone/>
              <a:defRPr sz="2000">
                <a:latin typeface="Open Sans Light"/>
                <a:cs typeface="Open Sans Light"/>
              </a:defRPr>
            </a:lvl1pPr>
            <a:lvl2pPr marL="548640" indent="-182880">
              <a:buClr>
                <a:schemeClr val="accent2"/>
              </a:buClr>
              <a:buSzPct val="85000"/>
              <a:buFont typeface="Lucida Grande"/>
              <a:buChar char="*"/>
              <a:defRPr sz="1800">
                <a:latin typeface="Open Sans Light"/>
                <a:cs typeface="Open Sans Light"/>
              </a:defRPr>
            </a:lvl2pPr>
            <a:lvl3pPr marL="822960" indent="-182880">
              <a:buClr>
                <a:schemeClr val="accent2"/>
              </a:buClr>
              <a:buSzPct val="85000"/>
              <a:buFont typeface="Lucida Grande"/>
              <a:buChar char="*"/>
              <a:defRPr sz="1600">
                <a:latin typeface="Open Sans Light"/>
                <a:cs typeface="Open Sans Light"/>
              </a:defRPr>
            </a:lvl3pPr>
            <a:lvl4pPr marL="1097280" indent="-182880">
              <a:buClr>
                <a:schemeClr val="accent2"/>
              </a:buClr>
              <a:buSzPct val="85000"/>
              <a:buFont typeface="Lucida Grande"/>
              <a:buChar char="*"/>
              <a:defRPr sz="1400">
                <a:latin typeface="Open Sans Light"/>
                <a:cs typeface="Open Sans Light"/>
              </a:defRPr>
            </a:lvl4pPr>
            <a:lvl5pPr marL="1371600" indent="-182880">
              <a:buClr>
                <a:schemeClr val="accent2"/>
              </a:buClr>
              <a:buSzPct val="85000"/>
              <a:buFont typeface="Lucida Grande"/>
              <a:buChar char="*"/>
              <a:defRPr sz="1400">
                <a:latin typeface="Open Sans Light"/>
                <a:cs typeface="Open Sans Light"/>
              </a:defRPr>
            </a:lvl5pPr>
          </a:lstStyle>
          <a:p>
            <a:pPr lvl="0"/>
            <a:endParaRPr lang="en-US" dirty="0"/>
          </a:p>
        </p:txBody>
      </p:sp>
    </p:spTree>
    <p:extLst>
      <p:ext uri="{BB962C8B-B14F-4D97-AF65-F5344CB8AC3E}">
        <p14:creationId xmlns:p14="http://schemas.microsoft.com/office/powerpoint/2010/main" val="119621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accent2"/>
        </a:solidFill>
        <a:effectLst/>
      </p:bgPr>
    </p:bg>
    <p:spTree>
      <p:nvGrpSpPr>
        <p:cNvPr id="1" name=""/>
        <p:cNvGrpSpPr/>
        <p:nvPr/>
      </p:nvGrpSpPr>
      <p:grpSpPr>
        <a:xfrm>
          <a:off x="0" y="0"/>
          <a:ext cx="0" cy="0"/>
          <a:chOff x="0" y="0"/>
          <a:chExt cx="0" cy="0"/>
        </a:xfrm>
      </p:grpSpPr>
      <p:sp>
        <p:nvSpPr>
          <p:cNvPr id="19" name="Title 10"/>
          <p:cNvSpPr>
            <a:spLocks noGrp="1"/>
          </p:cNvSpPr>
          <p:nvPr>
            <p:ph type="title"/>
          </p:nvPr>
        </p:nvSpPr>
        <p:spPr>
          <a:xfrm>
            <a:off x="915988" y="1366673"/>
            <a:ext cx="5935662" cy="1529446"/>
          </a:xfrm>
          <a:prstGeom prst="rect">
            <a:avLst/>
          </a:prstGeom>
        </p:spPr>
        <p:txBody>
          <a:bodyPr vert="horz"/>
          <a:lstStyle>
            <a:lvl1pPr algn="l">
              <a:defRPr sz="3200">
                <a:solidFill>
                  <a:schemeClr val="bg1"/>
                </a:solidFill>
                <a:latin typeface="Open Sans"/>
                <a:cs typeface="Open Sans"/>
              </a:defRPr>
            </a:lvl1pPr>
          </a:lstStyle>
          <a:p>
            <a:r>
              <a:rPr lang="en-US" dirty="0" smtClean="0"/>
              <a:t>Click to edit Master title style</a:t>
            </a:r>
            <a:endParaRPr lang="en-US" dirty="0"/>
          </a:p>
        </p:txBody>
      </p:sp>
      <p:pic>
        <p:nvPicPr>
          <p:cNvPr id="177" name="Picture 176" descr="ua-deck_title-01.png"/>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65" b="28250"/>
          <a:stretch/>
        </p:blipFill>
        <p:spPr>
          <a:xfrm>
            <a:off x="0" y="3442716"/>
            <a:ext cx="9144000" cy="1700784"/>
          </a:xfrm>
          <a:prstGeom prst="rect">
            <a:avLst/>
          </a:prstGeom>
        </p:spPr>
      </p:pic>
    </p:spTree>
    <p:extLst>
      <p:ext uri="{BB962C8B-B14F-4D97-AF65-F5344CB8AC3E}">
        <p14:creationId xmlns:p14="http://schemas.microsoft.com/office/powerpoint/2010/main" val="230781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A Capabilities">
    <p:spTree>
      <p:nvGrpSpPr>
        <p:cNvPr id="1" name=""/>
        <p:cNvGrpSpPr/>
        <p:nvPr/>
      </p:nvGrpSpPr>
      <p:grpSpPr>
        <a:xfrm>
          <a:off x="0" y="0"/>
          <a:ext cx="0" cy="0"/>
          <a:chOff x="0" y="0"/>
          <a:chExt cx="0" cy="0"/>
        </a:xfrm>
      </p:grpSpPr>
      <p:sp>
        <p:nvSpPr>
          <p:cNvPr id="16" name="Rectangle 15"/>
          <p:cNvSpPr/>
          <p:nvPr userDrawn="1"/>
        </p:nvSpPr>
        <p:spPr>
          <a:xfrm>
            <a:off x="2309153" y="-1"/>
            <a:ext cx="6834848" cy="67677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Isosceles Triangle 1"/>
          <p:cNvSpPr/>
          <p:nvPr userDrawn="1"/>
        </p:nvSpPr>
        <p:spPr>
          <a:xfrm rot="10800000">
            <a:off x="-365537" y="0"/>
            <a:ext cx="4053039" cy="1797050"/>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0"/>
          <p:cNvSpPr>
            <a:spLocks noGrp="1"/>
          </p:cNvSpPr>
          <p:nvPr userDrawn="1">
            <p:ph type="title"/>
          </p:nvPr>
        </p:nvSpPr>
        <p:spPr>
          <a:xfrm>
            <a:off x="3643610" y="48104"/>
            <a:ext cx="4912149" cy="592208"/>
          </a:xfrm>
          <a:prstGeom prst="rect">
            <a:avLst/>
          </a:prstGeom>
        </p:spPr>
        <p:txBody>
          <a:bodyPr vert="horz"/>
          <a:lstStyle>
            <a:lvl1pPr algn="l">
              <a:defRPr sz="3200">
                <a:solidFill>
                  <a:srgbClr val="FFFFFF"/>
                </a:solidFill>
                <a:latin typeface="Open Sans"/>
                <a:cs typeface="Open Sans"/>
              </a:defRPr>
            </a:lvl1pPr>
          </a:lstStyle>
          <a:p>
            <a:endParaRPr lang="en-US" dirty="0"/>
          </a:p>
        </p:txBody>
      </p:sp>
      <p:sp>
        <p:nvSpPr>
          <p:cNvPr id="7" name="Isosceles Triangle 6"/>
          <p:cNvSpPr/>
          <p:nvPr userDrawn="1"/>
        </p:nvSpPr>
        <p:spPr>
          <a:xfrm>
            <a:off x="8827675" y="4865559"/>
            <a:ext cx="322410" cy="2834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910474" y="4985043"/>
            <a:ext cx="153888" cy="138499"/>
          </a:xfrm>
          <a:prstGeom prst="rect">
            <a:avLst/>
          </a:prstGeom>
        </p:spPr>
        <p:txBody>
          <a:bodyPr wrap="none" lIns="0" tIns="0" rIns="0" bIns="0">
            <a:spAutoFit/>
          </a:bodyPr>
          <a:lstStyle/>
          <a:p>
            <a:pPr algn="ctr"/>
            <a:fld id="{8DDFC638-DB97-4AFC-A337-0EF4359DD78B}" type="slidenum">
              <a:rPr kumimoji="0" lang="en-CA" sz="900" b="0" i="0" u="none" strike="noStrike" kern="1200" cap="none" spc="0" normalizeH="0" baseline="0" noProof="0" smtClean="0">
                <a:ln>
                  <a:noFill/>
                </a:ln>
                <a:solidFill>
                  <a:schemeClr val="bg1"/>
                </a:solidFill>
                <a:effectLst/>
                <a:uLnTx/>
                <a:uFillTx/>
                <a:latin typeface="Open Sans"/>
                <a:ea typeface="+mn-ea"/>
                <a:cs typeface="Open Sans"/>
              </a:rPr>
              <a:pPr algn="ctr"/>
              <a:t>‹#›</a:t>
            </a:fld>
            <a:endParaRPr lang="en-US" sz="900" dirty="0">
              <a:solidFill>
                <a:schemeClr val="bg1"/>
              </a:solidFill>
              <a:latin typeface="Open Sans"/>
              <a:cs typeface="Open Sans"/>
            </a:endParaRPr>
          </a:p>
        </p:txBody>
      </p:sp>
    </p:spTree>
    <p:extLst>
      <p:ext uri="{BB962C8B-B14F-4D97-AF65-F5344CB8AC3E}">
        <p14:creationId xmlns:p14="http://schemas.microsoft.com/office/powerpoint/2010/main" val="173789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15832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5" r:id="rId3"/>
    <p:sldLayoutId id="2147483656" r:id="rId4"/>
    <p:sldLayoutId id="2147483662" r:id="rId5"/>
    <p:sldLayoutId id="2147483657" r:id="rId6"/>
    <p:sldLayoutId id="2147483663" r:id="rId7"/>
    <p:sldLayoutId id="2147483661" r:id="rId8"/>
    <p:sldLayoutId id="2147483660" r:id="rId9"/>
    <p:sldLayoutId id="2147483664"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unicode.org/reports/tr9/tr9-11.html"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tools.ietf.org/html/rfc2045" TargetMode="External"/><Relationship Id="rId2" Type="http://schemas.openxmlformats.org/officeDocument/2006/relationships/hyperlink" Target="https://tools.ietf.org/html/rfc6532"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iana.org/domains/idn-tables/" TargetMode="External"/><Relationship Id="rId2" Type="http://schemas.openxmlformats.org/officeDocument/2006/relationships/hyperlink" Target="https://tinyurl.com/sac070"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Address Internationalization – Technical Perspective</a:t>
            </a:r>
            <a:endParaRPr lang="en-US" dirty="0"/>
          </a:p>
        </p:txBody>
      </p:sp>
    </p:spTree>
    <p:extLst>
      <p:ext uri="{BB962C8B-B14F-4D97-AF65-F5344CB8AC3E}">
        <p14:creationId xmlns:p14="http://schemas.microsoft.com/office/powerpoint/2010/main" val="1345524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2"/>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90769" y="193024"/>
            <a:ext cx="6217920" cy="4663440"/>
          </a:xfrm>
          <a:prstGeom prst="rect">
            <a:avLst/>
          </a:prstGeom>
        </p:spPr>
      </p:pic>
      <p:sp>
        <p:nvSpPr>
          <p:cNvPr id="2" name="Title 1"/>
          <p:cNvSpPr>
            <a:spLocks noGrp="1"/>
          </p:cNvSpPr>
          <p:nvPr>
            <p:ph type="title"/>
          </p:nvPr>
        </p:nvSpPr>
        <p:spPr/>
        <p:txBody>
          <a:bodyPr/>
          <a:lstStyle/>
          <a:p>
            <a:r>
              <a:rPr lang="en-US" dirty="0"/>
              <a:t>Building </a:t>
            </a:r>
            <a:r>
              <a:rPr lang="en-US" dirty="0" smtClean="0"/>
              <a:t>Blocks: </a:t>
            </a:r>
            <a:r>
              <a:rPr lang="en-US" b="1" dirty="0"/>
              <a:t>Top Level Domains (cont.)</a:t>
            </a:r>
          </a:p>
        </p:txBody>
      </p:sp>
      <p:sp>
        <p:nvSpPr>
          <p:cNvPr id="3" name="Content Placeholder 2"/>
          <p:cNvSpPr>
            <a:spLocks noGrp="1"/>
          </p:cNvSpPr>
          <p:nvPr>
            <p:ph sz="quarter" idx="10"/>
          </p:nvPr>
        </p:nvSpPr>
        <p:spPr>
          <a:xfrm>
            <a:off x="320675" y="1345932"/>
            <a:ext cx="8450746" cy="3065339"/>
          </a:xfrm>
        </p:spPr>
        <p:txBody>
          <a:bodyPr/>
          <a:lstStyle/>
          <a:p>
            <a:r>
              <a:rPr lang="en-US" dirty="0"/>
              <a:t>On </a:t>
            </a:r>
            <a:r>
              <a:rPr lang="en-US" dirty="0" smtClean="0"/>
              <a:t>January 2, 2018, </a:t>
            </a:r>
            <a:r>
              <a:rPr lang="en-US" dirty="0"/>
              <a:t>there were </a:t>
            </a:r>
            <a:r>
              <a:rPr lang="en-US" dirty="0" smtClean="0"/>
              <a:t>1541 </a:t>
            </a:r>
            <a:r>
              <a:rPr lang="en-US" dirty="0"/>
              <a:t>valid top-level domains on the list maintained by the IANA. </a:t>
            </a:r>
            <a:endParaRPr lang="en-US" dirty="0" smtClean="0"/>
          </a:p>
          <a:p>
            <a:endParaRPr lang="en-US" dirty="0"/>
          </a:p>
          <a:p>
            <a:pPr marL="91440" indent="0">
              <a:buNone/>
            </a:pPr>
            <a:endParaRPr lang="en-US" dirty="0"/>
          </a:p>
          <a:p>
            <a:pPr marL="91440" indent="0">
              <a:buNone/>
            </a:pPr>
            <a:endParaRPr lang="en-US" dirty="0"/>
          </a:p>
          <a:p>
            <a:r>
              <a:rPr lang="en-US" dirty="0"/>
              <a:t>The list is updated from time to time and is available at http://data.iana.org/TLD/tlds-alpha-by-domain.txt</a:t>
            </a:r>
          </a:p>
          <a:p>
            <a:endParaRPr lang="en-US" dirty="0"/>
          </a:p>
        </p:txBody>
      </p:sp>
      <p:sp>
        <p:nvSpPr>
          <p:cNvPr id="5" name="TextBox 4"/>
          <p:cNvSpPr txBox="1"/>
          <p:nvPr/>
        </p:nvSpPr>
        <p:spPr>
          <a:xfrm>
            <a:off x="1012366" y="2287680"/>
            <a:ext cx="2460417" cy="338554"/>
          </a:xfrm>
          <a:prstGeom prst="rect">
            <a:avLst/>
          </a:prstGeom>
          <a:noFill/>
        </p:spPr>
        <p:txBody>
          <a:bodyPr wrap="none" rtlCol="0">
            <a:spAutoFit/>
          </a:bodyPr>
          <a:lstStyle/>
          <a:p>
            <a:r>
              <a:rPr lang="en-US" sz="1600" dirty="0" smtClean="0">
                <a:latin typeface="Open Sans Light"/>
                <a:cs typeface="Open Sans Light"/>
              </a:rPr>
              <a:t>Ever growing list of TLDs</a:t>
            </a:r>
          </a:p>
        </p:txBody>
      </p:sp>
      <p:cxnSp>
        <p:nvCxnSpPr>
          <p:cNvPr id="7" name="Straight Arrow Connector 6"/>
          <p:cNvCxnSpPr/>
          <p:nvPr/>
        </p:nvCxnSpPr>
        <p:spPr>
          <a:xfrm flipV="1">
            <a:off x="3454725" y="2453691"/>
            <a:ext cx="5795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80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t>
            </a:r>
            <a:r>
              <a:rPr lang="en-US" dirty="0" smtClean="0"/>
              <a:t>Blocks: </a:t>
            </a:r>
            <a:r>
              <a:rPr lang="en-US" b="1" dirty="0"/>
              <a:t>gTLDs</a:t>
            </a:r>
          </a:p>
        </p:txBody>
      </p:sp>
      <p:sp>
        <p:nvSpPr>
          <p:cNvPr id="3" name="Content Placeholder 2"/>
          <p:cNvSpPr>
            <a:spLocks noGrp="1"/>
          </p:cNvSpPr>
          <p:nvPr>
            <p:ph sz="quarter" idx="10"/>
          </p:nvPr>
        </p:nvSpPr>
        <p:spPr>
          <a:xfrm>
            <a:off x="320675" y="860252"/>
            <a:ext cx="8450746" cy="3065339"/>
          </a:xfrm>
        </p:spPr>
        <p:txBody>
          <a:bodyPr/>
          <a:lstStyle/>
          <a:p>
            <a:r>
              <a:rPr lang="en-US" sz="1700" dirty="0"/>
              <a:t>Starting in 2013, ICANN (the organization responsible for the creation and maintenance of TLD assignments) approved the creation of a large number of new TLDs. These new TLDs can represent brands, communities of interest, geographic communities (cities, regions) and more generic concepts. Collectively, all of these new TLDs are known as Generic Top Level Domains (gTLDs). </a:t>
            </a:r>
          </a:p>
          <a:p>
            <a:endParaRPr lang="en-US" dirty="0"/>
          </a:p>
        </p:txBody>
      </p:sp>
      <p:grpSp>
        <p:nvGrpSpPr>
          <p:cNvPr id="4" name="Group 3"/>
          <p:cNvGrpSpPr/>
          <p:nvPr/>
        </p:nvGrpSpPr>
        <p:grpSpPr>
          <a:xfrm>
            <a:off x="1202507" y="2531567"/>
            <a:ext cx="6688973" cy="2092881"/>
            <a:chOff x="762000" y="3505200"/>
            <a:chExt cx="6688973" cy="2092881"/>
          </a:xfrm>
        </p:grpSpPr>
        <p:sp>
          <p:nvSpPr>
            <p:cNvPr id="5" name="TextBox 4"/>
            <p:cNvSpPr txBox="1"/>
            <p:nvPr/>
          </p:nvSpPr>
          <p:spPr>
            <a:xfrm>
              <a:off x="762000" y="3505200"/>
              <a:ext cx="2055371" cy="2092881"/>
            </a:xfrm>
            <a:prstGeom prst="rect">
              <a:avLst/>
            </a:prstGeom>
            <a:noFill/>
          </p:spPr>
          <p:txBody>
            <a:bodyPr wrap="none" rtlCol="0">
              <a:spAutoFit/>
            </a:bodyPr>
            <a:lstStyle/>
            <a:p>
              <a:r>
                <a:rPr lang="en-US" sz="1600" dirty="0" smtClean="0"/>
                <a:t>Original Seven gTLDs</a:t>
              </a:r>
            </a:p>
            <a:p>
              <a:pPr marL="182880"/>
              <a:r>
                <a:rPr lang="en-US" sz="1600" dirty="0" smtClean="0"/>
                <a:t>.com</a:t>
              </a:r>
            </a:p>
            <a:p>
              <a:pPr marL="182880"/>
              <a:r>
                <a:rPr lang="en-US" sz="1600" dirty="0" smtClean="0"/>
                <a:t>.org</a:t>
              </a:r>
            </a:p>
            <a:p>
              <a:pPr marL="182880"/>
              <a:r>
                <a:rPr lang="en-US" sz="1600" dirty="0" smtClean="0"/>
                <a:t>.gov</a:t>
              </a:r>
            </a:p>
            <a:p>
              <a:pPr marL="182880"/>
              <a:r>
                <a:rPr lang="en-US" sz="1600" dirty="0" smtClean="0"/>
                <a:t>.edu</a:t>
              </a:r>
            </a:p>
            <a:p>
              <a:pPr marL="182880"/>
              <a:r>
                <a:rPr lang="en-US" sz="1600" dirty="0" smtClean="0"/>
                <a:t>.mil</a:t>
              </a:r>
            </a:p>
            <a:p>
              <a:pPr marL="182880"/>
              <a:r>
                <a:rPr lang="en-US" sz="1600" dirty="0" smtClean="0"/>
                <a:t>.net</a:t>
              </a:r>
            </a:p>
            <a:p>
              <a:pPr marL="182880"/>
              <a:r>
                <a:rPr lang="en-US" sz="1600" dirty="0" smtClean="0"/>
                <a:t>.int</a:t>
              </a:r>
              <a:endParaRPr lang="en-US" sz="1600" dirty="0"/>
            </a:p>
          </p:txBody>
        </p:sp>
        <p:sp>
          <p:nvSpPr>
            <p:cNvPr id="6" name="TextBox 5"/>
            <p:cNvSpPr txBox="1"/>
            <p:nvPr/>
          </p:nvSpPr>
          <p:spPr>
            <a:xfrm>
              <a:off x="3679030" y="3505200"/>
              <a:ext cx="1708609" cy="2092881"/>
            </a:xfrm>
            <a:prstGeom prst="rect">
              <a:avLst/>
            </a:prstGeom>
            <a:noFill/>
          </p:spPr>
          <p:txBody>
            <a:bodyPr wrap="none" rtlCol="0">
              <a:spAutoFit/>
            </a:bodyPr>
            <a:lstStyle/>
            <a:p>
              <a:r>
                <a:rPr lang="en-US" sz="1600" dirty="0" smtClean="0"/>
                <a:t>Common cc TLDs</a:t>
              </a:r>
            </a:p>
            <a:p>
              <a:pPr marL="182880"/>
              <a:r>
                <a:rPr lang="en-US" sz="1600" dirty="0" smtClean="0"/>
                <a:t>.de</a:t>
              </a:r>
            </a:p>
            <a:p>
              <a:pPr marL="182880"/>
              <a:r>
                <a:rPr lang="en-US" sz="1600" dirty="0" smtClean="0"/>
                <a:t>.cn</a:t>
              </a:r>
            </a:p>
            <a:p>
              <a:pPr marL="182880"/>
              <a:r>
                <a:rPr lang="en-US" sz="1600" dirty="0" smtClean="0"/>
                <a:t>.uk</a:t>
              </a:r>
            </a:p>
            <a:p>
              <a:pPr marL="182880"/>
              <a:r>
                <a:rPr lang="en-US" sz="1600" dirty="0" smtClean="0"/>
                <a:t>.nl</a:t>
              </a:r>
            </a:p>
            <a:p>
              <a:pPr marL="182880"/>
              <a:r>
                <a:rPr lang="en-US" sz="1600" dirty="0" smtClean="0"/>
                <a:t>.eu</a:t>
              </a:r>
            </a:p>
            <a:p>
              <a:pPr marL="182880"/>
              <a:r>
                <a:rPr lang="en-US" sz="1600" dirty="0" smtClean="0"/>
                <a:t>.ru</a:t>
              </a:r>
            </a:p>
            <a:p>
              <a:pPr marL="182880"/>
              <a:r>
                <a:rPr lang="en-US" sz="1600" dirty="0" smtClean="0"/>
                <a:t>.tk</a:t>
              </a:r>
            </a:p>
          </p:txBody>
        </p:sp>
        <p:sp>
          <p:nvSpPr>
            <p:cNvPr id="7" name="TextBox 6"/>
            <p:cNvSpPr txBox="1"/>
            <p:nvPr/>
          </p:nvSpPr>
          <p:spPr>
            <a:xfrm>
              <a:off x="6248400" y="3505200"/>
              <a:ext cx="1202573" cy="2092881"/>
            </a:xfrm>
            <a:prstGeom prst="rect">
              <a:avLst/>
            </a:prstGeom>
            <a:noFill/>
          </p:spPr>
          <p:txBody>
            <a:bodyPr wrap="none" rtlCol="0">
              <a:spAutoFit/>
            </a:bodyPr>
            <a:lstStyle/>
            <a:p>
              <a:r>
                <a:rPr lang="en-US" sz="1600" dirty="0" smtClean="0"/>
                <a:t>New gTLDs</a:t>
              </a:r>
            </a:p>
            <a:p>
              <a:pPr marL="182880"/>
              <a:r>
                <a:rPr lang="en-US" sz="1600" dirty="0" smtClean="0"/>
                <a:t>.top</a:t>
              </a:r>
            </a:p>
            <a:p>
              <a:pPr marL="182880"/>
              <a:r>
                <a:rPr lang="en-US" sz="1600" dirty="0" smtClean="0"/>
                <a:t>.xyz</a:t>
              </a:r>
            </a:p>
            <a:p>
              <a:pPr marL="182880"/>
              <a:r>
                <a:rPr lang="en-US" sz="1600" dirty="0" smtClean="0"/>
                <a:t>.loan</a:t>
              </a:r>
            </a:p>
            <a:p>
              <a:pPr marL="182880"/>
              <a:r>
                <a:rPr lang="en-US" sz="1600" dirty="0" smtClean="0"/>
                <a:t>.club</a:t>
              </a:r>
            </a:p>
            <a:p>
              <a:pPr marL="182880"/>
              <a:r>
                <a:rPr lang="en-US" sz="1600" dirty="0" smtClean="0"/>
                <a:t>.</a:t>
              </a:r>
              <a:r>
                <a:rPr lang="ja-JP" altLang="en-US" sz="1600" dirty="0" smtClean="0"/>
                <a:t>网址</a:t>
              </a:r>
              <a:endParaRPr lang="en-US" sz="1600" dirty="0" smtClean="0"/>
            </a:p>
            <a:p>
              <a:pPr marL="182880"/>
              <a:r>
                <a:rPr lang="en-US" altLang="ja-JP" sz="1600" dirty="0" smtClean="0"/>
                <a:t>.</a:t>
              </a:r>
              <a:r>
                <a:rPr lang="ja-JP" altLang="en-US" sz="1600" dirty="0" smtClean="0"/>
                <a:t>信息 </a:t>
              </a:r>
              <a:endParaRPr lang="en-US" sz="1600" dirty="0" smtClean="0"/>
            </a:p>
            <a:p>
              <a:pPr marL="182880"/>
              <a:r>
                <a:rPr lang="en-US" altLang="ja-JP" sz="1600" dirty="0" smtClean="0"/>
                <a:t>.</a:t>
              </a:r>
              <a:r>
                <a:rPr lang="ja-JP" altLang="en-US" sz="1600" dirty="0" smtClean="0"/>
                <a:t>コム</a:t>
              </a:r>
              <a:endParaRPr lang="en-US" sz="1600" dirty="0"/>
            </a:p>
          </p:txBody>
        </p:sp>
      </p:grpSp>
      <p:sp>
        <p:nvSpPr>
          <p:cNvPr id="8" name="Rounded Rectangle 7"/>
          <p:cNvSpPr/>
          <p:nvPr/>
        </p:nvSpPr>
        <p:spPr>
          <a:xfrm>
            <a:off x="838200" y="2445745"/>
            <a:ext cx="7467600" cy="2287962"/>
          </a:xfrm>
          <a:prstGeom prst="roundRect">
            <a:avLst/>
          </a:prstGeom>
          <a:solidFill>
            <a:schemeClr val="accent1">
              <a:lumMod val="60000"/>
              <a:lumOff val="40000"/>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u="sng" dirty="0"/>
          </a:p>
        </p:txBody>
      </p:sp>
    </p:spTree>
    <p:extLst>
      <p:ext uri="{BB962C8B-B14F-4D97-AF65-F5344CB8AC3E}">
        <p14:creationId xmlns:p14="http://schemas.microsoft.com/office/powerpoint/2010/main" val="170101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t>
            </a:r>
            <a:r>
              <a:rPr lang="en-US" dirty="0" smtClean="0"/>
              <a:t>Blocks:</a:t>
            </a:r>
            <a:r>
              <a:rPr lang="en-US" b="1" dirty="0" smtClean="0"/>
              <a:t> </a:t>
            </a:r>
            <a:r>
              <a:rPr lang="en-US" b="1" dirty="0"/>
              <a:t>Character Sets and Scripts</a:t>
            </a:r>
          </a:p>
        </p:txBody>
      </p:sp>
      <p:sp>
        <p:nvSpPr>
          <p:cNvPr id="3" name="Content Placeholder 2"/>
          <p:cNvSpPr>
            <a:spLocks noGrp="1"/>
          </p:cNvSpPr>
          <p:nvPr>
            <p:ph sz="quarter" idx="10"/>
          </p:nvPr>
        </p:nvSpPr>
        <p:spPr>
          <a:xfrm>
            <a:off x="320675" y="1135678"/>
            <a:ext cx="8450746" cy="3065339"/>
          </a:xfrm>
        </p:spPr>
        <p:txBody>
          <a:bodyPr/>
          <a:lstStyle/>
          <a:p>
            <a:pPr marL="91440" indent="0">
              <a:buNone/>
            </a:pPr>
            <a:r>
              <a:rPr lang="en-US" sz="1800" dirty="0"/>
              <a:t>Languages are written using writing systems. </a:t>
            </a:r>
          </a:p>
          <a:p>
            <a:pPr lvl="1"/>
            <a:r>
              <a:rPr lang="en-US" sz="1600" u="sng" dirty="0"/>
              <a:t>Most writing systems use one script</a:t>
            </a:r>
            <a:r>
              <a:rPr lang="en-US" sz="1600" dirty="0"/>
              <a:t>, which is a set of graphic characters used for the written form of one or more languages. </a:t>
            </a:r>
          </a:p>
          <a:p>
            <a:pPr lvl="1"/>
            <a:r>
              <a:rPr lang="en-US" sz="1600" dirty="0"/>
              <a:t>A small number of writing systems employ more than one script at the same time. </a:t>
            </a:r>
          </a:p>
          <a:p>
            <a:pPr marL="91440" indent="0">
              <a:buNone/>
            </a:pPr>
            <a:endParaRPr lang="en-US" sz="1800" dirty="0" smtClean="0"/>
          </a:p>
          <a:p>
            <a:pPr marL="91440" indent="0">
              <a:buNone/>
            </a:pPr>
            <a:r>
              <a:rPr lang="en-US" sz="1800" dirty="0" smtClean="0"/>
              <a:t>These </a:t>
            </a:r>
            <a:r>
              <a:rPr lang="en-US" sz="1800" dirty="0"/>
              <a:t>characters or scripts can be recognized by humans. However, they are not useful to computers. Instead, a computer needs a script to be encoded in a way that it can process (for example, to resolve a web address). The mechanism for this is called a </a:t>
            </a:r>
            <a:r>
              <a:rPr lang="en-US" sz="1800" u="sng" dirty="0"/>
              <a:t>character mapping</a:t>
            </a:r>
            <a:r>
              <a:rPr lang="en-US" sz="1800" dirty="0"/>
              <a:t> or </a:t>
            </a:r>
            <a:r>
              <a:rPr lang="en-US" sz="1800" u="sng" dirty="0"/>
              <a:t>coded character set</a:t>
            </a:r>
            <a:r>
              <a:rPr lang="en-US" sz="1800" dirty="0"/>
              <a:t> (CCS), or a </a:t>
            </a:r>
            <a:r>
              <a:rPr lang="en-US" sz="1800" u="sng" dirty="0"/>
              <a:t>code page</a:t>
            </a:r>
            <a:r>
              <a:rPr lang="en-US" sz="1800" dirty="0"/>
              <a:t>. </a:t>
            </a:r>
          </a:p>
          <a:p>
            <a:endParaRPr lang="en-US" sz="1800" dirty="0"/>
          </a:p>
        </p:txBody>
      </p:sp>
    </p:spTree>
    <p:extLst>
      <p:ext uri="{BB962C8B-B14F-4D97-AF65-F5344CB8AC3E}">
        <p14:creationId xmlns:p14="http://schemas.microsoft.com/office/powerpoint/2010/main" val="614859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t>
            </a:r>
            <a:r>
              <a:rPr lang="en-US" dirty="0" smtClean="0"/>
              <a:t>Blocks: </a:t>
            </a:r>
            <a:r>
              <a:rPr lang="en-US" b="1" dirty="0"/>
              <a:t>ASCII and Unicode</a:t>
            </a:r>
          </a:p>
        </p:txBody>
      </p:sp>
      <p:sp>
        <p:nvSpPr>
          <p:cNvPr id="3" name="Content Placeholder 2"/>
          <p:cNvSpPr>
            <a:spLocks noGrp="1"/>
          </p:cNvSpPr>
          <p:nvPr>
            <p:ph sz="quarter" idx="10"/>
          </p:nvPr>
        </p:nvSpPr>
        <p:spPr>
          <a:xfrm>
            <a:off x="320675" y="981433"/>
            <a:ext cx="8450746" cy="1018625"/>
          </a:xfrm>
        </p:spPr>
        <p:txBody>
          <a:bodyPr/>
          <a:lstStyle/>
          <a:p>
            <a:pPr marL="91440" indent="0">
              <a:buNone/>
            </a:pPr>
            <a:r>
              <a:rPr lang="en-US" sz="1600" dirty="0"/>
              <a:t>A character mapping associates characters with specific numbers. Many different code pages have been created over time for different purposes, but for this topic we will focus on only two: </a:t>
            </a:r>
            <a:r>
              <a:rPr lang="en-US" sz="1600" u="sng" dirty="0"/>
              <a:t>ASCII and Unicode</a:t>
            </a:r>
            <a:r>
              <a:rPr lang="en-US" sz="1600" dirty="0"/>
              <a:t>. </a:t>
            </a:r>
          </a:p>
          <a:p>
            <a:pPr marL="91440" indent="0">
              <a:buNone/>
            </a:pPr>
            <a:endParaRPr lang="en-US" sz="1600" dirty="0" smtClean="0"/>
          </a:p>
        </p:txBody>
      </p:sp>
      <p:sp>
        <p:nvSpPr>
          <p:cNvPr id="5" name="TextBox 4"/>
          <p:cNvSpPr txBox="1"/>
          <p:nvPr/>
        </p:nvSpPr>
        <p:spPr>
          <a:xfrm>
            <a:off x="4710023" y="2353724"/>
            <a:ext cx="3994030" cy="2031325"/>
          </a:xfrm>
          <a:prstGeom prst="rect">
            <a:avLst/>
          </a:prstGeom>
          <a:noFill/>
        </p:spPr>
        <p:txBody>
          <a:bodyPr wrap="square" rtlCol="0">
            <a:spAutoFit/>
          </a:bodyPr>
          <a:lstStyle/>
          <a:p>
            <a:r>
              <a:rPr lang="en-US" sz="1400" dirty="0">
                <a:latin typeface="Open Sans Light"/>
              </a:rPr>
              <a:t>Because </a:t>
            </a:r>
            <a:r>
              <a:rPr lang="en-US" sz="1400" u="sng" dirty="0">
                <a:latin typeface="Open Sans Light"/>
              </a:rPr>
              <a:t>most writing systems do not use the Latin character set</a:t>
            </a:r>
            <a:r>
              <a:rPr lang="en-US" sz="1400" dirty="0">
                <a:latin typeface="Open Sans Light"/>
              </a:rPr>
              <a:t>, alternate encodings have also been adopted. </a:t>
            </a:r>
            <a:r>
              <a:rPr lang="en-US" sz="1400" dirty="0" smtClean="0">
                <a:latin typeface="Open Sans Light"/>
              </a:rPr>
              <a:t>The </a:t>
            </a:r>
            <a:r>
              <a:rPr lang="en-US" sz="1400" dirty="0">
                <a:latin typeface="Open Sans Light"/>
              </a:rPr>
              <a:t>most common form of Unicode is called Universal Coded Character Set Transform Format 8-bit (UTF-8). </a:t>
            </a:r>
          </a:p>
          <a:p>
            <a:endParaRPr lang="en-US" sz="1400" dirty="0">
              <a:latin typeface="Open Sans Light"/>
            </a:endParaRPr>
          </a:p>
          <a:p>
            <a:pPr marL="91440" indent="0" algn="ctr">
              <a:buNone/>
            </a:pPr>
            <a:r>
              <a:rPr lang="en-US" sz="1400" dirty="0">
                <a:latin typeface="Open Sans Light"/>
              </a:rPr>
              <a:t>To see all Unicode character code charts, go to: http://unicode.org/charts</a:t>
            </a:r>
          </a:p>
          <a:p>
            <a:endParaRPr lang="en-US" sz="1400" dirty="0" smtClean="0">
              <a:latin typeface="Open Sans Light"/>
              <a:cs typeface="Open Sans Light"/>
            </a:endParaRPr>
          </a:p>
        </p:txBody>
      </p:sp>
      <p:sp>
        <p:nvSpPr>
          <p:cNvPr id="4" name="TextBox 3"/>
          <p:cNvSpPr txBox="1"/>
          <p:nvPr/>
        </p:nvSpPr>
        <p:spPr>
          <a:xfrm>
            <a:off x="432813" y="2353724"/>
            <a:ext cx="3674851" cy="2462213"/>
          </a:xfrm>
          <a:prstGeom prst="rect">
            <a:avLst/>
          </a:prstGeom>
          <a:noFill/>
        </p:spPr>
        <p:txBody>
          <a:bodyPr wrap="square" rtlCol="0">
            <a:spAutoFit/>
          </a:bodyPr>
          <a:lstStyle/>
          <a:p>
            <a:r>
              <a:rPr lang="en-US" sz="1400" dirty="0">
                <a:latin typeface="Open Sans Light"/>
                <a:ea typeface="Open Sans" panose="020B0606030504020204" pitchFamily="34" charset="0"/>
                <a:cs typeface="Open Sans" panose="020B0606030504020204" pitchFamily="34" charset="0"/>
              </a:rPr>
              <a:t>Most of the text currently displayed on the internet is in the Latin character set. This character set is included in the American Standard Code for Information Interchange (ASCII, or US-ASCII) character-encoding scheme. ASCII is an older encoding scheme and was based on the English language. For historical reasons, it became the standard character encoding scheme on the Internet. </a:t>
            </a:r>
          </a:p>
          <a:p>
            <a:endParaRPr lang="en-US" sz="1400" dirty="0" smtClean="0">
              <a:latin typeface="Open Sans Light"/>
              <a:ea typeface="Open Sans" panose="020B0606030504020204" pitchFamily="34" charset="0"/>
              <a:cs typeface="Open Sans" panose="020B0606030504020204" pitchFamily="34" charset="0"/>
            </a:endParaRPr>
          </a:p>
        </p:txBody>
      </p:sp>
      <p:sp>
        <p:nvSpPr>
          <p:cNvPr id="6" name="TextBox 5"/>
          <p:cNvSpPr txBox="1"/>
          <p:nvPr/>
        </p:nvSpPr>
        <p:spPr>
          <a:xfrm>
            <a:off x="1876541" y="1931035"/>
            <a:ext cx="787395" cy="369332"/>
          </a:xfrm>
          <a:prstGeom prst="rect">
            <a:avLst/>
          </a:prstGeom>
          <a:noFill/>
        </p:spPr>
        <p:txBody>
          <a:bodyPr wrap="none" rtlCol="0">
            <a:spAutoFit/>
          </a:bodyPr>
          <a:lstStyle/>
          <a:p>
            <a:pPr algn="ctr"/>
            <a:r>
              <a:rPr lang="en-US" u="sng" dirty="0" smtClean="0">
                <a:latin typeface="Open Sans Light"/>
              </a:rPr>
              <a:t>ASCII</a:t>
            </a:r>
            <a:endParaRPr lang="en-US" dirty="0" smtClean="0">
              <a:latin typeface="Open Sans Light"/>
              <a:cs typeface="Open Sans Light"/>
            </a:endParaRPr>
          </a:p>
        </p:txBody>
      </p:sp>
      <p:sp>
        <p:nvSpPr>
          <p:cNvPr id="7" name="TextBox 6"/>
          <p:cNvSpPr txBox="1"/>
          <p:nvPr/>
        </p:nvSpPr>
        <p:spPr>
          <a:xfrm>
            <a:off x="6225196" y="1931035"/>
            <a:ext cx="1031051" cy="369332"/>
          </a:xfrm>
          <a:prstGeom prst="rect">
            <a:avLst/>
          </a:prstGeom>
          <a:noFill/>
        </p:spPr>
        <p:txBody>
          <a:bodyPr wrap="none" rtlCol="0">
            <a:spAutoFit/>
          </a:bodyPr>
          <a:lstStyle/>
          <a:p>
            <a:pPr algn="ctr"/>
            <a:r>
              <a:rPr lang="en-US" u="sng" dirty="0" smtClean="0">
                <a:latin typeface="Open Sans Light"/>
              </a:rPr>
              <a:t>Unicode</a:t>
            </a:r>
            <a:endParaRPr lang="en-US" dirty="0">
              <a:latin typeface="Open Sans Light"/>
              <a:cs typeface="Open Sans Light"/>
            </a:endParaRPr>
          </a:p>
        </p:txBody>
      </p:sp>
      <p:cxnSp>
        <p:nvCxnSpPr>
          <p:cNvPr id="9" name="Straight Connector 8"/>
          <p:cNvCxnSpPr/>
          <p:nvPr/>
        </p:nvCxnSpPr>
        <p:spPr>
          <a:xfrm>
            <a:off x="4451975" y="2000058"/>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363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 </a:t>
            </a:r>
            <a:r>
              <a:rPr lang="en-US" b="1" dirty="0"/>
              <a:t>ASCII and </a:t>
            </a:r>
            <a:r>
              <a:rPr lang="en-US" b="1" dirty="0" smtClean="0"/>
              <a:t>Unicode (cont.)</a:t>
            </a:r>
            <a:endParaRPr lang="en-US" dirty="0"/>
          </a:p>
        </p:txBody>
      </p:sp>
      <p:sp>
        <p:nvSpPr>
          <p:cNvPr id="4" name="TextBox 3"/>
          <p:cNvSpPr txBox="1"/>
          <p:nvPr/>
        </p:nvSpPr>
        <p:spPr>
          <a:xfrm>
            <a:off x="483077" y="1992688"/>
            <a:ext cx="3581907" cy="2062103"/>
          </a:xfrm>
          <a:prstGeom prst="rect">
            <a:avLst/>
          </a:prstGeom>
          <a:noFill/>
        </p:spPr>
        <p:txBody>
          <a:bodyPr wrap="square" rtlCol="0">
            <a:spAutoFit/>
          </a:bodyPr>
          <a:lstStyle/>
          <a:p>
            <a:r>
              <a:rPr lang="en-US" sz="1600" dirty="0">
                <a:latin typeface="Open Sans Light"/>
              </a:rPr>
              <a:t>ASCII uses only 7 bits per character, which </a:t>
            </a:r>
            <a:r>
              <a:rPr lang="en-US" sz="1600" u="sng" dirty="0">
                <a:latin typeface="Open Sans Light"/>
              </a:rPr>
              <a:t>limits the set to 128 characters</a:t>
            </a:r>
            <a:r>
              <a:rPr lang="en-US" sz="1600" dirty="0">
                <a:latin typeface="Open Sans Light"/>
              </a:rPr>
              <a:t>, not all of which can be used in domain names</a:t>
            </a:r>
            <a:r>
              <a:rPr lang="en-US" sz="1600" dirty="0" smtClean="0">
                <a:latin typeface="Open Sans Light"/>
              </a:rPr>
              <a:t>.</a:t>
            </a:r>
          </a:p>
          <a:p>
            <a:endParaRPr lang="en-US" sz="1600" dirty="0">
              <a:latin typeface="Open Sans Light"/>
            </a:endParaRPr>
          </a:p>
          <a:p>
            <a:r>
              <a:rPr lang="en-US" sz="1600" dirty="0" smtClean="0">
                <a:latin typeface="Open Sans Light"/>
              </a:rPr>
              <a:t>Domain </a:t>
            </a:r>
            <a:r>
              <a:rPr lang="en-US" sz="1600" dirty="0">
                <a:latin typeface="Open Sans Light"/>
              </a:rPr>
              <a:t>names are limited to the characters A-Z, the numbers 0-9, and hyphen “-“.</a:t>
            </a:r>
            <a:endParaRPr lang="en-US" sz="1600" dirty="0" smtClean="0">
              <a:latin typeface="Open Sans Light"/>
              <a:cs typeface="Open Sans Light"/>
            </a:endParaRPr>
          </a:p>
        </p:txBody>
      </p:sp>
      <p:sp>
        <p:nvSpPr>
          <p:cNvPr id="7" name="TextBox 6"/>
          <p:cNvSpPr txBox="1"/>
          <p:nvPr/>
        </p:nvSpPr>
        <p:spPr>
          <a:xfrm>
            <a:off x="4718650" y="1992694"/>
            <a:ext cx="3735068" cy="1815882"/>
          </a:xfrm>
          <a:prstGeom prst="rect">
            <a:avLst/>
          </a:prstGeom>
          <a:noFill/>
        </p:spPr>
        <p:txBody>
          <a:bodyPr wrap="square" rtlCol="0">
            <a:spAutoFit/>
          </a:bodyPr>
          <a:lstStyle/>
          <a:p>
            <a:r>
              <a:rPr lang="en-US" sz="1600" dirty="0">
                <a:latin typeface="Open Sans Light"/>
              </a:rPr>
              <a:t>Unicode, also known as the Universal Coded Character Set (UCS), is capable of encoding </a:t>
            </a:r>
            <a:r>
              <a:rPr lang="en-US" sz="1600" u="sng" dirty="0">
                <a:latin typeface="Open Sans Light"/>
              </a:rPr>
              <a:t>more than 1 million characters</a:t>
            </a:r>
            <a:r>
              <a:rPr lang="en-US" sz="1600" dirty="0">
                <a:latin typeface="Open Sans Light"/>
              </a:rPr>
              <a:t>. </a:t>
            </a:r>
            <a:endParaRPr lang="en-US" sz="1600" dirty="0" smtClean="0">
              <a:latin typeface="Open Sans Light"/>
            </a:endParaRPr>
          </a:p>
          <a:p>
            <a:endParaRPr lang="en-US" sz="1600" dirty="0">
              <a:latin typeface="Open Sans Light"/>
            </a:endParaRPr>
          </a:p>
          <a:p>
            <a:r>
              <a:rPr lang="en-US" sz="1600" dirty="0" smtClean="0">
                <a:latin typeface="Open Sans Light"/>
              </a:rPr>
              <a:t>Each </a:t>
            </a:r>
            <a:r>
              <a:rPr lang="en-US" sz="1600" dirty="0">
                <a:latin typeface="Open Sans Light"/>
              </a:rPr>
              <a:t>of these Unicode characters is a called a code point.</a:t>
            </a:r>
            <a:endParaRPr lang="en-US" sz="1600" dirty="0" smtClean="0">
              <a:latin typeface="Open Sans Light"/>
              <a:cs typeface="Open Sans Light"/>
            </a:endParaRPr>
          </a:p>
        </p:txBody>
      </p:sp>
      <p:sp>
        <p:nvSpPr>
          <p:cNvPr id="8" name="TextBox 7"/>
          <p:cNvSpPr txBox="1"/>
          <p:nvPr/>
        </p:nvSpPr>
        <p:spPr>
          <a:xfrm>
            <a:off x="1876541" y="1534239"/>
            <a:ext cx="787395" cy="369332"/>
          </a:xfrm>
          <a:prstGeom prst="rect">
            <a:avLst/>
          </a:prstGeom>
          <a:noFill/>
        </p:spPr>
        <p:txBody>
          <a:bodyPr wrap="none" rtlCol="0">
            <a:spAutoFit/>
          </a:bodyPr>
          <a:lstStyle/>
          <a:p>
            <a:pPr algn="ctr"/>
            <a:r>
              <a:rPr lang="en-US" u="sng" dirty="0" smtClean="0">
                <a:latin typeface="Open Sans Light"/>
              </a:rPr>
              <a:t>ASCII</a:t>
            </a:r>
            <a:endParaRPr lang="en-US" dirty="0" smtClean="0">
              <a:latin typeface="Open Sans Light"/>
              <a:cs typeface="Open Sans Light"/>
            </a:endParaRPr>
          </a:p>
        </p:txBody>
      </p:sp>
      <p:sp>
        <p:nvSpPr>
          <p:cNvPr id="9" name="TextBox 8"/>
          <p:cNvSpPr txBox="1"/>
          <p:nvPr/>
        </p:nvSpPr>
        <p:spPr>
          <a:xfrm>
            <a:off x="6070659" y="1534239"/>
            <a:ext cx="1031051" cy="369332"/>
          </a:xfrm>
          <a:prstGeom prst="rect">
            <a:avLst/>
          </a:prstGeom>
          <a:noFill/>
        </p:spPr>
        <p:txBody>
          <a:bodyPr wrap="none" rtlCol="0">
            <a:spAutoFit/>
          </a:bodyPr>
          <a:lstStyle/>
          <a:p>
            <a:pPr algn="ctr"/>
            <a:r>
              <a:rPr lang="en-US" u="sng" dirty="0" smtClean="0">
                <a:latin typeface="Open Sans Light"/>
              </a:rPr>
              <a:t>Unicode</a:t>
            </a:r>
            <a:endParaRPr lang="en-US" dirty="0">
              <a:latin typeface="Open Sans Light"/>
              <a:cs typeface="Open Sans Light"/>
            </a:endParaRPr>
          </a:p>
        </p:txBody>
      </p:sp>
      <p:cxnSp>
        <p:nvCxnSpPr>
          <p:cNvPr id="10" name="Straight Connector 9"/>
          <p:cNvCxnSpPr/>
          <p:nvPr/>
        </p:nvCxnSpPr>
        <p:spPr>
          <a:xfrm>
            <a:off x="4451975" y="2000058"/>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562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Points Examples</a:t>
            </a:r>
            <a:endParaRPr lang="en-US" dirty="0"/>
          </a:p>
        </p:txBody>
      </p:sp>
      <p:sp>
        <p:nvSpPr>
          <p:cNvPr id="3" name="Content Placeholder 2"/>
          <p:cNvSpPr>
            <a:spLocks noGrp="1"/>
          </p:cNvSpPr>
          <p:nvPr>
            <p:ph sz="quarter" idx="10"/>
          </p:nvPr>
        </p:nvSpPr>
        <p:spPr>
          <a:xfrm>
            <a:off x="438378" y="1401146"/>
            <a:ext cx="4445598" cy="1098773"/>
          </a:xfrm>
        </p:spPr>
        <p:txBody>
          <a:bodyPr/>
          <a:lstStyle/>
          <a:p>
            <a:pPr marL="91440" indent="0">
              <a:spcBef>
                <a:spcPts val="0"/>
              </a:spcBef>
              <a:buNone/>
            </a:pPr>
            <a:r>
              <a:rPr lang="en-US" sz="1800" dirty="0" smtClean="0"/>
              <a:t>U+041A # Cyrillic LETTER KA </a:t>
            </a:r>
            <a:r>
              <a:rPr lang="az-Cyrl-AZ" sz="1800" dirty="0"/>
              <a:t>к</a:t>
            </a:r>
            <a:endParaRPr lang="en-US" sz="1800" dirty="0" smtClean="0"/>
          </a:p>
          <a:p>
            <a:pPr marL="91440" indent="0">
              <a:spcBef>
                <a:spcPts val="0"/>
              </a:spcBef>
              <a:buNone/>
            </a:pPr>
            <a:r>
              <a:rPr lang="en-US" sz="1800" dirty="0" smtClean="0"/>
              <a:t>U+041B # Cyrillic LETTER EL </a:t>
            </a:r>
            <a:r>
              <a:rPr lang="az-Cyrl-AZ" sz="1800" dirty="0"/>
              <a:t>л</a:t>
            </a:r>
            <a:r>
              <a:rPr lang="az-Cyrl-AZ" sz="1800" dirty="0" smtClean="0"/>
              <a:t> </a:t>
            </a:r>
            <a:endParaRPr lang="en-US" sz="1800" dirty="0" smtClean="0"/>
          </a:p>
          <a:p>
            <a:pPr marL="91440" indent="0">
              <a:spcBef>
                <a:spcPts val="0"/>
              </a:spcBef>
              <a:buNone/>
            </a:pPr>
            <a:r>
              <a:rPr lang="en-US" sz="1800" dirty="0" smtClean="0"/>
              <a:t>U+041C </a:t>
            </a:r>
            <a:r>
              <a:rPr lang="en-US" sz="1800" dirty="0"/>
              <a:t># </a:t>
            </a:r>
            <a:r>
              <a:rPr lang="en-US" sz="1800" dirty="0" smtClean="0"/>
              <a:t>Cyrillic </a:t>
            </a:r>
            <a:r>
              <a:rPr lang="en-US" sz="1800" dirty="0"/>
              <a:t>LETTER </a:t>
            </a:r>
            <a:r>
              <a:rPr lang="en-US" sz="1800" dirty="0" smtClean="0"/>
              <a:t>EM </a:t>
            </a:r>
            <a:r>
              <a:rPr lang="az-Cyrl-AZ" sz="1800" dirty="0"/>
              <a:t>м</a:t>
            </a:r>
            <a:endParaRPr lang="en-US" sz="1800" dirty="0" smtClean="0"/>
          </a:p>
        </p:txBody>
      </p:sp>
      <p:sp>
        <p:nvSpPr>
          <p:cNvPr id="4" name="TextBox 3"/>
          <p:cNvSpPr txBox="1"/>
          <p:nvPr/>
        </p:nvSpPr>
        <p:spPr>
          <a:xfrm>
            <a:off x="4378353" y="1401146"/>
            <a:ext cx="4238513" cy="923330"/>
          </a:xfrm>
          <a:prstGeom prst="rect">
            <a:avLst/>
          </a:prstGeom>
          <a:noFill/>
        </p:spPr>
        <p:txBody>
          <a:bodyPr wrap="square" rtlCol="0">
            <a:spAutoFit/>
          </a:bodyPr>
          <a:lstStyle/>
          <a:p>
            <a:r>
              <a:rPr lang="en-US" dirty="0">
                <a:latin typeface="Open Sans "/>
              </a:rPr>
              <a:t>U+A840 # </a:t>
            </a:r>
            <a:r>
              <a:rPr lang="en-US" dirty="0" err="1">
                <a:latin typeface="Open Sans "/>
              </a:rPr>
              <a:t>Phags_Pa</a:t>
            </a:r>
            <a:r>
              <a:rPr lang="en-US" dirty="0">
                <a:latin typeface="Open Sans "/>
              </a:rPr>
              <a:t> </a:t>
            </a:r>
            <a:r>
              <a:rPr lang="en-US" dirty="0" smtClean="0">
                <a:latin typeface="Open Sans "/>
              </a:rPr>
              <a:t>LETTER </a:t>
            </a:r>
            <a:r>
              <a:rPr lang="en-US" dirty="0">
                <a:latin typeface="Open Sans "/>
              </a:rPr>
              <a:t>KA </a:t>
            </a:r>
            <a:r>
              <a:rPr lang="en-US" dirty="0"/>
              <a:t>ꡀ</a:t>
            </a:r>
            <a:endParaRPr lang="en-US" dirty="0" smtClean="0">
              <a:latin typeface="Open Sans "/>
            </a:endParaRPr>
          </a:p>
          <a:p>
            <a:r>
              <a:rPr lang="en-US" dirty="0" smtClean="0">
                <a:latin typeface="Open Sans "/>
              </a:rPr>
              <a:t>U+A841 </a:t>
            </a:r>
            <a:r>
              <a:rPr lang="en-US" dirty="0">
                <a:latin typeface="Open Sans "/>
              </a:rPr>
              <a:t># </a:t>
            </a:r>
            <a:r>
              <a:rPr lang="en-US" dirty="0" err="1">
                <a:latin typeface="Open Sans "/>
              </a:rPr>
              <a:t>Phags_Pa</a:t>
            </a:r>
            <a:r>
              <a:rPr lang="en-US" dirty="0">
                <a:latin typeface="Open Sans "/>
              </a:rPr>
              <a:t> </a:t>
            </a:r>
            <a:r>
              <a:rPr lang="en-US" dirty="0" smtClean="0">
                <a:latin typeface="Open Sans "/>
              </a:rPr>
              <a:t>LETTER KHA </a:t>
            </a:r>
            <a:r>
              <a:rPr lang="en-US" dirty="0"/>
              <a:t>ꡁ</a:t>
            </a:r>
            <a:r>
              <a:rPr lang="en-US" dirty="0" smtClean="0">
                <a:latin typeface="Open Sans "/>
              </a:rPr>
              <a:t> </a:t>
            </a:r>
          </a:p>
          <a:p>
            <a:r>
              <a:rPr lang="en-US" dirty="0" smtClean="0">
                <a:latin typeface="Open Sans "/>
              </a:rPr>
              <a:t>U+A842 </a:t>
            </a:r>
            <a:r>
              <a:rPr lang="en-US" dirty="0">
                <a:latin typeface="Open Sans "/>
              </a:rPr>
              <a:t># </a:t>
            </a:r>
            <a:r>
              <a:rPr lang="en-US" dirty="0" err="1">
                <a:latin typeface="Open Sans "/>
              </a:rPr>
              <a:t>Phags_Pa</a:t>
            </a:r>
            <a:r>
              <a:rPr lang="en-US" dirty="0">
                <a:latin typeface="Open Sans "/>
              </a:rPr>
              <a:t> </a:t>
            </a:r>
            <a:r>
              <a:rPr lang="en-US" dirty="0" smtClean="0">
                <a:latin typeface="Open Sans "/>
              </a:rPr>
              <a:t>LETTER </a:t>
            </a:r>
            <a:r>
              <a:rPr lang="en-US" dirty="0">
                <a:latin typeface="Open Sans "/>
              </a:rPr>
              <a:t>GA </a:t>
            </a:r>
            <a:r>
              <a:rPr lang="en-US" dirty="0"/>
              <a:t>ꡂ</a:t>
            </a:r>
            <a:endParaRPr lang="en-US" dirty="0" smtClean="0">
              <a:latin typeface="Open Sans "/>
            </a:endParaRPr>
          </a:p>
        </p:txBody>
      </p:sp>
      <p:sp>
        <p:nvSpPr>
          <p:cNvPr id="7" name="TextBox 6"/>
          <p:cNvSpPr txBox="1"/>
          <p:nvPr/>
        </p:nvSpPr>
        <p:spPr>
          <a:xfrm>
            <a:off x="423587" y="2796983"/>
            <a:ext cx="8296826" cy="1077218"/>
          </a:xfrm>
          <a:prstGeom prst="rect">
            <a:avLst/>
          </a:prstGeom>
          <a:noFill/>
        </p:spPr>
        <p:txBody>
          <a:bodyPr wrap="square" rtlCol="0">
            <a:spAutoFit/>
          </a:bodyPr>
          <a:lstStyle/>
          <a:p>
            <a:r>
              <a:rPr lang="en-US" sz="1600" u="sng" dirty="0" smtClean="0">
                <a:latin typeface="Open Sans Light"/>
              </a:rPr>
              <a:t>Jiu - </a:t>
            </a:r>
            <a:r>
              <a:rPr lang="en-US" sz="1600" u="sng" dirty="0">
                <a:latin typeface="Open Sans Light"/>
              </a:rPr>
              <a:t>the Chinese word for 'alcoholic beverage'</a:t>
            </a:r>
            <a:endParaRPr lang="en-US" sz="1600" u="sng" dirty="0" smtClean="0">
              <a:latin typeface="Open Sans Light"/>
            </a:endParaRPr>
          </a:p>
          <a:p>
            <a:r>
              <a:rPr lang="en-US" sz="1600" dirty="0" smtClean="0">
                <a:latin typeface="Open Sans Light"/>
              </a:rPr>
              <a:t>U-label</a:t>
            </a:r>
            <a:r>
              <a:rPr lang="en-US" sz="1600" dirty="0" smtClean="0"/>
              <a:t> </a:t>
            </a:r>
            <a:r>
              <a:rPr lang="en-US" sz="1600" dirty="0"/>
              <a:t>酒 </a:t>
            </a:r>
            <a:endParaRPr lang="en-US" sz="1600" dirty="0" smtClean="0">
              <a:latin typeface="Open Sans Light"/>
            </a:endParaRPr>
          </a:p>
          <a:p>
            <a:r>
              <a:rPr lang="en-US" sz="1600" dirty="0" smtClean="0">
                <a:latin typeface="Open Sans Light"/>
              </a:rPr>
              <a:t>Unicode </a:t>
            </a:r>
            <a:r>
              <a:rPr lang="en-US" sz="1600" dirty="0">
                <a:latin typeface="Open Sans Light"/>
              </a:rPr>
              <a:t>code point is U+9152 (also referred to as: CJK UNIFIED IDEOGRAPH-9152); </a:t>
            </a:r>
            <a:endParaRPr lang="en-US" sz="1600" dirty="0" smtClean="0">
              <a:latin typeface="Open Sans Light"/>
            </a:endParaRPr>
          </a:p>
          <a:p>
            <a:r>
              <a:rPr lang="en-US" sz="1600" dirty="0" smtClean="0">
                <a:latin typeface="Open Sans Light"/>
              </a:rPr>
              <a:t>A-label </a:t>
            </a:r>
            <a:r>
              <a:rPr lang="en-US" sz="1600" dirty="0">
                <a:latin typeface="Open Sans Light"/>
              </a:rPr>
              <a:t>is </a:t>
            </a:r>
            <a:r>
              <a:rPr lang="en-US" sz="1600" dirty="0" err="1" smtClean="0">
                <a:latin typeface="Open Sans Light"/>
              </a:rPr>
              <a:t>xn</a:t>
            </a:r>
            <a:r>
              <a:rPr lang="en-US" sz="1600" dirty="0" smtClean="0">
                <a:latin typeface="Open Sans Light"/>
              </a:rPr>
              <a:t>--jj4</a:t>
            </a:r>
            <a:endParaRPr lang="en-US" sz="1600" dirty="0" smtClean="0">
              <a:latin typeface="Open Sans Light"/>
              <a:cs typeface="Open Sans Light"/>
            </a:endParaRPr>
          </a:p>
        </p:txBody>
      </p:sp>
    </p:spTree>
    <p:extLst>
      <p:ext uri="{BB962C8B-B14F-4D97-AF65-F5344CB8AC3E}">
        <p14:creationId xmlns:p14="http://schemas.microsoft.com/office/powerpoint/2010/main" val="3272350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 </a:t>
            </a:r>
            <a:r>
              <a:rPr lang="en-US" b="1" dirty="0" smtClean="0"/>
              <a:t>Internationalized Domain Names and Email Addresses</a:t>
            </a:r>
            <a:endParaRPr lang="en-US" b="1" dirty="0"/>
          </a:p>
        </p:txBody>
      </p:sp>
      <p:sp>
        <p:nvSpPr>
          <p:cNvPr id="3" name="Content Placeholder 2"/>
          <p:cNvSpPr>
            <a:spLocks noGrp="1"/>
          </p:cNvSpPr>
          <p:nvPr>
            <p:ph sz="quarter" idx="10"/>
          </p:nvPr>
        </p:nvSpPr>
        <p:spPr>
          <a:xfrm>
            <a:off x="320675" y="1324602"/>
            <a:ext cx="8450746" cy="3065339"/>
          </a:xfrm>
        </p:spPr>
        <p:txBody>
          <a:bodyPr/>
          <a:lstStyle/>
          <a:p>
            <a:r>
              <a:rPr lang="en-US" sz="1600" dirty="0"/>
              <a:t>The use of Unicode enables domain names </a:t>
            </a:r>
            <a:r>
              <a:rPr lang="en-US" sz="1600" dirty="0" smtClean="0"/>
              <a:t>and email addresses to </a:t>
            </a:r>
            <a:r>
              <a:rPr lang="en-US" sz="1600" dirty="0"/>
              <a:t>contain non-ASCII </a:t>
            </a:r>
            <a:r>
              <a:rPr lang="en-US" sz="1600" dirty="0" smtClean="0"/>
              <a:t>characters.</a:t>
            </a:r>
          </a:p>
          <a:p>
            <a:pPr lvl="1"/>
            <a:r>
              <a:rPr lang="en-US" sz="1400" dirty="0" smtClean="0"/>
              <a:t>Domain </a:t>
            </a:r>
            <a:r>
              <a:rPr lang="en-US" sz="1400" dirty="0"/>
              <a:t>names that use non-ASCII characters are called </a:t>
            </a:r>
            <a:r>
              <a:rPr lang="en-US" sz="1400" u="sng" dirty="0"/>
              <a:t>Internationalized Domain Names (IDNs)</a:t>
            </a:r>
            <a:r>
              <a:rPr lang="en-US" sz="1400" dirty="0"/>
              <a:t>.  The </a:t>
            </a:r>
            <a:r>
              <a:rPr lang="en-US" sz="1400" u="sng" dirty="0"/>
              <a:t>internationalized portion of a domain name can be in any level</a:t>
            </a:r>
            <a:r>
              <a:rPr lang="en-US" sz="1400" dirty="0"/>
              <a:t> – not just the TLD but also the other labels</a:t>
            </a:r>
            <a:r>
              <a:rPr lang="en-US" sz="1400" dirty="0" smtClean="0"/>
              <a:t>.</a:t>
            </a:r>
          </a:p>
          <a:p>
            <a:pPr lvl="1"/>
            <a:r>
              <a:rPr lang="en-US" sz="1400" dirty="0" smtClean="0"/>
              <a:t>Email addresses that use non-ASCII characters are called Internationalized Email Addresses.  The internationalized portion can be at the local or domain part of the address.</a:t>
            </a:r>
          </a:p>
          <a:p>
            <a:pPr marL="91440" indent="0">
              <a:buNone/>
            </a:pPr>
            <a:r>
              <a:rPr lang="en-US" sz="1600" dirty="0" smtClean="0"/>
              <a:t> </a:t>
            </a:r>
            <a:endParaRPr lang="en-US" sz="1600" dirty="0"/>
          </a:p>
          <a:p>
            <a:r>
              <a:rPr lang="en-US" sz="1600" dirty="0"/>
              <a:t>Since the DNS itself previously only used ASCII, it was necessary to create an additional encoding to allow non-ASCII Unicode code points to be converted into ASCII strings, and vice versa. </a:t>
            </a:r>
          </a:p>
        </p:txBody>
      </p:sp>
    </p:spTree>
    <p:extLst>
      <p:ext uri="{BB962C8B-B14F-4D97-AF65-F5344CB8AC3E}">
        <p14:creationId xmlns:p14="http://schemas.microsoft.com/office/powerpoint/2010/main" val="4063774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a:t>
            </a:r>
            <a:r>
              <a:rPr lang="en-US" b="1" dirty="0" smtClean="0"/>
              <a:t>LTR, RTL, and bi-directional</a:t>
            </a:r>
            <a:endParaRPr lang="en-US" b="1" dirty="0"/>
          </a:p>
        </p:txBody>
      </p:sp>
      <p:sp>
        <p:nvSpPr>
          <p:cNvPr id="3" name="Content Placeholder 2"/>
          <p:cNvSpPr>
            <a:spLocks noGrp="1"/>
          </p:cNvSpPr>
          <p:nvPr>
            <p:ph sz="quarter" idx="10"/>
          </p:nvPr>
        </p:nvSpPr>
        <p:spPr>
          <a:xfrm>
            <a:off x="320675" y="1466696"/>
            <a:ext cx="8450746" cy="3065339"/>
          </a:xfrm>
        </p:spPr>
        <p:txBody>
          <a:bodyPr/>
          <a:lstStyle/>
          <a:p>
            <a:r>
              <a:rPr lang="en-US" sz="1800" dirty="0"/>
              <a:t>Most scripts display characters from left to right when text is presented in horizontal lines. </a:t>
            </a:r>
            <a:endParaRPr lang="en-US" sz="1800" dirty="0" smtClean="0"/>
          </a:p>
          <a:p>
            <a:r>
              <a:rPr lang="en-US" sz="1800" dirty="0" smtClean="0"/>
              <a:t>However</a:t>
            </a:r>
            <a:r>
              <a:rPr lang="en-US" sz="1800" dirty="0"/>
              <a:t>, there are also several scripts, such as Arabic or Hebrew, where the ordering of horizontal text in display is from right to left. </a:t>
            </a:r>
            <a:endParaRPr lang="en-US" sz="1800" dirty="0" smtClean="0"/>
          </a:p>
          <a:p>
            <a:r>
              <a:rPr lang="en-US" sz="1800" dirty="0" smtClean="0"/>
              <a:t>The </a:t>
            </a:r>
            <a:r>
              <a:rPr lang="en-US" sz="1800" dirty="0"/>
              <a:t>text can also be bidirectional (left to right – right to left) when a right-to-left script uses digits that are written from left to right or when it uses embedded words from English or other scripts.</a:t>
            </a:r>
          </a:p>
          <a:p>
            <a:r>
              <a:rPr lang="en-US" sz="1800" dirty="0"/>
              <a:t>Challenges and ambiguities can occur when the horizontal direction of the text is not uniform. To solve this issue, there is an algorithm to determine the directionality for bidirectional Unicode text</a:t>
            </a:r>
            <a:r>
              <a:rPr lang="en-US" sz="1800" dirty="0" smtClean="0"/>
              <a:t>.</a:t>
            </a:r>
            <a:endParaRPr lang="en-US" sz="1800" dirty="0"/>
          </a:p>
        </p:txBody>
      </p:sp>
      <p:sp>
        <p:nvSpPr>
          <p:cNvPr id="4" name="TextBox 3"/>
          <p:cNvSpPr txBox="1"/>
          <p:nvPr/>
        </p:nvSpPr>
        <p:spPr>
          <a:xfrm>
            <a:off x="1582066" y="863570"/>
            <a:ext cx="1285929" cy="400110"/>
          </a:xfrm>
          <a:prstGeom prst="rect">
            <a:avLst/>
          </a:prstGeom>
          <a:noFill/>
        </p:spPr>
        <p:txBody>
          <a:bodyPr wrap="none" rtlCol="0">
            <a:spAutoFit/>
          </a:bodyPr>
          <a:lstStyle/>
          <a:p>
            <a:r>
              <a:rPr lang="en-US" sz="2000" dirty="0" smtClean="0">
                <a:solidFill>
                  <a:srgbClr val="7570B3"/>
                </a:solidFill>
              </a:rPr>
              <a:t>domain</a:t>
            </a:r>
            <a:r>
              <a:rPr lang="en-US" sz="2000" dirty="0" smtClean="0"/>
              <a:t>.</a:t>
            </a:r>
            <a:r>
              <a:rPr lang="en-US" sz="2000" dirty="0" smtClean="0">
                <a:solidFill>
                  <a:srgbClr val="D95F02"/>
                </a:solidFill>
              </a:rPr>
              <a:t>tld</a:t>
            </a:r>
            <a:endParaRPr lang="en-US" sz="2000" dirty="0">
              <a:solidFill>
                <a:srgbClr val="D95F02"/>
              </a:solidFill>
            </a:endParaRPr>
          </a:p>
        </p:txBody>
      </p:sp>
      <p:sp>
        <p:nvSpPr>
          <p:cNvPr id="5" name="TextBox 4"/>
          <p:cNvSpPr txBox="1"/>
          <p:nvPr/>
        </p:nvSpPr>
        <p:spPr>
          <a:xfrm>
            <a:off x="5850582" y="863570"/>
            <a:ext cx="1367682" cy="400110"/>
          </a:xfrm>
          <a:prstGeom prst="rect">
            <a:avLst/>
          </a:prstGeom>
          <a:noFill/>
        </p:spPr>
        <p:txBody>
          <a:bodyPr wrap="none" rtlCol="0">
            <a:spAutoFit/>
          </a:bodyPr>
          <a:lstStyle/>
          <a:p>
            <a:r>
              <a:rPr lang="ar-AE" sz="2000" dirty="0" smtClean="0">
                <a:solidFill>
                  <a:srgbClr val="8682BC"/>
                </a:solidFill>
              </a:rPr>
              <a:t>نطاق</a:t>
            </a:r>
            <a:r>
              <a:rPr lang="ar-AE" sz="2000" dirty="0" smtClean="0"/>
              <a:t>.</a:t>
            </a:r>
            <a:r>
              <a:rPr lang="ar-AE" sz="2000" dirty="0" smtClean="0">
                <a:solidFill>
                  <a:srgbClr val="D95F02"/>
                </a:solidFill>
              </a:rPr>
              <a:t>السعودية</a:t>
            </a:r>
            <a:endParaRPr lang="en-US" sz="2000" dirty="0">
              <a:solidFill>
                <a:srgbClr val="D95F02"/>
              </a:solidFill>
            </a:endParaRPr>
          </a:p>
        </p:txBody>
      </p:sp>
      <p:cxnSp>
        <p:nvCxnSpPr>
          <p:cNvPr id="7" name="Straight Arrow Connector 6"/>
          <p:cNvCxnSpPr/>
          <p:nvPr/>
        </p:nvCxnSpPr>
        <p:spPr>
          <a:xfrm flipH="1">
            <a:off x="5822451" y="1263680"/>
            <a:ext cx="139581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582066" y="1263680"/>
            <a:ext cx="128592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492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a:t>
            </a:r>
            <a:r>
              <a:rPr lang="en-US" b="1" dirty="0" smtClean="0"/>
              <a:t>Bidi Algorithm</a:t>
            </a:r>
            <a:endParaRPr lang="en-US" b="1" dirty="0"/>
          </a:p>
        </p:txBody>
      </p:sp>
      <p:sp>
        <p:nvSpPr>
          <p:cNvPr id="3" name="Content Placeholder 2"/>
          <p:cNvSpPr>
            <a:spLocks noGrp="1"/>
          </p:cNvSpPr>
          <p:nvPr>
            <p:ph sz="quarter" idx="10"/>
          </p:nvPr>
        </p:nvSpPr>
        <p:spPr>
          <a:xfrm>
            <a:off x="320675" y="1146688"/>
            <a:ext cx="8450746" cy="3065339"/>
          </a:xfrm>
        </p:spPr>
        <p:txBody>
          <a:bodyPr/>
          <a:lstStyle/>
          <a:p>
            <a:r>
              <a:rPr lang="en-US" dirty="0"/>
              <a:t>There is a set of rules that should be applied by the application to produce the correct order at the time of display which are described by the </a:t>
            </a:r>
            <a:r>
              <a:rPr lang="en-US" b="1" dirty="0"/>
              <a:t>Unicode Bidirectional Algorithm</a:t>
            </a:r>
            <a:r>
              <a:rPr lang="en-US" dirty="0"/>
              <a:t>. We generally refer to this as the “</a:t>
            </a:r>
            <a:r>
              <a:rPr lang="en-US" b="1" dirty="0"/>
              <a:t>Bidi algorithm</a:t>
            </a:r>
            <a:r>
              <a:rPr lang="en-US" dirty="0"/>
              <a:t>”.</a:t>
            </a:r>
          </a:p>
          <a:p>
            <a:endParaRPr lang="en-US" dirty="0" smtClean="0"/>
          </a:p>
          <a:p>
            <a:r>
              <a:rPr lang="en-US" dirty="0" smtClean="0"/>
              <a:t>To </a:t>
            </a:r>
            <a:r>
              <a:rPr lang="en-US" dirty="0"/>
              <a:t>see the Bidi algorithm in detail, go to: </a:t>
            </a:r>
            <a:r>
              <a:rPr lang="en-US" dirty="0">
                <a:hlinkClick r:id="rId3"/>
              </a:rPr>
              <a:t>http://</a:t>
            </a:r>
            <a:r>
              <a:rPr lang="en-US" dirty="0" smtClean="0">
                <a:hlinkClick r:id="rId3"/>
              </a:rPr>
              <a:t>unicode.org/reports/tr9/tr9-11.html</a:t>
            </a:r>
            <a:endParaRPr lang="en-US" dirty="0" smtClean="0"/>
          </a:p>
          <a:p>
            <a:endParaRPr lang="en-US" dirty="0" smtClean="0"/>
          </a:p>
          <a:p>
            <a:r>
              <a:rPr lang="en-US" dirty="0" smtClean="0"/>
              <a:t>Libraries </a:t>
            </a:r>
            <a:r>
              <a:rPr lang="en-US" dirty="0"/>
              <a:t>and APIs exist which manage the directionality for the </a:t>
            </a:r>
            <a:r>
              <a:rPr lang="en-US" dirty="0" smtClean="0"/>
              <a:t>developer</a:t>
            </a:r>
            <a:r>
              <a:rPr lang="en-US" dirty="0"/>
              <a:t>, e.g., </a:t>
            </a:r>
            <a:r>
              <a:rPr lang="en-US" dirty="0" err="1"/>
              <a:t>java.text.Bidi</a:t>
            </a:r>
            <a:endParaRPr lang="en-US" dirty="0" smtClean="0"/>
          </a:p>
          <a:p>
            <a:pPr marL="91440" indent="0">
              <a:buNone/>
            </a:pPr>
            <a:endParaRPr lang="en-US" dirty="0" smtClean="0"/>
          </a:p>
          <a:p>
            <a:pPr marL="91440" indent="0">
              <a:buNone/>
            </a:pPr>
            <a:endParaRPr lang="en-US" dirty="0" smtClean="0"/>
          </a:p>
        </p:txBody>
      </p:sp>
    </p:spTree>
    <p:extLst>
      <p:ext uri="{BB962C8B-B14F-4D97-AF65-F5344CB8AC3E}">
        <p14:creationId xmlns:p14="http://schemas.microsoft.com/office/powerpoint/2010/main" val="1038898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a:t>
            </a:r>
            <a:r>
              <a:rPr lang="en-US" b="1" dirty="0" smtClean="0"/>
              <a:t>Bidi Algorithm (cont.)</a:t>
            </a:r>
            <a:endParaRPr lang="en-US" b="1" dirty="0"/>
          </a:p>
        </p:txBody>
      </p:sp>
      <p:sp>
        <p:nvSpPr>
          <p:cNvPr id="3" name="Content Placeholder 2"/>
          <p:cNvSpPr>
            <a:spLocks noGrp="1"/>
          </p:cNvSpPr>
          <p:nvPr>
            <p:ph sz="quarter" idx="10"/>
          </p:nvPr>
        </p:nvSpPr>
        <p:spPr>
          <a:xfrm>
            <a:off x="320040" y="923251"/>
            <a:ext cx="8450746" cy="3065339"/>
          </a:xfrm>
        </p:spPr>
        <p:txBody>
          <a:bodyPr/>
          <a:lstStyle/>
          <a:p>
            <a:pPr marL="91440" indent="0">
              <a:buNone/>
            </a:pPr>
            <a:r>
              <a:rPr lang="en-US" sz="1600" b="1" dirty="0" smtClean="0">
                <a:solidFill>
                  <a:schemeClr val="tx1"/>
                </a:solidFill>
              </a:rPr>
              <a:t>High-level Synopsis:</a:t>
            </a:r>
          </a:p>
          <a:p>
            <a:pPr marL="434340" indent="-342900">
              <a:buFont typeface="+mj-lt"/>
              <a:buAutoNum type="arabicPeriod"/>
            </a:pPr>
            <a:r>
              <a:rPr lang="en-US" sz="1500" dirty="0" smtClean="0">
                <a:solidFill>
                  <a:schemeClr val="tx1"/>
                </a:solidFill>
              </a:rPr>
              <a:t>To </a:t>
            </a:r>
            <a:r>
              <a:rPr lang="en-US" sz="1500" dirty="0">
                <a:solidFill>
                  <a:schemeClr val="tx1"/>
                </a:solidFill>
              </a:rPr>
              <a:t>know if a sequence is left-to-right or right-to-left, each character in Unicode has an associated directional property. </a:t>
            </a:r>
          </a:p>
          <a:p>
            <a:pPr marL="434340" indent="-342900">
              <a:buFont typeface="+mj-lt"/>
              <a:buAutoNum type="arabicPeriod"/>
            </a:pPr>
            <a:r>
              <a:rPr lang="en-US" sz="1500" dirty="0">
                <a:solidFill>
                  <a:schemeClr val="tx1"/>
                </a:solidFill>
              </a:rPr>
              <a:t>Spaces and punctuation are not strongly typed as either LTR or RTL in Unicode because they may be used in either type of script. They are therefore classified as neutral or weak characters</a:t>
            </a:r>
            <a:r>
              <a:rPr lang="en-US" sz="1500" dirty="0" smtClean="0">
                <a:solidFill>
                  <a:schemeClr val="tx1"/>
                </a:solidFill>
              </a:rPr>
              <a:t>.</a:t>
            </a:r>
            <a:endParaRPr lang="en-US" sz="1500" dirty="0">
              <a:solidFill>
                <a:schemeClr val="tx1"/>
              </a:solidFill>
            </a:endParaRPr>
          </a:p>
          <a:p>
            <a:pPr marL="434340" indent="-342900">
              <a:buFont typeface="+mj-lt"/>
              <a:buAutoNum type="arabicPeriod"/>
            </a:pPr>
            <a:r>
              <a:rPr lang="en-US" sz="1500" dirty="0">
                <a:solidFill>
                  <a:schemeClr val="tx1"/>
                </a:solidFill>
              </a:rPr>
              <a:t>Neutral characters between characters of the same LTR or RTL directionality will assume the same directionality. Even if there are several neutral characters between the two characters with the same directionality, all the neutral characters will be treated in the same way</a:t>
            </a:r>
            <a:r>
              <a:rPr lang="en-US" sz="1500" dirty="0" smtClean="0">
                <a:solidFill>
                  <a:schemeClr val="tx1"/>
                </a:solidFill>
              </a:rPr>
              <a:t>.</a:t>
            </a:r>
            <a:endParaRPr lang="en-US" sz="1500" dirty="0">
              <a:solidFill>
                <a:schemeClr val="tx1"/>
              </a:solidFill>
            </a:endParaRPr>
          </a:p>
          <a:p>
            <a:pPr marL="434340" indent="-342900">
              <a:buFont typeface="+mj-lt"/>
              <a:buAutoNum type="arabicPeriod"/>
            </a:pPr>
            <a:r>
              <a:rPr lang="en-US" sz="1500" dirty="0">
                <a:solidFill>
                  <a:schemeClr val="tx1"/>
                </a:solidFill>
              </a:rPr>
              <a:t>When a space or punctuation falls between two typed characters that have different directionality, the neutral character (or characters) will be treated as if they have the same directionality as the prevailing base direction</a:t>
            </a:r>
            <a:r>
              <a:rPr lang="en-US" sz="1500" dirty="0" smtClean="0">
                <a:solidFill>
                  <a:schemeClr val="tx1"/>
                </a:solidFill>
              </a:rPr>
              <a:t>.</a:t>
            </a:r>
          </a:p>
          <a:p>
            <a:endParaRPr lang="en-US" sz="1400" dirty="0">
              <a:solidFill>
                <a:schemeClr val="tx1"/>
              </a:solidFill>
            </a:endParaRPr>
          </a:p>
          <a:p>
            <a:pPr marL="91440" indent="0">
              <a:buNone/>
            </a:pPr>
            <a:r>
              <a:rPr lang="en-US" sz="1600" dirty="0" smtClean="0">
                <a:solidFill>
                  <a:schemeClr val="tx1"/>
                </a:solidFill>
              </a:rPr>
              <a:t>Still, it is sometimes necessary to directly encode </a:t>
            </a:r>
            <a:r>
              <a:rPr lang="en-US" sz="1600" dirty="0" smtClean="0"/>
              <a:t>changes in base direction to ensure text displayed properly.</a:t>
            </a:r>
            <a:endParaRPr lang="en-US" sz="1600" dirty="0"/>
          </a:p>
          <a:p>
            <a:endParaRPr lang="en-US" sz="1600" dirty="0"/>
          </a:p>
        </p:txBody>
      </p:sp>
    </p:spTree>
    <p:extLst>
      <p:ext uri="{BB962C8B-B14F-4D97-AF65-F5344CB8AC3E}">
        <p14:creationId xmlns:p14="http://schemas.microsoft.com/office/powerpoint/2010/main" val="2028561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Warm-up Exercise</a:t>
            </a:r>
            <a:endParaRPr lang="en-US" dirty="0"/>
          </a:p>
        </p:txBody>
      </p:sp>
      <p:sp>
        <p:nvSpPr>
          <p:cNvPr id="4" name="TextBox 3"/>
          <p:cNvSpPr txBox="1"/>
          <p:nvPr/>
        </p:nvSpPr>
        <p:spPr>
          <a:xfrm>
            <a:off x="398463" y="773327"/>
            <a:ext cx="8372959" cy="951543"/>
          </a:xfrm>
          <a:prstGeom prst="rect">
            <a:avLst/>
          </a:prstGeom>
          <a:noFill/>
        </p:spPr>
        <p:txBody>
          <a:bodyPr wrap="square" rtlCol="0">
            <a:spAutoFit/>
          </a:bodyPr>
          <a:lstStyle/>
          <a:p>
            <a:pPr>
              <a:lnSpc>
                <a:spcPct val="120000"/>
              </a:lnSpc>
            </a:pPr>
            <a:r>
              <a:rPr lang="en-US" sz="1600" i="1" dirty="0" smtClean="0">
                <a:latin typeface="Open Sans Light"/>
                <a:cs typeface="Open Sans Light"/>
              </a:rPr>
              <a:t>Each of the 3 groups below contain lists of Top Level Domains (TLDs) that are valid (approved and delegated by ICANN), except that each list contains one made-up or invalid TLD.  </a:t>
            </a:r>
            <a:r>
              <a:rPr lang="en-US" sz="1600" b="1" i="1" dirty="0" smtClean="0">
                <a:latin typeface="Open Sans Light"/>
                <a:cs typeface="Open Sans Light"/>
              </a:rPr>
              <a:t>Which TLD in each group is invalid? </a:t>
            </a:r>
            <a:endParaRPr lang="en-US" sz="1600" b="1" i="1" dirty="0">
              <a:latin typeface="Open Sans Light"/>
              <a:cs typeface="Open Sans Light"/>
            </a:endParaRPr>
          </a:p>
        </p:txBody>
      </p:sp>
      <p:sp>
        <p:nvSpPr>
          <p:cNvPr id="2" name="TextBox 1"/>
          <p:cNvSpPr txBox="1"/>
          <p:nvPr/>
        </p:nvSpPr>
        <p:spPr>
          <a:xfrm>
            <a:off x="6774469" y="2202873"/>
            <a:ext cx="1791886" cy="2554545"/>
          </a:xfrm>
          <a:prstGeom prst="rect">
            <a:avLst/>
          </a:prstGeom>
          <a:noFill/>
        </p:spPr>
        <p:txBody>
          <a:bodyPr wrap="square" rtlCol="0">
            <a:spAutoFit/>
          </a:bodyPr>
          <a:lstStyle/>
          <a:p>
            <a:r>
              <a:rPr lang="en-US" altLang="ja-JP" sz="1600" dirty="0" smtClean="0">
                <a:latin typeface="Open Sans Light"/>
                <a:cs typeface="Open Sans Light"/>
              </a:rPr>
              <a:t>GMAIL</a:t>
            </a:r>
          </a:p>
          <a:p>
            <a:r>
              <a:rPr lang="ar-AE" sz="1600" dirty="0">
                <a:latin typeface="Open Sans Light"/>
                <a:cs typeface="Open Sans Light"/>
              </a:rPr>
              <a:t>قطر</a:t>
            </a:r>
            <a:endParaRPr lang="en-US" sz="1600" dirty="0">
              <a:latin typeface="Open Sans Light"/>
              <a:cs typeface="Open Sans Light"/>
            </a:endParaRPr>
          </a:p>
          <a:p>
            <a:r>
              <a:rPr lang="en-US" sz="1600" dirty="0" smtClean="0">
                <a:latin typeface="Open Sans Light"/>
                <a:cs typeface="Open Sans Light"/>
              </a:rPr>
              <a:t>JOY</a:t>
            </a:r>
          </a:p>
          <a:p>
            <a:r>
              <a:rPr lang="en-US" altLang="ja-JP" sz="1600" dirty="0" smtClean="0">
                <a:latin typeface="Open Sans Light"/>
                <a:cs typeface="Open Sans Light"/>
              </a:rPr>
              <a:t>LIKE</a:t>
            </a:r>
          </a:p>
          <a:p>
            <a:r>
              <a:rPr lang="hy-AM" sz="1600" dirty="0">
                <a:latin typeface="Open Sans Light"/>
                <a:cs typeface="Open Sans Light"/>
              </a:rPr>
              <a:t>հայ</a:t>
            </a:r>
          </a:p>
          <a:p>
            <a:r>
              <a:rPr lang="en-US" sz="1600" dirty="0" smtClean="0">
                <a:latin typeface="Open Sans Light"/>
                <a:cs typeface="Open Sans Light"/>
              </a:rPr>
              <a:t>ONYOURSIDE</a:t>
            </a:r>
          </a:p>
          <a:p>
            <a:r>
              <a:rPr lang="en-US" sz="1600" dirty="0" smtClean="0">
                <a:latin typeface="Open Sans Light"/>
                <a:cs typeface="Open Sans Light"/>
              </a:rPr>
              <a:t>OOO</a:t>
            </a:r>
            <a:endParaRPr lang="hy-AM" sz="1600" dirty="0">
              <a:latin typeface="Open Sans Light"/>
              <a:cs typeface="Open Sans Light"/>
            </a:endParaRPr>
          </a:p>
          <a:p>
            <a:r>
              <a:rPr lang="ar-AE" sz="1600" dirty="0">
                <a:latin typeface="Open Sans Light"/>
                <a:cs typeface="Open Sans Light"/>
              </a:rPr>
              <a:t>فلسطين</a:t>
            </a:r>
          </a:p>
          <a:p>
            <a:r>
              <a:rPr lang="en-US" sz="1600" dirty="0" smtClean="0">
                <a:latin typeface="Open Sans Light"/>
                <a:cs typeface="Open Sans Light"/>
              </a:rPr>
              <a:t>SILLY</a:t>
            </a:r>
            <a:endParaRPr lang="ar-AE" sz="1600" dirty="0">
              <a:latin typeface="Open Sans Light"/>
              <a:cs typeface="Open Sans Light"/>
            </a:endParaRPr>
          </a:p>
          <a:p>
            <a:r>
              <a:rPr lang="en-US" altLang="ja-JP" sz="1600" dirty="0">
                <a:latin typeface="Open Sans Light"/>
                <a:cs typeface="Open Sans Light"/>
              </a:rPr>
              <a:t>SUCKS</a:t>
            </a:r>
            <a:endParaRPr lang="en-US" sz="1600" dirty="0" smtClean="0">
              <a:latin typeface="Open Sans Light"/>
              <a:cs typeface="Open Sans Light"/>
            </a:endParaRPr>
          </a:p>
        </p:txBody>
      </p:sp>
      <p:sp>
        <p:nvSpPr>
          <p:cNvPr id="6" name="TextBox 5"/>
          <p:cNvSpPr txBox="1"/>
          <p:nvPr/>
        </p:nvSpPr>
        <p:spPr>
          <a:xfrm>
            <a:off x="3517400" y="2202873"/>
            <a:ext cx="2202514" cy="2554545"/>
          </a:xfrm>
          <a:prstGeom prst="rect">
            <a:avLst/>
          </a:prstGeom>
          <a:noFill/>
        </p:spPr>
        <p:txBody>
          <a:bodyPr wrap="square" rtlCol="0">
            <a:spAutoFit/>
          </a:bodyPr>
          <a:lstStyle/>
          <a:p>
            <a:r>
              <a:rPr lang="en-US" altLang="ja-JP" sz="1600" dirty="0" smtClean="0">
                <a:latin typeface="Open Sans Light"/>
                <a:cs typeface="Open Sans Light"/>
              </a:rPr>
              <a:t>ABC</a:t>
            </a:r>
          </a:p>
          <a:p>
            <a:r>
              <a:rPr lang="ar-AE" sz="1600" dirty="0">
                <a:latin typeface="Open Sans Light"/>
                <a:cs typeface="Open Sans Light"/>
              </a:rPr>
              <a:t>مصر</a:t>
            </a:r>
            <a:endParaRPr lang="en-US" sz="1600" dirty="0">
              <a:latin typeface="Open Sans Light"/>
              <a:cs typeface="Open Sans Light"/>
            </a:endParaRPr>
          </a:p>
          <a:p>
            <a:r>
              <a:rPr lang="en-US" sz="1600" dirty="0" smtClean="0">
                <a:latin typeface="Open Sans Light"/>
                <a:cs typeface="Open Sans Light"/>
              </a:rPr>
              <a:t>ATHLETA</a:t>
            </a:r>
          </a:p>
          <a:p>
            <a:r>
              <a:rPr lang="ta-IN" sz="1600" dirty="0">
                <a:latin typeface="Open Sans Light"/>
                <a:cs typeface="Open Sans Light"/>
              </a:rPr>
              <a:t>இலங்கை</a:t>
            </a:r>
          </a:p>
          <a:p>
            <a:r>
              <a:rPr lang="en-US" sz="1600" dirty="0" smtClean="0">
                <a:latin typeface="Open Sans Light"/>
                <a:cs typeface="Open Sans Light"/>
              </a:rPr>
              <a:t>CANCERRESEARCH</a:t>
            </a:r>
          </a:p>
          <a:p>
            <a:r>
              <a:rPr lang="en-US" sz="1600" dirty="0" smtClean="0">
                <a:latin typeface="Open Sans Light"/>
                <a:cs typeface="Open Sans Light"/>
              </a:rPr>
              <a:t>CITIC</a:t>
            </a:r>
          </a:p>
          <a:p>
            <a:r>
              <a:rPr lang="ja-JP" altLang="en-US" sz="1600" dirty="0">
                <a:latin typeface="Open Sans Light"/>
                <a:cs typeface="Open Sans Light"/>
              </a:rPr>
              <a:t>新加坡</a:t>
            </a:r>
          </a:p>
          <a:p>
            <a:r>
              <a:rPr lang="en-US" sz="1600" dirty="0" smtClean="0">
                <a:latin typeface="Open Sans Light"/>
                <a:cs typeface="Open Sans Light"/>
              </a:rPr>
              <a:t>ESURANCE</a:t>
            </a:r>
          </a:p>
          <a:p>
            <a:r>
              <a:rPr lang="en-US" sz="1600" dirty="0" smtClean="0">
                <a:latin typeface="Open Sans Light"/>
                <a:cs typeface="Open Sans Light"/>
              </a:rPr>
              <a:t>FAKE</a:t>
            </a:r>
          </a:p>
          <a:p>
            <a:r>
              <a:rPr lang="th-TH" sz="1600" dirty="0">
                <a:latin typeface="Open Sans Light"/>
                <a:cs typeface="Open Sans Light"/>
              </a:rPr>
              <a:t>ไทย</a:t>
            </a:r>
            <a:endParaRPr lang="en-US" sz="1600" dirty="0" smtClean="0">
              <a:latin typeface="Open Sans Light"/>
              <a:cs typeface="Open Sans Light"/>
            </a:endParaRPr>
          </a:p>
        </p:txBody>
      </p:sp>
      <p:sp>
        <p:nvSpPr>
          <p:cNvPr id="7" name="TextBox 6"/>
          <p:cNvSpPr txBox="1"/>
          <p:nvPr/>
        </p:nvSpPr>
        <p:spPr>
          <a:xfrm>
            <a:off x="488571" y="2202873"/>
            <a:ext cx="1974273" cy="2554545"/>
          </a:xfrm>
          <a:prstGeom prst="rect">
            <a:avLst/>
          </a:prstGeom>
          <a:noFill/>
        </p:spPr>
        <p:txBody>
          <a:bodyPr wrap="square" rtlCol="0">
            <a:spAutoFit/>
          </a:bodyPr>
          <a:lstStyle/>
          <a:p>
            <a:r>
              <a:rPr lang="ja-JP" altLang="en-US" sz="1600" dirty="0">
                <a:latin typeface="Open Sans Light"/>
                <a:cs typeface="Open Sans Light"/>
              </a:rPr>
              <a:t>嘉</a:t>
            </a:r>
            <a:r>
              <a:rPr lang="ja-JP" altLang="en-US" sz="1600" dirty="0" smtClean="0">
                <a:latin typeface="Open Sans Light"/>
                <a:cs typeface="Open Sans Light"/>
              </a:rPr>
              <a:t>里</a:t>
            </a:r>
            <a:endParaRPr lang="en-US" altLang="ja-JP" sz="1600" dirty="0" smtClean="0">
              <a:latin typeface="Open Sans Light"/>
              <a:cs typeface="Open Sans Light"/>
            </a:endParaRPr>
          </a:p>
          <a:p>
            <a:r>
              <a:rPr lang="en-US" sz="1600" dirty="0" smtClean="0">
                <a:latin typeface="Open Sans Light"/>
                <a:cs typeface="Open Sans Light"/>
              </a:rPr>
              <a:t>ANALYTICS</a:t>
            </a:r>
            <a:endParaRPr lang="en-US" altLang="ja-JP" sz="1600" dirty="0" smtClean="0">
              <a:latin typeface="Open Sans Light"/>
              <a:cs typeface="Open Sans Light"/>
            </a:endParaRPr>
          </a:p>
          <a:p>
            <a:r>
              <a:rPr lang="en-US" sz="1600" dirty="0">
                <a:latin typeface="Open Sans Light"/>
                <a:cs typeface="Open Sans Light"/>
              </a:rPr>
              <a:t>BLOCKBUSTER</a:t>
            </a:r>
          </a:p>
          <a:p>
            <a:r>
              <a:rPr lang="en-US" sz="1600" dirty="0">
                <a:latin typeface="Open Sans Light"/>
                <a:cs typeface="Open Sans Light"/>
              </a:rPr>
              <a:t>DIAMONDS</a:t>
            </a:r>
          </a:p>
          <a:p>
            <a:r>
              <a:rPr lang="en-US" sz="1600" dirty="0" smtClean="0">
                <a:latin typeface="Open Sans Light"/>
                <a:cs typeface="Open Sans Light"/>
              </a:rPr>
              <a:t>HOTELES</a:t>
            </a:r>
            <a:endParaRPr lang="en-US" sz="1600" dirty="0">
              <a:latin typeface="Open Sans Light"/>
              <a:cs typeface="Open Sans Light"/>
            </a:endParaRPr>
          </a:p>
          <a:p>
            <a:r>
              <a:rPr lang="ja-JP" altLang="en-US" sz="1600" dirty="0" smtClean="0">
                <a:latin typeface="Open Sans Light"/>
                <a:cs typeface="Open Sans Light"/>
              </a:rPr>
              <a:t>广</a:t>
            </a:r>
            <a:r>
              <a:rPr lang="ja-JP" altLang="en-US" sz="1600" dirty="0">
                <a:latin typeface="Open Sans Light"/>
                <a:cs typeface="Open Sans Light"/>
              </a:rPr>
              <a:t>东</a:t>
            </a:r>
          </a:p>
          <a:p>
            <a:r>
              <a:rPr lang="en-US" sz="1600" dirty="0">
                <a:latin typeface="Open Sans Light"/>
                <a:cs typeface="Open Sans Light"/>
              </a:rPr>
              <a:t>MOVISTAR</a:t>
            </a:r>
          </a:p>
          <a:p>
            <a:r>
              <a:rPr lang="ta-IN" sz="1600" dirty="0" smtClean="0">
                <a:latin typeface="Open Sans Light"/>
                <a:cs typeface="Open Sans Light"/>
              </a:rPr>
              <a:t>இந்தியா</a:t>
            </a:r>
          </a:p>
          <a:p>
            <a:r>
              <a:rPr lang="en-US" altLang="ja-JP" sz="1600" dirty="0" smtClean="0">
                <a:latin typeface="Open Sans Light"/>
                <a:cs typeface="Open Sans Light"/>
              </a:rPr>
              <a:t>REALLY</a:t>
            </a:r>
          </a:p>
          <a:p>
            <a:r>
              <a:rPr lang="ja-JP" altLang="en-US" sz="1600" dirty="0" smtClean="0">
                <a:latin typeface="Open Sans Light"/>
                <a:cs typeface="Open Sans Light"/>
              </a:rPr>
              <a:t>政务</a:t>
            </a:r>
            <a:endParaRPr lang="en-US" altLang="ja-JP" sz="1600" dirty="0" smtClean="0">
              <a:latin typeface="Open Sans Light"/>
              <a:cs typeface="Open Sans Light"/>
            </a:endParaRPr>
          </a:p>
        </p:txBody>
      </p:sp>
      <p:sp>
        <p:nvSpPr>
          <p:cNvPr id="8" name="TextBox 7"/>
          <p:cNvSpPr txBox="1"/>
          <p:nvPr/>
        </p:nvSpPr>
        <p:spPr>
          <a:xfrm>
            <a:off x="3517400" y="1864319"/>
            <a:ext cx="949299" cy="338554"/>
          </a:xfrm>
          <a:prstGeom prst="rect">
            <a:avLst/>
          </a:prstGeom>
          <a:noFill/>
        </p:spPr>
        <p:txBody>
          <a:bodyPr wrap="none" rtlCol="0">
            <a:spAutoFit/>
          </a:bodyPr>
          <a:lstStyle/>
          <a:p>
            <a:r>
              <a:rPr lang="en-US" sz="1600" u="sng" dirty="0" smtClean="0">
                <a:latin typeface="Open Sans Light"/>
                <a:cs typeface="Open Sans Light"/>
              </a:rPr>
              <a:t>Group B</a:t>
            </a:r>
          </a:p>
        </p:txBody>
      </p:sp>
      <p:sp>
        <p:nvSpPr>
          <p:cNvPr id="9" name="TextBox 8"/>
          <p:cNvSpPr txBox="1"/>
          <p:nvPr/>
        </p:nvSpPr>
        <p:spPr>
          <a:xfrm>
            <a:off x="6774469" y="1833541"/>
            <a:ext cx="960519" cy="338554"/>
          </a:xfrm>
          <a:prstGeom prst="rect">
            <a:avLst/>
          </a:prstGeom>
          <a:noFill/>
        </p:spPr>
        <p:txBody>
          <a:bodyPr wrap="none" rtlCol="0">
            <a:spAutoFit/>
          </a:bodyPr>
          <a:lstStyle/>
          <a:p>
            <a:r>
              <a:rPr lang="en-US" sz="1600" u="sng" dirty="0" smtClean="0">
                <a:latin typeface="Open Sans Light"/>
                <a:cs typeface="Open Sans Light"/>
              </a:rPr>
              <a:t>Group C</a:t>
            </a:r>
          </a:p>
        </p:txBody>
      </p:sp>
      <p:sp>
        <p:nvSpPr>
          <p:cNvPr id="10" name="TextBox 9"/>
          <p:cNvSpPr txBox="1"/>
          <p:nvPr/>
        </p:nvSpPr>
        <p:spPr>
          <a:xfrm>
            <a:off x="488571" y="1833541"/>
            <a:ext cx="937949" cy="338554"/>
          </a:xfrm>
          <a:prstGeom prst="rect">
            <a:avLst/>
          </a:prstGeom>
          <a:noFill/>
        </p:spPr>
        <p:txBody>
          <a:bodyPr wrap="none" rtlCol="0">
            <a:spAutoFit/>
          </a:bodyPr>
          <a:lstStyle/>
          <a:p>
            <a:r>
              <a:rPr lang="en-US" sz="1600" u="sng" dirty="0" smtClean="0">
                <a:latin typeface="Open Sans Light"/>
                <a:cs typeface="Open Sans Light"/>
              </a:rPr>
              <a:t>Group A</a:t>
            </a:r>
          </a:p>
        </p:txBody>
      </p:sp>
      <p:cxnSp>
        <p:nvCxnSpPr>
          <p:cNvPr id="11" name="Straight Connector 10"/>
          <p:cNvCxnSpPr/>
          <p:nvPr/>
        </p:nvCxnSpPr>
        <p:spPr>
          <a:xfrm>
            <a:off x="6247192" y="2201216"/>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851030" y="2201216"/>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659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 </a:t>
            </a:r>
            <a:r>
              <a:rPr lang="en-US" b="1" dirty="0" smtClean="0"/>
              <a:t>Punycode</a:t>
            </a:r>
            <a:endParaRPr lang="en-US" b="1" dirty="0"/>
          </a:p>
        </p:txBody>
      </p:sp>
      <p:sp>
        <p:nvSpPr>
          <p:cNvPr id="3" name="Content Placeholder 2"/>
          <p:cNvSpPr>
            <a:spLocks noGrp="1"/>
          </p:cNvSpPr>
          <p:nvPr>
            <p:ph sz="quarter" idx="10"/>
          </p:nvPr>
        </p:nvSpPr>
        <p:spPr>
          <a:xfrm>
            <a:off x="320675" y="1026770"/>
            <a:ext cx="8450746" cy="3065339"/>
          </a:xfrm>
        </p:spPr>
        <p:txBody>
          <a:bodyPr/>
          <a:lstStyle/>
          <a:p>
            <a:r>
              <a:rPr lang="en-US" sz="1800" dirty="0"/>
              <a:t>The </a:t>
            </a:r>
            <a:r>
              <a:rPr lang="en-US" sz="1800" u="sng" dirty="0"/>
              <a:t>algorithm that implements this Unicode-to-ASCII encoding is called Punycode</a:t>
            </a:r>
            <a:r>
              <a:rPr lang="en-US" sz="1800" dirty="0"/>
              <a:t>; the output strings are called A-Labels. A-Labels can be distinguished from an ordinary ASCII label because they always start with the following four characters: </a:t>
            </a:r>
            <a:endParaRPr lang="en-US" sz="1800" dirty="0" smtClean="0"/>
          </a:p>
          <a:p>
            <a:pPr marL="91440" indent="0">
              <a:spcBef>
                <a:spcPts val="1200"/>
              </a:spcBef>
              <a:spcAft>
                <a:spcPts val="1200"/>
              </a:spcAft>
              <a:buNone/>
            </a:pPr>
            <a:r>
              <a:rPr lang="en-US" sz="1800" dirty="0"/>
              <a:t>	</a:t>
            </a:r>
            <a:r>
              <a:rPr lang="en-US" sz="1800" dirty="0" smtClean="0"/>
              <a:t>	xn-</a:t>
            </a:r>
            <a:r>
              <a:rPr lang="en-US" sz="1800" dirty="0"/>
              <a:t>- </a:t>
            </a:r>
          </a:p>
          <a:p>
            <a:r>
              <a:rPr lang="en-US" sz="1800" dirty="0" smtClean="0"/>
              <a:t>These 4 </a:t>
            </a:r>
            <a:r>
              <a:rPr lang="en-US" sz="1800" dirty="0"/>
              <a:t>characters are called the ACE prefix (ASCII Compatible Encoding)</a:t>
            </a:r>
          </a:p>
          <a:p>
            <a:r>
              <a:rPr lang="en-US" sz="1800" dirty="0"/>
              <a:t>The Punycode transformation is reversible: it can transform from Unicode to an A-Label and also from an A-label back to Unicode (known as a U-Label</a:t>
            </a:r>
            <a:r>
              <a:rPr lang="en-US" sz="1800" dirty="0" smtClean="0"/>
              <a:t>)</a:t>
            </a:r>
          </a:p>
          <a:p>
            <a:endParaRPr lang="en-US" sz="1800" dirty="0" smtClean="0"/>
          </a:p>
          <a:p>
            <a:pPr marL="91440" indent="0">
              <a:buNone/>
            </a:pPr>
            <a:r>
              <a:rPr lang="en-US" sz="1400" dirty="0"/>
              <a:t>The only RFC-defined use of the Punycode algorithm is for expressing internationalized domains. However, rather than implement Unicode, some developers choose to apply Punycode to other scenarios. </a:t>
            </a:r>
          </a:p>
          <a:p>
            <a:endParaRPr lang="en-US" sz="1800" dirty="0"/>
          </a:p>
          <a:p>
            <a:endParaRPr lang="en-US" sz="1800" dirty="0"/>
          </a:p>
        </p:txBody>
      </p:sp>
    </p:spTree>
    <p:extLst>
      <p:ext uri="{BB962C8B-B14F-4D97-AF65-F5344CB8AC3E}">
        <p14:creationId xmlns:p14="http://schemas.microsoft.com/office/powerpoint/2010/main" val="3614106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t>
            </a:r>
            <a:r>
              <a:rPr lang="en-US" dirty="0" smtClean="0"/>
              <a:t>Blocks:</a:t>
            </a:r>
            <a:r>
              <a:rPr lang="en-US" b="1" dirty="0" smtClean="0"/>
              <a:t> </a:t>
            </a:r>
            <a:r>
              <a:rPr lang="en-US" b="1" dirty="0"/>
              <a:t>Punycode Examples</a:t>
            </a:r>
          </a:p>
        </p:txBody>
      </p:sp>
      <p:sp>
        <p:nvSpPr>
          <p:cNvPr id="3" name="Content Placeholder 2"/>
          <p:cNvSpPr>
            <a:spLocks noGrp="1"/>
          </p:cNvSpPr>
          <p:nvPr>
            <p:ph sz="quarter" idx="10"/>
          </p:nvPr>
        </p:nvSpPr>
        <p:spPr/>
        <p:txBody>
          <a:bodyPr/>
          <a:lstStyle/>
          <a:p>
            <a:r>
              <a:rPr lang="en-US" dirty="0"/>
              <a:t>Examples of (imaginary) IDNs </a:t>
            </a:r>
            <a:endParaRPr lang="en-US" dirty="0" smtClean="0"/>
          </a:p>
          <a:p>
            <a:endParaRPr lang="en-US" dirty="0"/>
          </a:p>
          <a:p>
            <a:pPr marL="91440" indent="0">
              <a:buNone/>
            </a:pPr>
            <a:r>
              <a:rPr lang="en-US" dirty="0" smtClean="0"/>
              <a:t>	example</a:t>
            </a:r>
            <a:r>
              <a:rPr lang="en-US" dirty="0"/>
              <a:t>.</a:t>
            </a:r>
            <a:r>
              <a:rPr lang="ja-JP" altLang="en-US" dirty="0"/>
              <a:t>みんな </a:t>
            </a:r>
            <a:r>
              <a:rPr lang="en-US" altLang="ja-JP" dirty="0" smtClean="0"/>
              <a:t>	</a:t>
            </a:r>
            <a:r>
              <a:rPr lang="ja-JP" altLang="en-US" dirty="0"/>
              <a:t>	</a:t>
            </a:r>
            <a:r>
              <a:rPr lang="en-US" altLang="ja-JP" dirty="0"/>
              <a:t>(</a:t>
            </a:r>
            <a:r>
              <a:rPr lang="en-US" dirty="0"/>
              <a:t>Punycode = example.xn--q9jyb4c) </a:t>
            </a:r>
          </a:p>
          <a:p>
            <a:pPr marL="91440" indent="0">
              <a:buNone/>
            </a:pPr>
            <a:r>
              <a:rPr lang="en-US" altLang="ja-JP" dirty="0" smtClean="0"/>
              <a:t>	</a:t>
            </a:r>
            <a:r>
              <a:rPr lang="ja-JP" altLang="en-US" dirty="0" smtClean="0"/>
              <a:t>大</a:t>
            </a:r>
            <a:r>
              <a:rPr lang="ja-JP" altLang="en-US" dirty="0"/>
              <a:t>坂</a:t>
            </a:r>
            <a:r>
              <a:rPr lang="en-US" altLang="ja-JP" dirty="0"/>
              <a:t>.</a:t>
            </a:r>
            <a:r>
              <a:rPr lang="en-US" dirty="0"/>
              <a:t>info 			(Punycode = xn--uesx7b.info) 	</a:t>
            </a:r>
          </a:p>
          <a:p>
            <a:pPr marL="91440" indent="0">
              <a:buNone/>
            </a:pPr>
            <a:r>
              <a:rPr lang="en-US" altLang="ja-JP" dirty="0" smtClean="0"/>
              <a:t>	</a:t>
            </a:r>
            <a:r>
              <a:rPr lang="ja-JP" altLang="en-US" dirty="0" smtClean="0"/>
              <a:t>み</a:t>
            </a:r>
            <a:r>
              <a:rPr lang="ja-JP" altLang="en-US" dirty="0"/>
              <a:t>んな</a:t>
            </a:r>
            <a:r>
              <a:rPr lang="en-US" altLang="ja-JP" dirty="0"/>
              <a:t>. </a:t>
            </a:r>
            <a:r>
              <a:rPr lang="ja-JP" altLang="en-US" dirty="0"/>
              <a:t>大坂 		</a:t>
            </a:r>
            <a:r>
              <a:rPr lang="en-US" altLang="ja-JP" dirty="0"/>
              <a:t>(</a:t>
            </a:r>
            <a:r>
              <a:rPr lang="en-US" dirty="0"/>
              <a:t>Punycode = xn--q9jyb4c.xn--uesx7b) </a:t>
            </a:r>
          </a:p>
        </p:txBody>
      </p:sp>
      <p:sp>
        <p:nvSpPr>
          <p:cNvPr id="4" name="TextBox 3"/>
          <p:cNvSpPr txBox="1"/>
          <p:nvPr/>
        </p:nvSpPr>
        <p:spPr>
          <a:xfrm>
            <a:off x="1728118" y="4269735"/>
            <a:ext cx="5687776" cy="338554"/>
          </a:xfrm>
          <a:prstGeom prst="rect">
            <a:avLst/>
          </a:prstGeom>
          <a:solidFill>
            <a:schemeClr val="accent1">
              <a:lumMod val="60000"/>
              <a:lumOff val="40000"/>
            </a:schemeClr>
          </a:solidFill>
        </p:spPr>
        <p:txBody>
          <a:bodyPr wrap="none" rtlCol="0">
            <a:spAutoFit/>
          </a:bodyPr>
          <a:lstStyle/>
          <a:p>
            <a:pPr algn="ctr"/>
            <a:r>
              <a:rPr lang="en-US" sz="1600" dirty="0" smtClean="0">
                <a:latin typeface="Open Sans Light"/>
              </a:rPr>
              <a:t>Discussion question: Should you store the Punycode locally?</a:t>
            </a:r>
            <a:endParaRPr lang="en-US" sz="1600" dirty="0">
              <a:latin typeface="Open Sans Light"/>
            </a:endParaRPr>
          </a:p>
        </p:txBody>
      </p:sp>
    </p:spTree>
    <p:extLst>
      <p:ext uri="{BB962C8B-B14F-4D97-AF65-F5344CB8AC3E}">
        <p14:creationId xmlns:p14="http://schemas.microsoft.com/office/powerpoint/2010/main" val="400237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a:t>
            </a:r>
            <a:r>
              <a:rPr lang="en-US" b="1" dirty="0" smtClean="0"/>
              <a:t>Punycode Implementation</a:t>
            </a:r>
            <a:endParaRPr lang="en-US" b="1" dirty="0"/>
          </a:p>
        </p:txBody>
      </p:sp>
      <p:sp>
        <p:nvSpPr>
          <p:cNvPr id="3" name="Content Placeholder 2"/>
          <p:cNvSpPr>
            <a:spLocks noGrp="1"/>
          </p:cNvSpPr>
          <p:nvPr>
            <p:ph sz="quarter" idx="10"/>
          </p:nvPr>
        </p:nvSpPr>
        <p:spPr/>
        <p:txBody>
          <a:bodyPr/>
          <a:lstStyle/>
          <a:p>
            <a:pPr marL="91440" indent="0">
              <a:buNone/>
            </a:pPr>
            <a:r>
              <a:rPr lang="en-US" dirty="0" smtClean="0"/>
              <a:t>C#</a:t>
            </a:r>
          </a:p>
          <a:p>
            <a:r>
              <a:rPr lang="en-US" dirty="0" smtClean="0"/>
              <a:t>You </a:t>
            </a:r>
            <a:r>
              <a:rPr lang="en-US" dirty="0"/>
              <a:t>can rely on the </a:t>
            </a:r>
            <a:r>
              <a:rPr lang="en-US" dirty="0" smtClean="0"/>
              <a:t>.NET built-in </a:t>
            </a:r>
            <a:r>
              <a:rPr lang="en-US" dirty="0"/>
              <a:t>platform </a:t>
            </a:r>
            <a:r>
              <a:rPr lang="en-US" dirty="0" smtClean="0"/>
              <a:t>IDN/Punycode </a:t>
            </a:r>
            <a:r>
              <a:rPr lang="en-US" dirty="0"/>
              <a:t>support, or use a 3rd party </a:t>
            </a:r>
            <a:r>
              <a:rPr lang="en-US" dirty="0" smtClean="0"/>
              <a:t>library </a:t>
            </a:r>
            <a:r>
              <a:rPr lang="en-US" dirty="0"/>
              <a:t>such as Libidn.</a:t>
            </a:r>
            <a:endParaRPr lang="en-US" dirty="0" smtClean="0"/>
          </a:p>
          <a:p>
            <a:pPr marL="91440" indent="0">
              <a:buNone/>
            </a:pPr>
            <a:endParaRPr lang="en-US" dirty="0"/>
          </a:p>
          <a:p>
            <a:pPr marL="91440" indent="0">
              <a:buNone/>
            </a:pPr>
            <a:r>
              <a:rPr lang="en-US" dirty="0" smtClean="0"/>
              <a:t>JavaScript</a:t>
            </a:r>
          </a:p>
          <a:p>
            <a:r>
              <a:rPr lang="en-US" dirty="0" smtClean="0"/>
              <a:t>You </a:t>
            </a:r>
            <a:r>
              <a:rPr lang="en-US" dirty="0"/>
              <a:t>can utilize a </a:t>
            </a:r>
            <a:r>
              <a:rPr lang="en-US" dirty="0" smtClean="0"/>
              <a:t>well-documented punycode.js library, which </a:t>
            </a:r>
            <a:r>
              <a:rPr lang="en-US" dirty="0"/>
              <a:t>is </a:t>
            </a:r>
            <a:r>
              <a:rPr lang="en-US" dirty="0" smtClean="0"/>
              <a:t>bundled </a:t>
            </a:r>
            <a:r>
              <a:rPr lang="en-US" dirty="0"/>
              <a:t>with node.js and </a:t>
            </a:r>
            <a:r>
              <a:rPr lang="en-US" dirty="0" smtClean="0"/>
              <a:t>io.js.</a:t>
            </a:r>
            <a:endParaRPr lang="en-US" dirty="0"/>
          </a:p>
        </p:txBody>
      </p:sp>
    </p:spTree>
    <p:extLst>
      <p:ext uri="{BB962C8B-B14F-4D97-AF65-F5344CB8AC3E}">
        <p14:creationId xmlns:p14="http://schemas.microsoft.com/office/powerpoint/2010/main" val="1768098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Address Internationalization: EAI</a:t>
            </a:r>
            <a:endParaRPr lang="en-US" dirty="0"/>
          </a:p>
        </p:txBody>
      </p:sp>
      <p:sp>
        <p:nvSpPr>
          <p:cNvPr id="3" name="Content Placeholder 2"/>
          <p:cNvSpPr>
            <a:spLocks noGrp="1"/>
          </p:cNvSpPr>
          <p:nvPr>
            <p:ph sz="quarter" idx="10"/>
          </p:nvPr>
        </p:nvSpPr>
        <p:spPr/>
        <p:txBody>
          <a:bodyPr/>
          <a:lstStyle/>
          <a:p>
            <a:pPr marL="91440" indent="0">
              <a:buNone/>
            </a:pPr>
            <a:r>
              <a:rPr lang="en-US" b="1" dirty="0" smtClean="0"/>
              <a:t>Email Address Internationalization (EAI)</a:t>
            </a:r>
            <a:endParaRPr lang="en-US" sz="1000" b="1" dirty="0" smtClean="0"/>
          </a:p>
          <a:p>
            <a:pPr marL="91440" indent="0">
              <a:buNone/>
            </a:pPr>
            <a:endParaRPr lang="en-US" sz="1000" b="1" dirty="0" smtClean="0"/>
          </a:p>
          <a:p>
            <a:pPr marL="91440" indent="0">
              <a:buNone/>
            </a:pPr>
            <a:r>
              <a:rPr lang="en-US" dirty="0" smtClean="0"/>
              <a:t>Email </a:t>
            </a:r>
            <a:r>
              <a:rPr lang="en-US" dirty="0"/>
              <a:t>addresses contain two parts: </a:t>
            </a:r>
          </a:p>
          <a:p>
            <a:pPr marL="548640" indent="-457200">
              <a:buFont typeface="+mj-lt"/>
              <a:buAutoNum type="arabicPeriod"/>
            </a:pPr>
            <a:r>
              <a:rPr lang="en-US" b="1" dirty="0">
                <a:solidFill>
                  <a:srgbClr val="D01C8B"/>
                </a:solidFill>
              </a:rPr>
              <a:t>Local part </a:t>
            </a:r>
            <a:r>
              <a:rPr lang="en-US" dirty="0"/>
              <a:t>(the username, before the “@” character) </a:t>
            </a:r>
          </a:p>
          <a:p>
            <a:pPr marL="548640" indent="-457200">
              <a:buFont typeface="+mj-lt"/>
              <a:buAutoNum type="arabicPeriod"/>
            </a:pPr>
            <a:r>
              <a:rPr lang="en-US" b="1" dirty="0">
                <a:solidFill>
                  <a:srgbClr val="8682BC"/>
                </a:solidFill>
              </a:rPr>
              <a:t>Domain</a:t>
            </a:r>
            <a:r>
              <a:rPr lang="en-US" dirty="0"/>
              <a:t> (after the “@” character, which in this case includes the </a:t>
            </a:r>
            <a:r>
              <a:rPr lang="en-US" b="1" dirty="0">
                <a:solidFill>
                  <a:srgbClr val="F59122"/>
                </a:solidFill>
              </a:rPr>
              <a:t>TLD</a:t>
            </a:r>
            <a:r>
              <a:rPr lang="en-US" dirty="0"/>
              <a:t> part)</a:t>
            </a:r>
          </a:p>
          <a:p>
            <a:endParaRPr lang="en-US" dirty="0"/>
          </a:p>
          <a:p>
            <a:r>
              <a:rPr lang="en-US" dirty="0"/>
              <a:t>The domain part can contain </a:t>
            </a:r>
            <a:r>
              <a:rPr lang="en-US" b="1" i="1" dirty="0"/>
              <a:t>any TLD</a:t>
            </a:r>
            <a:r>
              <a:rPr lang="en-US" dirty="0"/>
              <a:t>, including a new TLD. </a:t>
            </a:r>
            <a:endParaRPr lang="en-US" dirty="0" smtClean="0"/>
          </a:p>
          <a:p>
            <a:r>
              <a:rPr lang="en-US" dirty="0" smtClean="0"/>
              <a:t>Both </a:t>
            </a:r>
            <a:r>
              <a:rPr lang="en-US" dirty="0"/>
              <a:t>portions may be </a:t>
            </a:r>
            <a:r>
              <a:rPr lang="en-US" dirty="0" smtClean="0"/>
              <a:t>Unicode. </a:t>
            </a:r>
            <a:endParaRPr lang="en-US" dirty="0"/>
          </a:p>
          <a:p>
            <a:endParaRPr lang="en-US" dirty="0"/>
          </a:p>
        </p:txBody>
      </p:sp>
    </p:spTree>
    <p:extLst>
      <p:ext uri="{BB962C8B-B14F-4D97-AF65-F5344CB8AC3E}">
        <p14:creationId xmlns:p14="http://schemas.microsoft.com/office/powerpoint/2010/main" val="2510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EAI, examples</a:t>
            </a:r>
            <a:endParaRPr lang="en-US" b="1" dirty="0"/>
          </a:p>
        </p:txBody>
      </p:sp>
      <p:sp>
        <p:nvSpPr>
          <p:cNvPr id="8" name="Content Placeholder 2"/>
          <p:cNvSpPr txBox="1">
            <a:spLocks/>
          </p:cNvSpPr>
          <p:nvPr/>
        </p:nvSpPr>
        <p:spPr>
          <a:xfrm>
            <a:off x="457200" y="851050"/>
            <a:ext cx="4038600" cy="259079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Left to Right (LTR) Scripts</a:t>
            </a:r>
          </a:p>
          <a:p>
            <a:pPr marL="0" indent="0">
              <a:buFont typeface="Arial"/>
              <a:buNone/>
            </a:pPr>
            <a:endParaRPr lang="en-US" sz="2400" dirty="0" smtClean="0"/>
          </a:p>
          <a:p>
            <a:pPr marL="0" indent="0">
              <a:buFont typeface="Arial"/>
              <a:buNone/>
            </a:pPr>
            <a:endParaRPr lang="en-US" sz="2400" dirty="0" smtClean="0"/>
          </a:p>
          <a:p>
            <a:pPr marL="0" indent="0" algn="ctr">
              <a:buFont typeface="Arial"/>
              <a:buNone/>
            </a:pPr>
            <a:endParaRPr lang="en-US" sz="2400" dirty="0" smtClean="0">
              <a:solidFill>
                <a:srgbClr val="1B9E77"/>
              </a:solidFill>
            </a:endParaRPr>
          </a:p>
          <a:p>
            <a:pPr marL="0" indent="0" algn="ctr">
              <a:buFont typeface="Arial"/>
              <a:buNone/>
            </a:pPr>
            <a:r>
              <a:rPr lang="en-US" sz="2400" dirty="0" smtClean="0">
                <a:solidFill>
                  <a:srgbClr val="D01C8B"/>
                </a:solidFill>
              </a:rPr>
              <a:t>user</a:t>
            </a:r>
            <a:r>
              <a:rPr lang="en-US" sz="2400" dirty="0" smtClean="0"/>
              <a:t>@</a:t>
            </a:r>
            <a:r>
              <a:rPr lang="en-US" sz="2400" dirty="0" smtClean="0">
                <a:solidFill>
                  <a:srgbClr val="7570B3"/>
                </a:solidFill>
              </a:rPr>
              <a:t>example</a:t>
            </a:r>
            <a:r>
              <a:rPr lang="en-US" sz="2400" dirty="0" smtClean="0"/>
              <a:t>.</a:t>
            </a:r>
            <a:r>
              <a:rPr lang="en-US" sz="2400" dirty="0" smtClean="0">
                <a:solidFill>
                  <a:srgbClr val="D95F02"/>
                </a:solidFill>
              </a:rPr>
              <a:t>app</a:t>
            </a:r>
            <a:endParaRPr lang="en-US" sz="2400" dirty="0">
              <a:solidFill>
                <a:srgbClr val="D95F02"/>
              </a:solidFill>
            </a:endParaRPr>
          </a:p>
        </p:txBody>
      </p:sp>
      <p:sp>
        <p:nvSpPr>
          <p:cNvPr id="9" name="Content Placeholder 3"/>
          <p:cNvSpPr txBox="1">
            <a:spLocks/>
          </p:cNvSpPr>
          <p:nvPr/>
        </p:nvSpPr>
        <p:spPr>
          <a:xfrm>
            <a:off x="4648200" y="851050"/>
            <a:ext cx="4038600" cy="266699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Right to Left (RTL) Scripts</a:t>
            </a:r>
          </a:p>
          <a:p>
            <a:pPr marL="0" indent="0">
              <a:buFont typeface="Arial"/>
              <a:buNone/>
            </a:pPr>
            <a:endParaRPr lang="en-US" sz="2400" dirty="0" smtClean="0"/>
          </a:p>
          <a:p>
            <a:pPr marL="0" indent="0">
              <a:buFont typeface="Arial"/>
              <a:buNone/>
            </a:pPr>
            <a:endParaRPr lang="en-US" sz="2400" dirty="0" smtClean="0"/>
          </a:p>
          <a:p>
            <a:pPr marL="0" indent="0" algn="ctr">
              <a:buFont typeface="Arial"/>
              <a:buNone/>
            </a:pPr>
            <a:endParaRPr lang="en-US" sz="2400" dirty="0" smtClean="0">
              <a:solidFill>
                <a:srgbClr val="D95F02"/>
              </a:solidFill>
            </a:endParaRPr>
          </a:p>
          <a:p>
            <a:pPr marL="0" indent="0" algn="ctr">
              <a:buFont typeface="Arial"/>
              <a:buNone/>
            </a:pPr>
            <a:r>
              <a:rPr lang="en-US" sz="2400" dirty="0" smtClean="0">
                <a:solidFill>
                  <a:srgbClr val="D95F02"/>
                </a:solidFill>
              </a:rPr>
              <a:t>app</a:t>
            </a:r>
            <a:r>
              <a:rPr lang="en-US" sz="2400" dirty="0" smtClean="0"/>
              <a:t>.</a:t>
            </a:r>
            <a:r>
              <a:rPr lang="ar-AE" sz="2400" dirty="0" smtClean="0">
                <a:solidFill>
                  <a:srgbClr val="7570B3"/>
                </a:solidFill>
              </a:rPr>
              <a:t> مثال</a:t>
            </a:r>
            <a:r>
              <a:rPr lang="en-US" sz="2400" dirty="0" smtClean="0"/>
              <a:t>@</a:t>
            </a:r>
            <a:r>
              <a:rPr lang="ar-AE" sz="2400" dirty="0" smtClean="0">
                <a:solidFill>
                  <a:srgbClr val="D01C8B"/>
                </a:solidFill>
              </a:rPr>
              <a:t>المستخدم</a:t>
            </a:r>
            <a:endParaRPr lang="en-US" sz="2400" dirty="0">
              <a:solidFill>
                <a:srgbClr val="D01C8B"/>
              </a:solidFill>
            </a:endParaRPr>
          </a:p>
        </p:txBody>
      </p:sp>
      <p:sp>
        <p:nvSpPr>
          <p:cNvPr id="10" name="TextBox 9"/>
          <p:cNvSpPr txBox="1"/>
          <p:nvPr/>
        </p:nvSpPr>
        <p:spPr>
          <a:xfrm>
            <a:off x="611832" y="3319439"/>
            <a:ext cx="8032968" cy="1354217"/>
          </a:xfrm>
          <a:prstGeom prst="rect">
            <a:avLst/>
          </a:prstGeom>
          <a:noFill/>
        </p:spPr>
        <p:txBody>
          <a:bodyPr wrap="none" rtlCol="0">
            <a:spAutoFit/>
          </a:bodyPr>
          <a:lstStyle/>
          <a:p>
            <a:pPr algn="ctr">
              <a:spcAft>
                <a:spcPts val="1200"/>
              </a:spcAft>
            </a:pPr>
            <a:r>
              <a:rPr lang="en-US" b="1" dirty="0" smtClean="0"/>
              <a:t>More Examples </a:t>
            </a:r>
            <a:r>
              <a:rPr lang="en-US" b="1" dirty="0"/>
              <a:t>of (imaginary) Email Addresses including IDNs </a:t>
            </a:r>
            <a:endParaRPr lang="en-US" b="1" dirty="0" smtClean="0"/>
          </a:p>
          <a:p>
            <a:pPr marL="365760"/>
            <a:r>
              <a:rPr lang="en-US" dirty="0" smtClean="0"/>
              <a:t>user@example</a:t>
            </a:r>
            <a:r>
              <a:rPr lang="en-US" dirty="0"/>
              <a:t>.みんな 	</a:t>
            </a:r>
            <a:r>
              <a:rPr lang="en-US" dirty="0" smtClean="0"/>
              <a:t>	</a:t>
            </a:r>
            <a:r>
              <a:rPr lang="en-US" sz="1600" dirty="0" smtClean="0"/>
              <a:t>(</a:t>
            </a:r>
            <a:r>
              <a:rPr lang="en-US" sz="1600" dirty="0"/>
              <a:t>Uses internationalized TLD) </a:t>
            </a:r>
          </a:p>
          <a:p>
            <a:pPr marL="365760"/>
            <a:r>
              <a:rPr lang="en-US" dirty="0"/>
              <a:t>user@</a:t>
            </a:r>
            <a:r>
              <a:rPr lang="ja-JP" altLang="en-US" dirty="0"/>
              <a:t>大坂</a:t>
            </a:r>
            <a:r>
              <a:rPr lang="en-US" altLang="ja-JP" dirty="0"/>
              <a:t>.</a:t>
            </a:r>
            <a:r>
              <a:rPr lang="en-US" dirty="0"/>
              <a:t>info </a:t>
            </a:r>
            <a:r>
              <a:rPr lang="en-US" dirty="0" smtClean="0"/>
              <a:t>	</a:t>
            </a:r>
            <a:r>
              <a:rPr lang="en-US" dirty="0"/>
              <a:t>	</a:t>
            </a:r>
            <a:r>
              <a:rPr lang="en-US" dirty="0" smtClean="0"/>
              <a:t>	</a:t>
            </a:r>
            <a:r>
              <a:rPr lang="en-US" sz="1600" dirty="0" smtClean="0"/>
              <a:t>(</a:t>
            </a:r>
            <a:r>
              <a:rPr lang="en-US" sz="1600" dirty="0"/>
              <a:t>Uses internationalized 2nd level domain)</a:t>
            </a:r>
            <a:r>
              <a:rPr lang="en-US" dirty="0"/>
              <a:t> </a:t>
            </a:r>
          </a:p>
          <a:p>
            <a:pPr marL="365760"/>
            <a:r>
              <a:rPr lang="en-US" dirty="0"/>
              <a:t>用戶@example.lawyer 	</a:t>
            </a:r>
            <a:r>
              <a:rPr lang="en-US" dirty="0" smtClean="0"/>
              <a:t>	</a:t>
            </a:r>
            <a:r>
              <a:rPr lang="en-US" sz="1600" dirty="0" smtClean="0"/>
              <a:t>(</a:t>
            </a:r>
            <a:r>
              <a:rPr lang="en-US" sz="1600" dirty="0"/>
              <a:t>Uses internationalized user name and new gTLD) </a:t>
            </a:r>
            <a:r>
              <a:rPr lang="en-US" dirty="0"/>
              <a:t>	</a:t>
            </a:r>
          </a:p>
        </p:txBody>
      </p:sp>
      <p:sp>
        <p:nvSpPr>
          <p:cNvPr id="11" name="Rounded Rectangle 10"/>
          <p:cNvSpPr/>
          <p:nvPr/>
        </p:nvSpPr>
        <p:spPr>
          <a:xfrm>
            <a:off x="437316" y="3234547"/>
            <a:ext cx="8382000" cy="1573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172600" y="1435859"/>
            <a:ext cx="537328" cy="369332"/>
          </a:xfrm>
          <a:prstGeom prst="rect">
            <a:avLst/>
          </a:prstGeom>
          <a:noFill/>
        </p:spPr>
        <p:txBody>
          <a:bodyPr wrap="none" rtlCol="0">
            <a:spAutoFit/>
          </a:bodyPr>
          <a:lstStyle/>
          <a:p>
            <a:pPr algn="ctr"/>
            <a:r>
              <a:rPr lang="en-US" dirty="0" smtClean="0">
                <a:solidFill>
                  <a:srgbClr val="D95F02"/>
                </a:solidFill>
              </a:rPr>
              <a:t>TLD</a:t>
            </a:r>
            <a:endParaRPr lang="en-US" dirty="0">
              <a:solidFill>
                <a:srgbClr val="D95F02"/>
              </a:solidFill>
            </a:endParaRPr>
          </a:p>
        </p:txBody>
      </p:sp>
      <p:cxnSp>
        <p:nvCxnSpPr>
          <p:cNvPr id="13" name="Straight Arrow Connector 12"/>
          <p:cNvCxnSpPr>
            <a:stCxn id="12" idx="2"/>
          </p:cNvCxnSpPr>
          <p:nvPr/>
        </p:nvCxnSpPr>
        <p:spPr>
          <a:xfrm>
            <a:off x="3441264" y="1805191"/>
            <a:ext cx="0" cy="773668"/>
          </a:xfrm>
          <a:prstGeom prst="straightConnector1">
            <a:avLst/>
          </a:prstGeom>
          <a:ln>
            <a:solidFill>
              <a:srgbClr val="D95F0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90543" y="1435859"/>
            <a:ext cx="1149675" cy="369332"/>
          </a:xfrm>
          <a:prstGeom prst="rect">
            <a:avLst/>
          </a:prstGeom>
          <a:noFill/>
        </p:spPr>
        <p:txBody>
          <a:bodyPr wrap="none" rtlCol="0">
            <a:spAutoFit/>
          </a:bodyPr>
          <a:lstStyle/>
          <a:p>
            <a:pPr algn="ctr"/>
            <a:r>
              <a:rPr lang="en-US" dirty="0" smtClean="0">
                <a:solidFill>
                  <a:srgbClr val="D01C8B"/>
                </a:solidFill>
              </a:rPr>
              <a:t>Username</a:t>
            </a:r>
            <a:endParaRPr lang="en-US" dirty="0">
              <a:solidFill>
                <a:srgbClr val="D01C8B"/>
              </a:solidFill>
            </a:endParaRPr>
          </a:p>
        </p:txBody>
      </p:sp>
      <p:cxnSp>
        <p:nvCxnSpPr>
          <p:cNvPr id="15" name="Straight Arrow Connector 14"/>
          <p:cNvCxnSpPr>
            <a:stCxn id="14" idx="2"/>
          </p:cNvCxnSpPr>
          <p:nvPr/>
        </p:nvCxnSpPr>
        <p:spPr>
          <a:xfrm>
            <a:off x="7465381" y="1805191"/>
            <a:ext cx="0" cy="773668"/>
          </a:xfrm>
          <a:prstGeom prst="straightConnector1">
            <a:avLst/>
          </a:prstGeom>
          <a:ln>
            <a:solidFill>
              <a:srgbClr val="D01C8B"/>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06272" y="1435859"/>
            <a:ext cx="537328" cy="369332"/>
          </a:xfrm>
          <a:prstGeom prst="rect">
            <a:avLst/>
          </a:prstGeom>
          <a:noFill/>
        </p:spPr>
        <p:txBody>
          <a:bodyPr wrap="none" rtlCol="0">
            <a:spAutoFit/>
          </a:bodyPr>
          <a:lstStyle/>
          <a:p>
            <a:pPr algn="ctr"/>
            <a:r>
              <a:rPr lang="en-US" dirty="0" smtClean="0">
                <a:solidFill>
                  <a:srgbClr val="D95F02"/>
                </a:solidFill>
              </a:rPr>
              <a:t>TLD</a:t>
            </a:r>
            <a:endParaRPr lang="en-US" dirty="0">
              <a:solidFill>
                <a:srgbClr val="D95F02"/>
              </a:solidFill>
            </a:endParaRPr>
          </a:p>
        </p:txBody>
      </p:sp>
      <p:cxnSp>
        <p:nvCxnSpPr>
          <p:cNvPr id="17" name="Straight Arrow Connector 16"/>
          <p:cNvCxnSpPr>
            <a:stCxn id="16" idx="2"/>
          </p:cNvCxnSpPr>
          <p:nvPr/>
        </p:nvCxnSpPr>
        <p:spPr>
          <a:xfrm>
            <a:off x="5674936" y="1805191"/>
            <a:ext cx="0" cy="773668"/>
          </a:xfrm>
          <a:prstGeom prst="straightConnector1">
            <a:avLst/>
          </a:prstGeom>
          <a:ln>
            <a:solidFill>
              <a:srgbClr val="D95F02"/>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33600" y="1435859"/>
            <a:ext cx="918841" cy="369332"/>
          </a:xfrm>
          <a:prstGeom prst="rect">
            <a:avLst/>
          </a:prstGeom>
          <a:noFill/>
        </p:spPr>
        <p:txBody>
          <a:bodyPr wrap="none" rtlCol="0">
            <a:spAutoFit/>
          </a:bodyPr>
          <a:lstStyle/>
          <a:p>
            <a:pPr algn="ctr"/>
            <a:r>
              <a:rPr lang="en-US" dirty="0" smtClean="0">
                <a:solidFill>
                  <a:srgbClr val="7570B3"/>
                </a:solidFill>
              </a:rPr>
              <a:t>Domain</a:t>
            </a:r>
            <a:endParaRPr lang="en-US" dirty="0">
              <a:solidFill>
                <a:srgbClr val="7570B3"/>
              </a:solidFill>
            </a:endParaRPr>
          </a:p>
        </p:txBody>
      </p:sp>
      <p:cxnSp>
        <p:nvCxnSpPr>
          <p:cNvPr id="19" name="Straight Arrow Connector 18"/>
          <p:cNvCxnSpPr>
            <a:stCxn id="18" idx="2"/>
          </p:cNvCxnSpPr>
          <p:nvPr/>
        </p:nvCxnSpPr>
        <p:spPr>
          <a:xfrm>
            <a:off x="2593021" y="1805191"/>
            <a:ext cx="0" cy="773668"/>
          </a:xfrm>
          <a:prstGeom prst="straightConnector1">
            <a:avLst/>
          </a:prstGeom>
          <a:ln>
            <a:solidFill>
              <a:srgbClr val="7570B3"/>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42205" y="1435859"/>
            <a:ext cx="1149675" cy="369332"/>
          </a:xfrm>
          <a:prstGeom prst="rect">
            <a:avLst/>
          </a:prstGeom>
          <a:noFill/>
        </p:spPr>
        <p:txBody>
          <a:bodyPr wrap="none" rtlCol="0">
            <a:spAutoFit/>
          </a:bodyPr>
          <a:lstStyle/>
          <a:p>
            <a:pPr algn="ctr"/>
            <a:r>
              <a:rPr lang="en-US" dirty="0" smtClean="0">
                <a:solidFill>
                  <a:srgbClr val="D01C8B"/>
                </a:solidFill>
              </a:rPr>
              <a:t>Username</a:t>
            </a:r>
            <a:endParaRPr lang="en-US" dirty="0">
              <a:solidFill>
                <a:srgbClr val="D01C8B"/>
              </a:solidFill>
            </a:endParaRPr>
          </a:p>
        </p:txBody>
      </p:sp>
      <p:cxnSp>
        <p:nvCxnSpPr>
          <p:cNvPr id="21" name="Straight Arrow Connector 20"/>
          <p:cNvCxnSpPr>
            <a:stCxn id="20" idx="2"/>
          </p:cNvCxnSpPr>
          <p:nvPr/>
        </p:nvCxnSpPr>
        <p:spPr>
          <a:xfrm>
            <a:off x="1517043" y="1805191"/>
            <a:ext cx="0" cy="773668"/>
          </a:xfrm>
          <a:prstGeom prst="straightConnector1">
            <a:avLst/>
          </a:prstGeom>
          <a:ln>
            <a:solidFill>
              <a:srgbClr val="D01C8B"/>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91219" y="1435859"/>
            <a:ext cx="918841" cy="369332"/>
          </a:xfrm>
          <a:prstGeom prst="rect">
            <a:avLst/>
          </a:prstGeom>
          <a:noFill/>
        </p:spPr>
        <p:txBody>
          <a:bodyPr wrap="none" rtlCol="0">
            <a:spAutoFit/>
          </a:bodyPr>
          <a:lstStyle/>
          <a:p>
            <a:pPr algn="ctr"/>
            <a:r>
              <a:rPr lang="en-US" dirty="0" smtClean="0">
                <a:solidFill>
                  <a:srgbClr val="7570B3"/>
                </a:solidFill>
              </a:rPr>
              <a:t>Domain</a:t>
            </a:r>
            <a:endParaRPr lang="en-US" dirty="0">
              <a:solidFill>
                <a:srgbClr val="7570B3"/>
              </a:solidFill>
            </a:endParaRPr>
          </a:p>
        </p:txBody>
      </p:sp>
      <p:cxnSp>
        <p:nvCxnSpPr>
          <p:cNvPr id="23" name="Straight Arrow Connector 22"/>
          <p:cNvCxnSpPr>
            <a:stCxn id="22" idx="2"/>
          </p:cNvCxnSpPr>
          <p:nvPr/>
        </p:nvCxnSpPr>
        <p:spPr>
          <a:xfrm>
            <a:off x="6350640" y="1805191"/>
            <a:ext cx="0" cy="773668"/>
          </a:xfrm>
          <a:prstGeom prst="straightConnector1">
            <a:avLst/>
          </a:prstGeom>
          <a:ln>
            <a:solidFill>
              <a:srgbClr val="7570B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81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Software (MUA – Mail User Agent)</a:t>
            </a:r>
            <a:endParaRPr lang="en-US" dirty="0"/>
          </a:p>
        </p:txBody>
      </p:sp>
      <p:sp>
        <p:nvSpPr>
          <p:cNvPr id="3" name="Content Placeholder 2"/>
          <p:cNvSpPr>
            <a:spLocks noGrp="1"/>
          </p:cNvSpPr>
          <p:nvPr>
            <p:ph sz="quarter" idx="10"/>
          </p:nvPr>
        </p:nvSpPr>
        <p:spPr/>
        <p:txBody>
          <a:bodyPr/>
          <a:lstStyle/>
          <a:p>
            <a:r>
              <a:rPr lang="en-US" dirty="0"/>
              <a:t>D</a:t>
            </a:r>
            <a:r>
              <a:rPr lang="en-US" dirty="0" smtClean="0"/>
              <a:t>isplay </a:t>
            </a:r>
            <a:r>
              <a:rPr lang="en-US" dirty="0"/>
              <a:t>the domain name in Unicode.</a:t>
            </a:r>
          </a:p>
          <a:p>
            <a:r>
              <a:rPr lang="en-US" dirty="0" smtClean="0"/>
              <a:t>Pass </a:t>
            </a:r>
            <a:r>
              <a:rPr lang="en-US" dirty="0"/>
              <a:t>the domain name to the MTA (Mail Transport Agent) in A-Label </a:t>
            </a:r>
            <a:r>
              <a:rPr lang="en-US" dirty="0" smtClean="0"/>
              <a:t>format (RFC </a:t>
            </a:r>
            <a:r>
              <a:rPr lang="en-US" dirty="0"/>
              <a:t>5890).</a:t>
            </a:r>
          </a:p>
          <a:p>
            <a:r>
              <a:rPr lang="en-US" dirty="0" smtClean="0"/>
              <a:t>Store </a:t>
            </a:r>
            <a:r>
              <a:rPr lang="en-US" dirty="0"/>
              <a:t>and display the Mailbox name in Unicode.</a:t>
            </a:r>
          </a:p>
          <a:p>
            <a:r>
              <a:rPr lang="en-US" dirty="0" smtClean="0"/>
              <a:t>Follow </a:t>
            </a:r>
            <a:r>
              <a:rPr lang="en-US" dirty="0"/>
              <a:t>good practice guides for </a:t>
            </a:r>
            <a:r>
              <a:rPr lang="en-US" dirty="0" err="1"/>
              <a:t>Linkification</a:t>
            </a:r>
            <a:r>
              <a:rPr lang="en-US" dirty="0"/>
              <a:t> within the body of the email (</a:t>
            </a:r>
            <a:r>
              <a:rPr lang="en-US" dirty="0" smtClean="0"/>
              <a:t>see UASG </a:t>
            </a:r>
            <a:r>
              <a:rPr lang="en-US" dirty="0"/>
              <a:t>010 – Quick Guide to </a:t>
            </a:r>
            <a:r>
              <a:rPr lang="en-US" dirty="0" err="1"/>
              <a:t>Linkification</a:t>
            </a:r>
            <a:r>
              <a:rPr lang="en-US" dirty="0"/>
              <a:t>).</a:t>
            </a:r>
          </a:p>
          <a:p>
            <a:r>
              <a:rPr lang="en-US" dirty="0" smtClean="0"/>
              <a:t>Follow </a:t>
            </a:r>
            <a:r>
              <a:rPr lang="en-US" dirty="0"/>
              <a:t>good practice guides for validation of domain name (see UASG 007 </a:t>
            </a:r>
            <a:r>
              <a:rPr lang="en-US" dirty="0" smtClean="0"/>
              <a:t>– Introduction </a:t>
            </a:r>
            <a:r>
              <a:rPr lang="en-US" dirty="0"/>
              <a:t>to Universal Acceptance).</a:t>
            </a:r>
          </a:p>
        </p:txBody>
      </p:sp>
      <p:cxnSp>
        <p:nvCxnSpPr>
          <p:cNvPr id="4" name="Straight Connector 3"/>
          <p:cNvCxnSpPr/>
          <p:nvPr/>
        </p:nvCxnSpPr>
        <p:spPr>
          <a:xfrm>
            <a:off x="457200" y="889907"/>
            <a:ext cx="8041821" cy="81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1900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Software (</a:t>
            </a:r>
            <a:r>
              <a:rPr lang="en-US" dirty="0"/>
              <a:t>MTA </a:t>
            </a:r>
            <a:r>
              <a:rPr lang="en-US" dirty="0" smtClean="0"/>
              <a:t>- Mail Transport Agent)</a:t>
            </a:r>
            <a:endParaRPr lang="en-US" dirty="0"/>
          </a:p>
        </p:txBody>
      </p:sp>
      <p:sp>
        <p:nvSpPr>
          <p:cNvPr id="3" name="Content Placeholder 2"/>
          <p:cNvSpPr>
            <a:spLocks noGrp="1"/>
          </p:cNvSpPr>
          <p:nvPr>
            <p:ph sz="quarter" idx="10"/>
          </p:nvPr>
        </p:nvSpPr>
        <p:spPr>
          <a:xfrm>
            <a:off x="320675" y="1787108"/>
            <a:ext cx="8450746" cy="3065339"/>
          </a:xfrm>
        </p:spPr>
        <p:txBody>
          <a:bodyPr/>
          <a:lstStyle/>
          <a:p>
            <a:r>
              <a:rPr lang="en-US" dirty="0"/>
              <a:t>C</a:t>
            </a:r>
            <a:r>
              <a:rPr lang="en-US" dirty="0" smtClean="0"/>
              <a:t>onfirm </a:t>
            </a:r>
            <a:r>
              <a:rPr lang="en-US" dirty="0"/>
              <a:t>EAI-readiness (e.g. advertise SMTPUTF8 support) when making connection to another MTA</a:t>
            </a:r>
            <a:r>
              <a:rPr lang="en-US" dirty="0" smtClean="0"/>
              <a:t>.</a:t>
            </a:r>
          </a:p>
          <a:p>
            <a:pPr lvl="1"/>
            <a:r>
              <a:rPr lang="en-US" dirty="0"/>
              <a:t>If the SMTPUTF8 SMTP extension is not offered by the SMTP server, the SMTPUTF8-aware SMTP client </a:t>
            </a:r>
            <a:r>
              <a:rPr lang="en-US" dirty="0" smtClean="0"/>
              <a:t>must not transmit </a:t>
            </a:r>
            <a:r>
              <a:rPr lang="en-US" dirty="0"/>
              <a:t>an internationalized email address and </a:t>
            </a:r>
            <a:r>
              <a:rPr lang="en-US" dirty="0" smtClean="0"/>
              <a:t>must not transmit </a:t>
            </a:r>
            <a:r>
              <a:rPr lang="en-US" dirty="0"/>
              <a:t>a mail message containing internationalized mail headers as described in </a:t>
            </a:r>
            <a:r>
              <a:rPr lang="en-US" dirty="0">
                <a:hlinkClick r:id="rId2"/>
              </a:rPr>
              <a:t>RFC 6532</a:t>
            </a:r>
            <a:r>
              <a:rPr lang="en-US" dirty="0"/>
              <a:t> </a:t>
            </a:r>
            <a:r>
              <a:rPr lang="en-US" dirty="0" smtClean="0"/>
              <a:t>at </a:t>
            </a:r>
            <a:r>
              <a:rPr lang="en-US" dirty="0"/>
              <a:t>any level within its MIME structure </a:t>
            </a:r>
            <a:r>
              <a:rPr lang="en-US" dirty="0" smtClean="0">
                <a:hlinkClick r:id="rId3" tooltip="&quot;Multipurpose Internet Mail Extensions (MIME) Part One: Format of Internet Message Bodies&quot;"/>
              </a:rPr>
              <a:t>RFC2045</a:t>
            </a:r>
            <a:r>
              <a:rPr lang="en-US" dirty="0" smtClean="0"/>
              <a:t>.</a:t>
            </a:r>
            <a:endParaRPr lang="en-US" dirty="0"/>
          </a:p>
          <a:p>
            <a:endParaRPr lang="en-US" dirty="0"/>
          </a:p>
        </p:txBody>
      </p:sp>
      <p:cxnSp>
        <p:nvCxnSpPr>
          <p:cNvPr id="4" name="Straight Connector 3"/>
          <p:cNvCxnSpPr/>
          <p:nvPr/>
        </p:nvCxnSpPr>
        <p:spPr>
          <a:xfrm>
            <a:off x="457200" y="1341743"/>
            <a:ext cx="8041821" cy="81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959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&amp; IMAP Servers</a:t>
            </a:r>
            <a:endParaRPr lang="en-US" dirty="0"/>
          </a:p>
        </p:txBody>
      </p:sp>
      <p:sp>
        <p:nvSpPr>
          <p:cNvPr id="3" name="Content Placeholder 2"/>
          <p:cNvSpPr>
            <a:spLocks noGrp="1"/>
          </p:cNvSpPr>
          <p:nvPr>
            <p:ph sz="quarter" idx="10"/>
          </p:nvPr>
        </p:nvSpPr>
        <p:spPr/>
        <p:txBody>
          <a:bodyPr/>
          <a:lstStyle/>
          <a:p>
            <a:r>
              <a:rPr lang="en-US" dirty="0"/>
              <a:t>Post Office Protocol version 3 (</a:t>
            </a:r>
            <a:r>
              <a:rPr lang="en-US" dirty="0" smtClean="0"/>
              <a:t>POP3) supports </a:t>
            </a:r>
            <a:r>
              <a:rPr lang="en-US" dirty="0"/>
              <a:t>international strings encoded in UTF-8 in </a:t>
            </a:r>
            <a:r>
              <a:rPr lang="en-US" dirty="0" smtClean="0"/>
              <a:t>usernames, passwords</a:t>
            </a:r>
            <a:r>
              <a:rPr lang="en-US" dirty="0"/>
              <a:t>, mail addresses, message headers, and protocol-level </a:t>
            </a:r>
            <a:r>
              <a:rPr lang="en-US" dirty="0" smtClean="0"/>
              <a:t>text strings </a:t>
            </a:r>
            <a:r>
              <a:rPr lang="en-US" dirty="0"/>
              <a:t>(see RFC </a:t>
            </a:r>
            <a:r>
              <a:rPr lang="en-US" dirty="0" smtClean="0"/>
              <a:t>6856).</a:t>
            </a:r>
          </a:p>
          <a:p>
            <a:r>
              <a:rPr lang="en-US" dirty="0"/>
              <a:t>Internet Message Access </a:t>
            </a:r>
            <a:r>
              <a:rPr lang="en-US" dirty="0" smtClean="0"/>
              <a:t>Protocol (IMAP</a:t>
            </a:r>
            <a:r>
              <a:rPr lang="en-US" dirty="0"/>
              <a:t>) </a:t>
            </a:r>
            <a:r>
              <a:rPr lang="en-US" dirty="0" smtClean="0"/>
              <a:t>supports </a:t>
            </a:r>
            <a:r>
              <a:rPr lang="en-US" dirty="0"/>
              <a:t>UTF-8 encoded international characters in </a:t>
            </a:r>
            <a:r>
              <a:rPr lang="en-US" dirty="0" smtClean="0"/>
              <a:t>user names</a:t>
            </a:r>
            <a:r>
              <a:rPr lang="en-US" dirty="0"/>
              <a:t>, mail addresses, and message </a:t>
            </a:r>
            <a:r>
              <a:rPr lang="en-US" dirty="0" smtClean="0"/>
              <a:t>headers </a:t>
            </a:r>
            <a:r>
              <a:rPr lang="en-US" dirty="0"/>
              <a:t>(see RFC </a:t>
            </a:r>
            <a:r>
              <a:rPr lang="en-US" dirty="0" smtClean="0"/>
              <a:t>6855).</a:t>
            </a:r>
            <a:endParaRPr lang="en-US" dirty="0"/>
          </a:p>
        </p:txBody>
      </p:sp>
      <p:cxnSp>
        <p:nvCxnSpPr>
          <p:cNvPr id="4" name="Straight Connector 3"/>
          <p:cNvCxnSpPr/>
          <p:nvPr/>
        </p:nvCxnSpPr>
        <p:spPr>
          <a:xfrm>
            <a:off x="457200" y="889907"/>
            <a:ext cx="8041821" cy="81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562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for Email Service Providers to Consider</a:t>
            </a:r>
          </a:p>
        </p:txBody>
      </p:sp>
      <p:sp>
        <p:nvSpPr>
          <p:cNvPr id="3" name="Content Placeholder 2"/>
          <p:cNvSpPr>
            <a:spLocks noGrp="1"/>
          </p:cNvSpPr>
          <p:nvPr>
            <p:ph sz="quarter" idx="10"/>
          </p:nvPr>
        </p:nvSpPr>
        <p:spPr>
          <a:xfrm>
            <a:off x="320675" y="1787108"/>
            <a:ext cx="8450746" cy="3065339"/>
          </a:xfrm>
        </p:spPr>
        <p:txBody>
          <a:bodyPr/>
          <a:lstStyle/>
          <a:p>
            <a:r>
              <a:rPr lang="en-US" dirty="0"/>
              <a:t>Don’t enforce case-sensitivity of local-part mailbox names.</a:t>
            </a:r>
          </a:p>
          <a:p>
            <a:r>
              <a:rPr lang="en-US" dirty="0" smtClean="0"/>
              <a:t>Allow </a:t>
            </a:r>
            <a:r>
              <a:rPr lang="en-US" dirty="0"/>
              <a:t>the user to enter the email address in any combination </a:t>
            </a:r>
            <a:r>
              <a:rPr lang="en-US" dirty="0" smtClean="0"/>
              <a:t>of upper-and-lowercase </a:t>
            </a:r>
            <a:r>
              <a:rPr lang="en-US" dirty="0"/>
              <a:t>characters so long as the script is correct.</a:t>
            </a:r>
          </a:p>
          <a:p>
            <a:r>
              <a:rPr lang="en-US" dirty="0" smtClean="0"/>
              <a:t>Don’t </a:t>
            </a:r>
            <a:r>
              <a:rPr lang="en-US" dirty="0"/>
              <a:t>issue mailbox names which will duplicate other mailbox </a:t>
            </a:r>
            <a:r>
              <a:rPr lang="en-US" dirty="0" smtClean="0"/>
              <a:t>names which </a:t>
            </a:r>
            <a:r>
              <a:rPr lang="en-US" dirty="0"/>
              <a:t>have </a:t>
            </a:r>
            <a:r>
              <a:rPr lang="en-US" dirty="0" smtClean="0"/>
              <a:t>the same </a:t>
            </a:r>
            <a:r>
              <a:rPr lang="en-US" dirty="0"/>
              <a:t>characters but different cases (e.g. “</a:t>
            </a:r>
            <a:r>
              <a:rPr lang="en-US" dirty="0" err="1"/>
              <a:t>user@example.TLD</a:t>
            </a:r>
            <a:r>
              <a:rPr lang="en-US" dirty="0"/>
              <a:t>”) </a:t>
            </a:r>
            <a:r>
              <a:rPr lang="en-US" dirty="0" smtClean="0"/>
              <a:t>and “</a:t>
            </a:r>
            <a:r>
              <a:rPr lang="en-US" dirty="0" err="1" smtClean="0"/>
              <a:t>uSer@example.tld</a:t>
            </a:r>
            <a:r>
              <a:rPr lang="en-US" dirty="0" smtClean="0"/>
              <a:t>”).</a:t>
            </a:r>
          </a:p>
          <a:p>
            <a:endParaRPr lang="en-US" dirty="0"/>
          </a:p>
          <a:p>
            <a:pPr marL="91440" indent="0" algn="ctr">
              <a:buNone/>
            </a:pPr>
            <a:r>
              <a:rPr lang="en-US" sz="1800" dirty="0" smtClean="0"/>
              <a:t>Note non-ASCII </a:t>
            </a:r>
            <a:r>
              <a:rPr lang="en-US" sz="1800" dirty="0"/>
              <a:t>case folding may not work because it is language </a:t>
            </a:r>
            <a:r>
              <a:rPr lang="en-US" sz="1800" dirty="0" smtClean="0"/>
              <a:t>specific.</a:t>
            </a:r>
          </a:p>
        </p:txBody>
      </p:sp>
      <p:cxnSp>
        <p:nvCxnSpPr>
          <p:cNvPr id="4" name="Straight Connector 3"/>
          <p:cNvCxnSpPr/>
          <p:nvPr/>
        </p:nvCxnSpPr>
        <p:spPr>
          <a:xfrm>
            <a:off x="457200" y="1341743"/>
            <a:ext cx="8041821" cy="81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380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for Email Service Providers to Consider</a:t>
            </a:r>
          </a:p>
        </p:txBody>
      </p:sp>
      <p:sp>
        <p:nvSpPr>
          <p:cNvPr id="3" name="Content Placeholder 2"/>
          <p:cNvSpPr>
            <a:spLocks noGrp="1"/>
          </p:cNvSpPr>
          <p:nvPr>
            <p:ph sz="quarter" idx="10"/>
          </p:nvPr>
        </p:nvSpPr>
        <p:spPr>
          <a:xfrm>
            <a:off x="320675" y="1787108"/>
            <a:ext cx="8450746" cy="3065339"/>
          </a:xfrm>
        </p:spPr>
        <p:txBody>
          <a:bodyPr/>
          <a:lstStyle/>
          <a:p>
            <a:r>
              <a:rPr lang="en-US" dirty="0" smtClean="0"/>
              <a:t>Offer an </a:t>
            </a:r>
            <a:r>
              <a:rPr lang="en-US" dirty="0"/>
              <a:t>all-ASCII mailbox name to the user when they are issued an EAI-compatible mailbox name.</a:t>
            </a:r>
          </a:p>
          <a:p>
            <a:pPr lvl="1"/>
            <a:r>
              <a:rPr lang="en-US" dirty="0"/>
              <a:t>If both names alias to the same mailbox (i.e. can be used interchangeably) users will find it easier to initially share addresses with other users who use a different script.</a:t>
            </a:r>
          </a:p>
          <a:p>
            <a:pPr lvl="1"/>
            <a:r>
              <a:rPr lang="en-US" dirty="0"/>
              <a:t>Once the ASCII address is initially shared, a user can decide whether to also add the EAI-compatible address to their address book.</a:t>
            </a:r>
          </a:p>
          <a:p>
            <a:endParaRPr lang="en-US" dirty="0"/>
          </a:p>
        </p:txBody>
      </p:sp>
      <p:cxnSp>
        <p:nvCxnSpPr>
          <p:cNvPr id="4" name="Straight Connector 3"/>
          <p:cNvCxnSpPr/>
          <p:nvPr/>
        </p:nvCxnSpPr>
        <p:spPr>
          <a:xfrm>
            <a:off x="457200" y="1341743"/>
            <a:ext cx="8041821" cy="81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475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Warm-up Exercise</a:t>
            </a:r>
            <a:endParaRPr lang="en-US" dirty="0"/>
          </a:p>
        </p:txBody>
      </p:sp>
      <p:sp>
        <p:nvSpPr>
          <p:cNvPr id="4" name="TextBox 3"/>
          <p:cNvSpPr txBox="1"/>
          <p:nvPr/>
        </p:nvSpPr>
        <p:spPr>
          <a:xfrm>
            <a:off x="398463" y="773327"/>
            <a:ext cx="8372959" cy="656077"/>
          </a:xfrm>
          <a:prstGeom prst="rect">
            <a:avLst/>
          </a:prstGeom>
          <a:noFill/>
        </p:spPr>
        <p:txBody>
          <a:bodyPr wrap="square" rtlCol="0">
            <a:spAutoFit/>
          </a:bodyPr>
          <a:lstStyle/>
          <a:p>
            <a:pPr>
              <a:lnSpc>
                <a:spcPct val="120000"/>
              </a:lnSpc>
            </a:pPr>
            <a:r>
              <a:rPr lang="en-US" sz="1600" i="1" dirty="0">
                <a:latin typeface="Open Sans Light"/>
                <a:cs typeface="Open Sans Light"/>
              </a:rPr>
              <a:t>The 3 invalid TLDs are highlighted below in </a:t>
            </a:r>
            <a:r>
              <a:rPr lang="en-US" sz="1600" b="1" i="1" dirty="0">
                <a:solidFill>
                  <a:srgbClr val="FF0000"/>
                </a:solidFill>
                <a:latin typeface="Open Sans Light"/>
                <a:cs typeface="Open Sans Light"/>
              </a:rPr>
              <a:t>red</a:t>
            </a:r>
            <a:r>
              <a:rPr lang="en-US" sz="1600" i="1" dirty="0">
                <a:latin typeface="Open Sans Light"/>
                <a:cs typeface="Open Sans Light"/>
              </a:rPr>
              <a:t>. There are 1541 valid TLDs (as of January 2</a:t>
            </a:r>
            <a:r>
              <a:rPr lang="en-US" sz="1600" i="1" baseline="30000" dirty="0">
                <a:latin typeface="Open Sans Light"/>
                <a:cs typeface="Open Sans Light"/>
              </a:rPr>
              <a:t>nd</a:t>
            </a:r>
            <a:r>
              <a:rPr lang="en-US" sz="1600" i="1" dirty="0">
                <a:latin typeface="Open Sans Light"/>
                <a:cs typeface="Open Sans Light"/>
              </a:rPr>
              <a:t>, 2018), and the list is continuing to grow.  </a:t>
            </a:r>
          </a:p>
        </p:txBody>
      </p:sp>
      <p:sp>
        <p:nvSpPr>
          <p:cNvPr id="2" name="TextBox 1"/>
          <p:cNvSpPr txBox="1"/>
          <p:nvPr/>
        </p:nvSpPr>
        <p:spPr>
          <a:xfrm>
            <a:off x="6774469" y="2202873"/>
            <a:ext cx="1791886" cy="2554545"/>
          </a:xfrm>
          <a:prstGeom prst="rect">
            <a:avLst/>
          </a:prstGeom>
          <a:noFill/>
        </p:spPr>
        <p:txBody>
          <a:bodyPr wrap="square" rtlCol="0">
            <a:spAutoFit/>
          </a:bodyPr>
          <a:lstStyle/>
          <a:p>
            <a:r>
              <a:rPr lang="en-US" altLang="ja-JP" sz="1600" dirty="0" smtClean="0">
                <a:latin typeface="Open Sans Light"/>
                <a:cs typeface="Open Sans Light"/>
              </a:rPr>
              <a:t>GMAIL</a:t>
            </a:r>
          </a:p>
          <a:p>
            <a:r>
              <a:rPr lang="ar-AE" sz="1600" dirty="0">
                <a:latin typeface="Open Sans Light"/>
                <a:cs typeface="Open Sans Light"/>
              </a:rPr>
              <a:t>قطر</a:t>
            </a:r>
            <a:endParaRPr lang="en-US" sz="1600" dirty="0">
              <a:latin typeface="Open Sans Light"/>
              <a:cs typeface="Open Sans Light"/>
            </a:endParaRPr>
          </a:p>
          <a:p>
            <a:r>
              <a:rPr lang="en-US" sz="1600" dirty="0" smtClean="0">
                <a:latin typeface="Open Sans Light"/>
                <a:cs typeface="Open Sans Light"/>
              </a:rPr>
              <a:t>JOY</a:t>
            </a:r>
          </a:p>
          <a:p>
            <a:r>
              <a:rPr lang="en-US" altLang="ja-JP" sz="1600" dirty="0" smtClean="0">
                <a:latin typeface="Open Sans Light"/>
                <a:cs typeface="Open Sans Light"/>
              </a:rPr>
              <a:t>LIKE</a:t>
            </a:r>
          </a:p>
          <a:p>
            <a:r>
              <a:rPr lang="hy-AM" sz="1600" dirty="0">
                <a:latin typeface="Open Sans Light"/>
                <a:cs typeface="Open Sans Light"/>
              </a:rPr>
              <a:t>հայ</a:t>
            </a:r>
          </a:p>
          <a:p>
            <a:r>
              <a:rPr lang="en-US" sz="1600" dirty="0" smtClean="0">
                <a:latin typeface="Open Sans Light"/>
                <a:cs typeface="Open Sans Light"/>
              </a:rPr>
              <a:t>ONYOURSIDE</a:t>
            </a:r>
          </a:p>
          <a:p>
            <a:r>
              <a:rPr lang="en-US" sz="1600" dirty="0" smtClean="0">
                <a:latin typeface="Open Sans Light"/>
                <a:cs typeface="Open Sans Light"/>
              </a:rPr>
              <a:t>OOO</a:t>
            </a:r>
            <a:endParaRPr lang="hy-AM" sz="1600" dirty="0">
              <a:latin typeface="Open Sans Light"/>
              <a:cs typeface="Open Sans Light"/>
            </a:endParaRPr>
          </a:p>
          <a:p>
            <a:r>
              <a:rPr lang="ar-AE" sz="1600" dirty="0">
                <a:latin typeface="Open Sans Light"/>
                <a:cs typeface="Open Sans Light"/>
              </a:rPr>
              <a:t>فلسطين</a:t>
            </a:r>
          </a:p>
          <a:p>
            <a:r>
              <a:rPr lang="en-US" sz="1600" b="1" dirty="0" smtClean="0">
                <a:solidFill>
                  <a:srgbClr val="FF0000"/>
                </a:solidFill>
                <a:latin typeface="Open Sans Light"/>
                <a:cs typeface="Open Sans Light"/>
              </a:rPr>
              <a:t>SILLY</a:t>
            </a:r>
            <a:endParaRPr lang="ar-AE" sz="1600" b="1" dirty="0">
              <a:solidFill>
                <a:srgbClr val="FF0000"/>
              </a:solidFill>
              <a:latin typeface="Open Sans Light"/>
              <a:cs typeface="Open Sans Light"/>
            </a:endParaRPr>
          </a:p>
          <a:p>
            <a:r>
              <a:rPr lang="en-US" altLang="ja-JP" sz="1600" dirty="0">
                <a:latin typeface="Open Sans Light"/>
                <a:cs typeface="Open Sans Light"/>
              </a:rPr>
              <a:t>SUCKS</a:t>
            </a:r>
            <a:endParaRPr lang="en-US" sz="1600" dirty="0" smtClean="0">
              <a:latin typeface="Open Sans Light"/>
              <a:cs typeface="Open Sans Light"/>
            </a:endParaRPr>
          </a:p>
        </p:txBody>
      </p:sp>
      <p:sp>
        <p:nvSpPr>
          <p:cNvPr id="6" name="TextBox 5"/>
          <p:cNvSpPr txBox="1"/>
          <p:nvPr/>
        </p:nvSpPr>
        <p:spPr>
          <a:xfrm>
            <a:off x="3517400" y="2202873"/>
            <a:ext cx="2202514" cy="2554545"/>
          </a:xfrm>
          <a:prstGeom prst="rect">
            <a:avLst/>
          </a:prstGeom>
          <a:noFill/>
        </p:spPr>
        <p:txBody>
          <a:bodyPr wrap="square" rtlCol="0">
            <a:spAutoFit/>
          </a:bodyPr>
          <a:lstStyle/>
          <a:p>
            <a:r>
              <a:rPr lang="en-US" altLang="ja-JP" sz="1600" dirty="0" smtClean="0">
                <a:latin typeface="Open Sans Light"/>
                <a:cs typeface="Open Sans Light"/>
              </a:rPr>
              <a:t>ABC</a:t>
            </a:r>
          </a:p>
          <a:p>
            <a:r>
              <a:rPr lang="ar-AE" sz="1600" dirty="0">
                <a:latin typeface="Open Sans Light"/>
                <a:cs typeface="Open Sans Light"/>
              </a:rPr>
              <a:t>مصر</a:t>
            </a:r>
            <a:endParaRPr lang="en-US" sz="1600" dirty="0">
              <a:latin typeface="Open Sans Light"/>
              <a:cs typeface="Open Sans Light"/>
            </a:endParaRPr>
          </a:p>
          <a:p>
            <a:r>
              <a:rPr lang="en-US" sz="1600" dirty="0" smtClean="0">
                <a:latin typeface="Open Sans Light"/>
                <a:cs typeface="Open Sans Light"/>
              </a:rPr>
              <a:t>ATHLETA</a:t>
            </a:r>
          </a:p>
          <a:p>
            <a:r>
              <a:rPr lang="ta-IN" sz="1600" dirty="0">
                <a:latin typeface="Open Sans Light"/>
                <a:cs typeface="Open Sans Light"/>
              </a:rPr>
              <a:t>இலங்கை</a:t>
            </a:r>
          </a:p>
          <a:p>
            <a:r>
              <a:rPr lang="en-US" sz="1600" dirty="0" smtClean="0">
                <a:latin typeface="Open Sans Light"/>
                <a:cs typeface="Open Sans Light"/>
              </a:rPr>
              <a:t>CANCERRESEARCH</a:t>
            </a:r>
          </a:p>
          <a:p>
            <a:r>
              <a:rPr lang="en-US" sz="1600" dirty="0" smtClean="0">
                <a:latin typeface="Open Sans Light"/>
                <a:cs typeface="Open Sans Light"/>
              </a:rPr>
              <a:t>CITIC</a:t>
            </a:r>
          </a:p>
          <a:p>
            <a:r>
              <a:rPr lang="ja-JP" altLang="en-US" sz="1600" dirty="0">
                <a:latin typeface="Open Sans Light"/>
                <a:cs typeface="Open Sans Light"/>
              </a:rPr>
              <a:t>新加坡</a:t>
            </a:r>
          </a:p>
          <a:p>
            <a:r>
              <a:rPr lang="en-US" sz="1600" dirty="0" smtClean="0">
                <a:latin typeface="Open Sans Light"/>
                <a:cs typeface="Open Sans Light"/>
              </a:rPr>
              <a:t>ESURANCE</a:t>
            </a:r>
          </a:p>
          <a:p>
            <a:r>
              <a:rPr lang="en-US" sz="1600" b="1" dirty="0" smtClean="0">
                <a:solidFill>
                  <a:srgbClr val="FF0000"/>
                </a:solidFill>
                <a:latin typeface="Open Sans Light"/>
                <a:cs typeface="Open Sans Light"/>
              </a:rPr>
              <a:t>FAKE</a:t>
            </a:r>
          </a:p>
          <a:p>
            <a:r>
              <a:rPr lang="th-TH" sz="1600" dirty="0">
                <a:latin typeface="Open Sans Light"/>
                <a:cs typeface="Open Sans Light"/>
              </a:rPr>
              <a:t>ไทย</a:t>
            </a:r>
            <a:endParaRPr lang="en-US" sz="1600" dirty="0" smtClean="0">
              <a:latin typeface="Open Sans Light"/>
              <a:cs typeface="Open Sans Light"/>
            </a:endParaRPr>
          </a:p>
        </p:txBody>
      </p:sp>
      <p:sp>
        <p:nvSpPr>
          <p:cNvPr id="7" name="TextBox 6"/>
          <p:cNvSpPr txBox="1"/>
          <p:nvPr/>
        </p:nvSpPr>
        <p:spPr>
          <a:xfrm>
            <a:off x="488571" y="2202873"/>
            <a:ext cx="1974273" cy="2554545"/>
          </a:xfrm>
          <a:prstGeom prst="rect">
            <a:avLst/>
          </a:prstGeom>
          <a:noFill/>
        </p:spPr>
        <p:txBody>
          <a:bodyPr wrap="square" rtlCol="0">
            <a:spAutoFit/>
          </a:bodyPr>
          <a:lstStyle/>
          <a:p>
            <a:r>
              <a:rPr lang="ja-JP" altLang="en-US" sz="1600" dirty="0">
                <a:latin typeface="Open Sans Light"/>
                <a:cs typeface="Open Sans Light"/>
              </a:rPr>
              <a:t>嘉</a:t>
            </a:r>
            <a:r>
              <a:rPr lang="ja-JP" altLang="en-US" sz="1600" dirty="0" smtClean="0">
                <a:latin typeface="Open Sans Light"/>
                <a:cs typeface="Open Sans Light"/>
              </a:rPr>
              <a:t>里</a:t>
            </a:r>
            <a:endParaRPr lang="en-US" altLang="ja-JP" sz="1600" dirty="0" smtClean="0">
              <a:latin typeface="Open Sans Light"/>
              <a:cs typeface="Open Sans Light"/>
            </a:endParaRPr>
          </a:p>
          <a:p>
            <a:r>
              <a:rPr lang="en-US" sz="1600" dirty="0" smtClean="0">
                <a:latin typeface="Open Sans Light"/>
                <a:cs typeface="Open Sans Light"/>
              </a:rPr>
              <a:t>ANALYTICS</a:t>
            </a:r>
            <a:endParaRPr lang="en-US" altLang="ja-JP" sz="1600" dirty="0" smtClean="0">
              <a:latin typeface="Open Sans Light"/>
              <a:cs typeface="Open Sans Light"/>
            </a:endParaRPr>
          </a:p>
          <a:p>
            <a:r>
              <a:rPr lang="en-US" sz="1600" dirty="0">
                <a:latin typeface="Open Sans Light"/>
                <a:cs typeface="Open Sans Light"/>
              </a:rPr>
              <a:t>BLOCKBUSTER</a:t>
            </a:r>
          </a:p>
          <a:p>
            <a:r>
              <a:rPr lang="en-US" sz="1600" dirty="0">
                <a:latin typeface="Open Sans Light"/>
                <a:cs typeface="Open Sans Light"/>
              </a:rPr>
              <a:t>DIAMONDS</a:t>
            </a:r>
          </a:p>
          <a:p>
            <a:r>
              <a:rPr lang="en-US" sz="1600" dirty="0" smtClean="0">
                <a:latin typeface="Open Sans Light"/>
                <a:cs typeface="Open Sans Light"/>
              </a:rPr>
              <a:t>HOTELES</a:t>
            </a:r>
            <a:endParaRPr lang="en-US" sz="1600" dirty="0">
              <a:latin typeface="Open Sans Light"/>
              <a:cs typeface="Open Sans Light"/>
            </a:endParaRPr>
          </a:p>
          <a:p>
            <a:r>
              <a:rPr lang="ja-JP" altLang="en-US" sz="1600" dirty="0" smtClean="0">
                <a:latin typeface="Open Sans Light"/>
                <a:cs typeface="Open Sans Light"/>
              </a:rPr>
              <a:t>广</a:t>
            </a:r>
            <a:r>
              <a:rPr lang="ja-JP" altLang="en-US" sz="1600" dirty="0">
                <a:latin typeface="Open Sans Light"/>
                <a:cs typeface="Open Sans Light"/>
              </a:rPr>
              <a:t>东</a:t>
            </a:r>
          </a:p>
          <a:p>
            <a:r>
              <a:rPr lang="en-US" sz="1600" dirty="0">
                <a:latin typeface="Open Sans Light"/>
                <a:cs typeface="Open Sans Light"/>
              </a:rPr>
              <a:t>MOVISTAR</a:t>
            </a:r>
          </a:p>
          <a:p>
            <a:r>
              <a:rPr lang="ta-IN" sz="1600" dirty="0" smtClean="0">
                <a:latin typeface="Open Sans Light"/>
                <a:cs typeface="Open Sans Light"/>
              </a:rPr>
              <a:t>இந்தியா</a:t>
            </a:r>
          </a:p>
          <a:p>
            <a:r>
              <a:rPr lang="en-US" altLang="ja-JP" sz="1600" b="1" dirty="0" smtClean="0">
                <a:solidFill>
                  <a:srgbClr val="FF0000"/>
                </a:solidFill>
                <a:latin typeface="Open Sans Light"/>
                <a:cs typeface="Open Sans Light"/>
              </a:rPr>
              <a:t>REALLY</a:t>
            </a:r>
          </a:p>
          <a:p>
            <a:r>
              <a:rPr lang="ja-JP" altLang="en-US" sz="1600" dirty="0" smtClean="0">
                <a:latin typeface="Open Sans Light"/>
                <a:cs typeface="Open Sans Light"/>
              </a:rPr>
              <a:t>政务</a:t>
            </a:r>
            <a:endParaRPr lang="en-US" altLang="ja-JP" sz="1600" dirty="0" smtClean="0">
              <a:latin typeface="Open Sans Light"/>
              <a:cs typeface="Open Sans Light"/>
            </a:endParaRPr>
          </a:p>
        </p:txBody>
      </p:sp>
      <p:sp>
        <p:nvSpPr>
          <p:cNvPr id="8" name="TextBox 7"/>
          <p:cNvSpPr txBox="1"/>
          <p:nvPr/>
        </p:nvSpPr>
        <p:spPr>
          <a:xfrm>
            <a:off x="3517400" y="1864319"/>
            <a:ext cx="949299" cy="338554"/>
          </a:xfrm>
          <a:prstGeom prst="rect">
            <a:avLst/>
          </a:prstGeom>
          <a:noFill/>
        </p:spPr>
        <p:txBody>
          <a:bodyPr wrap="none" rtlCol="0">
            <a:spAutoFit/>
          </a:bodyPr>
          <a:lstStyle/>
          <a:p>
            <a:r>
              <a:rPr lang="en-US" sz="1600" u="sng" dirty="0" smtClean="0">
                <a:latin typeface="Open Sans Light"/>
                <a:cs typeface="Open Sans Light"/>
              </a:rPr>
              <a:t>Group B</a:t>
            </a:r>
          </a:p>
        </p:txBody>
      </p:sp>
      <p:sp>
        <p:nvSpPr>
          <p:cNvPr id="9" name="TextBox 8"/>
          <p:cNvSpPr txBox="1"/>
          <p:nvPr/>
        </p:nvSpPr>
        <p:spPr>
          <a:xfrm>
            <a:off x="6774469" y="1833541"/>
            <a:ext cx="960519" cy="338554"/>
          </a:xfrm>
          <a:prstGeom prst="rect">
            <a:avLst/>
          </a:prstGeom>
          <a:noFill/>
        </p:spPr>
        <p:txBody>
          <a:bodyPr wrap="none" rtlCol="0">
            <a:spAutoFit/>
          </a:bodyPr>
          <a:lstStyle/>
          <a:p>
            <a:r>
              <a:rPr lang="en-US" sz="1600" u="sng" dirty="0" smtClean="0">
                <a:latin typeface="Open Sans Light"/>
                <a:cs typeface="Open Sans Light"/>
              </a:rPr>
              <a:t>Group C</a:t>
            </a:r>
          </a:p>
        </p:txBody>
      </p:sp>
      <p:sp>
        <p:nvSpPr>
          <p:cNvPr id="10" name="TextBox 9"/>
          <p:cNvSpPr txBox="1"/>
          <p:nvPr/>
        </p:nvSpPr>
        <p:spPr>
          <a:xfrm>
            <a:off x="488571" y="1833541"/>
            <a:ext cx="937949" cy="338554"/>
          </a:xfrm>
          <a:prstGeom prst="rect">
            <a:avLst/>
          </a:prstGeom>
          <a:noFill/>
        </p:spPr>
        <p:txBody>
          <a:bodyPr wrap="none" rtlCol="0">
            <a:spAutoFit/>
          </a:bodyPr>
          <a:lstStyle/>
          <a:p>
            <a:r>
              <a:rPr lang="en-US" sz="1600" u="sng" dirty="0" smtClean="0">
                <a:latin typeface="Open Sans Light"/>
                <a:cs typeface="Open Sans Light"/>
              </a:rPr>
              <a:t>Group A</a:t>
            </a:r>
          </a:p>
        </p:txBody>
      </p:sp>
      <p:cxnSp>
        <p:nvCxnSpPr>
          <p:cNvPr id="11" name="Straight Connector 10"/>
          <p:cNvCxnSpPr/>
          <p:nvPr/>
        </p:nvCxnSpPr>
        <p:spPr>
          <a:xfrm>
            <a:off x="6247192" y="2201216"/>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851030" y="2201216"/>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387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for Email Service Providers to Consider</a:t>
            </a:r>
          </a:p>
        </p:txBody>
      </p:sp>
      <p:sp>
        <p:nvSpPr>
          <p:cNvPr id="3" name="Content Placeholder 2"/>
          <p:cNvSpPr>
            <a:spLocks noGrp="1"/>
          </p:cNvSpPr>
          <p:nvPr>
            <p:ph sz="quarter" idx="10"/>
          </p:nvPr>
        </p:nvSpPr>
        <p:spPr>
          <a:xfrm>
            <a:off x="320675" y="1496642"/>
            <a:ext cx="8450746" cy="3065339"/>
          </a:xfrm>
        </p:spPr>
        <p:txBody>
          <a:bodyPr/>
          <a:lstStyle/>
          <a:p>
            <a:r>
              <a:rPr lang="en-US" dirty="0" smtClean="0"/>
              <a:t>Offer mailbox </a:t>
            </a:r>
            <a:r>
              <a:rPr lang="en-US" dirty="0"/>
              <a:t>names which conform to the domain name </a:t>
            </a:r>
            <a:r>
              <a:rPr lang="en-US" dirty="0" smtClean="0"/>
              <a:t>Label </a:t>
            </a:r>
            <a:r>
              <a:rPr lang="en-US" dirty="0"/>
              <a:t>G</a:t>
            </a:r>
            <a:r>
              <a:rPr lang="en-US" dirty="0" smtClean="0"/>
              <a:t>eneration </a:t>
            </a:r>
            <a:r>
              <a:rPr lang="en-US" dirty="0"/>
              <a:t>R</a:t>
            </a:r>
            <a:r>
              <a:rPr lang="en-US" dirty="0" smtClean="0"/>
              <a:t>ules (LGR) for </a:t>
            </a:r>
            <a:r>
              <a:rPr lang="en-US" dirty="0"/>
              <a:t>the selected script.</a:t>
            </a:r>
          </a:p>
          <a:p>
            <a:pPr lvl="1"/>
            <a:r>
              <a:rPr lang="en-US" sz="1700" dirty="0"/>
              <a:t>Such names are guaranteed to be compatible with the Punycode algorithm.</a:t>
            </a:r>
          </a:p>
          <a:p>
            <a:pPr lvl="1"/>
            <a:r>
              <a:rPr lang="en-US" sz="1700" dirty="0"/>
              <a:t>These email addresses can easily be shared by users with their friends and colleagues who do not use their same writing method; the colleague or friend can address email to such an address, or create an address book entry, using the A-label format.</a:t>
            </a:r>
          </a:p>
          <a:p>
            <a:pPr lvl="1"/>
            <a:r>
              <a:rPr lang="en-US" sz="1700" dirty="0"/>
              <a:t>Upon use, the client MUA software should convert the A-Label to the appropriate U-Label, at which point the friend or colleague will possess the EAI formatted email address despite not having a keyboard or IME which supports the target script.</a:t>
            </a:r>
          </a:p>
          <a:p>
            <a:endParaRPr lang="en-US" dirty="0"/>
          </a:p>
        </p:txBody>
      </p:sp>
      <p:cxnSp>
        <p:nvCxnSpPr>
          <p:cNvPr id="4" name="Straight Connector 3"/>
          <p:cNvCxnSpPr/>
          <p:nvPr/>
        </p:nvCxnSpPr>
        <p:spPr>
          <a:xfrm>
            <a:off x="457200" y="1341743"/>
            <a:ext cx="8041821" cy="81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6301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610" y="48104"/>
            <a:ext cx="5500390" cy="592208"/>
          </a:xfrm>
        </p:spPr>
        <p:txBody>
          <a:bodyPr/>
          <a:lstStyle/>
          <a:p>
            <a:r>
              <a:rPr lang="en-US" sz="2800" dirty="0" smtClean="0"/>
              <a:t>Challenges during transition</a:t>
            </a:r>
            <a:endParaRPr lang="en-US" sz="2800" dirty="0"/>
          </a:p>
        </p:txBody>
      </p:sp>
      <p:sp>
        <p:nvSpPr>
          <p:cNvPr id="3" name="Content Placeholder 2"/>
          <p:cNvSpPr>
            <a:spLocks noGrp="1"/>
          </p:cNvSpPr>
          <p:nvPr>
            <p:ph sz="quarter" idx="4294967295"/>
          </p:nvPr>
        </p:nvSpPr>
        <p:spPr>
          <a:xfrm>
            <a:off x="4374688" y="1389063"/>
            <a:ext cx="4349750" cy="3065462"/>
          </a:xfrm>
          <a:prstGeom prst="rect">
            <a:avLst/>
          </a:prstGeom>
        </p:spPr>
        <p:txBody>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IDNs </a:t>
            </a:r>
            <a:r>
              <a:rPr lang="en-US" sz="2400" dirty="0">
                <a:latin typeface="Open Sans" panose="020B0606030504020204" pitchFamily="34" charset="0"/>
                <a:ea typeface="Open Sans" panose="020B0606030504020204" pitchFamily="34" charset="0"/>
                <a:cs typeface="Open Sans" panose="020B0606030504020204" pitchFamily="34" charset="0"/>
              </a:rPr>
              <a:t>may display in their </a:t>
            </a:r>
            <a:r>
              <a:rPr lang="en-US" sz="2400" dirty="0" err="1" smtClean="0">
                <a:latin typeface="Open Sans" panose="020B0606030504020204" pitchFamily="34" charset="0"/>
                <a:ea typeface="Open Sans" panose="020B0606030504020204" pitchFamily="34" charset="0"/>
                <a:cs typeface="Open Sans" panose="020B0606030504020204" pitchFamily="34" charset="0"/>
              </a:rPr>
              <a:t>Punycoded</a:t>
            </a:r>
            <a:r>
              <a:rPr lang="en-US" sz="2400" dirty="0" smtClean="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(A-Label) form. </a:t>
            </a:r>
            <a:endParaRPr lang="en-US" sz="2400" dirty="0" smtClean="0">
              <a:latin typeface="Open Sans" panose="020B0606030504020204" pitchFamily="34" charset="0"/>
              <a:ea typeface="Open Sans" panose="020B0606030504020204" pitchFamily="34" charset="0"/>
              <a:cs typeface="Open Sans" panose="020B0606030504020204" pitchFamily="34" charset="0"/>
            </a:endParaRPr>
          </a:p>
          <a:p>
            <a:pPr lvl="1"/>
            <a:r>
              <a:rPr lang="en-US" sz="2000" dirty="0" smtClean="0">
                <a:latin typeface="Open Sans" panose="020B0606030504020204" pitchFamily="34" charset="0"/>
                <a:ea typeface="Open Sans" panose="020B0606030504020204" pitchFamily="34" charset="0"/>
                <a:cs typeface="Open Sans" panose="020B0606030504020204" pitchFamily="34" charset="0"/>
              </a:rPr>
              <a:t>While </a:t>
            </a:r>
            <a:r>
              <a:rPr lang="en-US" sz="2000" dirty="0">
                <a:latin typeface="Open Sans" panose="020B0606030504020204" pitchFamily="34" charset="0"/>
                <a:ea typeface="Open Sans" panose="020B0606030504020204" pitchFamily="34" charset="0"/>
                <a:cs typeface="Open Sans" panose="020B0606030504020204" pitchFamily="34" charset="0"/>
              </a:rPr>
              <a:t>undesirable, this </a:t>
            </a:r>
            <a:r>
              <a:rPr lang="en-US" sz="2000" dirty="0" smtClean="0">
                <a:latin typeface="Open Sans" panose="020B0606030504020204" pitchFamily="34" charset="0"/>
                <a:ea typeface="Open Sans" panose="020B0606030504020204" pitchFamily="34" charset="0"/>
                <a:cs typeface="Open Sans" panose="020B0606030504020204" pitchFamily="34" charset="0"/>
              </a:rPr>
              <a:t>should not </a:t>
            </a:r>
            <a:r>
              <a:rPr lang="en-US" sz="2000" dirty="0">
                <a:latin typeface="Open Sans" panose="020B0606030504020204" pitchFamily="34" charset="0"/>
                <a:ea typeface="Open Sans" panose="020B0606030504020204" pitchFamily="34" charset="0"/>
                <a:cs typeface="Open Sans" panose="020B0606030504020204" pitchFamily="34" charset="0"/>
              </a:rPr>
              <a:t>stop messages from being delivered</a:t>
            </a:r>
            <a:r>
              <a:rPr lang="en-US" sz="2000" dirty="0" smtClean="0">
                <a:latin typeface="Open Sans" panose="020B0606030504020204" pitchFamily="34" charset="0"/>
                <a:ea typeface="Open Sans" panose="020B0606030504020204" pitchFamily="34" charset="0"/>
                <a:cs typeface="Open Sans" panose="020B0606030504020204" pitchFamily="34" charset="0"/>
              </a:rPr>
              <a:t>.</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613187" y="2119256"/>
            <a:ext cx="3453204" cy="2246769"/>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Until all the email software deployed is EAI-ready, there will be some challenging situations that arise in the sending and receiving of emails.</a:t>
            </a:r>
          </a:p>
          <a:p>
            <a:endParaRPr lang="en-US" sz="2000"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7911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610" y="48104"/>
            <a:ext cx="5371298" cy="592208"/>
          </a:xfrm>
        </p:spPr>
        <p:txBody>
          <a:bodyPr/>
          <a:lstStyle/>
          <a:p>
            <a:r>
              <a:rPr lang="en-US" sz="2800" dirty="0" smtClean="0"/>
              <a:t>Challenges during transition</a:t>
            </a:r>
            <a:endParaRPr lang="en-US" sz="2800" dirty="0"/>
          </a:p>
        </p:txBody>
      </p:sp>
      <p:sp>
        <p:nvSpPr>
          <p:cNvPr id="3" name="Content Placeholder 2"/>
          <p:cNvSpPr>
            <a:spLocks noGrp="1"/>
          </p:cNvSpPr>
          <p:nvPr>
            <p:ph sz="quarter" idx="4294967295"/>
          </p:nvPr>
        </p:nvSpPr>
        <p:spPr>
          <a:xfrm>
            <a:off x="4370832" y="1389888"/>
            <a:ext cx="4349750" cy="3065462"/>
          </a:xfrm>
          <a:prstGeom prst="rect">
            <a:avLst/>
          </a:prstGeom>
        </p:spPr>
        <p:txBody>
          <a:bodyPr/>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Ensuring delivery </a:t>
            </a:r>
            <a:r>
              <a:rPr lang="en-US" sz="2400" dirty="0">
                <a:latin typeface="Open Sans" panose="020B0606030504020204" pitchFamily="34" charset="0"/>
                <a:ea typeface="Open Sans" panose="020B0606030504020204" pitchFamily="34" charset="0"/>
                <a:cs typeface="Open Sans" panose="020B0606030504020204" pitchFamily="34" charset="0"/>
              </a:rPr>
              <a:t>to non-EAI-ready mail systems:</a:t>
            </a:r>
          </a:p>
          <a:p>
            <a:pPr lvl="1"/>
            <a:r>
              <a:rPr lang="en-US" sz="2000" dirty="0" smtClean="0">
                <a:latin typeface="Open Sans" panose="020B0606030504020204" pitchFamily="34" charset="0"/>
                <a:ea typeface="Open Sans" panose="020B0606030504020204" pitchFamily="34" charset="0"/>
                <a:cs typeface="Open Sans" panose="020B0606030504020204" pitchFamily="34" charset="0"/>
              </a:rPr>
              <a:t>Create </a:t>
            </a:r>
            <a:r>
              <a:rPr lang="en-US" sz="2000" dirty="0">
                <a:latin typeface="Open Sans" panose="020B0606030504020204" pitchFamily="34" charset="0"/>
                <a:ea typeface="Open Sans" panose="020B0606030504020204" pitchFamily="34" charset="0"/>
                <a:cs typeface="Open Sans" panose="020B0606030504020204" pitchFamily="34" charset="0"/>
              </a:rPr>
              <a:t>aliases by applying Punycode to the Mailbox name.</a:t>
            </a:r>
          </a:p>
          <a:p>
            <a:pPr lvl="1"/>
            <a:r>
              <a:rPr lang="en-US" sz="2000" dirty="0" smtClean="0">
                <a:latin typeface="Open Sans" panose="020B0606030504020204" pitchFamily="34" charset="0"/>
                <a:ea typeface="Open Sans" panose="020B0606030504020204" pitchFamily="34" charset="0"/>
                <a:cs typeface="Open Sans" panose="020B0606030504020204" pitchFamily="34" charset="0"/>
              </a:rPr>
              <a:t>Normalize </a:t>
            </a:r>
            <a:r>
              <a:rPr lang="en-US" sz="2000" dirty="0">
                <a:latin typeface="Open Sans" panose="020B0606030504020204" pitchFamily="34" charset="0"/>
                <a:ea typeface="Open Sans" panose="020B0606030504020204" pitchFamily="34" charset="0"/>
                <a:cs typeface="Open Sans" panose="020B0606030504020204" pitchFamily="34" charset="0"/>
              </a:rPr>
              <a:t>mailbox names in non-ASCII scripts.</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612648" y="2121408"/>
            <a:ext cx="3453204" cy="2246769"/>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Until all the email software deployed is EAI-ready, there will be some challenging situations that arise in the sending and receiving of emails.</a:t>
            </a:r>
          </a:p>
          <a:p>
            <a:endParaRPr lang="en-US" sz="2000"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5721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0"/>
          </p:nvPr>
        </p:nvSpPr>
        <p:spPr/>
        <p:txBody>
          <a:bodyPr/>
          <a:lstStyle/>
          <a:p>
            <a:r>
              <a:rPr lang="en-US" dirty="0"/>
              <a:t>The </a:t>
            </a:r>
            <a:r>
              <a:rPr lang="en-US" dirty="0" smtClean="0"/>
              <a:t>internet’s technology, </a:t>
            </a:r>
            <a:r>
              <a:rPr lang="en-US" dirty="0"/>
              <a:t>including its naming components, are under continual evolution and change. In recent years, a great number of new TLDs with ASCII characters and IDN top-level domains have been released by ICANN. Examples include .nyc, .hsbc, .eco, and .</a:t>
            </a:r>
            <a:r>
              <a:rPr lang="ja-JP" altLang="en-US" dirty="0"/>
              <a:t>ストア</a:t>
            </a:r>
            <a:r>
              <a:rPr lang="en-US" altLang="ja-JP" dirty="0" smtClean="0"/>
              <a:t>.  The languages used on the internet are increasingly non-Latin based.  These changes affect the development and maintenance of all internet-enabled apps.</a:t>
            </a:r>
          </a:p>
          <a:p>
            <a:r>
              <a:rPr lang="en-US" dirty="0"/>
              <a:t>It is </a:t>
            </a:r>
            <a:r>
              <a:rPr lang="en-US" u="sng" dirty="0"/>
              <a:t>required</a:t>
            </a:r>
            <a:r>
              <a:rPr lang="en-US" dirty="0"/>
              <a:t> that your internet-enabled applications, devices and systems accept, validate, store, process and display all domain names and email address appropriately</a:t>
            </a:r>
          </a:p>
          <a:p>
            <a:endParaRPr lang="en-US" dirty="0"/>
          </a:p>
        </p:txBody>
      </p:sp>
      <p:cxnSp>
        <p:nvCxnSpPr>
          <p:cNvPr id="5" name="Straight Connector 4"/>
          <p:cNvCxnSpPr/>
          <p:nvPr/>
        </p:nvCxnSpPr>
        <p:spPr>
          <a:xfrm>
            <a:off x="431320" y="1011869"/>
            <a:ext cx="8348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099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Tools &amp; Resources for Developers </a:t>
            </a:r>
            <a:endParaRPr lang="en-US" dirty="0"/>
          </a:p>
        </p:txBody>
      </p:sp>
      <p:sp>
        <p:nvSpPr>
          <p:cNvPr id="4" name="Text Placeholder 2"/>
          <p:cNvSpPr txBox="1">
            <a:spLocks/>
          </p:cNvSpPr>
          <p:nvPr/>
        </p:nvSpPr>
        <p:spPr>
          <a:xfrm>
            <a:off x="398464" y="907319"/>
            <a:ext cx="5919160" cy="38405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1200"/>
              </a:spcBef>
              <a:spcAft>
                <a:spcPts val="600"/>
              </a:spcAft>
              <a:buClr>
                <a:schemeClr val="accent4"/>
              </a:buClr>
              <a:buNone/>
              <a:defRPr/>
            </a:pPr>
            <a:r>
              <a:rPr lang="en-US" sz="1800" dirty="0" smtClean="0">
                <a:solidFill>
                  <a:schemeClr val="tx2"/>
                </a:solidFill>
                <a:latin typeface="Open Sans"/>
                <a:cs typeface="Open Sans"/>
              </a:rPr>
              <a:t>Authoritative </a:t>
            </a:r>
            <a:r>
              <a:rPr lang="en-US" sz="1800" dirty="0">
                <a:solidFill>
                  <a:schemeClr val="tx2"/>
                </a:solidFill>
                <a:latin typeface="Open Sans"/>
                <a:cs typeface="Open Sans"/>
              </a:rPr>
              <a:t>Tables</a:t>
            </a:r>
            <a:r>
              <a:rPr lang="en-US" sz="1800" dirty="0" smtClean="0">
                <a:solidFill>
                  <a:schemeClr val="tx2"/>
                </a:solidFill>
                <a:latin typeface="Open Sans"/>
                <a:cs typeface="Open Sans"/>
              </a:rPr>
              <a:t>:</a:t>
            </a:r>
          </a:p>
          <a:p>
            <a:pPr marL="525780" lvl="1" indent="-342900">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http://www.internic.net/domain/</a:t>
            </a:r>
            <a:r>
              <a:rPr lang="en-US" sz="1400" dirty="0" smtClean="0">
                <a:solidFill>
                  <a:schemeClr val="accent3"/>
                </a:solidFill>
                <a:latin typeface="Open Sans Light"/>
                <a:cs typeface="Open Sans Light"/>
              </a:rPr>
              <a:t>root.zone</a:t>
            </a:r>
            <a:endParaRPr lang="en-US" sz="1400" dirty="0">
              <a:solidFill>
                <a:schemeClr val="accent3"/>
              </a:solidFill>
              <a:latin typeface="Open Sans Light"/>
              <a:cs typeface="Open Sans Light"/>
            </a:endParaRPr>
          </a:p>
          <a:p>
            <a:pPr marL="525780" lvl="1" indent="-342900">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http://www.dns.icann.org/services/authoritative-dns/</a:t>
            </a:r>
            <a:r>
              <a:rPr lang="en-US" sz="1400" dirty="0" smtClean="0">
                <a:solidFill>
                  <a:schemeClr val="accent3"/>
                </a:solidFill>
                <a:latin typeface="Open Sans Light"/>
                <a:cs typeface="Open Sans Light"/>
              </a:rPr>
              <a:t>index.html</a:t>
            </a:r>
            <a:endParaRPr lang="en-US" sz="1400" dirty="0">
              <a:solidFill>
                <a:schemeClr val="accent3"/>
              </a:solidFill>
              <a:latin typeface="Open Sans Light"/>
              <a:cs typeface="Open Sans Light"/>
            </a:endParaRPr>
          </a:p>
          <a:p>
            <a:pPr marL="525780" lvl="1" indent="-342900">
              <a:spcBef>
                <a:spcPts val="0"/>
              </a:spcBef>
              <a:spcAft>
                <a:spcPts val="400"/>
              </a:spcAft>
              <a:buClr>
                <a:schemeClr val="accent2"/>
              </a:buClr>
              <a:buSzPct val="85000"/>
              <a:buFont typeface="Lucida Grande"/>
              <a:buChar char="*"/>
              <a:defRPr/>
            </a:pPr>
            <a:r>
              <a:rPr lang="en-US" sz="1400" dirty="0">
                <a:solidFill>
                  <a:schemeClr val="accent3"/>
                </a:solidFill>
                <a:latin typeface="Open Sans Light"/>
                <a:cs typeface="Open Sans Light"/>
              </a:rPr>
              <a:t>http://data.iana.org/TLD/tlds-alpha-by-</a:t>
            </a:r>
            <a:r>
              <a:rPr lang="en-US" sz="1400" dirty="0" smtClean="0">
                <a:solidFill>
                  <a:schemeClr val="accent3"/>
                </a:solidFill>
                <a:latin typeface="Open Sans Light"/>
                <a:cs typeface="Open Sans Light"/>
              </a:rPr>
              <a:t>domain.txt</a:t>
            </a:r>
          </a:p>
          <a:p>
            <a:pPr marL="525780" lvl="1" indent="-342900">
              <a:spcBef>
                <a:spcPts val="0"/>
              </a:spcBef>
              <a:spcAft>
                <a:spcPts val="400"/>
              </a:spcAft>
              <a:buClr>
                <a:schemeClr val="accent2"/>
              </a:buClr>
              <a:buSzPct val="85000"/>
              <a:buFont typeface="Lucida Grande"/>
              <a:buChar char="*"/>
              <a:defRPr/>
            </a:pPr>
            <a:r>
              <a:rPr lang="en-US" sz="1400" dirty="0" smtClean="0">
                <a:solidFill>
                  <a:schemeClr val="tx2"/>
                </a:solidFill>
                <a:latin typeface="Open Sans Light"/>
                <a:cs typeface="Open Sans Light"/>
              </a:rPr>
              <a:t>See </a:t>
            </a:r>
            <a:r>
              <a:rPr lang="en-US" sz="1400" dirty="0">
                <a:solidFill>
                  <a:schemeClr val="tx2"/>
                </a:solidFill>
                <a:latin typeface="Open Sans Light"/>
                <a:cs typeface="Open Sans Light"/>
              </a:rPr>
              <a:t>also SAC070: </a:t>
            </a:r>
            <a:r>
              <a:rPr lang="en-US" sz="1400" dirty="0">
                <a:solidFill>
                  <a:srgbClr val="D57800"/>
                </a:solidFill>
                <a:latin typeface="Open Sans Light"/>
                <a:cs typeface="Open Sans Light"/>
                <a:hlinkClick r:id="rId2"/>
              </a:rPr>
              <a:t>https://</a:t>
            </a:r>
            <a:r>
              <a:rPr lang="en-US" sz="1400" dirty="0" smtClean="0">
                <a:solidFill>
                  <a:srgbClr val="D57800"/>
                </a:solidFill>
                <a:latin typeface="Open Sans Light"/>
                <a:cs typeface="Open Sans Light"/>
                <a:hlinkClick r:id="rId2"/>
              </a:rPr>
              <a:t>tinyurl.com/sac070</a:t>
            </a:r>
            <a:endParaRPr lang="en-US" sz="1400" dirty="0" smtClean="0">
              <a:solidFill>
                <a:srgbClr val="D57800"/>
              </a:solidFill>
              <a:latin typeface="Open Sans Light"/>
              <a:cs typeface="Open Sans Light"/>
            </a:endParaRPr>
          </a:p>
          <a:p>
            <a:pPr marL="525780" lvl="1" indent="-342900">
              <a:spcBef>
                <a:spcPts val="0"/>
              </a:spcBef>
              <a:spcAft>
                <a:spcPts val="400"/>
              </a:spcAft>
              <a:buClr>
                <a:schemeClr val="accent2"/>
              </a:buClr>
              <a:buSzPct val="85000"/>
              <a:buFont typeface="Lucida Grande"/>
              <a:buChar char="*"/>
              <a:defRPr/>
            </a:pPr>
            <a:r>
              <a:rPr lang="en-US" sz="1400" dirty="0">
                <a:latin typeface="Open Sans Light"/>
              </a:rPr>
              <a:t>Repository of IDN </a:t>
            </a:r>
            <a:r>
              <a:rPr lang="en-US" sz="1400" dirty="0" smtClean="0">
                <a:latin typeface="Open Sans Light"/>
              </a:rPr>
              <a:t>Practices: </a:t>
            </a:r>
            <a:r>
              <a:rPr lang="en-US" sz="1400" dirty="0" smtClean="0">
                <a:latin typeface="Open Sans Light"/>
                <a:hlinkClick r:id="rId3"/>
              </a:rPr>
              <a:t>https</a:t>
            </a:r>
            <a:r>
              <a:rPr lang="en-US" sz="1400" dirty="0">
                <a:latin typeface="Open Sans Light"/>
                <a:hlinkClick r:id="rId3"/>
              </a:rPr>
              <a:t>://</a:t>
            </a:r>
            <a:r>
              <a:rPr lang="en-US" sz="1400" dirty="0" smtClean="0">
                <a:latin typeface="Open Sans Light"/>
                <a:hlinkClick r:id="rId3"/>
              </a:rPr>
              <a:t>www.iana.org/domains/idn-tables/</a:t>
            </a:r>
            <a:r>
              <a:rPr lang="en-US" sz="1400" dirty="0"/>
              <a:t> </a:t>
            </a:r>
            <a:endParaRPr lang="en-US" sz="1400" dirty="0" smtClean="0">
              <a:solidFill>
                <a:srgbClr val="D57800"/>
              </a:solidFill>
              <a:latin typeface="Open Sans Light"/>
              <a:cs typeface="Open Sans Light"/>
            </a:endParaRPr>
          </a:p>
          <a:p>
            <a:pPr marL="0" lvl="0" indent="0">
              <a:spcBef>
                <a:spcPts val="1200"/>
              </a:spcBef>
              <a:spcAft>
                <a:spcPts val="600"/>
              </a:spcAft>
              <a:buClr>
                <a:schemeClr val="accent4"/>
              </a:buClr>
              <a:buNone/>
              <a:defRPr/>
            </a:pPr>
            <a:r>
              <a:rPr lang="en-US" sz="1800" dirty="0" smtClean="0">
                <a:solidFill>
                  <a:schemeClr val="tx2"/>
                </a:solidFill>
                <a:latin typeface="Open Sans"/>
                <a:cs typeface="Open Sans"/>
              </a:rPr>
              <a:t>Unicode:</a:t>
            </a: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Security Considerations: </a:t>
            </a:r>
            <a:r>
              <a:rPr lang="en-US" sz="1400" dirty="0">
                <a:solidFill>
                  <a:schemeClr val="accent3"/>
                </a:solidFill>
                <a:latin typeface="Open Sans Light"/>
                <a:cs typeface="Open Sans Light"/>
              </a:rPr>
              <a:t>http://unicode.org/reports/tr36</a:t>
            </a:r>
            <a:r>
              <a:rPr lang="en-US" sz="1400" dirty="0" smtClean="0">
                <a:solidFill>
                  <a:schemeClr val="accent3"/>
                </a:solidFill>
                <a:latin typeface="Open Sans Light"/>
                <a:cs typeface="Open Sans Light"/>
              </a:rPr>
              <a:t>/</a:t>
            </a:r>
            <a:endParaRPr lang="en-US" sz="1400" dirty="0">
              <a:solidFill>
                <a:schemeClr val="accent3"/>
              </a:solidFill>
              <a:latin typeface="Open Sans Light"/>
              <a:cs typeface="Open Sans Light"/>
            </a:endParaRPr>
          </a:p>
          <a:p>
            <a:pPr marL="525780" lvl="1" indent="-342900">
              <a:spcBef>
                <a:spcPts val="0"/>
              </a:spcBef>
              <a:spcAft>
                <a:spcPts val="400"/>
              </a:spcAft>
              <a:buClr>
                <a:schemeClr val="accent2"/>
              </a:buClr>
              <a:buSzPct val="85000"/>
              <a:buFont typeface="Lucida Grande"/>
              <a:buChar char="*"/>
              <a:defRPr/>
            </a:pPr>
            <a:r>
              <a:rPr lang="en-US" sz="1400" dirty="0">
                <a:solidFill>
                  <a:schemeClr val="tx2"/>
                </a:solidFill>
                <a:latin typeface="Open Sans Light"/>
                <a:cs typeface="Open Sans Light"/>
              </a:rPr>
              <a:t>IDNA Compatibility Processing: </a:t>
            </a:r>
            <a:r>
              <a:rPr lang="en-US" sz="1400" dirty="0">
                <a:solidFill>
                  <a:schemeClr val="accent3"/>
                </a:solidFill>
                <a:latin typeface="Open Sans Light"/>
                <a:cs typeface="Open Sans Light"/>
              </a:rPr>
              <a:t>http://unicode.org/reports/tr46/</a:t>
            </a:r>
          </a:p>
        </p:txBody>
      </p:sp>
      <p:sp>
        <p:nvSpPr>
          <p:cNvPr id="2" name="Rectangle 1"/>
          <p:cNvSpPr/>
          <p:nvPr/>
        </p:nvSpPr>
        <p:spPr>
          <a:xfrm>
            <a:off x="6317623" y="1184275"/>
            <a:ext cx="2826378" cy="21958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rIns="274320" rtlCol="0" anchor="ctr"/>
          <a:lstStyle/>
          <a:p>
            <a:pPr lvl="0">
              <a:buClr>
                <a:schemeClr val="accent4"/>
              </a:buClr>
            </a:pPr>
            <a:r>
              <a:rPr lang="en-US" dirty="0" smtClean="0">
                <a:solidFill>
                  <a:schemeClr val="tx2">
                    <a:lumMod val="75000"/>
                    <a:lumOff val="25000"/>
                  </a:schemeClr>
                </a:solidFill>
                <a:latin typeface="Open Sans Light"/>
                <a:cs typeface="Open Sans Light"/>
              </a:rPr>
              <a:t>Universal Acceptance Steering Group info &amp; recent developments: </a:t>
            </a:r>
            <a:r>
              <a:rPr lang="en-US" dirty="0" smtClean="0">
                <a:solidFill>
                  <a:schemeClr val="accent6"/>
                </a:solidFill>
                <a:latin typeface="Open Sans"/>
                <a:cs typeface="Open Sans"/>
              </a:rPr>
              <a:t>www.uasg.tech </a:t>
            </a:r>
            <a:endParaRPr lang="en-US" dirty="0">
              <a:solidFill>
                <a:schemeClr val="accent6"/>
              </a:solidFill>
              <a:latin typeface="Open Sans"/>
              <a:cs typeface="Open Sans"/>
            </a:endParaRPr>
          </a:p>
        </p:txBody>
      </p:sp>
    </p:spTree>
    <p:extLst>
      <p:ext uri="{BB962C8B-B14F-4D97-AF65-F5344CB8AC3E}">
        <p14:creationId xmlns:p14="http://schemas.microsoft.com/office/powerpoint/2010/main" val="1749692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partial</a:t>
            </a:r>
            <a:endParaRPr lang="en-US" dirty="0"/>
          </a:p>
        </p:txBody>
      </p:sp>
      <p:sp>
        <p:nvSpPr>
          <p:cNvPr id="3" name="Content Placeholder 2"/>
          <p:cNvSpPr>
            <a:spLocks noGrp="1"/>
          </p:cNvSpPr>
          <p:nvPr>
            <p:ph sz="quarter" idx="10"/>
          </p:nvPr>
        </p:nvSpPr>
        <p:spPr>
          <a:xfrm>
            <a:off x="320675" y="805168"/>
            <a:ext cx="8450746" cy="3886575"/>
          </a:xfrm>
        </p:spPr>
        <p:txBody>
          <a:bodyPr/>
          <a:lstStyle/>
          <a:p>
            <a:pPr marL="0" indent="-457200">
              <a:buNone/>
            </a:pPr>
            <a:r>
              <a:rPr lang="en-US" sz="1400" b="1" dirty="0"/>
              <a:t>A-label - </a:t>
            </a:r>
            <a:r>
              <a:rPr lang="en-US" sz="1400" dirty="0"/>
              <a:t>The ASCII-compatible encoded (ACE) representation of an internationalized domain name, e.g. how it is transmitted internally within the DNS protocol. A-labels always commence with the prefix “xn--”. </a:t>
            </a:r>
          </a:p>
          <a:p>
            <a:pPr marL="0" indent="-457200">
              <a:buNone/>
            </a:pPr>
            <a:r>
              <a:rPr lang="en-US" sz="1400" b="1" dirty="0"/>
              <a:t>ACE prefix </a:t>
            </a:r>
            <a:r>
              <a:rPr lang="en-US" sz="1400" b="1" dirty="0" smtClean="0"/>
              <a:t>- </a:t>
            </a:r>
            <a:r>
              <a:rPr lang="en-US" sz="1400" dirty="0" smtClean="0"/>
              <a:t>ASCII </a:t>
            </a:r>
            <a:r>
              <a:rPr lang="en-US" sz="1400" dirty="0"/>
              <a:t>Compatible Encoding Prefix.</a:t>
            </a:r>
          </a:p>
          <a:p>
            <a:pPr marL="0" indent="-457200">
              <a:buNone/>
            </a:pPr>
            <a:r>
              <a:rPr lang="en-US" sz="1400" b="1" dirty="0"/>
              <a:t>ASCII Characters - </a:t>
            </a:r>
            <a:r>
              <a:rPr lang="en-US" sz="1400" dirty="0"/>
              <a:t>American Standard Code for Information Interchange. These are characters from the basic Latin alphabet together with the European-Arabic digits. These are also included in the broader range of "Unicode characters" that provides the basis for IDNs.</a:t>
            </a:r>
          </a:p>
          <a:p>
            <a:pPr marL="0" indent="-457200">
              <a:buNone/>
            </a:pPr>
            <a:r>
              <a:rPr lang="en-US" sz="1400" b="1" dirty="0"/>
              <a:t>API - </a:t>
            </a:r>
            <a:r>
              <a:rPr lang="en-US" sz="1400" dirty="0"/>
              <a:t>An Application Programming Interface (API) is a set of routines, protocols, and tools for building software and applications. An API may be for a web based system, operating system, or database system, and it provides facilities to develop applications for that system using a given programming language.</a:t>
            </a:r>
          </a:p>
          <a:p>
            <a:pPr marL="0" indent="-457200">
              <a:buNone/>
            </a:pPr>
            <a:r>
              <a:rPr lang="en-US" sz="1400" b="1" dirty="0"/>
              <a:t>Codespace - </a:t>
            </a:r>
            <a:r>
              <a:rPr lang="en-US" sz="1400" dirty="0"/>
              <a:t>Range that define the lower and upper bounds for an encoding.</a:t>
            </a:r>
          </a:p>
          <a:p>
            <a:pPr marL="0" indent="-457200">
              <a:buNone/>
            </a:pPr>
            <a:r>
              <a:rPr lang="en-US" sz="1400" b="1" dirty="0"/>
              <a:t>Code Points - </a:t>
            </a:r>
            <a:r>
              <a:rPr lang="en-US" sz="1400" dirty="0"/>
              <a:t>A code point or code position is any of the numerical values that make up the code space. They are used to distinguish both, the number from an encoding as a sequence of bits, and the abstract character from a particular graphical representation (glyph).</a:t>
            </a:r>
          </a:p>
          <a:p>
            <a:pPr marL="0" indent="-457200">
              <a:buNone/>
            </a:pPr>
            <a:r>
              <a:rPr lang="en-US" sz="1400" b="1" dirty="0"/>
              <a:t>DNS Root Zone - </a:t>
            </a:r>
            <a:r>
              <a:rPr lang="en-US" sz="1400" dirty="0"/>
              <a:t>The root zone is the central directory for the DNS, which is a key component in translating readable host names into numeric IP addresses.</a:t>
            </a:r>
          </a:p>
          <a:p>
            <a:endParaRPr lang="en-US" sz="1400" dirty="0"/>
          </a:p>
        </p:txBody>
      </p:sp>
    </p:spTree>
    <p:extLst>
      <p:ext uri="{BB962C8B-B14F-4D97-AF65-F5344CB8AC3E}">
        <p14:creationId xmlns:p14="http://schemas.microsoft.com/office/powerpoint/2010/main" val="2295003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partial</a:t>
            </a:r>
            <a:endParaRPr lang="en-US" dirty="0"/>
          </a:p>
        </p:txBody>
      </p:sp>
      <p:sp>
        <p:nvSpPr>
          <p:cNvPr id="3" name="Content Placeholder 2"/>
          <p:cNvSpPr>
            <a:spLocks noGrp="1"/>
          </p:cNvSpPr>
          <p:nvPr>
            <p:ph sz="quarter" idx="10"/>
          </p:nvPr>
        </p:nvSpPr>
        <p:spPr>
          <a:xfrm>
            <a:off x="320675" y="805168"/>
            <a:ext cx="8450746" cy="3065339"/>
          </a:xfrm>
        </p:spPr>
        <p:txBody>
          <a:bodyPr/>
          <a:lstStyle/>
          <a:p>
            <a:pPr marL="0" indent="-457200">
              <a:buNone/>
            </a:pPr>
            <a:r>
              <a:rPr lang="en-US" sz="1400" b="1" dirty="0"/>
              <a:t>EAI - </a:t>
            </a:r>
            <a:r>
              <a:rPr lang="en-US" sz="1400" dirty="0"/>
              <a:t>Email Address Internationalization is an email address that requires the use of Unicode in all parts of the email address.</a:t>
            </a:r>
          </a:p>
          <a:p>
            <a:pPr marL="0" indent="-457200">
              <a:buNone/>
            </a:pPr>
            <a:r>
              <a:rPr lang="en-US" sz="1400" b="1" dirty="0"/>
              <a:t>IANA - </a:t>
            </a:r>
            <a:r>
              <a:rPr lang="en-US" sz="1400" dirty="0"/>
              <a:t>Internet Assigned Numbers Authority. Its functions include: (1) Maintenance of the registry of technical Internet protocol parameters, (2) Administration of certain responsibilities associated with Internet DNS root zone, </a:t>
            </a:r>
            <a:r>
              <a:rPr lang="en-US" sz="1400" dirty="0" smtClean="0"/>
              <a:t>and </a:t>
            </a:r>
            <a:r>
              <a:rPr lang="en-US" sz="1400" dirty="0"/>
              <a:t>(3) Allocation of Internet numbering resources.</a:t>
            </a:r>
          </a:p>
          <a:p>
            <a:pPr marL="0" indent="0">
              <a:buNone/>
            </a:pPr>
            <a:r>
              <a:rPr lang="en-US" sz="1400" b="1" dirty="0"/>
              <a:t>ICANN - </a:t>
            </a:r>
            <a:r>
              <a:rPr lang="en-US" sz="1400" dirty="0"/>
              <a:t>The Internet Corporation for Assigned Names and Numbers (ICANN) is an internationally organized, non-profit corporation that has responsibility for Internet Protocol (IP) address space allocation, protocol identifier assignment, generic (gTLD) and country code (ccTLD) Top-Level Domain name system management, and root server system management functions.</a:t>
            </a:r>
          </a:p>
          <a:p>
            <a:pPr marL="0" indent="0">
              <a:buNone/>
            </a:pPr>
            <a:r>
              <a:rPr lang="en-US" sz="1400" b="1" dirty="0"/>
              <a:t>IDN - </a:t>
            </a:r>
            <a:r>
              <a:rPr lang="en-US" sz="1400" dirty="0"/>
              <a:t>Internationalized Domain Names. IDNs are domain names that include characters used in the local representation of languages that are not written with the twenty-six letters of the basic Latin alphabet “a-z”, the numbers 0-9, and the hyphen “-“.</a:t>
            </a:r>
          </a:p>
          <a:p>
            <a:pPr marL="0" indent="0">
              <a:buNone/>
            </a:pPr>
            <a:r>
              <a:rPr lang="en-US" sz="1400" b="1" dirty="0"/>
              <a:t>IDNA - </a:t>
            </a:r>
            <a:r>
              <a:rPr lang="en-US" sz="1400" dirty="0"/>
              <a:t>Internationalized Domain Names in Applications.</a:t>
            </a:r>
          </a:p>
          <a:p>
            <a:pPr marL="0" indent="0">
              <a:buNone/>
            </a:pPr>
            <a:r>
              <a:rPr lang="en-US" sz="1400" b="1" dirty="0"/>
              <a:t>IDN ccTLD - </a:t>
            </a:r>
            <a:r>
              <a:rPr lang="en-US" sz="1400" dirty="0"/>
              <a:t>Country Code Top-level Domain that includes characters used in the local representation of languages that are nor written with the twenty-six letters of the basic Latin alphabet “a-z”. Examples: </a:t>
            </a:r>
            <a:r>
              <a:rPr lang="az-Cyrl-AZ" sz="1400" dirty="0"/>
              <a:t>.рф (</a:t>
            </a:r>
            <a:r>
              <a:rPr lang="en-US" sz="1400" dirty="0"/>
              <a:t>Russia),</a:t>
            </a:r>
            <a:r>
              <a:rPr lang="ar-AE" sz="1400" dirty="0"/>
              <a:t> صر . </a:t>
            </a:r>
            <a:r>
              <a:rPr lang="en-US" sz="1400" dirty="0"/>
              <a:t>Egypt, and </a:t>
            </a:r>
            <a:r>
              <a:rPr lang="ar-AE" sz="1400" dirty="0"/>
              <a:t>السعودية . </a:t>
            </a:r>
            <a:r>
              <a:rPr lang="en-US" sz="1400" dirty="0"/>
              <a:t> Saudi </a:t>
            </a:r>
            <a:r>
              <a:rPr lang="en-US" sz="1400" dirty="0" smtClean="0"/>
              <a:t>Arabia.</a:t>
            </a:r>
            <a:endParaRPr lang="en-US" sz="1400" dirty="0"/>
          </a:p>
        </p:txBody>
      </p:sp>
    </p:spTree>
    <p:extLst>
      <p:ext uri="{BB962C8B-B14F-4D97-AF65-F5344CB8AC3E}">
        <p14:creationId xmlns:p14="http://schemas.microsoft.com/office/powerpoint/2010/main" val="27865932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partial</a:t>
            </a:r>
            <a:endParaRPr lang="en-US" dirty="0"/>
          </a:p>
        </p:txBody>
      </p:sp>
      <p:sp>
        <p:nvSpPr>
          <p:cNvPr id="3" name="Content Placeholder 2"/>
          <p:cNvSpPr>
            <a:spLocks noGrp="1"/>
          </p:cNvSpPr>
          <p:nvPr>
            <p:ph sz="quarter" idx="10"/>
          </p:nvPr>
        </p:nvSpPr>
        <p:spPr>
          <a:xfrm>
            <a:off x="320675" y="805168"/>
            <a:ext cx="8450746" cy="3065339"/>
          </a:xfrm>
        </p:spPr>
        <p:txBody>
          <a:bodyPr/>
          <a:lstStyle/>
          <a:p>
            <a:pPr marL="0" indent="0">
              <a:buNone/>
            </a:pPr>
            <a:r>
              <a:rPr lang="en-US" sz="1400" b="1" dirty="0"/>
              <a:t>IETF - </a:t>
            </a:r>
            <a:r>
              <a:rPr lang="en-US" sz="1400" dirty="0"/>
              <a:t>The Internet Engineering Task Force (IETF) is a large open international community of network designers, operators, vendors, and researchers concerned with the evolution of the Internet architecture and the smooth operation of the Internet. It is open to any interested individual. The IETF develops Internet Standards and in particular the standards related to the Internet Protocol Suite (TCP/IP).</a:t>
            </a:r>
          </a:p>
          <a:p>
            <a:pPr marL="0" indent="0">
              <a:buNone/>
            </a:pPr>
            <a:r>
              <a:rPr lang="en-US" sz="1400" b="1" dirty="0"/>
              <a:t>Language - </a:t>
            </a:r>
            <a:r>
              <a:rPr lang="en-US" sz="1400" dirty="0"/>
              <a:t>The method of human communication, either spoken or written, consisting of the use of words in a structured and conventional way.</a:t>
            </a:r>
          </a:p>
          <a:p>
            <a:pPr marL="0" indent="0">
              <a:buNone/>
            </a:pPr>
            <a:r>
              <a:rPr lang="en-US" sz="1400" b="1" dirty="0"/>
              <a:t>Punycode - </a:t>
            </a:r>
            <a:r>
              <a:rPr lang="en-US" sz="1400" dirty="0"/>
              <a:t>It is an algorithm to represent Unicode with the limited character subset of ASCII supported by the Domain Name System. Punycode is intended for the encoding of labels in the Internationalized Domain Names in Applications (IDNA) framework.</a:t>
            </a:r>
          </a:p>
          <a:p>
            <a:pPr marL="0" indent="0">
              <a:buNone/>
            </a:pPr>
            <a:r>
              <a:rPr lang="en-US" sz="1400" b="1" dirty="0"/>
              <a:t>Registrar - </a:t>
            </a:r>
            <a:r>
              <a:rPr lang="en-US" sz="1400" dirty="0"/>
              <a:t>An organization where domain names are registered by users. The registrar keeps records of the contact information and submits the technical information to a central directory known as the “registry”.</a:t>
            </a:r>
          </a:p>
          <a:p>
            <a:pPr marL="0" indent="0">
              <a:buNone/>
            </a:pPr>
            <a:r>
              <a:rPr lang="en-US" sz="1400" b="1" dirty="0"/>
              <a:t>Registry - </a:t>
            </a:r>
            <a:r>
              <a:rPr lang="en-US" sz="1400" dirty="0"/>
              <a:t>The authoritative, master database of all domain names registered in each Top Level Domain.</a:t>
            </a:r>
          </a:p>
          <a:p>
            <a:pPr marL="0" indent="0">
              <a:buNone/>
            </a:pPr>
            <a:r>
              <a:rPr lang="en-US" sz="1400" b="1" dirty="0"/>
              <a:t>RFC - </a:t>
            </a:r>
            <a:r>
              <a:rPr lang="en-US" sz="1400" dirty="0"/>
              <a:t>A Request for Comments (RFC) is a formal document from the Internet Engineering Task Force (IETF) that is the result of committee drafting and subsequent review by interested parties.</a:t>
            </a:r>
          </a:p>
        </p:txBody>
      </p:sp>
    </p:spTree>
    <p:extLst>
      <p:ext uri="{BB962C8B-B14F-4D97-AF65-F5344CB8AC3E}">
        <p14:creationId xmlns:p14="http://schemas.microsoft.com/office/powerpoint/2010/main" val="1338329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partial</a:t>
            </a:r>
            <a:endParaRPr lang="en-US" dirty="0"/>
          </a:p>
        </p:txBody>
      </p:sp>
      <p:sp>
        <p:nvSpPr>
          <p:cNvPr id="3" name="Content Placeholder 2"/>
          <p:cNvSpPr>
            <a:spLocks noGrp="1"/>
          </p:cNvSpPr>
          <p:nvPr>
            <p:ph sz="quarter" idx="10"/>
          </p:nvPr>
        </p:nvSpPr>
        <p:spPr>
          <a:xfrm>
            <a:off x="320675" y="805168"/>
            <a:ext cx="8450746" cy="3065339"/>
          </a:xfrm>
        </p:spPr>
        <p:txBody>
          <a:bodyPr/>
          <a:lstStyle/>
          <a:p>
            <a:pPr marL="0" indent="0">
              <a:buNone/>
            </a:pPr>
            <a:r>
              <a:rPr lang="en-US" sz="1400" b="1" dirty="0"/>
              <a:t>Script - </a:t>
            </a:r>
            <a:r>
              <a:rPr lang="en-US" sz="1400" dirty="0"/>
              <a:t>The collection of letters or characters used in writing, representing the sounds of a language.</a:t>
            </a:r>
          </a:p>
          <a:p>
            <a:pPr marL="0" indent="0">
              <a:buNone/>
            </a:pPr>
            <a:r>
              <a:rPr lang="en-US" sz="1400" b="1" dirty="0"/>
              <a:t>Second-level domain name - </a:t>
            </a:r>
            <a:r>
              <a:rPr lang="en-US" sz="1400" dirty="0"/>
              <a:t>In the Domain Name System (DNS) hierarchy, a second-level domain (SLD or 2LD) is a domain that is directly below a top-level domain (TLD). For example, in example.com, example is the second-level domain of the .com TLD.</a:t>
            </a:r>
          </a:p>
          <a:p>
            <a:pPr marL="0" indent="0">
              <a:buNone/>
            </a:pPr>
            <a:r>
              <a:rPr lang="en-US" sz="1400" b="1" dirty="0"/>
              <a:t>U-label - </a:t>
            </a:r>
            <a:r>
              <a:rPr lang="en-US" sz="1400" dirty="0"/>
              <a:t>A "U-label" is an IDNA-valid string of Unicode characters including at least one non-ASCII character. Conversions between U-labels and A-labels are performed according to the Punycode specification [RFC3492].</a:t>
            </a:r>
          </a:p>
          <a:p>
            <a:pPr marL="0" indent="0">
              <a:buNone/>
            </a:pPr>
            <a:r>
              <a:rPr lang="en-US" sz="1400" b="1" dirty="0"/>
              <a:t>UA-ready Software or UA-Readiness - </a:t>
            </a:r>
            <a:r>
              <a:rPr lang="en-US" sz="1400" dirty="0"/>
              <a:t>Universal Acceptance Ready Software. It is a software that has the ability to Accept, Store, Process, Validate and Display all Top Level Domains equally and all IDNs, hyperlink and email addresses equally.</a:t>
            </a:r>
          </a:p>
          <a:p>
            <a:pPr marL="0" indent="0">
              <a:buNone/>
            </a:pPr>
            <a:r>
              <a:rPr lang="en-US" sz="1400" b="1" dirty="0"/>
              <a:t>Unicode - </a:t>
            </a:r>
            <a:r>
              <a:rPr lang="en-US" sz="1400" dirty="0"/>
              <a:t>A universal character encoding standard. It defines the way individual characters are represented in text files, web pages, and other types of documents. Unicode was designed to support characters from all languages around the world.</a:t>
            </a:r>
          </a:p>
        </p:txBody>
      </p:sp>
    </p:spTree>
    <p:extLst>
      <p:ext uri="{BB962C8B-B14F-4D97-AF65-F5344CB8AC3E}">
        <p14:creationId xmlns:p14="http://schemas.microsoft.com/office/powerpoint/2010/main" val="314748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Prepare to do business and communicate with a global user base</a:t>
            </a:r>
            <a:endParaRPr lang="en-US" dirty="0"/>
          </a:p>
        </p:txBody>
      </p:sp>
      <p:sp>
        <p:nvSpPr>
          <p:cNvPr id="2" name="Content Placeholder 1"/>
          <p:cNvSpPr>
            <a:spLocks noGrp="1"/>
          </p:cNvSpPr>
          <p:nvPr>
            <p:ph sz="quarter" idx="10"/>
          </p:nvPr>
        </p:nvSpPr>
        <p:spPr>
          <a:xfrm>
            <a:off x="320675" y="2281473"/>
            <a:ext cx="8450746" cy="1853441"/>
          </a:xfrm>
        </p:spPr>
        <p:txBody>
          <a:bodyPr/>
          <a:lstStyle/>
          <a:p>
            <a:r>
              <a:rPr lang="en-US" dirty="0" smtClean="0"/>
              <a:t>There is a growing number </a:t>
            </a:r>
            <a:r>
              <a:rPr lang="en-US" dirty="0"/>
              <a:t>of languages and scripts </a:t>
            </a:r>
            <a:r>
              <a:rPr lang="en-US" dirty="0" smtClean="0"/>
              <a:t>present on the internet, </a:t>
            </a:r>
            <a:r>
              <a:rPr lang="en-US" dirty="0"/>
              <a:t>including non-Latin based, language-specific domain names in Arabic, Chinese and many other </a:t>
            </a:r>
            <a:r>
              <a:rPr lang="en-US" dirty="0" smtClean="0"/>
              <a:t>scripts.</a:t>
            </a:r>
            <a:endParaRPr lang="en-US" dirty="0"/>
          </a:p>
          <a:p>
            <a:r>
              <a:rPr lang="en-US" dirty="0"/>
              <a:t>It is </a:t>
            </a:r>
            <a:r>
              <a:rPr lang="en-US" u="sng" dirty="0"/>
              <a:t>required</a:t>
            </a:r>
            <a:r>
              <a:rPr lang="en-US" dirty="0"/>
              <a:t> that your internet-enabled applications, devices and systems accept, validate, store, process and display all domain names and email address </a:t>
            </a:r>
            <a:r>
              <a:rPr lang="en-US" dirty="0" smtClean="0"/>
              <a:t>appropriately.</a:t>
            </a:r>
            <a:endParaRPr lang="en-US" dirty="0"/>
          </a:p>
        </p:txBody>
      </p:sp>
      <p:sp>
        <p:nvSpPr>
          <p:cNvPr id="9" name="TextBox 8"/>
          <p:cNvSpPr txBox="1"/>
          <p:nvPr/>
        </p:nvSpPr>
        <p:spPr>
          <a:xfrm>
            <a:off x="398463" y="1303166"/>
            <a:ext cx="8372959" cy="797078"/>
          </a:xfrm>
          <a:prstGeom prst="rect">
            <a:avLst/>
          </a:prstGeom>
          <a:noFill/>
        </p:spPr>
        <p:txBody>
          <a:bodyPr wrap="square" rtlCol="0">
            <a:spAutoFit/>
          </a:bodyPr>
          <a:lstStyle/>
          <a:p>
            <a:pPr>
              <a:lnSpc>
                <a:spcPct val="120000"/>
              </a:lnSpc>
            </a:pPr>
            <a:r>
              <a:rPr lang="en-US" sz="2000" i="1" dirty="0">
                <a:latin typeface="Open Sans Light"/>
                <a:cs typeface="Open Sans Light"/>
              </a:rPr>
              <a:t>Continued expansion of the Internet is allowing access to an increasingly diverse user group</a:t>
            </a:r>
          </a:p>
        </p:txBody>
      </p:sp>
    </p:spTree>
    <p:extLst>
      <p:ext uri="{BB962C8B-B14F-4D97-AF65-F5344CB8AC3E}">
        <p14:creationId xmlns:p14="http://schemas.microsoft.com/office/powerpoint/2010/main" val="1211342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Today’s Lecture</a:t>
            </a:r>
            <a:endParaRPr lang="en-US" dirty="0"/>
          </a:p>
        </p:txBody>
      </p:sp>
      <p:grpSp>
        <p:nvGrpSpPr>
          <p:cNvPr id="18" name="Group 17"/>
          <p:cNvGrpSpPr/>
          <p:nvPr/>
        </p:nvGrpSpPr>
        <p:grpSpPr>
          <a:xfrm>
            <a:off x="563563" y="1065859"/>
            <a:ext cx="7812087" cy="646331"/>
            <a:chOff x="563563" y="898432"/>
            <a:chExt cx="7812087" cy="646331"/>
          </a:xfrm>
        </p:grpSpPr>
        <p:sp>
          <p:nvSpPr>
            <p:cNvPr id="6" name="TextBox 5"/>
            <p:cNvSpPr txBox="1"/>
            <p:nvPr/>
          </p:nvSpPr>
          <p:spPr>
            <a:xfrm>
              <a:off x="1419061" y="898432"/>
              <a:ext cx="6956589" cy="646331"/>
            </a:xfrm>
            <a:prstGeom prst="rect">
              <a:avLst/>
            </a:prstGeom>
            <a:noFill/>
          </p:spPr>
          <p:txBody>
            <a:bodyPr wrap="square" lIns="182880" rIns="27000" anchor="ctr">
              <a:spAutoFit/>
            </a:bodyPr>
            <a:lstStyle/>
            <a:p>
              <a:pPr defTabSz="457082">
                <a:lnSpc>
                  <a:spcPct val="90000"/>
                </a:lnSpc>
                <a:spcBef>
                  <a:spcPct val="20000"/>
                </a:spcBef>
                <a:defRPr/>
              </a:pPr>
              <a:r>
                <a:rPr lang="en-US" sz="2000" dirty="0">
                  <a:solidFill>
                    <a:schemeClr val="accent1"/>
                  </a:solidFill>
                  <a:latin typeface="Open Sans"/>
                  <a:ea typeface="Segoe UI" panose="020B0502040204020203" pitchFamily="34" charset="0"/>
                  <a:cs typeface="Open Sans"/>
                </a:rPr>
                <a:t>Understand character mapping, Punycode, right-to-left scripts, and the Bidi algorithm</a:t>
              </a:r>
            </a:p>
          </p:txBody>
        </p:sp>
        <p:sp>
          <p:nvSpPr>
            <p:cNvPr id="5" name="Parallelogram 4"/>
            <p:cNvSpPr/>
            <p:nvPr/>
          </p:nvSpPr>
          <p:spPr>
            <a:xfrm>
              <a:off x="563563" y="990770"/>
              <a:ext cx="777240" cy="32004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smtClean="0">
                  <a:solidFill>
                    <a:prstClr val="white"/>
                  </a:solidFill>
                  <a:latin typeface="Open Sans"/>
                  <a:cs typeface="Open Sans"/>
                </a:rPr>
                <a:t>1</a:t>
              </a:r>
              <a:endParaRPr lang="en-US" sz="2000" b="1" dirty="0">
                <a:solidFill>
                  <a:prstClr val="white"/>
                </a:solidFill>
                <a:latin typeface="Open Sans"/>
                <a:cs typeface="Open Sans"/>
              </a:endParaRPr>
            </a:p>
          </p:txBody>
        </p:sp>
      </p:grpSp>
      <p:grpSp>
        <p:nvGrpSpPr>
          <p:cNvPr id="19" name="Group 18"/>
          <p:cNvGrpSpPr/>
          <p:nvPr/>
        </p:nvGrpSpPr>
        <p:grpSpPr>
          <a:xfrm>
            <a:off x="563563" y="2122015"/>
            <a:ext cx="7812087" cy="923330"/>
            <a:chOff x="563563" y="759933"/>
            <a:chExt cx="7812087" cy="923330"/>
          </a:xfrm>
        </p:grpSpPr>
        <p:sp>
          <p:nvSpPr>
            <p:cNvPr id="22" name="TextBox 21"/>
            <p:cNvSpPr txBox="1"/>
            <p:nvPr/>
          </p:nvSpPr>
          <p:spPr>
            <a:xfrm>
              <a:off x="1419061" y="759933"/>
              <a:ext cx="6956589" cy="923330"/>
            </a:xfrm>
            <a:prstGeom prst="rect">
              <a:avLst/>
            </a:prstGeom>
            <a:noFill/>
          </p:spPr>
          <p:txBody>
            <a:bodyPr wrap="square" lIns="182880" rIns="27000" anchor="ctr">
              <a:spAutoFit/>
            </a:bodyPr>
            <a:lstStyle/>
            <a:p>
              <a:pPr defTabSz="457082">
                <a:lnSpc>
                  <a:spcPct val="90000"/>
                </a:lnSpc>
                <a:spcBef>
                  <a:spcPct val="20000"/>
                </a:spcBef>
                <a:defRPr/>
              </a:pPr>
              <a:r>
                <a:rPr lang="en-US" sz="2000" dirty="0">
                  <a:solidFill>
                    <a:schemeClr val="accent1"/>
                  </a:solidFill>
                  <a:latin typeface="Open Sans"/>
                  <a:ea typeface="Segoe UI" panose="020B0502040204020203" pitchFamily="34" charset="0"/>
                  <a:cs typeface="Open Sans"/>
                </a:rPr>
                <a:t>Understand and be able to implement good practices related to supporting Email Address Internationalization (EAI)</a:t>
              </a:r>
              <a:endParaRPr lang="en-AU" sz="2000" dirty="0">
                <a:solidFill>
                  <a:schemeClr val="accent1"/>
                </a:solidFill>
                <a:latin typeface="Open Sans"/>
                <a:ea typeface="Segoe UI" panose="020B0502040204020203" pitchFamily="34" charset="0"/>
                <a:cs typeface="Open Sans"/>
              </a:endParaRPr>
            </a:p>
          </p:txBody>
        </p:sp>
        <p:sp>
          <p:nvSpPr>
            <p:cNvPr id="21" name="Parallelogram 20"/>
            <p:cNvSpPr/>
            <p:nvPr/>
          </p:nvSpPr>
          <p:spPr>
            <a:xfrm>
              <a:off x="563563" y="979753"/>
              <a:ext cx="777240" cy="320040"/>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182880" bIns="64008" anchor="ctr"/>
            <a:lstStyle/>
            <a:p>
              <a:pPr marL="101600" algn="ctr" eaLnBrk="1" fontAlgn="auto" hangingPunct="1">
                <a:lnSpc>
                  <a:spcPts val="2380"/>
                </a:lnSpc>
                <a:spcBef>
                  <a:spcPts val="0"/>
                </a:spcBef>
                <a:defRPr/>
              </a:pPr>
              <a:r>
                <a:rPr lang="en-AU" sz="2000" b="1" dirty="0" smtClean="0">
                  <a:solidFill>
                    <a:prstClr val="white"/>
                  </a:solidFill>
                  <a:latin typeface="Open Sans"/>
                  <a:cs typeface="Open Sans"/>
                </a:rPr>
                <a:t>2</a:t>
              </a:r>
              <a:endParaRPr lang="en-US" sz="2000" b="1" dirty="0">
                <a:solidFill>
                  <a:prstClr val="white"/>
                </a:solidFill>
                <a:latin typeface="Open Sans"/>
                <a:cs typeface="Open Sans"/>
              </a:endParaRPr>
            </a:p>
          </p:txBody>
        </p:sp>
      </p:grpSp>
    </p:spTree>
    <p:extLst>
      <p:ext uri="{BB962C8B-B14F-4D97-AF65-F5344CB8AC3E}">
        <p14:creationId xmlns:p14="http://schemas.microsoft.com/office/powerpoint/2010/main" val="3246609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t>
            </a:r>
            <a:r>
              <a:rPr lang="en-US" dirty="0" smtClean="0"/>
              <a:t>Blocks: </a:t>
            </a:r>
            <a:r>
              <a:rPr lang="en-US" b="1" dirty="0"/>
              <a:t>Domain Names</a:t>
            </a:r>
          </a:p>
        </p:txBody>
      </p:sp>
      <p:sp>
        <p:nvSpPr>
          <p:cNvPr id="11" name="Content Placeholder 10"/>
          <p:cNvSpPr>
            <a:spLocks noGrp="1"/>
          </p:cNvSpPr>
          <p:nvPr>
            <p:ph sz="quarter" idx="10"/>
          </p:nvPr>
        </p:nvSpPr>
        <p:spPr>
          <a:xfrm>
            <a:off x="320675" y="948389"/>
            <a:ext cx="8450746" cy="3065339"/>
          </a:xfrm>
          <a:prstGeom prst="rect">
            <a:avLst/>
          </a:prstGeom>
        </p:spPr>
        <p:txBody>
          <a:bodyPr>
            <a:noAutofit/>
          </a:bodyPr>
          <a:lstStyle/>
          <a:p>
            <a:pPr marL="91440" indent="0">
              <a:buNone/>
            </a:pPr>
            <a:r>
              <a:rPr lang="en-US" dirty="0" smtClean="0"/>
              <a:t>A </a:t>
            </a:r>
            <a:r>
              <a:rPr lang="en-US" dirty="0"/>
              <a:t>domain name is dotted text string used as a human-friendly technical identifier for computers and networks on the </a:t>
            </a:r>
            <a:r>
              <a:rPr lang="en-US" dirty="0" smtClean="0"/>
              <a:t>internet</a:t>
            </a:r>
          </a:p>
          <a:p>
            <a:endParaRPr lang="en-US" dirty="0"/>
          </a:p>
          <a:p>
            <a:endParaRPr lang="en-US" dirty="0" smtClean="0"/>
          </a:p>
          <a:p>
            <a:pPr marL="91440" indent="0" algn="ctr">
              <a:buNone/>
            </a:pPr>
            <a:endParaRPr lang="en-US" sz="1100" dirty="0" smtClean="0"/>
          </a:p>
          <a:p>
            <a:pPr marL="91440" indent="0" algn="ctr">
              <a:buNone/>
            </a:pPr>
            <a:endParaRPr lang="en-US" sz="1100" dirty="0">
              <a:solidFill>
                <a:srgbClr val="1B9E77"/>
              </a:solidFill>
            </a:endParaRPr>
          </a:p>
          <a:p>
            <a:pPr marL="91440" indent="0" algn="ctr">
              <a:buNone/>
            </a:pPr>
            <a:endParaRPr lang="en-US" sz="1100" dirty="0" smtClean="0">
              <a:solidFill>
                <a:srgbClr val="1B9E77"/>
              </a:solidFill>
            </a:endParaRPr>
          </a:p>
          <a:p>
            <a:pPr marL="91440" indent="0" algn="ctr">
              <a:buNone/>
            </a:pPr>
            <a:r>
              <a:rPr lang="en-US" sz="2800" dirty="0" smtClean="0">
                <a:solidFill>
                  <a:srgbClr val="1B9E77"/>
                </a:solidFill>
              </a:rPr>
              <a:t>example</a:t>
            </a:r>
            <a:r>
              <a:rPr lang="en-US" sz="2800" dirty="0" smtClean="0"/>
              <a:t>.</a:t>
            </a:r>
            <a:r>
              <a:rPr lang="en-US" sz="2800" dirty="0" smtClean="0">
                <a:solidFill>
                  <a:srgbClr val="7570B3"/>
                </a:solidFill>
              </a:rPr>
              <a:t>domain</a:t>
            </a:r>
            <a:r>
              <a:rPr lang="en-US" sz="2800" dirty="0" smtClean="0"/>
              <a:t>.</a:t>
            </a:r>
            <a:r>
              <a:rPr lang="en-US" sz="2800" dirty="0" smtClean="0">
                <a:solidFill>
                  <a:srgbClr val="D95F02"/>
                </a:solidFill>
              </a:rPr>
              <a:t>tld</a:t>
            </a:r>
            <a:endParaRPr lang="en-US" dirty="0">
              <a:solidFill>
                <a:srgbClr val="D95F02"/>
              </a:solidFill>
            </a:endParaRPr>
          </a:p>
          <a:p>
            <a:endParaRPr lang="en-US" dirty="0"/>
          </a:p>
        </p:txBody>
      </p:sp>
      <p:sp>
        <p:nvSpPr>
          <p:cNvPr id="14" name="Left Brace 13"/>
          <p:cNvSpPr/>
          <p:nvPr/>
        </p:nvSpPr>
        <p:spPr>
          <a:xfrm rot="16200000">
            <a:off x="4267200" y="2030219"/>
            <a:ext cx="609600" cy="3352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4681214" y="1851186"/>
            <a:ext cx="1375185" cy="646331"/>
          </a:xfrm>
          <a:prstGeom prst="rect">
            <a:avLst/>
          </a:prstGeom>
          <a:noFill/>
        </p:spPr>
        <p:txBody>
          <a:bodyPr wrap="none" rtlCol="0">
            <a:spAutoFit/>
          </a:bodyPr>
          <a:lstStyle/>
          <a:p>
            <a:pPr algn="ctr"/>
            <a:r>
              <a:rPr lang="en-US" dirty="0" smtClean="0">
                <a:solidFill>
                  <a:srgbClr val="7570B3"/>
                </a:solidFill>
              </a:rPr>
              <a:t>Second-level</a:t>
            </a:r>
          </a:p>
          <a:p>
            <a:pPr algn="ctr"/>
            <a:r>
              <a:rPr lang="en-US" dirty="0" smtClean="0">
                <a:solidFill>
                  <a:srgbClr val="7570B3"/>
                </a:solidFill>
              </a:rPr>
              <a:t>domain</a:t>
            </a:r>
            <a:endParaRPr lang="en-US" dirty="0">
              <a:solidFill>
                <a:srgbClr val="7570B3"/>
              </a:solidFill>
            </a:endParaRPr>
          </a:p>
        </p:txBody>
      </p:sp>
      <p:sp>
        <p:nvSpPr>
          <p:cNvPr id="16" name="TextBox 15"/>
          <p:cNvSpPr txBox="1"/>
          <p:nvPr/>
        </p:nvSpPr>
        <p:spPr>
          <a:xfrm>
            <a:off x="2573007" y="1845687"/>
            <a:ext cx="2111860" cy="646331"/>
          </a:xfrm>
          <a:prstGeom prst="rect">
            <a:avLst/>
          </a:prstGeom>
          <a:noFill/>
        </p:spPr>
        <p:txBody>
          <a:bodyPr wrap="none" rtlCol="0">
            <a:spAutoFit/>
          </a:bodyPr>
          <a:lstStyle/>
          <a:p>
            <a:pPr algn="ctr"/>
            <a:r>
              <a:rPr lang="en-US" dirty="0" smtClean="0">
                <a:solidFill>
                  <a:srgbClr val="1B9E77"/>
                </a:solidFill>
              </a:rPr>
              <a:t>Subdomain or third-</a:t>
            </a:r>
          </a:p>
          <a:p>
            <a:pPr algn="ctr"/>
            <a:r>
              <a:rPr lang="en-US" dirty="0" smtClean="0">
                <a:solidFill>
                  <a:srgbClr val="1B9E77"/>
                </a:solidFill>
              </a:rPr>
              <a:t>level domain</a:t>
            </a:r>
            <a:endParaRPr lang="en-US" dirty="0">
              <a:solidFill>
                <a:srgbClr val="1B9E77"/>
              </a:solidFill>
            </a:endParaRPr>
          </a:p>
        </p:txBody>
      </p:sp>
      <p:sp>
        <p:nvSpPr>
          <p:cNvPr id="17" name="TextBox 16"/>
          <p:cNvSpPr txBox="1"/>
          <p:nvPr/>
        </p:nvSpPr>
        <p:spPr>
          <a:xfrm>
            <a:off x="6477000" y="2372918"/>
            <a:ext cx="1859933" cy="646331"/>
          </a:xfrm>
          <a:prstGeom prst="rect">
            <a:avLst/>
          </a:prstGeom>
          <a:noFill/>
        </p:spPr>
        <p:txBody>
          <a:bodyPr wrap="none" rtlCol="0">
            <a:spAutoFit/>
          </a:bodyPr>
          <a:lstStyle/>
          <a:p>
            <a:pPr algn="ctr"/>
            <a:r>
              <a:rPr lang="en-US" dirty="0" smtClean="0">
                <a:solidFill>
                  <a:srgbClr val="D95F02"/>
                </a:solidFill>
              </a:rPr>
              <a:t>Top-Level Domain</a:t>
            </a:r>
          </a:p>
          <a:p>
            <a:pPr algn="ctr"/>
            <a:r>
              <a:rPr lang="en-US" dirty="0" smtClean="0">
                <a:solidFill>
                  <a:srgbClr val="D95F02"/>
                </a:solidFill>
              </a:rPr>
              <a:t>(TLD) or suffix</a:t>
            </a:r>
            <a:endParaRPr lang="en-US" dirty="0">
              <a:solidFill>
                <a:srgbClr val="D95F02"/>
              </a:solidFill>
            </a:endParaRPr>
          </a:p>
        </p:txBody>
      </p:sp>
      <p:sp>
        <p:nvSpPr>
          <p:cNvPr id="18" name="TextBox 17"/>
          <p:cNvSpPr txBox="1"/>
          <p:nvPr/>
        </p:nvSpPr>
        <p:spPr>
          <a:xfrm>
            <a:off x="2967426" y="4078978"/>
            <a:ext cx="3209148" cy="646331"/>
          </a:xfrm>
          <a:prstGeom prst="rect">
            <a:avLst/>
          </a:prstGeom>
          <a:noFill/>
        </p:spPr>
        <p:txBody>
          <a:bodyPr wrap="none" rtlCol="0">
            <a:spAutoFit/>
          </a:bodyPr>
          <a:lstStyle/>
          <a:p>
            <a:pPr algn="ctr"/>
            <a:r>
              <a:rPr lang="en-US" dirty="0" smtClean="0"/>
              <a:t>Each dot represents a level in </a:t>
            </a:r>
          </a:p>
          <a:p>
            <a:pPr algn="ctr"/>
            <a:r>
              <a:rPr lang="en-US" dirty="0" smtClean="0"/>
              <a:t>the Domain Name System (DNS)</a:t>
            </a:r>
            <a:endParaRPr lang="en-US" dirty="0"/>
          </a:p>
        </p:txBody>
      </p:sp>
      <p:cxnSp>
        <p:nvCxnSpPr>
          <p:cNvPr id="19" name="Straight Arrow Connector 18"/>
          <p:cNvCxnSpPr/>
          <p:nvPr/>
        </p:nvCxnSpPr>
        <p:spPr>
          <a:xfrm>
            <a:off x="5218199" y="2497517"/>
            <a:ext cx="0" cy="521732"/>
          </a:xfrm>
          <a:prstGeom prst="straightConnector1">
            <a:avLst/>
          </a:prstGeom>
          <a:ln>
            <a:solidFill>
              <a:srgbClr val="7570B3"/>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28937" y="2497517"/>
            <a:ext cx="0" cy="521732"/>
          </a:xfrm>
          <a:prstGeom prst="straightConnector1">
            <a:avLst/>
          </a:prstGeom>
          <a:ln>
            <a:solidFill>
              <a:srgbClr val="1B9E77"/>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p:cNvCxnSpPr>
          <p:nvPr/>
        </p:nvCxnSpPr>
        <p:spPr>
          <a:xfrm flipH="1">
            <a:off x="6324600" y="2696084"/>
            <a:ext cx="152400" cy="216403"/>
          </a:xfrm>
          <a:prstGeom prst="straightConnector1">
            <a:avLst/>
          </a:prstGeom>
          <a:ln>
            <a:solidFill>
              <a:srgbClr val="D95F0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305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t>
            </a:r>
            <a:r>
              <a:rPr lang="en-US" dirty="0" smtClean="0"/>
              <a:t>Blocks:</a:t>
            </a:r>
            <a:r>
              <a:rPr lang="en-US" b="1" dirty="0" smtClean="0"/>
              <a:t> </a:t>
            </a:r>
            <a:r>
              <a:rPr lang="en-US" b="1" dirty="0"/>
              <a:t>Domain Name </a:t>
            </a:r>
            <a:r>
              <a:rPr lang="en-US" b="1" dirty="0" smtClean="0"/>
              <a:t>System</a:t>
            </a:r>
            <a:endParaRPr lang="en-US" b="1" dirty="0"/>
          </a:p>
        </p:txBody>
      </p:sp>
      <p:sp>
        <p:nvSpPr>
          <p:cNvPr id="3" name="Content Placeholder 2"/>
          <p:cNvSpPr>
            <a:spLocks noGrp="1"/>
          </p:cNvSpPr>
          <p:nvPr>
            <p:ph sz="quarter" idx="10"/>
          </p:nvPr>
        </p:nvSpPr>
        <p:spPr/>
        <p:txBody>
          <a:bodyPr/>
          <a:lstStyle/>
          <a:p>
            <a:r>
              <a:rPr lang="en-US" dirty="0"/>
              <a:t>Each resource on the Internet is assigned an address to be used by the Internet Protocol (IP). Since IP addresses are difficult to remember, the </a:t>
            </a:r>
            <a:r>
              <a:rPr lang="en-US" dirty="0" smtClean="0"/>
              <a:t>Domain Name System (DNS) </a:t>
            </a:r>
            <a:r>
              <a:rPr lang="en-US" dirty="0"/>
              <a:t>provides a mapping between IP addresses and human-readable domain names. Servers collectively providing a public DNS exist at well-known addresses on the Internet.</a:t>
            </a:r>
          </a:p>
          <a:p>
            <a:endParaRPr lang="en-US" dirty="0"/>
          </a:p>
          <a:p>
            <a:pPr marL="91440" indent="0" algn="ctr">
              <a:buNone/>
            </a:pPr>
            <a:r>
              <a:rPr lang="en-US" dirty="0" err="1" smtClean="0">
                <a:solidFill>
                  <a:srgbClr val="8682BC"/>
                </a:solidFill>
              </a:rPr>
              <a:t>uasg</a:t>
            </a:r>
            <a:r>
              <a:rPr lang="en-US" dirty="0" err="1" smtClean="0"/>
              <a:t>.</a:t>
            </a:r>
            <a:r>
              <a:rPr lang="en-US" dirty="0" err="1" smtClean="0">
                <a:solidFill>
                  <a:srgbClr val="F59122"/>
                </a:solidFill>
              </a:rPr>
              <a:t>tech</a:t>
            </a:r>
            <a:r>
              <a:rPr lang="en-US" dirty="0" smtClean="0"/>
              <a:t> </a:t>
            </a:r>
            <a:r>
              <a:rPr lang="en-US" dirty="0"/>
              <a:t>→ 46.22.137.49</a:t>
            </a:r>
          </a:p>
        </p:txBody>
      </p:sp>
      <p:sp>
        <p:nvSpPr>
          <p:cNvPr id="4" name="TextBox 3"/>
          <p:cNvSpPr txBox="1"/>
          <p:nvPr/>
        </p:nvSpPr>
        <p:spPr>
          <a:xfrm>
            <a:off x="1163055" y="4269735"/>
            <a:ext cx="6817892" cy="338554"/>
          </a:xfrm>
          <a:prstGeom prst="rect">
            <a:avLst/>
          </a:prstGeom>
          <a:solidFill>
            <a:schemeClr val="accent1">
              <a:lumMod val="60000"/>
              <a:lumOff val="40000"/>
            </a:schemeClr>
          </a:solidFill>
        </p:spPr>
        <p:txBody>
          <a:bodyPr wrap="none" rtlCol="0">
            <a:spAutoFit/>
          </a:bodyPr>
          <a:lstStyle/>
          <a:p>
            <a:pPr algn="ctr"/>
            <a:r>
              <a:rPr lang="en-US" sz="1600" dirty="0" smtClean="0">
                <a:latin typeface="Open Sans Light"/>
              </a:rPr>
              <a:t>Discussion question: How does shared hosting fit into description above?</a:t>
            </a:r>
            <a:endParaRPr lang="en-US" sz="1600" dirty="0">
              <a:latin typeface="Open Sans Light"/>
            </a:endParaRPr>
          </a:p>
        </p:txBody>
      </p:sp>
    </p:spTree>
    <p:extLst>
      <p:ext uri="{BB962C8B-B14F-4D97-AF65-F5344CB8AC3E}">
        <p14:creationId xmlns:p14="http://schemas.microsoft.com/office/powerpoint/2010/main" val="1264162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t>
            </a:r>
            <a:r>
              <a:rPr lang="en-US" dirty="0" smtClean="0"/>
              <a:t>Blocks: </a:t>
            </a:r>
            <a:r>
              <a:rPr lang="en-US" b="1" dirty="0" smtClean="0"/>
              <a:t>DNS </a:t>
            </a:r>
            <a:r>
              <a:rPr lang="en-US" b="1" dirty="0"/>
              <a:t>(cont.)</a:t>
            </a:r>
          </a:p>
        </p:txBody>
      </p:sp>
      <p:sp>
        <p:nvSpPr>
          <p:cNvPr id="3" name="Content Placeholder 2"/>
          <p:cNvSpPr>
            <a:spLocks noGrp="1"/>
          </p:cNvSpPr>
          <p:nvPr>
            <p:ph sz="quarter" idx="10"/>
          </p:nvPr>
        </p:nvSpPr>
        <p:spPr>
          <a:xfrm>
            <a:off x="320675" y="1146688"/>
            <a:ext cx="8450746" cy="3065339"/>
          </a:xfrm>
        </p:spPr>
        <p:txBody>
          <a:bodyPr/>
          <a:lstStyle/>
          <a:p>
            <a:pPr marL="91440" indent="0">
              <a:buNone/>
            </a:pPr>
            <a:r>
              <a:rPr lang="en-US" sz="1400" dirty="0"/>
              <a:t>A domain name server table contains lists of domain name aliases for IP addresses. They use three different types of records as shown below.</a:t>
            </a:r>
          </a:p>
          <a:p>
            <a:pPr marL="91440" indent="0">
              <a:buNone/>
            </a:pPr>
            <a:endParaRPr lang="en-US" sz="1200" dirty="0"/>
          </a:p>
          <a:p>
            <a:pPr marL="91440" indent="0">
              <a:buNone/>
            </a:pPr>
            <a:r>
              <a:rPr lang="en-US" sz="1200" b="1" dirty="0"/>
              <a:t>Address records (A)</a:t>
            </a:r>
          </a:p>
          <a:p>
            <a:r>
              <a:rPr lang="en-US" sz="1200" dirty="0"/>
              <a:t>These link a domain name to an IP address.</a:t>
            </a:r>
          </a:p>
          <a:p>
            <a:pPr marL="91440" indent="0">
              <a:buNone/>
            </a:pPr>
            <a:r>
              <a:rPr lang="en-US" sz="1200" b="1" dirty="0"/>
              <a:t>Mail Exchange records (MX)</a:t>
            </a:r>
          </a:p>
          <a:p>
            <a:r>
              <a:rPr lang="en-US" sz="1200" dirty="0"/>
              <a:t>These are used to identify mail exchange servers.</a:t>
            </a:r>
          </a:p>
          <a:p>
            <a:pPr marL="91440" indent="0">
              <a:buNone/>
            </a:pPr>
            <a:r>
              <a:rPr lang="en-US" sz="1200" b="1" dirty="0"/>
              <a:t>CNAME records</a:t>
            </a:r>
          </a:p>
          <a:p>
            <a:r>
              <a:rPr lang="en-US" sz="1200" dirty="0"/>
              <a:t>These allow domain names to be aliased to an IP address via a domain name already linked to an IP address.</a:t>
            </a:r>
          </a:p>
          <a:p>
            <a:pPr marL="91440" indent="0">
              <a:buNone/>
            </a:pPr>
            <a:endParaRPr lang="en-US" sz="1200" dirty="0"/>
          </a:p>
          <a:p>
            <a:pPr marL="91440" indent="0">
              <a:buNone/>
            </a:pPr>
            <a:r>
              <a:rPr lang="en-US" sz="1200" dirty="0"/>
              <a:t>e.g.,</a:t>
            </a:r>
          </a:p>
          <a:p>
            <a:pPr marL="91440" indent="0">
              <a:buNone/>
            </a:pPr>
            <a:r>
              <a:rPr lang="en-US" sz="1200" dirty="0"/>
              <a:t>mail.made-this-up.com	IN	A	102.34.56.7</a:t>
            </a:r>
          </a:p>
          <a:p>
            <a:pPr marL="91440" indent="0">
              <a:buNone/>
            </a:pPr>
            <a:r>
              <a:rPr lang="en-US" sz="1200" dirty="0"/>
              <a:t>host.made-this-up.com	IN	MX	mail.made-this-up.com</a:t>
            </a:r>
          </a:p>
          <a:p>
            <a:pPr marL="91440" indent="0">
              <a:buNone/>
            </a:pPr>
            <a:r>
              <a:rPr lang="en-US" sz="1200" dirty="0"/>
              <a:t>www.made-this-up.com 	IN	A	102.34.56.8</a:t>
            </a:r>
          </a:p>
          <a:p>
            <a:pPr marL="91440" indent="0">
              <a:buNone/>
            </a:pPr>
            <a:r>
              <a:rPr lang="en-US" sz="1200" dirty="0"/>
              <a:t>ftp.made-this-up.com	 	IN	CNAME	www.made-this-up.com</a:t>
            </a:r>
          </a:p>
          <a:p>
            <a:pPr marL="91440" indent="0">
              <a:buNone/>
            </a:pPr>
            <a:endParaRPr lang="en-US" sz="1200" dirty="0"/>
          </a:p>
        </p:txBody>
      </p:sp>
    </p:spTree>
    <p:extLst>
      <p:ext uri="{BB962C8B-B14F-4D97-AF65-F5344CB8AC3E}">
        <p14:creationId xmlns:p14="http://schemas.microsoft.com/office/powerpoint/2010/main" val="3838238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t>
            </a:r>
            <a:r>
              <a:rPr lang="en-US" dirty="0" smtClean="0"/>
              <a:t>Blocks: </a:t>
            </a:r>
            <a:r>
              <a:rPr lang="en-US" b="1" dirty="0"/>
              <a:t>Top Level Domains</a:t>
            </a:r>
          </a:p>
        </p:txBody>
      </p:sp>
      <p:cxnSp>
        <p:nvCxnSpPr>
          <p:cNvPr id="5" name="Straight Connector 4"/>
          <p:cNvCxnSpPr/>
          <p:nvPr/>
        </p:nvCxnSpPr>
        <p:spPr>
          <a:xfrm>
            <a:off x="4527706" y="1210341"/>
            <a:ext cx="0" cy="242833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Content Placeholder 10"/>
          <p:cNvSpPr>
            <a:spLocks noGrp="1"/>
          </p:cNvSpPr>
          <p:nvPr>
            <p:ph sz="quarter" idx="10"/>
          </p:nvPr>
        </p:nvSpPr>
        <p:spPr>
          <a:xfrm>
            <a:off x="320676" y="963714"/>
            <a:ext cx="3797300" cy="3465388"/>
          </a:xfrm>
          <a:prstGeom prst="rect">
            <a:avLst/>
          </a:prstGeom>
        </p:spPr>
        <p:txBody>
          <a:bodyPr>
            <a:noAutofit/>
          </a:bodyPr>
          <a:lstStyle/>
          <a:p>
            <a:pPr marL="91440" indent="0">
              <a:spcBef>
                <a:spcPts val="1200"/>
              </a:spcBef>
              <a:buNone/>
            </a:pPr>
            <a:r>
              <a:rPr lang="en-US" sz="1600" dirty="0">
                <a:latin typeface="Open Sans "/>
                <a:cs typeface="Open Sans "/>
              </a:rPr>
              <a:t>Human readable domain names are managed by organizations known as </a:t>
            </a:r>
            <a:r>
              <a:rPr lang="en-US" sz="1600" dirty="0" smtClean="0">
                <a:latin typeface="Open Sans "/>
                <a:cs typeface="Open Sans "/>
              </a:rPr>
              <a:t>registries </a:t>
            </a:r>
            <a:endParaRPr lang="en-US" sz="1600" dirty="0">
              <a:latin typeface="Open Sans "/>
              <a:cs typeface="Open Sans "/>
            </a:endParaRPr>
          </a:p>
          <a:p>
            <a:r>
              <a:rPr lang="en-US" sz="1600" dirty="0"/>
              <a:t>When a domain name is registered, it consists of multiple text strings representing multiple domain levels, each separated by a “.” </a:t>
            </a:r>
            <a:r>
              <a:rPr lang="en-US" sz="1600" dirty="0" smtClean="0"/>
              <a:t>character </a:t>
            </a:r>
            <a:endParaRPr lang="en-US" sz="1600" dirty="0"/>
          </a:p>
          <a:p>
            <a:r>
              <a:rPr lang="en-US" sz="1600" dirty="0"/>
              <a:t>In LTR scripts, the right-most domain level is the top-level domain (TLD</a:t>
            </a:r>
            <a:r>
              <a:rPr lang="en-US" sz="1600" dirty="0" smtClean="0"/>
              <a:t>) </a:t>
            </a:r>
            <a:endParaRPr lang="en-US" sz="1600" dirty="0"/>
          </a:p>
          <a:p>
            <a:r>
              <a:rPr lang="en-US" sz="1600" dirty="0"/>
              <a:t>Some TLDs are delegated to specific countries or territories. These are called Country Code TLDs </a:t>
            </a:r>
            <a:r>
              <a:rPr lang="en-US" sz="1600" dirty="0" smtClean="0"/>
              <a:t>(ccTLDs) </a:t>
            </a:r>
          </a:p>
        </p:txBody>
      </p:sp>
      <p:sp>
        <p:nvSpPr>
          <p:cNvPr id="6" name="TextBox 5"/>
          <p:cNvSpPr txBox="1"/>
          <p:nvPr/>
        </p:nvSpPr>
        <p:spPr>
          <a:xfrm>
            <a:off x="5416805" y="1265700"/>
            <a:ext cx="2882392" cy="2308324"/>
          </a:xfrm>
          <a:prstGeom prst="rect">
            <a:avLst/>
          </a:prstGeom>
          <a:noFill/>
        </p:spPr>
        <p:txBody>
          <a:bodyPr wrap="none" rtlCol="0">
            <a:spAutoFit/>
          </a:bodyPr>
          <a:lstStyle/>
          <a:p>
            <a:pPr algn="ctr"/>
            <a:r>
              <a:rPr lang="en-US" b="1" dirty="0" smtClean="0"/>
              <a:t>Left to Right (LTR) Scripts</a:t>
            </a:r>
          </a:p>
          <a:p>
            <a:pPr algn="ctr"/>
            <a:endParaRPr lang="en-US" dirty="0" smtClean="0"/>
          </a:p>
          <a:p>
            <a:pPr algn="ctr"/>
            <a:r>
              <a:rPr lang="en-US" dirty="0" smtClean="0">
                <a:solidFill>
                  <a:srgbClr val="7570B3"/>
                </a:solidFill>
              </a:rPr>
              <a:t>domain</a:t>
            </a:r>
            <a:r>
              <a:rPr lang="en-US" dirty="0" smtClean="0"/>
              <a:t>.</a:t>
            </a:r>
            <a:r>
              <a:rPr lang="en-US" dirty="0" smtClean="0">
                <a:solidFill>
                  <a:srgbClr val="D95F02"/>
                </a:solidFill>
              </a:rPr>
              <a:t>tld</a:t>
            </a:r>
          </a:p>
          <a:p>
            <a:pPr algn="ctr"/>
            <a:endParaRPr lang="en-US" dirty="0"/>
          </a:p>
          <a:p>
            <a:pPr algn="ctr"/>
            <a:endParaRPr lang="en-US" dirty="0" smtClean="0"/>
          </a:p>
          <a:p>
            <a:pPr algn="ctr"/>
            <a:r>
              <a:rPr lang="en-US" b="1" dirty="0" smtClean="0"/>
              <a:t>Right to Left (RTL) Scripts</a:t>
            </a:r>
          </a:p>
          <a:p>
            <a:pPr algn="ctr"/>
            <a:endParaRPr lang="en-US" dirty="0"/>
          </a:p>
          <a:p>
            <a:pPr algn="ctr"/>
            <a:r>
              <a:rPr lang="ar-AE" dirty="0" smtClean="0">
                <a:solidFill>
                  <a:srgbClr val="8682BC"/>
                </a:solidFill>
              </a:rPr>
              <a:t>نطاق</a:t>
            </a:r>
            <a:r>
              <a:rPr lang="ar-AE" dirty="0" smtClean="0"/>
              <a:t>.</a:t>
            </a:r>
            <a:r>
              <a:rPr lang="ar-AE" dirty="0" smtClean="0">
                <a:solidFill>
                  <a:srgbClr val="D95F02"/>
                </a:solidFill>
              </a:rPr>
              <a:t>السعودية</a:t>
            </a:r>
            <a:endParaRPr lang="en-US" dirty="0">
              <a:solidFill>
                <a:srgbClr val="D95F02"/>
              </a:solidFill>
            </a:endParaRPr>
          </a:p>
        </p:txBody>
      </p:sp>
      <p:sp>
        <p:nvSpPr>
          <p:cNvPr id="7" name="Rounded Rectangle 6"/>
          <p:cNvSpPr/>
          <p:nvPr/>
        </p:nvSpPr>
        <p:spPr>
          <a:xfrm>
            <a:off x="5334001" y="847701"/>
            <a:ext cx="3048000" cy="35814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rot="10800000" flipH="1">
            <a:off x="6324602" y="3574023"/>
            <a:ext cx="228600" cy="331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72325" y="3942769"/>
            <a:ext cx="1354923" cy="369332"/>
          </a:xfrm>
          <a:prstGeom prst="rect">
            <a:avLst/>
          </a:prstGeom>
          <a:noFill/>
        </p:spPr>
        <p:txBody>
          <a:bodyPr wrap="none" rtlCol="0">
            <a:spAutoFit/>
          </a:bodyPr>
          <a:lstStyle/>
          <a:p>
            <a:r>
              <a:rPr lang="en-US" dirty="0">
                <a:solidFill>
                  <a:srgbClr val="D95F02"/>
                </a:solidFill>
              </a:rPr>
              <a:t>Saudi Arabia</a:t>
            </a:r>
          </a:p>
        </p:txBody>
      </p:sp>
      <p:sp>
        <p:nvSpPr>
          <p:cNvPr id="10" name="TextBox 9"/>
          <p:cNvSpPr txBox="1"/>
          <p:nvPr/>
        </p:nvSpPr>
        <p:spPr>
          <a:xfrm>
            <a:off x="7239001" y="3942769"/>
            <a:ext cx="898003" cy="369332"/>
          </a:xfrm>
          <a:prstGeom prst="rect">
            <a:avLst/>
          </a:prstGeom>
          <a:noFill/>
        </p:spPr>
        <p:txBody>
          <a:bodyPr wrap="none" rtlCol="0">
            <a:spAutoFit/>
          </a:bodyPr>
          <a:lstStyle/>
          <a:p>
            <a:r>
              <a:rPr lang="en-US" dirty="0" smtClean="0">
                <a:solidFill>
                  <a:srgbClr val="7570B3"/>
                </a:solidFill>
              </a:rPr>
              <a:t>domain</a:t>
            </a:r>
            <a:endParaRPr lang="en-US" dirty="0">
              <a:solidFill>
                <a:srgbClr val="7570B3"/>
              </a:solidFill>
            </a:endParaRPr>
          </a:p>
        </p:txBody>
      </p:sp>
      <p:cxnSp>
        <p:nvCxnSpPr>
          <p:cNvPr id="11" name="Straight Arrow Connector 10"/>
          <p:cNvCxnSpPr/>
          <p:nvPr/>
        </p:nvCxnSpPr>
        <p:spPr>
          <a:xfrm rot="10800000">
            <a:off x="7239001" y="3574024"/>
            <a:ext cx="228600" cy="331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77801" y="4488877"/>
            <a:ext cx="5388399" cy="338554"/>
          </a:xfrm>
          <a:prstGeom prst="rect">
            <a:avLst/>
          </a:prstGeom>
          <a:solidFill>
            <a:schemeClr val="accent1">
              <a:lumMod val="60000"/>
              <a:lumOff val="40000"/>
            </a:schemeClr>
          </a:solidFill>
        </p:spPr>
        <p:txBody>
          <a:bodyPr wrap="none" rtlCol="0">
            <a:spAutoFit/>
          </a:bodyPr>
          <a:lstStyle/>
          <a:p>
            <a:pPr algn="ctr"/>
            <a:r>
              <a:rPr lang="en-US" sz="1600" dirty="0" smtClean="0"/>
              <a:t>Discussion question: When might RTL scripts cause problems?</a:t>
            </a:r>
            <a:endParaRPr lang="en-US" sz="1600" dirty="0"/>
          </a:p>
        </p:txBody>
      </p:sp>
    </p:spTree>
    <p:extLst>
      <p:ext uri="{BB962C8B-B14F-4D97-AF65-F5344CB8AC3E}">
        <p14:creationId xmlns:p14="http://schemas.microsoft.com/office/powerpoint/2010/main" val="4148656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smtClean="0">
            <a:latin typeface="Open Sans Light"/>
            <a:cs typeface="Open Sans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21611</TotalTime>
  <Words>4444</Words>
  <Application>Microsoft Office PowerPoint</Application>
  <PresentationFormat>On-screen Show (16:9)</PresentationFormat>
  <Paragraphs>450</Paragraphs>
  <Slides>38</Slides>
  <Notes>28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Email Address Internationalization – Technical Perspective</vt:lpstr>
      <vt:lpstr>Warm-up Exercise</vt:lpstr>
      <vt:lpstr>Warm-up Exercise</vt:lpstr>
      <vt:lpstr>Prepare to do business and communicate with a global user base</vt:lpstr>
      <vt:lpstr>Goals for Today’s Lecture</vt:lpstr>
      <vt:lpstr>Building Blocks: Domain Names</vt:lpstr>
      <vt:lpstr>Building Blocks: Domain Name System</vt:lpstr>
      <vt:lpstr>Building Blocks: DNS (cont.)</vt:lpstr>
      <vt:lpstr>Building Blocks: Top Level Domains</vt:lpstr>
      <vt:lpstr>Building Blocks: Top Level Domains (cont.)</vt:lpstr>
      <vt:lpstr>Building Blocks: gTLDs</vt:lpstr>
      <vt:lpstr>Building Blocks: Character Sets and Scripts</vt:lpstr>
      <vt:lpstr>Building Blocks: ASCII and Unicode</vt:lpstr>
      <vt:lpstr>Building Blocks: ASCII and Unicode (cont.)</vt:lpstr>
      <vt:lpstr>Code Points Examples</vt:lpstr>
      <vt:lpstr>Building Blocks – Internationalized Domain Names and Email Addresses</vt:lpstr>
      <vt:lpstr>Building Blocks: LTR, RTL, and bi-directional</vt:lpstr>
      <vt:lpstr>Building Blocks: Bidi Algorithm</vt:lpstr>
      <vt:lpstr>Building Blocks: Bidi Algorithm (cont.)</vt:lpstr>
      <vt:lpstr>Building Blocks - Punycode</vt:lpstr>
      <vt:lpstr>Building Blocks: Punycode Examples</vt:lpstr>
      <vt:lpstr>Building Blocks:  Punycode Implementation</vt:lpstr>
      <vt:lpstr>Email Address Internationalization: EAI</vt:lpstr>
      <vt:lpstr>EAI, examples</vt:lpstr>
      <vt:lpstr>Client Software (MUA – Mail User Agent)</vt:lpstr>
      <vt:lpstr>Server Software (MTA - Mail Transport Agent)</vt:lpstr>
      <vt:lpstr>POP &amp; IMAP Servers</vt:lpstr>
      <vt:lpstr>Items for Email Service Providers to Consider</vt:lpstr>
      <vt:lpstr>Items for Email Service Providers to Consider</vt:lpstr>
      <vt:lpstr>Items for Email Service Providers to Consider</vt:lpstr>
      <vt:lpstr>Challenges during transition</vt:lpstr>
      <vt:lpstr>Challenges during transition</vt:lpstr>
      <vt:lpstr>Summary</vt:lpstr>
      <vt:lpstr>Tools &amp; Resources for Developers </vt:lpstr>
      <vt:lpstr>Glossary, partial</vt:lpstr>
      <vt:lpstr>Glossary, partial</vt:lpstr>
      <vt:lpstr>Glossary, partial</vt:lpstr>
      <vt:lpstr>Glossary, partial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Davenport</dc:creator>
  <cp:lastModifiedBy>Matt Pruis</cp:lastModifiedBy>
  <cp:revision>510</cp:revision>
  <dcterms:created xsi:type="dcterms:W3CDTF">2016-03-09T19:41:20Z</dcterms:created>
  <dcterms:modified xsi:type="dcterms:W3CDTF">2018-02-07T16:39:38Z</dcterms:modified>
</cp:coreProperties>
</file>