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304" r:id="rId2"/>
    <p:sldId id="361" r:id="rId3"/>
    <p:sldId id="359" r:id="rId4"/>
    <p:sldId id="369" r:id="rId5"/>
    <p:sldId id="370" r:id="rId6"/>
    <p:sldId id="371" r:id="rId7"/>
    <p:sldId id="365" r:id="rId8"/>
    <p:sldId id="364" r:id="rId9"/>
    <p:sldId id="366" r:id="rId10"/>
    <p:sldId id="372" r:id="rId11"/>
    <p:sldId id="367" r:id="rId12"/>
    <p:sldId id="368" r:id="rId13"/>
    <p:sldId id="373" r:id="rId14"/>
    <p:sldId id="360" r:id="rId1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EAI - Technical Perspective" id="{9E85B11F-81F0-D146-8492-9A0916354AE4}">
          <p14:sldIdLst>
            <p14:sldId id="304"/>
            <p14:sldId id="361"/>
            <p14:sldId id="359"/>
            <p14:sldId id="369"/>
            <p14:sldId id="370"/>
            <p14:sldId id="371"/>
            <p14:sldId id="365"/>
            <p14:sldId id="364"/>
            <p14:sldId id="366"/>
            <p14:sldId id="372"/>
            <p14:sldId id="367"/>
            <p14:sldId id="368"/>
            <p14:sldId id="373"/>
            <p14:sldId id="36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850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ne Sexton" initials="JS" lastIdx="1" clrIdx="0">
    <p:extLst>
      <p:ext uri="{19B8F6BF-5375-455C-9EA6-DF929625EA0E}">
        <p15:presenceInfo xmlns:p15="http://schemas.microsoft.com/office/powerpoint/2012/main" userId="S::jane.sexton@icann.org::74f5318d-4b03-4508-9132-a81a58a7f58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56E"/>
    <a:srgbClr val="F59122"/>
    <a:srgbClr val="8682BC"/>
    <a:srgbClr val="D01C8B"/>
    <a:srgbClr val="1B9E77"/>
    <a:srgbClr val="E69D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Estilo com Tema 1 - Ênfas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5374" autoAdjust="0"/>
  </p:normalViewPr>
  <p:slideViewPr>
    <p:cSldViewPr snapToGrid="0" snapToObjects="1" showGuides="1">
      <p:cViewPr varScale="1">
        <p:scale>
          <a:sx n="163" d="100"/>
          <a:sy n="163" d="100"/>
        </p:scale>
        <p:origin x="704" y="168"/>
      </p:cViewPr>
      <p:guideLst>
        <p:guide orient="horz" pos="850"/>
        <p:guide pos="57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67" d="100"/>
          <a:sy n="67" d="100"/>
        </p:scale>
        <p:origin x="-3120" y="-8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dirty="0"/>
              <a:t>Test Case Acceptance Rate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Série 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Planilha1!$A$2:$A$7</c:f>
              <c:strCache>
                <c:ptCount val="6"/>
                <c:pt idx="0">
                  <c:v>ascii@ascii.newshort</c:v>
                </c:pt>
                <c:pt idx="1">
                  <c:v>ascii@ascii.newlong</c:v>
                </c:pt>
                <c:pt idx="2">
                  <c:v>ascii@idn.ascii</c:v>
                </c:pt>
                <c:pt idx="3">
                  <c:v>Unicode@ascii.ascii</c:v>
                </c:pt>
                <c:pt idx="4">
                  <c:v>Unicode@idn.idn</c:v>
                </c:pt>
                <c:pt idx="5">
                  <c:v>arabic.arabic@arabic</c:v>
                </c:pt>
              </c:strCache>
            </c:strRef>
          </c:cat>
          <c:val>
            <c:numRef>
              <c:f>Planilha1!$B$2:$B$7</c:f>
              <c:numCache>
                <c:formatCode>General</c:formatCode>
                <c:ptCount val="6"/>
                <c:pt idx="0">
                  <c:v>971</c:v>
                </c:pt>
                <c:pt idx="1">
                  <c:v>838</c:v>
                </c:pt>
                <c:pt idx="2">
                  <c:v>505</c:v>
                </c:pt>
                <c:pt idx="3">
                  <c:v>131</c:v>
                </c:pt>
                <c:pt idx="4">
                  <c:v>76</c:v>
                </c:pt>
                <c:pt idx="5">
                  <c:v>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58-4EAC-9635-E16B4B0A6122}"/>
            </c:ext>
          </c:extLst>
        </c:ser>
        <c:ser>
          <c:idx val="1"/>
          <c:order val="1"/>
          <c:tx>
            <c:strRef>
              <c:f>Planilha1!$C$1</c:f>
              <c:strCache>
                <c:ptCount val="1"/>
                <c:pt idx="0">
                  <c:v>Série 2</c:v>
                </c:pt>
              </c:strCache>
            </c:strRef>
          </c:tx>
          <c:spPr>
            <a:solidFill>
              <a:schemeClr val="bg2">
                <a:lumMod val="9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Planilha1!$A$2:$A$7</c:f>
              <c:strCache>
                <c:ptCount val="6"/>
                <c:pt idx="0">
                  <c:v>ascii@ascii.newshort</c:v>
                </c:pt>
                <c:pt idx="1">
                  <c:v>ascii@ascii.newlong</c:v>
                </c:pt>
                <c:pt idx="2">
                  <c:v>ascii@idn.ascii</c:v>
                </c:pt>
                <c:pt idx="3">
                  <c:v>Unicode@ascii.ascii</c:v>
                </c:pt>
                <c:pt idx="4">
                  <c:v>Unicode@idn.idn</c:v>
                </c:pt>
                <c:pt idx="5">
                  <c:v>arabic.arabic@arabic</c:v>
                </c:pt>
              </c:strCache>
            </c:strRef>
          </c:cat>
          <c:val>
            <c:numRef>
              <c:f>Planilha1!$C$2:$C$7</c:f>
              <c:numCache>
                <c:formatCode>General</c:formatCode>
                <c:ptCount val="6"/>
                <c:pt idx="0">
                  <c:v>29</c:v>
                </c:pt>
                <c:pt idx="1">
                  <c:v>162</c:v>
                </c:pt>
                <c:pt idx="2">
                  <c:v>495</c:v>
                </c:pt>
                <c:pt idx="3">
                  <c:v>869</c:v>
                </c:pt>
                <c:pt idx="4">
                  <c:v>924</c:v>
                </c:pt>
                <c:pt idx="5">
                  <c:v>932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D58-4EAC-9635-E16B4B0A612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286764880"/>
        <c:axId val="1286765296"/>
      </c:barChart>
      <c:catAx>
        <c:axId val="128676488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86765296"/>
        <c:crosses val="autoZero"/>
        <c:auto val="1"/>
        <c:lblAlgn val="ctr"/>
        <c:lblOffset val="100"/>
        <c:noMultiLvlLbl val="0"/>
      </c:catAx>
      <c:valAx>
        <c:axId val="1286765296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86764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dirty="0"/>
              <a:t>2017 vs. 2019 Global Reports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Planilha1!$A$2:$A$7</c:f>
              <c:strCache>
                <c:ptCount val="6"/>
                <c:pt idx="0">
                  <c:v>ascii@ascii.newshort</c:v>
                </c:pt>
                <c:pt idx="1">
                  <c:v>ascii@ascii.newlong</c:v>
                </c:pt>
                <c:pt idx="2">
                  <c:v>ascii@idn.ascii</c:v>
                </c:pt>
                <c:pt idx="3">
                  <c:v>Unicode@ascii.ascii</c:v>
                </c:pt>
                <c:pt idx="4">
                  <c:v>Unicode@idn.idn</c:v>
                </c:pt>
                <c:pt idx="5">
                  <c:v>arabic.arabic@arabic</c:v>
                </c:pt>
              </c:strCache>
            </c:strRef>
          </c:cat>
          <c:val>
            <c:numRef>
              <c:f>Planilha1!$B$2:$B$7</c:f>
              <c:numCache>
                <c:formatCode>0%</c:formatCode>
                <c:ptCount val="6"/>
                <c:pt idx="0">
                  <c:v>0.91</c:v>
                </c:pt>
                <c:pt idx="1">
                  <c:v>0.78</c:v>
                </c:pt>
                <c:pt idx="2">
                  <c:v>0.45</c:v>
                </c:pt>
                <c:pt idx="3">
                  <c:v>0.14000000000000001</c:v>
                </c:pt>
                <c:pt idx="4">
                  <c:v>0.08</c:v>
                </c:pt>
                <c:pt idx="5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B66-4432-A9CF-296432FAB153}"/>
            </c:ext>
          </c:extLst>
        </c:ser>
        <c:ser>
          <c:idx val="1"/>
          <c:order val="1"/>
          <c:tx>
            <c:strRef>
              <c:f>Planilha1!$C$1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Planilha1!$A$2:$A$7</c:f>
              <c:strCache>
                <c:ptCount val="6"/>
                <c:pt idx="0">
                  <c:v>ascii@ascii.newshort</c:v>
                </c:pt>
                <c:pt idx="1">
                  <c:v>ascii@ascii.newlong</c:v>
                </c:pt>
                <c:pt idx="2">
                  <c:v>ascii@idn.ascii</c:v>
                </c:pt>
                <c:pt idx="3">
                  <c:v>Unicode@ascii.ascii</c:v>
                </c:pt>
                <c:pt idx="4">
                  <c:v>Unicode@idn.idn</c:v>
                </c:pt>
                <c:pt idx="5">
                  <c:v>arabic.arabic@arabic</c:v>
                </c:pt>
              </c:strCache>
            </c:strRef>
          </c:cat>
          <c:val>
            <c:numRef>
              <c:f>Planilha1!$C$2:$C$7</c:f>
              <c:numCache>
                <c:formatCode>0%</c:formatCode>
                <c:ptCount val="6"/>
                <c:pt idx="0">
                  <c:v>0.97</c:v>
                </c:pt>
                <c:pt idx="1">
                  <c:v>0.84</c:v>
                </c:pt>
                <c:pt idx="2">
                  <c:v>0.5</c:v>
                </c:pt>
                <c:pt idx="3">
                  <c:v>0.13</c:v>
                </c:pt>
                <c:pt idx="4">
                  <c:v>0.08</c:v>
                </c:pt>
                <c:pt idx="5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B66-4432-A9CF-296432FAB1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5473232"/>
        <c:axId val="45466992"/>
      </c:barChart>
      <c:catAx>
        <c:axId val="45473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466992"/>
        <c:crosses val="autoZero"/>
        <c:auto val="1"/>
        <c:lblAlgn val="ctr"/>
        <c:lblOffset val="100"/>
        <c:noMultiLvlLbl val="0"/>
      </c:catAx>
      <c:valAx>
        <c:axId val="45466992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4732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6906E0-6942-4F48-AC5D-2DDD06904B92}" type="datetimeFigureOut">
              <a:rPr lang="en-US" smtClean="0"/>
              <a:t>8/12/19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9EBCD6-F881-DE4D-AD91-2DE9B6D20BD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01071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9D18E1-D8CB-9946-948B-7C2F3B110973}" type="datetimeFigureOut">
              <a:rPr lang="en-US" smtClean="0"/>
              <a:t>8/12/19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0686C-8BC4-524E-8ABC-5F9B9C3553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706815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0686C-8BC4-524E-8ABC-5F9B9C35539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59726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: Shor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 userDrawn="1"/>
        </p:nvSpPr>
        <p:spPr>
          <a:xfrm>
            <a:off x="7270750" y="4781113"/>
            <a:ext cx="1692519" cy="200055"/>
          </a:xfrm>
          <a:prstGeom prst="rect">
            <a:avLst/>
          </a:prstGeom>
          <a:noFill/>
        </p:spPr>
        <p:txBody>
          <a:bodyPr wrap="square" tIns="0" rIns="0" bIns="0" rtlCol="0" anchor="ctr" anchorCtr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200" dirty="0">
                <a:solidFill>
                  <a:schemeClr val="tx2"/>
                </a:solidFill>
                <a:latin typeface="Open Sans Light"/>
                <a:cs typeface="Open Sans Light"/>
              </a:rPr>
              <a:t>Universal </a:t>
            </a:r>
            <a:r>
              <a:rPr lang="en-US" sz="1200" baseline="0" dirty="0">
                <a:solidFill>
                  <a:schemeClr val="tx2"/>
                </a:solidFill>
                <a:latin typeface="Open Sans Light"/>
                <a:cs typeface="Open Sans Light"/>
              </a:rPr>
              <a:t>Acceptance</a:t>
            </a:r>
            <a:endParaRPr lang="en-US" sz="1200" dirty="0">
              <a:solidFill>
                <a:schemeClr val="tx2"/>
              </a:solidFill>
              <a:latin typeface="Open Sans Light"/>
              <a:cs typeface="Open Sans Light"/>
            </a:endParaRPr>
          </a:p>
        </p:txBody>
      </p:sp>
      <p:sp>
        <p:nvSpPr>
          <p:cNvPr id="19" name="Title 18"/>
          <p:cNvSpPr>
            <a:spLocks noGrp="1"/>
          </p:cNvSpPr>
          <p:nvPr userDrawn="1">
            <p:ph type="title" hasCustomPrompt="1"/>
          </p:nvPr>
        </p:nvSpPr>
        <p:spPr>
          <a:xfrm>
            <a:off x="457200" y="3000709"/>
            <a:ext cx="8153399" cy="557986"/>
          </a:xfrm>
          <a:prstGeom prst="rect">
            <a:avLst/>
          </a:prstGeom>
        </p:spPr>
        <p:txBody>
          <a:bodyPr vert="horz"/>
          <a:lstStyle>
            <a:lvl1pPr algn="l">
              <a:lnSpc>
                <a:spcPct val="100000"/>
              </a:lnSpc>
              <a:defRPr sz="3000" baseline="0">
                <a:solidFill>
                  <a:schemeClr val="tx2">
                    <a:lumMod val="85000"/>
                    <a:lumOff val="15000"/>
                  </a:schemeClr>
                </a:solidFill>
                <a:latin typeface="Open Sans"/>
                <a:cs typeface="Open Sans"/>
              </a:defRPr>
            </a:lvl1pPr>
          </a:lstStyle>
          <a:p>
            <a:r>
              <a:rPr lang="en-US" dirty="0"/>
              <a:t>Presentation Title: Short</a:t>
            </a:r>
          </a:p>
        </p:txBody>
      </p:sp>
      <p:pic>
        <p:nvPicPr>
          <p:cNvPr id="124" name="Picture 123" descr="ua-deck_title-01.pn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0"/>
          <a:stretch/>
        </p:blipFill>
        <p:spPr>
          <a:xfrm>
            <a:off x="0" y="0"/>
            <a:ext cx="9144000" cy="2368296"/>
          </a:xfrm>
          <a:prstGeom prst="rect">
            <a:avLst/>
          </a:prstGeom>
        </p:spPr>
      </p:pic>
      <p:pic>
        <p:nvPicPr>
          <p:cNvPr id="7" name="Picture 6" descr="ua-logo_wht.png"/>
          <p:cNvPicPr>
            <a:picLocks noChangeAspect="1"/>
          </p:cNvPicPr>
          <p:nvPr userDrawn="1"/>
        </p:nvPicPr>
        <p:blipFill>
          <a:blip r:embed="rId3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4407" y="4234419"/>
            <a:ext cx="1467358" cy="466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5165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UASG025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3EE58-1476-4A02-8B07-6B64DAFFE20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764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: Long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8"/>
          <p:cNvSpPr>
            <a:spLocks noGrp="1"/>
          </p:cNvSpPr>
          <p:nvPr>
            <p:ph type="title" hasCustomPrompt="1"/>
          </p:nvPr>
        </p:nvSpPr>
        <p:spPr>
          <a:xfrm>
            <a:off x="473077" y="2877371"/>
            <a:ext cx="8137524" cy="1115568"/>
          </a:xfrm>
          <a:prstGeom prst="rect">
            <a:avLst/>
          </a:prstGeom>
        </p:spPr>
        <p:txBody>
          <a:bodyPr vert="horz"/>
          <a:lstStyle>
            <a:lvl1pPr algn="l">
              <a:lnSpc>
                <a:spcPct val="100000"/>
              </a:lnSpc>
              <a:defRPr sz="3000" baseline="0">
                <a:solidFill>
                  <a:schemeClr val="tx2">
                    <a:lumMod val="85000"/>
                    <a:lumOff val="15000"/>
                  </a:schemeClr>
                </a:solidFill>
                <a:latin typeface="Open Sans"/>
                <a:cs typeface="Open Sans"/>
              </a:defRPr>
            </a:lvl1pPr>
          </a:lstStyle>
          <a:p>
            <a:r>
              <a:rPr lang="en-US" dirty="0"/>
              <a:t>Presentation Title:  Long (Use only if absolutely necessary)</a:t>
            </a:r>
          </a:p>
        </p:txBody>
      </p:sp>
      <p:sp>
        <p:nvSpPr>
          <p:cNvPr id="16" name="TextBox 15"/>
          <p:cNvSpPr txBox="1"/>
          <p:nvPr userDrawn="1"/>
        </p:nvSpPr>
        <p:spPr>
          <a:xfrm>
            <a:off x="7270750" y="4781113"/>
            <a:ext cx="1692519" cy="200055"/>
          </a:xfrm>
          <a:prstGeom prst="rect">
            <a:avLst/>
          </a:prstGeom>
          <a:noFill/>
        </p:spPr>
        <p:txBody>
          <a:bodyPr wrap="square" tIns="0" rIns="0" bIns="0" rtlCol="0" anchor="ctr" anchorCtr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200" dirty="0">
                <a:solidFill>
                  <a:schemeClr val="tx2"/>
                </a:solidFill>
                <a:latin typeface="Open Sans Light"/>
                <a:cs typeface="Open Sans Light"/>
              </a:rPr>
              <a:t>Universal </a:t>
            </a:r>
            <a:r>
              <a:rPr lang="en-US" sz="1200" baseline="0" dirty="0">
                <a:solidFill>
                  <a:schemeClr val="tx2"/>
                </a:solidFill>
                <a:latin typeface="Open Sans Light"/>
                <a:cs typeface="Open Sans Light"/>
              </a:rPr>
              <a:t>Acceptance</a:t>
            </a:r>
            <a:endParaRPr lang="en-US" sz="1200" dirty="0">
              <a:solidFill>
                <a:schemeClr val="tx2"/>
              </a:solidFill>
              <a:latin typeface="Open Sans Light"/>
              <a:cs typeface="Open Sans Light"/>
            </a:endParaRPr>
          </a:p>
        </p:txBody>
      </p:sp>
      <p:pic>
        <p:nvPicPr>
          <p:cNvPr id="21" name="Picture 20" descr="ua-deck_title-01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2371344"/>
          </a:xfrm>
          <a:prstGeom prst="rect">
            <a:avLst/>
          </a:prstGeom>
        </p:spPr>
      </p:pic>
      <p:pic>
        <p:nvPicPr>
          <p:cNvPr id="7" name="Picture 6" descr="ua-logo_wht.png"/>
          <p:cNvPicPr>
            <a:picLocks noChangeAspect="1"/>
          </p:cNvPicPr>
          <p:nvPr userDrawn="1"/>
        </p:nvPicPr>
        <p:blipFill>
          <a:blip r:embed="rId3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4407" y="4234419"/>
            <a:ext cx="1467358" cy="466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9267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: Pl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737418" y="4864647"/>
            <a:ext cx="8247888" cy="28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4865559"/>
            <a:ext cx="1371600" cy="2837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" name="Picture 9" descr="ua-logo_wht.png"/>
          <p:cNvPicPr>
            <a:picLocks noChangeAspect="1"/>
          </p:cNvPicPr>
          <p:nvPr userDrawn="1"/>
        </p:nvPicPr>
        <p:blipFill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565" y="4903789"/>
            <a:ext cx="661750" cy="210312"/>
          </a:xfrm>
          <a:prstGeom prst="rect">
            <a:avLst/>
          </a:prstGeom>
        </p:spPr>
      </p:pic>
      <p:sp>
        <p:nvSpPr>
          <p:cNvPr id="2" name="Isosceles Triangle 1"/>
          <p:cNvSpPr/>
          <p:nvPr userDrawn="1"/>
        </p:nvSpPr>
        <p:spPr>
          <a:xfrm>
            <a:off x="8827675" y="4865559"/>
            <a:ext cx="322410" cy="283464"/>
          </a:xfrm>
          <a:prstGeom prst="triangl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itle 10"/>
          <p:cNvSpPr>
            <a:spLocks noGrp="1"/>
          </p:cNvSpPr>
          <p:nvPr userDrawn="1">
            <p:ph type="title"/>
          </p:nvPr>
        </p:nvSpPr>
        <p:spPr>
          <a:xfrm>
            <a:off x="320040" y="206375"/>
            <a:ext cx="8451381" cy="857250"/>
          </a:xfrm>
          <a:prstGeom prst="rect">
            <a:avLst/>
          </a:prstGeom>
        </p:spPr>
        <p:txBody>
          <a:bodyPr vert="horz"/>
          <a:lstStyle>
            <a:lvl1pPr algn="l">
              <a:defRPr sz="3200">
                <a:solidFill>
                  <a:schemeClr val="tx2"/>
                </a:solidFill>
                <a:latin typeface="Open Sans"/>
                <a:cs typeface="Open San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8910474" y="4985043"/>
            <a:ext cx="153888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/>
            <a:fld id="{8DDFC638-DB97-4AFC-A337-0EF4359DD78B}" type="slidenum">
              <a:rPr kumimoji="0" lang="en-CA" sz="9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+mn-ea"/>
                <a:cs typeface="Open Sans"/>
              </a:rPr>
              <a:pPr algn="ctr"/>
              <a:t>‹#›</a:t>
            </a:fld>
            <a:endParaRPr lang="en-US" sz="900" dirty="0">
              <a:solidFill>
                <a:schemeClr val="bg1"/>
              </a:solidFill>
              <a:latin typeface="Open Sans"/>
              <a:cs typeface="Open Sans"/>
            </a:endParaRPr>
          </a:p>
        </p:txBody>
      </p:sp>
      <p:sp>
        <p:nvSpPr>
          <p:cNvPr id="16" name="Parallelogram 15"/>
          <p:cNvSpPr/>
          <p:nvPr userDrawn="1"/>
        </p:nvSpPr>
        <p:spPr>
          <a:xfrm rot="10800000">
            <a:off x="1222502" y="4864608"/>
            <a:ext cx="322410" cy="283464"/>
          </a:xfrm>
          <a:prstGeom prst="parallelogram">
            <a:avLst>
              <a:gd name="adj" fmla="val 5811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1309370" y="4864608"/>
            <a:ext cx="124460" cy="5886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062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: Styliz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 userDrawn="1"/>
        </p:nvSpPr>
        <p:spPr>
          <a:xfrm>
            <a:off x="0" y="2129311"/>
            <a:ext cx="9143999" cy="3019999"/>
          </a:xfrm>
          <a:custGeom>
            <a:avLst/>
            <a:gdLst>
              <a:gd name="connsiteX0" fmla="*/ 0 w 9198524"/>
              <a:gd name="connsiteY0" fmla="*/ 0 h 5515904"/>
              <a:gd name="connsiteX1" fmla="*/ 9198524 w 9198524"/>
              <a:gd name="connsiteY1" fmla="*/ 3014506 h 5515904"/>
              <a:gd name="connsiteX2" fmla="*/ 9198524 w 9198524"/>
              <a:gd name="connsiteY2" fmla="*/ 5477421 h 5515904"/>
              <a:gd name="connsiteX3" fmla="*/ 0 w 9198524"/>
              <a:gd name="connsiteY3" fmla="*/ 5515904 h 5515904"/>
              <a:gd name="connsiteX4" fmla="*/ 0 w 9198524"/>
              <a:gd name="connsiteY4" fmla="*/ 0 h 5515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98524" h="5515904">
                <a:moveTo>
                  <a:pt x="0" y="0"/>
                </a:moveTo>
                <a:lnTo>
                  <a:pt x="9198524" y="3014506"/>
                </a:lnTo>
                <a:lnTo>
                  <a:pt x="9198524" y="5477421"/>
                </a:lnTo>
                <a:lnTo>
                  <a:pt x="0" y="5515904"/>
                </a:lnTo>
                <a:cubicBezTo>
                  <a:pt x="4276" y="3685821"/>
                  <a:pt x="8553" y="1855738"/>
                  <a:pt x="0" y="0"/>
                </a:cubicBezTo>
                <a:close/>
              </a:path>
            </a:pathLst>
          </a:custGeom>
          <a:solidFill>
            <a:schemeClr val="accent1">
              <a:alpha val="1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reeform 4"/>
          <p:cNvSpPr/>
          <p:nvPr userDrawn="1"/>
        </p:nvSpPr>
        <p:spPr>
          <a:xfrm>
            <a:off x="2607418" y="2951150"/>
            <a:ext cx="6536582" cy="2192350"/>
          </a:xfrm>
          <a:custGeom>
            <a:avLst/>
            <a:gdLst>
              <a:gd name="connsiteX0" fmla="*/ 6029715 w 6029715"/>
              <a:gd name="connsiteY0" fmla="*/ 0 h 6875638"/>
              <a:gd name="connsiteX1" fmla="*/ 6029715 w 6029715"/>
              <a:gd name="connsiteY1" fmla="*/ 6875638 h 6875638"/>
              <a:gd name="connsiteX2" fmla="*/ 0 w 6029715"/>
              <a:gd name="connsiteY2" fmla="*/ 6875638 h 6875638"/>
              <a:gd name="connsiteX3" fmla="*/ 6029715 w 6029715"/>
              <a:gd name="connsiteY3" fmla="*/ 0 h 6875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29715" h="6875638">
                <a:moveTo>
                  <a:pt x="6029715" y="0"/>
                </a:moveTo>
                <a:lnTo>
                  <a:pt x="6029715" y="6875638"/>
                </a:lnTo>
                <a:lnTo>
                  <a:pt x="0" y="6875638"/>
                </a:lnTo>
                <a:lnTo>
                  <a:pt x="6029715" y="0"/>
                </a:lnTo>
                <a:close/>
              </a:path>
            </a:pathLst>
          </a:custGeom>
          <a:solidFill>
            <a:schemeClr val="accent1">
              <a:alpha val="1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itle 10"/>
          <p:cNvSpPr>
            <a:spLocks noGrp="1"/>
          </p:cNvSpPr>
          <p:nvPr userDrawn="1">
            <p:ph type="title"/>
          </p:nvPr>
        </p:nvSpPr>
        <p:spPr>
          <a:xfrm>
            <a:off x="320040" y="206375"/>
            <a:ext cx="8441502" cy="857250"/>
          </a:xfrm>
          <a:prstGeom prst="rect">
            <a:avLst/>
          </a:prstGeom>
        </p:spPr>
        <p:txBody>
          <a:bodyPr vert="horz"/>
          <a:lstStyle>
            <a:lvl1pPr algn="l">
              <a:defRPr sz="3200">
                <a:solidFill>
                  <a:schemeClr val="tx2"/>
                </a:solidFill>
                <a:latin typeface="Open Sans"/>
                <a:cs typeface="Open San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737418" y="4864647"/>
            <a:ext cx="8247888" cy="28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/>
          <p:cNvSpPr/>
          <p:nvPr userDrawn="1"/>
        </p:nvSpPr>
        <p:spPr>
          <a:xfrm>
            <a:off x="0" y="4865559"/>
            <a:ext cx="1371600" cy="2837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2" name="Picture 21" descr="ua-logo_wht.png"/>
          <p:cNvPicPr>
            <a:picLocks noChangeAspect="1"/>
          </p:cNvPicPr>
          <p:nvPr userDrawn="1"/>
        </p:nvPicPr>
        <p:blipFill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565" y="4903789"/>
            <a:ext cx="661750" cy="210312"/>
          </a:xfrm>
          <a:prstGeom prst="rect">
            <a:avLst/>
          </a:prstGeom>
        </p:spPr>
      </p:pic>
      <p:sp>
        <p:nvSpPr>
          <p:cNvPr id="23" name="Isosceles Triangle 22"/>
          <p:cNvSpPr/>
          <p:nvPr userDrawn="1"/>
        </p:nvSpPr>
        <p:spPr>
          <a:xfrm>
            <a:off x="8827675" y="4865559"/>
            <a:ext cx="322410" cy="283464"/>
          </a:xfrm>
          <a:prstGeom prst="triangl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Parallelogram 24"/>
          <p:cNvSpPr/>
          <p:nvPr userDrawn="1"/>
        </p:nvSpPr>
        <p:spPr>
          <a:xfrm rot="10800000">
            <a:off x="1222502" y="4864608"/>
            <a:ext cx="322410" cy="283464"/>
          </a:xfrm>
          <a:prstGeom prst="parallelogram">
            <a:avLst>
              <a:gd name="adj" fmla="val 5811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25"/>
          <p:cNvSpPr/>
          <p:nvPr userDrawn="1"/>
        </p:nvSpPr>
        <p:spPr>
          <a:xfrm>
            <a:off x="1309370" y="4864608"/>
            <a:ext cx="124460" cy="5886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/>
          <p:cNvSpPr/>
          <p:nvPr userDrawn="1"/>
        </p:nvSpPr>
        <p:spPr>
          <a:xfrm>
            <a:off x="8910474" y="4985043"/>
            <a:ext cx="153888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/>
            <a:fld id="{8DDFC638-DB97-4AFC-A337-0EF4359DD78B}" type="slidenum">
              <a:rPr kumimoji="0" lang="en-CA" sz="9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+mn-ea"/>
                <a:cs typeface="Open Sans"/>
              </a:rPr>
              <a:pPr algn="ctr"/>
              <a:t>‹#›</a:t>
            </a:fld>
            <a:endParaRPr lang="en-US" sz="900" dirty="0">
              <a:solidFill>
                <a:schemeClr val="bg1"/>
              </a:solidFill>
              <a:latin typeface="Open Sans"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691041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: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4864647"/>
            <a:ext cx="8985306" cy="28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4865559"/>
            <a:ext cx="1371600" cy="2837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" name="Picture 9" descr="ua-logo_wht.png"/>
          <p:cNvPicPr>
            <a:picLocks noChangeAspect="1"/>
          </p:cNvPicPr>
          <p:nvPr userDrawn="1"/>
        </p:nvPicPr>
        <p:blipFill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565" y="4903789"/>
            <a:ext cx="661750" cy="210312"/>
          </a:xfrm>
          <a:prstGeom prst="rect">
            <a:avLst/>
          </a:prstGeom>
        </p:spPr>
      </p:pic>
      <p:sp>
        <p:nvSpPr>
          <p:cNvPr id="2" name="Isosceles Triangle 1"/>
          <p:cNvSpPr/>
          <p:nvPr userDrawn="1"/>
        </p:nvSpPr>
        <p:spPr>
          <a:xfrm>
            <a:off x="8827675" y="4865559"/>
            <a:ext cx="322410" cy="283464"/>
          </a:xfrm>
          <a:prstGeom prst="triangl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itle 10"/>
          <p:cNvSpPr>
            <a:spLocks noGrp="1"/>
          </p:cNvSpPr>
          <p:nvPr userDrawn="1">
            <p:ph type="title"/>
          </p:nvPr>
        </p:nvSpPr>
        <p:spPr>
          <a:xfrm>
            <a:off x="320040" y="206375"/>
            <a:ext cx="8451381" cy="857250"/>
          </a:xfrm>
          <a:prstGeom prst="rect">
            <a:avLst/>
          </a:prstGeom>
        </p:spPr>
        <p:txBody>
          <a:bodyPr vert="horz"/>
          <a:lstStyle>
            <a:lvl1pPr algn="l">
              <a:defRPr sz="3200">
                <a:solidFill>
                  <a:srgbClr val="000000"/>
                </a:solidFill>
                <a:latin typeface="Open Sans"/>
                <a:cs typeface="Open San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8910474" y="4985043"/>
            <a:ext cx="153888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/>
            <a:fld id="{8DDFC638-DB97-4AFC-A337-0EF4359DD78B}" type="slidenum">
              <a:rPr kumimoji="0" lang="en-CA" sz="9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+mn-ea"/>
                <a:cs typeface="Open Sans"/>
              </a:rPr>
              <a:pPr algn="ctr"/>
              <a:t>‹#›</a:t>
            </a:fld>
            <a:endParaRPr lang="en-US" sz="900" dirty="0">
              <a:solidFill>
                <a:schemeClr val="bg1"/>
              </a:solidFill>
              <a:latin typeface="Open Sans"/>
              <a:cs typeface="Open Sans"/>
            </a:endParaRPr>
          </a:p>
        </p:txBody>
      </p:sp>
      <p:sp>
        <p:nvSpPr>
          <p:cNvPr id="16" name="Parallelogram 15"/>
          <p:cNvSpPr/>
          <p:nvPr userDrawn="1"/>
        </p:nvSpPr>
        <p:spPr>
          <a:xfrm rot="10800000">
            <a:off x="1222502" y="4864608"/>
            <a:ext cx="322410" cy="283464"/>
          </a:xfrm>
          <a:prstGeom prst="parallelogram">
            <a:avLst>
              <a:gd name="adj" fmla="val 5811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1309370" y="4864608"/>
            <a:ext cx="124460" cy="5886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0"/>
          </p:nvPr>
        </p:nvSpPr>
        <p:spPr>
          <a:xfrm>
            <a:off x="320675" y="1389062"/>
            <a:ext cx="8450746" cy="3065339"/>
          </a:xfrm>
          <a:prstGeom prst="rect">
            <a:avLst/>
          </a:prstGeom>
        </p:spPr>
        <p:txBody>
          <a:bodyPr vert="horz"/>
          <a:lstStyle>
            <a:lvl1pPr marL="274320" indent="-182880">
              <a:buClr>
                <a:schemeClr val="accent3"/>
              </a:buClr>
              <a:buSzPct val="85000"/>
              <a:buFont typeface="Lucida Grande"/>
              <a:buChar char="*"/>
              <a:defRPr sz="2000">
                <a:solidFill>
                  <a:srgbClr val="000000"/>
                </a:solidFill>
                <a:latin typeface="Open Sans Light"/>
                <a:cs typeface="Open Sans Light"/>
              </a:defRPr>
            </a:lvl1pPr>
            <a:lvl2pPr marL="548640" indent="-182880">
              <a:buClr>
                <a:schemeClr val="accent3"/>
              </a:buClr>
              <a:buSzPct val="85000"/>
              <a:buFont typeface="Lucida Grande"/>
              <a:buChar char="*"/>
              <a:defRPr sz="1800">
                <a:solidFill>
                  <a:srgbClr val="000000"/>
                </a:solidFill>
                <a:latin typeface="Open Sans Light"/>
                <a:cs typeface="Open Sans Light"/>
              </a:defRPr>
            </a:lvl2pPr>
            <a:lvl3pPr marL="822960" indent="-182880">
              <a:buClr>
                <a:schemeClr val="accent3"/>
              </a:buClr>
              <a:buSzPct val="85000"/>
              <a:buFont typeface="Lucida Grande"/>
              <a:buChar char="*"/>
              <a:defRPr sz="1600">
                <a:solidFill>
                  <a:srgbClr val="000000"/>
                </a:solidFill>
                <a:latin typeface="Open Sans Light"/>
                <a:cs typeface="Open Sans Light"/>
              </a:defRPr>
            </a:lvl3pPr>
            <a:lvl4pPr marL="1097280" indent="-182880">
              <a:buClr>
                <a:schemeClr val="accent3"/>
              </a:buClr>
              <a:buSzPct val="85000"/>
              <a:buFont typeface="Lucida Grande"/>
              <a:buChar char="*"/>
              <a:defRPr sz="1400">
                <a:solidFill>
                  <a:srgbClr val="000000"/>
                </a:solidFill>
                <a:latin typeface="Open Sans Light"/>
                <a:cs typeface="Open Sans Light"/>
              </a:defRPr>
            </a:lvl4pPr>
            <a:lvl5pPr marL="1371600" indent="-182880">
              <a:buClr>
                <a:schemeClr val="accent3"/>
              </a:buClr>
              <a:buSzPct val="85000"/>
              <a:buFont typeface="Lucida Grande"/>
              <a:buChar char="*"/>
              <a:defRPr sz="1400">
                <a:solidFill>
                  <a:srgbClr val="000000"/>
                </a:solidFill>
                <a:latin typeface="Open Sans Light"/>
                <a:cs typeface="Open Sans Ligh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38450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/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0"/>
          <p:cNvSpPr>
            <a:spLocks noGrp="1"/>
          </p:cNvSpPr>
          <p:nvPr>
            <p:ph type="title"/>
          </p:nvPr>
        </p:nvSpPr>
        <p:spPr>
          <a:xfrm>
            <a:off x="320040" y="206375"/>
            <a:ext cx="8445730" cy="857250"/>
          </a:xfrm>
          <a:prstGeom prst="rect">
            <a:avLst/>
          </a:prstGeom>
        </p:spPr>
        <p:txBody>
          <a:bodyPr vert="horz"/>
          <a:lstStyle>
            <a:lvl1pPr algn="l">
              <a:defRPr sz="3200">
                <a:solidFill>
                  <a:schemeClr val="tx2"/>
                </a:solidFill>
                <a:latin typeface="Open Sans"/>
                <a:cs typeface="Open San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Isosceles Triangle 4"/>
          <p:cNvSpPr/>
          <p:nvPr userDrawn="1"/>
        </p:nvSpPr>
        <p:spPr>
          <a:xfrm>
            <a:off x="8827675" y="4865559"/>
            <a:ext cx="322410" cy="283464"/>
          </a:xfrm>
          <a:prstGeom prst="triangl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8910474" y="4985043"/>
            <a:ext cx="153888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/>
            <a:fld id="{8DDFC638-DB97-4AFC-A337-0EF4359DD78B}" type="slidenum">
              <a:rPr kumimoji="0" lang="en-CA" sz="9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+mn-ea"/>
                <a:cs typeface="Open Sans"/>
              </a:rPr>
              <a:pPr algn="ctr"/>
              <a:t>‹#›</a:t>
            </a:fld>
            <a:endParaRPr lang="en-US" sz="900" dirty="0">
              <a:solidFill>
                <a:schemeClr val="bg1"/>
              </a:solidFill>
              <a:latin typeface="Open Sans"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896855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4864647"/>
            <a:ext cx="8985306" cy="28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4865559"/>
            <a:ext cx="1371600" cy="2837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" name="Picture 9" descr="ua-logo_wht.png"/>
          <p:cNvPicPr>
            <a:picLocks noChangeAspect="1"/>
          </p:cNvPicPr>
          <p:nvPr userDrawn="1"/>
        </p:nvPicPr>
        <p:blipFill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565" y="4903789"/>
            <a:ext cx="661750" cy="210312"/>
          </a:xfrm>
          <a:prstGeom prst="rect">
            <a:avLst/>
          </a:prstGeom>
        </p:spPr>
      </p:pic>
      <p:sp>
        <p:nvSpPr>
          <p:cNvPr id="2" name="Isosceles Triangle 1"/>
          <p:cNvSpPr/>
          <p:nvPr userDrawn="1"/>
        </p:nvSpPr>
        <p:spPr>
          <a:xfrm>
            <a:off x="8827675" y="4865559"/>
            <a:ext cx="322410" cy="283464"/>
          </a:xfrm>
          <a:prstGeom prst="triangl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itle 10"/>
          <p:cNvSpPr>
            <a:spLocks noGrp="1"/>
          </p:cNvSpPr>
          <p:nvPr userDrawn="1">
            <p:ph type="title"/>
          </p:nvPr>
        </p:nvSpPr>
        <p:spPr>
          <a:xfrm>
            <a:off x="320040" y="206375"/>
            <a:ext cx="8451381" cy="857250"/>
          </a:xfrm>
          <a:prstGeom prst="rect">
            <a:avLst/>
          </a:prstGeom>
        </p:spPr>
        <p:txBody>
          <a:bodyPr vert="horz"/>
          <a:lstStyle>
            <a:lvl1pPr algn="l">
              <a:defRPr sz="3200">
                <a:solidFill>
                  <a:schemeClr val="tx2"/>
                </a:solidFill>
                <a:latin typeface="Open Sans"/>
                <a:cs typeface="Open San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8910474" y="4985043"/>
            <a:ext cx="153888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/>
            <a:fld id="{8DDFC638-DB97-4AFC-A337-0EF4359DD78B}" type="slidenum">
              <a:rPr kumimoji="0" lang="en-CA" sz="9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+mn-ea"/>
                <a:cs typeface="Open Sans"/>
              </a:rPr>
              <a:pPr algn="ctr"/>
              <a:t>‹#›</a:t>
            </a:fld>
            <a:endParaRPr lang="en-US" sz="900" dirty="0">
              <a:solidFill>
                <a:schemeClr val="bg1"/>
              </a:solidFill>
              <a:latin typeface="Open Sans"/>
              <a:cs typeface="Open Sans"/>
            </a:endParaRPr>
          </a:p>
        </p:txBody>
      </p:sp>
      <p:sp>
        <p:nvSpPr>
          <p:cNvPr id="16" name="Parallelogram 15"/>
          <p:cNvSpPr/>
          <p:nvPr userDrawn="1"/>
        </p:nvSpPr>
        <p:spPr>
          <a:xfrm rot="10800000">
            <a:off x="1222502" y="4864608"/>
            <a:ext cx="322410" cy="283464"/>
          </a:xfrm>
          <a:prstGeom prst="parallelogram">
            <a:avLst>
              <a:gd name="adj" fmla="val 5811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1309370" y="4864608"/>
            <a:ext cx="124460" cy="5886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0"/>
          </p:nvPr>
        </p:nvSpPr>
        <p:spPr>
          <a:xfrm>
            <a:off x="0" y="996696"/>
            <a:ext cx="5486400" cy="3383280"/>
          </a:xfrm>
          <a:prstGeom prst="rect">
            <a:avLst/>
          </a:prstGeom>
        </p:spPr>
        <p:txBody>
          <a:bodyPr vert="horz"/>
          <a:lstStyle>
            <a:lvl1pPr marL="91440" indent="0">
              <a:buClr>
                <a:schemeClr val="accent2"/>
              </a:buClr>
              <a:buSzPct val="85000"/>
              <a:buFont typeface="Lucida Grande"/>
              <a:buNone/>
              <a:defRPr sz="2000">
                <a:latin typeface="Open Sans Light"/>
                <a:cs typeface="Open Sans Light"/>
              </a:defRPr>
            </a:lvl1pPr>
            <a:lvl2pPr marL="548640" indent="-182880">
              <a:buClr>
                <a:schemeClr val="accent2"/>
              </a:buClr>
              <a:buSzPct val="85000"/>
              <a:buFont typeface="Lucida Grande"/>
              <a:buChar char="*"/>
              <a:defRPr sz="1800">
                <a:latin typeface="Open Sans Light"/>
                <a:cs typeface="Open Sans Light"/>
              </a:defRPr>
            </a:lvl2pPr>
            <a:lvl3pPr marL="822960" indent="-182880">
              <a:buClr>
                <a:schemeClr val="accent2"/>
              </a:buClr>
              <a:buSzPct val="85000"/>
              <a:buFont typeface="Lucida Grande"/>
              <a:buChar char="*"/>
              <a:defRPr sz="1600">
                <a:latin typeface="Open Sans Light"/>
                <a:cs typeface="Open Sans Light"/>
              </a:defRPr>
            </a:lvl3pPr>
            <a:lvl4pPr marL="1097280" indent="-182880">
              <a:buClr>
                <a:schemeClr val="accent2"/>
              </a:buClr>
              <a:buSzPct val="85000"/>
              <a:buFont typeface="Lucida Grande"/>
              <a:buChar char="*"/>
              <a:defRPr sz="1400">
                <a:latin typeface="Open Sans Light"/>
                <a:cs typeface="Open Sans Light"/>
              </a:defRPr>
            </a:lvl4pPr>
            <a:lvl5pPr marL="1371600" indent="-182880">
              <a:buClr>
                <a:schemeClr val="accent2"/>
              </a:buClr>
              <a:buSzPct val="85000"/>
              <a:buFont typeface="Lucida Grande"/>
              <a:buChar char="*"/>
              <a:defRPr sz="1400">
                <a:latin typeface="Open Sans Light"/>
                <a:cs typeface="Open Sans Light"/>
              </a:defRPr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211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Divi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0"/>
          <p:cNvSpPr>
            <a:spLocks noGrp="1"/>
          </p:cNvSpPr>
          <p:nvPr>
            <p:ph type="title"/>
          </p:nvPr>
        </p:nvSpPr>
        <p:spPr>
          <a:xfrm>
            <a:off x="915988" y="1366673"/>
            <a:ext cx="5935662" cy="1529446"/>
          </a:xfrm>
          <a:prstGeom prst="rect">
            <a:avLst/>
          </a:prstGeom>
        </p:spPr>
        <p:txBody>
          <a:bodyPr vert="horz"/>
          <a:lstStyle>
            <a:lvl1pPr algn="l">
              <a:defRPr sz="3200"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77" name="Picture 176" descr="ua-deck_title-01.png"/>
          <p:cNvPicPr>
            <a:picLocks noChangeAspect="1"/>
          </p:cNvPicPr>
          <p:nvPr userDrawn="1"/>
        </p:nvPicPr>
        <p:blipFill rotWithShape="1"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65" b="28250"/>
          <a:stretch/>
        </p:blipFill>
        <p:spPr>
          <a:xfrm>
            <a:off x="0" y="3442716"/>
            <a:ext cx="9144000" cy="1700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7810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A Capabiliti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2309153" y="-1"/>
            <a:ext cx="6834848" cy="67677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Isosceles Triangle 1"/>
          <p:cNvSpPr/>
          <p:nvPr userDrawn="1"/>
        </p:nvSpPr>
        <p:spPr>
          <a:xfrm rot="10800000">
            <a:off x="-365537" y="0"/>
            <a:ext cx="4053039" cy="1797050"/>
          </a:xfrm>
          <a:prstGeom prst="triangl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Title 10"/>
          <p:cNvSpPr>
            <a:spLocks noGrp="1"/>
          </p:cNvSpPr>
          <p:nvPr userDrawn="1">
            <p:ph type="title"/>
          </p:nvPr>
        </p:nvSpPr>
        <p:spPr>
          <a:xfrm>
            <a:off x="3643610" y="48104"/>
            <a:ext cx="4912149" cy="592208"/>
          </a:xfrm>
          <a:prstGeom prst="rect">
            <a:avLst/>
          </a:prstGeom>
        </p:spPr>
        <p:txBody>
          <a:bodyPr vert="horz"/>
          <a:lstStyle>
            <a:lvl1pPr algn="l">
              <a:defRPr sz="3200">
                <a:solidFill>
                  <a:srgbClr val="FFFFFF"/>
                </a:solidFill>
                <a:latin typeface="Open Sans"/>
                <a:cs typeface="Open Sans"/>
              </a:defRPr>
            </a:lvl1pPr>
          </a:lstStyle>
          <a:p>
            <a:endParaRPr lang="en-US" dirty="0"/>
          </a:p>
        </p:txBody>
      </p:sp>
      <p:sp>
        <p:nvSpPr>
          <p:cNvPr id="7" name="Isosceles Triangle 6"/>
          <p:cNvSpPr/>
          <p:nvPr userDrawn="1"/>
        </p:nvSpPr>
        <p:spPr>
          <a:xfrm>
            <a:off x="8827675" y="4865559"/>
            <a:ext cx="322410" cy="283464"/>
          </a:xfrm>
          <a:prstGeom prst="triangl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8910474" y="4985043"/>
            <a:ext cx="153888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/>
            <a:fld id="{8DDFC638-DB97-4AFC-A337-0EF4359DD78B}" type="slidenum">
              <a:rPr kumimoji="0" lang="en-CA" sz="9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+mn-ea"/>
                <a:cs typeface="Open Sans"/>
              </a:rPr>
              <a:pPr algn="ctr"/>
              <a:t>‹#›</a:t>
            </a:fld>
            <a:endParaRPr lang="en-US" sz="900" dirty="0">
              <a:solidFill>
                <a:schemeClr val="bg1"/>
              </a:solidFill>
              <a:latin typeface="Open Sans"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1737894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8158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9" r:id="rId2"/>
    <p:sldLayoutId id="2147483655" r:id="rId3"/>
    <p:sldLayoutId id="2147483656" r:id="rId4"/>
    <p:sldLayoutId id="2147483662" r:id="rId5"/>
    <p:sldLayoutId id="2147483657" r:id="rId6"/>
    <p:sldLayoutId id="2147483663" r:id="rId7"/>
    <p:sldLayoutId id="2147483661" r:id="rId8"/>
    <p:sldLayoutId id="2147483660" r:id="rId9"/>
    <p:sldLayoutId id="2147483664" r:id="rId10"/>
  </p:sldLayoutIdLst>
  <p:hf sldNum="0"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uasg.tech/contact/" TargetMode="External"/><Relationship Id="rId2" Type="http://schemas.openxmlformats.org/officeDocument/2006/relationships/hyperlink" Target="https://uasg.tech/information/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uasg.tech/global-support-centre/" TargetMode="External"/><Relationship Id="rId5" Type="http://schemas.openxmlformats.org/officeDocument/2006/relationships/hyperlink" Target="https://uasg.tech/subscribe" TargetMode="External"/><Relationship Id="rId4" Type="http://schemas.openxmlformats.org/officeDocument/2006/relationships/hyperlink" Target="https://uasg.tech/about/people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lexa.com/topsites" TargetMode="Externa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00709"/>
            <a:ext cx="8153399" cy="946060"/>
          </a:xfrm>
        </p:spPr>
        <p:txBody>
          <a:bodyPr/>
          <a:lstStyle/>
          <a:p>
            <a:r>
              <a:rPr lang="en-US" b="1" noProof="0" dirty="0">
                <a:solidFill>
                  <a:schemeClr val="bg1"/>
                </a:solidFill>
              </a:rPr>
              <a:t>Global Evaluation of Websites for</a:t>
            </a:r>
            <a:br>
              <a:rPr lang="en-US" b="1" noProof="0" dirty="0">
                <a:solidFill>
                  <a:schemeClr val="bg1"/>
                </a:solidFill>
              </a:rPr>
            </a:br>
            <a:r>
              <a:rPr lang="en-US" b="1" noProof="0" dirty="0">
                <a:solidFill>
                  <a:schemeClr val="bg1"/>
                </a:solidFill>
              </a:rPr>
              <a:t>Acceptance of E-mail Addresses in 2019</a:t>
            </a:r>
            <a:endParaRPr lang="en-US" noProof="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39ADDE-0E90-654B-B641-B13C21255496}"/>
              </a:ext>
            </a:extLst>
          </p:cNvPr>
          <p:cNvSpPr txBox="1"/>
          <p:nvPr/>
        </p:nvSpPr>
        <p:spPr>
          <a:xfrm>
            <a:off x="457200" y="4165600"/>
            <a:ext cx="172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Open Sans Light"/>
                <a:cs typeface="Open Sans Light"/>
              </a:rPr>
              <a:t>9 August 2019</a:t>
            </a:r>
          </a:p>
          <a:p>
            <a:r>
              <a:rPr lang="en-US" sz="1600" dirty="0">
                <a:solidFill>
                  <a:schemeClr val="bg1"/>
                </a:solidFill>
                <a:latin typeface="Open Sans Light"/>
                <a:cs typeface="Open Sans Light"/>
              </a:rPr>
              <a:t>UASG025</a:t>
            </a:r>
          </a:p>
        </p:txBody>
      </p:sp>
    </p:spTree>
    <p:extLst>
      <p:ext uri="{BB962C8B-B14F-4D97-AF65-F5344CB8AC3E}">
        <p14:creationId xmlns:p14="http://schemas.microsoft.com/office/powerpoint/2010/main" val="13455244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Regional Correlation Tests</a:t>
            </a:r>
            <a:endParaRPr lang="en-US" noProof="0" dirty="0">
              <a:solidFill>
                <a:schemeClr val="accent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0"/>
          </p:nvPr>
        </p:nvSpPr>
        <p:spPr>
          <a:xfrm>
            <a:off x="320040" y="810725"/>
            <a:ext cx="8450746" cy="3980106"/>
          </a:xfrm>
        </p:spPr>
        <p:txBody>
          <a:bodyPr/>
          <a:lstStyle/>
          <a:p>
            <a:pPr marL="91440" indent="0">
              <a:buNone/>
            </a:pPr>
            <a:r>
              <a:rPr lang="en-US" sz="1600" dirty="0">
                <a:latin typeface="+mj-lt"/>
              </a:rPr>
              <a:t>Is there a correlation between a higher UA compliance and top websites from countries that employ writing scripts different from Latin? </a:t>
            </a:r>
          </a:p>
          <a:p>
            <a:pPr marL="91440" indent="0">
              <a:buNone/>
            </a:pPr>
            <a:endParaRPr lang="en-US" sz="1100" dirty="0">
              <a:latin typeface="+mj-lt"/>
            </a:endParaRPr>
          </a:p>
          <a:p>
            <a:pPr marL="91440" indent="0">
              <a:buNone/>
            </a:pPr>
            <a:r>
              <a:rPr lang="en-US" sz="1600" dirty="0">
                <a:latin typeface="+mj-lt"/>
              </a:rPr>
              <a:t>Testing against the mild “unicode@ascii.ascii”, </a:t>
            </a:r>
            <a:r>
              <a:rPr lang="en-US" sz="1600" b="1" dirty="0">
                <a:latin typeface="+mj-lt"/>
              </a:rPr>
              <a:t>this correlation does not seem to exist</a:t>
            </a:r>
            <a:r>
              <a:rPr lang="en-US" sz="1600" dirty="0">
                <a:latin typeface="+mj-lt"/>
              </a:rPr>
              <a:t> at this level.  </a:t>
            </a:r>
          </a:p>
          <a:p>
            <a:pPr marL="91440" indent="0">
              <a:buNone/>
            </a:pPr>
            <a:endParaRPr lang="en-US" sz="1100" dirty="0">
              <a:latin typeface="+mj-lt"/>
            </a:endParaRPr>
          </a:p>
          <a:p>
            <a:pPr marL="91440" lvl="0" indent="0">
              <a:buNone/>
            </a:pPr>
            <a:r>
              <a:rPr lang="en-US" sz="1600" b="1" dirty="0">
                <a:latin typeface="+mj-lt"/>
              </a:rPr>
              <a:t>Han Case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1600" dirty="0">
                <a:latin typeface="+mj-lt"/>
              </a:rPr>
              <a:t>Pool of 47 websites from China, 8 from Hong Kong, 2 from Singapore, and 12 from Taiwan.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1"/>
                </a:solidFill>
                <a:latin typeface="+mj-lt"/>
              </a:rPr>
              <a:t>Only 4 websites</a:t>
            </a:r>
            <a:r>
              <a:rPr lang="en-US" sz="1600" dirty="0">
                <a:latin typeface="+mj-lt"/>
              </a:rPr>
              <a:t> from China were able to handle the test case.</a:t>
            </a:r>
          </a:p>
          <a:p>
            <a:pPr marL="91440" lvl="0" indent="0">
              <a:buNone/>
            </a:pPr>
            <a:endParaRPr lang="en-US" sz="1200" b="1" dirty="0">
              <a:latin typeface="+mj-lt"/>
            </a:endParaRPr>
          </a:p>
          <a:p>
            <a:pPr marL="91440" lvl="0" indent="0">
              <a:buNone/>
            </a:pPr>
            <a:r>
              <a:rPr lang="en-US" sz="1600" b="1" dirty="0">
                <a:latin typeface="+mj-lt"/>
              </a:rPr>
              <a:t>Cyrillic Case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1600" dirty="0">
                <a:latin typeface="+mj-lt"/>
              </a:rPr>
              <a:t>Pool of 37 websites from Russia and 2 from Ukraine.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1"/>
                </a:solidFill>
                <a:latin typeface="+mj-lt"/>
              </a:rPr>
              <a:t>Only 5 websites </a:t>
            </a:r>
            <a:r>
              <a:rPr lang="en-US" sz="1600" dirty="0">
                <a:latin typeface="+mj-lt"/>
              </a:rPr>
              <a:t>from Russia were able to handle the test case.</a:t>
            </a:r>
          </a:p>
        </p:txBody>
      </p:sp>
    </p:spTree>
    <p:extLst>
      <p:ext uri="{BB962C8B-B14F-4D97-AF65-F5344CB8AC3E}">
        <p14:creationId xmlns:p14="http://schemas.microsoft.com/office/powerpoint/2010/main" val="28412070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HTML5 and Limitations Regarding UA</a:t>
            </a:r>
            <a:endParaRPr lang="en-US" noProof="0" dirty="0">
              <a:solidFill>
                <a:schemeClr val="accent1"/>
              </a:solidFill>
            </a:endParaRPr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4173154"/>
              </p:ext>
            </p:extLst>
          </p:nvPr>
        </p:nvGraphicFramePr>
        <p:xfrm>
          <a:off x="2457608" y="1740714"/>
          <a:ext cx="4176242" cy="1600200"/>
        </p:xfrm>
        <a:graphic>
          <a:graphicData uri="http://schemas.openxmlformats.org/drawingml/2006/table">
            <a:tbl>
              <a:tblPr firstRow="1" firstCol="1" bandRow="1"/>
              <a:tblGrid>
                <a:gridCol w="2088121">
                  <a:extLst>
                    <a:ext uri="{9D8B030D-6E8A-4147-A177-3AD203B41FA5}">
                      <a16:colId xmlns:a16="http://schemas.microsoft.com/office/drawing/2014/main" val="227987864"/>
                    </a:ext>
                  </a:extLst>
                </a:gridCol>
                <a:gridCol w="2088121">
                  <a:extLst>
                    <a:ext uri="{9D8B030D-6E8A-4147-A177-3AD203B41FA5}">
                      <a16:colId xmlns:a16="http://schemas.microsoft.com/office/drawing/2014/main" val="3777796023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Test case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Result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506743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ascii@ascii.newshort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Accepted</a:t>
                      </a:r>
                      <a:endParaRPr lang="en-US" sz="120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446591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ascii@ascii.newlong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Accepted</a:t>
                      </a:r>
                      <a:endParaRPr lang="en-US" sz="120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507881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ascii@idn.ascii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Accepted</a:t>
                      </a:r>
                      <a:endParaRPr lang="en-US" sz="120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98489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unicode@ascii.ascii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Rejected</a:t>
                      </a:r>
                      <a:endParaRPr lang="en-US" sz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4054049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unicode@idn.idn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Microsoft JhengHei" panose="020B0604030504040204" pitchFamily="34" charset="-120"/>
                          <a:cs typeface="Times New Roman" panose="02020603050405020304" pitchFamily="18" charset="0"/>
                        </a:rPr>
                        <a:t>Rejected</a:t>
                      </a:r>
                      <a:endParaRPr lang="en-US" sz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1547685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arabic.arabic@arabic (RTL)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Rejected</a:t>
                      </a:r>
                      <a:endParaRPr lang="en-US" sz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2841885"/>
                  </a:ext>
                </a:extLst>
              </a:tr>
            </a:tbl>
          </a:graphicData>
        </a:graphic>
      </p:graphicFrame>
      <p:sp>
        <p:nvSpPr>
          <p:cNvPr id="10" name="Retângulo 9"/>
          <p:cNvSpPr/>
          <p:nvPr/>
        </p:nvSpPr>
        <p:spPr>
          <a:xfrm>
            <a:off x="320039" y="1063625"/>
            <a:ext cx="845138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Current pattern of acceptance for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&lt;input type="email"&gt;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dirty="0"/>
          </a:p>
        </p:txBody>
      </p:sp>
      <p:sp>
        <p:nvSpPr>
          <p:cNvPr id="11" name="Retângulo 10"/>
          <p:cNvSpPr/>
          <p:nvPr/>
        </p:nvSpPr>
        <p:spPr>
          <a:xfrm>
            <a:off x="320038" y="3648671"/>
            <a:ext cx="845138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20-30% of websites use this string, the same number of websites fail validation at the browser level due to a lack of proper standards in HTML5.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98202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Future of HTML5</a:t>
            </a:r>
            <a:endParaRPr lang="en-US" noProof="0" dirty="0">
              <a:solidFill>
                <a:schemeClr val="accent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0"/>
          </p:nvPr>
        </p:nvSpPr>
        <p:spPr>
          <a:xfrm>
            <a:off x="320040" y="843020"/>
            <a:ext cx="8450746" cy="380213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1800" dirty="0">
                <a:latin typeface="+mj-lt"/>
              </a:rPr>
              <a:t>The 5.3 draft of the specification predicts compliance with UA. 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400" dirty="0">
              <a:latin typeface="+mj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>
                <a:latin typeface="+mj-lt"/>
              </a:rPr>
              <a:t>However, this revision has been in “first draft” status since 2017 with no predicted date for it to become a “final recommendation.”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400" dirty="0">
              <a:latin typeface="+mj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>
                <a:latin typeface="+mj-lt"/>
              </a:rPr>
              <a:t>Steps need to be taken now with the W3C, WHATWG, and browser vendors to speed up implementation of this aspect of the specification.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400" dirty="0">
              <a:latin typeface="+mj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>
                <a:latin typeface="+mj-lt"/>
              </a:rPr>
              <a:t>Relevant parties must be encouraged to add an “</a:t>
            </a:r>
            <a:r>
              <a:rPr lang="en-US" sz="1800" b="1" dirty="0">
                <a:latin typeface="+mj-lt"/>
              </a:rPr>
              <a:t>eaimail</a:t>
            </a:r>
            <a:r>
              <a:rPr lang="en-US" sz="1800" dirty="0">
                <a:latin typeface="+mj-lt"/>
              </a:rPr>
              <a:t>” option to websites that are UA-ready. 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400" dirty="0">
              <a:latin typeface="+mj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>
                <a:latin typeface="+mj-lt"/>
              </a:rPr>
              <a:t>Major browser vendors should also be encouraged to signal that they are interested in making this option viable.</a:t>
            </a:r>
          </a:p>
        </p:txBody>
      </p:sp>
    </p:spTree>
    <p:extLst>
      <p:ext uri="{BB962C8B-B14F-4D97-AF65-F5344CB8AC3E}">
        <p14:creationId xmlns:p14="http://schemas.microsoft.com/office/powerpoint/2010/main" val="30146756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Conclusions</a:t>
            </a:r>
            <a:endParaRPr lang="en-US" noProof="0" dirty="0">
              <a:solidFill>
                <a:schemeClr val="accent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0"/>
          </p:nvPr>
        </p:nvSpPr>
        <p:spPr>
          <a:xfrm>
            <a:off x="320040" y="905256"/>
            <a:ext cx="8450746" cy="3742721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1800" dirty="0">
                <a:latin typeface="+mj-lt"/>
              </a:rPr>
              <a:t>Of the top 100 websites in the world, only five accepted all test cases.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>
                <a:latin typeface="+mj-lt"/>
              </a:rPr>
              <a:t>Even without the difficult “unicode@idn.idn” and Arabic (RTL) test cases, we would still end up with only nine websites accepting the first four test cases.</a:t>
            </a:r>
          </a:p>
          <a:p>
            <a:pPr marL="91440" indent="0">
              <a:buNone/>
            </a:pPr>
            <a:endParaRPr lang="en-US" sz="1600" b="1" dirty="0">
              <a:latin typeface="+mj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>
                <a:latin typeface="+mj-lt"/>
              </a:rPr>
              <a:t>While optimistic about the prospect of newshorts and eventually newlongs reaching full compliance, it is clear that the internationalized domains need a boost and that proactive action needs to be undertaken for them to thrive.</a:t>
            </a:r>
          </a:p>
          <a:p>
            <a:pPr marL="91440" indent="0">
              <a:buNone/>
            </a:pPr>
            <a:endParaRPr lang="en-US" sz="1600" dirty="0">
              <a:latin typeface="+mj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>
                <a:latin typeface="+mj-lt"/>
              </a:rPr>
              <a:t>Stronger policies need to be developed and the Internet ecosystem needs to be made more aware of the existence of such e-mails and domains.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>
                <a:latin typeface="+mj-lt"/>
              </a:rPr>
              <a:t>Active outreach is required.</a:t>
            </a:r>
            <a:endParaRPr lang="en-US" sz="1050" noProof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185192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>
                <a:solidFill>
                  <a:schemeClr val="accent1"/>
                </a:solidFill>
              </a:rPr>
              <a:t>Relevant Links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0"/>
          </p:nvPr>
        </p:nvSpPr>
        <p:spPr>
          <a:xfrm>
            <a:off x="220090" y="996696"/>
            <a:ext cx="8859901" cy="3640585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1800" dirty="0">
                <a:latin typeface="+mj-lt"/>
              </a:rPr>
              <a:t>More information and additional UASG documents: </a:t>
            </a:r>
            <a:r>
              <a:rPr lang="en-US" sz="1800" dirty="0">
                <a:latin typeface="+mj-lt"/>
                <a:hlinkClick r:id="rId2"/>
              </a:rPr>
              <a:t>https://uasg.tech/information/</a:t>
            </a:r>
            <a:endParaRPr lang="en-US" sz="1800" dirty="0">
              <a:latin typeface="+mj-lt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1800" dirty="0">
              <a:latin typeface="+mj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>
                <a:latin typeface="+mj-lt"/>
              </a:rPr>
              <a:t>Contact the UASG: </a:t>
            </a:r>
            <a:r>
              <a:rPr lang="en-US" sz="1800" dirty="0">
                <a:latin typeface="+mj-lt"/>
                <a:hlinkClick r:id="rId3"/>
              </a:rPr>
              <a:t>https://uasg.tech/contact/</a:t>
            </a:r>
            <a:endParaRPr lang="en-US" sz="1800" dirty="0">
              <a:latin typeface="+mj-lt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1800" dirty="0">
              <a:latin typeface="+mj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>
                <a:latin typeface="+mj-lt"/>
              </a:rPr>
              <a:t>Meet the people of the UASG: </a:t>
            </a:r>
            <a:r>
              <a:rPr lang="en-US" sz="1800" dirty="0">
                <a:latin typeface="+mj-lt"/>
                <a:hlinkClick r:id="rId4"/>
              </a:rPr>
              <a:t>https://uasg.tech/about/people/</a:t>
            </a:r>
            <a:endParaRPr lang="en-US" sz="1800" dirty="0">
              <a:latin typeface="+mj-lt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1800" dirty="0">
              <a:latin typeface="+mj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NZ" sz="1800" dirty="0">
                <a:latin typeface="+mj-lt"/>
              </a:rPr>
              <a:t>Participate in UASG Discussions: </a:t>
            </a:r>
            <a:r>
              <a:rPr lang="en-NZ" sz="1800" dirty="0">
                <a:latin typeface="+mj-lt"/>
                <a:hlinkClick r:id="rId5"/>
              </a:rPr>
              <a:t>https://uasg.tech/subscribe</a:t>
            </a:r>
            <a:r>
              <a:rPr lang="en-NZ" sz="1800" dirty="0">
                <a:latin typeface="+mj-lt"/>
              </a:rPr>
              <a:t> 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800" dirty="0">
              <a:latin typeface="+mj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NZ" sz="1800" dirty="0">
                <a:latin typeface="+mj-lt"/>
              </a:rPr>
              <a:t>Report UA problems with other applications: </a:t>
            </a:r>
            <a:r>
              <a:rPr lang="en-NZ" sz="1800" dirty="0">
                <a:latin typeface="+mj-lt"/>
                <a:hlinkClick r:id="rId6"/>
              </a:rPr>
              <a:t>https://uasg.tech/global-support-centre/</a:t>
            </a:r>
            <a:r>
              <a:rPr lang="en-NZ" sz="1800" dirty="0">
                <a:latin typeface="+mj-lt"/>
              </a:rPr>
              <a:t> </a:t>
            </a:r>
          </a:p>
          <a:p>
            <a:pPr marL="91440" indent="0">
              <a:buNone/>
            </a:pP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456408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>
                <a:solidFill>
                  <a:schemeClr val="accent1"/>
                </a:solidFill>
              </a:rPr>
              <a:t>Introduction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0"/>
          </p:nvPr>
        </p:nvSpPr>
        <p:spPr>
          <a:xfrm>
            <a:off x="320040" y="1063625"/>
            <a:ext cx="4251960" cy="3065339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1800" noProof="0" dirty="0">
                <a:latin typeface="+mj-lt"/>
              </a:rPr>
              <a:t>In </a:t>
            </a:r>
            <a:r>
              <a:rPr lang="en-US" sz="1800" dirty="0">
                <a:latin typeface="+mj-lt"/>
              </a:rPr>
              <a:t>Web development, </a:t>
            </a:r>
            <a:r>
              <a:rPr lang="en-US" sz="1800" noProof="0" dirty="0">
                <a:latin typeface="+mj-lt"/>
              </a:rPr>
              <a:t>newer use-cases of e-mail are often not considered</a:t>
            </a:r>
            <a:r>
              <a:rPr lang="en-US" sz="1800" dirty="0">
                <a:latin typeface="+mj-lt"/>
              </a:rPr>
              <a:t> when </a:t>
            </a:r>
            <a:r>
              <a:rPr lang="en-US" sz="1800" b="1" dirty="0">
                <a:latin typeface="+mj-lt"/>
              </a:rPr>
              <a:t>form fields </a:t>
            </a:r>
            <a:r>
              <a:rPr lang="en-US" sz="1800" dirty="0">
                <a:latin typeface="+mj-lt"/>
              </a:rPr>
              <a:t>are concerned</a:t>
            </a:r>
            <a:r>
              <a:rPr lang="en-US" sz="1800" noProof="0" dirty="0">
                <a:latin typeface="+mj-lt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800" dirty="0">
              <a:latin typeface="+mj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800" noProof="0" dirty="0">
                <a:latin typeface="+mj-lt"/>
              </a:rPr>
              <a:t>People who want to use innovative addresses or simply type in their own languages can’t </a:t>
            </a:r>
            <a:r>
              <a:rPr lang="en-US" sz="1800" dirty="0">
                <a:latin typeface="+mj-lt"/>
              </a:rPr>
              <a:t>interact properly with many websites.</a:t>
            </a:r>
            <a:endParaRPr lang="en-US" sz="1800" noProof="0" dirty="0">
              <a:latin typeface="+mj-lt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9366" y="776844"/>
            <a:ext cx="3692055" cy="3677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5998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>
                <a:solidFill>
                  <a:schemeClr val="accent1"/>
                </a:solidFill>
              </a:rPr>
              <a:t>About the Survey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0"/>
          </p:nvPr>
        </p:nvSpPr>
        <p:spPr>
          <a:xfrm>
            <a:off x="320040" y="818539"/>
            <a:ext cx="8450746" cy="3472107"/>
          </a:xfrm>
        </p:spPr>
        <p:txBody>
          <a:bodyPr/>
          <a:lstStyle/>
          <a:p>
            <a:pPr marL="91440" indent="0">
              <a:buNone/>
            </a:pPr>
            <a:r>
              <a:rPr lang="en-US" sz="1800" b="1" noProof="0" dirty="0">
                <a:latin typeface="+mj-lt"/>
              </a:rPr>
              <a:t>Goal</a:t>
            </a:r>
            <a:endParaRPr lang="en-US" sz="1800" b="1" dirty="0">
              <a:latin typeface="+mj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>
                <a:latin typeface="+mj-lt"/>
              </a:rPr>
              <a:t>Evaluate the UA compliance of the top 1,000* websites in the world.</a:t>
            </a:r>
          </a:p>
          <a:p>
            <a:pPr marL="91440" indent="0">
              <a:buNone/>
            </a:pPr>
            <a:endParaRPr lang="en-US" sz="1800" dirty="0">
              <a:latin typeface="+mj-lt"/>
            </a:endParaRPr>
          </a:p>
          <a:p>
            <a:pPr marL="91440" indent="0">
              <a:buNone/>
            </a:pPr>
            <a:r>
              <a:rPr lang="en-US" sz="1800" b="1" dirty="0">
                <a:latin typeface="+mj-lt"/>
              </a:rPr>
              <a:t>Approach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>
                <a:latin typeface="+mj-lt"/>
              </a:rPr>
              <a:t>Sample the practices and development approaches to the e-mail field in forms by testing them in practice.</a:t>
            </a:r>
          </a:p>
          <a:p>
            <a:pPr marL="91440" indent="0">
              <a:buNone/>
            </a:pPr>
            <a:endParaRPr lang="en-US" sz="1800" noProof="0" dirty="0">
              <a:latin typeface="+mj-lt"/>
            </a:endParaRPr>
          </a:p>
          <a:p>
            <a:pPr marL="91440" indent="0">
              <a:buNone/>
            </a:pPr>
            <a:r>
              <a:rPr lang="en-US" sz="1800" b="1" noProof="0" dirty="0">
                <a:latin typeface="+mj-lt"/>
              </a:rPr>
              <a:t>Potential Failure Points</a:t>
            </a:r>
            <a:endParaRPr lang="en-US" sz="1800" b="1" dirty="0">
              <a:latin typeface="+mj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>
                <a:latin typeface="+mj-lt"/>
              </a:rPr>
              <a:t>HTML standards and implementation.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>
                <a:latin typeface="+mj-lt"/>
              </a:rPr>
              <a:t>Use of JavaScript and other Web-oriented languages.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7487618-2EC5-C542-B0E1-F08E6181EA07}"/>
              </a:ext>
            </a:extLst>
          </p:cNvPr>
          <p:cNvSpPr txBox="1"/>
          <p:nvPr/>
        </p:nvSpPr>
        <p:spPr>
          <a:xfrm>
            <a:off x="320040" y="4424524"/>
            <a:ext cx="48097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+mj-lt"/>
                <a:cs typeface="Open Sans Light"/>
              </a:rPr>
              <a:t>*According to Alexa: </a:t>
            </a:r>
            <a:r>
              <a:rPr lang="en-US" sz="1400" u="sng" dirty="0">
                <a:latin typeface="+mj-lt"/>
                <a:hlinkClick r:id="rId2"/>
              </a:rPr>
              <a:t>https://www.alexa.com/topsites</a:t>
            </a:r>
            <a:r>
              <a:rPr lang="en-US" sz="1600" dirty="0">
                <a:latin typeface="+mj-lt"/>
              </a:rPr>
              <a:t> </a:t>
            </a:r>
            <a:endParaRPr lang="en-US" sz="1600" dirty="0">
              <a:latin typeface="+mj-lt"/>
              <a:cs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3373410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>
                <a:solidFill>
                  <a:schemeClr val="accent1"/>
                </a:solidFill>
              </a:rPr>
              <a:t>Methods: Part 1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0"/>
          </p:nvPr>
        </p:nvSpPr>
        <p:spPr>
          <a:xfrm>
            <a:off x="320040" y="1178750"/>
            <a:ext cx="7823182" cy="1086509"/>
          </a:xfrm>
        </p:spPr>
        <p:txBody>
          <a:bodyPr/>
          <a:lstStyle/>
          <a:p>
            <a:pPr marL="91440" indent="0">
              <a:buNone/>
            </a:pPr>
            <a:r>
              <a:rPr lang="en-US" sz="1800" dirty="0">
                <a:latin typeface="+mj-lt"/>
              </a:rPr>
              <a:t>Manual assessments of the websites were performed to check for the acceptance of the following increasingly complex address formats in their forms:</a:t>
            </a:r>
            <a:endParaRPr lang="en-US" sz="1800" noProof="0" dirty="0">
              <a:latin typeface="+mj-lt"/>
            </a:endParaRP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0903605"/>
              </p:ext>
            </p:extLst>
          </p:nvPr>
        </p:nvGraphicFramePr>
        <p:xfrm>
          <a:off x="946968" y="2400958"/>
          <a:ext cx="7196254" cy="1248936"/>
        </p:xfrm>
        <a:graphic>
          <a:graphicData uri="http://schemas.openxmlformats.org/drawingml/2006/table">
            <a:tbl>
              <a:tblPr firstRow="1" firstCol="1" bandRow="1"/>
              <a:tblGrid>
                <a:gridCol w="2398469">
                  <a:extLst>
                    <a:ext uri="{9D8B030D-6E8A-4147-A177-3AD203B41FA5}">
                      <a16:colId xmlns:a16="http://schemas.microsoft.com/office/drawing/2014/main" val="3332487032"/>
                    </a:ext>
                  </a:extLst>
                </a:gridCol>
                <a:gridCol w="2398469">
                  <a:extLst>
                    <a:ext uri="{9D8B030D-6E8A-4147-A177-3AD203B41FA5}">
                      <a16:colId xmlns:a16="http://schemas.microsoft.com/office/drawing/2014/main" val="1531709270"/>
                    </a:ext>
                  </a:extLst>
                </a:gridCol>
                <a:gridCol w="2399316">
                  <a:extLst>
                    <a:ext uri="{9D8B030D-6E8A-4147-A177-3AD203B41FA5}">
                      <a16:colId xmlns:a16="http://schemas.microsoft.com/office/drawing/2014/main" val="544061693"/>
                    </a:ext>
                  </a:extLst>
                </a:gridCol>
              </a:tblGrid>
              <a:tr h="6222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ascii@ascii.newshort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test@test.exp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ascii@ascii.newlong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test@test.example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ascii@idn.ascii</a:t>
                      </a:r>
                      <a:br>
                        <a:rPr lang="en-US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1400" dirty="0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test@</a:t>
                      </a:r>
                      <a:r>
                        <a:rPr lang="en-US" sz="1400" dirty="0">
                          <a:solidFill>
                            <a:srgbClr val="ED7D31"/>
                          </a:solidFill>
                          <a:effectLst/>
                          <a:latin typeface="MS Gothic" panose="020B0609070205080204" pitchFamily="49" charset="-128"/>
                          <a:ea typeface="Calibri" panose="020F0502020204030204" pitchFamily="34" charset="0"/>
                          <a:cs typeface="MS Gothic" panose="020B0609070205080204" pitchFamily="49" charset="-128"/>
                        </a:rPr>
                        <a:t>普遍接受</a:t>
                      </a:r>
                      <a:r>
                        <a:rPr lang="en-US" sz="1400" dirty="0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r>
                        <a:rPr lang="en-US" sz="1400" dirty="0">
                          <a:solidFill>
                            <a:srgbClr val="ED7D31"/>
                          </a:solidFill>
                          <a:effectLst/>
                          <a:latin typeface="Microsoft JhengHei" panose="020B0604030504040204" pitchFamily="34" charset="-120"/>
                          <a:ea typeface="Calibri" panose="020F0502020204030204" pitchFamily="34" charset="0"/>
                          <a:cs typeface="Microsoft JhengHei" panose="020B0604030504040204" pitchFamily="34" charset="-120"/>
                        </a:rPr>
                        <a:t>测试</a:t>
                      </a:r>
                      <a:r>
                        <a:rPr lang="en-US" sz="1400" dirty="0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.org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9101968"/>
                  </a:ext>
                </a:extLst>
              </a:tr>
              <a:tr h="6266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unicode@ascii.ascii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ED7D31"/>
                          </a:solidFill>
                          <a:effectLst/>
                          <a:latin typeface="Microsoft JhengHei" panose="020B0604030504040204" pitchFamily="34" charset="-120"/>
                          <a:ea typeface="Calibri" panose="020F0502020204030204" pitchFamily="34" charset="0"/>
                          <a:cs typeface="Microsoft JhengHei" panose="020B0604030504040204" pitchFamily="34" charset="-120"/>
                        </a:rPr>
                        <a:t>测试</a:t>
                      </a:r>
                      <a:r>
                        <a:rPr lang="en-US" sz="1400" dirty="0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1@test.org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unicode@idn.idn</a:t>
                      </a:r>
                      <a:br>
                        <a:rPr lang="en-US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1400" dirty="0">
                          <a:solidFill>
                            <a:srgbClr val="ED7D31"/>
                          </a:solidFill>
                          <a:effectLst/>
                          <a:latin typeface="Microsoft JhengHei" panose="020B0604030504040204" pitchFamily="34" charset="-120"/>
                          <a:ea typeface="Calibri" panose="020F0502020204030204" pitchFamily="34" charset="0"/>
                          <a:cs typeface="Microsoft JhengHei" panose="020B0604030504040204" pitchFamily="34" charset="-120"/>
                        </a:rPr>
                        <a:t>测试</a:t>
                      </a:r>
                      <a:r>
                        <a:rPr lang="en-US" sz="1400" dirty="0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5@</a:t>
                      </a:r>
                      <a:r>
                        <a:rPr lang="en-US" sz="1400" dirty="0">
                          <a:solidFill>
                            <a:srgbClr val="ED7D31"/>
                          </a:solidFill>
                          <a:effectLst/>
                          <a:latin typeface="MS Gothic" panose="020B0609070205080204" pitchFamily="49" charset="-128"/>
                          <a:ea typeface="Calibri" panose="020F0502020204030204" pitchFamily="34" charset="0"/>
                          <a:cs typeface="MS Gothic" panose="020B0609070205080204" pitchFamily="49" charset="-128"/>
                        </a:rPr>
                        <a:t>普遍接受</a:t>
                      </a:r>
                      <a:r>
                        <a:rPr lang="en-US" sz="1400" dirty="0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r>
                        <a:rPr lang="en-US" sz="1400" dirty="0">
                          <a:solidFill>
                            <a:srgbClr val="ED7D31"/>
                          </a:solidFill>
                          <a:effectLst/>
                          <a:latin typeface="Microsoft JhengHei" panose="020B0604030504040204" pitchFamily="34" charset="-120"/>
                          <a:ea typeface="Calibri" panose="020F0502020204030204" pitchFamily="34" charset="0"/>
                          <a:cs typeface="Microsoft JhengHei" panose="020B0604030504040204" pitchFamily="34" charset="-120"/>
                        </a:rPr>
                        <a:t>测试</a:t>
                      </a:r>
                      <a:r>
                        <a:rPr lang="en-US" sz="1400" dirty="0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400" dirty="0">
                          <a:solidFill>
                            <a:srgbClr val="ED7D31"/>
                          </a:solidFill>
                          <a:effectLst/>
                          <a:latin typeface="MS Gothic" panose="020B0609070205080204" pitchFamily="49" charset="-128"/>
                          <a:ea typeface="Calibri" panose="020F0502020204030204" pitchFamily="34" charset="0"/>
                          <a:cs typeface="MS Gothic" panose="020B0609070205080204" pitchFamily="49" charset="-128"/>
                        </a:rPr>
                        <a:t>世界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arabic.arabic@arabic (RTL)</a:t>
                      </a:r>
                      <a:br>
                        <a:rPr lang="en-US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1400" dirty="0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دون@رسيل.السعودية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84352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0353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>
                <a:solidFill>
                  <a:schemeClr val="accent1"/>
                </a:solidFill>
              </a:rPr>
              <a:t>Methods: Part 2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0"/>
          </p:nvPr>
        </p:nvSpPr>
        <p:spPr>
          <a:xfrm>
            <a:off x="320040" y="875563"/>
            <a:ext cx="8450746" cy="3694229"/>
          </a:xfrm>
        </p:spPr>
        <p:txBody>
          <a:bodyPr/>
          <a:lstStyle/>
          <a:p>
            <a:pPr marL="91440" indent="0">
              <a:spcAft>
                <a:spcPts val="0"/>
              </a:spcAft>
              <a:buNone/>
            </a:pPr>
            <a:r>
              <a:rPr lang="en-US" sz="1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 a MongoDB database, each test was rated as “accepted” or “rejected” according to the following criteria:</a:t>
            </a:r>
          </a:p>
          <a:p>
            <a:pPr marL="91440" indent="0">
              <a:spcAft>
                <a:spcPts val="0"/>
              </a:spcAft>
              <a:buNone/>
            </a:pPr>
            <a:endParaRPr lang="en-US" sz="11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" indent="0">
              <a:spcAft>
                <a:spcPts val="0"/>
              </a:spcAft>
              <a:buNone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Marked as “accepted” when:</a:t>
            </a:r>
          </a:p>
          <a:p>
            <a:pPr marL="617220" lvl="1" indent="-342900" algn="just">
              <a:lnSpc>
                <a:spcPct val="115000"/>
              </a:lnSpc>
              <a:buClr>
                <a:srgbClr val="70AD47"/>
              </a:buClr>
              <a:buFont typeface="Symbol" panose="05050102010706020507" pitchFamily="18" charset="2"/>
              <a:buChar char="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Submission resulted in a success message.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17220" lvl="1" indent="-342900" algn="just">
              <a:lnSpc>
                <a:spcPct val="115000"/>
              </a:lnSpc>
              <a:buClr>
                <a:srgbClr val="70AD47"/>
              </a:buClr>
              <a:buFont typeface="Symbol" panose="05050102010706020507" pitchFamily="18" charset="2"/>
              <a:buChar char="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Submission was accepted and no error was reported.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17220" lvl="1" indent="-342900" algn="just">
              <a:lnSpc>
                <a:spcPct val="115000"/>
              </a:lnSpc>
              <a:spcAft>
                <a:spcPts val="800"/>
              </a:spcAft>
              <a:buClr>
                <a:srgbClr val="70AD47"/>
              </a:buClr>
              <a:buFont typeface="Symbol" panose="05050102010706020507" pitchFamily="18" charset="2"/>
              <a:buChar char="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 “already registered” e-mail message was displayed.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" indent="0">
              <a:spcAft>
                <a:spcPts val="0"/>
              </a:spcAft>
              <a:buNone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Marked as “rejected” when:</a:t>
            </a:r>
          </a:p>
          <a:p>
            <a:pPr marL="617220" lvl="1" indent="-342900" algn="just">
              <a:lnSpc>
                <a:spcPct val="115000"/>
              </a:lnSpc>
              <a:buClr>
                <a:srgbClr val="FF0000"/>
              </a:buClr>
              <a:buFont typeface="Symbol" panose="05050102010706020507" pitchFamily="18" charset="2"/>
              <a:buChar char="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website displayed an error once the address was inputted.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17220" lvl="1" indent="-342900" algn="just">
              <a:lnSpc>
                <a:spcPct val="115000"/>
              </a:lnSpc>
              <a:buClr>
                <a:srgbClr val="FF0000"/>
              </a:buClr>
              <a:buFont typeface="Symbol" panose="05050102010706020507" pitchFamily="18" charset="2"/>
              <a:buChar char="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Submission returned an error message.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17220" lvl="1" indent="-342900" algn="just">
              <a:lnSpc>
                <a:spcPct val="115000"/>
              </a:lnSpc>
              <a:spcAft>
                <a:spcPts val="800"/>
              </a:spcAft>
              <a:buClr>
                <a:srgbClr val="FF0000"/>
              </a:buClr>
              <a:buFont typeface="Symbol" panose="05050102010706020507" pitchFamily="18" charset="2"/>
              <a:buChar char=""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Submission was not allowed.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43349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>
                <a:solidFill>
                  <a:schemeClr val="accent1"/>
                </a:solidFill>
              </a:rPr>
              <a:t>Metadata Schema</a:t>
            </a:r>
          </a:p>
        </p:txBody>
      </p:sp>
      <p:sp>
        <p:nvSpPr>
          <p:cNvPr id="7" name="Retângulo 6"/>
          <p:cNvSpPr/>
          <p:nvPr/>
        </p:nvSpPr>
        <p:spPr>
          <a:xfrm>
            <a:off x="3785651" y="1063625"/>
            <a:ext cx="4572000" cy="3578287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Clr>
                <a:srgbClr val="767171"/>
              </a:buClr>
              <a:buSzPts val="1200"/>
              <a:buFont typeface="Symbol" panose="05050102010706020507" pitchFamily="18" charset="2"/>
              <a:buChar char=""/>
              <a:tabLst>
                <a:tab pos="457200" algn="l"/>
              </a:tabLst>
            </a:pPr>
            <a:r>
              <a:rPr lang="en-US" sz="13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_id</a:t>
            </a:r>
            <a:r>
              <a:rPr lang="en-US" sz="13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Auto-generated unique identifier within the entire database.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Clr>
                <a:srgbClr val="767171"/>
              </a:buClr>
              <a:buSzPts val="1200"/>
              <a:buFont typeface="Symbol" panose="05050102010706020507" pitchFamily="18" charset="2"/>
              <a:buChar char=""/>
              <a:tabLst>
                <a:tab pos="457200" algn="l"/>
              </a:tabLst>
            </a:pPr>
            <a:r>
              <a:rPr lang="en-US" sz="13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domain</a:t>
            </a:r>
            <a:r>
              <a:rPr lang="en-US" sz="13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Domain, not prefixed by “www”.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Clr>
                <a:srgbClr val="767171"/>
              </a:buClr>
              <a:buSzPts val="1200"/>
              <a:buFont typeface="Symbol" panose="05050102010706020507" pitchFamily="18" charset="2"/>
              <a:buChar char=""/>
              <a:tabLst>
                <a:tab pos="457200" algn="l"/>
              </a:tabLst>
            </a:pPr>
            <a:r>
              <a:rPr lang="en-US" sz="13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url</a:t>
            </a:r>
            <a:r>
              <a:rPr lang="en-US" sz="13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URL containing the full path to the page containing the form.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Clr>
                <a:srgbClr val="767171"/>
              </a:buClr>
              <a:buSzPts val="1200"/>
              <a:buFont typeface="Symbol" panose="05050102010706020507" pitchFamily="18" charset="2"/>
              <a:buChar char=""/>
              <a:tabLst>
                <a:tab pos="457200" algn="l"/>
              </a:tabLst>
            </a:pPr>
            <a:r>
              <a:rPr lang="en-US" sz="13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rank</a:t>
            </a:r>
            <a:r>
              <a:rPr lang="en-US" sz="13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Ranking of the website within that particular collection.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Clr>
                <a:srgbClr val="767171"/>
              </a:buClr>
              <a:buSzPts val="1200"/>
              <a:buFont typeface="Symbol" panose="05050102010706020507" pitchFamily="18" charset="2"/>
              <a:buChar char=""/>
              <a:tabLst>
                <a:tab pos="457200" algn="l"/>
              </a:tabLst>
            </a:pPr>
            <a:r>
              <a:rPr lang="en-US" sz="13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testable</a:t>
            </a:r>
            <a:r>
              <a:rPr lang="en-US" sz="13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Indicates if the team ultimately managed to test the website.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Clr>
                <a:srgbClr val="767171"/>
              </a:buClr>
              <a:buSzPts val="1200"/>
              <a:buFont typeface="Symbol" panose="05050102010706020507" pitchFamily="18" charset="2"/>
              <a:buChar char=""/>
              <a:tabLst>
                <a:tab pos="457200" algn="l"/>
              </a:tabLst>
            </a:pPr>
            <a:r>
              <a:rPr lang="en-US" sz="13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code</a:t>
            </a:r>
            <a:r>
              <a:rPr lang="en-US" sz="13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Contains the string that validates the form, if found.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Clr>
                <a:srgbClr val="767171"/>
              </a:buClr>
              <a:buSzPts val="1200"/>
              <a:buFont typeface="Symbol" panose="05050102010706020507" pitchFamily="18" charset="2"/>
              <a:buChar char=""/>
              <a:tabLst>
                <a:tab pos="457200" algn="l"/>
              </a:tabLst>
            </a:pPr>
            <a:r>
              <a:rPr lang="en-US" sz="13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comments</a:t>
            </a:r>
            <a:r>
              <a:rPr lang="en-US" sz="13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Any relevant comment.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Clr>
                <a:srgbClr val="767171"/>
              </a:buClr>
              <a:buSzPts val="1200"/>
              <a:buFont typeface="Symbol" panose="05050102010706020507" pitchFamily="18" charset="2"/>
              <a:buChar char=""/>
              <a:tabLst>
                <a:tab pos="457200" algn="l"/>
              </a:tabLst>
            </a:pPr>
            <a:r>
              <a:rPr lang="en-US" sz="13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mailboxes</a:t>
            </a:r>
            <a:r>
              <a:rPr lang="en-US" sz="13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List of ratings for each test case.</a:t>
            </a:r>
            <a:endParaRPr lang="en-US" sz="1300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1656529"/>
              </p:ext>
            </p:extLst>
          </p:nvPr>
        </p:nvGraphicFramePr>
        <p:xfrm>
          <a:off x="631903" y="1063625"/>
          <a:ext cx="2739980" cy="3475292"/>
        </p:xfrm>
        <a:graphic>
          <a:graphicData uri="http://schemas.openxmlformats.org/drawingml/2006/table">
            <a:tbl>
              <a:tblPr firstRow="1" firstCol="1" bandRow="1"/>
              <a:tblGrid>
                <a:gridCol w="2739980">
                  <a:extLst>
                    <a:ext uri="{9D8B030D-6E8A-4147-A177-3AD203B41FA5}">
                      <a16:colId xmlns:a16="http://schemas.microsoft.com/office/drawing/2014/main" val="454961900"/>
                    </a:ext>
                  </a:extLst>
                </a:gridCol>
              </a:tblGrid>
              <a:tr h="34414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3B3838"/>
                          </a:solidFill>
                          <a:effectLst/>
                          <a:latin typeface="Lucida Console" panose="020B0609040504020204" pitchFamily="49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{</a:t>
                      </a:r>
                      <a:endParaRPr lang="en-US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3B3838"/>
                          </a:solidFill>
                          <a:effectLst/>
                          <a:latin typeface="Lucida Console" panose="020B0609040504020204" pitchFamily="49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  "_id": {"$oid": "</a:t>
                      </a:r>
                      <a:r>
                        <a:rPr lang="en-US" sz="1000" dirty="0">
                          <a:solidFill>
                            <a:srgbClr val="70AD47"/>
                          </a:solidFill>
                          <a:effectLst/>
                          <a:latin typeface="Lucida Console" panose="020B0609040504020204" pitchFamily="49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00001</a:t>
                      </a:r>
                      <a:r>
                        <a:rPr lang="en-US" sz="1000" dirty="0">
                          <a:solidFill>
                            <a:srgbClr val="3B3838"/>
                          </a:solidFill>
                          <a:effectLst/>
                          <a:latin typeface="Lucida Console" panose="020B0609040504020204" pitchFamily="49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"}</a:t>
                      </a:r>
                      <a:endParaRPr lang="en-US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3B3838"/>
                          </a:solidFill>
                          <a:effectLst/>
                          <a:latin typeface="Lucida Console" panose="020B0609040504020204" pitchFamily="49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  "domain": "</a:t>
                      </a:r>
                      <a:r>
                        <a:rPr lang="en-US" sz="1000" dirty="0">
                          <a:solidFill>
                            <a:srgbClr val="70AD47"/>
                          </a:solidFill>
                          <a:effectLst/>
                          <a:latin typeface="Lucida Console" panose="020B0609040504020204" pitchFamily="49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test.org</a:t>
                      </a:r>
                      <a:r>
                        <a:rPr lang="en-US" sz="1000" dirty="0">
                          <a:solidFill>
                            <a:srgbClr val="3B3838"/>
                          </a:solidFill>
                          <a:effectLst/>
                          <a:latin typeface="Lucida Console" panose="020B0609040504020204" pitchFamily="49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",</a:t>
                      </a:r>
                      <a:endParaRPr lang="en-US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3B3838"/>
                          </a:solidFill>
                          <a:effectLst/>
                          <a:latin typeface="Lucida Console" panose="020B0609040504020204" pitchFamily="49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  "url": "</a:t>
                      </a:r>
                      <a:r>
                        <a:rPr lang="en-US" sz="1000" dirty="0">
                          <a:solidFill>
                            <a:srgbClr val="70AD47"/>
                          </a:solidFill>
                          <a:effectLst/>
                          <a:latin typeface="Lucida Console" panose="020B0609040504020204" pitchFamily="49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https://www.test.org/signup</a:t>
                      </a:r>
                      <a:r>
                        <a:rPr lang="en-US" sz="1000" dirty="0">
                          <a:solidFill>
                            <a:srgbClr val="3B3838"/>
                          </a:solidFill>
                          <a:effectLst/>
                          <a:latin typeface="Lucida Console" panose="020B0609040504020204" pitchFamily="49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",</a:t>
                      </a:r>
                      <a:endParaRPr lang="en-US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3B3838"/>
                          </a:solidFill>
                          <a:effectLst/>
                          <a:latin typeface="Lucida Console" panose="020B0609040504020204" pitchFamily="49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  "rank": "</a:t>
                      </a:r>
                      <a:r>
                        <a:rPr lang="en-US" sz="1000" dirty="0">
                          <a:solidFill>
                            <a:srgbClr val="70AD47"/>
                          </a:solidFill>
                          <a:effectLst/>
                          <a:latin typeface="Lucida Console" panose="020B0609040504020204" pitchFamily="49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1000</a:t>
                      </a:r>
                      <a:r>
                        <a:rPr lang="en-US" sz="1000" dirty="0">
                          <a:solidFill>
                            <a:srgbClr val="3B3838"/>
                          </a:solidFill>
                          <a:effectLst/>
                          <a:latin typeface="Lucida Console" panose="020B0609040504020204" pitchFamily="49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",</a:t>
                      </a:r>
                      <a:endParaRPr lang="en-US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3B3838"/>
                          </a:solidFill>
                          <a:effectLst/>
                          <a:latin typeface="Lucida Console" panose="020B0609040504020204" pitchFamily="49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  "testable": "</a:t>
                      </a:r>
                      <a:r>
                        <a:rPr lang="en-US" sz="1000" dirty="0">
                          <a:solidFill>
                            <a:srgbClr val="70AD47"/>
                          </a:solidFill>
                          <a:effectLst/>
                          <a:latin typeface="Lucida Console" panose="020B0609040504020204" pitchFamily="49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Yes</a:t>
                      </a:r>
                      <a:r>
                        <a:rPr lang="en-US" sz="1000" dirty="0">
                          <a:solidFill>
                            <a:srgbClr val="3B3838"/>
                          </a:solidFill>
                          <a:effectLst/>
                          <a:latin typeface="Lucida Console" panose="020B0609040504020204" pitchFamily="49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",</a:t>
                      </a:r>
                      <a:endParaRPr lang="en-US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3B3838"/>
                          </a:solidFill>
                          <a:effectLst/>
                          <a:latin typeface="Lucida Console" panose="020B0609040504020204" pitchFamily="49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  "code": "</a:t>
                      </a:r>
                      <a:r>
                        <a:rPr lang="en-US" sz="1000" dirty="0">
                          <a:solidFill>
                            <a:srgbClr val="70AD47"/>
                          </a:solidFill>
                          <a:effectLst/>
                          <a:latin typeface="Lucida Console" panose="020B0609040504020204" pitchFamily="49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&lt;input type="email"&gt;</a:t>
                      </a:r>
                      <a:r>
                        <a:rPr lang="en-US" sz="1000" dirty="0">
                          <a:solidFill>
                            <a:srgbClr val="3B3838"/>
                          </a:solidFill>
                          <a:effectLst/>
                          <a:latin typeface="Lucida Console" panose="020B0609040504020204" pitchFamily="49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",</a:t>
                      </a:r>
                      <a:endParaRPr lang="en-US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3B3838"/>
                          </a:solidFill>
                          <a:effectLst/>
                          <a:latin typeface="Lucida Console" panose="020B0609040504020204" pitchFamily="49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  "comments": "</a:t>
                      </a:r>
                      <a:r>
                        <a:rPr lang="en-US" sz="1000" dirty="0">
                          <a:solidFill>
                            <a:srgbClr val="70AD47"/>
                          </a:solidFill>
                          <a:effectLst/>
                          <a:latin typeface="Lucida Console" panose="020B0609040504020204" pitchFamily="49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Field triggers a captcha</a:t>
                      </a:r>
                      <a:r>
                        <a:rPr lang="en-US" sz="1000" dirty="0">
                          <a:solidFill>
                            <a:srgbClr val="3B3838"/>
                          </a:solidFill>
                          <a:effectLst/>
                          <a:latin typeface="Lucida Console" panose="020B0609040504020204" pitchFamily="49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",</a:t>
                      </a:r>
                      <a:endParaRPr lang="en-US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3B3838"/>
                          </a:solidFill>
                          <a:effectLst/>
                          <a:latin typeface="Lucida Console" panose="020B0609040504020204" pitchFamily="49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  "mailboxes":</a:t>
                      </a:r>
                      <a:endParaRPr lang="en-US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3B3838"/>
                          </a:solidFill>
                          <a:effectLst/>
                          <a:latin typeface="Lucida Console" panose="020B0609040504020204" pitchFamily="49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  {</a:t>
                      </a:r>
                      <a:endParaRPr lang="en-US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3B3838"/>
                          </a:solidFill>
                          <a:effectLst/>
                          <a:latin typeface="Lucida Console" panose="020B0609040504020204" pitchFamily="49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       "mail1": "</a:t>
                      </a:r>
                      <a:r>
                        <a:rPr lang="en-US" sz="1000" dirty="0">
                          <a:solidFill>
                            <a:srgbClr val="70AD47"/>
                          </a:solidFill>
                          <a:effectLst/>
                          <a:latin typeface="Lucida Console" panose="020B0609040504020204" pitchFamily="49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Accepted</a:t>
                      </a:r>
                      <a:r>
                        <a:rPr lang="en-US" sz="1000" dirty="0">
                          <a:solidFill>
                            <a:srgbClr val="3B3838"/>
                          </a:solidFill>
                          <a:effectLst/>
                          <a:latin typeface="Lucida Console" panose="020B0609040504020204" pitchFamily="49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",</a:t>
                      </a:r>
                      <a:endParaRPr lang="en-US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3B3838"/>
                          </a:solidFill>
                          <a:effectLst/>
                          <a:latin typeface="Lucida Console" panose="020B0609040504020204" pitchFamily="49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       "mail2": "</a:t>
                      </a:r>
                      <a:r>
                        <a:rPr lang="en-US" sz="1000" dirty="0">
                          <a:solidFill>
                            <a:srgbClr val="70AD47"/>
                          </a:solidFill>
                          <a:effectLst/>
                          <a:latin typeface="Lucida Console" panose="020B0609040504020204" pitchFamily="49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Accepted</a:t>
                      </a:r>
                      <a:r>
                        <a:rPr lang="en-US" sz="1000" dirty="0">
                          <a:solidFill>
                            <a:srgbClr val="3B3838"/>
                          </a:solidFill>
                          <a:effectLst/>
                          <a:latin typeface="Lucida Console" panose="020B0609040504020204" pitchFamily="49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",</a:t>
                      </a:r>
                      <a:endParaRPr lang="en-US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3B3838"/>
                          </a:solidFill>
                          <a:effectLst/>
                          <a:latin typeface="Lucida Console" panose="020B0609040504020204" pitchFamily="49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       "mail3": "</a:t>
                      </a:r>
                      <a:r>
                        <a:rPr lang="en-US" sz="1000" dirty="0">
                          <a:solidFill>
                            <a:srgbClr val="70AD47"/>
                          </a:solidFill>
                          <a:effectLst/>
                          <a:latin typeface="Lucida Console" panose="020B0609040504020204" pitchFamily="49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Accepted</a:t>
                      </a:r>
                      <a:r>
                        <a:rPr lang="en-US" sz="1000" dirty="0">
                          <a:solidFill>
                            <a:srgbClr val="3B3838"/>
                          </a:solidFill>
                          <a:effectLst/>
                          <a:latin typeface="Lucida Console" panose="020B0609040504020204" pitchFamily="49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",</a:t>
                      </a:r>
                      <a:endParaRPr lang="en-US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3B3838"/>
                          </a:solidFill>
                          <a:effectLst/>
                          <a:latin typeface="Lucida Console" panose="020B0609040504020204" pitchFamily="49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       "mail4": "</a:t>
                      </a:r>
                      <a:r>
                        <a:rPr lang="en-US" sz="1000" dirty="0">
                          <a:solidFill>
                            <a:srgbClr val="70AD47"/>
                          </a:solidFill>
                          <a:effectLst/>
                          <a:latin typeface="Lucida Console" panose="020B0609040504020204" pitchFamily="49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Rejected</a:t>
                      </a:r>
                      <a:r>
                        <a:rPr lang="en-US" sz="1000" dirty="0">
                          <a:solidFill>
                            <a:srgbClr val="3B3838"/>
                          </a:solidFill>
                          <a:effectLst/>
                          <a:latin typeface="Lucida Console" panose="020B0609040504020204" pitchFamily="49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",</a:t>
                      </a:r>
                      <a:endParaRPr lang="en-US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3B3838"/>
                          </a:solidFill>
                          <a:effectLst/>
                          <a:latin typeface="Lucida Console" panose="020B0609040504020204" pitchFamily="49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       "mail5": "</a:t>
                      </a:r>
                      <a:r>
                        <a:rPr lang="en-US" sz="1000" dirty="0">
                          <a:solidFill>
                            <a:srgbClr val="70AD47"/>
                          </a:solidFill>
                          <a:effectLst/>
                          <a:latin typeface="Lucida Console" panose="020B0609040504020204" pitchFamily="49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Rejected</a:t>
                      </a:r>
                      <a:r>
                        <a:rPr lang="en-US" sz="1000" dirty="0">
                          <a:solidFill>
                            <a:srgbClr val="3B3838"/>
                          </a:solidFill>
                          <a:effectLst/>
                          <a:latin typeface="Lucida Console" panose="020B0609040504020204" pitchFamily="49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",</a:t>
                      </a:r>
                      <a:endParaRPr lang="en-US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3B3838"/>
                          </a:solidFill>
                          <a:effectLst/>
                          <a:latin typeface="Lucida Console" panose="020B0609040504020204" pitchFamily="49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       "mail6": "</a:t>
                      </a:r>
                      <a:r>
                        <a:rPr lang="en-US" sz="1000" dirty="0">
                          <a:solidFill>
                            <a:srgbClr val="70AD47"/>
                          </a:solidFill>
                          <a:effectLst/>
                          <a:latin typeface="Lucida Console" panose="020B0609040504020204" pitchFamily="49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Rejected</a:t>
                      </a:r>
                      <a:r>
                        <a:rPr lang="en-US" sz="1000" dirty="0">
                          <a:solidFill>
                            <a:srgbClr val="3B3838"/>
                          </a:solidFill>
                          <a:effectLst/>
                          <a:latin typeface="Lucida Console" panose="020B0609040504020204" pitchFamily="49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"</a:t>
                      </a:r>
                      <a:endParaRPr lang="en-US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3B3838"/>
                          </a:solidFill>
                          <a:effectLst/>
                          <a:latin typeface="Lucida Console" panose="020B0609040504020204" pitchFamily="49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  }</a:t>
                      </a:r>
                      <a:endParaRPr lang="en-US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3B3838"/>
                          </a:solidFill>
                          <a:effectLst/>
                          <a:latin typeface="Lucida Console" panose="020B0609040504020204" pitchFamily="49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}</a:t>
                      </a:r>
                      <a:endParaRPr lang="en-US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62" marR="55262" marT="0" marB="0">
                    <a:lnL w="57150" cap="flat" cmpd="dbl" algn="ctr">
                      <a:solidFill>
                        <a:srgbClr val="C4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55057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45018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>
                <a:solidFill>
                  <a:schemeClr val="accent1"/>
                </a:solidFill>
              </a:rPr>
              <a:t>2019 Results</a:t>
            </a:r>
          </a:p>
        </p:txBody>
      </p:sp>
      <p:graphicFrame>
        <p:nvGraphicFramePr>
          <p:cNvPr id="6" name="Espaço Reservado para Conteúdo 9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1040263941"/>
              </p:ext>
            </p:extLst>
          </p:nvPr>
        </p:nvGraphicFramePr>
        <p:xfrm>
          <a:off x="320040" y="1138970"/>
          <a:ext cx="8450263" cy="30654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305560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noProof="0" dirty="0">
                <a:solidFill>
                  <a:schemeClr val="accent1"/>
                </a:solidFill>
              </a:rPr>
              <a:t>Comparison of Test </a:t>
            </a:r>
            <a:r>
              <a:rPr lang="en-US" sz="2800" dirty="0">
                <a:solidFill>
                  <a:schemeClr val="accent1"/>
                </a:solidFill>
              </a:rPr>
              <a:t>Acceptance Rates (2017 to 2019) </a:t>
            </a:r>
            <a:endParaRPr lang="en-US" sz="2800" noProof="0" dirty="0">
              <a:solidFill>
                <a:schemeClr val="accent1"/>
              </a:solidFill>
            </a:endParaRPr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3202455287"/>
              </p:ext>
            </p:extLst>
          </p:nvPr>
        </p:nvGraphicFramePr>
        <p:xfrm>
          <a:off x="320675" y="1389063"/>
          <a:ext cx="8450263" cy="30654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695331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Sample Failure</a:t>
            </a:r>
            <a:endParaRPr lang="en-US" noProof="0" dirty="0">
              <a:solidFill>
                <a:schemeClr val="accent1"/>
              </a:solidFill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0938513"/>
              </p:ext>
            </p:extLst>
          </p:nvPr>
        </p:nvGraphicFramePr>
        <p:xfrm>
          <a:off x="516608" y="1075152"/>
          <a:ext cx="8058243" cy="731888"/>
        </p:xfrm>
        <a:graphic>
          <a:graphicData uri="http://schemas.openxmlformats.org/drawingml/2006/table">
            <a:tbl>
              <a:tblPr firstRow="1" firstCol="1" bandRow="1"/>
              <a:tblGrid>
                <a:gridCol w="8058243">
                  <a:extLst>
                    <a:ext uri="{9D8B030D-6E8A-4147-A177-3AD203B41FA5}">
                      <a16:colId xmlns:a16="http://schemas.microsoft.com/office/drawing/2014/main" val="1862683943"/>
                    </a:ext>
                  </a:extLst>
                </a:gridCol>
              </a:tblGrid>
              <a:tr h="7318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262626"/>
                          </a:solidFill>
                          <a:effectLst/>
                          <a:latin typeface="Lucida Console" panose="020B0609040504020204" pitchFamily="49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/^[-a-z0-9~!$%^&amp;*_=+}{\'?]+(\.[-a-z0-9~!$%^&amp;*_=+}{\'?]+)*@([a-z0-9_][-a-z0-9_]*(\.[-a-z09_]+)*\.(aero|arpa|biz|com|coop|edu|gov|info|int|mil|museum|name|net|org|pro|travel|mobi|[a-z][a-z])|([0-9]{1,3}\.[0-9]{1,3}\.[0-9]{1,3}\.[0-9]{1,3}))(:[0-9]{1,5})?$/i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57150" cap="flat" cmpd="dbl" algn="ctr">
                      <a:solidFill>
                        <a:srgbClr val="C459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4378862"/>
                  </a:ext>
                </a:extLst>
              </a:tr>
            </a:tbl>
          </a:graphicData>
        </a:graphic>
      </p:graphicFrame>
      <p:sp>
        <p:nvSpPr>
          <p:cNvPr id="7" name="Retângulo 6"/>
          <p:cNvSpPr/>
          <p:nvPr/>
        </p:nvSpPr>
        <p:spPr>
          <a:xfrm>
            <a:off x="516609" y="2312436"/>
            <a:ext cx="788493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Regular Expression (RegEx) does a hard check for very specific parameters that define the structure of a legacy e-mail address, also whitelisting some of Sponsored TLDs and legacy TLDs such as “.edu” and “.org”.</a:t>
            </a:r>
          </a:p>
          <a:p>
            <a:pPr algn="ctr">
              <a:spcAft>
                <a:spcPts val="0"/>
              </a:spcAft>
            </a:pPr>
            <a:endParaRPr lang="en-US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 does not make much sense, but variations of this were also found in other instances.</a:t>
            </a:r>
          </a:p>
        </p:txBody>
      </p:sp>
    </p:spTree>
    <p:extLst>
      <p:ext uri="{BB962C8B-B14F-4D97-AF65-F5344CB8AC3E}">
        <p14:creationId xmlns:p14="http://schemas.microsoft.com/office/powerpoint/2010/main" val="9507729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ASG">
      <a:dk1>
        <a:srgbClr val="000000"/>
      </a:dk1>
      <a:lt1>
        <a:srgbClr val="FAFAFA"/>
      </a:lt1>
      <a:dk2>
        <a:srgbClr val="000000"/>
      </a:dk2>
      <a:lt2>
        <a:srgbClr val="FAFAFA"/>
      </a:lt2>
      <a:accent1>
        <a:srgbClr val="FF9E1B"/>
      </a:accent1>
      <a:accent2>
        <a:srgbClr val="707372"/>
      </a:accent2>
      <a:accent3>
        <a:srgbClr val="D57800"/>
      </a:accent3>
      <a:accent4>
        <a:srgbClr val="B2B4B2"/>
      </a:accent4>
      <a:accent5>
        <a:srgbClr val="FFC56E"/>
      </a:accent5>
      <a:accent6>
        <a:srgbClr val="FFFFFF"/>
      </a:accent6>
      <a:hlink>
        <a:srgbClr val="FF9E1B"/>
      </a:hlink>
      <a:folHlink>
        <a:srgbClr val="707372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000" dirty="0" smtClean="0">
            <a:latin typeface="Open Sans Light"/>
            <a:cs typeface="Open Sans Ligh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22184</TotalTime>
  <Words>1077</Words>
  <Application>Microsoft Macintosh PowerPoint</Application>
  <PresentationFormat>On-screen Show (16:9)</PresentationFormat>
  <Paragraphs>134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5" baseType="lpstr">
      <vt:lpstr>Microsoft JhengHei</vt:lpstr>
      <vt:lpstr>MS Gothic</vt:lpstr>
      <vt:lpstr>Arial</vt:lpstr>
      <vt:lpstr>Calibri</vt:lpstr>
      <vt:lpstr>Lucida Console</vt:lpstr>
      <vt:lpstr>Lucida Grande</vt:lpstr>
      <vt:lpstr>Open Sans</vt:lpstr>
      <vt:lpstr>Open Sans Light</vt:lpstr>
      <vt:lpstr>Symbol</vt:lpstr>
      <vt:lpstr>Times New Roman</vt:lpstr>
      <vt:lpstr>Office Theme</vt:lpstr>
      <vt:lpstr>Global Evaluation of Websites for Acceptance of E-mail Addresses in 2019</vt:lpstr>
      <vt:lpstr>Introduction</vt:lpstr>
      <vt:lpstr>About the Survey</vt:lpstr>
      <vt:lpstr>Methods: Part 1</vt:lpstr>
      <vt:lpstr>Methods: Part 2</vt:lpstr>
      <vt:lpstr>Metadata Schema</vt:lpstr>
      <vt:lpstr>2019 Results</vt:lpstr>
      <vt:lpstr>Comparison of Test Acceptance Rates (2017 to 2019) </vt:lpstr>
      <vt:lpstr>Sample Failure</vt:lpstr>
      <vt:lpstr>Regional Correlation Tests</vt:lpstr>
      <vt:lpstr>HTML5 and Limitations Regarding UA</vt:lpstr>
      <vt:lpstr>Future of HTML5</vt:lpstr>
      <vt:lpstr>Conclusions</vt:lpstr>
      <vt:lpstr>Relevant Links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</dc:creator>
  <cp:lastModifiedBy>Jane Sexton</cp:lastModifiedBy>
  <cp:revision>546</cp:revision>
  <dcterms:created xsi:type="dcterms:W3CDTF">2016-03-09T19:41:20Z</dcterms:created>
  <dcterms:modified xsi:type="dcterms:W3CDTF">2019-08-12T17:03:13Z</dcterms:modified>
</cp:coreProperties>
</file>