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04" r:id="rId2"/>
    <p:sldId id="384" r:id="rId3"/>
    <p:sldId id="385" r:id="rId4"/>
    <p:sldId id="383" r:id="rId5"/>
    <p:sldId id="387" r:id="rId6"/>
    <p:sldId id="388" r:id="rId7"/>
    <p:sldId id="389" r:id="rId8"/>
    <p:sldId id="392" r:id="rId9"/>
    <p:sldId id="393" r:id="rId10"/>
    <p:sldId id="426" r:id="rId11"/>
    <p:sldId id="396" r:id="rId12"/>
    <p:sldId id="397" r:id="rId13"/>
    <p:sldId id="415" r:id="rId14"/>
    <p:sldId id="427" r:id="rId15"/>
    <p:sldId id="394" r:id="rId16"/>
    <p:sldId id="404" r:id="rId17"/>
    <p:sldId id="405" r:id="rId18"/>
    <p:sldId id="421" r:id="rId19"/>
    <p:sldId id="422" r:id="rId20"/>
    <p:sldId id="423" r:id="rId21"/>
    <p:sldId id="418" r:id="rId22"/>
    <p:sldId id="419" r:id="rId23"/>
    <p:sldId id="424" r:id="rId24"/>
    <p:sldId id="428" r:id="rId25"/>
    <p:sldId id="412" r:id="rId26"/>
    <p:sldId id="410" r:id="rId27"/>
    <p:sldId id="425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AI - Technical Perspective" id="{9E85B11F-81F0-D146-8492-9A0916354AE4}">
          <p14:sldIdLst>
            <p14:sldId id="304"/>
            <p14:sldId id="384"/>
            <p14:sldId id="385"/>
            <p14:sldId id="383"/>
            <p14:sldId id="387"/>
            <p14:sldId id="388"/>
            <p14:sldId id="389"/>
            <p14:sldId id="392"/>
            <p14:sldId id="393"/>
            <p14:sldId id="426"/>
            <p14:sldId id="396"/>
            <p14:sldId id="397"/>
            <p14:sldId id="415"/>
            <p14:sldId id="427"/>
            <p14:sldId id="394"/>
            <p14:sldId id="404"/>
            <p14:sldId id="405"/>
            <p14:sldId id="421"/>
            <p14:sldId id="422"/>
            <p14:sldId id="423"/>
            <p14:sldId id="418"/>
            <p14:sldId id="419"/>
            <p14:sldId id="424"/>
            <p14:sldId id="428"/>
            <p14:sldId id="412"/>
            <p14:sldId id="410"/>
            <p14:sldId id="4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50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6E"/>
    <a:srgbClr val="F59122"/>
    <a:srgbClr val="8682BC"/>
    <a:srgbClr val="D01C8B"/>
    <a:srgbClr val="1B9E77"/>
    <a:srgbClr val="E69D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 autoAdjust="0"/>
  </p:normalViewPr>
  <p:slideViewPr>
    <p:cSldViewPr snapToGrid="0" snapToObjects="1" showGuides="1">
      <p:cViewPr>
        <p:scale>
          <a:sx n="140" d="100"/>
          <a:sy n="140" d="100"/>
        </p:scale>
        <p:origin x="1384" y="688"/>
      </p:cViewPr>
      <p:guideLst>
        <p:guide orient="horz" pos="850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-3120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906E0-6942-4F48-AC5D-2DDD06904B92}" type="datetimeFigureOut">
              <a:rPr lang="en-US" smtClean="0"/>
              <a:t>7/19/21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EBCD6-F881-DE4D-AD91-2DE9B6D20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0107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D18E1-D8CB-9946-948B-7C2F3B110973}" type="datetimeFigureOut">
              <a:rPr lang="en-US" smtClean="0"/>
              <a:t>7/19/21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0686C-8BC4-524E-8ABC-5F9B9C355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0681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972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1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232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428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does not include the previous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701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018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612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091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706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rule to look for a UTF-8 string in message bodies and add 1 to the score if found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606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rule to look for a UTF-8 string in message bodies and add 1 to the score if found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297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all actual addresses we used to test EAI compatibility.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66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008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087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38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address comments</a:t>
            </a:r>
            <a:r>
              <a:rPr lang="en-US" baseline="0" dirty="0"/>
              <a:t> are like this:</a:t>
            </a:r>
          </a:p>
          <a:p>
            <a:r>
              <a:rPr lang="en-US" baseline="0" dirty="0"/>
              <a:t> From:</a:t>
            </a:r>
            <a:r>
              <a:rPr lang="en-US" b="1" baseline="0" dirty="0"/>
              <a:t> address comment</a:t>
            </a:r>
            <a:r>
              <a:rPr lang="en-US" baseline="0" dirty="0"/>
              <a:t> &lt;</a:t>
            </a:r>
            <a:r>
              <a:rPr lang="en-US" baseline="0" dirty="0" err="1"/>
              <a:t>user@dom.ain</a:t>
            </a:r>
            <a:r>
              <a:rPr lang="en-US" baseline="0" dirty="0"/>
              <a:t>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247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670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436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MUAs are integrated</a:t>
            </a:r>
            <a:r>
              <a:rPr lang="en-US" baseline="0" dirty="0"/>
              <a:t> with a specific mail provider, some can connect to any MSA and MDA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3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913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500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0686C-8BC4-524E-8ABC-5F9B9C35539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927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Sho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7270750" y="4781113"/>
            <a:ext cx="1692519" cy="200055"/>
          </a:xfrm>
          <a:prstGeom prst="rect">
            <a:avLst/>
          </a:prstGeom>
          <a:noFill/>
        </p:spPr>
        <p:txBody>
          <a:bodyPr wrap="square" tIns="0" rIns="0" bIns="0" rtlCol="0" anchor="ctr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chemeClr val="tx2"/>
                </a:solidFill>
                <a:latin typeface="Open Sans Light"/>
                <a:cs typeface="Open Sans Light"/>
              </a:rPr>
              <a:t>Universal </a:t>
            </a:r>
            <a:r>
              <a:rPr lang="en-US" sz="1200" baseline="0" dirty="0">
                <a:solidFill>
                  <a:schemeClr val="tx2"/>
                </a:solidFill>
                <a:latin typeface="Open Sans Light"/>
                <a:cs typeface="Open Sans Light"/>
              </a:rPr>
              <a:t>Acceptance</a:t>
            </a:r>
            <a:endParaRPr lang="en-US" sz="1200" dirty="0">
              <a:solidFill>
                <a:schemeClr val="tx2"/>
              </a:solidFill>
              <a:latin typeface="Open Sans Light"/>
              <a:cs typeface="Open Sans Light"/>
            </a:endParaRPr>
          </a:p>
        </p:txBody>
      </p:sp>
      <p:sp>
        <p:nvSpPr>
          <p:cNvPr id="19" name="Title 18"/>
          <p:cNvSpPr>
            <a:spLocks noGrp="1"/>
          </p:cNvSpPr>
          <p:nvPr userDrawn="1">
            <p:ph type="title" hasCustomPrompt="1"/>
          </p:nvPr>
        </p:nvSpPr>
        <p:spPr>
          <a:xfrm>
            <a:off x="457200" y="3000709"/>
            <a:ext cx="8153399" cy="557986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100000"/>
              </a:lnSpc>
              <a:defRPr sz="3000" baseline="0">
                <a:solidFill>
                  <a:schemeClr val="tx2">
                    <a:lumMod val="85000"/>
                    <a:lumOff val="1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Presentation Title: Short</a:t>
            </a:r>
          </a:p>
        </p:txBody>
      </p:sp>
      <p:pic>
        <p:nvPicPr>
          <p:cNvPr id="124" name="Picture 123" descr="ua-deck_title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"/>
          <a:stretch/>
        </p:blipFill>
        <p:spPr>
          <a:xfrm>
            <a:off x="0" y="0"/>
            <a:ext cx="9144000" cy="2368296"/>
          </a:xfrm>
          <a:prstGeom prst="rect">
            <a:avLst/>
          </a:prstGeom>
        </p:spPr>
      </p:pic>
      <p:pic>
        <p:nvPicPr>
          <p:cNvPr id="7" name="Picture 6" descr="ua-logo_wht.png"/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07" y="4234419"/>
            <a:ext cx="1467358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65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A10B-5389-4757-89D3-6833D15F16B7}" type="datetime1">
              <a:rPr lang="en-US" smtClean="0"/>
              <a:t>7/19/21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EE58-1476-4A02-8B07-6B64DAFFE2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764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Lo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8"/>
          <p:cNvSpPr>
            <a:spLocks noGrp="1"/>
          </p:cNvSpPr>
          <p:nvPr>
            <p:ph type="title" hasCustomPrompt="1"/>
          </p:nvPr>
        </p:nvSpPr>
        <p:spPr>
          <a:xfrm>
            <a:off x="473077" y="2877371"/>
            <a:ext cx="8137524" cy="1115568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100000"/>
              </a:lnSpc>
              <a:defRPr sz="3000" baseline="0">
                <a:solidFill>
                  <a:schemeClr val="tx2">
                    <a:lumMod val="85000"/>
                    <a:lumOff val="1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Presentation Title:  Long (Use only if absolutely necessary)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7270750" y="4781113"/>
            <a:ext cx="1692519" cy="200055"/>
          </a:xfrm>
          <a:prstGeom prst="rect">
            <a:avLst/>
          </a:prstGeom>
          <a:noFill/>
        </p:spPr>
        <p:txBody>
          <a:bodyPr wrap="square" tIns="0" rIns="0" bIns="0" rtlCol="0" anchor="ctr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chemeClr val="tx2"/>
                </a:solidFill>
                <a:latin typeface="Open Sans Light"/>
                <a:cs typeface="Open Sans Light"/>
              </a:rPr>
              <a:t>Universal </a:t>
            </a:r>
            <a:r>
              <a:rPr lang="en-US" sz="1200" baseline="0" dirty="0">
                <a:solidFill>
                  <a:schemeClr val="tx2"/>
                </a:solidFill>
                <a:latin typeface="Open Sans Light"/>
                <a:cs typeface="Open Sans Light"/>
              </a:rPr>
              <a:t>Acceptance</a:t>
            </a:r>
            <a:endParaRPr lang="en-US" sz="1200" dirty="0">
              <a:solidFill>
                <a:schemeClr val="tx2"/>
              </a:solidFill>
              <a:latin typeface="Open Sans Light"/>
              <a:cs typeface="Open Sans Light"/>
            </a:endParaRPr>
          </a:p>
        </p:txBody>
      </p:sp>
      <p:pic>
        <p:nvPicPr>
          <p:cNvPr id="21" name="Picture 20" descr="ua-deck_titl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1344"/>
          </a:xfrm>
          <a:prstGeom prst="rect">
            <a:avLst/>
          </a:prstGeom>
        </p:spPr>
      </p:pic>
      <p:pic>
        <p:nvPicPr>
          <p:cNvPr id="7" name="Picture 6" descr="ua-logo_wht.png"/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07" y="4234419"/>
            <a:ext cx="1467358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67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: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37418" y="4864647"/>
            <a:ext cx="8247888" cy="2846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4865559"/>
            <a:ext cx="1371600" cy="283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ua-logo_wht.png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4903789"/>
            <a:ext cx="661750" cy="210312"/>
          </a:xfrm>
          <a:prstGeom prst="rect">
            <a:avLst/>
          </a:prstGeom>
        </p:spPr>
      </p:pic>
      <p:sp>
        <p:nvSpPr>
          <p:cNvPr id="2" name="Isosceles Triangle 1"/>
          <p:cNvSpPr/>
          <p:nvPr userDrawn="1"/>
        </p:nvSpPr>
        <p:spPr>
          <a:xfrm>
            <a:off x="8827675" y="4865559"/>
            <a:ext cx="322410" cy="28346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 userDrawn="1">
            <p:ph type="title"/>
          </p:nvPr>
        </p:nvSpPr>
        <p:spPr>
          <a:xfrm>
            <a:off x="320040" y="206375"/>
            <a:ext cx="8451381" cy="857250"/>
          </a:xfrm>
          <a:prstGeom prst="rect">
            <a:avLst/>
          </a:prstGeom>
        </p:spPr>
        <p:txBody>
          <a:bodyPr vert="horz"/>
          <a:lstStyle>
            <a:lvl1pPr algn="l">
              <a:defRPr sz="3200">
                <a:solidFill>
                  <a:schemeClr val="tx2"/>
                </a:solidFill>
                <a:latin typeface="Open Sans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910474" y="4985043"/>
            <a:ext cx="153888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fld id="{8DDFC638-DB97-4AFC-A337-0EF4359DD78B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6" name="Parallelogram 15"/>
          <p:cNvSpPr/>
          <p:nvPr userDrawn="1"/>
        </p:nvSpPr>
        <p:spPr>
          <a:xfrm rot="10800000">
            <a:off x="1222502" y="4864608"/>
            <a:ext cx="322410" cy="283464"/>
          </a:xfrm>
          <a:prstGeom prst="parallelogram">
            <a:avLst>
              <a:gd name="adj" fmla="val 5811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309370" y="4864608"/>
            <a:ext cx="124460" cy="588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6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: Sty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>
            <a:off x="0" y="2129311"/>
            <a:ext cx="9143999" cy="3019999"/>
          </a:xfrm>
          <a:custGeom>
            <a:avLst/>
            <a:gdLst>
              <a:gd name="connsiteX0" fmla="*/ 0 w 9198524"/>
              <a:gd name="connsiteY0" fmla="*/ 0 h 5515904"/>
              <a:gd name="connsiteX1" fmla="*/ 9198524 w 9198524"/>
              <a:gd name="connsiteY1" fmla="*/ 3014506 h 5515904"/>
              <a:gd name="connsiteX2" fmla="*/ 9198524 w 9198524"/>
              <a:gd name="connsiteY2" fmla="*/ 5477421 h 5515904"/>
              <a:gd name="connsiteX3" fmla="*/ 0 w 9198524"/>
              <a:gd name="connsiteY3" fmla="*/ 5515904 h 5515904"/>
              <a:gd name="connsiteX4" fmla="*/ 0 w 9198524"/>
              <a:gd name="connsiteY4" fmla="*/ 0 h 55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8524" h="5515904">
                <a:moveTo>
                  <a:pt x="0" y="0"/>
                </a:moveTo>
                <a:lnTo>
                  <a:pt x="9198524" y="3014506"/>
                </a:lnTo>
                <a:lnTo>
                  <a:pt x="9198524" y="5477421"/>
                </a:lnTo>
                <a:lnTo>
                  <a:pt x="0" y="5515904"/>
                </a:lnTo>
                <a:cubicBezTo>
                  <a:pt x="4276" y="3685821"/>
                  <a:pt x="8553" y="1855738"/>
                  <a:pt x="0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 userDrawn="1"/>
        </p:nvSpPr>
        <p:spPr>
          <a:xfrm>
            <a:off x="2607418" y="2951150"/>
            <a:ext cx="6536582" cy="2192350"/>
          </a:xfrm>
          <a:custGeom>
            <a:avLst/>
            <a:gdLst>
              <a:gd name="connsiteX0" fmla="*/ 6029715 w 6029715"/>
              <a:gd name="connsiteY0" fmla="*/ 0 h 6875638"/>
              <a:gd name="connsiteX1" fmla="*/ 6029715 w 6029715"/>
              <a:gd name="connsiteY1" fmla="*/ 6875638 h 6875638"/>
              <a:gd name="connsiteX2" fmla="*/ 0 w 6029715"/>
              <a:gd name="connsiteY2" fmla="*/ 6875638 h 6875638"/>
              <a:gd name="connsiteX3" fmla="*/ 6029715 w 6029715"/>
              <a:gd name="connsiteY3" fmla="*/ 0 h 6875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9715" h="6875638">
                <a:moveTo>
                  <a:pt x="6029715" y="0"/>
                </a:moveTo>
                <a:lnTo>
                  <a:pt x="6029715" y="6875638"/>
                </a:lnTo>
                <a:lnTo>
                  <a:pt x="0" y="6875638"/>
                </a:lnTo>
                <a:lnTo>
                  <a:pt x="6029715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0"/>
          <p:cNvSpPr>
            <a:spLocks noGrp="1"/>
          </p:cNvSpPr>
          <p:nvPr userDrawn="1">
            <p:ph type="title"/>
          </p:nvPr>
        </p:nvSpPr>
        <p:spPr>
          <a:xfrm>
            <a:off x="320040" y="206375"/>
            <a:ext cx="8441502" cy="857250"/>
          </a:xfrm>
          <a:prstGeom prst="rect">
            <a:avLst/>
          </a:prstGeom>
        </p:spPr>
        <p:txBody>
          <a:bodyPr vert="horz"/>
          <a:lstStyle>
            <a:lvl1pPr algn="l">
              <a:defRPr sz="3200">
                <a:solidFill>
                  <a:schemeClr val="tx2"/>
                </a:solidFill>
                <a:latin typeface="Open Sans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7418" y="4864647"/>
            <a:ext cx="8247888" cy="2846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0" y="4865559"/>
            <a:ext cx="1371600" cy="283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ua-logo_wht.png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4903789"/>
            <a:ext cx="661750" cy="210312"/>
          </a:xfrm>
          <a:prstGeom prst="rect">
            <a:avLst/>
          </a:prstGeom>
        </p:spPr>
      </p:pic>
      <p:sp>
        <p:nvSpPr>
          <p:cNvPr id="23" name="Isosceles Triangle 22"/>
          <p:cNvSpPr/>
          <p:nvPr userDrawn="1"/>
        </p:nvSpPr>
        <p:spPr>
          <a:xfrm>
            <a:off x="8827675" y="4865559"/>
            <a:ext cx="322410" cy="28346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Parallelogram 24"/>
          <p:cNvSpPr/>
          <p:nvPr userDrawn="1"/>
        </p:nvSpPr>
        <p:spPr>
          <a:xfrm rot="10800000">
            <a:off x="1222502" y="4864608"/>
            <a:ext cx="322410" cy="283464"/>
          </a:xfrm>
          <a:prstGeom prst="parallelogram">
            <a:avLst>
              <a:gd name="adj" fmla="val 5811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1309370" y="4864608"/>
            <a:ext cx="124460" cy="588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8910474" y="4985043"/>
            <a:ext cx="153888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fld id="{8DDFC638-DB97-4AFC-A337-0EF4359DD78B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91041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: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864647"/>
            <a:ext cx="8985306" cy="2846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4865559"/>
            <a:ext cx="1371600" cy="283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ua-logo_wht.png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4903789"/>
            <a:ext cx="661750" cy="210312"/>
          </a:xfrm>
          <a:prstGeom prst="rect">
            <a:avLst/>
          </a:prstGeom>
        </p:spPr>
      </p:pic>
      <p:sp>
        <p:nvSpPr>
          <p:cNvPr id="2" name="Isosceles Triangle 1"/>
          <p:cNvSpPr/>
          <p:nvPr userDrawn="1"/>
        </p:nvSpPr>
        <p:spPr>
          <a:xfrm>
            <a:off x="8827675" y="4865559"/>
            <a:ext cx="322410" cy="28346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 userDrawn="1">
            <p:ph type="title"/>
          </p:nvPr>
        </p:nvSpPr>
        <p:spPr>
          <a:xfrm>
            <a:off x="320040" y="206375"/>
            <a:ext cx="8451381" cy="857250"/>
          </a:xfrm>
          <a:prstGeom prst="rect">
            <a:avLst/>
          </a:prstGeom>
        </p:spPr>
        <p:txBody>
          <a:bodyPr vert="horz"/>
          <a:lstStyle>
            <a:lvl1pPr algn="l">
              <a:defRPr sz="3200">
                <a:solidFill>
                  <a:srgbClr val="000000"/>
                </a:solidFill>
                <a:latin typeface="Open Sans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910474" y="4985043"/>
            <a:ext cx="153888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fld id="{8DDFC638-DB97-4AFC-A337-0EF4359DD78B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6" name="Parallelogram 15"/>
          <p:cNvSpPr/>
          <p:nvPr userDrawn="1"/>
        </p:nvSpPr>
        <p:spPr>
          <a:xfrm rot="10800000">
            <a:off x="1222502" y="4864608"/>
            <a:ext cx="322410" cy="283464"/>
          </a:xfrm>
          <a:prstGeom prst="parallelogram">
            <a:avLst>
              <a:gd name="adj" fmla="val 5811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309370" y="4864608"/>
            <a:ext cx="124460" cy="588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0675" y="1389062"/>
            <a:ext cx="8450746" cy="3065339"/>
          </a:xfrm>
          <a:prstGeom prst="rect">
            <a:avLst/>
          </a:prstGeom>
        </p:spPr>
        <p:txBody>
          <a:bodyPr vert="horz"/>
          <a:lstStyle>
            <a:lvl1pPr marL="274320" indent="-182880">
              <a:buClr>
                <a:schemeClr val="accent3"/>
              </a:buClr>
              <a:buSzPct val="85000"/>
              <a:buFont typeface="Lucida Grande"/>
              <a:buChar char="*"/>
              <a:defRPr sz="2000">
                <a:solidFill>
                  <a:srgbClr val="000000"/>
                </a:solidFill>
                <a:latin typeface="Open Sans Light"/>
                <a:cs typeface="Open Sans Light"/>
              </a:defRPr>
            </a:lvl1pPr>
            <a:lvl2pPr marL="548640" indent="-182880">
              <a:buClr>
                <a:schemeClr val="accent3"/>
              </a:buClr>
              <a:buSzPct val="85000"/>
              <a:buFont typeface="Lucida Grande"/>
              <a:buChar char="*"/>
              <a:defRPr sz="1800">
                <a:solidFill>
                  <a:srgbClr val="000000"/>
                </a:solidFill>
                <a:latin typeface="Open Sans Light"/>
                <a:cs typeface="Open Sans Light"/>
              </a:defRPr>
            </a:lvl2pPr>
            <a:lvl3pPr marL="822960" indent="-182880">
              <a:buClr>
                <a:schemeClr val="accent3"/>
              </a:buClr>
              <a:buSzPct val="85000"/>
              <a:buFont typeface="Lucida Grande"/>
              <a:buChar char="*"/>
              <a:defRPr sz="1600">
                <a:solidFill>
                  <a:srgbClr val="000000"/>
                </a:solidFill>
                <a:latin typeface="Open Sans Light"/>
                <a:cs typeface="Open Sans Light"/>
              </a:defRPr>
            </a:lvl3pPr>
            <a:lvl4pPr marL="1097280" indent="-182880">
              <a:buClr>
                <a:schemeClr val="accent3"/>
              </a:buClr>
              <a:buSzPct val="85000"/>
              <a:buFont typeface="Lucida Grande"/>
              <a:buChar char="*"/>
              <a:defRPr sz="1400">
                <a:solidFill>
                  <a:srgbClr val="000000"/>
                </a:solidFill>
                <a:latin typeface="Open Sans Light"/>
                <a:cs typeface="Open Sans Light"/>
              </a:defRPr>
            </a:lvl4pPr>
            <a:lvl5pPr marL="1371600" indent="-182880">
              <a:buClr>
                <a:schemeClr val="accent3"/>
              </a:buClr>
              <a:buSzPct val="85000"/>
              <a:buFont typeface="Lucida Grande"/>
              <a:buChar char="*"/>
              <a:defRPr sz="1400">
                <a:solidFill>
                  <a:srgbClr val="000000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450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320040" y="206375"/>
            <a:ext cx="8445730" cy="857250"/>
          </a:xfrm>
          <a:prstGeom prst="rect">
            <a:avLst/>
          </a:prstGeom>
        </p:spPr>
        <p:txBody>
          <a:bodyPr vert="horz"/>
          <a:lstStyle>
            <a:lvl1pPr algn="l">
              <a:defRPr sz="3200">
                <a:solidFill>
                  <a:schemeClr val="tx2"/>
                </a:solidFill>
                <a:latin typeface="Open Sans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Isosceles Triangle 4"/>
          <p:cNvSpPr/>
          <p:nvPr userDrawn="1"/>
        </p:nvSpPr>
        <p:spPr>
          <a:xfrm>
            <a:off x="8827675" y="4865559"/>
            <a:ext cx="322410" cy="28346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910474" y="4985043"/>
            <a:ext cx="153888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fld id="{8DDFC638-DB97-4AFC-A337-0EF4359DD78B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9685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864647"/>
            <a:ext cx="8985306" cy="2846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4865559"/>
            <a:ext cx="1371600" cy="283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ua-logo_wht.png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4903789"/>
            <a:ext cx="661750" cy="210312"/>
          </a:xfrm>
          <a:prstGeom prst="rect">
            <a:avLst/>
          </a:prstGeom>
        </p:spPr>
      </p:pic>
      <p:sp>
        <p:nvSpPr>
          <p:cNvPr id="2" name="Isosceles Triangle 1"/>
          <p:cNvSpPr/>
          <p:nvPr userDrawn="1"/>
        </p:nvSpPr>
        <p:spPr>
          <a:xfrm>
            <a:off x="8827675" y="4865559"/>
            <a:ext cx="322410" cy="28346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 userDrawn="1">
            <p:ph type="title"/>
          </p:nvPr>
        </p:nvSpPr>
        <p:spPr>
          <a:xfrm>
            <a:off x="320040" y="206375"/>
            <a:ext cx="8451381" cy="857250"/>
          </a:xfrm>
          <a:prstGeom prst="rect">
            <a:avLst/>
          </a:prstGeom>
        </p:spPr>
        <p:txBody>
          <a:bodyPr vert="horz"/>
          <a:lstStyle>
            <a:lvl1pPr algn="l">
              <a:defRPr sz="3200">
                <a:solidFill>
                  <a:schemeClr val="tx2"/>
                </a:solidFill>
                <a:latin typeface="Open Sans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910474" y="4985043"/>
            <a:ext cx="153888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fld id="{8DDFC638-DB97-4AFC-A337-0EF4359DD78B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6" name="Parallelogram 15"/>
          <p:cNvSpPr/>
          <p:nvPr userDrawn="1"/>
        </p:nvSpPr>
        <p:spPr>
          <a:xfrm rot="10800000">
            <a:off x="1222502" y="4864608"/>
            <a:ext cx="322410" cy="283464"/>
          </a:xfrm>
          <a:prstGeom prst="parallelogram">
            <a:avLst>
              <a:gd name="adj" fmla="val 5811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309370" y="4864608"/>
            <a:ext cx="124460" cy="588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0" y="996696"/>
            <a:ext cx="5486400" cy="3383280"/>
          </a:xfrm>
          <a:prstGeom prst="rect">
            <a:avLst/>
          </a:prstGeom>
        </p:spPr>
        <p:txBody>
          <a:bodyPr vert="horz"/>
          <a:lstStyle>
            <a:lvl1pPr marL="91440" indent="0">
              <a:buClr>
                <a:schemeClr val="accent2"/>
              </a:buClr>
              <a:buSzPct val="85000"/>
              <a:buFont typeface="Lucida Grande"/>
              <a:buNone/>
              <a:defRPr sz="2000">
                <a:latin typeface="Open Sans Light"/>
                <a:cs typeface="Open Sans Light"/>
              </a:defRPr>
            </a:lvl1pPr>
            <a:lvl2pPr marL="548640" indent="-182880">
              <a:buClr>
                <a:schemeClr val="accent2"/>
              </a:buClr>
              <a:buSzPct val="85000"/>
              <a:buFont typeface="Lucida Grande"/>
              <a:buChar char="*"/>
              <a:defRPr sz="1800">
                <a:latin typeface="Open Sans Light"/>
                <a:cs typeface="Open Sans Light"/>
              </a:defRPr>
            </a:lvl2pPr>
            <a:lvl3pPr marL="822960" indent="-182880">
              <a:buClr>
                <a:schemeClr val="accent2"/>
              </a:buClr>
              <a:buSzPct val="85000"/>
              <a:buFont typeface="Lucida Grande"/>
              <a:buChar char="*"/>
              <a:defRPr sz="1600">
                <a:latin typeface="Open Sans Light"/>
                <a:cs typeface="Open Sans Light"/>
              </a:defRPr>
            </a:lvl3pPr>
            <a:lvl4pPr marL="1097280" indent="-182880">
              <a:buClr>
                <a:schemeClr val="accent2"/>
              </a:buClr>
              <a:buSzPct val="85000"/>
              <a:buFont typeface="Lucida Grande"/>
              <a:buChar char="*"/>
              <a:defRPr sz="1400">
                <a:latin typeface="Open Sans Light"/>
                <a:cs typeface="Open Sans Light"/>
              </a:defRPr>
            </a:lvl4pPr>
            <a:lvl5pPr marL="1371600" indent="-182880">
              <a:buClr>
                <a:schemeClr val="accent2"/>
              </a:buClr>
              <a:buSzPct val="85000"/>
              <a:buFont typeface="Lucida Grande"/>
              <a:buChar char="*"/>
              <a:defRPr sz="1400">
                <a:latin typeface="Open Sans Light"/>
                <a:cs typeface="Open Sans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621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0"/>
          <p:cNvSpPr>
            <a:spLocks noGrp="1"/>
          </p:cNvSpPr>
          <p:nvPr>
            <p:ph type="title"/>
          </p:nvPr>
        </p:nvSpPr>
        <p:spPr>
          <a:xfrm>
            <a:off x="915988" y="1366673"/>
            <a:ext cx="5935662" cy="1529446"/>
          </a:xfrm>
          <a:prstGeom prst="rect">
            <a:avLst/>
          </a:prstGeom>
        </p:spPr>
        <p:txBody>
          <a:bodyPr vert="horz"/>
          <a:lstStyle>
            <a:lvl1pPr algn="l">
              <a:defRPr sz="320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7" name="Picture 176" descr="ua-deck_title-01.png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" b="28250"/>
          <a:stretch/>
        </p:blipFill>
        <p:spPr>
          <a:xfrm>
            <a:off x="0" y="3442716"/>
            <a:ext cx="9144000" cy="170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10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 Capabil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2309153" y="-1"/>
            <a:ext cx="6834848" cy="67677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 rot="10800000">
            <a:off x="-365537" y="0"/>
            <a:ext cx="4053039" cy="1797050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0"/>
          <p:cNvSpPr>
            <a:spLocks noGrp="1"/>
          </p:cNvSpPr>
          <p:nvPr userDrawn="1">
            <p:ph type="title"/>
          </p:nvPr>
        </p:nvSpPr>
        <p:spPr>
          <a:xfrm>
            <a:off x="3643610" y="48104"/>
            <a:ext cx="4912149" cy="592208"/>
          </a:xfrm>
          <a:prstGeom prst="rect">
            <a:avLst/>
          </a:prstGeom>
        </p:spPr>
        <p:txBody>
          <a:bodyPr vert="horz"/>
          <a:lstStyle>
            <a:lvl1pPr algn="l">
              <a:defRPr sz="32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Isosceles Triangle 6"/>
          <p:cNvSpPr/>
          <p:nvPr userDrawn="1"/>
        </p:nvSpPr>
        <p:spPr>
          <a:xfrm>
            <a:off x="8827675" y="4865559"/>
            <a:ext cx="322410" cy="28346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910474" y="4985043"/>
            <a:ext cx="153888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fld id="{8DDFC638-DB97-4AFC-A337-0EF4359DD78B}" type="slidenum">
              <a:rPr kumimoji="0" lang="en-CA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37894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15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5" r:id="rId3"/>
    <p:sldLayoutId id="2147483656" r:id="rId4"/>
    <p:sldLayoutId id="2147483662" r:id="rId5"/>
    <p:sldLayoutId id="2147483657" r:id="rId6"/>
    <p:sldLayoutId id="2147483663" r:id="rId7"/>
    <p:sldLayoutId id="2147483661" r:id="rId8"/>
    <p:sldLayoutId id="2147483660" r:id="rId9"/>
    <p:sldLayoutId id="2147483664" r:id="rId10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rlevine/eaitesttool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487753"/>
            <a:ext cx="8153399" cy="557986"/>
          </a:xfrm>
        </p:spPr>
        <p:txBody>
          <a:bodyPr/>
          <a:lstStyle/>
          <a:p>
            <a:r>
              <a:rPr lang="en-US" dirty="0"/>
              <a:t>Analysis of EAI Software Support (UASG030A)</a:t>
            </a:r>
            <a:br>
              <a:rPr lang="en-US" dirty="0"/>
            </a:br>
            <a:r>
              <a:rPr lang="en-US" sz="3200" dirty="0"/>
              <a:t>July 2021 | Standcore LLC</a:t>
            </a:r>
            <a:br>
              <a:rPr lang="en-US" sz="3200" dirty="0"/>
            </a:br>
            <a:br>
              <a:rPr lang="en-US" sz="2400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58642-EC29-DD44-9D61-A9ABB55AFCF0}"/>
              </a:ext>
            </a:extLst>
          </p:cNvPr>
          <p:cNvSpPr txBox="1"/>
          <p:nvPr/>
        </p:nvSpPr>
        <p:spPr>
          <a:xfrm>
            <a:off x="495300" y="3794760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 Light"/>
                <a:cs typeface="Open Sans Light"/>
              </a:rPr>
              <a:t>John Levine,  </a:t>
            </a:r>
            <a:r>
              <a:rPr lang="en-US" sz="2400" dirty="0" err="1">
                <a:latin typeface="Open Sans Light"/>
                <a:cs typeface="Open Sans Light"/>
              </a:rPr>
              <a:t>john.levine@standcore.com</a:t>
            </a:r>
            <a:endParaRPr lang="en-US" sz="2400" dirty="0"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345524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7E7D49-F78A-014C-B785-E2097A604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169" y="1448969"/>
            <a:ext cx="5935662" cy="1529446"/>
          </a:xfrm>
        </p:spPr>
        <p:txBody>
          <a:bodyPr/>
          <a:lstStyle/>
          <a:p>
            <a:pPr algn="ctr"/>
            <a:r>
              <a:rPr lang="en-US" dirty="0"/>
              <a:t>The Test Approach</a:t>
            </a:r>
          </a:p>
        </p:txBody>
      </p:sp>
    </p:spTree>
    <p:extLst>
      <p:ext uri="{BB962C8B-B14F-4D97-AF65-F5344CB8AC3E}">
        <p14:creationId xmlns:p14="http://schemas.microsoft.com/office/powerpoint/2010/main" val="948817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926B-5869-EA43-9A29-FC5AC48FC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169799"/>
            <a:ext cx="8441502" cy="857250"/>
          </a:xfrm>
        </p:spPr>
        <p:txBody>
          <a:bodyPr/>
          <a:lstStyle/>
          <a:p>
            <a:r>
              <a:rPr lang="en-US" dirty="0"/>
              <a:t>Test Approach: MUA, MSP, Webmail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8E4DCB-8E77-2E42-941B-D5972EB6B1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5151594" y="877824"/>
            <a:ext cx="3609948" cy="38534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ADC993F-BA8C-F54C-9D3D-25D08D19EE76}"/>
              </a:ext>
            </a:extLst>
          </p:cNvPr>
          <p:cNvSpPr txBox="1">
            <a:spLocks/>
          </p:cNvSpPr>
          <p:nvPr/>
        </p:nvSpPr>
        <p:spPr>
          <a:xfrm>
            <a:off x="382458" y="1283112"/>
            <a:ext cx="8441502" cy="2365343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Test manually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Record results in database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Export from database to report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51560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5AE28-29E6-1D41-949E-CD75951A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Approach: MSA,</a:t>
            </a:r>
            <a:r>
              <a:rPr lang="en-US" baseline="0" dirty="0"/>
              <a:t> MTA, MDA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272789-7A4F-784A-BF4D-2BB00CC6719B}"/>
              </a:ext>
            </a:extLst>
          </p:cNvPr>
          <p:cNvSpPr/>
          <p:nvPr/>
        </p:nvSpPr>
        <p:spPr>
          <a:xfrm>
            <a:off x="7674014" y="1273215"/>
            <a:ext cx="1145894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system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8C3A27-7469-3F46-BEBB-B3BA25281CD6}"/>
              </a:ext>
            </a:extLst>
          </p:cNvPr>
          <p:cNvSpPr/>
          <p:nvPr/>
        </p:nvSpPr>
        <p:spPr>
          <a:xfrm>
            <a:off x="6836208" y="2959948"/>
            <a:ext cx="1145894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Reference server</a:t>
            </a:r>
          </a:p>
        </p:txBody>
      </p:sp>
      <p:pic>
        <p:nvPicPr>
          <p:cNvPr id="8" name="Graphic 7" descr="Laptop">
            <a:extLst>
              <a:ext uri="{FF2B5EF4-FFF2-40B4-BE49-F238E27FC236}">
                <a16:creationId xmlns:a16="http://schemas.microsoft.com/office/drawing/2014/main" id="{9874BF97-B3F1-B94C-B288-CA1ED312B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2309" y="1273215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759314-ECEC-9E47-A56F-CDF851FAB266}"/>
              </a:ext>
            </a:extLst>
          </p:cNvPr>
          <p:cNvSpPr txBox="1"/>
          <p:nvPr/>
        </p:nvSpPr>
        <p:spPr>
          <a:xfrm>
            <a:off x="4728560" y="1914498"/>
            <a:ext cx="1781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 Sans Light"/>
                <a:cs typeface="Open Sans Light"/>
              </a:rPr>
              <a:t>Test controller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2E4AE68-2B8D-7B4F-AC8A-2EB679E091B5}"/>
              </a:ext>
            </a:extLst>
          </p:cNvPr>
          <p:cNvCxnSpPr/>
          <p:nvPr/>
        </p:nvCxnSpPr>
        <p:spPr>
          <a:xfrm>
            <a:off x="6123007" y="1725886"/>
            <a:ext cx="1504709" cy="4529"/>
          </a:xfrm>
          <a:prstGeom prst="straightConnector1">
            <a:avLst/>
          </a:prstGeom>
          <a:ln w="50800">
            <a:headEnd type="none"/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A1A368-E239-0842-9BC0-01A9E93D809B}"/>
              </a:ext>
            </a:extLst>
          </p:cNvPr>
          <p:cNvCxnSpPr/>
          <p:nvPr/>
        </p:nvCxnSpPr>
        <p:spPr>
          <a:xfrm flipV="1">
            <a:off x="7455453" y="2281686"/>
            <a:ext cx="572947" cy="607669"/>
          </a:xfrm>
          <a:prstGeom prst="straightConnector1">
            <a:avLst/>
          </a:prstGeom>
          <a:ln w="50800">
            <a:headEnd type="triangle" w="lg" len="sm"/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88429E-2242-2949-B4D1-DA698A296879}"/>
              </a:ext>
            </a:extLst>
          </p:cNvPr>
          <p:cNvCxnSpPr/>
          <p:nvPr/>
        </p:nvCxnSpPr>
        <p:spPr>
          <a:xfrm flipH="1" flipV="1">
            <a:off x="6309589" y="2281686"/>
            <a:ext cx="704669" cy="547207"/>
          </a:xfrm>
          <a:prstGeom prst="straightConnector1">
            <a:avLst/>
          </a:prstGeom>
          <a:ln w="50800">
            <a:headEnd type="none"/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15E3A37B-47C2-2247-9DA9-6369E4459188}"/>
              </a:ext>
            </a:extLst>
          </p:cNvPr>
          <p:cNvSpPr txBox="1">
            <a:spLocks/>
          </p:cNvSpPr>
          <p:nvPr/>
        </p:nvSpPr>
        <p:spPr>
          <a:xfrm>
            <a:off x="354653" y="1265977"/>
            <a:ext cx="4761358" cy="2097262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Script for each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Fast, reliable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Automatically logged in database, then export to report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544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5AE28-29E6-1D41-949E-CD75951A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Approach: Spam Filters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758721-BDDA-1E4D-85F6-10EBE0F1E5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6417312" y="93283"/>
            <a:ext cx="2317556" cy="23517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272789-7A4F-784A-BF4D-2BB00CC6719B}"/>
              </a:ext>
            </a:extLst>
          </p:cNvPr>
          <p:cNvSpPr/>
          <p:nvPr/>
        </p:nvSpPr>
        <p:spPr>
          <a:xfrm>
            <a:off x="7674014" y="1273215"/>
            <a:ext cx="1145894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system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8C3A27-7469-3F46-BEBB-B3BA25281CD6}"/>
              </a:ext>
            </a:extLst>
          </p:cNvPr>
          <p:cNvSpPr/>
          <p:nvPr/>
        </p:nvSpPr>
        <p:spPr>
          <a:xfrm>
            <a:off x="6836208" y="2959948"/>
            <a:ext cx="1145894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Reference server</a:t>
            </a:r>
          </a:p>
        </p:txBody>
      </p:sp>
      <p:pic>
        <p:nvPicPr>
          <p:cNvPr id="8" name="Graphic 7" descr="Laptop">
            <a:extLst>
              <a:ext uri="{FF2B5EF4-FFF2-40B4-BE49-F238E27FC236}">
                <a16:creationId xmlns:a16="http://schemas.microsoft.com/office/drawing/2014/main" id="{9874BF97-B3F1-B94C-B288-CA1ED312B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2309" y="1273215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759314-ECEC-9E47-A56F-CDF851FAB266}"/>
              </a:ext>
            </a:extLst>
          </p:cNvPr>
          <p:cNvSpPr txBox="1"/>
          <p:nvPr/>
        </p:nvSpPr>
        <p:spPr>
          <a:xfrm>
            <a:off x="4728560" y="1914498"/>
            <a:ext cx="1781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 Sans Light"/>
                <a:cs typeface="Open Sans Light"/>
              </a:rPr>
              <a:t>Test controller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2E4AE68-2B8D-7B4F-AC8A-2EB679E091B5}"/>
              </a:ext>
            </a:extLst>
          </p:cNvPr>
          <p:cNvCxnSpPr/>
          <p:nvPr/>
        </p:nvCxnSpPr>
        <p:spPr>
          <a:xfrm>
            <a:off x="6123007" y="1725886"/>
            <a:ext cx="1504709" cy="4529"/>
          </a:xfrm>
          <a:prstGeom prst="straightConnector1">
            <a:avLst/>
          </a:prstGeom>
          <a:ln w="50800">
            <a:headEnd type="none"/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A1A368-E239-0842-9BC0-01A9E93D809B}"/>
              </a:ext>
            </a:extLst>
          </p:cNvPr>
          <p:cNvCxnSpPr/>
          <p:nvPr/>
        </p:nvCxnSpPr>
        <p:spPr>
          <a:xfrm flipV="1">
            <a:off x="7455453" y="2281686"/>
            <a:ext cx="572947" cy="607669"/>
          </a:xfrm>
          <a:prstGeom prst="straightConnector1">
            <a:avLst/>
          </a:prstGeom>
          <a:ln w="50800">
            <a:headEnd type="triangle" w="lg" len="sm"/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88429E-2242-2949-B4D1-DA698A296879}"/>
              </a:ext>
            </a:extLst>
          </p:cNvPr>
          <p:cNvCxnSpPr/>
          <p:nvPr/>
        </p:nvCxnSpPr>
        <p:spPr>
          <a:xfrm flipH="1" flipV="1">
            <a:off x="6309589" y="2281686"/>
            <a:ext cx="704669" cy="547207"/>
          </a:xfrm>
          <a:prstGeom prst="straightConnector1">
            <a:avLst/>
          </a:prstGeom>
          <a:ln w="50800">
            <a:headEnd type="none"/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98FD2FCF-68BE-8343-BAE9-C1CC6D95AFE4}"/>
              </a:ext>
            </a:extLst>
          </p:cNvPr>
          <p:cNvSpPr txBox="1">
            <a:spLocks/>
          </p:cNvSpPr>
          <p:nvPr/>
        </p:nvSpPr>
        <p:spPr>
          <a:xfrm>
            <a:off x="602648" y="1199973"/>
            <a:ext cx="4180685" cy="1920600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Partly automated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Partly manual</a:t>
            </a:r>
          </a:p>
        </p:txBody>
      </p:sp>
    </p:spTree>
    <p:extLst>
      <p:ext uri="{BB962C8B-B14F-4D97-AF65-F5344CB8AC3E}">
        <p14:creationId xmlns:p14="http://schemas.microsoft.com/office/powerpoint/2010/main" val="241335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E530A-9FD8-6647-8F1E-12F8CD88E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Test Results</a:t>
            </a:r>
          </a:p>
        </p:txBody>
      </p:sp>
    </p:spTree>
    <p:extLst>
      <p:ext uri="{BB962C8B-B14F-4D97-AF65-F5344CB8AC3E}">
        <p14:creationId xmlns:p14="http://schemas.microsoft.com/office/powerpoint/2010/main" val="1429684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B3EED-B613-104B-AABA-81971590A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r>
              <a:rPr lang="en-US" baseline="0" dirty="0"/>
              <a:t> Results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F8627-F8A4-2D46-9029-797AE6DDA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58" y="1063625"/>
            <a:ext cx="7530084" cy="1535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57A1BA-1686-5540-A3FF-6AD8E630F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002" y="3072383"/>
            <a:ext cx="3005995" cy="117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54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4EC767-3C50-404C-B087-53BFA19280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4912138" y="355411"/>
            <a:ext cx="4070318" cy="2323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BC7DF6-4B1E-8944-877C-30F55CE7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Thunderbird 89 beta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717C7B-C766-6945-ADFE-D1BF1260A092}"/>
              </a:ext>
            </a:extLst>
          </p:cNvPr>
          <p:cNvSpPr txBox="1">
            <a:spLocks/>
          </p:cNvSpPr>
          <p:nvPr/>
        </p:nvSpPr>
        <p:spPr>
          <a:xfrm>
            <a:off x="419386" y="1203516"/>
            <a:ext cx="4492752" cy="2068070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Open-source desktop 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EAI L1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Still no L2 support in 90 beta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52007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284B2-5FB3-8F48-B0A4-A79982C69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Sendmail</a:t>
            </a:r>
            <a:r>
              <a:rPr lang="en-US" dirty="0"/>
              <a:t> 8.17 alpha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C53ED4-667D-3448-AC15-80489AB34C67}"/>
              </a:ext>
            </a:extLst>
          </p:cNvPr>
          <p:cNvSpPr txBox="1">
            <a:spLocks/>
          </p:cNvSpPr>
          <p:nvPr/>
        </p:nvSpPr>
        <p:spPr>
          <a:xfrm>
            <a:off x="588993" y="1166876"/>
            <a:ext cx="6406167" cy="3176524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oldest open-source Linux/BSD 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After fixing a few early bugs 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EAI L2 ready MSA and MTA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Separate MDA needed for a full mail system</a:t>
            </a:r>
          </a:p>
          <a:p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1615774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284B2-5FB3-8F48-B0A4-A79982C69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249" y="82550"/>
            <a:ext cx="8441502" cy="857250"/>
          </a:xfrm>
        </p:spPr>
        <p:txBody>
          <a:bodyPr/>
          <a:lstStyle/>
          <a:p>
            <a:r>
              <a:rPr lang="en-US" dirty="0"/>
              <a:t>Halon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0D676-909D-CB41-901A-462B7C2061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9000"/>
          </a:blip>
          <a:srcRect l="-183" t="1" r="13253" b="46511"/>
          <a:stretch/>
        </p:blipFill>
        <p:spPr>
          <a:xfrm>
            <a:off x="4572000" y="276157"/>
            <a:ext cx="4387342" cy="2458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7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11BAC20-13C6-E540-A383-AAD95D6ED9BD}"/>
              </a:ext>
            </a:extLst>
          </p:cNvPr>
          <p:cNvSpPr txBox="1">
            <a:spLocks/>
          </p:cNvSpPr>
          <p:nvPr/>
        </p:nvSpPr>
        <p:spPr>
          <a:xfrm>
            <a:off x="351249" y="1133407"/>
            <a:ext cx="7521735" cy="3437700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Highly configurable mail package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used default MTA and MSA setups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EAI L2 ready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relay to MDA or separate MDA software needed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8716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FFAEF7-1F6A-A54D-A950-A23AA3A759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8000"/>
          </a:blip>
          <a:stretch>
            <a:fillRect/>
          </a:stretch>
        </p:blipFill>
        <p:spPr>
          <a:xfrm>
            <a:off x="3909462" y="310403"/>
            <a:ext cx="4852080" cy="15064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A284B2-5FB3-8F48-B0A4-A79982C69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Xgenplus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A66797-20AC-0F41-9D85-00555B9A1430}"/>
              </a:ext>
            </a:extLst>
          </p:cNvPr>
          <p:cNvSpPr txBox="1">
            <a:spLocks/>
          </p:cNvSpPr>
          <p:nvPr/>
        </p:nvSpPr>
        <p:spPr>
          <a:xfrm>
            <a:off x="351249" y="1519680"/>
            <a:ext cx="8441502" cy="2521967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Hosted mail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MUA, MTA, MSA, MDA are L2 ready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Non-EAI bugs in MSA and MDA may affect compatibility</a:t>
            </a:r>
          </a:p>
          <a:p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695949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0F7F7-27F7-E14F-BBBC-EE7CE22E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EAI?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082C2F-BF15-5F4A-89F7-D11136B777CF}"/>
              </a:ext>
            </a:extLst>
          </p:cNvPr>
          <p:cNvSpPr txBox="1"/>
          <p:nvPr/>
        </p:nvSpPr>
        <p:spPr>
          <a:xfrm>
            <a:off x="4055293" y="2343150"/>
            <a:ext cx="50887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 err="1">
                <a:latin typeface="American Typewriter" panose="02090604020004020304" pitchFamily="18" charset="77"/>
                <a:cs typeface="Open Sans Light"/>
              </a:rPr>
              <a:t>测试</a:t>
            </a:r>
            <a:r>
              <a:rPr lang="en-US" altLang="ko-KR" sz="3200" dirty="0">
                <a:latin typeface="American Typewriter" panose="02090604020004020304" pitchFamily="18" charset="77"/>
                <a:cs typeface="Open Sans Light"/>
              </a:rPr>
              <a:t>@</a:t>
            </a:r>
            <a:r>
              <a:rPr lang="ko-KR" altLang="en-US" sz="3200" dirty="0" err="1">
                <a:latin typeface="American Typewriter" panose="02090604020004020304" pitchFamily="18" charset="77"/>
                <a:cs typeface="Open Sans Light"/>
              </a:rPr>
              <a:t>电子邮件测试</a:t>
            </a:r>
            <a:r>
              <a:rPr lang="en-US" altLang="ko-KR" sz="3200" dirty="0">
                <a:latin typeface="American Typewriter" panose="02090604020004020304" pitchFamily="18" charset="77"/>
                <a:cs typeface="Open Sans Light"/>
              </a:rPr>
              <a:t>.</a:t>
            </a:r>
            <a:r>
              <a:rPr lang="ko-KR" altLang="en-US" sz="3200" dirty="0" err="1">
                <a:latin typeface="American Typewriter" panose="02090604020004020304" pitchFamily="18" charset="77"/>
                <a:cs typeface="Open Sans Light"/>
              </a:rPr>
              <a:t>中国</a:t>
            </a:r>
            <a:endParaRPr lang="en-US" altLang="ko-KR" sz="3200" dirty="0">
              <a:latin typeface="American Typewriter" panose="02090604020004020304" pitchFamily="18" charset="77"/>
              <a:cs typeface="Open Sans Light"/>
            </a:endParaRPr>
          </a:p>
          <a:p>
            <a:pPr algn="ctr"/>
            <a:r>
              <a:rPr lang="ar-SA" sz="3200" dirty="0" err="1">
                <a:latin typeface="American Typewriter" panose="02090604020004020304" pitchFamily="18" charset="77"/>
                <a:cs typeface="Open Sans Light"/>
              </a:rPr>
              <a:t>اختبار@اختبارالبريد.شبكة</a:t>
            </a:r>
            <a:endParaRPr lang="en-US" sz="3200" dirty="0">
              <a:latin typeface="American Typewriter" panose="02090604020004020304" pitchFamily="18" charset="77"/>
              <a:cs typeface="Open Sans Light"/>
            </a:endParaRPr>
          </a:p>
          <a:p>
            <a:pPr algn="ctr"/>
            <a:r>
              <a:rPr lang="en-US" sz="3200" dirty="0" err="1">
                <a:latin typeface="American Typewriter" panose="02090604020004020304" pitchFamily="18" charset="77"/>
                <a:cs typeface="Open Sans Light"/>
              </a:rPr>
              <a:t>yés@nø.sp.am</a:t>
            </a:r>
            <a:endParaRPr lang="en-US" sz="3200" dirty="0">
              <a:latin typeface="American Typewriter" panose="02090604020004020304" pitchFamily="18" charset="77"/>
              <a:cs typeface="Open Sans Light"/>
            </a:endParaRPr>
          </a:p>
          <a:p>
            <a:pPr algn="ctr"/>
            <a:endParaRPr lang="en-US" sz="3200" dirty="0">
              <a:latin typeface="American Typewriter" panose="02090604020004020304" pitchFamily="18" charset="77"/>
              <a:cs typeface="Open Sans Ligh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88B56B-AF10-4C4B-8FD1-654618E798F1}"/>
              </a:ext>
            </a:extLst>
          </p:cNvPr>
          <p:cNvSpPr txBox="1">
            <a:spLocks/>
          </p:cNvSpPr>
          <p:nvPr/>
        </p:nvSpPr>
        <p:spPr>
          <a:xfrm>
            <a:off x="320040" y="1063625"/>
            <a:ext cx="5733288" cy="1773856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Email Address Internationalization (EAI)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UTF-8 in email addresses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6981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E25CB-C8A5-5A42-8A07-A10C22DDD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Spamjadoo</a:t>
            </a:r>
            <a:r>
              <a:rPr lang="en-US" dirty="0"/>
              <a:t> / </a:t>
            </a:r>
            <a:r>
              <a:rPr lang="en-US" dirty="0" err="1"/>
              <a:t>XgenPlus</a:t>
            </a:r>
            <a:r>
              <a:rPr lang="en-US" dirty="0"/>
              <a:t>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3C334-99AF-014B-A32B-333DAAA5BB37}"/>
              </a:ext>
            </a:extLst>
          </p:cNvPr>
          <p:cNvSpPr txBox="1">
            <a:spLocks/>
          </p:cNvSpPr>
          <p:nvPr/>
        </p:nvSpPr>
        <p:spPr>
          <a:xfrm>
            <a:off x="4405122" y="1162051"/>
            <a:ext cx="7886700" cy="32623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AB408-8ABE-A84C-A4BA-F1C37C1DD8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4981194" y="206375"/>
            <a:ext cx="3842766" cy="26016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B703748-9799-F949-A1D8-BC6A47AFE30C}"/>
              </a:ext>
            </a:extLst>
          </p:cNvPr>
          <p:cNvSpPr txBox="1">
            <a:spLocks/>
          </p:cNvSpPr>
          <p:nvPr/>
        </p:nvSpPr>
        <p:spPr>
          <a:xfrm>
            <a:off x="98298" y="1350151"/>
            <a:ext cx="4882896" cy="2266030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Spam filter provided with </a:t>
            </a:r>
            <a:r>
              <a:rPr lang="en-US" sz="2400" dirty="0" err="1"/>
              <a:t>XgenPlus</a:t>
            </a:r>
            <a:r>
              <a:rPr lang="en-US" sz="2400" dirty="0"/>
              <a:t> or separate proxy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	- Tested as separate proxy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Passed all relevant tests, L2 ready</a:t>
            </a:r>
          </a:p>
          <a:p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3089591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56FD23-D83B-7B45-BB2D-1D5B8FCB23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4300976" y="206375"/>
            <a:ext cx="4522984" cy="2365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D3B80-BFFB-854E-989B-7E5C13CC1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Mailchannels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A2E4B-B755-1146-B9DD-FF2D2868F6B7}"/>
              </a:ext>
            </a:extLst>
          </p:cNvPr>
          <p:cNvSpPr txBox="1">
            <a:spLocks/>
          </p:cNvSpPr>
          <p:nvPr/>
        </p:nvSpPr>
        <p:spPr>
          <a:xfrm>
            <a:off x="-285750" y="3838893"/>
            <a:ext cx="7886700" cy="32623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94F2E2-2989-284A-857D-F57CA27D4FB2}"/>
              </a:ext>
            </a:extLst>
          </p:cNvPr>
          <p:cNvSpPr txBox="1">
            <a:spLocks/>
          </p:cNvSpPr>
          <p:nvPr/>
        </p:nvSpPr>
        <p:spPr>
          <a:xfrm>
            <a:off x="419034" y="1186290"/>
            <a:ext cx="7453950" cy="2483693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Proxy spam filter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L1 ready now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Working with vendor to fix bugs, then will be L2 ready</a:t>
            </a:r>
          </a:p>
          <a:p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1718049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5DA7D-74E7-5B44-91C1-BA8482985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Spamassassin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783DD-A93D-7042-A020-32DAB30BC2A5}"/>
              </a:ext>
            </a:extLst>
          </p:cNvPr>
          <p:cNvSpPr txBox="1">
            <a:spLocks/>
          </p:cNvSpPr>
          <p:nvPr/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0A06A8-3BB8-2C48-9689-3DCA3B1F03AF}"/>
              </a:ext>
            </a:extLst>
          </p:cNvPr>
          <p:cNvSpPr txBox="1"/>
          <p:nvPr/>
        </p:nvSpPr>
        <p:spPr>
          <a:xfrm>
            <a:off x="2973761" y="3924439"/>
            <a:ext cx="5787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merican Typewriter" panose="02090604020004020304" pitchFamily="18" charset="77"/>
                <a:cs typeface="Open Sans Light"/>
              </a:rPr>
              <a:t>body EAIBODY /</a:t>
            </a:r>
            <a:r>
              <a:rPr lang="ko-KR" altLang="en-US" sz="2000" dirty="0" err="1">
                <a:latin typeface="American Typewriter" panose="02090604020004020304" pitchFamily="18" charset="77"/>
                <a:cs typeface="Open Sans Light"/>
              </a:rPr>
              <a:t>发送邮件</a:t>
            </a:r>
            <a:r>
              <a:rPr lang="en-US" altLang="ko-KR" sz="2000" dirty="0">
                <a:latin typeface="American Typewriter" panose="02090604020004020304" pitchFamily="18" charset="77"/>
                <a:cs typeface="Open Sans Light"/>
              </a:rPr>
              <a:t>.</a:t>
            </a:r>
            <a:r>
              <a:rPr lang="ko-KR" altLang="en-US" sz="2000" dirty="0" err="1">
                <a:latin typeface="American Typewriter" panose="02090604020004020304" pitchFamily="18" charset="77"/>
                <a:cs typeface="Open Sans Light"/>
              </a:rPr>
              <a:t>电子邮件测试</a:t>
            </a:r>
            <a:r>
              <a:rPr lang="en-US" altLang="ko-KR" sz="2000" dirty="0">
                <a:latin typeface="American Typewriter" panose="02090604020004020304" pitchFamily="18" charset="77"/>
                <a:cs typeface="Open Sans Light"/>
              </a:rPr>
              <a:t>.</a:t>
            </a:r>
            <a:r>
              <a:rPr lang="ko-KR" altLang="en-US" sz="2000" dirty="0" err="1">
                <a:latin typeface="American Typewriter" panose="02090604020004020304" pitchFamily="18" charset="77"/>
                <a:cs typeface="Open Sans Light"/>
              </a:rPr>
              <a:t>中国</a:t>
            </a:r>
            <a:r>
              <a:rPr lang="en-US" altLang="ko-KR" sz="2000" dirty="0">
                <a:latin typeface="American Typewriter" panose="02090604020004020304" pitchFamily="18" charset="77"/>
                <a:cs typeface="Open Sans Light"/>
              </a:rPr>
              <a:t>/</a:t>
            </a:r>
          </a:p>
          <a:p>
            <a:r>
              <a:rPr lang="en-US" sz="2000" dirty="0">
                <a:latin typeface="American Typewriter" panose="02090604020004020304" pitchFamily="18" charset="77"/>
                <a:cs typeface="Open Sans Light"/>
              </a:rPr>
              <a:t>score EAIBODY 1 1 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00067C-623D-EE41-BF0F-C73E9A29384B}"/>
              </a:ext>
            </a:extLst>
          </p:cNvPr>
          <p:cNvSpPr txBox="1">
            <a:spLocks/>
          </p:cNvSpPr>
          <p:nvPr/>
        </p:nvSpPr>
        <p:spPr>
          <a:xfrm>
            <a:off x="702498" y="1090731"/>
            <a:ext cx="8441502" cy="2924366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Popular open-source scoring filter</a:t>
            </a:r>
          </a:p>
          <a:p>
            <a:endParaRPr lang="en-US" sz="1800" dirty="0"/>
          </a:p>
          <a:p>
            <a:r>
              <a:rPr lang="en-US" sz="2400" dirty="0"/>
              <a:t>	- Admin or user can add filter rules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Called from MTA or MDA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Fully L2 ready</a:t>
            </a:r>
          </a:p>
          <a:p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1340505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5DA7D-74E7-5B44-91C1-BA8482985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Dovecot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6450B8-330A-AB42-8F7C-FFD52644AB24}"/>
              </a:ext>
            </a:extLst>
          </p:cNvPr>
          <p:cNvSpPr txBox="1">
            <a:spLocks/>
          </p:cNvSpPr>
          <p:nvPr/>
        </p:nvSpPr>
        <p:spPr>
          <a:xfrm>
            <a:off x="706771" y="931068"/>
            <a:ext cx="7394813" cy="3823811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Popular open-source IMAP/POP MDA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EAI support at 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Still surprisingly usable for EAI 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2400" dirty="0"/>
              <a:t>	- Stores and retrieves EAI 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2400" dirty="0"/>
              <a:t>	- UTF-8 searches and folder names via legacy 		character set support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0252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69658-1E2B-1C43-9FD2-396F5B6D0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Final Thoughts</a:t>
            </a:r>
          </a:p>
        </p:txBody>
      </p:sp>
    </p:spTree>
    <p:extLst>
      <p:ext uri="{BB962C8B-B14F-4D97-AF65-F5344CB8AC3E}">
        <p14:creationId xmlns:p14="http://schemas.microsoft.com/office/powerpoint/2010/main" val="3089218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19015-1C3B-BE40-AD4F-F5E9C5BC2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Tools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2C831A-ECEE-8041-9B49-94F8D344D258}"/>
              </a:ext>
            </a:extLst>
          </p:cNvPr>
          <p:cNvSpPr txBox="1">
            <a:spLocks/>
          </p:cNvSpPr>
          <p:nvPr/>
        </p:nvSpPr>
        <p:spPr>
          <a:xfrm>
            <a:off x="446466" y="1345661"/>
            <a:ext cx="8441502" cy="2452178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Updated web application and test scripts written in python3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Released on </a:t>
            </a:r>
            <a:r>
              <a:rPr lang="en-US" sz="2400" dirty="0" err="1"/>
              <a:t>Github</a:t>
            </a:r>
            <a:r>
              <a:rPr lang="en-US" sz="2400" dirty="0"/>
              <a:t> with BSD license </a:t>
            </a:r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github.com</a:t>
            </a:r>
            <a:r>
              <a:rPr lang="en-US" sz="2400" dirty="0">
                <a:hlinkClick r:id="rId3"/>
              </a:rPr>
              <a:t>/</a:t>
            </a:r>
            <a:r>
              <a:rPr lang="en-US" sz="2400" dirty="0" err="1">
                <a:hlinkClick r:id="rId3"/>
              </a:rPr>
              <a:t>jrlevine</a:t>
            </a:r>
            <a:r>
              <a:rPr lang="en-US" sz="2400" dirty="0">
                <a:hlinkClick r:id="rId3"/>
              </a:rPr>
              <a:t>/</a:t>
            </a:r>
            <a:r>
              <a:rPr lang="en-US" sz="2400" dirty="0" err="1">
                <a:hlinkClick r:id="rId3"/>
              </a:rPr>
              <a:t>eaitesttools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4620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62B5-9F67-B84A-8726-8D35B4145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F396B5-91E6-A648-B51B-7FA2A605112E}"/>
              </a:ext>
            </a:extLst>
          </p:cNvPr>
          <p:cNvSpPr txBox="1">
            <a:spLocks/>
          </p:cNvSpPr>
          <p:nvPr/>
        </p:nvSpPr>
        <p:spPr>
          <a:xfrm>
            <a:off x="702498" y="1063624"/>
            <a:ext cx="6448110" cy="3224911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L1 ready MUA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L2 ready webmail and spam filters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L2 ready open-source and paid MSA, MTA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Still only one L1/L2 ready MDA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1702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487752"/>
            <a:ext cx="8153399" cy="1133271"/>
          </a:xfrm>
        </p:spPr>
        <p:txBody>
          <a:bodyPr/>
          <a:lstStyle/>
          <a:p>
            <a:r>
              <a:rPr lang="en-US" dirty="0"/>
              <a:t>Analysis of EAI Software Support (UASG030A)</a:t>
            </a:r>
            <a:br>
              <a:rPr lang="en-US" dirty="0"/>
            </a:br>
            <a:r>
              <a:rPr lang="en-US" sz="3200" dirty="0"/>
              <a:t>July 2021 | </a:t>
            </a:r>
            <a:r>
              <a:rPr lang="en-US" sz="3200" dirty="0" err="1"/>
              <a:t>Standcore</a:t>
            </a:r>
            <a:r>
              <a:rPr lang="en-US" sz="3200" dirty="0"/>
              <a:t> LLC</a:t>
            </a:r>
            <a:br>
              <a:rPr lang="en-US" sz="2400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88E22DD-A0A9-5544-97F6-4CE8D4EB0195}"/>
              </a:ext>
            </a:extLst>
          </p:cNvPr>
          <p:cNvSpPr txBox="1">
            <a:spLocks/>
          </p:cNvSpPr>
          <p:nvPr/>
        </p:nvSpPr>
        <p:spPr>
          <a:xfrm>
            <a:off x="821436" y="399872"/>
            <a:ext cx="8153399" cy="1133271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>
                    <a:lumMod val="85000"/>
                    <a:lumOff val="15000"/>
                  </a:schemeClr>
                </a:solidFill>
                <a:latin typeface="Open Sans"/>
                <a:ea typeface="+mj-ea"/>
                <a:cs typeface="Open Sans"/>
              </a:defRPr>
            </a:lvl1pPr>
          </a:lstStyle>
          <a:p>
            <a:br>
              <a:rPr lang="en-US" sz="2400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B4E146-C645-FB47-A059-1556C057DAB9}"/>
              </a:ext>
            </a:extLst>
          </p:cNvPr>
          <p:cNvSpPr txBox="1"/>
          <p:nvPr/>
        </p:nvSpPr>
        <p:spPr>
          <a:xfrm>
            <a:off x="495300" y="3739896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 Light"/>
                <a:cs typeface="Open Sans Light"/>
              </a:rPr>
              <a:t>John Levine,  </a:t>
            </a:r>
            <a:r>
              <a:rPr lang="en-US" sz="2400" dirty="0" err="1">
                <a:latin typeface="Open Sans Light"/>
                <a:cs typeface="Open Sans Light"/>
              </a:rPr>
              <a:t>john.levine@standcore.com</a:t>
            </a:r>
            <a:endParaRPr lang="en-US" sz="2400" dirty="0"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691031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93240-FD11-4848-95C8-D887F046C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</a:t>
            </a:r>
            <a:r>
              <a:rPr lang="en-US" baseline="0" dirty="0"/>
              <a:t> is </a:t>
            </a:r>
            <a:r>
              <a:rPr lang="en-US" b="1" baseline="0" dirty="0"/>
              <a:t>not</a:t>
            </a:r>
            <a:r>
              <a:rPr lang="en-US" baseline="0" dirty="0"/>
              <a:t> EAI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249FD4-1F06-364A-B18B-E36381FEBD28}"/>
              </a:ext>
            </a:extLst>
          </p:cNvPr>
          <p:cNvSpPr txBox="1"/>
          <p:nvPr/>
        </p:nvSpPr>
        <p:spPr>
          <a:xfrm>
            <a:off x="527823" y="1140589"/>
            <a:ext cx="78207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 Light"/>
                <a:cs typeface="Open Sans Light"/>
              </a:rPr>
              <a:t>Subject 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Open Sans Light"/>
              <a:cs typeface="Open Sans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 Light"/>
                <a:cs typeface="Open Sans Light"/>
              </a:rPr>
              <a:t>Address comments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Open Sans Light"/>
              <a:cs typeface="Open Sans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 Light"/>
                <a:cs typeface="Open Sans Light"/>
              </a:rPr>
              <a:t>Message bodies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Open Sans Light"/>
              <a:cs typeface="Open Sans Light"/>
            </a:endParaRPr>
          </a:p>
          <a:p>
            <a:pPr lvl="1"/>
            <a:r>
              <a:rPr lang="en-US" sz="2400" dirty="0">
                <a:latin typeface="Open Sans Light"/>
                <a:cs typeface="Open Sans Light"/>
              </a:rPr>
              <a:t>- MIME provides all those in conventional 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Open Sans Light"/>
              <a:cs typeface="Open Sans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 Light"/>
                <a:cs typeface="Open Sans Light"/>
              </a:rPr>
              <a:t>Any character set other than UTF-8</a:t>
            </a:r>
          </a:p>
        </p:txBody>
      </p:sp>
    </p:spTree>
    <p:extLst>
      <p:ext uri="{BB962C8B-B14F-4D97-AF65-F5344CB8AC3E}">
        <p14:creationId xmlns:p14="http://schemas.microsoft.com/office/powerpoint/2010/main" val="1641284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BF789-6538-D04E-A656-A01FD0969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EAI</a:t>
            </a:r>
            <a:r>
              <a:rPr lang="en-US" baseline="0" dirty="0"/>
              <a:t> Level 1 and Level 2 Support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2E52A0-86E5-9E4D-87D8-8B94CCBDF101}"/>
              </a:ext>
            </a:extLst>
          </p:cNvPr>
          <p:cNvSpPr txBox="1"/>
          <p:nvPr/>
        </p:nvSpPr>
        <p:spPr>
          <a:xfrm>
            <a:off x="594360" y="1703358"/>
            <a:ext cx="7572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American Typewriter" panose="02090604020004020304" pitchFamily="18" charset="77"/>
                <a:cs typeface="Open Sans Light"/>
              </a:rPr>
              <a:t>bob@examp1e.com </a:t>
            </a:r>
            <a:r>
              <a:rPr lang="en-US" altLang="ko-KR" sz="2400" dirty="0">
                <a:latin typeface="American Typewriter" panose="02090604020004020304" pitchFamily="18" charset="77"/>
                <a:cs typeface="Open Sans Light"/>
                <a:sym typeface="Wingdings" pitchFamily="2" charset="2"/>
              </a:rPr>
              <a:t> </a:t>
            </a:r>
            <a:r>
              <a:rPr lang="ko-KR" altLang="en-US" sz="2400" dirty="0" err="1">
                <a:latin typeface="American Typewriter" panose="02090604020004020304" pitchFamily="18" charset="77"/>
                <a:cs typeface="Open Sans Light"/>
              </a:rPr>
              <a:t>测试</a:t>
            </a:r>
            <a:r>
              <a:rPr lang="en-US" altLang="ko-KR" sz="2400" dirty="0">
                <a:latin typeface="American Typewriter" panose="02090604020004020304" pitchFamily="18" charset="77"/>
                <a:cs typeface="Open Sans Light"/>
              </a:rPr>
              <a:t>@</a:t>
            </a:r>
            <a:r>
              <a:rPr lang="ko-KR" altLang="en-US" sz="2400" dirty="0" err="1">
                <a:latin typeface="American Typewriter" panose="02090604020004020304" pitchFamily="18" charset="77"/>
                <a:cs typeface="Open Sans Light"/>
              </a:rPr>
              <a:t>电子邮件测试</a:t>
            </a:r>
            <a:r>
              <a:rPr lang="en-US" altLang="ko-KR" sz="2400" dirty="0">
                <a:latin typeface="American Typewriter" panose="02090604020004020304" pitchFamily="18" charset="77"/>
                <a:cs typeface="Open Sans Light"/>
              </a:rPr>
              <a:t>.</a:t>
            </a:r>
            <a:r>
              <a:rPr lang="ko-KR" altLang="en-US" sz="2400" dirty="0" err="1">
                <a:latin typeface="American Typewriter" panose="02090604020004020304" pitchFamily="18" charset="77"/>
                <a:cs typeface="Open Sans Light"/>
              </a:rPr>
              <a:t>中国</a:t>
            </a:r>
            <a:endParaRPr lang="en-US" altLang="ko-KR" sz="2400" dirty="0">
              <a:latin typeface="American Typewriter" panose="02090604020004020304" pitchFamily="18" charset="77"/>
              <a:cs typeface="Open Sans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539138-3991-7A48-BC21-0F6DC20FC4A9}"/>
              </a:ext>
            </a:extLst>
          </p:cNvPr>
          <p:cNvSpPr txBox="1"/>
          <p:nvPr/>
        </p:nvSpPr>
        <p:spPr>
          <a:xfrm>
            <a:off x="740664" y="3133931"/>
            <a:ext cx="6530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err="1">
                <a:latin typeface="American Typewriter" panose="02090604020004020304" pitchFamily="18" charset="77"/>
                <a:cs typeface="Open Sans Light"/>
              </a:rPr>
              <a:t>yés@nø.sp.am</a:t>
            </a:r>
            <a:r>
              <a:rPr lang="en-US" altLang="ko-KR" sz="2400" dirty="0">
                <a:latin typeface="American Typewriter" panose="02090604020004020304" pitchFamily="18" charset="77"/>
                <a:cs typeface="Open Sans Light"/>
              </a:rPr>
              <a:t> </a:t>
            </a:r>
            <a:r>
              <a:rPr lang="en-US" altLang="ko-KR" sz="2400" dirty="0">
                <a:latin typeface="American Typewriter" panose="02090604020004020304" pitchFamily="18" charset="77"/>
                <a:cs typeface="Open Sans Light"/>
                <a:sym typeface="Wingdings" pitchFamily="2" charset="2"/>
              </a:rPr>
              <a:t> </a:t>
            </a:r>
            <a:r>
              <a:rPr lang="ko-KR" altLang="en-US" sz="2400" dirty="0" err="1">
                <a:latin typeface="American Typewriter" panose="02090604020004020304" pitchFamily="18" charset="77"/>
                <a:cs typeface="Open Sans Light"/>
              </a:rPr>
              <a:t>测试</a:t>
            </a:r>
            <a:r>
              <a:rPr lang="en-US" altLang="ko-KR" sz="2400" dirty="0">
                <a:latin typeface="American Typewriter" panose="02090604020004020304" pitchFamily="18" charset="77"/>
                <a:cs typeface="Open Sans Light"/>
              </a:rPr>
              <a:t>@</a:t>
            </a:r>
            <a:r>
              <a:rPr lang="ko-KR" altLang="en-US" sz="2400" dirty="0" err="1">
                <a:latin typeface="American Typewriter" panose="02090604020004020304" pitchFamily="18" charset="77"/>
                <a:cs typeface="Open Sans Light"/>
              </a:rPr>
              <a:t>电子邮件测试</a:t>
            </a:r>
            <a:r>
              <a:rPr lang="en-US" altLang="ko-KR" sz="2400" dirty="0">
                <a:latin typeface="American Typewriter" panose="02090604020004020304" pitchFamily="18" charset="77"/>
                <a:cs typeface="Open Sans Light"/>
              </a:rPr>
              <a:t>.</a:t>
            </a:r>
            <a:r>
              <a:rPr lang="ko-KR" altLang="en-US" sz="2400" dirty="0" err="1">
                <a:latin typeface="American Typewriter" panose="02090604020004020304" pitchFamily="18" charset="77"/>
                <a:cs typeface="Open Sans Light"/>
              </a:rPr>
              <a:t>中国</a:t>
            </a:r>
            <a:endParaRPr lang="en-US" altLang="ko-KR" sz="2400" dirty="0">
              <a:latin typeface="American Typewriter" panose="02090604020004020304" pitchFamily="18" charset="77"/>
              <a:cs typeface="Open Sans Ligh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2382D7-41D0-734E-A482-67DC72B1C025}"/>
              </a:ext>
            </a:extLst>
          </p:cNvPr>
          <p:cNvSpPr txBox="1">
            <a:spLocks/>
          </p:cNvSpPr>
          <p:nvPr/>
        </p:nvSpPr>
        <p:spPr>
          <a:xfrm>
            <a:off x="511269" y="1082266"/>
            <a:ext cx="8441502" cy="857250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Level 1: can exchange mail with EAI addresses</a:t>
            </a:r>
          </a:p>
          <a:p>
            <a:endParaRPr lang="en-US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D038B6-8AA6-AD49-BE62-44BEB6A0F1F0}"/>
              </a:ext>
            </a:extLst>
          </p:cNvPr>
          <p:cNvSpPr txBox="1">
            <a:spLocks/>
          </p:cNvSpPr>
          <p:nvPr/>
        </p:nvSpPr>
        <p:spPr>
          <a:xfrm>
            <a:off x="511269" y="2507514"/>
            <a:ext cx="8441502" cy="857250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Level 2: Level 1 + supports EAI addresses </a:t>
            </a:r>
          </a:p>
        </p:txBody>
      </p:sp>
    </p:spTree>
    <p:extLst>
      <p:ext uri="{BB962C8B-B14F-4D97-AF65-F5344CB8AC3E}">
        <p14:creationId xmlns:p14="http://schemas.microsoft.com/office/powerpoint/2010/main" val="1226824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4EF5-CB60-2744-91C8-A3055CCA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Components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D2259-4EA6-3E4B-AF6C-83296937FEED}"/>
              </a:ext>
            </a:extLst>
          </p:cNvPr>
          <p:cNvSpPr txBox="1"/>
          <p:nvPr/>
        </p:nvSpPr>
        <p:spPr>
          <a:xfrm>
            <a:off x="443484" y="1232922"/>
            <a:ext cx="81946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 Light"/>
                <a:cs typeface="Open Sans Light"/>
              </a:rPr>
              <a:t>Mail software has many components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Open Sans Light"/>
              <a:cs typeface="Open Sans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 Light"/>
                <a:cs typeface="Open Sans Light"/>
              </a:rPr>
              <a:t>A package may provide EAI support in some components but not 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Open Sans Light"/>
              <a:cs typeface="Open Sans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 Light"/>
                <a:cs typeface="Open Sans Light"/>
              </a:rPr>
              <a:t>Some software without formal EAI support handles EAI mail anyway</a:t>
            </a:r>
          </a:p>
        </p:txBody>
      </p:sp>
    </p:spTree>
    <p:extLst>
      <p:ext uri="{BB962C8B-B14F-4D97-AF65-F5344CB8AC3E}">
        <p14:creationId xmlns:p14="http://schemas.microsoft.com/office/powerpoint/2010/main" val="2295862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307D2-D53C-8E42-B5DF-DF4614D4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206375"/>
            <a:ext cx="8441502" cy="857250"/>
          </a:xfrm>
        </p:spPr>
        <p:txBody>
          <a:bodyPr/>
          <a:lstStyle/>
          <a:p>
            <a:r>
              <a:rPr lang="en-US" dirty="0"/>
              <a:t>Components: User-Facing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B423BF-E514-7244-BA5D-BAC7CD0709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459" r="51815" b="-459"/>
          <a:stretch/>
        </p:blipFill>
        <p:spPr>
          <a:xfrm>
            <a:off x="5400496" y="511175"/>
            <a:ext cx="3513044" cy="41622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DCD928-1588-864C-A1A6-2F92D2D2DD60}"/>
              </a:ext>
            </a:extLst>
          </p:cNvPr>
          <p:cNvSpPr txBox="1"/>
          <p:nvPr/>
        </p:nvSpPr>
        <p:spPr>
          <a:xfrm>
            <a:off x="438912" y="1068828"/>
            <a:ext cx="4407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 Light"/>
                <a:cs typeface="Open Sans Light"/>
              </a:rPr>
              <a:t>Mail User Agent (MUA)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Open Sans Light"/>
              <a:cs typeface="Open Sans Ligh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 Light"/>
                <a:cs typeface="Open Sans Light"/>
              </a:rPr>
              <a:t>Desktop mail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Open Sans Light"/>
              <a:cs typeface="Open Sans Ligh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 Light"/>
                <a:cs typeface="Open Sans Light"/>
              </a:rPr>
              <a:t>Phone or tablet 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Open Sans Light"/>
              <a:cs typeface="Open Sans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 Light"/>
                <a:cs typeface="Open Sans Light"/>
              </a:rPr>
              <a:t>Webmail </a:t>
            </a:r>
          </a:p>
          <a:p>
            <a:endParaRPr lang="en-US" sz="2400" dirty="0"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184963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CC3BB-9633-854A-BAC8-D3AC53A62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Components:</a:t>
            </a:r>
            <a:r>
              <a:rPr lang="en-US" baseline="0" dirty="0"/>
              <a:t> Mail Submission and Transfer Agents (MSA and MTA)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82E88D4-297C-B14E-B591-803F6BD44815}"/>
              </a:ext>
            </a:extLst>
          </p:cNvPr>
          <p:cNvSpPr txBox="1">
            <a:spLocks/>
          </p:cNvSpPr>
          <p:nvPr/>
        </p:nvSpPr>
        <p:spPr>
          <a:xfrm>
            <a:off x="702498" y="1778508"/>
            <a:ext cx="8441502" cy="2848356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MSA accepts mail from MUA for further handling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MTA transfers mail to other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MSA+MTA often combined in the same package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6973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01403-CCAD-594F-961B-E12D88A3D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Components: Mail Delivery Agent (MDA)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C80325-2D3E-6440-BBC6-B5982FFB0F69}"/>
              </a:ext>
            </a:extLst>
          </p:cNvPr>
          <p:cNvSpPr txBox="1">
            <a:spLocks/>
          </p:cNvSpPr>
          <p:nvPr/>
        </p:nvSpPr>
        <p:spPr>
          <a:xfrm>
            <a:off x="744441" y="1205627"/>
            <a:ext cx="6744495" cy="2732246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Stores incoming 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Clients manage with POP or IMAP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Generally used by MUAs to retrieve mail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5800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7D696-7906-3D4F-A21D-FEBB06E66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Components:</a:t>
            </a:r>
            <a:r>
              <a:rPr lang="en-US" baseline="0" dirty="0"/>
              <a:t> Spam Filters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70F7C3A-C8F8-CB4C-A5C4-76C2D06F55C6}"/>
              </a:ext>
            </a:extLst>
          </p:cNvPr>
          <p:cNvSpPr txBox="1">
            <a:spLocks/>
          </p:cNvSpPr>
          <p:nvPr/>
        </p:nvSpPr>
        <p:spPr>
          <a:xfrm>
            <a:off x="351249" y="998854"/>
            <a:ext cx="8441502" cy="3518281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Incoming: keeps mailboxes clean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Outgoing: keeps others’ mailboxes clean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tested two kinds: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/>
          </a:p>
          <a:p>
            <a:r>
              <a:rPr lang="en-US" sz="2400" dirty="0"/>
              <a:t>		- Proxy: separate system filters and then relays</a:t>
            </a:r>
          </a:p>
          <a:p>
            <a:endParaRPr lang="en-US" sz="1050" dirty="0"/>
          </a:p>
          <a:p>
            <a:r>
              <a:rPr lang="en-US" sz="2400" dirty="0"/>
              <a:t>		- Host: runs directly from MTA or MDA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6643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ASG">
      <a:dk1>
        <a:srgbClr val="000000"/>
      </a:dk1>
      <a:lt1>
        <a:srgbClr val="FAFAFA"/>
      </a:lt1>
      <a:dk2>
        <a:srgbClr val="000000"/>
      </a:dk2>
      <a:lt2>
        <a:srgbClr val="FAFAFA"/>
      </a:lt2>
      <a:accent1>
        <a:srgbClr val="FF9E1B"/>
      </a:accent1>
      <a:accent2>
        <a:srgbClr val="707372"/>
      </a:accent2>
      <a:accent3>
        <a:srgbClr val="D57800"/>
      </a:accent3>
      <a:accent4>
        <a:srgbClr val="B2B4B2"/>
      </a:accent4>
      <a:accent5>
        <a:srgbClr val="FFC56E"/>
      </a:accent5>
      <a:accent6>
        <a:srgbClr val="FFFFFF"/>
      </a:accent6>
      <a:hlink>
        <a:srgbClr val="FF9E1B"/>
      </a:hlink>
      <a:folHlink>
        <a:srgbClr val="7073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smtClean="0">
            <a:latin typeface="Open Sans Light"/>
            <a:cs typeface="Open Sans Ligh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mail Address Internationalization – A technical perspective - v6.pptx" id="{363BB5D5-7EE8-9546-AC21-FA0C973C31E6}" vid="{2B72D36C-2F82-6948-9EC7-133330262C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922</TotalTime>
  <Words>761</Words>
  <Application>Microsoft Macintosh PowerPoint</Application>
  <PresentationFormat>On-screen Show (16:9)</PresentationFormat>
  <Paragraphs>190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American Typewriter</vt:lpstr>
      <vt:lpstr>Arial</vt:lpstr>
      <vt:lpstr>Calibri</vt:lpstr>
      <vt:lpstr>Lucida Grande</vt:lpstr>
      <vt:lpstr>Open Sans</vt:lpstr>
      <vt:lpstr>Open Sans Light</vt:lpstr>
      <vt:lpstr>Times New Roman</vt:lpstr>
      <vt:lpstr>Office Theme</vt:lpstr>
      <vt:lpstr>Analysis of EAI Software Support (UASG030A) July 2021 | Standcore LLC   </vt:lpstr>
      <vt:lpstr>What is EAI?</vt:lpstr>
      <vt:lpstr>What is not EAI</vt:lpstr>
      <vt:lpstr>EAI Level 1 and Level 2 Support</vt:lpstr>
      <vt:lpstr>Different Components</vt:lpstr>
      <vt:lpstr>Components: User-Facing </vt:lpstr>
      <vt:lpstr>Components: Mail Submission and Transfer Agents (MSA and MTA)</vt:lpstr>
      <vt:lpstr>Components: Mail Delivery Agent (MDA)</vt:lpstr>
      <vt:lpstr>Components: Spam Filters</vt:lpstr>
      <vt:lpstr>The Test Approach</vt:lpstr>
      <vt:lpstr>Test Approach: MUA, MSP, Webmail</vt:lpstr>
      <vt:lpstr>Test Approach: MSA, MTA, MDA</vt:lpstr>
      <vt:lpstr>Test Approach: Spam Filters</vt:lpstr>
      <vt:lpstr>Test Results</vt:lpstr>
      <vt:lpstr>Summary Results</vt:lpstr>
      <vt:lpstr>Thunderbird 89 beta</vt:lpstr>
      <vt:lpstr>Sendmail 8.17 alpha</vt:lpstr>
      <vt:lpstr>Halon</vt:lpstr>
      <vt:lpstr>Xgenplus</vt:lpstr>
      <vt:lpstr>Spamjadoo / XgenPlus </vt:lpstr>
      <vt:lpstr>Mailchannels</vt:lpstr>
      <vt:lpstr>Spamassassin</vt:lpstr>
      <vt:lpstr>Dovecot</vt:lpstr>
      <vt:lpstr>Final Thoughts</vt:lpstr>
      <vt:lpstr>Software Tools</vt:lpstr>
      <vt:lpstr>Summary</vt:lpstr>
      <vt:lpstr>Analysis of EAI Software Support (UASG030A) July 2021 | Standcore LLC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EAI Software Support June 2021 | Standcore LLC  John Levine,  john.levine@standcore.com  </dc:title>
  <dc:creator>John Levine</dc:creator>
  <cp:lastModifiedBy>Jane Sexton</cp:lastModifiedBy>
  <cp:revision>14</cp:revision>
  <dcterms:created xsi:type="dcterms:W3CDTF">2021-07-02T15:20:46Z</dcterms:created>
  <dcterms:modified xsi:type="dcterms:W3CDTF">2021-07-19T20:25:46Z</dcterms:modified>
</cp:coreProperties>
</file>