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handoutMasterIdLst>
    <p:handoutMasterId r:id="rId12"/>
  </p:handoutMasterIdLst>
  <p:sldIdLst>
    <p:sldId id="304" r:id="rId2"/>
    <p:sldId id="305" r:id="rId3"/>
    <p:sldId id="308" r:id="rId4"/>
    <p:sldId id="309" r:id="rId5"/>
    <p:sldId id="310" r:id="rId6"/>
    <p:sldId id="311" r:id="rId7"/>
    <p:sldId id="313" r:id="rId8"/>
    <p:sldId id="312" r:id="rId9"/>
    <p:sldId id="31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A Template" id="{9E85B11F-81F0-D146-8492-9A0916354AE4}">
          <p14:sldIdLst>
            <p14:sldId id="304"/>
            <p14:sldId id="305"/>
            <p14:sldId id="308"/>
            <p14:sldId id="309"/>
            <p14:sldId id="310"/>
            <p14:sldId id="311"/>
            <p14:sldId id="313"/>
            <p14:sldId id="312"/>
            <p14:sldId id="314"/>
          </p14:sldIdLst>
        </p14:section>
        <p14:section name="UA Principles" id="{69A6B1D6-1835-BD4C-8DE1-9960749C407B}">
          <p14:sldIdLst/>
        </p14:section>
      </p14:sectionLst>
    </p:ex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91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859" autoAdjust="0"/>
  </p:normalViewPr>
  <p:slideViewPr>
    <p:cSldViewPr snapToGrid="0" snapToObjects="1" showGuides="1">
      <p:cViewPr varScale="1">
        <p:scale>
          <a:sx n="128" d="100"/>
          <a:sy n="128" d="100"/>
        </p:scale>
        <p:origin x="1704" y="176"/>
      </p:cViewPr>
      <p:guideLst>
        <p:guide orient="horz" pos="851"/>
        <p:guide pos="2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1/19/22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1/19/22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dirty="0"/>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dirty="0"/>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dirty="0"/>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0"/>
          <p:cNvSpPr txBox="1">
            <a:spLocks/>
          </p:cNvSpPr>
          <p:nvPr/>
        </p:nvSpPr>
        <p:spPr>
          <a:xfrm>
            <a:off x="465996" y="5016681"/>
            <a:ext cx="8144605" cy="439591"/>
          </a:xfrm>
          <a:prstGeom prst="rect">
            <a:avLst/>
          </a:prstGeom>
        </p:spPr>
        <p:txBody>
          <a:bodyPr vert="horz"/>
          <a:lstStyle>
            <a:lvl1pPr marL="0" indent="0" algn="l" defTabSz="457200" rtl="0" eaLnBrk="1" latinLnBrk="0" hangingPunct="1">
              <a:spcBef>
                <a:spcPct val="20000"/>
              </a:spcBef>
              <a:buFont typeface="Arial"/>
              <a:buNone/>
              <a:defRPr sz="1500" kern="1200" baseline="0">
                <a:solidFill>
                  <a:srgbClr val="FAFAFA"/>
                </a:solidFill>
                <a:latin typeface="Open Sans Light"/>
                <a:ea typeface="+mn-ea"/>
                <a:cs typeface="Open Sans Light"/>
              </a:defRPr>
            </a:lvl1pPr>
            <a:lvl2pPr marL="4572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2pPr>
            <a:lvl3pPr marL="9144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3pPr>
            <a:lvl4pPr marL="13716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4pPr>
            <a:lvl5pPr marL="18288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dirty="0"/>
              <a:t>Tests conducted by Oxford Information Labs 2021</a:t>
            </a:r>
          </a:p>
          <a:p>
            <a:endParaRPr lang="en-US" sz="1800" dirty="0"/>
          </a:p>
        </p:txBody>
      </p:sp>
      <p:sp>
        <p:nvSpPr>
          <p:cNvPr id="2" name="Title 1"/>
          <p:cNvSpPr>
            <a:spLocks noGrp="1"/>
          </p:cNvSpPr>
          <p:nvPr>
            <p:ph type="title"/>
          </p:nvPr>
        </p:nvSpPr>
        <p:spPr>
          <a:xfrm>
            <a:off x="294866" y="4077445"/>
            <a:ext cx="8144605" cy="743981"/>
          </a:xfrm>
        </p:spPr>
        <p:txBody>
          <a:bodyPr/>
          <a:lstStyle/>
          <a:p>
            <a:r>
              <a:rPr lang="en-US" sz="2800" dirty="0"/>
              <a:t>UA-Readiness Evaluation of Social Media Applications</a:t>
            </a:r>
            <a:br>
              <a:rPr lang="en-US" sz="2800" dirty="0"/>
            </a:br>
            <a:endParaRPr lang="en-US" sz="2800" dirty="0"/>
          </a:p>
        </p:txBody>
      </p:sp>
    </p:spTree>
    <p:extLst>
      <p:ext uri="{BB962C8B-B14F-4D97-AF65-F5344CB8AC3E}">
        <p14:creationId xmlns:p14="http://schemas.microsoft.com/office/powerpoint/2010/main" val="165209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2800" dirty="0"/>
              <a:t>Methodology</a:t>
            </a:r>
            <a:br>
              <a:rPr lang="en-US" sz="2800" dirty="0"/>
            </a:br>
            <a:endParaRPr lang="en-US" sz="2800" dirty="0"/>
          </a:p>
        </p:txBody>
      </p:sp>
      <p:sp>
        <p:nvSpPr>
          <p:cNvPr id="2" name="Content Placeholder 1"/>
          <p:cNvSpPr>
            <a:spLocks noGrp="1"/>
          </p:cNvSpPr>
          <p:nvPr>
            <p:ph sz="quarter" idx="10"/>
          </p:nvPr>
        </p:nvSpPr>
        <p:spPr>
          <a:xfrm>
            <a:off x="320676" y="1221458"/>
            <a:ext cx="8676568" cy="3802098"/>
          </a:xfrm>
        </p:spPr>
        <p:txBody>
          <a:bodyPr/>
          <a:lstStyle/>
          <a:p>
            <a:pPr fontAlgn="base"/>
            <a:r>
              <a:rPr lang="en-GB" dirty="0"/>
              <a:t>Registration</a:t>
            </a:r>
          </a:p>
          <a:p>
            <a:pPr lvl="1" fontAlgn="base"/>
            <a:r>
              <a:rPr lang="en-GB" dirty="0"/>
              <a:t>Register email address with chosen social media platform.</a:t>
            </a:r>
          </a:p>
          <a:p>
            <a:pPr lvl="1" fontAlgn="base"/>
            <a:r>
              <a:rPr lang="en-GB" dirty="0"/>
              <a:t>Does the application send an email to the user’s email address to verify the user?</a:t>
            </a:r>
          </a:p>
          <a:p>
            <a:pPr lvl="1" fontAlgn="base"/>
            <a:endParaRPr lang="en-GB" dirty="0"/>
          </a:p>
          <a:p>
            <a:pPr fontAlgn="base"/>
            <a:r>
              <a:rPr lang="en-GB" dirty="0"/>
              <a:t>Authentication</a:t>
            </a:r>
          </a:p>
          <a:p>
            <a:pPr lvl="1" fontAlgn="base"/>
            <a:r>
              <a:rPr lang="en-GB" dirty="0"/>
              <a:t>Can the user log in to social media platform?</a:t>
            </a:r>
          </a:p>
          <a:p>
            <a:pPr lvl="1" fontAlgn="base"/>
            <a:r>
              <a:rPr lang="en-GB" dirty="0"/>
              <a:t>Can the user change the email address attached to the profile?</a:t>
            </a:r>
          </a:p>
          <a:p>
            <a:endParaRPr lang="en-US" dirty="0"/>
          </a:p>
        </p:txBody>
      </p:sp>
      <p:sp>
        <p:nvSpPr>
          <p:cNvPr id="3" name="Rectangle 2">
            <a:extLst>
              <a:ext uri="{FF2B5EF4-FFF2-40B4-BE49-F238E27FC236}">
                <a16:creationId xmlns:a16="http://schemas.microsoft.com/office/drawing/2014/main" id="{9025F905-F5DD-6043-A053-A8DB0007CCC1}"/>
              </a:ext>
            </a:extLst>
          </p:cNvPr>
          <p:cNvSpPr/>
          <p:nvPr/>
        </p:nvSpPr>
        <p:spPr>
          <a:xfrm>
            <a:off x="4450813" y="3244334"/>
            <a:ext cx="242374" cy="369332"/>
          </a:xfrm>
          <a:prstGeom prst="rect">
            <a:avLst/>
          </a:prstGeom>
        </p:spPr>
        <p:txBody>
          <a:bodyPr wrap="none">
            <a:spAutoFit/>
          </a:bodyPr>
          <a:lstStyle/>
          <a:p>
            <a:r>
              <a:rPr lang="en-GB" dirty="0"/>
              <a:t> </a:t>
            </a:r>
            <a:endParaRPr lang="en-US" dirty="0"/>
          </a:p>
        </p:txBody>
      </p:sp>
      <p:sp>
        <p:nvSpPr>
          <p:cNvPr id="4" name="Rectangle 3">
            <a:extLst>
              <a:ext uri="{FF2B5EF4-FFF2-40B4-BE49-F238E27FC236}">
                <a16:creationId xmlns:a16="http://schemas.microsoft.com/office/drawing/2014/main" id="{52104A42-1E93-FE46-B7D9-8055E92FB14E}"/>
              </a:ext>
            </a:extLst>
          </p:cNvPr>
          <p:cNvSpPr/>
          <p:nvPr/>
        </p:nvSpPr>
        <p:spPr>
          <a:xfrm>
            <a:off x="4450813" y="3244334"/>
            <a:ext cx="242374" cy="369332"/>
          </a:xfrm>
          <a:prstGeom prst="rect">
            <a:avLst/>
          </a:prstGeom>
        </p:spPr>
        <p:txBody>
          <a:bodyPr wrap="none">
            <a:spAutoFit/>
          </a:bodyPr>
          <a:lstStyle/>
          <a:p>
            <a:r>
              <a:rPr lang="en-GB" dirty="0"/>
              <a:t> </a:t>
            </a:r>
            <a:endParaRPr lang="en-US" dirty="0"/>
          </a:p>
        </p:txBody>
      </p:sp>
    </p:spTree>
    <p:extLst>
      <p:ext uri="{BB962C8B-B14F-4D97-AF65-F5344CB8AC3E}">
        <p14:creationId xmlns:p14="http://schemas.microsoft.com/office/powerpoint/2010/main" val="2177194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Methodology: Posting Content</a:t>
            </a:r>
          </a:p>
        </p:txBody>
      </p:sp>
      <p:sp>
        <p:nvSpPr>
          <p:cNvPr id="11" name="Content Placeholder 10"/>
          <p:cNvSpPr>
            <a:spLocks noGrp="1"/>
          </p:cNvSpPr>
          <p:nvPr>
            <p:ph sz="quarter" idx="10"/>
          </p:nvPr>
        </p:nvSpPr>
        <p:spPr>
          <a:xfrm>
            <a:off x="346627" y="1219295"/>
            <a:ext cx="8450746" cy="4620517"/>
          </a:xfrm>
          <a:prstGeom prst="rect">
            <a:avLst/>
          </a:prstGeom>
        </p:spPr>
        <p:txBody>
          <a:bodyPr>
            <a:noAutofit/>
          </a:bodyPr>
          <a:lstStyle/>
          <a:p>
            <a:pPr fontAlgn="base"/>
            <a:r>
              <a:rPr lang="en-GB" dirty="0"/>
              <a:t>Post a message which includes email address.</a:t>
            </a:r>
          </a:p>
          <a:p>
            <a:pPr fontAlgn="base"/>
            <a:r>
              <a:rPr lang="en-GB" dirty="0"/>
              <a:t>Post a message which includes website address.</a:t>
            </a:r>
          </a:p>
          <a:p>
            <a:pPr lvl="1" fontAlgn="base"/>
            <a:r>
              <a:rPr lang="en-GB" dirty="0"/>
              <a:t>Note whether it is recognized as a hyperlink.</a:t>
            </a:r>
          </a:p>
          <a:p>
            <a:pPr lvl="1" fontAlgn="base"/>
            <a:endParaRPr lang="en-GB" dirty="0"/>
          </a:p>
          <a:p>
            <a:pPr fontAlgn="base"/>
            <a:r>
              <a:rPr lang="en-GB" dirty="0"/>
              <a:t>Send a website address to another user via private message.</a:t>
            </a:r>
          </a:p>
          <a:p>
            <a:pPr lvl="1" fontAlgn="base"/>
            <a:r>
              <a:rPr lang="en-GB" dirty="0"/>
              <a:t>Note whether it is recognized as a hyperlink.</a:t>
            </a:r>
          </a:p>
          <a:p>
            <a:pPr lvl="1" fontAlgn="base"/>
            <a:endParaRPr lang="en-GB" dirty="0"/>
          </a:p>
          <a:p>
            <a:pPr fontAlgn="base"/>
            <a:r>
              <a:rPr lang="en-GB" dirty="0"/>
              <a:t>Enter website address in profile account (if applicable).</a:t>
            </a:r>
          </a:p>
          <a:p>
            <a:pPr fontAlgn="base"/>
            <a:r>
              <a:rPr lang="en-GB" dirty="0"/>
              <a:t>Open website address from post or private message.</a:t>
            </a:r>
          </a:p>
          <a:p>
            <a:pPr fontAlgn="base"/>
            <a:r>
              <a:rPr lang="en-GB" dirty="0"/>
              <a:t>Can website be viewed in built-in browser (if applicable, mobile only)?</a:t>
            </a:r>
          </a:p>
          <a:p>
            <a:endParaRPr lang="en-US" dirty="0"/>
          </a:p>
        </p:txBody>
      </p:sp>
    </p:spTree>
    <p:extLst>
      <p:ext uri="{BB962C8B-B14F-4D97-AF65-F5344CB8AC3E}">
        <p14:creationId xmlns:p14="http://schemas.microsoft.com/office/powerpoint/2010/main" val="2539351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Key Findings: Registration and Authentication</a:t>
            </a:r>
            <a:br>
              <a:rPr lang="en-US" sz="2800" dirty="0"/>
            </a:br>
            <a:endParaRPr lang="en-US" sz="2800" dirty="0"/>
          </a:p>
        </p:txBody>
      </p:sp>
      <p:sp>
        <p:nvSpPr>
          <p:cNvPr id="11" name="Content Placeholder 10"/>
          <p:cNvSpPr>
            <a:spLocks noGrp="1"/>
          </p:cNvSpPr>
          <p:nvPr>
            <p:ph sz="quarter" idx="10"/>
          </p:nvPr>
        </p:nvSpPr>
        <p:spPr>
          <a:xfrm>
            <a:off x="346627" y="1502744"/>
            <a:ext cx="8450746" cy="4620517"/>
          </a:xfrm>
          <a:prstGeom prst="rect">
            <a:avLst/>
          </a:prstGeom>
        </p:spPr>
        <p:txBody>
          <a:bodyPr>
            <a:noAutofit/>
          </a:bodyPr>
          <a:lstStyle/>
          <a:p>
            <a:pPr fontAlgn="base"/>
            <a:r>
              <a:rPr lang="en-GB" b="1" u="sng" dirty="0"/>
              <a:t>No social media platform was able to register an internationalized email address.</a:t>
            </a:r>
          </a:p>
          <a:p>
            <a:pPr lvl="1" fontAlgn="base"/>
            <a:r>
              <a:rPr lang="en-GB" dirty="0"/>
              <a:t>Unsurprising due to lack of support and/or adoption of internationalized emails in the email transport systems and clients.</a:t>
            </a:r>
          </a:p>
          <a:p>
            <a:pPr lvl="1" fontAlgn="base"/>
            <a:endParaRPr lang="en-GB" dirty="0"/>
          </a:p>
          <a:p>
            <a:pPr fontAlgn="base"/>
            <a:r>
              <a:rPr lang="en-GB" dirty="0"/>
              <a:t>Many social media platforms dodge this issue by using mobile number authentication.</a:t>
            </a:r>
          </a:p>
          <a:p>
            <a:pPr lvl="3"/>
            <a:endParaRPr lang="en-US" sz="2000" dirty="0"/>
          </a:p>
          <a:p>
            <a:pPr lvl="3"/>
            <a:endParaRPr lang="en-US" dirty="0"/>
          </a:p>
        </p:txBody>
      </p:sp>
    </p:spTree>
    <p:extLst>
      <p:ext uri="{BB962C8B-B14F-4D97-AF65-F5344CB8AC3E}">
        <p14:creationId xmlns:p14="http://schemas.microsoft.com/office/powerpoint/2010/main" val="2651823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Key Findings: Posting Content</a:t>
            </a:r>
          </a:p>
        </p:txBody>
      </p:sp>
      <p:sp>
        <p:nvSpPr>
          <p:cNvPr id="11" name="Content Placeholder 10"/>
          <p:cNvSpPr>
            <a:spLocks noGrp="1"/>
          </p:cNvSpPr>
          <p:nvPr>
            <p:ph sz="quarter" idx="10"/>
          </p:nvPr>
        </p:nvSpPr>
        <p:spPr>
          <a:xfrm>
            <a:off x="320675" y="1318686"/>
            <a:ext cx="8450746" cy="4620517"/>
          </a:xfrm>
          <a:prstGeom prst="rect">
            <a:avLst/>
          </a:prstGeom>
        </p:spPr>
        <p:txBody>
          <a:bodyPr>
            <a:noAutofit/>
          </a:bodyPr>
          <a:lstStyle/>
          <a:p>
            <a:pPr fontAlgn="base"/>
            <a:r>
              <a:rPr lang="en-GB" dirty="0"/>
              <a:t>Strong support for display and navigation of internationalized email addresses and domains across most social media platforms.</a:t>
            </a:r>
          </a:p>
          <a:p>
            <a:pPr lvl="1" fontAlgn="base"/>
            <a:r>
              <a:rPr lang="en-GB" dirty="0"/>
              <a:t>No observed variance in support for both right-to-left (RTL) scripts and special character examples.</a:t>
            </a:r>
          </a:p>
          <a:p>
            <a:pPr lvl="1" fontAlgn="base"/>
            <a:r>
              <a:rPr lang="en-GB" dirty="0"/>
              <a:t>Some networks adopt policy of inactive links. </a:t>
            </a:r>
          </a:p>
          <a:p>
            <a:pPr lvl="1" fontAlgn="base"/>
            <a:r>
              <a:rPr lang="en-GB" dirty="0"/>
              <a:t>Apps for mobile devices provided strongest support of posting internationalized content.</a:t>
            </a:r>
          </a:p>
          <a:p>
            <a:pPr lvl="1" fontAlgn="base"/>
            <a:r>
              <a:rPr lang="en-GB" dirty="0"/>
              <a:t>Strong support for internationalized content within regional networks (e.g., </a:t>
            </a:r>
            <a:r>
              <a:rPr lang="en-GB" dirty="0" err="1"/>
              <a:t>Vkontakte</a:t>
            </a:r>
            <a:r>
              <a:rPr lang="en-GB" dirty="0"/>
              <a:t>, WeChat, </a:t>
            </a:r>
            <a:r>
              <a:rPr lang="en-GB" dirty="0" err="1"/>
              <a:t>Sina</a:t>
            </a:r>
            <a:r>
              <a:rPr lang="en-GB" dirty="0"/>
              <a:t> Weibo, Line) - especially regional specific scripts.</a:t>
            </a:r>
          </a:p>
        </p:txBody>
      </p:sp>
    </p:spTree>
    <p:extLst>
      <p:ext uri="{BB962C8B-B14F-4D97-AF65-F5344CB8AC3E}">
        <p14:creationId xmlns:p14="http://schemas.microsoft.com/office/powerpoint/2010/main" val="1329009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Summary of Results</a:t>
            </a:r>
          </a:p>
        </p:txBody>
      </p:sp>
      <p:sp>
        <p:nvSpPr>
          <p:cNvPr id="11" name="Content Placeholder 10"/>
          <p:cNvSpPr>
            <a:spLocks noGrp="1"/>
          </p:cNvSpPr>
          <p:nvPr>
            <p:ph sz="quarter" idx="10"/>
          </p:nvPr>
        </p:nvSpPr>
        <p:spPr>
          <a:xfrm>
            <a:off x="456174" y="858447"/>
            <a:ext cx="8231652" cy="4456884"/>
          </a:xfrm>
          <a:prstGeom prst="rect">
            <a:avLst/>
          </a:prstGeom>
        </p:spPr>
        <p:txBody>
          <a:bodyPr>
            <a:noAutofit/>
          </a:bodyPr>
          <a:lstStyle/>
          <a:p>
            <a:pPr marL="91440" indent="0">
              <a:spcBef>
                <a:spcPts val="1200"/>
              </a:spcBef>
              <a:buNone/>
            </a:pPr>
            <a:r>
              <a:rPr lang="en-GB" sz="1800" dirty="0"/>
              <a:t>No social media application passed the test of registering an internationalized email address. This is shown in the first chart as ‘Test Part 1’ as being </a:t>
            </a:r>
            <a:r>
              <a:rPr lang="en-GB" sz="1800" dirty="0">
                <a:solidFill>
                  <a:srgbClr val="FF0000"/>
                </a:solidFill>
              </a:rPr>
              <a:t>RED. </a:t>
            </a:r>
          </a:p>
          <a:p>
            <a:pPr marL="91440" indent="0">
              <a:spcBef>
                <a:spcPts val="1200"/>
              </a:spcBef>
              <a:buNone/>
            </a:pPr>
            <a:endParaRPr lang="en-US" sz="100" dirty="0">
              <a:solidFill>
                <a:srgbClr val="FF0000"/>
              </a:solidFill>
              <a:latin typeface="Open Sans "/>
              <a:cs typeface="Open Sans "/>
            </a:endParaRPr>
          </a:p>
          <a:p>
            <a:pPr fontAlgn="base"/>
            <a:r>
              <a:rPr lang="en-GB" sz="1800" dirty="0"/>
              <a:t>The second part of the tests were around the posting and messaging of IDNs and testing whether the URLs behaved how the end user would expect - whether they came up as a hyperlink and connected to the correct URL. This received varying success and is displayed in the second chart in different shades of GREEN, with lighter green representing the highest success.</a:t>
            </a:r>
          </a:p>
          <a:p>
            <a:pPr fontAlgn="base"/>
            <a:r>
              <a:rPr lang="en-GB" sz="1800" dirty="0"/>
              <a:t>Telegram scored highest with LinkedIn, Facebook, and Twitter coming in second and third.</a:t>
            </a:r>
          </a:p>
          <a:p>
            <a:pPr marL="91440" indent="0">
              <a:spcBef>
                <a:spcPts val="1200"/>
              </a:spcBef>
              <a:buNone/>
            </a:pPr>
            <a:endParaRPr lang="en-US" dirty="0">
              <a:latin typeface="Open Sans "/>
              <a:cs typeface="Open Sans "/>
            </a:endParaRPr>
          </a:p>
          <a:p>
            <a:pPr marL="91440" indent="0">
              <a:spcBef>
                <a:spcPts val="1200"/>
              </a:spcBef>
              <a:buNone/>
            </a:pPr>
            <a:endParaRPr lang="en-US" dirty="0">
              <a:latin typeface="Open Sans "/>
              <a:cs typeface="Open Sans "/>
            </a:endParaRPr>
          </a:p>
          <a:p>
            <a:pPr marL="91440" indent="0">
              <a:spcBef>
                <a:spcPts val="1200"/>
              </a:spcBef>
              <a:buNone/>
            </a:pPr>
            <a:endParaRPr lang="en-US" dirty="0">
              <a:latin typeface="Open Sans "/>
              <a:cs typeface="Open Sans "/>
            </a:endParaRPr>
          </a:p>
          <a:p>
            <a:pPr marL="91440" indent="0">
              <a:spcBef>
                <a:spcPts val="1200"/>
              </a:spcBef>
              <a:buNone/>
            </a:pPr>
            <a:endParaRPr lang="en-US" dirty="0">
              <a:latin typeface="Open Sans "/>
              <a:cs typeface="Open Sans "/>
            </a:endParaRPr>
          </a:p>
        </p:txBody>
      </p:sp>
      <p:pic>
        <p:nvPicPr>
          <p:cNvPr id="3" name="Picture 2">
            <a:extLst>
              <a:ext uri="{FF2B5EF4-FFF2-40B4-BE49-F238E27FC236}">
                <a16:creationId xmlns:a16="http://schemas.microsoft.com/office/drawing/2014/main" id="{68D831CA-0E9C-7845-8C15-EC12E9AD64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289" y="4043854"/>
            <a:ext cx="8771422" cy="1967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894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Regional Comparison Study</a:t>
            </a:r>
          </a:p>
        </p:txBody>
      </p:sp>
      <p:sp>
        <p:nvSpPr>
          <p:cNvPr id="11" name="Content Placeholder 10"/>
          <p:cNvSpPr>
            <a:spLocks noGrp="1"/>
          </p:cNvSpPr>
          <p:nvPr>
            <p:ph sz="quarter" idx="10"/>
          </p:nvPr>
        </p:nvSpPr>
        <p:spPr>
          <a:xfrm>
            <a:off x="345542" y="1418167"/>
            <a:ext cx="8231652" cy="4456884"/>
          </a:xfrm>
          <a:prstGeom prst="rect">
            <a:avLst/>
          </a:prstGeom>
        </p:spPr>
        <p:txBody>
          <a:bodyPr>
            <a:noAutofit/>
          </a:bodyPr>
          <a:lstStyle/>
          <a:p>
            <a:pPr marL="91440" indent="0">
              <a:spcBef>
                <a:spcPts val="1200"/>
              </a:spcBef>
              <a:buNone/>
            </a:pPr>
            <a:r>
              <a:rPr lang="en-GB" dirty="0"/>
              <a:t>After contacting experts in each region around the locale testing environment to implement, we found that locale and regional settings did not make any difference to the final result.</a:t>
            </a:r>
            <a:br>
              <a:rPr lang="en-GB" dirty="0"/>
            </a:br>
            <a:endParaRPr lang="en-GB" dirty="0"/>
          </a:p>
        </p:txBody>
      </p:sp>
      <p:pic>
        <p:nvPicPr>
          <p:cNvPr id="3" name="Picture 2">
            <a:extLst>
              <a:ext uri="{FF2B5EF4-FFF2-40B4-BE49-F238E27FC236}">
                <a16:creationId xmlns:a16="http://schemas.microsoft.com/office/drawing/2014/main" id="{70BEE5A2-E4B3-3E42-BF79-B5712FD28F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315" y="2787881"/>
            <a:ext cx="8620107" cy="213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046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Caveats</a:t>
            </a:r>
            <a:br>
              <a:rPr lang="en-US" sz="2800" dirty="0"/>
            </a:br>
            <a:endParaRPr lang="en-US" sz="2800" dirty="0"/>
          </a:p>
        </p:txBody>
      </p:sp>
      <p:sp>
        <p:nvSpPr>
          <p:cNvPr id="11" name="Content Placeholder 10"/>
          <p:cNvSpPr>
            <a:spLocks noGrp="1"/>
          </p:cNvSpPr>
          <p:nvPr>
            <p:ph sz="quarter" idx="10"/>
          </p:nvPr>
        </p:nvSpPr>
        <p:spPr>
          <a:xfrm>
            <a:off x="320675" y="1318686"/>
            <a:ext cx="8450746" cy="4620517"/>
          </a:xfrm>
          <a:prstGeom prst="rect">
            <a:avLst/>
          </a:prstGeom>
        </p:spPr>
        <p:txBody>
          <a:bodyPr>
            <a:noAutofit/>
          </a:bodyPr>
          <a:lstStyle/>
          <a:p>
            <a:pPr fontAlgn="base"/>
            <a:r>
              <a:rPr lang="en-GB" dirty="0"/>
              <a:t>Line, </a:t>
            </a:r>
            <a:r>
              <a:rPr lang="en-GB" dirty="0" err="1"/>
              <a:t>Odnoklassniki</a:t>
            </a:r>
            <a:r>
              <a:rPr lang="en-GB" dirty="0"/>
              <a:t>, </a:t>
            </a:r>
            <a:r>
              <a:rPr lang="en-GB" dirty="0" err="1"/>
              <a:t>VKontakte</a:t>
            </a:r>
            <a:r>
              <a:rPr lang="en-GB" dirty="0"/>
              <a:t>, Telegram, Snapchat, WeChat, </a:t>
            </a:r>
            <a:r>
              <a:rPr lang="en-GB" dirty="0" err="1"/>
              <a:t>Sina</a:t>
            </a:r>
            <a:r>
              <a:rPr lang="en-GB" dirty="0"/>
              <a:t> Weibo, and WhatsApp required phone numbers as the unique identifier. This means that only 6 out of the 15 chosen social media networks tested allowed an option for an internationalized email to register and log in to the platform.</a:t>
            </a:r>
          </a:p>
          <a:p>
            <a:pPr fontAlgn="base"/>
            <a:endParaRPr lang="en-GB" dirty="0"/>
          </a:p>
          <a:p>
            <a:pPr fontAlgn="base"/>
            <a:r>
              <a:rPr lang="en-GB" dirty="0"/>
              <a:t>YouTube only supports Gmail which means it could not be tested for authentication.</a:t>
            </a:r>
          </a:p>
          <a:p>
            <a:pPr fontAlgn="base"/>
            <a:endParaRPr lang="en-GB" dirty="0"/>
          </a:p>
          <a:p>
            <a:pPr fontAlgn="base"/>
            <a:r>
              <a:rPr lang="en-GB" dirty="0"/>
              <a:t>Certain social media platforms could only be accessed in certain regions, such as ones that could only be accessed in mainland China, which made testing conditions more complex for Dou Yin, </a:t>
            </a:r>
            <a:r>
              <a:rPr lang="en-GB" dirty="0" err="1"/>
              <a:t>Qzone</a:t>
            </a:r>
            <a:r>
              <a:rPr lang="en-GB" dirty="0"/>
              <a:t>, and Baidu </a:t>
            </a:r>
            <a:r>
              <a:rPr lang="en-GB" dirty="0" err="1"/>
              <a:t>Teiba</a:t>
            </a:r>
            <a:r>
              <a:rPr lang="en-GB" dirty="0"/>
              <a:t>.</a:t>
            </a:r>
          </a:p>
        </p:txBody>
      </p:sp>
    </p:spTree>
    <p:extLst>
      <p:ext uri="{BB962C8B-B14F-4D97-AF65-F5344CB8AC3E}">
        <p14:creationId xmlns:p14="http://schemas.microsoft.com/office/powerpoint/2010/main" val="3857223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Conclusions</a:t>
            </a:r>
            <a:br>
              <a:rPr lang="en-US" sz="2800" dirty="0"/>
            </a:br>
            <a:endParaRPr lang="en-US" sz="2800" dirty="0"/>
          </a:p>
        </p:txBody>
      </p:sp>
      <p:sp>
        <p:nvSpPr>
          <p:cNvPr id="11" name="Content Placeholder 10"/>
          <p:cNvSpPr>
            <a:spLocks noGrp="1"/>
          </p:cNvSpPr>
          <p:nvPr>
            <p:ph sz="quarter" idx="10"/>
          </p:nvPr>
        </p:nvSpPr>
        <p:spPr>
          <a:xfrm>
            <a:off x="320675" y="1318686"/>
            <a:ext cx="8450746" cy="4620517"/>
          </a:xfrm>
          <a:prstGeom prst="rect">
            <a:avLst/>
          </a:prstGeom>
        </p:spPr>
        <p:txBody>
          <a:bodyPr>
            <a:noAutofit/>
          </a:bodyPr>
          <a:lstStyle/>
          <a:p>
            <a:pPr fontAlgn="base"/>
            <a:r>
              <a:rPr lang="en-GB" dirty="0"/>
              <a:t>The analysis shows very poor support when using internationalized email addresses. </a:t>
            </a:r>
          </a:p>
          <a:p>
            <a:pPr fontAlgn="base"/>
            <a:r>
              <a:rPr lang="en-GB" dirty="0"/>
              <a:t>There is currently very poor support for the sending and routing of internationalized email addresses by popular mail clients and relaying servers. </a:t>
            </a:r>
          </a:p>
          <a:p>
            <a:pPr fontAlgn="base"/>
            <a:r>
              <a:rPr lang="en-GB" dirty="0"/>
              <a:t>Blocking of internationalized email addresses at the point of registration or opting to use a telephone number based authentication system sidesteps this issue. </a:t>
            </a:r>
          </a:p>
          <a:p>
            <a:r>
              <a:rPr lang="en-GB" dirty="0"/>
              <a:t>However, there is growing support being provided by the large cloud-based webmail providers, in particular. One would hope that as this support grows, social media vendors will eventually be able to relax their policies without a concern for escalating support issues and cost.</a:t>
            </a:r>
          </a:p>
          <a:p>
            <a:pPr marL="91440" indent="0">
              <a:buNone/>
            </a:pPr>
            <a:br>
              <a:rPr lang="en-GB" dirty="0"/>
            </a:br>
            <a:endParaRPr lang="en-GB" dirty="0"/>
          </a:p>
        </p:txBody>
      </p:sp>
    </p:spTree>
    <p:extLst>
      <p:ext uri="{BB962C8B-B14F-4D97-AF65-F5344CB8AC3E}">
        <p14:creationId xmlns:p14="http://schemas.microsoft.com/office/powerpoint/2010/main" val="1036864631"/>
      </p:ext>
    </p:extLst>
  </p:cSld>
  <p:clrMapOvr>
    <a:masterClrMapping/>
  </p:clrMapOvr>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16275</TotalTime>
  <Words>663</Words>
  <Application>Microsoft Macintosh PowerPoint</Application>
  <PresentationFormat>On-screen Show (4:3)</PresentationFormat>
  <Paragraphs>55</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Lucida Grande</vt:lpstr>
      <vt:lpstr>Open Sans</vt:lpstr>
      <vt:lpstr>Open Sans </vt:lpstr>
      <vt:lpstr>Open Sans Light</vt:lpstr>
      <vt:lpstr>Times New Roman</vt:lpstr>
      <vt:lpstr>Office Theme</vt:lpstr>
      <vt:lpstr>UA-Readiness Evaluation of Social Media Applications </vt:lpstr>
      <vt:lpstr>Methodology </vt:lpstr>
      <vt:lpstr>Methodology: Posting Content</vt:lpstr>
      <vt:lpstr>Key Findings: Registration and Authentication </vt:lpstr>
      <vt:lpstr>Key Findings: Posting Content</vt:lpstr>
      <vt:lpstr>Summary of Results</vt:lpstr>
      <vt:lpstr>Regional Comparison Study</vt:lpstr>
      <vt:lpstr>Caveats </vt:lpstr>
      <vt:lpstr>Conclusions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Davenport</dc:creator>
  <cp:lastModifiedBy>Jane Sexton</cp:lastModifiedBy>
  <cp:revision>478</cp:revision>
  <dcterms:created xsi:type="dcterms:W3CDTF">2016-03-09T19:41:20Z</dcterms:created>
  <dcterms:modified xsi:type="dcterms:W3CDTF">2022-01-19T22:39:48Z</dcterms:modified>
</cp:coreProperties>
</file>