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257" r:id="rId3"/>
    <p:sldId id="308" r:id="rId4"/>
    <p:sldId id="309" r:id="rId5"/>
    <p:sldId id="310" r:id="rId6"/>
    <p:sldId id="311" r:id="rId7"/>
    <p:sldId id="313" r:id="rId8"/>
    <p:sldId id="31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A Template" id="{9E85B11F-81F0-D146-8492-9A0916354AE4}">
          <p14:sldIdLst>
            <p14:sldId id="262"/>
            <p14:sldId id="257"/>
            <p14:sldId id="308"/>
            <p14:sldId id="309"/>
            <p14:sldId id="310"/>
            <p14:sldId id="311"/>
            <p14:sldId id="313"/>
            <p14:sldId id="312"/>
          </p14:sldIdLst>
        </p14:section>
        <p14:section name="UA Principles" id="{69A6B1D6-1835-BD4C-8DE1-9960749C407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851">
          <p15:clr>
            <a:srgbClr val="A4A3A4"/>
          </p15:clr>
        </p15:guide>
        <p15:guide id="2" pos="2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9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5859" autoAdjust="0"/>
  </p:normalViewPr>
  <p:slideViewPr>
    <p:cSldViewPr snapToGrid="0" snapToObjects="1" showGuides="1">
      <p:cViewPr varScale="1">
        <p:scale>
          <a:sx n="128" d="100"/>
          <a:sy n="128" d="100"/>
        </p:scale>
        <p:origin x="1704" y="176"/>
      </p:cViewPr>
      <p:guideLst>
        <p:guide orient="horz" pos="851"/>
        <p:guide pos="2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906E0-6942-4F48-AC5D-2DDD06904B92}" type="datetimeFigureOut">
              <a:rPr lang="en-US" smtClean="0"/>
              <a:t>1/19/22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EBCD6-F881-DE4D-AD91-2DE9B6D20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107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18E1-D8CB-9946-948B-7C2F3B110973}" type="datetimeFigureOut">
              <a:rPr lang="en-US" smtClean="0"/>
              <a:t>1/19/22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0686C-8BC4-524E-8ABC-5F9B9C355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681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Sho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 userDrawn="1">
            <p:ph type="title" hasCustomPrompt="1"/>
          </p:nvPr>
        </p:nvSpPr>
        <p:spPr>
          <a:xfrm>
            <a:off x="475488" y="4389120"/>
            <a:ext cx="8153399" cy="743981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Short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12" name="Picture 11" descr="ua-logo_wht.png"/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  <p:pic>
        <p:nvPicPr>
          <p:cNvPr id="14" name="Picture 13" descr="ua-deck_title-art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Lo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8"/>
          <p:cNvSpPr>
            <a:spLocks noGrp="1"/>
          </p:cNvSpPr>
          <p:nvPr>
            <p:ph type="title" hasCustomPrompt="1"/>
          </p:nvPr>
        </p:nvSpPr>
        <p:spPr>
          <a:xfrm>
            <a:off x="473077" y="4191337"/>
            <a:ext cx="8137524" cy="1154765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 Long (Use only if absolutely necessary)</a:t>
            </a:r>
          </a:p>
        </p:txBody>
      </p:sp>
      <p:pic>
        <p:nvPicPr>
          <p:cNvPr id="2" name="Picture 1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7" name="Picture 6" descr="ua-logo_wht.png"/>
          <p:cNvPicPr>
            <a:picLocks noChangeAspect="1"/>
          </p:cNvPicPr>
          <p:nvPr userDrawn="1"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6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: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6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Styliz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1" y="2839082"/>
            <a:ext cx="9143999" cy="4026665"/>
          </a:xfrm>
          <a:custGeom>
            <a:avLst/>
            <a:gdLst>
              <a:gd name="connsiteX0" fmla="*/ 0 w 9198524"/>
              <a:gd name="connsiteY0" fmla="*/ 0 h 5515904"/>
              <a:gd name="connsiteX1" fmla="*/ 9198524 w 9198524"/>
              <a:gd name="connsiteY1" fmla="*/ 3014506 h 5515904"/>
              <a:gd name="connsiteX2" fmla="*/ 9198524 w 9198524"/>
              <a:gd name="connsiteY2" fmla="*/ 5477421 h 5515904"/>
              <a:gd name="connsiteX3" fmla="*/ 0 w 9198524"/>
              <a:gd name="connsiteY3" fmla="*/ 5515904 h 5515904"/>
              <a:gd name="connsiteX4" fmla="*/ 0 w 9198524"/>
              <a:gd name="connsiteY4" fmla="*/ 0 h 551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8524" h="5515904">
                <a:moveTo>
                  <a:pt x="0" y="0"/>
                </a:moveTo>
                <a:lnTo>
                  <a:pt x="9198524" y="3014506"/>
                </a:lnTo>
                <a:lnTo>
                  <a:pt x="9198524" y="5477421"/>
                </a:lnTo>
                <a:lnTo>
                  <a:pt x="0" y="5515904"/>
                </a:lnTo>
                <a:cubicBezTo>
                  <a:pt x="4276" y="3685821"/>
                  <a:pt x="8553" y="1855738"/>
                  <a:pt x="0" y="0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2607418" y="3934867"/>
            <a:ext cx="6536582" cy="2923133"/>
          </a:xfrm>
          <a:custGeom>
            <a:avLst/>
            <a:gdLst>
              <a:gd name="connsiteX0" fmla="*/ 6029715 w 6029715"/>
              <a:gd name="connsiteY0" fmla="*/ 0 h 6875638"/>
              <a:gd name="connsiteX1" fmla="*/ 6029715 w 6029715"/>
              <a:gd name="connsiteY1" fmla="*/ 6875638 h 6875638"/>
              <a:gd name="connsiteX2" fmla="*/ 0 w 6029715"/>
              <a:gd name="connsiteY2" fmla="*/ 6875638 h 6875638"/>
              <a:gd name="connsiteX3" fmla="*/ 6029715 w 6029715"/>
              <a:gd name="connsiteY3" fmla="*/ 0 h 6875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9715" h="6875638">
                <a:moveTo>
                  <a:pt x="6029715" y="0"/>
                </a:moveTo>
                <a:lnTo>
                  <a:pt x="6029715" y="6875638"/>
                </a:lnTo>
                <a:lnTo>
                  <a:pt x="0" y="6875638"/>
                </a:lnTo>
                <a:lnTo>
                  <a:pt x="6029715" y="0"/>
                </a:ln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0"/>
          <p:cNvSpPr>
            <a:spLocks noGrp="1"/>
          </p:cNvSpPr>
          <p:nvPr userDrawn="1">
            <p:ph type="title"/>
          </p:nvPr>
        </p:nvSpPr>
        <p:spPr>
          <a:xfrm>
            <a:off x="320040" y="275167"/>
            <a:ext cx="8441502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7" name="Isosceles Triangle 16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9" name="Parallelogram 18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4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000000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320675" y="1852083"/>
            <a:ext cx="8450746" cy="4297680"/>
          </a:xfrm>
          <a:prstGeom prst="rect">
            <a:avLst/>
          </a:prstGeom>
        </p:spPr>
        <p:txBody>
          <a:bodyPr vert="horz"/>
          <a:lstStyle>
            <a:lvl1pPr marL="274320" indent="-182880">
              <a:buClr>
                <a:schemeClr val="accent3"/>
              </a:buClr>
              <a:buSzPct val="85000"/>
              <a:buFont typeface="Lucida Grande"/>
              <a:buChar char="*"/>
              <a:defRPr sz="2000">
                <a:solidFill>
                  <a:srgbClr val="000000"/>
                </a:solidFill>
                <a:latin typeface="Open Sans Light"/>
                <a:cs typeface="Open Sans Light"/>
              </a:defRPr>
            </a:lvl1pPr>
            <a:lvl2pPr marL="548640" indent="-182880">
              <a:buClr>
                <a:schemeClr val="accent3"/>
              </a:buClr>
              <a:buSzPct val="85000"/>
              <a:buFont typeface="Lucida Grande"/>
              <a:buChar char="*"/>
              <a:defRPr sz="1800">
                <a:solidFill>
                  <a:srgbClr val="000000"/>
                </a:solidFill>
                <a:latin typeface="Open Sans Light"/>
                <a:cs typeface="Open Sans Light"/>
              </a:defRPr>
            </a:lvl2pPr>
            <a:lvl3pPr marL="822960" indent="-182880">
              <a:buClr>
                <a:schemeClr val="accent3"/>
              </a:buClr>
              <a:buSzPct val="85000"/>
              <a:buFont typeface="Lucida Grande"/>
              <a:buChar char="*"/>
              <a:defRPr sz="1600">
                <a:solidFill>
                  <a:srgbClr val="000000"/>
                </a:solidFill>
                <a:latin typeface="Open Sans Light"/>
                <a:cs typeface="Open Sans Light"/>
              </a:defRPr>
            </a:lvl3pPr>
            <a:lvl4pPr marL="109728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4pPr>
            <a:lvl5pPr marL="137160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4903789"/>
            <a:ext cx="661750" cy="210312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26" name="Isosceles Triangle 25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8" name="Parallelogram 27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5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/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/>
          <p:cNvSpPr>
            <a:spLocks noGrp="1"/>
          </p:cNvSpPr>
          <p:nvPr>
            <p:ph type="title"/>
          </p:nvPr>
        </p:nvSpPr>
        <p:spPr>
          <a:xfrm>
            <a:off x="320040" y="275167"/>
            <a:ext cx="8445730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pic>
        <p:nvPicPr>
          <p:cNvPr id="9" name="Picture 8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4" name="Isosceles Triangle 13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9685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1328928"/>
            <a:ext cx="5486400" cy="4511040"/>
          </a:xfrm>
          <a:prstGeom prst="rect">
            <a:avLst/>
          </a:prstGeom>
        </p:spPr>
        <p:txBody>
          <a:bodyPr vert="horz"/>
          <a:lstStyle>
            <a:lvl1pPr marL="91440" indent="0">
              <a:buClr>
                <a:schemeClr val="accent2"/>
              </a:buClr>
              <a:buSzPct val="85000"/>
              <a:buFont typeface="Lucida Grande"/>
              <a:buNone/>
              <a:defRPr sz="2000">
                <a:latin typeface="Open Sans Light"/>
                <a:cs typeface="Open Sans Light"/>
              </a:defRPr>
            </a:lvl1pPr>
            <a:lvl2pPr marL="548640" indent="-182880">
              <a:buClr>
                <a:schemeClr val="accent2"/>
              </a:buClr>
              <a:buSzPct val="85000"/>
              <a:buFont typeface="Lucida Grande"/>
              <a:buChar char="*"/>
              <a:defRPr sz="1800">
                <a:latin typeface="Open Sans Light"/>
                <a:cs typeface="Open Sans Light"/>
              </a:defRPr>
            </a:lvl2pPr>
            <a:lvl3pPr marL="822960" indent="-182880">
              <a:buClr>
                <a:schemeClr val="accent2"/>
              </a:buClr>
              <a:buSzPct val="85000"/>
              <a:buFont typeface="Lucida Grande"/>
              <a:buChar char="*"/>
              <a:defRPr sz="1600">
                <a:latin typeface="Open Sans Light"/>
                <a:cs typeface="Open Sans Light"/>
              </a:defRPr>
            </a:lvl3pPr>
            <a:lvl4pPr marL="109728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4pPr>
            <a:lvl5pPr marL="137160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1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0"/>
          <p:cNvSpPr>
            <a:spLocks noGrp="1"/>
          </p:cNvSpPr>
          <p:nvPr>
            <p:ph type="title"/>
          </p:nvPr>
        </p:nvSpPr>
        <p:spPr>
          <a:xfrm>
            <a:off x="915988" y="1822231"/>
            <a:ext cx="5935662" cy="203926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36901" b="42816"/>
          <a:stretch/>
        </p:blipFill>
        <p:spPr>
          <a:xfrm>
            <a:off x="-1587" y="4709160"/>
            <a:ext cx="9144000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1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A Capabil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09153" y="-1"/>
            <a:ext cx="6834848" cy="90236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0"/>
          <p:cNvSpPr>
            <a:spLocks noGrp="1"/>
          </p:cNvSpPr>
          <p:nvPr userDrawn="1">
            <p:ph type="title"/>
          </p:nvPr>
        </p:nvSpPr>
        <p:spPr>
          <a:xfrm>
            <a:off x="3643611" y="64139"/>
            <a:ext cx="4912149" cy="78961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FFFFFF"/>
                </a:solidFill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8" name="Isosceles Triangle 7"/>
          <p:cNvSpPr/>
          <p:nvPr userDrawn="1"/>
        </p:nvSpPr>
        <p:spPr>
          <a:xfrm rot="10800000">
            <a:off x="-438109" y="0"/>
            <a:ext cx="4053039" cy="1797050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1" name="Isosceles Triangle 10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3789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15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5" r:id="rId3"/>
    <p:sldLayoutId id="2147483656" r:id="rId4"/>
    <p:sldLayoutId id="2147483662" r:id="rId5"/>
    <p:sldLayoutId id="2147483657" r:id="rId6"/>
    <p:sldLayoutId id="2147483663" r:id="rId7"/>
    <p:sldLayoutId id="2147483661" r:id="rId8"/>
    <p:sldLayoutId id="2147483660" r:id="rId9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0"/>
          <p:cNvSpPr txBox="1">
            <a:spLocks/>
          </p:cNvSpPr>
          <p:nvPr/>
        </p:nvSpPr>
        <p:spPr>
          <a:xfrm>
            <a:off x="465996" y="5016681"/>
            <a:ext cx="8144605" cy="439591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500" kern="1200" baseline="0">
                <a:solidFill>
                  <a:srgbClr val="FAFAFA"/>
                </a:solidFill>
                <a:latin typeface="Open Sans Light"/>
                <a:ea typeface="+mn-ea"/>
                <a:cs typeface="Open Sans Light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Open Sans Light"/>
                <a:ea typeface="+mn-ea"/>
                <a:cs typeface="Open Sans Light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Open Sans Light"/>
                <a:ea typeface="+mn-ea"/>
                <a:cs typeface="Open Sans Light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Open Sans Light"/>
                <a:ea typeface="+mn-ea"/>
                <a:cs typeface="Open Sans Light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Open Sans Light"/>
                <a:ea typeface="+mn-ea"/>
                <a:cs typeface="Open Sans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Tests conducted by Oxford Information Labs 2021</a:t>
            </a:r>
          </a:p>
          <a:p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44" y="4201623"/>
            <a:ext cx="8153399" cy="743981"/>
          </a:xfrm>
        </p:spPr>
        <p:txBody>
          <a:bodyPr/>
          <a:lstStyle/>
          <a:p>
            <a:r>
              <a:rPr lang="en-US" dirty="0"/>
              <a:t>UA-Readiness Evaluation of Browsers</a:t>
            </a:r>
          </a:p>
        </p:txBody>
      </p:sp>
    </p:spTree>
    <p:extLst>
      <p:ext uri="{BB962C8B-B14F-4D97-AF65-F5344CB8AC3E}">
        <p14:creationId xmlns:p14="http://schemas.microsoft.com/office/powerpoint/2010/main" val="1755789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Previous Tests 2017 - Summary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320676" y="1221458"/>
            <a:ext cx="8676568" cy="3802098"/>
          </a:xfrm>
        </p:spPr>
        <p:txBody>
          <a:bodyPr/>
          <a:lstStyle/>
          <a:p>
            <a:r>
              <a:rPr lang="en-US" dirty="0"/>
              <a:t>No special language settings</a:t>
            </a:r>
          </a:p>
          <a:p>
            <a:r>
              <a:rPr lang="en-US" dirty="0"/>
              <a:t>Only Internet Explorer desktop fully compliant</a:t>
            </a:r>
          </a:p>
          <a:p>
            <a:r>
              <a:rPr lang="en-US" dirty="0"/>
              <a:t>17 URLs, 8 browsers, 6 </a:t>
            </a:r>
            <a:r>
              <a:rPr lang="en-US" dirty="0" err="1"/>
              <a:t>oss</a:t>
            </a:r>
            <a:r>
              <a:rPr lang="en-US" dirty="0"/>
              <a:t> (4 desktop, 2 mobile)</a:t>
            </a:r>
          </a:p>
          <a:p>
            <a:r>
              <a:rPr lang="en-US" dirty="0"/>
              <a:t>Most desktop browsers worked very well</a:t>
            </a:r>
          </a:p>
          <a:p>
            <a:r>
              <a:rPr lang="en-US" dirty="0"/>
              <a:t>Issues with rtl1.ascii in title bar</a:t>
            </a:r>
          </a:p>
          <a:p>
            <a:r>
              <a:rPr lang="en-US" dirty="0"/>
              <a:t>Issues with open dot “.” as a delimiter</a:t>
            </a:r>
          </a:p>
          <a:p>
            <a:r>
              <a:rPr lang="en-US" dirty="0"/>
              <a:t>Firefox and Opera on mobile – poor</a:t>
            </a:r>
          </a:p>
          <a:p>
            <a:r>
              <a:rPr lang="en-US" dirty="0"/>
              <a:t>Https certificate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030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2021 – Test Criteria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320675" y="1318686"/>
            <a:ext cx="8450746" cy="4620517"/>
          </a:xfrm>
          <a:prstGeom prst="rect">
            <a:avLst/>
          </a:prstGeom>
        </p:spPr>
        <p:txBody>
          <a:bodyPr>
            <a:noAutofit/>
          </a:bodyPr>
          <a:lstStyle/>
          <a:p>
            <a:pPr marL="91440" indent="0">
              <a:spcBef>
                <a:spcPts val="1200"/>
              </a:spcBef>
              <a:buNone/>
            </a:pPr>
            <a:r>
              <a:rPr lang="en-US" dirty="0">
                <a:latin typeface="Open Sans "/>
                <a:cs typeface="Open Sans "/>
              </a:rPr>
              <a:t>No special language settings and following from the 2017 tests.</a:t>
            </a: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r>
              <a:rPr lang="en-US" dirty="0"/>
              <a:t>Paste entire URL in location bar then press ‘enter’</a:t>
            </a:r>
          </a:p>
          <a:p>
            <a:endParaRPr lang="en-US" dirty="0"/>
          </a:p>
          <a:p>
            <a:r>
              <a:rPr lang="en-US" dirty="0"/>
              <a:t>Does the correct page load following ‘enter’?</a:t>
            </a:r>
          </a:p>
          <a:p>
            <a:pPr lvl="1"/>
            <a:r>
              <a:rPr lang="en-US" dirty="0"/>
              <a:t>Note: behavior before pressing ‘enter’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/>
              <a:t>Does URL display correctly in location bar?</a:t>
            </a:r>
          </a:p>
          <a:p>
            <a:pPr lvl="1"/>
            <a:r>
              <a:rPr lang="en-US" dirty="0"/>
              <a:t>Note: some truncate the full path in all cases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/>
              <a:t>Does the page title display correctly in the tab title bar?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351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Methodology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320675" y="1318686"/>
            <a:ext cx="8450746" cy="4620517"/>
          </a:xfrm>
          <a:prstGeom prst="rect">
            <a:avLst/>
          </a:prstGeom>
        </p:spPr>
        <p:txBody>
          <a:bodyPr>
            <a:noAutofit/>
          </a:bodyPr>
          <a:lstStyle/>
          <a:p>
            <a:pPr fontAlgn="base"/>
            <a:r>
              <a:rPr lang="en-GB" dirty="0"/>
              <a:t>Paste entire URL in location bar, press ‘enter’</a:t>
            </a:r>
          </a:p>
          <a:p>
            <a:pPr marL="91440" indent="0" fontAlgn="base">
              <a:buNone/>
            </a:pPr>
            <a:endParaRPr lang="en-GB" dirty="0"/>
          </a:p>
          <a:p>
            <a:pPr fontAlgn="base"/>
            <a:r>
              <a:rPr lang="en-GB" dirty="0"/>
              <a:t>Does the correct page load following ‘enter’?</a:t>
            </a:r>
          </a:p>
          <a:p>
            <a:pPr lvl="1" fontAlgn="base"/>
            <a:r>
              <a:rPr lang="en-GB" dirty="0"/>
              <a:t>Note: behaviour before pressing ‘enter’</a:t>
            </a:r>
          </a:p>
          <a:p>
            <a:pPr marL="365760" lvl="1" indent="0" fontAlgn="base">
              <a:buNone/>
            </a:pPr>
            <a:endParaRPr lang="en-GB" dirty="0"/>
          </a:p>
          <a:p>
            <a:pPr fontAlgn="base"/>
            <a:r>
              <a:rPr lang="en-GB" dirty="0"/>
              <a:t>Does URL display correctly in location bar?</a:t>
            </a:r>
          </a:p>
          <a:p>
            <a:pPr lvl="1" fontAlgn="base"/>
            <a:r>
              <a:rPr lang="en-GB" dirty="0"/>
              <a:t>Note: some truncate the full path in all cases</a:t>
            </a:r>
          </a:p>
          <a:p>
            <a:pPr marL="365760" lvl="1" indent="0" fontAlgn="base">
              <a:buNone/>
            </a:pPr>
            <a:endParaRPr lang="en-GB" dirty="0"/>
          </a:p>
          <a:p>
            <a:pPr fontAlgn="base"/>
            <a:r>
              <a:rPr lang="en-GB" dirty="0"/>
              <a:t>Does the page title display correctly in the tab title bar?</a:t>
            </a:r>
          </a:p>
          <a:p>
            <a:pPr marL="91440" indent="0" fontAlgn="base">
              <a:buNone/>
            </a:pPr>
            <a:endParaRPr lang="en-GB" dirty="0"/>
          </a:p>
          <a:p>
            <a:pPr fontAlgn="base"/>
            <a:r>
              <a:rPr lang="en-GB" dirty="0"/>
              <a:t>Additional tests for 2021</a:t>
            </a:r>
          </a:p>
          <a:p>
            <a:pPr lvl="1" fontAlgn="base"/>
            <a:r>
              <a:rPr lang="en-GB" dirty="0"/>
              <a:t>Add to bookmark/favorite </a:t>
            </a:r>
          </a:p>
          <a:p>
            <a:pPr lvl="1" fontAlgn="base"/>
            <a:r>
              <a:rPr lang="en-GB" dirty="0"/>
              <a:t>Confirm display of bookmark</a:t>
            </a:r>
          </a:p>
          <a:p>
            <a:pPr lvl="3"/>
            <a:endParaRPr lang="en-US" sz="2000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823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Key Findings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320675" y="1318686"/>
            <a:ext cx="8450746" cy="4620517"/>
          </a:xfrm>
          <a:prstGeom prst="rect">
            <a:avLst/>
          </a:prstGeom>
        </p:spPr>
        <p:txBody>
          <a:bodyPr>
            <a:noAutofit/>
          </a:bodyPr>
          <a:lstStyle/>
          <a:p>
            <a:pPr marL="91440" indent="0">
              <a:spcBef>
                <a:spcPts val="1200"/>
              </a:spcBef>
              <a:buNone/>
            </a:pPr>
            <a:r>
              <a:rPr lang="en-US" dirty="0">
                <a:latin typeface="Open Sans "/>
                <a:cs typeface="Open Sans "/>
              </a:rPr>
              <a:t>The results showed an encouraging picture.</a:t>
            </a: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fontAlgn="base"/>
            <a:r>
              <a:rPr lang="en-GB" dirty="0"/>
              <a:t>Strong support for display and navigation of IDN domains across most browsers.</a:t>
            </a:r>
          </a:p>
          <a:p>
            <a:pPr lvl="1" fontAlgn="base"/>
            <a:r>
              <a:rPr lang="en-GB" dirty="0"/>
              <a:t>Some right-to-left scripts displayed differently than what was pasted but this could be interpreted as display preference.</a:t>
            </a:r>
          </a:p>
          <a:p>
            <a:pPr lvl="1" fontAlgn="base"/>
            <a:endParaRPr lang="en-GB" dirty="0"/>
          </a:p>
          <a:p>
            <a:pPr fontAlgn="base"/>
            <a:r>
              <a:rPr lang="en-GB" dirty="0"/>
              <a:t>Strong support for bookmarking IDN domains.</a:t>
            </a:r>
          </a:p>
          <a:p>
            <a:pPr lvl="1" fontAlgn="base"/>
            <a:r>
              <a:rPr lang="en-GB" dirty="0"/>
              <a:t>Many browsers display IDN bookmarks as Punycode leading to limited usefulness.</a:t>
            </a:r>
          </a:p>
        </p:txBody>
      </p:sp>
    </p:spTree>
    <p:extLst>
      <p:ext uri="{BB962C8B-B14F-4D97-AF65-F5344CB8AC3E}">
        <p14:creationId xmlns:p14="http://schemas.microsoft.com/office/powerpoint/2010/main" val="132900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Summary of Results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557742" y="1332309"/>
            <a:ext cx="8231652" cy="4456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91440" indent="0">
              <a:spcBef>
                <a:spcPts val="1200"/>
              </a:spcBef>
              <a:buNone/>
            </a:pPr>
            <a:r>
              <a:rPr lang="en-US" dirty="0">
                <a:latin typeface="Open Sans "/>
                <a:cs typeface="Open Sans "/>
              </a:rPr>
              <a:t>Light green represents the most successful browsers in terms of UA-readiness.</a:t>
            </a: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fontAlgn="base"/>
            <a:r>
              <a:rPr lang="en-GB" dirty="0"/>
              <a:t>Yandex and Chrome score highly across all platforms. </a:t>
            </a:r>
          </a:p>
          <a:p>
            <a:pPr fontAlgn="base"/>
            <a:r>
              <a:rPr lang="en-GB" dirty="0"/>
              <a:t>Edge and and UC Browser scored the lowest.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F67F772-89D3-E54B-BFEA-F956AD5F8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4" y="2405321"/>
            <a:ext cx="8906933" cy="102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894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Summary of Results – Desktop vs. Mobile Device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557742" y="1332309"/>
            <a:ext cx="8231652" cy="4456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marL="91440" indent="0">
              <a:spcBef>
                <a:spcPts val="1200"/>
              </a:spcBef>
              <a:buNone/>
            </a:pPr>
            <a:endParaRPr lang="en-US" dirty="0">
              <a:latin typeface="Open Sans "/>
              <a:cs typeface="Open Sans "/>
            </a:endParaRPr>
          </a:p>
          <a:p>
            <a:pPr marL="91440" indent="0">
              <a:spcBef>
                <a:spcPts val="1200"/>
              </a:spcBef>
              <a:buNone/>
            </a:pPr>
            <a:endParaRPr lang="en-US" sz="300" dirty="0">
              <a:latin typeface="Open Sans "/>
              <a:cs typeface="Open Sans "/>
            </a:endParaRPr>
          </a:p>
          <a:p>
            <a:pPr fontAlgn="base"/>
            <a:r>
              <a:rPr lang="en-GB" dirty="0"/>
              <a:t>More Universal Acceptance difficulties with mobile device environments.</a:t>
            </a:r>
          </a:p>
          <a:p>
            <a:pPr fontAlgn="base"/>
            <a:endParaRPr lang="en-GB" dirty="0"/>
          </a:p>
          <a:p>
            <a:r>
              <a:rPr lang="en-GB" dirty="0"/>
              <a:t>Most failures were due to tests F and C (confirm that the URL display is in the correct format as added and confirm that the URL is displayed correctly in the bar).</a:t>
            </a:r>
            <a:br>
              <a:rPr lang="en-GB" dirty="0"/>
            </a:br>
            <a:endParaRPr lang="en-GB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BE7CA42-BE32-564F-B1C6-DF2D5885C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520" y="1469341"/>
            <a:ext cx="4564422" cy="1959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046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Caveats and Conclusions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320675" y="1318686"/>
            <a:ext cx="8450746" cy="4620517"/>
          </a:xfrm>
          <a:prstGeom prst="rect">
            <a:avLst/>
          </a:prstGeom>
        </p:spPr>
        <p:txBody>
          <a:bodyPr>
            <a:noAutofit/>
          </a:bodyPr>
          <a:lstStyle/>
          <a:p>
            <a:pPr fontAlgn="base"/>
            <a:r>
              <a:rPr lang="en-GB" dirty="0"/>
              <a:t>Limited platform support for some browsers.</a:t>
            </a:r>
          </a:p>
          <a:p>
            <a:pPr fontAlgn="base"/>
            <a:r>
              <a:rPr lang="en-GB" dirty="0"/>
              <a:t>Some identified study browsers untestable due to security concerns.</a:t>
            </a:r>
          </a:p>
          <a:p>
            <a:pPr marL="91440" indent="0" fontAlgn="base">
              <a:buNone/>
            </a:pPr>
            <a:endParaRPr lang="en-GB" dirty="0"/>
          </a:p>
          <a:p>
            <a:pPr marL="91440" indent="0" fontAlgn="base">
              <a:buNone/>
            </a:pPr>
            <a:r>
              <a:rPr lang="en-GB" dirty="0"/>
              <a:t>The general outlook for the UA-readiness of modern web browsers is largely positive. </a:t>
            </a:r>
          </a:p>
          <a:p>
            <a:pPr marL="91440" indent="0" fontAlgn="base">
              <a:buNone/>
            </a:pPr>
            <a:endParaRPr lang="en-GB" dirty="0"/>
          </a:p>
          <a:p>
            <a:pPr marL="91440" indent="0" fontAlgn="base">
              <a:buNone/>
            </a:pPr>
            <a:r>
              <a:rPr lang="en-GB" dirty="0"/>
              <a:t>One area of improvement for browser vendors is the handling of bookmarking for IDNs. A number of vendors listed previously stored bookmarks using Punycode conversions which have little or no significance to the reader.</a:t>
            </a:r>
          </a:p>
        </p:txBody>
      </p:sp>
    </p:spTree>
    <p:extLst>
      <p:ext uri="{BB962C8B-B14F-4D97-AF65-F5344CB8AC3E}">
        <p14:creationId xmlns:p14="http://schemas.microsoft.com/office/powerpoint/2010/main" val="3857223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ASG">
      <a:dk1>
        <a:srgbClr val="000000"/>
      </a:dk1>
      <a:lt1>
        <a:srgbClr val="FAFAFA"/>
      </a:lt1>
      <a:dk2>
        <a:srgbClr val="000000"/>
      </a:dk2>
      <a:lt2>
        <a:srgbClr val="FAFAFA"/>
      </a:lt2>
      <a:accent1>
        <a:srgbClr val="FF9E1B"/>
      </a:accent1>
      <a:accent2>
        <a:srgbClr val="707372"/>
      </a:accent2>
      <a:accent3>
        <a:srgbClr val="D57800"/>
      </a:accent3>
      <a:accent4>
        <a:srgbClr val="B2B4B2"/>
      </a:accent4>
      <a:accent5>
        <a:srgbClr val="FFC56E"/>
      </a:accent5>
      <a:accent6>
        <a:srgbClr val="FFFFFF"/>
      </a:accent6>
      <a:hlink>
        <a:srgbClr val="FF9E1B"/>
      </a:hlink>
      <a:folHlink>
        <a:srgbClr val="70737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smtClean="0">
            <a:latin typeface="Open Sans Light"/>
            <a:cs typeface="Open Sans Ligh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16274</TotalTime>
  <Words>434</Words>
  <Application>Microsoft Macintosh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Lucida Grande</vt:lpstr>
      <vt:lpstr>Open Sans</vt:lpstr>
      <vt:lpstr>Open Sans </vt:lpstr>
      <vt:lpstr>Open Sans Light</vt:lpstr>
      <vt:lpstr>Times New Roman</vt:lpstr>
      <vt:lpstr>Office Theme</vt:lpstr>
      <vt:lpstr>UA-Readiness Evaluation of Browsers</vt:lpstr>
      <vt:lpstr>Previous Tests 2017 - Summary</vt:lpstr>
      <vt:lpstr>2021 – Test Criteria</vt:lpstr>
      <vt:lpstr>Methodology</vt:lpstr>
      <vt:lpstr>Key Findings</vt:lpstr>
      <vt:lpstr>Summary of Results</vt:lpstr>
      <vt:lpstr>Summary of Results – Desktop vs. Mobile Device</vt:lpstr>
      <vt:lpstr>Caveats and Conclusions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Davenport</dc:creator>
  <cp:lastModifiedBy>Jane Sexton</cp:lastModifiedBy>
  <cp:revision>477</cp:revision>
  <dcterms:created xsi:type="dcterms:W3CDTF">2016-03-09T19:41:20Z</dcterms:created>
  <dcterms:modified xsi:type="dcterms:W3CDTF">2022-01-19T22:36:28Z</dcterms:modified>
</cp:coreProperties>
</file>