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06_68A736EE.xml" ContentType="application/vnd.ms-powerpoint.comments+xml"/>
  <Override PartName="/ppt/comments/modernComment_108_DA8760FA.xml" ContentType="application/vnd.ms-powerpoint.comments+xml"/>
  <Override PartName="/ppt/notesSlides/notesSlide1.xml" ContentType="application/vnd.openxmlformats-officedocument.presentationml.notesSlide+xml"/>
  <Override PartName="/ppt/comments/modernComment_131_BCCEFBD7.xml" ContentType="application/vnd.ms-powerpoint.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3"/>
  </p:notesMasterIdLst>
  <p:handoutMasterIdLst>
    <p:handoutMasterId r:id="rId24"/>
  </p:handoutMasterIdLst>
  <p:sldIdLst>
    <p:sldId id="262" r:id="rId5"/>
    <p:sldId id="260" r:id="rId6"/>
    <p:sldId id="257" r:id="rId7"/>
    <p:sldId id="264" r:id="rId8"/>
    <p:sldId id="282" r:id="rId9"/>
    <p:sldId id="304" r:id="rId10"/>
    <p:sldId id="305" r:id="rId11"/>
    <p:sldId id="306" r:id="rId12"/>
    <p:sldId id="307" r:id="rId13"/>
    <p:sldId id="314" r:id="rId14"/>
    <p:sldId id="313" r:id="rId15"/>
    <p:sldId id="310" r:id="rId16"/>
    <p:sldId id="308" r:id="rId17"/>
    <p:sldId id="309" r:id="rId18"/>
    <p:sldId id="311" r:id="rId19"/>
    <p:sldId id="316" r:id="rId20"/>
    <p:sldId id="315" r:id="rId21"/>
    <p:sldId id="312"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A Template" id="{9E85B11F-81F0-D146-8492-9A0916354AE4}">
          <p14:sldIdLst>
            <p14:sldId id="262"/>
            <p14:sldId id="260"/>
            <p14:sldId id="257"/>
            <p14:sldId id="264"/>
            <p14:sldId id="282"/>
            <p14:sldId id="304"/>
            <p14:sldId id="305"/>
            <p14:sldId id="306"/>
            <p14:sldId id="307"/>
            <p14:sldId id="314"/>
            <p14:sldId id="313"/>
            <p14:sldId id="310"/>
            <p14:sldId id="308"/>
            <p14:sldId id="309"/>
            <p14:sldId id="311"/>
            <p14:sldId id="316"/>
            <p14:sldId id="315"/>
            <p14:sldId id="312"/>
          </p14:sldIdLst>
        </p14:section>
        <p14:section name="UA Principles" id="{69A6B1D6-1835-BD4C-8DE1-9960749C407B}">
          <p14:sldIdLst/>
        </p14:section>
      </p14:sectionLst>
    </p:ext>
    <p:ext uri="{EFAFB233-063F-42B5-8137-9DF3F51BA10A}">
      <p15:sldGuideLst xmlns:p15="http://schemas.microsoft.com/office/powerpoint/2012/main">
        <p15:guide id="1" orient="horz" pos="851">
          <p15:clr>
            <a:srgbClr val="A4A3A4"/>
          </p15:clr>
        </p15:guide>
        <p15:guide id="2" pos="242">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B4CB2E1-F516-55A3-5BEC-540ABE8B6089}" name="Julien Bernard" initials="JB" userId="S::jbernard@cofomo.com::acbceb42-b88c-471b-8003-97e73e12305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591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17057F-D106-990F-6E80-EC7405E4DB4D}" v="272" dt="2021-12-20T16:00:35.023"/>
    <p1510:client id="{586A71FF-2350-5444-E8F0-0156CBAD1B67}" v="27" dt="2021-11-17T19:31:44.756"/>
    <p1510:client id="{6D5C1883-D293-E63D-F189-749D02C88709}" v="21" dt="2021-12-20T15:35:24.578"/>
    <p1510:client id="{769806AE-1526-4102-8861-49A2B06E5CEE}" v="4100" dt="2021-11-16T21:49:45.117"/>
    <p1510:client id="{88EE5736-6607-9D80-A6AC-1DA8282627C3}" v="55" dt="2021-12-20T15:56:02.738"/>
    <p1510:client id="{8C4D24A1-0B03-5614-E5EE-4AE311C4AF66}" v="1316" dt="2021-12-08T16:17:15.843"/>
    <p1510:client id="{A80CFF6B-D7E6-FF2C-ECB3-AFD404E9792F}" v="3" dt="2021-12-14T15:25:10.907"/>
    <p1510:client id="{B8692D04-2B02-BA62-6A0B-397B2A559C23}" v="2" dt="2022-01-17T21:20:42.592"/>
    <p1510:client id="{D088545D-699A-044F-8741-9FD756C37FE7}" v="70" dt="2021-11-17T16:41:16.286"/>
    <p1510:client id="{D9570196-3A97-50BD-19A9-BA5D272877FC}" v="1060" dt="2021-11-15T20:36:04.251"/>
    <p1510:client id="{DE744CF6-EAEF-841B-F0CD-A29D310B99ED}" v="7" dt="2021-12-14T15:23:31.975"/>
    <p1510:client id="{E0A95A7B-873C-8EAD-8A0B-73F227F8E3ED}" v="23" dt="2022-01-05T13:39:38.8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93"/>
    <p:restoredTop sz="94709"/>
  </p:normalViewPr>
  <p:slideViewPr>
    <p:cSldViewPr snapToGrid="0">
      <p:cViewPr varScale="1">
        <p:scale>
          <a:sx n="92" d="100"/>
          <a:sy n="92" d="100"/>
        </p:scale>
        <p:origin x="1992" y="168"/>
      </p:cViewPr>
      <p:guideLst>
        <p:guide orient="horz" pos="851"/>
        <p:guide pos="24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8/10/relationships/authors" Target="authors.xml"/></Relationships>
</file>

<file path=ppt/comments/modernComment_106_68A736EE.xml><?xml version="1.0" encoding="utf-8"?>
<p188:cmLst xmlns:a="http://schemas.openxmlformats.org/drawingml/2006/main" xmlns:r="http://schemas.openxmlformats.org/officeDocument/2006/relationships" xmlns:p188="http://schemas.microsoft.com/office/powerpoint/2018/8/main">
  <p188:cm id="{976C62EC-8772-4454-A3DF-B102206D0BF5}" authorId="{0B4CB2E1-F516-55A3-5BEC-540ABE8B6089}" status="resolved" created="2021-11-17T16:24:13.397" complete="100000">
    <ac:txMkLst xmlns:ac="http://schemas.microsoft.com/office/drawing/2013/main/command">
      <pc:docMk xmlns:pc="http://schemas.microsoft.com/office/powerpoint/2013/main/command"/>
      <pc:sldMk xmlns:pc="http://schemas.microsoft.com/office/powerpoint/2013/main/command" cId="1755789038" sldId="262"/>
      <ac:spMk id="2" creationId="{00000000-0000-0000-0000-000000000000}"/>
      <ac:txMk cp="0" len="86">
        <ac:context len="88" hash="710364219"/>
      </ac:txMk>
    </ac:txMkLst>
    <p188:pos x="8013224" y="409524"/>
    <p188:txBody>
      <a:bodyPr/>
      <a:lstStyle/>
      <a:p>
        <a:r>
          <a:rPr lang="en-US"/>
          <a:t> Universal Acceptance (UA) Readiness Evaluation of 
Programming Languages and Development Frameworks – Phase 3</a:t>
        </a:r>
      </a:p>
    </p188:txBody>
  </p188:cm>
</p188:cmLst>
</file>

<file path=ppt/comments/modernComment_108_DA8760FA.xml><?xml version="1.0" encoding="utf-8"?>
<p188:cmLst xmlns:a="http://schemas.openxmlformats.org/drawingml/2006/main" xmlns:r="http://schemas.openxmlformats.org/officeDocument/2006/relationships" xmlns:p188="http://schemas.microsoft.com/office/powerpoint/2018/8/main">
  <p188:cm id="{517B9A86-C39C-4EE5-AD75-0B4D528A5E09}" authorId="{0B4CB2E1-F516-55A3-5BEC-540ABE8B6089}" status="resolved" created="2021-11-17T16:26:11.494" complete="100000">
    <ac:txMkLst xmlns:ac="http://schemas.microsoft.com/office/drawing/2013/main/command">
      <pc:docMk xmlns:pc="http://schemas.microsoft.com/office/powerpoint/2013/main/command"/>
      <pc:sldMk xmlns:pc="http://schemas.microsoft.com/office/powerpoint/2013/main/command" cId="3666305274" sldId="264"/>
      <ac:spMk id="11" creationId="{00000000-0000-0000-0000-000000000000}"/>
      <ac:txMk cp="3" len="7">
        <ac:context len="552" hash="459402165"/>
      </ac:txMk>
    </ac:txMkLst>
    <p188:pos x="1760342" y="427860"/>
    <p188:txBody>
      <a:bodyPr/>
      <a:lstStyle/>
      <a:p>
        <a:r>
          <a:rPr lang="en-US"/>
          <a:t>mention they have been updated (if not already done later)</a:t>
        </a:r>
      </a:p>
    </p188:txBody>
  </p188:cm>
</p188:cmLst>
</file>

<file path=ppt/comments/modernComment_131_BCCEFBD7.xml><?xml version="1.0" encoding="utf-8"?>
<p188:cmLst xmlns:a="http://schemas.openxmlformats.org/drawingml/2006/main" xmlns:r="http://schemas.openxmlformats.org/officeDocument/2006/relationships" xmlns:p188="http://schemas.microsoft.com/office/powerpoint/2018/8/main">
  <p188:cm id="{5869735B-D7A1-4814-8EAB-72B60C97A94E}" authorId="{0B4CB2E1-F516-55A3-5BEC-540ABE8B6089}" status="resolved" created="2021-11-17T16:30:31.220" complete="100000">
    <ac:txMkLst xmlns:ac="http://schemas.microsoft.com/office/drawing/2013/main/command">
      <pc:docMk xmlns:pc="http://schemas.microsoft.com/office/powerpoint/2013/main/command"/>
      <pc:sldMk xmlns:pc="http://schemas.microsoft.com/office/powerpoint/2013/main/command" cId="3167681495" sldId="305"/>
      <ac:spMk id="11" creationId="{00000000-0000-0000-0000-000000000000}"/>
      <ac:txMk cp="0" len="32">
        <ac:context len="440" hash="1577843101"/>
      </ac:txMk>
    </ac:txMkLst>
    <p188:pos x="2316561" y="427860"/>
    <p188:txBody>
      <a:bodyPr/>
      <a:lstStyle/>
      <a:p>
        <a:r>
          <a:rPr lang="en-US"/>
          <a:t>Windows only</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6906E0-6942-4F48-AC5D-2DDD06904B92}" type="datetimeFigureOut">
              <a:rPr lang="en-US" smtClean="0"/>
              <a:t>3/4/22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9EBCD6-F881-DE4D-AD91-2DE9B6D20BD0}" type="slidenum">
              <a:rPr lang="en-US" smtClean="0"/>
              <a:t>‹#›</a:t>
            </a:fld>
            <a:endParaRPr lang="en-US"/>
          </a:p>
        </p:txBody>
      </p:sp>
    </p:spTree>
    <p:extLst>
      <p:ext uri="{BB962C8B-B14F-4D97-AF65-F5344CB8AC3E}">
        <p14:creationId xmlns:p14="http://schemas.microsoft.com/office/powerpoint/2010/main" val="3373010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D18E1-D8CB-9946-948B-7C2F3B110973}" type="datetimeFigureOut">
              <a:rPr lang="en-US" smtClean="0"/>
              <a:t>3/4/22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70686C-8BC4-524E-8ABC-5F9B9C355391}" type="slidenum">
              <a:rPr lang="en-US" smtClean="0"/>
              <a:t>‹#›</a:t>
            </a:fld>
            <a:endParaRPr lang="en-US"/>
          </a:p>
        </p:txBody>
      </p:sp>
    </p:spTree>
    <p:extLst>
      <p:ext uri="{BB962C8B-B14F-4D97-AF65-F5344CB8AC3E}">
        <p14:creationId xmlns:p14="http://schemas.microsoft.com/office/powerpoint/2010/main" val="19770681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github.com/square/okhttp/issues/6910"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github.com/square/okhttp/issues/6910"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github.com/square/okhttp/issues/6910"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github.com/square/okhttp/issues/6910"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docs.microsoft.com/en-us/windows/win32/api/winnls/nf-winnls-idntounicode"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Native mail function: The PHP team is not opened to make the fix: </a:t>
            </a:r>
            <a:r>
              <a:rPr lang="en-US"/>
              <a:t>https://bugs.php.net/bug.php?id=81615</a:t>
            </a:r>
            <a:endParaRPr lang="en-US">
              <a:cs typeface="Calibri"/>
            </a:endParaRPr>
          </a:p>
          <a:p>
            <a:r>
              <a:rPr lang="en-US" err="1">
                <a:cs typeface="Calibri"/>
              </a:rPr>
              <a:t>PHPMailer</a:t>
            </a:r>
            <a:r>
              <a:rPr lang="en-US">
                <a:cs typeface="Calibri"/>
              </a:rPr>
              <a:t>: Maintainer not opened to make the fix.</a:t>
            </a:r>
          </a:p>
        </p:txBody>
      </p:sp>
      <p:sp>
        <p:nvSpPr>
          <p:cNvPr id="4" name="Slide Number Placeholder 3"/>
          <p:cNvSpPr>
            <a:spLocks noGrp="1"/>
          </p:cNvSpPr>
          <p:nvPr>
            <p:ph type="sldNum" sz="quarter" idx="5"/>
          </p:nvPr>
        </p:nvSpPr>
        <p:spPr/>
        <p:txBody>
          <a:bodyPr/>
          <a:lstStyle/>
          <a:p>
            <a:fld id="{8870686C-8BC4-524E-8ABC-5F9B9C355391}" type="slidenum">
              <a:rPr lang="en-US" smtClean="0"/>
              <a:t>7</a:t>
            </a:fld>
            <a:endParaRPr lang="en-US"/>
          </a:p>
        </p:txBody>
      </p:sp>
    </p:spTree>
    <p:extLst>
      <p:ext uri="{BB962C8B-B14F-4D97-AF65-F5344CB8AC3E}">
        <p14:creationId xmlns:p14="http://schemas.microsoft.com/office/powerpoint/2010/main" val="3216278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17</a:t>
            </a:fld>
            <a:endParaRPr lang="en-US"/>
          </a:p>
        </p:txBody>
      </p:sp>
    </p:spTree>
    <p:extLst>
      <p:ext uri="{BB962C8B-B14F-4D97-AF65-F5344CB8AC3E}">
        <p14:creationId xmlns:p14="http://schemas.microsoft.com/office/powerpoint/2010/main" val="7952969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18</a:t>
            </a:fld>
            <a:endParaRPr lang="en-US"/>
          </a:p>
        </p:txBody>
      </p:sp>
    </p:spTree>
    <p:extLst>
      <p:ext uri="{BB962C8B-B14F-4D97-AF65-F5344CB8AC3E}">
        <p14:creationId xmlns:p14="http://schemas.microsoft.com/office/powerpoint/2010/main" val="122149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cs typeface="Calibri"/>
              </a:rPr>
              <a:t>okHttp</a:t>
            </a:r>
            <a:r>
              <a:rPr lang="en-US">
                <a:cs typeface="Calibri"/>
              </a:rPr>
              <a:t>: </a:t>
            </a:r>
            <a:r>
              <a:rPr lang="en-US"/>
              <a:t>Wasn't open to make it compliant in 2020. Seems to be now after our suggestions to use ICU4J: </a:t>
            </a:r>
            <a:r>
              <a:rPr lang="en-US">
                <a:hlinkClick r:id="rId3"/>
              </a:rPr>
              <a:t>https://github.com/square/okhttp/issues/6910</a:t>
            </a:r>
            <a:endParaRPr lang="en-US"/>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9</a:t>
            </a:fld>
            <a:endParaRPr lang="en-US"/>
          </a:p>
        </p:txBody>
      </p:sp>
    </p:spTree>
    <p:extLst>
      <p:ext uri="{BB962C8B-B14F-4D97-AF65-F5344CB8AC3E}">
        <p14:creationId xmlns:p14="http://schemas.microsoft.com/office/powerpoint/2010/main" val="1752467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cs typeface="Calibri"/>
              </a:rPr>
              <a:t>okHttp</a:t>
            </a:r>
            <a:r>
              <a:rPr lang="en-US">
                <a:cs typeface="Calibri"/>
              </a:rPr>
              <a:t>: </a:t>
            </a:r>
            <a:r>
              <a:rPr lang="en-US"/>
              <a:t>Wasn't open to make it compliant in 2020. Seems to be now after our suggestions to use ICU4J: </a:t>
            </a:r>
            <a:r>
              <a:rPr lang="en-US">
                <a:hlinkClick r:id="rId3"/>
              </a:rPr>
              <a:t>https://github.com/square/okhttp/issues/6910</a:t>
            </a:r>
            <a:endParaRPr lang="en-US"/>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10</a:t>
            </a:fld>
            <a:endParaRPr lang="en-US"/>
          </a:p>
        </p:txBody>
      </p:sp>
    </p:spTree>
    <p:extLst>
      <p:ext uri="{BB962C8B-B14F-4D97-AF65-F5344CB8AC3E}">
        <p14:creationId xmlns:p14="http://schemas.microsoft.com/office/powerpoint/2010/main" val="1188413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cs typeface="Calibri"/>
              </a:rPr>
              <a:t>okHttp</a:t>
            </a:r>
            <a:r>
              <a:rPr lang="en-US">
                <a:cs typeface="Calibri"/>
              </a:rPr>
              <a:t>: </a:t>
            </a:r>
            <a:r>
              <a:rPr lang="en-US"/>
              <a:t>Wasn't open to make it compliant in 2020. Seems to be now after our suggestions to use ICU4J: </a:t>
            </a:r>
            <a:r>
              <a:rPr lang="en-US">
                <a:hlinkClick r:id="rId3"/>
              </a:rPr>
              <a:t>https://github.com/square/okhttp/issues/6910</a:t>
            </a:r>
            <a:endParaRPr lang="en-US"/>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11</a:t>
            </a:fld>
            <a:endParaRPr lang="en-US"/>
          </a:p>
        </p:txBody>
      </p:sp>
    </p:spTree>
    <p:extLst>
      <p:ext uri="{BB962C8B-B14F-4D97-AF65-F5344CB8AC3E}">
        <p14:creationId xmlns:p14="http://schemas.microsoft.com/office/powerpoint/2010/main" val="4070378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12</a:t>
            </a:fld>
            <a:endParaRPr lang="en-US"/>
          </a:p>
        </p:txBody>
      </p:sp>
    </p:spTree>
    <p:extLst>
      <p:ext uri="{BB962C8B-B14F-4D97-AF65-F5344CB8AC3E}">
        <p14:creationId xmlns:p14="http://schemas.microsoft.com/office/powerpoint/2010/main" val="3376446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cs typeface="Calibri"/>
              </a:rPr>
              <a:t>okHttp</a:t>
            </a:r>
            <a:r>
              <a:rPr lang="en-US">
                <a:cs typeface="Calibri"/>
              </a:rPr>
              <a:t>: </a:t>
            </a:r>
            <a:r>
              <a:rPr lang="en-US"/>
              <a:t>Wasn't open to make it compliant in 2020. Seems to be now after our suggestions to use ICU4J: </a:t>
            </a:r>
            <a:r>
              <a:rPr lang="en-US">
                <a:hlinkClick r:id="rId3"/>
              </a:rPr>
              <a:t>https://github.com/square/okhttp/issues/6910</a:t>
            </a:r>
            <a:endParaRPr lang="en-US"/>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13</a:t>
            </a:fld>
            <a:endParaRPr lang="en-US"/>
          </a:p>
        </p:txBody>
      </p:sp>
    </p:spTree>
    <p:extLst>
      <p:ext uri="{BB962C8B-B14F-4D97-AF65-F5344CB8AC3E}">
        <p14:creationId xmlns:p14="http://schemas.microsoft.com/office/powerpoint/2010/main" val="2057713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See warning at </a:t>
            </a:r>
            <a:r>
              <a:rPr lang="en-US">
                <a:hlinkClick r:id="rId3"/>
              </a:rPr>
              <a:t>https://docs.microsoft.com/en-us/windows/win32/api/winnls/nf-winnls-idntounicode</a:t>
            </a:r>
            <a:endParaRPr lang="en-US"/>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14</a:t>
            </a:fld>
            <a:endParaRPr lang="en-US"/>
          </a:p>
        </p:txBody>
      </p:sp>
    </p:spTree>
    <p:extLst>
      <p:ext uri="{BB962C8B-B14F-4D97-AF65-F5344CB8AC3E}">
        <p14:creationId xmlns:p14="http://schemas.microsoft.com/office/powerpoint/2010/main" val="2177663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15</a:t>
            </a:fld>
            <a:endParaRPr lang="en-US"/>
          </a:p>
        </p:txBody>
      </p:sp>
    </p:spTree>
    <p:extLst>
      <p:ext uri="{BB962C8B-B14F-4D97-AF65-F5344CB8AC3E}">
        <p14:creationId xmlns:p14="http://schemas.microsoft.com/office/powerpoint/2010/main" val="55905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16</a:t>
            </a:fld>
            <a:endParaRPr lang="en-US"/>
          </a:p>
        </p:txBody>
      </p:sp>
    </p:spTree>
    <p:extLst>
      <p:ext uri="{BB962C8B-B14F-4D97-AF65-F5344CB8AC3E}">
        <p14:creationId xmlns:p14="http://schemas.microsoft.com/office/powerpoint/2010/main" val="8770580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chemeClr val="accent1"/>
        </a:solidFill>
        <a:effectLst/>
      </p:bgPr>
    </p:bg>
    <p:spTree>
      <p:nvGrpSpPr>
        <p:cNvPr id="1" name=""/>
        <p:cNvGrpSpPr/>
        <p:nvPr/>
      </p:nvGrpSpPr>
      <p:grpSpPr>
        <a:xfrm>
          <a:off x="0" y="0"/>
          <a:ext cx="0" cy="0"/>
          <a:chOff x="0" y="0"/>
          <a:chExt cx="0" cy="0"/>
        </a:xfrm>
      </p:grpSpPr>
      <p:sp>
        <p:nvSpPr>
          <p:cNvPr id="19" name="Title 18"/>
          <p:cNvSpPr>
            <a:spLocks noGrp="1"/>
          </p:cNvSpPr>
          <p:nvPr userDrawn="1">
            <p:ph type="title" hasCustomPrompt="1"/>
          </p:nvPr>
        </p:nvSpPr>
        <p:spPr>
          <a:xfrm>
            <a:off x="475488" y="4389120"/>
            <a:ext cx="8153399" cy="743981"/>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a:t>Presentation Title: Short</a:t>
            </a:r>
          </a:p>
        </p:txBody>
      </p:sp>
      <p:sp>
        <p:nvSpPr>
          <p:cNvPr id="10" name="TextBox 9"/>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a:solidFill>
                  <a:schemeClr val="tx2"/>
                </a:solidFill>
                <a:latin typeface="Open Sans Light"/>
                <a:cs typeface="Open Sans Light"/>
              </a:rPr>
              <a:t>Universal </a:t>
            </a:r>
            <a:r>
              <a:rPr lang="en-US" sz="1200" b="0" baseline="0">
                <a:solidFill>
                  <a:schemeClr val="tx2"/>
                </a:solidFill>
                <a:latin typeface="Open Sans Light"/>
                <a:cs typeface="Open Sans Light"/>
              </a:rPr>
              <a:t>Acceptance</a:t>
            </a:r>
            <a:endParaRPr lang="en-US" sz="1200" b="0">
              <a:solidFill>
                <a:schemeClr val="tx2"/>
              </a:solidFill>
              <a:latin typeface="Open Sans Light"/>
              <a:cs typeface="Open Sans Light"/>
            </a:endParaRPr>
          </a:p>
        </p:txBody>
      </p:sp>
      <p:pic>
        <p:nvPicPr>
          <p:cNvPr id="12" name="Picture 11" descr="ua-logo_wht.png"/>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pic>
        <p:nvPicPr>
          <p:cNvPr id="14" name="Picture 13" descr="ua-deck_title-art.png"/>
          <p:cNvPicPr>
            <a:picLocks noChangeAspect="1"/>
          </p:cNvPicPr>
          <p:nvPr userDrawn="1"/>
        </p:nvPicPr>
        <p:blipFill rotWithShape="1">
          <a:blip r:embed="rId3">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Tree>
    <p:extLst>
      <p:ext uri="{BB962C8B-B14F-4D97-AF65-F5344CB8AC3E}">
        <p14:creationId xmlns:p14="http://schemas.microsoft.com/office/powerpoint/2010/main" val="336516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chemeClr val="accent1"/>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473077" y="4191337"/>
            <a:ext cx="8137524" cy="1154765"/>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a:t>Presentation Title:  Long (Use only if absolutely necessary)</a:t>
            </a:r>
          </a:p>
        </p:txBody>
      </p:sp>
      <p:pic>
        <p:nvPicPr>
          <p:cNvPr id="2" name="Picture 1"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
        <p:nvSpPr>
          <p:cNvPr id="6" name="TextBox 5"/>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a:solidFill>
                  <a:schemeClr val="tx2"/>
                </a:solidFill>
                <a:latin typeface="Open Sans Light"/>
                <a:cs typeface="Open Sans Light"/>
              </a:rPr>
              <a:t>Universal </a:t>
            </a:r>
            <a:r>
              <a:rPr lang="en-US" sz="1200" b="0" baseline="0">
                <a:solidFill>
                  <a:schemeClr val="tx2"/>
                </a:solidFill>
                <a:latin typeface="Open Sans Light"/>
                <a:cs typeface="Open Sans Light"/>
              </a:rPr>
              <a:t>Acceptance</a:t>
            </a:r>
            <a:endParaRPr lang="en-US" sz="1200" b="0">
              <a:solidFill>
                <a:schemeClr val="tx2"/>
              </a:solidFill>
              <a:latin typeface="Open Sans Light"/>
              <a:cs typeface="Open Sans Light"/>
            </a:endParaRPr>
          </a:p>
        </p:txBody>
      </p:sp>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spTree>
    <p:extLst>
      <p:ext uri="{BB962C8B-B14F-4D97-AF65-F5344CB8AC3E}">
        <p14:creationId xmlns:p14="http://schemas.microsoft.com/office/powerpoint/2010/main" val="85926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a:t>Click to edit Master title style</a:t>
            </a:r>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106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839082"/>
            <a:ext cx="9143999" cy="4026665"/>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Freeform 4"/>
          <p:cNvSpPr/>
          <p:nvPr userDrawn="1"/>
        </p:nvSpPr>
        <p:spPr>
          <a:xfrm>
            <a:off x="2607418" y="3934867"/>
            <a:ext cx="6536582" cy="2923133"/>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itle 10"/>
          <p:cNvSpPr>
            <a:spLocks noGrp="1"/>
          </p:cNvSpPr>
          <p:nvPr userDrawn="1">
            <p:ph type="title"/>
          </p:nvPr>
        </p:nvSpPr>
        <p:spPr>
          <a:xfrm>
            <a:off x="320040" y="275167"/>
            <a:ext cx="8441502" cy="1143000"/>
          </a:xfrm>
          <a:prstGeom prst="rect">
            <a:avLst/>
          </a:prstGeom>
        </p:spPr>
        <p:txBody>
          <a:bodyPr vert="horz"/>
          <a:lstStyle>
            <a:lvl1pPr algn="l">
              <a:defRPr sz="3200">
                <a:solidFill>
                  <a:schemeClr val="tx2"/>
                </a:solidFill>
                <a:latin typeface="Open Sans"/>
                <a:cs typeface="Open Sans"/>
              </a:defRPr>
            </a:lvl1pPr>
          </a:lstStyle>
          <a:p>
            <a:r>
              <a:rPr lang="en-US"/>
              <a:t>Click to edit Master title style</a:t>
            </a:r>
          </a:p>
        </p:txBody>
      </p:sp>
      <p:sp>
        <p:nvSpPr>
          <p:cNvPr id="12" name="Rectangle 11"/>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7" name="Isosceles Triangle 16"/>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a:solidFill>
                <a:schemeClr val="bg1"/>
              </a:solidFill>
              <a:latin typeface="Open Sans"/>
              <a:cs typeface="Open Sans"/>
            </a:endParaRPr>
          </a:p>
        </p:txBody>
      </p:sp>
      <p:sp>
        <p:nvSpPr>
          <p:cNvPr id="19" name="Parallelogram 18"/>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04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rgbClr val="000000"/>
                </a:solidFill>
                <a:latin typeface="Open Sans"/>
                <a:cs typeface="Open Sans"/>
              </a:defRPr>
            </a:lvl1pPr>
          </a:lstStyle>
          <a:p>
            <a:r>
              <a:rPr lang="en-US"/>
              <a:t>Click to edit Master title style</a:t>
            </a:r>
          </a:p>
        </p:txBody>
      </p:sp>
      <p:sp>
        <p:nvSpPr>
          <p:cNvPr id="7" name="Content Placeholder 6"/>
          <p:cNvSpPr>
            <a:spLocks noGrp="1"/>
          </p:cNvSpPr>
          <p:nvPr>
            <p:ph sz="quarter" idx="10"/>
          </p:nvPr>
        </p:nvSpPr>
        <p:spPr>
          <a:xfrm>
            <a:off x="320675" y="1852083"/>
            <a:ext cx="8450746" cy="4297680"/>
          </a:xfrm>
          <a:prstGeom prst="rect">
            <a:avLst/>
          </a:prstGeom>
        </p:spPr>
        <p:txBody>
          <a:bodyPr vert="horz"/>
          <a:lstStyle>
            <a:lvl1pPr marL="274320" indent="-182880">
              <a:buClr>
                <a:schemeClr val="accent3"/>
              </a:buClr>
              <a:buSzPct val="85000"/>
              <a:buFont typeface="Lucida Grande"/>
              <a:buChar char="*"/>
              <a:defRPr sz="2000">
                <a:solidFill>
                  <a:srgbClr val="000000"/>
                </a:solidFill>
                <a:latin typeface="Open Sans Light"/>
                <a:cs typeface="Open Sans Light"/>
              </a:defRPr>
            </a:lvl1pPr>
            <a:lvl2pPr marL="548640" indent="-182880">
              <a:buClr>
                <a:schemeClr val="accent3"/>
              </a:buClr>
              <a:buSzPct val="85000"/>
              <a:buFont typeface="Lucida Grande"/>
              <a:buChar char="*"/>
              <a:defRPr sz="1800">
                <a:solidFill>
                  <a:srgbClr val="000000"/>
                </a:solidFill>
                <a:latin typeface="Open Sans Light"/>
                <a:cs typeface="Open Sans Light"/>
              </a:defRPr>
            </a:lvl2pPr>
            <a:lvl3pPr marL="822960" indent="-182880">
              <a:buClr>
                <a:schemeClr val="accent3"/>
              </a:buClr>
              <a:buSzPct val="85000"/>
              <a:buFont typeface="Lucida Grande"/>
              <a:buChar char="*"/>
              <a:defRPr sz="1600">
                <a:solidFill>
                  <a:srgbClr val="000000"/>
                </a:solidFill>
                <a:latin typeface="Open Sans Light"/>
                <a:cs typeface="Open Sans Light"/>
              </a:defRPr>
            </a:lvl3pPr>
            <a:lvl4pPr marL="1097280" indent="-182880">
              <a:buClr>
                <a:schemeClr val="accent3"/>
              </a:buClr>
              <a:buSzPct val="85000"/>
              <a:buFont typeface="Lucida Grande"/>
              <a:buChar char="*"/>
              <a:defRPr sz="1400">
                <a:solidFill>
                  <a:srgbClr val="000000"/>
                </a:solidFill>
                <a:latin typeface="Open Sans Light"/>
                <a:cs typeface="Open Sans Light"/>
              </a:defRPr>
            </a:lvl4pPr>
            <a:lvl5pPr marL="1371600" indent="-182880">
              <a:buClr>
                <a:schemeClr val="accent3"/>
              </a:buClr>
              <a:buSzPct val="85000"/>
              <a:buFont typeface="Lucida Grande"/>
              <a:buChar char="*"/>
              <a:defRPr sz="1400">
                <a:solidFill>
                  <a:srgbClr val="000000"/>
                </a:solidFill>
                <a:latin typeface="Open Sans Light"/>
                <a:cs typeface="Open Sans Ligh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4903789"/>
            <a:ext cx="661750" cy="210312"/>
          </a:xfrm>
          <a:prstGeom prst="rect">
            <a:avLst/>
          </a:prstGeom>
        </p:spPr>
      </p:pic>
      <p:sp>
        <p:nvSpPr>
          <p:cNvPr id="23" name="Rectangle 2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26" name="Isosceles Triangle 25"/>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a:solidFill>
                <a:schemeClr val="bg1"/>
              </a:solidFill>
              <a:latin typeface="Open Sans"/>
              <a:cs typeface="Open Sans"/>
            </a:endParaRPr>
          </a:p>
        </p:txBody>
      </p:sp>
      <p:sp>
        <p:nvSpPr>
          <p:cNvPr id="28" name="Parallelogram 27"/>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450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320040" y="275167"/>
            <a:ext cx="8445730" cy="1143000"/>
          </a:xfrm>
          <a:prstGeom prst="rect">
            <a:avLst/>
          </a:prstGeom>
        </p:spPr>
        <p:txBody>
          <a:bodyPr vert="horz"/>
          <a:lstStyle>
            <a:lvl1pPr algn="l">
              <a:defRPr sz="3200">
                <a:solidFill>
                  <a:schemeClr val="tx2"/>
                </a:solidFill>
                <a:latin typeface="Open Sans"/>
                <a:cs typeface="Open Sans"/>
              </a:defRPr>
            </a:lvl1pPr>
          </a:lstStyle>
          <a:p>
            <a:r>
              <a:rPr lang="en-US"/>
              <a:t>Click to edit Master title style</a:t>
            </a:r>
          </a:p>
        </p:txBody>
      </p:sp>
      <p:sp>
        <p:nvSpPr>
          <p:cNvPr id="7" name="Rectangle 6"/>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a:solidFill>
                <a:schemeClr val="bg1"/>
              </a:solidFill>
              <a:latin typeface="Open Sans"/>
              <a:cs typeface="Open Sans"/>
            </a:endParaRPr>
          </a:p>
        </p:txBody>
      </p:sp>
      <p:pic>
        <p:nvPicPr>
          <p:cNvPr id="9" name="Picture 8"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4" name="Isosceles Triangle 13"/>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a:solidFill>
                <a:schemeClr val="bg1"/>
              </a:solidFill>
              <a:latin typeface="Open Sans"/>
              <a:cs typeface="Open Sans"/>
            </a:endParaRPr>
          </a:p>
        </p:txBody>
      </p:sp>
    </p:spTree>
    <p:extLst>
      <p:ext uri="{BB962C8B-B14F-4D97-AF65-F5344CB8AC3E}">
        <p14:creationId xmlns:p14="http://schemas.microsoft.com/office/powerpoint/2010/main" val="89685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a:t>Click to edit Master title style</a:t>
            </a:r>
          </a:p>
        </p:txBody>
      </p:sp>
      <p:sp>
        <p:nvSpPr>
          <p:cNvPr id="7" name="Content Placeholder 6"/>
          <p:cNvSpPr>
            <a:spLocks noGrp="1"/>
          </p:cNvSpPr>
          <p:nvPr>
            <p:ph sz="quarter" idx="10"/>
          </p:nvPr>
        </p:nvSpPr>
        <p:spPr>
          <a:xfrm>
            <a:off x="0" y="1328928"/>
            <a:ext cx="5486400" cy="4511040"/>
          </a:xfrm>
          <a:prstGeom prst="rect">
            <a:avLst/>
          </a:prstGeom>
        </p:spPr>
        <p:txBody>
          <a:bodyPr vert="horz"/>
          <a:lstStyle>
            <a:lvl1pPr marL="91440" indent="0">
              <a:buClr>
                <a:schemeClr val="accent2"/>
              </a:buClr>
              <a:buSzPct val="85000"/>
              <a:buFont typeface="Lucida Grande"/>
              <a:buNone/>
              <a:defRPr sz="2000">
                <a:latin typeface="Open Sans Light"/>
                <a:cs typeface="Open Sans Light"/>
              </a:defRPr>
            </a:lvl1pPr>
            <a:lvl2pPr marL="548640" indent="-182880">
              <a:buClr>
                <a:schemeClr val="accent2"/>
              </a:buClr>
              <a:buSzPct val="85000"/>
              <a:buFont typeface="Lucida Grande"/>
              <a:buChar char="*"/>
              <a:defRPr sz="1800">
                <a:latin typeface="Open Sans Light"/>
                <a:cs typeface="Open Sans Light"/>
              </a:defRPr>
            </a:lvl2pPr>
            <a:lvl3pPr marL="822960" indent="-182880">
              <a:buClr>
                <a:schemeClr val="accent2"/>
              </a:buClr>
              <a:buSzPct val="85000"/>
              <a:buFont typeface="Lucida Grande"/>
              <a:buChar char="*"/>
              <a:defRPr sz="1600">
                <a:latin typeface="Open Sans Light"/>
                <a:cs typeface="Open Sans Light"/>
              </a:defRPr>
            </a:lvl3pPr>
            <a:lvl4pPr marL="1097280" indent="-182880">
              <a:buClr>
                <a:schemeClr val="accent2"/>
              </a:buClr>
              <a:buSzPct val="85000"/>
              <a:buFont typeface="Lucida Grande"/>
              <a:buChar char="*"/>
              <a:defRPr sz="1400">
                <a:latin typeface="Open Sans Light"/>
                <a:cs typeface="Open Sans Light"/>
              </a:defRPr>
            </a:lvl4pPr>
            <a:lvl5pPr marL="1371600" indent="-182880">
              <a:buClr>
                <a:schemeClr val="accent2"/>
              </a:buClr>
              <a:buSzPct val="85000"/>
              <a:buFont typeface="Lucida Grande"/>
              <a:buChar char="*"/>
              <a:defRPr sz="1400">
                <a:latin typeface="Open Sans Light"/>
                <a:cs typeface="Open Sans Light"/>
              </a:defRPr>
            </a:lvl5pPr>
          </a:lstStyle>
          <a:p>
            <a:pPr lvl="0"/>
            <a:endParaRPr lang="en-US"/>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621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2"/>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915988" y="1822231"/>
            <a:ext cx="5935662" cy="2039261"/>
          </a:xfrm>
          <a:prstGeom prst="rect">
            <a:avLst/>
          </a:prstGeom>
        </p:spPr>
        <p:txBody>
          <a:bodyPr vert="horz"/>
          <a:lstStyle>
            <a:lvl1pPr algn="l">
              <a:defRPr sz="3200">
                <a:solidFill>
                  <a:schemeClr val="bg1"/>
                </a:solidFill>
                <a:latin typeface="Open Sans"/>
                <a:cs typeface="Open Sans"/>
              </a:defRPr>
            </a:lvl1pPr>
          </a:lstStyle>
          <a:p>
            <a:r>
              <a:rPr lang="en-US"/>
              <a:t>Click to edit Master title style</a:t>
            </a:r>
          </a:p>
        </p:txBody>
      </p:sp>
      <p:pic>
        <p:nvPicPr>
          <p:cNvPr id="6" name="Picture 5"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t="3" r="36901" b="42816"/>
          <a:stretch/>
        </p:blipFill>
        <p:spPr>
          <a:xfrm>
            <a:off x="-1587" y="4709160"/>
            <a:ext cx="9144000" cy="2148840"/>
          </a:xfrm>
          <a:prstGeom prst="rect">
            <a:avLst/>
          </a:prstGeom>
        </p:spPr>
      </p:pic>
    </p:spTree>
    <p:extLst>
      <p:ext uri="{BB962C8B-B14F-4D97-AF65-F5344CB8AC3E}">
        <p14:creationId xmlns:p14="http://schemas.microsoft.com/office/powerpoint/2010/main" val="230781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2309153" y="-1"/>
            <a:ext cx="6834848" cy="9023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itle 10"/>
          <p:cNvSpPr>
            <a:spLocks noGrp="1"/>
          </p:cNvSpPr>
          <p:nvPr userDrawn="1">
            <p:ph type="title"/>
          </p:nvPr>
        </p:nvSpPr>
        <p:spPr>
          <a:xfrm>
            <a:off x="3643611" y="64139"/>
            <a:ext cx="4912149" cy="789611"/>
          </a:xfrm>
          <a:prstGeom prst="rect">
            <a:avLst/>
          </a:prstGeom>
        </p:spPr>
        <p:txBody>
          <a:bodyPr vert="horz"/>
          <a:lstStyle>
            <a:lvl1pPr algn="l">
              <a:defRPr sz="3200">
                <a:solidFill>
                  <a:srgbClr val="FFFFFF"/>
                </a:solidFill>
                <a:latin typeface="Open Sans"/>
                <a:cs typeface="Open Sans"/>
              </a:defRPr>
            </a:lvl1pPr>
          </a:lstStyle>
          <a:p>
            <a:endParaRPr lang="en-US"/>
          </a:p>
        </p:txBody>
      </p:sp>
      <p:sp>
        <p:nvSpPr>
          <p:cNvPr id="8" name="Isosceles Triangle 7"/>
          <p:cNvSpPr/>
          <p:nvPr userDrawn="1"/>
        </p:nvSpPr>
        <p:spPr>
          <a:xfrm rot="10800000">
            <a:off x="-438109" y="0"/>
            <a:ext cx="4053039" cy="1797050"/>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a:solidFill>
                <a:schemeClr val="bg1"/>
              </a:solidFill>
              <a:latin typeface="Open Sans"/>
              <a:cs typeface="Open Sans"/>
            </a:endParaRPr>
          </a:p>
        </p:txBody>
      </p:sp>
      <p:sp>
        <p:nvSpPr>
          <p:cNvPr id="11" name="Isosceles Triangle 10"/>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a:solidFill>
                <a:schemeClr val="bg1"/>
              </a:solidFill>
              <a:latin typeface="Open Sans"/>
              <a:cs typeface="Open Sans"/>
            </a:endParaRPr>
          </a:p>
        </p:txBody>
      </p:sp>
    </p:spTree>
    <p:extLst>
      <p:ext uri="{BB962C8B-B14F-4D97-AF65-F5344CB8AC3E}">
        <p14:creationId xmlns:p14="http://schemas.microsoft.com/office/powerpoint/2010/main" val="1737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58326"/>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5" r:id="rId3"/>
    <p:sldLayoutId id="2147483656" r:id="rId4"/>
    <p:sldLayoutId id="2147483662" r:id="rId5"/>
    <p:sldLayoutId id="2147483657" r:id="rId6"/>
    <p:sldLayoutId id="2147483663" r:id="rId7"/>
    <p:sldLayoutId id="2147483661" r:id="rId8"/>
    <p:sldLayoutId id="2147483660" r:id="rId9"/>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microsoft.com/office/2018/10/relationships/comments" Target="../comments/modernComment_106_68A736EE.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github.com/square/okhttp/issues/6910"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hyperlink" Target="https://issuetracker.google.com/issues/206015971"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cofomo.github.io/universal-acceptance/report/"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uasg.tech/wp-content/uploads/2020/07/UASG004-en-digital.txt" TargetMode="External"/><Relationship Id="rId2" Type="http://schemas.microsoft.com/office/2018/10/relationships/comments" Target="../comments/modernComment_108_DA8760FA.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31_BCCEFBD7.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0"/>
          <p:cNvSpPr txBox="1">
            <a:spLocks/>
          </p:cNvSpPr>
          <p:nvPr/>
        </p:nvSpPr>
        <p:spPr>
          <a:xfrm>
            <a:off x="465996" y="5016681"/>
            <a:ext cx="8144605" cy="439591"/>
          </a:xfrm>
          <a:prstGeom prst="rect">
            <a:avLst/>
          </a:prstGeom>
        </p:spPr>
        <p:txBody>
          <a:bodyPr vert="horz" lIns="91440" tIns="45720" rIns="91440" bIns="45720" anchor="t"/>
          <a:lstStyle>
            <a:lvl1pPr marL="0" indent="0" algn="l" defTabSz="457200" rtl="0" eaLnBrk="1" latinLnBrk="0" hangingPunct="1">
              <a:spcBef>
                <a:spcPct val="20000"/>
              </a:spcBef>
              <a:buFont typeface="Arial"/>
              <a:buNone/>
              <a:defRPr sz="1500" kern="1200" baseline="0">
                <a:solidFill>
                  <a:srgbClr val="FAFAFA"/>
                </a:solidFill>
                <a:latin typeface="Open Sans Light"/>
                <a:ea typeface="+mn-ea"/>
                <a:cs typeface="Open Sans Light"/>
              </a:defRPr>
            </a:lvl1pPr>
            <a:lvl2pPr marL="4572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2pPr>
            <a:lvl3pPr marL="9144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3pPr>
            <a:lvl4pPr marL="13716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4pPr>
            <a:lvl5pPr marL="18288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dirty="0" err="1"/>
              <a:t>Cofomo</a:t>
            </a:r>
            <a:r>
              <a:rPr lang="en-US" sz="1800" dirty="0"/>
              <a:t> Inc.  /  January 2022</a:t>
            </a:r>
            <a:endParaRPr lang="en-US" dirty="0"/>
          </a:p>
        </p:txBody>
      </p:sp>
      <p:sp>
        <p:nvSpPr>
          <p:cNvPr id="2" name="Title 1"/>
          <p:cNvSpPr>
            <a:spLocks noGrp="1"/>
          </p:cNvSpPr>
          <p:nvPr>
            <p:ph type="title"/>
          </p:nvPr>
        </p:nvSpPr>
        <p:spPr>
          <a:xfrm>
            <a:off x="314235" y="2691219"/>
            <a:ext cx="8153399" cy="743981"/>
          </a:xfrm>
        </p:spPr>
        <p:txBody>
          <a:bodyPr vert="horz" lIns="91440" tIns="45720" rIns="91440" bIns="45720" anchor="t"/>
          <a:lstStyle/>
          <a:p>
            <a:r>
              <a:rPr lang="en-US" dirty="0"/>
              <a:t>UA-Readiness Evaluation of </a:t>
            </a:r>
          </a:p>
          <a:p>
            <a:r>
              <a:rPr lang="en-US" dirty="0"/>
              <a:t>Programming Languages and Development Frameworks (Phase 3)</a:t>
            </a:r>
            <a:endParaRPr lang="en-US" dirty="0">
              <a:ea typeface="Open Sans"/>
            </a:endParaRPr>
          </a:p>
          <a:p>
            <a:endParaRPr lang="en-US" dirty="0">
              <a:ea typeface="Open Sans"/>
            </a:endParaRPr>
          </a:p>
        </p:txBody>
      </p:sp>
    </p:spTree>
    <p:extLst>
      <p:ext uri="{BB962C8B-B14F-4D97-AF65-F5344CB8AC3E}">
        <p14:creationId xmlns:p14="http://schemas.microsoft.com/office/powerpoint/2010/main" val="1755789038"/>
      </p:ext>
    </p:extLst>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dirty="0"/>
              <a:t>Bug Reports</a:t>
            </a:r>
            <a:endParaRPr lang="en-US" dirty="0"/>
          </a:p>
        </p:txBody>
      </p:sp>
      <p:sp>
        <p:nvSpPr>
          <p:cNvPr id="4" name="Content Placeholder 3">
            <a:extLst>
              <a:ext uri="{FF2B5EF4-FFF2-40B4-BE49-F238E27FC236}">
                <a16:creationId xmlns:a16="http://schemas.microsoft.com/office/drawing/2014/main" id="{604CE101-B0CC-471B-9246-A477A5218D29}"/>
              </a:ext>
            </a:extLst>
          </p:cNvPr>
          <p:cNvSpPr>
            <a:spLocks noGrp="1"/>
          </p:cNvSpPr>
          <p:nvPr>
            <p:ph sz="quarter" idx="10"/>
          </p:nvPr>
        </p:nvSpPr>
        <p:spPr>
          <a:xfrm>
            <a:off x="346627" y="1280160"/>
            <a:ext cx="8450746" cy="4297680"/>
          </a:xfrm>
        </p:spPr>
        <p:txBody>
          <a:bodyPr vert="horz" lIns="91440" tIns="45720" rIns="91440" bIns="45720" anchor="t"/>
          <a:lstStyle/>
          <a:p>
            <a:pPr>
              <a:buClr>
                <a:schemeClr val="tx1"/>
              </a:buClr>
              <a:buFont typeface="Arial" panose="020B0604020202020204" pitchFamily="34" charset="0"/>
              <a:buChar char="•"/>
            </a:pPr>
            <a:r>
              <a:rPr lang="en-US" dirty="0">
                <a:ea typeface="Open Sans Light"/>
              </a:rPr>
              <a:t>15 bug reports</a:t>
            </a:r>
            <a:endParaRPr lang="en-US" dirty="0"/>
          </a:p>
          <a:p>
            <a:pPr>
              <a:buClr>
                <a:schemeClr val="tx1"/>
              </a:buClr>
              <a:buFont typeface="Arial" panose="020B0604020202020204" pitchFamily="34" charset="0"/>
              <a:buChar char="•"/>
            </a:pPr>
            <a:r>
              <a:rPr lang="en-US" dirty="0">
                <a:ea typeface="Open Sans Light"/>
              </a:rPr>
              <a:t>4  code fixes have been submitted:</a:t>
            </a:r>
          </a:p>
          <a:p>
            <a:pPr lvl="1">
              <a:buClr>
                <a:schemeClr val="tx1"/>
              </a:buClr>
              <a:buFont typeface="Arial" panose="020B0604020202020204" pitchFamily="34" charset="0"/>
              <a:buChar char="•"/>
            </a:pPr>
            <a:r>
              <a:rPr lang="en-US" sz="2000" dirty="0">
                <a:ea typeface="Open Sans Light"/>
              </a:rPr>
              <a:t>3 merged upstream by the maintainers</a:t>
            </a:r>
          </a:p>
          <a:p>
            <a:pPr lvl="1">
              <a:buClr>
                <a:schemeClr val="tx1"/>
              </a:buClr>
              <a:buFont typeface="Arial" panose="020B0604020202020204" pitchFamily="34" charset="0"/>
              <a:buChar char="•"/>
            </a:pPr>
            <a:r>
              <a:rPr lang="en-US" sz="2000" dirty="0">
                <a:ea typeface="Open Sans Light"/>
              </a:rPr>
              <a:t>1 pending to be merged upstream</a:t>
            </a:r>
            <a:endParaRPr lang="en-US" sz="2000" dirty="0"/>
          </a:p>
          <a:p>
            <a:pPr>
              <a:buClr>
                <a:schemeClr val="tx1"/>
              </a:buClr>
              <a:buFont typeface="Arial" panose="020B0604020202020204" pitchFamily="34" charset="0"/>
              <a:buChar char="•"/>
            </a:pPr>
            <a:r>
              <a:rPr lang="en-US" dirty="0">
                <a:ea typeface="Open Sans Light"/>
              </a:rPr>
              <a:t>Key elements to write a bug report:</a:t>
            </a:r>
            <a:endParaRPr lang="en-US" dirty="0"/>
          </a:p>
          <a:p>
            <a:pPr lvl="1">
              <a:buClr>
                <a:schemeClr val="tx1"/>
              </a:buClr>
              <a:buFont typeface="Arial" panose="020B0604020202020204" pitchFamily="34" charset="0"/>
              <a:buChar char="•"/>
            </a:pPr>
            <a:r>
              <a:rPr lang="en-US" sz="2000" dirty="0">
                <a:ea typeface="Open Sans Light"/>
              </a:rPr>
              <a:t>Write clear and precise report</a:t>
            </a:r>
          </a:p>
          <a:p>
            <a:pPr lvl="1">
              <a:buClr>
                <a:schemeClr val="tx1"/>
              </a:buClr>
              <a:buFont typeface="Arial" panose="020B0604020202020204" pitchFamily="34" charset="0"/>
              <a:buChar char="•"/>
            </a:pPr>
            <a:r>
              <a:rPr lang="en-US" sz="2000" dirty="0">
                <a:ea typeface="Open Sans Light"/>
              </a:rPr>
              <a:t>Suggest ways to resolve the problem whenever possible</a:t>
            </a:r>
          </a:p>
          <a:p>
            <a:pPr lvl="1">
              <a:buClr>
                <a:schemeClr val="tx1"/>
              </a:buClr>
              <a:buFont typeface="Arial" panose="020B0604020202020204" pitchFamily="34" charset="0"/>
              <a:buChar char="•"/>
            </a:pPr>
            <a:r>
              <a:rPr lang="en-US" sz="2000" dirty="0">
                <a:ea typeface="Open Sans Light"/>
              </a:rPr>
              <a:t>Follow the rules of the project</a:t>
            </a:r>
          </a:p>
          <a:p>
            <a:pPr>
              <a:buClr>
                <a:schemeClr val="tx1"/>
              </a:buClr>
              <a:buFont typeface="Arial" panose="020B0604020202020204" pitchFamily="34" charset="0"/>
              <a:buChar char="•"/>
            </a:pPr>
            <a:r>
              <a:rPr lang="en-US" dirty="0">
                <a:ea typeface="Open Sans Light"/>
              </a:rPr>
              <a:t>Watch and provide answers in the bug report.</a:t>
            </a:r>
          </a:p>
          <a:p>
            <a:pPr>
              <a:buClr>
                <a:schemeClr val="tx1"/>
              </a:buClr>
              <a:buFont typeface="Arial" panose="020B0604020202020204" pitchFamily="34" charset="0"/>
              <a:buChar char="•"/>
            </a:pPr>
            <a:r>
              <a:rPr lang="en-US" dirty="0">
                <a:ea typeface="Open Sans Light"/>
              </a:rPr>
              <a:t>If possible, provide new code to solve the issue in the form of a patch in a pull request.</a:t>
            </a:r>
          </a:p>
          <a:p>
            <a:pPr lvl="1">
              <a:buClr>
                <a:schemeClr val="tx1"/>
              </a:buClr>
              <a:buFont typeface="Arial" panose="020B0604020202020204" pitchFamily="34" charset="0"/>
              <a:buChar char="•"/>
            </a:pPr>
            <a:endParaRPr lang="en-US" sz="2000" dirty="0">
              <a:ea typeface="Open Sans Light"/>
            </a:endParaRPr>
          </a:p>
          <a:p>
            <a:pPr lvl="1">
              <a:buClr>
                <a:schemeClr val="tx1"/>
              </a:buClr>
              <a:buFont typeface="Arial" panose="020B0604020202020204" pitchFamily="34" charset="0"/>
              <a:buChar char="•"/>
            </a:pPr>
            <a:endParaRPr lang="en-US" sz="2000" dirty="0">
              <a:ea typeface="Open Sans Light"/>
            </a:endParaRPr>
          </a:p>
        </p:txBody>
      </p:sp>
    </p:spTree>
    <p:extLst>
      <p:ext uri="{BB962C8B-B14F-4D97-AF65-F5344CB8AC3E}">
        <p14:creationId xmlns:p14="http://schemas.microsoft.com/office/powerpoint/2010/main" val="449450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308" y="87800"/>
            <a:ext cx="8451381" cy="1143000"/>
          </a:xfrm>
        </p:spPr>
        <p:txBody>
          <a:bodyPr vert="horz" lIns="91440" tIns="45720" rIns="91440" bIns="45720" anchor="t"/>
          <a:lstStyle/>
          <a:p>
            <a:r>
              <a:rPr lang="fr" dirty="0"/>
              <a:t>Bug Reports</a:t>
            </a:r>
            <a:endParaRPr lang="en-US" dirty="0"/>
          </a:p>
        </p:txBody>
      </p:sp>
      <p:graphicFrame>
        <p:nvGraphicFramePr>
          <p:cNvPr id="8" name="Table 15">
            <a:extLst>
              <a:ext uri="{FF2B5EF4-FFF2-40B4-BE49-F238E27FC236}">
                <a16:creationId xmlns:a16="http://schemas.microsoft.com/office/drawing/2014/main" id="{A7A91615-4F45-4052-A4D0-5DD1BCC20EE9}"/>
              </a:ext>
            </a:extLst>
          </p:cNvPr>
          <p:cNvGraphicFramePr>
            <a:graphicFrameLocks noGrp="1"/>
          </p:cNvGraphicFramePr>
          <p:nvPr>
            <p:ph sz="quarter" idx="10"/>
            <p:extLst>
              <p:ext uri="{D42A27DB-BD31-4B8C-83A1-F6EECF244321}">
                <p14:modId xmlns:p14="http://schemas.microsoft.com/office/powerpoint/2010/main" val="1052674690"/>
              </p:ext>
            </p:extLst>
          </p:nvPr>
        </p:nvGraphicFramePr>
        <p:xfrm>
          <a:off x="117380" y="735500"/>
          <a:ext cx="8909238" cy="5787040"/>
        </p:xfrm>
        <a:graphic>
          <a:graphicData uri="http://schemas.openxmlformats.org/drawingml/2006/table">
            <a:tbl>
              <a:tblPr firstRow="1" bandRow="1">
                <a:tableStyleId>{5C22544A-7EE6-4342-B048-85BDC9FD1C3A}</a:tableStyleId>
              </a:tblPr>
              <a:tblGrid>
                <a:gridCol w="1042852">
                  <a:extLst>
                    <a:ext uri="{9D8B030D-6E8A-4147-A177-3AD203B41FA5}">
                      <a16:colId xmlns:a16="http://schemas.microsoft.com/office/drawing/2014/main" val="204664628"/>
                    </a:ext>
                  </a:extLst>
                </a:gridCol>
                <a:gridCol w="1619170">
                  <a:extLst>
                    <a:ext uri="{9D8B030D-6E8A-4147-A177-3AD203B41FA5}">
                      <a16:colId xmlns:a16="http://schemas.microsoft.com/office/drawing/2014/main" val="3118908648"/>
                    </a:ext>
                  </a:extLst>
                </a:gridCol>
                <a:gridCol w="2149744">
                  <a:extLst>
                    <a:ext uri="{9D8B030D-6E8A-4147-A177-3AD203B41FA5}">
                      <a16:colId xmlns:a16="http://schemas.microsoft.com/office/drawing/2014/main" val="1387772676"/>
                    </a:ext>
                  </a:extLst>
                </a:gridCol>
                <a:gridCol w="4097472">
                  <a:extLst>
                    <a:ext uri="{9D8B030D-6E8A-4147-A177-3AD203B41FA5}">
                      <a16:colId xmlns:a16="http://schemas.microsoft.com/office/drawing/2014/main" val="2340608142"/>
                    </a:ext>
                  </a:extLst>
                </a:gridCol>
              </a:tblGrid>
              <a:tr h="370840">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Language</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Platform</a:t>
                      </a: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Library</a:t>
                      </a: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Resolution</a:t>
                      </a:r>
                    </a:p>
                  </a:txBody>
                  <a:tcPr/>
                </a:tc>
                <a:extLst>
                  <a:ext uri="{0D108BD9-81ED-4DB2-BD59-A6C34878D82A}">
                    <a16:rowId xmlns:a16="http://schemas.microsoft.com/office/drawing/2014/main" val="1758952719"/>
                  </a:ext>
                </a:extLst>
              </a:tr>
              <a:tr h="306000">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Swift</a:t>
                      </a: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iOS</a:t>
                      </a:r>
                    </a:p>
                  </a:txBody>
                  <a:tcPr/>
                </a:tc>
                <a:tc>
                  <a:txBody>
                    <a:bodyPr/>
                    <a:lstStyle/>
                    <a:p>
                      <a:pPr lvl="0">
                        <a:buNone/>
                      </a:pPr>
                      <a:r>
                        <a:rPr lang="en-US" sz="1200" b="0" i="0" u="none" strike="noStrike" noProof="0" err="1">
                          <a:latin typeface="Open Sans" panose="020B0606030504020204" pitchFamily="34" charset="0"/>
                          <a:ea typeface="Open Sans" panose="020B0606030504020204" pitchFamily="34" charset="0"/>
                          <a:cs typeface="Open Sans" panose="020B0606030504020204" pitchFamily="34" charset="0"/>
                        </a:rPr>
                        <a:t>MessageUI</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No answer yet</a:t>
                      </a:r>
                    </a:p>
                  </a:txBody>
                  <a:tcPr/>
                </a:tc>
                <a:extLst>
                  <a:ext uri="{0D108BD9-81ED-4DB2-BD59-A6C34878D82A}">
                    <a16:rowId xmlns:a16="http://schemas.microsoft.com/office/drawing/2014/main" val="263502130"/>
                  </a:ext>
                </a:extLst>
              </a:tr>
              <a:tr h="522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Swift</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iOS</a:t>
                      </a:r>
                    </a:p>
                  </a:txBody>
                  <a:tcPr/>
                </a:tc>
                <a:tc>
                  <a:txBody>
                    <a:bodyPr/>
                    <a:lstStyle/>
                    <a:p>
                      <a:pPr lvl="0">
                        <a:buNone/>
                      </a:pPr>
                      <a:r>
                        <a:rPr lang="en-US" sz="1200" b="0" i="0" u="none" strike="noStrike" noProof="0" err="1">
                          <a:latin typeface="Open Sans" panose="020B0606030504020204" pitchFamily="34" charset="0"/>
                          <a:ea typeface="Open Sans" panose="020B0606030504020204" pitchFamily="34" charset="0"/>
                          <a:cs typeface="Open Sans" panose="020B0606030504020204" pitchFamily="34" charset="0"/>
                        </a:rPr>
                        <a:t>URLSession</a:t>
                      </a: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 &amp; </a:t>
                      </a:r>
                      <a:r>
                        <a:rPr lang="en-US" sz="1200" b="0" i="0" u="none" strike="noStrike" noProof="0" err="1">
                          <a:latin typeface="Open Sans" panose="020B0606030504020204" pitchFamily="34" charset="0"/>
                          <a:ea typeface="Open Sans" panose="020B0606030504020204" pitchFamily="34" charset="0"/>
                          <a:cs typeface="Open Sans" panose="020B0606030504020204" pitchFamily="34" charset="0"/>
                        </a:rPr>
                        <a:t>Alamofire</a:t>
                      </a: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 </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Being discussed and maintainer assigned to the issue</a:t>
                      </a:r>
                    </a:p>
                  </a:txBody>
                  <a:tcPr/>
                </a:tc>
                <a:extLst>
                  <a:ext uri="{0D108BD9-81ED-4DB2-BD59-A6C34878D82A}">
                    <a16:rowId xmlns:a16="http://schemas.microsoft.com/office/drawing/2014/main" val="882110759"/>
                  </a:ext>
                </a:extLst>
              </a:tr>
              <a:tr h="522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PHP</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Windows</a:t>
                      </a: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mail</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This does not claim to support RFC6531; would be a new feature</a:t>
                      </a:r>
                    </a:p>
                  </a:txBody>
                  <a:tcPr/>
                </a:tc>
                <a:extLst>
                  <a:ext uri="{0D108BD9-81ED-4DB2-BD59-A6C34878D82A}">
                    <a16:rowId xmlns:a16="http://schemas.microsoft.com/office/drawing/2014/main" val="3180572705"/>
                  </a:ext>
                </a:extLst>
              </a:tr>
              <a:tr h="306000">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PHP</a:t>
                      </a: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Windows</a:t>
                      </a:r>
                    </a:p>
                  </a:txBody>
                  <a:tcPr/>
                </a:tc>
                <a:tc>
                  <a:txBody>
                    <a:bodyPr/>
                    <a:lstStyle/>
                    <a:p>
                      <a:r>
                        <a:rPr lang="en-US" sz="1200" err="1">
                          <a:latin typeface="Open Sans" panose="020B0606030504020204" pitchFamily="34" charset="0"/>
                          <a:ea typeface="Open Sans" panose="020B0606030504020204" pitchFamily="34" charset="0"/>
                          <a:cs typeface="Open Sans" panose="020B0606030504020204" pitchFamily="34" charset="0"/>
                        </a:rPr>
                        <a:t>cURL</a:t>
                      </a: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This is a Windows issue</a:t>
                      </a:r>
                    </a:p>
                  </a:txBody>
                  <a:tcPr/>
                </a:tc>
                <a:extLst>
                  <a:ext uri="{0D108BD9-81ED-4DB2-BD59-A6C34878D82A}">
                    <a16:rowId xmlns:a16="http://schemas.microsoft.com/office/drawing/2014/main" val="1359863759"/>
                  </a:ext>
                </a:extLst>
              </a:tr>
              <a:tr h="306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PHP</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Windows &amp; Linux</a:t>
                      </a:r>
                    </a:p>
                  </a:txBody>
                  <a:tcPr/>
                </a:tc>
                <a:tc>
                  <a:txBody>
                    <a:bodyPr/>
                    <a:lstStyle/>
                    <a:p>
                      <a:r>
                        <a:rPr lang="en-US" sz="1200" err="1">
                          <a:latin typeface="Open Sans" panose="020B0606030504020204" pitchFamily="34" charset="0"/>
                          <a:ea typeface="Open Sans" panose="020B0606030504020204" pitchFamily="34" charset="0"/>
                          <a:cs typeface="Open Sans" panose="020B0606030504020204" pitchFamily="34" charset="0"/>
                        </a:rPr>
                        <a:t>intl</a:t>
                      </a:r>
                    </a:p>
                  </a:txBody>
                  <a:tcPr/>
                </a:tc>
                <a:tc>
                  <a:txBody>
                    <a:bodyPr/>
                    <a:lstStyle/>
                    <a:p>
                      <a:r>
                        <a:rPr lang="en-US" sz="1200" dirty="0">
                          <a:latin typeface="Open Sans" panose="020B0606030504020204" pitchFamily="34" charset="0"/>
                          <a:ea typeface="Open Sans" panose="020B0606030504020204" pitchFamily="34" charset="0"/>
                          <a:cs typeface="Open Sans" panose="020B0606030504020204" pitchFamily="34" charset="0"/>
                        </a:rPr>
                        <a:t>This is an ICU issue</a:t>
                      </a:r>
                    </a:p>
                  </a:txBody>
                  <a:tcPr/>
                </a:tc>
                <a:extLst>
                  <a:ext uri="{0D108BD9-81ED-4DB2-BD59-A6C34878D82A}">
                    <a16:rowId xmlns:a16="http://schemas.microsoft.com/office/drawing/2014/main" val="3388754389"/>
                  </a:ext>
                </a:extLst>
              </a:tr>
              <a:tr h="306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PHP</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Windows &amp; Linux</a:t>
                      </a: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PHP Mailer</a:t>
                      </a:r>
                    </a:p>
                  </a:txBody>
                  <a:tcPr/>
                </a:tc>
                <a:tc>
                  <a:txBody>
                    <a:bodyPr/>
                    <a:lstStyle/>
                    <a:p>
                      <a:r>
                        <a:rPr lang="en-US" sz="1200" b="1">
                          <a:latin typeface="Open Sans" panose="020B0606030504020204" pitchFamily="34" charset="0"/>
                          <a:ea typeface="Open Sans" panose="020B0606030504020204" pitchFamily="34" charset="0"/>
                          <a:cs typeface="Open Sans" panose="020B0606030504020204" pitchFamily="34" charset="0"/>
                        </a:rPr>
                        <a:t>Fix submitted and merged upstream</a:t>
                      </a:r>
                    </a:p>
                  </a:txBody>
                  <a:tcPr/>
                </a:tc>
                <a:extLst>
                  <a:ext uri="{0D108BD9-81ED-4DB2-BD59-A6C34878D82A}">
                    <a16:rowId xmlns:a16="http://schemas.microsoft.com/office/drawing/2014/main" val="191822648"/>
                  </a:ext>
                </a:extLst>
              </a:tr>
              <a:tr h="522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PHP</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Windows &amp; Linux</a:t>
                      </a:r>
                    </a:p>
                  </a:txBody>
                  <a:tcPr/>
                </a:tc>
                <a:tc>
                  <a:txBody>
                    <a:bodyPr/>
                    <a:lstStyle/>
                    <a:p>
                      <a:r>
                        <a:rPr lang="en-US" sz="1200">
                          <a:latin typeface="Open Sans" panose="020B0606030504020204" pitchFamily="34" charset="0"/>
                          <a:ea typeface="Open Sans" panose="020B0606030504020204" pitchFamily="34" charset="0"/>
                          <a:cs typeface="Open Sans" panose="020B0606030504020204" pitchFamily="34" charset="0"/>
                        </a:rPr>
                        <a:t>Symfony </a:t>
                      </a:r>
                      <a:r>
                        <a:rPr lang="en-US" sz="1200" err="1">
                          <a:latin typeface="Open Sans" panose="020B0606030504020204" pitchFamily="34" charset="0"/>
                          <a:ea typeface="Open Sans" panose="020B0606030504020204" pitchFamily="34" charset="0"/>
                          <a:cs typeface="Open Sans" panose="020B0606030504020204" pitchFamily="34" charset="0"/>
                        </a:rPr>
                        <a:t>HttpClient</a:t>
                      </a:r>
                    </a:p>
                  </a:txBody>
                  <a:tcPr/>
                </a:tc>
                <a:tc>
                  <a:txBody>
                    <a:bodyPr/>
                    <a:lstStyle/>
                    <a:p>
                      <a:pPr lvl="0">
                        <a:buNone/>
                      </a:pPr>
                      <a:r>
                        <a:rPr lang="en-US" sz="1200" b="1" i="0" u="none" strike="noStrike" noProof="0">
                          <a:latin typeface="Open Sans" panose="020B0606030504020204" pitchFamily="34" charset="0"/>
                          <a:ea typeface="Open Sans" panose="020B0606030504020204" pitchFamily="34" charset="0"/>
                          <a:cs typeface="Open Sans" panose="020B0606030504020204" pitchFamily="34" charset="0"/>
                        </a:rPr>
                        <a:t>Fix submitted and merged upstream</a:t>
                      </a:r>
                    </a:p>
                    <a:p>
                      <a:pPr lvl="0">
                        <a:buNone/>
                      </a:pPr>
                      <a:endParaRPr lang="en-US" sz="1200" b="1">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675981319"/>
                  </a:ext>
                </a:extLst>
              </a:tr>
              <a:tr h="945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PHP</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Windows &amp; Linux</a:t>
                      </a:r>
                    </a:p>
                  </a:txBody>
                  <a:tcPr/>
                </a:tc>
                <a:tc>
                  <a:txBody>
                    <a:bodyPr/>
                    <a:lstStyle/>
                    <a:p>
                      <a:pPr lvl="0">
                        <a:buNone/>
                      </a:pPr>
                      <a:r>
                        <a:rPr lang="en-US" sz="1200">
                          <a:latin typeface="Open Sans" panose="020B0606030504020204" pitchFamily="34" charset="0"/>
                          <a:ea typeface="Open Sans" panose="020B0606030504020204" pitchFamily="34" charset="0"/>
                          <a:cs typeface="Open Sans" panose="020B0606030504020204" pitchFamily="34" charset="0"/>
                        </a:rPr>
                        <a:t>Symfony Mailer</a:t>
                      </a:r>
                    </a:p>
                  </a:txBody>
                  <a:tcPr/>
                </a:tc>
                <a:tc>
                  <a:txBody>
                    <a:bodyPr/>
                    <a:lstStyle/>
                    <a:p>
                      <a:pPr lvl="0">
                        <a:buNone/>
                      </a:pPr>
                      <a:r>
                        <a:rPr lang="en-US" sz="1200" b="0" i="0" u="none" strike="noStrike" noProof="0" dirty="0">
                          <a:latin typeface="Open Sans" panose="020B0606030504020204" pitchFamily="34" charset="0"/>
                          <a:ea typeface="Open Sans" panose="020B0606030504020204" pitchFamily="34" charset="0"/>
                          <a:cs typeface="Open Sans" panose="020B0606030504020204" pitchFamily="34" charset="0"/>
                        </a:rPr>
                        <a:t>Three different bug reports:</a:t>
                      </a:r>
                    </a:p>
                    <a:p>
                      <a:pPr marL="285750" lvl="0" indent="-285750">
                        <a:buFont typeface="Arial"/>
                        <a:buChar char="•"/>
                      </a:pPr>
                      <a:r>
                        <a:rPr lang="en-US" sz="1200" b="1" i="0" u="none" strike="noStrike" noProof="0" dirty="0">
                          <a:latin typeface="Open Sans" panose="020B0606030504020204" pitchFamily="34" charset="0"/>
                          <a:ea typeface="Open Sans" panose="020B0606030504020204" pitchFamily="34" charset="0"/>
                          <a:cs typeface="Open Sans" panose="020B0606030504020204" pitchFamily="34" charset="0"/>
                        </a:rPr>
                        <a:t>Fix submitted and merged upstream</a:t>
                      </a:r>
                    </a:p>
                    <a:p>
                      <a:pPr marL="285750" lvl="0" indent="-285750">
                        <a:buFont typeface="Arial"/>
                        <a:buChar char="•"/>
                      </a:pPr>
                      <a:r>
                        <a:rPr lang="en-US" sz="1200" dirty="0">
                          <a:latin typeface="Open Sans" panose="020B0606030504020204" pitchFamily="34" charset="0"/>
                          <a:ea typeface="Open Sans" panose="020B0606030504020204" pitchFamily="34" charset="0"/>
                          <a:cs typeface="Open Sans" panose="020B0606030504020204" pitchFamily="34" charset="0"/>
                        </a:rPr>
                        <a:t>Being discussed</a:t>
                      </a:r>
                    </a:p>
                    <a:p>
                      <a:pPr marL="285750" lvl="0" indent="-285750">
                        <a:buFont typeface="Arial"/>
                        <a:buChar char="•"/>
                      </a:pPr>
                      <a:r>
                        <a:rPr lang="en-US" sz="1200" dirty="0">
                          <a:latin typeface="Open Sans" panose="020B0606030504020204" pitchFamily="34" charset="0"/>
                          <a:ea typeface="Open Sans" panose="020B0606030504020204" pitchFamily="34" charset="0"/>
                          <a:cs typeface="Open Sans" panose="020B0606030504020204" pitchFamily="34" charset="0"/>
                        </a:rPr>
                        <a:t>No answer yet</a:t>
                      </a:r>
                    </a:p>
                  </a:txBody>
                  <a:tcPr/>
                </a:tc>
                <a:extLst>
                  <a:ext uri="{0D108BD9-81ED-4DB2-BD59-A6C34878D82A}">
                    <a16:rowId xmlns:a16="http://schemas.microsoft.com/office/drawing/2014/main" val="1273133354"/>
                  </a:ext>
                </a:extLst>
              </a:tr>
              <a:tr h="306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Kotlin</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Android</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Jakarta Mail </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a:latin typeface="Open Sans" panose="020B0606030504020204" pitchFamily="34" charset="0"/>
                          <a:ea typeface="Open Sans" panose="020B0606030504020204" pitchFamily="34" charset="0"/>
                          <a:cs typeface="Open Sans" panose="020B0606030504020204" pitchFamily="34" charset="0"/>
                        </a:rPr>
                        <a:t>No answer yet</a:t>
                      </a:r>
                    </a:p>
                  </a:txBody>
                  <a:tcPr/>
                </a:tc>
                <a:extLst>
                  <a:ext uri="{0D108BD9-81ED-4DB2-BD59-A6C34878D82A}">
                    <a16:rowId xmlns:a16="http://schemas.microsoft.com/office/drawing/2014/main" val="361467054"/>
                  </a:ext>
                </a:extLst>
              </a:tr>
              <a:tr h="306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Kotlin</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Android</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err="1">
                          <a:latin typeface="Open Sans" panose="020B0606030504020204" pitchFamily="34" charset="0"/>
                          <a:ea typeface="Open Sans" panose="020B0606030504020204" pitchFamily="34" charset="0"/>
                          <a:cs typeface="Open Sans" panose="020B0606030504020204" pitchFamily="34" charset="0"/>
                        </a:rPr>
                        <a:t>HttpUrlConnection</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Transmitted to the engineering teams </a:t>
                      </a:r>
                      <a:endParaRPr lang="en-US" sz="160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117990177"/>
                  </a:ext>
                </a:extLst>
              </a:tr>
              <a:tr h="306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Kotlin</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Android</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err="1">
                          <a:latin typeface="Open Sans" panose="020B0606030504020204" pitchFamily="34" charset="0"/>
                          <a:ea typeface="Open Sans" panose="020B0606030504020204" pitchFamily="34" charset="0"/>
                          <a:cs typeface="Open Sans" panose="020B0606030504020204" pitchFamily="34" charset="0"/>
                        </a:rPr>
                        <a:t>OkHttp</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Closed after Q&amp;A as IDNA 2008 is not uniformly supported or implemented by clients and servers </a:t>
                      </a:r>
                      <a:endParaRPr lang="en-US" sz="160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1063072846"/>
                  </a:ext>
                </a:extLst>
              </a:tr>
              <a:tr h="306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Kotlin</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Android</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Fuel</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1" i="0" u="none" strike="noStrike" noProof="0">
                          <a:latin typeface="Open Sans" panose="020B0606030504020204" pitchFamily="34" charset="0"/>
                          <a:ea typeface="Open Sans" panose="020B0606030504020204" pitchFamily="34" charset="0"/>
                          <a:cs typeface="Open Sans" panose="020B0606030504020204" pitchFamily="34" charset="0"/>
                        </a:rPr>
                        <a:t>Fix submitted and pending to be merged upstream</a:t>
                      </a: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 </a:t>
                      </a:r>
                      <a:endParaRPr lang="en-US" sz="160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570157589"/>
                  </a:ext>
                </a:extLst>
              </a:tr>
              <a:tr h="306000">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Kotlin</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Android</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Apache </a:t>
                      </a:r>
                      <a:r>
                        <a:rPr lang="en-US" sz="1200" b="0" i="0" u="none" strike="noStrike" noProof="0" err="1">
                          <a:latin typeface="Open Sans" panose="020B0606030504020204" pitchFamily="34" charset="0"/>
                          <a:ea typeface="Open Sans" panose="020B0606030504020204" pitchFamily="34" charset="0"/>
                          <a:cs typeface="Open Sans" panose="020B0606030504020204" pitchFamily="34" charset="0"/>
                        </a:rPr>
                        <a:t>HttpClient</a:t>
                      </a:r>
                      <a:r>
                        <a:rPr lang="en-US" sz="1200" b="0" i="0" u="none" strike="noStrike" noProof="0">
                          <a:latin typeface="Open Sans" panose="020B0606030504020204" pitchFamily="34" charset="0"/>
                          <a:ea typeface="Open Sans" panose="020B0606030504020204" pitchFamily="34" charset="0"/>
                          <a:cs typeface="Open Sans" panose="020B0606030504020204" pitchFamily="34" charset="0"/>
                        </a:rPr>
                        <a:t> </a:t>
                      </a:r>
                      <a:endParaRPr lang="en-US" sz="120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lvl="0">
                        <a:buNone/>
                      </a:pPr>
                      <a:r>
                        <a:rPr lang="en-US" sz="1200" b="0" i="0" u="none" strike="noStrike" noProof="0" dirty="0">
                          <a:latin typeface="Open Sans" panose="020B0606030504020204" pitchFamily="34" charset="0"/>
                          <a:ea typeface="Open Sans" panose="020B0606030504020204" pitchFamily="34" charset="0"/>
                          <a:cs typeface="Open Sans" panose="020B0606030504020204" pitchFamily="34" charset="0"/>
                        </a:rPr>
                        <a:t>No answer yet </a:t>
                      </a:r>
                      <a:endParaRPr lang="en-US" sz="1600" dirty="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429318064"/>
                  </a:ext>
                </a:extLst>
              </a:tr>
            </a:tbl>
          </a:graphicData>
        </a:graphic>
      </p:graphicFrame>
    </p:spTree>
    <p:extLst>
      <p:ext uri="{BB962C8B-B14F-4D97-AF65-F5344CB8AC3E}">
        <p14:creationId xmlns:p14="http://schemas.microsoft.com/office/powerpoint/2010/main" val="186730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a:t>Windows – Note</a:t>
            </a:r>
            <a:endParaRPr lang="en-US"/>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pPr>
            <a:endParaRPr lang="en-US" b="1"/>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p:txBody>
      </p:sp>
      <p:sp>
        <p:nvSpPr>
          <p:cNvPr id="4" name="TextBox 3">
            <a:extLst>
              <a:ext uri="{FF2B5EF4-FFF2-40B4-BE49-F238E27FC236}">
                <a16:creationId xmlns:a16="http://schemas.microsoft.com/office/drawing/2014/main" id="{EAD5D050-BFAE-4FD3-B94B-2AC50DC425F0}"/>
              </a:ext>
            </a:extLst>
          </p:cNvPr>
          <p:cNvSpPr txBox="1"/>
          <p:nvPr/>
        </p:nvSpPr>
        <p:spPr>
          <a:xfrm>
            <a:off x="550130" y="1001246"/>
            <a:ext cx="8221291"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dirty="0">
                <a:latin typeface="Open Sans Light"/>
                <a:ea typeface="Open Sans Light"/>
                <a:cs typeface="Open Sans Light"/>
              </a:rPr>
              <a:t>During testing, all our Windows batch files failed to pass IDN domains to the PHP </a:t>
            </a:r>
            <a:r>
              <a:rPr lang="en-US" sz="2000" dirty="0" err="1">
                <a:latin typeface="Open Sans Light"/>
                <a:ea typeface="Open Sans Light"/>
                <a:cs typeface="Open Sans Light"/>
              </a:rPr>
              <a:t>cmdline</a:t>
            </a:r>
            <a:r>
              <a:rPr lang="en-US" sz="2000" dirty="0">
                <a:latin typeface="Open Sans Light"/>
                <a:ea typeface="Open Sans Light"/>
                <a:cs typeface="Open Sans Light"/>
              </a:rPr>
              <a:t> apps. We realized an obscure setting that should be used to enable the UTF-8 support.</a:t>
            </a:r>
            <a:endParaRPr lang="en-US" dirty="0"/>
          </a:p>
          <a:p>
            <a:pPr marL="342900" indent="-342900">
              <a:buFont typeface="Arial"/>
              <a:buChar char="•"/>
            </a:pPr>
            <a:endParaRPr lang="en-US" sz="2000" dirty="0">
              <a:latin typeface="Open Sans Light"/>
              <a:ea typeface="Open Sans Light"/>
              <a:cs typeface="Open Sans Light"/>
            </a:endParaRPr>
          </a:p>
          <a:p>
            <a:pPr marL="342900" indent="-342900">
              <a:buFont typeface="Arial"/>
              <a:buChar char="•"/>
            </a:pPr>
            <a:endParaRPr lang="en-US" sz="2000" dirty="0">
              <a:latin typeface="Open Sans Light"/>
              <a:ea typeface="Open Sans Light"/>
              <a:cs typeface="Open Sans Light"/>
            </a:endParaRPr>
          </a:p>
          <a:p>
            <a:pPr marL="342900" indent="-342900">
              <a:buFont typeface="Arial"/>
              <a:buChar char="•"/>
            </a:pPr>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p:txBody>
      </p:sp>
      <p:pic>
        <p:nvPicPr>
          <p:cNvPr id="3" name="Picture 4" descr="Graphical user interface, text, application, email&#10;&#10;Description automatically generated">
            <a:extLst>
              <a:ext uri="{FF2B5EF4-FFF2-40B4-BE49-F238E27FC236}">
                <a16:creationId xmlns:a16="http://schemas.microsoft.com/office/drawing/2014/main" id="{52880C60-1489-44E7-B5B9-3B0BD37BD2F0}"/>
              </a:ext>
            </a:extLst>
          </p:cNvPr>
          <p:cNvPicPr>
            <a:picLocks noChangeAspect="1"/>
          </p:cNvPicPr>
          <p:nvPr/>
        </p:nvPicPr>
        <p:blipFill>
          <a:blip r:embed="rId3"/>
          <a:stretch>
            <a:fillRect/>
          </a:stretch>
        </p:blipFill>
        <p:spPr>
          <a:xfrm>
            <a:off x="557640" y="2163967"/>
            <a:ext cx="3870960" cy="4332946"/>
          </a:xfrm>
          <a:prstGeom prst="rect">
            <a:avLst/>
          </a:prstGeom>
        </p:spPr>
      </p:pic>
      <p:pic>
        <p:nvPicPr>
          <p:cNvPr id="5" name="Picture 5">
            <a:extLst>
              <a:ext uri="{FF2B5EF4-FFF2-40B4-BE49-F238E27FC236}">
                <a16:creationId xmlns:a16="http://schemas.microsoft.com/office/drawing/2014/main" id="{8E331024-E9F4-456C-A15E-09C1A0EAD2D0}"/>
              </a:ext>
            </a:extLst>
          </p:cNvPr>
          <p:cNvPicPr>
            <a:picLocks noChangeAspect="1"/>
          </p:cNvPicPr>
          <p:nvPr/>
        </p:nvPicPr>
        <p:blipFill>
          <a:blip r:embed="rId4"/>
          <a:stretch>
            <a:fillRect/>
          </a:stretch>
        </p:blipFill>
        <p:spPr>
          <a:xfrm>
            <a:off x="5628640" y="3102728"/>
            <a:ext cx="2743200" cy="2054623"/>
          </a:xfrm>
          <a:prstGeom prst="rect">
            <a:avLst/>
          </a:prstGeom>
        </p:spPr>
      </p:pic>
      <p:cxnSp>
        <p:nvCxnSpPr>
          <p:cNvPr id="6" name="Straight Arrow Connector 5">
            <a:extLst>
              <a:ext uri="{FF2B5EF4-FFF2-40B4-BE49-F238E27FC236}">
                <a16:creationId xmlns:a16="http://schemas.microsoft.com/office/drawing/2014/main" id="{C69167F7-E0AB-41A7-8325-5892D34DC537}"/>
              </a:ext>
            </a:extLst>
          </p:cNvPr>
          <p:cNvCxnSpPr/>
          <p:nvPr/>
        </p:nvCxnSpPr>
        <p:spPr>
          <a:xfrm flipV="1">
            <a:off x="4460240" y="4150360"/>
            <a:ext cx="1005840" cy="1016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07715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dirty="0"/>
              <a:t>iOS - Conclusion</a:t>
            </a:r>
            <a:endParaRPr lang="en-US" dirty="0"/>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pPr>
            <a:endParaRPr lang="en-US" b="1"/>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p:txBody>
      </p:sp>
      <p:sp>
        <p:nvSpPr>
          <p:cNvPr id="4" name="TextBox 3">
            <a:extLst>
              <a:ext uri="{FF2B5EF4-FFF2-40B4-BE49-F238E27FC236}">
                <a16:creationId xmlns:a16="http://schemas.microsoft.com/office/drawing/2014/main" id="{EAD5D050-BFAE-4FD3-B94B-2AC50DC425F0}"/>
              </a:ext>
            </a:extLst>
          </p:cNvPr>
          <p:cNvSpPr txBox="1"/>
          <p:nvPr/>
        </p:nvSpPr>
        <p:spPr>
          <a:xfrm>
            <a:off x="548640" y="1503680"/>
            <a:ext cx="8221291"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dirty="0">
                <a:latin typeface="Open Sans Light"/>
                <a:ea typeface="Open Sans Light"/>
                <a:cs typeface="Open Sans Light"/>
              </a:rPr>
              <a:t>Developer tools (</a:t>
            </a:r>
            <a:r>
              <a:rPr lang="en-US" sz="2000" dirty="0" err="1">
                <a:latin typeface="Open Sans Light"/>
                <a:ea typeface="Open Sans Light"/>
                <a:cs typeface="Open Sans Light"/>
              </a:rPr>
              <a:t>MessageUIMFMailComposeViewController</a:t>
            </a:r>
            <a:r>
              <a:rPr lang="en-US" sz="2000" dirty="0">
                <a:latin typeface="Open Sans Light"/>
                <a:ea typeface="Open Sans Light"/>
                <a:cs typeface="Open Sans Light"/>
              </a:rPr>
              <a:t>, ​</a:t>
            </a:r>
            <a:r>
              <a:rPr lang="en-US" sz="2000" dirty="0" err="1">
                <a:latin typeface="Open Sans Light"/>
                <a:ea typeface="Open Sans Light"/>
                <a:cs typeface="Open Sans Light"/>
              </a:rPr>
              <a:t>URLComponents</a:t>
            </a:r>
            <a:r>
              <a:rPr lang="en-US" sz="2000" dirty="0">
                <a:latin typeface="Open Sans Light"/>
                <a:ea typeface="Open Sans Light"/>
                <a:cs typeface="Open Sans Light"/>
              </a:rPr>
              <a:t>, URL) provided by Apple has poorer compliance ​than their end user application (Safari, Mail). When possible, sending the user through an Apple native app is better than opening modals inside the application.</a:t>
            </a:r>
          </a:p>
          <a:p>
            <a:pPr marL="342900" indent="-342900">
              <a:buFont typeface="Arial"/>
              <a:buChar char="•"/>
            </a:pPr>
            <a:endParaRPr lang="en-US" sz="2000" dirty="0">
              <a:latin typeface="Open Sans Light"/>
              <a:ea typeface="Open Sans Light"/>
              <a:cs typeface="Open Sans Light"/>
            </a:endParaRPr>
          </a:p>
          <a:p>
            <a:pPr marL="342900" indent="-342900">
              <a:buFont typeface="Arial"/>
              <a:buChar char="•"/>
            </a:pPr>
            <a:r>
              <a:rPr lang="en-US" sz="2000" dirty="0" err="1">
                <a:latin typeface="Open Sans Light"/>
                <a:ea typeface="Open Sans Light"/>
                <a:cs typeface="Open Sans Light"/>
              </a:rPr>
              <a:t>Alamofire</a:t>
            </a:r>
            <a:r>
              <a:rPr lang="en-US" sz="2000" dirty="0">
                <a:latin typeface="Open Sans Light"/>
                <a:ea typeface="Open Sans Light"/>
                <a:cs typeface="Open Sans Light"/>
              </a:rPr>
              <a:t> and </a:t>
            </a:r>
            <a:r>
              <a:rPr lang="en-US" sz="2000" dirty="0" err="1">
                <a:latin typeface="Open Sans Light"/>
                <a:ea typeface="Open Sans Light"/>
                <a:cs typeface="Open Sans Light"/>
              </a:rPr>
              <a:t>URLSession</a:t>
            </a:r>
            <a:r>
              <a:rPr lang="en-US" sz="2000" dirty="0">
                <a:latin typeface="Open Sans Light"/>
                <a:ea typeface="Open Sans Light"/>
                <a:cs typeface="Open Sans Light"/>
              </a:rPr>
              <a:t> are based on the same bogus foundation framework.</a:t>
            </a:r>
          </a:p>
        </p:txBody>
      </p:sp>
    </p:spTree>
    <p:extLst>
      <p:ext uri="{BB962C8B-B14F-4D97-AF65-F5344CB8AC3E}">
        <p14:creationId xmlns:p14="http://schemas.microsoft.com/office/powerpoint/2010/main" val="517198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a:t>Windows - Conclusion</a:t>
            </a:r>
            <a:endParaRPr lang="en-US"/>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pPr>
            <a:endParaRPr lang="en-US" b="1"/>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p:txBody>
      </p:sp>
      <p:sp>
        <p:nvSpPr>
          <p:cNvPr id="4" name="TextBox 3">
            <a:extLst>
              <a:ext uri="{FF2B5EF4-FFF2-40B4-BE49-F238E27FC236}">
                <a16:creationId xmlns:a16="http://schemas.microsoft.com/office/drawing/2014/main" id="{EAD5D050-BFAE-4FD3-B94B-2AC50DC425F0}"/>
              </a:ext>
            </a:extLst>
          </p:cNvPr>
          <p:cNvSpPr txBox="1"/>
          <p:nvPr/>
        </p:nvSpPr>
        <p:spPr>
          <a:xfrm>
            <a:off x="548640" y="1503680"/>
            <a:ext cx="8221291"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dirty="0">
                <a:latin typeface="Open Sans Light"/>
                <a:ea typeface="Open Sans Light"/>
                <a:cs typeface="Open Sans Light"/>
              </a:rPr>
              <a:t>Despite the effort made in the Microsoft .NET Framework to support IDNA2008, many libraries like </a:t>
            </a:r>
            <a:r>
              <a:rPr lang="en-US" sz="2000" dirty="0" err="1">
                <a:latin typeface="Open Sans Light"/>
                <a:ea typeface="Open Sans Light"/>
                <a:cs typeface="Open Sans Light"/>
              </a:rPr>
              <a:t>cURL</a:t>
            </a:r>
            <a:r>
              <a:rPr lang="en-US" sz="2000" dirty="0">
                <a:latin typeface="Open Sans Light"/>
                <a:ea typeface="Open Sans Light"/>
                <a:cs typeface="Open Sans Light"/>
              </a:rPr>
              <a:t> rely on the C </a:t>
            </a:r>
            <a:r>
              <a:rPr lang="en-US" sz="2000" dirty="0" err="1">
                <a:latin typeface="Open Sans Light"/>
                <a:ea typeface="Open Sans Light"/>
                <a:cs typeface="Open Sans Light"/>
              </a:rPr>
              <a:t>windows.h</a:t>
            </a:r>
            <a:r>
              <a:rPr lang="en-US" sz="2000" dirty="0">
                <a:latin typeface="Open Sans Light"/>
                <a:ea typeface="Open Sans Light"/>
                <a:cs typeface="Open Sans Light"/>
              </a:rPr>
              <a:t> file which provides an "</a:t>
            </a:r>
            <a:r>
              <a:rPr lang="en-US" sz="2000" dirty="0" err="1">
                <a:latin typeface="Open Sans Light"/>
                <a:ea typeface="Open Sans Light"/>
                <a:cs typeface="Open Sans Light"/>
              </a:rPr>
              <a:t>IdnToUnicode</a:t>
            </a:r>
            <a:r>
              <a:rPr lang="en-US" sz="2000" dirty="0">
                <a:latin typeface="Open Sans Light"/>
                <a:ea typeface="Open Sans Light"/>
                <a:cs typeface="Open Sans Light"/>
              </a:rPr>
              <a:t>/</a:t>
            </a:r>
            <a:r>
              <a:rPr lang="en-US" sz="2000" dirty="0" err="1">
                <a:latin typeface="Open Sans Light"/>
                <a:ea typeface="Open Sans Light"/>
                <a:cs typeface="Open Sans Light"/>
              </a:rPr>
              <a:t>IdnToAscii</a:t>
            </a:r>
            <a:r>
              <a:rPr lang="en-US" sz="2000" dirty="0">
                <a:latin typeface="Open Sans Light"/>
                <a:ea typeface="Open Sans Light"/>
                <a:cs typeface="Open Sans Light"/>
              </a:rPr>
              <a:t>" which is IDNA2003 compliant only.</a:t>
            </a:r>
            <a:endParaRPr lang="en-US" dirty="0">
              <a:latin typeface="Times New Roman"/>
              <a:ea typeface="Open Sans Light"/>
              <a:cs typeface="Times New Roman"/>
            </a:endParaRPr>
          </a:p>
          <a:p>
            <a:pPr marL="342900" indent="-342900">
              <a:buFont typeface="Arial"/>
              <a:buChar char="•"/>
            </a:pPr>
            <a:endParaRPr lang="en-US" sz="2000" dirty="0">
              <a:latin typeface="Open Sans Light"/>
              <a:ea typeface="Open Sans Light"/>
              <a:cs typeface="Open Sans Light"/>
            </a:endParaRPr>
          </a:p>
          <a:p>
            <a:pPr marL="342900" indent="-342900">
              <a:buFont typeface="Arial"/>
              <a:buChar char="•"/>
            </a:pPr>
            <a:r>
              <a:rPr lang="en-US" sz="2000" dirty="0">
                <a:latin typeface="Open Sans Light"/>
                <a:ea typeface="Open Sans Light"/>
                <a:cs typeface="Open Sans Light"/>
              </a:rPr>
              <a:t>This caused </a:t>
            </a:r>
            <a:r>
              <a:rPr lang="en-US" sz="2000" dirty="0" err="1">
                <a:latin typeface="Open Sans Light"/>
                <a:ea typeface="Open Sans Light"/>
                <a:cs typeface="Open Sans Light"/>
              </a:rPr>
              <a:t>cURL</a:t>
            </a:r>
            <a:r>
              <a:rPr lang="en-US" sz="2000" dirty="0">
                <a:latin typeface="Open Sans Light"/>
                <a:ea typeface="Open Sans Light"/>
                <a:cs typeface="Open Sans Light"/>
              </a:rPr>
              <a:t> to only be compliant with IDNA2003 on Windows and all extensions of </a:t>
            </a:r>
            <a:r>
              <a:rPr lang="en-US" sz="2000" dirty="0" err="1">
                <a:latin typeface="Open Sans Light"/>
                <a:ea typeface="Open Sans Light"/>
                <a:cs typeface="Open Sans Light"/>
              </a:rPr>
              <a:t>cURL</a:t>
            </a:r>
            <a:r>
              <a:rPr lang="en-US" sz="2000" dirty="0">
                <a:latin typeface="Open Sans Light"/>
                <a:ea typeface="Open Sans Light"/>
                <a:cs typeface="Open Sans Light"/>
              </a:rPr>
              <a:t>, like the PHP ones or all the C libraries using Windows.</a:t>
            </a: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p:txBody>
      </p:sp>
    </p:spTree>
    <p:extLst>
      <p:ext uri="{BB962C8B-B14F-4D97-AF65-F5344CB8AC3E}">
        <p14:creationId xmlns:p14="http://schemas.microsoft.com/office/powerpoint/2010/main" val="2905424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dirty="0"/>
              <a:t>Android – Conclusion </a:t>
            </a:r>
            <a:endParaRPr lang="en-US" dirty="0"/>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pPr>
            <a:endParaRPr lang="en-US" b="1"/>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p:txBody>
      </p:sp>
      <p:sp>
        <p:nvSpPr>
          <p:cNvPr id="4" name="TextBox 3">
            <a:extLst>
              <a:ext uri="{FF2B5EF4-FFF2-40B4-BE49-F238E27FC236}">
                <a16:creationId xmlns:a16="http://schemas.microsoft.com/office/drawing/2014/main" id="{EAD5D050-BFAE-4FD3-B94B-2AC50DC425F0}"/>
              </a:ext>
            </a:extLst>
          </p:cNvPr>
          <p:cNvSpPr txBox="1"/>
          <p:nvPr/>
        </p:nvSpPr>
        <p:spPr>
          <a:xfrm>
            <a:off x="550130" y="1258298"/>
            <a:ext cx="8221291" cy="53245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000" dirty="0">
                <a:latin typeface="Open Sans Light"/>
                <a:ea typeface="Open Sans Light"/>
                <a:cs typeface="Open Sans Light"/>
              </a:rPr>
              <a:t>Most http libraries are based on the Android stack. We provided simple suggestions to the community that could fix most of the problems we encountered:</a:t>
            </a:r>
          </a:p>
          <a:p>
            <a:pPr marL="800100" lvl="1" indent="-342900">
              <a:buFont typeface="Arial" panose="020B0604020202020204" pitchFamily="34" charset="0"/>
              <a:buChar char="•"/>
            </a:pPr>
            <a:r>
              <a:rPr lang="en-US" sz="2000" dirty="0">
                <a:latin typeface="Open Sans Light"/>
                <a:ea typeface="+mn-lt"/>
                <a:cs typeface="+mn-lt"/>
                <a:hlinkClick r:id="rId3"/>
              </a:rPr>
              <a:t>https://github.com/square/okhttp/issues/6910</a:t>
            </a:r>
            <a:r>
              <a:rPr lang="en-US" sz="2000" dirty="0">
                <a:latin typeface="Open Sans Light"/>
                <a:ea typeface="+mn-lt"/>
                <a:cs typeface="+mn-lt"/>
              </a:rPr>
              <a:t> </a:t>
            </a:r>
            <a:r>
              <a:rPr lang="en-US" sz="2000" dirty="0">
                <a:latin typeface="Open Sans Light"/>
                <a:ea typeface="Open Sans Light"/>
                <a:cs typeface="Open Sans Light"/>
              </a:rPr>
              <a:t>and</a:t>
            </a:r>
          </a:p>
          <a:p>
            <a:pPr marL="800100" lvl="1" indent="-342900">
              <a:buFont typeface="Arial" panose="020B0604020202020204" pitchFamily="34" charset="0"/>
              <a:buChar char="•"/>
            </a:pPr>
            <a:r>
              <a:rPr lang="en-US" sz="2000" dirty="0">
                <a:solidFill>
                  <a:srgbClr val="F59122"/>
                </a:solidFill>
                <a:latin typeface="Open Sans Light"/>
                <a:ea typeface="+mn-lt"/>
                <a:cs typeface="+mn-lt"/>
                <a:hlinkClick r:id="rId4">
                  <a:extLst>
                    <a:ext uri="{A12FA001-AC4F-418D-AE19-62706E023703}">
                      <ahyp:hlinkClr xmlns:ahyp="http://schemas.microsoft.com/office/drawing/2018/hyperlinkcolor" val="tx"/>
                    </a:ext>
                  </a:extLst>
                </a:hlinkClick>
              </a:rPr>
              <a:t>https://issuetracker.google.com/issues/206015971</a:t>
            </a:r>
            <a:endParaRPr lang="en-US" sz="2000" dirty="0">
              <a:solidFill>
                <a:srgbClr val="F59122"/>
              </a:solidFill>
              <a:latin typeface="Open Sans Light"/>
              <a:ea typeface="+mn-lt"/>
              <a:cs typeface="+mn-lt"/>
            </a:endParaRPr>
          </a:p>
          <a:p>
            <a:pPr marL="342900" indent="-342900">
              <a:buFont typeface="Arial"/>
              <a:buChar char="•"/>
            </a:pPr>
            <a:endParaRPr lang="en-US" sz="2000" dirty="0">
              <a:latin typeface="Open Sans Light"/>
              <a:ea typeface="Open Sans Light"/>
              <a:cs typeface="Open Sans Light"/>
            </a:endParaRPr>
          </a:p>
          <a:p>
            <a:pPr marL="342900" indent="-342900">
              <a:buFont typeface="Arial"/>
              <a:buChar char="•"/>
            </a:pPr>
            <a:r>
              <a:rPr lang="en-US" sz="2000" dirty="0">
                <a:latin typeface="Open Sans Light"/>
                <a:ea typeface="Open Sans Light"/>
                <a:cs typeface="Open Sans Light"/>
              </a:rPr>
              <a:t>Jakarta is widely used and EAI compliant, but Android developers will probably use email Intent instead and delegate the responsibility of sending and validating the email to another end user app. </a:t>
            </a:r>
          </a:p>
          <a:p>
            <a:pPr marL="342900" indent="-342900">
              <a:buFont typeface="Arial"/>
              <a:buChar char="•"/>
            </a:pPr>
            <a:endParaRPr lang="en-US" sz="2000" dirty="0">
              <a:latin typeface="Open Sans Light"/>
              <a:ea typeface="Open Sans Light"/>
              <a:cs typeface="Open Sans Light"/>
            </a:endParaRPr>
          </a:p>
          <a:p>
            <a:pPr marL="342900" indent="-342900">
              <a:buFont typeface="Arial"/>
              <a:buChar char="•"/>
            </a:pPr>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p:txBody>
      </p:sp>
    </p:spTree>
    <p:extLst>
      <p:ext uri="{BB962C8B-B14F-4D97-AF65-F5344CB8AC3E}">
        <p14:creationId xmlns:p14="http://schemas.microsoft.com/office/powerpoint/2010/main" val="3656060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dirty="0"/>
              <a:t>Linux – Conclusion </a:t>
            </a:r>
            <a:endParaRPr lang="en-US" dirty="0"/>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pPr>
            <a:endParaRPr lang="en-US" b="1"/>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p:txBody>
      </p:sp>
      <p:sp>
        <p:nvSpPr>
          <p:cNvPr id="4" name="TextBox 3">
            <a:extLst>
              <a:ext uri="{FF2B5EF4-FFF2-40B4-BE49-F238E27FC236}">
                <a16:creationId xmlns:a16="http://schemas.microsoft.com/office/drawing/2014/main" id="{EAD5D050-BFAE-4FD3-B94B-2AC50DC425F0}"/>
              </a:ext>
            </a:extLst>
          </p:cNvPr>
          <p:cNvSpPr txBox="1"/>
          <p:nvPr/>
        </p:nvSpPr>
        <p:spPr>
          <a:xfrm>
            <a:off x="548640" y="1503680"/>
            <a:ext cx="8221291"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dirty="0">
                <a:latin typeface="Open Sans" panose="020B0606030504020204" pitchFamily="34" charset="0"/>
                <a:ea typeface="Open Sans" panose="020B0606030504020204" pitchFamily="34" charset="0"/>
                <a:cs typeface="Open Sans" panose="020B0606030504020204" pitchFamily="34" charset="0"/>
              </a:rPr>
              <a:t>The Linux operating system did not have any impact on the compliance or non-compliance of the tested libraries.</a:t>
            </a:r>
          </a:p>
          <a:p>
            <a:pPr marL="342900" indent="-342900">
              <a:buFont typeface="Arial"/>
              <a:buChar char="•"/>
            </a:pPr>
            <a:endParaRPr lang="en-US" sz="2000" dirty="0">
              <a:latin typeface="Open Sans" panose="020B0606030504020204" pitchFamily="34" charset="0"/>
              <a:ea typeface="Open Sans" panose="020B0606030504020204" pitchFamily="34" charset="0"/>
              <a:cs typeface="Open Sans" panose="020B0606030504020204" pitchFamily="34" charset="0"/>
            </a:endParaRPr>
          </a:p>
          <a:p>
            <a:pPr marL="342900" indent="-342900">
              <a:buFont typeface="Arial"/>
              <a:buChar char="•"/>
            </a:pPr>
            <a:r>
              <a:rPr lang="en-US" sz="2000" dirty="0">
                <a:latin typeface="Open Sans" panose="020B0606030504020204" pitchFamily="34" charset="0"/>
                <a:ea typeface="Open Sans" panose="020B0606030504020204" pitchFamily="34" charset="0"/>
                <a:cs typeface="Open Sans" panose="020B0606030504020204" pitchFamily="34" charset="0"/>
              </a:rPr>
              <a:t>Unlike Windows, </a:t>
            </a:r>
            <a:r>
              <a:rPr lang="en-US" sz="2000" dirty="0" err="1">
                <a:latin typeface="Open Sans" panose="020B0606030504020204" pitchFamily="34" charset="0"/>
                <a:ea typeface="Open Sans" panose="020B0606030504020204" pitchFamily="34" charset="0"/>
                <a:cs typeface="Open Sans" panose="020B0606030504020204" pitchFamily="34" charset="0"/>
              </a:rPr>
              <a:t>cURL</a:t>
            </a:r>
            <a:r>
              <a:rPr lang="en-US" sz="2000" dirty="0">
                <a:latin typeface="Open Sans" panose="020B0606030504020204" pitchFamily="34" charset="0"/>
                <a:ea typeface="Open Sans" panose="020B0606030504020204" pitchFamily="34" charset="0"/>
                <a:cs typeface="Open Sans" panose="020B0606030504020204" pitchFamily="34" charset="0"/>
              </a:rPr>
              <a:t> is using libidn2 which fully supports IDNA2008.</a:t>
            </a:r>
          </a:p>
          <a:p>
            <a:pPr marL="342900" indent="-342900">
              <a:buFont typeface="Arial"/>
              <a:buChar char="•"/>
            </a:pPr>
            <a:endParaRPr lang="en-US" sz="2000" dirty="0">
              <a:latin typeface="Open Sans" panose="020B0606030504020204" pitchFamily="34" charset="0"/>
              <a:ea typeface="Open Sans" panose="020B0606030504020204" pitchFamily="34" charset="0"/>
              <a:cs typeface="Open Sans" panose="020B0606030504020204" pitchFamily="34" charset="0"/>
            </a:endParaRPr>
          </a:p>
          <a:p>
            <a:endParaRPr lang="en-US" sz="2000" dirty="0">
              <a:latin typeface="Open Sans" panose="020B0606030504020204" pitchFamily="34" charset="0"/>
              <a:ea typeface="Open Sans" panose="020B0606030504020204" pitchFamily="34" charset="0"/>
              <a:cs typeface="Open Sans" panose="020B0606030504020204" pitchFamily="34" charset="0"/>
            </a:endParaRPr>
          </a:p>
          <a:p>
            <a:endParaRPr lang="en-US" sz="2000" dirty="0">
              <a:latin typeface="Open Sans" panose="020B0606030504020204" pitchFamily="34" charset="0"/>
              <a:ea typeface="Open Sans" panose="020B0606030504020204" pitchFamily="34" charset="0"/>
              <a:cs typeface="Open Sans" panose="020B0606030504020204" pitchFamily="34" charset="0"/>
            </a:endParaRPr>
          </a:p>
          <a:p>
            <a:endParaRPr lang="en-US" sz="2000" dirty="0">
              <a:latin typeface="Open Sans" panose="020B0606030504020204" pitchFamily="34" charset="0"/>
              <a:ea typeface="Open Sans" panose="020B0606030504020204" pitchFamily="34" charset="0"/>
              <a:cs typeface="Open Sans" panose="020B0606030504020204" pitchFamily="34" charset="0"/>
            </a:endParaRPr>
          </a:p>
          <a:p>
            <a:endParaRPr lang="en-US" sz="2000" dirty="0">
              <a:latin typeface="Open Sans" panose="020B0606030504020204" pitchFamily="34" charset="0"/>
              <a:ea typeface="Open Sans" panose="020B0606030504020204" pitchFamily="34" charset="0"/>
              <a:cs typeface="Open Sans" panose="020B0606030504020204" pitchFamily="34" charset="0"/>
            </a:endParaRPr>
          </a:p>
          <a:p>
            <a:endParaRPr lang="en-US" sz="20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82238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dirty="0"/>
              <a:t>Bug Reports – Conclusion </a:t>
            </a:r>
            <a:endParaRPr lang="en-US" dirty="0"/>
          </a:p>
        </p:txBody>
      </p:sp>
      <p:sp>
        <p:nvSpPr>
          <p:cNvPr id="5" name="Content Placeholder 4">
            <a:extLst>
              <a:ext uri="{FF2B5EF4-FFF2-40B4-BE49-F238E27FC236}">
                <a16:creationId xmlns:a16="http://schemas.microsoft.com/office/drawing/2014/main" id="{C93A0202-43A3-4F40-A227-59ECD2467E6A}"/>
              </a:ext>
            </a:extLst>
          </p:cNvPr>
          <p:cNvSpPr>
            <a:spLocks noGrp="1"/>
          </p:cNvSpPr>
          <p:nvPr>
            <p:ph sz="quarter" idx="10"/>
          </p:nvPr>
        </p:nvSpPr>
        <p:spPr>
          <a:xfrm>
            <a:off x="320675" y="1600083"/>
            <a:ext cx="8450746" cy="4549680"/>
          </a:xfrm>
        </p:spPr>
        <p:txBody>
          <a:bodyPr vert="horz" lIns="91440" tIns="45720" rIns="91440" bIns="45720" anchor="t"/>
          <a:lstStyle/>
          <a:p>
            <a:r>
              <a:rPr lang="en-US" dirty="0">
                <a:ea typeface="Open Sans Light"/>
              </a:rPr>
              <a:t>Some successful fixes have been approved and included in the libraries.</a:t>
            </a:r>
          </a:p>
          <a:p>
            <a:endParaRPr lang="en-US" dirty="0">
              <a:ea typeface="Open Sans Light"/>
            </a:endParaRPr>
          </a:p>
          <a:p>
            <a:r>
              <a:rPr lang="en-US" dirty="0">
                <a:ea typeface="Open Sans Light"/>
              </a:rPr>
              <a:t>Providing code patches significantly increases the likelihood of a fix to be included in the source code.</a:t>
            </a:r>
          </a:p>
          <a:p>
            <a:endParaRPr lang="en-US" dirty="0">
              <a:ea typeface="Open Sans Light"/>
            </a:endParaRPr>
          </a:p>
          <a:p>
            <a:r>
              <a:rPr lang="en-US" dirty="0">
                <a:ea typeface="Open Sans Light"/>
              </a:rPr>
              <a:t>Demonstration of both technical competency on the issue (i.e., UA) and on the software being patched increases the chance to be answered.</a:t>
            </a:r>
          </a:p>
        </p:txBody>
      </p:sp>
    </p:spTree>
    <p:extLst>
      <p:ext uri="{BB962C8B-B14F-4D97-AF65-F5344CB8AC3E}">
        <p14:creationId xmlns:p14="http://schemas.microsoft.com/office/powerpoint/2010/main" val="156249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en-US"/>
              <a:t>Resources </a:t>
            </a:r>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pPr>
            <a:endParaRPr lang="en-US" b="1"/>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a:p>
            <a:pPr>
              <a:spcBef>
                <a:spcPts val="1200"/>
              </a:spcBef>
            </a:pPr>
            <a:endParaRPr lang="en-US">
              <a:ea typeface="Open Sans Light"/>
            </a:endParaRPr>
          </a:p>
        </p:txBody>
      </p:sp>
      <p:sp>
        <p:nvSpPr>
          <p:cNvPr id="4" name="TextBox 3">
            <a:extLst>
              <a:ext uri="{FF2B5EF4-FFF2-40B4-BE49-F238E27FC236}">
                <a16:creationId xmlns:a16="http://schemas.microsoft.com/office/drawing/2014/main" id="{EAD5D050-BFAE-4FD3-B94B-2AC50DC425F0}"/>
              </a:ext>
            </a:extLst>
          </p:cNvPr>
          <p:cNvSpPr txBox="1"/>
          <p:nvPr/>
        </p:nvSpPr>
        <p:spPr>
          <a:xfrm>
            <a:off x="548640" y="1503680"/>
            <a:ext cx="8221291"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dirty="0">
                <a:latin typeface="Open Sans Light"/>
                <a:ea typeface="Open Sans Light"/>
                <a:cs typeface="Open Sans Light"/>
              </a:rPr>
              <a:t>All resources, bug reports, and detailed results are available at:</a:t>
            </a:r>
            <a:br>
              <a:rPr lang="en-US" sz="2000" dirty="0">
                <a:latin typeface="Open Sans Light"/>
                <a:ea typeface="Open Sans Light"/>
                <a:cs typeface="Open Sans Light"/>
              </a:rPr>
            </a:br>
            <a:br>
              <a:rPr lang="en-US" sz="2000" dirty="0">
                <a:latin typeface="Open Sans Light"/>
                <a:ea typeface="Open Sans Light"/>
                <a:cs typeface="Open Sans Light"/>
              </a:rPr>
            </a:br>
            <a:r>
              <a:rPr lang="en-US" sz="2000" dirty="0">
                <a:latin typeface="Open Sans Light"/>
                <a:ea typeface="+mn-lt"/>
                <a:cs typeface="+mn-lt"/>
                <a:hlinkClick r:id="rId3"/>
              </a:rPr>
              <a:t>https://cofomo.github.io/universal-acceptance/</a:t>
            </a:r>
            <a:endParaRPr lang="en-US" sz="2000" dirty="0">
              <a:latin typeface="Open Sans Light"/>
              <a:ea typeface="+mn-lt"/>
              <a:cs typeface="+mn-lt"/>
            </a:endParaRPr>
          </a:p>
          <a:p>
            <a:pPr marL="342900" indent="-342900">
              <a:buFont typeface="Arial"/>
              <a:buChar char="•"/>
            </a:pPr>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a:p>
            <a:endParaRPr lang="en-US" sz="2000" dirty="0">
              <a:latin typeface="Open Sans Light"/>
              <a:ea typeface="Open Sans Light"/>
              <a:cs typeface="Open Sans Light"/>
            </a:endParaRPr>
          </a:p>
        </p:txBody>
      </p:sp>
    </p:spTree>
    <p:extLst>
      <p:ext uri="{BB962C8B-B14F-4D97-AF65-F5344CB8AC3E}">
        <p14:creationId xmlns:p14="http://schemas.microsoft.com/office/powerpoint/2010/main" val="30211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vert="horz" lIns="91440" tIns="45720" rIns="91440" bIns="45720" anchor="t"/>
          <a:lstStyle/>
          <a:p>
            <a:r>
              <a:rPr lang="en-US" dirty="0"/>
              <a:t>First and Second Phases</a:t>
            </a:r>
            <a:endParaRPr lang="en-US" dirty="0">
              <a:ea typeface="Open Sans"/>
            </a:endParaRPr>
          </a:p>
        </p:txBody>
      </p:sp>
      <p:sp>
        <p:nvSpPr>
          <p:cNvPr id="4" name="TextBox 3"/>
          <p:cNvSpPr txBox="1"/>
          <p:nvPr/>
        </p:nvSpPr>
        <p:spPr>
          <a:xfrm>
            <a:off x="372533" y="1715984"/>
            <a:ext cx="4422183" cy="912558"/>
          </a:xfrm>
          <a:prstGeom prst="rect">
            <a:avLst/>
          </a:prstGeom>
          <a:noFill/>
        </p:spPr>
        <p:txBody>
          <a:bodyPr wrap="square" lIns="91440" tIns="45720" rIns="91440" bIns="45720" rtlCol="0" anchor="t">
            <a:spAutoFit/>
          </a:bodyPr>
          <a:lstStyle/>
          <a:p>
            <a:pPr marL="457200" indent="-457200">
              <a:lnSpc>
                <a:spcPct val="140000"/>
              </a:lnSpc>
              <a:buFont typeface="Arial"/>
              <a:buChar char="•"/>
            </a:pPr>
            <a:r>
              <a:rPr lang="en-US" sz="2000" dirty="0">
                <a:latin typeface="Open Sans Light"/>
                <a:ea typeface="Open Sans Light"/>
                <a:cs typeface="Open Sans Light"/>
              </a:rPr>
              <a:t>22 libraries</a:t>
            </a:r>
          </a:p>
          <a:p>
            <a:pPr marL="457200" indent="-457200">
              <a:lnSpc>
                <a:spcPct val="140000"/>
              </a:lnSpc>
              <a:buFont typeface="Arial"/>
              <a:buChar char="•"/>
            </a:pPr>
            <a:r>
              <a:rPr lang="en-US" sz="2000" dirty="0">
                <a:latin typeface="Open Sans Light"/>
                <a:ea typeface="Open Sans Light"/>
                <a:cs typeface="Open Sans Light"/>
              </a:rPr>
              <a:t>Only on Linux</a:t>
            </a:r>
          </a:p>
        </p:txBody>
      </p:sp>
      <p:pic>
        <p:nvPicPr>
          <p:cNvPr id="2" name="Picture 4" descr="Table&#10;&#10;Description automatically generated">
            <a:extLst>
              <a:ext uri="{FF2B5EF4-FFF2-40B4-BE49-F238E27FC236}">
                <a16:creationId xmlns:a16="http://schemas.microsoft.com/office/drawing/2014/main" id="{2736C0F9-EBD6-44E6-B084-4DDFE36D10E9}"/>
              </a:ext>
            </a:extLst>
          </p:cNvPr>
          <p:cNvPicPr>
            <a:picLocks noChangeAspect="1"/>
          </p:cNvPicPr>
          <p:nvPr/>
        </p:nvPicPr>
        <p:blipFill>
          <a:blip r:embed="rId2"/>
          <a:stretch>
            <a:fillRect/>
          </a:stretch>
        </p:blipFill>
        <p:spPr>
          <a:xfrm>
            <a:off x="4869951" y="1287708"/>
            <a:ext cx="3676435" cy="4642180"/>
          </a:xfrm>
          <a:prstGeom prst="rect">
            <a:avLst/>
          </a:prstGeom>
        </p:spPr>
      </p:pic>
    </p:spTree>
    <p:extLst>
      <p:ext uri="{BB962C8B-B14F-4D97-AF65-F5344CB8AC3E}">
        <p14:creationId xmlns:p14="http://schemas.microsoft.com/office/powerpoint/2010/main" val="1874592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vert="horz" lIns="91440" tIns="45720" rIns="91440" bIns="45720" anchor="t"/>
          <a:lstStyle/>
          <a:p>
            <a:r>
              <a:rPr lang="en-US" dirty="0"/>
              <a:t>Third Phase</a:t>
            </a:r>
          </a:p>
        </p:txBody>
      </p:sp>
      <p:sp>
        <p:nvSpPr>
          <p:cNvPr id="9" name="TextBox 8"/>
          <p:cNvSpPr txBox="1"/>
          <p:nvPr/>
        </p:nvSpPr>
        <p:spPr>
          <a:xfrm>
            <a:off x="398464" y="1548663"/>
            <a:ext cx="4272903" cy="3882666"/>
          </a:xfrm>
          <a:prstGeom prst="rect">
            <a:avLst/>
          </a:prstGeom>
          <a:noFill/>
        </p:spPr>
        <p:txBody>
          <a:bodyPr wrap="square" lIns="91440" tIns="45720" rIns="91440" bIns="45720" rtlCol="0" anchor="t">
            <a:spAutoFit/>
          </a:bodyPr>
          <a:lstStyle/>
          <a:p>
            <a:pPr marL="342900" indent="-342900">
              <a:lnSpc>
                <a:spcPct val="120000"/>
              </a:lnSpc>
              <a:buFont typeface="Arial"/>
              <a:buChar char="•"/>
            </a:pPr>
            <a:r>
              <a:rPr lang="en-US" sz="2000" dirty="0">
                <a:latin typeface="Open Sans Light"/>
                <a:ea typeface="Open Sans Light"/>
                <a:cs typeface="Open Sans Light"/>
              </a:rPr>
              <a:t>The third phase added 18 libraries to the set.</a:t>
            </a:r>
          </a:p>
          <a:p>
            <a:pPr marL="342900" indent="-342900">
              <a:lnSpc>
                <a:spcPct val="120000"/>
              </a:lnSpc>
              <a:buFont typeface="Arial"/>
              <a:buChar char="•"/>
            </a:pPr>
            <a:r>
              <a:rPr lang="en-US" sz="2000" dirty="0">
                <a:latin typeface="Open Sans Light"/>
                <a:ea typeface="Open Sans Light"/>
                <a:cs typeface="Open Sans Light"/>
              </a:rPr>
              <a:t>Target 4 platforms:</a:t>
            </a:r>
          </a:p>
          <a:p>
            <a:pPr marL="800100" lvl="1" indent="-342900">
              <a:lnSpc>
                <a:spcPct val="120000"/>
              </a:lnSpc>
              <a:buFont typeface="Arial"/>
              <a:buChar char="•"/>
            </a:pPr>
            <a:r>
              <a:rPr lang="en-US" sz="2000" dirty="0">
                <a:latin typeface="Open Sans Light"/>
                <a:ea typeface="Open Sans Light"/>
                <a:cs typeface="Open Sans Light"/>
              </a:rPr>
              <a:t>Linux</a:t>
            </a:r>
          </a:p>
          <a:p>
            <a:pPr marL="800100" lvl="1" indent="-342900">
              <a:lnSpc>
                <a:spcPct val="120000"/>
              </a:lnSpc>
              <a:buFont typeface="Arial"/>
              <a:buChar char="•"/>
            </a:pPr>
            <a:r>
              <a:rPr lang="en-US" sz="2000" dirty="0">
                <a:latin typeface="Open Sans Light"/>
                <a:ea typeface="Open Sans Light"/>
                <a:cs typeface="Open Sans Light"/>
              </a:rPr>
              <a:t>Windows</a:t>
            </a:r>
          </a:p>
          <a:p>
            <a:pPr marL="800100" lvl="1" indent="-342900">
              <a:lnSpc>
                <a:spcPct val="120000"/>
              </a:lnSpc>
              <a:buFont typeface="Arial"/>
              <a:buChar char="•"/>
            </a:pPr>
            <a:r>
              <a:rPr lang="en-US" sz="2000" dirty="0">
                <a:latin typeface="Open Sans Light"/>
                <a:ea typeface="Open Sans Light"/>
                <a:cs typeface="Open Sans Light"/>
              </a:rPr>
              <a:t>IOS</a:t>
            </a:r>
          </a:p>
          <a:p>
            <a:pPr marL="800100" lvl="1" indent="-342900">
              <a:lnSpc>
                <a:spcPct val="120000"/>
              </a:lnSpc>
              <a:buFont typeface="Arial"/>
              <a:buChar char="•"/>
            </a:pPr>
            <a:r>
              <a:rPr lang="en-US" sz="2000" dirty="0">
                <a:latin typeface="Open Sans Light"/>
                <a:ea typeface="Open Sans Light"/>
                <a:cs typeface="Open Sans Light"/>
              </a:rPr>
              <a:t>Android</a:t>
            </a:r>
          </a:p>
          <a:p>
            <a:pPr marL="342900" indent="-342900">
              <a:lnSpc>
                <a:spcPct val="120000"/>
              </a:lnSpc>
              <a:buFont typeface="Arial"/>
              <a:buChar char="•"/>
            </a:pPr>
            <a:r>
              <a:rPr lang="en-US" sz="2000" dirty="0">
                <a:latin typeface="Open Sans Light"/>
                <a:ea typeface="Open Sans Light"/>
                <a:cs typeface="Open Sans Light"/>
              </a:rPr>
              <a:t>Test framework inherited from the first phase.</a:t>
            </a:r>
          </a:p>
          <a:p>
            <a:pPr marL="342900" indent="-342900">
              <a:lnSpc>
                <a:spcPct val="120000"/>
              </a:lnSpc>
              <a:buFont typeface="Arial"/>
              <a:buChar char="•"/>
            </a:pPr>
            <a:endParaRPr lang="en-US" sz="2000" dirty="0">
              <a:latin typeface="Open Sans Light"/>
              <a:ea typeface="Open Sans Light"/>
              <a:cs typeface="Open Sans Light"/>
            </a:endParaRPr>
          </a:p>
        </p:txBody>
      </p:sp>
      <p:pic>
        <p:nvPicPr>
          <p:cNvPr id="5" name="Picture 6" descr="Table&#10;&#10;Description automatically generated">
            <a:extLst>
              <a:ext uri="{FF2B5EF4-FFF2-40B4-BE49-F238E27FC236}">
                <a16:creationId xmlns:a16="http://schemas.microsoft.com/office/drawing/2014/main" id="{75D3B342-0205-4548-8F96-6D92061A7D3D}"/>
              </a:ext>
            </a:extLst>
          </p:cNvPr>
          <p:cNvPicPr>
            <a:picLocks noGrp="1" noChangeAspect="1"/>
          </p:cNvPicPr>
          <p:nvPr>
            <p:ph sz="quarter" idx="10"/>
          </p:nvPr>
        </p:nvPicPr>
        <p:blipFill>
          <a:blip r:embed="rId2"/>
          <a:stretch>
            <a:fillRect/>
          </a:stretch>
        </p:blipFill>
        <p:spPr>
          <a:xfrm>
            <a:off x="5029148" y="1355499"/>
            <a:ext cx="2972227" cy="4297680"/>
          </a:xfrm>
        </p:spPr>
      </p:pic>
    </p:spTree>
    <p:extLst>
      <p:ext uri="{BB962C8B-B14F-4D97-AF65-F5344CB8AC3E}">
        <p14:creationId xmlns:p14="http://schemas.microsoft.com/office/powerpoint/2010/main" val="3875030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a:t>Methodology</a:t>
            </a:r>
            <a:endParaRPr lang="en-US">
              <a:ea typeface="Open Sans"/>
            </a:endParaRPr>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marL="91440" indent="0">
              <a:spcBef>
                <a:spcPts val="1200"/>
              </a:spcBef>
              <a:buClr>
                <a:schemeClr val="tx1"/>
              </a:buClr>
              <a:buNone/>
            </a:pPr>
            <a:r>
              <a:rPr lang="en-US" dirty="0">
                <a:latin typeface="Open Sans "/>
              </a:rPr>
              <a:t>4 datasets (updated with all instances in </a:t>
            </a:r>
            <a:r>
              <a:rPr lang="en-US" dirty="0">
                <a:ea typeface="Open Sans Light"/>
                <a:hlinkClick r:id="rId3"/>
              </a:rPr>
              <a:t>UASG004A</a:t>
            </a:r>
            <a:r>
              <a:rPr lang="en-US" dirty="0">
                <a:latin typeface="Open Sans "/>
              </a:rPr>
              <a:t>)</a:t>
            </a:r>
            <a:endParaRPr lang="en-US" dirty="0"/>
          </a:p>
          <a:p>
            <a:pPr>
              <a:buClr>
                <a:schemeClr val="tx1"/>
              </a:buClr>
              <a:buFont typeface="Arial" panose="020B0604020202020204" pitchFamily="34" charset="0"/>
              <a:buChar char="•"/>
            </a:pPr>
            <a:r>
              <a:rPr lang="en-US" dirty="0"/>
              <a:t>H_DNS: syntactic check on a domain name (IDNA2008)</a:t>
            </a:r>
            <a:endParaRPr lang="en-US" dirty="0">
              <a:ea typeface="Open Sans Light"/>
            </a:endParaRPr>
          </a:p>
          <a:p>
            <a:pPr>
              <a:buClr>
                <a:schemeClr val="tx1"/>
              </a:buClr>
              <a:buFont typeface="Arial" panose="020B0604020202020204" pitchFamily="34" charset="0"/>
              <a:buChar char="•"/>
            </a:pPr>
            <a:r>
              <a:rPr lang="en-US" dirty="0">
                <a:ea typeface="Open Sans Light"/>
              </a:rPr>
              <a:t>H_ES: syntactic check on an email address (</a:t>
            </a:r>
            <a:r>
              <a:rPr lang="fr" dirty="0">
                <a:ea typeface="Open Sans Light"/>
              </a:rPr>
              <a:t>EAI</a:t>
            </a:r>
            <a:r>
              <a:rPr lang="en-US" dirty="0">
                <a:ea typeface="Open Sans Light"/>
              </a:rPr>
              <a:t>)</a:t>
            </a:r>
          </a:p>
          <a:p>
            <a:pPr>
              <a:buClr>
                <a:schemeClr val="tx1"/>
              </a:buClr>
              <a:buFont typeface="Arial" panose="020B0604020202020204" pitchFamily="34" charset="0"/>
              <a:buChar char="•"/>
            </a:pPr>
            <a:r>
              <a:rPr lang="en-US" dirty="0">
                <a:ea typeface="Open Sans Light"/>
              </a:rPr>
              <a:t>L_A2U: conversion from A-LABEL to U-LABEL (IDNA2008)</a:t>
            </a:r>
          </a:p>
          <a:p>
            <a:pPr>
              <a:buClr>
                <a:schemeClr val="tx1"/>
              </a:buClr>
              <a:buFont typeface="Arial" panose="020B0604020202020204" pitchFamily="34" charset="0"/>
              <a:buChar char="•"/>
            </a:pPr>
            <a:r>
              <a:rPr lang="en-US" dirty="0">
                <a:ea typeface="Open Sans Light"/>
              </a:rPr>
              <a:t>L_U2A: conversion from U-LABEL to A-LABEL (IDNA2008</a:t>
            </a:r>
            <a:r>
              <a:rPr lang="fr" dirty="0">
                <a:ea typeface="Open Sans Light"/>
              </a:rPr>
              <a:t>)</a:t>
            </a:r>
          </a:p>
          <a:p>
            <a:pPr marL="91440" indent="0">
              <a:spcBef>
                <a:spcPts val="1200"/>
              </a:spcBef>
              <a:buClr>
                <a:schemeClr val="tx1"/>
              </a:buClr>
              <a:buNone/>
            </a:pPr>
            <a:r>
              <a:rPr lang="en-US" dirty="0">
                <a:latin typeface="Open Sans"/>
                <a:ea typeface="Open Sans Light"/>
              </a:rPr>
              <a:t>Code</a:t>
            </a:r>
          </a:p>
          <a:p>
            <a:pPr>
              <a:spcBef>
                <a:spcPts val="1200"/>
              </a:spcBef>
              <a:buClr>
                <a:schemeClr val="tx1"/>
              </a:buClr>
              <a:buFont typeface="Arial" panose="020B0604020202020204" pitchFamily="34" charset="0"/>
              <a:buChar char="•"/>
            </a:pPr>
            <a:r>
              <a:rPr lang="en-US" dirty="0">
                <a:ea typeface="Open Sans Light"/>
              </a:rPr>
              <a:t>Each library is tested upon its correspondent dataset with a </a:t>
            </a:r>
            <a:r>
              <a:rPr lang="en-US" dirty="0" err="1">
                <a:ea typeface="Open Sans Light"/>
              </a:rPr>
              <a:t>pytest</a:t>
            </a:r>
            <a:r>
              <a:rPr lang="en-US" dirty="0">
                <a:ea typeface="Open Sans Light"/>
              </a:rPr>
              <a:t> runner triggering a program written in the tested language.</a:t>
            </a:r>
          </a:p>
          <a:p>
            <a:pPr>
              <a:spcBef>
                <a:spcPts val="1200"/>
              </a:spcBef>
              <a:buClr>
                <a:schemeClr val="tx1"/>
              </a:buClr>
              <a:buFont typeface="Arial" panose="020B0604020202020204" pitchFamily="34" charset="0"/>
              <a:buChar char="•"/>
            </a:pPr>
            <a:r>
              <a:rPr lang="en-US" dirty="0">
                <a:ea typeface="Open Sans Light"/>
              </a:rPr>
              <a:t>Some programs are command line apps, others are mobile apps.</a:t>
            </a:r>
          </a:p>
          <a:p>
            <a:pPr>
              <a:spcBef>
                <a:spcPts val="1200"/>
              </a:spcBef>
              <a:buClr>
                <a:schemeClr val="tx1"/>
              </a:buClr>
              <a:buFont typeface="Arial" panose="020B0604020202020204" pitchFamily="34" charset="0"/>
              <a:buChar char="•"/>
            </a:pPr>
            <a:r>
              <a:rPr lang="en-US" dirty="0">
                <a:ea typeface="Open Sans Light"/>
              </a:rPr>
              <a:t>For mobile apps, a </a:t>
            </a:r>
            <a:r>
              <a:rPr lang="en-US" dirty="0" err="1">
                <a:ea typeface="Open Sans Light"/>
              </a:rPr>
              <a:t>ui</a:t>
            </a:r>
            <a:r>
              <a:rPr lang="en-US" dirty="0">
                <a:ea typeface="Open Sans Light"/>
              </a:rPr>
              <a:t>-crawler is sometimes necessary to simulate a real user tapping the interface.</a:t>
            </a:r>
          </a:p>
          <a:p>
            <a:pPr>
              <a:buClr>
                <a:schemeClr val="tx1"/>
              </a:buClr>
              <a:buFont typeface="Arial" panose="020B0604020202020204" pitchFamily="34" charset="0"/>
              <a:buChar char="•"/>
            </a:pPr>
            <a:endParaRPr lang="fr" dirty="0">
              <a:ea typeface="Open Sans Light"/>
            </a:endParaRPr>
          </a:p>
        </p:txBody>
      </p:sp>
    </p:spTree>
    <p:extLst>
      <p:ext uri="{BB962C8B-B14F-4D97-AF65-F5344CB8AC3E}">
        <p14:creationId xmlns:p14="http://schemas.microsoft.com/office/powerpoint/2010/main" val="3666305274"/>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en-US" dirty="0"/>
              <a:t>Two Result Formats</a:t>
            </a:r>
            <a:endParaRPr lang="en-US" dirty="0">
              <a:ea typeface="Open Sans"/>
            </a:endParaRPr>
          </a:p>
        </p:txBody>
      </p:sp>
      <p:pic>
        <p:nvPicPr>
          <p:cNvPr id="8" name="Picture 8" descr="Table&#10;&#10;Description automatically generated">
            <a:extLst>
              <a:ext uri="{FF2B5EF4-FFF2-40B4-BE49-F238E27FC236}">
                <a16:creationId xmlns:a16="http://schemas.microsoft.com/office/drawing/2014/main" id="{356DAB5F-8CDE-4CCE-BDD5-ACCBEED7866F}"/>
              </a:ext>
            </a:extLst>
          </p:cNvPr>
          <p:cNvPicPr>
            <a:picLocks noChangeAspect="1"/>
          </p:cNvPicPr>
          <p:nvPr/>
        </p:nvPicPr>
        <p:blipFill>
          <a:blip r:embed="rId2"/>
          <a:stretch>
            <a:fillRect/>
          </a:stretch>
        </p:blipFill>
        <p:spPr>
          <a:xfrm>
            <a:off x="58220" y="4288765"/>
            <a:ext cx="9036121" cy="1319908"/>
          </a:xfrm>
          <a:prstGeom prst="rect">
            <a:avLst/>
          </a:prstGeom>
        </p:spPr>
      </p:pic>
      <p:sp>
        <p:nvSpPr>
          <p:cNvPr id="9" name="Content Placeholder 10">
            <a:extLst>
              <a:ext uri="{FF2B5EF4-FFF2-40B4-BE49-F238E27FC236}">
                <a16:creationId xmlns:a16="http://schemas.microsoft.com/office/drawing/2014/main" id="{F242732F-978D-4FBD-A20D-3A76B2D0D223}"/>
              </a:ext>
            </a:extLst>
          </p:cNvPr>
          <p:cNvSpPr txBox="1">
            <a:spLocks/>
          </p:cNvSpPr>
          <p:nvPr/>
        </p:nvSpPr>
        <p:spPr>
          <a:xfrm>
            <a:off x="320675" y="1318686"/>
            <a:ext cx="5899331" cy="390990"/>
          </a:xfrm>
          <a:prstGeom prst="rect">
            <a:avLst/>
          </a:prstGeom>
        </p:spPr>
        <p:txBody>
          <a:bodyPr vert="horz" lIns="91440" tIns="45720" rIns="91440" bIns="45720" anchor="t">
            <a:noAutofit/>
          </a:bodyPr>
          <a:lstStyle>
            <a:lvl1pPr marL="274320" indent="-182880" algn="l" defTabSz="457200" rtl="0" eaLnBrk="1" latinLnBrk="0" hangingPunct="1">
              <a:spcBef>
                <a:spcPct val="20000"/>
              </a:spcBef>
              <a:buClr>
                <a:schemeClr val="accent3"/>
              </a:buClr>
              <a:buSzPct val="85000"/>
              <a:buFont typeface="Lucida Grande"/>
              <a:buChar char="*"/>
              <a:defRPr sz="2000" kern="1200">
                <a:solidFill>
                  <a:srgbClr val="000000"/>
                </a:solidFill>
                <a:latin typeface="Open Sans Light"/>
                <a:ea typeface="+mn-ea"/>
                <a:cs typeface="Open Sans Light"/>
              </a:defRPr>
            </a:lvl1pPr>
            <a:lvl2pPr marL="548640" indent="-182880" algn="l" defTabSz="457200" rtl="0" eaLnBrk="1" latinLnBrk="0" hangingPunct="1">
              <a:spcBef>
                <a:spcPct val="20000"/>
              </a:spcBef>
              <a:buClr>
                <a:schemeClr val="accent3"/>
              </a:buClr>
              <a:buSzPct val="85000"/>
              <a:buFont typeface="Lucida Grande"/>
              <a:buChar char="*"/>
              <a:defRPr sz="1800" kern="1200">
                <a:solidFill>
                  <a:srgbClr val="000000"/>
                </a:solidFill>
                <a:latin typeface="Open Sans Light"/>
                <a:ea typeface="+mn-ea"/>
                <a:cs typeface="Open Sans Light"/>
              </a:defRPr>
            </a:lvl2pPr>
            <a:lvl3pPr marL="822960" indent="-182880" algn="l" defTabSz="457200" rtl="0" eaLnBrk="1" latinLnBrk="0" hangingPunct="1">
              <a:spcBef>
                <a:spcPct val="20000"/>
              </a:spcBef>
              <a:buClr>
                <a:schemeClr val="accent3"/>
              </a:buClr>
              <a:buSzPct val="85000"/>
              <a:buFont typeface="Lucida Grande"/>
              <a:buChar char="*"/>
              <a:defRPr sz="1600" kern="1200">
                <a:solidFill>
                  <a:srgbClr val="000000"/>
                </a:solidFill>
                <a:latin typeface="Open Sans Light"/>
                <a:ea typeface="+mn-ea"/>
                <a:cs typeface="Open Sans Light"/>
              </a:defRPr>
            </a:lvl3pPr>
            <a:lvl4pPr marL="1097280" indent="-182880" algn="l" defTabSz="457200" rtl="0" eaLnBrk="1" latinLnBrk="0" hangingPunct="1">
              <a:spcBef>
                <a:spcPct val="20000"/>
              </a:spcBef>
              <a:buClr>
                <a:schemeClr val="accent3"/>
              </a:buClr>
              <a:buSzPct val="85000"/>
              <a:buFont typeface="Lucida Grande"/>
              <a:buChar char="*"/>
              <a:defRPr sz="1400" kern="1200">
                <a:solidFill>
                  <a:srgbClr val="000000"/>
                </a:solidFill>
                <a:latin typeface="Open Sans Light"/>
                <a:ea typeface="+mn-ea"/>
                <a:cs typeface="Open Sans Light"/>
              </a:defRPr>
            </a:lvl4pPr>
            <a:lvl5pPr marL="1371600" indent="-182880" algn="l" defTabSz="457200" rtl="0" eaLnBrk="1" latinLnBrk="0" hangingPunct="1">
              <a:spcBef>
                <a:spcPct val="20000"/>
              </a:spcBef>
              <a:buClr>
                <a:schemeClr val="accent3"/>
              </a:buClr>
              <a:buSzPct val="85000"/>
              <a:buFont typeface="Lucida Grande"/>
              <a:buChar char="*"/>
              <a:defRPr sz="1400" kern="1200">
                <a:solidFill>
                  <a:srgbClr val="000000"/>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91440" indent="0">
              <a:spcBef>
                <a:spcPts val="1200"/>
              </a:spcBef>
              <a:buNone/>
            </a:pPr>
            <a:r>
              <a:rPr lang="en-US" dirty="0">
                <a:latin typeface="Open Sans "/>
              </a:rPr>
              <a:t>General:</a:t>
            </a:r>
          </a:p>
        </p:txBody>
      </p:sp>
      <p:sp>
        <p:nvSpPr>
          <p:cNvPr id="16" name="Content Placeholder 10">
            <a:extLst>
              <a:ext uri="{FF2B5EF4-FFF2-40B4-BE49-F238E27FC236}">
                <a16:creationId xmlns:a16="http://schemas.microsoft.com/office/drawing/2014/main" id="{B6910579-5AAE-46D8-9C30-8D57DAD197E3}"/>
              </a:ext>
            </a:extLst>
          </p:cNvPr>
          <p:cNvSpPr txBox="1">
            <a:spLocks/>
          </p:cNvSpPr>
          <p:nvPr/>
        </p:nvSpPr>
        <p:spPr>
          <a:xfrm>
            <a:off x="320675" y="3801761"/>
            <a:ext cx="5899331" cy="390990"/>
          </a:xfrm>
          <a:prstGeom prst="rect">
            <a:avLst/>
          </a:prstGeom>
        </p:spPr>
        <p:txBody>
          <a:bodyPr vert="horz" lIns="91440" tIns="45720" rIns="91440" bIns="45720" anchor="t">
            <a:noAutofit/>
          </a:bodyPr>
          <a:lstStyle>
            <a:lvl1pPr marL="274320" indent="-182880" algn="l" defTabSz="457200" rtl="0" eaLnBrk="1" latinLnBrk="0" hangingPunct="1">
              <a:spcBef>
                <a:spcPct val="20000"/>
              </a:spcBef>
              <a:buClr>
                <a:schemeClr val="accent3"/>
              </a:buClr>
              <a:buSzPct val="85000"/>
              <a:buFont typeface="Lucida Grande"/>
              <a:buChar char="*"/>
              <a:defRPr sz="2000" kern="1200">
                <a:solidFill>
                  <a:srgbClr val="000000"/>
                </a:solidFill>
                <a:latin typeface="Open Sans Light"/>
                <a:ea typeface="+mn-ea"/>
                <a:cs typeface="Open Sans Light"/>
              </a:defRPr>
            </a:lvl1pPr>
            <a:lvl2pPr marL="548640" indent="-182880" algn="l" defTabSz="457200" rtl="0" eaLnBrk="1" latinLnBrk="0" hangingPunct="1">
              <a:spcBef>
                <a:spcPct val="20000"/>
              </a:spcBef>
              <a:buClr>
                <a:schemeClr val="accent3"/>
              </a:buClr>
              <a:buSzPct val="85000"/>
              <a:buFont typeface="Lucida Grande"/>
              <a:buChar char="*"/>
              <a:defRPr sz="1800" kern="1200">
                <a:solidFill>
                  <a:srgbClr val="000000"/>
                </a:solidFill>
                <a:latin typeface="Open Sans Light"/>
                <a:ea typeface="+mn-ea"/>
                <a:cs typeface="Open Sans Light"/>
              </a:defRPr>
            </a:lvl2pPr>
            <a:lvl3pPr marL="822960" indent="-182880" algn="l" defTabSz="457200" rtl="0" eaLnBrk="1" latinLnBrk="0" hangingPunct="1">
              <a:spcBef>
                <a:spcPct val="20000"/>
              </a:spcBef>
              <a:buClr>
                <a:schemeClr val="accent3"/>
              </a:buClr>
              <a:buSzPct val="85000"/>
              <a:buFont typeface="Lucida Grande"/>
              <a:buChar char="*"/>
              <a:defRPr sz="1600" kern="1200">
                <a:solidFill>
                  <a:srgbClr val="000000"/>
                </a:solidFill>
                <a:latin typeface="Open Sans Light"/>
                <a:ea typeface="+mn-ea"/>
                <a:cs typeface="Open Sans Light"/>
              </a:defRPr>
            </a:lvl3pPr>
            <a:lvl4pPr marL="1097280" indent="-182880" algn="l" defTabSz="457200" rtl="0" eaLnBrk="1" latinLnBrk="0" hangingPunct="1">
              <a:spcBef>
                <a:spcPct val="20000"/>
              </a:spcBef>
              <a:buClr>
                <a:schemeClr val="accent3"/>
              </a:buClr>
              <a:buSzPct val="85000"/>
              <a:buFont typeface="Lucida Grande"/>
              <a:buChar char="*"/>
              <a:defRPr sz="1400" kern="1200">
                <a:solidFill>
                  <a:srgbClr val="000000"/>
                </a:solidFill>
                <a:latin typeface="Open Sans Light"/>
                <a:ea typeface="+mn-ea"/>
                <a:cs typeface="Open Sans Light"/>
              </a:defRPr>
            </a:lvl4pPr>
            <a:lvl5pPr marL="1371600" indent="-182880" algn="l" defTabSz="457200" rtl="0" eaLnBrk="1" latinLnBrk="0" hangingPunct="1">
              <a:spcBef>
                <a:spcPct val="20000"/>
              </a:spcBef>
              <a:buClr>
                <a:schemeClr val="accent3"/>
              </a:buClr>
              <a:buSzPct val="85000"/>
              <a:buFont typeface="Lucida Grande"/>
              <a:buChar char="*"/>
              <a:defRPr sz="1400" kern="1200">
                <a:solidFill>
                  <a:srgbClr val="000000"/>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91440" indent="0">
              <a:spcBef>
                <a:spcPts val="1200"/>
              </a:spcBef>
              <a:buNone/>
            </a:pPr>
            <a:r>
              <a:rPr lang="en-US" dirty="0">
                <a:latin typeface="Open Sans "/>
              </a:rPr>
              <a:t>Detailed:</a:t>
            </a:r>
            <a:endParaRPr lang="en-US" dirty="0"/>
          </a:p>
        </p:txBody>
      </p:sp>
      <p:graphicFrame>
        <p:nvGraphicFramePr>
          <p:cNvPr id="5" name="Table 4">
            <a:extLst>
              <a:ext uri="{FF2B5EF4-FFF2-40B4-BE49-F238E27FC236}">
                <a16:creationId xmlns:a16="http://schemas.microsoft.com/office/drawing/2014/main" id="{13539D92-13E5-B342-B4AD-242A0D1BED7C}"/>
              </a:ext>
            </a:extLst>
          </p:cNvPr>
          <p:cNvGraphicFramePr>
            <a:graphicFrameLocks noGrp="1"/>
          </p:cNvGraphicFramePr>
          <p:nvPr>
            <p:extLst>
              <p:ext uri="{D42A27DB-BD31-4B8C-83A1-F6EECF244321}">
                <p14:modId xmlns:p14="http://schemas.microsoft.com/office/powerpoint/2010/main" val="2015015085"/>
              </p:ext>
            </p:extLst>
          </p:nvPr>
        </p:nvGraphicFramePr>
        <p:xfrm>
          <a:off x="542925" y="1888266"/>
          <a:ext cx="3533775" cy="1574800"/>
        </p:xfrm>
        <a:graphic>
          <a:graphicData uri="http://schemas.openxmlformats.org/drawingml/2006/table">
            <a:tbl>
              <a:tblPr>
                <a:tableStyleId>{5C22544A-7EE6-4342-B048-85BDC9FD1C3A}</a:tableStyleId>
              </a:tblPr>
              <a:tblGrid>
                <a:gridCol w="955675">
                  <a:extLst>
                    <a:ext uri="{9D8B030D-6E8A-4147-A177-3AD203B41FA5}">
                      <a16:colId xmlns:a16="http://schemas.microsoft.com/office/drawing/2014/main" val="2802658195"/>
                    </a:ext>
                  </a:extLst>
                </a:gridCol>
                <a:gridCol w="2578100">
                  <a:extLst>
                    <a:ext uri="{9D8B030D-6E8A-4147-A177-3AD203B41FA5}">
                      <a16:colId xmlns:a16="http://schemas.microsoft.com/office/drawing/2014/main" val="1888765221"/>
                    </a:ext>
                  </a:extLst>
                </a:gridCol>
              </a:tblGrid>
              <a:tr h="179070">
                <a:tc>
                  <a:txBody>
                    <a:bodyPr/>
                    <a:lstStyle/>
                    <a:p>
                      <a:pPr marL="0" marR="0">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Legend</a:t>
                      </a:r>
                    </a:p>
                  </a:txBody>
                  <a:tcPr marL="63500" marR="63500" marT="63500" marB="63500"/>
                </a:tc>
                <a:tc>
                  <a:txBody>
                    <a:bodyPr/>
                    <a:lstStyle/>
                    <a:p>
                      <a:pPr marL="0" marR="0">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 </a:t>
                      </a:r>
                    </a:p>
                  </a:txBody>
                  <a:tcPr marL="63500" marR="63500" marT="63500" marB="63500"/>
                </a:tc>
                <a:extLst>
                  <a:ext uri="{0D108BD9-81ED-4DB2-BD59-A6C34878D82A}">
                    <a16:rowId xmlns:a16="http://schemas.microsoft.com/office/drawing/2014/main" val="503642392"/>
                  </a:ext>
                </a:extLst>
              </a:tr>
              <a:tr h="302260">
                <a:tc>
                  <a:txBody>
                    <a:bodyPr/>
                    <a:lstStyle/>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txBody>
                  <a:tcPr marL="63500" marR="63500" marT="63500" marB="63500">
                    <a:solidFill>
                      <a:srgbClr val="00B050"/>
                    </a:solidFill>
                  </a:tcPr>
                </a:tc>
                <a:tc>
                  <a:txBody>
                    <a:bodyPr/>
                    <a:lstStyle/>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UA-ready</a:t>
                      </a:r>
                    </a:p>
                  </a:txBody>
                  <a:tcPr marL="63500" marR="63500" marT="63500" marB="63500" anchor="ctr"/>
                </a:tc>
                <a:extLst>
                  <a:ext uri="{0D108BD9-81ED-4DB2-BD59-A6C34878D82A}">
                    <a16:rowId xmlns:a16="http://schemas.microsoft.com/office/drawing/2014/main" val="221985902"/>
                  </a:ext>
                </a:extLst>
              </a:tr>
              <a:tr h="0">
                <a:tc>
                  <a:txBody>
                    <a:bodyPr/>
                    <a:lstStyle/>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txBody>
                  <a:tcPr marL="63500" marR="63500" marT="63500" marB="63500">
                    <a:solidFill>
                      <a:srgbClr val="FFFF00"/>
                    </a:solidFill>
                  </a:tcPr>
                </a:tc>
                <a:tc>
                  <a:txBody>
                    <a:bodyPr/>
                    <a:lstStyle/>
                    <a:p>
                      <a:pPr marL="0" marR="0">
                        <a:spcBef>
                          <a:spcPts val="0"/>
                        </a:spcBef>
                        <a:spcAft>
                          <a:spcPts val="0"/>
                        </a:spcAft>
                      </a:pPr>
                      <a:r>
                        <a:rPr lang="en-US" sz="1400">
                          <a:effectLst/>
                          <a:latin typeface="Open Sans" panose="020B0606030504020204" pitchFamily="34" charset="0"/>
                          <a:ea typeface="Open Sans" panose="020B0606030504020204" pitchFamily="34" charset="0"/>
                          <a:cs typeface="Open Sans" panose="020B0606030504020204" pitchFamily="34" charset="0"/>
                        </a:rPr>
                        <a:t>UA-ready but developer needs to be careful</a:t>
                      </a:r>
                    </a:p>
                  </a:txBody>
                  <a:tcPr marL="63500" marR="63500" marT="63500" marB="63500" anchor="ctr"/>
                </a:tc>
                <a:extLst>
                  <a:ext uri="{0D108BD9-81ED-4DB2-BD59-A6C34878D82A}">
                    <a16:rowId xmlns:a16="http://schemas.microsoft.com/office/drawing/2014/main" val="3696423403"/>
                  </a:ext>
                </a:extLst>
              </a:tr>
              <a:tr h="330835">
                <a:tc>
                  <a:txBody>
                    <a:bodyPr/>
                    <a:lstStyle/>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 </a:t>
                      </a:r>
                    </a:p>
                  </a:txBody>
                  <a:tcPr marL="63500" marR="63500" marT="63500" marB="63500">
                    <a:solidFill>
                      <a:srgbClr val="FF0000"/>
                    </a:solidFill>
                  </a:tcPr>
                </a:tc>
                <a:tc>
                  <a:txBody>
                    <a:bodyPr/>
                    <a:lstStyle/>
                    <a:p>
                      <a:pPr marL="0" marR="0">
                        <a:spcBef>
                          <a:spcPts val="0"/>
                        </a:spcBef>
                        <a:spcAft>
                          <a:spcPts val="0"/>
                        </a:spcAft>
                      </a:pPr>
                      <a:r>
                        <a:rPr lang="en-US" sz="1400" dirty="0">
                          <a:effectLst/>
                          <a:latin typeface="Open Sans" panose="020B0606030504020204" pitchFamily="34" charset="0"/>
                          <a:ea typeface="Open Sans" panose="020B0606030504020204" pitchFamily="34" charset="0"/>
                          <a:cs typeface="Open Sans" panose="020B0606030504020204" pitchFamily="34" charset="0"/>
                        </a:rPr>
                        <a:t>Not UA-ready</a:t>
                      </a:r>
                    </a:p>
                  </a:txBody>
                  <a:tcPr marL="63500" marR="63500" marT="63500" marB="63500" anchor="ctr"/>
                </a:tc>
                <a:extLst>
                  <a:ext uri="{0D108BD9-81ED-4DB2-BD59-A6C34878D82A}">
                    <a16:rowId xmlns:a16="http://schemas.microsoft.com/office/drawing/2014/main" val="4117007754"/>
                  </a:ext>
                </a:extLst>
              </a:tr>
            </a:tbl>
          </a:graphicData>
        </a:graphic>
      </p:graphicFrame>
    </p:spTree>
    <p:extLst>
      <p:ext uri="{BB962C8B-B14F-4D97-AF65-F5344CB8AC3E}">
        <p14:creationId xmlns:p14="http://schemas.microsoft.com/office/powerpoint/2010/main" val="4148656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dirty="0"/>
              <a:t>iOS Swift </a:t>
            </a:r>
            <a:r>
              <a:rPr lang="en-US" dirty="0"/>
              <a:t>Results</a:t>
            </a:r>
            <a:endParaRPr lang="en-US" dirty="0">
              <a:ea typeface="Open Sans"/>
            </a:endParaRPr>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buClr>
                <a:schemeClr val="tx1"/>
              </a:buClr>
              <a:buFont typeface="Arial" panose="020B0604020202020204" pitchFamily="34" charset="0"/>
              <a:buChar char="•"/>
            </a:pPr>
            <a:r>
              <a:rPr lang="en-US" dirty="0" err="1">
                <a:latin typeface="Open Sans "/>
                <a:ea typeface="Open Sans Light"/>
              </a:rPr>
              <a:t>MessageUI</a:t>
            </a:r>
            <a:r>
              <a:rPr lang="en-US" dirty="0">
                <a:ea typeface="Open Sans Light"/>
              </a:rPr>
              <a:t>      : </a:t>
            </a:r>
            <a:r>
              <a:rPr lang="en-US" dirty="0" err="1">
                <a:ea typeface="Open Sans Light"/>
              </a:rPr>
              <a:t>MFMailComposeViewController</a:t>
            </a:r>
            <a:r>
              <a:rPr lang="en-US" dirty="0">
                <a:ea typeface="Open Sans Light"/>
              </a:rPr>
              <a:t> not compliant. The developer needs to send the user through the iOS native Mail app by creating a </a:t>
            </a:r>
            <a:r>
              <a:rPr lang="en-US" dirty="0" err="1">
                <a:ea typeface="Open Sans Light"/>
              </a:rPr>
              <a:t>mailto</a:t>
            </a:r>
            <a:r>
              <a:rPr lang="en-US" dirty="0">
                <a:ea typeface="Open Sans Light"/>
              </a:rPr>
              <a:t>: </a:t>
            </a:r>
            <a:r>
              <a:rPr lang="en-US" dirty="0" err="1">
                <a:ea typeface="Open Sans Light"/>
              </a:rPr>
              <a:t>url</a:t>
            </a:r>
            <a:r>
              <a:rPr lang="en-US" dirty="0">
                <a:ea typeface="Open Sans Light"/>
              </a:rPr>
              <a:t>. (EAI)</a:t>
            </a:r>
          </a:p>
          <a:p>
            <a:pPr>
              <a:spcBef>
                <a:spcPts val="1200"/>
              </a:spcBef>
              <a:buClr>
                <a:schemeClr val="tx1"/>
              </a:buClr>
              <a:buFont typeface="Arial" panose="020B0604020202020204" pitchFamily="34" charset="0"/>
              <a:buChar char="•"/>
            </a:pPr>
            <a:r>
              <a:rPr lang="en-US" dirty="0" err="1">
                <a:latin typeface="Open Sans"/>
                <a:ea typeface="Open Sans Light"/>
              </a:rPr>
              <a:t>URLSession</a:t>
            </a:r>
            <a:r>
              <a:rPr lang="en-US" dirty="0">
                <a:latin typeface="Open Sans"/>
                <a:ea typeface="Open Sans Light"/>
              </a:rPr>
              <a:t>    ::</a:t>
            </a:r>
            <a:r>
              <a:rPr lang="en-US" dirty="0">
                <a:ea typeface="Open Sans Light"/>
              </a:rPr>
              <a:t>Not compliant (IDNA2008)</a:t>
            </a:r>
            <a:endParaRPr lang="en-US" dirty="0">
              <a:latin typeface="Open Sans"/>
              <a:ea typeface="Open Sans Light"/>
            </a:endParaRPr>
          </a:p>
          <a:p>
            <a:pPr>
              <a:spcBef>
                <a:spcPts val="1200"/>
              </a:spcBef>
              <a:buClr>
                <a:schemeClr val="tx1"/>
              </a:buClr>
              <a:buFont typeface="Arial" panose="020B0604020202020204" pitchFamily="34" charset="0"/>
              <a:buChar char="•"/>
            </a:pPr>
            <a:r>
              <a:rPr lang="en-US" dirty="0" err="1">
                <a:latin typeface="Open Sans"/>
                <a:ea typeface="Open Sans Light"/>
              </a:rPr>
              <a:t>Alamofire</a:t>
            </a:r>
            <a:r>
              <a:rPr lang="en-US" dirty="0">
                <a:latin typeface="Open Sans"/>
                <a:ea typeface="Open Sans Light"/>
              </a:rPr>
              <a:t>       </a:t>
            </a:r>
            <a:r>
              <a:rPr lang="en-US" dirty="0">
                <a:ea typeface="Open Sans Light"/>
              </a:rPr>
              <a:t>: Not compliant (IDNA2008)</a:t>
            </a:r>
          </a:p>
          <a:p>
            <a:pPr>
              <a:spcBef>
                <a:spcPts val="1200"/>
              </a:spcBef>
              <a:buClr>
                <a:schemeClr val="tx1"/>
              </a:buClr>
              <a:buFont typeface="Arial" panose="020B0604020202020204" pitchFamily="34" charset="0"/>
              <a:buChar char="•"/>
            </a:pPr>
            <a:r>
              <a:rPr lang="en-US" dirty="0">
                <a:latin typeface="Open Sans"/>
                <a:ea typeface="Open Sans Light"/>
              </a:rPr>
              <a:t>IDNA-Cocoa</a:t>
            </a:r>
            <a:r>
              <a:rPr lang="en-US" dirty="0">
                <a:ea typeface="Open Sans Light"/>
              </a:rPr>
              <a:t>      : Compliant. Make sure to take master branch (</a:t>
            </a:r>
            <a:r>
              <a:rPr lang="en-US" dirty="0" err="1">
                <a:ea typeface="Open Sans Light"/>
              </a:rPr>
              <a:t>sha</a:t>
            </a:r>
            <a:r>
              <a:rPr lang="en-US" dirty="0">
                <a:ea typeface="Open Sans Light"/>
              </a:rPr>
              <a:t>=870ba3e) for IDNA2008 (released versions are only IDNA2003 compatible) (IDNA2008)</a:t>
            </a:r>
          </a:p>
        </p:txBody>
      </p:sp>
      <p:pic>
        <p:nvPicPr>
          <p:cNvPr id="4" name="Picture 4">
            <a:extLst>
              <a:ext uri="{FF2B5EF4-FFF2-40B4-BE49-F238E27FC236}">
                <a16:creationId xmlns:a16="http://schemas.microsoft.com/office/drawing/2014/main" id="{DAB6A8B1-F5B8-4505-AA3C-C2F2ECF137B1}"/>
              </a:ext>
            </a:extLst>
          </p:cNvPr>
          <p:cNvPicPr>
            <a:picLocks noChangeAspect="1"/>
          </p:cNvPicPr>
          <p:nvPr/>
        </p:nvPicPr>
        <p:blipFill>
          <a:blip r:embed="rId2"/>
          <a:stretch>
            <a:fillRect/>
          </a:stretch>
        </p:blipFill>
        <p:spPr>
          <a:xfrm>
            <a:off x="2047982" y="1362556"/>
            <a:ext cx="304800" cy="314325"/>
          </a:xfrm>
          <a:prstGeom prst="rect">
            <a:avLst/>
          </a:prstGeom>
        </p:spPr>
      </p:pic>
      <p:pic>
        <p:nvPicPr>
          <p:cNvPr id="5" name="Picture 5">
            <a:extLst>
              <a:ext uri="{FF2B5EF4-FFF2-40B4-BE49-F238E27FC236}">
                <a16:creationId xmlns:a16="http://schemas.microsoft.com/office/drawing/2014/main" id="{DBB4AE3E-59FC-42A8-A169-1652AEAD047B}"/>
              </a:ext>
            </a:extLst>
          </p:cNvPr>
          <p:cNvPicPr>
            <a:picLocks noChangeAspect="1"/>
          </p:cNvPicPr>
          <p:nvPr/>
        </p:nvPicPr>
        <p:blipFill>
          <a:blip r:embed="rId3"/>
          <a:stretch>
            <a:fillRect/>
          </a:stretch>
        </p:blipFill>
        <p:spPr>
          <a:xfrm>
            <a:off x="2066693" y="2478480"/>
            <a:ext cx="337608" cy="314325"/>
          </a:xfrm>
          <a:prstGeom prst="rect">
            <a:avLst/>
          </a:prstGeom>
        </p:spPr>
      </p:pic>
      <p:pic>
        <p:nvPicPr>
          <p:cNvPr id="7" name="Picture 5">
            <a:extLst>
              <a:ext uri="{FF2B5EF4-FFF2-40B4-BE49-F238E27FC236}">
                <a16:creationId xmlns:a16="http://schemas.microsoft.com/office/drawing/2014/main" id="{24E9D907-B4D6-4529-8ED3-473BF8DE1D84}"/>
              </a:ext>
            </a:extLst>
          </p:cNvPr>
          <p:cNvPicPr>
            <a:picLocks noChangeAspect="1"/>
          </p:cNvPicPr>
          <p:nvPr/>
        </p:nvPicPr>
        <p:blipFill>
          <a:blip r:embed="rId3"/>
          <a:stretch>
            <a:fillRect/>
          </a:stretch>
        </p:blipFill>
        <p:spPr>
          <a:xfrm>
            <a:off x="1942404" y="2923693"/>
            <a:ext cx="337608" cy="314325"/>
          </a:xfrm>
          <a:prstGeom prst="rect">
            <a:avLst/>
          </a:prstGeom>
        </p:spPr>
      </p:pic>
      <p:pic>
        <p:nvPicPr>
          <p:cNvPr id="8" name="Picture 4">
            <a:extLst>
              <a:ext uri="{FF2B5EF4-FFF2-40B4-BE49-F238E27FC236}">
                <a16:creationId xmlns:a16="http://schemas.microsoft.com/office/drawing/2014/main" id="{5A3262F8-B61A-4BEC-B330-421B9D343819}"/>
              </a:ext>
            </a:extLst>
          </p:cNvPr>
          <p:cNvPicPr>
            <a:picLocks noChangeAspect="1"/>
          </p:cNvPicPr>
          <p:nvPr/>
        </p:nvPicPr>
        <p:blipFill>
          <a:blip r:embed="rId2"/>
          <a:stretch>
            <a:fillRect/>
          </a:stretch>
        </p:blipFill>
        <p:spPr>
          <a:xfrm>
            <a:off x="2159285" y="3366016"/>
            <a:ext cx="304800" cy="314325"/>
          </a:xfrm>
          <a:prstGeom prst="rect">
            <a:avLst/>
          </a:prstGeom>
        </p:spPr>
      </p:pic>
    </p:spTree>
    <p:extLst>
      <p:ext uri="{BB962C8B-B14F-4D97-AF65-F5344CB8AC3E}">
        <p14:creationId xmlns:p14="http://schemas.microsoft.com/office/powerpoint/2010/main" val="2134247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en-US"/>
              <a:t>Windows 10 and Linux PHP Results</a:t>
            </a:r>
            <a:endParaRPr lang="en-US">
              <a:ea typeface="Open Sans"/>
            </a:endParaRPr>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buClr>
                <a:schemeClr val="tx1"/>
              </a:buClr>
              <a:buFont typeface="Arial" panose="020B0604020202020204" pitchFamily="34" charset="0"/>
              <a:buChar char="•"/>
            </a:pPr>
            <a:r>
              <a:rPr lang="en-US" b="1" dirty="0">
                <a:latin typeface="Open Sans Light" panose="020B0306030504020204" pitchFamily="34" charset="0"/>
                <a:ea typeface="Open Sans Light" panose="020B0306030504020204" pitchFamily="34" charset="0"/>
                <a:cs typeface="Open Sans Light" panose="020B0306030504020204" pitchFamily="34" charset="0"/>
              </a:rPr>
              <a:t>Native mail </a:t>
            </a:r>
            <a:r>
              <a:rPr lang="en-US" dirty="0">
                <a:latin typeface="Open Sans Light" panose="020B0306030504020204" pitchFamily="34" charset="0"/>
                <a:ea typeface="Open Sans Light" panose="020B0306030504020204" pitchFamily="34" charset="0"/>
                <a:cs typeface="Open Sans Light" panose="020B0306030504020204" pitchFamily="34" charset="0"/>
              </a:rPr>
              <a:t>(Windows only)      : Not compliant. Does not send SMTPUTF8 (EAI).</a:t>
            </a:r>
          </a:p>
          <a:p>
            <a:pPr>
              <a:spcBef>
                <a:spcPts val="1200"/>
              </a:spcBef>
              <a:buClr>
                <a:schemeClr val="tx1"/>
              </a:buClr>
              <a:buFont typeface="Arial" panose="020B0604020202020204" pitchFamily="34" charset="0"/>
              <a:buChar char="•"/>
            </a:pPr>
            <a:r>
              <a:rPr lang="en-US" b="1" dirty="0">
                <a:latin typeface="Open Sans Light" panose="020B0306030504020204" pitchFamily="34" charset="0"/>
                <a:ea typeface="Open Sans Light" panose="020B0306030504020204" pitchFamily="34" charset="0"/>
                <a:cs typeface="Open Sans Light" panose="020B0306030504020204" pitchFamily="34" charset="0"/>
              </a:rPr>
              <a:t>Windows </a:t>
            </a:r>
            <a:r>
              <a:rPr lang="en-US" b="1" dirty="0" err="1">
                <a:latin typeface="Open Sans Light" panose="020B0306030504020204" pitchFamily="34" charset="0"/>
                <a:ea typeface="Open Sans Light" panose="020B0306030504020204" pitchFamily="34" charset="0"/>
                <a:cs typeface="Open Sans Light" panose="020B0306030504020204" pitchFamily="34" charset="0"/>
              </a:rPr>
              <a:t>cURL</a:t>
            </a:r>
            <a:r>
              <a:rPr lang="en-US" b="1" dirty="0">
                <a:latin typeface="Open Sans Light" panose="020B0306030504020204" pitchFamily="34" charset="0"/>
                <a:ea typeface="Open Sans Light" panose="020B0306030504020204" pitchFamily="34" charset="0"/>
                <a:cs typeface="Open Sans Light" panose="020B0306030504020204" pitchFamily="34" charset="0"/>
              </a:rPr>
              <a:t> PHP extension      </a:t>
            </a:r>
            <a:r>
              <a:rPr lang="en-US" dirty="0">
                <a:latin typeface="Open Sans Light" panose="020B0306030504020204" pitchFamily="34" charset="0"/>
                <a:ea typeface="Open Sans Light" panose="020B0306030504020204" pitchFamily="34" charset="0"/>
                <a:cs typeface="Open Sans Light" panose="020B0306030504020204" pitchFamily="34" charset="0"/>
              </a:rPr>
              <a:t>: Use </a:t>
            </a:r>
            <a:r>
              <a:rPr lang="en-US" dirty="0" err="1">
                <a:latin typeface="Open Sans Light" panose="020B0306030504020204" pitchFamily="34" charset="0"/>
                <a:ea typeface="Open Sans Light" panose="020B0306030504020204" pitchFamily="34" charset="0"/>
                <a:cs typeface="Open Sans Light" panose="020B0306030504020204" pitchFamily="34" charset="0"/>
              </a:rPr>
              <a:t>windows.h</a:t>
            </a:r>
            <a:r>
              <a:rPr lang="en-US" dirty="0">
                <a:latin typeface="Open Sans Light" panose="020B0306030504020204" pitchFamily="34" charset="0"/>
                <a:ea typeface="Open Sans Light" panose="020B0306030504020204" pitchFamily="34" charset="0"/>
                <a:cs typeface="Open Sans Light" panose="020B0306030504020204" pitchFamily="34" charset="0"/>
              </a:rPr>
              <a:t> </a:t>
            </a:r>
            <a:r>
              <a:rPr lang="en-US" dirty="0" err="1">
                <a:latin typeface="Open Sans Light" panose="020B0306030504020204" pitchFamily="34" charset="0"/>
                <a:ea typeface="Open Sans Light" panose="020B0306030504020204" pitchFamily="34" charset="0"/>
                <a:cs typeface="Open Sans Light" panose="020B0306030504020204" pitchFamily="34" charset="0"/>
              </a:rPr>
              <a:t>IdnToUnicode</a:t>
            </a:r>
            <a:r>
              <a:rPr lang="en-US" dirty="0">
                <a:latin typeface="Open Sans Light" panose="020B0306030504020204" pitchFamily="34" charset="0"/>
                <a:ea typeface="Open Sans Light" panose="020B0306030504020204" pitchFamily="34" charset="0"/>
                <a:cs typeface="Open Sans Light" panose="020B0306030504020204" pitchFamily="34" charset="0"/>
              </a:rPr>
              <a:t>/</a:t>
            </a:r>
            <a:r>
              <a:rPr lang="en-US" dirty="0" err="1">
                <a:latin typeface="Open Sans Light" panose="020B0306030504020204" pitchFamily="34" charset="0"/>
                <a:ea typeface="Open Sans Light" panose="020B0306030504020204" pitchFamily="34" charset="0"/>
                <a:cs typeface="Open Sans Light" panose="020B0306030504020204" pitchFamily="34" charset="0"/>
              </a:rPr>
              <a:t>IdnToAscii</a:t>
            </a:r>
            <a:r>
              <a:rPr lang="en-US" dirty="0">
                <a:latin typeface="Open Sans Light" panose="020B0306030504020204" pitchFamily="34" charset="0"/>
                <a:ea typeface="Open Sans Light" panose="020B0306030504020204" pitchFamily="34" charset="0"/>
                <a:cs typeface="Open Sans Light" panose="020B0306030504020204" pitchFamily="34" charset="0"/>
              </a:rPr>
              <a:t> method which is based on IDNA2003.</a:t>
            </a:r>
          </a:p>
          <a:p>
            <a:pPr>
              <a:spcBef>
                <a:spcPts val="1200"/>
              </a:spcBef>
              <a:buClr>
                <a:schemeClr val="tx1"/>
              </a:buClr>
              <a:buFont typeface="Arial" panose="020B0604020202020204" pitchFamily="34" charset="0"/>
              <a:buChar char="•"/>
            </a:pPr>
            <a:r>
              <a:rPr lang="en-US" b="1" dirty="0">
                <a:latin typeface="Open Sans Light" panose="020B0306030504020204" pitchFamily="34" charset="0"/>
                <a:ea typeface="Open Sans Light" panose="020B0306030504020204" pitchFamily="34" charset="0"/>
                <a:cs typeface="Open Sans Light" panose="020B0306030504020204" pitchFamily="34" charset="0"/>
              </a:rPr>
              <a:t>Linux </a:t>
            </a:r>
            <a:r>
              <a:rPr lang="en-US" b="1" dirty="0" err="1">
                <a:latin typeface="Open Sans Light" panose="020B0306030504020204" pitchFamily="34" charset="0"/>
                <a:ea typeface="Open Sans Light" panose="020B0306030504020204" pitchFamily="34" charset="0"/>
                <a:cs typeface="Open Sans Light" panose="020B0306030504020204" pitchFamily="34" charset="0"/>
              </a:rPr>
              <a:t>cURL</a:t>
            </a:r>
            <a:r>
              <a:rPr lang="en-US" b="1" dirty="0">
                <a:latin typeface="Open Sans Light" panose="020B0306030504020204" pitchFamily="34" charset="0"/>
                <a:ea typeface="Open Sans Light" panose="020B0306030504020204" pitchFamily="34" charset="0"/>
                <a:cs typeface="Open Sans Light" panose="020B0306030504020204" pitchFamily="34" charset="0"/>
              </a:rPr>
              <a:t> PHP extension     </a:t>
            </a:r>
            <a:r>
              <a:rPr lang="en-US" dirty="0">
                <a:latin typeface="Open Sans Light" panose="020B0306030504020204" pitchFamily="34" charset="0"/>
                <a:ea typeface="Open Sans Light" panose="020B0306030504020204" pitchFamily="34" charset="0"/>
                <a:cs typeface="Open Sans Light" panose="020B0306030504020204" pitchFamily="34" charset="0"/>
              </a:rPr>
              <a:t>: Use libidn2 which is fully IDNA2008 compliant (see our second phase report).</a:t>
            </a:r>
          </a:p>
          <a:p>
            <a:pPr>
              <a:spcBef>
                <a:spcPts val="1200"/>
              </a:spcBef>
              <a:buClr>
                <a:schemeClr val="tx1"/>
              </a:buClr>
              <a:buFont typeface="Arial" panose="020B0604020202020204" pitchFamily="34" charset="0"/>
              <a:buChar char="•"/>
            </a:pPr>
            <a:r>
              <a:rPr lang="en-US" b="1" dirty="0" err="1">
                <a:latin typeface="Open Sans Light" panose="020B0306030504020204" pitchFamily="34" charset="0"/>
                <a:ea typeface="Open Sans Light" panose="020B0306030504020204" pitchFamily="34" charset="0"/>
                <a:cs typeface="Open Sans Light" panose="020B0306030504020204" pitchFamily="34" charset="0"/>
              </a:rPr>
              <a:t>EmailValidator</a:t>
            </a:r>
            <a:r>
              <a:rPr lang="en-US" b="1" dirty="0">
                <a:latin typeface="Open Sans Light" panose="020B0306030504020204" pitchFamily="34" charset="0"/>
                <a:ea typeface="Open Sans Light" panose="020B0306030504020204" pitchFamily="34" charset="0"/>
                <a:cs typeface="Open Sans Light" panose="020B0306030504020204" pitchFamily="34" charset="0"/>
              </a:rPr>
              <a:t> </a:t>
            </a:r>
            <a:r>
              <a:rPr lang="en-US" dirty="0">
                <a:latin typeface="Open Sans Light" panose="020B0306030504020204" pitchFamily="34" charset="0"/>
                <a:ea typeface="Open Sans Light" panose="020B0306030504020204" pitchFamily="34" charset="0"/>
                <a:cs typeface="Open Sans Light" panose="020B0306030504020204" pitchFamily="34" charset="0"/>
              </a:rPr>
              <a:t>     : Email validation compliant (EAI)</a:t>
            </a:r>
          </a:p>
          <a:p>
            <a:pPr>
              <a:spcBef>
                <a:spcPts val="1200"/>
              </a:spcBef>
              <a:buClr>
                <a:schemeClr val="tx1"/>
              </a:buClr>
              <a:buFont typeface="Arial" panose="020B0604020202020204" pitchFamily="34" charset="0"/>
              <a:buChar char="•"/>
            </a:pPr>
            <a:r>
              <a:rPr lang="en-US" b="1" dirty="0">
                <a:latin typeface="Open Sans Light" panose="020B0306030504020204" pitchFamily="34" charset="0"/>
                <a:ea typeface="Open Sans Light" panose="020B0306030504020204" pitchFamily="34" charset="0"/>
                <a:cs typeface="Open Sans Light" panose="020B0306030504020204" pitchFamily="34" charset="0"/>
              </a:rPr>
              <a:t>Guzzle</a:t>
            </a:r>
            <a:r>
              <a:rPr lang="en-US" dirty="0">
                <a:latin typeface="Open Sans Light" panose="020B0306030504020204" pitchFamily="34" charset="0"/>
                <a:ea typeface="Open Sans Light" panose="020B0306030504020204" pitchFamily="34" charset="0"/>
                <a:cs typeface="Open Sans Light" panose="020B0306030504020204" pitchFamily="34" charset="0"/>
              </a:rPr>
              <a:t>      : Http client fully compliant (IDNA2008)</a:t>
            </a:r>
          </a:p>
          <a:p>
            <a:pPr>
              <a:spcBef>
                <a:spcPts val="1200"/>
              </a:spcBef>
              <a:buClr>
                <a:schemeClr val="tx1"/>
              </a:buClr>
              <a:buFont typeface="Arial" panose="020B0604020202020204" pitchFamily="34" charset="0"/>
              <a:buChar char="•"/>
            </a:pPr>
            <a:r>
              <a:rPr lang="en-US" b="1" dirty="0">
                <a:latin typeface="Open Sans Light" panose="020B0306030504020204" pitchFamily="34" charset="0"/>
                <a:ea typeface="Open Sans Light" panose="020B0306030504020204" pitchFamily="34" charset="0"/>
                <a:cs typeface="Open Sans Light" panose="020B0306030504020204" pitchFamily="34" charset="0"/>
              </a:rPr>
              <a:t>Intl</a:t>
            </a:r>
            <a:r>
              <a:rPr lang="en-US" dirty="0">
                <a:latin typeface="Open Sans Light" panose="020B0306030504020204" pitchFamily="34" charset="0"/>
                <a:ea typeface="Open Sans Light" panose="020B0306030504020204" pitchFamily="34" charset="0"/>
                <a:cs typeface="Open Sans Light" panose="020B0306030504020204" pitchFamily="34" charset="0"/>
              </a:rPr>
              <a:t>     : Disallowed characters sometimes </a:t>
            </a:r>
            <a:br>
              <a:rPr lang="en-US" dirty="0">
                <a:latin typeface="Open Sans Light" panose="020B0306030504020204" pitchFamily="34" charset="0"/>
                <a:ea typeface="Open Sans Light" panose="020B0306030504020204" pitchFamily="34" charset="0"/>
                <a:cs typeface="Open Sans Light" panose="020B0306030504020204" pitchFamily="34" charset="0"/>
              </a:rPr>
            </a:br>
            <a:r>
              <a:rPr lang="en-US" dirty="0">
                <a:latin typeface="Open Sans Light" panose="020B0306030504020204" pitchFamily="34" charset="0"/>
                <a:ea typeface="Open Sans Light" panose="020B0306030504020204" pitchFamily="34" charset="0"/>
                <a:cs typeface="Open Sans Light" panose="020B0306030504020204" pitchFamily="34" charset="0"/>
              </a:rPr>
              <a:t>not detected; compliant (IDNA2008). </a:t>
            </a:r>
            <a:br>
              <a:rPr lang="en-US" dirty="0">
                <a:latin typeface="Open Sans Light" panose="020B0306030504020204" pitchFamily="34" charset="0"/>
                <a:ea typeface="Open Sans Light" panose="020B0306030504020204" pitchFamily="34" charset="0"/>
                <a:cs typeface="Open Sans Light" panose="020B0306030504020204" pitchFamily="34" charset="0"/>
              </a:rPr>
            </a:br>
            <a:r>
              <a:rPr lang="en-US" dirty="0">
                <a:latin typeface="Open Sans Light" panose="020B0306030504020204" pitchFamily="34" charset="0"/>
                <a:ea typeface="Open Sans Light" panose="020B0306030504020204" pitchFamily="34" charset="0"/>
                <a:cs typeface="Open Sans Light" panose="020B0306030504020204" pitchFamily="34" charset="0"/>
              </a:rPr>
              <a:t>Ensure you use the right flag when calling it:</a:t>
            </a:r>
            <a:br>
              <a:rPr lang="en-US" dirty="0">
                <a:latin typeface="Open Sans Light" panose="020B0306030504020204" pitchFamily="34" charset="0"/>
                <a:ea typeface="Open Sans Light" panose="020B0306030504020204" pitchFamily="34" charset="0"/>
                <a:cs typeface="Open Sans Light" panose="020B0306030504020204" pitchFamily="34" charset="0"/>
              </a:rPr>
            </a:b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200"/>
              </a:spcBef>
              <a:buClr>
                <a:schemeClr val="tx1"/>
              </a:buClr>
              <a:buFont typeface="Arial" panose="020B0604020202020204" pitchFamily="34" charset="0"/>
              <a:buChar char="•"/>
            </a:pP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200"/>
              </a:spcBef>
              <a:buClr>
                <a:schemeClr val="tx1"/>
              </a:buClr>
              <a:buFont typeface="Arial" panose="020B0604020202020204" pitchFamily="34" charset="0"/>
              <a:buChar char="•"/>
            </a:pP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200"/>
              </a:spcBef>
              <a:buClr>
                <a:schemeClr val="tx1"/>
              </a:buClr>
              <a:buFont typeface="Arial" panose="020B0604020202020204" pitchFamily="34" charset="0"/>
              <a:buChar char="•"/>
            </a:pP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200"/>
              </a:spcBef>
              <a:buClr>
                <a:schemeClr val="tx1"/>
              </a:buClr>
              <a:buFont typeface="Arial" panose="020B0604020202020204" pitchFamily="34" charset="0"/>
              <a:buChar char="•"/>
            </a:pP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200"/>
              </a:spcBef>
              <a:buClr>
                <a:schemeClr val="tx1"/>
              </a:buClr>
              <a:buFont typeface="Arial" panose="020B0604020202020204" pitchFamily="34" charset="0"/>
              <a:buChar char="•"/>
            </a:pP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3" name="Picture 5">
            <a:extLst>
              <a:ext uri="{FF2B5EF4-FFF2-40B4-BE49-F238E27FC236}">
                <a16:creationId xmlns:a16="http://schemas.microsoft.com/office/drawing/2014/main" id="{505E036D-C67D-43CC-93B9-166B1F6D59A6}"/>
              </a:ext>
            </a:extLst>
          </p:cNvPr>
          <p:cNvPicPr>
            <a:picLocks noChangeAspect="1"/>
          </p:cNvPicPr>
          <p:nvPr/>
        </p:nvPicPr>
        <p:blipFill>
          <a:blip r:embed="rId4"/>
          <a:stretch>
            <a:fillRect/>
          </a:stretch>
        </p:blipFill>
        <p:spPr>
          <a:xfrm>
            <a:off x="3832110" y="1418167"/>
            <a:ext cx="276225" cy="257175"/>
          </a:xfrm>
          <a:prstGeom prst="rect">
            <a:avLst/>
          </a:prstGeom>
        </p:spPr>
      </p:pic>
      <p:pic>
        <p:nvPicPr>
          <p:cNvPr id="6" name="Picture 9">
            <a:extLst>
              <a:ext uri="{FF2B5EF4-FFF2-40B4-BE49-F238E27FC236}">
                <a16:creationId xmlns:a16="http://schemas.microsoft.com/office/drawing/2014/main" id="{3EF7ECF9-1975-4BB2-9656-51646B2367FD}"/>
              </a:ext>
            </a:extLst>
          </p:cNvPr>
          <p:cNvPicPr>
            <a:picLocks noChangeAspect="1"/>
          </p:cNvPicPr>
          <p:nvPr/>
        </p:nvPicPr>
        <p:blipFill>
          <a:blip r:embed="rId5"/>
          <a:stretch>
            <a:fillRect/>
          </a:stretch>
        </p:blipFill>
        <p:spPr>
          <a:xfrm>
            <a:off x="3703523" y="3226642"/>
            <a:ext cx="266700" cy="257175"/>
          </a:xfrm>
          <a:prstGeom prst="rect">
            <a:avLst/>
          </a:prstGeom>
        </p:spPr>
      </p:pic>
      <p:pic>
        <p:nvPicPr>
          <p:cNvPr id="12" name="Picture 9">
            <a:extLst>
              <a:ext uri="{FF2B5EF4-FFF2-40B4-BE49-F238E27FC236}">
                <a16:creationId xmlns:a16="http://schemas.microsoft.com/office/drawing/2014/main" id="{EDD6B95F-FB6E-4A80-ADB2-14BC663CD3D7}"/>
              </a:ext>
            </a:extLst>
          </p:cNvPr>
          <p:cNvPicPr>
            <a:picLocks noChangeAspect="1"/>
          </p:cNvPicPr>
          <p:nvPr/>
        </p:nvPicPr>
        <p:blipFill>
          <a:blip r:embed="rId5"/>
          <a:stretch>
            <a:fillRect/>
          </a:stretch>
        </p:blipFill>
        <p:spPr>
          <a:xfrm>
            <a:off x="2482127" y="3968940"/>
            <a:ext cx="266700" cy="257175"/>
          </a:xfrm>
          <a:prstGeom prst="rect">
            <a:avLst/>
          </a:prstGeom>
        </p:spPr>
      </p:pic>
      <p:pic>
        <p:nvPicPr>
          <p:cNvPr id="13" name="Picture 9">
            <a:extLst>
              <a:ext uri="{FF2B5EF4-FFF2-40B4-BE49-F238E27FC236}">
                <a16:creationId xmlns:a16="http://schemas.microsoft.com/office/drawing/2014/main" id="{1BAF3369-9881-4E3E-B180-05CED3D798AD}"/>
              </a:ext>
            </a:extLst>
          </p:cNvPr>
          <p:cNvPicPr>
            <a:picLocks noChangeAspect="1"/>
          </p:cNvPicPr>
          <p:nvPr/>
        </p:nvPicPr>
        <p:blipFill>
          <a:blip r:embed="rId5"/>
          <a:stretch>
            <a:fillRect/>
          </a:stretch>
        </p:blipFill>
        <p:spPr>
          <a:xfrm>
            <a:off x="1541481" y="4448860"/>
            <a:ext cx="266700" cy="257175"/>
          </a:xfrm>
          <a:prstGeom prst="rect">
            <a:avLst/>
          </a:prstGeom>
        </p:spPr>
      </p:pic>
      <p:pic>
        <p:nvPicPr>
          <p:cNvPr id="10" name="Picture 13" descr="Text&#10;&#10;Description automatically generated">
            <a:extLst>
              <a:ext uri="{FF2B5EF4-FFF2-40B4-BE49-F238E27FC236}">
                <a16:creationId xmlns:a16="http://schemas.microsoft.com/office/drawing/2014/main" id="{337F940A-BDC5-4BF5-AF47-6DCB5B9C84FC}"/>
              </a:ext>
            </a:extLst>
          </p:cNvPr>
          <p:cNvPicPr>
            <a:picLocks noChangeAspect="1"/>
          </p:cNvPicPr>
          <p:nvPr/>
        </p:nvPicPr>
        <p:blipFill>
          <a:blip r:embed="rId6"/>
          <a:stretch>
            <a:fillRect/>
          </a:stretch>
        </p:blipFill>
        <p:spPr>
          <a:xfrm>
            <a:off x="5975013" y="4738543"/>
            <a:ext cx="2925351" cy="1748265"/>
          </a:xfrm>
          <a:prstGeom prst="rect">
            <a:avLst/>
          </a:prstGeom>
        </p:spPr>
      </p:pic>
      <p:pic>
        <p:nvPicPr>
          <p:cNvPr id="15" name="Picture 5">
            <a:extLst>
              <a:ext uri="{FF2B5EF4-FFF2-40B4-BE49-F238E27FC236}">
                <a16:creationId xmlns:a16="http://schemas.microsoft.com/office/drawing/2014/main" id="{1E89CE73-687A-4324-B8D4-7ABB12FF7C7A}"/>
              </a:ext>
            </a:extLst>
          </p:cNvPr>
          <p:cNvPicPr>
            <a:picLocks noChangeAspect="1"/>
          </p:cNvPicPr>
          <p:nvPr/>
        </p:nvPicPr>
        <p:blipFill>
          <a:blip r:embed="rId4"/>
          <a:stretch>
            <a:fillRect/>
          </a:stretch>
        </p:blipFill>
        <p:spPr>
          <a:xfrm>
            <a:off x="4155412" y="2169211"/>
            <a:ext cx="276225" cy="257175"/>
          </a:xfrm>
          <a:prstGeom prst="rect">
            <a:avLst/>
          </a:prstGeom>
        </p:spPr>
      </p:pic>
      <p:pic>
        <p:nvPicPr>
          <p:cNvPr id="14" name="Picture 9">
            <a:extLst>
              <a:ext uri="{FF2B5EF4-FFF2-40B4-BE49-F238E27FC236}">
                <a16:creationId xmlns:a16="http://schemas.microsoft.com/office/drawing/2014/main" id="{BCD507DF-4209-4824-974E-E3FE37CBB2BB}"/>
              </a:ext>
            </a:extLst>
          </p:cNvPr>
          <p:cNvPicPr>
            <a:picLocks noChangeAspect="1"/>
          </p:cNvPicPr>
          <p:nvPr/>
        </p:nvPicPr>
        <p:blipFill>
          <a:blip r:embed="rId5"/>
          <a:stretch>
            <a:fillRect/>
          </a:stretch>
        </p:blipFill>
        <p:spPr>
          <a:xfrm>
            <a:off x="1073480" y="4889359"/>
            <a:ext cx="266700" cy="257175"/>
          </a:xfrm>
          <a:prstGeom prst="rect">
            <a:avLst/>
          </a:prstGeom>
        </p:spPr>
      </p:pic>
    </p:spTree>
    <p:extLst>
      <p:ext uri="{BB962C8B-B14F-4D97-AF65-F5344CB8AC3E}">
        <p14:creationId xmlns:p14="http://schemas.microsoft.com/office/powerpoint/2010/main" val="3167681495"/>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en-US" dirty="0"/>
              <a:t>Windows 10 and Linux PHP Results (cont’d)</a:t>
            </a:r>
            <a:endParaRPr lang="en-US" dirty="0">
              <a:ea typeface="Open Sans"/>
            </a:endParaRPr>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buClr>
                <a:schemeClr val="tx1"/>
              </a:buClr>
              <a:buFont typeface="Arial" panose="020B0604020202020204" pitchFamily="34" charset="0"/>
              <a:buChar char="•"/>
            </a:pPr>
            <a:r>
              <a:rPr lang="en-US" b="1" dirty="0" err="1">
                <a:ea typeface="Open Sans Light"/>
              </a:rPr>
              <a:t>PHPMailer</a:t>
            </a:r>
            <a:r>
              <a:rPr lang="en-US" dirty="0">
                <a:ea typeface="Open Sans Light"/>
              </a:rPr>
              <a:t>     : : Not compliant: rejects Unicode (EAI).</a:t>
            </a:r>
            <a:endParaRPr lang="en-US" b="1" dirty="0">
              <a:ea typeface="Open Sans Light"/>
            </a:endParaRPr>
          </a:p>
          <a:p>
            <a:pPr>
              <a:spcBef>
                <a:spcPts val="1200"/>
              </a:spcBef>
              <a:buClr>
                <a:schemeClr val="tx1"/>
              </a:buClr>
              <a:buFont typeface="Arial" panose="020B0604020202020204" pitchFamily="34" charset="0"/>
              <a:buChar char="•"/>
            </a:pPr>
            <a:r>
              <a:rPr lang="en-US" b="1" dirty="0">
                <a:ea typeface="Open Sans Light"/>
              </a:rPr>
              <a:t>Symphony </a:t>
            </a:r>
            <a:r>
              <a:rPr lang="en-US" dirty="0">
                <a:ea typeface="Open Sans Light"/>
              </a:rPr>
              <a:t>(http-client)        : Compliant but does not use all flags for IDN conversion to A-Label (IDNA2008).</a:t>
            </a:r>
            <a:endParaRPr lang="en-US" dirty="0"/>
          </a:p>
          <a:p>
            <a:pPr>
              <a:spcBef>
                <a:spcPts val="1200"/>
              </a:spcBef>
              <a:buClr>
                <a:schemeClr val="tx1"/>
              </a:buClr>
              <a:buFont typeface="Arial" panose="020B0604020202020204" pitchFamily="34" charset="0"/>
              <a:buChar char="•"/>
            </a:pPr>
            <a:r>
              <a:rPr lang="en-US" b="1" dirty="0">
                <a:ea typeface="Open Sans Light"/>
              </a:rPr>
              <a:t>Symphony </a:t>
            </a:r>
            <a:r>
              <a:rPr lang="en-US" dirty="0">
                <a:ea typeface="Open Sans Light"/>
              </a:rPr>
              <a:t>(</a:t>
            </a:r>
            <a:r>
              <a:rPr lang="en-US" dirty="0" err="1">
                <a:ea typeface="Open Sans Light"/>
              </a:rPr>
              <a:t>Polyfill-intl-idn</a:t>
            </a:r>
            <a:r>
              <a:rPr lang="en-US" dirty="0">
                <a:ea typeface="Open Sans Light"/>
              </a:rPr>
              <a:t>)       : Compliant (IDNA2008)</a:t>
            </a:r>
          </a:p>
          <a:p>
            <a:pPr>
              <a:spcBef>
                <a:spcPts val="1200"/>
              </a:spcBef>
              <a:buClr>
                <a:schemeClr val="tx1"/>
              </a:buClr>
              <a:buFont typeface="Arial" panose="020B0604020202020204" pitchFamily="34" charset="0"/>
              <a:buChar char="•"/>
            </a:pPr>
            <a:r>
              <a:rPr lang="en-US" b="1" dirty="0">
                <a:ea typeface="Open Sans Light"/>
              </a:rPr>
              <a:t>Symphony </a:t>
            </a:r>
            <a:r>
              <a:rPr lang="en-US" dirty="0">
                <a:ea typeface="Open Sans Light"/>
              </a:rPr>
              <a:t>(mailer)       : Not compliant: does not send SMTPUTF8 flag (EAI).</a:t>
            </a:r>
          </a:p>
          <a:p>
            <a:pPr>
              <a:spcBef>
                <a:spcPts val="1200"/>
              </a:spcBef>
              <a:buClr>
                <a:schemeClr val="tx1"/>
              </a:buClr>
              <a:buFont typeface="Arial" panose="020B0604020202020204" pitchFamily="34" charset="0"/>
              <a:buChar char="•"/>
            </a:pPr>
            <a:endParaRPr lang="en-US" dirty="0">
              <a:ea typeface="Open Sans Light"/>
            </a:endParaRPr>
          </a:p>
        </p:txBody>
      </p:sp>
      <p:pic>
        <p:nvPicPr>
          <p:cNvPr id="6" name="Picture 9">
            <a:extLst>
              <a:ext uri="{FF2B5EF4-FFF2-40B4-BE49-F238E27FC236}">
                <a16:creationId xmlns:a16="http://schemas.microsoft.com/office/drawing/2014/main" id="{3EF7ECF9-1975-4BB2-9656-51646B2367FD}"/>
              </a:ext>
            </a:extLst>
          </p:cNvPr>
          <p:cNvPicPr>
            <a:picLocks noChangeAspect="1"/>
          </p:cNvPicPr>
          <p:nvPr/>
        </p:nvPicPr>
        <p:blipFill>
          <a:blip r:embed="rId2"/>
          <a:stretch>
            <a:fillRect/>
          </a:stretch>
        </p:blipFill>
        <p:spPr>
          <a:xfrm>
            <a:off x="3788293" y="2633707"/>
            <a:ext cx="266700" cy="257175"/>
          </a:xfrm>
          <a:prstGeom prst="rect">
            <a:avLst/>
          </a:prstGeom>
        </p:spPr>
      </p:pic>
      <p:pic>
        <p:nvPicPr>
          <p:cNvPr id="4" name="Picture 4">
            <a:extLst>
              <a:ext uri="{FF2B5EF4-FFF2-40B4-BE49-F238E27FC236}">
                <a16:creationId xmlns:a16="http://schemas.microsoft.com/office/drawing/2014/main" id="{D6F63EB8-5A9F-4307-951F-BBFCA7AADD67}"/>
              </a:ext>
            </a:extLst>
          </p:cNvPr>
          <p:cNvPicPr>
            <a:picLocks noChangeAspect="1"/>
          </p:cNvPicPr>
          <p:nvPr/>
        </p:nvPicPr>
        <p:blipFill>
          <a:blip r:embed="rId3"/>
          <a:stretch>
            <a:fillRect/>
          </a:stretch>
        </p:blipFill>
        <p:spPr>
          <a:xfrm>
            <a:off x="3375507" y="1834397"/>
            <a:ext cx="304800" cy="314325"/>
          </a:xfrm>
          <a:prstGeom prst="rect">
            <a:avLst/>
          </a:prstGeom>
        </p:spPr>
      </p:pic>
      <p:pic>
        <p:nvPicPr>
          <p:cNvPr id="3" name="Picture 5">
            <a:extLst>
              <a:ext uri="{FF2B5EF4-FFF2-40B4-BE49-F238E27FC236}">
                <a16:creationId xmlns:a16="http://schemas.microsoft.com/office/drawing/2014/main" id="{F6D02C9A-AC39-4E41-9495-0CE43136C8D7}"/>
              </a:ext>
            </a:extLst>
          </p:cNvPr>
          <p:cNvPicPr>
            <a:picLocks noChangeAspect="1"/>
          </p:cNvPicPr>
          <p:nvPr/>
        </p:nvPicPr>
        <p:blipFill>
          <a:blip r:embed="rId4"/>
          <a:stretch>
            <a:fillRect/>
          </a:stretch>
        </p:blipFill>
        <p:spPr>
          <a:xfrm>
            <a:off x="1969111" y="1383588"/>
            <a:ext cx="276225" cy="257175"/>
          </a:xfrm>
          <a:prstGeom prst="rect">
            <a:avLst/>
          </a:prstGeom>
        </p:spPr>
      </p:pic>
      <p:pic>
        <p:nvPicPr>
          <p:cNvPr id="8" name="Picture 5">
            <a:extLst>
              <a:ext uri="{FF2B5EF4-FFF2-40B4-BE49-F238E27FC236}">
                <a16:creationId xmlns:a16="http://schemas.microsoft.com/office/drawing/2014/main" id="{9EFB7414-6827-4D51-BD92-31341D8EE43F}"/>
              </a:ext>
            </a:extLst>
          </p:cNvPr>
          <p:cNvPicPr>
            <a:picLocks noChangeAspect="1"/>
          </p:cNvPicPr>
          <p:nvPr/>
        </p:nvPicPr>
        <p:blipFill>
          <a:blip r:embed="rId4"/>
          <a:stretch>
            <a:fillRect/>
          </a:stretch>
        </p:blipFill>
        <p:spPr>
          <a:xfrm>
            <a:off x="2914110" y="3066587"/>
            <a:ext cx="276225" cy="257175"/>
          </a:xfrm>
          <a:prstGeom prst="rect">
            <a:avLst/>
          </a:prstGeom>
        </p:spPr>
      </p:pic>
    </p:spTree>
    <p:extLst>
      <p:ext uri="{BB962C8B-B14F-4D97-AF65-F5344CB8AC3E}">
        <p14:creationId xmlns:p14="http://schemas.microsoft.com/office/powerpoint/2010/main" val="178728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anchor="t"/>
          <a:lstStyle/>
          <a:p>
            <a:r>
              <a:rPr lang="fr" dirty="0"/>
              <a:t>Android </a:t>
            </a:r>
            <a:r>
              <a:rPr lang="fr" dirty="0" err="1"/>
              <a:t>Kotlin</a:t>
            </a:r>
            <a:r>
              <a:rPr lang="fr" dirty="0"/>
              <a:t> </a:t>
            </a:r>
            <a:r>
              <a:rPr lang="fr" dirty="0" err="1"/>
              <a:t>Results</a:t>
            </a:r>
            <a:endParaRPr lang="fr" dirty="0">
              <a:ea typeface="Open Sans"/>
            </a:endParaRPr>
          </a:p>
        </p:txBody>
      </p:sp>
      <p:sp>
        <p:nvSpPr>
          <p:cNvPr id="11" name="Content Placeholder 10"/>
          <p:cNvSpPr>
            <a:spLocks noGrp="1"/>
          </p:cNvSpPr>
          <p:nvPr>
            <p:ph sz="quarter" idx="10"/>
          </p:nvPr>
        </p:nvSpPr>
        <p:spPr>
          <a:xfrm>
            <a:off x="320675" y="1318686"/>
            <a:ext cx="8450746" cy="4620517"/>
          </a:xfrm>
          <a:prstGeom prst="rect">
            <a:avLst/>
          </a:prstGeom>
        </p:spPr>
        <p:txBody>
          <a:bodyPr vert="horz" lIns="91440" tIns="45720" rIns="91440" bIns="45720" anchor="t">
            <a:noAutofit/>
          </a:bodyPr>
          <a:lstStyle/>
          <a:p>
            <a:pPr>
              <a:spcBef>
                <a:spcPts val="1200"/>
              </a:spcBef>
              <a:buClr>
                <a:schemeClr val="tx1"/>
              </a:buClr>
              <a:buFont typeface="Arial" panose="020B0604020202020204" pitchFamily="34" charset="0"/>
              <a:buChar char="•"/>
            </a:pPr>
            <a:r>
              <a:rPr lang="en-US" b="1" dirty="0" err="1">
                <a:ea typeface="Open Sans Light"/>
              </a:rPr>
              <a:t>okHttp</a:t>
            </a:r>
            <a:r>
              <a:rPr lang="en-US" dirty="0">
                <a:ea typeface="Open Sans Light"/>
              </a:rPr>
              <a:t>       : Not compliant (IDNA2008). Uses </a:t>
            </a:r>
            <a:r>
              <a:rPr lang="en-US" dirty="0" err="1">
                <a:ea typeface="Open Sans Light"/>
              </a:rPr>
              <a:t>java.net.IDN</a:t>
            </a:r>
            <a:r>
              <a:rPr lang="en-US" dirty="0">
                <a:ea typeface="Open Sans Light"/>
              </a:rPr>
              <a:t> that uses ICU4J but with the deprecated methods, thus supporting IDNA2003.</a:t>
            </a:r>
          </a:p>
          <a:p>
            <a:pPr>
              <a:spcBef>
                <a:spcPts val="1200"/>
              </a:spcBef>
              <a:buClr>
                <a:schemeClr val="tx1"/>
              </a:buClr>
              <a:buFont typeface="Arial" panose="020B0604020202020204" pitchFamily="34" charset="0"/>
              <a:buChar char="•"/>
            </a:pPr>
            <a:r>
              <a:rPr lang="en-US" b="1" dirty="0" err="1">
                <a:ea typeface="Open Sans Light"/>
              </a:rPr>
              <a:t>HttpUrlConnection</a:t>
            </a:r>
            <a:r>
              <a:rPr lang="en-US" dirty="0">
                <a:ea typeface="Open Sans Light"/>
              </a:rPr>
              <a:t>     : : Not compliant (IDNA2008). Implemented using </a:t>
            </a:r>
            <a:r>
              <a:rPr lang="en-US" dirty="0" err="1">
                <a:ea typeface="Open Sans Light"/>
              </a:rPr>
              <a:t>okHttp</a:t>
            </a:r>
            <a:r>
              <a:rPr lang="en-US" dirty="0">
                <a:ea typeface="Open Sans Light"/>
              </a:rPr>
              <a:t>.</a:t>
            </a:r>
          </a:p>
          <a:p>
            <a:pPr>
              <a:spcBef>
                <a:spcPts val="1200"/>
              </a:spcBef>
              <a:buClr>
                <a:schemeClr val="tx1"/>
              </a:buClr>
              <a:buFont typeface="Arial" panose="020B0604020202020204" pitchFamily="34" charset="0"/>
              <a:buChar char="•"/>
            </a:pPr>
            <a:r>
              <a:rPr lang="en-US" b="1" dirty="0">
                <a:ea typeface="Open Sans Light"/>
              </a:rPr>
              <a:t>Retrofit      </a:t>
            </a:r>
            <a:r>
              <a:rPr lang="en-US" dirty="0">
                <a:ea typeface="Open Sans Light"/>
              </a:rPr>
              <a:t>: Not compliant (IDNA2008): based on </a:t>
            </a:r>
            <a:r>
              <a:rPr lang="en-US" dirty="0" err="1">
                <a:ea typeface="Open Sans Light"/>
              </a:rPr>
              <a:t>okHttp</a:t>
            </a:r>
            <a:endParaRPr lang="en-US" dirty="0">
              <a:ea typeface="Open Sans Light"/>
            </a:endParaRPr>
          </a:p>
          <a:p>
            <a:pPr>
              <a:spcBef>
                <a:spcPts val="1200"/>
              </a:spcBef>
              <a:buClr>
                <a:schemeClr val="tx1"/>
              </a:buClr>
              <a:buFont typeface="Arial" panose="020B0604020202020204" pitchFamily="34" charset="0"/>
              <a:buChar char="•"/>
            </a:pPr>
            <a:r>
              <a:rPr lang="en-US" b="1" dirty="0">
                <a:ea typeface="Open Sans Light"/>
              </a:rPr>
              <a:t>Fuel       </a:t>
            </a:r>
            <a:r>
              <a:rPr lang="en-US" dirty="0">
                <a:ea typeface="Open Sans Light"/>
              </a:rPr>
              <a:t>: Not compliant (IDNA2008): uses </a:t>
            </a:r>
            <a:r>
              <a:rPr lang="en-US" dirty="0" err="1">
                <a:ea typeface="Open Sans Light"/>
              </a:rPr>
              <a:t>HttpUrlConnection</a:t>
            </a:r>
            <a:endParaRPr lang="en-US" dirty="0">
              <a:ea typeface="Open Sans Light"/>
            </a:endParaRPr>
          </a:p>
          <a:p>
            <a:pPr>
              <a:spcBef>
                <a:spcPts val="1200"/>
              </a:spcBef>
              <a:buClr>
                <a:schemeClr val="tx1"/>
              </a:buClr>
              <a:buFont typeface="Arial" panose="020B0604020202020204" pitchFamily="34" charset="0"/>
              <a:buChar char="•"/>
            </a:pPr>
            <a:r>
              <a:rPr lang="en-US" b="1" dirty="0">
                <a:ea typeface="Open Sans Light"/>
              </a:rPr>
              <a:t>Volley</a:t>
            </a:r>
            <a:r>
              <a:rPr lang="en-US" dirty="0">
                <a:ea typeface="Open Sans Light"/>
              </a:rPr>
              <a:t>      : Not compliant (IDNA2008): uses </a:t>
            </a:r>
            <a:r>
              <a:rPr lang="en-US" dirty="0" err="1">
                <a:ea typeface="Open Sans Light"/>
              </a:rPr>
              <a:t>HttpUrlConnection</a:t>
            </a:r>
            <a:endParaRPr lang="en-US" dirty="0">
              <a:ea typeface="Open Sans Light"/>
            </a:endParaRPr>
          </a:p>
          <a:p>
            <a:pPr>
              <a:spcBef>
                <a:spcPts val="1200"/>
              </a:spcBef>
              <a:buClr>
                <a:schemeClr val="tx1"/>
              </a:buClr>
              <a:buFont typeface="Arial" panose="020B0604020202020204" pitchFamily="34" charset="0"/>
              <a:buChar char="•"/>
            </a:pPr>
            <a:r>
              <a:rPr lang="en-US" b="1" dirty="0">
                <a:ea typeface="Open Sans Light"/>
              </a:rPr>
              <a:t>Apache </a:t>
            </a:r>
            <a:r>
              <a:rPr lang="en-US" b="1" dirty="0" err="1">
                <a:ea typeface="Open Sans Light"/>
              </a:rPr>
              <a:t>HttpClient</a:t>
            </a:r>
            <a:r>
              <a:rPr lang="en-US" dirty="0">
                <a:ea typeface="Open Sans Light"/>
              </a:rPr>
              <a:t>       : Not compliant (IDNA2008)</a:t>
            </a:r>
          </a:p>
          <a:p>
            <a:pPr>
              <a:spcBef>
                <a:spcPts val="1200"/>
              </a:spcBef>
              <a:buClr>
                <a:schemeClr val="tx1"/>
              </a:buClr>
              <a:buFont typeface="Arial" panose="020B0604020202020204" pitchFamily="34" charset="0"/>
              <a:buChar char="•"/>
            </a:pPr>
            <a:r>
              <a:rPr lang="en-US" b="1" dirty="0">
                <a:ea typeface="Open Sans Light"/>
              </a:rPr>
              <a:t>Jakarta Mail</a:t>
            </a:r>
            <a:r>
              <a:rPr lang="en-US" dirty="0">
                <a:ea typeface="Open Sans Light"/>
              </a:rPr>
              <a:t>        : Compliant but considers some scripts invalid (EAI).</a:t>
            </a:r>
          </a:p>
          <a:p>
            <a:pPr>
              <a:spcBef>
                <a:spcPts val="1200"/>
              </a:spcBef>
              <a:buClr>
                <a:schemeClr val="tx1"/>
              </a:buClr>
              <a:buFont typeface="Arial" panose="020B0604020202020204" pitchFamily="34" charset="0"/>
              <a:buChar char="•"/>
            </a:pPr>
            <a:r>
              <a:rPr lang="en-US" b="1" dirty="0">
                <a:ea typeface="Open Sans Light"/>
              </a:rPr>
              <a:t>Email Intent       </a:t>
            </a:r>
            <a:r>
              <a:rPr lang="en-US" dirty="0">
                <a:ea typeface="Open Sans Light"/>
              </a:rPr>
              <a:t>: Provide data as-is to a mail client (EAI).</a:t>
            </a:r>
            <a:endParaRPr lang="en-US" b="1" dirty="0"/>
          </a:p>
          <a:p>
            <a:pPr>
              <a:spcBef>
                <a:spcPts val="1200"/>
              </a:spcBef>
              <a:buClr>
                <a:schemeClr val="tx1"/>
              </a:buClr>
              <a:buFont typeface="Arial" panose="020B0604020202020204" pitchFamily="34" charset="0"/>
              <a:buChar char="•"/>
            </a:pPr>
            <a:endParaRPr lang="en-US" dirty="0">
              <a:ea typeface="Open Sans Light"/>
            </a:endParaRPr>
          </a:p>
          <a:p>
            <a:pPr>
              <a:spcBef>
                <a:spcPts val="1200"/>
              </a:spcBef>
              <a:buClr>
                <a:schemeClr val="tx1"/>
              </a:buClr>
              <a:buFont typeface="Arial" panose="020B0604020202020204" pitchFamily="34" charset="0"/>
              <a:buChar char="•"/>
            </a:pPr>
            <a:endParaRPr lang="en-US" dirty="0">
              <a:ea typeface="Open Sans Light"/>
            </a:endParaRPr>
          </a:p>
          <a:p>
            <a:pPr>
              <a:spcBef>
                <a:spcPts val="1200"/>
              </a:spcBef>
              <a:buClr>
                <a:schemeClr val="tx1"/>
              </a:buClr>
              <a:buFont typeface="Arial" panose="020B0604020202020204" pitchFamily="34" charset="0"/>
              <a:buChar char="•"/>
            </a:pPr>
            <a:endParaRPr lang="en-US" dirty="0">
              <a:ea typeface="Open Sans Light"/>
            </a:endParaRPr>
          </a:p>
          <a:p>
            <a:pPr>
              <a:spcBef>
                <a:spcPts val="1200"/>
              </a:spcBef>
              <a:buClr>
                <a:schemeClr val="tx1"/>
              </a:buClr>
              <a:buFont typeface="Arial" panose="020B0604020202020204" pitchFamily="34" charset="0"/>
              <a:buChar char="•"/>
            </a:pPr>
            <a:endParaRPr lang="en-US" dirty="0">
              <a:ea typeface="Open Sans Light"/>
            </a:endParaRPr>
          </a:p>
          <a:p>
            <a:pPr>
              <a:spcBef>
                <a:spcPts val="1200"/>
              </a:spcBef>
              <a:buClr>
                <a:schemeClr val="tx1"/>
              </a:buClr>
              <a:buFont typeface="Arial" panose="020B0604020202020204" pitchFamily="34" charset="0"/>
              <a:buChar char="•"/>
            </a:pPr>
            <a:endParaRPr lang="en-US" dirty="0">
              <a:ea typeface="Open Sans Light"/>
            </a:endParaRPr>
          </a:p>
        </p:txBody>
      </p:sp>
      <p:pic>
        <p:nvPicPr>
          <p:cNvPr id="3" name="Picture 5">
            <a:extLst>
              <a:ext uri="{FF2B5EF4-FFF2-40B4-BE49-F238E27FC236}">
                <a16:creationId xmlns:a16="http://schemas.microsoft.com/office/drawing/2014/main" id="{2295DF67-9D11-430E-939A-47B06D807BA3}"/>
              </a:ext>
            </a:extLst>
          </p:cNvPr>
          <p:cNvPicPr>
            <a:picLocks noChangeAspect="1"/>
          </p:cNvPicPr>
          <p:nvPr/>
        </p:nvPicPr>
        <p:blipFill>
          <a:blip r:embed="rId3"/>
          <a:stretch>
            <a:fillRect/>
          </a:stretch>
        </p:blipFill>
        <p:spPr>
          <a:xfrm>
            <a:off x="1608494" y="1391132"/>
            <a:ext cx="276225" cy="257175"/>
          </a:xfrm>
          <a:prstGeom prst="rect">
            <a:avLst/>
          </a:prstGeom>
        </p:spPr>
      </p:pic>
      <p:pic>
        <p:nvPicPr>
          <p:cNvPr id="9" name="Picture 5">
            <a:extLst>
              <a:ext uri="{FF2B5EF4-FFF2-40B4-BE49-F238E27FC236}">
                <a16:creationId xmlns:a16="http://schemas.microsoft.com/office/drawing/2014/main" id="{F48F087A-3E89-43EB-8E13-2D2151D4A58B}"/>
              </a:ext>
            </a:extLst>
          </p:cNvPr>
          <p:cNvPicPr>
            <a:picLocks noChangeAspect="1"/>
          </p:cNvPicPr>
          <p:nvPr/>
        </p:nvPicPr>
        <p:blipFill>
          <a:blip r:embed="rId3"/>
          <a:stretch>
            <a:fillRect/>
          </a:stretch>
        </p:blipFill>
        <p:spPr>
          <a:xfrm>
            <a:off x="2948933" y="2153504"/>
            <a:ext cx="276225" cy="257175"/>
          </a:xfrm>
          <a:prstGeom prst="rect">
            <a:avLst/>
          </a:prstGeom>
        </p:spPr>
      </p:pic>
      <p:pic>
        <p:nvPicPr>
          <p:cNvPr id="10" name="Picture 5">
            <a:extLst>
              <a:ext uri="{FF2B5EF4-FFF2-40B4-BE49-F238E27FC236}">
                <a16:creationId xmlns:a16="http://schemas.microsoft.com/office/drawing/2014/main" id="{1E4C2730-B256-450C-93EC-5E60637ECD1E}"/>
              </a:ext>
            </a:extLst>
          </p:cNvPr>
          <p:cNvPicPr>
            <a:picLocks noChangeAspect="1"/>
          </p:cNvPicPr>
          <p:nvPr/>
        </p:nvPicPr>
        <p:blipFill>
          <a:blip r:embed="rId3"/>
          <a:stretch>
            <a:fillRect/>
          </a:stretch>
        </p:blipFill>
        <p:spPr>
          <a:xfrm>
            <a:off x="1617492" y="2904815"/>
            <a:ext cx="276225" cy="257175"/>
          </a:xfrm>
          <a:prstGeom prst="rect">
            <a:avLst/>
          </a:prstGeom>
        </p:spPr>
      </p:pic>
      <p:pic>
        <p:nvPicPr>
          <p:cNvPr id="12" name="Picture 5">
            <a:extLst>
              <a:ext uri="{FF2B5EF4-FFF2-40B4-BE49-F238E27FC236}">
                <a16:creationId xmlns:a16="http://schemas.microsoft.com/office/drawing/2014/main" id="{40810D99-7AEE-48BD-8CF8-891490613DC1}"/>
              </a:ext>
            </a:extLst>
          </p:cNvPr>
          <p:cNvPicPr>
            <a:picLocks noChangeAspect="1"/>
          </p:cNvPicPr>
          <p:nvPr/>
        </p:nvPicPr>
        <p:blipFill>
          <a:blip r:embed="rId3"/>
          <a:stretch>
            <a:fillRect/>
          </a:stretch>
        </p:blipFill>
        <p:spPr>
          <a:xfrm>
            <a:off x="1256113" y="3361286"/>
            <a:ext cx="276225" cy="257175"/>
          </a:xfrm>
          <a:prstGeom prst="rect">
            <a:avLst/>
          </a:prstGeom>
        </p:spPr>
      </p:pic>
      <p:pic>
        <p:nvPicPr>
          <p:cNvPr id="13" name="Picture 5">
            <a:extLst>
              <a:ext uri="{FF2B5EF4-FFF2-40B4-BE49-F238E27FC236}">
                <a16:creationId xmlns:a16="http://schemas.microsoft.com/office/drawing/2014/main" id="{90A07022-6CE1-4824-AB5E-023918E47AFA}"/>
              </a:ext>
            </a:extLst>
          </p:cNvPr>
          <p:cNvPicPr>
            <a:picLocks noChangeAspect="1"/>
          </p:cNvPicPr>
          <p:nvPr/>
        </p:nvPicPr>
        <p:blipFill>
          <a:blip r:embed="rId3"/>
          <a:stretch>
            <a:fillRect/>
          </a:stretch>
        </p:blipFill>
        <p:spPr>
          <a:xfrm>
            <a:off x="1431210" y="3828213"/>
            <a:ext cx="276225" cy="257175"/>
          </a:xfrm>
          <a:prstGeom prst="rect">
            <a:avLst/>
          </a:prstGeom>
        </p:spPr>
      </p:pic>
      <p:pic>
        <p:nvPicPr>
          <p:cNvPr id="14" name="Picture 5">
            <a:extLst>
              <a:ext uri="{FF2B5EF4-FFF2-40B4-BE49-F238E27FC236}">
                <a16:creationId xmlns:a16="http://schemas.microsoft.com/office/drawing/2014/main" id="{F03153E9-C287-42AD-831C-CD9CB90B5F4B}"/>
              </a:ext>
            </a:extLst>
          </p:cNvPr>
          <p:cNvPicPr>
            <a:picLocks noChangeAspect="1"/>
          </p:cNvPicPr>
          <p:nvPr/>
        </p:nvPicPr>
        <p:blipFill>
          <a:blip r:embed="rId3"/>
          <a:stretch>
            <a:fillRect/>
          </a:stretch>
        </p:blipFill>
        <p:spPr>
          <a:xfrm>
            <a:off x="2890358" y="4295140"/>
            <a:ext cx="276225" cy="257175"/>
          </a:xfrm>
          <a:prstGeom prst="rect">
            <a:avLst/>
          </a:prstGeom>
        </p:spPr>
      </p:pic>
      <p:pic>
        <p:nvPicPr>
          <p:cNvPr id="5" name="Picture 4">
            <a:extLst>
              <a:ext uri="{FF2B5EF4-FFF2-40B4-BE49-F238E27FC236}">
                <a16:creationId xmlns:a16="http://schemas.microsoft.com/office/drawing/2014/main" id="{B89946CB-86B6-4AB5-B654-BB1CC6114A3E}"/>
              </a:ext>
            </a:extLst>
          </p:cNvPr>
          <p:cNvPicPr>
            <a:picLocks noChangeAspect="1"/>
          </p:cNvPicPr>
          <p:nvPr/>
        </p:nvPicPr>
        <p:blipFill>
          <a:blip r:embed="rId4"/>
          <a:stretch>
            <a:fillRect/>
          </a:stretch>
        </p:blipFill>
        <p:spPr>
          <a:xfrm>
            <a:off x="2118776" y="4723500"/>
            <a:ext cx="304800" cy="314325"/>
          </a:xfrm>
          <a:prstGeom prst="rect">
            <a:avLst/>
          </a:prstGeom>
        </p:spPr>
      </p:pic>
      <p:pic>
        <p:nvPicPr>
          <p:cNvPr id="17" name="Picture 16">
            <a:extLst>
              <a:ext uri="{FF2B5EF4-FFF2-40B4-BE49-F238E27FC236}">
                <a16:creationId xmlns:a16="http://schemas.microsoft.com/office/drawing/2014/main" id="{C203F5B7-7F5C-484A-A341-C62C6A12104D}"/>
              </a:ext>
            </a:extLst>
          </p:cNvPr>
          <p:cNvPicPr>
            <a:picLocks noChangeAspect="1"/>
          </p:cNvPicPr>
          <p:nvPr/>
        </p:nvPicPr>
        <p:blipFill>
          <a:blip r:embed="rId4"/>
          <a:stretch>
            <a:fillRect/>
          </a:stretch>
        </p:blipFill>
        <p:spPr>
          <a:xfrm>
            <a:off x="2118776" y="5174189"/>
            <a:ext cx="304800" cy="314325"/>
          </a:xfrm>
          <a:prstGeom prst="rect">
            <a:avLst/>
          </a:prstGeom>
        </p:spPr>
      </p:pic>
    </p:spTree>
    <p:extLst>
      <p:ext uri="{BB962C8B-B14F-4D97-AF65-F5344CB8AC3E}">
        <p14:creationId xmlns:p14="http://schemas.microsoft.com/office/powerpoint/2010/main" val="3588021478"/>
      </p:ext>
    </p:extLst>
  </p:cSld>
  <p:clrMapOvr>
    <a:masterClrMapping/>
  </p:clrMapOvr>
</p:sld>
</file>

<file path=ppt/theme/theme1.xml><?xml version="1.0" encoding="utf-8"?>
<a:theme xmlns:a="http://schemas.openxmlformats.org/drawingml/2006/main" name="Office Theme">
  <a:themeElements>
    <a:clrScheme name="UASG">
      <a:dk1>
        <a:srgbClr val="000000"/>
      </a:dk1>
      <a:lt1>
        <a:srgbClr val="FAFAFA"/>
      </a:lt1>
      <a:dk2>
        <a:srgbClr val="000000"/>
      </a:dk2>
      <a:lt2>
        <a:srgbClr val="FAFAFA"/>
      </a:lt2>
      <a:accent1>
        <a:srgbClr val="FF9E1B"/>
      </a:accent1>
      <a:accent2>
        <a:srgbClr val="707372"/>
      </a:accent2>
      <a:accent3>
        <a:srgbClr val="D57800"/>
      </a:accent3>
      <a:accent4>
        <a:srgbClr val="B2B4B2"/>
      </a:accent4>
      <a:accent5>
        <a:srgbClr val="FFC56E"/>
      </a:accent5>
      <a:accent6>
        <a:srgbClr val="FFFFFF"/>
      </a:accent6>
      <a:hlink>
        <a:srgbClr val="FF9E1B"/>
      </a:hlink>
      <a:folHlink>
        <a:srgbClr val="7073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C0347369A0E1146A99D924E211F6741" ma:contentTypeVersion="12" ma:contentTypeDescription="Crée un document." ma:contentTypeScope="" ma:versionID="784ac3104f67cd04a7b426a33b83fa1b">
  <xsd:schema xmlns:xsd="http://www.w3.org/2001/XMLSchema" xmlns:xs="http://www.w3.org/2001/XMLSchema" xmlns:p="http://schemas.microsoft.com/office/2006/metadata/properties" xmlns:ns2="7c00608c-59e3-4f51-ad7b-fa0ff2a900f9" xmlns:ns3="9b741045-b701-48d4-9b33-5bf8e5da2881" targetNamespace="http://schemas.microsoft.com/office/2006/metadata/properties" ma:root="true" ma:fieldsID="79fc16ce684ce973b5bce669448e8ba0" ns2:_="" ns3:_="">
    <xsd:import namespace="7c00608c-59e3-4f51-ad7b-fa0ff2a900f9"/>
    <xsd:import namespace="9b741045-b701-48d4-9b33-5bf8e5da28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0608c-59e3-4f51-ad7b-fa0ff2a900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b741045-b701-48d4-9b33-5bf8e5da2881" elementFormDefault="qualified">
    <xsd:import namespace="http://schemas.microsoft.com/office/2006/documentManagement/types"/>
    <xsd:import namespace="http://schemas.microsoft.com/office/infopath/2007/PartnerControls"/>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000428-E8A7-4E1F-8BD4-BF8FB47BBAF2}">
  <ds:schemaRefs>
    <ds:schemaRef ds:uri="http://schemas.microsoft.com/sharepoint/v3/contenttype/forms"/>
  </ds:schemaRefs>
</ds:datastoreItem>
</file>

<file path=customXml/itemProps2.xml><?xml version="1.0" encoding="utf-8"?>
<ds:datastoreItem xmlns:ds="http://schemas.openxmlformats.org/officeDocument/2006/customXml" ds:itemID="{A36D3CDA-4F2D-413B-9E5A-DDAB94B1AFC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740A413-5234-44E0-ABDD-31C87E3E83A1}">
  <ds:schemaRefs>
    <ds:schemaRef ds:uri="7c00608c-59e3-4f51-ad7b-fa0ff2a900f9"/>
    <ds:schemaRef ds:uri="9b741045-b701-48d4-9b33-5bf8e5da28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24</TotalTime>
  <Words>1363</Words>
  <Application>Microsoft Macintosh PowerPoint</Application>
  <PresentationFormat>On-screen Show (4:3)</PresentationFormat>
  <Paragraphs>235</Paragraphs>
  <Slides>18</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Lucida Grande</vt:lpstr>
      <vt:lpstr>Open Sans</vt:lpstr>
      <vt:lpstr>Open Sans </vt:lpstr>
      <vt:lpstr>Open Sans Light</vt:lpstr>
      <vt:lpstr>Times New Roman</vt:lpstr>
      <vt:lpstr>Office Theme</vt:lpstr>
      <vt:lpstr>UA-Readiness Evaluation of  Programming Languages and Development Frameworks (Phase 3) </vt:lpstr>
      <vt:lpstr>First and Second Phases</vt:lpstr>
      <vt:lpstr>Third Phase</vt:lpstr>
      <vt:lpstr>Methodology</vt:lpstr>
      <vt:lpstr>Two Result Formats</vt:lpstr>
      <vt:lpstr>iOS Swift Results</vt:lpstr>
      <vt:lpstr>Windows 10 and Linux PHP Results</vt:lpstr>
      <vt:lpstr>Windows 10 and Linux PHP Results (cont’d)</vt:lpstr>
      <vt:lpstr>Android Kotlin Results</vt:lpstr>
      <vt:lpstr>Bug Reports</vt:lpstr>
      <vt:lpstr>Bug Reports</vt:lpstr>
      <vt:lpstr>Windows – Note</vt:lpstr>
      <vt:lpstr>iOS - Conclusion</vt:lpstr>
      <vt:lpstr>Windows - Conclusion</vt:lpstr>
      <vt:lpstr>Android – Conclusion </vt:lpstr>
      <vt:lpstr>Linux – Conclusion </vt:lpstr>
      <vt:lpstr>Bug Reports – Conclusion </vt:lpstr>
      <vt:lpstr>Resources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Short [Preferred]</dc:title>
  <dc:creator>Nicole Davenport</dc:creator>
  <cp:lastModifiedBy>Jane Sexton</cp:lastModifiedBy>
  <cp:revision>13</cp:revision>
  <dcterms:created xsi:type="dcterms:W3CDTF">2016-03-09T19:41:20Z</dcterms:created>
  <dcterms:modified xsi:type="dcterms:W3CDTF">2022-03-04T17:54:07Z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0x0101002C0347369A0E1146A99D924E211F6741</vt:lpwstr>
  </property>
  <property fmtid="{D5CDD505-2E9C-101B-9397-08002B2CF9AE}" pid="3" name="Order">
    <vt:r8>400</vt:r8>
  </property>
  <property fmtid="{D5CDD505-2E9C-101B-9397-08002B2CF9AE}" pid="4" name="_ExtendedDescription">
    <vt:lpwstr/>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ies>
</file>