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3.xml" ContentType="application/vnd.openxmlformats-officedocument.themeOverr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4.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7"/>
  </p:notesMasterIdLst>
  <p:handoutMasterIdLst>
    <p:handoutMasterId r:id="rId38"/>
  </p:handoutMasterIdLst>
  <p:sldIdLst>
    <p:sldId id="263" r:id="rId2"/>
    <p:sldId id="260" r:id="rId3"/>
    <p:sldId id="257" r:id="rId4"/>
    <p:sldId id="308" r:id="rId5"/>
    <p:sldId id="332" r:id="rId6"/>
    <p:sldId id="333" r:id="rId7"/>
    <p:sldId id="334" r:id="rId8"/>
    <p:sldId id="335" r:id="rId9"/>
    <p:sldId id="336" r:id="rId10"/>
    <p:sldId id="326" r:id="rId11"/>
    <p:sldId id="342" r:id="rId12"/>
    <p:sldId id="337" r:id="rId13"/>
    <p:sldId id="343" r:id="rId14"/>
    <p:sldId id="328" r:id="rId15"/>
    <p:sldId id="331" r:id="rId16"/>
    <p:sldId id="330" r:id="rId17"/>
    <p:sldId id="329" r:id="rId18"/>
    <p:sldId id="325" r:id="rId19"/>
    <p:sldId id="324" r:id="rId20"/>
    <p:sldId id="320" r:id="rId21"/>
    <p:sldId id="321" r:id="rId22"/>
    <p:sldId id="322" r:id="rId23"/>
    <p:sldId id="323" r:id="rId24"/>
    <p:sldId id="307" r:id="rId25"/>
    <p:sldId id="314" r:id="rId26"/>
    <p:sldId id="316" r:id="rId27"/>
    <p:sldId id="315" r:id="rId28"/>
    <p:sldId id="317" r:id="rId29"/>
    <p:sldId id="313" r:id="rId30"/>
    <p:sldId id="304" r:id="rId31"/>
    <p:sldId id="305" r:id="rId32"/>
    <p:sldId id="312" r:id="rId33"/>
    <p:sldId id="306" r:id="rId34"/>
    <p:sldId id="346" r:id="rId35"/>
    <p:sldId id="347"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A Template" id="{9E85B11F-81F0-D146-8492-9A0916354AE4}">
          <p14:sldIdLst>
            <p14:sldId id="263"/>
            <p14:sldId id="260"/>
            <p14:sldId id="257"/>
            <p14:sldId id="308"/>
            <p14:sldId id="332"/>
            <p14:sldId id="333"/>
            <p14:sldId id="334"/>
            <p14:sldId id="335"/>
            <p14:sldId id="336"/>
            <p14:sldId id="326"/>
            <p14:sldId id="342"/>
            <p14:sldId id="337"/>
            <p14:sldId id="343"/>
            <p14:sldId id="328"/>
            <p14:sldId id="331"/>
            <p14:sldId id="330"/>
            <p14:sldId id="329"/>
            <p14:sldId id="325"/>
            <p14:sldId id="324"/>
            <p14:sldId id="320"/>
            <p14:sldId id="321"/>
            <p14:sldId id="322"/>
            <p14:sldId id="323"/>
            <p14:sldId id="307"/>
            <p14:sldId id="314"/>
            <p14:sldId id="316"/>
            <p14:sldId id="315"/>
            <p14:sldId id="317"/>
            <p14:sldId id="313"/>
            <p14:sldId id="304"/>
            <p14:sldId id="305"/>
            <p14:sldId id="312"/>
            <p14:sldId id="306"/>
            <p14:sldId id="346"/>
            <p14:sldId id="347"/>
          </p14:sldIdLst>
        </p14:section>
        <p14:section name="UA Principles" id="{69A6B1D6-1835-BD4C-8DE1-9960749C407B}">
          <p14:sldIdLst/>
        </p14:section>
      </p14:sectionLst>
    </p:ext>
    <p:ext uri="{EFAFB233-063F-42B5-8137-9DF3F51BA10A}">
      <p15:sldGuideLst xmlns:p15="http://schemas.microsoft.com/office/powerpoint/2012/main">
        <p15:guide id="1" orient="horz" pos="851">
          <p15:clr>
            <a:srgbClr val="A4A3A4"/>
          </p15:clr>
        </p15:guide>
        <p15:guide id="2" pos="242">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AA359F9-CFF4-BBBC-9218-06D38FD48132}" name="Seda Akbulut" initials="SA" userId="S::seda.akbulut@icann.org::43c39cc7-e8f8-4664-8930-ba6950c0425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DD9FF"/>
    <a:srgbClr val="FFE4C1"/>
    <a:srgbClr val="DFF1CB"/>
    <a:srgbClr val="F591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61"/>
    <p:restoredTop sz="95037" autoAdjust="0"/>
  </p:normalViewPr>
  <p:slideViewPr>
    <p:cSldViewPr snapToGrid="0" snapToObjects="1" showGuides="1">
      <p:cViewPr varScale="1">
        <p:scale>
          <a:sx n="124" d="100"/>
          <a:sy n="124" d="100"/>
        </p:scale>
        <p:origin x="1472" y="168"/>
      </p:cViewPr>
      <p:guideLst>
        <p:guide orient="horz" pos="851"/>
        <p:guide pos="24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8/10/relationships/authors" Targe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Mahesh\Desktop\EVARIS-Project-Web2K\26-01-2022-web2k\EAI-Testing-Results-charts-02-04-202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Mahesh\Desktop\EVARIS-Project-Web2K\26-01-2022-web2k\EAI-Testing-Results-charts-02-04-2022.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Mahesh\Desktop\EAI-Testing-Results-charts-25-05-2022.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1.bin"/></Relationships>
</file>

<file path=ppt/charts/_rels/chart5.xml.rels><?xml version="1.0" encoding="UTF-8" standalone="yes"?>
<Relationships xmlns="http://schemas.openxmlformats.org/package/2006/relationships"><Relationship Id="rId3" Type="http://schemas.openxmlformats.org/officeDocument/2006/relationships/oleObject" Target="file:////var/folders/ct/_dchkt890t9b566kstk40dqnl99nk2/T/com.microsoft.Outlook/Outlook%20Temp/EAI-Testing-Results-charts-02-04-2022%5b1%5d.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lvl="0">
              <a:defRPr sz="2000" b="1">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IN"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2022 EAI Acceptance Rates</a:t>
            </a:r>
          </a:p>
        </c:rich>
      </c:tx>
      <c:overlay val="0"/>
    </c:title>
    <c:autoTitleDeleted val="0"/>
    <c:plotArea>
      <c:layout/>
      <c:barChart>
        <c:barDir val="col"/>
        <c:grouping val="clustered"/>
        <c:varyColors val="1"/>
        <c:ser>
          <c:idx val="0"/>
          <c:order val="0"/>
          <c:spPr>
            <a:solidFill>
              <a:srgbClr val="FF9900"/>
            </a:solidFill>
            <a:ln cmpd="sng">
              <a:noFill/>
            </a:ln>
          </c:spPr>
          <c:invertIfNegative val="1"/>
          <c:dPt>
            <c:idx val="1"/>
            <c:invertIfNegative val="1"/>
            <c:bubble3D val="0"/>
            <c:extLst>
              <c:ext xmlns:c16="http://schemas.microsoft.com/office/drawing/2014/chart" uri="{C3380CC4-5D6E-409C-BE32-E72D297353CC}">
                <c16:uniqueId val="{00000000-55D1-4CC1-82D1-D329E9EA0B3C}"/>
              </c:ext>
            </c:extLst>
          </c:dPt>
          <c:cat>
            <c:strRef>
              <c:f>'[EAI-Testing-Results-charts-02-04-2022.xlsx]2022'!$C$5:$I$5</c:f>
              <c:strCache>
                <c:ptCount val="7"/>
                <c:pt idx="0">
                  <c:v>web-test@universal-acceptance-test.icu</c:v>
                </c:pt>
                <c:pt idx="1">
                  <c:v>web-test@universal-acceptance-test.international</c:v>
                </c:pt>
                <c:pt idx="2">
                  <c:v> web-test@ሁለንአቀፍ-ተቀባይነት-ሙከራ.com</c:v>
                </c:pt>
                <c:pt idx="3">
                  <c:v> web-test@universal-acceptance-test.קום</c:v>
                </c:pt>
                <c:pt idx="4">
                  <c:v>वेब-परीक्षण@xn-----lnfbb8fe3cvkui0de0bcg5hxagsg7d5lwail.xn--i1b6b1a6a2e</c:v>
                </c:pt>
                <c:pt idx="5">
                  <c:v>电子邮件测试@普遍适用测试.我爱你</c:v>
                </c:pt>
                <c:pt idx="6">
                  <c:v>تجربة-الويب@تجربة-القبول-الشامل.موريتانيا</c:v>
                </c:pt>
              </c:strCache>
            </c:strRef>
          </c:cat>
          <c:val>
            <c:numRef>
              <c:f>'[EAI-Testing-Results-charts-02-04-2022.xlsx]2022'!$C$10:$I$10</c:f>
              <c:numCache>
                <c:formatCode>0.00%</c:formatCode>
                <c:ptCount val="7"/>
                <c:pt idx="0">
                  <c:v>0.92786069651741299</c:v>
                </c:pt>
                <c:pt idx="1">
                  <c:v>0.80895522388059704</c:v>
                </c:pt>
                <c:pt idx="2">
                  <c:v>0.52238805970149249</c:v>
                </c:pt>
                <c:pt idx="3">
                  <c:v>0.34875621890547265</c:v>
                </c:pt>
                <c:pt idx="4">
                  <c:v>8.109452736318408E-2</c:v>
                </c:pt>
                <c:pt idx="5">
                  <c:v>8.7064676616915429E-2</c:v>
                </c:pt>
                <c:pt idx="6">
                  <c:v>8.1592039800995025E-2</c:v>
                </c:pt>
              </c:numCache>
            </c:numRef>
          </c:val>
          <c:extLst>
            <c:ext xmlns:c14="http://schemas.microsoft.com/office/drawing/2007/8/2/chart" uri="{6F2FDCE9-48DA-4B69-8628-5D25D57E5C99}">
              <c14:invertSolidFillFmt>
                <c14:spPr xmlns:c14="http://schemas.microsoft.com/office/drawing/2007/8/2/chart">
                  <a:solidFill>
                    <a:srgbClr val="FFFFFF"/>
                  </a:solidFill>
                  <a:ln cmpd="sng">
                    <a:noFill/>
                  </a:ln>
                </c14:spPr>
              </c14:invertSolidFillFmt>
            </c:ext>
            <c:ext xmlns:c16="http://schemas.microsoft.com/office/drawing/2014/chart" uri="{C3380CC4-5D6E-409C-BE32-E72D297353CC}">
              <c16:uniqueId val="{00000001-55D1-4CC1-82D1-D329E9EA0B3C}"/>
            </c:ext>
          </c:extLst>
        </c:ser>
        <c:dLbls>
          <c:showLegendKey val="0"/>
          <c:showVal val="0"/>
          <c:showCatName val="0"/>
          <c:showSerName val="0"/>
          <c:showPercent val="0"/>
          <c:showBubbleSize val="0"/>
        </c:dLbls>
        <c:gapWidth val="150"/>
        <c:axId val="660332442"/>
        <c:axId val="509343087"/>
      </c:barChart>
      <c:catAx>
        <c:axId val="660332442"/>
        <c:scaling>
          <c:orientation val="minMax"/>
        </c:scaling>
        <c:delete val="0"/>
        <c:axPos val="b"/>
        <c:title>
          <c:tx>
            <c:rich>
              <a:bodyPr/>
              <a:lstStyle/>
              <a:p>
                <a:pPr lvl="0">
                  <a:defRPr b="0">
                    <a:solidFill>
                      <a:srgbClr val="000000"/>
                    </a:solidFill>
                    <a:latin typeface="+mn-lt"/>
                  </a:defRPr>
                </a:pPr>
                <a:endParaRPr lang="en-IN"/>
              </a:p>
            </c:rich>
          </c:tx>
          <c:overlay val="0"/>
        </c:title>
        <c:numFmt formatCode="General" sourceLinked="1"/>
        <c:majorTickMark val="none"/>
        <c:minorTickMark val="none"/>
        <c:tickLblPos val="nextTo"/>
        <c:txPr>
          <a:bodyPr rot="-3600000"/>
          <a:lstStyle/>
          <a:p>
            <a:pPr lvl="0">
              <a:defRPr b="0">
                <a:solidFill>
                  <a:srgbClr val="000000"/>
                </a:solidFill>
                <a:latin typeface="+mn-lt"/>
              </a:defRPr>
            </a:pPr>
            <a:endParaRPr lang="en-TR"/>
          </a:p>
        </c:txPr>
        <c:crossAx val="509343087"/>
        <c:crosses val="autoZero"/>
        <c:auto val="1"/>
        <c:lblAlgn val="ctr"/>
        <c:lblOffset val="100"/>
        <c:noMultiLvlLbl val="1"/>
      </c:catAx>
      <c:valAx>
        <c:axId val="509343087"/>
        <c:scaling>
          <c:orientation val="minMax"/>
        </c:scaling>
        <c:delete val="0"/>
        <c:axPos val="l"/>
        <c:majorGridlines>
          <c:spPr>
            <a:ln>
              <a:solidFill>
                <a:srgbClr val="B7B7B7"/>
              </a:solidFill>
            </a:ln>
          </c:spPr>
        </c:majorGridlines>
        <c:minorGridlines>
          <c:spPr>
            <a:ln>
              <a:solidFill>
                <a:srgbClr val="CCCCCC">
                  <a:alpha val="0"/>
                </a:srgbClr>
              </a:solidFill>
            </a:ln>
          </c:spPr>
        </c:minorGridlines>
        <c:title>
          <c:tx>
            <c:rich>
              <a:bodyPr/>
              <a:lstStyle/>
              <a:p>
                <a:pPr lvl="0">
                  <a:defRPr b="0">
                    <a:solidFill>
                      <a:srgbClr val="000000"/>
                    </a:solidFill>
                    <a:latin typeface="+mn-lt"/>
                  </a:defRPr>
                </a:pPr>
                <a:endParaRPr lang="en-IN"/>
              </a:p>
            </c:rich>
          </c:tx>
          <c:overlay val="0"/>
        </c:title>
        <c:numFmt formatCode="0%" sourceLinked="0"/>
        <c:majorTickMark val="none"/>
        <c:minorTickMark val="none"/>
        <c:tickLblPos val="nextTo"/>
        <c:spPr>
          <a:ln/>
        </c:spPr>
        <c:txPr>
          <a:bodyPr/>
          <a:lstStyle/>
          <a:p>
            <a:pPr lvl="0">
              <a:defRPr b="0">
                <a:solidFill>
                  <a:srgbClr val="000000"/>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660332442"/>
        <c:crosses val="autoZero"/>
        <c:crossBetween val="between"/>
      </c:valAx>
    </c:plotArea>
    <c:plotVisOnly val="1"/>
    <c:dispBlanksAs val="zero"/>
    <c:showDLblsOverMax val="1"/>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lvl="0">
              <a:defRPr sz="2000" b="1">
                <a:solidFill>
                  <a:schemeClr val="tx1"/>
                </a:solidFill>
                <a:latin typeface="Open Sans" panose="020B0606030504020204" pitchFamily="34" charset="0"/>
                <a:ea typeface="Open Sans" panose="020B0606030504020204" pitchFamily="34" charset="0"/>
                <a:cs typeface="Open Sans" panose="020B0606030504020204" pitchFamily="34" charset="0"/>
              </a:defRPr>
            </a:pPr>
            <a:r>
              <a:rPr lang="en-IN" sz="2000" b="1" dirty="0">
                <a:solidFill>
                  <a:schemeClr val="tx1"/>
                </a:solidFill>
                <a:latin typeface="Open Sans" panose="020B0606030504020204" pitchFamily="34" charset="0"/>
                <a:ea typeface="Open Sans" panose="020B0606030504020204" pitchFamily="34" charset="0"/>
                <a:cs typeface="Open Sans" panose="020B0606030504020204" pitchFamily="34" charset="0"/>
              </a:rPr>
              <a:t>2022 EAI Acceptance Rates</a:t>
            </a:r>
          </a:p>
        </c:rich>
      </c:tx>
      <c:layout>
        <c:manualLayout>
          <c:xMode val="edge"/>
          <c:yMode val="edge"/>
          <c:x val="0.24400438095604091"/>
          <c:y val="2.9759804936263175E-2"/>
        </c:manualLayout>
      </c:layout>
      <c:overlay val="0"/>
    </c:title>
    <c:autoTitleDeleted val="0"/>
    <c:plotArea>
      <c:layout/>
      <c:barChart>
        <c:barDir val="col"/>
        <c:grouping val="clustered"/>
        <c:varyColors val="1"/>
        <c:ser>
          <c:idx val="0"/>
          <c:order val="0"/>
          <c:spPr>
            <a:solidFill>
              <a:srgbClr val="FF9900"/>
            </a:solidFill>
            <a:ln cmpd="sng">
              <a:noFill/>
            </a:ln>
          </c:spPr>
          <c:invertIfNegative val="1"/>
          <c:cat>
            <c:strRef>
              <c:f>'[EAI-Testing-Results-charts-02-04-2022.xlsx]2022'!$C$4:$I$4</c:f>
              <c:strCache>
                <c:ptCount val="7"/>
                <c:pt idx="0">
                  <c:v>ascii@ascii.newshort</c:v>
                </c:pt>
                <c:pt idx="1">
                  <c:v>ascii@ascii.newlong</c:v>
                </c:pt>
                <c:pt idx="2">
                  <c:v>ascii@idn.ascii</c:v>
                </c:pt>
                <c:pt idx="3">
                  <c:v>ascii@ascii.idn</c:v>
                </c:pt>
                <c:pt idx="4">
                  <c:v>unicode@A-label.A-label</c:v>
                </c:pt>
                <c:pt idx="5">
                  <c:v>chinese@chinese.chinese</c:v>
                </c:pt>
                <c:pt idx="6">
                  <c:v>arabic.arabic@arabic</c:v>
                </c:pt>
              </c:strCache>
            </c:strRef>
          </c:cat>
          <c:val>
            <c:numRef>
              <c:f>'[EAI-Testing-Results-charts-02-04-2022.xlsx]2022'!$C$10:$I$10</c:f>
              <c:numCache>
                <c:formatCode>0.00%</c:formatCode>
                <c:ptCount val="7"/>
                <c:pt idx="0">
                  <c:v>0.92786069651741299</c:v>
                </c:pt>
                <c:pt idx="1">
                  <c:v>0.80895522388059704</c:v>
                </c:pt>
                <c:pt idx="2">
                  <c:v>0.52238805970149249</c:v>
                </c:pt>
                <c:pt idx="3">
                  <c:v>0.34875621890547265</c:v>
                </c:pt>
                <c:pt idx="4">
                  <c:v>8.109452736318408E-2</c:v>
                </c:pt>
                <c:pt idx="5">
                  <c:v>8.7064676616915429E-2</c:v>
                </c:pt>
                <c:pt idx="6">
                  <c:v>8.1592039800995025E-2</c:v>
                </c:pt>
              </c:numCache>
            </c:numRef>
          </c:val>
          <c:extLst>
            <c:ext xmlns:c14="http://schemas.microsoft.com/office/drawing/2007/8/2/chart" uri="{6F2FDCE9-48DA-4B69-8628-5D25D57E5C99}">
              <c14:invertSolidFillFmt>
                <c14:spPr xmlns:c14="http://schemas.microsoft.com/office/drawing/2007/8/2/chart">
                  <a:solidFill>
                    <a:srgbClr val="FFFFFF"/>
                  </a:solidFill>
                  <a:ln cmpd="sng">
                    <a:noFill/>
                  </a:ln>
                </c14:spPr>
              </c14:invertSolidFillFmt>
            </c:ext>
            <c:ext xmlns:c16="http://schemas.microsoft.com/office/drawing/2014/chart" uri="{C3380CC4-5D6E-409C-BE32-E72D297353CC}">
              <c16:uniqueId val="{00000000-7690-4F9E-9C75-11994DFFBB69}"/>
            </c:ext>
          </c:extLst>
        </c:ser>
        <c:dLbls>
          <c:showLegendKey val="0"/>
          <c:showVal val="0"/>
          <c:showCatName val="0"/>
          <c:showSerName val="0"/>
          <c:showPercent val="0"/>
          <c:showBubbleSize val="0"/>
        </c:dLbls>
        <c:gapWidth val="150"/>
        <c:axId val="512708645"/>
        <c:axId val="1292619818"/>
      </c:barChart>
      <c:catAx>
        <c:axId val="512708645"/>
        <c:scaling>
          <c:orientation val="minMax"/>
        </c:scaling>
        <c:delete val="0"/>
        <c:axPos val="b"/>
        <c:title>
          <c:tx>
            <c:rich>
              <a:bodyPr/>
              <a:lstStyle/>
              <a:p>
                <a:pPr lvl="0">
                  <a:defRPr b="0">
                    <a:solidFill>
                      <a:srgbClr val="000000"/>
                    </a:solidFill>
                    <a:latin typeface="+mn-lt"/>
                  </a:defRPr>
                </a:pPr>
                <a:endParaRPr lang="en-IN"/>
              </a:p>
            </c:rich>
          </c:tx>
          <c:overlay val="0"/>
        </c:title>
        <c:numFmt formatCode="General" sourceLinked="1"/>
        <c:majorTickMark val="none"/>
        <c:minorTickMark val="none"/>
        <c:tickLblPos val="nextTo"/>
        <c:txPr>
          <a:bodyPr/>
          <a:lstStyle/>
          <a:p>
            <a:pPr lvl="0">
              <a:defRPr b="0">
                <a:solidFill>
                  <a:srgbClr val="000000"/>
                </a:solidFill>
                <a:latin typeface="+mn-lt"/>
              </a:defRPr>
            </a:pPr>
            <a:endParaRPr lang="en-TR"/>
          </a:p>
        </c:txPr>
        <c:crossAx val="1292619818"/>
        <c:crosses val="autoZero"/>
        <c:auto val="1"/>
        <c:lblAlgn val="ctr"/>
        <c:lblOffset val="100"/>
        <c:noMultiLvlLbl val="1"/>
      </c:catAx>
      <c:valAx>
        <c:axId val="1292619818"/>
        <c:scaling>
          <c:orientation val="minMax"/>
        </c:scaling>
        <c:delete val="0"/>
        <c:axPos val="l"/>
        <c:majorGridlines>
          <c:spPr>
            <a:ln>
              <a:solidFill>
                <a:srgbClr val="B7B7B7"/>
              </a:solidFill>
            </a:ln>
          </c:spPr>
        </c:majorGridlines>
        <c:minorGridlines>
          <c:spPr>
            <a:ln>
              <a:solidFill>
                <a:srgbClr val="CCCCCC">
                  <a:alpha val="0"/>
                </a:srgbClr>
              </a:solidFill>
            </a:ln>
          </c:spPr>
        </c:minorGridlines>
        <c:title>
          <c:tx>
            <c:rich>
              <a:bodyPr/>
              <a:lstStyle/>
              <a:p>
                <a:pPr lvl="0">
                  <a:defRPr b="0">
                    <a:solidFill>
                      <a:srgbClr val="000000"/>
                    </a:solidFill>
                    <a:latin typeface="+mn-lt"/>
                  </a:defRPr>
                </a:pPr>
                <a:endParaRPr lang="en-IN"/>
              </a:p>
            </c:rich>
          </c:tx>
          <c:overlay val="0"/>
        </c:title>
        <c:numFmt formatCode="0%" sourceLinked="0"/>
        <c:majorTickMark val="none"/>
        <c:minorTickMark val="none"/>
        <c:tickLblPos val="nextTo"/>
        <c:spPr>
          <a:ln/>
        </c:spPr>
        <c:txPr>
          <a:bodyPr/>
          <a:lstStyle/>
          <a:p>
            <a:pPr lvl="0">
              <a:defRPr b="0">
                <a:solidFill>
                  <a:srgbClr val="000000"/>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512708645"/>
        <c:crosses val="autoZero"/>
        <c:crossBetween val="between"/>
      </c:valAx>
    </c:plotArea>
    <c:plotVisOnly val="1"/>
    <c:dispBlanksAs val="zero"/>
    <c:showDLblsOverMax val="1"/>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7525882989681716E-2"/>
          <c:y val="0.1855868544600939"/>
          <c:w val="0.90473575780854443"/>
          <c:h val="0.43263317437432991"/>
        </c:manualLayout>
      </c:layout>
      <c:barChart>
        <c:barDir val="col"/>
        <c:grouping val="clustered"/>
        <c:varyColors val="0"/>
        <c:ser>
          <c:idx val="0"/>
          <c:order val="0"/>
          <c:tx>
            <c:strRef>
              <c:f>'[EAI-Testing-Results-charts-25-05-2022.xlsx]2019vs2022'!$A$4</c:f>
              <c:strCache>
                <c:ptCount val="1"/>
                <c:pt idx="0">
                  <c:v>UASG025 (Year 2019)</c:v>
                </c:pt>
              </c:strCache>
            </c:strRef>
          </c:tx>
          <c:spPr>
            <a:solidFill>
              <a:schemeClr val="accent6">
                <a:lumMod val="75000"/>
              </a:schemeClr>
            </a:solidFill>
            <a:ln>
              <a:solidFill>
                <a:schemeClr val="bg1"/>
              </a:solidFill>
            </a:ln>
            <a:effectLst>
              <a:outerShdw algn="ctr" rotWithShape="0">
                <a:schemeClr val="bg1"/>
              </a:outerShdw>
            </a:effectLst>
            <a:scene3d>
              <a:camera prst="orthographicFront"/>
              <a:lightRig rig="threePt" dir="t">
                <a:rot lat="0" lon="0" rev="1200000"/>
              </a:lightRig>
            </a:scene3d>
            <a:sp3d>
              <a:bevelT w="0" h="0"/>
            </a:sp3d>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'[EAI-Testing-Results-charts-25-05-2022.xlsx]2019vs2022'!$B$1:$H$1</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'[EAI-Testing-Results-charts-25-05-2022.xlsx]2019vs2022'!$B$4:$H$4</c:f>
              <c:numCache>
                <c:formatCode>0%</c:formatCode>
                <c:ptCount val="7"/>
                <c:pt idx="0">
                  <c:v>0.97371879106438897</c:v>
                </c:pt>
                <c:pt idx="1">
                  <c:v>0.85019710906701706</c:v>
                </c:pt>
                <c:pt idx="2">
                  <c:v>0.51905387647831802</c:v>
                </c:pt>
                <c:pt idx="4">
                  <c:v>0.12089356110381078</c:v>
                </c:pt>
                <c:pt idx="5">
                  <c:v>6.7017082785808146E-2</c:v>
                </c:pt>
                <c:pt idx="6">
                  <c:v>6.1760840998685937E-2</c:v>
                </c:pt>
              </c:numCache>
            </c:numRef>
          </c:val>
          <c:extLst>
            <c:ext xmlns:c16="http://schemas.microsoft.com/office/drawing/2014/chart" uri="{C3380CC4-5D6E-409C-BE32-E72D297353CC}">
              <c16:uniqueId val="{00000000-40E7-480D-96EE-E1A0E8901FED}"/>
            </c:ext>
          </c:extLst>
        </c:ser>
        <c:ser>
          <c:idx val="1"/>
          <c:order val="1"/>
          <c:tx>
            <c:strRef>
              <c:f>'[EAI-Testing-Results-charts-25-05-2022.xlsx]2019vs2022'!$A$5</c:f>
              <c:strCache>
                <c:ptCount val="1"/>
                <c:pt idx="0">
                  <c:v>UASG039 (Year 2022)</c:v>
                </c:pt>
              </c:strCache>
            </c:strRef>
          </c:tx>
          <c:spPr>
            <a:solidFill>
              <a:schemeClr val="accent3">
                <a:lumMod val="75000"/>
              </a:schemeClr>
            </a:solidFill>
            <a:ln>
              <a:noFill/>
            </a:ln>
            <a:effectLst/>
            <a:scene3d>
              <a:camera prst="orthographicFront"/>
              <a:lightRig rig="threePt" dir="t">
                <a:rot lat="0" lon="0" rev="1200000"/>
              </a:lightRig>
            </a:scene3d>
            <a:sp3d/>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'[EAI-Testing-Results-charts-25-05-2022.xlsx]2019vs2022'!$B$1:$H$1</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'[EAI-Testing-Results-charts-25-05-2022.xlsx]2019vs2022'!$B$5:$H$5</c:f>
              <c:numCache>
                <c:formatCode>0%</c:formatCode>
                <c:ptCount val="7"/>
                <c:pt idx="0">
                  <c:v>0.91590013140604465</c:v>
                </c:pt>
                <c:pt idx="1">
                  <c:v>0.82391590013140603</c:v>
                </c:pt>
                <c:pt idx="2">
                  <c:v>0.52956636005256241</c:v>
                </c:pt>
                <c:pt idx="3">
                  <c:v>0.33639947437582129</c:v>
                </c:pt>
                <c:pt idx="4">
                  <c:v>6.1760840998685937E-2</c:v>
                </c:pt>
                <c:pt idx="5">
                  <c:v>7.0959264126149807E-2</c:v>
                </c:pt>
                <c:pt idx="6">
                  <c:v>5.9132720105124839E-2</c:v>
                </c:pt>
              </c:numCache>
            </c:numRef>
          </c:val>
          <c:extLst>
            <c:ext xmlns:c16="http://schemas.microsoft.com/office/drawing/2014/chart" uri="{C3380CC4-5D6E-409C-BE32-E72D297353CC}">
              <c16:uniqueId val="{00000001-40E7-480D-96EE-E1A0E8901FED}"/>
            </c:ext>
          </c:extLst>
        </c:ser>
        <c:dLbls>
          <c:dLblPos val="outEnd"/>
          <c:showLegendKey val="0"/>
          <c:showVal val="1"/>
          <c:showCatName val="0"/>
          <c:showSerName val="0"/>
          <c:showPercent val="0"/>
          <c:showBubbleSize val="0"/>
        </c:dLbls>
        <c:gapWidth val="100"/>
        <c:overlap val="-24"/>
        <c:axId val="1138928048"/>
        <c:axId val="1138925968"/>
      </c:barChart>
      <c:catAx>
        <c:axId val="1138928048"/>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TR"/>
          </a:p>
        </c:txPr>
        <c:crossAx val="1138925968"/>
        <c:crosses val="autoZero"/>
        <c:auto val="1"/>
        <c:lblAlgn val="ctr"/>
        <c:lblOffset val="100"/>
        <c:noMultiLvlLbl val="0"/>
      </c:catAx>
      <c:valAx>
        <c:axId val="11389259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TR"/>
          </a:p>
        </c:txPr>
        <c:crossAx val="1138928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T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en-TR"/>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'[EAI-Testing-Results-charts-25-05-2022.xlsx]2020vs2022'!$A$4</c:f>
              <c:strCache>
                <c:ptCount val="1"/>
                <c:pt idx="0">
                  <c:v>UASG027 (Year 2020)</c:v>
                </c:pt>
              </c:strCache>
            </c:strRef>
          </c:tx>
          <c:spPr>
            <a:solidFill>
              <a:schemeClr val="accent6">
                <a:lumMod val="75000"/>
              </a:schemeClr>
            </a:solidFill>
            <a:ln>
              <a:noFill/>
            </a:ln>
            <a:effectLst/>
          </c:spPr>
          <c:invertIfNegative val="0"/>
          <c:dLbls>
            <c:dLbl>
              <c:idx val="0"/>
              <c:layout>
                <c:manualLayout>
                  <c:x val="0"/>
                  <c:y val="8.388968622728348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F9C-48A0-848E-B18DFE1C2409}"/>
                </c:ext>
              </c:extLst>
            </c:dLbl>
            <c:dLbl>
              <c:idx val="1"/>
              <c:layout>
                <c:manualLayout>
                  <c:x val="0"/>
                  <c:y val="8.388968622728348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F9C-48A0-848E-B18DFE1C2409}"/>
                </c:ext>
              </c:extLst>
            </c:dLbl>
            <c:dLbl>
              <c:idx val="2"/>
              <c:layout>
                <c:manualLayout>
                  <c:x val="-3.671081638554365E-17"/>
                  <c:y val="7.7833745760592897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F9C-48A0-848E-B18DFE1C2409}"/>
                </c:ext>
              </c:extLst>
            </c:dLbl>
            <c:dLbl>
              <c:idx val="3"/>
              <c:layout>
                <c:manualLayout>
                  <c:x val="0"/>
                  <c:y val="1.56254100473763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F9C-48A0-848E-B18DFE1C2409}"/>
                </c:ext>
              </c:extLst>
            </c:dLbl>
            <c:dLbl>
              <c:idx val="5"/>
              <c:layout>
                <c:manualLayout>
                  <c:x val="0"/>
                  <c:y val="2.539677148956993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F9C-48A0-848E-B18DFE1C2409}"/>
                </c:ext>
              </c:extLst>
            </c:dLbl>
            <c:dLbl>
              <c:idx val="6"/>
              <c:layout>
                <c:manualLayout>
                  <c:x val="0"/>
                  <c:y val="1.459760941414746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F9C-48A0-848E-B18DFE1C2409}"/>
                </c:ext>
              </c:extLst>
            </c:dLbl>
            <c:dLbl>
              <c:idx val="7"/>
              <c:layout>
                <c:manualLayout>
                  <c:x val="-1.468432655421746E-16"/>
                  <c:y val="1.942879725096520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F9C-48A0-848E-B18DFE1C240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pPr>
                <a:endParaRPr lang="en-T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'[EAI-Testing-Results-charts-25-05-2022.xlsx]2020vs2022'!$B$1:$I$1</c:f>
              <c:strCache>
                <c:ptCount val="8"/>
                <c:pt idx="0">
                  <c:v>ascii@ascii.ascii</c:v>
                </c:pt>
                <c:pt idx="1">
                  <c:v>ascii@ascii.newshort</c:v>
                </c:pt>
                <c:pt idx="2">
                  <c:v>ascii@ascii.newlong</c:v>
                </c:pt>
                <c:pt idx="3">
                  <c:v>ascii@idn.ascii</c:v>
                </c:pt>
                <c:pt idx="4">
                  <c:v>ascii@ascii.idn</c:v>
                </c:pt>
                <c:pt idx="5">
                  <c:v>unicode@ascii.ascii</c:v>
                </c:pt>
                <c:pt idx="6">
                  <c:v>chinese@chinese.chinese</c:v>
                </c:pt>
                <c:pt idx="7">
                  <c:v>arabic.arabic@arabic</c:v>
                </c:pt>
              </c:strCache>
            </c:strRef>
          </c:cat>
          <c:val>
            <c:numRef>
              <c:f>'[EAI-Testing-Results-charts-25-05-2022.xlsx]2020vs2022'!$B$4:$I$4</c:f>
              <c:numCache>
                <c:formatCode>0%</c:formatCode>
                <c:ptCount val="8"/>
                <c:pt idx="0">
                  <c:v>0.9861910241657077</c:v>
                </c:pt>
                <c:pt idx="1">
                  <c:v>0.96662830840046032</c:v>
                </c:pt>
                <c:pt idx="2">
                  <c:v>0.83659378596087453</c:v>
                </c:pt>
                <c:pt idx="3">
                  <c:v>0.47756041426927504</c:v>
                </c:pt>
                <c:pt idx="5">
                  <c:v>0.19332566168009205</c:v>
                </c:pt>
                <c:pt idx="6">
                  <c:v>0.11635944700460829</c:v>
                </c:pt>
                <c:pt idx="7">
                  <c:v>0.11866359447004608</c:v>
                </c:pt>
              </c:numCache>
            </c:numRef>
          </c:val>
          <c:extLst>
            <c:ext xmlns:c16="http://schemas.microsoft.com/office/drawing/2014/chart" uri="{C3380CC4-5D6E-409C-BE32-E72D297353CC}">
              <c16:uniqueId val="{00000007-2F9C-48A0-848E-B18DFE1C2409}"/>
            </c:ext>
          </c:extLst>
        </c:ser>
        <c:ser>
          <c:idx val="1"/>
          <c:order val="1"/>
          <c:tx>
            <c:strRef>
              <c:f>'[EAI-Testing-Results-charts-25-05-2022.xlsx]2020vs2022'!$A$5</c:f>
              <c:strCache>
                <c:ptCount val="1"/>
                <c:pt idx="0">
                  <c:v>UASG039 (Year 2022)</c:v>
                </c:pt>
              </c:strCache>
            </c:strRef>
          </c:tx>
          <c:spPr>
            <a:solidFill>
              <a:schemeClr val="accent3">
                <a:lumMod val="75000"/>
              </a:schemeClr>
            </a:solidFill>
            <a:ln>
              <a:noFill/>
            </a:ln>
            <a:effectLst/>
          </c:spPr>
          <c:invertIfNegative val="0"/>
          <c:dLbls>
            <c:dLbl>
              <c:idx val="1"/>
              <c:layout>
                <c:manualLayout>
                  <c:x val="2.2906226597772432E-3"/>
                  <c:y val="1.261506546956095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F9C-48A0-848E-B18DFE1C2409}"/>
                </c:ext>
              </c:extLst>
            </c:dLbl>
            <c:dLbl>
              <c:idx val="2"/>
              <c:layout>
                <c:manualLayout>
                  <c:x val="0"/>
                  <c:y val="1.1704392311717786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F9C-48A0-848E-B18DFE1C2409}"/>
                </c:ext>
              </c:extLst>
            </c:dLbl>
            <c:dLbl>
              <c:idx val="3"/>
              <c:layout>
                <c:manualLayout>
                  <c:x val="0"/>
                  <c:y val="1.56254100473763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2F9C-48A0-848E-B18DFE1C2409}"/>
                </c:ext>
              </c:extLst>
            </c:dLbl>
            <c:dLbl>
              <c:idx val="4"/>
              <c:layout>
                <c:manualLayout>
                  <c:x val="0"/>
                  <c:y val="1.56254100473763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F9C-48A0-848E-B18DFE1C2409}"/>
                </c:ext>
              </c:extLst>
            </c:dLbl>
            <c:dLbl>
              <c:idx val="5"/>
              <c:layout>
                <c:manualLayout>
                  <c:x val="0"/>
                  <c:y val="1.977335282521677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2F9C-48A0-848E-B18DFE1C2409}"/>
                </c:ext>
              </c:extLst>
            </c:dLbl>
            <c:dLbl>
              <c:idx val="6"/>
              <c:layout>
                <c:manualLayout>
                  <c:x val="0"/>
                  <c:y val="1.420427267436565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F9C-48A0-848E-B18DFE1C2409}"/>
                </c:ext>
              </c:extLst>
            </c:dLbl>
            <c:dLbl>
              <c:idx val="7"/>
              <c:layout>
                <c:manualLayout>
                  <c:x val="-1.468432655421746E-16"/>
                  <c:y val="2.022812913424237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2F9C-48A0-848E-B18DFE1C240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Open Sans" panose="020B0606030504020204" pitchFamily="34" charset="0"/>
                    <a:ea typeface="Open Sans" panose="020B0606030504020204" pitchFamily="34" charset="0"/>
                    <a:cs typeface="Open Sans" panose="020B0606030504020204" pitchFamily="34" charset="0"/>
                  </a:defRPr>
                </a:pPr>
                <a:endParaRPr lang="en-T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'[EAI-Testing-Results-charts-25-05-2022.xlsx]2020vs2022'!$B$1:$I$1</c:f>
              <c:strCache>
                <c:ptCount val="8"/>
                <c:pt idx="0">
                  <c:v>ascii@ascii.ascii</c:v>
                </c:pt>
                <c:pt idx="1">
                  <c:v>ascii@ascii.newshort</c:v>
                </c:pt>
                <c:pt idx="2">
                  <c:v>ascii@ascii.newlong</c:v>
                </c:pt>
                <c:pt idx="3">
                  <c:v>ascii@idn.ascii</c:v>
                </c:pt>
                <c:pt idx="4">
                  <c:v>ascii@ascii.idn</c:v>
                </c:pt>
                <c:pt idx="5">
                  <c:v>unicode@ascii.ascii</c:v>
                </c:pt>
                <c:pt idx="6">
                  <c:v>chinese@chinese.chinese</c:v>
                </c:pt>
                <c:pt idx="7">
                  <c:v>arabic.arabic@arabic</c:v>
                </c:pt>
              </c:strCache>
            </c:strRef>
          </c:cat>
          <c:val>
            <c:numRef>
              <c:f>'[EAI-Testing-Results-charts-25-05-2022.xlsx]2020vs2022'!$B$5:$I$5</c:f>
              <c:numCache>
                <c:formatCode>0%</c:formatCode>
                <c:ptCount val="8"/>
                <c:pt idx="1">
                  <c:v>0.93670886075949367</c:v>
                </c:pt>
                <c:pt idx="2">
                  <c:v>0.78596087456846953</c:v>
                </c:pt>
                <c:pt idx="3">
                  <c:v>0.52013808975834297</c:v>
                </c:pt>
                <c:pt idx="4">
                  <c:v>0.35327963176064442</c:v>
                </c:pt>
                <c:pt idx="5">
                  <c:v>8.9758342922899886E-2</c:v>
                </c:pt>
                <c:pt idx="6">
                  <c:v>9.5512082853855013E-2</c:v>
                </c:pt>
                <c:pt idx="7">
                  <c:v>9.0909090909090912E-2</c:v>
                </c:pt>
              </c:numCache>
            </c:numRef>
          </c:val>
          <c:extLst>
            <c:ext xmlns:c16="http://schemas.microsoft.com/office/drawing/2014/chart" uri="{C3380CC4-5D6E-409C-BE32-E72D297353CC}">
              <c16:uniqueId val="{0000000F-2F9C-48A0-848E-B18DFE1C2409}"/>
            </c:ext>
          </c:extLst>
        </c:ser>
        <c:dLbls>
          <c:dLblPos val="inEnd"/>
          <c:showLegendKey val="0"/>
          <c:showVal val="1"/>
          <c:showCatName val="0"/>
          <c:showSerName val="0"/>
          <c:showPercent val="0"/>
          <c:showBubbleSize val="0"/>
        </c:dLbls>
        <c:gapWidth val="219"/>
        <c:overlap val="-27"/>
        <c:axId val="1066045168"/>
        <c:axId val="1066045584"/>
      </c:barChart>
      <c:catAx>
        <c:axId val="1066045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1066045584"/>
        <c:crosses val="autoZero"/>
        <c:auto val="1"/>
        <c:lblAlgn val="ctr"/>
        <c:lblOffset val="100"/>
        <c:noMultiLvlLbl val="0"/>
      </c:catAx>
      <c:valAx>
        <c:axId val="10660455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1066045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defRPr>
          </a:pPr>
          <a:endParaRPr lang="en-TR"/>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a:latin typeface="Open Sans" panose="020B0606030504020204" pitchFamily="34" charset="0"/>
          <a:ea typeface="Open Sans" panose="020B0606030504020204" pitchFamily="34" charset="0"/>
          <a:cs typeface="Open Sans" panose="020B0606030504020204" pitchFamily="34" charset="0"/>
        </a:defRPr>
      </a:pPr>
      <a:endParaRPr lang="en-TR"/>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solidFill>
                <a:latin typeface="+mj-lt"/>
                <a:ea typeface="+mn-ea"/>
                <a:cs typeface="+mn-cs"/>
              </a:defRPr>
            </a:pPr>
            <a:r>
              <a:rPr lang="en-IN" sz="1800" b="1" dirty="0">
                <a:solidFill>
                  <a:schemeClr val="tx1"/>
                </a:solidFill>
                <a:latin typeface="+mj-lt"/>
              </a:rPr>
              <a:t>EAI Acceptance Rates 2017 to 2022</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solidFill>
              <a:latin typeface="+mj-lt"/>
              <a:ea typeface="+mn-ea"/>
              <a:cs typeface="+mn-cs"/>
            </a:defRPr>
          </a:pPr>
          <a:endParaRPr lang="en-TR"/>
        </a:p>
      </c:txPr>
    </c:title>
    <c:autoTitleDeleted val="0"/>
    <c:plotArea>
      <c:layout>
        <c:manualLayout>
          <c:layoutTarget val="inner"/>
          <c:xMode val="edge"/>
          <c:yMode val="edge"/>
          <c:x val="0.34483381835247207"/>
          <c:y val="9.9523140565116006E-2"/>
          <c:w val="0.61523880059949065"/>
          <c:h val="0.8178038814206694"/>
        </c:manualLayout>
      </c:layout>
      <c:barChart>
        <c:barDir val="bar"/>
        <c:grouping val="clustered"/>
        <c:varyColors val="0"/>
        <c:ser>
          <c:idx val="0"/>
          <c:order val="0"/>
          <c:tx>
            <c:strRef>
              <c:f>'2017-2022'!$C$1</c:f>
              <c:strCache>
                <c:ptCount val="1"/>
                <c:pt idx="0">
                  <c:v>2017</c:v>
                </c:pt>
              </c:strCache>
            </c:strRef>
          </c:tx>
          <c:spPr>
            <a:solidFill>
              <a:srgbClr val="C1500B"/>
            </a:solidFill>
            <a:ln>
              <a:noFill/>
            </a:ln>
            <a:effectLst/>
          </c:spPr>
          <c:invertIfNegative val="0"/>
          <c:cat>
            <c:strRef>
              <c:f>'2017-2022'!$B$2:$B$8</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'2017-2022'!$C$2:$C$8</c:f>
              <c:numCache>
                <c:formatCode>0%</c:formatCode>
                <c:ptCount val="7"/>
                <c:pt idx="0">
                  <c:v>0.91</c:v>
                </c:pt>
                <c:pt idx="1">
                  <c:v>0.78</c:v>
                </c:pt>
                <c:pt idx="2">
                  <c:v>0.45</c:v>
                </c:pt>
                <c:pt idx="4">
                  <c:v>0.14000000000000001</c:v>
                </c:pt>
                <c:pt idx="5">
                  <c:v>0.08</c:v>
                </c:pt>
                <c:pt idx="6">
                  <c:v>0.08</c:v>
                </c:pt>
              </c:numCache>
            </c:numRef>
          </c:val>
          <c:extLst>
            <c:ext xmlns:c16="http://schemas.microsoft.com/office/drawing/2014/chart" uri="{C3380CC4-5D6E-409C-BE32-E72D297353CC}">
              <c16:uniqueId val="{00000000-924B-994A-9367-7B92F50B1DF3}"/>
            </c:ext>
          </c:extLst>
        </c:ser>
        <c:ser>
          <c:idx val="1"/>
          <c:order val="1"/>
          <c:tx>
            <c:strRef>
              <c:f>'2017-2022'!$D$1</c:f>
              <c:strCache>
                <c:ptCount val="1"/>
                <c:pt idx="0">
                  <c:v>2019</c:v>
                </c:pt>
              </c:strCache>
            </c:strRef>
          </c:tx>
          <c:spPr>
            <a:solidFill>
              <a:srgbClr val="ED7E33"/>
            </a:solidFill>
            <a:ln>
              <a:noFill/>
            </a:ln>
            <a:effectLst/>
          </c:spPr>
          <c:invertIfNegative val="0"/>
          <c:cat>
            <c:strRef>
              <c:f>'2017-2022'!$B$2:$B$8</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'2017-2022'!$D$2:$D$8</c:f>
              <c:numCache>
                <c:formatCode>0%</c:formatCode>
                <c:ptCount val="7"/>
                <c:pt idx="0">
                  <c:v>0.97</c:v>
                </c:pt>
                <c:pt idx="1">
                  <c:v>0.84</c:v>
                </c:pt>
                <c:pt idx="2">
                  <c:v>0.5</c:v>
                </c:pt>
                <c:pt idx="4">
                  <c:v>0.13</c:v>
                </c:pt>
                <c:pt idx="5">
                  <c:v>0.08</c:v>
                </c:pt>
                <c:pt idx="6">
                  <c:v>7.0000000000000007E-2</c:v>
                </c:pt>
              </c:numCache>
            </c:numRef>
          </c:val>
          <c:extLst>
            <c:ext xmlns:c16="http://schemas.microsoft.com/office/drawing/2014/chart" uri="{C3380CC4-5D6E-409C-BE32-E72D297353CC}">
              <c16:uniqueId val="{00000001-924B-994A-9367-7B92F50B1DF3}"/>
            </c:ext>
          </c:extLst>
        </c:ser>
        <c:ser>
          <c:idx val="2"/>
          <c:order val="2"/>
          <c:tx>
            <c:strRef>
              <c:f>'2017-2022'!$E$1</c:f>
              <c:strCache>
                <c:ptCount val="1"/>
                <c:pt idx="0">
                  <c:v>2020</c:v>
                </c:pt>
              </c:strCache>
            </c:strRef>
          </c:tx>
          <c:spPr>
            <a:solidFill>
              <a:srgbClr val="F4B488"/>
            </a:solidFill>
            <a:ln>
              <a:noFill/>
            </a:ln>
            <a:effectLst/>
          </c:spPr>
          <c:invertIfNegative val="0"/>
          <c:cat>
            <c:strRef>
              <c:f>'2017-2022'!$B$2:$B$8</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'2017-2022'!$E$2:$E$8</c:f>
              <c:numCache>
                <c:formatCode>0.00%</c:formatCode>
                <c:ptCount val="7"/>
                <c:pt idx="0">
                  <c:v>0.98299999999999998</c:v>
                </c:pt>
                <c:pt idx="1">
                  <c:v>0.84799999999999998</c:v>
                </c:pt>
                <c:pt idx="2">
                  <c:v>0.47899999999999998</c:v>
                </c:pt>
                <c:pt idx="4">
                  <c:v>0.187</c:v>
                </c:pt>
                <c:pt idx="5">
                  <c:v>0.11</c:v>
                </c:pt>
                <c:pt idx="6">
                  <c:v>0.113</c:v>
                </c:pt>
              </c:numCache>
            </c:numRef>
          </c:val>
          <c:extLst>
            <c:ext xmlns:c16="http://schemas.microsoft.com/office/drawing/2014/chart" uri="{C3380CC4-5D6E-409C-BE32-E72D297353CC}">
              <c16:uniqueId val="{00000002-924B-994A-9367-7B92F50B1DF3}"/>
            </c:ext>
          </c:extLst>
        </c:ser>
        <c:ser>
          <c:idx val="3"/>
          <c:order val="3"/>
          <c:tx>
            <c:strRef>
              <c:f>'2017-2022'!$F$1</c:f>
              <c:strCache>
                <c:ptCount val="1"/>
                <c:pt idx="0">
                  <c:v>2022</c:v>
                </c:pt>
              </c:strCache>
            </c:strRef>
          </c:tx>
          <c:spPr>
            <a:solidFill>
              <a:srgbClr val="FADDCA"/>
            </a:solidFill>
            <a:ln>
              <a:noFill/>
            </a:ln>
            <a:effectLst/>
          </c:spPr>
          <c:invertIfNegative val="0"/>
          <c:cat>
            <c:strRef>
              <c:f>'2017-2022'!$B$2:$B$8</c:f>
              <c:strCache>
                <c:ptCount val="7"/>
                <c:pt idx="0">
                  <c:v>ascii@ascii.newshort</c:v>
                </c:pt>
                <c:pt idx="1">
                  <c:v>ascii@ascii.newlong</c:v>
                </c:pt>
                <c:pt idx="2">
                  <c:v>ascii@idn.ascii</c:v>
                </c:pt>
                <c:pt idx="3">
                  <c:v>ascii@ascii.idn</c:v>
                </c:pt>
                <c:pt idx="4">
                  <c:v>Unicode@ascii.ascii</c:v>
                </c:pt>
                <c:pt idx="5">
                  <c:v>chinese@chinese.chinese</c:v>
                </c:pt>
                <c:pt idx="6">
                  <c:v>arabic.arabic@arabic</c:v>
                </c:pt>
              </c:strCache>
            </c:strRef>
          </c:cat>
          <c:val>
            <c:numRef>
              <c:f>'2017-2022'!$F$2:$F$8</c:f>
              <c:numCache>
                <c:formatCode>0.00%</c:formatCode>
                <c:ptCount val="7"/>
                <c:pt idx="0">
                  <c:v>0.92789999999999995</c:v>
                </c:pt>
                <c:pt idx="1">
                  <c:v>0.80900000000000005</c:v>
                </c:pt>
                <c:pt idx="2">
                  <c:v>0.52239999999999998</c:v>
                </c:pt>
                <c:pt idx="3">
                  <c:v>0.3488</c:v>
                </c:pt>
                <c:pt idx="4">
                  <c:v>8.1100000000000005E-2</c:v>
                </c:pt>
                <c:pt idx="5">
                  <c:v>8.7099999999999997E-2</c:v>
                </c:pt>
                <c:pt idx="6">
                  <c:v>8.1600000000000006E-2</c:v>
                </c:pt>
              </c:numCache>
            </c:numRef>
          </c:val>
          <c:extLst>
            <c:ext xmlns:c16="http://schemas.microsoft.com/office/drawing/2014/chart" uri="{C3380CC4-5D6E-409C-BE32-E72D297353CC}">
              <c16:uniqueId val="{00000003-924B-994A-9367-7B92F50B1DF3}"/>
            </c:ext>
          </c:extLst>
        </c:ser>
        <c:dLbls>
          <c:showLegendKey val="0"/>
          <c:showVal val="0"/>
          <c:showCatName val="0"/>
          <c:showSerName val="0"/>
          <c:showPercent val="0"/>
          <c:showBubbleSize val="0"/>
        </c:dLbls>
        <c:gapWidth val="130"/>
        <c:axId val="127625680"/>
        <c:axId val="127629840"/>
      </c:barChart>
      <c:catAx>
        <c:axId val="12762568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127629840"/>
        <c:crosses val="autoZero"/>
        <c:auto val="1"/>
        <c:lblAlgn val="ctr"/>
        <c:lblOffset val="100"/>
        <c:noMultiLvlLbl val="0"/>
      </c:catAx>
      <c:valAx>
        <c:axId val="127629840"/>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TR"/>
          </a:p>
        </c:txPr>
        <c:crossAx val="127625680"/>
        <c:crosses val="autoZero"/>
        <c:crossBetween val="between"/>
      </c:valAx>
      <c:spPr>
        <a:noFill/>
        <a:ln>
          <a:noFill/>
        </a:ln>
        <a:effectLst/>
      </c:spPr>
    </c:plotArea>
    <c:legend>
      <c:legendPos val="b"/>
      <c:layout>
        <c:manualLayout>
          <c:xMode val="edge"/>
          <c:yMode val="edge"/>
          <c:x val="0.83095318779265637"/>
          <c:y val="4.6807027637674747E-2"/>
          <c:w val="0.11532880624270388"/>
          <c:h val="0.24370125024258979"/>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pPr>
          <a:endParaRPr lang="en-TR"/>
        </a:p>
      </c:txPr>
    </c:legend>
    <c:plotVisOnly val="1"/>
    <c:dispBlanksAs val="gap"/>
    <c:showDLblsOverMax val="0"/>
  </c:chart>
  <c:spPr>
    <a:noFill/>
    <a:ln>
      <a:noFill/>
    </a:ln>
    <a:effectLst/>
  </c:spPr>
  <c:txPr>
    <a:bodyPr/>
    <a:lstStyle/>
    <a:p>
      <a:pPr>
        <a:defRPr/>
      </a:pPr>
      <a:endParaRPr lang="en-T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n-IN" sz="2400" dirty="0"/>
              <a:t>P-N Series vs. A Series </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TR"/>
        </a:p>
      </c:txPr>
    </c:title>
    <c:autoTitleDeleted val="0"/>
    <c:plotArea>
      <c:layout/>
      <c:barChart>
        <c:barDir val="col"/>
        <c:grouping val="clustered"/>
        <c:varyColors val="0"/>
        <c:ser>
          <c:idx val="0"/>
          <c:order val="0"/>
          <c:tx>
            <c:v>P-N Series</c:v>
          </c:tx>
          <c:spPr>
            <a:solidFill>
              <a:schemeClr val="accent6">
                <a:lumMod val="75000"/>
                <a:alpha val="98000"/>
              </a:schemeClr>
            </a:solidFill>
            <a:ln>
              <a:noFill/>
            </a:ln>
            <a:effectLst/>
          </c:spPr>
          <c:invertIfNegative val="0"/>
          <c:cat>
            <c:strRef>
              <c:f>'2019-2020 vs 2022'!$C$3:$I$3</c:f>
              <c:strCache>
                <c:ptCount val="7"/>
                <c:pt idx="0">
                  <c:v>web-test@universal-acceptance-test.icu</c:v>
                </c:pt>
                <c:pt idx="1">
                  <c:v>web-test@universal-acceptance-test.international</c:v>
                </c:pt>
                <c:pt idx="2">
                  <c:v>web-test@ሁለንአቀፍ-ተቀባይነት-ሙከራ.com</c:v>
                </c:pt>
                <c:pt idx="3">
                  <c:v>web-test@universal-acceptance-test.קום</c:v>
                </c:pt>
                <c:pt idx="4">
                  <c:v>वेब-परीक्षण@xn-----lnfbb8fe3cvkui0de0bcg5hxagsg7d5lwail.xn--i1b6b1a6a2e</c:v>
                </c:pt>
                <c:pt idx="5">
                  <c:v>电子邮件测试@普遍适用测试.我爱你</c:v>
                </c:pt>
                <c:pt idx="6">
                  <c:v>تجربة-الويب@تجربة-القبول-الشامل.موريتانيا</c:v>
                </c:pt>
              </c:strCache>
            </c:strRef>
          </c:cat>
          <c:val>
            <c:numRef>
              <c:f>'2019-2020 vs 2022'!$C$4:$I$4</c:f>
              <c:numCache>
                <c:formatCode>0.00%</c:formatCode>
                <c:ptCount val="7"/>
                <c:pt idx="0">
                  <c:v>0.92700000000000005</c:v>
                </c:pt>
                <c:pt idx="1">
                  <c:v>0.80400000000000005</c:v>
                </c:pt>
                <c:pt idx="2">
                  <c:v>0.52500000000000002</c:v>
                </c:pt>
                <c:pt idx="3">
                  <c:v>0.34499999999999997</c:v>
                </c:pt>
                <c:pt idx="4">
                  <c:v>7.6999999999999999E-2</c:v>
                </c:pt>
                <c:pt idx="5">
                  <c:v>8.4000000000000005E-2</c:v>
                </c:pt>
                <c:pt idx="6">
                  <c:v>7.5999999999999998E-2</c:v>
                </c:pt>
              </c:numCache>
            </c:numRef>
          </c:val>
          <c:extLst>
            <c:ext xmlns:c16="http://schemas.microsoft.com/office/drawing/2014/chart" uri="{C3380CC4-5D6E-409C-BE32-E72D297353CC}">
              <c16:uniqueId val="{00000000-5F10-4357-9FAA-A07F68F95624}"/>
            </c:ext>
          </c:extLst>
        </c:ser>
        <c:ser>
          <c:idx val="1"/>
          <c:order val="1"/>
          <c:tx>
            <c:v>A Series</c:v>
          </c:tx>
          <c:spPr>
            <a:solidFill>
              <a:srgbClr val="92D050"/>
            </a:solidFill>
            <a:ln>
              <a:noFill/>
            </a:ln>
            <a:effectLst/>
          </c:spPr>
          <c:invertIfNegative val="0"/>
          <c:cat>
            <c:strRef>
              <c:f>'2019-2020 vs 2022'!$C$3:$I$3</c:f>
              <c:strCache>
                <c:ptCount val="7"/>
                <c:pt idx="0">
                  <c:v>web-test@universal-acceptance-test.icu</c:v>
                </c:pt>
                <c:pt idx="1">
                  <c:v>web-test@universal-acceptance-test.international</c:v>
                </c:pt>
                <c:pt idx="2">
                  <c:v>web-test@ሁለንአቀፍ-ተቀባይነት-ሙከራ.com</c:v>
                </c:pt>
                <c:pt idx="3">
                  <c:v>web-test@universal-acceptance-test.קום</c:v>
                </c:pt>
                <c:pt idx="4">
                  <c:v>वेब-परीक्षण@xn-----lnfbb8fe3cvkui0de0bcg5hxagsg7d5lwail.xn--i1b6b1a6a2e</c:v>
                </c:pt>
                <c:pt idx="5">
                  <c:v>电子邮件测试@普遍适用测试.我爱你</c:v>
                </c:pt>
                <c:pt idx="6">
                  <c:v>تجربة-الويب@تجربة-القبول-الشامل.موريتانيا</c:v>
                </c:pt>
              </c:strCache>
            </c:strRef>
          </c:cat>
          <c:val>
            <c:numRef>
              <c:f>'2019-2020 vs 2022'!$C$5:$I$5</c:f>
              <c:numCache>
                <c:formatCode>0.00%</c:formatCode>
                <c:ptCount val="7"/>
                <c:pt idx="0">
                  <c:v>0.93200000000000005</c:v>
                </c:pt>
                <c:pt idx="1">
                  <c:v>0.83199999999999996</c:v>
                </c:pt>
                <c:pt idx="2">
                  <c:v>0.51300000000000001</c:v>
                </c:pt>
                <c:pt idx="3">
                  <c:v>0.36299999999999999</c:v>
                </c:pt>
                <c:pt idx="4">
                  <c:v>0.1</c:v>
                </c:pt>
                <c:pt idx="5">
                  <c:v>0.1</c:v>
                </c:pt>
                <c:pt idx="6">
                  <c:v>0.105</c:v>
                </c:pt>
              </c:numCache>
            </c:numRef>
          </c:val>
          <c:extLst>
            <c:ext xmlns:c16="http://schemas.microsoft.com/office/drawing/2014/chart" uri="{C3380CC4-5D6E-409C-BE32-E72D297353CC}">
              <c16:uniqueId val="{00000001-5F10-4357-9FAA-A07F68F95624}"/>
            </c:ext>
          </c:extLst>
        </c:ser>
        <c:dLbls>
          <c:showLegendKey val="0"/>
          <c:showVal val="0"/>
          <c:showCatName val="0"/>
          <c:showSerName val="0"/>
          <c:showPercent val="0"/>
          <c:showBubbleSize val="0"/>
        </c:dLbls>
        <c:gapWidth val="219"/>
        <c:overlap val="-27"/>
        <c:axId val="1807976943"/>
        <c:axId val="1807968207"/>
      </c:barChart>
      <c:catAx>
        <c:axId val="18079769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TR"/>
          </a:p>
        </c:txPr>
        <c:crossAx val="1807968207"/>
        <c:crosses val="autoZero"/>
        <c:auto val="1"/>
        <c:lblAlgn val="ctr"/>
        <c:lblOffset val="100"/>
        <c:noMultiLvlLbl val="0"/>
      </c:catAx>
      <c:valAx>
        <c:axId val="180796820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TR"/>
          </a:p>
        </c:txPr>
        <c:crossAx val="18079769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200"/>
      </a:pPr>
      <a:endParaRPr lang="en-TR"/>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681487808447971"/>
          <c:y val="0.14560337313107169"/>
          <c:w val="0.59146300629377224"/>
          <c:h val="0.65546037368678689"/>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9B5-4351-B159-E6A0CAAFD79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9B5-4351-B159-E6A0CAAFD79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9B5-4351-B159-E6A0CAAFD79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9B5-4351-B159-E6A0CAAFD79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9B5-4351-B159-E6A0CAAFD799}"/>
              </c:ext>
            </c:extLst>
          </c:dPt>
          <c:dLbls>
            <c:dLbl>
              <c:idx val="0"/>
              <c:tx>
                <c:rich>
                  <a:bodyPr/>
                  <a:lstStyle/>
                  <a:p>
                    <a:fld id="{3163D081-11C9-4175-ACAD-87F86ADCD5C8}" type="VALUE">
                      <a:rPr lang="en-US">
                        <a:solidFill>
                          <a:schemeClr val="bg1"/>
                        </a:solidFill>
                      </a:rPr>
                      <a:pPr/>
                      <a:t>[VALUE]</a:t>
                    </a:fld>
                    <a:endParaRPr lang="en-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9B5-4351-B159-E6A0CAAFD799}"/>
                </c:ext>
              </c:extLst>
            </c:dLbl>
            <c:dLbl>
              <c:idx val="1"/>
              <c:tx>
                <c:rich>
                  <a:bodyPr/>
                  <a:lstStyle/>
                  <a:p>
                    <a:fld id="{3A3A346B-DE0F-403B-BB67-2221A5576EB7}" type="VALUE">
                      <a:rPr lang="en-US">
                        <a:solidFill>
                          <a:schemeClr val="bg1"/>
                        </a:solidFill>
                      </a:rPr>
                      <a:pPr/>
                      <a:t>[VALUE]</a:t>
                    </a:fld>
                    <a:endParaRPr lang="en-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D9B5-4351-B159-E6A0CAAFD799}"/>
                </c:ext>
              </c:extLst>
            </c:dLbl>
            <c:spPr>
              <a:noFill/>
              <a:ln>
                <a:noFill/>
              </a:ln>
              <a:effectLst/>
            </c:spPr>
            <c:txPr>
              <a:bodyPr rot="0" spcFirstLastPara="1" vertOverflow="ellipsis" vert="horz" wrap="square" lIns="38100" tIns="19050" rIns="38100" bIns="19050" anchor="ctr" anchorCtr="1">
                <a:spAutoFit/>
              </a:bodyPr>
              <a:lstStyle/>
              <a:p>
                <a:pPr>
                  <a:defRPr sz="2400" b="1" i="0" u="none" strike="noStrike" kern="1200" baseline="0">
                    <a:solidFill>
                      <a:schemeClr val="tx1">
                        <a:lumMod val="75000"/>
                        <a:lumOff val="25000"/>
                      </a:schemeClr>
                    </a:solidFill>
                    <a:latin typeface="+mn-lt"/>
                    <a:ea typeface="+mn-ea"/>
                    <a:cs typeface="+mn-cs"/>
                  </a:defRPr>
                </a:pPr>
                <a:endParaRPr lang="en-TR"/>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Sheet1!$A$1:$A$5</c:f>
              <c:strCache>
                <c:ptCount val="5"/>
                <c:pt idx="0">
                  <c:v>Email</c:v>
                </c:pt>
                <c:pt idx="1">
                  <c:v>Text</c:v>
                </c:pt>
                <c:pt idx="2">
                  <c:v>Default (Text)</c:v>
                </c:pt>
                <c:pt idx="3">
                  <c:v>Search</c:v>
                </c:pt>
                <c:pt idx="4">
                  <c:v>Textarea</c:v>
                </c:pt>
              </c:strCache>
            </c:strRef>
          </c:cat>
          <c:val>
            <c:numRef>
              <c:f>Sheet1!$B$1:$B$5</c:f>
              <c:numCache>
                <c:formatCode>General</c:formatCode>
                <c:ptCount val="5"/>
                <c:pt idx="0">
                  <c:v>1043</c:v>
                </c:pt>
                <c:pt idx="1">
                  <c:v>901</c:v>
                </c:pt>
                <c:pt idx="2">
                  <c:v>64</c:v>
                </c:pt>
                <c:pt idx="3">
                  <c:v>1</c:v>
                </c:pt>
                <c:pt idx="4">
                  <c:v>1</c:v>
                </c:pt>
              </c:numCache>
            </c:numRef>
          </c:val>
          <c:extLst>
            <c:ext xmlns:c16="http://schemas.microsoft.com/office/drawing/2014/chart" uri="{C3380CC4-5D6E-409C-BE32-E72D297353CC}">
              <c16:uniqueId val="{0000000A-D9B5-4351-B159-E6A0CAAFD799}"/>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5.6224699095934423E-2"/>
          <c:y val="0.74458661417322836"/>
          <c:w val="0.88847211111044255"/>
          <c:h val="0.2276356080489938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TR"/>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66906E0-6942-4F48-AC5D-2DDD06904B92}" type="datetimeFigureOut">
              <a:rPr lang="en-US" smtClean="0"/>
              <a:t>6/15/22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9EBCD6-F881-DE4D-AD91-2DE9B6D20BD0}" type="slidenum">
              <a:rPr lang="en-US" smtClean="0"/>
              <a:t>‹#›</a:t>
            </a:fld>
            <a:endParaRPr lang="en-US"/>
          </a:p>
        </p:txBody>
      </p:sp>
    </p:spTree>
    <p:extLst>
      <p:ext uri="{BB962C8B-B14F-4D97-AF65-F5344CB8AC3E}">
        <p14:creationId xmlns:p14="http://schemas.microsoft.com/office/powerpoint/2010/main" val="337301071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D18E1-D8CB-9946-948B-7C2F3B110973}" type="datetimeFigureOut">
              <a:rPr lang="en-US" smtClean="0"/>
              <a:t>6/15/22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70686C-8BC4-524E-8ABC-5F9B9C355391}" type="slidenum">
              <a:rPr lang="en-US" smtClean="0"/>
              <a:t>‹#›</a:t>
            </a:fld>
            <a:endParaRPr lang="en-US"/>
          </a:p>
        </p:txBody>
      </p:sp>
    </p:spTree>
    <p:extLst>
      <p:ext uri="{BB962C8B-B14F-4D97-AF65-F5344CB8AC3E}">
        <p14:creationId xmlns:p14="http://schemas.microsoft.com/office/powerpoint/2010/main" val="197706815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hort">
    <p:bg>
      <p:bgPr>
        <a:solidFill>
          <a:schemeClr val="accent1"/>
        </a:solidFill>
        <a:effectLst/>
      </p:bgPr>
    </p:bg>
    <p:spTree>
      <p:nvGrpSpPr>
        <p:cNvPr id="1" name=""/>
        <p:cNvGrpSpPr/>
        <p:nvPr/>
      </p:nvGrpSpPr>
      <p:grpSpPr>
        <a:xfrm>
          <a:off x="0" y="0"/>
          <a:ext cx="0" cy="0"/>
          <a:chOff x="0" y="0"/>
          <a:chExt cx="0" cy="0"/>
        </a:xfrm>
      </p:grpSpPr>
      <p:sp>
        <p:nvSpPr>
          <p:cNvPr id="19" name="Title 18"/>
          <p:cNvSpPr>
            <a:spLocks noGrp="1"/>
          </p:cNvSpPr>
          <p:nvPr userDrawn="1">
            <p:ph type="title" hasCustomPrompt="1"/>
          </p:nvPr>
        </p:nvSpPr>
        <p:spPr>
          <a:xfrm>
            <a:off x="475488" y="4389120"/>
            <a:ext cx="8153399" cy="743981"/>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Short</a:t>
            </a:r>
          </a:p>
        </p:txBody>
      </p:sp>
      <p:sp>
        <p:nvSpPr>
          <p:cNvPr id="10" name="TextBox 9"/>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12" name="Picture 11" descr="ua-logo_wht.png"/>
          <p:cNvPicPr>
            <a:picLocks noChangeAspect="1"/>
          </p:cNvPicPr>
          <p:nvPr userDrawn="1"/>
        </p:nvPicPr>
        <p:blipFill>
          <a:blip r:embed="rId2">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pic>
        <p:nvPicPr>
          <p:cNvPr id="14" name="Picture 13" descr="ua-deck_title-art.png"/>
          <p:cNvPicPr>
            <a:picLocks noChangeAspect="1"/>
          </p:cNvPicPr>
          <p:nvPr userDrawn="1"/>
        </p:nvPicPr>
        <p:blipFill rotWithShape="1">
          <a:blip r:embed="rId3">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Tree>
    <p:extLst>
      <p:ext uri="{BB962C8B-B14F-4D97-AF65-F5344CB8AC3E}">
        <p14:creationId xmlns:p14="http://schemas.microsoft.com/office/powerpoint/2010/main" val="336516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Long">
    <p:bg>
      <p:bgPr>
        <a:solidFill>
          <a:schemeClr val="accent1"/>
        </a:solidFill>
        <a:effectLst/>
      </p:bgPr>
    </p:bg>
    <p:spTree>
      <p:nvGrpSpPr>
        <p:cNvPr id="1" name=""/>
        <p:cNvGrpSpPr/>
        <p:nvPr/>
      </p:nvGrpSpPr>
      <p:grpSpPr>
        <a:xfrm>
          <a:off x="0" y="0"/>
          <a:ext cx="0" cy="0"/>
          <a:chOff x="0" y="0"/>
          <a:chExt cx="0" cy="0"/>
        </a:xfrm>
      </p:grpSpPr>
      <p:sp>
        <p:nvSpPr>
          <p:cNvPr id="10" name="Title 18"/>
          <p:cNvSpPr>
            <a:spLocks noGrp="1"/>
          </p:cNvSpPr>
          <p:nvPr>
            <p:ph type="title" hasCustomPrompt="1"/>
          </p:nvPr>
        </p:nvSpPr>
        <p:spPr>
          <a:xfrm>
            <a:off x="473077" y="4191337"/>
            <a:ext cx="8137524" cy="1154765"/>
          </a:xfrm>
          <a:prstGeom prst="rect">
            <a:avLst/>
          </a:prstGeom>
        </p:spPr>
        <p:txBody>
          <a:bodyPr vert="horz"/>
          <a:lstStyle>
            <a:lvl1pPr algn="l">
              <a:lnSpc>
                <a:spcPct val="100000"/>
              </a:lnSpc>
              <a:defRPr sz="3200" baseline="0">
                <a:solidFill>
                  <a:schemeClr val="tx2">
                    <a:lumMod val="85000"/>
                    <a:lumOff val="15000"/>
                  </a:schemeClr>
                </a:solidFill>
                <a:latin typeface="Open Sans"/>
                <a:cs typeface="Open Sans"/>
              </a:defRPr>
            </a:lvl1pPr>
          </a:lstStyle>
          <a:p>
            <a:r>
              <a:rPr lang="en-US" dirty="0"/>
              <a:t>Presentation Title:  Long (Use only if absolutely necessary)</a:t>
            </a:r>
          </a:p>
        </p:txBody>
      </p:sp>
      <p:pic>
        <p:nvPicPr>
          <p:cNvPr id="2" name="Picture 1"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r="36901"/>
          <a:stretch/>
        </p:blipFill>
        <p:spPr>
          <a:xfrm>
            <a:off x="0" y="-1"/>
            <a:ext cx="9144000" cy="3758159"/>
          </a:xfrm>
          <a:prstGeom prst="rect">
            <a:avLst/>
          </a:prstGeom>
        </p:spPr>
      </p:pic>
      <p:sp>
        <p:nvSpPr>
          <p:cNvPr id="6" name="TextBox 5"/>
          <p:cNvSpPr txBox="1"/>
          <p:nvPr userDrawn="1"/>
        </p:nvSpPr>
        <p:spPr>
          <a:xfrm>
            <a:off x="7318073" y="6465474"/>
            <a:ext cx="1692519" cy="200055"/>
          </a:xfrm>
          <a:prstGeom prst="rect">
            <a:avLst/>
          </a:prstGeom>
          <a:noFill/>
        </p:spPr>
        <p:txBody>
          <a:bodyPr wrap="square" tIns="0" rIns="0" bIns="0" rtlCol="0" anchor="ctr" anchorCtr="0">
            <a:spAutoFit/>
          </a:bodyPr>
          <a:lstStyle/>
          <a:p>
            <a:pPr>
              <a:lnSpc>
                <a:spcPct val="110000"/>
              </a:lnSpc>
            </a:pPr>
            <a:r>
              <a:rPr lang="en-US" sz="1200" b="0" dirty="0">
                <a:solidFill>
                  <a:schemeClr val="tx2"/>
                </a:solidFill>
                <a:latin typeface="Open Sans Light"/>
                <a:cs typeface="Open Sans Light"/>
              </a:rPr>
              <a:t>Universal </a:t>
            </a:r>
            <a:r>
              <a:rPr lang="en-US" sz="1200" b="0" baseline="0" dirty="0">
                <a:solidFill>
                  <a:schemeClr val="tx2"/>
                </a:solidFill>
                <a:latin typeface="Open Sans Light"/>
                <a:cs typeface="Open Sans Light"/>
              </a:rPr>
              <a:t>Acceptance</a:t>
            </a:r>
            <a:endParaRPr lang="en-US" sz="1200" b="0" dirty="0">
              <a:solidFill>
                <a:schemeClr val="tx2"/>
              </a:solidFill>
              <a:latin typeface="Open Sans Light"/>
              <a:cs typeface="Open Sans Light"/>
            </a:endParaRPr>
          </a:p>
        </p:txBody>
      </p:sp>
      <p:pic>
        <p:nvPicPr>
          <p:cNvPr id="7" name="Picture 6" descr="ua-logo_wht.png"/>
          <p:cNvPicPr>
            <a:picLocks noChangeAspect="1"/>
          </p:cNvPicPr>
          <p:nvPr userDrawn="1"/>
        </p:nvPicPr>
        <p:blipFill>
          <a:blip r:embed="rId3">
            <a:alphaModFix amt="50000"/>
            <a:extLst>
              <a:ext uri="{28A0092B-C50C-407E-A947-70E740481C1C}">
                <a14:useLocalDpi xmlns:a14="http://schemas.microsoft.com/office/drawing/2010/main" val="0"/>
              </a:ext>
            </a:extLst>
          </a:blip>
          <a:stretch>
            <a:fillRect/>
          </a:stretch>
        </p:blipFill>
        <p:spPr>
          <a:xfrm>
            <a:off x="7416496" y="5918780"/>
            <a:ext cx="1467358" cy="466344"/>
          </a:xfrm>
          <a:prstGeom prst="rect">
            <a:avLst/>
          </a:prstGeom>
        </p:spPr>
      </p:pic>
    </p:spTree>
    <p:extLst>
      <p:ext uri="{BB962C8B-B14F-4D97-AF65-F5344CB8AC3E}">
        <p14:creationId xmlns:p14="http://schemas.microsoft.com/office/powerpoint/2010/main" val="85926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Plain">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2106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Stylized">
    <p:spTree>
      <p:nvGrpSpPr>
        <p:cNvPr id="1" name=""/>
        <p:cNvGrpSpPr/>
        <p:nvPr/>
      </p:nvGrpSpPr>
      <p:grpSpPr>
        <a:xfrm>
          <a:off x="0" y="0"/>
          <a:ext cx="0" cy="0"/>
          <a:chOff x="0" y="0"/>
          <a:chExt cx="0" cy="0"/>
        </a:xfrm>
      </p:grpSpPr>
      <p:sp>
        <p:nvSpPr>
          <p:cNvPr id="4" name="Freeform 3"/>
          <p:cNvSpPr/>
          <p:nvPr userDrawn="1"/>
        </p:nvSpPr>
        <p:spPr>
          <a:xfrm>
            <a:off x="1" y="2839082"/>
            <a:ext cx="9143999" cy="4026665"/>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Freeform 4"/>
          <p:cNvSpPr/>
          <p:nvPr userDrawn="1"/>
        </p:nvSpPr>
        <p:spPr>
          <a:xfrm>
            <a:off x="2607418" y="3934867"/>
            <a:ext cx="6536582" cy="2923133"/>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chemeClr val="accent1">
              <a:alpha val="1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itle 10"/>
          <p:cNvSpPr>
            <a:spLocks noGrp="1"/>
          </p:cNvSpPr>
          <p:nvPr userDrawn="1">
            <p:ph type="title"/>
          </p:nvPr>
        </p:nvSpPr>
        <p:spPr>
          <a:xfrm>
            <a:off x="320040" y="275167"/>
            <a:ext cx="8441502"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12" name="Rectangle 11"/>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6" name="Picture 15"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7" name="Isosceles Triangle 16"/>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9" name="Parallelogram 18"/>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1041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Bullets">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rgbClr val="000000"/>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320675" y="1852083"/>
            <a:ext cx="8450746" cy="4297680"/>
          </a:xfrm>
          <a:prstGeom prst="rect">
            <a:avLst/>
          </a:prstGeom>
        </p:spPr>
        <p:txBody>
          <a:bodyPr vert="horz"/>
          <a:lstStyle>
            <a:lvl1pPr marL="274320" indent="-182880">
              <a:buClr>
                <a:schemeClr val="accent3"/>
              </a:buClr>
              <a:buSzPct val="85000"/>
              <a:buFont typeface="Lucida Grande"/>
              <a:buChar char="*"/>
              <a:defRPr sz="2000">
                <a:solidFill>
                  <a:srgbClr val="000000"/>
                </a:solidFill>
                <a:latin typeface="Open Sans Light"/>
                <a:cs typeface="Open Sans Light"/>
              </a:defRPr>
            </a:lvl1pPr>
            <a:lvl2pPr marL="548640" indent="-182880">
              <a:buClr>
                <a:schemeClr val="accent3"/>
              </a:buClr>
              <a:buSzPct val="85000"/>
              <a:buFont typeface="Lucida Grande"/>
              <a:buChar char="*"/>
              <a:defRPr sz="1800">
                <a:solidFill>
                  <a:srgbClr val="000000"/>
                </a:solidFill>
                <a:latin typeface="Open Sans Light"/>
                <a:cs typeface="Open Sans Light"/>
              </a:defRPr>
            </a:lvl2pPr>
            <a:lvl3pPr marL="822960" indent="-182880">
              <a:buClr>
                <a:schemeClr val="accent3"/>
              </a:buClr>
              <a:buSzPct val="85000"/>
              <a:buFont typeface="Lucida Grande"/>
              <a:buChar char="*"/>
              <a:defRPr sz="1600">
                <a:solidFill>
                  <a:srgbClr val="000000"/>
                </a:solidFill>
                <a:latin typeface="Open Sans Light"/>
                <a:cs typeface="Open Sans Light"/>
              </a:defRPr>
            </a:lvl3pPr>
            <a:lvl4pPr marL="1097280" indent="-182880">
              <a:buClr>
                <a:schemeClr val="accent3"/>
              </a:buClr>
              <a:buSzPct val="85000"/>
              <a:buFont typeface="Lucida Grande"/>
              <a:buChar char="*"/>
              <a:defRPr sz="1400">
                <a:solidFill>
                  <a:srgbClr val="000000"/>
                </a:solidFill>
                <a:latin typeface="Open Sans Light"/>
                <a:cs typeface="Open Sans Light"/>
              </a:defRPr>
            </a:lvl4pPr>
            <a:lvl5pPr marL="1371600" indent="-182880">
              <a:buClr>
                <a:schemeClr val="accent3"/>
              </a:buClr>
              <a:buSzPct val="85000"/>
              <a:buFont typeface="Lucida Grande"/>
              <a:buChar char="*"/>
              <a:defRPr sz="1400">
                <a:solidFill>
                  <a:srgbClr val="000000"/>
                </a:solidFill>
                <a:latin typeface="Open Sans Light"/>
                <a:cs typeface="Open Sans Ligh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3" name="Picture 12"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4903789"/>
            <a:ext cx="661750" cy="210312"/>
          </a:xfrm>
          <a:prstGeom prst="rect">
            <a:avLst/>
          </a:prstGeom>
        </p:spPr>
      </p:pic>
      <p:sp>
        <p:nvSpPr>
          <p:cNvPr id="23" name="Rectangle 2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5" name="Picture 2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26" name="Isosceles Triangle 25"/>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8" name="Parallelogram 27"/>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Rectangle 28"/>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8450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phic / Chart">
    <p:spTree>
      <p:nvGrpSpPr>
        <p:cNvPr id="1" name=""/>
        <p:cNvGrpSpPr/>
        <p:nvPr/>
      </p:nvGrpSpPr>
      <p:grpSpPr>
        <a:xfrm>
          <a:off x="0" y="0"/>
          <a:ext cx="0" cy="0"/>
          <a:chOff x="0" y="0"/>
          <a:chExt cx="0" cy="0"/>
        </a:xfrm>
      </p:grpSpPr>
      <p:sp>
        <p:nvSpPr>
          <p:cNvPr id="3" name="Title 10"/>
          <p:cNvSpPr>
            <a:spLocks noGrp="1"/>
          </p:cNvSpPr>
          <p:nvPr>
            <p:ph type="title"/>
          </p:nvPr>
        </p:nvSpPr>
        <p:spPr>
          <a:xfrm>
            <a:off x="320040" y="275167"/>
            <a:ext cx="8445730"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Rectangle 6"/>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pic>
        <p:nvPicPr>
          <p:cNvPr id="9" name="Picture 8"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4" name="Isosceles Triangle 13"/>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89685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p:spTree>
      <p:nvGrpSpPr>
        <p:cNvPr id="1" name=""/>
        <p:cNvGrpSpPr/>
        <p:nvPr/>
      </p:nvGrpSpPr>
      <p:grpSpPr>
        <a:xfrm>
          <a:off x="0" y="0"/>
          <a:ext cx="0" cy="0"/>
          <a:chOff x="0" y="0"/>
          <a:chExt cx="0" cy="0"/>
        </a:xfrm>
      </p:grpSpPr>
      <p:sp>
        <p:nvSpPr>
          <p:cNvPr id="11" name="Title 10"/>
          <p:cNvSpPr>
            <a:spLocks noGrp="1"/>
          </p:cNvSpPr>
          <p:nvPr userDrawn="1">
            <p:ph type="title"/>
          </p:nvPr>
        </p:nvSpPr>
        <p:spPr>
          <a:xfrm>
            <a:off x="320041" y="275167"/>
            <a:ext cx="8451381" cy="1143000"/>
          </a:xfrm>
          <a:prstGeom prst="rect">
            <a:avLst/>
          </a:prstGeom>
        </p:spPr>
        <p:txBody>
          <a:bodyPr vert="horz"/>
          <a:lstStyle>
            <a:lvl1pPr algn="l">
              <a:defRPr sz="3200">
                <a:solidFill>
                  <a:schemeClr val="tx2"/>
                </a:solidFill>
                <a:latin typeface="Open Sans"/>
                <a:cs typeface="Open Sans"/>
              </a:defRPr>
            </a:lvl1pPr>
          </a:lstStyle>
          <a:p>
            <a:r>
              <a:rPr lang="en-US" dirty="0"/>
              <a:t>Click to edit Master title style</a:t>
            </a:r>
          </a:p>
        </p:txBody>
      </p:sp>
      <p:sp>
        <p:nvSpPr>
          <p:cNvPr id="7" name="Content Placeholder 6"/>
          <p:cNvSpPr>
            <a:spLocks noGrp="1"/>
          </p:cNvSpPr>
          <p:nvPr>
            <p:ph sz="quarter" idx="10"/>
          </p:nvPr>
        </p:nvSpPr>
        <p:spPr>
          <a:xfrm>
            <a:off x="0" y="1328928"/>
            <a:ext cx="5486400" cy="4511040"/>
          </a:xfrm>
          <a:prstGeom prst="rect">
            <a:avLst/>
          </a:prstGeom>
        </p:spPr>
        <p:txBody>
          <a:bodyPr vert="horz"/>
          <a:lstStyle>
            <a:lvl1pPr marL="91440" indent="0">
              <a:buClr>
                <a:schemeClr val="accent2"/>
              </a:buClr>
              <a:buSzPct val="85000"/>
              <a:buFont typeface="Lucida Grande"/>
              <a:buNone/>
              <a:defRPr sz="2000">
                <a:latin typeface="Open Sans Light"/>
                <a:cs typeface="Open Sans Light"/>
              </a:defRPr>
            </a:lvl1pPr>
            <a:lvl2pPr marL="548640" indent="-182880">
              <a:buClr>
                <a:schemeClr val="accent2"/>
              </a:buClr>
              <a:buSzPct val="85000"/>
              <a:buFont typeface="Lucida Grande"/>
              <a:buChar char="*"/>
              <a:defRPr sz="1800">
                <a:latin typeface="Open Sans Light"/>
                <a:cs typeface="Open Sans Light"/>
              </a:defRPr>
            </a:lvl2pPr>
            <a:lvl3pPr marL="822960" indent="-182880">
              <a:buClr>
                <a:schemeClr val="accent2"/>
              </a:buClr>
              <a:buSzPct val="85000"/>
              <a:buFont typeface="Lucida Grande"/>
              <a:buChar char="*"/>
              <a:defRPr sz="1600">
                <a:latin typeface="Open Sans Light"/>
                <a:cs typeface="Open Sans Light"/>
              </a:defRPr>
            </a:lvl3pPr>
            <a:lvl4pPr marL="1097280" indent="-182880">
              <a:buClr>
                <a:schemeClr val="accent2"/>
              </a:buClr>
              <a:buSzPct val="85000"/>
              <a:buFont typeface="Lucida Grande"/>
              <a:buChar char="*"/>
              <a:defRPr sz="1400">
                <a:latin typeface="Open Sans Light"/>
                <a:cs typeface="Open Sans Light"/>
              </a:defRPr>
            </a:lvl4pPr>
            <a:lvl5pPr marL="1371600" indent="-182880">
              <a:buClr>
                <a:schemeClr val="accent2"/>
              </a:buClr>
              <a:buSzPct val="85000"/>
              <a:buFont typeface="Lucida Grande"/>
              <a:buChar char="*"/>
              <a:defRPr sz="1400">
                <a:latin typeface="Open Sans Light"/>
                <a:cs typeface="Open Sans Light"/>
              </a:defRPr>
            </a:lvl5pPr>
          </a:lstStyle>
          <a:p>
            <a:pPr lvl="0"/>
            <a:endParaRPr lang="en-US" dirty="0"/>
          </a:p>
        </p:txBody>
      </p:sp>
      <p:sp>
        <p:nvSpPr>
          <p:cNvPr id="13" name="Rectangle 12"/>
          <p:cNvSpPr/>
          <p:nvPr userDrawn="1"/>
        </p:nvSpPr>
        <p:spPr>
          <a:xfrm>
            <a:off x="737418" y="6578812"/>
            <a:ext cx="8247888" cy="284662"/>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userDrawn="1"/>
        </p:nvSpPr>
        <p:spPr>
          <a:xfrm>
            <a:off x="0" y="6579724"/>
            <a:ext cx="1371600" cy="2837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ua-logo_wht.png"/>
          <p:cNvPicPr>
            <a:picLocks noChangeAspect="1"/>
          </p:cNvPicPr>
          <p:nvPr userDrawn="1"/>
        </p:nvPicPr>
        <p:blipFill>
          <a:blip r:embed="rId2">
            <a:alphaModFix amt="40000"/>
            <a:extLst>
              <a:ext uri="{28A0092B-C50C-407E-A947-70E740481C1C}">
                <a14:useLocalDpi xmlns:a14="http://schemas.microsoft.com/office/drawing/2010/main" val="0"/>
              </a:ext>
            </a:extLst>
          </a:blip>
          <a:stretch>
            <a:fillRect/>
          </a:stretch>
        </p:blipFill>
        <p:spPr>
          <a:xfrm>
            <a:off x="163565" y="6612480"/>
            <a:ext cx="661750" cy="210312"/>
          </a:xfrm>
          <a:prstGeom prst="rect">
            <a:avLst/>
          </a:prstGeom>
        </p:spPr>
      </p:pic>
      <p:sp>
        <p:nvSpPr>
          <p:cNvPr id="18" name="Isosceles Triangle 17"/>
          <p:cNvSpPr/>
          <p:nvPr userDrawn="1"/>
        </p:nvSpPr>
        <p:spPr>
          <a:xfrm>
            <a:off x="8827675" y="6579724"/>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Rectangle 18"/>
          <p:cNvSpPr/>
          <p:nvPr userDrawn="1"/>
        </p:nvSpPr>
        <p:spPr>
          <a:xfrm>
            <a:off x="8910474" y="6693734"/>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20" name="Parallelogram 19"/>
          <p:cNvSpPr/>
          <p:nvPr userDrawn="1"/>
        </p:nvSpPr>
        <p:spPr>
          <a:xfrm rot="10800000">
            <a:off x="1222502" y="6578773"/>
            <a:ext cx="322410" cy="283464"/>
          </a:xfrm>
          <a:prstGeom prst="parallelogram">
            <a:avLst>
              <a:gd name="adj" fmla="val 5811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a:off x="1309370" y="6578772"/>
            <a:ext cx="124460" cy="12043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6211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ection Divider">
    <p:bg>
      <p:bgPr>
        <a:solidFill>
          <a:schemeClr val="accent2"/>
        </a:solidFill>
        <a:effectLst/>
      </p:bgPr>
    </p:bg>
    <p:spTree>
      <p:nvGrpSpPr>
        <p:cNvPr id="1" name=""/>
        <p:cNvGrpSpPr/>
        <p:nvPr/>
      </p:nvGrpSpPr>
      <p:grpSpPr>
        <a:xfrm>
          <a:off x="0" y="0"/>
          <a:ext cx="0" cy="0"/>
          <a:chOff x="0" y="0"/>
          <a:chExt cx="0" cy="0"/>
        </a:xfrm>
      </p:grpSpPr>
      <p:sp>
        <p:nvSpPr>
          <p:cNvPr id="19" name="Title 10"/>
          <p:cNvSpPr>
            <a:spLocks noGrp="1"/>
          </p:cNvSpPr>
          <p:nvPr>
            <p:ph type="title"/>
          </p:nvPr>
        </p:nvSpPr>
        <p:spPr>
          <a:xfrm>
            <a:off x="915988" y="1822231"/>
            <a:ext cx="5935662" cy="2039261"/>
          </a:xfrm>
          <a:prstGeom prst="rect">
            <a:avLst/>
          </a:prstGeom>
        </p:spPr>
        <p:txBody>
          <a:bodyPr vert="horz"/>
          <a:lstStyle>
            <a:lvl1pPr algn="l">
              <a:defRPr sz="3200">
                <a:solidFill>
                  <a:schemeClr val="bg1"/>
                </a:solidFill>
                <a:latin typeface="Open Sans"/>
                <a:cs typeface="Open Sans"/>
              </a:defRPr>
            </a:lvl1pPr>
          </a:lstStyle>
          <a:p>
            <a:r>
              <a:rPr lang="en-US" dirty="0"/>
              <a:t>Click to edit Master title style</a:t>
            </a:r>
          </a:p>
        </p:txBody>
      </p:sp>
      <p:pic>
        <p:nvPicPr>
          <p:cNvPr id="6" name="Picture 5" descr="ua-deck_title-art.png"/>
          <p:cNvPicPr>
            <a:picLocks noChangeAspect="1"/>
          </p:cNvPicPr>
          <p:nvPr userDrawn="1"/>
        </p:nvPicPr>
        <p:blipFill rotWithShape="1">
          <a:blip r:embed="rId2">
            <a:extLst>
              <a:ext uri="{28A0092B-C50C-407E-A947-70E740481C1C}">
                <a14:useLocalDpi xmlns:a14="http://schemas.microsoft.com/office/drawing/2010/main" val="0"/>
              </a:ext>
            </a:extLst>
          </a:blip>
          <a:srcRect t="3" r="36901" b="42816"/>
          <a:stretch/>
        </p:blipFill>
        <p:spPr>
          <a:xfrm>
            <a:off x="-1587" y="4709160"/>
            <a:ext cx="9144000" cy="2148840"/>
          </a:xfrm>
          <a:prstGeom prst="rect">
            <a:avLst/>
          </a:prstGeom>
        </p:spPr>
      </p:pic>
    </p:spTree>
    <p:extLst>
      <p:ext uri="{BB962C8B-B14F-4D97-AF65-F5344CB8AC3E}">
        <p14:creationId xmlns:p14="http://schemas.microsoft.com/office/powerpoint/2010/main" val="2307810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UA Capabilities">
    <p:spTree>
      <p:nvGrpSpPr>
        <p:cNvPr id="1" name=""/>
        <p:cNvGrpSpPr/>
        <p:nvPr/>
      </p:nvGrpSpPr>
      <p:grpSpPr>
        <a:xfrm>
          <a:off x="0" y="0"/>
          <a:ext cx="0" cy="0"/>
          <a:chOff x="0" y="0"/>
          <a:chExt cx="0" cy="0"/>
        </a:xfrm>
      </p:grpSpPr>
      <p:sp>
        <p:nvSpPr>
          <p:cNvPr id="16" name="Rectangle 15"/>
          <p:cNvSpPr/>
          <p:nvPr userDrawn="1"/>
        </p:nvSpPr>
        <p:spPr>
          <a:xfrm>
            <a:off x="2309153" y="-1"/>
            <a:ext cx="6834848" cy="9023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itle 10"/>
          <p:cNvSpPr>
            <a:spLocks noGrp="1"/>
          </p:cNvSpPr>
          <p:nvPr userDrawn="1">
            <p:ph type="title"/>
          </p:nvPr>
        </p:nvSpPr>
        <p:spPr>
          <a:xfrm>
            <a:off x="3643611" y="64139"/>
            <a:ext cx="4912149" cy="789611"/>
          </a:xfrm>
          <a:prstGeom prst="rect">
            <a:avLst/>
          </a:prstGeom>
        </p:spPr>
        <p:txBody>
          <a:bodyPr vert="horz"/>
          <a:lstStyle>
            <a:lvl1pPr algn="l">
              <a:defRPr sz="3200">
                <a:solidFill>
                  <a:srgbClr val="FFFFFF"/>
                </a:solidFill>
                <a:latin typeface="Open Sans"/>
                <a:cs typeface="Open Sans"/>
              </a:defRPr>
            </a:lvl1pPr>
          </a:lstStyle>
          <a:p>
            <a:endParaRPr lang="en-US" dirty="0"/>
          </a:p>
        </p:txBody>
      </p:sp>
      <p:sp>
        <p:nvSpPr>
          <p:cNvPr id="8" name="Isosceles Triangle 7"/>
          <p:cNvSpPr/>
          <p:nvPr userDrawn="1"/>
        </p:nvSpPr>
        <p:spPr>
          <a:xfrm rot="10800000">
            <a:off x="-438109" y="0"/>
            <a:ext cx="4053039" cy="1797050"/>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userDrawn="1"/>
        </p:nvSpPr>
        <p:spPr>
          <a:xfrm>
            <a:off x="8910474" y="6646725"/>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
        <p:nvSpPr>
          <p:cNvPr id="11" name="Isosceles Triangle 10"/>
          <p:cNvSpPr/>
          <p:nvPr userDrawn="1"/>
        </p:nvSpPr>
        <p:spPr>
          <a:xfrm>
            <a:off x="8821590" y="6574536"/>
            <a:ext cx="322410" cy="283464"/>
          </a:xfrm>
          <a:prstGeom prst="triangl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8904389" y="6694020"/>
            <a:ext cx="153888" cy="138499"/>
          </a:xfrm>
          <a:prstGeom prst="rect">
            <a:avLst/>
          </a:prstGeom>
        </p:spPr>
        <p:txBody>
          <a:bodyPr wrap="none" lIns="0" tIns="0" rIns="0" bIns="0">
            <a:spAutoFit/>
          </a:bodyPr>
          <a:lstStyle/>
          <a:p>
            <a:pPr algn="ctr"/>
            <a:fld id="{8DDFC638-DB97-4AFC-A337-0EF4359DD78B}" type="slidenum">
              <a:rPr kumimoji="0" lang="en-CA" sz="900" b="0" i="0" u="none" strike="noStrike" kern="1200" cap="none" spc="0" normalizeH="0" baseline="0" noProof="0" smtClean="0">
                <a:ln>
                  <a:noFill/>
                </a:ln>
                <a:solidFill>
                  <a:schemeClr val="bg1"/>
                </a:solidFill>
                <a:effectLst/>
                <a:uLnTx/>
                <a:uFillTx/>
                <a:latin typeface="Open Sans"/>
                <a:ea typeface="+mn-ea"/>
                <a:cs typeface="Open Sans"/>
              </a:rPr>
              <a:pPr algn="ctr"/>
              <a:t>‹#›</a:t>
            </a:fld>
            <a:endParaRPr lang="en-US" sz="900" dirty="0">
              <a:solidFill>
                <a:schemeClr val="bg1"/>
              </a:solidFill>
              <a:latin typeface="Open Sans"/>
              <a:cs typeface="Open Sans"/>
            </a:endParaRPr>
          </a:p>
        </p:txBody>
      </p:sp>
    </p:spTree>
    <p:extLst>
      <p:ext uri="{BB962C8B-B14F-4D97-AF65-F5344CB8AC3E}">
        <p14:creationId xmlns:p14="http://schemas.microsoft.com/office/powerpoint/2010/main" val="1737894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58326"/>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5" r:id="rId3"/>
    <p:sldLayoutId id="2147483656" r:id="rId4"/>
    <p:sldLayoutId id="2147483662" r:id="rId5"/>
    <p:sldLayoutId id="2147483657" r:id="rId6"/>
    <p:sldLayoutId id="2147483663" r:id="rId7"/>
    <p:sldLayoutId id="2147483661" r:id="rId8"/>
    <p:sldLayoutId id="2147483660" r:id="rId9"/>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hyperlink" Target="https://theonegenerator.com/" TargetMode="Externa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0"/>
          <p:cNvSpPr txBox="1">
            <a:spLocks/>
          </p:cNvSpPr>
          <p:nvPr/>
        </p:nvSpPr>
        <p:spPr>
          <a:xfrm>
            <a:off x="465996" y="5362254"/>
            <a:ext cx="6671718" cy="439591"/>
          </a:xfrm>
          <a:prstGeom prst="rect">
            <a:avLst/>
          </a:prstGeom>
        </p:spPr>
        <p:txBody>
          <a:bodyPr vert="horz"/>
          <a:lstStyle>
            <a:lvl1pPr marL="0" indent="0" algn="l" defTabSz="457200" rtl="0" eaLnBrk="1" latinLnBrk="0" hangingPunct="1">
              <a:spcBef>
                <a:spcPct val="20000"/>
              </a:spcBef>
              <a:buFont typeface="Arial"/>
              <a:buNone/>
              <a:defRPr sz="1500" kern="1200" baseline="0">
                <a:solidFill>
                  <a:srgbClr val="FAFAFA"/>
                </a:solidFill>
                <a:latin typeface="Open Sans Light"/>
                <a:ea typeface="+mn-ea"/>
                <a:cs typeface="Open Sans Light"/>
              </a:defRPr>
            </a:lvl1pPr>
            <a:lvl2pPr marL="4572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2pPr>
            <a:lvl3pPr marL="9144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3pPr>
            <a:lvl4pPr marL="13716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4pPr>
            <a:lvl5pPr marL="1828800" indent="0" algn="l" defTabSz="457200" rtl="0" eaLnBrk="1" latinLnBrk="0" hangingPunct="1">
              <a:spcBef>
                <a:spcPct val="20000"/>
              </a:spcBef>
              <a:buFont typeface="Arial"/>
              <a:buNone/>
              <a:defRPr sz="2000" kern="1200">
                <a:solidFill>
                  <a:schemeClr val="tx1"/>
                </a:solidFill>
                <a:latin typeface="Open Sans Light"/>
                <a:ea typeface="+mn-ea"/>
                <a:cs typeface="Open Sans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800" dirty="0"/>
              <a:t>UA Tech Working Group / 2022</a:t>
            </a:r>
          </a:p>
        </p:txBody>
      </p:sp>
      <p:sp>
        <p:nvSpPr>
          <p:cNvPr id="8" name="Title 7"/>
          <p:cNvSpPr>
            <a:spLocks noGrp="1"/>
          </p:cNvSpPr>
          <p:nvPr>
            <p:ph type="title"/>
          </p:nvPr>
        </p:nvSpPr>
        <p:spPr/>
        <p:txBody>
          <a:bodyPr/>
          <a:lstStyle/>
          <a:p>
            <a:r>
              <a:rPr lang="en-US" dirty="0"/>
              <a:t>EAI Acceptance Rates of the Top 2,000 Global Websites in 2022</a:t>
            </a:r>
          </a:p>
        </p:txBody>
      </p:sp>
    </p:spTree>
    <p:extLst>
      <p:ext uri="{BB962C8B-B14F-4D97-AF65-F5344CB8AC3E}">
        <p14:creationId xmlns:p14="http://schemas.microsoft.com/office/powerpoint/2010/main" val="2591628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E03C70-7769-6FFC-26DA-8F03B89B7637}"/>
              </a:ext>
            </a:extLst>
          </p:cNvPr>
          <p:cNvSpPr txBox="1"/>
          <p:nvPr/>
        </p:nvSpPr>
        <p:spPr>
          <a:xfrm>
            <a:off x="293913" y="853061"/>
            <a:ext cx="8556172" cy="3898375"/>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Certain websites needed a valid mobile number of the specific country and upon receipt of OTP</a:t>
            </a:r>
            <a:r>
              <a:rPr lang="en-US" baseline="30000" dirty="0">
                <a:solidFill>
                  <a:srgbClr val="000000"/>
                </a:solidFill>
                <a:latin typeface="Open Sans Light"/>
                <a:cs typeface="Open Sans Light"/>
              </a:rPr>
              <a:t>* </a:t>
            </a:r>
            <a:r>
              <a:rPr lang="en-US" dirty="0">
                <a:solidFill>
                  <a:srgbClr val="000000"/>
                </a:solidFill>
                <a:latin typeface="Open Sans Light"/>
                <a:cs typeface="Open Sans Light"/>
              </a:rPr>
              <a:t> the rest of the form appears to have a testable email field.  These websites mostly belonged to banking, telecom, e-commerce, and government sectors. </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Country-specific sites (e.g., ministries) required valid phone for enrollment or subscription. </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Certain websites had mandatory ID fields viz. CPF, CNPJ, SSN numbers. For testing purposes, the same were generated temporarily using https://theonegenerator.com</a:t>
            </a:r>
          </a:p>
        </p:txBody>
      </p:sp>
      <p:sp>
        <p:nvSpPr>
          <p:cNvPr id="3" name="TextBox 2">
            <a:extLst>
              <a:ext uri="{FF2B5EF4-FFF2-40B4-BE49-F238E27FC236}">
                <a16:creationId xmlns:a16="http://schemas.microsoft.com/office/drawing/2014/main" id="{51C10393-3EF6-4892-3111-1A732BBFDD70}"/>
              </a:ext>
            </a:extLst>
          </p:cNvPr>
          <p:cNvSpPr txBox="1"/>
          <p:nvPr/>
        </p:nvSpPr>
        <p:spPr>
          <a:xfrm>
            <a:off x="377889" y="276646"/>
            <a:ext cx="8388221" cy="461665"/>
          </a:xfrm>
          <a:prstGeom prst="rect">
            <a:avLst/>
          </a:prstGeom>
        </p:spPr>
        <p:txBody>
          <a:bodyPr vert="horz"/>
          <a:lstStyle>
            <a:defPPr>
              <a:defRPr lang="en-US"/>
            </a:defPPr>
            <a:lvl1pPr>
              <a:spcBef>
                <a:spcPct val="0"/>
              </a:spcBef>
              <a:buNone/>
              <a:defRPr sz="2800">
                <a:solidFill>
                  <a:schemeClr val="tx2"/>
                </a:solidFill>
                <a:latin typeface="Open Sans"/>
                <a:ea typeface="+mj-ea"/>
                <a:cs typeface="Open Sans"/>
              </a:defRPr>
            </a:lvl1pPr>
          </a:lstStyle>
          <a:p>
            <a:r>
              <a:rPr lang="en-US" dirty="0"/>
              <a:t>Observations Related to Retesting of Websites</a:t>
            </a:r>
            <a:endParaRPr lang="en-IN" dirty="0"/>
          </a:p>
        </p:txBody>
      </p:sp>
      <p:sp>
        <p:nvSpPr>
          <p:cNvPr id="5" name="TextBox 4">
            <a:extLst>
              <a:ext uri="{FF2B5EF4-FFF2-40B4-BE49-F238E27FC236}">
                <a16:creationId xmlns:a16="http://schemas.microsoft.com/office/drawing/2014/main" id="{BBDB2B92-1357-2BB5-4554-1CB9773A6D90}"/>
              </a:ext>
            </a:extLst>
          </p:cNvPr>
          <p:cNvSpPr txBox="1"/>
          <p:nvPr/>
        </p:nvSpPr>
        <p:spPr>
          <a:xfrm>
            <a:off x="237930" y="4866186"/>
            <a:ext cx="8668138" cy="1550809"/>
          </a:xfrm>
          <a:prstGeom prst="rect">
            <a:avLst/>
          </a:prstGeom>
          <a:noFill/>
        </p:spPr>
        <p:txBody>
          <a:bodyPr wrap="square">
            <a:spAutoFit/>
          </a:bodyPr>
          <a:lstStyle/>
          <a:p>
            <a:pPr lvl="0">
              <a:lnSpc>
                <a:spcPct val="114000"/>
              </a:lnSpc>
            </a:pPr>
            <a:r>
              <a:rPr lang="en-US" sz="1400" i="1" baseline="30000" dirty="0">
                <a:latin typeface="Open Sans Light"/>
                <a:cs typeface="Open Sans Light"/>
              </a:rPr>
              <a:t>*</a:t>
            </a:r>
            <a:r>
              <a:rPr lang="en-US" sz="1400" i="1" dirty="0">
                <a:latin typeface="Open Sans Light"/>
                <a:cs typeface="Open Sans Light"/>
              </a:rPr>
              <a:t> OTP: One Time Password</a:t>
            </a:r>
          </a:p>
          <a:p>
            <a:pPr marL="174625" lvl="0" indent="-174625">
              <a:lnSpc>
                <a:spcPct val="114000"/>
              </a:lnSpc>
              <a:buFont typeface="Calibri" panose="020F0502020204030204" pitchFamily="34" charset="0"/>
              <a:buChar char="⁻"/>
            </a:pPr>
            <a:r>
              <a:rPr lang="en-US" sz="1400" i="1" dirty="0">
                <a:latin typeface="Open Sans Light"/>
                <a:cs typeface="Open Sans Light"/>
              </a:rPr>
              <a:t>CPF stands for </a:t>
            </a:r>
            <a:r>
              <a:rPr lang="en-US" sz="1400" i="1" dirty="0" err="1">
                <a:latin typeface="Open Sans Light"/>
                <a:cs typeface="Open Sans Light"/>
              </a:rPr>
              <a:t>Cadastro</a:t>
            </a:r>
            <a:r>
              <a:rPr lang="en-US" sz="1400" i="1" dirty="0">
                <a:latin typeface="Open Sans Light"/>
                <a:cs typeface="Open Sans Light"/>
              </a:rPr>
              <a:t> de </a:t>
            </a:r>
            <a:r>
              <a:rPr lang="en-US" sz="1400" i="1" dirty="0" err="1">
                <a:latin typeface="Open Sans Light"/>
                <a:cs typeface="Open Sans Light"/>
              </a:rPr>
              <a:t>Pessoas</a:t>
            </a:r>
            <a:r>
              <a:rPr lang="en-US" sz="1400" i="1" dirty="0">
                <a:latin typeface="Open Sans Light"/>
                <a:cs typeface="Open Sans Light"/>
              </a:rPr>
              <a:t> </a:t>
            </a:r>
            <a:r>
              <a:rPr lang="en-US" sz="1400" i="1" dirty="0" err="1">
                <a:latin typeface="Open Sans Light"/>
                <a:cs typeface="Open Sans Light"/>
              </a:rPr>
              <a:t>Físicas</a:t>
            </a:r>
            <a:r>
              <a:rPr lang="en-US" sz="1400" i="1" dirty="0">
                <a:latin typeface="Open Sans Light"/>
                <a:cs typeface="Open Sans Light"/>
              </a:rPr>
              <a:t> (Brazil), which is virtual equivalent of the social security number in the United States. </a:t>
            </a:r>
          </a:p>
          <a:p>
            <a:pPr marL="174625" lvl="0" indent="-174625">
              <a:lnSpc>
                <a:spcPct val="114000"/>
              </a:lnSpc>
              <a:buFont typeface="Calibri" panose="020F0502020204030204" pitchFamily="34" charset="0"/>
              <a:buChar char="⁻"/>
            </a:pPr>
            <a:r>
              <a:rPr lang="en-US" sz="1400" i="1" dirty="0">
                <a:latin typeface="Open Sans Light"/>
                <a:cs typeface="Open Sans Light"/>
              </a:rPr>
              <a:t>CNPJ is the national registry that administers 14-digit Registration Number issued by the </a:t>
            </a:r>
            <a:r>
              <a:rPr lang="en-US" sz="1400" i="1" dirty="0" err="1">
                <a:latin typeface="Open Sans Light"/>
                <a:cs typeface="Open Sans Light"/>
              </a:rPr>
              <a:t>Ministério</a:t>
            </a:r>
            <a:r>
              <a:rPr lang="en-US" sz="1400" i="1" dirty="0">
                <a:latin typeface="Open Sans Light"/>
                <a:cs typeface="Open Sans Light"/>
              </a:rPr>
              <a:t> da Fazenda </a:t>
            </a:r>
          </a:p>
          <a:p>
            <a:pPr marL="174625" lvl="0" indent="-174625">
              <a:lnSpc>
                <a:spcPct val="114000"/>
              </a:lnSpc>
              <a:buFont typeface="Calibri" panose="020F0502020204030204" pitchFamily="34" charset="0"/>
              <a:buChar char="⁻"/>
            </a:pPr>
            <a:r>
              <a:rPr lang="en-US" sz="1400" i="1" dirty="0">
                <a:latin typeface="Open Sans Light"/>
                <a:cs typeface="Open Sans Light"/>
              </a:rPr>
              <a:t>SSN is the nine-digit Social Security Number used in the U.S.</a:t>
            </a:r>
            <a:endParaRPr lang="en-IN" sz="1400" i="1" dirty="0">
              <a:latin typeface="Open Sans Light"/>
              <a:cs typeface="Open Sans Light"/>
            </a:endParaRPr>
          </a:p>
        </p:txBody>
      </p:sp>
    </p:spTree>
    <p:extLst>
      <p:ext uri="{BB962C8B-B14F-4D97-AF65-F5344CB8AC3E}">
        <p14:creationId xmlns:p14="http://schemas.microsoft.com/office/powerpoint/2010/main" val="3866736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E03C70-7769-6FFC-26DA-8F03B89B7637}"/>
              </a:ext>
            </a:extLst>
          </p:cNvPr>
          <p:cNvSpPr txBox="1"/>
          <p:nvPr/>
        </p:nvSpPr>
        <p:spPr>
          <a:xfrm>
            <a:off x="289247" y="1283464"/>
            <a:ext cx="8556172" cy="2596480"/>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For valid email IDs, a few of the sites did not provide a visual or other kind of success/failure response, but upon success redirected to home page. In such cases, we faced the challenge of taking a screenshot. </a:t>
            </a: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However, whenever EAI emails were subjected to testing, the same websites gave clear indication of "Valid" or "Invalid" input.  As a result, we have reversed the order of testing, i.e., from mail category C7 to C1.</a:t>
            </a:r>
            <a:endParaRPr lang="en-IN" dirty="0">
              <a:solidFill>
                <a:srgbClr val="000000"/>
              </a:solidFill>
              <a:latin typeface="Open Sans Light"/>
              <a:cs typeface="Open Sans Light"/>
            </a:endParaRPr>
          </a:p>
        </p:txBody>
      </p:sp>
      <p:sp>
        <p:nvSpPr>
          <p:cNvPr id="3" name="TextBox 2">
            <a:extLst>
              <a:ext uri="{FF2B5EF4-FFF2-40B4-BE49-F238E27FC236}">
                <a16:creationId xmlns:a16="http://schemas.microsoft.com/office/drawing/2014/main" id="{51C10393-3EF6-4892-3111-1A732BBFDD70}"/>
              </a:ext>
            </a:extLst>
          </p:cNvPr>
          <p:cNvSpPr txBox="1"/>
          <p:nvPr/>
        </p:nvSpPr>
        <p:spPr>
          <a:xfrm>
            <a:off x="373223" y="333183"/>
            <a:ext cx="8388221" cy="461665"/>
          </a:xfrm>
          <a:prstGeom prst="rect">
            <a:avLst/>
          </a:prstGeom>
        </p:spPr>
        <p:txBody>
          <a:bodyPr vert="horz"/>
          <a:lstStyle>
            <a:defPPr>
              <a:defRPr lang="en-US"/>
            </a:defPPr>
            <a:lvl1pPr>
              <a:spcBef>
                <a:spcPct val="0"/>
              </a:spcBef>
              <a:buNone/>
              <a:defRPr sz="2800">
                <a:solidFill>
                  <a:schemeClr val="tx2"/>
                </a:solidFill>
                <a:latin typeface="Open Sans"/>
                <a:ea typeface="+mj-ea"/>
                <a:cs typeface="Open Sans"/>
              </a:defRPr>
            </a:lvl1pPr>
          </a:lstStyle>
          <a:p>
            <a:r>
              <a:rPr lang="en-US" dirty="0"/>
              <a:t>Observations Related to Retesting of Websites</a:t>
            </a:r>
            <a:endParaRPr lang="en-IN" dirty="0"/>
          </a:p>
        </p:txBody>
      </p:sp>
    </p:spTree>
    <p:extLst>
      <p:ext uri="{BB962C8B-B14F-4D97-AF65-F5344CB8AC3E}">
        <p14:creationId xmlns:p14="http://schemas.microsoft.com/office/powerpoint/2010/main" val="17969975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AABF6E-BC64-C618-A9A4-195D93130DFB}"/>
              </a:ext>
            </a:extLst>
          </p:cNvPr>
          <p:cNvSpPr txBox="1"/>
          <p:nvPr/>
        </p:nvSpPr>
        <p:spPr>
          <a:xfrm>
            <a:off x="270587" y="1064314"/>
            <a:ext cx="8602825" cy="4729372"/>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Wherever possible, complete registration was done for C1 and C2 categories of email IDs. To complete the registration process, it was expected to click on the link sent via email, however, since we did not have credentials, the registration process was not completed. </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Most of the websites had forms (for feedback, support, subscription, etc.) which consisted of several fields including personal information. In such cases we had a strategy to input the email field only and check for any client/server-side validation. On top of this, certain fields were compulsory, which were filled.</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It was noticed that certain websites were tracking activities and did not allow multiple registrations or subscriptions from the same system, even after clearing browsing history and/or using another browser.</a:t>
            </a:r>
            <a:endParaRPr lang="en-IN" dirty="0">
              <a:solidFill>
                <a:srgbClr val="000000"/>
              </a:solidFill>
              <a:latin typeface="Open Sans Light"/>
              <a:cs typeface="Open Sans Light"/>
            </a:endParaRPr>
          </a:p>
        </p:txBody>
      </p:sp>
      <p:sp>
        <p:nvSpPr>
          <p:cNvPr id="3" name="TextBox 2">
            <a:extLst>
              <a:ext uri="{FF2B5EF4-FFF2-40B4-BE49-F238E27FC236}">
                <a16:creationId xmlns:a16="http://schemas.microsoft.com/office/drawing/2014/main" id="{B4A7DADA-D4F2-002C-5CE8-8B3405C9AB83}"/>
              </a:ext>
            </a:extLst>
          </p:cNvPr>
          <p:cNvSpPr txBox="1"/>
          <p:nvPr/>
        </p:nvSpPr>
        <p:spPr>
          <a:xfrm>
            <a:off x="265920" y="305957"/>
            <a:ext cx="8388221" cy="461665"/>
          </a:xfrm>
          <a:prstGeom prst="rect">
            <a:avLst/>
          </a:prstGeom>
        </p:spPr>
        <p:txBody>
          <a:bodyPr vert="horz"/>
          <a:lstStyle>
            <a:defPPr>
              <a:defRPr lang="en-US"/>
            </a:defPPr>
            <a:lvl1pPr>
              <a:spcBef>
                <a:spcPct val="0"/>
              </a:spcBef>
              <a:buNone/>
              <a:defRPr sz="2800">
                <a:solidFill>
                  <a:schemeClr val="tx2"/>
                </a:solidFill>
                <a:latin typeface="Open Sans"/>
                <a:ea typeface="+mj-ea"/>
                <a:cs typeface="Open Sans"/>
              </a:defRPr>
            </a:lvl1pPr>
          </a:lstStyle>
          <a:p>
            <a:r>
              <a:rPr lang="en-US" dirty="0"/>
              <a:t>Observations Related to Retesting of Websites</a:t>
            </a:r>
            <a:endParaRPr lang="en-IN" dirty="0"/>
          </a:p>
        </p:txBody>
      </p:sp>
    </p:spTree>
    <p:extLst>
      <p:ext uri="{BB962C8B-B14F-4D97-AF65-F5344CB8AC3E}">
        <p14:creationId xmlns:p14="http://schemas.microsoft.com/office/powerpoint/2010/main" val="3468323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AABF6E-BC64-C618-A9A4-195D93130DFB}"/>
              </a:ext>
            </a:extLst>
          </p:cNvPr>
          <p:cNvSpPr txBox="1"/>
          <p:nvPr/>
        </p:nvSpPr>
        <p:spPr>
          <a:xfrm>
            <a:off x="373223" y="1265435"/>
            <a:ext cx="8602825" cy="3953775"/>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The email field in the forms of most of websites displayed error messages either on focus change from email field, or while inputting email and/or submission of email IDs in forms. </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Some sites showed error messages for all input fields at once when submitted. We tried filling the email address field only. Accordingly, results were mentioned.</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Some sites required credit card details, passport numbers etc., and were unable to complete the registration process for C1 and C2 categories of email</a:t>
            </a:r>
            <a:endParaRPr lang="en-IN" dirty="0">
              <a:solidFill>
                <a:srgbClr val="000000"/>
              </a:solidFill>
              <a:latin typeface="Open Sans Light"/>
              <a:cs typeface="Open Sans Light"/>
            </a:endParaRPr>
          </a:p>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Some of the sites had form submission buttons which get activated only after entering the requisite fields.</a:t>
            </a:r>
            <a:endParaRPr lang="en-IN" dirty="0">
              <a:solidFill>
                <a:srgbClr val="000000"/>
              </a:solidFill>
              <a:latin typeface="Open Sans Light"/>
              <a:cs typeface="Open Sans Light"/>
            </a:endParaRPr>
          </a:p>
        </p:txBody>
      </p:sp>
      <p:sp>
        <p:nvSpPr>
          <p:cNvPr id="3" name="TextBox 2">
            <a:extLst>
              <a:ext uri="{FF2B5EF4-FFF2-40B4-BE49-F238E27FC236}">
                <a16:creationId xmlns:a16="http://schemas.microsoft.com/office/drawing/2014/main" id="{B4A7DADA-D4F2-002C-5CE8-8B3405C9AB83}"/>
              </a:ext>
            </a:extLst>
          </p:cNvPr>
          <p:cNvSpPr txBox="1"/>
          <p:nvPr/>
        </p:nvSpPr>
        <p:spPr>
          <a:xfrm>
            <a:off x="373223" y="333183"/>
            <a:ext cx="8388221" cy="461665"/>
          </a:xfrm>
          <a:prstGeom prst="rect">
            <a:avLst/>
          </a:prstGeom>
        </p:spPr>
        <p:txBody>
          <a:bodyPr vert="horz"/>
          <a:lstStyle>
            <a:defPPr>
              <a:defRPr lang="en-US"/>
            </a:defPPr>
            <a:lvl1pPr>
              <a:spcBef>
                <a:spcPct val="0"/>
              </a:spcBef>
              <a:buNone/>
              <a:defRPr sz="2800">
                <a:solidFill>
                  <a:schemeClr val="tx2"/>
                </a:solidFill>
                <a:latin typeface="Open Sans"/>
                <a:ea typeface="+mj-ea"/>
                <a:cs typeface="Open Sans"/>
              </a:defRPr>
            </a:lvl1pPr>
          </a:lstStyle>
          <a:p>
            <a:r>
              <a:rPr lang="en-US" dirty="0"/>
              <a:t>Observations Related to Retesting of Websites</a:t>
            </a:r>
            <a:endParaRPr lang="en-IN" dirty="0"/>
          </a:p>
        </p:txBody>
      </p:sp>
    </p:spTree>
    <p:extLst>
      <p:ext uri="{BB962C8B-B14F-4D97-AF65-F5344CB8AC3E}">
        <p14:creationId xmlns:p14="http://schemas.microsoft.com/office/powerpoint/2010/main" val="870906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307774-E33D-F680-F099-C20FA1437A25}"/>
              </a:ext>
            </a:extLst>
          </p:cNvPr>
          <p:cNvSpPr txBox="1"/>
          <p:nvPr/>
        </p:nvSpPr>
        <p:spPr>
          <a:xfrm>
            <a:off x="283028" y="258539"/>
            <a:ext cx="8506409"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Observations Related to Functionality and Email Testability</a:t>
            </a:r>
            <a:endParaRPr lang="en-IN" sz="2800" dirty="0">
              <a:solidFill>
                <a:schemeClr val="tx1"/>
              </a:solidFill>
            </a:endParaRPr>
          </a:p>
        </p:txBody>
      </p:sp>
      <p:sp>
        <p:nvSpPr>
          <p:cNvPr id="5" name="Oval 4">
            <a:extLst>
              <a:ext uri="{FF2B5EF4-FFF2-40B4-BE49-F238E27FC236}">
                <a16:creationId xmlns:a16="http://schemas.microsoft.com/office/drawing/2014/main" id="{31BA1B6B-3226-EBCF-A94A-390F5B9CA19C}"/>
              </a:ext>
            </a:extLst>
          </p:cNvPr>
          <p:cNvSpPr/>
          <p:nvPr/>
        </p:nvSpPr>
        <p:spPr>
          <a:xfrm>
            <a:off x="70028" y="1936984"/>
            <a:ext cx="1038107" cy="984179"/>
          </a:xfrm>
          <a:prstGeom prst="ellipse">
            <a:avLst/>
          </a:prstGeom>
          <a:solidFill>
            <a:schemeClr val="accent1">
              <a:lumMod val="20000"/>
              <a:lumOff val="8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31FB22EA-62D0-B2CB-B3A1-E20B47AC81FB}"/>
              </a:ext>
            </a:extLst>
          </p:cNvPr>
          <p:cNvSpPr txBox="1"/>
          <p:nvPr/>
        </p:nvSpPr>
        <p:spPr>
          <a:xfrm>
            <a:off x="70028" y="2198240"/>
            <a:ext cx="1038107" cy="461665"/>
          </a:xfrm>
          <a:prstGeom prst="rect">
            <a:avLst/>
          </a:prstGeom>
          <a:noFill/>
        </p:spPr>
        <p:txBody>
          <a:bodyPr wrap="square" rtlCol="0">
            <a:spAutoFit/>
          </a:bodyPr>
          <a:lstStyle/>
          <a:p>
            <a:pPr algn="ctr"/>
            <a:r>
              <a:rPr lang="en-IN" sz="2400" b="1" dirty="0">
                <a:latin typeface="Open Sans" panose="020B0606030504020204" pitchFamily="34" charset="0"/>
                <a:ea typeface="Open Sans" panose="020B0606030504020204" pitchFamily="34" charset="0"/>
                <a:cs typeface="Open Sans" panose="020B0606030504020204" pitchFamily="34" charset="0"/>
              </a:rPr>
              <a:t>40%</a:t>
            </a:r>
          </a:p>
        </p:txBody>
      </p:sp>
      <p:sp>
        <p:nvSpPr>
          <p:cNvPr id="7" name="TextBox 6">
            <a:extLst>
              <a:ext uri="{FF2B5EF4-FFF2-40B4-BE49-F238E27FC236}">
                <a16:creationId xmlns:a16="http://schemas.microsoft.com/office/drawing/2014/main" id="{6F29C2BF-79BE-A8FB-A6EF-6501AF939214}"/>
              </a:ext>
            </a:extLst>
          </p:cNvPr>
          <p:cNvSpPr txBox="1"/>
          <p:nvPr/>
        </p:nvSpPr>
        <p:spPr>
          <a:xfrm>
            <a:off x="959163" y="1597013"/>
            <a:ext cx="3984170" cy="1607299"/>
          </a:xfrm>
          <a:prstGeom prst="rect">
            <a:avLst/>
          </a:prstGeom>
          <a:noFill/>
        </p:spPr>
        <p:txBody>
          <a:bodyPr wrap="square">
            <a:spAutoFit/>
          </a:bodyPr>
          <a:lstStyle/>
          <a:p>
            <a:pPr marL="91440">
              <a:lnSpc>
                <a:spcPct val="125000"/>
              </a:lnSpc>
              <a:spcBef>
                <a:spcPct val="20000"/>
              </a:spcBef>
              <a:buClr>
                <a:schemeClr val="accent3"/>
              </a:buClr>
              <a:buSzPct val="85000"/>
            </a:pPr>
            <a:r>
              <a:rPr lang="en-US" sz="1600" dirty="0">
                <a:solidFill>
                  <a:srgbClr val="000000"/>
                </a:solidFill>
                <a:latin typeface="Open Sans Light"/>
                <a:cs typeface="Open Sans Light"/>
              </a:rPr>
              <a:t>Websites use JavaScript-based validation either on moving the cursor away from email field to another field (on focus change), or while inputting email or on submission of email IDs in forms.</a:t>
            </a:r>
            <a:endParaRPr lang="en-IN" sz="1600" dirty="0">
              <a:solidFill>
                <a:srgbClr val="000000"/>
              </a:solidFill>
              <a:latin typeface="Open Sans Light"/>
              <a:cs typeface="Open Sans Light"/>
            </a:endParaRPr>
          </a:p>
        </p:txBody>
      </p:sp>
      <p:sp>
        <p:nvSpPr>
          <p:cNvPr id="9" name="Oval 8">
            <a:extLst>
              <a:ext uri="{FF2B5EF4-FFF2-40B4-BE49-F238E27FC236}">
                <a16:creationId xmlns:a16="http://schemas.microsoft.com/office/drawing/2014/main" id="{4D130045-0AF5-0469-CA95-C07D38C03471}"/>
              </a:ext>
            </a:extLst>
          </p:cNvPr>
          <p:cNvSpPr/>
          <p:nvPr/>
        </p:nvSpPr>
        <p:spPr>
          <a:xfrm>
            <a:off x="637625" y="5189535"/>
            <a:ext cx="1038107" cy="984179"/>
          </a:xfrm>
          <a:prstGeom prst="ellipse">
            <a:avLst/>
          </a:prstGeom>
          <a:solidFill>
            <a:schemeClr val="bg2">
              <a:lumMod val="9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a:extLst>
              <a:ext uri="{FF2B5EF4-FFF2-40B4-BE49-F238E27FC236}">
                <a16:creationId xmlns:a16="http://schemas.microsoft.com/office/drawing/2014/main" id="{A8834845-6C6A-51F7-9755-C0472F43DE5E}"/>
              </a:ext>
            </a:extLst>
          </p:cNvPr>
          <p:cNvSpPr txBox="1"/>
          <p:nvPr/>
        </p:nvSpPr>
        <p:spPr>
          <a:xfrm>
            <a:off x="796643" y="5450791"/>
            <a:ext cx="790601" cy="461665"/>
          </a:xfrm>
          <a:prstGeom prst="rect">
            <a:avLst/>
          </a:prstGeom>
          <a:noFill/>
        </p:spPr>
        <p:txBody>
          <a:bodyPr wrap="none" rtlCol="0">
            <a:spAutoFit/>
          </a:bodyPr>
          <a:lstStyle/>
          <a:p>
            <a:r>
              <a:rPr lang="en-IN" sz="2400" b="1" dirty="0">
                <a:latin typeface="Open Sans" panose="020B0606030504020204" pitchFamily="34" charset="0"/>
                <a:ea typeface="Open Sans" panose="020B0606030504020204" pitchFamily="34" charset="0"/>
                <a:cs typeface="Open Sans" panose="020B0606030504020204" pitchFamily="34" charset="0"/>
              </a:rPr>
              <a:t>10%</a:t>
            </a:r>
          </a:p>
        </p:txBody>
      </p:sp>
      <p:sp>
        <p:nvSpPr>
          <p:cNvPr id="11" name="TextBox 10">
            <a:extLst>
              <a:ext uri="{FF2B5EF4-FFF2-40B4-BE49-F238E27FC236}">
                <a16:creationId xmlns:a16="http://schemas.microsoft.com/office/drawing/2014/main" id="{F03BD7E1-EA07-521B-9D06-79DEB1AAEACD}"/>
              </a:ext>
            </a:extLst>
          </p:cNvPr>
          <p:cNvSpPr txBox="1"/>
          <p:nvPr/>
        </p:nvSpPr>
        <p:spPr>
          <a:xfrm>
            <a:off x="1680942" y="5178203"/>
            <a:ext cx="5765795" cy="991746"/>
          </a:xfrm>
          <a:prstGeom prst="rect">
            <a:avLst/>
          </a:prstGeom>
          <a:noFill/>
        </p:spPr>
        <p:txBody>
          <a:bodyPr wrap="square">
            <a:spAutoFit/>
          </a:bodyPr>
          <a:lstStyle/>
          <a:p>
            <a:pPr marL="91440">
              <a:lnSpc>
                <a:spcPct val="125000"/>
              </a:lnSpc>
              <a:spcBef>
                <a:spcPct val="20000"/>
              </a:spcBef>
              <a:buClr>
                <a:schemeClr val="accent3"/>
              </a:buClr>
              <a:buSzPct val="85000"/>
            </a:pPr>
            <a:r>
              <a:rPr lang="en-US" sz="1600" dirty="0">
                <a:solidFill>
                  <a:srgbClr val="000000"/>
                </a:solidFill>
                <a:latin typeface="Open Sans Light"/>
                <a:cs typeface="Open Sans Light"/>
              </a:rPr>
              <a:t>Websites use the HTML input type as default (if input type is not mentioned, then browser considers the input as default "text"), which treats email ID as text input.</a:t>
            </a:r>
            <a:endParaRPr lang="en-IN" sz="1600" dirty="0">
              <a:solidFill>
                <a:srgbClr val="000000"/>
              </a:solidFill>
              <a:latin typeface="Open Sans Light"/>
              <a:cs typeface="Open Sans Light"/>
            </a:endParaRPr>
          </a:p>
        </p:txBody>
      </p:sp>
      <p:sp>
        <p:nvSpPr>
          <p:cNvPr id="15" name="TextBox 14">
            <a:extLst>
              <a:ext uri="{FF2B5EF4-FFF2-40B4-BE49-F238E27FC236}">
                <a16:creationId xmlns:a16="http://schemas.microsoft.com/office/drawing/2014/main" id="{A1721D4D-7406-653E-4F33-B43E061C92E4}"/>
              </a:ext>
            </a:extLst>
          </p:cNvPr>
          <p:cNvSpPr txBox="1"/>
          <p:nvPr/>
        </p:nvSpPr>
        <p:spPr>
          <a:xfrm>
            <a:off x="5733987" y="1524183"/>
            <a:ext cx="3444738" cy="1607299"/>
          </a:xfrm>
          <a:prstGeom prst="rect">
            <a:avLst/>
          </a:prstGeom>
          <a:noFill/>
        </p:spPr>
        <p:txBody>
          <a:bodyPr wrap="square">
            <a:spAutoFit/>
          </a:bodyPr>
          <a:lstStyle/>
          <a:p>
            <a:pPr>
              <a:lnSpc>
                <a:spcPct val="125000"/>
              </a:lnSpc>
              <a:spcBef>
                <a:spcPct val="20000"/>
              </a:spcBef>
              <a:buClr>
                <a:schemeClr val="accent3"/>
              </a:buClr>
              <a:buSzPct val="85000"/>
            </a:pPr>
            <a:r>
              <a:rPr lang="en-US" sz="1600" dirty="0">
                <a:solidFill>
                  <a:srgbClr val="000000"/>
                </a:solidFill>
                <a:latin typeface="Open Sans Light"/>
                <a:cs typeface="Open Sans Light"/>
              </a:rPr>
              <a:t>Websites had ASCII email validation (example: [a-z]@[a-z].[a-z]) while implementing HTML input type TEXT which treats email ID as text input.</a:t>
            </a:r>
            <a:endParaRPr lang="en-IN" sz="1600" dirty="0">
              <a:solidFill>
                <a:srgbClr val="000000"/>
              </a:solidFill>
              <a:latin typeface="Open Sans Light"/>
              <a:cs typeface="Open Sans Light"/>
            </a:endParaRPr>
          </a:p>
        </p:txBody>
      </p:sp>
      <p:sp>
        <p:nvSpPr>
          <p:cNvPr id="16" name="Oval 15">
            <a:extLst>
              <a:ext uri="{FF2B5EF4-FFF2-40B4-BE49-F238E27FC236}">
                <a16:creationId xmlns:a16="http://schemas.microsoft.com/office/drawing/2014/main" id="{C86EC1C1-0AD9-6F7E-F286-12AF0DE6C1F3}"/>
              </a:ext>
            </a:extLst>
          </p:cNvPr>
          <p:cNvSpPr/>
          <p:nvPr/>
        </p:nvSpPr>
        <p:spPr>
          <a:xfrm>
            <a:off x="4742672" y="1773411"/>
            <a:ext cx="1038107" cy="984179"/>
          </a:xfrm>
          <a:prstGeom prst="ellipse">
            <a:avLst/>
          </a:prstGeom>
          <a:solidFill>
            <a:srgbClr val="DFF1CB"/>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TextBox 16">
            <a:extLst>
              <a:ext uri="{FF2B5EF4-FFF2-40B4-BE49-F238E27FC236}">
                <a16:creationId xmlns:a16="http://schemas.microsoft.com/office/drawing/2014/main" id="{5528B4F4-BADE-858C-D253-5DC845A98B96}"/>
              </a:ext>
            </a:extLst>
          </p:cNvPr>
          <p:cNvSpPr txBox="1"/>
          <p:nvPr/>
        </p:nvSpPr>
        <p:spPr>
          <a:xfrm>
            <a:off x="4742673" y="2010665"/>
            <a:ext cx="1038106" cy="461665"/>
          </a:xfrm>
          <a:prstGeom prst="rect">
            <a:avLst/>
          </a:prstGeom>
          <a:noFill/>
        </p:spPr>
        <p:txBody>
          <a:bodyPr wrap="square" rtlCol="0">
            <a:spAutoFit/>
          </a:bodyPr>
          <a:lstStyle/>
          <a:p>
            <a:pPr algn="ctr"/>
            <a:r>
              <a:rPr lang="en-IN" sz="2400" b="1" dirty="0">
                <a:latin typeface="Open Sans" panose="020B0606030504020204" pitchFamily="34" charset="0"/>
                <a:ea typeface="Open Sans" panose="020B0606030504020204" pitchFamily="34" charset="0"/>
                <a:cs typeface="Open Sans" panose="020B0606030504020204" pitchFamily="34" charset="0"/>
              </a:rPr>
              <a:t>40%</a:t>
            </a:r>
          </a:p>
        </p:txBody>
      </p:sp>
      <p:sp>
        <p:nvSpPr>
          <p:cNvPr id="18" name="Oval 17">
            <a:extLst>
              <a:ext uri="{FF2B5EF4-FFF2-40B4-BE49-F238E27FC236}">
                <a16:creationId xmlns:a16="http://schemas.microsoft.com/office/drawing/2014/main" id="{B8A7568D-0A28-2101-BA54-4B9ACE055716}"/>
              </a:ext>
            </a:extLst>
          </p:cNvPr>
          <p:cNvSpPr/>
          <p:nvPr/>
        </p:nvSpPr>
        <p:spPr>
          <a:xfrm>
            <a:off x="1195343" y="3688575"/>
            <a:ext cx="1038107" cy="984179"/>
          </a:xfrm>
          <a:prstGeom prst="ellipse">
            <a:avLst/>
          </a:prstGeom>
          <a:solidFill>
            <a:srgbClr val="6DD9FF"/>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TextBox 18">
            <a:extLst>
              <a:ext uri="{FF2B5EF4-FFF2-40B4-BE49-F238E27FC236}">
                <a16:creationId xmlns:a16="http://schemas.microsoft.com/office/drawing/2014/main" id="{6A4D2624-50F8-530A-E2E3-F3469D06B4C4}"/>
              </a:ext>
            </a:extLst>
          </p:cNvPr>
          <p:cNvSpPr txBox="1"/>
          <p:nvPr/>
        </p:nvSpPr>
        <p:spPr>
          <a:xfrm>
            <a:off x="1242314" y="3920868"/>
            <a:ext cx="1038106" cy="461665"/>
          </a:xfrm>
          <a:prstGeom prst="rect">
            <a:avLst/>
          </a:prstGeom>
          <a:noFill/>
        </p:spPr>
        <p:txBody>
          <a:bodyPr wrap="square" rtlCol="0">
            <a:spAutoFit/>
          </a:bodyPr>
          <a:lstStyle/>
          <a:p>
            <a:pPr algn="ctr"/>
            <a:r>
              <a:rPr lang="en-IN" sz="2400" b="1" dirty="0">
                <a:latin typeface="Open Sans" panose="020B0606030504020204" pitchFamily="34" charset="0"/>
                <a:ea typeface="Open Sans" panose="020B0606030504020204" pitchFamily="34" charset="0"/>
                <a:cs typeface="Open Sans" panose="020B0606030504020204" pitchFamily="34" charset="0"/>
              </a:rPr>
              <a:t>10%</a:t>
            </a:r>
          </a:p>
        </p:txBody>
      </p:sp>
      <p:sp>
        <p:nvSpPr>
          <p:cNvPr id="21" name="TextBox 20">
            <a:extLst>
              <a:ext uri="{FF2B5EF4-FFF2-40B4-BE49-F238E27FC236}">
                <a16:creationId xmlns:a16="http://schemas.microsoft.com/office/drawing/2014/main" id="{2F80DD4B-1ABE-C176-90FA-13800D0BCB71}"/>
              </a:ext>
            </a:extLst>
          </p:cNvPr>
          <p:cNvSpPr txBox="1"/>
          <p:nvPr/>
        </p:nvSpPr>
        <p:spPr>
          <a:xfrm>
            <a:off x="2233450" y="3663331"/>
            <a:ext cx="5450875" cy="1077218"/>
          </a:xfrm>
          <a:prstGeom prst="rect">
            <a:avLst/>
          </a:prstGeom>
          <a:noFill/>
        </p:spPr>
        <p:txBody>
          <a:bodyPr wrap="square">
            <a:spAutoFit/>
          </a:bodyPr>
          <a:lstStyle/>
          <a:p>
            <a:r>
              <a:rPr lang="en-IN" sz="1600" dirty="0">
                <a:solidFill>
                  <a:srgbClr val="000000"/>
                </a:solidFill>
                <a:latin typeface="Open Sans Light"/>
                <a:cs typeface="Open Sans Light"/>
              </a:rPr>
              <a:t>Websites use the HTML required Attribute for input type EMAIL, which specifies that the input element must be filled out before submitting the form and has ASCII email validation. </a:t>
            </a:r>
          </a:p>
        </p:txBody>
      </p:sp>
    </p:spTree>
    <p:extLst>
      <p:ext uri="{BB962C8B-B14F-4D97-AF65-F5344CB8AC3E}">
        <p14:creationId xmlns:p14="http://schemas.microsoft.com/office/powerpoint/2010/main" val="29380390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0BF45E-23BE-BAA2-2154-FBCF40B7329A}"/>
              </a:ext>
            </a:extLst>
          </p:cNvPr>
          <p:cNvSpPr txBox="1"/>
          <p:nvPr/>
        </p:nvSpPr>
        <p:spPr>
          <a:xfrm>
            <a:off x="298392" y="1609687"/>
            <a:ext cx="8547215" cy="3638625"/>
          </a:xfrm>
          <a:prstGeom prst="rect">
            <a:avLst/>
          </a:prstGeom>
          <a:noFill/>
        </p:spPr>
        <p:txBody>
          <a:bodyPr wrap="square">
            <a:spAutoFit/>
          </a:bodyPr>
          <a:lstStyle/>
          <a:p>
            <a:pPr marL="274320" lvl="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Certain sites had redirections, and in few cases redirection changed dynamically.</a:t>
            </a: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A few websites have “Login/Registration” page view on dialog/popup. Multiple clicks and views are required to reach to the registration page to locate the email field. However, the URL remains the same, and so it is necessary to note all the steps to carry out retesting. </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A few of the websites had “email-based login and registration, however, it seems they have now changed login to a mobile plus OTP combination. Also, for new users, registration with email is disallowed, but existing users continue to use mail/</a:t>
            </a:r>
            <a:r>
              <a:rPr lang="en-US" dirty="0" err="1">
                <a:solidFill>
                  <a:srgbClr val="000000"/>
                </a:solidFill>
                <a:latin typeface="Open Sans Light"/>
                <a:cs typeface="Open Sans Light"/>
              </a:rPr>
              <a:t>userID</a:t>
            </a:r>
            <a:r>
              <a:rPr lang="en-US" dirty="0">
                <a:solidFill>
                  <a:srgbClr val="000000"/>
                </a:solidFill>
                <a:latin typeface="Open Sans Light"/>
                <a:cs typeface="Open Sans Light"/>
              </a:rPr>
              <a:t>/mobile for login.</a:t>
            </a:r>
          </a:p>
        </p:txBody>
      </p:sp>
      <p:sp>
        <p:nvSpPr>
          <p:cNvPr id="3" name="TextBox 2">
            <a:extLst>
              <a:ext uri="{FF2B5EF4-FFF2-40B4-BE49-F238E27FC236}">
                <a16:creationId xmlns:a16="http://schemas.microsoft.com/office/drawing/2014/main" id="{C6307774-E33D-F680-F099-C20FA1437A25}"/>
              </a:ext>
            </a:extLst>
          </p:cNvPr>
          <p:cNvSpPr txBox="1"/>
          <p:nvPr/>
        </p:nvSpPr>
        <p:spPr>
          <a:xfrm>
            <a:off x="283028" y="258539"/>
            <a:ext cx="8441468"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Observations Related to Functionality and Email Testability</a:t>
            </a:r>
            <a:endParaRPr lang="en-IN" sz="2800" dirty="0">
              <a:solidFill>
                <a:schemeClr val="tx1"/>
              </a:solidFill>
            </a:endParaRPr>
          </a:p>
        </p:txBody>
      </p:sp>
    </p:spTree>
    <p:extLst>
      <p:ext uri="{BB962C8B-B14F-4D97-AF65-F5344CB8AC3E}">
        <p14:creationId xmlns:p14="http://schemas.microsoft.com/office/powerpoint/2010/main" val="3308949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0BF45E-23BE-BAA2-2154-FBCF40B7329A}"/>
              </a:ext>
            </a:extLst>
          </p:cNvPr>
          <p:cNvSpPr txBox="1"/>
          <p:nvPr/>
        </p:nvSpPr>
        <p:spPr>
          <a:xfrm>
            <a:off x="298392" y="1581987"/>
            <a:ext cx="8547215" cy="3694025"/>
          </a:xfrm>
          <a:prstGeom prst="rect">
            <a:avLst/>
          </a:prstGeom>
          <a:noFill/>
        </p:spPr>
        <p:txBody>
          <a:bodyPr wrap="square">
            <a:spAutoFit/>
          </a:bodyPr>
          <a:lstStyle/>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A few websites have upgraded to mobile plus OTP based login instead of email. Also, the email field was not observed on the contact/support/feedback pages, so these were marked and non-testable (N). </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Testing team not conversant with the language of the websites faced challenges during navigation and email field identification.</a:t>
            </a: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Combination of a machine translation plugin such as Google Translate, and Google Lens Android applications were used for translation. </a:t>
            </a: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Google Translate as well as Google Lens did have their own issues. For example, Google Lens does not provide translations for placeholders of input fields. </a:t>
            </a:r>
            <a:endParaRPr lang="en-IN" dirty="0">
              <a:solidFill>
                <a:srgbClr val="000000"/>
              </a:solidFill>
              <a:latin typeface="Open Sans Light"/>
              <a:cs typeface="Open Sans Light"/>
            </a:endParaRPr>
          </a:p>
        </p:txBody>
      </p:sp>
      <p:sp>
        <p:nvSpPr>
          <p:cNvPr id="3" name="TextBox 2">
            <a:extLst>
              <a:ext uri="{FF2B5EF4-FFF2-40B4-BE49-F238E27FC236}">
                <a16:creationId xmlns:a16="http://schemas.microsoft.com/office/drawing/2014/main" id="{C6307774-E33D-F680-F099-C20FA1437A25}"/>
              </a:ext>
            </a:extLst>
          </p:cNvPr>
          <p:cNvSpPr txBox="1"/>
          <p:nvPr/>
        </p:nvSpPr>
        <p:spPr>
          <a:xfrm>
            <a:off x="283028" y="258539"/>
            <a:ext cx="8375780"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Observations Related to Functionality and Email Testability</a:t>
            </a:r>
            <a:endParaRPr lang="en-IN" sz="2800" dirty="0">
              <a:solidFill>
                <a:schemeClr val="tx1"/>
              </a:solidFill>
            </a:endParaRPr>
          </a:p>
        </p:txBody>
      </p:sp>
    </p:spTree>
    <p:extLst>
      <p:ext uri="{BB962C8B-B14F-4D97-AF65-F5344CB8AC3E}">
        <p14:creationId xmlns:p14="http://schemas.microsoft.com/office/powerpoint/2010/main" val="3789534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0BF45E-23BE-BAA2-2154-FBCF40B7329A}"/>
              </a:ext>
            </a:extLst>
          </p:cNvPr>
          <p:cNvSpPr txBox="1"/>
          <p:nvPr/>
        </p:nvSpPr>
        <p:spPr>
          <a:xfrm>
            <a:off x="197310" y="1638559"/>
            <a:ext cx="8547215" cy="3804824"/>
          </a:xfrm>
          <a:prstGeom prst="rect">
            <a:avLst/>
          </a:prstGeom>
          <a:noFill/>
        </p:spPr>
        <p:txBody>
          <a:bodyPr wrap="square">
            <a:spAutoFit/>
          </a:bodyPr>
          <a:lstStyle/>
          <a:p>
            <a:pPr marL="274320" lvl="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Certain sites had redirections, and in few cases, redirection changed dynamically.</a:t>
            </a:r>
            <a:endParaRPr lang="en-IN" dirty="0">
              <a:solidFill>
                <a:srgbClr val="000000"/>
              </a:solidFill>
              <a:latin typeface="Open Sans Light"/>
              <a:cs typeface="Open Sans Light"/>
            </a:endParaRPr>
          </a:p>
          <a:p>
            <a:pPr marL="274320" lvl="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Most of the banking/educational (university) sites expect an account number/unique ID/CPF/CPR to login or register and is country-specific. A CPF number generation tool (</a:t>
            </a:r>
            <a:r>
              <a:rPr lang="en-US" dirty="0">
                <a:solidFill>
                  <a:srgbClr val="000000"/>
                </a:solidFill>
                <a:latin typeface="Open Sans Light"/>
                <a:cs typeface="Open Sans Light"/>
                <a:hlinkClick r:id="rId2"/>
              </a:rPr>
              <a:t>https://theonegenerator.com</a:t>
            </a:r>
            <a:r>
              <a:rPr lang="en-US" dirty="0">
                <a:solidFill>
                  <a:srgbClr val="000000"/>
                </a:solidFill>
                <a:latin typeface="Open Sans Light"/>
                <a:cs typeface="Open Sans Light"/>
              </a:rPr>
              <a:t>) was used as a temporary measure to locate the email field (CPR - civil registration number).</a:t>
            </a:r>
            <a:endParaRPr lang="en-IN" dirty="0">
              <a:solidFill>
                <a:srgbClr val="000000"/>
              </a:solidFill>
              <a:latin typeface="Open Sans Light"/>
              <a:cs typeface="Open Sans Light"/>
            </a:endParaRPr>
          </a:p>
          <a:p>
            <a:pPr marL="274320" lvl="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Certain websites were found to have:</a:t>
            </a:r>
            <a:endParaRPr lang="en-IN" dirty="0">
              <a:solidFill>
                <a:srgbClr val="000000"/>
              </a:solidFill>
              <a:latin typeface="Open Sans Light"/>
              <a:cs typeface="Open Sans Light"/>
            </a:endParaRPr>
          </a:p>
          <a:p>
            <a:pPr marL="548640" lvl="1" indent="-182880">
              <a:lnSpc>
                <a:spcPct val="125000"/>
              </a:lnSpc>
              <a:spcBef>
                <a:spcPct val="20000"/>
              </a:spcBef>
              <a:buClr>
                <a:schemeClr val="accent3"/>
              </a:buClr>
              <a:buSzPct val="85000"/>
              <a:buFont typeface="Lucida Grande"/>
              <a:buChar char="*"/>
            </a:pPr>
            <a:r>
              <a:rPr lang="en-US" sz="1600" dirty="0">
                <a:solidFill>
                  <a:srgbClr val="000000"/>
                </a:solidFill>
                <a:latin typeface="Open Sans Light"/>
                <a:cs typeface="Open Sans Light"/>
              </a:rPr>
              <a:t>Illicit content</a:t>
            </a:r>
            <a:endParaRPr lang="en-IN" sz="1600" dirty="0">
              <a:solidFill>
                <a:srgbClr val="000000"/>
              </a:solidFill>
              <a:latin typeface="Open Sans Light"/>
              <a:cs typeface="Open Sans Light"/>
            </a:endParaRPr>
          </a:p>
          <a:p>
            <a:pPr marL="548640" lvl="1" indent="-182880">
              <a:lnSpc>
                <a:spcPct val="125000"/>
              </a:lnSpc>
              <a:spcBef>
                <a:spcPct val="20000"/>
              </a:spcBef>
              <a:buClr>
                <a:schemeClr val="accent3"/>
              </a:buClr>
              <a:buSzPct val="85000"/>
              <a:buFont typeface="Lucida Grande"/>
              <a:buChar char="*"/>
            </a:pPr>
            <a:r>
              <a:rPr lang="en-US" sz="1600" dirty="0">
                <a:solidFill>
                  <a:srgbClr val="000000"/>
                </a:solidFill>
                <a:latin typeface="Open Sans Light"/>
                <a:cs typeface="Open Sans Light"/>
              </a:rPr>
              <a:t>Accessible only in a specific region</a:t>
            </a:r>
            <a:endParaRPr lang="en-IN" sz="1600" dirty="0">
              <a:solidFill>
                <a:srgbClr val="000000"/>
              </a:solidFill>
              <a:latin typeface="Open Sans Light"/>
              <a:cs typeface="Open Sans Light"/>
            </a:endParaRPr>
          </a:p>
          <a:p>
            <a:pPr marL="548640" lvl="1" indent="-182880">
              <a:lnSpc>
                <a:spcPct val="125000"/>
              </a:lnSpc>
              <a:spcBef>
                <a:spcPct val="20000"/>
              </a:spcBef>
              <a:buClr>
                <a:schemeClr val="accent3"/>
              </a:buClr>
              <a:buSzPct val="85000"/>
              <a:buFont typeface="Lucida Grande"/>
              <a:buChar char="*"/>
            </a:pPr>
            <a:r>
              <a:rPr lang="en-US" sz="1600" dirty="0">
                <a:solidFill>
                  <a:srgbClr val="000000"/>
                </a:solidFill>
                <a:latin typeface="Open Sans Light"/>
                <a:cs typeface="Open Sans Light"/>
              </a:rPr>
              <a:t>Blocked as per region specific IT policies / Act. </a:t>
            </a:r>
            <a:endParaRPr lang="en-IN" sz="1600" dirty="0">
              <a:solidFill>
                <a:srgbClr val="000000"/>
              </a:solidFill>
              <a:latin typeface="Open Sans Light"/>
              <a:cs typeface="Open Sans Light"/>
            </a:endParaRPr>
          </a:p>
        </p:txBody>
      </p:sp>
      <p:sp>
        <p:nvSpPr>
          <p:cNvPr id="5" name="TextBox 4">
            <a:extLst>
              <a:ext uri="{FF2B5EF4-FFF2-40B4-BE49-F238E27FC236}">
                <a16:creationId xmlns:a16="http://schemas.microsoft.com/office/drawing/2014/main" id="{177562EB-F1F5-BD4D-9217-677FF372AFC0}"/>
              </a:ext>
            </a:extLst>
          </p:cNvPr>
          <p:cNvSpPr txBox="1"/>
          <p:nvPr/>
        </p:nvSpPr>
        <p:spPr>
          <a:xfrm>
            <a:off x="283028" y="258539"/>
            <a:ext cx="8375780"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Observations Related to Functionality and Email Testability</a:t>
            </a:r>
            <a:endParaRPr lang="en-IN" sz="2800" dirty="0">
              <a:solidFill>
                <a:schemeClr val="tx1"/>
              </a:solidFill>
            </a:endParaRPr>
          </a:p>
        </p:txBody>
      </p:sp>
    </p:spTree>
    <p:extLst>
      <p:ext uri="{BB962C8B-B14F-4D97-AF65-F5344CB8AC3E}">
        <p14:creationId xmlns:p14="http://schemas.microsoft.com/office/powerpoint/2010/main" val="12208854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0BF45E-23BE-BAA2-2154-FBCF40B7329A}"/>
              </a:ext>
            </a:extLst>
          </p:cNvPr>
          <p:cNvSpPr txBox="1"/>
          <p:nvPr/>
        </p:nvSpPr>
        <p:spPr>
          <a:xfrm>
            <a:off x="243766" y="1554288"/>
            <a:ext cx="8656468" cy="3749424"/>
          </a:xfrm>
          <a:prstGeom prst="rect">
            <a:avLst/>
          </a:prstGeom>
          <a:noFill/>
        </p:spPr>
        <p:txBody>
          <a:bodyPr wrap="square">
            <a:spAutoFit/>
          </a:bodyPr>
          <a:lstStyle/>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Tried to identify email fields at various places, such as Login/Registration, Subscribe, Contact Us, Feedback, Careers, Complaints, Newsletter pages and more. In most cases, the Contact Us page did not have a form and only provides simple email for communication.</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One site uses HTML input element type as “search”.</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A few of the websites have disabled copy and pasting and right clicking.</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For some websites, HTML input element type is “email”, however, validation happens on defocus or at time after submission of the form by clicking Submit/Register button.</a:t>
            </a:r>
            <a:endParaRPr lang="en-IN" dirty="0">
              <a:solidFill>
                <a:srgbClr val="000000"/>
              </a:solidFill>
              <a:latin typeface="Open Sans Light"/>
              <a:cs typeface="Open Sans Light"/>
            </a:endParaRP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Some sites require a specific TLD/domain, e.g., </a:t>
            </a:r>
            <a:r>
              <a:rPr lang="en-US" dirty="0" err="1">
                <a:solidFill>
                  <a:srgbClr val="000000"/>
                </a:solidFill>
                <a:latin typeface="Open Sans Light"/>
                <a:cs typeface="Open Sans Light"/>
              </a:rPr>
              <a:t>gmail</a:t>
            </a:r>
            <a:r>
              <a:rPr lang="en-US" dirty="0">
                <a:solidFill>
                  <a:srgbClr val="000000"/>
                </a:solidFill>
                <a:latin typeface="Open Sans Light"/>
                <a:cs typeface="Open Sans Light"/>
              </a:rPr>
              <a:t> or .</a:t>
            </a:r>
            <a:r>
              <a:rPr lang="en-US" dirty="0" err="1">
                <a:solidFill>
                  <a:srgbClr val="000000"/>
                </a:solidFill>
                <a:latin typeface="Open Sans Light"/>
                <a:cs typeface="Open Sans Light"/>
              </a:rPr>
              <a:t>cz</a:t>
            </a:r>
            <a:r>
              <a:rPr lang="en-US" dirty="0">
                <a:solidFill>
                  <a:srgbClr val="000000"/>
                </a:solidFill>
                <a:latin typeface="Open Sans Light"/>
                <a:cs typeface="Open Sans Light"/>
              </a:rPr>
              <a:t> or @rambler.ru.</a:t>
            </a:r>
            <a:endParaRPr lang="en-IN" dirty="0">
              <a:solidFill>
                <a:srgbClr val="000000"/>
              </a:solidFill>
              <a:latin typeface="Open Sans Light"/>
              <a:cs typeface="Open Sans Light"/>
            </a:endParaRPr>
          </a:p>
        </p:txBody>
      </p:sp>
      <p:sp>
        <p:nvSpPr>
          <p:cNvPr id="4" name="TextBox 3">
            <a:extLst>
              <a:ext uri="{FF2B5EF4-FFF2-40B4-BE49-F238E27FC236}">
                <a16:creationId xmlns:a16="http://schemas.microsoft.com/office/drawing/2014/main" id="{79F9DD98-B9F8-C648-A304-23CCEC0810F2}"/>
              </a:ext>
            </a:extLst>
          </p:cNvPr>
          <p:cNvSpPr txBox="1"/>
          <p:nvPr/>
        </p:nvSpPr>
        <p:spPr>
          <a:xfrm>
            <a:off x="283028" y="258539"/>
            <a:ext cx="8375780"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Observations Related to Functionality and Email Testability</a:t>
            </a:r>
            <a:endParaRPr lang="en-IN" sz="2800" dirty="0">
              <a:solidFill>
                <a:schemeClr val="tx1"/>
              </a:solidFill>
            </a:endParaRPr>
          </a:p>
        </p:txBody>
      </p:sp>
    </p:spTree>
    <p:extLst>
      <p:ext uri="{BB962C8B-B14F-4D97-AF65-F5344CB8AC3E}">
        <p14:creationId xmlns:p14="http://schemas.microsoft.com/office/powerpoint/2010/main" val="25882135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477B14-B39E-3B30-77FB-E685D4B5491C}"/>
              </a:ext>
            </a:extLst>
          </p:cNvPr>
          <p:cNvSpPr txBox="1"/>
          <p:nvPr/>
        </p:nvSpPr>
        <p:spPr>
          <a:xfrm>
            <a:off x="373225" y="1431931"/>
            <a:ext cx="8528180" cy="1159485"/>
          </a:xfrm>
          <a:prstGeom prst="rect">
            <a:avLst/>
          </a:prstGeom>
          <a:noFill/>
        </p:spPr>
        <p:txBody>
          <a:bodyPr wrap="square">
            <a:spAutoFit/>
          </a:bodyPr>
          <a:lstStyle/>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Mobile number-based validation seems to be an increasing trend for online services related to e-commerce, education, banking, and government. </a:t>
            </a:r>
          </a:p>
          <a:p>
            <a:pPr marL="274320" indent="-182880">
              <a:lnSpc>
                <a:spcPct val="125000"/>
              </a:lnSpc>
              <a:spcBef>
                <a:spcPct val="20000"/>
              </a:spcBef>
              <a:buClr>
                <a:schemeClr val="accent3"/>
              </a:buClr>
              <a:buSzPct val="85000"/>
              <a:buFont typeface="Lucida Grande"/>
              <a:buChar char="*"/>
            </a:pPr>
            <a:r>
              <a:rPr lang="en-US" dirty="0">
                <a:solidFill>
                  <a:srgbClr val="000000"/>
                </a:solidFill>
                <a:latin typeface="Open Sans Light"/>
                <a:cs typeface="Open Sans Light"/>
              </a:rPr>
              <a:t>Additionally, email is being used to verify the authenticity of the user.  </a:t>
            </a:r>
            <a:endParaRPr lang="en-IN" dirty="0">
              <a:solidFill>
                <a:srgbClr val="000000"/>
              </a:solidFill>
              <a:latin typeface="Open Sans Light"/>
              <a:cs typeface="Open Sans Light"/>
            </a:endParaRPr>
          </a:p>
        </p:txBody>
      </p:sp>
      <p:sp>
        <p:nvSpPr>
          <p:cNvPr id="3" name="TextBox 2">
            <a:extLst>
              <a:ext uri="{FF2B5EF4-FFF2-40B4-BE49-F238E27FC236}">
                <a16:creationId xmlns:a16="http://schemas.microsoft.com/office/drawing/2014/main" id="{87A2491A-596F-0DFA-8CE8-E7C241CBE03A}"/>
              </a:ext>
            </a:extLst>
          </p:cNvPr>
          <p:cNvSpPr txBox="1"/>
          <p:nvPr/>
        </p:nvSpPr>
        <p:spPr>
          <a:xfrm>
            <a:off x="373225" y="398497"/>
            <a:ext cx="4614198" cy="523220"/>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General Observations </a:t>
            </a:r>
            <a:endParaRPr lang="en-IN" sz="2800" dirty="0">
              <a:solidFill>
                <a:schemeClr val="tx1"/>
              </a:solidFill>
            </a:endParaRPr>
          </a:p>
        </p:txBody>
      </p:sp>
    </p:spTree>
    <p:extLst>
      <p:ext uri="{BB962C8B-B14F-4D97-AF65-F5344CB8AC3E}">
        <p14:creationId xmlns:p14="http://schemas.microsoft.com/office/powerpoint/2010/main" val="115757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0040" y="275167"/>
            <a:ext cx="8441502" cy="564588"/>
          </a:xfrm>
        </p:spPr>
        <p:txBody>
          <a:bodyPr/>
          <a:lstStyle/>
          <a:p>
            <a:r>
              <a:rPr lang="en-US" sz="2800" dirty="0"/>
              <a:t>Objective</a:t>
            </a:r>
          </a:p>
        </p:txBody>
      </p:sp>
      <p:sp>
        <p:nvSpPr>
          <p:cNvPr id="4" name="TextBox 3"/>
          <p:cNvSpPr txBox="1"/>
          <p:nvPr/>
        </p:nvSpPr>
        <p:spPr>
          <a:xfrm>
            <a:off x="475056" y="1455049"/>
            <a:ext cx="8481183" cy="912622"/>
          </a:xfrm>
          <a:prstGeom prst="rect">
            <a:avLst/>
          </a:prstGeom>
          <a:noFill/>
        </p:spPr>
        <p:txBody>
          <a:bodyPr wrap="square" rtlCol="0">
            <a:spAutoFit/>
          </a:bodyPr>
          <a:lstStyle/>
          <a:p>
            <a:pPr>
              <a:lnSpc>
                <a:spcPct val="140000"/>
              </a:lnSpc>
            </a:pPr>
            <a:r>
              <a:rPr lang="en-US" sz="2000" dirty="0">
                <a:latin typeface="Open Sans Light"/>
                <a:cs typeface="Open Sans Light"/>
              </a:rPr>
              <a:t>To develop a prototype process for UA remediation campaigns, gain experience with the process, and to learn lessons about the process. </a:t>
            </a:r>
          </a:p>
        </p:txBody>
      </p:sp>
    </p:spTree>
    <p:extLst>
      <p:ext uri="{BB962C8B-B14F-4D97-AF65-F5344CB8AC3E}">
        <p14:creationId xmlns:p14="http://schemas.microsoft.com/office/powerpoint/2010/main" val="18745925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136BEC1-6765-815D-294B-78302CB2F8D0}"/>
              </a:ext>
            </a:extLst>
          </p:cNvPr>
          <p:cNvGraphicFramePr>
            <a:graphicFrameLocks noGrp="1"/>
          </p:cNvGraphicFramePr>
          <p:nvPr>
            <p:extLst>
              <p:ext uri="{D42A27DB-BD31-4B8C-83A1-F6EECF244321}">
                <p14:modId xmlns:p14="http://schemas.microsoft.com/office/powerpoint/2010/main" val="267313353"/>
              </p:ext>
            </p:extLst>
          </p:nvPr>
        </p:nvGraphicFramePr>
        <p:xfrm>
          <a:off x="262864" y="1183830"/>
          <a:ext cx="8657200" cy="3752821"/>
        </p:xfrm>
        <a:graphic>
          <a:graphicData uri="http://schemas.openxmlformats.org/drawingml/2006/table">
            <a:tbl>
              <a:tblPr firstRow="1" firstCol="1" bandRow="1">
                <a:tableStyleId>{5940675A-B579-460E-94D1-54222C63F5DA}</a:tableStyleId>
              </a:tblPr>
              <a:tblGrid>
                <a:gridCol w="871176">
                  <a:extLst>
                    <a:ext uri="{9D8B030D-6E8A-4147-A177-3AD203B41FA5}">
                      <a16:colId xmlns:a16="http://schemas.microsoft.com/office/drawing/2014/main" val="2688919553"/>
                    </a:ext>
                  </a:extLst>
                </a:gridCol>
                <a:gridCol w="871176">
                  <a:extLst>
                    <a:ext uri="{9D8B030D-6E8A-4147-A177-3AD203B41FA5}">
                      <a16:colId xmlns:a16="http://schemas.microsoft.com/office/drawing/2014/main" val="1798057961"/>
                    </a:ext>
                  </a:extLst>
                </a:gridCol>
                <a:gridCol w="753932">
                  <a:extLst>
                    <a:ext uri="{9D8B030D-6E8A-4147-A177-3AD203B41FA5}">
                      <a16:colId xmlns:a16="http://schemas.microsoft.com/office/drawing/2014/main" val="646594098"/>
                    </a:ext>
                  </a:extLst>
                </a:gridCol>
                <a:gridCol w="1251398">
                  <a:extLst>
                    <a:ext uri="{9D8B030D-6E8A-4147-A177-3AD203B41FA5}">
                      <a16:colId xmlns:a16="http://schemas.microsoft.com/office/drawing/2014/main" val="107169624"/>
                    </a:ext>
                  </a:extLst>
                </a:gridCol>
                <a:gridCol w="1251398">
                  <a:extLst>
                    <a:ext uri="{9D8B030D-6E8A-4147-A177-3AD203B41FA5}">
                      <a16:colId xmlns:a16="http://schemas.microsoft.com/office/drawing/2014/main" val="3710820018"/>
                    </a:ext>
                  </a:extLst>
                </a:gridCol>
                <a:gridCol w="1104031">
                  <a:extLst>
                    <a:ext uri="{9D8B030D-6E8A-4147-A177-3AD203B41FA5}">
                      <a16:colId xmlns:a16="http://schemas.microsoft.com/office/drawing/2014/main" val="1909740186"/>
                    </a:ext>
                  </a:extLst>
                </a:gridCol>
                <a:gridCol w="879317">
                  <a:extLst>
                    <a:ext uri="{9D8B030D-6E8A-4147-A177-3AD203B41FA5}">
                      <a16:colId xmlns:a16="http://schemas.microsoft.com/office/drawing/2014/main" val="1628242022"/>
                    </a:ext>
                  </a:extLst>
                </a:gridCol>
                <a:gridCol w="879317">
                  <a:extLst>
                    <a:ext uri="{9D8B030D-6E8A-4147-A177-3AD203B41FA5}">
                      <a16:colId xmlns:a16="http://schemas.microsoft.com/office/drawing/2014/main" val="1539731852"/>
                    </a:ext>
                  </a:extLst>
                </a:gridCol>
                <a:gridCol w="795455">
                  <a:extLst>
                    <a:ext uri="{9D8B030D-6E8A-4147-A177-3AD203B41FA5}">
                      <a16:colId xmlns:a16="http://schemas.microsoft.com/office/drawing/2014/main" val="1155640840"/>
                    </a:ext>
                  </a:extLst>
                </a:gridCol>
              </a:tblGrid>
              <a:tr h="188170">
                <a:tc>
                  <a:txBody>
                    <a:bodyPr/>
                    <a:lstStyle/>
                    <a:p>
                      <a:pPr algn="ct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C1</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C3</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C6</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C7</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extLst>
                  <a:ext uri="{0D108BD9-81ED-4DB2-BD59-A6C34878D82A}">
                    <a16:rowId xmlns:a16="http://schemas.microsoft.com/office/drawing/2014/main" val="2875249716"/>
                  </a:ext>
                </a:extLst>
              </a:tr>
              <a:tr h="564511">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Websites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Type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test@ua-test19.com</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test@ua-test19.bet</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test@ua-test19.technology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test@普遍适用.com</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广场@ua-test19.com</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测试@普遍适用.公司</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tc>
                  <a:txBody>
                    <a:bodyPr/>
                    <a:lstStyle/>
                    <a:p>
                      <a:r>
                        <a:rPr lang="ar-SA" sz="1200" b="1" dirty="0">
                          <a:effectLst/>
                          <a:latin typeface="Open Sans" panose="020B0606030504020204" pitchFamily="34" charset="0"/>
                          <a:ea typeface="Open Sans" panose="020B0606030504020204" pitchFamily="34" charset="0"/>
                        </a:rPr>
                        <a:t>عنوان@يو-اي-اختبار.شبكة</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3">
                        <a:lumMod val="20000"/>
                        <a:lumOff val="80000"/>
                      </a:schemeClr>
                    </a:solidFill>
                  </a:tcPr>
                </a:tc>
                <a:extLst>
                  <a:ext uri="{0D108BD9-81ED-4DB2-BD59-A6C34878D82A}">
                    <a16:rowId xmlns:a16="http://schemas.microsoft.com/office/drawing/2014/main" val="3083418552"/>
                  </a:ext>
                </a:extLst>
              </a:tr>
              <a:tr h="188170">
                <a:tc rowSpan="9">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P &amp; N series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0564" marR="70564" marT="35282" marB="35282"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Not tested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761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2888249147"/>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857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1581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1374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810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260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152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150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1490131816"/>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49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256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820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1370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1477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1479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1204833394"/>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1630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1373282713"/>
                  </a:ext>
                </a:extLst>
              </a:tr>
              <a:tr h="188170">
                <a:tc vMerge="1">
                  <a:txBody>
                    <a:bodyPr/>
                    <a:lstStyle/>
                    <a:p>
                      <a:endParaRPr lang="en-IN"/>
                    </a:p>
                  </a:txBody>
                  <a:tcP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1810040006"/>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Not tested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46.7%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3841281976"/>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52.6%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97.0%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84.3%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49.7%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9.3%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solidFill>
                      <a:schemeClr val="accent2">
                        <a:lumMod val="20000"/>
                        <a:lumOff val="80000"/>
                      </a:schemeClr>
                    </a:solidFill>
                  </a:tcPr>
                </a:tc>
                <a:extLst>
                  <a:ext uri="{0D108BD9-81ED-4DB2-BD59-A6C34878D82A}">
                    <a16:rowId xmlns:a16="http://schemas.microsoft.com/office/drawing/2014/main" val="2831313338"/>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0.7%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15.7%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50.3%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84.0%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90.6%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90.7%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3747144906"/>
                  </a:ext>
                </a:extLst>
              </a:tr>
              <a:tr h="188170">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extLst>
                  <a:ext uri="{0D108BD9-81ED-4DB2-BD59-A6C34878D82A}">
                    <a16:rowId xmlns:a16="http://schemas.microsoft.com/office/drawing/2014/main" val="935252877"/>
                  </a:ext>
                </a:extLst>
              </a:tr>
              <a:tr h="188170">
                <a:tc rowSpan="6">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A series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0564" marR="70564" marT="35282" marB="35282"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rowSpan="6" gridSpan="7">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No Previous Data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70564" marR="70564" marT="35282" marB="35282" anchor="ctr"/>
                </a:tc>
                <a:tc rowSpan="6" hMerge="1">
                  <a:txBody>
                    <a:bodyPr/>
                    <a:lstStyle/>
                    <a:p>
                      <a:endParaRPr lang="en-IN"/>
                    </a:p>
                  </a:txBody>
                  <a:tcPr/>
                </a:tc>
                <a:tc rowSpan="6" hMerge="1">
                  <a:txBody>
                    <a:bodyPr/>
                    <a:lstStyle/>
                    <a:p>
                      <a:endParaRPr lang="en-IN"/>
                    </a:p>
                  </a:txBody>
                  <a:tcPr/>
                </a:tc>
                <a:tc rowSpan="6" hMerge="1">
                  <a:txBody>
                    <a:bodyPr/>
                    <a:lstStyle/>
                    <a:p>
                      <a:endParaRPr lang="en-IN"/>
                    </a:p>
                  </a:txBody>
                  <a:tcPr/>
                </a:tc>
                <a:tc rowSpan="6" hMerge="1">
                  <a:txBody>
                    <a:bodyPr/>
                    <a:lstStyle/>
                    <a:p>
                      <a:endParaRPr lang="en-IN"/>
                    </a:p>
                  </a:txBody>
                  <a:tcPr/>
                </a:tc>
                <a:tc rowSpan="6" hMerge="1">
                  <a:txBody>
                    <a:bodyPr/>
                    <a:lstStyle/>
                    <a:p>
                      <a:endParaRPr lang="en-IN"/>
                    </a:p>
                  </a:txBody>
                  <a:tcPr/>
                </a:tc>
                <a:tc rowSpan="6" hMerge="1">
                  <a:txBody>
                    <a:bodyPr/>
                    <a:lstStyle/>
                    <a:p>
                      <a:endParaRPr lang="en-IN"/>
                    </a:p>
                  </a:txBody>
                  <a:tcPr/>
                </a:tc>
                <a:extLst>
                  <a:ext uri="{0D108BD9-81ED-4DB2-BD59-A6C34878D82A}">
                    <a16:rowId xmlns:a16="http://schemas.microsoft.com/office/drawing/2014/main" val="3748414183"/>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gridSpan="7"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extLst>
                  <a:ext uri="{0D108BD9-81ED-4DB2-BD59-A6C34878D82A}">
                    <a16:rowId xmlns:a16="http://schemas.microsoft.com/office/drawing/2014/main" val="2227031745"/>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Total</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gridSpan="7"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extLst>
                  <a:ext uri="{0D108BD9-81ED-4DB2-BD59-A6C34878D82A}">
                    <a16:rowId xmlns:a16="http://schemas.microsoft.com/office/drawing/2014/main" val="1335616725"/>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gridSpan="7"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extLst>
                  <a:ext uri="{0D108BD9-81ED-4DB2-BD59-A6C34878D82A}">
                    <a16:rowId xmlns:a16="http://schemas.microsoft.com/office/drawing/2014/main" val="1481154169"/>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gridSpan="7"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extLst>
                  <a:ext uri="{0D108BD9-81ED-4DB2-BD59-A6C34878D82A}">
                    <a16:rowId xmlns:a16="http://schemas.microsoft.com/office/drawing/2014/main" val="2922157438"/>
                  </a:ext>
                </a:extLst>
              </a:tr>
              <a:tr h="188170">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Total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051" marR="22051" marT="0" marB="0" anchor="ctr"/>
                </a:tc>
                <a:tc gridSpan="7"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tc hMerge="1" vMerge="1">
                  <a:txBody>
                    <a:bodyPr/>
                    <a:lstStyle/>
                    <a:p>
                      <a:endParaRPr lang="en-IN"/>
                    </a:p>
                  </a:txBody>
                  <a:tcPr/>
                </a:tc>
                <a:extLst>
                  <a:ext uri="{0D108BD9-81ED-4DB2-BD59-A6C34878D82A}">
                    <a16:rowId xmlns:a16="http://schemas.microsoft.com/office/drawing/2014/main" val="2594305165"/>
                  </a:ext>
                </a:extLst>
              </a:tr>
            </a:tbl>
          </a:graphicData>
        </a:graphic>
      </p:graphicFrame>
      <p:sp>
        <p:nvSpPr>
          <p:cNvPr id="3" name="TextBox 2">
            <a:extLst>
              <a:ext uri="{FF2B5EF4-FFF2-40B4-BE49-F238E27FC236}">
                <a16:creationId xmlns:a16="http://schemas.microsoft.com/office/drawing/2014/main" id="{7CE3CA7A-C6B7-650A-D093-95F94473379E}"/>
              </a:ext>
            </a:extLst>
          </p:cNvPr>
          <p:cNvSpPr txBox="1"/>
          <p:nvPr/>
        </p:nvSpPr>
        <p:spPr>
          <a:xfrm>
            <a:off x="262864" y="5258671"/>
            <a:ext cx="7399577" cy="830997"/>
          </a:xfrm>
          <a:prstGeom prst="rect">
            <a:avLst/>
          </a:prstGeom>
          <a:noFill/>
        </p:spPr>
        <p:txBody>
          <a:bodyPr wrap="square">
            <a:spAutoFit/>
          </a:bodyPr>
          <a:lstStyle/>
          <a:p>
            <a:pPr marL="285750" indent="-285750">
              <a:buFont typeface="Calibri" panose="020F0502020204030204" pitchFamily="34" charset="0"/>
              <a:buChar char="⁻"/>
            </a:pPr>
            <a:r>
              <a:rPr lang="en-US" sz="1600" i="1" dirty="0">
                <a:effectLst/>
                <a:latin typeface="Open Sans" panose="020B0606030504020204" pitchFamily="34" charset="0"/>
                <a:ea typeface="Open Sans" panose="020B0606030504020204" pitchFamily="34" charset="0"/>
                <a:cs typeface="Open Sans" panose="020B0606030504020204" pitchFamily="34" charset="0"/>
              </a:rPr>
              <a:t>P Series websites ID - UASG025, 2019 websites </a:t>
            </a:r>
            <a:endParaRPr lang="en-IN" sz="1600" i="1" dirty="0">
              <a:effectLst/>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Calibri" panose="020F0502020204030204" pitchFamily="34" charset="0"/>
              <a:buChar char="⁻"/>
            </a:pPr>
            <a:r>
              <a:rPr lang="en-US" sz="1600" i="1" dirty="0">
                <a:effectLst/>
                <a:latin typeface="Open Sans" panose="020B0606030504020204" pitchFamily="34" charset="0"/>
                <a:ea typeface="Open Sans" panose="020B0606030504020204" pitchFamily="34" charset="0"/>
                <a:cs typeface="Open Sans" panose="020B0606030504020204" pitchFamily="34" charset="0"/>
              </a:rPr>
              <a:t>N Series websites ID - UASG027, 2020 websites </a:t>
            </a:r>
            <a:endParaRPr lang="en-IN" sz="1600" i="1" dirty="0">
              <a:effectLst/>
              <a:latin typeface="Open Sans" panose="020B0606030504020204" pitchFamily="34" charset="0"/>
              <a:ea typeface="Open Sans" panose="020B0606030504020204" pitchFamily="34" charset="0"/>
              <a:cs typeface="Open Sans" panose="020B0606030504020204" pitchFamily="34" charset="0"/>
            </a:endParaRPr>
          </a:p>
          <a:p>
            <a:pPr marL="285750" indent="-285750">
              <a:buFont typeface="Calibri" panose="020F0502020204030204" pitchFamily="34" charset="0"/>
              <a:buChar char="⁻"/>
            </a:pPr>
            <a:r>
              <a:rPr lang="en-US" sz="1600" i="1" dirty="0">
                <a:effectLst/>
                <a:latin typeface="Open Sans" panose="020B0606030504020204" pitchFamily="34" charset="0"/>
                <a:ea typeface="Open Sans" panose="020B0606030504020204" pitchFamily="34" charset="0"/>
                <a:cs typeface="Open Sans" panose="020B0606030504020204" pitchFamily="34" charset="0"/>
              </a:rPr>
              <a:t>A series websites ID - additional Alexa top websites included in 2022</a:t>
            </a:r>
            <a:endParaRPr lang="en-IN" sz="1600" i="1"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983475C4-35AD-544C-C8E0-12BAA92C4455}"/>
              </a:ext>
            </a:extLst>
          </p:cNvPr>
          <p:cNvSpPr txBox="1"/>
          <p:nvPr/>
        </p:nvSpPr>
        <p:spPr>
          <a:xfrm>
            <a:off x="243400" y="266105"/>
            <a:ext cx="8657200" cy="523220"/>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EAI Acceptance Rates: UASG025 and UASG027</a:t>
            </a:r>
            <a:endParaRPr lang="en-IN" sz="2800" dirty="0">
              <a:solidFill>
                <a:schemeClr val="tx1"/>
              </a:solidFill>
            </a:endParaRPr>
          </a:p>
        </p:txBody>
      </p:sp>
    </p:spTree>
    <p:extLst>
      <p:ext uri="{BB962C8B-B14F-4D97-AF65-F5344CB8AC3E}">
        <p14:creationId xmlns:p14="http://schemas.microsoft.com/office/powerpoint/2010/main" val="4099523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99BB75B-02A6-68C8-3F16-D7D9B03A46F5}"/>
              </a:ext>
            </a:extLst>
          </p:cNvPr>
          <p:cNvGraphicFramePr>
            <a:graphicFrameLocks noGrp="1"/>
          </p:cNvGraphicFramePr>
          <p:nvPr>
            <p:extLst>
              <p:ext uri="{D42A27DB-BD31-4B8C-83A1-F6EECF244321}">
                <p14:modId xmlns:p14="http://schemas.microsoft.com/office/powerpoint/2010/main" val="1283469166"/>
              </p:ext>
            </p:extLst>
          </p:nvPr>
        </p:nvGraphicFramePr>
        <p:xfrm>
          <a:off x="92597" y="1098415"/>
          <a:ext cx="8869156" cy="4661169"/>
        </p:xfrm>
        <a:graphic>
          <a:graphicData uri="http://schemas.openxmlformats.org/drawingml/2006/table">
            <a:tbl>
              <a:tblPr firstRow="1" firstCol="1" bandRow="1">
                <a:tableStyleId>{5940675A-B579-460E-94D1-54222C63F5DA}</a:tableStyleId>
              </a:tblPr>
              <a:tblGrid>
                <a:gridCol w="722371">
                  <a:extLst>
                    <a:ext uri="{9D8B030D-6E8A-4147-A177-3AD203B41FA5}">
                      <a16:colId xmlns:a16="http://schemas.microsoft.com/office/drawing/2014/main" val="858949991"/>
                    </a:ext>
                  </a:extLst>
                </a:gridCol>
                <a:gridCol w="893288">
                  <a:extLst>
                    <a:ext uri="{9D8B030D-6E8A-4147-A177-3AD203B41FA5}">
                      <a16:colId xmlns:a16="http://schemas.microsoft.com/office/drawing/2014/main" val="317978910"/>
                    </a:ext>
                  </a:extLst>
                </a:gridCol>
                <a:gridCol w="1154628">
                  <a:extLst>
                    <a:ext uri="{9D8B030D-6E8A-4147-A177-3AD203B41FA5}">
                      <a16:colId xmlns:a16="http://schemas.microsoft.com/office/drawing/2014/main" val="584086708"/>
                    </a:ext>
                  </a:extLst>
                </a:gridCol>
                <a:gridCol w="1049231">
                  <a:extLst>
                    <a:ext uri="{9D8B030D-6E8A-4147-A177-3AD203B41FA5}">
                      <a16:colId xmlns:a16="http://schemas.microsoft.com/office/drawing/2014/main" val="1918497831"/>
                    </a:ext>
                  </a:extLst>
                </a:gridCol>
                <a:gridCol w="749922">
                  <a:extLst>
                    <a:ext uri="{9D8B030D-6E8A-4147-A177-3AD203B41FA5}">
                      <a16:colId xmlns:a16="http://schemas.microsoft.com/office/drawing/2014/main" val="2252739797"/>
                    </a:ext>
                  </a:extLst>
                </a:gridCol>
                <a:gridCol w="1163529">
                  <a:extLst>
                    <a:ext uri="{9D8B030D-6E8A-4147-A177-3AD203B41FA5}">
                      <a16:colId xmlns:a16="http://schemas.microsoft.com/office/drawing/2014/main" val="704346011"/>
                    </a:ext>
                  </a:extLst>
                </a:gridCol>
                <a:gridCol w="1163529">
                  <a:extLst>
                    <a:ext uri="{9D8B030D-6E8A-4147-A177-3AD203B41FA5}">
                      <a16:colId xmlns:a16="http://schemas.microsoft.com/office/drawing/2014/main" val="2496395548"/>
                    </a:ext>
                  </a:extLst>
                </a:gridCol>
                <a:gridCol w="1050878">
                  <a:extLst>
                    <a:ext uri="{9D8B030D-6E8A-4147-A177-3AD203B41FA5}">
                      <a16:colId xmlns:a16="http://schemas.microsoft.com/office/drawing/2014/main" val="3806442099"/>
                    </a:ext>
                  </a:extLst>
                </a:gridCol>
                <a:gridCol w="921780">
                  <a:extLst>
                    <a:ext uri="{9D8B030D-6E8A-4147-A177-3AD203B41FA5}">
                      <a16:colId xmlns:a16="http://schemas.microsoft.com/office/drawing/2014/main" val="3616753585"/>
                    </a:ext>
                  </a:extLst>
                </a:gridCol>
              </a:tblGrid>
              <a:tr h="186757">
                <a:tc>
                  <a:txBody>
                    <a:bodyPr/>
                    <a:lstStyle/>
                    <a:p>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C1</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C2</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C3</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C4</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C5</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C6</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C7</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extLst>
                  <a:ext uri="{0D108BD9-81ED-4DB2-BD59-A6C34878D82A}">
                    <a16:rowId xmlns:a16="http://schemas.microsoft.com/office/drawing/2014/main" val="799095675"/>
                  </a:ext>
                </a:extLst>
              </a:tr>
              <a:tr h="1120540">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Websites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Type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en-US" sz="1200" b="1" dirty="0">
                          <a:effectLst/>
                          <a:latin typeface="Open Sans" panose="020B0606030504020204" pitchFamily="34" charset="0"/>
                          <a:ea typeface="Open Sans" panose="020B0606030504020204" pitchFamily="34" charset="0"/>
                          <a:cs typeface="Open Sans" panose="020B0606030504020204" pitchFamily="34" charset="0"/>
                        </a:rPr>
                        <a:t>.</a:t>
                      </a:r>
                      <a:r>
                        <a:rPr lang="he-IL" sz="1200" b="1" dirty="0">
                          <a:effectLst/>
                          <a:latin typeface="Open Sans" panose="020B0606030504020204" pitchFamily="34" charset="0"/>
                          <a:ea typeface="Open Sans" panose="020B0606030504020204" pitchFamily="34" charset="0"/>
                        </a:rPr>
                        <a:t>קום</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hi-IN" sz="1200" b="1" dirty="0">
                          <a:effectLst/>
                          <a:latin typeface="Open Sans" panose="020B0606030504020204" pitchFamily="34" charset="0"/>
                          <a:ea typeface="Open Sans" panose="020B0606030504020204" pitchFamily="34" charset="0"/>
                        </a:rPr>
                        <a:t>वेब-परीक्षण</a:t>
                      </a:r>
                      <a:r>
                        <a:rPr lang="en-US" sz="1200" b="1" dirty="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tc>
                  <a:txBody>
                    <a:bodyPr/>
                    <a:lstStyle/>
                    <a:p>
                      <a:r>
                        <a:rPr lang="ar-SA" sz="1200" b="1" dirty="0">
                          <a:effectLst/>
                          <a:latin typeface="Open Sans" panose="020B0606030504020204" pitchFamily="34" charset="0"/>
                          <a:ea typeface="Open Sans" panose="020B0606030504020204" pitchFamily="34" charset="0"/>
                        </a:rPr>
                        <a:t>تجربة-الويب@تجربة-القبول-الشامل.موريتانيا</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solidFill>
                      <a:schemeClr val="accent3">
                        <a:lumMod val="20000"/>
                        <a:lumOff val="80000"/>
                      </a:schemeClr>
                    </a:solidFill>
                  </a:tcPr>
                </a:tc>
                <a:extLst>
                  <a:ext uri="{0D108BD9-81ED-4DB2-BD59-A6C34878D82A}">
                    <a16:rowId xmlns:a16="http://schemas.microsoft.com/office/drawing/2014/main" val="1065938093"/>
                  </a:ext>
                </a:extLst>
              </a:tr>
              <a:tr h="186757">
                <a:tc rowSpan="9">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P &amp; N series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0034" marR="70034" marT="35017" marB="35017"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Not tested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838952057"/>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1511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1310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855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563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125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137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124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667297128"/>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119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320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775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1067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1505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1493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1506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594716639"/>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1630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1630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057668470"/>
                  </a:ext>
                </a:extLst>
              </a:tr>
              <a:tr h="186757">
                <a:tc vMerge="1">
                  <a:txBody>
                    <a:bodyPr/>
                    <a:lstStyle/>
                    <a:p>
                      <a:endParaRPr lang="en-IN"/>
                    </a:p>
                  </a:txBody>
                  <a:tcP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408722025"/>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Not tested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2748508880"/>
                  </a:ext>
                </a:extLst>
              </a:tr>
              <a:tr h="186757">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92.7%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80.4%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52.5%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34.5%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extLst>
                  <a:ext uri="{0D108BD9-81ED-4DB2-BD59-A6C34878D82A}">
                    <a16:rowId xmlns:a16="http://schemas.microsoft.com/office/drawing/2014/main" val="3106788767"/>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19.6%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47.5%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65.5%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92.3%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91.6%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92.4%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647667638"/>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870131768"/>
                  </a:ext>
                </a:extLst>
              </a:tr>
              <a:tr h="186757">
                <a:tc>
                  <a:txBody>
                    <a:bodyPr/>
                    <a:lstStyle/>
                    <a:p>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3">
                        <a:lumMod val="20000"/>
                        <a:lumOff val="80000"/>
                      </a:schemeClr>
                    </a:solidFill>
                  </a:tcP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466862464"/>
                  </a:ext>
                </a:extLst>
              </a:tr>
              <a:tr h="186757">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A series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0034" marR="70034" marT="35017" marB="35017"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354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316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195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138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976167340"/>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26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185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242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342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342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340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939483753"/>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380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380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563822997"/>
                  </a:ext>
                </a:extLst>
              </a:tr>
              <a:tr h="186757">
                <a:tc vMerge="1">
                  <a:txBody>
                    <a:bodyPr/>
                    <a:lstStyle/>
                    <a:p>
                      <a:endParaRPr lang="en-IN"/>
                    </a:p>
                  </a:txBody>
                  <a:tcPr/>
                </a:tc>
                <a:tc>
                  <a:txBody>
                    <a:bodyPr/>
                    <a:lstStyle/>
                    <a:p>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385778737"/>
                  </a:ext>
                </a:extLst>
              </a:tr>
              <a:tr h="186757">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93.2%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83.2%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51.3%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36.3%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solidFill>
                      <a:schemeClr val="accent2">
                        <a:lumMod val="20000"/>
                        <a:lumOff val="80000"/>
                      </a:schemeClr>
                    </a:solidFill>
                  </a:tcPr>
                </a:tc>
                <a:extLst>
                  <a:ext uri="{0D108BD9-81ED-4DB2-BD59-A6C34878D82A}">
                    <a16:rowId xmlns:a16="http://schemas.microsoft.com/office/drawing/2014/main" val="954288068"/>
                  </a:ext>
                </a:extLst>
              </a:tr>
              <a:tr h="186757">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48.7%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63.7%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89.5%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1784125483"/>
                  </a:ext>
                </a:extLst>
              </a:tr>
              <a:tr h="186757">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Total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97" marR="21697" marT="0" marB="0" anchor="b"/>
                </a:tc>
                <a:extLst>
                  <a:ext uri="{0D108BD9-81ED-4DB2-BD59-A6C34878D82A}">
                    <a16:rowId xmlns:a16="http://schemas.microsoft.com/office/drawing/2014/main" val="857252340"/>
                  </a:ext>
                </a:extLst>
              </a:tr>
            </a:tbl>
          </a:graphicData>
        </a:graphic>
      </p:graphicFrame>
      <p:sp>
        <p:nvSpPr>
          <p:cNvPr id="3" name="TextBox 2">
            <a:extLst>
              <a:ext uri="{FF2B5EF4-FFF2-40B4-BE49-F238E27FC236}">
                <a16:creationId xmlns:a16="http://schemas.microsoft.com/office/drawing/2014/main" id="{6ABE02DB-575C-A165-8535-7E8E0503BEA4}"/>
              </a:ext>
            </a:extLst>
          </p:cNvPr>
          <p:cNvSpPr txBox="1"/>
          <p:nvPr/>
        </p:nvSpPr>
        <p:spPr>
          <a:xfrm>
            <a:off x="202941" y="174562"/>
            <a:ext cx="8758812" cy="523220"/>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EAI Acceptance Rates: 2022 Results (UASG039) </a:t>
            </a:r>
            <a:endParaRPr lang="en-IN" sz="2800" dirty="0">
              <a:solidFill>
                <a:schemeClr val="tx1"/>
              </a:solidFill>
            </a:endParaRPr>
          </a:p>
        </p:txBody>
      </p:sp>
    </p:spTree>
    <p:extLst>
      <p:ext uri="{BB962C8B-B14F-4D97-AF65-F5344CB8AC3E}">
        <p14:creationId xmlns:p14="http://schemas.microsoft.com/office/powerpoint/2010/main" val="2055917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F0D9576-5C9C-EE3C-133E-662C9E87DBD0}"/>
              </a:ext>
            </a:extLst>
          </p:cNvPr>
          <p:cNvGraphicFramePr>
            <a:graphicFrameLocks noGrp="1"/>
          </p:cNvGraphicFramePr>
          <p:nvPr>
            <p:extLst>
              <p:ext uri="{D42A27DB-BD31-4B8C-83A1-F6EECF244321}">
                <p14:modId xmlns:p14="http://schemas.microsoft.com/office/powerpoint/2010/main" val="1015618646"/>
              </p:ext>
            </p:extLst>
          </p:nvPr>
        </p:nvGraphicFramePr>
        <p:xfrm>
          <a:off x="147733" y="1630153"/>
          <a:ext cx="8848534" cy="3597694"/>
        </p:xfrm>
        <a:graphic>
          <a:graphicData uri="http://schemas.openxmlformats.org/drawingml/2006/table">
            <a:tbl>
              <a:tblPr firstRow="1" firstCol="1" bandRow="1">
                <a:tableStyleId>{5940675A-B579-460E-94D1-54222C63F5DA}</a:tableStyleId>
              </a:tblPr>
              <a:tblGrid>
                <a:gridCol w="764479">
                  <a:extLst>
                    <a:ext uri="{9D8B030D-6E8A-4147-A177-3AD203B41FA5}">
                      <a16:colId xmlns:a16="http://schemas.microsoft.com/office/drawing/2014/main" val="2550553621"/>
                    </a:ext>
                  </a:extLst>
                </a:gridCol>
                <a:gridCol w="764479">
                  <a:extLst>
                    <a:ext uri="{9D8B030D-6E8A-4147-A177-3AD203B41FA5}">
                      <a16:colId xmlns:a16="http://schemas.microsoft.com/office/drawing/2014/main" val="408683815"/>
                    </a:ext>
                  </a:extLst>
                </a:gridCol>
                <a:gridCol w="1092773">
                  <a:extLst>
                    <a:ext uri="{9D8B030D-6E8A-4147-A177-3AD203B41FA5}">
                      <a16:colId xmlns:a16="http://schemas.microsoft.com/office/drawing/2014/main" val="3440405377"/>
                    </a:ext>
                  </a:extLst>
                </a:gridCol>
                <a:gridCol w="1092773">
                  <a:extLst>
                    <a:ext uri="{9D8B030D-6E8A-4147-A177-3AD203B41FA5}">
                      <a16:colId xmlns:a16="http://schemas.microsoft.com/office/drawing/2014/main" val="3886013689"/>
                    </a:ext>
                  </a:extLst>
                </a:gridCol>
                <a:gridCol w="983342">
                  <a:extLst>
                    <a:ext uri="{9D8B030D-6E8A-4147-A177-3AD203B41FA5}">
                      <a16:colId xmlns:a16="http://schemas.microsoft.com/office/drawing/2014/main" val="38806639"/>
                    </a:ext>
                  </a:extLst>
                </a:gridCol>
                <a:gridCol w="983342">
                  <a:extLst>
                    <a:ext uri="{9D8B030D-6E8A-4147-A177-3AD203B41FA5}">
                      <a16:colId xmlns:a16="http://schemas.microsoft.com/office/drawing/2014/main" val="4047837654"/>
                    </a:ext>
                  </a:extLst>
                </a:gridCol>
                <a:gridCol w="983342">
                  <a:extLst>
                    <a:ext uri="{9D8B030D-6E8A-4147-A177-3AD203B41FA5}">
                      <a16:colId xmlns:a16="http://schemas.microsoft.com/office/drawing/2014/main" val="209601123"/>
                    </a:ext>
                  </a:extLst>
                </a:gridCol>
                <a:gridCol w="1092002">
                  <a:extLst>
                    <a:ext uri="{9D8B030D-6E8A-4147-A177-3AD203B41FA5}">
                      <a16:colId xmlns:a16="http://schemas.microsoft.com/office/drawing/2014/main" val="1736491025"/>
                    </a:ext>
                  </a:extLst>
                </a:gridCol>
                <a:gridCol w="1092002">
                  <a:extLst>
                    <a:ext uri="{9D8B030D-6E8A-4147-A177-3AD203B41FA5}">
                      <a16:colId xmlns:a16="http://schemas.microsoft.com/office/drawing/2014/main" val="1416497257"/>
                    </a:ext>
                  </a:extLst>
                </a:gridCol>
              </a:tblGrid>
              <a:tr h="190114">
                <a:tc rowSpan="2" gridSpan="2">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Email Category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1293" marR="71293" marT="35646" marB="35646" anchor="ctr">
                    <a:solidFill>
                      <a:schemeClr val="accent3">
                        <a:lumMod val="20000"/>
                        <a:lumOff val="80000"/>
                      </a:schemeClr>
                    </a:solidFill>
                  </a:tcPr>
                </a:tc>
                <a:tc rowSpan="2" hMerge="1">
                  <a:txBody>
                    <a:bodyPr/>
                    <a:lstStyle/>
                    <a:p>
                      <a:endParaRPr lang="en-IN"/>
                    </a:p>
                  </a:txBody>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C1</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C3</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C4</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C5</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C6</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C7</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3">
                        <a:lumMod val="20000"/>
                        <a:lumOff val="80000"/>
                      </a:schemeClr>
                    </a:solidFill>
                  </a:tcPr>
                </a:tc>
                <a:extLst>
                  <a:ext uri="{0D108BD9-81ED-4DB2-BD59-A6C34878D82A}">
                    <a16:rowId xmlns:a16="http://schemas.microsoft.com/office/drawing/2014/main" val="93040004"/>
                  </a:ext>
                </a:extLst>
              </a:tr>
              <a:tr h="380227">
                <a:tc gridSpan="2" vMerge="1">
                  <a:txBody>
                    <a:bodyPr/>
                    <a:lstStyle/>
                    <a:p>
                      <a:endParaRPr lang="en-IN"/>
                    </a:p>
                  </a:txBody>
                  <a:tcPr/>
                </a:tc>
                <a:tc hMerge="1" vMerge="1">
                  <a:txBody>
                    <a:bodyPr/>
                    <a:lstStyle/>
                    <a:p>
                      <a:endParaRPr lang="en-IN"/>
                    </a:p>
                  </a:txBody>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ascii@ascii.newshort</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ascii@ascii.newlong</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ascii@idn.ascii</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ascii@ascii.idn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Unicode@ascii.ascii</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Unicode@idn.idn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RTL@RTL.RTL</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3">
                        <a:lumMod val="20000"/>
                        <a:lumOff val="80000"/>
                      </a:schemeClr>
                    </a:solidFill>
                  </a:tcPr>
                </a:tc>
                <a:extLst>
                  <a:ext uri="{0D108BD9-81ED-4DB2-BD59-A6C34878D82A}">
                    <a16:rowId xmlns:a16="http://schemas.microsoft.com/office/drawing/2014/main" val="3893709865"/>
                  </a:ext>
                </a:extLst>
              </a:tr>
              <a:tr h="1520910">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Year </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p>
                      <a:r>
                        <a:rPr lang="en-US" sz="1200" b="1" dirty="0">
                          <a:effectLst/>
                          <a:latin typeface="Open Sans" panose="020B0606030504020204" pitchFamily="34" charset="0"/>
                          <a:ea typeface="Open Sans" panose="020B0606030504020204" pitchFamily="34" charset="0"/>
                          <a:cs typeface="Open Sans" panose="020B0606030504020204" pitchFamily="34" charset="0"/>
                        </a:rPr>
                        <a:t>2022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1293" marR="71293" marT="35646" marB="35646"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he-IL" sz="1200">
                          <a:effectLst/>
                          <a:latin typeface="Open Sans" panose="020B0606030504020204" pitchFamily="34" charset="0"/>
                          <a:ea typeface="Open Sans" panose="020B0606030504020204" pitchFamily="34" charset="0"/>
                        </a:rPr>
                        <a:t>קום</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hi-IN" sz="1200">
                          <a:effectLst/>
                          <a:latin typeface="Open Sans" panose="020B0606030504020204" pitchFamily="34" charset="0"/>
                          <a:ea typeface="Open Sans" panose="020B0606030504020204" pitchFamily="34" charset="0"/>
                        </a:rPr>
                        <a:t>वेब-परीक्षण</a:t>
                      </a:r>
                      <a:r>
                        <a:rPr lang="en-US" sz="120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ar-SA" sz="1200">
                          <a:effectLst/>
                          <a:latin typeface="Open Sans" panose="020B0606030504020204" pitchFamily="34" charset="0"/>
                          <a:ea typeface="Open Sans" panose="020B0606030504020204" pitchFamily="34" charset="0"/>
                        </a:rPr>
                        <a:t>تجربة-الويب@تجربة-القبول-الشامل.موريتانيا</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extLst>
                  <a:ext uri="{0D108BD9-81ED-4DB2-BD59-A6C34878D82A}">
                    <a16:rowId xmlns:a16="http://schemas.microsoft.com/office/drawing/2014/main" val="3241010805"/>
                  </a:ext>
                </a:extLst>
              </a:tr>
              <a:tr h="190114">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1865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1626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1050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701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175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164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extLst>
                  <a:ext uri="{0D108BD9-81ED-4DB2-BD59-A6C34878D82A}">
                    <a16:rowId xmlns:a16="http://schemas.microsoft.com/office/drawing/2014/main" val="3467414250"/>
                  </a:ext>
                </a:extLst>
              </a:tr>
              <a:tr h="190114">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145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384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960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1309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1847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1835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1846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extLst>
                  <a:ext uri="{0D108BD9-81ED-4DB2-BD59-A6C34878D82A}">
                    <a16:rowId xmlns:a16="http://schemas.microsoft.com/office/drawing/2014/main" val="2526482644"/>
                  </a:ext>
                </a:extLst>
              </a:tr>
              <a:tr h="190114">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2010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2010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2010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2010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2010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2010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2010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extLst>
                  <a:ext uri="{0D108BD9-81ED-4DB2-BD59-A6C34878D82A}">
                    <a16:rowId xmlns:a16="http://schemas.microsoft.com/office/drawing/2014/main" val="1882346769"/>
                  </a:ext>
                </a:extLst>
              </a:tr>
              <a:tr h="380227">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92.79%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80.90%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52.24%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34.88%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8.11%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8.71%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8.16%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solidFill>
                      <a:schemeClr val="accent2">
                        <a:lumMod val="20000"/>
                        <a:lumOff val="80000"/>
                      </a:schemeClr>
                    </a:solidFill>
                  </a:tcPr>
                </a:tc>
                <a:extLst>
                  <a:ext uri="{0D108BD9-81ED-4DB2-BD59-A6C34878D82A}">
                    <a16:rowId xmlns:a16="http://schemas.microsoft.com/office/drawing/2014/main" val="1876818973"/>
                  </a:ext>
                </a:extLst>
              </a:tr>
              <a:tr h="190114">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7.21%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19.10%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47.76%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65.12%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91.89%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91.29%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91.84%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tc>
                <a:extLst>
                  <a:ext uri="{0D108BD9-81ED-4DB2-BD59-A6C34878D82A}">
                    <a16:rowId xmlns:a16="http://schemas.microsoft.com/office/drawing/2014/main" val="244498226"/>
                  </a:ext>
                </a:extLst>
              </a:tr>
              <a:tr h="190114">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2279" marR="22279" marT="0" marB="0" anchor="b"/>
                </a:tc>
                <a:extLst>
                  <a:ext uri="{0D108BD9-81ED-4DB2-BD59-A6C34878D82A}">
                    <a16:rowId xmlns:a16="http://schemas.microsoft.com/office/drawing/2014/main" val="17818209"/>
                  </a:ext>
                </a:extLst>
              </a:tr>
            </a:tbl>
          </a:graphicData>
        </a:graphic>
      </p:graphicFrame>
      <p:sp>
        <p:nvSpPr>
          <p:cNvPr id="4" name="TextBox 3">
            <a:extLst>
              <a:ext uri="{FF2B5EF4-FFF2-40B4-BE49-F238E27FC236}">
                <a16:creationId xmlns:a16="http://schemas.microsoft.com/office/drawing/2014/main" id="{090ECDCD-305B-C440-8E96-FD506BA76E8C}"/>
              </a:ext>
            </a:extLst>
          </p:cNvPr>
          <p:cNvSpPr txBox="1"/>
          <p:nvPr/>
        </p:nvSpPr>
        <p:spPr>
          <a:xfrm>
            <a:off x="288182" y="357867"/>
            <a:ext cx="8567636" cy="523220"/>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EAI Acceptance Rates: 2022 Results (UASG039)</a:t>
            </a:r>
            <a:endParaRPr lang="en-IN" sz="2800" dirty="0">
              <a:solidFill>
                <a:schemeClr val="tx1"/>
              </a:solidFill>
            </a:endParaRPr>
          </a:p>
        </p:txBody>
      </p:sp>
    </p:spTree>
    <p:extLst>
      <p:ext uri="{BB962C8B-B14F-4D97-AF65-F5344CB8AC3E}">
        <p14:creationId xmlns:p14="http://schemas.microsoft.com/office/powerpoint/2010/main" val="2077334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title="Chart">
            <a:extLst>
              <a:ext uri="{FF2B5EF4-FFF2-40B4-BE49-F238E27FC236}">
                <a16:creationId xmlns:a16="http://schemas.microsoft.com/office/drawing/2014/main" id="{9205A883-9DD2-42B7-8BE0-D05DF293BB31}"/>
              </a:ext>
            </a:extLst>
          </p:cNvPr>
          <p:cNvGraphicFramePr/>
          <p:nvPr>
            <p:extLst>
              <p:ext uri="{D42A27DB-BD31-4B8C-83A1-F6EECF244321}">
                <p14:modId xmlns:p14="http://schemas.microsoft.com/office/powerpoint/2010/main" val="1993896472"/>
              </p:ext>
            </p:extLst>
          </p:nvPr>
        </p:nvGraphicFramePr>
        <p:xfrm>
          <a:off x="-133403" y="560184"/>
          <a:ext cx="4787996" cy="57376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title="Chart">
            <a:extLst>
              <a:ext uri="{FF2B5EF4-FFF2-40B4-BE49-F238E27FC236}">
                <a16:creationId xmlns:a16="http://schemas.microsoft.com/office/drawing/2014/main" id="{460CD992-C207-B6EB-5C54-5C30D950817F}"/>
              </a:ext>
            </a:extLst>
          </p:cNvPr>
          <p:cNvGraphicFramePr/>
          <p:nvPr>
            <p:extLst>
              <p:ext uri="{D42A27DB-BD31-4B8C-83A1-F6EECF244321}">
                <p14:modId xmlns:p14="http://schemas.microsoft.com/office/powerpoint/2010/main" val="2645345472"/>
              </p:ext>
            </p:extLst>
          </p:nvPr>
        </p:nvGraphicFramePr>
        <p:xfrm>
          <a:off x="4272628" y="560184"/>
          <a:ext cx="4787996" cy="41159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3089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65459E5-5653-84E7-B40A-E91E98A609C6}"/>
              </a:ext>
            </a:extLst>
          </p:cNvPr>
          <p:cNvGraphicFramePr>
            <a:graphicFrameLocks noGrp="1"/>
          </p:cNvGraphicFramePr>
          <p:nvPr>
            <p:extLst>
              <p:ext uri="{D42A27DB-BD31-4B8C-83A1-F6EECF244321}">
                <p14:modId xmlns:p14="http://schemas.microsoft.com/office/powerpoint/2010/main" val="2578959294"/>
              </p:ext>
            </p:extLst>
          </p:nvPr>
        </p:nvGraphicFramePr>
        <p:xfrm>
          <a:off x="154301" y="1642387"/>
          <a:ext cx="8835397" cy="4234606"/>
        </p:xfrm>
        <a:graphic>
          <a:graphicData uri="http://schemas.openxmlformats.org/drawingml/2006/table">
            <a:tbl>
              <a:tblPr firstRow="1" firstCol="1" bandRow="1">
                <a:tableStyleId>{5940675A-B579-460E-94D1-54222C63F5DA}</a:tableStyleId>
              </a:tblPr>
              <a:tblGrid>
                <a:gridCol w="862736">
                  <a:extLst>
                    <a:ext uri="{9D8B030D-6E8A-4147-A177-3AD203B41FA5}">
                      <a16:colId xmlns:a16="http://schemas.microsoft.com/office/drawing/2014/main" val="1088817762"/>
                    </a:ext>
                  </a:extLst>
                </a:gridCol>
                <a:gridCol w="830424">
                  <a:extLst>
                    <a:ext uri="{9D8B030D-6E8A-4147-A177-3AD203B41FA5}">
                      <a16:colId xmlns:a16="http://schemas.microsoft.com/office/drawing/2014/main" val="1445827950"/>
                    </a:ext>
                  </a:extLst>
                </a:gridCol>
                <a:gridCol w="1058027">
                  <a:extLst>
                    <a:ext uri="{9D8B030D-6E8A-4147-A177-3AD203B41FA5}">
                      <a16:colId xmlns:a16="http://schemas.microsoft.com/office/drawing/2014/main" val="2230277448"/>
                    </a:ext>
                  </a:extLst>
                </a:gridCol>
                <a:gridCol w="1081310">
                  <a:extLst>
                    <a:ext uri="{9D8B030D-6E8A-4147-A177-3AD203B41FA5}">
                      <a16:colId xmlns:a16="http://schemas.microsoft.com/office/drawing/2014/main" val="3285139018"/>
                    </a:ext>
                  </a:extLst>
                </a:gridCol>
                <a:gridCol w="851412">
                  <a:extLst>
                    <a:ext uri="{9D8B030D-6E8A-4147-A177-3AD203B41FA5}">
                      <a16:colId xmlns:a16="http://schemas.microsoft.com/office/drawing/2014/main" val="3176173006"/>
                    </a:ext>
                  </a:extLst>
                </a:gridCol>
                <a:gridCol w="1024684">
                  <a:extLst>
                    <a:ext uri="{9D8B030D-6E8A-4147-A177-3AD203B41FA5}">
                      <a16:colId xmlns:a16="http://schemas.microsoft.com/office/drawing/2014/main" val="197109816"/>
                    </a:ext>
                  </a:extLst>
                </a:gridCol>
                <a:gridCol w="1317651">
                  <a:extLst>
                    <a:ext uri="{9D8B030D-6E8A-4147-A177-3AD203B41FA5}">
                      <a16:colId xmlns:a16="http://schemas.microsoft.com/office/drawing/2014/main" val="269684349"/>
                    </a:ext>
                  </a:extLst>
                </a:gridCol>
                <a:gridCol w="957741">
                  <a:extLst>
                    <a:ext uri="{9D8B030D-6E8A-4147-A177-3AD203B41FA5}">
                      <a16:colId xmlns:a16="http://schemas.microsoft.com/office/drawing/2014/main" val="3067681497"/>
                    </a:ext>
                  </a:extLst>
                </a:gridCol>
                <a:gridCol w="851412">
                  <a:extLst>
                    <a:ext uri="{9D8B030D-6E8A-4147-A177-3AD203B41FA5}">
                      <a16:colId xmlns:a16="http://schemas.microsoft.com/office/drawing/2014/main" val="605030799"/>
                    </a:ext>
                  </a:extLst>
                </a:gridCol>
              </a:tblGrid>
              <a:tr h="184456">
                <a:tc rowSpan="2" gridSpan="2">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Email Category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9171" marR="69171" marT="34585" marB="34585" anchor="ctr">
                    <a:solidFill>
                      <a:schemeClr val="accent3">
                        <a:lumMod val="20000"/>
                        <a:lumOff val="80000"/>
                      </a:schemeClr>
                    </a:solidFill>
                  </a:tcPr>
                </a:tc>
                <a:tc rowSpan="2" hMerge="1">
                  <a:txBody>
                    <a:bodyPr/>
                    <a:lstStyle/>
                    <a:p>
                      <a:endParaRPr lang="en-IN"/>
                    </a:p>
                  </a:txBody>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C1</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C3</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C4</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a:effectLst/>
                          <a:latin typeface="Open Sans" panose="020B0606030504020204" pitchFamily="34" charset="0"/>
                          <a:ea typeface="Open Sans" panose="020B0606030504020204" pitchFamily="34" charset="0"/>
                          <a:cs typeface="Open Sans" panose="020B0606030504020204" pitchFamily="34" charset="0"/>
                        </a:rPr>
                        <a:t>C5</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a:effectLst/>
                          <a:latin typeface="Open Sans" panose="020B0606030504020204" pitchFamily="34" charset="0"/>
                          <a:ea typeface="Open Sans" panose="020B0606030504020204" pitchFamily="34" charset="0"/>
                          <a:cs typeface="Open Sans" panose="020B0606030504020204" pitchFamily="34" charset="0"/>
                        </a:rPr>
                        <a:t>C6</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tc>
                  <a:txBody>
                    <a:bodyPr/>
                    <a:lstStyle/>
                    <a:p>
                      <a:pPr algn="ctr"/>
                      <a:r>
                        <a:rPr lang="en-US" sz="1200" b="1" dirty="0">
                          <a:effectLst/>
                          <a:latin typeface="Open Sans" panose="020B0606030504020204" pitchFamily="34" charset="0"/>
                          <a:ea typeface="Open Sans" panose="020B0606030504020204" pitchFamily="34" charset="0"/>
                          <a:cs typeface="Open Sans" panose="020B0606030504020204" pitchFamily="34" charset="0"/>
                        </a:rPr>
                        <a:t>C7</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b">
                    <a:solidFill>
                      <a:schemeClr val="accent3">
                        <a:lumMod val="20000"/>
                        <a:lumOff val="80000"/>
                      </a:schemeClr>
                    </a:solidFill>
                  </a:tcPr>
                </a:tc>
                <a:extLst>
                  <a:ext uri="{0D108BD9-81ED-4DB2-BD59-A6C34878D82A}">
                    <a16:rowId xmlns:a16="http://schemas.microsoft.com/office/drawing/2014/main" val="3404298"/>
                  </a:ext>
                </a:extLst>
              </a:tr>
              <a:tr h="368911">
                <a:tc gridSpan="2" vMerge="1">
                  <a:txBody>
                    <a:bodyPr/>
                    <a:lstStyle/>
                    <a:p>
                      <a:endParaRPr lang="en-IN"/>
                    </a:p>
                  </a:txBody>
                  <a:tcPr/>
                </a:tc>
                <a:tc hMerge="1" vMerge="1">
                  <a:txBody>
                    <a:bodyPr/>
                    <a:lstStyle/>
                    <a:p>
                      <a:endParaRPr lang="en-IN"/>
                    </a:p>
                  </a:txBody>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ascii@ascii.newshort</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ascii@ascii.newlong</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ascii@idn.ascii</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ascii@ascii.idn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Unicode@ascii.ascii</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Unicode@idn.idn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RTL@RTL.RTL</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extLst>
                  <a:ext uri="{0D108BD9-81ED-4DB2-BD59-A6C34878D82A}">
                    <a16:rowId xmlns:a16="http://schemas.microsoft.com/office/drawing/2014/main" val="1417299828"/>
                  </a:ext>
                </a:extLst>
              </a:tr>
              <a:tr h="553367">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UASG025 Year </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p>
                      <a:r>
                        <a:rPr lang="en-US" sz="1200" b="1" dirty="0">
                          <a:effectLst/>
                          <a:latin typeface="Open Sans" panose="020B0606030504020204" pitchFamily="34" charset="0"/>
                          <a:ea typeface="Open Sans" panose="020B0606030504020204" pitchFamily="34" charset="0"/>
                          <a:cs typeface="Open Sans" panose="020B0606030504020204" pitchFamily="34" charset="0"/>
                        </a:rPr>
                        <a:t>2019</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9171" marR="69171" marT="34585" marB="34585"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Type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test@test.exp</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test@test.example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test@普遍接受-测试.org</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测试1@test.org</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测试5@普遍接受-测试.世界</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tc>
                  <a:txBody>
                    <a:bodyPr/>
                    <a:lstStyle/>
                    <a:p>
                      <a:r>
                        <a:rPr lang="ar-SA" sz="1200" b="1" dirty="0">
                          <a:effectLst/>
                          <a:latin typeface="Open Sans" panose="020B0606030504020204" pitchFamily="34" charset="0"/>
                          <a:ea typeface="Open Sans" panose="020B0606030504020204" pitchFamily="34" charset="0"/>
                        </a:rPr>
                        <a:t>دون@رسيل.السعودية</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3">
                        <a:lumMod val="20000"/>
                        <a:lumOff val="80000"/>
                      </a:schemeClr>
                    </a:solidFill>
                  </a:tcPr>
                </a:tc>
                <a:extLst>
                  <a:ext uri="{0D108BD9-81ED-4DB2-BD59-A6C34878D82A}">
                    <a16:rowId xmlns:a16="http://schemas.microsoft.com/office/drawing/2014/main" val="3258181552"/>
                  </a:ext>
                </a:extLst>
              </a:tr>
              <a:tr h="184456">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741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647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395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4017995931"/>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20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114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366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710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714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2481718235"/>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761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761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1039280604"/>
                  </a:ext>
                </a:extLst>
              </a:tr>
              <a:tr h="184456">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extLst>
                  <a:ext uri="{0D108BD9-81ED-4DB2-BD59-A6C34878D82A}">
                    <a16:rowId xmlns:a16="http://schemas.microsoft.com/office/drawing/2014/main" val="391317664"/>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3798184450"/>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877294858"/>
                  </a:ext>
                </a:extLst>
              </a:tr>
              <a:tr h="737822">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UASG039</a:t>
                      </a:r>
                      <a:br>
                        <a:rPr lang="en-US" sz="1200" b="1" dirty="0">
                          <a:effectLst/>
                          <a:latin typeface="Open Sans" panose="020B0606030504020204" pitchFamily="34" charset="0"/>
                          <a:ea typeface="Open Sans" panose="020B0606030504020204" pitchFamily="34" charset="0"/>
                          <a:cs typeface="Open Sans" panose="020B0606030504020204" pitchFamily="34" charset="0"/>
                        </a:rPr>
                      </a:br>
                      <a:r>
                        <a:rPr lang="en-US" sz="1200" b="1" dirty="0">
                          <a:effectLst/>
                          <a:latin typeface="Open Sans" panose="020B0606030504020204" pitchFamily="34" charset="0"/>
                          <a:ea typeface="Open Sans" panose="020B0606030504020204" pitchFamily="34" charset="0"/>
                          <a:cs typeface="Open Sans" panose="020B0606030504020204" pitchFamily="34" charset="0"/>
                        </a:rPr>
                        <a:t>Year </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p>
                      <a:r>
                        <a:rPr lang="en-US" sz="1200" b="1" dirty="0">
                          <a:effectLst/>
                          <a:latin typeface="Open Sans" panose="020B0606030504020204" pitchFamily="34" charset="0"/>
                          <a:ea typeface="Open Sans" panose="020B0606030504020204" pitchFamily="34" charset="0"/>
                          <a:cs typeface="Open Sans" panose="020B0606030504020204" pitchFamily="34" charset="0"/>
                        </a:rPr>
                        <a:t>2022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9171" marR="69171" marT="34585" marB="34585"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r>
                        <a:rPr lang="he-IL" sz="1200" dirty="0">
                          <a:effectLst/>
                          <a:latin typeface="Open Sans" panose="020B0606030504020204" pitchFamily="34" charset="0"/>
                          <a:ea typeface="Open Sans" panose="020B0606030504020204" pitchFamily="34" charset="0"/>
                        </a:rPr>
                        <a:t>קום</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hi-IN" sz="1200">
                          <a:effectLst/>
                          <a:latin typeface="Open Sans" panose="020B0606030504020204" pitchFamily="34" charset="0"/>
                          <a:ea typeface="Open Sans" panose="020B0606030504020204" pitchFamily="34" charset="0"/>
                        </a:rPr>
                        <a:t>वेब-परीक्षण</a:t>
                      </a:r>
                      <a:r>
                        <a:rPr lang="en-US" sz="120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ar-SA" sz="1200">
                          <a:effectLst/>
                          <a:latin typeface="Open Sans" panose="020B0606030504020204" pitchFamily="34" charset="0"/>
                          <a:ea typeface="Open Sans" panose="020B0606030504020204" pitchFamily="34" charset="0"/>
                        </a:rPr>
                        <a:t>تجربة-الويب@تجربة-القبول-الشامل.موريتانيا</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509179799"/>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697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627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403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256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58125679"/>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134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358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505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714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707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716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1225961294"/>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761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2387438016"/>
                  </a:ext>
                </a:extLst>
              </a:tr>
              <a:tr h="184456">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34%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solidFill>
                      <a:schemeClr val="accent2">
                        <a:lumMod val="20000"/>
                        <a:lumOff val="80000"/>
                      </a:schemeClr>
                    </a:solidFill>
                  </a:tcPr>
                </a:tc>
                <a:extLst>
                  <a:ext uri="{0D108BD9-81ED-4DB2-BD59-A6C34878D82A}">
                    <a16:rowId xmlns:a16="http://schemas.microsoft.com/office/drawing/2014/main" val="3591775585"/>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66%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2348796566"/>
                  </a:ext>
                </a:extLst>
              </a:tr>
              <a:tr h="18445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616" marR="21616" marT="0" marB="0" anchor="ctr"/>
                </a:tc>
                <a:extLst>
                  <a:ext uri="{0D108BD9-81ED-4DB2-BD59-A6C34878D82A}">
                    <a16:rowId xmlns:a16="http://schemas.microsoft.com/office/drawing/2014/main" val="916473073"/>
                  </a:ext>
                </a:extLst>
              </a:tr>
            </a:tbl>
          </a:graphicData>
        </a:graphic>
      </p:graphicFrame>
      <p:sp>
        <p:nvSpPr>
          <p:cNvPr id="4" name="TextBox 3">
            <a:extLst>
              <a:ext uri="{FF2B5EF4-FFF2-40B4-BE49-F238E27FC236}">
                <a16:creationId xmlns:a16="http://schemas.microsoft.com/office/drawing/2014/main" id="{1C38F44C-DDC2-D9A2-961C-D1FC2103EF59}"/>
              </a:ext>
            </a:extLst>
          </p:cNvPr>
          <p:cNvSpPr txBox="1"/>
          <p:nvPr/>
        </p:nvSpPr>
        <p:spPr>
          <a:xfrm>
            <a:off x="351410" y="243406"/>
            <a:ext cx="8441177"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EAI Acceptance Rates:  2019 (UASG025) vs. 2022 (UASG039) </a:t>
            </a:r>
            <a:endParaRPr lang="en-IN" sz="2800" dirty="0">
              <a:solidFill>
                <a:schemeClr val="tx1"/>
              </a:solidFill>
            </a:endParaRPr>
          </a:p>
        </p:txBody>
      </p:sp>
    </p:spTree>
    <p:extLst>
      <p:ext uri="{BB962C8B-B14F-4D97-AF65-F5344CB8AC3E}">
        <p14:creationId xmlns:p14="http://schemas.microsoft.com/office/powerpoint/2010/main" val="943964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586A829-6247-4018-811E-9D6E5050E59B}"/>
              </a:ext>
            </a:extLst>
          </p:cNvPr>
          <p:cNvGraphicFramePr/>
          <p:nvPr>
            <p:extLst>
              <p:ext uri="{D42A27DB-BD31-4B8C-83A1-F6EECF244321}">
                <p14:modId xmlns:p14="http://schemas.microsoft.com/office/powerpoint/2010/main" val="2114632077"/>
              </p:ext>
            </p:extLst>
          </p:nvPr>
        </p:nvGraphicFramePr>
        <p:xfrm>
          <a:off x="186331" y="784886"/>
          <a:ext cx="8848970" cy="5134018"/>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0763864F-CC51-0AE9-AC0C-91CB77578286}"/>
              </a:ext>
            </a:extLst>
          </p:cNvPr>
          <p:cNvSpPr txBox="1"/>
          <p:nvPr/>
        </p:nvSpPr>
        <p:spPr>
          <a:xfrm>
            <a:off x="186331" y="203882"/>
            <a:ext cx="8499542" cy="523220"/>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IN" sz="2800" dirty="0">
                <a:solidFill>
                  <a:schemeClr val="tx1"/>
                </a:solidFill>
              </a:rPr>
              <a:t>EAI Acceptance Rates: 2019 vs. 2022</a:t>
            </a:r>
          </a:p>
        </p:txBody>
      </p:sp>
      <p:sp>
        <p:nvSpPr>
          <p:cNvPr id="6" name="TextBox 5">
            <a:extLst>
              <a:ext uri="{FF2B5EF4-FFF2-40B4-BE49-F238E27FC236}">
                <a16:creationId xmlns:a16="http://schemas.microsoft.com/office/drawing/2014/main" id="{6C95504F-FBBB-1AFF-5DF4-DF09047DF1BD}"/>
              </a:ext>
            </a:extLst>
          </p:cNvPr>
          <p:cNvSpPr txBox="1"/>
          <p:nvPr/>
        </p:nvSpPr>
        <p:spPr>
          <a:xfrm>
            <a:off x="145177" y="5976688"/>
            <a:ext cx="8890123" cy="523220"/>
          </a:xfrm>
          <a:prstGeom prst="rect">
            <a:avLst/>
          </a:prstGeom>
          <a:noFill/>
        </p:spPr>
        <p:txBody>
          <a:bodyPr wrap="square">
            <a:spAutoFit/>
          </a:bodyPr>
          <a:lstStyle/>
          <a:p>
            <a:r>
              <a:rPr lang="en-US" sz="1400" b="1" dirty="0">
                <a:effectLst/>
                <a:latin typeface="Open Sans" panose="020B0606030504020204" pitchFamily="34" charset="0"/>
                <a:ea typeface="Open Sans" panose="020B0606030504020204" pitchFamily="34" charset="0"/>
                <a:cs typeface="Open Sans" panose="020B0606030504020204" pitchFamily="34" charset="0"/>
              </a:rPr>
              <a:t>Note: </a:t>
            </a:r>
            <a:r>
              <a:rPr lang="en-US" sz="1400" dirty="0">
                <a:effectLst/>
                <a:latin typeface="Open Sans" panose="020B0606030504020204" pitchFamily="34" charset="0"/>
                <a:ea typeface="Open Sans" panose="020B0606030504020204" pitchFamily="34" charset="0"/>
                <a:cs typeface="Open Sans" panose="020B0606030504020204" pitchFamily="34" charset="0"/>
              </a:rPr>
              <a:t>email ID:  </a:t>
            </a:r>
            <a:r>
              <a:rPr lang="hi-IN" sz="1400" dirty="0">
                <a:effectLst/>
                <a:latin typeface="Open Sans" panose="020B0606030504020204" pitchFamily="34" charset="0"/>
                <a:ea typeface="Open Sans" panose="020B0606030504020204" pitchFamily="34" charset="0"/>
                <a:cs typeface="Mangal" panose="02040503050203030202" pitchFamily="18" charset="0"/>
              </a:rPr>
              <a:t>वेब-परीक्षण</a:t>
            </a:r>
            <a:r>
              <a:rPr lang="en-US" sz="1400" dirty="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 (category </a:t>
            </a:r>
            <a:r>
              <a:rPr lang="en-US" sz="1400" dirty="0" err="1">
                <a:effectLst/>
                <a:latin typeface="Open Sans" panose="020B0606030504020204" pitchFamily="34" charset="0"/>
                <a:ea typeface="Open Sans" panose="020B0606030504020204" pitchFamily="34" charset="0"/>
                <a:cs typeface="Open Sans" panose="020B0606030504020204" pitchFamily="34" charset="0"/>
              </a:rPr>
              <a:t>unicode@A-label.A-label</a:t>
            </a:r>
            <a:r>
              <a:rPr lang="en-US" sz="1400" dirty="0">
                <a:effectLst/>
                <a:latin typeface="Open Sans" panose="020B0606030504020204" pitchFamily="34" charset="0"/>
                <a:ea typeface="Open Sans" panose="020B0606030504020204" pitchFamily="34" charset="0"/>
                <a:cs typeface="Open Sans" panose="020B0606030504020204" pitchFamily="34" charset="0"/>
              </a:rPr>
              <a:t>) is included in </a:t>
            </a:r>
            <a:r>
              <a:rPr lang="en-US" sz="1400" dirty="0" err="1">
                <a:effectLst/>
                <a:latin typeface="Open Sans" panose="020B0606030504020204" pitchFamily="34" charset="0"/>
                <a:ea typeface="Open Sans" panose="020B0606030504020204" pitchFamily="34" charset="0"/>
                <a:cs typeface="Open Sans" panose="020B0606030504020204" pitchFamily="34" charset="0"/>
              </a:rPr>
              <a:t>unicode@ascii.ascii</a:t>
            </a:r>
            <a:r>
              <a:rPr lang="en-US" sz="1400" dirty="0">
                <a:effectLst/>
                <a:latin typeface="Open Sans" panose="020B0606030504020204" pitchFamily="34" charset="0"/>
                <a:ea typeface="Open Sans" panose="020B0606030504020204" pitchFamily="34" charset="0"/>
                <a:cs typeface="Open Sans" panose="020B0606030504020204" pitchFamily="34" charset="0"/>
              </a:rPr>
              <a:t> for comparison purposes</a:t>
            </a:r>
            <a:endParaRPr lang="en-IN" sz="14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457027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3A7C93E2-77D9-ED21-AD40-80B417922BFE}"/>
              </a:ext>
            </a:extLst>
          </p:cNvPr>
          <p:cNvGraphicFramePr>
            <a:graphicFrameLocks noGrp="1"/>
          </p:cNvGraphicFramePr>
          <p:nvPr>
            <p:extLst>
              <p:ext uri="{D42A27DB-BD31-4B8C-83A1-F6EECF244321}">
                <p14:modId xmlns:p14="http://schemas.microsoft.com/office/powerpoint/2010/main" val="1887791004"/>
              </p:ext>
            </p:extLst>
          </p:nvPr>
        </p:nvGraphicFramePr>
        <p:xfrm>
          <a:off x="107252" y="1243276"/>
          <a:ext cx="8978380" cy="4515589"/>
        </p:xfrm>
        <a:graphic>
          <a:graphicData uri="http://schemas.openxmlformats.org/drawingml/2006/table">
            <a:tbl>
              <a:tblPr firstRow="1" firstCol="1" bandRow="1">
                <a:tableStyleId>{5940675A-B579-460E-94D1-54222C63F5DA}</a:tableStyleId>
              </a:tblPr>
              <a:tblGrid>
                <a:gridCol w="710017">
                  <a:extLst>
                    <a:ext uri="{9D8B030D-6E8A-4147-A177-3AD203B41FA5}">
                      <a16:colId xmlns:a16="http://schemas.microsoft.com/office/drawing/2014/main" val="3897530785"/>
                    </a:ext>
                  </a:extLst>
                </a:gridCol>
                <a:gridCol w="833176">
                  <a:extLst>
                    <a:ext uri="{9D8B030D-6E8A-4147-A177-3AD203B41FA5}">
                      <a16:colId xmlns:a16="http://schemas.microsoft.com/office/drawing/2014/main" val="2393839229"/>
                    </a:ext>
                  </a:extLst>
                </a:gridCol>
                <a:gridCol w="1202672">
                  <a:extLst>
                    <a:ext uri="{9D8B030D-6E8A-4147-A177-3AD203B41FA5}">
                      <a16:colId xmlns:a16="http://schemas.microsoft.com/office/drawing/2014/main" val="786738702"/>
                    </a:ext>
                  </a:extLst>
                </a:gridCol>
                <a:gridCol w="1367289">
                  <a:extLst>
                    <a:ext uri="{9D8B030D-6E8A-4147-A177-3AD203B41FA5}">
                      <a16:colId xmlns:a16="http://schemas.microsoft.com/office/drawing/2014/main" val="3299693809"/>
                    </a:ext>
                  </a:extLst>
                </a:gridCol>
                <a:gridCol w="865032">
                  <a:extLst>
                    <a:ext uri="{9D8B030D-6E8A-4147-A177-3AD203B41FA5}">
                      <a16:colId xmlns:a16="http://schemas.microsoft.com/office/drawing/2014/main" val="1267703796"/>
                    </a:ext>
                  </a:extLst>
                </a:gridCol>
                <a:gridCol w="1080904">
                  <a:extLst>
                    <a:ext uri="{9D8B030D-6E8A-4147-A177-3AD203B41FA5}">
                      <a16:colId xmlns:a16="http://schemas.microsoft.com/office/drawing/2014/main" val="1976315018"/>
                    </a:ext>
                  </a:extLst>
                </a:gridCol>
                <a:gridCol w="1080904">
                  <a:extLst>
                    <a:ext uri="{9D8B030D-6E8A-4147-A177-3AD203B41FA5}">
                      <a16:colId xmlns:a16="http://schemas.microsoft.com/office/drawing/2014/main" val="760604306"/>
                    </a:ext>
                  </a:extLst>
                </a:gridCol>
                <a:gridCol w="973354">
                  <a:extLst>
                    <a:ext uri="{9D8B030D-6E8A-4147-A177-3AD203B41FA5}">
                      <a16:colId xmlns:a16="http://schemas.microsoft.com/office/drawing/2014/main" val="4191544495"/>
                    </a:ext>
                  </a:extLst>
                </a:gridCol>
                <a:gridCol w="865032">
                  <a:extLst>
                    <a:ext uri="{9D8B030D-6E8A-4147-A177-3AD203B41FA5}">
                      <a16:colId xmlns:a16="http://schemas.microsoft.com/office/drawing/2014/main" val="3037797207"/>
                    </a:ext>
                  </a:extLst>
                </a:gridCol>
              </a:tblGrid>
              <a:tr h="189336">
                <a:tc rowSpan="2" gridSpan="2">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Email Category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1001" marR="71001" marT="35501" marB="35501" anchor="ctr"/>
                </a:tc>
                <a:tc rowSpan="2" hMerge="1">
                  <a:txBody>
                    <a:bodyPr/>
                    <a:lstStyle/>
                    <a:p>
                      <a:endParaRPr lang="en-IN"/>
                    </a:p>
                  </a:txBody>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C1</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C2</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C3</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C4</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C5</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C6</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C7</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3962443264"/>
                  </a:ext>
                </a:extLst>
              </a:tr>
              <a:tr h="378673">
                <a:tc gridSpan="2" vMerge="1">
                  <a:txBody>
                    <a:bodyPr/>
                    <a:lstStyle/>
                    <a:p>
                      <a:endParaRPr lang="en-IN"/>
                    </a:p>
                  </a:txBody>
                  <a:tcPr/>
                </a:tc>
                <a:tc hMerge="1" vMerge="1">
                  <a:txBody>
                    <a:bodyPr/>
                    <a:lstStyle/>
                    <a:p>
                      <a:endParaRPr lang="en-IN"/>
                    </a:p>
                  </a:txBody>
                  <a:tcP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ascii@ascii.neshort</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ascii@ascii.newlong</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err="1">
                          <a:effectLst/>
                          <a:latin typeface="Open Sans" panose="020B0606030504020204" pitchFamily="34" charset="0"/>
                          <a:ea typeface="Open Sans" panose="020B0606030504020204" pitchFamily="34" charset="0"/>
                          <a:cs typeface="Open Sans" panose="020B0606030504020204" pitchFamily="34" charset="0"/>
                        </a:rPr>
                        <a:t>ascii@idn.ascii</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ascii@ascii.idn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Unicode@ascii.ascii</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Unicode@idn.idn</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RTL@RTL.RTL</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1927479723"/>
                  </a:ext>
                </a:extLst>
              </a:tr>
              <a:tr h="378673">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UASG027 </a:t>
                      </a:r>
                      <a:br>
                        <a:rPr lang="en-US" sz="1200" b="1" dirty="0">
                          <a:effectLst/>
                          <a:latin typeface="Open Sans" panose="020B0606030504020204" pitchFamily="34" charset="0"/>
                          <a:ea typeface="Open Sans" panose="020B0606030504020204" pitchFamily="34" charset="0"/>
                          <a:cs typeface="Open Sans" panose="020B0606030504020204" pitchFamily="34" charset="0"/>
                        </a:rPr>
                      </a:br>
                      <a:r>
                        <a:rPr lang="en-US" sz="1200" b="1" dirty="0">
                          <a:effectLst/>
                          <a:latin typeface="Open Sans" panose="020B0606030504020204" pitchFamily="34" charset="0"/>
                          <a:ea typeface="Open Sans" panose="020B0606030504020204" pitchFamily="34" charset="0"/>
                          <a:cs typeface="Open Sans" panose="020B0606030504020204" pitchFamily="34" charset="0"/>
                        </a:rPr>
                        <a:t>Year </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p>
                      <a:r>
                        <a:rPr lang="en-US" sz="1200" b="1" dirty="0">
                          <a:effectLst/>
                          <a:latin typeface="Open Sans" panose="020B0606030504020204" pitchFamily="34" charset="0"/>
                          <a:ea typeface="Open Sans" panose="020B0606030504020204" pitchFamily="34" charset="0"/>
                          <a:cs typeface="Open Sans" panose="020B0606030504020204" pitchFamily="34" charset="0"/>
                        </a:rPr>
                        <a:t>2020</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1001" marR="71001" marT="35501" marB="35501"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Type</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test@ua-test19.bet</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test@ua-test19.technology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test@普遍适用.com</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NA</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广场@ua-test19.com</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b="1">
                          <a:effectLst/>
                          <a:latin typeface="Open Sans" panose="020B0606030504020204" pitchFamily="34" charset="0"/>
                          <a:ea typeface="Open Sans" panose="020B0606030504020204" pitchFamily="34" charset="0"/>
                          <a:cs typeface="Open Sans" panose="020B0606030504020204" pitchFamily="34" charset="0"/>
                        </a:rPr>
                        <a:t>测试@普遍适用.公司</a:t>
                      </a:r>
                      <a:endParaRPr lang="en-IN" sz="1200" b="1">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ar-SA" sz="1200" b="1" dirty="0">
                          <a:effectLst/>
                          <a:latin typeface="Open Sans" panose="020B0606030504020204" pitchFamily="34" charset="0"/>
                          <a:ea typeface="Open Sans" panose="020B0606030504020204" pitchFamily="34" charset="0"/>
                        </a:rPr>
                        <a:t>عنوان@يو-اي-اختبار.شبكة</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3387801171"/>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840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727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415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168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798817301"/>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29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142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454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701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3865404416"/>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869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4243911104"/>
                  </a:ext>
                </a:extLst>
              </a:tr>
              <a:tr h="189336">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48%</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extLst>
                  <a:ext uri="{0D108BD9-81ED-4DB2-BD59-A6C34878D82A}">
                    <a16:rowId xmlns:a16="http://schemas.microsoft.com/office/drawing/2014/main" val="3726165949"/>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3442958028"/>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3849909863"/>
                  </a:ext>
                </a:extLst>
              </a:tr>
              <a:tr h="1136018">
                <a:tc rowSpan="7">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UASG039</a:t>
                      </a:r>
                      <a:br>
                        <a:rPr lang="en-US" sz="1200" b="1" dirty="0">
                          <a:effectLst/>
                          <a:latin typeface="Open Sans" panose="020B0606030504020204" pitchFamily="34" charset="0"/>
                          <a:ea typeface="Open Sans" panose="020B0606030504020204" pitchFamily="34" charset="0"/>
                          <a:cs typeface="Open Sans" panose="020B0606030504020204" pitchFamily="34" charset="0"/>
                        </a:rPr>
                      </a:br>
                      <a:r>
                        <a:rPr lang="en-US" sz="1200" b="1" dirty="0">
                          <a:effectLst/>
                          <a:latin typeface="Open Sans" panose="020B0606030504020204" pitchFamily="34" charset="0"/>
                          <a:ea typeface="Open Sans" panose="020B0606030504020204" pitchFamily="34" charset="0"/>
                          <a:cs typeface="Open Sans" panose="020B0606030504020204" pitchFamily="34" charset="0"/>
                        </a:rPr>
                        <a:t>Year </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p>
                      <a:r>
                        <a:rPr lang="en-US" sz="1200" b="1" dirty="0">
                          <a:effectLst/>
                          <a:latin typeface="Open Sans" panose="020B0606030504020204" pitchFamily="34" charset="0"/>
                          <a:ea typeface="Open Sans" panose="020B0606030504020204" pitchFamily="34" charset="0"/>
                          <a:cs typeface="Open Sans" panose="020B0606030504020204" pitchFamily="34" charset="0"/>
                        </a:rPr>
                        <a:t>2022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71001" marR="71001" marT="35501" marB="35501"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r>
                        <a:rPr lang="he-IL" sz="1200" dirty="0">
                          <a:effectLst/>
                          <a:latin typeface="Open Sans" panose="020B0606030504020204" pitchFamily="34" charset="0"/>
                          <a:ea typeface="Open Sans" panose="020B0606030504020204" pitchFamily="34" charset="0"/>
                        </a:rPr>
                        <a:t>קום</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hi-IN" sz="1200">
                          <a:effectLst/>
                          <a:latin typeface="Open Sans" panose="020B0606030504020204" pitchFamily="34" charset="0"/>
                          <a:ea typeface="Open Sans" panose="020B0606030504020204" pitchFamily="34" charset="0"/>
                        </a:rPr>
                        <a:t>वेब-परीक्षण</a:t>
                      </a:r>
                      <a:r>
                        <a:rPr lang="en-US" sz="120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r>
                        <a:rPr lang="ar-SA" sz="1200" dirty="0">
                          <a:effectLst/>
                          <a:latin typeface="Open Sans" panose="020B0606030504020204" pitchFamily="34" charset="0"/>
                          <a:ea typeface="Open Sans" panose="020B0606030504020204" pitchFamily="34" charset="0"/>
                        </a:rPr>
                        <a:t>تجربة-الويب@تجربة-القبول-الشامل.موريتانيا</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1871193412"/>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814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683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452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307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1436680070"/>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186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417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562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791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786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790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2344471382"/>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869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869</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1900083711"/>
                  </a:ext>
                </a:extLst>
              </a:tr>
              <a:tr h="202751">
                <a:tc vMerge="1">
                  <a:txBody>
                    <a:bodyPr/>
                    <a:lstStyle/>
                    <a:p>
                      <a:endParaRPr lang="en-IN"/>
                    </a:p>
                  </a:txBody>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Accepted%</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94%</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solidFill>
                      <a:schemeClr val="accent2">
                        <a:lumMod val="20000"/>
                        <a:lumOff val="80000"/>
                      </a:schemeClr>
                    </a:solidFill>
                  </a:tcPr>
                </a:tc>
                <a:extLst>
                  <a:ext uri="{0D108BD9-81ED-4DB2-BD59-A6C34878D82A}">
                    <a16:rowId xmlns:a16="http://schemas.microsoft.com/office/drawing/2014/main" val="1324793392"/>
                  </a:ext>
                </a:extLst>
              </a:tr>
              <a:tr h="1926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Rejected%</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21%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1444373472"/>
                  </a:ext>
                </a:extLst>
              </a:tr>
              <a:tr h="189336">
                <a:tc vMerge="1">
                  <a:txBody>
                    <a:bodyPr/>
                    <a:lstStyle/>
                    <a:p>
                      <a:endParaRPr lang="en-IN"/>
                    </a:p>
                  </a:txBody>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Total%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0688" marR="20688" marT="0" marB="0" anchor="ctr"/>
                </a:tc>
                <a:extLst>
                  <a:ext uri="{0D108BD9-81ED-4DB2-BD59-A6C34878D82A}">
                    <a16:rowId xmlns:a16="http://schemas.microsoft.com/office/drawing/2014/main" val="2069142862"/>
                  </a:ext>
                </a:extLst>
              </a:tr>
            </a:tbl>
          </a:graphicData>
        </a:graphic>
      </p:graphicFrame>
      <p:sp>
        <p:nvSpPr>
          <p:cNvPr id="5" name="TextBox 4">
            <a:extLst>
              <a:ext uri="{FF2B5EF4-FFF2-40B4-BE49-F238E27FC236}">
                <a16:creationId xmlns:a16="http://schemas.microsoft.com/office/drawing/2014/main" id="{F957D6B3-6081-96A3-DCA0-9B9194482BD4}"/>
              </a:ext>
            </a:extLst>
          </p:cNvPr>
          <p:cNvSpPr txBox="1"/>
          <p:nvPr/>
        </p:nvSpPr>
        <p:spPr>
          <a:xfrm>
            <a:off x="107252" y="145028"/>
            <a:ext cx="8920014" cy="954107"/>
          </a:xfrm>
          <a:prstGeom prst="rect">
            <a:avLst/>
          </a:prstGeom>
          <a:noFill/>
        </p:spPr>
        <p:txBody>
          <a:bodyPr wrap="square">
            <a:spAutoFit/>
          </a:bodyPr>
          <a:lstStyle>
            <a:defPPr>
              <a:defRPr lang="en-US"/>
            </a:defPPr>
            <a:lvl1pPr marR="0" lvl="0" indent="0" defTabSz="914400" fontAlgn="auto">
              <a:lnSpc>
                <a:spcPct val="100000"/>
              </a:lnSpc>
              <a:spcBef>
                <a:spcPts val="0"/>
              </a:spcBef>
              <a:spcAft>
                <a:spcPts val="0"/>
              </a:spcAft>
              <a:buClrTx/>
              <a:buSzTx/>
              <a:buFontTx/>
              <a:buNone/>
              <a:tabLst/>
              <a:defRPr sz="3200" b="0" i="0" u="none" strike="noStrike" spc="0" baseline="0">
                <a:solidFill>
                  <a:prstClr val="black">
                    <a:lumMod val="65000"/>
                    <a:lumOff val="35000"/>
                  </a:prstClr>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2800" dirty="0">
                <a:solidFill>
                  <a:schemeClr val="tx1"/>
                </a:solidFill>
              </a:rPr>
              <a:t>EAI Acceptance Rates: 2020 (UASG027) vs. 2022 (UASG039) </a:t>
            </a:r>
            <a:endParaRPr lang="en-IN" sz="2800" dirty="0">
              <a:solidFill>
                <a:schemeClr val="tx1"/>
              </a:solidFill>
            </a:endParaRPr>
          </a:p>
        </p:txBody>
      </p:sp>
      <p:sp>
        <p:nvSpPr>
          <p:cNvPr id="6" name="TextBox 5">
            <a:extLst>
              <a:ext uri="{FF2B5EF4-FFF2-40B4-BE49-F238E27FC236}">
                <a16:creationId xmlns:a16="http://schemas.microsoft.com/office/drawing/2014/main" id="{A02C716C-1FBA-C719-7C8C-7DD990DBF461}"/>
              </a:ext>
            </a:extLst>
          </p:cNvPr>
          <p:cNvSpPr txBox="1"/>
          <p:nvPr/>
        </p:nvSpPr>
        <p:spPr>
          <a:xfrm>
            <a:off x="107252" y="5907349"/>
            <a:ext cx="8920014" cy="523220"/>
          </a:xfrm>
          <a:prstGeom prst="rect">
            <a:avLst/>
          </a:prstGeom>
          <a:noFill/>
        </p:spPr>
        <p:txBody>
          <a:bodyPr wrap="square">
            <a:spAutoFit/>
          </a:bodyPr>
          <a:lstStyle/>
          <a:p>
            <a:r>
              <a:rPr lang="en-US" sz="1400" b="1" dirty="0">
                <a:effectLst/>
                <a:latin typeface="Open Sans" panose="020B0606030504020204" pitchFamily="34" charset="0"/>
                <a:ea typeface="Open Sans" panose="020B0606030504020204" pitchFamily="34" charset="0"/>
                <a:cs typeface="Open Sans" panose="020B0606030504020204" pitchFamily="34" charset="0"/>
              </a:rPr>
              <a:t>Note: </a:t>
            </a:r>
            <a:r>
              <a:rPr lang="en-US" sz="1400" dirty="0">
                <a:effectLst/>
                <a:latin typeface="Open Sans" panose="020B0606030504020204" pitchFamily="34" charset="0"/>
                <a:ea typeface="Open Sans" panose="020B0606030504020204" pitchFamily="34" charset="0"/>
                <a:cs typeface="Open Sans" panose="020B0606030504020204" pitchFamily="34" charset="0"/>
              </a:rPr>
              <a:t>email ID:  </a:t>
            </a:r>
            <a:r>
              <a:rPr lang="hi-IN" sz="1400" dirty="0">
                <a:effectLst/>
                <a:latin typeface="Open Sans" panose="020B0606030504020204" pitchFamily="34" charset="0"/>
                <a:ea typeface="Open Sans" panose="020B0606030504020204" pitchFamily="34" charset="0"/>
                <a:cs typeface="Mangal" panose="02040503050203030202" pitchFamily="18" charset="0"/>
              </a:rPr>
              <a:t>वेब</a:t>
            </a:r>
            <a:r>
              <a:rPr lang="hi-IN" sz="1400" dirty="0">
                <a:effectLst/>
                <a:latin typeface="Open Sans" panose="020B0606030504020204" pitchFamily="34" charset="0"/>
                <a:ea typeface="Open Sans" panose="020B0606030504020204" pitchFamily="34" charset="0"/>
                <a:cs typeface="Calibri" panose="020F0502020204030204" pitchFamily="34" charset="0"/>
              </a:rPr>
              <a:t>-</a:t>
            </a:r>
            <a:r>
              <a:rPr lang="hi-IN" sz="1400" dirty="0">
                <a:effectLst/>
                <a:latin typeface="Open Sans" panose="020B0606030504020204" pitchFamily="34" charset="0"/>
                <a:ea typeface="Open Sans" panose="020B0606030504020204" pitchFamily="34" charset="0"/>
                <a:cs typeface="Mangal" panose="02040503050203030202" pitchFamily="18" charset="0"/>
              </a:rPr>
              <a:t>परीक्षण</a:t>
            </a:r>
            <a:r>
              <a:rPr lang="en-US" sz="1400" dirty="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 (category </a:t>
            </a:r>
            <a:r>
              <a:rPr lang="en-US" sz="1400" dirty="0" err="1">
                <a:effectLst/>
                <a:latin typeface="Open Sans" panose="020B0606030504020204" pitchFamily="34" charset="0"/>
                <a:ea typeface="Open Sans" panose="020B0606030504020204" pitchFamily="34" charset="0"/>
                <a:cs typeface="Open Sans" panose="020B0606030504020204" pitchFamily="34" charset="0"/>
              </a:rPr>
              <a:t>unicode@A-label.A-label</a:t>
            </a:r>
            <a:r>
              <a:rPr lang="en-US" sz="1400" dirty="0">
                <a:effectLst/>
                <a:latin typeface="Open Sans" panose="020B0606030504020204" pitchFamily="34" charset="0"/>
                <a:ea typeface="Open Sans" panose="020B0606030504020204" pitchFamily="34" charset="0"/>
                <a:cs typeface="Open Sans" panose="020B0606030504020204" pitchFamily="34" charset="0"/>
              </a:rPr>
              <a:t>) is included in </a:t>
            </a:r>
            <a:r>
              <a:rPr lang="en-US" sz="1400" dirty="0" err="1">
                <a:effectLst/>
                <a:latin typeface="Open Sans" panose="020B0606030504020204" pitchFamily="34" charset="0"/>
                <a:ea typeface="Open Sans" panose="020B0606030504020204" pitchFamily="34" charset="0"/>
                <a:cs typeface="Open Sans" panose="020B0606030504020204" pitchFamily="34" charset="0"/>
              </a:rPr>
              <a:t>unicode@ascii.ascii</a:t>
            </a:r>
            <a:r>
              <a:rPr lang="en-US" sz="1400" dirty="0">
                <a:effectLst/>
                <a:latin typeface="Open Sans" panose="020B0606030504020204" pitchFamily="34" charset="0"/>
                <a:ea typeface="Open Sans" panose="020B0606030504020204" pitchFamily="34" charset="0"/>
                <a:cs typeface="Open Sans" panose="020B0606030504020204" pitchFamily="34" charset="0"/>
              </a:rPr>
              <a:t> for comparison purposes.</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20700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902A9A90-4ACC-4DCF-B4E0-D95B20849D13}"/>
              </a:ext>
            </a:extLst>
          </p:cNvPr>
          <p:cNvGraphicFramePr/>
          <p:nvPr>
            <p:extLst>
              <p:ext uri="{D42A27DB-BD31-4B8C-83A1-F6EECF244321}">
                <p14:modId xmlns:p14="http://schemas.microsoft.com/office/powerpoint/2010/main" val="1371383025"/>
              </p:ext>
            </p:extLst>
          </p:nvPr>
        </p:nvGraphicFramePr>
        <p:xfrm>
          <a:off x="234503" y="1055602"/>
          <a:ext cx="8839315" cy="513059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907CC2ED-14CE-3C44-B56C-7F0499C079EE}"/>
              </a:ext>
            </a:extLst>
          </p:cNvPr>
          <p:cNvSpPr txBox="1"/>
          <p:nvPr/>
        </p:nvSpPr>
        <p:spPr>
          <a:xfrm>
            <a:off x="416688" y="183782"/>
            <a:ext cx="7234178" cy="523220"/>
          </a:xfrm>
          <a:prstGeom prst="rect">
            <a:avLst/>
          </a:prstGeom>
          <a:noFill/>
        </p:spPr>
        <p:txBody>
          <a:bodyPr wrap="square" rtlCol="0">
            <a:spAutoFit/>
          </a:bodyPr>
          <a:lstStyle/>
          <a:p>
            <a:r>
              <a:rPr lang="en-IN" sz="2800" dirty="0">
                <a:latin typeface="Open Sans" panose="020B0606030504020204" pitchFamily="34" charset="0"/>
                <a:ea typeface="Open Sans" panose="020B0606030504020204" pitchFamily="34" charset="0"/>
                <a:cs typeface="Open Sans" panose="020B0606030504020204" pitchFamily="34" charset="0"/>
              </a:rPr>
              <a:t>EAI Acceptance Rates: 2020 vs. 2022</a:t>
            </a:r>
          </a:p>
        </p:txBody>
      </p:sp>
    </p:spTree>
    <p:extLst>
      <p:ext uri="{BB962C8B-B14F-4D97-AF65-F5344CB8AC3E}">
        <p14:creationId xmlns:p14="http://schemas.microsoft.com/office/powerpoint/2010/main" val="34957732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1BC31C8B-32D5-4F4F-8FD0-EA8BC3102F90}"/>
              </a:ext>
            </a:extLst>
          </p:cNvPr>
          <p:cNvGraphicFramePr/>
          <p:nvPr>
            <p:extLst>
              <p:ext uri="{D42A27DB-BD31-4B8C-83A1-F6EECF244321}">
                <p14:modId xmlns:p14="http://schemas.microsoft.com/office/powerpoint/2010/main" val="3229556802"/>
              </p:ext>
            </p:extLst>
          </p:nvPr>
        </p:nvGraphicFramePr>
        <p:xfrm>
          <a:off x="535928" y="1124456"/>
          <a:ext cx="8072143" cy="4829083"/>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63E40300-4D0F-D441-8983-F66DA2BB6C61}"/>
              </a:ext>
            </a:extLst>
          </p:cNvPr>
          <p:cNvSpPr txBox="1"/>
          <p:nvPr/>
        </p:nvSpPr>
        <p:spPr>
          <a:xfrm>
            <a:off x="370390" y="231494"/>
            <a:ext cx="6690167" cy="523220"/>
          </a:xfrm>
          <a:prstGeom prst="rect">
            <a:avLst/>
          </a:prstGeom>
          <a:noFill/>
        </p:spPr>
        <p:txBody>
          <a:bodyPr wrap="square" rtlCol="0">
            <a:spAutoFit/>
          </a:bodyPr>
          <a:lstStyle/>
          <a:p>
            <a:r>
              <a:rPr lang="en-US" sz="2800" b="1" dirty="0">
                <a:latin typeface="Open Sans Light"/>
                <a:cs typeface="Open Sans Light"/>
              </a:rPr>
              <a:t>EAI Acceptance Rates: 2017 to 2022</a:t>
            </a:r>
          </a:p>
        </p:txBody>
      </p:sp>
    </p:spTree>
    <p:extLst>
      <p:ext uri="{BB962C8B-B14F-4D97-AF65-F5344CB8AC3E}">
        <p14:creationId xmlns:p14="http://schemas.microsoft.com/office/powerpoint/2010/main" val="21214553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E12CEFD0-73D3-8576-E1C1-D32268FE36F2}"/>
              </a:ext>
            </a:extLst>
          </p:cNvPr>
          <p:cNvGraphicFramePr>
            <a:graphicFrameLocks noGrp="1"/>
          </p:cNvGraphicFramePr>
          <p:nvPr>
            <p:extLst>
              <p:ext uri="{D42A27DB-BD31-4B8C-83A1-F6EECF244321}">
                <p14:modId xmlns:p14="http://schemas.microsoft.com/office/powerpoint/2010/main" val="1307511648"/>
              </p:ext>
            </p:extLst>
          </p:nvPr>
        </p:nvGraphicFramePr>
        <p:xfrm>
          <a:off x="236936" y="1697176"/>
          <a:ext cx="8670123" cy="2383277"/>
        </p:xfrm>
        <a:graphic>
          <a:graphicData uri="http://schemas.openxmlformats.org/drawingml/2006/table">
            <a:tbl>
              <a:tblPr firstRow="1" firstCol="1" bandRow="1">
                <a:tableStyleId>{5940675A-B579-460E-94D1-54222C63F5DA}</a:tableStyleId>
              </a:tblPr>
              <a:tblGrid>
                <a:gridCol w="781636">
                  <a:extLst>
                    <a:ext uri="{9D8B030D-6E8A-4147-A177-3AD203B41FA5}">
                      <a16:colId xmlns:a16="http://schemas.microsoft.com/office/drawing/2014/main" val="3415001292"/>
                    </a:ext>
                  </a:extLst>
                </a:gridCol>
                <a:gridCol w="763929">
                  <a:extLst>
                    <a:ext uri="{9D8B030D-6E8A-4147-A177-3AD203B41FA5}">
                      <a16:colId xmlns:a16="http://schemas.microsoft.com/office/drawing/2014/main" val="1202697334"/>
                    </a:ext>
                  </a:extLst>
                </a:gridCol>
                <a:gridCol w="1015082">
                  <a:extLst>
                    <a:ext uri="{9D8B030D-6E8A-4147-A177-3AD203B41FA5}">
                      <a16:colId xmlns:a16="http://schemas.microsoft.com/office/drawing/2014/main" val="2128714737"/>
                    </a:ext>
                  </a:extLst>
                </a:gridCol>
                <a:gridCol w="1223793">
                  <a:extLst>
                    <a:ext uri="{9D8B030D-6E8A-4147-A177-3AD203B41FA5}">
                      <a16:colId xmlns:a16="http://schemas.microsoft.com/office/drawing/2014/main" val="49204467"/>
                    </a:ext>
                  </a:extLst>
                </a:gridCol>
                <a:gridCol w="1061535">
                  <a:extLst>
                    <a:ext uri="{9D8B030D-6E8A-4147-A177-3AD203B41FA5}">
                      <a16:colId xmlns:a16="http://schemas.microsoft.com/office/drawing/2014/main" val="949666227"/>
                    </a:ext>
                  </a:extLst>
                </a:gridCol>
                <a:gridCol w="825939">
                  <a:extLst>
                    <a:ext uri="{9D8B030D-6E8A-4147-A177-3AD203B41FA5}">
                      <a16:colId xmlns:a16="http://schemas.microsoft.com/office/drawing/2014/main" val="3052517177"/>
                    </a:ext>
                  </a:extLst>
                </a:gridCol>
                <a:gridCol w="1101242">
                  <a:extLst>
                    <a:ext uri="{9D8B030D-6E8A-4147-A177-3AD203B41FA5}">
                      <a16:colId xmlns:a16="http://schemas.microsoft.com/office/drawing/2014/main" val="2228862523"/>
                    </a:ext>
                  </a:extLst>
                </a:gridCol>
                <a:gridCol w="787095">
                  <a:extLst>
                    <a:ext uri="{9D8B030D-6E8A-4147-A177-3AD203B41FA5}">
                      <a16:colId xmlns:a16="http://schemas.microsoft.com/office/drawing/2014/main" val="4210738586"/>
                    </a:ext>
                  </a:extLst>
                </a:gridCol>
                <a:gridCol w="1109872">
                  <a:extLst>
                    <a:ext uri="{9D8B030D-6E8A-4147-A177-3AD203B41FA5}">
                      <a16:colId xmlns:a16="http://schemas.microsoft.com/office/drawing/2014/main" val="1657009394"/>
                    </a:ext>
                  </a:extLst>
                </a:gridCol>
              </a:tblGrid>
              <a:tr h="184047">
                <a:tc>
                  <a:txBody>
                    <a:bodyPr/>
                    <a:lstStyle/>
                    <a:p>
                      <a:r>
                        <a:rPr lang="en-IN" sz="1200" dirty="0">
                          <a:effectLst/>
                          <a:latin typeface="Open Sans" panose="020B0606030504020204" pitchFamily="34" charset="0"/>
                          <a:ea typeface="Open Sans" panose="020B0606030504020204" pitchFamily="34" charset="0"/>
                          <a:cs typeface="Open Sans" panose="020B0606030504020204" pitchFamily="34" charset="0"/>
                        </a:rPr>
                        <a:t> </a:t>
                      </a:r>
                    </a:p>
                  </a:txBody>
                  <a:tcPr marL="51763" marR="51763" marT="0" marB="0" anchor="ctr">
                    <a:solidFill>
                      <a:schemeClr val="bg1">
                        <a:lumMod val="90000"/>
                      </a:schemeClr>
                    </a:solidFill>
                  </a:tcPr>
                </a:tc>
                <a:tc>
                  <a:txBody>
                    <a:bodyPr/>
                    <a:lstStyle/>
                    <a:p>
                      <a:r>
                        <a:rPr lang="en-IN" sz="1200" b="1" dirty="0">
                          <a:effectLst/>
                          <a:latin typeface="Open Sans" panose="020B0606030504020204" pitchFamily="34" charset="0"/>
                          <a:ea typeface="Open Sans" panose="020B0606030504020204" pitchFamily="34" charset="0"/>
                          <a:cs typeface="Open Sans" panose="020B0606030504020204" pitchFamily="34" charset="0"/>
                        </a:rPr>
                        <a:t> </a:t>
                      </a: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C1</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C3</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C4</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C5</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C6</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C7</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extLst>
                  <a:ext uri="{0D108BD9-81ED-4DB2-BD59-A6C34878D82A}">
                    <a16:rowId xmlns:a16="http://schemas.microsoft.com/office/drawing/2014/main" val="3246030405"/>
                  </a:ext>
                </a:extLst>
              </a:tr>
              <a:tr h="1288331">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Websites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Type</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r>
                        <a:rPr lang="he-IL" sz="1200" dirty="0">
                          <a:effectLst/>
                          <a:latin typeface="Open Sans" panose="020B0606030504020204" pitchFamily="34" charset="0"/>
                          <a:ea typeface="Open Sans" panose="020B0606030504020204" pitchFamily="34" charset="0"/>
                        </a:rPr>
                        <a:t>קום</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r>
                        <a:rPr lang="hi-IN" sz="1200" dirty="0">
                          <a:effectLst/>
                          <a:latin typeface="Open Sans" panose="020B0606030504020204" pitchFamily="34" charset="0"/>
                          <a:ea typeface="Open Sans" panose="020B0606030504020204" pitchFamily="34" charset="0"/>
                        </a:rPr>
                        <a:t>वेब-परीक्षण</a:t>
                      </a:r>
                      <a:r>
                        <a:rPr lang="en-IN" sz="1200" dirty="0">
                          <a:effectLst/>
                          <a:latin typeface="Open Sans" panose="020B0606030504020204" pitchFamily="34" charset="0"/>
                          <a:ea typeface="Open Sans" panose="020B0606030504020204" pitchFamily="34" charset="0"/>
                          <a:cs typeface="Open Sans" panose="020B0606030504020204" pitchFamily="34" charset="0"/>
                        </a:rPr>
                        <a:t>@xn-----lnfbb</a:t>
                      </a:r>
                      <a:r>
                        <a:rPr lang="hi-IN" sz="1200" dirty="0">
                          <a:effectLst/>
                          <a:latin typeface="Open Sans" panose="020B0606030504020204" pitchFamily="34" charset="0"/>
                          <a:ea typeface="Open Sans" panose="020B0606030504020204" pitchFamily="34" charset="0"/>
                        </a:rPr>
                        <a:t>8</a:t>
                      </a:r>
                      <a:r>
                        <a:rPr lang="en-IN" sz="1200" dirty="0" err="1">
                          <a:effectLst/>
                          <a:latin typeface="Open Sans" panose="020B0606030504020204" pitchFamily="34" charset="0"/>
                          <a:ea typeface="Open Sans" panose="020B0606030504020204" pitchFamily="34" charset="0"/>
                          <a:cs typeface="Open Sans" panose="020B0606030504020204" pitchFamily="34" charset="0"/>
                        </a:rPr>
                        <a:t>fe</a:t>
                      </a:r>
                      <a:r>
                        <a:rPr lang="hi-IN" sz="1200" dirty="0">
                          <a:effectLst/>
                          <a:latin typeface="Open Sans" panose="020B0606030504020204" pitchFamily="34" charset="0"/>
                          <a:ea typeface="Open Sans" panose="020B0606030504020204" pitchFamily="34" charset="0"/>
                        </a:rPr>
                        <a:t>3</a:t>
                      </a:r>
                      <a:r>
                        <a:rPr lang="en-IN" sz="1200" dirty="0" err="1">
                          <a:effectLst/>
                          <a:latin typeface="Open Sans" panose="020B0606030504020204" pitchFamily="34" charset="0"/>
                          <a:ea typeface="Open Sans" panose="020B0606030504020204" pitchFamily="34" charset="0"/>
                          <a:cs typeface="Open Sans" panose="020B0606030504020204" pitchFamily="34" charset="0"/>
                        </a:rPr>
                        <a:t>cvkui</a:t>
                      </a:r>
                      <a:r>
                        <a:rPr lang="hi-IN" sz="1200" dirty="0">
                          <a:effectLst/>
                          <a:latin typeface="Open Sans" panose="020B0606030504020204" pitchFamily="34" charset="0"/>
                          <a:ea typeface="Open Sans" panose="020B0606030504020204" pitchFamily="34" charset="0"/>
                        </a:rPr>
                        <a:t>0</a:t>
                      </a:r>
                      <a:r>
                        <a:rPr lang="en-IN" sz="1200" dirty="0">
                          <a:effectLst/>
                          <a:latin typeface="Open Sans" panose="020B0606030504020204" pitchFamily="34" charset="0"/>
                          <a:ea typeface="Open Sans" panose="020B0606030504020204" pitchFamily="34" charset="0"/>
                          <a:cs typeface="Open Sans" panose="020B0606030504020204" pitchFamily="34" charset="0"/>
                        </a:rPr>
                        <a:t>de</a:t>
                      </a:r>
                      <a:r>
                        <a:rPr lang="hi-IN" sz="1200" dirty="0">
                          <a:effectLst/>
                          <a:latin typeface="Open Sans" panose="020B0606030504020204" pitchFamily="34" charset="0"/>
                          <a:ea typeface="Open Sans" panose="020B0606030504020204" pitchFamily="34" charset="0"/>
                        </a:rPr>
                        <a:t>0</a:t>
                      </a:r>
                      <a:r>
                        <a:rPr lang="en-IN" sz="1200" dirty="0" err="1">
                          <a:effectLst/>
                          <a:latin typeface="Open Sans" panose="020B0606030504020204" pitchFamily="34" charset="0"/>
                          <a:ea typeface="Open Sans" panose="020B0606030504020204" pitchFamily="34" charset="0"/>
                          <a:cs typeface="Open Sans" panose="020B0606030504020204" pitchFamily="34" charset="0"/>
                        </a:rPr>
                        <a:t>bcg</a:t>
                      </a:r>
                      <a:r>
                        <a:rPr lang="hi-IN" sz="1200" dirty="0">
                          <a:effectLst/>
                          <a:latin typeface="Open Sans" panose="020B0606030504020204" pitchFamily="34" charset="0"/>
                          <a:ea typeface="Open Sans" panose="020B0606030504020204" pitchFamily="34" charset="0"/>
                        </a:rPr>
                        <a:t>5</a:t>
                      </a:r>
                      <a:r>
                        <a:rPr lang="en-IN" sz="1200" dirty="0" err="1">
                          <a:effectLst/>
                          <a:latin typeface="Open Sans" panose="020B0606030504020204" pitchFamily="34" charset="0"/>
                          <a:ea typeface="Open Sans" panose="020B0606030504020204" pitchFamily="34" charset="0"/>
                          <a:cs typeface="Open Sans" panose="020B0606030504020204" pitchFamily="34" charset="0"/>
                        </a:rPr>
                        <a:t>hxagsg</a:t>
                      </a:r>
                      <a:r>
                        <a:rPr lang="hi-IN" sz="1200" dirty="0">
                          <a:effectLst/>
                          <a:latin typeface="Open Sans" panose="020B0606030504020204" pitchFamily="34" charset="0"/>
                          <a:ea typeface="Open Sans" panose="020B0606030504020204" pitchFamily="34" charset="0"/>
                        </a:rPr>
                        <a:t>7</a:t>
                      </a:r>
                      <a:r>
                        <a:rPr lang="en-IN" sz="1200" dirty="0">
                          <a:effectLst/>
                          <a:latin typeface="Open Sans" panose="020B0606030504020204" pitchFamily="34" charset="0"/>
                          <a:ea typeface="Open Sans" panose="020B0606030504020204" pitchFamily="34" charset="0"/>
                          <a:cs typeface="Open Sans" panose="020B0606030504020204" pitchFamily="34" charset="0"/>
                        </a:rPr>
                        <a:t>d</a:t>
                      </a:r>
                      <a:r>
                        <a:rPr lang="hi-IN" sz="1200" dirty="0">
                          <a:effectLst/>
                          <a:latin typeface="Open Sans" panose="020B0606030504020204" pitchFamily="34" charset="0"/>
                          <a:ea typeface="Open Sans" panose="020B0606030504020204" pitchFamily="34" charset="0"/>
                        </a:rPr>
                        <a:t>5</a:t>
                      </a:r>
                      <a:r>
                        <a:rPr lang="en-IN" sz="1200" dirty="0" err="1">
                          <a:effectLst/>
                          <a:latin typeface="Open Sans" panose="020B0606030504020204" pitchFamily="34" charset="0"/>
                          <a:ea typeface="Open Sans" panose="020B0606030504020204" pitchFamily="34" charset="0"/>
                          <a:cs typeface="Open Sans" panose="020B0606030504020204" pitchFamily="34" charset="0"/>
                        </a:rPr>
                        <a:t>lwail.xn</a:t>
                      </a:r>
                      <a:r>
                        <a:rPr lang="en-IN" sz="1200" dirty="0">
                          <a:effectLst/>
                          <a:latin typeface="Open Sans" panose="020B0606030504020204" pitchFamily="34" charset="0"/>
                          <a:ea typeface="Open Sans" panose="020B0606030504020204" pitchFamily="34" charset="0"/>
                          <a:cs typeface="Open Sans" panose="020B0606030504020204" pitchFamily="34" charset="0"/>
                        </a:rPr>
                        <a:t>--</a:t>
                      </a:r>
                      <a:r>
                        <a:rPr lang="en-IN" sz="1200" dirty="0" err="1">
                          <a:effectLst/>
                          <a:latin typeface="Open Sans" panose="020B0606030504020204" pitchFamily="34" charset="0"/>
                          <a:ea typeface="Open Sans" panose="020B0606030504020204" pitchFamily="34" charset="0"/>
                          <a:cs typeface="Open Sans" panose="020B0606030504020204" pitchFamily="34" charset="0"/>
                        </a:rPr>
                        <a:t>i</a:t>
                      </a:r>
                      <a:r>
                        <a:rPr lang="hi-IN" sz="1200" dirty="0">
                          <a:effectLst/>
                          <a:latin typeface="Open Sans" panose="020B0606030504020204" pitchFamily="34" charset="0"/>
                          <a:ea typeface="Open Sans" panose="020B0606030504020204" pitchFamily="34" charset="0"/>
                        </a:rPr>
                        <a:t>1</a:t>
                      </a:r>
                      <a:r>
                        <a:rPr lang="en-IN" sz="1200" dirty="0">
                          <a:effectLst/>
                          <a:latin typeface="Open Sans" panose="020B0606030504020204" pitchFamily="34" charset="0"/>
                          <a:ea typeface="Open Sans" panose="020B0606030504020204" pitchFamily="34" charset="0"/>
                          <a:cs typeface="Open Sans" panose="020B0606030504020204" pitchFamily="34" charset="0"/>
                        </a:rPr>
                        <a:t>b</a:t>
                      </a:r>
                      <a:r>
                        <a:rPr lang="hi-IN" sz="1200" dirty="0">
                          <a:effectLst/>
                          <a:latin typeface="Open Sans" panose="020B0606030504020204" pitchFamily="34" charset="0"/>
                          <a:ea typeface="Open Sans" panose="020B0606030504020204" pitchFamily="34" charset="0"/>
                        </a:rPr>
                        <a:t>6</a:t>
                      </a:r>
                      <a:r>
                        <a:rPr lang="en-IN" sz="1200" dirty="0">
                          <a:effectLst/>
                          <a:latin typeface="Open Sans" panose="020B0606030504020204" pitchFamily="34" charset="0"/>
                          <a:ea typeface="Open Sans" panose="020B0606030504020204" pitchFamily="34" charset="0"/>
                          <a:cs typeface="Open Sans" panose="020B0606030504020204" pitchFamily="34" charset="0"/>
                        </a:rPr>
                        <a:t>b</a:t>
                      </a:r>
                      <a:r>
                        <a:rPr lang="hi-IN" sz="1200" dirty="0">
                          <a:effectLst/>
                          <a:latin typeface="Open Sans" panose="020B0606030504020204" pitchFamily="34" charset="0"/>
                          <a:ea typeface="Open Sans" panose="020B0606030504020204" pitchFamily="34" charset="0"/>
                        </a:rPr>
                        <a:t>1</a:t>
                      </a:r>
                      <a:r>
                        <a:rPr lang="en-IN" sz="1200" dirty="0">
                          <a:effectLst/>
                          <a:latin typeface="Open Sans" panose="020B0606030504020204" pitchFamily="34" charset="0"/>
                          <a:ea typeface="Open Sans" panose="020B0606030504020204" pitchFamily="34" charset="0"/>
                          <a:cs typeface="Open Sans" panose="020B0606030504020204" pitchFamily="34" charset="0"/>
                        </a:rPr>
                        <a:t>a</a:t>
                      </a:r>
                      <a:r>
                        <a:rPr lang="hi-IN" sz="1200" dirty="0">
                          <a:effectLst/>
                          <a:latin typeface="Open Sans" panose="020B0606030504020204" pitchFamily="34" charset="0"/>
                          <a:ea typeface="Open Sans" panose="020B0606030504020204" pitchFamily="34" charset="0"/>
                        </a:rPr>
                        <a:t>6</a:t>
                      </a:r>
                      <a:r>
                        <a:rPr lang="en-IN" sz="1200" dirty="0">
                          <a:effectLst/>
                          <a:latin typeface="Open Sans" panose="020B0606030504020204" pitchFamily="34" charset="0"/>
                          <a:ea typeface="Open Sans" panose="020B0606030504020204" pitchFamily="34" charset="0"/>
                          <a:cs typeface="Open Sans" panose="020B0606030504020204" pitchFamily="34" charset="0"/>
                        </a:rPr>
                        <a:t>a</a:t>
                      </a:r>
                      <a:r>
                        <a:rPr lang="hi-IN" sz="1200" dirty="0">
                          <a:effectLst/>
                          <a:latin typeface="Open Sans" panose="020B0606030504020204" pitchFamily="34" charset="0"/>
                          <a:ea typeface="Open Sans" panose="020B0606030504020204" pitchFamily="34" charset="0"/>
                        </a:rPr>
                        <a:t>2</a:t>
                      </a:r>
                      <a:r>
                        <a:rPr lang="en-IN" sz="1200" dirty="0">
                          <a:effectLst/>
                          <a:latin typeface="Open Sans" panose="020B0606030504020204" pitchFamily="34" charset="0"/>
                          <a:ea typeface="Open Sans" panose="020B0606030504020204" pitchFamily="34" charset="0"/>
                          <a:cs typeface="Open Sans" panose="020B0606030504020204" pitchFamily="34" charset="0"/>
                        </a:rPr>
                        <a:t>e</a:t>
                      </a:r>
                    </a:p>
                  </a:txBody>
                  <a:tcPr marL="51763" marR="51763" marT="0" marB="0" anchor="ctr"/>
                </a:tc>
                <a:tc>
                  <a:txBody>
                    <a:bodyPr/>
                    <a:lstStyle/>
                    <a:p>
                      <a:r>
                        <a:rPr lang="zh-CN" sz="1200" dirty="0">
                          <a:effectLst/>
                          <a:latin typeface="Open Sans" panose="020B0606030504020204" pitchFamily="34" charset="0"/>
                          <a:cs typeface="Open Sans" panose="020B0606030504020204" pitchFamily="34" charset="0"/>
                        </a:rPr>
                        <a:t>电子邮件测试</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r>
                        <a:rPr lang="zh-CN" sz="1200" dirty="0">
                          <a:effectLst/>
                          <a:latin typeface="Open Sans" panose="020B0606030504020204" pitchFamily="34" charset="0"/>
                          <a:cs typeface="Open Sans" panose="020B0606030504020204" pitchFamily="34" charset="0"/>
                        </a:rPr>
                        <a:t>普遍适用测试</a:t>
                      </a:r>
                      <a:r>
                        <a:rPr lang="en-US" sz="1200" dirty="0">
                          <a:effectLst/>
                          <a:latin typeface="Open Sans" panose="020B0606030504020204" pitchFamily="34" charset="0"/>
                          <a:ea typeface="Open Sans" panose="020B0606030504020204" pitchFamily="34" charset="0"/>
                          <a:cs typeface="Open Sans" panose="020B0606030504020204" pitchFamily="34" charset="0"/>
                        </a:rPr>
                        <a:t>.</a:t>
                      </a:r>
                      <a:r>
                        <a:rPr lang="zh-CN" sz="1200" dirty="0">
                          <a:effectLst/>
                          <a:latin typeface="Open Sans" panose="020B0606030504020204" pitchFamily="34" charset="0"/>
                          <a:cs typeface="Open Sans" panose="020B0606030504020204" pitchFamily="34" charset="0"/>
                        </a:rPr>
                        <a:t>我爱你</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r" rtl="1"/>
                      <a:r>
                        <a:rPr lang="ar-SA" sz="1200" dirty="0">
                          <a:effectLst/>
                          <a:latin typeface="Open Sans" panose="020B0606030504020204" pitchFamily="34" charset="0"/>
                          <a:ea typeface="Open Sans" panose="020B0606030504020204" pitchFamily="34" charset="0"/>
                        </a:rPr>
                        <a:t>تجربة-الويب@تجربة-القبول-الشامل.موريتانيا</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extLst>
                  <a:ext uri="{0D108BD9-81ED-4DB2-BD59-A6C34878D82A}">
                    <a16:rowId xmlns:a16="http://schemas.microsoft.com/office/drawing/2014/main" val="1630853663"/>
                  </a:ext>
                </a:extLst>
              </a:tr>
              <a:tr h="368095">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P-N series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solidFill>
                      <a:schemeClr val="bg1">
                        <a:lumMod val="9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92.70%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80.40%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52.50%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34.50%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7.70%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8.40%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7.60%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extLst>
                  <a:ext uri="{0D108BD9-81ED-4DB2-BD59-A6C34878D82A}">
                    <a16:rowId xmlns:a16="http://schemas.microsoft.com/office/drawing/2014/main" val="1694060057"/>
                  </a:ext>
                </a:extLst>
              </a:tr>
              <a:tr h="368095">
                <a:tc>
                  <a:txBody>
                    <a:bodyPr/>
                    <a:lstStyle/>
                    <a:p>
                      <a:r>
                        <a:rPr lang="en-IN" sz="1200" b="1" dirty="0">
                          <a:effectLst/>
                          <a:latin typeface="Open Sans" panose="020B0606030504020204" pitchFamily="34" charset="0"/>
                          <a:ea typeface="Open Sans" panose="020B0606030504020204" pitchFamily="34" charset="0"/>
                          <a:cs typeface="Open Sans" panose="020B0606030504020204" pitchFamily="34" charset="0"/>
                        </a:rPr>
                        <a:t>A series</a:t>
                      </a:r>
                    </a:p>
                  </a:txBody>
                  <a:tcPr marL="51763" marR="51763" marT="0" marB="0" anchor="ctr">
                    <a:solidFill>
                      <a:schemeClr val="bg1">
                        <a:lumMod val="9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Accepted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93.20%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83.20%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51.30%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36.30%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10.00%</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10.00%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10.50%</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51763" marR="51763" marT="0" marB="0" anchor="ctr"/>
                </a:tc>
                <a:extLst>
                  <a:ext uri="{0D108BD9-81ED-4DB2-BD59-A6C34878D82A}">
                    <a16:rowId xmlns:a16="http://schemas.microsoft.com/office/drawing/2014/main" val="1364624021"/>
                  </a:ext>
                </a:extLst>
              </a:tr>
            </a:tbl>
          </a:graphicData>
        </a:graphic>
      </p:graphicFrame>
      <p:sp>
        <p:nvSpPr>
          <p:cNvPr id="4" name="TextBox 3">
            <a:extLst>
              <a:ext uri="{FF2B5EF4-FFF2-40B4-BE49-F238E27FC236}">
                <a16:creationId xmlns:a16="http://schemas.microsoft.com/office/drawing/2014/main" id="{26C01BDD-3DFA-D2BE-DCD6-981BE9AF447D}"/>
              </a:ext>
            </a:extLst>
          </p:cNvPr>
          <p:cNvSpPr txBox="1"/>
          <p:nvPr/>
        </p:nvSpPr>
        <p:spPr>
          <a:xfrm>
            <a:off x="236937" y="339308"/>
            <a:ext cx="8670123" cy="523220"/>
          </a:xfrm>
          <a:prstGeom prst="rect">
            <a:avLst/>
          </a:prstGeom>
          <a:noFill/>
        </p:spPr>
        <p:txBody>
          <a:bodyPr wrap="square">
            <a:spAutoFit/>
          </a:bodyPr>
          <a:lstStyle>
            <a:defPPr>
              <a:defRPr lang="en-US"/>
            </a:defPPr>
            <a:lvl1pPr>
              <a:defRPr sz="3200">
                <a:solidFill>
                  <a:schemeClr val="tx2"/>
                </a:solidFill>
                <a:latin typeface="Open Sans"/>
                <a:ea typeface="+mj-ea"/>
                <a:cs typeface="Open Sans"/>
              </a:defRPr>
            </a:lvl1pPr>
          </a:lstStyle>
          <a:p>
            <a:r>
              <a:rPr lang="en-IN" sz="2800" dirty="0"/>
              <a:t>EAI Acceptance Rates: P-N Series vs. A Series</a:t>
            </a:r>
          </a:p>
        </p:txBody>
      </p:sp>
    </p:spTree>
    <p:extLst>
      <p:ext uri="{BB962C8B-B14F-4D97-AF65-F5344CB8AC3E}">
        <p14:creationId xmlns:p14="http://schemas.microsoft.com/office/powerpoint/2010/main" val="388424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z="2800" dirty="0"/>
              <a:t>Scope</a:t>
            </a:r>
          </a:p>
        </p:txBody>
      </p:sp>
      <p:sp>
        <p:nvSpPr>
          <p:cNvPr id="9" name="TextBox 8"/>
          <p:cNvSpPr txBox="1"/>
          <p:nvPr/>
        </p:nvSpPr>
        <p:spPr>
          <a:xfrm>
            <a:off x="398463" y="863876"/>
            <a:ext cx="8372959" cy="733662"/>
          </a:xfrm>
          <a:prstGeom prst="rect">
            <a:avLst/>
          </a:prstGeom>
          <a:noFill/>
        </p:spPr>
        <p:txBody>
          <a:bodyPr wrap="square" rtlCol="0">
            <a:spAutoFit/>
          </a:bodyPr>
          <a:lstStyle/>
          <a:p>
            <a:pPr>
              <a:lnSpc>
                <a:spcPct val="120000"/>
              </a:lnSpc>
            </a:pPr>
            <a:r>
              <a:rPr lang="en-US" i="1" dirty="0">
                <a:latin typeface="Open Sans Light"/>
                <a:cs typeface="Open Sans Light"/>
              </a:rPr>
              <a:t>Ascertain the current EAI acceptance rates of the previously tested websites in UASG025 and UASG027 and compare the results. </a:t>
            </a:r>
            <a:endParaRPr lang="en-US" dirty="0">
              <a:latin typeface="Open Sans Light"/>
              <a:cs typeface="Open Sans Light"/>
            </a:endParaRPr>
          </a:p>
        </p:txBody>
      </p:sp>
      <p:sp>
        <p:nvSpPr>
          <p:cNvPr id="10" name="Content Placeholder 10">
            <a:extLst>
              <a:ext uri="{FF2B5EF4-FFF2-40B4-BE49-F238E27FC236}">
                <a16:creationId xmlns:a16="http://schemas.microsoft.com/office/drawing/2014/main" id="{F636668A-FA22-B05C-D62A-DF680488C92C}"/>
              </a:ext>
            </a:extLst>
          </p:cNvPr>
          <p:cNvSpPr>
            <a:spLocks noGrp="1"/>
          </p:cNvSpPr>
          <p:nvPr>
            <p:ph sz="quarter" idx="10"/>
          </p:nvPr>
        </p:nvSpPr>
        <p:spPr>
          <a:xfrm>
            <a:off x="320675" y="1850531"/>
            <a:ext cx="8450746" cy="4540937"/>
          </a:xfrm>
          <a:prstGeom prst="rect">
            <a:avLst/>
          </a:prstGeom>
        </p:spPr>
        <p:txBody>
          <a:bodyPr>
            <a:noAutofit/>
          </a:bodyPr>
          <a:lstStyle/>
          <a:p>
            <a:pPr marL="91440" indent="0">
              <a:spcBef>
                <a:spcPts val="1200"/>
              </a:spcBef>
              <a:buNone/>
            </a:pPr>
            <a:r>
              <a:rPr lang="en-US" sz="1800" dirty="0">
                <a:latin typeface="Open Sans "/>
                <a:cs typeface="Open Sans "/>
              </a:rPr>
              <a:t>Website List Preparation</a:t>
            </a:r>
          </a:p>
          <a:p>
            <a:r>
              <a:rPr lang="en-US" sz="1800" dirty="0"/>
              <a:t>Review the UASG025 and UASG027 reports and their test datasets.</a:t>
            </a:r>
          </a:p>
          <a:p>
            <a:r>
              <a:rPr lang="en-US" sz="1800" dirty="0"/>
              <a:t>Check for duplicates and redundancies.</a:t>
            </a:r>
          </a:p>
          <a:p>
            <a:r>
              <a:rPr lang="en-US" sz="1800" dirty="0"/>
              <a:t>Prepare a final list of the websites that failed testing.</a:t>
            </a:r>
          </a:p>
          <a:p>
            <a:pPr marL="91440" indent="0">
              <a:buNone/>
            </a:pPr>
            <a:endParaRPr lang="en-US" sz="1800" dirty="0">
              <a:latin typeface="Open Sans "/>
              <a:cs typeface="Open Sans "/>
            </a:endParaRPr>
          </a:p>
          <a:p>
            <a:pPr marL="91440" indent="0">
              <a:spcBef>
                <a:spcPts val="1200"/>
              </a:spcBef>
              <a:buNone/>
            </a:pPr>
            <a:r>
              <a:rPr lang="en-US" sz="1800" dirty="0">
                <a:latin typeface="Open Sans "/>
                <a:cs typeface="Open Sans "/>
              </a:rPr>
              <a:t>Email Address Internationalization (EAI) Acceptance Testing</a:t>
            </a:r>
            <a:endParaRPr lang="en-US" sz="1800" dirty="0"/>
          </a:p>
          <a:p>
            <a:r>
              <a:rPr lang="en-US" sz="1800" dirty="0"/>
              <a:t>Carry out testing for EAI acceptance with various categories of email IDs as per the UASG004 document.</a:t>
            </a:r>
          </a:p>
          <a:p>
            <a:pPr lvl="1"/>
            <a:endParaRPr lang="en-US" dirty="0"/>
          </a:p>
          <a:p>
            <a:pPr marL="91440" indent="0">
              <a:spcBef>
                <a:spcPts val="1200"/>
              </a:spcBef>
              <a:buNone/>
            </a:pPr>
            <a:r>
              <a:rPr lang="en-US" sz="1800" dirty="0">
                <a:latin typeface="Open Sans "/>
                <a:cs typeface="Open Sans "/>
              </a:rPr>
              <a:t>Report Preparation</a:t>
            </a:r>
            <a:endParaRPr lang="en-US" sz="1800" dirty="0"/>
          </a:p>
          <a:p>
            <a:r>
              <a:rPr lang="en-US" sz="1800" dirty="0"/>
              <a:t>Prepare comparative reports for possible remediation of websites that failed testing. </a:t>
            </a:r>
          </a:p>
        </p:txBody>
      </p:sp>
    </p:spTree>
    <p:extLst>
      <p:ext uri="{BB962C8B-B14F-4D97-AF65-F5344CB8AC3E}">
        <p14:creationId xmlns:p14="http://schemas.microsoft.com/office/powerpoint/2010/main" val="38750303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4E95B88A-AAEC-BBEB-DC20-D16DA38D33D5}"/>
              </a:ext>
            </a:extLst>
          </p:cNvPr>
          <p:cNvSpPr txBox="1"/>
          <p:nvPr/>
        </p:nvSpPr>
        <p:spPr>
          <a:xfrm>
            <a:off x="236937" y="339308"/>
            <a:ext cx="8670123" cy="523220"/>
          </a:xfrm>
          <a:prstGeom prst="rect">
            <a:avLst/>
          </a:prstGeom>
          <a:noFill/>
        </p:spPr>
        <p:txBody>
          <a:bodyPr wrap="square">
            <a:spAutoFit/>
          </a:bodyPr>
          <a:lstStyle>
            <a:defPPr>
              <a:defRPr lang="en-US"/>
            </a:defPPr>
            <a:lvl1pPr>
              <a:defRPr sz="3200">
                <a:solidFill>
                  <a:schemeClr val="tx2"/>
                </a:solidFill>
                <a:latin typeface="Open Sans"/>
                <a:ea typeface="+mj-ea"/>
                <a:cs typeface="Open Sans"/>
              </a:defRPr>
            </a:lvl1pPr>
          </a:lstStyle>
          <a:p>
            <a:r>
              <a:rPr lang="en-IN" sz="2800" dirty="0"/>
              <a:t>EAI Acceptance Rates: P-N Series vs. A Series</a:t>
            </a:r>
          </a:p>
        </p:txBody>
      </p:sp>
      <p:graphicFrame>
        <p:nvGraphicFramePr>
          <p:cNvPr id="5" name="Chart 4">
            <a:extLst>
              <a:ext uri="{FF2B5EF4-FFF2-40B4-BE49-F238E27FC236}">
                <a16:creationId xmlns:a16="http://schemas.microsoft.com/office/drawing/2014/main" id="{146D818D-246A-4F41-AA95-FB31B877686D}"/>
              </a:ext>
            </a:extLst>
          </p:cNvPr>
          <p:cNvGraphicFramePr>
            <a:graphicFrameLocks/>
          </p:cNvGraphicFramePr>
          <p:nvPr>
            <p:extLst>
              <p:ext uri="{D42A27DB-BD31-4B8C-83A1-F6EECF244321}">
                <p14:modId xmlns:p14="http://schemas.microsoft.com/office/powerpoint/2010/main" val="645457508"/>
              </p:ext>
            </p:extLst>
          </p:nvPr>
        </p:nvGraphicFramePr>
        <p:xfrm>
          <a:off x="307910" y="1041334"/>
          <a:ext cx="8599150" cy="52101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68161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4DF6F0-908C-0BF2-E285-810AC0430478}"/>
              </a:ext>
            </a:extLst>
          </p:cNvPr>
          <p:cNvSpPr txBox="1"/>
          <p:nvPr/>
        </p:nvSpPr>
        <p:spPr>
          <a:xfrm>
            <a:off x="239486" y="211885"/>
            <a:ext cx="6097554" cy="523220"/>
          </a:xfrm>
          <a:prstGeom prst="rect">
            <a:avLst/>
          </a:prstGeom>
          <a:noFill/>
        </p:spPr>
        <p:txBody>
          <a:bodyPr wrap="square">
            <a:spAutoFit/>
          </a:bodyPr>
          <a:lstStyle/>
          <a:p>
            <a:r>
              <a:rPr lang="en-US" sz="2800" dirty="0">
                <a:solidFill>
                  <a:schemeClr val="tx2"/>
                </a:solidFill>
                <a:latin typeface="Open Sans" panose="020B0606030504020204" pitchFamily="34" charset="0"/>
                <a:ea typeface="Open Sans" panose="020B0606030504020204" pitchFamily="34" charset="0"/>
                <a:cs typeface="Open Sans" panose="020B0606030504020204" pitchFamily="34" charset="0"/>
              </a:rPr>
              <a:t>Observations</a:t>
            </a:r>
            <a:r>
              <a:rPr lang="en-US" sz="2000" b="1" dirty="0">
                <a:effectLst/>
                <a:latin typeface="Open Sans" panose="020B0606030504020204" pitchFamily="34" charset="0"/>
                <a:ea typeface="Open Sans" panose="020B0606030504020204" pitchFamily="34" charset="0"/>
                <a:cs typeface="Open Sans" panose="020B0606030504020204" pitchFamily="34" charset="0"/>
              </a:rPr>
              <a:t> </a:t>
            </a:r>
            <a:endParaRPr lang="en-IN" sz="20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Content Placeholder 1">
            <a:extLst>
              <a:ext uri="{FF2B5EF4-FFF2-40B4-BE49-F238E27FC236}">
                <a16:creationId xmlns:a16="http://schemas.microsoft.com/office/drawing/2014/main" id="{1C29A080-2A89-4972-E47A-452715D69D09}"/>
              </a:ext>
            </a:extLst>
          </p:cNvPr>
          <p:cNvSpPr>
            <a:spLocks noGrp="1"/>
          </p:cNvSpPr>
          <p:nvPr>
            <p:ph sz="quarter" idx="10"/>
          </p:nvPr>
        </p:nvSpPr>
        <p:spPr>
          <a:xfrm>
            <a:off x="239486" y="1014821"/>
            <a:ext cx="8557887" cy="4525776"/>
          </a:xfrm>
        </p:spPr>
        <p:txBody>
          <a:bodyPr/>
          <a:lstStyle/>
          <a:p>
            <a:r>
              <a:rPr lang="en-US" dirty="0"/>
              <a:t>It was observed that there is no major difference between the EAI acceptance rates of the 2020 and 2022 reports. However, the 2022 EAI acceptance rates are marginally lower than in the 2020 report (UASG027), which may be attributed to:</a:t>
            </a:r>
            <a:endParaRPr lang="en-IN" dirty="0"/>
          </a:p>
          <a:p>
            <a:pPr lvl="1">
              <a:spcAft>
                <a:spcPts val="800"/>
              </a:spcAft>
            </a:pPr>
            <a:r>
              <a:rPr lang="en-US" dirty="0"/>
              <a:t>The use of a different URL PATH for email field testability since the previous path failed in providing email fields for testing.</a:t>
            </a:r>
            <a:endParaRPr lang="en-IN" dirty="0"/>
          </a:p>
          <a:p>
            <a:pPr lvl="1">
              <a:spcAft>
                <a:spcPts val="800"/>
              </a:spcAft>
            </a:pPr>
            <a:r>
              <a:rPr lang="en-US" dirty="0"/>
              <a:t>Certain websites found to be non-working and non-responsive (which were removed from retesting).</a:t>
            </a:r>
            <a:endParaRPr lang="en-IN" dirty="0"/>
          </a:p>
          <a:p>
            <a:pPr lvl="1">
              <a:spcAft>
                <a:spcPts val="800"/>
              </a:spcAft>
            </a:pPr>
            <a:r>
              <a:rPr lang="en-US" dirty="0"/>
              <a:t>In certain cases, forms that had an email field underwent changes.   </a:t>
            </a:r>
          </a:p>
          <a:p>
            <a:pPr marL="274320" lvl="1">
              <a:spcAft>
                <a:spcPts val="800"/>
              </a:spcAft>
            </a:pPr>
            <a:r>
              <a:rPr lang="en-US" sz="2000" dirty="0"/>
              <a:t>It is interesting to note that for the email category </a:t>
            </a:r>
            <a:r>
              <a:rPr lang="en-US" sz="2000" dirty="0" err="1"/>
              <a:t>ascii@idn.ascii</a:t>
            </a:r>
            <a:r>
              <a:rPr lang="en-US" sz="2000" dirty="0"/>
              <a:t> there is an increasing trend in acceptance of 2019 vs 2022 and 2020 vs 2022. </a:t>
            </a:r>
            <a:endParaRPr lang="en-IN" sz="2000" dirty="0"/>
          </a:p>
          <a:p>
            <a:pPr lvl="1">
              <a:spcAft>
                <a:spcPts val="800"/>
              </a:spcAft>
            </a:pPr>
            <a:endParaRPr lang="en-IN" dirty="0"/>
          </a:p>
        </p:txBody>
      </p:sp>
    </p:spTree>
    <p:extLst>
      <p:ext uri="{BB962C8B-B14F-4D97-AF65-F5344CB8AC3E}">
        <p14:creationId xmlns:p14="http://schemas.microsoft.com/office/powerpoint/2010/main" val="18884777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4DF6F0-908C-0BF2-E285-810AC0430478}"/>
              </a:ext>
            </a:extLst>
          </p:cNvPr>
          <p:cNvSpPr txBox="1"/>
          <p:nvPr/>
        </p:nvSpPr>
        <p:spPr>
          <a:xfrm>
            <a:off x="239486" y="211885"/>
            <a:ext cx="6097554" cy="523220"/>
          </a:xfrm>
          <a:prstGeom prst="rect">
            <a:avLst/>
          </a:prstGeom>
          <a:noFill/>
        </p:spPr>
        <p:txBody>
          <a:bodyPr wrap="square">
            <a:spAutoFit/>
          </a:bodyPr>
          <a:lstStyle/>
          <a:p>
            <a:r>
              <a:rPr lang="en-US" sz="2800" dirty="0">
                <a:solidFill>
                  <a:schemeClr val="tx2"/>
                </a:solidFill>
                <a:latin typeface="Open Sans" panose="020B0606030504020204" pitchFamily="34" charset="0"/>
                <a:ea typeface="Open Sans" panose="020B0606030504020204" pitchFamily="34" charset="0"/>
                <a:cs typeface="Open Sans" panose="020B0606030504020204" pitchFamily="34" charset="0"/>
              </a:rPr>
              <a:t>Observations </a:t>
            </a:r>
            <a:r>
              <a:rPr lang="en-US" sz="2800" b="1" dirty="0">
                <a:effectLst/>
                <a:latin typeface="Open Sans" panose="020B0606030504020204" pitchFamily="34" charset="0"/>
                <a:ea typeface="Open Sans" panose="020B0606030504020204" pitchFamily="34" charset="0"/>
                <a:cs typeface="Open Sans" panose="020B0606030504020204" pitchFamily="34" charset="0"/>
              </a:rPr>
              <a:t> </a:t>
            </a:r>
            <a:endParaRPr lang="en-IN" sz="2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a:extLst>
              <a:ext uri="{FF2B5EF4-FFF2-40B4-BE49-F238E27FC236}">
                <a16:creationId xmlns:a16="http://schemas.microsoft.com/office/drawing/2014/main" id="{18A0A797-6890-D334-3BA9-3BA10D45DBC6}"/>
              </a:ext>
            </a:extLst>
          </p:cNvPr>
          <p:cNvSpPr txBox="1"/>
          <p:nvPr/>
        </p:nvSpPr>
        <p:spPr>
          <a:xfrm>
            <a:off x="239486" y="735105"/>
            <a:ext cx="8615265" cy="5750805"/>
          </a:xfrm>
          <a:prstGeom prst="rect">
            <a:avLst/>
          </a:prstGeom>
          <a:noFill/>
        </p:spPr>
        <p:txBody>
          <a:bodyPr wrap="square">
            <a:spAutoFit/>
          </a:bodyPr>
          <a:lstStyle/>
          <a:p>
            <a:pPr marL="274320" lvl="1" indent="-182880">
              <a:lnSpc>
                <a:spcPct val="135000"/>
              </a:lnSpc>
              <a:buClr>
                <a:schemeClr val="accent3"/>
              </a:buClr>
              <a:buSzPct val="85000"/>
              <a:buFont typeface="Lucida Grande"/>
              <a:buChar char="*"/>
            </a:pPr>
            <a:r>
              <a:rPr lang="en-US" sz="2000" dirty="0">
                <a:solidFill>
                  <a:srgbClr val="000000"/>
                </a:solidFill>
                <a:latin typeface="Open Sans Light"/>
                <a:cs typeface="Open Sans Light"/>
              </a:rPr>
              <a:t>Certain websites have put limits on the maximum number of characters the user can enter in the email ID field.</a:t>
            </a:r>
            <a:endParaRPr lang="en-IN" sz="2000" dirty="0">
              <a:solidFill>
                <a:srgbClr val="000000"/>
              </a:solidFill>
              <a:latin typeface="Open Sans Light"/>
              <a:cs typeface="Open Sans Light"/>
            </a:endParaRPr>
          </a:p>
          <a:p>
            <a:pPr marL="548640" lvl="1" indent="-182880">
              <a:lnSpc>
                <a:spcPct val="135000"/>
              </a:lnSpc>
              <a:buClr>
                <a:schemeClr val="accent3"/>
              </a:buClr>
              <a:buSzPct val="85000"/>
              <a:buFont typeface="Lucida Grande"/>
              <a:buChar char="*"/>
            </a:pPr>
            <a:r>
              <a:rPr lang="en-US" dirty="0">
                <a:solidFill>
                  <a:srgbClr val="000000"/>
                </a:solidFill>
                <a:latin typeface="Open Sans Light"/>
                <a:cs typeface="Open Sans Light"/>
              </a:rPr>
              <a:t>The test email ID of the category ascii@ascii.long used in previous UASG025 and UASG027 testing had a maximum of 25 characters, while the test email ID of the same category in the current study had around 48 characters.</a:t>
            </a:r>
            <a:endParaRPr lang="en-IN" dirty="0">
              <a:solidFill>
                <a:srgbClr val="000000"/>
              </a:solidFill>
              <a:latin typeface="Open Sans Light"/>
              <a:cs typeface="Open Sans Light"/>
            </a:endParaRPr>
          </a:p>
          <a:p>
            <a:pPr marL="548640" lvl="1" indent="-182880">
              <a:lnSpc>
                <a:spcPct val="135000"/>
              </a:lnSpc>
              <a:buClr>
                <a:schemeClr val="accent3"/>
              </a:buClr>
              <a:buSzPct val="85000"/>
              <a:buFont typeface="Lucida Grande"/>
              <a:buChar char="*"/>
            </a:pPr>
            <a:r>
              <a:rPr lang="en-US" dirty="0">
                <a:solidFill>
                  <a:srgbClr val="000000"/>
                </a:solidFill>
                <a:latin typeface="Open Sans Light"/>
                <a:cs typeface="Open Sans Light"/>
              </a:rPr>
              <a:t>The test email ID of category Unicode@ascii.ascii used in previous UASG025 and UASG027 testing had a maximum 16 characters, while the email category used in current 2022 testing, </a:t>
            </a:r>
            <a:r>
              <a:rPr lang="en-US" dirty="0" err="1">
                <a:solidFill>
                  <a:srgbClr val="000000"/>
                </a:solidFill>
                <a:latin typeface="Open Sans Light"/>
                <a:cs typeface="Open Sans Light"/>
              </a:rPr>
              <a:t>Unicode@A-label.A-label</a:t>
            </a:r>
            <a:r>
              <a:rPr lang="en-US" dirty="0">
                <a:solidFill>
                  <a:srgbClr val="000000"/>
                </a:solidFill>
                <a:latin typeface="Open Sans Light"/>
                <a:cs typeface="Open Sans Light"/>
              </a:rPr>
              <a:t>, with which the previous results were compared had 71 characters. </a:t>
            </a:r>
          </a:p>
          <a:p>
            <a:pPr marL="548640" lvl="1" indent="-182880">
              <a:lnSpc>
                <a:spcPct val="135000"/>
              </a:lnSpc>
              <a:buClr>
                <a:schemeClr val="accent3"/>
              </a:buClr>
              <a:buSzPct val="85000"/>
              <a:buFont typeface="Lucida Grande"/>
              <a:buChar char="*"/>
            </a:pPr>
            <a:r>
              <a:rPr lang="en-US" dirty="0">
                <a:solidFill>
                  <a:srgbClr val="000000"/>
                </a:solidFill>
                <a:latin typeface="Open Sans Light"/>
                <a:cs typeface="Open Sans Light"/>
              </a:rPr>
              <a:t>Because of the limit on the number of characters in the email field, we see a decrease in the EAI acceptance rate from 12% (2019) to 6% (2022) for the websites tested in UASG025. </a:t>
            </a:r>
          </a:p>
          <a:p>
            <a:pPr marL="548640" lvl="1" indent="-182880">
              <a:lnSpc>
                <a:spcPct val="135000"/>
              </a:lnSpc>
              <a:buClr>
                <a:schemeClr val="accent3"/>
              </a:buClr>
              <a:buSzPct val="85000"/>
              <a:buFont typeface="Lucida Grande"/>
              <a:buChar char="*"/>
            </a:pPr>
            <a:r>
              <a:rPr lang="en-US" dirty="0">
                <a:solidFill>
                  <a:srgbClr val="000000"/>
                </a:solidFill>
                <a:latin typeface="Open Sans Light"/>
                <a:cs typeface="Open Sans Light"/>
              </a:rPr>
              <a:t>Similarly, because of a limit on the number of characters in the email field, we see a decrease in the EAI acceptance rate from 19% (2020) to 9% (2022) for the websites tested in UASG027.</a:t>
            </a:r>
            <a:endParaRPr lang="en-IN" dirty="0">
              <a:solidFill>
                <a:srgbClr val="000000"/>
              </a:solidFill>
              <a:latin typeface="Open Sans Light"/>
              <a:cs typeface="Open Sans Light"/>
            </a:endParaRPr>
          </a:p>
        </p:txBody>
      </p:sp>
    </p:spTree>
    <p:extLst>
      <p:ext uri="{BB962C8B-B14F-4D97-AF65-F5344CB8AC3E}">
        <p14:creationId xmlns:p14="http://schemas.microsoft.com/office/powerpoint/2010/main" val="1949743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40178E-FD41-F667-1ED8-ACA2E1D3CAD8}"/>
              </a:ext>
            </a:extLst>
          </p:cNvPr>
          <p:cNvSpPr txBox="1"/>
          <p:nvPr/>
        </p:nvSpPr>
        <p:spPr>
          <a:xfrm>
            <a:off x="239486" y="211885"/>
            <a:ext cx="6097554" cy="523220"/>
          </a:xfrm>
          <a:prstGeom prst="rect">
            <a:avLst/>
          </a:prstGeom>
          <a:noFill/>
        </p:spPr>
        <p:txBody>
          <a:bodyPr wrap="square">
            <a:spAutoFit/>
          </a:bodyPr>
          <a:lstStyle/>
          <a:p>
            <a:r>
              <a:rPr lang="en-US" sz="2800" dirty="0">
                <a:solidFill>
                  <a:schemeClr val="tx2"/>
                </a:solidFill>
                <a:latin typeface="Open Sans"/>
                <a:ea typeface="+mj-ea"/>
                <a:cs typeface="Open Sans"/>
              </a:rPr>
              <a:t>Observations </a:t>
            </a:r>
            <a:r>
              <a:rPr lang="en-US" sz="2000" b="1" dirty="0">
                <a:effectLst/>
                <a:ea typeface="Calibri" panose="020F0502020204030204" pitchFamily="34" charset="0"/>
              </a:rPr>
              <a:t> </a:t>
            </a:r>
            <a:endParaRPr lang="en-IN" sz="2000" b="1" dirty="0"/>
          </a:p>
        </p:txBody>
      </p:sp>
      <p:sp>
        <p:nvSpPr>
          <p:cNvPr id="3" name="TextBox 2">
            <a:extLst>
              <a:ext uri="{FF2B5EF4-FFF2-40B4-BE49-F238E27FC236}">
                <a16:creationId xmlns:a16="http://schemas.microsoft.com/office/drawing/2014/main" id="{60FA8DB2-79C7-C84F-6046-6E80C6D0ACF9}"/>
              </a:ext>
            </a:extLst>
          </p:cNvPr>
          <p:cNvSpPr txBox="1"/>
          <p:nvPr/>
        </p:nvSpPr>
        <p:spPr>
          <a:xfrm>
            <a:off x="239486" y="924424"/>
            <a:ext cx="4463143" cy="5177796"/>
          </a:xfrm>
          <a:prstGeom prst="rect">
            <a:avLst/>
          </a:prstGeom>
        </p:spPr>
        <p:txBody>
          <a:bodyPr vert="horz"/>
          <a:lstStyle>
            <a:lvl1pPr marL="274320" indent="-182880">
              <a:spcBef>
                <a:spcPct val="20000"/>
              </a:spcBef>
              <a:buClr>
                <a:schemeClr val="accent3"/>
              </a:buClr>
              <a:buSzPct val="85000"/>
              <a:buFont typeface="Lucida Grande"/>
              <a:buChar char="*"/>
              <a:defRPr sz="2000">
                <a:solidFill>
                  <a:srgbClr val="000000"/>
                </a:solidFill>
                <a:latin typeface="Open Sans Light"/>
                <a:cs typeface="Open Sans Light"/>
              </a:defRPr>
            </a:lvl1pPr>
            <a:lvl2pPr marL="548640" lvl="1" indent="-182880">
              <a:spcBef>
                <a:spcPct val="20000"/>
              </a:spcBef>
              <a:spcAft>
                <a:spcPts val="800"/>
              </a:spcAft>
              <a:buClr>
                <a:schemeClr val="accent3"/>
              </a:buClr>
              <a:buSzPct val="85000"/>
              <a:buFont typeface="Lucida Grande"/>
              <a:buChar char="*"/>
              <a:defRPr>
                <a:solidFill>
                  <a:srgbClr val="000000"/>
                </a:solidFill>
                <a:latin typeface="Open Sans Light"/>
                <a:cs typeface="Open Sans Light"/>
              </a:defRPr>
            </a:lvl2pPr>
            <a:lvl3pPr marL="822960" indent="-182880">
              <a:spcBef>
                <a:spcPct val="20000"/>
              </a:spcBef>
              <a:buClr>
                <a:schemeClr val="accent3"/>
              </a:buClr>
              <a:buSzPct val="85000"/>
              <a:buFont typeface="Lucida Grande"/>
              <a:buChar char="*"/>
              <a:defRPr sz="1600">
                <a:solidFill>
                  <a:srgbClr val="000000"/>
                </a:solidFill>
                <a:latin typeface="Open Sans Light"/>
                <a:cs typeface="Open Sans Light"/>
              </a:defRPr>
            </a:lvl3pPr>
            <a:lvl4pPr marL="1097280" indent="-182880">
              <a:spcBef>
                <a:spcPct val="20000"/>
              </a:spcBef>
              <a:buClr>
                <a:schemeClr val="accent3"/>
              </a:buClr>
              <a:buSzPct val="85000"/>
              <a:buFont typeface="Lucida Grande"/>
              <a:buChar char="*"/>
              <a:defRPr sz="1400">
                <a:solidFill>
                  <a:srgbClr val="000000"/>
                </a:solidFill>
                <a:latin typeface="Open Sans Light"/>
                <a:cs typeface="Open Sans Light"/>
              </a:defRPr>
            </a:lvl4pPr>
            <a:lvl5pPr marL="1371600" indent="-182880">
              <a:spcBef>
                <a:spcPct val="20000"/>
              </a:spcBef>
              <a:buClr>
                <a:schemeClr val="accent3"/>
              </a:buClr>
              <a:buSzPct val="85000"/>
              <a:buFont typeface="Lucida Grande"/>
              <a:buChar char="*"/>
              <a:defRPr sz="1400">
                <a:solidFill>
                  <a:srgbClr val="000000"/>
                </a:solidFill>
                <a:latin typeface="Open Sans Light"/>
                <a:cs typeface="Open Sans Light"/>
              </a:defRPr>
            </a:lvl5pPr>
            <a:lvl6pPr marL="2514600" indent="-228600">
              <a:spcBef>
                <a:spcPct val="20000"/>
              </a:spcBef>
              <a:buFont typeface="Arial"/>
              <a:buChar char="•"/>
              <a:defRPr sz="2000"/>
            </a:lvl6pPr>
            <a:lvl7pPr marL="2971800" indent="-228600">
              <a:spcBef>
                <a:spcPct val="20000"/>
              </a:spcBef>
              <a:buFont typeface="Arial"/>
              <a:buChar char="•"/>
              <a:defRPr sz="2000"/>
            </a:lvl7pPr>
            <a:lvl8pPr marL="3429000" indent="-228600">
              <a:spcBef>
                <a:spcPct val="20000"/>
              </a:spcBef>
              <a:buFont typeface="Arial"/>
              <a:buChar char="•"/>
              <a:defRPr sz="2000"/>
            </a:lvl8pPr>
            <a:lvl9pPr marL="3886200" indent="-228600">
              <a:spcBef>
                <a:spcPct val="20000"/>
              </a:spcBef>
              <a:buFont typeface="Arial"/>
              <a:buChar char="•"/>
              <a:defRPr sz="2000"/>
            </a:lvl9pPr>
          </a:lstStyle>
          <a:p>
            <a:pPr marL="274320" lvl="1"/>
            <a:r>
              <a:rPr lang="en-IN" dirty="0"/>
              <a:t>The comparison of acceptance rates of UASG025 (P-Series), UASG027 (N-Series) vs. A Series (newly added websites as of 1 December 2021) shows an overall increase, which is encouraging.  </a:t>
            </a:r>
          </a:p>
          <a:p>
            <a:pPr marL="274320" lvl="1"/>
            <a:r>
              <a:rPr lang="en-IN" dirty="0"/>
              <a:t>It is observed that a few of the websites have whitelisted specific TLDs (i.e., only emails from those domains are permissible).</a:t>
            </a:r>
          </a:p>
          <a:p>
            <a:pPr marL="274320" lvl="1"/>
            <a:r>
              <a:rPr lang="en-IN" dirty="0"/>
              <a:t>While inspecting the email field in various forms of websites, it was observed that the email field had values for HTML &lt;input&gt; element “Type” attribute as shown.</a:t>
            </a:r>
          </a:p>
        </p:txBody>
      </p:sp>
      <p:graphicFrame>
        <p:nvGraphicFramePr>
          <p:cNvPr id="7" name="Chart 6">
            <a:extLst>
              <a:ext uri="{FF2B5EF4-FFF2-40B4-BE49-F238E27FC236}">
                <a16:creationId xmlns:a16="http://schemas.microsoft.com/office/drawing/2014/main" id="{2D2C80EA-33DC-F59B-E84F-2C6FD76E0F3F}"/>
              </a:ext>
            </a:extLst>
          </p:cNvPr>
          <p:cNvGraphicFramePr>
            <a:graphicFrameLocks/>
          </p:cNvGraphicFramePr>
          <p:nvPr>
            <p:extLst>
              <p:ext uri="{D42A27DB-BD31-4B8C-83A1-F6EECF244321}">
                <p14:modId xmlns:p14="http://schemas.microsoft.com/office/powerpoint/2010/main" val="4276759020"/>
              </p:ext>
            </p:extLst>
          </p:nvPr>
        </p:nvGraphicFramePr>
        <p:xfrm>
          <a:off x="4282750" y="1598561"/>
          <a:ext cx="4987470" cy="4500507"/>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E3464EE7-892E-89D6-F449-34FE3F31ED57}"/>
              </a:ext>
            </a:extLst>
          </p:cNvPr>
          <p:cNvSpPr txBox="1"/>
          <p:nvPr/>
        </p:nvSpPr>
        <p:spPr>
          <a:xfrm>
            <a:off x="4761850" y="1038605"/>
            <a:ext cx="4029269" cy="646331"/>
          </a:xfrm>
          <a:prstGeom prst="rect">
            <a:avLst/>
          </a:prstGeom>
          <a:noFill/>
        </p:spPr>
        <p:txBody>
          <a:bodyPr wrap="square">
            <a:spAutoFit/>
          </a:bodyPr>
          <a:lstStyle/>
          <a:p>
            <a:pPr algn="ctr"/>
            <a:r>
              <a:rPr lang="en-IN" sz="1800" dirty="0">
                <a:latin typeface="Open Sans" panose="020B0606030504020204" pitchFamily="34" charset="0"/>
                <a:ea typeface="Open Sans" panose="020B0606030504020204" pitchFamily="34" charset="0"/>
                <a:cs typeface="Open Sans" panose="020B0606030504020204" pitchFamily="34" charset="0"/>
              </a:rPr>
              <a:t>HTML &lt;input&gt; element “Type” attribute </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914466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4AFA4FB-9B04-3217-14CA-E99025C56196}"/>
              </a:ext>
            </a:extLst>
          </p:cNvPr>
          <p:cNvSpPr txBox="1"/>
          <p:nvPr/>
        </p:nvSpPr>
        <p:spPr>
          <a:xfrm>
            <a:off x="118964" y="184043"/>
            <a:ext cx="8591160" cy="523220"/>
          </a:xfrm>
          <a:prstGeom prst="rect">
            <a:avLst/>
          </a:prstGeom>
          <a:noFill/>
        </p:spPr>
        <p:txBody>
          <a:bodyPr wrap="square">
            <a:spAutoFit/>
          </a:bodyPr>
          <a:lstStyle>
            <a:defPPr>
              <a:defRPr lang="en-US"/>
            </a:defPPr>
            <a:lvl1pPr>
              <a:defRPr sz="3200">
                <a:solidFill>
                  <a:schemeClr val="tx2"/>
                </a:solidFill>
                <a:latin typeface="Open Sans"/>
                <a:ea typeface="+mj-ea"/>
                <a:cs typeface="Open Sans"/>
              </a:defRPr>
            </a:lvl1pPr>
          </a:lstStyle>
          <a:p>
            <a:r>
              <a:rPr lang="en-US" sz="2800" dirty="0"/>
              <a:t>Recommendations for the Next Round of Testing</a:t>
            </a:r>
            <a:endParaRPr lang="en-IN" sz="2800" dirty="0"/>
          </a:p>
        </p:txBody>
      </p:sp>
      <p:sp>
        <p:nvSpPr>
          <p:cNvPr id="10" name="TextBox 9">
            <a:extLst>
              <a:ext uri="{FF2B5EF4-FFF2-40B4-BE49-F238E27FC236}">
                <a16:creationId xmlns:a16="http://schemas.microsoft.com/office/drawing/2014/main" id="{C267F452-A00A-6212-B3ED-FBD680C06FD9}"/>
              </a:ext>
            </a:extLst>
          </p:cNvPr>
          <p:cNvSpPr txBox="1"/>
          <p:nvPr/>
        </p:nvSpPr>
        <p:spPr>
          <a:xfrm>
            <a:off x="384889" y="1116411"/>
            <a:ext cx="8374222" cy="3797899"/>
          </a:xfrm>
          <a:prstGeom prst="rect">
            <a:avLst/>
          </a:prstGeom>
          <a:noFill/>
        </p:spPr>
        <p:txBody>
          <a:bodyPr wrap="square">
            <a:spAutoFit/>
          </a:bodyPr>
          <a:lstStyle/>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Check the email field size for the maximum number of characters, and more specifically, A-label form domain names. </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Technology stack used for front and back end to better understand all IDNA libraries that are required to achieve EAI compliance.</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HTML input element type’s attribute used.</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Validation mechanisms used.</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If a given website accepts EAI, then figure out in broad terms how the same is being achieved.</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If a given website accepts EAI, then undertake testing of sending and receiving EAI emails.</a:t>
            </a:r>
          </a:p>
        </p:txBody>
      </p:sp>
    </p:spTree>
    <p:extLst>
      <p:ext uri="{BB962C8B-B14F-4D97-AF65-F5344CB8AC3E}">
        <p14:creationId xmlns:p14="http://schemas.microsoft.com/office/powerpoint/2010/main" val="2613263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C267F452-A00A-6212-B3ED-FBD680C06FD9}"/>
              </a:ext>
            </a:extLst>
          </p:cNvPr>
          <p:cNvSpPr txBox="1"/>
          <p:nvPr/>
        </p:nvSpPr>
        <p:spPr>
          <a:xfrm>
            <a:off x="59482" y="1096470"/>
            <a:ext cx="8710124" cy="4171848"/>
          </a:xfrm>
          <a:prstGeom prst="rect">
            <a:avLst/>
          </a:prstGeom>
          <a:noFill/>
        </p:spPr>
        <p:txBody>
          <a:bodyPr wrap="square">
            <a:spAutoFit/>
          </a:bodyPr>
          <a:lstStyle/>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Undertake a focused study of government websites from different countries. Such a list can be obtained from public portals or the respective country’s ministries/ IT departments/ agencies.</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Conduct UA remediation outreach to these websites by taking help from the respective country’s ministries/IT departments/agencies/organizations. If required, get help from UA Ambassadors, ICANN Governmental Advisory Committee (GAC) members, observers, and their country representatives.</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UA-ready websites should be models for others in different industries.</a:t>
            </a:r>
          </a:p>
          <a:p>
            <a:pPr marL="548640" lvl="1" indent="-182880">
              <a:lnSpc>
                <a:spcPct val="135000"/>
              </a:lnSpc>
              <a:buClr>
                <a:schemeClr val="accent3"/>
              </a:buClr>
              <a:buSzPct val="85000"/>
              <a:buFont typeface="Lucida Grande"/>
              <a:buChar char="*"/>
            </a:pPr>
            <a:r>
              <a:rPr lang="en-IN" dirty="0">
                <a:solidFill>
                  <a:srgbClr val="000000"/>
                </a:solidFill>
                <a:latin typeface="Open Sans Light"/>
                <a:cs typeface="Open Sans Light"/>
              </a:rPr>
              <a:t>Academic websites can also be included in UA compliance and remediation, since a large number of students/users are accessing the same sites on a day-to-day basis. </a:t>
            </a:r>
          </a:p>
        </p:txBody>
      </p:sp>
      <p:sp>
        <p:nvSpPr>
          <p:cNvPr id="4" name="TextBox 3">
            <a:extLst>
              <a:ext uri="{FF2B5EF4-FFF2-40B4-BE49-F238E27FC236}">
                <a16:creationId xmlns:a16="http://schemas.microsoft.com/office/drawing/2014/main" id="{2D6F8F2C-2BE5-C741-8773-7C7D4B996A63}"/>
              </a:ext>
            </a:extLst>
          </p:cNvPr>
          <p:cNvSpPr txBox="1"/>
          <p:nvPr/>
        </p:nvSpPr>
        <p:spPr>
          <a:xfrm>
            <a:off x="118964" y="184043"/>
            <a:ext cx="8591160" cy="523220"/>
          </a:xfrm>
          <a:prstGeom prst="rect">
            <a:avLst/>
          </a:prstGeom>
          <a:noFill/>
        </p:spPr>
        <p:txBody>
          <a:bodyPr wrap="square">
            <a:spAutoFit/>
          </a:bodyPr>
          <a:lstStyle>
            <a:defPPr>
              <a:defRPr lang="en-US"/>
            </a:defPPr>
            <a:lvl1pPr>
              <a:defRPr sz="3200">
                <a:solidFill>
                  <a:schemeClr val="tx2"/>
                </a:solidFill>
                <a:latin typeface="Open Sans"/>
                <a:ea typeface="+mj-ea"/>
                <a:cs typeface="Open Sans"/>
              </a:defRPr>
            </a:lvl1pPr>
          </a:lstStyle>
          <a:p>
            <a:r>
              <a:rPr lang="en-US" sz="2800" dirty="0"/>
              <a:t>Recommendations for the Next Round of Testing</a:t>
            </a:r>
            <a:endParaRPr lang="en-IN" sz="2800" dirty="0"/>
          </a:p>
        </p:txBody>
      </p:sp>
    </p:spTree>
    <p:extLst>
      <p:ext uri="{BB962C8B-B14F-4D97-AF65-F5344CB8AC3E}">
        <p14:creationId xmlns:p14="http://schemas.microsoft.com/office/powerpoint/2010/main" val="266336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16859E9-635A-9E73-C537-787C94F12428}"/>
              </a:ext>
            </a:extLst>
          </p:cNvPr>
          <p:cNvSpPr txBox="1"/>
          <p:nvPr/>
        </p:nvSpPr>
        <p:spPr>
          <a:xfrm>
            <a:off x="177280" y="249208"/>
            <a:ext cx="6097554" cy="584775"/>
          </a:xfrm>
          <a:prstGeom prst="rect">
            <a:avLst/>
          </a:prstGeom>
        </p:spPr>
        <p:txBody>
          <a:bodyPr vert="horz"/>
          <a:lstStyle>
            <a:lvl1pPr>
              <a:spcBef>
                <a:spcPct val="0"/>
              </a:spcBef>
              <a:buNone/>
              <a:defRPr sz="3200">
                <a:solidFill>
                  <a:schemeClr val="tx2"/>
                </a:solidFill>
                <a:latin typeface="Open Sans"/>
                <a:ea typeface="+mj-ea"/>
                <a:cs typeface="Open Sans"/>
              </a:defRPr>
            </a:lvl1pPr>
          </a:lstStyle>
          <a:p>
            <a:r>
              <a:rPr lang="en-US" sz="2800" dirty="0"/>
              <a:t>Current Activities</a:t>
            </a:r>
            <a:endParaRPr lang="en-IN" sz="2800" dirty="0"/>
          </a:p>
        </p:txBody>
      </p:sp>
      <p:sp>
        <p:nvSpPr>
          <p:cNvPr id="3" name="TextBox 2">
            <a:extLst>
              <a:ext uri="{FF2B5EF4-FFF2-40B4-BE49-F238E27FC236}">
                <a16:creationId xmlns:a16="http://schemas.microsoft.com/office/drawing/2014/main" id="{0D85FB7B-46C3-3CB4-19A2-1ED21D196A14}"/>
              </a:ext>
            </a:extLst>
          </p:cNvPr>
          <p:cNvSpPr txBox="1"/>
          <p:nvPr/>
        </p:nvSpPr>
        <p:spPr>
          <a:xfrm>
            <a:off x="177280" y="1242424"/>
            <a:ext cx="8630817" cy="1765483"/>
          </a:xfrm>
          <a:prstGeom prst="rect">
            <a:avLst/>
          </a:prstGeom>
          <a:noFill/>
        </p:spPr>
        <p:txBody>
          <a:bodyPr wrap="square">
            <a:spAutoFit/>
          </a:bodyPr>
          <a:lstStyle/>
          <a:p>
            <a:pPr marL="274320" lvl="0" indent="-182880">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Re-testing of 1,630 websites for EAI acceptance and testing of 380 top global websites (according to Alexa</a:t>
            </a:r>
            <a:r>
              <a:rPr lang="en-IN" dirty="0">
                <a:solidFill>
                  <a:srgbClr val="000000"/>
                </a:solidFill>
                <a:latin typeface="Open Sans Light"/>
                <a:cs typeface="Open Sans Light"/>
              </a:rPr>
              <a:t> Top Global Websites extracted as on 1 December 2021</a:t>
            </a:r>
            <a:r>
              <a:rPr lang="en-US" dirty="0">
                <a:solidFill>
                  <a:srgbClr val="000000"/>
                </a:solidFill>
                <a:latin typeface="Open Sans Light"/>
                <a:cs typeface="Open Sans Light"/>
              </a:rPr>
              <a:t>), totaling 2,010 websites. </a:t>
            </a:r>
            <a:endParaRPr lang="en-IN" dirty="0">
              <a:solidFill>
                <a:srgbClr val="000000"/>
              </a:solidFill>
              <a:latin typeface="Open Sans Light"/>
              <a:cs typeface="Open Sans Light"/>
            </a:endParaRPr>
          </a:p>
          <a:p>
            <a:pPr marL="274320" lvl="0" indent="-182880">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Creation of a database of contact email IDs for 2,010 websites.</a:t>
            </a:r>
          </a:p>
        </p:txBody>
      </p:sp>
    </p:spTree>
    <p:extLst>
      <p:ext uri="{BB962C8B-B14F-4D97-AF65-F5344CB8AC3E}">
        <p14:creationId xmlns:p14="http://schemas.microsoft.com/office/powerpoint/2010/main" val="1151791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379670C-9E7C-28C0-A9C1-990530CEECB5}"/>
              </a:ext>
            </a:extLst>
          </p:cNvPr>
          <p:cNvSpPr txBox="1"/>
          <p:nvPr/>
        </p:nvSpPr>
        <p:spPr>
          <a:xfrm>
            <a:off x="189498" y="1019450"/>
            <a:ext cx="8530542" cy="401264"/>
          </a:xfrm>
          <a:prstGeom prst="rect">
            <a:avLst/>
          </a:prstGeom>
          <a:noFill/>
        </p:spPr>
        <p:txBody>
          <a:bodyPr wrap="square">
            <a:spAutoFit/>
          </a:bodyPr>
          <a:lstStyle/>
          <a:p>
            <a:pPr>
              <a:lnSpc>
                <a:spcPct val="120000"/>
              </a:lnSpc>
            </a:pPr>
            <a:r>
              <a:rPr lang="en-US" dirty="0">
                <a:latin typeface="Open Sans Light"/>
                <a:cs typeface="Open Sans Light"/>
              </a:rPr>
              <a:t>Seven different types of email addresses were used for testing all 2,010 websites.</a:t>
            </a:r>
            <a:endParaRPr lang="en-IN" dirty="0">
              <a:latin typeface="Open Sans Light"/>
              <a:cs typeface="Open Sans Light"/>
            </a:endParaRPr>
          </a:p>
        </p:txBody>
      </p:sp>
      <p:graphicFrame>
        <p:nvGraphicFramePr>
          <p:cNvPr id="3" name="Table 2">
            <a:extLst>
              <a:ext uri="{FF2B5EF4-FFF2-40B4-BE49-F238E27FC236}">
                <a16:creationId xmlns:a16="http://schemas.microsoft.com/office/drawing/2014/main" id="{6E83F0D8-E953-DCD7-0235-2E56A7E76835}"/>
              </a:ext>
            </a:extLst>
          </p:cNvPr>
          <p:cNvGraphicFramePr>
            <a:graphicFrameLocks noGrp="1"/>
          </p:cNvGraphicFramePr>
          <p:nvPr>
            <p:extLst>
              <p:ext uri="{D42A27DB-BD31-4B8C-83A1-F6EECF244321}">
                <p14:modId xmlns:p14="http://schemas.microsoft.com/office/powerpoint/2010/main" val="3185168958"/>
              </p:ext>
            </p:extLst>
          </p:nvPr>
        </p:nvGraphicFramePr>
        <p:xfrm>
          <a:off x="306729" y="1557095"/>
          <a:ext cx="8296080" cy="4611552"/>
        </p:xfrm>
        <a:graphic>
          <a:graphicData uri="http://schemas.openxmlformats.org/drawingml/2006/table">
            <a:tbl>
              <a:tblPr firstRow="1" firstCol="1" bandRow="1">
                <a:tableStyleId>{5940675A-B579-460E-94D1-54222C63F5DA}</a:tableStyleId>
              </a:tblPr>
              <a:tblGrid>
                <a:gridCol w="1316119">
                  <a:extLst>
                    <a:ext uri="{9D8B030D-6E8A-4147-A177-3AD203B41FA5}">
                      <a16:colId xmlns:a16="http://schemas.microsoft.com/office/drawing/2014/main" val="162981558"/>
                    </a:ext>
                  </a:extLst>
                </a:gridCol>
                <a:gridCol w="2199154">
                  <a:extLst>
                    <a:ext uri="{9D8B030D-6E8A-4147-A177-3AD203B41FA5}">
                      <a16:colId xmlns:a16="http://schemas.microsoft.com/office/drawing/2014/main" val="1132158204"/>
                    </a:ext>
                  </a:extLst>
                </a:gridCol>
                <a:gridCol w="4780807">
                  <a:extLst>
                    <a:ext uri="{9D8B030D-6E8A-4147-A177-3AD203B41FA5}">
                      <a16:colId xmlns:a16="http://schemas.microsoft.com/office/drawing/2014/main" val="3660049854"/>
                    </a:ext>
                  </a:extLst>
                </a:gridCol>
              </a:tblGrid>
              <a:tr h="311014">
                <a:tc>
                  <a:txBody>
                    <a:bodyPr/>
                    <a:lstStyle/>
                    <a:p>
                      <a:pP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 </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Email Category</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solidFill>
                      <a:schemeClr val="accent3">
                        <a:lumMod val="20000"/>
                        <a:lumOff val="80000"/>
                      </a:schemeClr>
                    </a:solidFill>
                  </a:tcPr>
                </a:tc>
                <a:tc>
                  <a:txBody>
                    <a:bodyPr/>
                    <a:lstStyle/>
                    <a:p>
                      <a:pP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Email ID</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solidFill>
                      <a:schemeClr val="accent3">
                        <a:lumMod val="20000"/>
                        <a:lumOff val="80000"/>
                      </a:schemeClr>
                    </a:solidFill>
                  </a:tcPr>
                </a:tc>
                <a:extLst>
                  <a:ext uri="{0D108BD9-81ED-4DB2-BD59-A6C34878D82A}">
                    <a16:rowId xmlns:a16="http://schemas.microsoft.com/office/drawing/2014/main" val="3796167720"/>
                  </a:ext>
                </a:extLst>
              </a:tr>
              <a:tr h="311014">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Category-1 (C1)</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dirty="0" err="1">
                          <a:effectLst/>
                          <a:latin typeface="Open Sans" panose="020B0606030504020204" pitchFamily="34" charset="0"/>
                          <a:ea typeface="Open Sans" panose="020B0606030504020204" pitchFamily="34" charset="0"/>
                          <a:cs typeface="Open Sans" panose="020B0606030504020204" pitchFamily="34" charset="0"/>
                        </a:rPr>
                        <a:t>ascii@ascii.newshort</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3259588331"/>
                  </a:ext>
                </a:extLst>
              </a:tr>
              <a:tr h="311014">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Category-2 (C2)</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dirty="0" err="1">
                          <a:effectLst/>
                          <a:latin typeface="Open Sans" panose="020B0606030504020204" pitchFamily="34" charset="0"/>
                          <a:ea typeface="Open Sans" panose="020B0606030504020204" pitchFamily="34" charset="0"/>
                          <a:cs typeface="Open Sans" panose="020B0606030504020204" pitchFamily="34" charset="0"/>
                        </a:rPr>
                        <a:t>ascii@ascii.newlong</a:t>
                      </a:r>
                      <a:r>
                        <a:rPr lang="en-US" sz="1400" dirty="0">
                          <a:effectLst/>
                          <a:latin typeface="Open Sans" panose="020B0606030504020204" pitchFamily="34" charset="0"/>
                          <a:ea typeface="Open Sans" panose="020B0606030504020204" pitchFamily="34" charset="0"/>
                          <a:cs typeface="Open Sans" panose="020B0606030504020204" pitchFamily="34" charset="0"/>
                        </a:rPr>
                        <a:t> </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1947352794"/>
                  </a:ext>
                </a:extLst>
              </a:tr>
              <a:tr h="316363">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Category-3 (C3)</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dirty="0" err="1">
                          <a:effectLst/>
                          <a:latin typeface="Open Sans" panose="020B0606030504020204" pitchFamily="34" charset="0"/>
                          <a:ea typeface="Open Sans" panose="020B0606030504020204" pitchFamily="34" charset="0"/>
                          <a:cs typeface="Open Sans" panose="020B0606030504020204" pitchFamily="34" charset="0"/>
                        </a:rPr>
                        <a:t>ascii@idn.ascii</a:t>
                      </a:r>
                      <a:r>
                        <a:rPr lang="en-US" sz="1400" dirty="0">
                          <a:effectLst/>
                          <a:latin typeface="Open Sans" panose="020B0606030504020204" pitchFamily="34" charset="0"/>
                          <a:ea typeface="Open Sans" panose="020B0606030504020204" pitchFamily="34" charset="0"/>
                          <a:cs typeface="Open Sans" panose="020B0606030504020204" pitchFamily="34" charset="0"/>
                        </a:rPr>
                        <a:t> </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3384334430"/>
                  </a:ext>
                </a:extLst>
              </a:tr>
              <a:tr h="311014">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Category-4 (C4)</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dirty="0">
                          <a:effectLst/>
                          <a:latin typeface="Open Sans" panose="020B0606030504020204" pitchFamily="34" charset="0"/>
                          <a:ea typeface="Open Sans" panose="020B0606030504020204" pitchFamily="34" charset="0"/>
                          <a:cs typeface="Open Sans" panose="020B0606030504020204" pitchFamily="34" charset="0"/>
                        </a:rPr>
                        <a:t>ascii@ascii.idn</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he-IL" sz="1400">
                          <a:effectLst/>
                          <a:latin typeface="Open Sans" panose="020B0606030504020204" pitchFamily="34" charset="0"/>
                          <a:ea typeface="Open Sans" panose="020B0606030504020204" pitchFamily="34" charset="0"/>
                        </a:rPr>
                        <a:t>קום</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3602899839"/>
                  </a:ext>
                </a:extLst>
              </a:tr>
              <a:tr h="664652">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Category-5 (C5)</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Unicode@A-label.A-label</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hi-IN" sz="1400" dirty="0">
                          <a:effectLst/>
                          <a:latin typeface="Open Sans" panose="020B0606030504020204" pitchFamily="34" charset="0"/>
                          <a:ea typeface="Open Sans" panose="020B0606030504020204" pitchFamily="34" charset="0"/>
                        </a:rPr>
                        <a:t>वेब-परीक्षण</a:t>
                      </a:r>
                      <a:r>
                        <a:rPr lang="en-US" sz="1400" dirty="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1020110529"/>
                  </a:ext>
                </a:extLst>
              </a:tr>
              <a:tr h="311014">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Category-6 (C6)</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a:effectLst/>
                          <a:latin typeface="Open Sans" panose="020B0606030504020204" pitchFamily="34" charset="0"/>
                          <a:ea typeface="Open Sans" panose="020B0606030504020204" pitchFamily="34" charset="0"/>
                          <a:cs typeface="Open Sans" panose="020B0606030504020204" pitchFamily="34" charset="0"/>
                        </a:rPr>
                        <a:t>Unicode@idn.idn</a:t>
                      </a:r>
                      <a:endParaRPr lang="en-IN" sz="140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en-US" sz="1400" dirty="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4050779189"/>
                  </a:ext>
                </a:extLst>
              </a:tr>
              <a:tr h="311014">
                <a:tc>
                  <a:txBody>
                    <a:bodyPr/>
                    <a:lstStyle/>
                    <a:p>
                      <a:pPr algn="ctr">
                        <a:lnSpc>
                          <a:spcPct val="150000"/>
                        </a:lnSpc>
                      </a:pPr>
                      <a:r>
                        <a:rPr lang="en-US" sz="1400" b="1" dirty="0">
                          <a:effectLst/>
                          <a:latin typeface="Open Sans" panose="020B0606030504020204" pitchFamily="34" charset="0"/>
                          <a:ea typeface="Open Sans" panose="020B0606030504020204" pitchFamily="34" charset="0"/>
                          <a:cs typeface="Open Sans" panose="020B0606030504020204" pitchFamily="34" charset="0"/>
                        </a:rPr>
                        <a:t>Category-7 (C7)</a:t>
                      </a:r>
                      <a:endParaRPr lang="en-IN" sz="1400" b="1" dirty="0">
                        <a:effectLst/>
                        <a:latin typeface="Open Sans" panose="020B0606030504020204" pitchFamily="34" charset="0"/>
                        <a:ea typeface="Open Sans" panose="020B0606030504020204" pitchFamily="34" charset="0"/>
                        <a:cs typeface="Open Sans" panose="020B0606030504020204" pitchFamily="34" charset="0"/>
                      </a:endParaRPr>
                    </a:p>
                  </a:txBody>
                  <a:tcPr marL="0" marR="0" marT="0" marB="0" anchor="ctr">
                    <a:solidFill>
                      <a:schemeClr val="accent3">
                        <a:lumMod val="20000"/>
                        <a:lumOff val="80000"/>
                      </a:schemeClr>
                    </a:solidFill>
                  </a:tcPr>
                </a:tc>
                <a:tc>
                  <a:txBody>
                    <a:bodyPr/>
                    <a:lstStyle/>
                    <a:p>
                      <a:pPr>
                        <a:lnSpc>
                          <a:spcPct val="150000"/>
                        </a:lnSpc>
                      </a:pPr>
                      <a:r>
                        <a:rPr lang="en-US" sz="1400" dirty="0" err="1">
                          <a:effectLst/>
                          <a:latin typeface="Open Sans" panose="020B0606030504020204" pitchFamily="34" charset="0"/>
                          <a:ea typeface="Open Sans" panose="020B0606030504020204" pitchFamily="34" charset="0"/>
                          <a:cs typeface="Open Sans" panose="020B0606030504020204" pitchFamily="34" charset="0"/>
                        </a:rPr>
                        <a:t>arabic.arabic@arabic</a:t>
                      </a:r>
                      <a:r>
                        <a:rPr lang="en-US" sz="1400" dirty="0">
                          <a:effectLst/>
                          <a:latin typeface="Open Sans" panose="020B0606030504020204" pitchFamily="34" charset="0"/>
                          <a:ea typeface="Open Sans" panose="020B0606030504020204" pitchFamily="34" charset="0"/>
                          <a:cs typeface="Open Sans" panose="020B0606030504020204" pitchFamily="34" charset="0"/>
                        </a:rPr>
                        <a:t> (RTL)</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tc>
                  <a:txBody>
                    <a:bodyPr/>
                    <a:lstStyle/>
                    <a:p>
                      <a:pPr>
                        <a:lnSpc>
                          <a:spcPct val="150000"/>
                        </a:lnSpc>
                      </a:pPr>
                      <a:r>
                        <a:rPr lang="ar-SA" sz="1400" dirty="0">
                          <a:effectLst/>
                          <a:latin typeface="Open Sans" panose="020B0606030504020204" pitchFamily="34" charset="0"/>
                          <a:ea typeface="Open Sans" panose="020B0606030504020204" pitchFamily="34" charset="0"/>
                        </a:rPr>
                        <a:t>تجربة-الويب@تجربة-القبول-الشامل.موريتانيا</a:t>
                      </a:r>
                      <a:endParaRPr lang="en-IN" sz="1400" dirty="0">
                        <a:effectLst/>
                        <a:latin typeface="Open Sans" panose="020B0606030504020204" pitchFamily="34" charset="0"/>
                        <a:ea typeface="Open Sans" panose="020B0606030504020204" pitchFamily="34" charset="0"/>
                        <a:cs typeface="Open Sans" panose="020B0606030504020204" pitchFamily="34" charset="0"/>
                      </a:endParaRPr>
                    </a:p>
                  </a:txBody>
                  <a:tcPr marL="22526" marR="22526" marT="0" marB="0" anchor="ctr"/>
                </a:tc>
                <a:extLst>
                  <a:ext uri="{0D108BD9-81ED-4DB2-BD59-A6C34878D82A}">
                    <a16:rowId xmlns:a16="http://schemas.microsoft.com/office/drawing/2014/main" val="3023099990"/>
                  </a:ext>
                </a:extLst>
              </a:tr>
            </a:tbl>
          </a:graphicData>
        </a:graphic>
      </p:graphicFrame>
      <p:sp>
        <p:nvSpPr>
          <p:cNvPr id="4" name="TextBox 3">
            <a:extLst>
              <a:ext uri="{FF2B5EF4-FFF2-40B4-BE49-F238E27FC236}">
                <a16:creationId xmlns:a16="http://schemas.microsoft.com/office/drawing/2014/main" id="{78B2EAAF-5760-AF81-5EAA-5AA41865A8E7}"/>
              </a:ext>
            </a:extLst>
          </p:cNvPr>
          <p:cNvSpPr txBox="1"/>
          <p:nvPr/>
        </p:nvSpPr>
        <p:spPr>
          <a:xfrm>
            <a:off x="128297" y="298294"/>
            <a:ext cx="5395426" cy="584775"/>
          </a:xfrm>
          <a:prstGeom prst="rect">
            <a:avLst/>
          </a:prstGeom>
        </p:spPr>
        <p:txBody>
          <a:bodyPr vert="horz"/>
          <a:lstStyle>
            <a:defPPr>
              <a:defRPr lang="en-US"/>
            </a:defPPr>
            <a:lvl1pPr>
              <a:spcBef>
                <a:spcPct val="0"/>
              </a:spcBef>
              <a:buNone/>
              <a:defRPr sz="3200">
                <a:solidFill>
                  <a:schemeClr val="tx2"/>
                </a:solidFill>
                <a:latin typeface="Open Sans"/>
                <a:ea typeface="+mj-ea"/>
                <a:cs typeface="Open Sans"/>
              </a:defRPr>
            </a:lvl1pPr>
          </a:lstStyle>
          <a:p>
            <a:r>
              <a:rPr lang="en-US" sz="2800" dirty="0"/>
              <a:t>Email IDs Used for Testing</a:t>
            </a:r>
            <a:endParaRPr lang="en-IN" sz="2800" dirty="0"/>
          </a:p>
        </p:txBody>
      </p:sp>
    </p:spTree>
    <p:extLst>
      <p:ext uri="{BB962C8B-B14F-4D97-AF65-F5344CB8AC3E}">
        <p14:creationId xmlns:p14="http://schemas.microsoft.com/office/powerpoint/2010/main" val="1521596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CE616-015E-EA15-CD61-49B67268E133}"/>
              </a:ext>
            </a:extLst>
          </p:cNvPr>
          <p:cNvSpPr txBox="1"/>
          <p:nvPr/>
        </p:nvSpPr>
        <p:spPr>
          <a:xfrm>
            <a:off x="410361" y="198197"/>
            <a:ext cx="8567240" cy="547362"/>
          </a:xfrm>
          <a:prstGeom prst="rect">
            <a:avLst/>
          </a:prstGeom>
        </p:spPr>
        <p:txBody>
          <a:bodyPr vert="horz"/>
          <a:lstStyle>
            <a:defPPr>
              <a:defRPr lang="en-US"/>
            </a:defPPr>
            <a:lvl1pPr>
              <a:spcBef>
                <a:spcPct val="0"/>
              </a:spcBef>
              <a:buNone/>
              <a:defRPr sz="3200">
                <a:solidFill>
                  <a:schemeClr val="tx2"/>
                </a:solidFill>
                <a:latin typeface="Open Sans"/>
                <a:ea typeface="+mj-ea"/>
                <a:cs typeface="Open Sans"/>
              </a:defRPr>
            </a:lvl1pPr>
          </a:lstStyle>
          <a:p>
            <a:r>
              <a:rPr lang="en-US" sz="2400" dirty="0"/>
              <a:t>Previously Used Email ID Categories for EAI Acceptance</a:t>
            </a:r>
            <a:endParaRPr lang="en-IN" sz="2400" dirty="0"/>
          </a:p>
        </p:txBody>
      </p:sp>
      <p:graphicFrame>
        <p:nvGraphicFramePr>
          <p:cNvPr id="3" name="Table 2">
            <a:extLst>
              <a:ext uri="{FF2B5EF4-FFF2-40B4-BE49-F238E27FC236}">
                <a16:creationId xmlns:a16="http://schemas.microsoft.com/office/drawing/2014/main" id="{7ABFD809-71AD-5F20-8609-4294F552BD0E}"/>
              </a:ext>
            </a:extLst>
          </p:cNvPr>
          <p:cNvGraphicFramePr>
            <a:graphicFrameLocks noGrp="1"/>
          </p:cNvGraphicFramePr>
          <p:nvPr>
            <p:extLst>
              <p:ext uri="{D42A27DB-BD31-4B8C-83A1-F6EECF244321}">
                <p14:modId xmlns:p14="http://schemas.microsoft.com/office/powerpoint/2010/main" val="2927499006"/>
              </p:ext>
            </p:extLst>
          </p:nvPr>
        </p:nvGraphicFramePr>
        <p:xfrm>
          <a:off x="166395" y="1020510"/>
          <a:ext cx="8811207" cy="3541839"/>
        </p:xfrm>
        <a:graphic>
          <a:graphicData uri="http://schemas.openxmlformats.org/drawingml/2006/table">
            <a:tbl>
              <a:tblPr firstRow="1" firstCol="1" bandRow="1">
                <a:tableStyleId>{5940675A-B579-460E-94D1-54222C63F5DA}</a:tableStyleId>
              </a:tblPr>
              <a:tblGrid>
                <a:gridCol w="265711">
                  <a:extLst>
                    <a:ext uri="{9D8B030D-6E8A-4147-A177-3AD203B41FA5}">
                      <a16:colId xmlns:a16="http://schemas.microsoft.com/office/drawing/2014/main" val="2239765689"/>
                    </a:ext>
                  </a:extLst>
                </a:gridCol>
                <a:gridCol w="1840349">
                  <a:extLst>
                    <a:ext uri="{9D8B030D-6E8A-4147-A177-3AD203B41FA5}">
                      <a16:colId xmlns:a16="http://schemas.microsoft.com/office/drawing/2014/main" val="3831015594"/>
                    </a:ext>
                  </a:extLst>
                </a:gridCol>
                <a:gridCol w="1576423">
                  <a:extLst>
                    <a:ext uri="{9D8B030D-6E8A-4147-A177-3AD203B41FA5}">
                      <a16:colId xmlns:a16="http://schemas.microsoft.com/office/drawing/2014/main" val="2519465756"/>
                    </a:ext>
                  </a:extLst>
                </a:gridCol>
                <a:gridCol w="1647754">
                  <a:extLst>
                    <a:ext uri="{9D8B030D-6E8A-4147-A177-3AD203B41FA5}">
                      <a16:colId xmlns:a16="http://schemas.microsoft.com/office/drawing/2014/main" val="1908672649"/>
                    </a:ext>
                  </a:extLst>
                </a:gridCol>
                <a:gridCol w="2232590">
                  <a:extLst>
                    <a:ext uri="{9D8B030D-6E8A-4147-A177-3AD203B41FA5}">
                      <a16:colId xmlns:a16="http://schemas.microsoft.com/office/drawing/2014/main" val="2683950988"/>
                    </a:ext>
                  </a:extLst>
                </a:gridCol>
                <a:gridCol w="1248380">
                  <a:extLst>
                    <a:ext uri="{9D8B030D-6E8A-4147-A177-3AD203B41FA5}">
                      <a16:colId xmlns:a16="http://schemas.microsoft.com/office/drawing/2014/main" val="2952370128"/>
                    </a:ext>
                  </a:extLst>
                </a:gridCol>
              </a:tblGrid>
              <a:tr h="372825">
                <a:tc>
                  <a:txBody>
                    <a:bodyPr/>
                    <a:lstStyle/>
                    <a:p>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Email Category</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9 August 2019 (UASG025)</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21 April 2020 (UASG027)</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January 2022</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b="1" dirty="0">
                          <a:effectLst/>
                          <a:latin typeface="Open Sans" panose="020B0606030504020204" pitchFamily="34" charset="0"/>
                          <a:ea typeface="Open Sans" panose="020B0606030504020204" pitchFamily="34" charset="0"/>
                          <a:cs typeface="Open Sans" panose="020B0606030504020204" pitchFamily="34" charset="0"/>
                        </a:rPr>
                        <a:t>Jan. 2022 Email Categories</a:t>
                      </a:r>
                      <a:endParaRPr lang="en-IN"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extLst>
                  <a:ext uri="{0D108BD9-81ED-4DB2-BD59-A6C34878D82A}">
                    <a16:rowId xmlns:a16="http://schemas.microsoft.com/office/drawing/2014/main" val="2607647570"/>
                  </a:ext>
                </a:extLst>
              </a:tr>
              <a:tr h="186413">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1</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ascii@ascii.ascii</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NA</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test@ua-test19.com</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NA</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NA</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extLst>
                  <a:ext uri="{0D108BD9-81ED-4DB2-BD59-A6C34878D82A}">
                    <a16:rowId xmlns:a16="http://schemas.microsoft.com/office/drawing/2014/main" val="1539777856"/>
                  </a:ext>
                </a:extLst>
              </a:tr>
              <a:tr h="372825">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2</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ascii@ascii.newshort</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test@test.exp</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test@ua-test19.bet</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web-test@universal-acceptance-test.icu</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Category-1 (C1)</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2">
                        <a:lumMod val="20000"/>
                        <a:lumOff val="80000"/>
                      </a:schemeClr>
                    </a:solidFill>
                  </a:tcPr>
                </a:tc>
                <a:extLst>
                  <a:ext uri="{0D108BD9-81ED-4DB2-BD59-A6C34878D82A}">
                    <a16:rowId xmlns:a16="http://schemas.microsoft.com/office/drawing/2014/main" val="1232705584"/>
                  </a:ext>
                </a:extLst>
              </a:tr>
              <a:tr h="372825">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3</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ascii@ascii.newlong</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test@test.example</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test@ua-test19.technology</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web-test@universal-acceptance-test.international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Category-2 (C2)</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2">
                        <a:lumMod val="20000"/>
                        <a:lumOff val="80000"/>
                      </a:schemeClr>
                    </a:solidFill>
                  </a:tcPr>
                </a:tc>
                <a:extLst>
                  <a:ext uri="{0D108BD9-81ED-4DB2-BD59-A6C34878D82A}">
                    <a16:rowId xmlns:a16="http://schemas.microsoft.com/office/drawing/2014/main" val="2668344603"/>
                  </a:ext>
                </a:extLst>
              </a:tr>
              <a:tr h="372825">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ascii@idn.ascii</a:t>
                      </a:r>
                      <a:r>
                        <a:rPr lang="en-US" sz="1200" dirty="0">
                          <a:effectLst/>
                          <a:latin typeface="Open Sans" panose="020B0606030504020204" pitchFamily="34" charset="0"/>
                          <a:ea typeface="Open Sans" panose="020B0606030504020204" pitchFamily="34" charset="0"/>
                          <a:cs typeface="Open Sans" panose="020B0606030504020204" pitchFamily="34" charset="0"/>
                        </a:rPr>
                        <a:t> </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test@普遍接受-测试.org</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test@普遍适用.com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web-test@ሁለንአቀፍ-ተቀባይነት-ሙከራ.com</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Category-3 (C3)</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2">
                        <a:lumMod val="20000"/>
                        <a:lumOff val="80000"/>
                      </a:schemeClr>
                    </a:solidFill>
                  </a:tcPr>
                </a:tc>
                <a:extLst>
                  <a:ext uri="{0D108BD9-81ED-4DB2-BD59-A6C34878D82A}">
                    <a16:rowId xmlns:a16="http://schemas.microsoft.com/office/drawing/2014/main" val="159385492"/>
                  </a:ext>
                </a:extLst>
              </a:tr>
              <a:tr h="372825">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5</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ascii@ascii.idn</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web-test@universal-acceptance-test.</a:t>
                      </a:r>
                      <a:r>
                        <a:rPr lang="he-IL" sz="1200">
                          <a:effectLst/>
                          <a:latin typeface="Open Sans" panose="020B0606030504020204" pitchFamily="34" charset="0"/>
                          <a:ea typeface="Open Sans" panose="020B0606030504020204" pitchFamily="34" charset="0"/>
                        </a:rPr>
                        <a:t>קום</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Category-4 (C4)</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extLst>
                  <a:ext uri="{0D108BD9-81ED-4DB2-BD59-A6C34878D82A}">
                    <a16:rowId xmlns:a16="http://schemas.microsoft.com/office/drawing/2014/main" val="4252139350"/>
                  </a:ext>
                </a:extLst>
              </a:tr>
              <a:tr h="559238">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6</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Unicode@A-label.A-label</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hi-IN" sz="1200" dirty="0">
                          <a:effectLst/>
                          <a:latin typeface="Open Sans" panose="020B0606030504020204" pitchFamily="34" charset="0"/>
                          <a:ea typeface="Open Sans" panose="020B0606030504020204" pitchFamily="34" charset="0"/>
                        </a:rPr>
                        <a:t>वेब-परीक्षण</a:t>
                      </a:r>
                      <a:r>
                        <a:rPr lang="en-US" sz="1200" dirty="0">
                          <a:effectLst/>
                          <a:latin typeface="Open Sans" panose="020B0606030504020204" pitchFamily="34" charset="0"/>
                          <a:ea typeface="Open Sans" panose="020B0606030504020204" pitchFamily="34" charset="0"/>
                          <a:cs typeface="Open Sans" panose="020B0606030504020204" pitchFamily="34" charset="0"/>
                        </a:rPr>
                        <a:t>@xn-----lnfbb8fe3cvkui0de0bcg5hxagsg7d5lwail.xn--i1b6b1a6a2e</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Category-5 (C5)</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extLst>
                  <a:ext uri="{0D108BD9-81ED-4DB2-BD59-A6C34878D82A}">
                    <a16:rowId xmlns:a16="http://schemas.microsoft.com/office/drawing/2014/main" val="2291011388"/>
                  </a:ext>
                </a:extLst>
              </a:tr>
              <a:tr h="186413">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7</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Unicode@ascii.ascii </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测试1@test.org</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广场@ua-test19.com</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NA</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extLst>
                  <a:ext uri="{0D108BD9-81ED-4DB2-BD59-A6C34878D82A}">
                    <a16:rowId xmlns:a16="http://schemas.microsoft.com/office/drawing/2014/main" val="4073678470"/>
                  </a:ext>
                </a:extLst>
              </a:tr>
              <a:tr h="372825">
                <a:tc>
                  <a:txBody>
                    <a:bodyPr/>
                    <a:lstStyle/>
                    <a:p>
                      <a:pPr algn="ctr"/>
                      <a:r>
                        <a:rPr lang="en-US" sz="1200">
                          <a:effectLst/>
                          <a:latin typeface="Open Sans" panose="020B0606030504020204" pitchFamily="34" charset="0"/>
                          <a:ea typeface="Open Sans" panose="020B0606030504020204" pitchFamily="34" charset="0"/>
                          <a:cs typeface="Open Sans" panose="020B0606030504020204" pitchFamily="34" charset="0"/>
                        </a:rPr>
                        <a:t>8</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Unicode@idn.idn</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测试5@普遍接受-测试.世界</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测试@普遍适用.公司</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a:effectLst/>
                          <a:latin typeface="Open Sans" panose="020B0606030504020204" pitchFamily="34" charset="0"/>
                          <a:ea typeface="Open Sans" panose="020B0606030504020204" pitchFamily="34" charset="0"/>
                          <a:cs typeface="Open Sans" panose="020B0606030504020204" pitchFamily="34" charset="0"/>
                        </a:rPr>
                        <a:t>电子邮件测试@普遍适用测试.我爱你</a:t>
                      </a:r>
                      <a:endParaRPr lang="en-IN" sz="120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Category-6 (C6)</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2">
                        <a:lumMod val="20000"/>
                        <a:lumOff val="80000"/>
                      </a:schemeClr>
                    </a:solidFill>
                  </a:tcPr>
                </a:tc>
                <a:extLst>
                  <a:ext uri="{0D108BD9-81ED-4DB2-BD59-A6C34878D82A}">
                    <a16:rowId xmlns:a16="http://schemas.microsoft.com/office/drawing/2014/main" val="1689299064"/>
                  </a:ext>
                </a:extLst>
              </a:tr>
              <a:tr h="372825">
                <a:tc>
                  <a:txBody>
                    <a:bodyPr/>
                    <a:lstStyle/>
                    <a:p>
                      <a:pPr algn="ctr"/>
                      <a:r>
                        <a:rPr lang="en-US" sz="1200" dirty="0">
                          <a:effectLst/>
                          <a:latin typeface="Open Sans" panose="020B0606030504020204" pitchFamily="34" charset="0"/>
                          <a:ea typeface="Open Sans" panose="020B0606030504020204" pitchFamily="34" charset="0"/>
                          <a:cs typeface="Open Sans" panose="020B0606030504020204" pitchFamily="34" charset="0"/>
                        </a:rPr>
                        <a:t>9</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en-US" sz="1200" dirty="0" err="1">
                          <a:effectLst/>
                          <a:latin typeface="Open Sans" panose="020B0606030504020204" pitchFamily="34" charset="0"/>
                          <a:ea typeface="Open Sans" panose="020B0606030504020204" pitchFamily="34" charset="0"/>
                          <a:cs typeface="Open Sans" panose="020B0606030504020204" pitchFamily="34" charset="0"/>
                        </a:rPr>
                        <a:t>arabic.arabic@arabic</a:t>
                      </a:r>
                      <a:r>
                        <a:rPr lang="en-US" sz="1200" dirty="0">
                          <a:effectLst/>
                          <a:latin typeface="Open Sans" panose="020B0606030504020204" pitchFamily="34" charset="0"/>
                          <a:ea typeface="Open Sans" panose="020B0606030504020204" pitchFamily="34" charset="0"/>
                          <a:cs typeface="Open Sans" panose="020B0606030504020204" pitchFamily="34" charset="0"/>
                        </a:rPr>
                        <a:t> (RTL)</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3">
                        <a:lumMod val="20000"/>
                        <a:lumOff val="80000"/>
                      </a:schemeClr>
                    </a:solidFill>
                  </a:tcPr>
                </a:tc>
                <a:tc>
                  <a:txBody>
                    <a:bodyPr/>
                    <a:lstStyle/>
                    <a:p>
                      <a:r>
                        <a:rPr lang="ar-SA" sz="1200" dirty="0">
                          <a:effectLst/>
                          <a:latin typeface="Open Sans" panose="020B0606030504020204" pitchFamily="34" charset="0"/>
                          <a:ea typeface="Open Sans" panose="020B0606030504020204" pitchFamily="34" charset="0"/>
                        </a:rPr>
                        <a:t>دون@رسيل.السعودية</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ar-SA" sz="1200" dirty="0">
                          <a:effectLst/>
                          <a:latin typeface="Open Sans" panose="020B0606030504020204" pitchFamily="34" charset="0"/>
                          <a:ea typeface="Open Sans" panose="020B0606030504020204" pitchFamily="34" charset="0"/>
                        </a:rPr>
                        <a:t>عنوان@يو-اي-اختبار.شبكة</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ar-SA" sz="1200" dirty="0">
                          <a:effectLst/>
                          <a:latin typeface="Open Sans" panose="020B0606030504020204" pitchFamily="34" charset="0"/>
                          <a:ea typeface="Open Sans" panose="020B0606030504020204" pitchFamily="34" charset="0"/>
                        </a:rPr>
                        <a:t>تجربة-الويب@تجربة-القبول-الشامل.موريتانيا</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tc>
                <a:tc>
                  <a:txBody>
                    <a:bodyPr/>
                    <a:lstStyle/>
                    <a:p>
                      <a:r>
                        <a:rPr lang="en-US" sz="1200" dirty="0">
                          <a:effectLst/>
                          <a:latin typeface="Open Sans" panose="020B0606030504020204" pitchFamily="34" charset="0"/>
                          <a:ea typeface="Open Sans" panose="020B0606030504020204" pitchFamily="34" charset="0"/>
                          <a:cs typeface="Open Sans" panose="020B0606030504020204" pitchFamily="34" charset="0"/>
                        </a:rPr>
                        <a:t>Category-7 (C7)</a:t>
                      </a:r>
                      <a:endParaRPr lang="en-IN" sz="1200" dirty="0">
                        <a:effectLst/>
                        <a:latin typeface="Open Sans" panose="020B0606030504020204" pitchFamily="34" charset="0"/>
                        <a:ea typeface="Open Sans" panose="020B0606030504020204" pitchFamily="34" charset="0"/>
                        <a:cs typeface="Open Sans" panose="020B0606030504020204" pitchFamily="34" charset="0"/>
                      </a:endParaRPr>
                    </a:p>
                  </a:txBody>
                  <a:tcPr marL="21845" marR="21845" marT="0" marB="0" anchor="ctr">
                    <a:solidFill>
                      <a:schemeClr val="accent2">
                        <a:lumMod val="20000"/>
                        <a:lumOff val="80000"/>
                      </a:schemeClr>
                    </a:solidFill>
                  </a:tcPr>
                </a:tc>
                <a:extLst>
                  <a:ext uri="{0D108BD9-81ED-4DB2-BD59-A6C34878D82A}">
                    <a16:rowId xmlns:a16="http://schemas.microsoft.com/office/drawing/2014/main" val="1843398396"/>
                  </a:ext>
                </a:extLst>
              </a:tr>
            </a:tbl>
          </a:graphicData>
        </a:graphic>
      </p:graphicFrame>
      <p:sp>
        <p:nvSpPr>
          <p:cNvPr id="4" name="TextBox 3">
            <a:extLst>
              <a:ext uri="{FF2B5EF4-FFF2-40B4-BE49-F238E27FC236}">
                <a16:creationId xmlns:a16="http://schemas.microsoft.com/office/drawing/2014/main" id="{F1B96AC3-0A89-5121-2AD7-1D29ED4A27D6}"/>
              </a:ext>
            </a:extLst>
          </p:cNvPr>
          <p:cNvSpPr txBox="1"/>
          <p:nvPr/>
        </p:nvSpPr>
        <p:spPr>
          <a:xfrm>
            <a:off x="166394" y="4685415"/>
            <a:ext cx="8811207" cy="1844287"/>
          </a:xfrm>
          <a:prstGeom prst="rect">
            <a:avLst/>
          </a:prstGeom>
          <a:noFill/>
        </p:spPr>
        <p:txBody>
          <a:bodyPr wrap="square">
            <a:spAutoFit/>
          </a:bodyPr>
          <a:lstStyle/>
          <a:p>
            <a:pPr marL="174625" indent="-174625">
              <a:lnSpc>
                <a:spcPct val="120000"/>
              </a:lnSpc>
              <a:buFont typeface="Calibri" panose="020F0502020204030204" pitchFamily="34" charset="0"/>
              <a:buChar char="⁻"/>
            </a:pPr>
            <a:r>
              <a:rPr lang="en-IN" sz="1600" dirty="0">
                <a:latin typeface="Open Sans Light"/>
                <a:cs typeface="Open Sans Light"/>
              </a:rPr>
              <a:t>In the 2019 report (UASG025), six email ID categories were used; in the 2020 report (UASG027), seven email categories were used. </a:t>
            </a:r>
          </a:p>
          <a:p>
            <a:pPr marL="174625" indent="-174625">
              <a:lnSpc>
                <a:spcPct val="120000"/>
              </a:lnSpc>
              <a:buFont typeface="Calibri" panose="020F0502020204030204" pitchFamily="34" charset="0"/>
              <a:buChar char="⁻"/>
            </a:pPr>
            <a:r>
              <a:rPr lang="en-IN" sz="1600" dirty="0">
                <a:latin typeface="Open Sans Light"/>
                <a:cs typeface="Open Sans Light"/>
              </a:rPr>
              <a:t>In the 2022 report (UASG039), seven email ID categories were used for EAI acceptance testing. </a:t>
            </a:r>
          </a:p>
          <a:p>
            <a:pPr marL="174625" indent="-174625">
              <a:lnSpc>
                <a:spcPct val="120000"/>
              </a:lnSpc>
              <a:buFont typeface="Calibri" panose="020F0502020204030204" pitchFamily="34" charset="0"/>
              <a:buChar char="⁻"/>
            </a:pPr>
            <a:r>
              <a:rPr lang="en-IN" sz="1600" dirty="0">
                <a:latin typeface="Open Sans Light"/>
                <a:cs typeface="Open Sans Light"/>
              </a:rPr>
              <a:t>Email categories 1, 2, 3, 6, and 7 were used to compare EAI acceptance rates between the 2020 report and 2022 report. </a:t>
            </a:r>
          </a:p>
        </p:txBody>
      </p:sp>
    </p:spTree>
    <p:extLst>
      <p:ext uri="{BB962C8B-B14F-4D97-AF65-F5344CB8AC3E}">
        <p14:creationId xmlns:p14="http://schemas.microsoft.com/office/powerpoint/2010/main" val="3205624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E734A0-EFC3-19DC-2050-41767435AEB3}"/>
              </a:ext>
            </a:extLst>
          </p:cNvPr>
          <p:cNvSpPr txBox="1"/>
          <p:nvPr/>
        </p:nvSpPr>
        <p:spPr>
          <a:xfrm>
            <a:off x="305249" y="4305318"/>
            <a:ext cx="8533501" cy="2084353"/>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US" dirty="0">
                <a:solidFill>
                  <a:srgbClr val="000000"/>
                </a:solidFill>
                <a:latin typeface="Open Sans Light"/>
                <a:cs typeface="Open Sans Light"/>
              </a:rPr>
              <a:t>Identified duplicates in all 2,052 sites and removed duplicates per the following priority:</a:t>
            </a:r>
          </a:p>
          <a:p>
            <a:pPr marL="447675" lvl="1" indent="-174625">
              <a:lnSpc>
                <a:spcPct val="120000"/>
              </a:lnSpc>
              <a:buFont typeface="Calibri" panose="020F0502020204030204" pitchFamily="34" charset="0"/>
              <a:buChar char="⁻"/>
            </a:pPr>
            <a:r>
              <a:rPr lang="en-US" sz="1600" dirty="0">
                <a:latin typeface="Open Sans Light"/>
                <a:cs typeface="Open Sans Light"/>
              </a:rPr>
              <a:t>Removed duplicates from UASG025 if the duplicates were present across both UASG025 and UASG027 data.</a:t>
            </a:r>
          </a:p>
          <a:p>
            <a:pPr marL="447675" lvl="1" indent="-174625">
              <a:lnSpc>
                <a:spcPct val="120000"/>
              </a:lnSpc>
              <a:buFont typeface="Calibri" panose="020F0502020204030204" pitchFamily="34" charset="0"/>
              <a:buChar char="⁻"/>
            </a:pPr>
            <a:r>
              <a:rPr lang="en-US" sz="1600" dirty="0">
                <a:latin typeface="Open Sans Light"/>
                <a:cs typeface="Open Sans Light"/>
              </a:rPr>
              <a:t>Removed duplicates from lower serial numbers if the duplicates happen to be present within the same data set. </a:t>
            </a:r>
            <a:endParaRPr lang="en-IN" sz="1600" dirty="0">
              <a:latin typeface="Open Sans Light"/>
              <a:cs typeface="Open Sans Light"/>
            </a:endParaRPr>
          </a:p>
        </p:txBody>
      </p:sp>
      <p:pic>
        <p:nvPicPr>
          <p:cNvPr id="3" name="Picture 2">
            <a:extLst>
              <a:ext uri="{FF2B5EF4-FFF2-40B4-BE49-F238E27FC236}">
                <a16:creationId xmlns:a16="http://schemas.microsoft.com/office/drawing/2014/main" id="{6CB058B1-C456-1CDD-A920-C91899F36574}"/>
              </a:ext>
            </a:extLst>
          </p:cNvPr>
          <p:cNvPicPr>
            <a:picLocks noChangeAspect="1"/>
          </p:cNvPicPr>
          <p:nvPr/>
        </p:nvPicPr>
        <p:blipFill rotWithShape="1">
          <a:blip r:embed="rId2"/>
          <a:srcRect l="3225" t="7598" r="15887" b="35197"/>
          <a:stretch/>
        </p:blipFill>
        <p:spPr>
          <a:xfrm>
            <a:off x="16527" y="903652"/>
            <a:ext cx="8174162" cy="3251735"/>
          </a:xfrm>
          <a:prstGeom prst="rect">
            <a:avLst/>
          </a:prstGeom>
        </p:spPr>
      </p:pic>
      <p:sp>
        <p:nvSpPr>
          <p:cNvPr id="4" name="TextBox 3">
            <a:extLst>
              <a:ext uri="{FF2B5EF4-FFF2-40B4-BE49-F238E27FC236}">
                <a16:creationId xmlns:a16="http://schemas.microsoft.com/office/drawing/2014/main" id="{A6E652DB-30C2-C822-33E0-C69F5F28519F}"/>
              </a:ext>
            </a:extLst>
          </p:cNvPr>
          <p:cNvSpPr txBox="1"/>
          <p:nvPr/>
        </p:nvSpPr>
        <p:spPr>
          <a:xfrm>
            <a:off x="181186" y="210976"/>
            <a:ext cx="7766878" cy="634256"/>
          </a:xfrm>
          <a:prstGeom prst="rect">
            <a:avLst/>
          </a:prstGeom>
        </p:spPr>
        <p:txBody>
          <a:bodyPr vert="horz"/>
          <a:lstStyle>
            <a:defPPr>
              <a:defRPr lang="en-US"/>
            </a:defPPr>
            <a:lvl1pPr>
              <a:spcBef>
                <a:spcPct val="0"/>
              </a:spcBef>
              <a:buNone/>
              <a:defRPr sz="3200">
                <a:solidFill>
                  <a:schemeClr val="tx2"/>
                </a:solidFill>
                <a:latin typeface="Open Sans"/>
                <a:ea typeface="+mj-ea"/>
                <a:cs typeface="Open Sans"/>
              </a:defRPr>
            </a:lvl1pPr>
          </a:lstStyle>
          <a:p>
            <a:r>
              <a:rPr lang="en-US" sz="2800" dirty="0"/>
              <a:t>A) Merging and Duplicate Removal</a:t>
            </a:r>
            <a:endParaRPr lang="en-IN" sz="2800" dirty="0"/>
          </a:p>
        </p:txBody>
      </p:sp>
      <p:sp>
        <p:nvSpPr>
          <p:cNvPr id="5" name="TextBox 4">
            <a:extLst>
              <a:ext uri="{FF2B5EF4-FFF2-40B4-BE49-F238E27FC236}">
                <a16:creationId xmlns:a16="http://schemas.microsoft.com/office/drawing/2014/main" id="{A56B4C13-ABFA-4C56-136A-8E94B23E11F7}"/>
              </a:ext>
            </a:extLst>
          </p:cNvPr>
          <p:cNvSpPr txBox="1"/>
          <p:nvPr/>
        </p:nvSpPr>
        <p:spPr>
          <a:xfrm>
            <a:off x="7948064" y="1781779"/>
            <a:ext cx="1081548" cy="307777"/>
          </a:xfrm>
          <a:prstGeom prst="rect">
            <a:avLst/>
          </a:prstGeom>
          <a:solidFill>
            <a:srgbClr val="002060"/>
          </a:solidFill>
        </p:spPr>
        <p:txBody>
          <a:bodyPr wrap="square" rtlCol="0">
            <a:spAutoFit/>
          </a:bodyPr>
          <a:lstStyle/>
          <a:p>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 - Series</a:t>
            </a:r>
          </a:p>
        </p:txBody>
      </p:sp>
      <p:sp>
        <p:nvSpPr>
          <p:cNvPr id="6" name="TextBox 5">
            <a:extLst>
              <a:ext uri="{FF2B5EF4-FFF2-40B4-BE49-F238E27FC236}">
                <a16:creationId xmlns:a16="http://schemas.microsoft.com/office/drawing/2014/main" id="{CB64E1F4-9326-28C7-9457-1B75050B3E5D}"/>
              </a:ext>
            </a:extLst>
          </p:cNvPr>
          <p:cNvSpPr txBox="1"/>
          <p:nvPr/>
        </p:nvSpPr>
        <p:spPr>
          <a:xfrm>
            <a:off x="7948064" y="3472062"/>
            <a:ext cx="1081548" cy="307777"/>
          </a:xfrm>
          <a:prstGeom prst="rect">
            <a:avLst/>
          </a:prstGeom>
          <a:solidFill>
            <a:srgbClr val="002060"/>
          </a:solidFill>
        </p:spPr>
        <p:txBody>
          <a:bodyPr wrap="square" rtlCol="0">
            <a:spAutoFit/>
          </a:bodyPr>
          <a:lstStyle>
            <a:defPPr>
              <a:defRPr lang="en-US"/>
            </a:defPPr>
            <a:lvl1pPr>
              <a:defRPr b="1">
                <a:solidFill>
                  <a:schemeClr val="bg1"/>
                </a:solidFill>
              </a:defRPr>
            </a:lvl1pPr>
          </a:lstStyle>
          <a:p>
            <a:r>
              <a:rPr lang="en-IN" sz="1400" dirty="0">
                <a:latin typeface="Open Sans" panose="020B0606030504020204" pitchFamily="34" charset="0"/>
                <a:ea typeface="Open Sans" panose="020B0606030504020204" pitchFamily="34" charset="0"/>
                <a:cs typeface="Open Sans" panose="020B0606030504020204" pitchFamily="34" charset="0"/>
              </a:rPr>
              <a:t>N - Series</a:t>
            </a:r>
          </a:p>
        </p:txBody>
      </p:sp>
    </p:spTree>
    <p:extLst>
      <p:ext uri="{BB962C8B-B14F-4D97-AF65-F5344CB8AC3E}">
        <p14:creationId xmlns:p14="http://schemas.microsoft.com/office/powerpoint/2010/main" val="2047301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8D2CB3-37AC-FC83-941F-90AD89FF090C}"/>
              </a:ext>
            </a:extLst>
          </p:cNvPr>
          <p:cNvSpPr txBox="1"/>
          <p:nvPr/>
        </p:nvSpPr>
        <p:spPr>
          <a:xfrm>
            <a:off x="96674" y="278046"/>
            <a:ext cx="8879895" cy="1077218"/>
          </a:xfrm>
          <a:prstGeom prst="rect">
            <a:avLst/>
          </a:prstGeom>
        </p:spPr>
        <p:txBody>
          <a:bodyPr vert="horz"/>
          <a:lstStyle>
            <a:defPPr>
              <a:defRPr lang="en-US"/>
            </a:defPPr>
            <a:lvl1pPr>
              <a:spcBef>
                <a:spcPct val="0"/>
              </a:spcBef>
              <a:buNone/>
              <a:defRPr sz="3200">
                <a:solidFill>
                  <a:schemeClr val="tx2"/>
                </a:solidFill>
                <a:latin typeface="Open Sans"/>
                <a:ea typeface="+mj-ea"/>
                <a:cs typeface="Open Sans"/>
              </a:defRPr>
            </a:lvl1pPr>
          </a:lstStyle>
          <a:p>
            <a:r>
              <a:rPr lang="en-IN" sz="2400" dirty="0"/>
              <a:t>B) Basic Functionality and Test Email Field Identification</a:t>
            </a:r>
          </a:p>
        </p:txBody>
      </p:sp>
      <p:sp>
        <p:nvSpPr>
          <p:cNvPr id="3" name="TextBox 2">
            <a:extLst>
              <a:ext uri="{FF2B5EF4-FFF2-40B4-BE49-F238E27FC236}">
                <a16:creationId xmlns:a16="http://schemas.microsoft.com/office/drawing/2014/main" id="{9D5BCE6E-1FF4-3EE5-8405-332FEA4987F3}"/>
              </a:ext>
            </a:extLst>
          </p:cNvPr>
          <p:cNvSpPr txBox="1"/>
          <p:nvPr/>
        </p:nvSpPr>
        <p:spPr>
          <a:xfrm>
            <a:off x="171840" y="4746760"/>
            <a:ext cx="8729564" cy="1710084"/>
          </a:xfrm>
          <a:prstGeom prst="rect">
            <a:avLst/>
          </a:prstGeom>
          <a:noFill/>
        </p:spPr>
        <p:txBody>
          <a:bodyPr wrap="square">
            <a:spAutoFit/>
          </a:bodyPr>
          <a:lstStyle/>
          <a:p>
            <a:pPr marL="169863" lvl="1" indent="-169863">
              <a:lnSpc>
                <a:spcPct val="150000"/>
              </a:lnSpc>
              <a:spcBef>
                <a:spcPct val="20000"/>
              </a:spcBef>
              <a:buClr>
                <a:schemeClr val="accent3"/>
              </a:buClr>
              <a:buSzPct val="85000"/>
              <a:buFont typeface="Lucida Grande"/>
              <a:buChar char="*"/>
            </a:pPr>
            <a:r>
              <a:rPr lang="en-IN" dirty="0">
                <a:solidFill>
                  <a:srgbClr val="000000"/>
                </a:solidFill>
                <a:latin typeface="Open Sans Light"/>
                <a:cs typeface="Open Sans Light"/>
              </a:rPr>
              <a:t>It was observed that a few of the websites do not exist as of the date, have trouble opening, or are banned in the region. Some had illicit content and were untestable websites (for want of email field, mandatory mobile number requirements, other reasons, etc.)</a:t>
            </a:r>
          </a:p>
        </p:txBody>
      </p:sp>
      <p:pic>
        <p:nvPicPr>
          <p:cNvPr id="4" name="Picture 3">
            <a:extLst>
              <a:ext uri="{FF2B5EF4-FFF2-40B4-BE49-F238E27FC236}">
                <a16:creationId xmlns:a16="http://schemas.microsoft.com/office/drawing/2014/main" id="{674CA2B2-73AC-BAE2-D3CE-54FB4CCF24D7}"/>
              </a:ext>
            </a:extLst>
          </p:cNvPr>
          <p:cNvPicPr>
            <a:picLocks noChangeAspect="1"/>
          </p:cNvPicPr>
          <p:nvPr/>
        </p:nvPicPr>
        <p:blipFill rotWithShape="1">
          <a:blip r:embed="rId2"/>
          <a:srcRect l="15726" t="21159" r="11371" b="21159"/>
          <a:stretch/>
        </p:blipFill>
        <p:spPr>
          <a:xfrm>
            <a:off x="1242184" y="1289875"/>
            <a:ext cx="7659220" cy="3408789"/>
          </a:xfrm>
          <a:prstGeom prst="rect">
            <a:avLst/>
          </a:prstGeom>
        </p:spPr>
      </p:pic>
      <p:sp>
        <p:nvSpPr>
          <p:cNvPr id="5" name="TextBox 4">
            <a:extLst>
              <a:ext uri="{FF2B5EF4-FFF2-40B4-BE49-F238E27FC236}">
                <a16:creationId xmlns:a16="http://schemas.microsoft.com/office/drawing/2014/main" id="{CEA2872B-4F69-668C-2A03-F3213DB1A3C9}"/>
              </a:ext>
            </a:extLst>
          </p:cNvPr>
          <p:cNvSpPr txBox="1"/>
          <p:nvPr/>
        </p:nvSpPr>
        <p:spPr>
          <a:xfrm>
            <a:off x="405103" y="2233480"/>
            <a:ext cx="1081548" cy="307777"/>
          </a:xfrm>
          <a:prstGeom prst="rect">
            <a:avLst/>
          </a:prstGeom>
          <a:solidFill>
            <a:srgbClr val="002060"/>
          </a:solidFill>
        </p:spPr>
        <p:txBody>
          <a:bodyPr wrap="square" rtlCol="0">
            <a:spAutoFit/>
          </a:bodyPr>
          <a:lstStyle/>
          <a:p>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 - Series</a:t>
            </a:r>
          </a:p>
        </p:txBody>
      </p:sp>
      <p:sp>
        <p:nvSpPr>
          <p:cNvPr id="6" name="TextBox 5">
            <a:extLst>
              <a:ext uri="{FF2B5EF4-FFF2-40B4-BE49-F238E27FC236}">
                <a16:creationId xmlns:a16="http://schemas.microsoft.com/office/drawing/2014/main" id="{B5AB7E4B-4A5E-9067-6ACB-05ACB0A134C7}"/>
              </a:ext>
            </a:extLst>
          </p:cNvPr>
          <p:cNvSpPr txBox="1"/>
          <p:nvPr/>
        </p:nvSpPr>
        <p:spPr>
          <a:xfrm>
            <a:off x="386443" y="4036823"/>
            <a:ext cx="1081548" cy="307777"/>
          </a:xfrm>
          <a:prstGeom prst="rect">
            <a:avLst/>
          </a:prstGeom>
          <a:solidFill>
            <a:srgbClr val="002060"/>
          </a:solidFill>
        </p:spPr>
        <p:txBody>
          <a:bodyPr wrap="square" rtlCol="0">
            <a:spAutoFit/>
          </a:bodyPr>
          <a:lstStyle>
            <a:defPPr>
              <a:defRPr lang="en-US"/>
            </a:defPPr>
            <a:lvl1pPr>
              <a:defRPr b="1">
                <a:solidFill>
                  <a:schemeClr val="bg1"/>
                </a:solidFill>
              </a:defRPr>
            </a:lvl1pPr>
          </a:lstStyle>
          <a:p>
            <a:r>
              <a:rPr lang="en-IN" sz="1400" dirty="0">
                <a:latin typeface="Open Sans" panose="020B0606030504020204" pitchFamily="34" charset="0"/>
                <a:ea typeface="Open Sans" panose="020B0606030504020204" pitchFamily="34" charset="0"/>
                <a:cs typeface="Open Sans" panose="020B0606030504020204" pitchFamily="34" charset="0"/>
              </a:rPr>
              <a:t>N - Series</a:t>
            </a:r>
          </a:p>
        </p:txBody>
      </p:sp>
    </p:spTree>
    <p:extLst>
      <p:ext uri="{BB962C8B-B14F-4D97-AF65-F5344CB8AC3E}">
        <p14:creationId xmlns:p14="http://schemas.microsoft.com/office/powerpoint/2010/main" val="1154076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2684F92-1659-9957-C061-ABD7EF8ACFF6}"/>
              </a:ext>
            </a:extLst>
          </p:cNvPr>
          <p:cNvGrpSpPr/>
          <p:nvPr/>
        </p:nvGrpSpPr>
        <p:grpSpPr>
          <a:xfrm>
            <a:off x="1315617" y="3810796"/>
            <a:ext cx="6727371" cy="2718777"/>
            <a:chOff x="1711165" y="820961"/>
            <a:chExt cx="9276006" cy="3748773"/>
          </a:xfrm>
        </p:grpSpPr>
        <p:pic>
          <p:nvPicPr>
            <p:cNvPr id="3" name="Picture 2">
              <a:extLst>
                <a:ext uri="{FF2B5EF4-FFF2-40B4-BE49-F238E27FC236}">
                  <a16:creationId xmlns:a16="http://schemas.microsoft.com/office/drawing/2014/main" id="{4EBE4898-BE9E-603E-ABD7-BCD2ECD8AD0B}"/>
                </a:ext>
              </a:extLst>
            </p:cNvPr>
            <p:cNvPicPr>
              <a:picLocks noChangeAspect="1"/>
            </p:cNvPicPr>
            <p:nvPr/>
          </p:nvPicPr>
          <p:blipFill rotWithShape="1">
            <a:blip r:embed="rId2"/>
            <a:srcRect l="15570" t="21159" r="14821" b="21159"/>
            <a:stretch/>
          </p:blipFill>
          <p:spPr>
            <a:xfrm>
              <a:off x="1711165" y="820961"/>
              <a:ext cx="8042436" cy="3748773"/>
            </a:xfrm>
            <a:prstGeom prst="rect">
              <a:avLst/>
            </a:prstGeom>
          </p:spPr>
        </p:pic>
        <p:sp>
          <p:nvSpPr>
            <p:cNvPr id="4" name="TextBox 3">
              <a:extLst>
                <a:ext uri="{FF2B5EF4-FFF2-40B4-BE49-F238E27FC236}">
                  <a16:creationId xmlns:a16="http://schemas.microsoft.com/office/drawing/2014/main" id="{D80DFCB4-BDF0-95C5-B3E8-3398E4E11B85}"/>
                </a:ext>
              </a:extLst>
            </p:cNvPr>
            <p:cNvSpPr txBox="1"/>
            <p:nvPr/>
          </p:nvSpPr>
          <p:spPr>
            <a:xfrm>
              <a:off x="5044101" y="1122436"/>
              <a:ext cx="1660320" cy="405680"/>
            </a:xfrm>
            <a:prstGeom prst="rect">
              <a:avLst/>
            </a:prstGeom>
            <a:solidFill>
              <a:srgbClr val="002060"/>
            </a:solidFill>
          </p:spPr>
          <p:txBody>
            <a:bodyPr wrap="square" rtlCol="0">
              <a:spAutoFit/>
            </a:bodyPr>
            <a:lstStyle/>
            <a:p>
              <a:pPr algn="ctr"/>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 - Series</a:t>
              </a:r>
            </a:p>
          </p:txBody>
        </p:sp>
        <p:grpSp>
          <p:nvGrpSpPr>
            <p:cNvPr id="5" name="Group 4">
              <a:extLst>
                <a:ext uri="{FF2B5EF4-FFF2-40B4-BE49-F238E27FC236}">
                  <a16:creationId xmlns:a16="http://schemas.microsoft.com/office/drawing/2014/main" id="{DC7E7895-B07A-DA5D-B6D6-82ED41E305EB}"/>
                </a:ext>
              </a:extLst>
            </p:cNvPr>
            <p:cNvGrpSpPr/>
            <p:nvPr/>
          </p:nvGrpSpPr>
          <p:grpSpPr>
            <a:xfrm>
              <a:off x="9539397" y="2140266"/>
              <a:ext cx="1447774" cy="1377722"/>
              <a:chOff x="10453797" y="2449134"/>
              <a:chExt cx="1447774" cy="1377722"/>
            </a:xfrm>
          </p:grpSpPr>
          <p:sp>
            <p:nvSpPr>
              <p:cNvPr id="6" name="TextBox 5">
                <a:extLst>
                  <a:ext uri="{FF2B5EF4-FFF2-40B4-BE49-F238E27FC236}">
                    <a16:creationId xmlns:a16="http://schemas.microsoft.com/office/drawing/2014/main" id="{BCC0794E-3C95-6518-FFDE-52F9AD8347D3}"/>
                  </a:ext>
                </a:extLst>
              </p:cNvPr>
              <p:cNvSpPr txBox="1"/>
              <p:nvPr/>
            </p:nvSpPr>
            <p:spPr>
              <a:xfrm>
                <a:off x="10453797" y="3394267"/>
                <a:ext cx="1447774" cy="432589"/>
              </a:xfrm>
              <a:prstGeom prst="rect">
                <a:avLst/>
              </a:prstGeom>
              <a:solidFill>
                <a:srgbClr val="002060"/>
              </a:solidFill>
            </p:spPr>
            <p:txBody>
              <a:bodyPr wrap="square" rtlCol="0">
                <a:spAutoFit/>
              </a:bodyPr>
              <a:lstStyle/>
              <a:p>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A - Series</a:t>
                </a:r>
              </a:p>
            </p:txBody>
          </p:sp>
          <p:sp>
            <p:nvSpPr>
              <p:cNvPr id="7" name="TextBox 6">
                <a:extLst>
                  <a:ext uri="{FF2B5EF4-FFF2-40B4-BE49-F238E27FC236}">
                    <a16:creationId xmlns:a16="http://schemas.microsoft.com/office/drawing/2014/main" id="{8AC9DD4F-9662-FFEC-A100-3B30136A122F}"/>
                  </a:ext>
                </a:extLst>
              </p:cNvPr>
              <p:cNvSpPr txBox="1"/>
              <p:nvPr/>
            </p:nvSpPr>
            <p:spPr>
              <a:xfrm>
                <a:off x="10453797" y="2919280"/>
                <a:ext cx="1447774" cy="432589"/>
              </a:xfrm>
              <a:prstGeom prst="rect">
                <a:avLst/>
              </a:prstGeom>
              <a:solidFill>
                <a:srgbClr val="002060"/>
              </a:solidFill>
            </p:spPr>
            <p:txBody>
              <a:bodyPr wrap="square" rtlCol="0">
                <a:spAutoFit/>
              </a:bodyPr>
              <a:lstStyle/>
              <a:p>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N - Series</a:t>
                </a:r>
              </a:p>
            </p:txBody>
          </p:sp>
          <p:sp>
            <p:nvSpPr>
              <p:cNvPr id="8" name="TextBox 7">
                <a:extLst>
                  <a:ext uri="{FF2B5EF4-FFF2-40B4-BE49-F238E27FC236}">
                    <a16:creationId xmlns:a16="http://schemas.microsoft.com/office/drawing/2014/main" id="{D9FE8B0B-6CBD-C271-FD02-36ED3869DA5F}"/>
                  </a:ext>
                </a:extLst>
              </p:cNvPr>
              <p:cNvSpPr txBox="1"/>
              <p:nvPr/>
            </p:nvSpPr>
            <p:spPr>
              <a:xfrm>
                <a:off x="10453797" y="2449134"/>
                <a:ext cx="1447774" cy="432589"/>
              </a:xfrm>
              <a:prstGeom prst="rect">
                <a:avLst/>
              </a:prstGeom>
              <a:solidFill>
                <a:srgbClr val="002060"/>
              </a:solidFill>
            </p:spPr>
            <p:txBody>
              <a:bodyPr wrap="square" rtlCol="0">
                <a:spAutoFit/>
              </a:bodyPr>
              <a:lstStyle/>
              <a:p>
                <a:r>
                  <a:rPr lang="en-IN" sz="1400" b="1" dirty="0">
                    <a:solidFill>
                      <a:schemeClr val="bg1"/>
                    </a:solidFill>
                    <a:latin typeface="Open Sans" panose="020B0606030504020204" pitchFamily="34" charset="0"/>
                    <a:ea typeface="Open Sans" panose="020B0606030504020204" pitchFamily="34" charset="0"/>
                    <a:cs typeface="Open Sans" panose="020B0606030504020204" pitchFamily="34" charset="0"/>
                  </a:rPr>
                  <a:t>P - Series</a:t>
                </a:r>
              </a:p>
            </p:txBody>
          </p:sp>
        </p:grpSp>
      </p:grpSp>
      <p:sp>
        <p:nvSpPr>
          <p:cNvPr id="9" name="TextBox 8">
            <a:extLst>
              <a:ext uri="{FF2B5EF4-FFF2-40B4-BE49-F238E27FC236}">
                <a16:creationId xmlns:a16="http://schemas.microsoft.com/office/drawing/2014/main" id="{E3314C5C-7F2B-CB6A-C952-FE8CAFBBCED3}"/>
              </a:ext>
            </a:extLst>
          </p:cNvPr>
          <p:cNvSpPr txBox="1"/>
          <p:nvPr/>
        </p:nvSpPr>
        <p:spPr>
          <a:xfrm>
            <a:off x="0" y="1043539"/>
            <a:ext cx="8975648" cy="2601674"/>
          </a:xfrm>
          <a:prstGeom prst="rect">
            <a:avLst/>
          </a:prstGeom>
          <a:noFill/>
        </p:spPr>
        <p:txBody>
          <a:bodyPr wrap="square">
            <a:spAutoFit/>
          </a:bodyPr>
          <a:lstStyle/>
          <a:p>
            <a:pPr marL="274320" indent="-182880">
              <a:lnSpc>
                <a:spcPct val="114000"/>
              </a:lnSpc>
              <a:buClr>
                <a:schemeClr val="accent3"/>
              </a:buClr>
              <a:buSzPct val="85000"/>
              <a:buFont typeface="Lucida Grande"/>
              <a:buChar char="*"/>
            </a:pPr>
            <a:r>
              <a:rPr lang="en-IN" sz="1600" dirty="0">
                <a:solidFill>
                  <a:srgbClr val="000000"/>
                </a:solidFill>
                <a:latin typeface="Open Sans Light"/>
                <a:cs typeface="Open Sans Light"/>
              </a:rPr>
              <a:t>Paid subscription was taken from Amazon for “Alexa Top Sites services APIs”. </a:t>
            </a:r>
          </a:p>
          <a:p>
            <a:pPr marL="274320" indent="-182880">
              <a:lnSpc>
                <a:spcPct val="114000"/>
              </a:lnSpc>
              <a:buClr>
                <a:schemeClr val="accent3"/>
              </a:buClr>
              <a:buSzPct val="85000"/>
              <a:buFont typeface="Lucida Grande"/>
              <a:buChar char="*"/>
            </a:pPr>
            <a:r>
              <a:rPr lang="en-IN" sz="1600" dirty="0">
                <a:solidFill>
                  <a:srgbClr val="000000"/>
                </a:solidFill>
                <a:latin typeface="Open Sans Light"/>
                <a:cs typeface="Open Sans Light"/>
              </a:rPr>
              <a:t>Written webservice in Python to extract list of around 2,000 websites, ordered by Alexa Traffic Rank as on 1 Dec 2021. </a:t>
            </a:r>
          </a:p>
          <a:p>
            <a:pPr marL="274320" indent="-182880">
              <a:lnSpc>
                <a:spcPct val="114000"/>
              </a:lnSpc>
              <a:buClr>
                <a:schemeClr val="accent3"/>
              </a:buClr>
              <a:buSzPct val="85000"/>
              <a:buFont typeface="Lucida Grande"/>
              <a:buChar char="*"/>
            </a:pPr>
            <a:r>
              <a:rPr lang="en-IN" sz="1600" dirty="0">
                <a:solidFill>
                  <a:srgbClr val="000000"/>
                </a:solidFill>
                <a:latin typeface="Open Sans Light"/>
                <a:cs typeface="Open Sans Light"/>
              </a:rPr>
              <a:t>These were cleaned and checked for duplicates against the 1,630 previously obtained websites (of UASG025 and UASG027).  After removing duplicates, a total of 550 websites, were subjected to basic website “Functionality” and “Test Email Field Identification”. </a:t>
            </a:r>
          </a:p>
          <a:p>
            <a:pPr marL="274320" indent="-182880">
              <a:lnSpc>
                <a:spcPct val="114000"/>
              </a:lnSpc>
              <a:buClr>
                <a:schemeClr val="accent3"/>
              </a:buClr>
              <a:buSzPct val="85000"/>
              <a:buFont typeface="Lucida Grande"/>
              <a:buChar char="*"/>
            </a:pPr>
            <a:r>
              <a:rPr lang="en-IN" sz="1600" dirty="0">
                <a:solidFill>
                  <a:srgbClr val="000000"/>
                </a:solidFill>
                <a:latin typeface="Open Sans Light"/>
                <a:cs typeface="Open Sans Light"/>
              </a:rPr>
              <a:t>Out of 550 websites, a few of the websites were not reachable, had illicit content, or did not have a testable email field. </a:t>
            </a:r>
          </a:p>
          <a:p>
            <a:pPr marL="274320" indent="-182880">
              <a:lnSpc>
                <a:spcPct val="114000"/>
              </a:lnSpc>
              <a:buClr>
                <a:schemeClr val="accent3"/>
              </a:buClr>
              <a:buSzPct val="85000"/>
              <a:buFont typeface="Lucida Grande"/>
              <a:buChar char="*"/>
            </a:pPr>
            <a:r>
              <a:rPr lang="en-IN" sz="1600" dirty="0">
                <a:solidFill>
                  <a:srgbClr val="000000"/>
                </a:solidFill>
                <a:latin typeface="Open Sans Light"/>
                <a:cs typeface="Open Sans Light"/>
              </a:rPr>
              <a:t>After filtering, 380 websites were identified for testing, bringing the total of websites to 2,010.</a:t>
            </a:r>
          </a:p>
        </p:txBody>
      </p:sp>
      <p:sp>
        <p:nvSpPr>
          <p:cNvPr id="10" name="TextBox 9">
            <a:extLst>
              <a:ext uri="{FF2B5EF4-FFF2-40B4-BE49-F238E27FC236}">
                <a16:creationId xmlns:a16="http://schemas.microsoft.com/office/drawing/2014/main" id="{0A9CCBFE-3393-5F67-F882-68F2BC695558}"/>
              </a:ext>
            </a:extLst>
          </p:cNvPr>
          <p:cNvSpPr txBox="1"/>
          <p:nvPr/>
        </p:nvSpPr>
        <p:spPr>
          <a:xfrm>
            <a:off x="84176" y="115829"/>
            <a:ext cx="8639946" cy="1077218"/>
          </a:xfrm>
          <a:prstGeom prst="rect">
            <a:avLst/>
          </a:prstGeom>
        </p:spPr>
        <p:txBody>
          <a:bodyPr vert="horz"/>
          <a:lstStyle>
            <a:defPPr>
              <a:defRPr lang="en-US"/>
            </a:defPPr>
            <a:lvl1pPr>
              <a:spcBef>
                <a:spcPct val="0"/>
              </a:spcBef>
              <a:buNone/>
              <a:defRPr sz="3200">
                <a:solidFill>
                  <a:schemeClr val="tx2"/>
                </a:solidFill>
                <a:latin typeface="Open Sans"/>
                <a:ea typeface="+mj-ea"/>
                <a:cs typeface="Open Sans"/>
              </a:defRPr>
            </a:lvl1pPr>
          </a:lstStyle>
          <a:p>
            <a:r>
              <a:rPr lang="en-IN" sz="2400" dirty="0"/>
              <a:t>C) Identifying Alexa Top Ranked Global Websites, Functionality and Test Email Field Identification </a:t>
            </a:r>
          </a:p>
        </p:txBody>
      </p:sp>
    </p:spTree>
    <p:extLst>
      <p:ext uri="{BB962C8B-B14F-4D97-AF65-F5344CB8AC3E}">
        <p14:creationId xmlns:p14="http://schemas.microsoft.com/office/powerpoint/2010/main" val="237193720"/>
      </p:ext>
    </p:extLst>
  </p:cSld>
  <p:clrMapOvr>
    <a:masterClrMapping/>
  </p:clrMapOvr>
</p:sld>
</file>

<file path=ppt/theme/theme1.xml><?xml version="1.0" encoding="utf-8"?>
<a:theme xmlns:a="http://schemas.openxmlformats.org/drawingml/2006/main" name="Office Theme">
  <a:themeElements>
    <a:clrScheme name="UASG">
      <a:dk1>
        <a:srgbClr val="000000"/>
      </a:dk1>
      <a:lt1>
        <a:srgbClr val="FAFAFA"/>
      </a:lt1>
      <a:dk2>
        <a:srgbClr val="000000"/>
      </a:dk2>
      <a:lt2>
        <a:srgbClr val="FAFAFA"/>
      </a:lt2>
      <a:accent1>
        <a:srgbClr val="FF9E1B"/>
      </a:accent1>
      <a:accent2>
        <a:srgbClr val="707372"/>
      </a:accent2>
      <a:accent3>
        <a:srgbClr val="D57800"/>
      </a:accent3>
      <a:accent4>
        <a:srgbClr val="B2B4B2"/>
      </a:accent4>
      <a:accent5>
        <a:srgbClr val="FFC56E"/>
      </a:accent5>
      <a:accent6>
        <a:srgbClr val="FFFFFF"/>
      </a:accent6>
      <a:hlink>
        <a:srgbClr val="FF9E1B"/>
      </a:hlink>
      <a:folHlink>
        <a:srgbClr val="7073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none" rtlCol="0">
        <a:spAutoFit/>
      </a:bodyPr>
      <a:lstStyle>
        <a:defPPr>
          <a:defRPr sz="2000" dirty="0" smtClean="0">
            <a:latin typeface="Open Sans Light"/>
            <a:cs typeface="Open Sans Ligh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16695</TotalTime>
  <Words>4167</Words>
  <Application>Microsoft Macintosh PowerPoint</Application>
  <PresentationFormat>On-screen Show (4:3)</PresentationFormat>
  <Paragraphs>820</Paragraphs>
  <Slides>35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Calibri</vt:lpstr>
      <vt:lpstr>Lucida Grande</vt:lpstr>
      <vt:lpstr>Open Sans</vt:lpstr>
      <vt:lpstr>Open Sans </vt:lpstr>
      <vt:lpstr>Open Sans Light</vt:lpstr>
      <vt:lpstr>Times New Roman</vt:lpstr>
      <vt:lpstr>Office Theme</vt:lpstr>
      <vt:lpstr>EAI Acceptance Rates of the Top 2,000 Global Websites in 2022</vt:lpstr>
      <vt:lpstr>Objective</vt:lpstr>
      <vt:lpstr>Scope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Davenport</dc:creator>
  <cp:lastModifiedBy>Seda Akbulut</cp:lastModifiedBy>
  <cp:revision>556</cp:revision>
  <dcterms:created xsi:type="dcterms:W3CDTF">2016-03-09T19:41:20Z</dcterms:created>
  <dcterms:modified xsi:type="dcterms:W3CDTF">2022-06-15T13:20:15Z</dcterms:modified>
</cp:coreProperties>
</file>