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Merriweather Sans" pitchFamily="2" charset="77"/>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Open Sans Light" panose="020B03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wW3SiyY3asz5TvplijqpjHtGPn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4CB2E1-F516-55A3-5BEC-540ABE8B6089}" name="Julien Bernard" initials="JB" userId="S::jbernard@cofomo.com::acbceb42-b88c-471b-8003-97e73e123050" providerId="AD"/>
  <p188:author id="{3AA359F9-CFF4-BBBC-9218-06D38FD48132}" name="Seda Akbulut" initials="SA" userId="S::seda.akbulut@icann.org::43c39cc7-e8f8-4664-8930-ba6950c0425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4455C-F340-5EFC-E5B3-516BBB902CFF}" v="31" dt="2022-08-09T12:59:42.992"/>
    <p1510:client id="{4EDA670B-5CA1-AB96-1677-F1096AF7A2F7}" v="8" dt="2022-09-15T13:38:35.329"/>
    <p1510:client id="{8C915D75-F21B-126A-CC69-5D03EA4A61C0}" v="484" dt="2022-02-23T20:56:51.236"/>
    <p1510:client id="{F6B760FC-945B-0B10-0C9A-837C02D87BA7}" v="21" dt="2022-02-22T20:00:59.873"/>
    <p1510:client id="{FA4C5E8F-6B67-55BE-1FAA-DC0DA559F7F2}" v="37" dt="2022-02-22T03:07:31.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92"/>
    <p:restoredTop sz="94694"/>
  </p:normalViewPr>
  <p:slideViewPr>
    <p:cSldViewPr snapToGrid="0">
      <p:cViewPr varScale="1">
        <p:scale>
          <a:sx n="121" d="100"/>
          <a:sy n="121" d="100"/>
        </p:scale>
        <p:origin x="1328" y="176"/>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45ac9cf70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145ac9cf70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145ac9cf70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1145ac9cf70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45ac9cf70_0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1145ac9cf70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45ac9cf70_0_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145ac9cf70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45ac9cf70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1145ac9cf70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45ac9cf70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1145ac9cf70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45ac9cf70_0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1145ac9cf70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45ac9cf70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1145ac9cf70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145ac9cf70_0_1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1145ac9cf70_0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45ac9cf70_0_1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1145ac9cf70_0_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45ac9cf70_0_1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1145ac9cf70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45ac9cf70_0_1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1145ac9cf70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3" name="Google Shape;23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45ac9cf70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1145ac9cf70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45ac9cf70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1145ac9cf70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45ac9cf70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1145ac9cf70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10"/>
        <p:cNvGrpSpPr/>
        <p:nvPr/>
      </p:nvGrpSpPr>
      <p:grpSpPr>
        <a:xfrm>
          <a:off x="0" y="0"/>
          <a:ext cx="0" cy="0"/>
          <a:chOff x="0" y="0"/>
          <a:chExt cx="0" cy="0"/>
        </a:xfrm>
      </p:grpSpPr>
      <p:sp>
        <p:nvSpPr>
          <p:cNvPr id="11" name="Google Shape;11;p20"/>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0"/>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3" name="Google Shape;13;p20"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14" name="Google Shape;14;p20"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15"/>
        <p:cNvGrpSpPr/>
        <p:nvPr/>
      </p:nvGrpSpPr>
      <p:grpSpPr>
        <a:xfrm>
          <a:off x="0" y="0"/>
          <a:ext cx="0" cy="0"/>
          <a:chOff x="0" y="0"/>
          <a:chExt cx="0" cy="0"/>
        </a:xfrm>
      </p:grpSpPr>
      <p:sp>
        <p:nvSpPr>
          <p:cNvPr id="16" name="Google Shape;16;p21"/>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7" name="Google Shape;17;p21"/>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8" name="Google Shape;18;p21"/>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1"/>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21"/>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21"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21"/>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21"/>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21"/>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21"/>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22"/>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29" name="Google Shape;29;p22"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30" name="Google Shape;30;p22"/>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22"/>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2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22"/>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22"/>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22"/>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22"/>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9" name="Google Shape;39;p23"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40" name="Google Shape;40;p23"/>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a:solidFill>
                  <a:schemeClr val="dk2"/>
                </a:solidFill>
                <a:latin typeface="Open Sans Light"/>
                <a:ea typeface="Open Sans Light"/>
                <a:cs typeface="Open Sans Light"/>
                <a:sym typeface="Open Sans Light"/>
              </a:rPr>
              <a:t>Universal Acceptance</a:t>
            </a:r>
            <a:endParaRPr sz="1200" b="0">
              <a:solidFill>
                <a:schemeClr val="dk2"/>
              </a:solidFill>
              <a:latin typeface="Open Sans Light"/>
              <a:ea typeface="Open Sans Light"/>
              <a:cs typeface="Open Sans Light"/>
              <a:sym typeface="Open Sans Light"/>
            </a:endParaRPr>
          </a:p>
        </p:txBody>
      </p:sp>
      <p:pic>
        <p:nvPicPr>
          <p:cNvPr id="41" name="Google Shape;41;p23"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4"/>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24"/>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6" name="Google Shape;46;p24"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7" name="Google Shape;47;p24"/>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 name="Google Shape;48;p24"/>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49" name="Google Shape;49;p24"/>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0" name="Google Shape;50;p24"/>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51"/>
        <p:cNvGrpSpPr/>
        <p:nvPr/>
      </p:nvGrpSpPr>
      <p:grpSpPr>
        <a:xfrm>
          <a:off x="0" y="0"/>
          <a:ext cx="0" cy="0"/>
          <a:chOff x="0" y="0"/>
          <a:chExt cx="0" cy="0"/>
        </a:xfrm>
      </p:grpSpPr>
      <p:sp>
        <p:nvSpPr>
          <p:cNvPr id="52" name="Google Shape;52;p25"/>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25"/>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pic>
        <p:nvPicPr>
          <p:cNvPr id="54" name="Google Shape;54;p25"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55" name="Google Shape;55;p25"/>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6" name="Google Shape;56;p25"/>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7"/>
        <p:cNvGrpSpPr/>
        <p:nvPr/>
      </p:nvGrpSpPr>
      <p:grpSpPr>
        <a:xfrm>
          <a:off x="0" y="0"/>
          <a:ext cx="0" cy="0"/>
          <a:chOff x="0" y="0"/>
          <a:chExt cx="0" cy="0"/>
        </a:xfrm>
      </p:grpSpPr>
      <p:sp>
        <p:nvSpPr>
          <p:cNvPr id="58" name="Google Shape;58;p2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26"/>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2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1" name="Google Shape;61;p2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62" name="Google Shape;62;p2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3" name="Google Shape;63;p2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4" name="Google Shape;64;p2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65" name="Google Shape;65;p2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2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accent2"/>
        </a:solidFill>
        <a:effectLst/>
      </p:bgPr>
    </p:bg>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Open Sans"/>
              <a:buNone/>
              <a:defRPr sz="32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9" name="Google Shape;69;p27" descr="ua-deck_title-art.png"/>
          <p:cNvPicPr preferRelativeResize="0"/>
          <p:nvPr/>
        </p:nvPicPr>
        <p:blipFill rotWithShape="1">
          <a:blip r:embed="rId2">
            <a:alphaModFix/>
          </a:blip>
          <a:srcRect t="3" r="36900" b="42816"/>
          <a:stretch/>
        </p:blipFill>
        <p:spPr>
          <a:xfrm>
            <a:off x="-1587" y="4709160"/>
            <a:ext cx="9144000" cy="21488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UA Capabilities">
  <p:cSld name="UA Capabilities">
    <p:spTree>
      <p:nvGrpSpPr>
        <p:cNvPr id="1" name="Shape 70"/>
        <p:cNvGrpSpPr/>
        <p:nvPr/>
      </p:nvGrpSpPr>
      <p:grpSpPr>
        <a:xfrm>
          <a:off x="0" y="0"/>
          <a:ext cx="0" cy="0"/>
          <a:chOff x="0" y="0"/>
          <a:chExt cx="0" cy="0"/>
        </a:xfrm>
      </p:grpSpPr>
      <p:sp>
        <p:nvSpPr>
          <p:cNvPr id="71" name="Google Shape;71;p28"/>
          <p:cNvSpPr/>
          <p:nvPr/>
        </p:nvSpPr>
        <p:spPr>
          <a:xfrm>
            <a:off x="2309153" y="-1"/>
            <a:ext cx="6834848" cy="9023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2" name="Google Shape;72;p28"/>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FFFFFF"/>
              </a:buClr>
              <a:buSzPts val="3200"/>
              <a:buFont typeface="Open Sans"/>
              <a:buNone/>
              <a:defRPr sz="3200" b="0" i="0" u="none" strike="noStrike" cap="none">
                <a:solidFill>
                  <a:srgbClr val="FFFFFF"/>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28"/>
          <p:cNvSpPr/>
          <p:nvPr/>
        </p:nvSpPr>
        <p:spPr>
          <a:xfrm rot="10800000">
            <a:off x="-438109" y="0"/>
            <a:ext cx="4053039" cy="179705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28"/>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75" name="Google Shape;75;p28"/>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28"/>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eclipse-ee4j/mail/issues/589"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nodejs/node/issues/41976"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github.com/nodejs/node/issues/4197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nodemailer/nodemailer/issues/1378"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icann/ua-code-sampl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issues.apache.org/jira/browse/VALIDATOR-48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google/guava/pull/592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unicode-org.atlassian.net/browse/ICU-2192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016681"/>
            <a:ext cx="8144605" cy="439591"/>
          </a:xfrm>
          <a:prstGeom prst="rect">
            <a:avLst/>
          </a:prstGeom>
          <a:noFill/>
          <a:ln>
            <a:noFill/>
          </a:ln>
        </p:spPr>
        <p:txBody>
          <a:bodyPr spcFirstLastPara="1" wrap="square" lIns="91425" tIns="45700" rIns="91425" bIns="45700" anchor="t" anchorCtr="0">
            <a:noAutofit/>
          </a:bodyPr>
          <a:lstStyle/>
          <a:p>
            <a:pPr>
              <a:buClr>
                <a:srgbClr val="FAFAFA"/>
              </a:buClr>
              <a:buSzPts val="1800"/>
            </a:pPr>
            <a:r>
              <a:rPr lang="en-US" sz="1800" b="0" i="0" u="none" strike="noStrike" cap="none" dirty="0" err="1">
                <a:solidFill>
                  <a:srgbClr val="FAFAFA"/>
                </a:solidFill>
                <a:latin typeface="Open Sans Light"/>
                <a:ea typeface="Open Sans Light"/>
                <a:cs typeface="Open Sans Light"/>
                <a:sym typeface="Open Sans Light"/>
              </a:rPr>
              <a:t>Cofomo</a:t>
            </a:r>
            <a:r>
              <a:rPr lang="en-US" sz="1800" b="0" i="0" u="none" strike="noStrike" cap="none" dirty="0">
                <a:solidFill>
                  <a:srgbClr val="FAFAFA"/>
                </a:solidFill>
                <a:latin typeface="Open Sans Light"/>
                <a:ea typeface="Open Sans Light"/>
                <a:cs typeface="Open Sans Light"/>
                <a:sym typeface="Open Sans Light"/>
              </a:rPr>
              <a:t> Inc.  /  </a:t>
            </a:r>
            <a:r>
              <a:rPr lang="en-US" sz="1800" dirty="0">
                <a:solidFill>
                  <a:srgbClr val="FAFAFA"/>
                </a:solidFill>
                <a:latin typeface="Open Sans Light"/>
                <a:ea typeface="Open Sans Light"/>
                <a:cs typeface="Open Sans Light"/>
                <a:sym typeface="Open Sans Light"/>
              </a:rPr>
              <a:t>October 2022</a:t>
            </a:r>
            <a:endParaRPr sz="1500" b="0" i="0" u="none" strike="noStrike" cap="none" dirty="0">
              <a:solidFill>
                <a:srgbClr val="FAFAFA"/>
              </a:solidFill>
              <a:latin typeface="Open Sans Light"/>
              <a:ea typeface="Open Sans Light"/>
              <a:cs typeface="Open Sans Light"/>
              <a:sym typeface="Open Sans Light"/>
            </a:endParaRPr>
          </a:p>
        </p:txBody>
      </p:sp>
      <p:sp>
        <p:nvSpPr>
          <p:cNvPr id="3" name="Title 2">
            <a:extLst>
              <a:ext uri="{FF2B5EF4-FFF2-40B4-BE49-F238E27FC236}">
                <a16:creationId xmlns:a16="http://schemas.microsoft.com/office/drawing/2014/main" id="{1CB20FCC-E3F2-FB1C-ED53-1FD728151DF5}"/>
              </a:ext>
            </a:extLst>
          </p:cNvPr>
          <p:cNvSpPr>
            <a:spLocks noGrp="1" noChangeArrowheads="1"/>
          </p:cNvSpPr>
          <p:nvPr>
            <p:ph type="title"/>
          </p:nvPr>
        </p:nvSpPr>
        <p:spPr bwMode="auto">
          <a:xfrm>
            <a:off x="465996" y="3853319"/>
            <a:ext cx="69589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UA-Ready Code Samples in Java, Python,</a:t>
            </a:r>
            <a:b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JavaScript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145ac9cf70_0_59"/>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a:t>Java: Jakarta Mail</a:t>
            </a:r>
            <a:endParaRPr sz="2800"/>
          </a:p>
        </p:txBody>
      </p:sp>
      <p:sp>
        <p:nvSpPr>
          <p:cNvPr id="144" name="Google Shape;144;g1145ac9cf70_0_59"/>
          <p:cNvSpPr txBox="1">
            <a:spLocks noGrp="1"/>
          </p:cNvSpPr>
          <p:nvPr>
            <p:ph type="body" idx="1"/>
          </p:nvPr>
        </p:nvSpPr>
        <p:spPr>
          <a:xfrm>
            <a:off x="320350" y="1118711"/>
            <a:ext cx="8450700" cy="4620600"/>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EAI</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spcBef>
                <a:spcPts val="1200"/>
              </a:spcBef>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In case the remote server does not support SMTPUTF8 extension and only the domain is a U-label (local part is ASCII), conversion to an A-label becomes an appropriate way to send the email:</a:t>
            </a: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5720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pic>
        <p:nvPicPr>
          <p:cNvPr id="145" name="Google Shape;145;g1145ac9cf70_0_59"/>
          <p:cNvPicPr preferRelativeResize="0"/>
          <p:nvPr/>
        </p:nvPicPr>
        <p:blipFill>
          <a:blip r:embed="rId3">
            <a:alphaModFix/>
          </a:blip>
          <a:stretch>
            <a:fillRect/>
          </a:stretch>
        </p:blipFill>
        <p:spPr>
          <a:xfrm>
            <a:off x="20749" y="2850816"/>
            <a:ext cx="9123251" cy="28884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145ac9cf70_0_72"/>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Java: Jakarta Mail</a:t>
            </a:r>
            <a:endParaRPr sz="2800" dirty="0"/>
          </a:p>
        </p:txBody>
      </p:sp>
      <p:sp>
        <p:nvSpPr>
          <p:cNvPr id="151" name="Google Shape;151;g1145ac9cf70_0_72"/>
          <p:cNvSpPr txBox="1">
            <a:spLocks noGrp="1"/>
          </p:cNvSpPr>
          <p:nvPr>
            <p:ph type="body" idx="1"/>
          </p:nvPr>
        </p:nvSpPr>
        <p:spPr>
          <a:xfrm>
            <a:off x="320041" y="1003096"/>
            <a:ext cx="8450700" cy="5364249"/>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EAI</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rtl="0">
              <a:spcBef>
                <a:spcPts val="1200"/>
              </a:spcBef>
              <a:spcAft>
                <a:spcPts val="0"/>
              </a:spcAft>
              <a:buSzPts val="1530"/>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Finally, when everything is validated and ready to send, add the proper headers to the message:</a:t>
            </a: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57200" lvl="0" indent="-336550" algn="l" rtl="0">
              <a:spcBef>
                <a:spcPts val="1200"/>
              </a:spcBef>
              <a:spcAft>
                <a:spcPts val="0"/>
              </a:spcAft>
              <a:buSzPts val="1700"/>
              <a:buFont typeface="Open Sans"/>
              <a:buChar char="*"/>
            </a:pPr>
            <a:endPar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57200" lvl="0" indent="-336550" algn="l" rtl="0">
              <a:spcBef>
                <a:spcPts val="1200"/>
              </a:spcBef>
              <a:spcAft>
                <a:spcPts val="0"/>
              </a:spcAft>
              <a:buSzPts val="1700"/>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Bug reports</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lvl="1">
              <a:spcBef>
                <a:spcPts val="0"/>
              </a:spcBef>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rPr>
              <a:t>Some valid domains are considered invalid</a:t>
            </a: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5720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pic>
        <p:nvPicPr>
          <p:cNvPr id="152" name="Google Shape;152;g1145ac9cf70_0_72"/>
          <p:cNvPicPr preferRelativeResize="0"/>
          <p:nvPr/>
        </p:nvPicPr>
        <p:blipFill>
          <a:blip r:embed="rId4">
            <a:alphaModFix/>
          </a:blip>
          <a:stretch>
            <a:fillRect/>
          </a:stretch>
        </p:blipFill>
        <p:spPr>
          <a:xfrm>
            <a:off x="0" y="2557193"/>
            <a:ext cx="9144000" cy="2738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145ac9cf70_0_105"/>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Python</a:t>
            </a:r>
            <a:endParaRPr sz="2800" dirty="0"/>
          </a:p>
        </p:txBody>
      </p:sp>
      <p:sp>
        <p:nvSpPr>
          <p:cNvPr id="165" name="Google Shape;165;g1145ac9cf70_0_105"/>
          <p:cNvSpPr txBox="1">
            <a:spLocks noGrp="1"/>
          </p:cNvSpPr>
          <p:nvPr>
            <p:ph type="body" idx="1"/>
          </p:nvPr>
        </p:nvSpPr>
        <p:spPr>
          <a:xfrm>
            <a:off x="320675" y="1318686"/>
            <a:ext cx="8450700" cy="4620600"/>
          </a:xfrm>
          <a:prstGeom prst="rect">
            <a:avLst/>
          </a:prstGeom>
          <a:noFill/>
          <a:ln>
            <a:noFill/>
          </a:ln>
        </p:spPr>
        <p:txBody>
          <a:bodyPr spcFirstLastPara="1" wrap="square" lIns="91425" tIns="45700" rIns="91425" bIns="45700" anchor="t" anchorCtr="0">
            <a:noAutofit/>
          </a:bodyPr>
          <a:lstStyle/>
          <a:p>
            <a:pPr marL="457200" lvl="0" indent="-336550" algn="l" rtl="0">
              <a:spcBef>
                <a:spcPts val="400"/>
              </a:spcBef>
              <a:spcAft>
                <a:spcPts val="0"/>
              </a:spcAft>
              <a:buSzPts val="1700"/>
              <a:buChar char="*"/>
            </a:pPr>
            <a:r>
              <a:rPr lang="en-US" dirty="0"/>
              <a:t>IDNs:</a:t>
            </a:r>
            <a:endParaRPr dirty="0"/>
          </a:p>
          <a:p>
            <a:pPr marL="914400" lvl="1" indent="-325755" algn="l" rtl="0">
              <a:spcBef>
                <a:spcPts val="0"/>
              </a:spcBef>
              <a:spcAft>
                <a:spcPts val="0"/>
              </a:spcAft>
              <a:buSzPts val="1530"/>
              <a:buChar char="*"/>
            </a:pPr>
            <a:r>
              <a:rPr lang="en-US" dirty="0"/>
              <a:t>Avoid using Python native module </a:t>
            </a:r>
            <a:r>
              <a:rPr lang="en-US" dirty="0" err="1"/>
              <a:t>encodings.idna</a:t>
            </a:r>
            <a:r>
              <a:rPr lang="en-US" dirty="0"/>
              <a:t> which implements IDNA2003.</a:t>
            </a:r>
            <a:endParaRPr dirty="0"/>
          </a:p>
          <a:p>
            <a:pPr marL="914400" lvl="1" indent="-325755" algn="l" rtl="0">
              <a:spcBef>
                <a:spcPts val="0"/>
              </a:spcBef>
              <a:spcAft>
                <a:spcPts val="0"/>
              </a:spcAft>
              <a:buSzPts val="1530"/>
              <a:buChar char="*"/>
            </a:pPr>
            <a:r>
              <a:rPr lang="en-US" dirty="0"/>
              <a:t>Prefer </a:t>
            </a:r>
            <a:r>
              <a:rPr lang="en-US" dirty="0" err="1"/>
              <a:t>idna</a:t>
            </a:r>
            <a:r>
              <a:rPr lang="en-US" dirty="0"/>
              <a:t> lib.</a:t>
            </a:r>
            <a:endParaRPr dirty="0"/>
          </a:p>
          <a:p>
            <a:pPr marL="0" lvl="0" indent="0" algn="l" rtl="0">
              <a:spcBef>
                <a:spcPts val="400"/>
              </a:spcBef>
              <a:spcAft>
                <a:spcPts val="0"/>
              </a:spcAft>
              <a:buNone/>
            </a:pPr>
            <a:endParaRPr dirty="0"/>
          </a:p>
          <a:p>
            <a:pPr marL="0" lvl="0" indent="0" algn="l" rtl="0">
              <a:spcBef>
                <a:spcPts val="400"/>
              </a:spcBef>
              <a:spcAft>
                <a:spcPts val="0"/>
              </a:spcAft>
              <a:buNone/>
            </a:pPr>
            <a:r>
              <a:rPr lang="en-US" dirty="0"/>
              <a:t>The following slides discuss possible and correct usage of the following libraries:</a:t>
            </a:r>
            <a:endParaRPr dirty="0"/>
          </a:p>
          <a:p>
            <a:pPr marL="457200" lvl="0" indent="-336550" algn="l" rtl="0">
              <a:spcBef>
                <a:spcPts val="400"/>
              </a:spcBef>
              <a:spcAft>
                <a:spcPts val="0"/>
              </a:spcAft>
              <a:buSzPts val="1700"/>
              <a:buAutoNum type="arabicPeriod"/>
            </a:pPr>
            <a:r>
              <a:rPr lang="en-US" dirty="0" err="1"/>
              <a:t>idna</a:t>
            </a:r>
            <a:endParaRPr dirty="0" err="1"/>
          </a:p>
          <a:p>
            <a:pPr marL="457200" lvl="0" indent="-336550" algn="l" rtl="0">
              <a:spcBef>
                <a:spcPts val="0"/>
              </a:spcBef>
              <a:spcAft>
                <a:spcPts val="0"/>
              </a:spcAft>
              <a:buSzPts val="1700"/>
              <a:buAutoNum type="arabicPeriod"/>
            </a:pPr>
            <a:r>
              <a:rPr lang="en-US" dirty="0"/>
              <a:t>email validator</a:t>
            </a:r>
            <a:endParaRPr dirty="0"/>
          </a:p>
          <a:p>
            <a:pPr marL="457200" lvl="0" indent="-336550" algn="l" rtl="0">
              <a:spcBef>
                <a:spcPts val="0"/>
              </a:spcBef>
              <a:spcAft>
                <a:spcPts val="0"/>
              </a:spcAft>
              <a:buSzPts val="1700"/>
              <a:buAutoNum type="arabicPeriod"/>
            </a:pPr>
            <a:r>
              <a:rPr lang="en-US" dirty="0" err="1"/>
              <a:t>smtplib</a:t>
            </a:r>
            <a:endParaRPr dirty="0" err="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145ac9cf70_0_92"/>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Python: IDNA</a:t>
            </a:r>
            <a:endParaRPr sz="2800" dirty="0"/>
          </a:p>
        </p:txBody>
      </p:sp>
      <p:sp>
        <p:nvSpPr>
          <p:cNvPr id="171" name="Google Shape;171;g1145ac9cf70_0_92"/>
          <p:cNvSpPr txBox="1">
            <a:spLocks noGrp="1"/>
          </p:cNvSpPr>
          <p:nvPr>
            <p:ph type="body" idx="1"/>
          </p:nvPr>
        </p:nvSpPr>
        <p:spPr>
          <a:xfrm>
            <a:off x="320350" y="827311"/>
            <a:ext cx="8450700" cy="4620600"/>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sym typeface="Open Sans"/>
              </a:rPr>
              <a:t>IDNA</a:t>
            </a: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731520" lvl="1" indent="-182880">
              <a:spcBef>
                <a:spcPts val="1200"/>
              </a:spcBef>
            </a:pPr>
            <a:r>
              <a:rPr lang="en-US" dirty="0">
                <a:latin typeface="Open Sans Light" panose="020B0306030504020204" pitchFamily="34" charset="0"/>
                <a:ea typeface="Open Sans Light" panose="020B0306030504020204" pitchFamily="34" charset="0"/>
                <a:cs typeface="Open Sans Light" panose="020B0306030504020204" pitchFamily="34" charset="0"/>
              </a:rPr>
              <a:t>Fully IDNA 2008 compliant.</a:t>
            </a:r>
          </a:p>
          <a:p>
            <a:pPr marL="731520" lvl="1" indent="-182880">
              <a:spcBef>
                <a:spcPts val="1200"/>
              </a:spcBef>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Does not perform any normalization before converting the domain. Make sure to normalize before using the library:</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731520" lvl="1" indent="-182880">
              <a:spcBef>
                <a:spcPts val="1200"/>
              </a:spcBef>
            </a:pP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731520" lvl="1" indent="-182880">
              <a:spcBef>
                <a:spcPts val="1200"/>
              </a:spcBef>
            </a:pP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731520" lvl="1" indent="-182880">
              <a:spcBef>
                <a:spcPts val="1200"/>
              </a:spcBef>
            </a:pPr>
            <a:endPar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731520" lvl="1" indent="-182880">
              <a:spcBef>
                <a:spcPts val="1200"/>
              </a:spcBef>
              <a:buFont typeface="Merriweather Sans"/>
              <a:buChar char="*"/>
            </a:pPr>
            <a:endPar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731520" lvl="1" indent="-182880">
              <a:spcBef>
                <a:spcPts val="1200"/>
              </a:spcBef>
              <a:buFont typeface="Merriweather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Ongoing discussion to make it a replacement to the Python </a:t>
            </a:r>
            <a:r>
              <a:rPr lang="en-US"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idn</a:t>
            </a: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 module that implements IDNA 2003.</a:t>
            </a:r>
            <a:endParaRPr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72" name="Google Shape;172;g1145ac9cf70_0_92"/>
          <p:cNvPicPr preferRelativeResize="0"/>
          <p:nvPr/>
        </p:nvPicPr>
        <p:blipFill>
          <a:blip r:embed="rId3">
            <a:alphaModFix/>
          </a:blip>
          <a:stretch>
            <a:fillRect/>
          </a:stretch>
        </p:blipFill>
        <p:spPr>
          <a:xfrm>
            <a:off x="457881" y="2609164"/>
            <a:ext cx="5802767" cy="178110"/>
          </a:xfrm>
          <a:prstGeom prst="rect">
            <a:avLst/>
          </a:prstGeom>
          <a:noFill/>
          <a:ln>
            <a:noFill/>
          </a:ln>
        </p:spPr>
      </p:pic>
      <p:pic>
        <p:nvPicPr>
          <p:cNvPr id="173" name="Google Shape;173;g1145ac9cf70_0_92"/>
          <p:cNvPicPr preferRelativeResize="0"/>
          <p:nvPr/>
        </p:nvPicPr>
        <p:blipFill>
          <a:blip r:embed="rId4">
            <a:alphaModFix/>
          </a:blip>
          <a:stretch>
            <a:fillRect/>
          </a:stretch>
        </p:blipFill>
        <p:spPr>
          <a:xfrm>
            <a:off x="457881" y="2806419"/>
            <a:ext cx="7594272" cy="1253240"/>
          </a:xfrm>
          <a:prstGeom prst="rect">
            <a:avLst/>
          </a:prstGeom>
          <a:noFill/>
          <a:ln>
            <a:noFill/>
          </a:ln>
        </p:spPr>
      </p:pic>
      <p:pic>
        <p:nvPicPr>
          <p:cNvPr id="174" name="Google Shape;174;g1145ac9cf70_0_92"/>
          <p:cNvPicPr preferRelativeResize="0"/>
          <p:nvPr/>
        </p:nvPicPr>
        <p:blipFill>
          <a:blip r:embed="rId5">
            <a:alphaModFix/>
          </a:blip>
          <a:stretch>
            <a:fillRect/>
          </a:stretch>
        </p:blipFill>
        <p:spPr>
          <a:xfrm>
            <a:off x="1397233" y="4870355"/>
            <a:ext cx="5550105" cy="17124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145ac9cf70_0_113"/>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Python: Email Validator</a:t>
            </a:r>
            <a:endParaRPr sz="2800" dirty="0"/>
          </a:p>
        </p:txBody>
      </p:sp>
      <p:sp>
        <p:nvSpPr>
          <p:cNvPr id="180" name="Google Shape;180;g1145ac9cf70_0_113"/>
          <p:cNvSpPr txBox="1">
            <a:spLocks noGrp="1"/>
          </p:cNvSpPr>
          <p:nvPr>
            <p:ph type="body" idx="1"/>
          </p:nvPr>
        </p:nvSpPr>
        <p:spPr>
          <a:xfrm>
            <a:off x="320350" y="827311"/>
            <a:ext cx="8450700" cy="4620600"/>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EAI</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spcBef>
                <a:spcPts val="1200"/>
              </a:spcBef>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Common email addresses validation (means that some valid email addresses per RFCs may be rejected, but only for edge cases).</a:t>
            </a: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spcBef>
                <a:spcPts val="1200"/>
              </a:spcBef>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EAI, however, is correctly supported and IDN validation is performed with the IDNA library.</a:t>
            </a:r>
          </a:p>
          <a:p>
            <a:pPr marL="548640" lvl="1" indent="-182880">
              <a:spcBef>
                <a:spcPts val="1200"/>
              </a:spcBef>
              <a:buFont typeface="Open Sans"/>
              <a:buChar char="*"/>
            </a:pPr>
            <a:endPar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spcBef>
                <a:spcPts val="1200"/>
              </a:spcBef>
              <a:buFont typeface="Open Sans"/>
              <a:buChar char="*"/>
            </a:pPr>
            <a:endPar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spcBef>
                <a:spcPts val="1200"/>
              </a:spcBef>
              <a:buFont typeface="Open Sans"/>
              <a:buChar char="*"/>
            </a:pP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pPr marL="548640" lvl="1" indent="-182880">
              <a:spcBef>
                <a:spcPts val="1200"/>
              </a:spcBef>
              <a:buFont typeface="Open Sans"/>
              <a:buChar char="*"/>
            </a:pPr>
            <a:endPar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a:spcBef>
                <a:spcPts val="1200"/>
              </a:spcBef>
              <a:spcAft>
                <a:spcPts val="0"/>
              </a:spcAft>
              <a:buSzPts val="1530"/>
              <a:buFont typeface="Open Sans"/>
              <a:buChar char="*"/>
            </a:pPr>
            <a:r>
              <a:rPr lang="en-US" sz="20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check_deliverability</a:t>
            </a: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 option make a DNS query in order to ensure that the email address domain exists. Depending on the volume of email addresses to validate, it can be interesting to enable it (here we disabled it).</a:t>
            </a:r>
            <a:endParaRPr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81" name="Google Shape;181;g1145ac9cf70_0_113"/>
          <p:cNvPicPr preferRelativeResize="0"/>
          <p:nvPr/>
        </p:nvPicPr>
        <p:blipFill>
          <a:blip r:embed="rId3">
            <a:alphaModFix/>
          </a:blip>
          <a:stretch>
            <a:fillRect/>
          </a:stretch>
        </p:blipFill>
        <p:spPr>
          <a:xfrm>
            <a:off x="834651" y="3303686"/>
            <a:ext cx="7422079" cy="16494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145ac9cf70_0_126"/>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Python: </a:t>
            </a:r>
            <a:r>
              <a:rPr lang="en-US" sz="2800" dirty="0" err="1"/>
              <a:t>smtplib</a:t>
            </a:r>
            <a:endParaRPr sz="2800" dirty="0"/>
          </a:p>
        </p:txBody>
      </p:sp>
      <p:sp>
        <p:nvSpPr>
          <p:cNvPr id="187" name="Google Shape;187;g1145ac9cf70_0_126"/>
          <p:cNvSpPr txBox="1">
            <a:spLocks noGrp="1"/>
          </p:cNvSpPr>
          <p:nvPr>
            <p:ph type="body" idx="1"/>
          </p:nvPr>
        </p:nvSpPr>
        <p:spPr>
          <a:xfrm>
            <a:off x="320350" y="817586"/>
            <a:ext cx="8450700" cy="4620600"/>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sym typeface="Open Sans"/>
              </a:rPr>
              <a:t>EAI</a:t>
            </a: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rtl="0">
              <a:spcBef>
                <a:spcPts val="1200"/>
              </a:spcBef>
              <a:spcAft>
                <a:spcPts val="0"/>
              </a:spcAft>
              <a:buSzPts val="1530"/>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Used to send EAI compliant emails.</a:t>
            </a:r>
            <a:endParaRPr dirty="0">
              <a:latin typeface="Open Sans Light" panose="020B0306030504020204" pitchFamily="34" charset="0"/>
              <a:ea typeface="Open Sans Light" panose="020B0306030504020204" pitchFamily="34" charset="0"/>
              <a:cs typeface="Open Sans Light" panose="020B0306030504020204" pitchFamily="34" charset="0"/>
            </a:endParaRPr>
          </a:p>
          <a:p>
            <a:pPr marL="548640" lvl="1" indent="-182880">
              <a:spcBef>
                <a:spcPts val="1200"/>
              </a:spcBef>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Supports EAI since Python 3.5.</a:t>
            </a:r>
          </a:p>
          <a:p>
            <a:pPr marL="548640" lvl="1" indent="-182880" algn="l" rtl="0">
              <a:spcBef>
                <a:spcPts val="1200"/>
              </a:spcBef>
              <a:spcAft>
                <a:spcPts val="0"/>
              </a:spcAft>
              <a:buSzPts val="1530"/>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Partial validation of the email address (please use email-validator beforehand).</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pic>
        <p:nvPicPr>
          <p:cNvPr id="188" name="Google Shape;188;g1145ac9cf70_0_126"/>
          <p:cNvPicPr preferRelativeResize="0"/>
          <p:nvPr/>
        </p:nvPicPr>
        <p:blipFill>
          <a:blip r:embed="rId3">
            <a:alphaModFix/>
          </a:blip>
          <a:stretch>
            <a:fillRect/>
          </a:stretch>
        </p:blipFill>
        <p:spPr>
          <a:xfrm>
            <a:off x="686145" y="2890345"/>
            <a:ext cx="7596008" cy="36195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145ac9cf70_0_137"/>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Python: </a:t>
            </a:r>
            <a:r>
              <a:rPr lang="en-US" sz="2800" dirty="0" err="1"/>
              <a:t>smtplib</a:t>
            </a:r>
            <a:endParaRPr sz="2800" dirty="0"/>
          </a:p>
        </p:txBody>
      </p:sp>
      <p:sp>
        <p:nvSpPr>
          <p:cNvPr id="194" name="Google Shape;194;g1145ac9cf70_0_137"/>
          <p:cNvSpPr txBox="1">
            <a:spLocks noGrp="1"/>
          </p:cNvSpPr>
          <p:nvPr>
            <p:ph type="body" idx="1"/>
          </p:nvPr>
        </p:nvSpPr>
        <p:spPr>
          <a:xfrm>
            <a:off x="320350" y="817586"/>
            <a:ext cx="8450700" cy="4620600"/>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EAI</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spcBef>
                <a:spcPts val="1200"/>
              </a:spcBef>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If the remote server does not support SMTPUTF8 option and local-part is ASCII only, email address can be downgraded by transforming domain into A-label.</a:t>
            </a: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57200" lvl="0" indent="-336550" algn="l" rtl="0">
              <a:lnSpc>
                <a:spcPct val="7840"/>
              </a:lnSpc>
              <a:spcBef>
                <a:spcPts val="1200"/>
              </a:spcBef>
              <a:spcAft>
                <a:spcPts val="0"/>
              </a:spcAft>
              <a:buSzPts val="1700"/>
              <a:buFont typeface="Open Sans"/>
              <a:buChar char="*"/>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pic>
        <p:nvPicPr>
          <p:cNvPr id="195" name="Google Shape;195;g1145ac9cf70_0_137"/>
          <p:cNvPicPr preferRelativeResize="0"/>
          <p:nvPr/>
        </p:nvPicPr>
        <p:blipFill>
          <a:blip r:embed="rId3">
            <a:alphaModFix/>
          </a:blip>
          <a:stretch>
            <a:fillRect/>
          </a:stretch>
        </p:blipFill>
        <p:spPr>
          <a:xfrm>
            <a:off x="997938" y="2604174"/>
            <a:ext cx="7095506" cy="31572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145ac9cf70_0_151"/>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err="1"/>
              <a:t>Javascript</a:t>
            </a:r>
            <a:endParaRPr sz="2800" dirty="0"/>
          </a:p>
        </p:txBody>
      </p:sp>
      <p:sp>
        <p:nvSpPr>
          <p:cNvPr id="201" name="Google Shape;201;g1145ac9cf70_0_151"/>
          <p:cNvSpPr txBox="1">
            <a:spLocks noGrp="1"/>
          </p:cNvSpPr>
          <p:nvPr>
            <p:ph type="body" idx="1"/>
          </p:nvPr>
        </p:nvSpPr>
        <p:spPr>
          <a:xfrm>
            <a:off x="320675" y="1318686"/>
            <a:ext cx="8450700" cy="4620600"/>
          </a:xfrm>
          <a:prstGeom prst="rect">
            <a:avLst/>
          </a:prstGeom>
          <a:noFill/>
          <a:ln>
            <a:noFill/>
          </a:ln>
        </p:spPr>
        <p:txBody>
          <a:bodyPr spcFirstLastPara="1" wrap="square" lIns="91425" tIns="45700" rIns="91425" bIns="45700" anchor="t" anchorCtr="0">
            <a:noAutofit/>
          </a:bodyPr>
          <a:lstStyle/>
          <a:p>
            <a:pPr marL="457200" lvl="0" indent="-336550" algn="l" rtl="0">
              <a:spcBef>
                <a:spcPts val="400"/>
              </a:spcBef>
              <a:spcAft>
                <a:spcPts val="0"/>
              </a:spcAft>
              <a:buSzPts val="1700"/>
              <a:buChar char="*"/>
            </a:pPr>
            <a:r>
              <a:rPr lang="en-US" dirty="0"/>
              <a:t>IDNs:</a:t>
            </a:r>
            <a:endParaRPr dirty="0"/>
          </a:p>
          <a:p>
            <a:pPr lvl="1">
              <a:spcBef>
                <a:spcPts val="0"/>
              </a:spcBef>
            </a:pPr>
            <a:r>
              <a:rPr lang="en-US" dirty="0"/>
              <a:t>URL WHATWG native </a:t>
            </a:r>
            <a:r>
              <a:rPr lang="en-US" dirty="0" err="1"/>
              <a:t>javascript</a:t>
            </a:r>
            <a:r>
              <a:rPr lang="en-US" dirty="0"/>
              <a:t> object automatically converts to ASCII. This conversion is sometimes using IDNA2003 or IDNA2008 depending on the browser and the installation of NodeJS if server-side. </a:t>
            </a:r>
            <a:endParaRPr dirty="0"/>
          </a:p>
          <a:p>
            <a:pPr lvl="1">
              <a:spcBef>
                <a:spcPts val="0"/>
              </a:spcBef>
            </a:pPr>
            <a:r>
              <a:rPr lang="en-US" dirty="0"/>
              <a:t>Please use an RFC compliant library like </a:t>
            </a:r>
            <a:r>
              <a:rPr lang="en-US" i="1" dirty="0" err="1"/>
              <a:t>uri-js</a:t>
            </a:r>
            <a:r>
              <a:rPr lang="en-US" i="1" dirty="0"/>
              <a:t> </a:t>
            </a:r>
            <a:r>
              <a:rPr lang="en-US" dirty="0"/>
              <a:t>instead of the URL object, especially when running code client-side. </a:t>
            </a:r>
            <a:endParaRPr dirty="0"/>
          </a:p>
          <a:p>
            <a:pPr marL="914400" lvl="1" indent="-325755" algn="l" rtl="0">
              <a:spcBef>
                <a:spcPts val="0"/>
              </a:spcBef>
              <a:spcAft>
                <a:spcPts val="0"/>
              </a:spcAft>
              <a:buSzPts val="1530"/>
              <a:buChar char="*"/>
            </a:pPr>
            <a:r>
              <a:rPr lang="en-US" dirty="0"/>
              <a:t>Bug reports</a:t>
            </a:r>
          </a:p>
          <a:p>
            <a:pPr lvl="2">
              <a:spcBef>
                <a:spcPts val="0"/>
              </a:spcBef>
            </a:pPr>
            <a:r>
              <a:rPr lang="en-US" dirty="0">
                <a:hlinkClick r:id="rId3"/>
              </a:rPr>
              <a:t>Illegal characters in URL do not raise an exception (LDH rule)</a:t>
            </a:r>
            <a:endParaRPr lang="en-US" dirty="0"/>
          </a:p>
          <a:p>
            <a:pPr lvl="2">
              <a:spcBef>
                <a:spcPts val="0"/>
              </a:spcBef>
            </a:pPr>
            <a:r>
              <a:rPr lang="en-US" dirty="0">
                <a:hlinkClick r:id="rId4"/>
              </a:rPr>
              <a:t>IDNA2008 DISALLOWED characters are permitted in URL</a:t>
            </a:r>
            <a:endParaRPr lang="en-US" dirty="0"/>
          </a:p>
          <a:p>
            <a:pPr marL="0" indent="0">
              <a:buNone/>
            </a:pPr>
            <a:endParaRPr lang="en-US" dirty="0"/>
          </a:p>
          <a:p>
            <a:pPr marL="0" lvl="0" indent="0" algn="l" rtl="0">
              <a:spcBef>
                <a:spcPts val="400"/>
              </a:spcBef>
              <a:spcAft>
                <a:spcPts val="0"/>
              </a:spcAft>
              <a:buNone/>
            </a:pPr>
            <a:r>
              <a:rPr lang="en-US" dirty="0"/>
              <a:t>The following slides discuss possible and correct usage of the following libraries:</a:t>
            </a:r>
            <a:endParaRPr dirty="0"/>
          </a:p>
          <a:p>
            <a:pPr marL="457200" lvl="0" indent="-336550" algn="l" rtl="0">
              <a:spcBef>
                <a:spcPts val="400"/>
              </a:spcBef>
              <a:spcAft>
                <a:spcPts val="0"/>
              </a:spcAft>
              <a:buSzPts val="1700"/>
              <a:buAutoNum type="arabicPeriod"/>
            </a:pPr>
            <a:r>
              <a:rPr lang="en-US" dirty="0"/>
              <a:t>Idna-uts46</a:t>
            </a:r>
            <a:endParaRPr dirty="0"/>
          </a:p>
          <a:p>
            <a:pPr marL="457200" lvl="0" indent="-336550" algn="l" rtl="0">
              <a:spcBef>
                <a:spcPts val="0"/>
              </a:spcBef>
              <a:spcAft>
                <a:spcPts val="0"/>
              </a:spcAft>
              <a:buSzPts val="1700"/>
              <a:buAutoNum type="arabicPeriod"/>
            </a:pPr>
            <a:r>
              <a:rPr lang="en-US" dirty="0"/>
              <a:t>validator</a:t>
            </a:r>
            <a:endParaRPr dirty="0"/>
          </a:p>
          <a:p>
            <a:pPr marL="457200" lvl="0" indent="-336550" algn="l" rtl="0">
              <a:spcBef>
                <a:spcPts val="0"/>
              </a:spcBef>
              <a:spcAft>
                <a:spcPts val="0"/>
              </a:spcAft>
              <a:buSzPts val="1700"/>
              <a:buAutoNum type="arabicPeriod"/>
            </a:pPr>
            <a:r>
              <a:rPr lang="en-US" dirty="0" err="1"/>
              <a:t>nodemailer</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145ac9cf70_0_157"/>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err="1"/>
              <a:t>Javascript</a:t>
            </a:r>
            <a:r>
              <a:rPr lang="en-US" sz="2800" dirty="0"/>
              <a:t>: idna-uts46</a:t>
            </a:r>
            <a:endParaRPr sz="2800" dirty="0"/>
          </a:p>
        </p:txBody>
      </p:sp>
      <p:sp>
        <p:nvSpPr>
          <p:cNvPr id="207" name="Google Shape;207;g1145ac9cf70_0_157"/>
          <p:cNvSpPr txBox="1">
            <a:spLocks noGrp="1"/>
          </p:cNvSpPr>
          <p:nvPr>
            <p:ph type="body" idx="1"/>
          </p:nvPr>
        </p:nvSpPr>
        <p:spPr>
          <a:xfrm>
            <a:off x="320350" y="817586"/>
            <a:ext cx="8450700" cy="4620600"/>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IDNA</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rtl="0">
              <a:spcBef>
                <a:spcPts val="1200"/>
              </a:spcBef>
              <a:spcAft>
                <a:spcPts val="0"/>
              </a:spcAft>
              <a:buSzPts val="1530"/>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Known issues: doesn’t support BIDI and contextual rules.</a:t>
            </a: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rtl="0">
              <a:spcBef>
                <a:spcPts val="1200"/>
              </a:spcBef>
              <a:spcAft>
                <a:spcPts val="0"/>
              </a:spcAft>
              <a:buSzPts val="1530"/>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Project no longer maintained. </a:t>
            </a:r>
            <a:r>
              <a:rPr lang="en-US" sz="20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CentralNic</a:t>
            </a: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 fork (called idna-uts46-hx) took over the maintenance and ensure new Unicode versions are supported.</a:t>
            </a: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914400" lvl="0" indent="-336550" algn="l" rtl="0">
              <a:spcBef>
                <a:spcPts val="1200"/>
              </a:spcBef>
              <a:spcAft>
                <a:spcPts val="0"/>
              </a:spcAft>
              <a:buSzPts val="1700"/>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Transitional=false ensures we are on the IDNA2008 protocol.</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914400" lvl="0" indent="-336550" algn="l" rtl="0">
              <a:spcBef>
                <a:spcPts val="0"/>
              </a:spcBef>
              <a:spcAft>
                <a:spcPts val="0"/>
              </a:spcAft>
              <a:buSzPts val="1700"/>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useStd3ASCII=true ensures we allow only LDH domains.</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914400" lvl="0" indent="-336550" algn="l" rtl="0">
              <a:spcBef>
                <a:spcPts val="0"/>
              </a:spcBef>
              <a:spcAft>
                <a:spcPts val="0"/>
              </a:spcAft>
              <a:buSzPts val="1700"/>
              <a:buFont typeface="Open Sans"/>
              <a:buChar char="*"/>
            </a:pPr>
            <a:r>
              <a:rPr lang="en-US"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verifyDnsLength</a:t>
            </a: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=true ensures we do not allow a domain label to exceed 63 characters.</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5720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pic>
        <p:nvPicPr>
          <p:cNvPr id="208" name="Google Shape;208;g1145ac9cf70_0_157"/>
          <p:cNvPicPr preferRelativeResize="0"/>
          <p:nvPr/>
        </p:nvPicPr>
        <p:blipFill>
          <a:blip r:embed="rId3">
            <a:alphaModFix/>
          </a:blip>
          <a:stretch>
            <a:fillRect/>
          </a:stretch>
        </p:blipFill>
        <p:spPr>
          <a:xfrm>
            <a:off x="819006" y="3127886"/>
            <a:ext cx="7204705" cy="11150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145ac9cf70_0_169"/>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err="1"/>
              <a:t>Javascript</a:t>
            </a:r>
            <a:r>
              <a:rPr lang="en-US" sz="2800" dirty="0"/>
              <a:t>: validator</a:t>
            </a:r>
            <a:endParaRPr sz="2800" dirty="0"/>
          </a:p>
        </p:txBody>
      </p:sp>
      <p:sp>
        <p:nvSpPr>
          <p:cNvPr id="214" name="Google Shape;214;g1145ac9cf70_0_169"/>
          <p:cNvSpPr txBox="1">
            <a:spLocks noGrp="1"/>
          </p:cNvSpPr>
          <p:nvPr>
            <p:ph type="body" idx="1"/>
          </p:nvPr>
        </p:nvSpPr>
        <p:spPr>
          <a:xfrm>
            <a:off x="320041" y="985751"/>
            <a:ext cx="8450700" cy="4620600"/>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EAI</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rtl="0">
              <a:spcBef>
                <a:spcPts val="1200"/>
              </a:spcBef>
              <a:spcAft>
                <a:spcPts val="0"/>
              </a:spcAft>
              <a:buSzPts val="1530"/>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Validation EAI compliant.</a:t>
            </a: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rtl="0">
              <a:spcBef>
                <a:spcPts val="1200"/>
              </a:spcBef>
              <a:spcAft>
                <a:spcPts val="0"/>
              </a:spcAft>
              <a:buSzPts val="1530"/>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Can use client-side and server-side as-is.</a:t>
            </a: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pic>
        <p:nvPicPr>
          <p:cNvPr id="215" name="Google Shape;215;g1145ac9cf70_0_169"/>
          <p:cNvPicPr preferRelativeResize="0"/>
          <p:nvPr/>
        </p:nvPicPr>
        <p:blipFill>
          <a:blip r:embed="rId3">
            <a:alphaModFix/>
          </a:blip>
          <a:stretch>
            <a:fillRect/>
          </a:stretch>
        </p:blipFill>
        <p:spPr>
          <a:xfrm>
            <a:off x="0" y="2629978"/>
            <a:ext cx="9144001" cy="15980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51249" y="199464"/>
            <a:ext cx="8441502" cy="72814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Target Languages and Libraries</a:t>
            </a:r>
            <a:endParaRPr sz="2800" dirty="0"/>
          </a:p>
        </p:txBody>
      </p:sp>
      <p:sp>
        <p:nvSpPr>
          <p:cNvPr id="88" name="Google Shape;88;p2"/>
          <p:cNvSpPr txBox="1"/>
          <p:nvPr/>
        </p:nvSpPr>
        <p:spPr>
          <a:xfrm>
            <a:off x="351249" y="1274225"/>
            <a:ext cx="4422300" cy="52318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40000"/>
              </a:lnSpc>
              <a:spcBef>
                <a:spcPts val="0"/>
              </a:spcBef>
              <a:spcAft>
                <a:spcPts val="0"/>
              </a:spcAft>
              <a:buClr>
                <a:schemeClr val="dk1"/>
              </a:buClr>
              <a:buSzPts val="2600"/>
              <a:buFont typeface="Arial"/>
              <a:buChar char="•"/>
            </a:pPr>
            <a:r>
              <a:rPr lang="en-US" sz="2000" dirty="0">
                <a:solidFill>
                  <a:schemeClr val="dk1"/>
                </a:solidFill>
                <a:latin typeface="Open Sans Light"/>
                <a:ea typeface="Open Sans Light"/>
                <a:cs typeface="Open Sans Light"/>
                <a:sym typeface="Open Sans Light"/>
              </a:rPr>
              <a:t>10 libraries</a:t>
            </a:r>
            <a:endParaRPr sz="2000" dirty="0">
              <a:solidFill>
                <a:schemeClr val="dk1"/>
              </a:solidFill>
              <a:latin typeface="Open Sans Light"/>
              <a:ea typeface="Open Sans Light"/>
              <a:cs typeface="Open Sans Light"/>
              <a:sym typeface="Open Sans Light"/>
            </a:endParaRPr>
          </a:p>
        </p:txBody>
      </p:sp>
      <p:pic>
        <p:nvPicPr>
          <p:cNvPr id="89" name="Google Shape;89;p2"/>
          <p:cNvPicPr preferRelativeResize="0"/>
          <p:nvPr/>
        </p:nvPicPr>
        <p:blipFill>
          <a:blip r:embed="rId3">
            <a:alphaModFix/>
          </a:blip>
          <a:stretch>
            <a:fillRect/>
          </a:stretch>
        </p:blipFill>
        <p:spPr>
          <a:xfrm>
            <a:off x="1159025" y="2144017"/>
            <a:ext cx="6610350" cy="3581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145ac9cf70_0_176"/>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err="1"/>
              <a:t>Javascript</a:t>
            </a:r>
            <a:r>
              <a:rPr lang="en-US" sz="2800" dirty="0"/>
              <a:t>: </a:t>
            </a:r>
            <a:r>
              <a:rPr lang="en-US" sz="2800" dirty="0" err="1"/>
              <a:t>nodemailer</a:t>
            </a:r>
            <a:endParaRPr sz="2800" dirty="0"/>
          </a:p>
        </p:txBody>
      </p:sp>
      <p:sp>
        <p:nvSpPr>
          <p:cNvPr id="221" name="Google Shape;221;g1145ac9cf70_0_176"/>
          <p:cNvSpPr txBox="1">
            <a:spLocks noGrp="1"/>
          </p:cNvSpPr>
          <p:nvPr>
            <p:ph type="body" idx="1"/>
          </p:nvPr>
        </p:nvSpPr>
        <p:spPr>
          <a:xfrm>
            <a:off x="320350" y="817586"/>
            <a:ext cx="8450700" cy="4620600"/>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sym typeface="Open Sans"/>
              </a:rPr>
              <a:t>EAI</a:t>
            </a: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rtl="0">
              <a:spcBef>
                <a:spcPts val="1200"/>
              </a:spcBef>
              <a:spcAft>
                <a:spcPts val="0"/>
              </a:spcAft>
              <a:buSzPts val="1530"/>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Automatically transform the domain part into a A-label when possible.</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rtl="0">
              <a:spcBef>
                <a:spcPts val="1200"/>
              </a:spcBef>
              <a:spcAft>
                <a:spcPts val="0"/>
              </a:spcAft>
              <a:buSzPts val="1530"/>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Checking compliance of remote with SMTPUTF8 is on the shoulder of the developer:</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57200" lvl="0" indent="-336550" algn="l" rtl="0">
              <a:spcBef>
                <a:spcPts val="1200"/>
              </a:spcBef>
              <a:spcAft>
                <a:spcPts val="0"/>
              </a:spcAft>
              <a:buSzPts val="1700"/>
              <a:buFont typeface="Open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sym typeface="Open Sans"/>
              </a:rPr>
              <a:t>Bug report:</a:t>
            </a:r>
            <a:endParaRPr sz="18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lvl="1">
              <a:spcBef>
                <a:spcPts val="0"/>
              </a:spcBef>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hlinkClick r:id="rId3"/>
              </a:rPr>
              <a:t>No error for internationalized emails when the SMTP server doesn't support SMTPUTF8</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22" name="Google Shape;222;g1145ac9cf70_0_176"/>
          <p:cNvPicPr preferRelativeResize="0"/>
          <p:nvPr/>
        </p:nvPicPr>
        <p:blipFill>
          <a:blip r:embed="rId4">
            <a:alphaModFix/>
          </a:blip>
          <a:stretch>
            <a:fillRect/>
          </a:stretch>
        </p:blipFill>
        <p:spPr>
          <a:xfrm>
            <a:off x="0" y="2511768"/>
            <a:ext cx="9144001" cy="28462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145ac9cf70_0_183"/>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err="1"/>
              <a:t>Javascript</a:t>
            </a:r>
            <a:r>
              <a:rPr lang="en-US" sz="2800" dirty="0"/>
              <a:t>: </a:t>
            </a:r>
            <a:r>
              <a:rPr lang="en-US" sz="2800" dirty="0" err="1"/>
              <a:t>nodemailer</a:t>
            </a:r>
            <a:endParaRPr sz="2800" dirty="0"/>
          </a:p>
        </p:txBody>
      </p:sp>
      <p:sp>
        <p:nvSpPr>
          <p:cNvPr id="228" name="Google Shape;228;g1145ac9cf70_0_183"/>
          <p:cNvSpPr txBox="1">
            <a:spLocks noGrp="1"/>
          </p:cNvSpPr>
          <p:nvPr>
            <p:ph type="body" idx="1"/>
          </p:nvPr>
        </p:nvSpPr>
        <p:spPr>
          <a:xfrm>
            <a:off x="320350" y="817586"/>
            <a:ext cx="8450700" cy="4620600"/>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EAI (complete example):</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pic>
        <p:nvPicPr>
          <p:cNvPr id="229" name="Google Shape;229;g1145ac9cf70_0_183"/>
          <p:cNvPicPr preferRelativeResize="0"/>
          <p:nvPr/>
        </p:nvPicPr>
        <p:blipFill>
          <a:blip r:embed="rId3">
            <a:alphaModFix/>
          </a:blip>
          <a:stretch>
            <a:fillRect/>
          </a:stretch>
        </p:blipFill>
        <p:spPr>
          <a:xfrm>
            <a:off x="0" y="1350978"/>
            <a:ext cx="9143999" cy="526264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Resources </a:t>
            </a:r>
            <a:endParaRPr sz="2800" dirty="0"/>
          </a:p>
        </p:txBody>
      </p:sp>
      <p:sp>
        <p:nvSpPr>
          <p:cNvPr id="236" name="Google Shape;236;p18"/>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SzPts val="1700"/>
              <a:buNone/>
            </a:pPr>
            <a:endParaRPr b="1" dirty="0"/>
          </a:p>
          <a:p>
            <a:pPr marL="274320" lvl="0" indent="-74930" algn="l" rtl="0">
              <a:spcBef>
                <a:spcPts val="1200"/>
              </a:spcBef>
              <a:spcAft>
                <a:spcPts val="0"/>
              </a:spcAft>
              <a:buSzPts val="1700"/>
              <a:buNone/>
            </a:pPr>
            <a:endParaRPr dirty="0"/>
          </a:p>
          <a:p>
            <a:pPr marL="274320" lvl="0" indent="-74930" algn="l" rtl="0">
              <a:spcBef>
                <a:spcPts val="1200"/>
              </a:spcBef>
              <a:spcAft>
                <a:spcPts val="0"/>
              </a:spcAft>
              <a:buSzPts val="1700"/>
              <a:buNone/>
            </a:pPr>
            <a:endParaRPr dirty="0"/>
          </a:p>
          <a:p>
            <a:pPr marL="274320" lvl="0" indent="-74930" algn="l" rtl="0">
              <a:spcBef>
                <a:spcPts val="1200"/>
              </a:spcBef>
              <a:spcAft>
                <a:spcPts val="0"/>
              </a:spcAft>
              <a:buSzPts val="1700"/>
              <a:buNone/>
            </a:pPr>
            <a:endParaRPr dirty="0"/>
          </a:p>
          <a:p>
            <a:pPr marL="274320" lvl="0" indent="-74930" algn="l" rtl="0">
              <a:spcBef>
                <a:spcPts val="1200"/>
              </a:spcBef>
              <a:spcAft>
                <a:spcPts val="0"/>
              </a:spcAft>
              <a:buSzPts val="1700"/>
              <a:buNone/>
            </a:pPr>
            <a:endParaRPr dirty="0"/>
          </a:p>
          <a:p>
            <a:pPr marL="274320" lvl="0" indent="-74930" algn="l" rtl="0">
              <a:spcBef>
                <a:spcPts val="1200"/>
              </a:spcBef>
              <a:spcAft>
                <a:spcPts val="0"/>
              </a:spcAft>
              <a:buSzPts val="1700"/>
              <a:buNone/>
            </a:pPr>
            <a:endParaRPr dirty="0"/>
          </a:p>
        </p:txBody>
      </p:sp>
      <p:sp>
        <p:nvSpPr>
          <p:cNvPr id="237" name="Google Shape;237;p18"/>
          <p:cNvSpPr txBox="1"/>
          <p:nvPr/>
        </p:nvSpPr>
        <p:spPr>
          <a:xfrm>
            <a:off x="548640" y="1503680"/>
            <a:ext cx="8221291" cy="2554505"/>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000"/>
              <a:buFont typeface="Arial"/>
              <a:buChar char="•"/>
            </a:pPr>
            <a:r>
              <a:rPr lang="en-US" sz="20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Light"/>
              </a:rPr>
              <a:t>All resources, bug reports, and detailed results are available at:</a:t>
            </a:r>
          </a:p>
          <a:p>
            <a:pPr>
              <a:buClr>
                <a:schemeClr val="dk1"/>
              </a:buClr>
              <a:buSzPts val="2000"/>
            </a:pPr>
            <a:br>
              <a:rPr lang="en-US" sz="20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Light"/>
              </a:rPr>
            </a:b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Light"/>
                <a:hlinkClick r:id="rId3"/>
              </a:rPr>
              <a:t>https://github.com/icann/ua</a:t>
            </a:r>
            <a:r>
              <a:rPr lang="en-US" sz="2000">
                <a:latin typeface="Open Sans Light" panose="020B0306030504020204" pitchFamily="34" charset="0"/>
                <a:ea typeface="Open Sans Light" panose="020B0306030504020204" pitchFamily="34" charset="0"/>
                <a:cs typeface="Open Sans Light" panose="020B0306030504020204" pitchFamily="34" charset="0"/>
                <a:sym typeface="Open Sans Light"/>
                <a:hlinkClick r:id="rId3"/>
              </a:rPr>
              <a:t>-code-samples</a:t>
            </a:r>
            <a:r>
              <a:rPr lang="en-US" sz="2000">
                <a:latin typeface="Open Sans Light" panose="020B0306030504020204" pitchFamily="34" charset="0"/>
                <a:ea typeface="Open Sans Light" panose="020B0306030504020204" pitchFamily="34" charset="0"/>
                <a:cs typeface="Open Sans Light" panose="020B0306030504020204" pitchFamily="34" charset="0"/>
                <a:sym typeface="Open Sans Light"/>
              </a:rPr>
              <a:t> </a:t>
            </a:r>
            <a:endParaRPr sz="20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Light"/>
            </a:endParaRPr>
          </a:p>
          <a:p>
            <a:pPr marL="0" marR="0" lvl="0" indent="0" algn="l" rtl="0">
              <a:spcBef>
                <a:spcPts val="0"/>
              </a:spcBef>
              <a:spcAft>
                <a:spcPts val="0"/>
              </a:spcAft>
              <a:buNone/>
            </a:pPr>
            <a:endParaRPr sz="20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Light"/>
            </a:endParaRPr>
          </a:p>
          <a:p>
            <a:pPr marL="0" marR="0" lvl="0" indent="0" algn="l" rtl="0">
              <a:spcBef>
                <a:spcPts val="0"/>
              </a:spcBef>
              <a:spcAft>
                <a:spcPts val="0"/>
              </a:spcAft>
              <a:buNone/>
            </a:pPr>
            <a:endParaRPr sz="20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Light"/>
            </a:endParaRPr>
          </a:p>
          <a:p>
            <a:pPr marL="0" marR="0" lvl="0" indent="0" algn="l" rtl="0">
              <a:spcBef>
                <a:spcPts val="0"/>
              </a:spcBef>
              <a:spcAft>
                <a:spcPts val="0"/>
              </a:spcAft>
              <a:buNone/>
            </a:pPr>
            <a:endParaRPr sz="20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Light"/>
            </a:endParaRPr>
          </a:p>
          <a:p>
            <a:pPr marL="0" marR="0" lvl="0" indent="0" algn="l" rtl="0">
              <a:spcBef>
                <a:spcPts val="0"/>
              </a:spcBef>
              <a:spcAft>
                <a:spcPts val="0"/>
              </a:spcAft>
              <a:buNone/>
            </a:pPr>
            <a:endParaRPr sz="20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Light"/>
            </a:endParaRPr>
          </a:p>
          <a:p>
            <a:pPr marL="0" marR="0" lvl="0" indent="0" algn="l" rtl="0">
              <a:spcBef>
                <a:spcPts val="0"/>
              </a:spcBef>
              <a:spcAft>
                <a:spcPts val="0"/>
              </a:spcAft>
              <a:buNone/>
            </a:pPr>
            <a:endParaRPr sz="20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General Recommendations </a:t>
            </a:r>
            <a:endParaRPr sz="2800" dirty="0"/>
          </a:p>
        </p:txBody>
      </p:sp>
      <p:pic>
        <p:nvPicPr>
          <p:cNvPr id="95" name="Google Shape;95;p3"/>
          <p:cNvPicPr preferRelativeResize="0"/>
          <p:nvPr/>
        </p:nvPicPr>
        <p:blipFill>
          <a:blip r:embed="rId3">
            <a:alphaModFix/>
          </a:blip>
          <a:stretch>
            <a:fillRect/>
          </a:stretch>
        </p:blipFill>
        <p:spPr>
          <a:xfrm>
            <a:off x="3297094" y="4279411"/>
            <a:ext cx="3581400" cy="2133600"/>
          </a:xfrm>
          <a:prstGeom prst="rect">
            <a:avLst/>
          </a:prstGeom>
          <a:noFill/>
          <a:ln>
            <a:noFill/>
          </a:ln>
        </p:spPr>
      </p:pic>
      <p:sp>
        <p:nvSpPr>
          <p:cNvPr id="96" name="Google Shape;96;p3"/>
          <p:cNvSpPr txBox="1">
            <a:spLocks noGrp="1"/>
          </p:cNvSpPr>
          <p:nvPr>
            <p:ph type="body" idx="1"/>
          </p:nvPr>
        </p:nvSpPr>
        <p:spPr>
          <a:xfrm>
            <a:off x="320041" y="1224086"/>
            <a:ext cx="8450700" cy="3173206"/>
          </a:xfrm>
          <a:prstGeom prst="rect">
            <a:avLst/>
          </a:prstGeom>
          <a:noFill/>
          <a:ln>
            <a:noFill/>
          </a:ln>
        </p:spPr>
        <p:txBody>
          <a:bodyPr spcFirstLastPara="1" wrap="square" lIns="91425" tIns="45700" rIns="91425" bIns="45700" anchor="t" anchorCtr="0">
            <a:noAutofit/>
          </a:bodyPr>
          <a:lstStyle/>
          <a:p>
            <a:pPr marL="457200" lvl="0" indent="-336550" algn="l" rtl="0">
              <a:spcBef>
                <a:spcPts val="400"/>
              </a:spcBef>
              <a:spcAft>
                <a:spcPts val="0"/>
              </a:spcAft>
              <a:buSzPts val="1700"/>
              <a:buChar char="*"/>
            </a:pPr>
            <a:r>
              <a:rPr lang="en-US" dirty="0"/>
              <a:t>Centralize processing of emails and domain names to avoid using different versions of the protocols.</a:t>
            </a:r>
            <a:endParaRPr dirty="0"/>
          </a:p>
          <a:p>
            <a:pPr marL="457200" lvl="0" indent="-336550" algn="l" rtl="0">
              <a:spcBef>
                <a:spcPts val="0"/>
              </a:spcBef>
              <a:spcAft>
                <a:spcPts val="0"/>
              </a:spcAft>
              <a:buSzPts val="1700"/>
              <a:buChar char="*"/>
            </a:pPr>
            <a:r>
              <a:rPr lang="en-US" dirty="0"/>
              <a:t>Refer to the general guidelines in UASG 026 UA-Readiness Framework.</a:t>
            </a:r>
            <a:endParaRPr dirty="0"/>
          </a:p>
          <a:p>
            <a:pPr>
              <a:spcBef>
                <a:spcPts val="0"/>
              </a:spcBef>
            </a:pPr>
            <a:r>
              <a:rPr lang="en-US" dirty="0"/>
              <a:t>Ensure staying up to date with new versions: </a:t>
            </a:r>
            <a:r>
              <a:rPr lang="en-US" dirty="0" err="1"/>
              <a:t>JavaMail</a:t>
            </a:r>
            <a:r>
              <a:rPr lang="en-US" dirty="0"/>
              <a:t> -&gt; </a:t>
            </a:r>
            <a:r>
              <a:rPr lang="en-US" dirty="0" err="1"/>
              <a:t>JakartaMail</a:t>
            </a:r>
            <a:r>
              <a:rPr lang="en-US" dirty="0"/>
              <a:t> (compliance with EAI only since 1.6.4 in 2019).</a:t>
            </a:r>
            <a:endParaRPr dirty="0"/>
          </a:p>
          <a:p>
            <a:pPr marL="457200" lvl="0" indent="-336550" algn="l" rtl="0">
              <a:spcBef>
                <a:spcPts val="0"/>
              </a:spcBef>
              <a:spcAft>
                <a:spcPts val="0"/>
              </a:spcAft>
              <a:buSzPts val="1700"/>
              <a:buChar char="*"/>
            </a:pPr>
            <a:r>
              <a:rPr lang="en-US" dirty="0"/>
              <a:t>Avoid validations based on a static list of TLDs </a:t>
            </a:r>
            <a:r>
              <a:rPr lang="en-US" sz="1800" dirty="0">
                <a:solidFill>
                  <a:schemeClr val="dk1"/>
                </a:solidFill>
              </a:rPr>
              <a:t>(during a 10-day period in November 2019, 7 TLDs were removed from the root).</a:t>
            </a:r>
            <a:endParaRPr dirty="0">
              <a:solidFill>
                <a:schemeClr val="dk1"/>
              </a:solidFill>
            </a:endParaRPr>
          </a:p>
          <a:p>
            <a:pPr marL="457200" lvl="0" indent="-336550" algn="l" rtl="0">
              <a:spcBef>
                <a:spcPts val="0"/>
              </a:spcBef>
              <a:spcAft>
                <a:spcPts val="0"/>
              </a:spcAft>
              <a:buSzPts val="1700"/>
              <a:buChar char="*"/>
            </a:pPr>
            <a:r>
              <a:rPr lang="en-US" dirty="0"/>
              <a:t>Check “UTF-8 support beta feature” if developing/deploying on Windows.</a:t>
            </a:r>
            <a:endParaRPr dirty="0"/>
          </a:p>
          <a:p>
            <a:pPr marL="0" lvl="0" indent="0" algn="l" rtl="0">
              <a:spcBef>
                <a:spcPts val="40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Java</a:t>
            </a:r>
            <a:endParaRPr sz="2800" dirty="0"/>
          </a:p>
        </p:txBody>
      </p:sp>
      <p:sp>
        <p:nvSpPr>
          <p:cNvPr id="102" name="Google Shape;102;p4"/>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457200" lvl="0" indent="-336550" algn="l" rtl="0">
              <a:spcBef>
                <a:spcPts val="400"/>
              </a:spcBef>
              <a:spcAft>
                <a:spcPts val="0"/>
              </a:spcAft>
              <a:buSzPts val="1700"/>
              <a:buChar char="*"/>
            </a:pPr>
            <a:r>
              <a:rPr lang="en-US" dirty="0"/>
              <a:t>IDNs:</a:t>
            </a:r>
            <a:endParaRPr dirty="0"/>
          </a:p>
          <a:p>
            <a:pPr marL="914400" lvl="1" indent="-325755" algn="l" rtl="0">
              <a:spcBef>
                <a:spcPts val="0"/>
              </a:spcBef>
              <a:spcAft>
                <a:spcPts val="0"/>
              </a:spcAft>
              <a:buSzPts val="1530"/>
              <a:buChar char="*"/>
            </a:pPr>
            <a:r>
              <a:rPr lang="en-US" sz="2000" dirty="0"/>
              <a:t>Avoid using </a:t>
            </a:r>
            <a:r>
              <a:rPr lang="en-US" sz="2000" i="1" dirty="0" err="1"/>
              <a:t>java.net.IDN</a:t>
            </a:r>
            <a:r>
              <a:rPr lang="en-US" sz="2000" dirty="0"/>
              <a:t> since it is based on IDNA2003.</a:t>
            </a:r>
            <a:endParaRPr sz="2000" dirty="0"/>
          </a:p>
          <a:p>
            <a:pPr marL="914400" lvl="1" indent="-325755" algn="l" rtl="0">
              <a:spcBef>
                <a:spcPts val="0"/>
              </a:spcBef>
              <a:spcAft>
                <a:spcPts val="0"/>
              </a:spcAft>
              <a:buSzPts val="1530"/>
              <a:buChar char="*"/>
            </a:pPr>
            <a:r>
              <a:rPr lang="en-US" sz="2000" dirty="0"/>
              <a:t>Prefer </a:t>
            </a:r>
            <a:r>
              <a:rPr lang="en-US" sz="2000" i="1" dirty="0" err="1"/>
              <a:t>com.ibm.icu.text.IDNA</a:t>
            </a:r>
            <a:r>
              <a:rPr lang="en-US" sz="2000" i="1" dirty="0"/>
              <a:t> </a:t>
            </a:r>
            <a:r>
              <a:rPr lang="en-US" sz="2000" dirty="0"/>
              <a:t>when the choice is available.</a:t>
            </a:r>
            <a:endParaRPr sz="2000" dirty="0"/>
          </a:p>
          <a:p>
            <a:pPr marL="457200" lvl="0" indent="-336550" algn="l" rtl="0">
              <a:spcBef>
                <a:spcPts val="0"/>
              </a:spcBef>
              <a:spcAft>
                <a:spcPts val="0"/>
              </a:spcAft>
              <a:buSzPts val="1700"/>
              <a:buChar char="*"/>
            </a:pPr>
            <a:r>
              <a:rPr lang="en-US" dirty="0"/>
              <a:t>EAI:</a:t>
            </a:r>
            <a:endParaRPr dirty="0"/>
          </a:p>
          <a:p>
            <a:pPr marL="914400" lvl="1" indent="-325755" algn="l" rtl="0">
              <a:spcBef>
                <a:spcPts val="0"/>
              </a:spcBef>
              <a:spcAft>
                <a:spcPts val="0"/>
              </a:spcAft>
              <a:buSzPts val="1530"/>
              <a:buChar char="*"/>
            </a:pPr>
            <a:r>
              <a:rPr lang="en-US" sz="2000" dirty="0"/>
              <a:t>Use the latest </a:t>
            </a:r>
            <a:r>
              <a:rPr lang="en-US" sz="2000" dirty="0" err="1"/>
              <a:t>JakartaMail</a:t>
            </a:r>
            <a:r>
              <a:rPr lang="en-US" sz="2000" dirty="0"/>
              <a:t>, the re-brand (maintained) version of </a:t>
            </a:r>
            <a:r>
              <a:rPr lang="en-US" sz="2000" dirty="0" err="1"/>
              <a:t>JavaMail</a:t>
            </a:r>
            <a:r>
              <a:rPr lang="en-US" sz="2000" dirty="0"/>
              <a:t> by Eclipse.</a:t>
            </a:r>
            <a:endParaRPr sz="2000" dirty="0"/>
          </a:p>
          <a:p>
            <a:pPr marL="0" lvl="0" indent="0" algn="l" rtl="0">
              <a:spcBef>
                <a:spcPts val="400"/>
              </a:spcBef>
              <a:spcAft>
                <a:spcPts val="0"/>
              </a:spcAft>
              <a:buNone/>
            </a:pPr>
            <a:endParaRPr dirty="0"/>
          </a:p>
          <a:p>
            <a:pPr marL="0" lvl="0" indent="0" algn="l" rtl="0">
              <a:spcBef>
                <a:spcPts val="400"/>
              </a:spcBef>
              <a:spcAft>
                <a:spcPts val="0"/>
              </a:spcAft>
              <a:buNone/>
            </a:pPr>
            <a:r>
              <a:rPr lang="en-US" dirty="0"/>
              <a:t>The following slides discuss possible and correct usage of the following libraries:</a:t>
            </a:r>
            <a:endParaRPr dirty="0"/>
          </a:p>
          <a:p>
            <a:pPr marL="457200" lvl="0" indent="-336550" algn="l" rtl="0">
              <a:spcBef>
                <a:spcPts val="400"/>
              </a:spcBef>
              <a:spcAft>
                <a:spcPts val="0"/>
              </a:spcAft>
              <a:buSzPts val="1700"/>
              <a:buAutoNum type="arabicPeriod"/>
            </a:pPr>
            <a:r>
              <a:rPr lang="en-US" dirty="0"/>
              <a:t>Commons Validator</a:t>
            </a:r>
            <a:endParaRPr dirty="0"/>
          </a:p>
          <a:p>
            <a:pPr marL="457200" lvl="0" indent="-336550" algn="l" rtl="0">
              <a:spcBef>
                <a:spcPts val="0"/>
              </a:spcBef>
              <a:spcAft>
                <a:spcPts val="0"/>
              </a:spcAft>
              <a:buSzPts val="1700"/>
              <a:buAutoNum type="arabicPeriod"/>
            </a:pPr>
            <a:r>
              <a:rPr lang="en-US" dirty="0"/>
              <a:t>Guava</a:t>
            </a:r>
            <a:endParaRPr dirty="0"/>
          </a:p>
          <a:p>
            <a:pPr marL="457200" lvl="0" indent="-336550" algn="l" rtl="0">
              <a:spcBef>
                <a:spcPts val="0"/>
              </a:spcBef>
              <a:spcAft>
                <a:spcPts val="0"/>
              </a:spcAft>
              <a:buSzPts val="1700"/>
              <a:buAutoNum type="arabicPeriod"/>
            </a:pPr>
            <a:r>
              <a:rPr lang="en-US" dirty="0"/>
              <a:t>ICU</a:t>
            </a:r>
            <a:endParaRPr dirty="0"/>
          </a:p>
          <a:p>
            <a:pPr marL="457200" lvl="0" indent="-336550" algn="l" rtl="0">
              <a:spcBef>
                <a:spcPts val="0"/>
              </a:spcBef>
              <a:spcAft>
                <a:spcPts val="0"/>
              </a:spcAft>
              <a:buSzPts val="1700"/>
              <a:buAutoNum type="arabicPeriod"/>
            </a:pPr>
            <a:r>
              <a:rPr lang="en-US" dirty="0" err="1"/>
              <a:t>JakartaMail</a:t>
            </a:r>
            <a:endParaRPr dirty="0" err="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Java: Common Validators</a:t>
            </a:r>
            <a:endParaRPr sz="2800" dirty="0"/>
          </a:p>
        </p:txBody>
      </p:sp>
      <p:sp>
        <p:nvSpPr>
          <p:cNvPr id="108" name="Google Shape;108;p5"/>
          <p:cNvSpPr txBox="1">
            <a:spLocks noGrp="1"/>
          </p:cNvSpPr>
          <p:nvPr>
            <p:ph type="body" idx="1"/>
          </p:nvPr>
        </p:nvSpPr>
        <p:spPr>
          <a:xfrm>
            <a:off x="320675" y="1318686"/>
            <a:ext cx="8450700" cy="4620600"/>
          </a:xfrm>
          <a:prstGeom prst="rect">
            <a:avLst/>
          </a:prstGeom>
          <a:noFill/>
          <a:ln>
            <a:noFill/>
          </a:ln>
        </p:spPr>
        <p:txBody>
          <a:bodyPr spcFirstLastPara="1" wrap="square" lIns="91425" tIns="45700" rIns="91425" bIns="45700" anchor="t" anchorCtr="0">
            <a:noAutofit/>
          </a:bodyPr>
          <a:lstStyle/>
          <a:p>
            <a:pPr marL="457200" lvl="0" indent="-336550" algn="l" rtl="0">
              <a:spcBef>
                <a:spcPts val="400"/>
              </a:spcBef>
              <a:spcAft>
                <a:spcPts val="0"/>
              </a:spcAft>
              <a:buSzPts val="1700"/>
              <a:buChar char="*"/>
            </a:pPr>
            <a:r>
              <a:rPr lang="en-US" dirty="0"/>
              <a:t>IDNA:</a:t>
            </a:r>
            <a:endParaRPr dirty="0"/>
          </a:p>
          <a:p>
            <a:pPr marL="914400" lvl="1" indent="-325755" algn="l" rtl="0">
              <a:spcBef>
                <a:spcPts val="0"/>
              </a:spcBef>
              <a:spcAft>
                <a:spcPts val="0"/>
              </a:spcAft>
              <a:buSzPts val="1530"/>
              <a:buChar char="*"/>
            </a:pPr>
            <a:r>
              <a:rPr lang="en-US" dirty="0"/>
              <a:t>Uses a static list of TLDs</a:t>
            </a:r>
            <a:endParaRPr dirty="0"/>
          </a:p>
          <a:p>
            <a:pPr lvl="1">
              <a:spcBef>
                <a:spcPts val="0"/>
              </a:spcBef>
            </a:pPr>
            <a:r>
              <a:rPr lang="en-US" dirty="0"/>
              <a:t>However, one can provide his or her own static list as input to the library. </a:t>
            </a:r>
          </a:p>
          <a:p>
            <a:pPr marL="914400" lvl="1" indent="-325755" algn="l" rtl="0">
              <a:spcBef>
                <a:spcPts val="0"/>
              </a:spcBef>
              <a:spcAft>
                <a:spcPts val="0"/>
              </a:spcAft>
              <a:buSzPts val="1530"/>
              <a:buChar char="*"/>
            </a:pPr>
            <a:r>
              <a:rPr lang="en-US" dirty="0"/>
              <a:t>By fetching the latest updated list of TLDs from IANA and caching it for a short period of time, one can validate domains the following way:</a:t>
            </a:r>
            <a:endParaRPr dirty="0"/>
          </a:p>
          <a:p>
            <a:pPr marL="0" indent="0">
              <a:buNone/>
            </a:pP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914400"/>
            <a:r>
              <a:rPr lang="en-US" dirty="0"/>
              <a:t>It’s also possible to provide the TLD of the domain to be tested in A-label form directly to the validator being instantiated to avoid the process of validating the TLD against the IANA list.</a:t>
            </a:r>
          </a:p>
          <a:p>
            <a:pPr marL="914400">
              <a:spcBef>
                <a:spcPts val="0"/>
              </a:spcBef>
            </a:pPr>
            <a:r>
              <a:rPr lang="en-US" dirty="0"/>
              <a:t>Once the domain validator is properly instantiated, one can provide it to the </a:t>
            </a:r>
            <a:r>
              <a:rPr lang="en-US" i="1" dirty="0" err="1"/>
              <a:t>UrlValidator</a:t>
            </a:r>
            <a:endParaRPr i="1" dirty="0"/>
          </a:p>
        </p:txBody>
      </p:sp>
      <p:pic>
        <p:nvPicPr>
          <p:cNvPr id="109" name="Google Shape;109;p5"/>
          <p:cNvPicPr preferRelativeResize="0"/>
          <p:nvPr/>
        </p:nvPicPr>
        <p:blipFill>
          <a:blip r:embed="rId3">
            <a:alphaModFix/>
          </a:blip>
          <a:stretch>
            <a:fillRect/>
          </a:stretch>
        </p:blipFill>
        <p:spPr>
          <a:xfrm>
            <a:off x="64975" y="3235982"/>
            <a:ext cx="9079025" cy="7860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145ac9cf70_0_19"/>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Java: Common Validators</a:t>
            </a:r>
            <a:endParaRPr sz="2800" dirty="0"/>
          </a:p>
        </p:txBody>
      </p:sp>
      <p:sp>
        <p:nvSpPr>
          <p:cNvPr id="115" name="Google Shape;115;g1145ac9cf70_0_19"/>
          <p:cNvSpPr txBox="1">
            <a:spLocks noGrp="1"/>
          </p:cNvSpPr>
          <p:nvPr>
            <p:ph type="body" idx="1"/>
          </p:nvPr>
        </p:nvSpPr>
        <p:spPr>
          <a:xfrm>
            <a:off x="320675" y="1318685"/>
            <a:ext cx="8450700" cy="5004055"/>
          </a:xfrm>
          <a:prstGeom prst="rect">
            <a:avLst/>
          </a:prstGeom>
          <a:noFill/>
          <a:ln>
            <a:noFill/>
          </a:ln>
        </p:spPr>
        <p:txBody>
          <a:bodyPr spcFirstLastPara="1" wrap="square" lIns="91425" tIns="45700" rIns="91425" bIns="45700" anchor="t" anchorCtr="0">
            <a:noAutofit/>
          </a:bodyPr>
          <a:lstStyle/>
          <a:p>
            <a:pPr marL="457200" lvl="0" indent="-336550" algn="l" rtl="0">
              <a:spcBef>
                <a:spcPts val="400"/>
              </a:spcBef>
              <a:spcAft>
                <a:spcPts val="0"/>
              </a:spcAft>
              <a:buSzPts val="1700"/>
              <a:buChar char="*"/>
            </a:pPr>
            <a:r>
              <a:rPr lang="en-US" dirty="0"/>
              <a:t>EAI:</a:t>
            </a:r>
            <a:endParaRPr dirty="0"/>
          </a:p>
          <a:p>
            <a:pPr marL="914400" lvl="1" indent="-325755" algn="l" rtl="0">
              <a:spcBef>
                <a:spcPts val="0"/>
              </a:spcBef>
              <a:spcAft>
                <a:spcPts val="0"/>
              </a:spcAft>
              <a:buSzPts val="1530"/>
              <a:buChar char="*"/>
            </a:pPr>
            <a:r>
              <a:rPr lang="en-US" sz="2000" dirty="0"/>
              <a:t>Like </a:t>
            </a:r>
            <a:r>
              <a:rPr lang="en-US" sz="2000" i="1" dirty="0" err="1"/>
              <a:t>UrlValidator</a:t>
            </a:r>
            <a:r>
              <a:rPr lang="en-US" sz="2000" dirty="0"/>
              <a:t>, </a:t>
            </a:r>
            <a:r>
              <a:rPr lang="en-US" sz="2000" i="1" dirty="0" err="1"/>
              <a:t>EmailValidator</a:t>
            </a:r>
            <a:r>
              <a:rPr lang="en-US" sz="2000" i="1" dirty="0"/>
              <a:t> </a:t>
            </a:r>
            <a:r>
              <a:rPr lang="en-US" sz="2000" dirty="0"/>
              <a:t>accepts a </a:t>
            </a:r>
            <a:r>
              <a:rPr lang="en-US" sz="2000" i="1" dirty="0" err="1"/>
              <a:t>DomainValidator</a:t>
            </a:r>
            <a:r>
              <a:rPr lang="en-US" sz="2000" i="1" dirty="0"/>
              <a:t> </a:t>
            </a:r>
            <a:r>
              <a:rPr lang="en-US" sz="2000" dirty="0"/>
              <a:t>instance:</a:t>
            </a:r>
            <a:endParaRPr sz="2000"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0" indent="0">
              <a:buNone/>
            </a:pPr>
            <a:r>
              <a:rPr lang="en-US" dirty="0"/>
              <a:t>“</a:t>
            </a:r>
            <a:r>
              <a:rPr lang="en-US" i="1" dirty="0" err="1"/>
              <a:t>lastIndexOf</a:t>
            </a:r>
            <a:r>
              <a:rPr lang="en-US" dirty="0"/>
              <a:t>” is important here, because emails can contain ‘@’ in the local part if it is wrapped in double quotes. </a:t>
            </a:r>
            <a:endParaRPr dirty="0"/>
          </a:p>
          <a:p>
            <a:pPr marL="0" lvl="0" indent="0" algn="l" rtl="0">
              <a:spcBef>
                <a:spcPts val="400"/>
              </a:spcBef>
              <a:spcAft>
                <a:spcPts val="0"/>
              </a:spcAft>
              <a:buNone/>
            </a:pPr>
            <a:endParaRPr dirty="0"/>
          </a:p>
          <a:p>
            <a:pPr marL="457200" lvl="0" indent="-336550" algn="l" rtl="0">
              <a:spcBef>
                <a:spcPts val="400"/>
              </a:spcBef>
              <a:spcAft>
                <a:spcPts val="0"/>
              </a:spcAft>
              <a:buSzPts val="1700"/>
              <a:buChar char="*"/>
            </a:pPr>
            <a:r>
              <a:rPr lang="en-US" dirty="0"/>
              <a:t>Bug report:</a:t>
            </a:r>
            <a:endParaRPr dirty="0"/>
          </a:p>
          <a:p>
            <a:pPr marL="914400" lvl="1" indent="-325755" algn="l" rtl="0">
              <a:spcBef>
                <a:spcPts val="0"/>
              </a:spcBef>
              <a:spcAft>
                <a:spcPts val="0"/>
              </a:spcAft>
              <a:buSzPts val="1530"/>
              <a:buChar char="*"/>
            </a:pPr>
            <a:r>
              <a:rPr lang="en-US" sz="2000" u="sng" dirty="0">
                <a:solidFill>
                  <a:schemeClr val="hlink"/>
                </a:solidFill>
                <a:hlinkClick r:id="rId3">
                  <a:extLst>
                    <a:ext uri="{A12FA001-AC4F-418D-AE19-62706E023703}">
                      <ahyp:hlinkClr xmlns:ahyp="http://schemas.microsoft.com/office/drawing/2018/hyperlinkcolor" val="tx"/>
                    </a:ext>
                  </a:extLst>
                </a:hlinkClick>
              </a:rPr>
              <a:t>Domain validator converts the domain to A-label with java.net.IDN that is only IDNA 2003 compliant</a:t>
            </a:r>
            <a:endParaRPr sz="2000" dirty="0">
              <a:solidFill>
                <a:schemeClr val="hlink"/>
              </a:solidFill>
            </a:endParaRPr>
          </a:p>
        </p:txBody>
      </p:sp>
      <p:pic>
        <p:nvPicPr>
          <p:cNvPr id="116" name="Google Shape;116;g1145ac9cf70_0_19"/>
          <p:cNvPicPr preferRelativeResize="0"/>
          <p:nvPr/>
        </p:nvPicPr>
        <p:blipFill>
          <a:blip r:embed="rId4">
            <a:alphaModFix/>
          </a:blip>
          <a:stretch>
            <a:fillRect/>
          </a:stretch>
        </p:blipFill>
        <p:spPr>
          <a:xfrm>
            <a:off x="0" y="2461686"/>
            <a:ext cx="9144000" cy="1472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Java: Guava</a:t>
            </a:r>
            <a:endParaRPr sz="2800" dirty="0"/>
          </a:p>
        </p:txBody>
      </p:sp>
      <p:sp>
        <p:nvSpPr>
          <p:cNvPr id="122" name="Google Shape;122;p6"/>
          <p:cNvSpPr txBox="1">
            <a:spLocks noGrp="1"/>
          </p:cNvSpPr>
          <p:nvPr>
            <p:ph type="body" idx="1"/>
          </p:nvPr>
        </p:nvSpPr>
        <p:spPr>
          <a:xfrm>
            <a:off x="320041" y="846667"/>
            <a:ext cx="8450700" cy="5736166"/>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IDNA</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spcBef>
                <a:spcPts val="1200"/>
              </a:spcBef>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Only performs some basic checks (label length, no ending dash, etc.) on domain names.</a:t>
            </a: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pPr marL="548640" lvl="1" indent="-182880">
              <a:spcBef>
                <a:spcPts val="1200"/>
              </a:spcBef>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IDNs</a:t>
            </a:r>
            <a:r>
              <a:rPr lang="en-US" sz="2000" dirty="0">
                <a:latin typeface="Open Sans Light" panose="020B0306030504020204" pitchFamily="34" charset="0"/>
                <a:ea typeface="Open Sans Light" panose="020B0306030504020204" pitchFamily="34" charset="0"/>
                <a:cs typeface="Open Sans Light" panose="020B0306030504020204" pitchFamily="34" charset="0"/>
              </a:rPr>
              <a:t> are accepted by default without further validation so another validation should be performed.</a:t>
            </a:r>
          </a:p>
          <a:p>
            <a:pPr marL="548640" lvl="1" indent="-182880">
              <a:spcBef>
                <a:spcPts val="1200"/>
              </a:spcBef>
              <a:buFont typeface="Open Sans,Sans-Serif"/>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Can only be used to check whether the domain is in the public suffix list, which is not a reliable method to consider a domain as invalid.</a:t>
            </a:r>
          </a:p>
          <a:p>
            <a:pPr marL="548640" lvl="1" indent="-182880">
              <a:spcBef>
                <a:spcPts val="1200"/>
              </a:spcBef>
              <a:buFont typeface="Open Sans"/>
              <a:buChar char="*"/>
            </a:pP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pPr marL="0" lvl="0" indent="0" algn="l" rtl="0">
              <a:spcBef>
                <a:spcPts val="1200"/>
              </a:spcBef>
              <a:spcAft>
                <a:spcPts val="0"/>
              </a:spcAft>
              <a:buNone/>
            </a:pP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57200" lvl="0" indent="-336550" algn="l" rtl="0">
              <a:spcBef>
                <a:spcPts val="1200"/>
              </a:spcBef>
              <a:spcAft>
                <a:spcPts val="0"/>
              </a:spcAft>
              <a:buSzPts val="1700"/>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Bug report:</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lvl="1">
              <a:spcBef>
                <a:spcPts val="0"/>
              </a:spcBef>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rPr>
              <a:t>Pull request to clarify the documentation about IDN</a:t>
            </a: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4" descr="Text&#10;&#10;Description automatically generated">
            <a:extLst>
              <a:ext uri="{FF2B5EF4-FFF2-40B4-BE49-F238E27FC236}">
                <a16:creationId xmlns:a16="http://schemas.microsoft.com/office/drawing/2014/main" id="{04B27A52-8041-4CA7-B804-AAEF8F0D2164}"/>
              </a:ext>
            </a:extLst>
          </p:cNvPr>
          <p:cNvPicPr>
            <a:picLocks noChangeAspect="1"/>
          </p:cNvPicPr>
          <p:nvPr/>
        </p:nvPicPr>
        <p:blipFill>
          <a:blip r:embed="rId4"/>
          <a:stretch>
            <a:fillRect/>
          </a:stretch>
        </p:blipFill>
        <p:spPr>
          <a:xfrm>
            <a:off x="823500" y="3963698"/>
            <a:ext cx="7496999" cy="19172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145ac9cf70_0_38"/>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Java: ICU</a:t>
            </a:r>
            <a:endParaRPr sz="2800" dirty="0"/>
          </a:p>
        </p:txBody>
      </p:sp>
      <p:sp>
        <p:nvSpPr>
          <p:cNvPr id="129" name="Google Shape;129;g1145ac9cf70_0_38"/>
          <p:cNvSpPr txBox="1">
            <a:spLocks noGrp="1"/>
          </p:cNvSpPr>
          <p:nvPr>
            <p:ph type="body" idx="1"/>
          </p:nvPr>
        </p:nvSpPr>
        <p:spPr>
          <a:xfrm>
            <a:off x="320350" y="1118711"/>
            <a:ext cx="8450700" cy="5237484"/>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IDNA</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rtl="0">
              <a:spcBef>
                <a:spcPts val="1200"/>
              </a:spcBef>
              <a:spcAft>
                <a:spcPts val="0"/>
              </a:spcAft>
              <a:buSzPts val="1530"/>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Convert domain to A-label prior to using it on wire. This mitigates the risk induced by other libraries which may have a poor UA compliance level.</a:t>
            </a: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rtl="0">
              <a:spcBef>
                <a:spcPts val="1200"/>
              </a:spcBef>
              <a:spcAft>
                <a:spcPts val="0"/>
              </a:spcAft>
              <a:buSzPts val="1530"/>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Combination of flags to be fully compliant with IDNA2008:</a:t>
            </a: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57200" lvl="0" indent="-336550" algn="l" rtl="0">
              <a:spcBef>
                <a:spcPts val="1200"/>
              </a:spcBef>
              <a:spcAft>
                <a:spcPts val="0"/>
              </a:spcAft>
              <a:buSzPts val="1700"/>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Bug report:</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lvl="1">
              <a:spcBef>
                <a:spcPts val="0"/>
              </a:spcBef>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rPr>
              <a:t>ICU performs some normalization on domain and therefore, some invalid characters as per IDNA 2008 but valid as per UTS46 are considered valid</a:t>
            </a: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30" name="Google Shape;130;g1145ac9cf70_0_38"/>
          <p:cNvPicPr preferRelativeResize="0"/>
          <p:nvPr/>
        </p:nvPicPr>
        <p:blipFill>
          <a:blip r:embed="rId4">
            <a:alphaModFix/>
          </a:blip>
          <a:stretch>
            <a:fillRect/>
          </a:stretch>
        </p:blipFill>
        <p:spPr>
          <a:xfrm>
            <a:off x="758884" y="3229192"/>
            <a:ext cx="7573613" cy="1788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145ac9cf70_0_49"/>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Java: Jakarta Mail</a:t>
            </a:r>
            <a:endParaRPr sz="2800" dirty="0"/>
          </a:p>
        </p:txBody>
      </p:sp>
      <p:sp>
        <p:nvSpPr>
          <p:cNvPr id="136" name="Google Shape;136;g1145ac9cf70_0_49"/>
          <p:cNvSpPr txBox="1">
            <a:spLocks noGrp="1"/>
          </p:cNvSpPr>
          <p:nvPr>
            <p:ph type="body" idx="1"/>
          </p:nvPr>
        </p:nvSpPr>
        <p:spPr>
          <a:xfrm>
            <a:off x="320350" y="1118711"/>
            <a:ext cx="8450700" cy="4620600"/>
          </a:xfrm>
          <a:prstGeom prst="rect">
            <a:avLst/>
          </a:prstGeom>
          <a:noFill/>
          <a:ln>
            <a:noFill/>
          </a:ln>
        </p:spPr>
        <p:txBody>
          <a:bodyPr spcFirstLastPara="1" wrap="square" lIns="91425" tIns="45700" rIns="91425" bIns="45700" anchor="t" anchorCtr="0">
            <a:noAutofit/>
          </a:bodyPr>
          <a:lstStyle/>
          <a:p>
            <a:pPr marL="274320" lvl="0" indent="-182880" algn="l" rtl="0">
              <a:spcBef>
                <a:spcPts val="1200"/>
              </a:spcBef>
              <a:spcAft>
                <a:spcPts val="0"/>
              </a:spcAft>
              <a:buSzPts val="170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EAI</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spcBef>
                <a:spcPts val="1200"/>
              </a:spcBef>
              <a:buFont typeface="Open Sans"/>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sym typeface="Open Sans"/>
              </a:rPr>
              <a:t>Some valid Unicode characters as per IDNA 2008 are rejected, in such cases, convert domain to A-label.</a:t>
            </a: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548640" lvl="1" indent="-182880" algn="l" rtl="0">
              <a:spcBef>
                <a:spcPts val="1200"/>
              </a:spcBef>
              <a:spcAft>
                <a:spcPts val="0"/>
              </a:spcAft>
              <a:buSzPts val="1530"/>
              <a:buFont typeface="Open Sans"/>
              <a:buChar char="*"/>
            </a:pPr>
            <a:endParaRPr sz="20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l" rtl="0">
              <a:spcBef>
                <a:spcPts val="1200"/>
              </a:spcBef>
              <a:spcAft>
                <a:spcPts val="0"/>
              </a:spcAft>
              <a:buNone/>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convertDomainToAlabel</a:t>
            </a: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 use ICU discussed earlier.</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914400" lvl="0" indent="-336550" algn="l" rtl="0">
              <a:spcBef>
                <a:spcPts val="1200"/>
              </a:spcBef>
              <a:spcAft>
                <a:spcPts val="0"/>
              </a:spcAft>
              <a:buSzPts val="1700"/>
              <a:buFont typeface="Open Sans"/>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Session transport must be initialized with allowutf8:</a:t>
            </a:r>
            <a:endParaRPr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pic>
        <p:nvPicPr>
          <p:cNvPr id="137" name="Google Shape;137;g1145ac9cf70_0_49"/>
          <p:cNvPicPr preferRelativeResize="0"/>
          <p:nvPr/>
        </p:nvPicPr>
        <p:blipFill>
          <a:blip r:embed="rId3">
            <a:alphaModFix/>
          </a:blip>
          <a:stretch>
            <a:fillRect/>
          </a:stretch>
        </p:blipFill>
        <p:spPr>
          <a:xfrm>
            <a:off x="1" y="2427665"/>
            <a:ext cx="9143999" cy="1761450"/>
          </a:xfrm>
          <a:prstGeom prst="rect">
            <a:avLst/>
          </a:prstGeom>
          <a:noFill/>
          <a:ln>
            <a:noFill/>
          </a:ln>
        </p:spPr>
      </p:pic>
      <p:pic>
        <p:nvPicPr>
          <p:cNvPr id="138" name="Google Shape;138;g1145ac9cf70_0_49"/>
          <p:cNvPicPr preferRelativeResize="0"/>
          <p:nvPr/>
        </p:nvPicPr>
        <p:blipFill>
          <a:blip r:embed="rId4">
            <a:alphaModFix/>
          </a:blip>
          <a:stretch>
            <a:fillRect/>
          </a:stretch>
        </p:blipFill>
        <p:spPr>
          <a:xfrm>
            <a:off x="2209712" y="5127333"/>
            <a:ext cx="4724575" cy="13870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00608c-59e3-4f51-ad7b-fa0ff2a900f9">
      <Terms xmlns="http://schemas.microsoft.com/office/infopath/2007/PartnerControls"/>
    </lcf76f155ced4ddcb4097134ff3c332f>
    <TaxCatchAll xmlns="eede01aa-39e2-41f2-b350-7d53f5af9c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0347369A0E1146A99D924E211F6741" ma:contentTypeVersion="15" ma:contentTypeDescription="Crée un document." ma:contentTypeScope="" ma:versionID="5968590c11c0a6a0ef13635317951e76">
  <xsd:schema xmlns:xsd="http://www.w3.org/2001/XMLSchema" xmlns:xs="http://www.w3.org/2001/XMLSchema" xmlns:p="http://schemas.microsoft.com/office/2006/metadata/properties" xmlns:ns2="7c00608c-59e3-4f51-ad7b-fa0ff2a900f9" xmlns:ns3="9b741045-b701-48d4-9b33-5bf8e5da2881" xmlns:ns4="eede01aa-39e2-41f2-b350-7d53f5af9c90" targetNamespace="http://schemas.microsoft.com/office/2006/metadata/properties" ma:root="true" ma:fieldsID="d1981cbd1584ee567eb03378837bc0b3" ns2:_="" ns3:_="" ns4:_="">
    <xsd:import namespace="7c00608c-59e3-4f51-ad7b-fa0ff2a900f9"/>
    <xsd:import namespace="9b741045-b701-48d4-9b33-5bf8e5da2881"/>
    <xsd:import namespace="eede01aa-39e2-41f2-b350-7d53f5af9c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0608c-59e3-4f51-ad7b-fa0ff2a90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1a8d1c8e-7052-46ee-a033-4b68392a2f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741045-b701-48d4-9b33-5bf8e5da2881"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de01aa-39e2-41f2-b350-7d53f5af9c9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e809f0e-e7b6-48e7-9f9b-6532e92610c0}" ma:internalName="TaxCatchAll" ma:showField="CatchAllData" ma:web="9b741045-b701-48d4-9b33-5bf8e5da2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6FC69-5FC7-452A-86EB-60F87513C87B}">
  <ds:schemaRefs>
    <ds:schemaRef ds:uri="http://schemas.microsoft.com/office/2006/metadata/properties"/>
    <ds:schemaRef ds:uri="http://schemas.microsoft.com/office/infopath/2007/PartnerControls"/>
    <ds:schemaRef ds:uri="7c00608c-59e3-4f51-ad7b-fa0ff2a900f9"/>
    <ds:schemaRef ds:uri="eede01aa-39e2-41f2-b350-7d53f5af9c90"/>
  </ds:schemaRefs>
</ds:datastoreItem>
</file>

<file path=customXml/itemProps2.xml><?xml version="1.0" encoding="utf-8"?>
<ds:datastoreItem xmlns:ds="http://schemas.openxmlformats.org/officeDocument/2006/customXml" ds:itemID="{B1F54777-F017-46A4-A139-8B1753514474}">
  <ds:schemaRefs>
    <ds:schemaRef ds:uri="http://schemas.microsoft.com/sharepoint/v3/contenttype/forms"/>
  </ds:schemaRefs>
</ds:datastoreItem>
</file>

<file path=customXml/itemProps3.xml><?xml version="1.0" encoding="utf-8"?>
<ds:datastoreItem xmlns:ds="http://schemas.openxmlformats.org/officeDocument/2006/customXml" ds:itemID="{5268F215-05F6-4A55-A9FE-5DB6F11C7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0608c-59e3-4f51-ad7b-fa0ff2a900f9"/>
    <ds:schemaRef ds:uri="9b741045-b701-48d4-9b33-5bf8e5da2881"/>
    <ds:schemaRef ds:uri="eede01aa-39e2-41f2-b350-7d53f5af9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TotalTime>
  <Words>1096</Words>
  <Application>Microsoft Macintosh PowerPoint</Application>
  <PresentationFormat>On-screen Show (4:3)</PresentationFormat>
  <Paragraphs>191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Open Sans</vt:lpstr>
      <vt:lpstr>Calibri</vt:lpstr>
      <vt:lpstr>Open Sans Light</vt:lpstr>
      <vt:lpstr>Arial</vt:lpstr>
      <vt:lpstr>Merriweather Sans</vt:lpstr>
      <vt:lpstr>Open Sans,Sans-Serif</vt:lpstr>
      <vt:lpstr>Times New Roman</vt:lpstr>
      <vt:lpstr>Office Theme</vt:lpstr>
      <vt:lpstr>UA-Ready Code Samples in Java, Python, and JavaScript</vt:lpstr>
      <vt:lpstr>Target Languages and Libraries</vt:lpstr>
      <vt:lpstr>General Recommendations </vt:lpstr>
      <vt:lpstr>Java</vt:lpstr>
      <vt:lpstr>Java: Common Validators</vt:lpstr>
      <vt:lpstr>Java: Common Validators</vt:lpstr>
      <vt:lpstr>Java: Guava</vt:lpstr>
      <vt:lpstr>Java: ICU</vt:lpstr>
      <vt:lpstr>Java: Jakarta Mail</vt:lpstr>
      <vt:lpstr>Java: Jakarta Mail</vt:lpstr>
      <vt:lpstr>Java: Jakarta Mail</vt:lpstr>
      <vt:lpstr>Python</vt:lpstr>
      <vt:lpstr>Python: IDNA</vt:lpstr>
      <vt:lpstr>Python: Email Validator</vt:lpstr>
      <vt:lpstr>Python: smtplib</vt:lpstr>
      <vt:lpstr>Python: smtplib</vt:lpstr>
      <vt:lpstr>Javascript</vt:lpstr>
      <vt:lpstr>Javascript: idna-uts46</vt:lpstr>
      <vt:lpstr>Javascript: validator</vt:lpstr>
      <vt:lpstr>Javascript: nodemailer</vt:lpstr>
      <vt:lpstr>Javascript: nodemailer</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Showcasing UA Readiness and Conducting Bug Reporting with Programming Languages TODO: DATE BELOW + BUG REPORTS</dc:title>
  <dc:creator>Nicole Davenport</dc:creator>
  <cp:lastModifiedBy>Jane Sexton</cp:lastModifiedBy>
  <cp:revision>173</cp:revision>
  <dcterms:created xsi:type="dcterms:W3CDTF">2016-03-09T19:41:20Z</dcterms:created>
  <dcterms:modified xsi:type="dcterms:W3CDTF">2022-11-15T15:11:55Z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0x0101002C0347369A0E1146A99D924E211F6741</vt:lpwstr>
  </property>
  <property fmtid="{D5CDD505-2E9C-101B-9397-08002B2CF9AE}" pid="3" name="Order">
    <vt:r8>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