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79"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6858000" type="screen4x3"/>
  <p:notesSz cx="6858000" cy="9144000"/>
  <p:embeddedFontLst>
    <p:embeddedFont>
      <p:font typeface="Calibri" panose="020F0502020204030204" pitchFamily="34" charset="0"/>
      <p:regular r:id="rId27"/>
      <p:bold r:id="rId28"/>
      <p:italic r:id="rId29"/>
      <p:boldItalic r:id="rId30"/>
    </p:embeddedFont>
    <p:embeddedFont>
      <p:font typeface="Merriweather Sans" pitchFamily="2" charset="77"/>
      <p:regular r:id="rId31"/>
      <p:bold r:id="rId32"/>
      <p:italic r:id="rId33"/>
      <p:boldItalic r:id="rId34"/>
    </p:embeddedFont>
    <p:embeddedFont>
      <p:font typeface="Open Sans" panose="020B0606030504020204" pitchFamily="34" charset="0"/>
      <p:regular r:id="rId35"/>
      <p:bold r:id="rId36"/>
      <p:italic r:id="rId37"/>
      <p:boldItalic r:id="rId38"/>
    </p:embeddedFont>
    <p:embeddedFont>
      <p:font typeface="Open Sans Light" panose="020B030603050402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51">
          <p15:clr>
            <a:srgbClr val="A4A3A4"/>
          </p15:clr>
        </p15:guide>
        <p15:guide id="2" pos="242">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iJIKv8L+kTVZcQiPm0/yE7+/cgu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da Akbulut" initials="" lastIdx="1" clrIdx="0"/>
  <p:cmAuthor id="1" name="Seda Akbulut" initials="SA" lastIdx="5" clrIdx="1">
    <p:extLst>
      <p:ext uri="{19B8F6BF-5375-455C-9EA6-DF929625EA0E}">
        <p15:presenceInfo xmlns:p15="http://schemas.microsoft.com/office/powerpoint/2012/main" userId="S::seda.akbulut@icann.org::43c39cc7-e8f8-4664-8930-ba6950c042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097B965-FE19-44C2-874B-67B13548DF8F}">
  <a:tblStyle styleId="{5097B965-FE19-44C2-874B-67B13548DF8F}" styleName="Table_0">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EFE7"/>
          </a:solidFill>
        </a:fill>
      </a:tcStyle>
    </a:wholeTbl>
    <a:band1H>
      <a:tcTxStyle/>
      <a:tcStyle>
        <a:tcBdr/>
        <a:fill>
          <a:solidFill>
            <a:srgbClr val="FFDECB"/>
          </a:solidFill>
        </a:fill>
      </a:tcStyle>
    </a:band1H>
    <a:band2H>
      <a:tcTxStyle/>
      <a:tcStyle>
        <a:tcBdr/>
      </a:tcStyle>
    </a:band2H>
    <a:band1V>
      <a:tcTxStyle/>
      <a:tcStyle>
        <a:tcBdr/>
        <a:fill>
          <a:solidFill>
            <a:srgbClr val="FFDECB"/>
          </a:solidFill>
        </a:fill>
      </a:tcStyle>
    </a:band1V>
    <a:band2V>
      <a:tcTxStyle/>
      <a:tcStyle>
        <a:tcBdr/>
      </a:tcStyle>
    </a:band2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85"/>
    <p:restoredTop sz="94605"/>
  </p:normalViewPr>
  <p:slideViewPr>
    <p:cSldViewPr snapToGrid="0">
      <p:cViewPr varScale="1">
        <p:scale>
          <a:sx n="101" d="100"/>
          <a:sy n="101" d="100"/>
        </p:scale>
        <p:origin x="752" y="184"/>
      </p:cViewPr>
      <p:guideLst>
        <p:guide orient="horz" pos="851"/>
        <p:guide pos="242"/>
      </p:guideLst>
    </p:cSldViewPr>
  </p:slideViewPr>
  <p:outlineViewPr>
    <p:cViewPr>
      <p:scale>
        <a:sx n="33" d="100"/>
        <a:sy n="33" d="100"/>
      </p:scale>
      <p:origin x="0" y="-1335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customschemas.google.com/relationships/presentationmetadata" Target="meta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82880" lvl="1" indent="0" algn="l" rtl="0">
              <a:spcBef>
                <a:spcPts val="0"/>
              </a:spcBef>
              <a:spcAft>
                <a:spcPts val="0"/>
              </a:spcAft>
              <a:buClr>
                <a:schemeClr val="accent2"/>
              </a:buClr>
              <a:buSzPts val="1020"/>
              <a:buFont typeface="Merriweather Sans"/>
              <a:buNone/>
            </a:pPr>
            <a:r>
              <a:rPr lang="en-US" b="1">
                <a:solidFill>
                  <a:srgbClr val="000000"/>
                </a:solidFill>
                <a:latin typeface="Open Sans Light"/>
                <a:ea typeface="Open Sans Light"/>
                <a:cs typeface="Open Sans Light"/>
                <a:sym typeface="Open Sans Light"/>
              </a:rPr>
              <a:t>UASG Recommendations</a:t>
            </a:r>
            <a:endParaRPr/>
          </a:p>
          <a:p>
            <a:pPr marL="525780" lvl="1" indent="-342900" algn="l" rtl="0">
              <a:spcBef>
                <a:spcPts val="400"/>
              </a:spcBef>
              <a:spcAft>
                <a:spcPts val="0"/>
              </a:spcAft>
              <a:buClr>
                <a:schemeClr val="accent2"/>
              </a:buClr>
              <a:buSzPts val="1020"/>
              <a:buFont typeface="Merriweather Sans"/>
              <a:buChar char="*"/>
            </a:pPr>
            <a:r>
              <a:rPr lang="en-US">
                <a:solidFill>
                  <a:srgbClr val="000000"/>
                </a:solidFill>
                <a:latin typeface="Open Sans Light"/>
                <a:ea typeface="Open Sans Light"/>
                <a:cs typeface="Open Sans Light"/>
                <a:sym typeface="Open Sans Light"/>
              </a:rPr>
              <a:t>User interface elements requiring user to type domain name/email address must support Unicode and strings up to 256 characters</a:t>
            </a:r>
            <a:endParaRPr/>
          </a:p>
          <a:p>
            <a:pPr marL="525780" lvl="1" indent="-342900" algn="l" rtl="0">
              <a:spcBef>
                <a:spcPts val="400"/>
              </a:spcBef>
              <a:spcAft>
                <a:spcPts val="0"/>
              </a:spcAft>
              <a:buClr>
                <a:schemeClr val="accent2"/>
              </a:buClr>
              <a:buSzPts val="1020"/>
              <a:buFont typeface="Merriweather Sans"/>
              <a:buChar char="*"/>
            </a:pPr>
            <a:r>
              <a:rPr lang="en-US">
                <a:solidFill>
                  <a:srgbClr val="000000"/>
                </a:solidFill>
                <a:latin typeface="Open Sans Light"/>
                <a:ea typeface="Open Sans Light"/>
                <a:cs typeface="Open Sans Light"/>
                <a:sym typeface="Open Sans Light"/>
              </a:rPr>
              <a:t>Users should be allowed to enter ASCII Compatible Encoded text (“Punycoded”) in place of Unicode equivalent</a:t>
            </a:r>
            <a:endParaRPr/>
          </a:p>
          <a:p>
            <a:pPr marL="982980" lvl="2" indent="-342900" algn="l" rtl="0">
              <a:spcBef>
                <a:spcPts val="400"/>
              </a:spcBef>
              <a:spcAft>
                <a:spcPts val="0"/>
              </a:spcAft>
              <a:buClr>
                <a:schemeClr val="accent2"/>
              </a:buClr>
              <a:buSzPts val="1020"/>
              <a:buFont typeface="Merriweather Sans"/>
              <a:buChar char="*"/>
            </a:pPr>
            <a:r>
              <a:rPr lang="en-US">
                <a:solidFill>
                  <a:srgbClr val="000000"/>
                </a:solidFill>
                <a:latin typeface="Open Sans Light"/>
                <a:ea typeface="Open Sans Light"/>
                <a:cs typeface="Open Sans Light"/>
                <a:sym typeface="Open Sans Light"/>
              </a:rPr>
              <a:t>Unicode should be shown by default</a:t>
            </a:r>
            <a:endParaRPr/>
          </a:p>
          <a:p>
            <a:pPr marL="982980" lvl="2" indent="-342900" algn="l" rtl="0">
              <a:spcBef>
                <a:spcPts val="400"/>
              </a:spcBef>
              <a:spcAft>
                <a:spcPts val="0"/>
              </a:spcAft>
              <a:buClr>
                <a:schemeClr val="accent2"/>
              </a:buClr>
              <a:buSzPts val="1020"/>
              <a:buFont typeface="Merriweather Sans"/>
              <a:buChar char="*"/>
            </a:pPr>
            <a:r>
              <a:rPr lang="en-US">
                <a:solidFill>
                  <a:srgbClr val="000000"/>
                </a:solidFill>
                <a:latin typeface="Open Sans Light"/>
                <a:ea typeface="Open Sans Light"/>
                <a:cs typeface="Open Sans Light"/>
                <a:sym typeface="Open Sans Light"/>
              </a:rPr>
              <a:t>Punycoded text should only be shown when  provides a benefit</a:t>
            </a:r>
            <a:endParaRPr/>
          </a:p>
        </p:txBody>
      </p:sp>
      <p:sp>
        <p:nvSpPr>
          <p:cNvPr id="336" name="Google Shape;336;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82880" lvl="1" indent="0" algn="l" rtl="0">
              <a:spcBef>
                <a:spcPts val="0"/>
              </a:spcBef>
              <a:spcAft>
                <a:spcPts val="0"/>
              </a:spcAft>
              <a:buClr>
                <a:schemeClr val="accent2"/>
              </a:buClr>
              <a:buSzPts val="1020"/>
              <a:buFont typeface="Merriweather Sans"/>
              <a:buNone/>
            </a:pPr>
            <a:r>
              <a:rPr lang="en-US" b="1">
                <a:solidFill>
                  <a:srgbClr val="000000"/>
                </a:solidFill>
                <a:latin typeface="Open Sans Light"/>
                <a:ea typeface="Open Sans Light"/>
                <a:cs typeface="Open Sans Light"/>
                <a:sym typeface="Open Sans Light"/>
              </a:rPr>
              <a:t>UASG Recommendations</a:t>
            </a:r>
            <a:endParaRPr/>
          </a:p>
          <a:p>
            <a:pPr marL="525780" lvl="1" indent="-342900" algn="l" rtl="0">
              <a:spcBef>
                <a:spcPts val="400"/>
              </a:spcBef>
              <a:spcAft>
                <a:spcPts val="0"/>
              </a:spcAft>
              <a:buClr>
                <a:schemeClr val="accent2"/>
              </a:buClr>
              <a:buSzPts val="1020"/>
              <a:buFont typeface="Merriweather Sans"/>
              <a:buChar char="*"/>
            </a:pPr>
            <a:r>
              <a:rPr lang="en-US">
                <a:solidFill>
                  <a:srgbClr val="000000"/>
                </a:solidFill>
                <a:latin typeface="Open Sans Light"/>
                <a:ea typeface="Open Sans Light"/>
                <a:cs typeface="Open Sans Light"/>
                <a:sym typeface="Open Sans Light"/>
              </a:rPr>
              <a:t>User interface elements requiring user to type domain name/email address must support Unicode and strings up to 256 characters</a:t>
            </a:r>
            <a:endParaRPr/>
          </a:p>
          <a:p>
            <a:pPr marL="525780" lvl="1" indent="-342900" algn="l" rtl="0">
              <a:spcBef>
                <a:spcPts val="400"/>
              </a:spcBef>
              <a:spcAft>
                <a:spcPts val="0"/>
              </a:spcAft>
              <a:buClr>
                <a:schemeClr val="accent2"/>
              </a:buClr>
              <a:buSzPts val="1020"/>
              <a:buFont typeface="Merriweather Sans"/>
              <a:buChar char="*"/>
            </a:pPr>
            <a:r>
              <a:rPr lang="en-US">
                <a:solidFill>
                  <a:srgbClr val="000000"/>
                </a:solidFill>
                <a:latin typeface="Open Sans Light"/>
                <a:ea typeface="Open Sans Light"/>
                <a:cs typeface="Open Sans Light"/>
                <a:sym typeface="Open Sans Light"/>
              </a:rPr>
              <a:t>Users should be allowed to enter ASCII Compatible Encoded text (“Punycoded”) in place of Unicode equivalent</a:t>
            </a:r>
            <a:endParaRPr/>
          </a:p>
          <a:p>
            <a:pPr marL="982980" lvl="2" indent="-342900" algn="l" rtl="0">
              <a:spcBef>
                <a:spcPts val="400"/>
              </a:spcBef>
              <a:spcAft>
                <a:spcPts val="0"/>
              </a:spcAft>
              <a:buClr>
                <a:schemeClr val="accent2"/>
              </a:buClr>
              <a:buSzPts val="1020"/>
              <a:buFont typeface="Merriweather Sans"/>
              <a:buChar char="*"/>
            </a:pPr>
            <a:r>
              <a:rPr lang="en-US">
                <a:solidFill>
                  <a:srgbClr val="000000"/>
                </a:solidFill>
                <a:latin typeface="Open Sans Light"/>
                <a:ea typeface="Open Sans Light"/>
                <a:cs typeface="Open Sans Light"/>
                <a:sym typeface="Open Sans Light"/>
              </a:rPr>
              <a:t>Unicode should be shown by default</a:t>
            </a:r>
            <a:endParaRPr/>
          </a:p>
          <a:p>
            <a:pPr marL="982980" lvl="2" indent="-342900" algn="l" rtl="0">
              <a:spcBef>
                <a:spcPts val="400"/>
              </a:spcBef>
              <a:spcAft>
                <a:spcPts val="0"/>
              </a:spcAft>
              <a:buClr>
                <a:schemeClr val="accent2"/>
              </a:buClr>
              <a:buSzPts val="1020"/>
              <a:buFont typeface="Merriweather Sans"/>
              <a:buChar char="*"/>
            </a:pPr>
            <a:r>
              <a:rPr lang="en-US">
                <a:solidFill>
                  <a:srgbClr val="000000"/>
                </a:solidFill>
                <a:latin typeface="Open Sans Light"/>
                <a:ea typeface="Open Sans Light"/>
                <a:cs typeface="Open Sans Light"/>
                <a:sym typeface="Open Sans Light"/>
              </a:rPr>
              <a:t>Punycoded text should only be shown when  provides a benefit</a:t>
            </a:r>
            <a:endParaRPr/>
          </a:p>
        </p:txBody>
      </p:sp>
      <p:sp>
        <p:nvSpPr>
          <p:cNvPr id="346" name="Google Shape;346;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82880" lvl="1" indent="0" algn="l" rtl="0">
              <a:spcBef>
                <a:spcPts val="0"/>
              </a:spcBef>
              <a:spcAft>
                <a:spcPts val="0"/>
              </a:spcAft>
              <a:buClr>
                <a:schemeClr val="accent2"/>
              </a:buClr>
              <a:buSzPts val="1020"/>
              <a:buFont typeface="Merriweather Sans"/>
              <a:buNone/>
            </a:pPr>
            <a:r>
              <a:rPr lang="en-US" b="1">
                <a:solidFill>
                  <a:srgbClr val="000000"/>
                </a:solidFill>
                <a:latin typeface="Open Sans Light"/>
                <a:ea typeface="Open Sans Light"/>
                <a:cs typeface="Open Sans Light"/>
                <a:sym typeface="Open Sans Light"/>
              </a:rPr>
              <a:t>UASG Recommendations</a:t>
            </a:r>
            <a:endParaRPr/>
          </a:p>
          <a:p>
            <a:pPr marL="525780" lvl="1" indent="-342900" algn="l" rtl="0">
              <a:spcBef>
                <a:spcPts val="400"/>
              </a:spcBef>
              <a:spcAft>
                <a:spcPts val="0"/>
              </a:spcAft>
              <a:buClr>
                <a:schemeClr val="accent2"/>
              </a:buClr>
              <a:buSzPts val="1020"/>
              <a:buFont typeface="Merriweather Sans"/>
              <a:buChar char="*"/>
            </a:pPr>
            <a:r>
              <a:rPr lang="en-US">
                <a:solidFill>
                  <a:srgbClr val="000000"/>
                </a:solidFill>
                <a:latin typeface="Open Sans Light"/>
                <a:ea typeface="Open Sans Light"/>
                <a:cs typeface="Open Sans Light"/>
                <a:sym typeface="Open Sans Light"/>
              </a:rPr>
              <a:t>User interface elements requiring user to type domain name/email address must support Unicode and strings up to 256 characters</a:t>
            </a:r>
            <a:endParaRPr/>
          </a:p>
          <a:p>
            <a:pPr marL="525780" lvl="1" indent="-342900" algn="l" rtl="0">
              <a:spcBef>
                <a:spcPts val="400"/>
              </a:spcBef>
              <a:spcAft>
                <a:spcPts val="0"/>
              </a:spcAft>
              <a:buClr>
                <a:schemeClr val="accent2"/>
              </a:buClr>
              <a:buSzPts val="1020"/>
              <a:buFont typeface="Merriweather Sans"/>
              <a:buChar char="*"/>
            </a:pPr>
            <a:r>
              <a:rPr lang="en-US">
                <a:solidFill>
                  <a:srgbClr val="000000"/>
                </a:solidFill>
                <a:latin typeface="Open Sans Light"/>
                <a:ea typeface="Open Sans Light"/>
                <a:cs typeface="Open Sans Light"/>
                <a:sym typeface="Open Sans Light"/>
              </a:rPr>
              <a:t>Users should be allowed to enter ASCII Compatible Encoded text (“Punycoded”) in place of Unicode equivalent</a:t>
            </a:r>
            <a:endParaRPr/>
          </a:p>
          <a:p>
            <a:pPr marL="982980" lvl="2" indent="-342900" algn="l" rtl="0">
              <a:spcBef>
                <a:spcPts val="400"/>
              </a:spcBef>
              <a:spcAft>
                <a:spcPts val="0"/>
              </a:spcAft>
              <a:buClr>
                <a:schemeClr val="accent2"/>
              </a:buClr>
              <a:buSzPts val="1020"/>
              <a:buFont typeface="Merriweather Sans"/>
              <a:buChar char="*"/>
            </a:pPr>
            <a:r>
              <a:rPr lang="en-US">
                <a:solidFill>
                  <a:srgbClr val="000000"/>
                </a:solidFill>
                <a:latin typeface="Open Sans Light"/>
                <a:ea typeface="Open Sans Light"/>
                <a:cs typeface="Open Sans Light"/>
                <a:sym typeface="Open Sans Light"/>
              </a:rPr>
              <a:t>Unicode should be shown by default</a:t>
            </a:r>
            <a:endParaRPr/>
          </a:p>
          <a:p>
            <a:pPr marL="982980" lvl="2" indent="-342900" algn="l" rtl="0">
              <a:spcBef>
                <a:spcPts val="400"/>
              </a:spcBef>
              <a:spcAft>
                <a:spcPts val="0"/>
              </a:spcAft>
              <a:buClr>
                <a:schemeClr val="accent2"/>
              </a:buClr>
              <a:buSzPts val="1020"/>
              <a:buFont typeface="Merriweather Sans"/>
              <a:buChar char="*"/>
            </a:pPr>
            <a:r>
              <a:rPr lang="en-US">
                <a:solidFill>
                  <a:srgbClr val="000000"/>
                </a:solidFill>
                <a:latin typeface="Open Sans Light"/>
                <a:ea typeface="Open Sans Light"/>
                <a:cs typeface="Open Sans Light"/>
                <a:sym typeface="Open Sans Light"/>
              </a:rPr>
              <a:t>Punycoded text should only be shown when  provides a benefit</a:t>
            </a:r>
            <a:endParaRPr/>
          </a:p>
        </p:txBody>
      </p:sp>
      <p:sp>
        <p:nvSpPr>
          <p:cNvPr id="356" name="Google Shape;356;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5" name="Google Shape;465;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95490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hort">
  <p:cSld name="Title: Short">
    <p:bg>
      <p:bgPr>
        <a:solidFill>
          <a:schemeClr val="accent1"/>
        </a:solidFill>
        <a:effectLst/>
      </p:bgPr>
    </p:bg>
    <p:spTree>
      <p:nvGrpSpPr>
        <p:cNvPr id="1" name="Shape 10"/>
        <p:cNvGrpSpPr/>
        <p:nvPr/>
      </p:nvGrpSpPr>
      <p:grpSpPr>
        <a:xfrm>
          <a:off x="0" y="0"/>
          <a:ext cx="0" cy="0"/>
          <a:chOff x="0" y="0"/>
          <a:chExt cx="0" cy="0"/>
        </a:xfrm>
      </p:grpSpPr>
      <p:sp>
        <p:nvSpPr>
          <p:cNvPr id="11" name="Google Shape;11;p25"/>
          <p:cNvSpPr txBox="1">
            <a:spLocks noGrp="1"/>
          </p:cNvSpPr>
          <p:nvPr>
            <p:ph type="title"/>
          </p:nvPr>
        </p:nvSpPr>
        <p:spPr>
          <a:xfrm>
            <a:off x="475488" y="4389120"/>
            <a:ext cx="8153399" cy="74398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262626"/>
              </a:buClr>
              <a:buSzPts val="3200"/>
              <a:buFont typeface="Open Sans"/>
              <a:buNone/>
              <a:defRPr sz="3200" b="0" i="0" u="none" strike="noStrike" cap="none">
                <a:solidFill>
                  <a:srgbClr val="262626"/>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5"/>
          <p:cNvSpPr txBox="1"/>
          <p:nvPr/>
        </p:nvSpPr>
        <p:spPr>
          <a:xfrm>
            <a:off x="7318073" y="6465474"/>
            <a:ext cx="1692519" cy="200055"/>
          </a:xfrm>
          <a:prstGeom prst="rect">
            <a:avLst/>
          </a:prstGeom>
          <a:noFill/>
          <a:ln>
            <a:noFill/>
          </a:ln>
        </p:spPr>
        <p:txBody>
          <a:bodyPr spcFirstLastPara="1" wrap="square" lIns="91425" tIns="0" rIns="0" bIns="0" anchor="ctr" anchorCtr="0">
            <a:spAutoFit/>
          </a:bodyPr>
          <a:lstStyle/>
          <a:p>
            <a:pPr marL="0" marR="0" lvl="0" indent="0" algn="l" rtl="0">
              <a:lnSpc>
                <a:spcPct val="110000"/>
              </a:lnSpc>
              <a:spcBef>
                <a:spcPts val="0"/>
              </a:spcBef>
              <a:spcAft>
                <a:spcPts val="0"/>
              </a:spcAft>
              <a:buNone/>
            </a:pPr>
            <a:r>
              <a:rPr lang="en-US" sz="1200" b="0" i="0" u="none" strike="noStrike" cap="none">
                <a:solidFill>
                  <a:schemeClr val="dk2"/>
                </a:solidFill>
                <a:latin typeface="Open Sans Light"/>
                <a:ea typeface="Open Sans Light"/>
                <a:cs typeface="Open Sans Light"/>
                <a:sym typeface="Open Sans Light"/>
              </a:rPr>
              <a:t>Universal Acceptance</a:t>
            </a:r>
            <a:endParaRPr sz="1200" b="0" i="0" u="none" strike="noStrike" cap="none">
              <a:solidFill>
                <a:schemeClr val="dk2"/>
              </a:solidFill>
              <a:latin typeface="Open Sans Light"/>
              <a:ea typeface="Open Sans Light"/>
              <a:cs typeface="Open Sans Light"/>
              <a:sym typeface="Open Sans Light"/>
            </a:endParaRPr>
          </a:p>
        </p:txBody>
      </p:sp>
      <p:pic>
        <p:nvPicPr>
          <p:cNvPr id="13" name="Google Shape;13;p25" descr="ua-logo_wht.png"/>
          <p:cNvPicPr preferRelativeResize="0"/>
          <p:nvPr/>
        </p:nvPicPr>
        <p:blipFill rotWithShape="1">
          <a:blip r:embed="rId2">
            <a:alphaModFix amt="50000"/>
          </a:blip>
          <a:srcRect/>
          <a:stretch/>
        </p:blipFill>
        <p:spPr>
          <a:xfrm>
            <a:off x="7416496" y="5918780"/>
            <a:ext cx="1467358" cy="466344"/>
          </a:xfrm>
          <a:prstGeom prst="rect">
            <a:avLst/>
          </a:prstGeom>
          <a:noFill/>
          <a:ln>
            <a:noFill/>
          </a:ln>
        </p:spPr>
      </p:pic>
      <p:pic>
        <p:nvPicPr>
          <p:cNvPr id="14" name="Google Shape;14;p25" descr="ua-deck_title-art.png"/>
          <p:cNvPicPr preferRelativeResize="0"/>
          <p:nvPr/>
        </p:nvPicPr>
        <p:blipFill rotWithShape="1">
          <a:blip r:embed="rId3">
            <a:alphaModFix/>
          </a:blip>
          <a:srcRect r="36900"/>
          <a:stretch/>
        </p:blipFill>
        <p:spPr>
          <a:xfrm>
            <a:off x="0" y="-1"/>
            <a:ext cx="9144000" cy="375815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74"/>
        <p:cNvGrpSpPr/>
        <p:nvPr/>
      </p:nvGrpSpPr>
      <p:grpSpPr>
        <a:xfrm>
          <a:off x="0" y="0"/>
          <a:ext cx="0" cy="0"/>
          <a:chOff x="0" y="0"/>
          <a:chExt cx="0" cy="0"/>
        </a:xfrm>
      </p:grpSpPr>
      <p:sp>
        <p:nvSpPr>
          <p:cNvPr id="75" name="Google Shape;75;p34"/>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34"/>
          <p:cNvSpPr txBox="1">
            <a:spLocks noGrp="1"/>
          </p:cNvSpPr>
          <p:nvPr>
            <p:ph type="body" idx="1"/>
          </p:nvPr>
        </p:nvSpPr>
        <p:spPr>
          <a:xfrm>
            <a:off x="0" y="1328928"/>
            <a:ext cx="5486400" cy="4511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chemeClr val="accent2"/>
              </a:buClr>
              <a:buSzPts val="1700"/>
              <a:buFont typeface="Merriweather Sans"/>
              <a:buNone/>
              <a:defRPr sz="2000" b="0" i="0" u="none" strike="noStrike" cap="none">
                <a:solidFill>
                  <a:schemeClr val="dk1"/>
                </a:solidFill>
                <a:latin typeface="Open Sans Light"/>
                <a:ea typeface="Open Sans Light"/>
                <a:cs typeface="Open Sans Light"/>
                <a:sym typeface="Open Sans Light"/>
              </a:defRPr>
            </a:lvl1pPr>
            <a:lvl2pPr marL="914400" marR="0" lvl="1" indent="-325755" algn="l" rtl="0">
              <a:spcBef>
                <a:spcPts val="360"/>
              </a:spcBef>
              <a:spcAft>
                <a:spcPts val="0"/>
              </a:spcAft>
              <a:buClr>
                <a:schemeClr val="accent2"/>
              </a:buClr>
              <a:buSzPts val="1530"/>
              <a:buFont typeface="Merriweather Sans"/>
              <a:buChar char="*"/>
              <a:defRPr sz="1800" b="0" i="0" u="none" strike="noStrike" cap="none">
                <a:solidFill>
                  <a:schemeClr val="dk1"/>
                </a:solidFill>
                <a:latin typeface="Open Sans Light"/>
                <a:ea typeface="Open Sans Light"/>
                <a:cs typeface="Open Sans Light"/>
                <a:sym typeface="Open Sans Light"/>
              </a:defRPr>
            </a:lvl2pPr>
            <a:lvl3pPr marL="1371600" marR="0" lvl="2" indent="-314960" algn="l" rtl="0">
              <a:spcBef>
                <a:spcPts val="320"/>
              </a:spcBef>
              <a:spcAft>
                <a:spcPts val="0"/>
              </a:spcAft>
              <a:buClr>
                <a:schemeClr val="accent2"/>
              </a:buClr>
              <a:buSzPts val="1360"/>
              <a:buFont typeface="Merriweather Sans"/>
              <a:buChar char="*"/>
              <a:defRPr sz="1600" b="0" i="0" u="none" strike="noStrike" cap="none">
                <a:solidFill>
                  <a:schemeClr val="dk1"/>
                </a:solidFill>
                <a:latin typeface="Open Sans Light"/>
                <a:ea typeface="Open Sans Light"/>
                <a:cs typeface="Open Sans Light"/>
                <a:sym typeface="Open Sans Light"/>
              </a:defRPr>
            </a:lvl3pPr>
            <a:lvl4pPr marL="1828800" marR="0" lvl="3" indent="-304164" algn="l" rtl="0">
              <a:spcBef>
                <a:spcPts val="280"/>
              </a:spcBef>
              <a:spcAft>
                <a:spcPts val="0"/>
              </a:spcAft>
              <a:buClr>
                <a:schemeClr val="accent2"/>
              </a:buClr>
              <a:buSzPts val="1190"/>
              <a:buFont typeface="Merriweather Sans"/>
              <a:buChar char="*"/>
              <a:defRPr sz="1400" b="0" i="0" u="none" strike="noStrike" cap="none">
                <a:solidFill>
                  <a:schemeClr val="dk1"/>
                </a:solidFill>
                <a:latin typeface="Open Sans Light"/>
                <a:ea typeface="Open Sans Light"/>
                <a:cs typeface="Open Sans Light"/>
                <a:sym typeface="Open Sans Light"/>
              </a:defRPr>
            </a:lvl4pPr>
            <a:lvl5pPr marL="2286000" marR="0" lvl="4" indent="-304164" algn="l" rtl="0">
              <a:spcBef>
                <a:spcPts val="280"/>
              </a:spcBef>
              <a:spcAft>
                <a:spcPts val="0"/>
              </a:spcAft>
              <a:buClr>
                <a:schemeClr val="accent2"/>
              </a:buClr>
              <a:buSzPts val="1190"/>
              <a:buFont typeface="Merriweather Sans"/>
              <a:buChar char="*"/>
              <a:defRPr sz="1400" b="0" i="0" u="none" strike="noStrike" cap="none">
                <a:solidFill>
                  <a:schemeClr val="dk1"/>
                </a:solidFill>
                <a:latin typeface="Open Sans Light"/>
                <a:ea typeface="Open Sans Light"/>
                <a:cs typeface="Open Sans Light"/>
                <a:sym typeface="Open Sans Light"/>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77" name="Google Shape;77;p34"/>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78" name="Google Shape;78;p34"/>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pic>
        <p:nvPicPr>
          <p:cNvPr id="79" name="Google Shape;79;p34"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80" name="Google Shape;80;p34"/>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81" name="Google Shape;81;p34"/>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sp>
        <p:nvSpPr>
          <p:cNvPr id="82" name="Google Shape;82;p34"/>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83" name="Google Shape;83;p34"/>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tylized">
  <p:cSld name="Text: Stylized">
    <p:spTree>
      <p:nvGrpSpPr>
        <p:cNvPr id="1" name="Shape 15"/>
        <p:cNvGrpSpPr/>
        <p:nvPr/>
      </p:nvGrpSpPr>
      <p:grpSpPr>
        <a:xfrm>
          <a:off x="0" y="0"/>
          <a:ext cx="0" cy="0"/>
          <a:chOff x="0" y="0"/>
          <a:chExt cx="0" cy="0"/>
        </a:xfrm>
      </p:grpSpPr>
      <p:sp>
        <p:nvSpPr>
          <p:cNvPr id="16" name="Google Shape;16;p26"/>
          <p:cNvSpPr/>
          <p:nvPr/>
        </p:nvSpPr>
        <p:spPr>
          <a:xfrm>
            <a:off x="1" y="2839082"/>
            <a:ext cx="9143999" cy="4026665"/>
          </a:xfrm>
          <a:custGeom>
            <a:avLst/>
            <a:gdLst/>
            <a:ahLst/>
            <a:cxnLst/>
            <a:rect l="l" t="t" r="r" b="b"/>
            <a:pathLst>
              <a:path w="9198524" h="5515904" extrusionOk="0">
                <a:moveTo>
                  <a:pt x="0" y="0"/>
                </a:moveTo>
                <a:lnTo>
                  <a:pt x="9198524" y="3014506"/>
                </a:lnTo>
                <a:lnTo>
                  <a:pt x="9198524" y="5477421"/>
                </a:lnTo>
                <a:lnTo>
                  <a:pt x="0" y="5515904"/>
                </a:lnTo>
                <a:cubicBezTo>
                  <a:pt x="4276" y="3685821"/>
                  <a:pt x="8553" y="1855738"/>
                  <a:pt x="0" y="0"/>
                </a:cubicBezTo>
                <a:close/>
              </a:path>
            </a:pathLst>
          </a:custGeom>
          <a:solidFill>
            <a:schemeClr val="accent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17" name="Google Shape;17;p26"/>
          <p:cNvSpPr/>
          <p:nvPr/>
        </p:nvSpPr>
        <p:spPr>
          <a:xfrm>
            <a:off x="2607418" y="3934867"/>
            <a:ext cx="6536582" cy="2923133"/>
          </a:xfrm>
          <a:custGeom>
            <a:avLst/>
            <a:gdLst/>
            <a:ahLst/>
            <a:cxnLst/>
            <a:rect l="l" t="t" r="r" b="b"/>
            <a:pathLst>
              <a:path w="6029715" h="6875638" extrusionOk="0">
                <a:moveTo>
                  <a:pt x="6029715" y="0"/>
                </a:moveTo>
                <a:lnTo>
                  <a:pt x="6029715" y="6875638"/>
                </a:lnTo>
                <a:lnTo>
                  <a:pt x="0" y="6875638"/>
                </a:lnTo>
                <a:lnTo>
                  <a:pt x="6029715" y="0"/>
                </a:lnTo>
                <a:close/>
              </a:path>
            </a:pathLst>
          </a:custGeom>
          <a:solidFill>
            <a:schemeClr val="accent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18" name="Google Shape;18;p26"/>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26"/>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0" name="Google Shape;20;p26"/>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pic>
        <p:nvPicPr>
          <p:cNvPr id="21" name="Google Shape;21;p26"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22" name="Google Shape;22;p26"/>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3" name="Google Shape;23;p26"/>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b="0" i="0" u="none" strike="noStrike" cap="none">
              <a:solidFill>
                <a:schemeClr val="lt1"/>
              </a:solidFill>
              <a:latin typeface="Open Sans"/>
              <a:ea typeface="Open Sans"/>
              <a:cs typeface="Open Sans"/>
              <a:sym typeface="Open Sans"/>
            </a:endParaRPr>
          </a:p>
        </p:txBody>
      </p:sp>
      <p:sp>
        <p:nvSpPr>
          <p:cNvPr id="24" name="Google Shape;24;p26"/>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5" name="Google Shape;25;p26"/>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Bullets">
  <p:cSld name="Text: Bullets">
    <p:spTree>
      <p:nvGrpSpPr>
        <p:cNvPr id="1" name="Shape 26"/>
        <p:cNvGrpSpPr/>
        <p:nvPr/>
      </p:nvGrpSpPr>
      <p:grpSpPr>
        <a:xfrm>
          <a:off x="0" y="0"/>
          <a:ext cx="0" cy="0"/>
          <a:chOff x="0" y="0"/>
          <a:chExt cx="0" cy="0"/>
        </a:xfrm>
      </p:grpSpPr>
      <p:sp>
        <p:nvSpPr>
          <p:cNvPr id="27" name="Google Shape;27;p27"/>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00000"/>
              </a:buClr>
              <a:buSzPts val="3200"/>
              <a:buFont typeface="Open Sans"/>
              <a:buNone/>
              <a:defRPr sz="3200" b="0" i="0" u="none" strike="noStrike" cap="none">
                <a:solidFill>
                  <a:srgbClr val="000000"/>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Google Shape;28;p27"/>
          <p:cNvSpPr txBox="1">
            <a:spLocks noGrp="1"/>
          </p:cNvSpPr>
          <p:nvPr>
            <p:ph type="body" idx="1"/>
          </p:nvPr>
        </p:nvSpPr>
        <p:spPr>
          <a:xfrm>
            <a:off x="320675" y="1852083"/>
            <a:ext cx="8450746" cy="4297680"/>
          </a:xfrm>
          <a:prstGeom prst="rect">
            <a:avLst/>
          </a:prstGeom>
          <a:noFill/>
          <a:ln>
            <a:noFill/>
          </a:ln>
        </p:spPr>
        <p:txBody>
          <a:bodyPr spcFirstLastPara="1" wrap="square" lIns="91425" tIns="45700" rIns="91425" bIns="45700" anchor="t" anchorCtr="0">
            <a:noAutofit/>
          </a:bodyPr>
          <a:lstStyle>
            <a:lvl1pPr marL="457200" marR="0" lvl="0" indent="-336550" algn="l" rtl="0">
              <a:spcBef>
                <a:spcPts val="400"/>
              </a:spcBef>
              <a:spcAft>
                <a:spcPts val="0"/>
              </a:spcAft>
              <a:buClr>
                <a:schemeClr val="accent3"/>
              </a:buClr>
              <a:buSzPts val="1700"/>
              <a:buFont typeface="Merriweather Sans"/>
              <a:buChar char="*"/>
              <a:defRPr sz="2000" b="0" i="0" u="none" strike="noStrike" cap="none">
                <a:solidFill>
                  <a:srgbClr val="000000"/>
                </a:solidFill>
                <a:latin typeface="Open Sans Light"/>
                <a:ea typeface="Open Sans Light"/>
                <a:cs typeface="Open Sans Light"/>
                <a:sym typeface="Open Sans Light"/>
              </a:defRPr>
            </a:lvl1pPr>
            <a:lvl2pPr marL="914400" marR="0" lvl="1" indent="-325755" algn="l" rtl="0">
              <a:spcBef>
                <a:spcPts val="360"/>
              </a:spcBef>
              <a:spcAft>
                <a:spcPts val="0"/>
              </a:spcAft>
              <a:buClr>
                <a:schemeClr val="accent3"/>
              </a:buClr>
              <a:buSzPts val="1530"/>
              <a:buFont typeface="Merriweather Sans"/>
              <a:buChar char="*"/>
              <a:defRPr sz="1800" b="0" i="0" u="none" strike="noStrike" cap="none">
                <a:solidFill>
                  <a:srgbClr val="000000"/>
                </a:solidFill>
                <a:latin typeface="Open Sans Light"/>
                <a:ea typeface="Open Sans Light"/>
                <a:cs typeface="Open Sans Light"/>
                <a:sym typeface="Open Sans Light"/>
              </a:defRPr>
            </a:lvl2pPr>
            <a:lvl3pPr marL="1371600" marR="0" lvl="2" indent="-314960" algn="l" rtl="0">
              <a:spcBef>
                <a:spcPts val="320"/>
              </a:spcBef>
              <a:spcAft>
                <a:spcPts val="0"/>
              </a:spcAft>
              <a:buClr>
                <a:schemeClr val="accent3"/>
              </a:buClr>
              <a:buSzPts val="1360"/>
              <a:buFont typeface="Merriweather Sans"/>
              <a:buChar char="*"/>
              <a:defRPr sz="1600" b="0" i="0" u="none" strike="noStrike" cap="none">
                <a:solidFill>
                  <a:srgbClr val="000000"/>
                </a:solidFill>
                <a:latin typeface="Open Sans Light"/>
                <a:ea typeface="Open Sans Light"/>
                <a:cs typeface="Open Sans Light"/>
                <a:sym typeface="Open Sans Light"/>
              </a:defRPr>
            </a:lvl3pPr>
            <a:lvl4pPr marL="1828800" marR="0" lvl="3" indent="-304164" algn="l" rtl="0">
              <a:spcBef>
                <a:spcPts val="280"/>
              </a:spcBef>
              <a:spcAft>
                <a:spcPts val="0"/>
              </a:spcAft>
              <a:buClr>
                <a:schemeClr val="accent3"/>
              </a:buClr>
              <a:buSzPts val="1190"/>
              <a:buFont typeface="Merriweather Sans"/>
              <a:buChar char="*"/>
              <a:defRPr sz="1400" b="0" i="0" u="none" strike="noStrike" cap="none">
                <a:solidFill>
                  <a:srgbClr val="000000"/>
                </a:solidFill>
                <a:latin typeface="Open Sans Light"/>
                <a:ea typeface="Open Sans Light"/>
                <a:cs typeface="Open Sans Light"/>
                <a:sym typeface="Open Sans Light"/>
              </a:defRPr>
            </a:lvl4pPr>
            <a:lvl5pPr marL="2286000" marR="0" lvl="4" indent="-304164" algn="l" rtl="0">
              <a:spcBef>
                <a:spcPts val="280"/>
              </a:spcBef>
              <a:spcAft>
                <a:spcPts val="0"/>
              </a:spcAft>
              <a:buClr>
                <a:schemeClr val="accent3"/>
              </a:buClr>
              <a:buSzPts val="1190"/>
              <a:buFont typeface="Merriweather Sans"/>
              <a:buChar char="*"/>
              <a:defRPr sz="1400" b="0" i="0" u="none" strike="noStrike" cap="none">
                <a:solidFill>
                  <a:srgbClr val="000000"/>
                </a:solidFill>
                <a:latin typeface="Open Sans Light"/>
                <a:ea typeface="Open Sans Light"/>
                <a:cs typeface="Open Sans Light"/>
                <a:sym typeface="Open Sans Light"/>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pic>
        <p:nvPicPr>
          <p:cNvPr id="29" name="Google Shape;29;p27" descr="ua-logo_wht.png"/>
          <p:cNvPicPr preferRelativeResize="0"/>
          <p:nvPr/>
        </p:nvPicPr>
        <p:blipFill rotWithShape="1">
          <a:blip r:embed="rId2">
            <a:alphaModFix amt="40000"/>
          </a:blip>
          <a:srcRect/>
          <a:stretch/>
        </p:blipFill>
        <p:spPr>
          <a:xfrm>
            <a:off x="163565" y="4903789"/>
            <a:ext cx="661750" cy="210312"/>
          </a:xfrm>
          <a:prstGeom prst="rect">
            <a:avLst/>
          </a:prstGeom>
          <a:noFill/>
          <a:ln>
            <a:noFill/>
          </a:ln>
        </p:spPr>
      </p:pic>
      <p:sp>
        <p:nvSpPr>
          <p:cNvPr id="30" name="Google Shape;30;p27"/>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1" name="Google Shape;31;p27"/>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pic>
        <p:nvPicPr>
          <p:cNvPr id="32" name="Google Shape;32;p27"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33" name="Google Shape;33;p27"/>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4" name="Google Shape;34;p27"/>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b="0" i="0" u="none" strike="noStrike" cap="none">
              <a:solidFill>
                <a:schemeClr val="lt1"/>
              </a:solidFill>
              <a:latin typeface="Open Sans"/>
              <a:ea typeface="Open Sans"/>
              <a:cs typeface="Open Sans"/>
              <a:sym typeface="Open Sans"/>
            </a:endParaRPr>
          </a:p>
        </p:txBody>
      </p:sp>
      <p:sp>
        <p:nvSpPr>
          <p:cNvPr id="35" name="Google Shape;35;p27"/>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6" name="Google Shape;36;p27"/>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Section Divider">
  <p:cSld name="1_Section Divider">
    <p:bg>
      <p:bgPr>
        <a:solidFill>
          <a:schemeClr val="accent2"/>
        </a:solidFill>
        <a:effectLst/>
      </p:bgPr>
    </p:bg>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915988" y="1822231"/>
            <a:ext cx="5935662" cy="203926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Open Sans"/>
              <a:buNone/>
              <a:defRPr sz="3200" b="0"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9" name="Google Shape;39;p28" descr="ua-deck_title-art.png"/>
          <p:cNvPicPr preferRelativeResize="0"/>
          <p:nvPr/>
        </p:nvPicPr>
        <p:blipFill rotWithShape="1">
          <a:blip r:embed="rId2">
            <a:alphaModFix/>
          </a:blip>
          <a:srcRect t="3" r="36900" b="42816"/>
          <a:stretch/>
        </p:blipFill>
        <p:spPr>
          <a:xfrm>
            <a:off x="-1587" y="4709160"/>
            <a:ext cx="9144000" cy="214884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Plain">
  <p:cSld name="Text: Plain">
    <p:spTree>
      <p:nvGrpSpPr>
        <p:cNvPr id="1" name="Shape 40"/>
        <p:cNvGrpSpPr/>
        <p:nvPr/>
      </p:nvGrpSpPr>
      <p:grpSpPr>
        <a:xfrm>
          <a:off x="0" y="0"/>
          <a:ext cx="0" cy="0"/>
          <a:chOff x="0" y="0"/>
          <a:chExt cx="0" cy="0"/>
        </a:xfrm>
      </p:grpSpPr>
      <p:sp>
        <p:nvSpPr>
          <p:cNvPr id="41" name="Google Shape;41;p29"/>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29"/>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3" name="Google Shape;43;p29"/>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pic>
        <p:nvPicPr>
          <p:cNvPr id="44" name="Google Shape;44;p29"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45" name="Google Shape;45;p29"/>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6" name="Google Shape;46;p29"/>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sp>
        <p:nvSpPr>
          <p:cNvPr id="47" name="Google Shape;47;p29"/>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8" name="Google Shape;48;p29"/>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Graphic / Chart">
  <p:cSld name="Graphic / Chart">
    <p:spTree>
      <p:nvGrpSpPr>
        <p:cNvPr id="1" name="Shape 49"/>
        <p:cNvGrpSpPr/>
        <p:nvPr/>
      </p:nvGrpSpPr>
      <p:grpSpPr>
        <a:xfrm>
          <a:off x="0" y="0"/>
          <a:ext cx="0" cy="0"/>
          <a:chOff x="0" y="0"/>
          <a:chExt cx="0" cy="0"/>
        </a:xfrm>
      </p:grpSpPr>
      <p:sp>
        <p:nvSpPr>
          <p:cNvPr id="50" name="Google Shape;50;p30"/>
          <p:cNvSpPr txBox="1">
            <a:spLocks noGrp="1"/>
          </p:cNvSpPr>
          <p:nvPr>
            <p:ph type="title"/>
          </p:nvPr>
        </p:nvSpPr>
        <p:spPr>
          <a:xfrm>
            <a:off x="320040" y="275167"/>
            <a:ext cx="8445730"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30"/>
          <p:cNvSpPr/>
          <p:nvPr/>
        </p:nvSpPr>
        <p:spPr>
          <a:xfrm>
            <a:off x="8910474" y="6646725"/>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pic>
        <p:nvPicPr>
          <p:cNvPr id="52" name="Google Shape;52;p30"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53" name="Google Shape;53;p30"/>
          <p:cNvSpPr/>
          <p:nvPr/>
        </p:nvSpPr>
        <p:spPr>
          <a:xfrm>
            <a:off x="8821590" y="6574536"/>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4" name="Google Shape;54;p30"/>
          <p:cNvSpPr/>
          <p:nvPr/>
        </p:nvSpPr>
        <p:spPr>
          <a:xfrm>
            <a:off x="8904389" y="6694020"/>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sp>
        <p:nvSpPr>
          <p:cNvPr id="56" name="Google Shape;56;p31"/>
          <p:cNvSpPr txBox="1">
            <a:spLocks noGrp="1"/>
          </p:cNvSpPr>
          <p:nvPr>
            <p:ph type="title"/>
          </p:nvPr>
        </p:nvSpPr>
        <p:spPr>
          <a:xfrm>
            <a:off x="0" y="0"/>
            <a:ext cx="9144000" cy="101088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3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58" name="Google Shape;58;p3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59" name="Google Shape;59;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60" name="Google Shape;60;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61" name="Google Shape;61;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Times New Roman"/>
                <a:ea typeface="Times New Roman"/>
                <a:cs typeface="Times New Roman"/>
                <a:sym typeface="Times New Roman"/>
              </a:defRPr>
            </a:lvl1pPr>
            <a:lvl2pPr marL="0" marR="0" lvl="1" indent="0" algn="l" rtl="0">
              <a:spcBef>
                <a:spcPts val="0"/>
              </a:spcBef>
              <a:buNone/>
              <a:defRPr sz="1800">
                <a:solidFill>
                  <a:schemeClr val="dk1"/>
                </a:solidFill>
                <a:latin typeface="Times New Roman"/>
                <a:ea typeface="Times New Roman"/>
                <a:cs typeface="Times New Roman"/>
                <a:sym typeface="Times New Roman"/>
              </a:defRPr>
            </a:lvl2pPr>
            <a:lvl3pPr marL="0" marR="0" lvl="2" indent="0" algn="l" rtl="0">
              <a:spcBef>
                <a:spcPts val="0"/>
              </a:spcBef>
              <a:buNone/>
              <a:defRPr sz="1800">
                <a:solidFill>
                  <a:schemeClr val="dk1"/>
                </a:solidFill>
                <a:latin typeface="Times New Roman"/>
                <a:ea typeface="Times New Roman"/>
                <a:cs typeface="Times New Roman"/>
                <a:sym typeface="Times New Roman"/>
              </a:defRPr>
            </a:lvl3pPr>
            <a:lvl4pPr marL="0" marR="0" lvl="3" indent="0" algn="l" rtl="0">
              <a:spcBef>
                <a:spcPts val="0"/>
              </a:spcBef>
              <a:buNone/>
              <a:defRPr sz="1800">
                <a:solidFill>
                  <a:schemeClr val="dk1"/>
                </a:solidFill>
                <a:latin typeface="Times New Roman"/>
                <a:ea typeface="Times New Roman"/>
                <a:cs typeface="Times New Roman"/>
                <a:sym typeface="Times New Roman"/>
              </a:defRPr>
            </a:lvl4pPr>
            <a:lvl5pPr marL="0" marR="0" lvl="4" indent="0" algn="l" rtl="0">
              <a:spcBef>
                <a:spcPts val="0"/>
              </a:spcBef>
              <a:buNone/>
              <a:defRPr sz="1800">
                <a:solidFill>
                  <a:schemeClr val="dk1"/>
                </a:solidFill>
                <a:latin typeface="Times New Roman"/>
                <a:ea typeface="Times New Roman"/>
                <a:cs typeface="Times New Roman"/>
                <a:sym typeface="Times New Roman"/>
              </a:defRPr>
            </a:lvl5pPr>
            <a:lvl6pPr marL="0" marR="0" lvl="5" indent="0" algn="l" rtl="0">
              <a:spcBef>
                <a:spcPts val="0"/>
              </a:spcBef>
              <a:buNone/>
              <a:defRPr sz="1800">
                <a:solidFill>
                  <a:schemeClr val="dk1"/>
                </a:solidFill>
                <a:latin typeface="Times New Roman"/>
                <a:ea typeface="Times New Roman"/>
                <a:cs typeface="Times New Roman"/>
                <a:sym typeface="Times New Roman"/>
              </a:defRPr>
            </a:lvl6pPr>
            <a:lvl7pPr marL="0" marR="0" lvl="6" indent="0" algn="l" rtl="0">
              <a:spcBef>
                <a:spcPts val="0"/>
              </a:spcBef>
              <a:buNone/>
              <a:defRPr sz="1800">
                <a:solidFill>
                  <a:schemeClr val="dk1"/>
                </a:solidFill>
                <a:latin typeface="Times New Roman"/>
                <a:ea typeface="Times New Roman"/>
                <a:cs typeface="Times New Roman"/>
                <a:sym typeface="Times New Roman"/>
              </a:defRPr>
            </a:lvl7pPr>
            <a:lvl8pPr marL="0" marR="0" lvl="7" indent="0" algn="l" rtl="0">
              <a:spcBef>
                <a:spcPts val="0"/>
              </a:spcBef>
              <a:buNone/>
              <a:defRPr sz="1800">
                <a:solidFill>
                  <a:schemeClr val="dk1"/>
                </a:solidFill>
                <a:latin typeface="Times New Roman"/>
                <a:ea typeface="Times New Roman"/>
                <a:cs typeface="Times New Roman"/>
                <a:sym typeface="Times New Roman"/>
              </a:defRPr>
            </a:lvl8pPr>
            <a:lvl9pPr marL="0" marR="0" lvl="8" indent="0" algn="l" rtl="0">
              <a:spcBef>
                <a:spcPts val="0"/>
              </a:spcBef>
              <a:buNone/>
              <a:defRPr sz="1800">
                <a:solidFill>
                  <a:schemeClr val="dk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UA Capabilities">
  <p:cSld name="UA Capabilities">
    <p:spTree>
      <p:nvGrpSpPr>
        <p:cNvPr id="1" name="Shape 62"/>
        <p:cNvGrpSpPr/>
        <p:nvPr/>
      </p:nvGrpSpPr>
      <p:grpSpPr>
        <a:xfrm>
          <a:off x="0" y="0"/>
          <a:ext cx="0" cy="0"/>
          <a:chOff x="0" y="0"/>
          <a:chExt cx="0" cy="0"/>
        </a:xfrm>
      </p:grpSpPr>
      <p:sp>
        <p:nvSpPr>
          <p:cNvPr id="63" name="Google Shape;63;p32"/>
          <p:cNvSpPr/>
          <p:nvPr/>
        </p:nvSpPr>
        <p:spPr>
          <a:xfrm>
            <a:off x="2309153" y="-1"/>
            <a:ext cx="6834848" cy="90236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64" name="Google Shape;64;p32"/>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FFFFFF"/>
              </a:buClr>
              <a:buSzPts val="3200"/>
              <a:buFont typeface="Open Sans"/>
              <a:buNone/>
              <a:defRPr sz="3200" b="0" i="0" u="none" strike="noStrike" cap="none">
                <a:solidFill>
                  <a:srgbClr val="FFFFFF"/>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32"/>
          <p:cNvSpPr/>
          <p:nvPr/>
        </p:nvSpPr>
        <p:spPr>
          <a:xfrm rot="10800000">
            <a:off x="-438109" y="0"/>
            <a:ext cx="4053039" cy="1797050"/>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66" name="Google Shape;66;p32"/>
          <p:cNvSpPr/>
          <p:nvPr/>
        </p:nvSpPr>
        <p:spPr>
          <a:xfrm>
            <a:off x="8910474" y="6646725"/>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sp>
        <p:nvSpPr>
          <p:cNvPr id="67" name="Google Shape;67;p32"/>
          <p:cNvSpPr/>
          <p:nvPr/>
        </p:nvSpPr>
        <p:spPr>
          <a:xfrm>
            <a:off x="8821590" y="6574536"/>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68" name="Google Shape;68;p32"/>
          <p:cNvSpPr/>
          <p:nvPr/>
        </p:nvSpPr>
        <p:spPr>
          <a:xfrm>
            <a:off x="8904389" y="6694020"/>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Long">
  <p:cSld name="Title: Long">
    <p:bg>
      <p:bgPr>
        <a:solidFill>
          <a:schemeClr val="accent1"/>
        </a:solidFill>
        <a:effectLst/>
      </p:bgPr>
    </p:bg>
    <p:spTree>
      <p:nvGrpSpPr>
        <p:cNvPr id="1" name="Shape 69"/>
        <p:cNvGrpSpPr/>
        <p:nvPr/>
      </p:nvGrpSpPr>
      <p:grpSpPr>
        <a:xfrm>
          <a:off x="0" y="0"/>
          <a:ext cx="0" cy="0"/>
          <a:chOff x="0" y="0"/>
          <a:chExt cx="0" cy="0"/>
        </a:xfrm>
      </p:grpSpPr>
      <p:sp>
        <p:nvSpPr>
          <p:cNvPr id="70" name="Google Shape;70;p33"/>
          <p:cNvSpPr txBox="1">
            <a:spLocks noGrp="1"/>
          </p:cNvSpPr>
          <p:nvPr>
            <p:ph type="title"/>
          </p:nvPr>
        </p:nvSpPr>
        <p:spPr>
          <a:xfrm>
            <a:off x="473077" y="4191337"/>
            <a:ext cx="8137524" cy="115476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262626"/>
              </a:buClr>
              <a:buSzPts val="3200"/>
              <a:buFont typeface="Open Sans"/>
              <a:buNone/>
              <a:defRPr sz="3200" b="0" i="0" u="none" strike="noStrike" cap="none">
                <a:solidFill>
                  <a:srgbClr val="262626"/>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1" name="Google Shape;71;p33" descr="ua-deck_title-art.png"/>
          <p:cNvPicPr preferRelativeResize="0"/>
          <p:nvPr/>
        </p:nvPicPr>
        <p:blipFill rotWithShape="1">
          <a:blip r:embed="rId2">
            <a:alphaModFix/>
          </a:blip>
          <a:srcRect r="36900"/>
          <a:stretch/>
        </p:blipFill>
        <p:spPr>
          <a:xfrm>
            <a:off x="0" y="-1"/>
            <a:ext cx="9144000" cy="3758159"/>
          </a:xfrm>
          <a:prstGeom prst="rect">
            <a:avLst/>
          </a:prstGeom>
          <a:noFill/>
          <a:ln>
            <a:noFill/>
          </a:ln>
        </p:spPr>
      </p:pic>
      <p:sp>
        <p:nvSpPr>
          <p:cNvPr id="72" name="Google Shape;72;p33"/>
          <p:cNvSpPr txBox="1"/>
          <p:nvPr/>
        </p:nvSpPr>
        <p:spPr>
          <a:xfrm>
            <a:off x="7318073" y="6465474"/>
            <a:ext cx="1692519" cy="200055"/>
          </a:xfrm>
          <a:prstGeom prst="rect">
            <a:avLst/>
          </a:prstGeom>
          <a:noFill/>
          <a:ln>
            <a:noFill/>
          </a:ln>
        </p:spPr>
        <p:txBody>
          <a:bodyPr spcFirstLastPara="1" wrap="square" lIns="91425" tIns="0" rIns="0" bIns="0" anchor="ctr" anchorCtr="0">
            <a:spAutoFit/>
          </a:bodyPr>
          <a:lstStyle/>
          <a:p>
            <a:pPr marL="0" marR="0" lvl="0" indent="0" algn="l" rtl="0">
              <a:lnSpc>
                <a:spcPct val="110000"/>
              </a:lnSpc>
              <a:spcBef>
                <a:spcPts val="0"/>
              </a:spcBef>
              <a:spcAft>
                <a:spcPts val="0"/>
              </a:spcAft>
              <a:buNone/>
            </a:pPr>
            <a:r>
              <a:rPr lang="en-US" sz="1200" b="0">
                <a:solidFill>
                  <a:schemeClr val="dk2"/>
                </a:solidFill>
                <a:latin typeface="Open Sans Light"/>
                <a:ea typeface="Open Sans Light"/>
                <a:cs typeface="Open Sans Light"/>
                <a:sym typeface="Open Sans Light"/>
              </a:rPr>
              <a:t>Universal Acceptance</a:t>
            </a:r>
            <a:endParaRPr sz="1200" b="0">
              <a:solidFill>
                <a:schemeClr val="dk2"/>
              </a:solidFill>
              <a:latin typeface="Open Sans Light"/>
              <a:ea typeface="Open Sans Light"/>
              <a:cs typeface="Open Sans Light"/>
              <a:sym typeface="Open Sans Light"/>
            </a:endParaRPr>
          </a:p>
        </p:txBody>
      </p:sp>
      <p:pic>
        <p:nvPicPr>
          <p:cNvPr id="73" name="Google Shape;73;p33" descr="ua-logo_wht.png"/>
          <p:cNvPicPr preferRelativeResize="0"/>
          <p:nvPr/>
        </p:nvPicPr>
        <p:blipFill rotWithShape="1">
          <a:blip r:embed="rId3">
            <a:alphaModFix amt="50000"/>
          </a:blip>
          <a:srcRect/>
          <a:stretch/>
        </p:blipFill>
        <p:spPr>
          <a:xfrm>
            <a:off x="7416496" y="5918780"/>
            <a:ext cx="1467358" cy="46634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issues.apache.org/jira/browse/SYNCOPE-1695?page=com.atlassian.jira.plugin.system.issuetabpanels:comment-tabpanel&amp;focusedCommentId=17606577#comment-17606577"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issues.apache.org/jira/browse/SYNCOPE-1695"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www.hyeconnect.or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p:nvPr/>
        </p:nvSpPr>
        <p:spPr>
          <a:xfrm>
            <a:off x="465996" y="5016681"/>
            <a:ext cx="8144605" cy="43959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AFAFA"/>
              </a:buClr>
              <a:buSzPts val="1800"/>
              <a:buFont typeface="Arial"/>
              <a:buNone/>
            </a:pPr>
            <a:r>
              <a:rPr lang="en-US" sz="1800" b="0" i="0" u="none" strike="noStrike" cap="none" dirty="0">
                <a:solidFill>
                  <a:srgbClr val="FAFAFA"/>
                </a:solidFill>
                <a:latin typeface="Open Sans Light"/>
                <a:ea typeface="Open Sans Light"/>
                <a:cs typeface="Open Sans Light"/>
                <a:sym typeface="Open Sans Light"/>
              </a:rPr>
              <a:t>UA Measurement WG </a:t>
            </a:r>
            <a:r>
              <a:rPr lang="en-US" sz="1800" dirty="0">
                <a:solidFill>
                  <a:srgbClr val="FAFAFA"/>
                </a:solidFill>
                <a:latin typeface="Open Sans Light"/>
                <a:ea typeface="Open Sans Light"/>
                <a:cs typeface="Open Sans Light"/>
                <a:sym typeface="Open Sans Light"/>
              </a:rPr>
              <a:t>/ March </a:t>
            </a:r>
            <a:r>
              <a:rPr lang="en-US" sz="1800" b="0" i="0" u="none" strike="noStrike" cap="none" dirty="0">
                <a:solidFill>
                  <a:srgbClr val="FAFAFA"/>
                </a:solidFill>
                <a:latin typeface="Open Sans Light"/>
                <a:ea typeface="Open Sans Light"/>
                <a:cs typeface="Open Sans Light"/>
                <a:sym typeface="Open Sans Light"/>
              </a:rPr>
              <a:t>2023</a:t>
            </a:r>
            <a:endParaRPr sz="1800" b="0" i="0" u="none" strike="noStrike" cap="none" dirty="0">
              <a:solidFill>
                <a:srgbClr val="FAFAFA"/>
              </a:solidFill>
              <a:latin typeface="Open Sans Light"/>
              <a:ea typeface="Open Sans Light"/>
              <a:cs typeface="Open Sans Light"/>
              <a:sym typeface="Open Sans Light"/>
            </a:endParaRPr>
          </a:p>
        </p:txBody>
      </p:sp>
      <p:sp>
        <p:nvSpPr>
          <p:cNvPr id="89" name="Google Shape;89;p1"/>
          <p:cNvSpPr txBox="1">
            <a:spLocks noGrp="1"/>
          </p:cNvSpPr>
          <p:nvPr>
            <p:ph type="title"/>
          </p:nvPr>
        </p:nvSpPr>
        <p:spPr>
          <a:xfrm>
            <a:off x="457202" y="3916546"/>
            <a:ext cx="8153399" cy="987400"/>
          </a:xfrm>
          <a:prstGeom prst="rect">
            <a:avLst/>
          </a:prstGeom>
          <a:noFill/>
          <a:ln>
            <a:noFill/>
          </a:ln>
        </p:spPr>
        <p:txBody>
          <a:bodyPr spcFirstLastPara="1" wrap="square" lIns="91425" tIns="45700" rIns="91425" bIns="45700" anchor="t" anchorCtr="0">
            <a:noAutofit/>
          </a:bodyPr>
          <a:lstStyle/>
          <a:p>
            <a:r>
              <a:rPr lang="en-US" dirty="0"/>
              <a:t>UA-Readiness of Popular Identity Platforms (Okta, Auth0, </a:t>
            </a:r>
            <a:r>
              <a:rPr lang="en-US" dirty="0" err="1"/>
              <a:t>OpenIAM</a:t>
            </a:r>
            <a:r>
              <a:rPr lang="en-US" dirty="0"/>
              <a:t>)</a:t>
            </a:r>
            <a:br>
              <a:rPr lang="en-US" dirty="0"/>
            </a:b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9"/>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n-US" dirty="0"/>
              <a:t>Implementation Timeline</a:t>
            </a:r>
            <a:endParaRPr dirty="0"/>
          </a:p>
        </p:txBody>
      </p:sp>
      <p:sp>
        <p:nvSpPr>
          <p:cNvPr id="238" name="Google Shape;238;p9"/>
          <p:cNvSpPr txBox="1"/>
          <p:nvPr/>
        </p:nvSpPr>
        <p:spPr>
          <a:xfrm>
            <a:off x="360004" y="5083479"/>
            <a:ext cx="7732527" cy="1263960"/>
          </a:xfrm>
          <a:prstGeom prst="rect">
            <a:avLst/>
          </a:prstGeom>
          <a:noFill/>
          <a:ln>
            <a:noFill/>
          </a:ln>
        </p:spPr>
        <p:txBody>
          <a:bodyPr spcFirstLastPara="1" wrap="square" lIns="91425" tIns="45700" rIns="91425" bIns="45700" anchor="t" anchorCtr="0">
            <a:spAutoFit/>
          </a:bodyPr>
          <a:lstStyle/>
          <a:p>
            <a:pPr marL="0" marR="0" lvl="0" indent="0" algn="l" rtl="0">
              <a:lnSpc>
                <a:spcPct val="141428"/>
              </a:lnSpc>
              <a:spcBef>
                <a:spcPts val="0"/>
              </a:spcBef>
              <a:spcAft>
                <a:spcPts val="0"/>
              </a:spcAft>
              <a:buNone/>
            </a:pPr>
            <a:r>
              <a:rPr lang="en-US" sz="18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a:rPr>
              <a:t>Summary</a:t>
            </a:r>
            <a:endParaRPr sz="18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0" marR="0" lvl="0" indent="0" algn="l" rtl="0">
              <a:lnSpc>
                <a:spcPct val="141428"/>
              </a:lnSpc>
              <a:spcBef>
                <a:spcPts val="0"/>
              </a:spcBef>
              <a:spcAft>
                <a:spcPts val="0"/>
              </a:spcAft>
              <a:buNone/>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Light"/>
              </a:rPr>
              <a:t>UA-readiness test automation solution for popular identity platforms was developed in 6 months.</a:t>
            </a:r>
            <a:endParaRPr sz="18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Light"/>
            </a:endParaRPr>
          </a:p>
        </p:txBody>
      </p:sp>
      <p:grpSp>
        <p:nvGrpSpPr>
          <p:cNvPr id="239" name="Google Shape;239;p9"/>
          <p:cNvGrpSpPr/>
          <p:nvPr/>
        </p:nvGrpSpPr>
        <p:grpSpPr>
          <a:xfrm>
            <a:off x="320130" y="1535427"/>
            <a:ext cx="8773230" cy="3328303"/>
            <a:chOff x="365760" y="1683803"/>
            <a:chExt cx="8773230" cy="2496227"/>
          </a:xfrm>
        </p:grpSpPr>
        <p:sp>
          <p:nvSpPr>
            <p:cNvPr id="240" name="Google Shape;240;p9"/>
            <p:cNvSpPr/>
            <p:nvPr/>
          </p:nvSpPr>
          <p:spPr>
            <a:xfrm>
              <a:off x="365760" y="3172029"/>
              <a:ext cx="7666026" cy="91440"/>
            </a:xfrm>
            <a:prstGeom prst="chevron">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Open Sans"/>
                <a:ea typeface="Open Sans"/>
                <a:cs typeface="Open Sans"/>
                <a:sym typeface="Open Sans"/>
              </a:endParaRPr>
            </a:p>
          </p:txBody>
        </p:sp>
        <p:sp>
          <p:nvSpPr>
            <p:cNvPr id="241" name="Google Shape;241;p9"/>
            <p:cNvSpPr/>
            <p:nvPr/>
          </p:nvSpPr>
          <p:spPr>
            <a:xfrm rot="10800000">
              <a:off x="801852" y="2910240"/>
              <a:ext cx="320040" cy="228600"/>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42" name="Google Shape;242;p9"/>
            <p:cNvSpPr/>
            <p:nvPr/>
          </p:nvSpPr>
          <p:spPr>
            <a:xfrm rot="10800000">
              <a:off x="3353993" y="2910240"/>
              <a:ext cx="320040" cy="228600"/>
            </a:xfrm>
            <a:prstGeom prst="triangle">
              <a:avLst>
                <a:gd name="adj" fmla="val 50000"/>
              </a:avLst>
            </a:prstGeom>
            <a:solidFill>
              <a:srgbClr val="8D51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43" name="Google Shape;243;p9"/>
            <p:cNvSpPr/>
            <p:nvPr/>
          </p:nvSpPr>
          <p:spPr>
            <a:xfrm rot="10800000">
              <a:off x="4640620" y="2910240"/>
              <a:ext cx="320040" cy="228600"/>
            </a:xfrm>
            <a:prstGeom prst="triangle">
              <a:avLst>
                <a:gd name="adj" fmla="val 50000"/>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44" name="Google Shape;244;p9"/>
            <p:cNvSpPr/>
            <p:nvPr/>
          </p:nvSpPr>
          <p:spPr>
            <a:xfrm rot="10800000">
              <a:off x="5916006" y="2910240"/>
              <a:ext cx="320040" cy="228600"/>
            </a:xfrm>
            <a:prstGeom prst="triangle">
              <a:avLst>
                <a:gd name="adj" fmla="val 50000"/>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45" name="Google Shape;245;p9"/>
            <p:cNvSpPr/>
            <p:nvPr/>
          </p:nvSpPr>
          <p:spPr>
            <a:xfrm rot="10800000">
              <a:off x="7205360" y="2910240"/>
              <a:ext cx="320040" cy="228600"/>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46" name="Google Shape;246;p9"/>
            <p:cNvSpPr/>
            <p:nvPr/>
          </p:nvSpPr>
          <p:spPr>
            <a:xfrm>
              <a:off x="365760" y="1683803"/>
              <a:ext cx="1371600" cy="1188720"/>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Open Sans"/>
                  <a:ea typeface="Open Sans"/>
                  <a:cs typeface="Open Sans"/>
                  <a:sym typeface="Open Sans"/>
                </a:rPr>
                <a:t>Jul</a:t>
              </a:r>
              <a:endParaRPr/>
            </a:p>
            <a:p>
              <a:pPr marL="0" marR="0" lvl="0" indent="0" algn="ctr" rtl="0">
                <a:spcBef>
                  <a:spcPts val="0"/>
                </a:spcBef>
                <a:spcAft>
                  <a:spcPts val="0"/>
                </a:spcAft>
                <a:buNone/>
              </a:pPr>
              <a:r>
                <a:rPr lang="en-US" sz="1800">
                  <a:solidFill>
                    <a:schemeClr val="lt1"/>
                  </a:solidFill>
                  <a:latin typeface="Open Sans"/>
                  <a:ea typeface="Open Sans"/>
                  <a:cs typeface="Open Sans"/>
                  <a:sym typeface="Open Sans"/>
                </a:rPr>
                <a:t>2022</a:t>
              </a:r>
              <a:endParaRPr sz="1800">
                <a:solidFill>
                  <a:schemeClr val="lt1"/>
                </a:solidFill>
                <a:latin typeface="Open Sans"/>
                <a:ea typeface="Open Sans"/>
                <a:cs typeface="Open Sans"/>
                <a:sym typeface="Open Sans"/>
              </a:endParaRPr>
            </a:p>
          </p:txBody>
        </p:sp>
        <p:sp>
          <p:nvSpPr>
            <p:cNvPr id="247" name="Google Shape;247;p9"/>
            <p:cNvSpPr/>
            <p:nvPr/>
          </p:nvSpPr>
          <p:spPr>
            <a:xfrm rot="10800000">
              <a:off x="2073902" y="2910240"/>
              <a:ext cx="320040" cy="228600"/>
            </a:xfrm>
            <a:prstGeom prst="triangle">
              <a:avLst>
                <a:gd name="adj" fmla="val 50000"/>
              </a:avLst>
            </a:prstGeom>
            <a:solidFill>
              <a:srgbClr val="D37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48" name="Google Shape;248;p9"/>
            <p:cNvSpPr txBox="1"/>
            <p:nvPr/>
          </p:nvSpPr>
          <p:spPr>
            <a:xfrm>
              <a:off x="7955280" y="2931822"/>
              <a:ext cx="1183710" cy="5309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7F7F7F"/>
                  </a:solidFill>
                  <a:latin typeface="Open Sans"/>
                  <a:ea typeface="Open Sans"/>
                  <a:cs typeface="Open Sans"/>
                  <a:sym typeface="Open Sans"/>
                </a:rPr>
                <a:t>SolutionRelease</a:t>
              </a:r>
              <a:endParaRPr sz="2000">
                <a:solidFill>
                  <a:srgbClr val="7F7F7F"/>
                </a:solidFill>
                <a:latin typeface="Open Sans"/>
                <a:ea typeface="Open Sans"/>
                <a:cs typeface="Open Sans"/>
                <a:sym typeface="Open Sans"/>
              </a:endParaRPr>
            </a:p>
          </p:txBody>
        </p:sp>
        <p:sp>
          <p:nvSpPr>
            <p:cNvPr id="249" name="Google Shape;249;p9"/>
            <p:cNvSpPr txBox="1"/>
            <p:nvPr/>
          </p:nvSpPr>
          <p:spPr>
            <a:xfrm>
              <a:off x="365774" y="3355569"/>
              <a:ext cx="1188720" cy="8229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dk2"/>
                  </a:solidFill>
                  <a:latin typeface="Open Sans"/>
                  <a:ea typeface="Open Sans"/>
                  <a:cs typeface="Open Sans"/>
                  <a:sym typeface="Open Sans"/>
                </a:rPr>
                <a:t>Test Methodology and draft test case development</a:t>
              </a:r>
              <a:endParaRPr sz="1200" dirty="0">
                <a:solidFill>
                  <a:schemeClr val="dk2"/>
                </a:solidFill>
                <a:latin typeface="Open Sans"/>
                <a:ea typeface="Open Sans"/>
                <a:cs typeface="Open Sans"/>
                <a:sym typeface="Open Sans"/>
              </a:endParaRPr>
            </a:p>
          </p:txBody>
        </p:sp>
        <p:sp>
          <p:nvSpPr>
            <p:cNvPr id="250" name="Google Shape;250;p9"/>
            <p:cNvSpPr txBox="1"/>
            <p:nvPr/>
          </p:nvSpPr>
          <p:spPr>
            <a:xfrm>
              <a:off x="1635738" y="3355570"/>
              <a:ext cx="1188720" cy="8229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2"/>
                  </a:solidFill>
                  <a:latin typeface="Open Sans"/>
                  <a:ea typeface="Open Sans"/>
                  <a:cs typeface="Open Sans"/>
                  <a:sym typeface="Open Sans"/>
                </a:rPr>
                <a:t>Test flow development on Selenium</a:t>
              </a:r>
              <a:endParaRPr sz="1200">
                <a:solidFill>
                  <a:schemeClr val="dk2"/>
                </a:solidFill>
                <a:latin typeface="Open Sans"/>
                <a:ea typeface="Open Sans"/>
                <a:cs typeface="Open Sans"/>
                <a:sym typeface="Open Sans"/>
              </a:endParaRPr>
            </a:p>
          </p:txBody>
        </p:sp>
        <p:sp>
          <p:nvSpPr>
            <p:cNvPr id="251" name="Google Shape;251;p9"/>
            <p:cNvSpPr txBox="1"/>
            <p:nvPr/>
          </p:nvSpPr>
          <p:spPr>
            <a:xfrm>
              <a:off x="2922420" y="3355570"/>
              <a:ext cx="1188720" cy="8229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2"/>
                  </a:solidFill>
                  <a:latin typeface="Open Sans"/>
                  <a:ea typeface="Open Sans"/>
                  <a:cs typeface="Open Sans"/>
                  <a:sym typeface="Open Sans"/>
                </a:rPr>
                <a:t>API to OKTA, Apache Syncope, Auth0 is developed</a:t>
              </a:r>
              <a:endParaRPr sz="1200">
                <a:solidFill>
                  <a:schemeClr val="dk2"/>
                </a:solidFill>
                <a:latin typeface="Open Sans"/>
                <a:ea typeface="Open Sans"/>
                <a:cs typeface="Open Sans"/>
                <a:sym typeface="Open Sans"/>
              </a:endParaRPr>
            </a:p>
          </p:txBody>
        </p:sp>
        <p:sp>
          <p:nvSpPr>
            <p:cNvPr id="252" name="Google Shape;252;p9"/>
            <p:cNvSpPr txBox="1"/>
            <p:nvPr/>
          </p:nvSpPr>
          <p:spPr>
            <a:xfrm>
              <a:off x="4209168" y="3355570"/>
              <a:ext cx="1188720" cy="8229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2"/>
                  </a:solidFill>
                  <a:latin typeface="Open Sans"/>
                  <a:ea typeface="Open Sans"/>
                  <a:cs typeface="Open Sans"/>
                  <a:sym typeface="Open Sans"/>
                </a:rPr>
                <a:t>Apache Syncope dropped to swap it with OpenIAM</a:t>
              </a:r>
              <a:endParaRPr sz="1200">
                <a:solidFill>
                  <a:schemeClr val="dk2"/>
                </a:solidFill>
                <a:latin typeface="Open Sans"/>
                <a:ea typeface="Open Sans"/>
                <a:cs typeface="Open Sans"/>
                <a:sym typeface="Open Sans"/>
              </a:endParaRPr>
            </a:p>
          </p:txBody>
        </p:sp>
        <p:sp>
          <p:nvSpPr>
            <p:cNvPr id="253" name="Google Shape;253;p9"/>
            <p:cNvSpPr txBox="1"/>
            <p:nvPr/>
          </p:nvSpPr>
          <p:spPr>
            <a:xfrm>
              <a:off x="5481256" y="3355570"/>
              <a:ext cx="1188720" cy="8229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2"/>
                  </a:solidFill>
                  <a:latin typeface="Open Sans"/>
                  <a:ea typeface="Open Sans"/>
                  <a:cs typeface="Open Sans"/>
                  <a:sym typeface="Open Sans"/>
                </a:rPr>
                <a:t>Finalization of first runs, development of logging mechanisms</a:t>
              </a:r>
              <a:endParaRPr sz="1200">
                <a:solidFill>
                  <a:schemeClr val="dk2"/>
                </a:solidFill>
                <a:latin typeface="Open Sans"/>
                <a:ea typeface="Open Sans"/>
                <a:cs typeface="Open Sans"/>
                <a:sym typeface="Open Sans"/>
              </a:endParaRPr>
            </a:p>
          </p:txBody>
        </p:sp>
        <p:sp>
          <p:nvSpPr>
            <p:cNvPr id="254" name="Google Shape;254;p9"/>
            <p:cNvSpPr txBox="1"/>
            <p:nvPr/>
          </p:nvSpPr>
          <p:spPr>
            <a:xfrm>
              <a:off x="6768169" y="3357070"/>
              <a:ext cx="1188720" cy="8229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2"/>
                  </a:solidFill>
                  <a:latin typeface="Open Sans"/>
                  <a:ea typeface="Open Sans"/>
                  <a:cs typeface="Open Sans"/>
                  <a:sym typeface="Open Sans"/>
                </a:rPr>
                <a:t>Refinement of automation test, final runs and tunnings</a:t>
              </a:r>
              <a:endParaRPr sz="1200">
                <a:solidFill>
                  <a:schemeClr val="dk2"/>
                </a:solidFill>
                <a:latin typeface="Open Sans"/>
                <a:ea typeface="Open Sans"/>
                <a:cs typeface="Open Sans"/>
                <a:sym typeface="Open Sans"/>
              </a:endParaRPr>
            </a:p>
          </p:txBody>
        </p:sp>
        <p:sp>
          <p:nvSpPr>
            <p:cNvPr id="255" name="Google Shape;255;p9"/>
            <p:cNvSpPr/>
            <p:nvPr/>
          </p:nvSpPr>
          <p:spPr>
            <a:xfrm>
              <a:off x="1645920" y="1683803"/>
              <a:ext cx="1371600" cy="1188720"/>
            </a:xfrm>
            <a:prstGeom prst="parallelogram">
              <a:avLst>
                <a:gd name="adj" fmla="val 25000"/>
              </a:avLst>
            </a:prstGeom>
            <a:solidFill>
              <a:srgbClr val="D37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Open Sans"/>
                  <a:ea typeface="Open Sans"/>
                  <a:cs typeface="Open Sans"/>
                  <a:sym typeface="Open Sans"/>
                </a:rPr>
                <a:t>Aug</a:t>
              </a:r>
              <a:endParaRPr/>
            </a:p>
            <a:p>
              <a:pPr marL="0" marR="0" lvl="0" indent="0" algn="ctr" rtl="0">
                <a:spcBef>
                  <a:spcPts val="0"/>
                </a:spcBef>
                <a:spcAft>
                  <a:spcPts val="0"/>
                </a:spcAft>
                <a:buNone/>
              </a:pPr>
              <a:r>
                <a:rPr lang="en-US" sz="1800">
                  <a:solidFill>
                    <a:schemeClr val="lt1"/>
                  </a:solidFill>
                  <a:latin typeface="Open Sans"/>
                  <a:ea typeface="Open Sans"/>
                  <a:cs typeface="Open Sans"/>
                  <a:sym typeface="Open Sans"/>
                </a:rPr>
                <a:t>2022</a:t>
              </a:r>
              <a:endParaRPr/>
            </a:p>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56" name="Google Shape;256;p9"/>
            <p:cNvSpPr/>
            <p:nvPr/>
          </p:nvSpPr>
          <p:spPr>
            <a:xfrm>
              <a:off x="2926080" y="1683803"/>
              <a:ext cx="1371600" cy="1188720"/>
            </a:xfrm>
            <a:prstGeom prst="parallelogram">
              <a:avLst>
                <a:gd name="adj" fmla="val 25000"/>
              </a:avLst>
            </a:prstGeom>
            <a:solidFill>
              <a:srgbClr val="8D51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Open Sans"/>
                  <a:ea typeface="Open Sans"/>
                  <a:cs typeface="Open Sans"/>
                  <a:sym typeface="Open Sans"/>
                </a:rPr>
                <a:t>Sep</a:t>
              </a:r>
              <a:endParaRPr/>
            </a:p>
            <a:p>
              <a:pPr marL="0" marR="0" lvl="0" indent="0" algn="ctr" rtl="0">
                <a:spcBef>
                  <a:spcPts val="0"/>
                </a:spcBef>
                <a:spcAft>
                  <a:spcPts val="0"/>
                </a:spcAft>
                <a:buNone/>
              </a:pPr>
              <a:r>
                <a:rPr lang="en-US" sz="1800">
                  <a:solidFill>
                    <a:schemeClr val="lt1"/>
                  </a:solidFill>
                  <a:latin typeface="Open Sans"/>
                  <a:ea typeface="Open Sans"/>
                  <a:cs typeface="Open Sans"/>
                  <a:sym typeface="Open Sans"/>
                </a:rPr>
                <a:t>2022</a:t>
              </a:r>
              <a:endParaRPr/>
            </a:p>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57" name="Google Shape;257;p9"/>
            <p:cNvSpPr/>
            <p:nvPr/>
          </p:nvSpPr>
          <p:spPr>
            <a:xfrm>
              <a:off x="4206240" y="1683803"/>
              <a:ext cx="1371600" cy="1188720"/>
            </a:xfrm>
            <a:prstGeom prst="parallelogram">
              <a:avLst>
                <a:gd name="adj" fmla="val 25000"/>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Open Sans"/>
                  <a:ea typeface="Open Sans"/>
                  <a:cs typeface="Open Sans"/>
                  <a:sym typeface="Open Sans"/>
                </a:rPr>
                <a:t>Oct</a:t>
              </a:r>
              <a:endParaRPr/>
            </a:p>
            <a:p>
              <a:pPr marL="0" marR="0" lvl="0" indent="0" algn="ctr" rtl="0">
                <a:spcBef>
                  <a:spcPts val="0"/>
                </a:spcBef>
                <a:spcAft>
                  <a:spcPts val="0"/>
                </a:spcAft>
                <a:buNone/>
              </a:pPr>
              <a:r>
                <a:rPr lang="en-US" sz="1800">
                  <a:solidFill>
                    <a:schemeClr val="lt1"/>
                  </a:solidFill>
                  <a:latin typeface="Open Sans"/>
                  <a:ea typeface="Open Sans"/>
                  <a:cs typeface="Open Sans"/>
                  <a:sym typeface="Open Sans"/>
                </a:rPr>
                <a:t>2022</a:t>
              </a:r>
              <a:endParaRPr/>
            </a:p>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58" name="Google Shape;258;p9"/>
            <p:cNvSpPr/>
            <p:nvPr/>
          </p:nvSpPr>
          <p:spPr>
            <a:xfrm>
              <a:off x="5486400" y="1683803"/>
              <a:ext cx="1371600" cy="1188720"/>
            </a:xfrm>
            <a:prstGeom prst="parallelogram">
              <a:avLst>
                <a:gd name="adj" fmla="val 25000"/>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Open Sans"/>
                  <a:ea typeface="Open Sans"/>
                  <a:cs typeface="Open Sans"/>
                  <a:sym typeface="Open Sans"/>
                </a:rPr>
                <a:t>Nov</a:t>
              </a:r>
              <a:endParaRPr/>
            </a:p>
            <a:p>
              <a:pPr marL="0" marR="0" lvl="0" indent="0" algn="ctr" rtl="0">
                <a:spcBef>
                  <a:spcPts val="0"/>
                </a:spcBef>
                <a:spcAft>
                  <a:spcPts val="0"/>
                </a:spcAft>
                <a:buNone/>
              </a:pPr>
              <a:r>
                <a:rPr lang="en-US" sz="1800">
                  <a:solidFill>
                    <a:schemeClr val="lt1"/>
                  </a:solidFill>
                  <a:latin typeface="Open Sans"/>
                  <a:ea typeface="Open Sans"/>
                  <a:cs typeface="Open Sans"/>
                  <a:sym typeface="Open Sans"/>
                </a:rPr>
                <a:t>2022</a:t>
              </a:r>
              <a:endParaRPr/>
            </a:p>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59" name="Google Shape;259;p9"/>
            <p:cNvSpPr/>
            <p:nvPr/>
          </p:nvSpPr>
          <p:spPr>
            <a:xfrm>
              <a:off x="6766560" y="1683803"/>
              <a:ext cx="1371600" cy="1188720"/>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Open Sans"/>
                  <a:ea typeface="Open Sans"/>
                  <a:cs typeface="Open Sans"/>
                  <a:sym typeface="Open Sans"/>
                </a:rPr>
                <a:t>Dec</a:t>
              </a:r>
              <a:endParaRPr/>
            </a:p>
            <a:p>
              <a:pPr marL="0" marR="0" lvl="0" indent="0" algn="ctr" rtl="0">
                <a:spcBef>
                  <a:spcPts val="0"/>
                </a:spcBef>
                <a:spcAft>
                  <a:spcPts val="0"/>
                </a:spcAft>
                <a:buNone/>
              </a:pPr>
              <a:r>
                <a:rPr lang="en-US" sz="1800">
                  <a:solidFill>
                    <a:schemeClr val="lt1"/>
                  </a:solidFill>
                  <a:latin typeface="Open Sans"/>
                  <a:ea typeface="Open Sans"/>
                  <a:cs typeface="Open Sans"/>
                  <a:sym typeface="Open Sans"/>
                </a:rPr>
                <a:t>2022</a:t>
              </a:r>
              <a:endParaRPr/>
            </a:p>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0"/>
          <p:cNvSpPr/>
          <p:nvPr/>
        </p:nvSpPr>
        <p:spPr>
          <a:xfrm>
            <a:off x="2735621" y="1746319"/>
            <a:ext cx="3657600" cy="3657600"/>
          </a:xfrm>
          <a:prstGeom prst="pie">
            <a:avLst>
              <a:gd name="adj1" fmla="val 18950206"/>
              <a:gd name="adj2" fmla="val 1936141"/>
            </a:avLst>
          </a:prstGeom>
          <a:solidFill>
            <a:srgbClr val="DCDBA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265" name="Google Shape;265;p10"/>
          <p:cNvSpPr/>
          <p:nvPr/>
        </p:nvSpPr>
        <p:spPr>
          <a:xfrm rot="10800000">
            <a:off x="2737850" y="1748716"/>
            <a:ext cx="3657600" cy="3657600"/>
          </a:xfrm>
          <a:prstGeom prst="pie">
            <a:avLst>
              <a:gd name="adj1" fmla="val 20319565"/>
              <a:gd name="adj2" fmla="val 2215040"/>
            </a:avLst>
          </a:prstGeom>
          <a:solidFill>
            <a:srgbClr val="FFE5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266" name="Google Shape;266;p10"/>
          <p:cNvSpPr txBox="1">
            <a:spLocks noGrp="1"/>
          </p:cNvSpPr>
          <p:nvPr>
            <p:ph type="title"/>
          </p:nvPr>
        </p:nvSpPr>
        <p:spPr>
          <a:xfrm>
            <a:off x="320040" y="275167"/>
            <a:ext cx="8445730"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n-US"/>
              <a:t>Development Efforts</a:t>
            </a:r>
            <a:endParaRPr/>
          </a:p>
        </p:txBody>
      </p:sp>
      <p:grpSp>
        <p:nvGrpSpPr>
          <p:cNvPr id="267" name="Google Shape;267;p10"/>
          <p:cNvGrpSpPr/>
          <p:nvPr/>
        </p:nvGrpSpPr>
        <p:grpSpPr>
          <a:xfrm>
            <a:off x="2743200" y="1748717"/>
            <a:ext cx="3657600" cy="3657600"/>
            <a:chOff x="2743200" y="742950"/>
            <a:chExt cx="3657600" cy="3657600"/>
          </a:xfrm>
        </p:grpSpPr>
        <p:grpSp>
          <p:nvGrpSpPr>
            <p:cNvPr id="268" name="Google Shape;268;p10"/>
            <p:cNvGrpSpPr/>
            <p:nvPr/>
          </p:nvGrpSpPr>
          <p:grpSpPr>
            <a:xfrm>
              <a:off x="2743200" y="742950"/>
              <a:ext cx="3657600" cy="3657600"/>
              <a:chOff x="2743200" y="742950"/>
              <a:chExt cx="3657600" cy="3657600"/>
            </a:xfrm>
          </p:grpSpPr>
          <p:sp>
            <p:nvSpPr>
              <p:cNvPr id="269" name="Google Shape;269;p10"/>
              <p:cNvSpPr/>
              <p:nvPr/>
            </p:nvSpPr>
            <p:spPr>
              <a:xfrm rot="-5400000">
                <a:off x="2743200" y="742950"/>
                <a:ext cx="3657600" cy="3657600"/>
              </a:xfrm>
              <a:prstGeom prst="pie">
                <a:avLst>
                  <a:gd name="adj1" fmla="val 18426822"/>
                  <a:gd name="adj2" fmla="val 20086085"/>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270" name="Google Shape;270;p10"/>
              <p:cNvSpPr/>
              <p:nvPr/>
            </p:nvSpPr>
            <p:spPr>
              <a:xfrm rot="10800000">
                <a:off x="2743200" y="742950"/>
                <a:ext cx="3657600" cy="3657600"/>
              </a:xfrm>
              <a:prstGeom prst="pie">
                <a:avLst>
                  <a:gd name="adj1" fmla="val 16200000"/>
                  <a:gd name="adj2" fmla="val 20325809"/>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271" name="Google Shape;271;p10"/>
              <p:cNvSpPr/>
              <p:nvPr/>
            </p:nvSpPr>
            <p:spPr>
              <a:xfrm rot="5400000">
                <a:off x="2743200" y="742950"/>
                <a:ext cx="3657600" cy="3657600"/>
              </a:xfrm>
              <a:prstGeom prst="pie">
                <a:avLst>
                  <a:gd name="adj1" fmla="val 18131667"/>
                  <a:gd name="adj2" fmla="val 19964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272" name="Google Shape;272;p10"/>
              <p:cNvSpPr/>
              <p:nvPr/>
            </p:nvSpPr>
            <p:spPr>
              <a:xfrm>
                <a:off x="2743200" y="742950"/>
                <a:ext cx="3657600" cy="3657600"/>
              </a:xfrm>
              <a:prstGeom prst="pie">
                <a:avLst>
                  <a:gd name="adj1" fmla="val 14652085"/>
                  <a:gd name="adj2" fmla="val 18968726"/>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grpSp>
        <p:sp>
          <p:nvSpPr>
            <p:cNvPr id="273" name="Google Shape;273;p10"/>
            <p:cNvSpPr/>
            <p:nvPr/>
          </p:nvSpPr>
          <p:spPr>
            <a:xfrm>
              <a:off x="3657600" y="1657350"/>
              <a:ext cx="1828800" cy="18288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74" name="Google Shape;274;p10"/>
            <p:cNvSpPr txBox="1"/>
            <p:nvPr/>
          </p:nvSpPr>
          <p:spPr>
            <a:xfrm>
              <a:off x="3657600" y="2246559"/>
              <a:ext cx="1828800" cy="30777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000">
                  <a:solidFill>
                    <a:schemeClr val="dk1"/>
                  </a:solidFill>
                  <a:latin typeface="Open Sans"/>
                  <a:ea typeface="Open Sans"/>
                  <a:cs typeface="Open Sans"/>
                  <a:sym typeface="Open Sans"/>
                </a:rPr>
                <a:t>Time Effort</a:t>
              </a:r>
              <a:endParaRPr sz="2000">
                <a:solidFill>
                  <a:schemeClr val="dk1"/>
                </a:solidFill>
                <a:latin typeface="Open Sans"/>
                <a:ea typeface="Open Sans"/>
                <a:cs typeface="Open Sans"/>
                <a:sym typeface="Open Sans"/>
              </a:endParaRPr>
            </a:p>
          </p:txBody>
        </p:sp>
      </p:grpSp>
      <p:cxnSp>
        <p:nvCxnSpPr>
          <p:cNvPr id="275" name="Google Shape;275;p10"/>
          <p:cNvCxnSpPr/>
          <p:nvPr/>
        </p:nvCxnSpPr>
        <p:spPr>
          <a:xfrm rot="10800000" flipH="1">
            <a:off x="4711744" y="1082257"/>
            <a:ext cx="1241440" cy="853572"/>
          </a:xfrm>
          <a:prstGeom prst="straightConnector1">
            <a:avLst/>
          </a:prstGeom>
          <a:noFill/>
          <a:ln w="12700" cap="flat" cmpd="sng">
            <a:solidFill>
              <a:schemeClr val="accent3"/>
            </a:solidFill>
            <a:prstDash val="dot"/>
            <a:round/>
            <a:headEnd type="none" w="sm" len="sm"/>
            <a:tailEnd type="none" w="sm" len="sm"/>
          </a:ln>
        </p:spPr>
      </p:cxnSp>
      <p:sp>
        <p:nvSpPr>
          <p:cNvPr id="276" name="Google Shape;276;p10"/>
          <p:cNvSpPr/>
          <p:nvPr/>
        </p:nvSpPr>
        <p:spPr>
          <a:xfrm>
            <a:off x="5769623" y="820707"/>
            <a:ext cx="1828800" cy="386291"/>
          </a:xfrm>
          <a:prstGeom prst="parallelogram">
            <a:avLst>
              <a:gd name="adj" fmla="val 25000"/>
            </a:avLst>
          </a:prstGeom>
          <a:solidFill>
            <a:schemeClr val="accent3"/>
          </a:solidFill>
          <a:ln>
            <a:noFill/>
          </a:ln>
        </p:spPr>
        <p:txBody>
          <a:bodyPr spcFirstLastPara="1" wrap="square" lIns="68575" tIns="34275" rIns="182875" bIns="64000" anchor="ctr" anchorCtr="0">
            <a:noAutofit/>
          </a:bodyPr>
          <a:lstStyle/>
          <a:p>
            <a:pPr marL="101600" marR="0" lvl="0" indent="0" algn="ctr" rtl="0">
              <a:lnSpc>
                <a:spcPct val="119000"/>
              </a:lnSpc>
              <a:spcBef>
                <a:spcPts val="0"/>
              </a:spcBef>
              <a:spcAft>
                <a:spcPts val="0"/>
              </a:spcAft>
              <a:buNone/>
            </a:pPr>
            <a:r>
              <a:rPr lang="en-US" sz="2000" b="1">
                <a:solidFill>
                  <a:srgbClr val="FFFFFF"/>
                </a:solidFill>
                <a:latin typeface="Open Sans"/>
                <a:ea typeface="Open Sans"/>
                <a:cs typeface="Open Sans"/>
                <a:sym typeface="Open Sans"/>
              </a:rPr>
              <a:t>25 %</a:t>
            </a:r>
            <a:endParaRPr sz="2000" b="1">
              <a:solidFill>
                <a:srgbClr val="FFFFFF"/>
              </a:solidFill>
              <a:latin typeface="Open Sans"/>
              <a:ea typeface="Open Sans"/>
              <a:cs typeface="Open Sans"/>
              <a:sym typeface="Open Sans"/>
            </a:endParaRPr>
          </a:p>
        </p:txBody>
      </p:sp>
      <p:sp>
        <p:nvSpPr>
          <p:cNvPr id="277" name="Google Shape;277;p10"/>
          <p:cNvSpPr txBox="1"/>
          <p:nvPr/>
        </p:nvSpPr>
        <p:spPr>
          <a:xfrm>
            <a:off x="5780369" y="1204026"/>
            <a:ext cx="1754525" cy="759682"/>
          </a:xfrm>
          <a:prstGeom prst="rect">
            <a:avLst/>
          </a:prstGeom>
          <a:noFill/>
          <a:ln>
            <a:noFill/>
          </a:ln>
        </p:spPr>
        <p:txBody>
          <a:bodyPr spcFirstLastPara="1" wrap="square" lIns="0" tIns="91425" rIns="0" bIns="0" anchor="t" anchorCtr="0">
            <a:noAutofit/>
          </a:bodyPr>
          <a:lstStyle/>
          <a:p>
            <a:pPr marL="0" marR="0" lvl="0" indent="0" algn="l" rtl="0">
              <a:spcBef>
                <a:spcPts val="0"/>
              </a:spcBef>
              <a:spcAft>
                <a:spcPts val="0"/>
              </a:spcAft>
              <a:buNone/>
            </a:pPr>
            <a:r>
              <a:rPr lang="en-US" sz="1600">
                <a:solidFill>
                  <a:schemeClr val="dk2"/>
                </a:solidFill>
                <a:latin typeface="Open Sans Light"/>
                <a:ea typeface="Open Sans Light"/>
                <a:cs typeface="Open Sans Light"/>
                <a:sym typeface="Open Sans Light"/>
              </a:rPr>
              <a:t>Integration of Apache Syncope</a:t>
            </a:r>
            <a:endParaRPr sz="1600">
              <a:solidFill>
                <a:schemeClr val="dk2"/>
              </a:solidFill>
              <a:latin typeface="Open Sans Light"/>
              <a:ea typeface="Open Sans Light"/>
              <a:cs typeface="Open Sans Light"/>
              <a:sym typeface="Open Sans Light"/>
            </a:endParaRPr>
          </a:p>
        </p:txBody>
      </p:sp>
      <p:sp>
        <p:nvSpPr>
          <p:cNvPr id="278" name="Google Shape;278;p10"/>
          <p:cNvSpPr/>
          <p:nvPr/>
        </p:nvSpPr>
        <p:spPr>
          <a:xfrm>
            <a:off x="5999505" y="5187174"/>
            <a:ext cx="1828800" cy="386291"/>
          </a:xfrm>
          <a:prstGeom prst="parallelogram">
            <a:avLst>
              <a:gd name="adj" fmla="val 25000"/>
            </a:avLst>
          </a:prstGeom>
          <a:solidFill>
            <a:schemeClr val="accent1"/>
          </a:solidFill>
          <a:ln>
            <a:noFill/>
          </a:ln>
        </p:spPr>
        <p:txBody>
          <a:bodyPr spcFirstLastPara="1" wrap="square" lIns="68575" tIns="34275" rIns="182875" bIns="64000" anchor="ctr" anchorCtr="0">
            <a:noAutofit/>
          </a:bodyPr>
          <a:lstStyle/>
          <a:p>
            <a:pPr marL="101600" marR="0" lvl="0" indent="0" algn="ctr" rtl="0">
              <a:lnSpc>
                <a:spcPct val="119000"/>
              </a:lnSpc>
              <a:spcBef>
                <a:spcPts val="0"/>
              </a:spcBef>
              <a:spcAft>
                <a:spcPts val="0"/>
              </a:spcAft>
              <a:buNone/>
            </a:pPr>
            <a:r>
              <a:rPr lang="en-US" sz="2000" b="1">
                <a:solidFill>
                  <a:srgbClr val="FFFFFF"/>
                </a:solidFill>
                <a:latin typeface="Open Sans"/>
                <a:ea typeface="Open Sans"/>
                <a:cs typeface="Open Sans"/>
                <a:sym typeface="Open Sans"/>
              </a:rPr>
              <a:t>25 %</a:t>
            </a:r>
            <a:endParaRPr sz="2000" b="1">
              <a:solidFill>
                <a:srgbClr val="FFFFFF"/>
              </a:solidFill>
              <a:latin typeface="Open Sans"/>
              <a:ea typeface="Open Sans"/>
              <a:cs typeface="Open Sans"/>
              <a:sym typeface="Open Sans"/>
            </a:endParaRPr>
          </a:p>
        </p:txBody>
      </p:sp>
      <p:sp>
        <p:nvSpPr>
          <p:cNvPr id="279" name="Google Shape;279;p10"/>
          <p:cNvSpPr txBox="1"/>
          <p:nvPr/>
        </p:nvSpPr>
        <p:spPr>
          <a:xfrm>
            <a:off x="5999505" y="5573465"/>
            <a:ext cx="2049243" cy="918154"/>
          </a:xfrm>
          <a:prstGeom prst="rect">
            <a:avLst/>
          </a:prstGeom>
          <a:noFill/>
          <a:ln>
            <a:noFill/>
          </a:ln>
        </p:spPr>
        <p:txBody>
          <a:bodyPr spcFirstLastPara="1" wrap="square" lIns="0" tIns="91425" rIns="0" bIns="0" anchor="t" anchorCtr="0">
            <a:noAutofit/>
          </a:bodyPr>
          <a:lstStyle/>
          <a:p>
            <a:pPr marL="0" marR="0" lvl="0" indent="0" algn="l" rtl="0">
              <a:spcBef>
                <a:spcPts val="0"/>
              </a:spcBef>
              <a:spcAft>
                <a:spcPts val="0"/>
              </a:spcAft>
              <a:buNone/>
            </a:pPr>
            <a:r>
              <a:rPr lang="en-US" sz="1600">
                <a:solidFill>
                  <a:schemeClr val="dk2"/>
                </a:solidFill>
                <a:latin typeface="Open Sans Light"/>
                <a:ea typeface="Open Sans Light"/>
                <a:cs typeface="Open Sans Light"/>
                <a:sym typeface="Open Sans Light"/>
              </a:rPr>
              <a:t>System Automation and Optimization</a:t>
            </a:r>
            <a:endParaRPr sz="1600">
              <a:solidFill>
                <a:schemeClr val="dk2"/>
              </a:solidFill>
              <a:latin typeface="Open Sans Light"/>
              <a:ea typeface="Open Sans Light"/>
              <a:cs typeface="Open Sans Light"/>
              <a:sym typeface="Open Sans Light"/>
            </a:endParaRPr>
          </a:p>
        </p:txBody>
      </p:sp>
      <p:cxnSp>
        <p:nvCxnSpPr>
          <p:cNvPr id="280" name="Google Shape;280;p10"/>
          <p:cNvCxnSpPr/>
          <p:nvPr/>
        </p:nvCxnSpPr>
        <p:spPr>
          <a:xfrm>
            <a:off x="5345403" y="4812604"/>
            <a:ext cx="811953" cy="473258"/>
          </a:xfrm>
          <a:prstGeom prst="straightConnector1">
            <a:avLst/>
          </a:prstGeom>
          <a:noFill/>
          <a:ln w="12700" cap="flat" cmpd="sng">
            <a:solidFill>
              <a:schemeClr val="accent1"/>
            </a:solidFill>
            <a:prstDash val="dot"/>
            <a:round/>
            <a:headEnd type="none" w="sm" len="sm"/>
            <a:tailEnd type="none" w="sm" len="sm"/>
          </a:ln>
        </p:spPr>
      </p:cxnSp>
      <p:sp>
        <p:nvSpPr>
          <p:cNvPr id="281" name="Google Shape;281;p10"/>
          <p:cNvSpPr/>
          <p:nvPr/>
        </p:nvSpPr>
        <p:spPr>
          <a:xfrm>
            <a:off x="500934" y="3290768"/>
            <a:ext cx="1828800" cy="386291"/>
          </a:xfrm>
          <a:prstGeom prst="parallelogram">
            <a:avLst>
              <a:gd name="adj" fmla="val 25000"/>
            </a:avLst>
          </a:prstGeom>
          <a:solidFill>
            <a:srgbClr val="FEEBD1"/>
          </a:solidFill>
          <a:ln>
            <a:noFill/>
          </a:ln>
        </p:spPr>
        <p:txBody>
          <a:bodyPr spcFirstLastPara="1" wrap="square" lIns="68575" tIns="34275" rIns="182875" bIns="64000" anchor="ctr" anchorCtr="0">
            <a:noAutofit/>
          </a:bodyPr>
          <a:lstStyle/>
          <a:p>
            <a:pPr marL="101600" marR="0" lvl="0" indent="0" algn="ctr" rtl="0">
              <a:lnSpc>
                <a:spcPct val="119000"/>
              </a:lnSpc>
              <a:spcBef>
                <a:spcPts val="0"/>
              </a:spcBef>
              <a:spcAft>
                <a:spcPts val="0"/>
              </a:spcAft>
              <a:buNone/>
            </a:pPr>
            <a:r>
              <a:rPr lang="en-US" sz="2000" b="1">
                <a:solidFill>
                  <a:srgbClr val="7D7D7D"/>
                </a:solidFill>
                <a:latin typeface="Open Sans"/>
                <a:ea typeface="Open Sans"/>
                <a:cs typeface="Open Sans"/>
                <a:sym typeface="Open Sans"/>
              </a:rPr>
              <a:t>15 %</a:t>
            </a:r>
            <a:endParaRPr sz="2000" b="1">
              <a:solidFill>
                <a:srgbClr val="7D7D7D"/>
              </a:solidFill>
              <a:latin typeface="Open Sans"/>
              <a:ea typeface="Open Sans"/>
              <a:cs typeface="Open Sans"/>
              <a:sym typeface="Open Sans"/>
            </a:endParaRPr>
          </a:p>
        </p:txBody>
      </p:sp>
      <p:sp>
        <p:nvSpPr>
          <p:cNvPr id="282" name="Google Shape;282;p10"/>
          <p:cNvSpPr txBox="1"/>
          <p:nvPr/>
        </p:nvSpPr>
        <p:spPr>
          <a:xfrm>
            <a:off x="1004638" y="5602203"/>
            <a:ext cx="2049243" cy="573663"/>
          </a:xfrm>
          <a:prstGeom prst="rect">
            <a:avLst/>
          </a:prstGeom>
          <a:noFill/>
          <a:ln>
            <a:noFill/>
          </a:ln>
        </p:spPr>
        <p:txBody>
          <a:bodyPr spcFirstLastPara="1" wrap="square" lIns="0" tIns="91425" rIns="0" bIns="0" anchor="t" anchorCtr="0">
            <a:noAutofit/>
          </a:bodyPr>
          <a:lstStyle/>
          <a:p>
            <a:pPr marL="0" marR="0" lvl="0" indent="0" algn="l" rtl="0">
              <a:spcBef>
                <a:spcPts val="0"/>
              </a:spcBef>
              <a:spcAft>
                <a:spcPts val="0"/>
              </a:spcAft>
              <a:buNone/>
            </a:pPr>
            <a:r>
              <a:rPr lang="en-US" sz="1600">
                <a:solidFill>
                  <a:schemeClr val="dk2"/>
                </a:solidFill>
                <a:latin typeface="Open Sans Light"/>
                <a:ea typeface="Open Sans Light"/>
                <a:cs typeface="Open Sans Light"/>
                <a:sym typeface="Open Sans Light"/>
              </a:rPr>
              <a:t>Integration of Auth0</a:t>
            </a:r>
            <a:endParaRPr sz="1600">
              <a:solidFill>
                <a:schemeClr val="dk2"/>
              </a:solidFill>
              <a:latin typeface="Open Sans Light"/>
              <a:ea typeface="Open Sans Light"/>
              <a:cs typeface="Open Sans Light"/>
              <a:sym typeface="Open Sans Light"/>
            </a:endParaRPr>
          </a:p>
        </p:txBody>
      </p:sp>
      <p:sp>
        <p:nvSpPr>
          <p:cNvPr id="283" name="Google Shape;283;p10"/>
          <p:cNvSpPr/>
          <p:nvPr/>
        </p:nvSpPr>
        <p:spPr>
          <a:xfrm>
            <a:off x="500934" y="1557146"/>
            <a:ext cx="1828800" cy="386291"/>
          </a:xfrm>
          <a:prstGeom prst="parallelogram">
            <a:avLst>
              <a:gd name="adj" fmla="val 25000"/>
            </a:avLst>
          </a:prstGeom>
          <a:solidFill>
            <a:srgbClr val="3F3F3F"/>
          </a:solidFill>
          <a:ln>
            <a:noFill/>
          </a:ln>
        </p:spPr>
        <p:txBody>
          <a:bodyPr spcFirstLastPara="1" wrap="square" lIns="68575" tIns="34275" rIns="182875" bIns="64000" anchor="ctr" anchorCtr="0">
            <a:noAutofit/>
          </a:bodyPr>
          <a:lstStyle/>
          <a:p>
            <a:pPr marL="101600" marR="0" lvl="0" indent="0" algn="ctr" rtl="0">
              <a:lnSpc>
                <a:spcPct val="119000"/>
              </a:lnSpc>
              <a:spcBef>
                <a:spcPts val="0"/>
              </a:spcBef>
              <a:spcAft>
                <a:spcPts val="0"/>
              </a:spcAft>
              <a:buNone/>
            </a:pPr>
            <a:r>
              <a:rPr lang="en-US" sz="2000" b="1">
                <a:solidFill>
                  <a:srgbClr val="FFFFFF"/>
                </a:solidFill>
                <a:latin typeface="Open Sans"/>
                <a:ea typeface="Open Sans"/>
                <a:cs typeface="Open Sans"/>
                <a:sym typeface="Open Sans"/>
              </a:rPr>
              <a:t>10 %</a:t>
            </a:r>
            <a:endParaRPr sz="2000" b="1">
              <a:solidFill>
                <a:srgbClr val="FFFFFF"/>
              </a:solidFill>
              <a:latin typeface="Open Sans"/>
              <a:ea typeface="Open Sans"/>
              <a:cs typeface="Open Sans"/>
              <a:sym typeface="Open Sans"/>
            </a:endParaRPr>
          </a:p>
        </p:txBody>
      </p:sp>
      <p:sp>
        <p:nvSpPr>
          <p:cNvPr id="284" name="Google Shape;284;p10"/>
          <p:cNvSpPr txBox="1"/>
          <p:nvPr/>
        </p:nvSpPr>
        <p:spPr>
          <a:xfrm>
            <a:off x="500934" y="1963708"/>
            <a:ext cx="2049243" cy="995848"/>
          </a:xfrm>
          <a:prstGeom prst="rect">
            <a:avLst/>
          </a:prstGeom>
          <a:noFill/>
          <a:ln>
            <a:noFill/>
          </a:ln>
        </p:spPr>
        <p:txBody>
          <a:bodyPr spcFirstLastPara="1" wrap="square" lIns="0" tIns="91425" rIns="0" bIns="0" anchor="t" anchorCtr="0">
            <a:noAutofit/>
          </a:bodyPr>
          <a:lstStyle/>
          <a:p>
            <a:pPr marL="0" marR="0" lvl="0" indent="0" algn="l" rtl="0">
              <a:spcBef>
                <a:spcPts val="0"/>
              </a:spcBef>
              <a:spcAft>
                <a:spcPts val="0"/>
              </a:spcAft>
              <a:buNone/>
            </a:pPr>
            <a:r>
              <a:rPr lang="en-US" sz="1600" dirty="0">
                <a:solidFill>
                  <a:schemeClr val="dk2"/>
                </a:solidFill>
                <a:latin typeface="Open Sans Light"/>
                <a:ea typeface="Open Sans Light"/>
                <a:cs typeface="Open Sans Light"/>
                <a:sym typeface="Open Sans Light"/>
              </a:rPr>
              <a:t>Development of QA Automation Environment</a:t>
            </a:r>
            <a:endParaRPr sz="1600" dirty="0">
              <a:solidFill>
                <a:schemeClr val="dk2"/>
              </a:solidFill>
              <a:latin typeface="Open Sans Light"/>
              <a:ea typeface="Open Sans Light"/>
              <a:cs typeface="Open Sans Light"/>
              <a:sym typeface="Open Sans Light"/>
            </a:endParaRPr>
          </a:p>
        </p:txBody>
      </p:sp>
      <p:cxnSp>
        <p:nvCxnSpPr>
          <p:cNvPr id="285" name="Google Shape;285;p10"/>
          <p:cNvCxnSpPr/>
          <p:nvPr/>
        </p:nvCxnSpPr>
        <p:spPr>
          <a:xfrm>
            <a:off x="2214937" y="1943437"/>
            <a:ext cx="1327513" cy="406769"/>
          </a:xfrm>
          <a:prstGeom prst="straightConnector1">
            <a:avLst/>
          </a:prstGeom>
          <a:noFill/>
          <a:ln w="12700" cap="flat" cmpd="sng">
            <a:solidFill>
              <a:srgbClr val="3F3F3F"/>
            </a:solidFill>
            <a:prstDash val="dot"/>
            <a:round/>
            <a:headEnd type="none" w="sm" len="sm"/>
            <a:tailEnd type="none" w="sm" len="sm"/>
          </a:ln>
        </p:spPr>
      </p:cxnSp>
      <p:cxnSp>
        <p:nvCxnSpPr>
          <p:cNvPr id="286" name="Google Shape;286;p10"/>
          <p:cNvCxnSpPr/>
          <p:nvPr/>
        </p:nvCxnSpPr>
        <p:spPr>
          <a:xfrm>
            <a:off x="2252791" y="3452029"/>
            <a:ext cx="625902" cy="0"/>
          </a:xfrm>
          <a:prstGeom prst="straightConnector1">
            <a:avLst/>
          </a:prstGeom>
          <a:noFill/>
          <a:ln w="12700" cap="flat" cmpd="sng">
            <a:solidFill>
              <a:schemeClr val="accent2"/>
            </a:solidFill>
            <a:prstDash val="dot"/>
            <a:round/>
            <a:headEnd type="none" w="sm" len="sm"/>
            <a:tailEnd type="none" w="sm" len="sm"/>
          </a:ln>
        </p:spPr>
      </p:cxnSp>
      <p:sp>
        <p:nvSpPr>
          <p:cNvPr id="287" name="Google Shape;287;p10"/>
          <p:cNvSpPr/>
          <p:nvPr/>
        </p:nvSpPr>
        <p:spPr>
          <a:xfrm>
            <a:off x="679548" y="5157416"/>
            <a:ext cx="1828800" cy="386291"/>
          </a:xfrm>
          <a:prstGeom prst="parallelogram">
            <a:avLst>
              <a:gd name="adj" fmla="val 25000"/>
            </a:avLst>
          </a:prstGeom>
          <a:solidFill>
            <a:srgbClr val="7F7F7F"/>
          </a:solidFill>
          <a:ln>
            <a:noFill/>
          </a:ln>
        </p:spPr>
        <p:txBody>
          <a:bodyPr spcFirstLastPara="1" wrap="square" lIns="68575" tIns="34275" rIns="182875" bIns="64000" anchor="ctr" anchorCtr="0">
            <a:noAutofit/>
          </a:bodyPr>
          <a:lstStyle/>
          <a:p>
            <a:pPr marL="101600" marR="0" lvl="0" indent="0" algn="ctr" rtl="0">
              <a:lnSpc>
                <a:spcPct val="119000"/>
              </a:lnSpc>
              <a:spcBef>
                <a:spcPts val="0"/>
              </a:spcBef>
              <a:spcAft>
                <a:spcPts val="0"/>
              </a:spcAft>
              <a:buNone/>
            </a:pPr>
            <a:r>
              <a:rPr lang="en-US" sz="2000" b="1">
                <a:solidFill>
                  <a:srgbClr val="FFFFFF"/>
                </a:solidFill>
                <a:latin typeface="Open Sans"/>
                <a:ea typeface="Open Sans"/>
                <a:cs typeface="Open Sans"/>
                <a:sym typeface="Open Sans"/>
              </a:rPr>
              <a:t>15 %</a:t>
            </a:r>
            <a:endParaRPr sz="2000" b="1">
              <a:solidFill>
                <a:srgbClr val="FFFFFF"/>
              </a:solidFill>
              <a:latin typeface="Open Sans"/>
              <a:ea typeface="Open Sans"/>
              <a:cs typeface="Open Sans"/>
              <a:sym typeface="Open Sans"/>
            </a:endParaRPr>
          </a:p>
        </p:txBody>
      </p:sp>
      <p:cxnSp>
        <p:nvCxnSpPr>
          <p:cNvPr id="288" name="Google Shape;288;p10"/>
          <p:cNvCxnSpPr/>
          <p:nvPr/>
        </p:nvCxnSpPr>
        <p:spPr>
          <a:xfrm rot="10800000" flipH="1">
            <a:off x="2356988" y="4503865"/>
            <a:ext cx="899357" cy="718239"/>
          </a:xfrm>
          <a:prstGeom prst="straightConnector1">
            <a:avLst/>
          </a:prstGeom>
          <a:noFill/>
          <a:ln w="12700" cap="flat" cmpd="sng">
            <a:solidFill>
              <a:schemeClr val="accent2"/>
            </a:solidFill>
            <a:prstDash val="dot"/>
            <a:round/>
            <a:headEnd type="none" w="sm" len="sm"/>
            <a:tailEnd type="none" w="sm" len="sm"/>
          </a:ln>
        </p:spPr>
      </p:cxnSp>
      <p:sp>
        <p:nvSpPr>
          <p:cNvPr id="289" name="Google Shape;289;p10"/>
          <p:cNvSpPr txBox="1"/>
          <p:nvPr/>
        </p:nvSpPr>
        <p:spPr>
          <a:xfrm>
            <a:off x="484548" y="3721439"/>
            <a:ext cx="2049243" cy="573663"/>
          </a:xfrm>
          <a:prstGeom prst="rect">
            <a:avLst/>
          </a:prstGeom>
          <a:noFill/>
          <a:ln>
            <a:noFill/>
          </a:ln>
        </p:spPr>
        <p:txBody>
          <a:bodyPr spcFirstLastPara="1" wrap="square" lIns="0" tIns="91425" rIns="0" bIns="0" anchor="t" anchorCtr="0">
            <a:noAutofit/>
          </a:bodyPr>
          <a:lstStyle/>
          <a:p>
            <a:pPr marL="0" marR="0" lvl="0" indent="0" algn="l" rtl="0">
              <a:spcBef>
                <a:spcPts val="0"/>
              </a:spcBef>
              <a:spcAft>
                <a:spcPts val="0"/>
              </a:spcAft>
              <a:buNone/>
            </a:pPr>
            <a:r>
              <a:rPr lang="en-US" sz="1600">
                <a:solidFill>
                  <a:schemeClr val="dk2"/>
                </a:solidFill>
                <a:latin typeface="Open Sans Light"/>
                <a:ea typeface="Open Sans Light"/>
                <a:cs typeface="Open Sans Light"/>
                <a:sym typeface="Open Sans Light"/>
              </a:rPr>
              <a:t>Integration of OKTA</a:t>
            </a:r>
            <a:endParaRPr sz="1600">
              <a:solidFill>
                <a:schemeClr val="dk2"/>
              </a:solidFill>
              <a:latin typeface="Open Sans Light"/>
              <a:ea typeface="Open Sans Light"/>
              <a:cs typeface="Open Sans Light"/>
              <a:sym typeface="Open Sans Light"/>
            </a:endParaRPr>
          </a:p>
        </p:txBody>
      </p:sp>
      <p:cxnSp>
        <p:nvCxnSpPr>
          <p:cNvPr id="290" name="Google Shape;290;p10"/>
          <p:cNvCxnSpPr/>
          <p:nvPr/>
        </p:nvCxnSpPr>
        <p:spPr>
          <a:xfrm rot="10800000" flipH="1">
            <a:off x="6044540" y="2816008"/>
            <a:ext cx="918454" cy="295327"/>
          </a:xfrm>
          <a:prstGeom prst="straightConnector1">
            <a:avLst/>
          </a:prstGeom>
          <a:noFill/>
          <a:ln w="12700" cap="flat" cmpd="sng">
            <a:solidFill>
              <a:schemeClr val="accent3"/>
            </a:solidFill>
            <a:prstDash val="dot"/>
            <a:round/>
            <a:headEnd type="none" w="sm" len="sm"/>
            <a:tailEnd type="none" w="sm" len="sm"/>
          </a:ln>
        </p:spPr>
      </p:cxnSp>
      <p:sp>
        <p:nvSpPr>
          <p:cNvPr id="291" name="Google Shape;291;p10"/>
          <p:cNvSpPr/>
          <p:nvPr/>
        </p:nvSpPr>
        <p:spPr>
          <a:xfrm>
            <a:off x="6779433" y="2554458"/>
            <a:ext cx="1828800" cy="386291"/>
          </a:xfrm>
          <a:prstGeom prst="parallelogram">
            <a:avLst>
              <a:gd name="adj" fmla="val 25000"/>
            </a:avLst>
          </a:prstGeom>
          <a:solidFill>
            <a:srgbClr val="DCDBA9"/>
          </a:solidFill>
          <a:ln>
            <a:noFill/>
          </a:ln>
        </p:spPr>
        <p:txBody>
          <a:bodyPr spcFirstLastPara="1" wrap="square" lIns="68575" tIns="34275" rIns="182875" bIns="64000" anchor="ctr" anchorCtr="0">
            <a:noAutofit/>
          </a:bodyPr>
          <a:lstStyle/>
          <a:p>
            <a:pPr marL="101600" marR="0" lvl="0" indent="0" algn="ctr" rtl="0">
              <a:lnSpc>
                <a:spcPct val="119000"/>
              </a:lnSpc>
              <a:spcBef>
                <a:spcPts val="0"/>
              </a:spcBef>
              <a:spcAft>
                <a:spcPts val="0"/>
              </a:spcAft>
              <a:buNone/>
            </a:pPr>
            <a:r>
              <a:rPr lang="en-US" sz="2000" b="1">
                <a:solidFill>
                  <a:srgbClr val="FFFFFF"/>
                </a:solidFill>
                <a:latin typeface="Open Sans"/>
                <a:ea typeface="Open Sans"/>
                <a:cs typeface="Open Sans"/>
                <a:sym typeface="Open Sans"/>
              </a:rPr>
              <a:t>30 %</a:t>
            </a:r>
            <a:endParaRPr sz="2000" b="1">
              <a:solidFill>
                <a:srgbClr val="FFFFFF"/>
              </a:solidFill>
              <a:latin typeface="Open Sans"/>
              <a:ea typeface="Open Sans"/>
              <a:cs typeface="Open Sans"/>
              <a:sym typeface="Open Sans"/>
            </a:endParaRPr>
          </a:p>
        </p:txBody>
      </p:sp>
      <p:sp>
        <p:nvSpPr>
          <p:cNvPr id="292" name="Google Shape;292;p10"/>
          <p:cNvSpPr txBox="1"/>
          <p:nvPr/>
        </p:nvSpPr>
        <p:spPr>
          <a:xfrm>
            <a:off x="6893206" y="2937777"/>
            <a:ext cx="1566690" cy="759682"/>
          </a:xfrm>
          <a:prstGeom prst="rect">
            <a:avLst/>
          </a:prstGeom>
          <a:noFill/>
          <a:ln>
            <a:noFill/>
          </a:ln>
        </p:spPr>
        <p:txBody>
          <a:bodyPr spcFirstLastPara="1" wrap="square" lIns="0" tIns="91425" rIns="0" bIns="0" anchor="t" anchorCtr="0">
            <a:noAutofit/>
          </a:bodyPr>
          <a:lstStyle/>
          <a:p>
            <a:pPr marL="0" marR="0" lvl="0" indent="0" algn="l" rtl="0">
              <a:spcBef>
                <a:spcPts val="0"/>
              </a:spcBef>
              <a:spcAft>
                <a:spcPts val="0"/>
              </a:spcAft>
              <a:buNone/>
            </a:pPr>
            <a:r>
              <a:rPr lang="en-US" sz="1600">
                <a:solidFill>
                  <a:schemeClr val="dk2"/>
                </a:solidFill>
                <a:latin typeface="Open Sans Light"/>
                <a:ea typeface="Open Sans Light"/>
                <a:cs typeface="Open Sans Light"/>
                <a:sym typeface="Open Sans Light"/>
              </a:rPr>
              <a:t>Integration of OpenIAM</a:t>
            </a:r>
            <a:endParaRPr sz="1600">
              <a:solidFill>
                <a:schemeClr val="dk2"/>
              </a:solidFill>
              <a:latin typeface="Open Sans Light"/>
              <a:ea typeface="Open Sans Light"/>
              <a:cs typeface="Open Sans Light"/>
              <a:sym typeface="Open Sans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1"/>
          <p:cNvSpPr txBox="1">
            <a:spLocks noGrp="1"/>
          </p:cNvSpPr>
          <p:nvPr>
            <p:ph type="title"/>
          </p:nvPr>
        </p:nvSpPr>
        <p:spPr>
          <a:xfrm>
            <a:off x="369350" y="94593"/>
            <a:ext cx="9144000" cy="8610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400"/>
              <a:buFont typeface="Arial"/>
              <a:buNone/>
            </a:pPr>
            <a:r>
              <a:rPr lang="en-US" sz="3200" dirty="0">
                <a:latin typeface="Open Sans" panose="020B0606030504020204" pitchFamily="34" charset="0"/>
                <a:ea typeface="Open Sans" panose="020B0606030504020204" pitchFamily="34" charset="0"/>
                <a:cs typeface="Open Sans" panose="020B0606030504020204" pitchFamily="34" charset="0"/>
              </a:rPr>
              <a:t>Apache Syncope - Dropped</a:t>
            </a:r>
            <a:endParaRPr sz="3200" dirty="0">
              <a:latin typeface="Open Sans" panose="020B0606030504020204" pitchFamily="34" charset="0"/>
              <a:ea typeface="Open Sans" panose="020B0606030504020204" pitchFamily="34" charset="0"/>
              <a:cs typeface="Open Sans" panose="020B0606030504020204" pitchFamily="34" charset="0"/>
            </a:endParaRPr>
          </a:p>
        </p:txBody>
      </p:sp>
      <p:sp>
        <p:nvSpPr>
          <p:cNvPr id="298" name="Google Shape;298;p11"/>
          <p:cNvSpPr txBox="1">
            <a:spLocks noGrp="1"/>
          </p:cNvSpPr>
          <p:nvPr>
            <p:ph type="body" idx="1"/>
          </p:nvPr>
        </p:nvSpPr>
        <p:spPr>
          <a:xfrm>
            <a:off x="813501" y="1427042"/>
            <a:ext cx="8255698" cy="51710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800"/>
              <a:buNone/>
            </a:pPr>
            <a:r>
              <a:rPr lang="en-US" sz="800"/>
              <a:t>[ </a:t>
            </a:r>
            <a:r>
              <a:rPr lang="en-US" sz="800" u="sng">
                <a:solidFill>
                  <a:schemeClr val="hlink"/>
                </a:solidFill>
                <a:hlinkClick r:id="rId3"/>
              </a:rPr>
              <a:t>https://issues.apache.org/jira/browse/SYNCOPE-1695?page=com.atlassian.jira.plugin.system.issuetabpanels:comment-tabpanel&amp;focusedCommentId=17606577#comment-17606577</a:t>
            </a:r>
            <a:r>
              <a:rPr lang="en-US" sz="800"/>
              <a:t> ] </a:t>
            </a:r>
            <a:endParaRPr/>
          </a:p>
          <a:p>
            <a:pPr marL="0" lvl="0" indent="0" algn="l" rtl="0">
              <a:spcBef>
                <a:spcPts val="160"/>
              </a:spcBef>
              <a:spcAft>
                <a:spcPts val="0"/>
              </a:spcAft>
              <a:buClr>
                <a:schemeClr val="dk1"/>
              </a:buClr>
              <a:buSzPts val="800"/>
              <a:buNone/>
            </a:pPr>
            <a:r>
              <a:rPr lang="en-US" sz="800"/>
              <a:t> Andrea Patricelli commented on SYNCOPE-1695:</a:t>
            </a:r>
            <a:endParaRPr/>
          </a:p>
          <a:p>
            <a:pPr marL="0" lvl="0" indent="0" algn="l" rtl="0">
              <a:spcBef>
                <a:spcPts val="160"/>
              </a:spcBef>
              <a:spcAft>
                <a:spcPts val="0"/>
              </a:spcAft>
              <a:buClr>
                <a:schemeClr val="dk1"/>
              </a:buClr>
              <a:buSzPts val="800"/>
              <a:buNone/>
            </a:pPr>
            <a:r>
              <a:rPr lang="en-US" sz="800"/>
              <a:t>--------------------------------------------</a:t>
            </a:r>
            <a:endParaRPr/>
          </a:p>
          <a:p>
            <a:pPr marL="0" lvl="0" indent="0" algn="l" rtl="0">
              <a:spcBef>
                <a:spcPts val="160"/>
              </a:spcBef>
              <a:spcAft>
                <a:spcPts val="0"/>
              </a:spcAft>
              <a:buClr>
                <a:schemeClr val="dk1"/>
              </a:buClr>
              <a:buSzPts val="800"/>
              <a:buNone/>
            </a:pPr>
            <a:r>
              <a:rPr lang="en-US" sz="800"/>
              <a:t> </a:t>
            </a:r>
            <a:endParaRPr/>
          </a:p>
          <a:p>
            <a:pPr marL="0" lvl="0" indent="0" algn="l" rtl="0">
              <a:spcBef>
                <a:spcPts val="160"/>
              </a:spcBef>
              <a:spcAft>
                <a:spcPts val="0"/>
              </a:spcAft>
              <a:buClr>
                <a:schemeClr val="dk1"/>
              </a:buClr>
              <a:buSzPts val="800"/>
              <a:buNone/>
            </a:pPr>
            <a:r>
              <a:rPr lang="en-US" sz="800"/>
              <a:t>Dear Avetik,</a:t>
            </a:r>
            <a:endParaRPr/>
          </a:p>
          <a:p>
            <a:pPr marL="0" lvl="0" indent="0" algn="l" rtl="0">
              <a:spcBef>
                <a:spcPts val="160"/>
              </a:spcBef>
              <a:spcAft>
                <a:spcPts val="0"/>
              </a:spcAft>
              <a:buClr>
                <a:schemeClr val="dk1"/>
              </a:buClr>
              <a:buSzPts val="800"/>
              <a:buNone/>
            </a:pPr>
            <a:r>
              <a:rPr lang="en-US" sz="800"/>
              <a:t>Glad to hear about your interest in Apache Syncope project, but such kind of requests should be done on the appropriate mailing list [here|https://syncope.apache.org/mailing-lists].</a:t>
            </a:r>
            <a:endParaRPr/>
          </a:p>
          <a:p>
            <a:pPr marL="0" lvl="0" indent="0" algn="l" rtl="0">
              <a:spcBef>
                <a:spcPts val="160"/>
              </a:spcBef>
              <a:spcAft>
                <a:spcPts val="0"/>
              </a:spcAft>
              <a:buClr>
                <a:schemeClr val="dk1"/>
              </a:buClr>
              <a:buSzPts val="800"/>
              <a:buNone/>
            </a:pPr>
            <a:r>
              <a:rPr lang="en-US" sz="800"/>
              <a:t> </a:t>
            </a:r>
            <a:endParaRPr/>
          </a:p>
          <a:p>
            <a:pPr marL="0" lvl="0" indent="0" algn="l" rtl="0">
              <a:spcBef>
                <a:spcPts val="160"/>
              </a:spcBef>
              <a:spcAft>
                <a:spcPts val="0"/>
              </a:spcAft>
              <a:buClr>
                <a:schemeClr val="dk1"/>
              </a:buClr>
              <a:buSzPts val="800"/>
              <a:buNone/>
            </a:pPr>
            <a:r>
              <a:rPr lang="en-US" sz="800"/>
              <a:t>Please use the [user@syncope.apache.org|mailto:user@syncope.apache.org] ML to ask what you're looking for.</a:t>
            </a:r>
            <a:endParaRPr/>
          </a:p>
          <a:p>
            <a:pPr marL="0" lvl="0" indent="0" algn="l" rtl="0">
              <a:spcBef>
                <a:spcPts val="160"/>
              </a:spcBef>
              <a:spcAft>
                <a:spcPts val="0"/>
              </a:spcAft>
              <a:buClr>
                <a:schemeClr val="dk1"/>
              </a:buClr>
              <a:buSzPts val="800"/>
              <a:buNone/>
            </a:pPr>
            <a:r>
              <a:rPr lang="en-US" sz="800"/>
              <a:t>Thanks and regards!</a:t>
            </a:r>
            <a:endParaRPr/>
          </a:p>
          <a:p>
            <a:pPr marL="0" lvl="0" indent="0" algn="l" rtl="0">
              <a:spcBef>
                <a:spcPts val="160"/>
              </a:spcBef>
              <a:spcAft>
                <a:spcPts val="0"/>
              </a:spcAft>
              <a:buClr>
                <a:schemeClr val="dk1"/>
              </a:buClr>
              <a:buSzPts val="800"/>
              <a:buNone/>
            </a:pPr>
            <a:r>
              <a:rPr lang="en-US" sz="800"/>
              <a:t> </a:t>
            </a:r>
            <a:endParaRPr/>
          </a:p>
          <a:p>
            <a:pPr marL="400050" lvl="1" indent="0" algn="l" rtl="0">
              <a:spcBef>
                <a:spcPts val="100"/>
              </a:spcBef>
              <a:spcAft>
                <a:spcPts val="0"/>
              </a:spcAft>
              <a:buClr>
                <a:schemeClr val="dk1"/>
              </a:buClr>
              <a:buSzPts val="500"/>
              <a:buNone/>
            </a:pPr>
            <a:r>
              <a:rPr lang="en-US" sz="500"/>
              <a:t>&gt; History console view improvements</a:t>
            </a:r>
            <a:endParaRPr/>
          </a:p>
          <a:p>
            <a:pPr marL="400050" lvl="1" indent="0" algn="l" rtl="0">
              <a:spcBef>
                <a:spcPts val="100"/>
              </a:spcBef>
              <a:spcAft>
                <a:spcPts val="0"/>
              </a:spcAft>
              <a:buClr>
                <a:schemeClr val="dk1"/>
              </a:buClr>
              <a:buSzPts val="500"/>
              <a:buNone/>
            </a:pPr>
            <a:r>
              <a:rPr lang="en-US" sz="500"/>
              <a:t>&gt; ---------------------------------</a:t>
            </a:r>
            <a:endParaRPr/>
          </a:p>
          <a:p>
            <a:pPr marL="400050" lvl="1" indent="0" algn="l" rtl="0">
              <a:spcBef>
                <a:spcPts val="100"/>
              </a:spcBef>
              <a:spcAft>
                <a:spcPts val="0"/>
              </a:spcAft>
              <a:buClr>
                <a:schemeClr val="dk1"/>
              </a:buClr>
              <a:buSzPts val="500"/>
              <a:buNone/>
            </a:pPr>
            <a:r>
              <a:rPr lang="en-US" sz="500"/>
              <a:t>&gt; </a:t>
            </a:r>
            <a:endParaRPr/>
          </a:p>
          <a:p>
            <a:pPr marL="400050" lvl="1" indent="0" algn="l" rtl="0">
              <a:spcBef>
                <a:spcPts val="100"/>
              </a:spcBef>
              <a:spcAft>
                <a:spcPts val="0"/>
              </a:spcAft>
              <a:buClr>
                <a:schemeClr val="dk1"/>
              </a:buClr>
              <a:buSzPts val="500"/>
              <a:buNone/>
            </a:pPr>
            <a:r>
              <a:rPr lang="en-US" sz="500"/>
              <a:t>&gt;                 Key: SYNCOPE-1695</a:t>
            </a:r>
            <a:endParaRPr/>
          </a:p>
          <a:p>
            <a:pPr marL="400050" lvl="1" indent="0" algn="l" rtl="0">
              <a:spcBef>
                <a:spcPts val="100"/>
              </a:spcBef>
              <a:spcAft>
                <a:spcPts val="0"/>
              </a:spcAft>
              <a:buClr>
                <a:schemeClr val="dk1"/>
              </a:buClr>
              <a:buSzPts val="500"/>
              <a:buNone/>
            </a:pPr>
            <a:r>
              <a:rPr lang="en-US" sz="500"/>
              <a:t>&gt;                 URL: </a:t>
            </a:r>
            <a:r>
              <a:rPr lang="en-US" sz="500" u="sng">
                <a:solidFill>
                  <a:schemeClr val="hlink"/>
                </a:solidFill>
                <a:hlinkClick r:id="rId4"/>
              </a:rPr>
              <a:t>https://issues.apache.org/jira/browse/SYNCOPE-1695</a:t>
            </a:r>
            <a:endParaRPr sz="500"/>
          </a:p>
          <a:p>
            <a:pPr marL="400050" lvl="1" indent="0" algn="l" rtl="0">
              <a:spcBef>
                <a:spcPts val="100"/>
              </a:spcBef>
              <a:spcAft>
                <a:spcPts val="0"/>
              </a:spcAft>
              <a:buClr>
                <a:schemeClr val="dk1"/>
              </a:buClr>
              <a:buSzPts val="500"/>
              <a:buNone/>
            </a:pPr>
            <a:r>
              <a:rPr lang="en-US" sz="500"/>
              <a:t>&gt;             Project: Syncope</a:t>
            </a:r>
            <a:endParaRPr/>
          </a:p>
          <a:p>
            <a:pPr marL="400050" lvl="1" indent="0" algn="l" rtl="0">
              <a:spcBef>
                <a:spcPts val="100"/>
              </a:spcBef>
              <a:spcAft>
                <a:spcPts val="0"/>
              </a:spcAft>
              <a:buClr>
                <a:schemeClr val="dk1"/>
              </a:buClr>
              <a:buSzPts val="500"/>
              <a:buNone/>
            </a:pPr>
            <a:r>
              <a:rPr lang="en-US" sz="500"/>
              <a:t>&gt;          Issue Type: Improvement</a:t>
            </a:r>
            <a:endParaRPr/>
          </a:p>
          <a:p>
            <a:pPr marL="400050" lvl="1" indent="0" algn="l" rtl="0">
              <a:spcBef>
                <a:spcPts val="100"/>
              </a:spcBef>
              <a:spcAft>
                <a:spcPts val="0"/>
              </a:spcAft>
              <a:buClr>
                <a:schemeClr val="dk1"/>
              </a:buClr>
              <a:buSzPts val="500"/>
              <a:buNone/>
            </a:pPr>
            <a:r>
              <a:rPr lang="en-US" sz="500"/>
              <a:t>&gt;          Components: console</a:t>
            </a:r>
            <a:endParaRPr/>
          </a:p>
          <a:p>
            <a:pPr marL="400050" lvl="1" indent="0" algn="l" rtl="0">
              <a:spcBef>
                <a:spcPts val="100"/>
              </a:spcBef>
              <a:spcAft>
                <a:spcPts val="0"/>
              </a:spcAft>
              <a:buClr>
                <a:schemeClr val="dk1"/>
              </a:buClr>
              <a:buSzPts val="500"/>
              <a:buNone/>
            </a:pPr>
            <a:r>
              <a:rPr lang="en-US" sz="500"/>
              <a:t>&gt;    Affects Versions: 2.1.12, 3.0.0-M0</a:t>
            </a:r>
            <a:endParaRPr/>
          </a:p>
          <a:p>
            <a:pPr marL="400050" lvl="1" indent="0" algn="l" rtl="0">
              <a:spcBef>
                <a:spcPts val="100"/>
              </a:spcBef>
              <a:spcAft>
                <a:spcPts val="0"/>
              </a:spcAft>
              <a:buClr>
                <a:schemeClr val="dk1"/>
              </a:buClr>
              <a:buSzPts val="500"/>
              <a:buNone/>
            </a:pPr>
            <a:r>
              <a:rPr lang="en-US" sz="500"/>
              <a:t>&gt;            Reporter: Andrea Patricelli</a:t>
            </a:r>
            <a:endParaRPr/>
          </a:p>
          <a:p>
            <a:pPr marL="400050" lvl="1" indent="0" algn="l" rtl="0">
              <a:spcBef>
                <a:spcPts val="100"/>
              </a:spcBef>
              <a:spcAft>
                <a:spcPts val="0"/>
              </a:spcAft>
              <a:buClr>
                <a:schemeClr val="dk1"/>
              </a:buClr>
              <a:buSzPts val="500"/>
              <a:buNone/>
            </a:pPr>
            <a:r>
              <a:rPr lang="en-US" sz="500"/>
              <a:t>&gt;            Priority: Major</a:t>
            </a:r>
            <a:endParaRPr/>
          </a:p>
          <a:p>
            <a:pPr marL="400050" lvl="1" indent="0" algn="l" rtl="0">
              <a:spcBef>
                <a:spcPts val="100"/>
              </a:spcBef>
              <a:spcAft>
                <a:spcPts val="0"/>
              </a:spcAft>
              <a:buClr>
                <a:schemeClr val="dk1"/>
              </a:buClr>
              <a:buSzPts val="500"/>
              <a:buNone/>
            </a:pPr>
            <a:r>
              <a:rPr lang="en-US" sz="500"/>
              <a:t>&gt;             Fix For: 2.1.13, 3.0.0</a:t>
            </a:r>
            <a:endParaRPr/>
          </a:p>
          <a:p>
            <a:pPr marL="400050" lvl="1" indent="0" algn="l" rtl="0">
              <a:spcBef>
                <a:spcPts val="100"/>
              </a:spcBef>
              <a:spcAft>
                <a:spcPts val="0"/>
              </a:spcAft>
              <a:buClr>
                <a:schemeClr val="dk1"/>
              </a:buClr>
              <a:buSzPts val="500"/>
              <a:buNone/>
            </a:pPr>
            <a:r>
              <a:rPr lang="en-US" sz="500"/>
              <a:t>&gt; </a:t>
            </a:r>
            <a:endParaRPr/>
          </a:p>
          <a:p>
            <a:pPr marL="400050" lvl="1" indent="0" algn="l" rtl="0">
              <a:spcBef>
                <a:spcPts val="100"/>
              </a:spcBef>
              <a:spcAft>
                <a:spcPts val="0"/>
              </a:spcAft>
              <a:buClr>
                <a:schemeClr val="dk1"/>
              </a:buClr>
              <a:buSzPts val="500"/>
              <a:buNone/>
            </a:pPr>
            <a:r>
              <a:rPr lang="en-US" sz="500"/>
              <a:t>&gt; </a:t>
            </a:r>
            <a:endParaRPr/>
          </a:p>
          <a:p>
            <a:pPr marL="400050" lvl="1" indent="0" algn="l" rtl="0">
              <a:spcBef>
                <a:spcPts val="100"/>
              </a:spcBef>
              <a:spcAft>
                <a:spcPts val="0"/>
              </a:spcAft>
              <a:buClr>
                <a:schemeClr val="dk1"/>
              </a:buClr>
              <a:buSzPts val="500"/>
              <a:buNone/>
            </a:pPr>
            <a:r>
              <a:rPr lang="en-US" sz="500"/>
              <a:t>&gt; Audit view in console could be improved by:</a:t>
            </a:r>
            <a:endParaRPr/>
          </a:p>
          <a:p>
            <a:pPr marL="400050" lvl="1" indent="0" algn="l" rtl="0">
              <a:spcBef>
                <a:spcPts val="100"/>
              </a:spcBef>
              <a:spcAft>
                <a:spcPts val="0"/>
              </a:spcAft>
              <a:buClr>
                <a:schemeClr val="dk1"/>
              </a:buClr>
              <a:buSzPts val="500"/>
              <a:buNone/>
            </a:pPr>
            <a:r>
              <a:rPr lang="en-US" sz="500"/>
              <a:t>&gt;  * In the history section the diff should be between before and after by default and the user must choose across which versions the diff shall be computed</a:t>
            </a:r>
            <a:endParaRPr/>
          </a:p>
          <a:p>
            <a:pPr marL="400050" lvl="1" indent="0" algn="l" rtl="0">
              <a:spcBef>
                <a:spcPts val="100"/>
              </a:spcBef>
              <a:spcAft>
                <a:spcPts val="0"/>
              </a:spcAft>
              <a:buClr>
                <a:schemeClr val="dk1"/>
              </a:buClr>
              <a:buSzPts val="500"/>
              <a:buNone/>
            </a:pPr>
            <a:r>
              <a:rPr lang="en-US" sz="500"/>
              <a:t>&gt;  * adjust the Console code to get both LOGIC and PULL events, or even not specifying anything, just the user key</a:t>
            </a:r>
            <a:endParaRPr sz="800"/>
          </a:p>
          <a:p>
            <a:pPr marL="0" lvl="0" indent="0" algn="l" rtl="0">
              <a:spcBef>
                <a:spcPts val="160"/>
              </a:spcBef>
              <a:spcAft>
                <a:spcPts val="0"/>
              </a:spcAft>
              <a:buClr>
                <a:schemeClr val="dk1"/>
              </a:buClr>
              <a:buSzPts val="800"/>
              <a:buNone/>
            </a:pPr>
            <a:r>
              <a:rPr lang="en-US" sz="800"/>
              <a:t>--</a:t>
            </a:r>
            <a:endParaRPr/>
          </a:p>
          <a:p>
            <a:pPr marL="0" lvl="0" indent="0" algn="l" rtl="0">
              <a:spcBef>
                <a:spcPts val="160"/>
              </a:spcBef>
              <a:spcAft>
                <a:spcPts val="0"/>
              </a:spcAft>
              <a:buClr>
                <a:schemeClr val="dk1"/>
              </a:buClr>
              <a:buSzPts val="800"/>
              <a:buNone/>
            </a:pPr>
            <a:r>
              <a:rPr lang="en-US" sz="800"/>
              <a:t>This message was sent by Atlassian Jira</a:t>
            </a:r>
            <a:endParaRPr/>
          </a:p>
          <a:p>
            <a:pPr marL="0" lvl="0" indent="0" algn="l" rtl="0">
              <a:spcBef>
                <a:spcPts val="160"/>
              </a:spcBef>
              <a:spcAft>
                <a:spcPts val="0"/>
              </a:spcAft>
              <a:buClr>
                <a:schemeClr val="dk1"/>
              </a:buClr>
              <a:buSzPts val="800"/>
              <a:buNone/>
            </a:pPr>
            <a:r>
              <a:rPr lang="en-US" sz="800"/>
              <a:t>(v8.20.10#820010)</a:t>
            </a:r>
            <a:endParaRPr/>
          </a:p>
          <a:p>
            <a:pPr marL="0" lvl="0" indent="0" algn="l" rtl="0">
              <a:spcBef>
                <a:spcPts val="160"/>
              </a:spcBef>
              <a:spcAft>
                <a:spcPts val="0"/>
              </a:spcAft>
              <a:buClr>
                <a:schemeClr val="dk1"/>
              </a:buClr>
              <a:buSzPts val="800"/>
              <a:buNone/>
            </a:pPr>
            <a:r>
              <a:rPr lang="en-US" sz="800"/>
              <a:t>_______________________________________________________________________________________</a:t>
            </a:r>
            <a:endParaRPr sz="800"/>
          </a:p>
          <a:p>
            <a:pPr marL="342900" lvl="0" indent="-342900" algn="l" rtl="0">
              <a:spcBef>
                <a:spcPts val="160"/>
              </a:spcBef>
              <a:spcAft>
                <a:spcPts val="0"/>
              </a:spcAft>
              <a:buClr>
                <a:schemeClr val="dk1"/>
              </a:buClr>
              <a:buSzPts val="800"/>
              <a:buChar char="•"/>
            </a:pPr>
            <a:r>
              <a:rPr lang="en-US" sz="800"/>
              <a:t>Hi Avetik,</a:t>
            </a:r>
            <a:endParaRPr/>
          </a:p>
          <a:p>
            <a:pPr marL="342900" lvl="0" indent="-342900" algn="l" rtl="0">
              <a:spcBef>
                <a:spcPts val="160"/>
              </a:spcBef>
              <a:spcAft>
                <a:spcPts val="0"/>
              </a:spcAft>
              <a:buClr>
                <a:schemeClr val="dk1"/>
              </a:buClr>
              <a:buSzPts val="800"/>
              <a:buChar char="•"/>
            </a:pPr>
            <a:r>
              <a:rPr lang="en-US" sz="800"/>
              <a:t>Please let's change the object of the thread, otherwise all mails will be added as comments to Jira issue SYNCOPE-1695.</a:t>
            </a:r>
            <a:endParaRPr/>
          </a:p>
          <a:p>
            <a:pPr marL="342900" lvl="0" indent="-342900" algn="l" rtl="0">
              <a:spcBef>
                <a:spcPts val="160"/>
              </a:spcBef>
              <a:spcAft>
                <a:spcPts val="0"/>
              </a:spcAft>
              <a:buClr>
                <a:schemeClr val="dk1"/>
              </a:buClr>
              <a:buSzPts val="800"/>
              <a:buChar char="•"/>
            </a:pPr>
            <a:r>
              <a:rPr lang="en-US" sz="800"/>
              <a:t>BTW, if I well understood your question you want to login to Syncope console with 2FA, am I right?</a:t>
            </a:r>
            <a:endParaRPr/>
          </a:p>
          <a:p>
            <a:pPr marL="342900" lvl="0" indent="-342900" algn="l" rtl="0">
              <a:spcBef>
                <a:spcPts val="160"/>
              </a:spcBef>
              <a:spcAft>
                <a:spcPts val="0"/>
              </a:spcAft>
              <a:buClr>
                <a:schemeClr val="dk1"/>
              </a:buClr>
              <a:buSzPts val="800"/>
              <a:buChar char="•"/>
            </a:pPr>
            <a:r>
              <a:rPr lang="en-US" sz="800"/>
              <a:t> </a:t>
            </a:r>
            <a:endParaRPr/>
          </a:p>
          <a:p>
            <a:pPr marL="342900" lvl="0" indent="-342900" algn="l" rtl="0">
              <a:spcBef>
                <a:spcPts val="160"/>
              </a:spcBef>
              <a:spcAft>
                <a:spcPts val="0"/>
              </a:spcAft>
              <a:buClr>
                <a:schemeClr val="dk1"/>
              </a:buClr>
              <a:buSzPts val="800"/>
              <a:buChar char="•"/>
            </a:pPr>
            <a:r>
              <a:rPr lang="en-US" sz="800"/>
              <a:t>If so, </a:t>
            </a:r>
            <a:r>
              <a:rPr lang="en-US" sz="800" b="1">
                <a:solidFill>
                  <a:srgbClr val="FF0000"/>
                </a:solidFill>
              </a:rPr>
              <a:t>Syncope does not provide 2-factor auth OOTB</a:t>
            </a:r>
            <a:r>
              <a:rPr lang="en-US" sz="800"/>
              <a:t>, but you can configure it to integrate with an external IdP through SAML [1] or OIDC [2] that provides such authetication features, i.e. an Access Manager, for example Apereo CAS [3].</a:t>
            </a:r>
            <a:endParaRPr/>
          </a:p>
          <a:p>
            <a:pPr marL="342900" lvl="0" indent="-342900" algn="l" rtl="0">
              <a:spcBef>
                <a:spcPts val="160"/>
              </a:spcBef>
              <a:spcAft>
                <a:spcPts val="0"/>
              </a:spcAft>
              <a:buClr>
                <a:schemeClr val="dk1"/>
              </a:buClr>
              <a:buSzPts val="800"/>
              <a:buChar char="•"/>
            </a:pPr>
            <a:r>
              <a:rPr lang="en-US" sz="800"/>
              <a:t>Let me also point out that Syncope 3, currently at M0 release, provides OOTB a Web Access [4] module that is effectively an AM based on Apereo CAS project.</a:t>
            </a:r>
            <a:endParaRPr/>
          </a:p>
          <a:p>
            <a:pPr marL="342900" lvl="0" indent="-342900" algn="l" rtl="0">
              <a:spcBef>
                <a:spcPts val="160"/>
              </a:spcBef>
              <a:spcAft>
                <a:spcPts val="0"/>
              </a:spcAft>
              <a:buClr>
                <a:schemeClr val="dk1"/>
              </a:buClr>
              <a:buSzPts val="800"/>
              <a:buChar char="•"/>
            </a:pPr>
            <a:r>
              <a:rPr lang="en-US" sz="800"/>
              <a:t> </a:t>
            </a:r>
            <a:endParaRPr/>
          </a:p>
          <a:p>
            <a:pPr marL="342900" lvl="0" indent="-342900" algn="l" rtl="0">
              <a:spcBef>
                <a:spcPts val="160"/>
              </a:spcBef>
              <a:spcAft>
                <a:spcPts val="0"/>
              </a:spcAft>
              <a:buClr>
                <a:schemeClr val="dk1"/>
              </a:buClr>
              <a:buSzPts val="800"/>
              <a:buChar char="•"/>
            </a:pPr>
            <a:r>
              <a:rPr lang="en-US" sz="800"/>
              <a:t>Best regards,</a:t>
            </a:r>
            <a:endParaRPr/>
          </a:p>
          <a:p>
            <a:pPr marL="342900" lvl="0" indent="-342900" algn="l" rtl="0">
              <a:spcBef>
                <a:spcPts val="160"/>
              </a:spcBef>
              <a:spcAft>
                <a:spcPts val="0"/>
              </a:spcAft>
              <a:buClr>
                <a:schemeClr val="dk1"/>
              </a:buClr>
              <a:buSzPts val="800"/>
              <a:buChar char="•"/>
            </a:pPr>
            <a:r>
              <a:rPr lang="en-US" sz="800"/>
              <a:t>Andrea</a:t>
            </a:r>
            <a:endParaRPr/>
          </a:p>
          <a:p>
            <a:pPr marL="0" lvl="0" indent="0" algn="l" rtl="0">
              <a:spcBef>
                <a:spcPts val="160"/>
              </a:spcBef>
              <a:spcAft>
                <a:spcPts val="0"/>
              </a:spcAft>
              <a:buClr>
                <a:schemeClr val="dk1"/>
              </a:buClr>
              <a:buSzPts val="800"/>
              <a:buNone/>
            </a:pPr>
            <a:endParaRPr sz="800"/>
          </a:p>
        </p:txBody>
      </p:sp>
      <p:sp>
        <p:nvSpPr>
          <p:cNvPr id="299" name="Google Shape;299;p11"/>
          <p:cNvSpPr txBox="1"/>
          <p:nvPr/>
        </p:nvSpPr>
        <p:spPr>
          <a:xfrm>
            <a:off x="881934" y="744508"/>
            <a:ext cx="7713426" cy="995848"/>
          </a:xfrm>
          <a:prstGeom prst="rect">
            <a:avLst/>
          </a:prstGeom>
          <a:noFill/>
          <a:ln>
            <a:noFill/>
          </a:ln>
        </p:spPr>
        <p:txBody>
          <a:bodyPr spcFirstLastPara="1" wrap="square" lIns="0" tIns="91425" rIns="0" bIns="0" anchor="t" anchorCtr="0">
            <a:noAutofit/>
          </a:bodyPr>
          <a:lstStyle/>
          <a:p>
            <a:pPr marL="0" marR="0" lvl="0" indent="0" algn="l" rtl="0">
              <a:spcBef>
                <a:spcPts val="0"/>
              </a:spcBef>
              <a:spcAft>
                <a:spcPts val="0"/>
              </a:spcAft>
              <a:buNone/>
            </a:pPr>
            <a:r>
              <a:rPr lang="en-US" sz="1600" dirty="0">
                <a:solidFill>
                  <a:schemeClr val="dk2"/>
                </a:solidFill>
                <a:latin typeface="Open Sans Light"/>
                <a:ea typeface="Open Sans Light"/>
                <a:cs typeface="Open Sans Light"/>
                <a:sym typeface="Open Sans Light"/>
              </a:rPr>
              <a:t>Below are given emails from developers. Apache Syncope does not support two-factor authentication - it will come in the next version.</a:t>
            </a:r>
            <a:endParaRPr sz="1600" dirty="0">
              <a:solidFill>
                <a:schemeClr val="dk2"/>
              </a:solidFill>
              <a:latin typeface="Open Sans Light"/>
              <a:ea typeface="Open Sans Light"/>
              <a:cs typeface="Open Sans Light"/>
              <a:sym typeface="Open Sans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4" name="Google Shape;304;p12"/>
          <p:cNvGrpSpPr/>
          <p:nvPr/>
        </p:nvGrpSpPr>
        <p:grpSpPr>
          <a:xfrm>
            <a:off x="2057400" y="1518065"/>
            <a:ext cx="6812281" cy="3412112"/>
            <a:chOff x="2057399" y="1196074"/>
            <a:chExt cx="6812281" cy="2559084"/>
          </a:xfrm>
        </p:grpSpPr>
        <p:cxnSp>
          <p:nvCxnSpPr>
            <p:cNvPr id="305" name="Google Shape;305;p12"/>
            <p:cNvCxnSpPr/>
            <p:nvPr/>
          </p:nvCxnSpPr>
          <p:spPr>
            <a:xfrm>
              <a:off x="2057400" y="1196074"/>
              <a:ext cx="6812280" cy="6172"/>
            </a:xfrm>
            <a:prstGeom prst="straightConnector1">
              <a:avLst/>
            </a:prstGeom>
            <a:noFill/>
            <a:ln w="15875" cap="flat" cmpd="sng">
              <a:solidFill>
                <a:schemeClr val="accent2"/>
              </a:solidFill>
              <a:prstDash val="solid"/>
              <a:round/>
              <a:headEnd type="none" w="sm" len="sm"/>
              <a:tailEnd type="none" w="sm" len="sm"/>
            </a:ln>
          </p:spPr>
        </p:cxnSp>
        <p:cxnSp>
          <p:nvCxnSpPr>
            <p:cNvPr id="306" name="Google Shape;306;p12"/>
            <p:cNvCxnSpPr/>
            <p:nvPr/>
          </p:nvCxnSpPr>
          <p:spPr>
            <a:xfrm>
              <a:off x="2057399" y="1718048"/>
              <a:ext cx="6812280" cy="0"/>
            </a:xfrm>
            <a:prstGeom prst="straightConnector1">
              <a:avLst/>
            </a:prstGeom>
            <a:noFill/>
            <a:ln w="15875" cap="flat" cmpd="sng">
              <a:solidFill>
                <a:schemeClr val="accent2"/>
              </a:solidFill>
              <a:prstDash val="solid"/>
              <a:round/>
              <a:headEnd type="none" w="sm" len="sm"/>
              <a:tailEnd type="none" w="sm" len="sm"/>
            </a:ln>
          </p:spPr>
        </p:cxnSp>
        <p:cxnSp>
          <p:nvCxnSpPr>
            <p:cNvPr id="307" name="Google Shape;307;p12"/>
            <p:cNvCxnSpPr/>
            <p:nvPr/>
          </p:nvCxnSpPr>
          <p:spPr>
            <a:xfrm>
              <a:off x="2057399" y="2235438"/>
              <a:ext cx="6812280" cy="0"/>
            </a:xfrm>
            <a:prstGeom prst="straightConnector1">
              <a:avLst/>
            </a:prstGeom>
            <a:noFill/>
            <a:ln w="15875" cap="flat" cmpd="sng">
              <a:solidFill>
                <a:schemeClr val="accent2"/>
              </a:solidFill>
              <a:prstDash val="solid"/>
              <a:round/>
              <a:headEnd type="none" w="sm" len="sm"/>
              <a:tailEnd type="none" w="sm" len="sm"/>
            </a:ln>
          </p:spPr>
        </p:cxnSp>
        <p:cxnSp>
          <p:nvCxnSpPr>
            <p:cNvPr id="308" name="Google Shape;308;p12"/>
            <p:cNvCxnSpPr/>
            <p:nvPr/>
          </p:nvCxnSpPr>
          <p:spPr>
            <a:xfrm>
              <a:off x="2057399" y="2718790"/>
              <a:ext cx="6812280" cy="0"/>
            </a:xfrm>
            <a:prstGeom prst="straightConnector1">
              <a:avLst/>
            </a:prstGeom>
            <a:noFill/>
            <a:ln w="15875" cap="flat" cmpd="sng">
              <a:solidFill>
                <a:schemeClr val="accent2"/>
              </a:solidFill>
              <a:prstDash val="solid"/>
              <a:round/>
              <a:headEnd type="none" w="sm" len="sm"/>
              <a:tailEnd type="none" w="sm" len="sm"/>
            </a:ln>
          </p:spPr>
        </p:cxnSp>
        <p:cxnSp>
          <p:nvCxnSpPr>
            <p:cNvPr id="309" name="Google Shape;309;p12"/>
            <p:cNvCxnSpPr/>
            <p:nvPr/>
          </p:nvCxnSpPr>
          <p:spPr>
            <a:xfrm>
              <a:off x="2057399" y="3237768"/>
              <a:ext cx="6812280" cy="0"/>
            </a:xfrm>
            <a:prstGeom prst="straightConnector1">
              <a:avLst/>
            </a:prstGeom>
            <a:noFill/>
            <a:ln w="15875" cap="flat" cmpd="sng">
              <a:solidFill>
                <a:schemeClr val="accent2"/>
              </a:solidFill>
              <a:prstDash val="solid"/>
              <a:round/>
              <a:headEnd type="none" w="sm" len="sm"/>
              <a:tailEnd type="none" w="sm" len="sm"/>
            </a:ln>
          </p:spPr>
        </p:cxnSp>
        <p:cxnSp>
          <p:nvCxnSpPr>
            <p:cNvPr id="310" name="Google Shape;310;p12"/>
            <p:cNvCxnSpPr/>
            <p:nvPr/>
          </p:nvCxnSpPr>
          <p:spPr>
            <a:xfrm>
              <a:off x="2057399" y="3755158"/>
              <a:ext cx="6812280" cy="0"/>
            </a:xfrm>
            <a:prstGeom prst="straightConnector1">
              <a:avLst/>
            </a:prstGeom>
            <a:noFill/>
            <a:ln w="15875" cap="flat" cmpd="sng">
              <a:solidFill>
                <a:schemeClr val="accent2"/>
              </a:solidFill>
              <a:prstDash val="solid"/>
              <a:round/>
              <a:headEnd type="none" w="sm" len="sm"/>
              <a:tailEnd type="none" w="sm" len="sm"/>
            </a:ln>
          </p:spPr>
        </p:cxnSp>
      </p:grpSp>
      <p:graphicFrame>
        <p:nvGraphicFramePr>
          <p:cNvPr id="311" name="Google Shape;311;p12"/>
          <p:cNvGraphicFramePr/>
          <p:nvPr/>
        </p:nvGraphicFramePr>
        <p:xfrm>
          <a:off x="2057400" y="5397489"/>
          <a:ext cx="6714025" cy="365750"/>
        </p:xfrm>
        <a:graphic>
          <a:graphicData uri="http://schemas.openxmlformats.org/drawingml/2006/table">
            <a:tbl>
              <a:tblPr firstRow="1" bandRow="1">
                <a:noFill/>
                <a:tableStyleId>{5097B965-FE19-44C2-874B-67B13548DF8F}</a:tableStyleId>
              </a:tblPr>
              <a:tblGrid>
                <a:gridCol w="947050">
                  <a:extLst>
                    <a:ext uri="{9D8B030D-6E8A-4147-A177-3AD203B41FA5}">
                      <a16:colId xmlns:a16="http://schemas.microsoft.com/office/drawing/2014/main" val="20000"/>
                    </a:ext>
                  </a:extLst>
                </a:gridCol>
                <a:gridCol w="971225">
                  <a:extLst>
                    <a:ext uri="{9D8B030D-6E8A-4147-A177-3AD203B41FA5}">
                      <a16:colId xmlns:a16="http://schemas.microsoft.com/office/drawing/2014/main" val="20001"/>
                    </a:ext>
                  </a:extLst>
                </a:gridCol>
                <a:gridCol w="959150">
                  <a:extLst>
                    <a:ext uri="{9D8B030D-6E8A-4147-A177-3AD203B41FA5}">
                      <a16:colId xmlns:a16="http://schemas.microsoft.com/office/drawing/2014/main" val="20002"/>
                    </a:ext>
                  </a:extLst>
                </a:gridCol>
                <a:gridCol w="959150">
                  <a:extLst>
                    <a:ext uri="{9D8B030D-6E8A-4147-A177-3AD203B41FA5}">
                      <a16:colId xmlns:a16="http://schemas.microsoft.com/office/drawing/2014/main" val="20003"/>
                    </a:ext>
                  </a:extLst>
                </a:gridCol>
                <a:gridCol w="959150">
                  <a:extLst>
                    <a:ext uri="{9D8B030D-6E8A-4147-A177-3AD203B41FA5}">
                      <a16:colId xmlns:a16="http://schemas.microsoft.com/office/drawing/2014/main" val="20004"/>
                    </a:ext>
                  </a:extLst>
                </a:gridCol>
                <a:gridCol w="959150">
                  <a:extLst>
                    <a:ext uri="{9D8B030D-6E8A-4147-A177-3AD203B41FA5}">
                      <a16:colId xmlns:a16="http://schemas.microsoft.com/office/drawing/2014/main" val="20005"/>
                    </a:ext>
                  </a:extLst>
                </a:gridCol>
                <a:gridCol w="959150">
                  <a:extLst>
                    <a:ext uri="{9D8B030D-6E8A-4147-A177-3AD203B41FA5}">
                      <a16:colId xmlns:a16="http://schemas.microsoft.com/office/drawing/2014/main" val="20006"/>
                    </a:ext>
                  </a:extLst>
                </a:gridCol>
              </a:tblGrid>
              <a:tr h="365750">
                <a:tc>
                  <a:txBody>
                    <a:bodyPr/>
                    <a:lstStyle/>
                    <a:p>
                      <a:pPr marL="0" marR="0" lvl="0" indent="0" algn="ctr" rtl="0">
                        <a:spcBef>
                          <a:spcPts val="0"/>
                        </a:spcBef>
                        <a:spcAft>
                          <a:spcPts val="0"/>
                        </a:spcAft>
                        <a:buNone/>
                      </a:pPr>
                      <a:r>
                        <a:rPr lang="en-US" sz="1400" b="0" u="none" strike="noStrike" cap="none">
                          <a:solidFill>
                            <a:srgbClr val="262626"/>
                          </a:solidFill>
                          <a:latin typeface="Open Sans Light"/>
                          <a:ea typeface="Open Sans Light"/>
                          <a:cs typeface="Open Sans Light"/>
                          <a:sym typeface="Open Sans Light"/>
                        </a:rPr>
                        <a:t>Jul</a:t>
                      </a:r>
                      <a:endParaRPr sz="1400" b="0" u="none" strike="noStrike" cap="none">
                        <a:solidFill>
                          <a:srgbClr val="262626"/>
                        </a:solidFill>
                        <a:latin typeface="Open Sans Light"/>
                        <a:ea typeface="Open Sans Light"/>
                        <a:cs typeface="Open Sans Light"/>
                        <a:sym typeface="Open Sans Light"/>
                      </a:endParaRPr>
                    </a:p>
                  </a:txBody>
                  <a:tcPr marL="91450" marR="91450" marT="60950" marB="60950" anchor="b">
                    <a:lnL w="9525" cap="flat" cmpd="sng">
                      <a:solidFill>
                        <a:srgbClr val="9CA7AD"/>
                      </a:solidFill>
                      <a:prstDash val="solid"/>
                      <a:round/>
                      <a:headEnd type="none" w="sm" len="sm"/>
                      <a:tailEnd type="none" w="sm" len="sm"/>
                    </a:lnL>
                    <a:lnR w="9525" cap="flat" cmpd="sng">
                      <a:solidFill>
                        <a:srgbClr val="9CA7AD"/>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9CA7AD"/>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u="none" strike="noStrike" cap="none">
                          <a:solidFill>
                            <a:srgbClr val="262626"/>
                          </a:solidFill>
                          <a:latin typeface="Open Sans Light"/>
                          <a:ea typeface="Open Sans Light"/>
                          <a:cs typeface="Open Sans Light"/>
                          <a:sym typeface="Open Sans Light"/>
                        </a:rPr>
                        <a:t>Aug</a:t>
                      </a:r>
                      <a:endParaRPr sz="1400" b="0" u="none" strike="noStrike" cap="none">
                        <a:solidFill>
                          <a:srgbClr val="262626"/>
                        </a:solidFill>
                        <a:latin typeface="Open Sans Light"/>
                        <a:ea typeface="Open Sans Light"/>
                        <a:cs typeface="Open Sans Light"/>
                        <a:sym typeface="Open Sans Light"/>
                      </a:endParaRPr>
                    </a:p>
                  </a:txBody>
                  <a:tcPr marL="91450" marR="91450" marT="60950" marB="60950" anchor="b">
                    <a:lnL w="9525" cap="flat" cmpd="sng">
                      <a:solidFill>
                        <a:srgbClr val="9CA7AD"/>
                      </a:solidFill>
                      <a:prstDash val="solid"/>
                      <a:round/>
                      <a:headEnd type="none" w="sm" len="sm"/>
                      <a:tailEnd type="none" w="sm" len="sm"/>
                    </a:lnL>
                    <a:lnR w="9525" cap="flat" cmpd="sng">
                      <a:solidFill>
                        <a:srgbClr val="9CA7AD"/>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9CA7AD"/>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u="none" strike="noStrike" cap="none">
                          <a:solidFill>
                            <a:srgbClr val="262626"/>
                          </a:solidFill>
                          <a:latin typeface="Open Sans Light"/>
                          <a:ea typeface="Open Sans Light"/>
                          <a:cs typeface="Open Sans Light"/>
                          <a:sym typeface="Open Sans Light"/>
                        </a:rPr>
                        <a:t>Sep</a:t>
                      </a:r>
                      <a:endParaRPr sz="1400" b="0" u="none" strike="noStrike" cap="none">
                        <a:solidFill>
                          <a:srgbClr val="262626"/>
                        </a:solidFill>
                        <a:latin typeface="Open Sans Light"/>
                        <a:ea typeface="Open Sans Light"/>
                        <a:cs typeface="Open Sans Light"/>
                        <a:sym typeface="Open Sans Light"/>
                      </a:endParaRPr>
                    </a:p>
                  </a:txBody>
                  <a:tcPr marL="91450" marR="91450" marT="60950" marB="60950" anchor="b">
                    <a:lnL w="9525" cap="flat" cmpd="sng">
                      <a:solidFill>
                        <a:srgbClr val="9CA7AD"/>
                      </a:solidFill>
                      <a:prstDash val="solid"/>
                      <a:round/>
                      <a:headEnd type="none" w="sm" len="sm"/>
                      <a:tailEnd type="none" w="sm" len="sm"/>
                    </a:lnL>
                    <a:lnR w="9525" cap="flat" cmpd="sng">
                      <a:solidFill>
                        <a:srgbClr val="9CA7AD"/>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9CA7AD"/>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u="none" strike="noStrike" cap="none">
                          <a:solidFill>
                            <a:srgbClr val="262626"/>
                          </a:solidFill>
                          <a:latin typeface="Open Sans Light"/>
                          <a:ea typeface="Open Sans Light"/>
                          <a:cs typeface="Open Sans Light"/>
                          <a:sym typeface="Open Sans Light"/>
                        </a:rPr>
                        <a:t>Oct</a:t>
                      </a:r>
                      <a:endParaRPr sz="1400" b="0" u="none" strike="noStrike" cap="none">
                        <a:solidFill>
                          <a:srgbClr val="262626"/>
                        </a:solidFill>
                        <a:latin typeface="Open Sans Light"/>
                        <a:ea typeface="Open Sans Light"/>
                        <a:cs typeface="Open Sans Light"/>
                        <a:sym typeface="Open Sans Light"/>
                      </a:endParaRPr>
                    </a:p>
                  </a:txBody>
                  <a:tcPr marL="91450" marR="91450" marT="60950" marB="60950" anchor="b">
                    <a:lnL w="9525" cap="flat" cmpd="sng">
                      <a:solidFill>
                        <a:srgbClr val="9CA7AD"/>
                      </a:solidFill>
                      <a:prstDash val="solid"/>
                      <a:round/>
                      <a:headEnd type="none" w="sm" len="sm"/>
                      <a:tailEnd type="none" w="sm" len="sm"/>
                    </a:lnL>
                    <a:lnR w="9525" cap="flat" cmpd="sng">
                      <a:solidFill>
                        <a:srgbClr val="9CA7AD"/>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9CA7AD"/>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u="none" strike="noStrike" cap="none">
                          <a:solidFill>
                            <a:srgbClr val="262626"/>
                          </a:solidFill>
                          <a:latin typeface="Open Sans Light"/>
                          <a:ea typeface="Open Sans Light"/>
                          <a:cs typeface="Open Sans Light"/>
                          <a:sym typeface="Open Sans Light"/>
                        </a:rPr>
                        <a:t>Nov</a:t>
                      </a:r>
                      <a:endParaRPr sz="1400" b="0" u="none" strike="noStrike" cap="none">
                        <a:solidFill>
                          <a:srgbClr val="262626"/>
                        </a:solidFill>
                        <a:latin typeface="Open Sans Light"/>
                        <a:ea typeface="Open Sans Light"/>
                        <a:cs typeface="Open Sans Light"/>
                        <a:sym typeface="Open Sans Light"/>
                      </a:endParaRPr>
                    </a:p>
                  </a:txBody>
                  <a:tcPr marL="91450" marR="91450" marT="60950" marB="60950" anchor="b">
                    <a:lnL w="9525" cap="flat" cmpd="sng">
                      <a:solidFill>
                        <a:srgbClr val="9CA7AD"/>
                      </a:solidFill>
                      <a:prstDash val="solid"/>
                      <a:round/>
                      <a:headEnd type="none" w="sm" len="sm"/>
                      <a:tailEnd type="none" w="sm" len="sm"/>
                    </a:lnL>
                    <a:lnR w="9525" cap="flat" cmpd="sng">
                      <a:solidFill>
                        <a:srgbClr val="9CA7AD"/>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9CA7AD"/>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u="none" strike="noStrike" cap="none">
                          <a:solidFill>
                            <a:srgbClr val="262626"/>
                          </a:solidFill>
                          <a:latin typeface="Open Sans Light"/>
                          <a:ea typeface="Open Sans Light"/>
                          <a:cs typeface="Open Sans Light"/>
                          <a:sym typeface="Open Sans Light"/>
                        </a:rPr>
                        <a:t>Dec</a:t>
                      </a:r>
                      <a:endParaRPr sz="1400" b="0" u="none" strike="noStrike" cap="none">
                        <a:solidFill>
                          <a:srgbClr val="262626"/>
                        </a:solidFill>
                        <a:latin typeface="Open Sans Light"/>
                        <a:ea typeface="Open Sans Light"/>
                        <a:cs typeface="Open Sans Light"/>
                        <a:sym typeface="Open Sans Light"/>
                      </a:endParaRPr>
                    </a:p>
                  </a:txBody>
                  <a:tcPr marL="91450" marR="91450" marT="60950" marB="60950" anchor="b">
                    <a:lnL w="9525" cap="flat" cmpd="sng">
                      <a:solidFill>
                        <a:srgbClr val="9CA7AD"/>
                      </a:solidFill>
                      <a:prstDash val="solid"/>
                      <a:round/>
                      <a:headEnd type="none" w="sm" len="sm"/>
                      <a:tailEnd type="none" w="sm" len="sm"/>
                    </a:lnL>
                    <a:lnR w="9525" cap="flat" cmpd="sng">
                      <a:solidFill>
                        <a:srgbClr val="9CA7AD"/>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9CA7AD"/>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u="none" strike="noStrike" cap="none">
                          <a:solidFill>
                            <a:srgbClr val="262626"/>
                          </a:solidFill>
                          <a:latin typeface="Open Sans Light"/>
                          <a:ea typeface="Open Sans Light"/>
                          <a:cs typeface="Open Sans Light"/>
                          <a:sym typeface="Open Sans Light"/>
                        </a:rPr>
                        <a:t>Jan</a:t>
                      </a:r>
                      <a:endParaRPr sz="1400" b="0" u="none" strike="noStrike" cap="none">
                        <a:solidFill>
                          <a:srgbClr val="262626"/>
                        </a:solidFill>
                        <a:latin typeface="Open Sans Light"/>
                        <a:ea typeface="Open Sans Light"/>
                        <a:cs typeface="Open Sans Light"/>
                        <a:sym typeface="Open Sans Light"/>
                      </a:endParaRPr>
                    </a:p>
                  </a:txBody>
                  <a:tcPr marL="91450" marR="91450" marT="60950" marB="60950" anchor="b">
                    <a:lnL w="9525" cap="flat" cmpd="sng">
                      <a:solidFill>
                        <a:srgbClr val="9CA7AD"/>
                      </a:solidFill>
                      <a:prstDash val="solid"/>
                      <a:round/>
                      <a:headEnd type="none" w="sm" len="sm"/>
                      <a:tailEnd type="none" w="sm" len="sm"/>
                    </a:lnL>
                    <a:lnR w="9525" cap="flat" cmpd="sng">
                      <a:solidFill>
                        <a:srgbClr val="9CA7AD"/>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9CA7AD"/>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12" name="Google Shape;312;p12"/>
          <p:cNvSpPr txBox="1">
            <a:spLocks noGrp="1"/>
          </p:cNvSpPr>
          <p:nvPr>
            <p:ph type="title"/>
          </p:nvPr>
        </p:nvSpPr>
        <p:spPr>
          <a:xfrm>
            <a:off x="228601" y="275167"/>
            <a:ext cx="8770620"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n-US" sz="2800" dirty="0"/>
              <a:t>Concurrent Development: Multiple Components</a:t>
            </a:r>
            <a:endParaRPr sz="2800" dirty="0"/>
          </a:p>
        </p:txBody>
      </p:sp>
      <p:sp>
        <p:nvSpPr>
          <p:cNvPr id="313" name="Google Shape;313;p12"/>
          <p:cNvSpPr/>
          <p:nvPr/>
        </p:nvSpPr>
        <p:spPr>
          <a:xfrm>
            <a:off x="2285129" y="1426605"/>
            <a:ext cx="6205728" cy="198967"/>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50">
                <a:solidFill>
                  <a:srgbClr val="FFFFFF"/>
                </a:solidFill>
                <a:latin typeface="Open Sans"/>
                <a:ea typeface="Open Sans"/>
                <a:cs typeface="Open Sans"/>
                <a:sym typeface="Open Sans"/>
              </a:rPr>
              <a:t>Selenium</a:t>
            </a:r>
            <a:endParaRPr sz="1350">
              <a:solidFill>
                <a:srgbClr val="FFFFFF"/>
              </a:solidFill>
              <a:latin typeface="Open Sans"/>
              <a:ea typeface="Open Sans"/>
              <a:cs typeface="Open Sans"/>
              <a:sym typeface="Open Sans"/>
            </a:endParaRPr>
          </a:p>
        </p:txBody>
      </p:sp>
      <p:sp>
        <p:nvSpPr>
          <p:cNvPr id="314" name="Google Shape;314;p12"/>
          <p:cNvSpPr/>
          <p:nvPr/>
        </p:nvSpPr>
        <p:spPr>
          <a:xfrm>
            <a:off x="121578" y="1301056"/>
            <a:ext cx="1914329" cy="434019"/>
          </a:xfrm>
          <a:prstGeom prst="rect">
            <a:avLst/>
          </a:prstGeom>
          <a:noFill/>
          <a:ln>
            <a:noFill/>
          </a:ln>
        </p:spPr>
        <p:txBody>
          <a:bodyPr spcFirstLastPara="1" wrap="square" lIns="91425" tIns="0" rIns="91425" bIns="0" anchor="ctr" anchorCtr="0">
            <a:noAutofit/>
          </a:bodyPr>
          <a:lstStyle/>
          <a:p>
            <a:pPr marL="0" marR="0" lvl="0" indent="0" algn="l" rtl="0">
              <a:spcBef>
                <a:spcPts val="0"/>
              </a:spcBef>
              <a:spcAft>
                <a:spcPts val="0"/>
              </a:spcAft>
              <a:buNone/>
            </a:pPr>
            <a:r>
              <a:rPr lang="en-US" sz="1400">
                <a:solidFill>
                  <a:srgbClr val="262626"/>
                </a:solidFill>
                <a:latin typeface="Open Sans Light"/>
                <a:ea typeface="Open Sans Light"/>
                <a:cs typeface="Open Sans Light"/>
                <a:sym typeface="Open Sans Light"/>
              </a:rPr>
              <a:t>Component #1 </a:t>
            </a:r>
            <a:endParaRPr sz="1400">
              <a:solidFill>
                <a:srgbClr val="262626"/>
              </a:solidFill>
              <a:latin typeface="Open Sans Light"/>
              <a:ea typeface="Open Sans Light"/>
              <a:cs typeface="Open Sans Light"/>
              <a:sym typeface="Open Sans Light"/>
            </a:endParaRPr>
          </a:p>
          <a:p>
            <a:pPr marL="0" marR="0" lvl="0" indent="0" algn="l" rtl="0">
              <a:spcBef>
                <a:spcPts val="0"/>
              </a:spcBef>
              <a:spcAft>
                <a:spcPts val="0"/>
              </a:spcAft>
              <a:buNone/>
            </a:pPr>
            <a:r>
              <a:rPr lang="en-US" sz="1400">
                <a:solidFill>
                  <a:srgbClr val="262626"/>
                </a:solidFill>
                <a:latin typeface="Open Sans Light"/>
                <a:ea typeface="Open Sans Light"/>
                <a:cs typeface="Open Sans Light"/>
                <a:sym typeface="Open Sans Light"/>
              </a:rPr>
              <a:t>[QA Automation Platform</a:t>
            </a:r>
            <a:r>
              <a:rPr lang="en-US" sz="1400" i="1">
                <a:solidFill>
                  <a:srgbClr val="262626"/>
                </a:solidFill>
                <a:latin typeface="Open Sans Light"/>
                <a:ea typeface="Open Sans Light"/>
                <a:cs typeface="Open Sans Light"/>
                <a:sym typeface="Open Sans Light"/>
              </a:rPr>
              <a:t>]</a:t>
            </a:r>
            <a:endParaRPr sz="1400">
              <a:solidFill>
                <a:srgbClr val="262626"/>
              </a:solidFill>
              <a:latin typeface="Open Sans Light"/>
              <a:ea typeface="Open Sans Light"/>
              <a:cs typeface="Open Sans Light"/>
              <a:sym typeface="Open Sans Light"/>
            </a:endParaRPr>
          </a:p>
        </p:txBody>
      </p:sp>
      <p:sp>
        <p:nvSpPr>
          <p:cNvPr id="315" name="Google Shape;315;p12"/>
          <p:cNvSpPr/>
          <p:nvPr/>
        </p:nvSpPr>
        <p:spPr>
          <a:xfrm>
            <a:off x="2984131" y="2110553"/>
            <a:ext cx="2054380" cy="198967"/>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50">
                <a:solidFill>
                  <a:srgbClr val="FFFFFF"/>
                </a:solidFill>
                <a:latin typeface="Open Sans"/>
                <a:ea typeface="Open Sans"/>
                <a:cs typeface="Open Sans"/>
                <a:sym typeface="Open Sans"/>
              </a:rPr>
              <a:t>OKTA Flow</a:t>
            </a:r>
            <a:endParaRPr sz="1350">
              <a:solidFill>
                <a:srgbClr val="FFFFFF"/>
              </a:solidFill>
              <a:latin typeface="Open Sans"/>
              <a:ea typeface="Open Sans"/>
              <a:cs typeface="Open Sans"/>
              <a:sym typeface="Open Sans"/>
            </a:endParaRPr>
          </a:p>
        </p:txBody>
      </p:sp>
      <p:sp>
        <p:nvSpPr>
          <p:cNvPr id="316" name="Google Shape;316;p12"/>
          <p:cNvSpPr/>
          <p:nvPr/>
        </p:nvSpPr>
        <p:spPr>
          <a:xfrm>
            <a:off x="2825962" y="4131712"/>
            <a:ext cx="2066671" cy="219992"/>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50">
                <a:solidFill>
                  <a:srgbClr val="FFFFFF"/>
                </a:solidFill>
                <a:latin typeface="Open Sans"/>
                <a:ea typeface="Open Sans"/>
                <a:cs typeface="Open Sans"/>
                <a:sym typeface="Open Sans"/>
              </a:rPr>
              <a:t>cPanel Integration</a:t>
            </a:r>
            <a:endParaRPr sz="1350">
              <a:solidFill>
                <a:srgbClr val="FFFFFF"/>
              </a:solidFill>
              <a:latin typeface="Open Sans"/>
              <a:ea typeface="Open Sans"/>
              <a:cs typeface="Open Sans"/>
              <a:sym typeface="Open Sans"/>
            </a:endParaRPr>
          </a:p>
        </p:txBody>
      </p:sp>
      <p:sp>
        <p:nvSpPr>
          <p:cNvPr id="317" name="Google Shape;317;p12"/>
          <p:cNvSpPr/>
          <p:nvPr/>
        </p:nvSpPr>
        <p:spPr>
          <a:xfrm>
            <a:off x="3526287" y="2812247"/>
            <a:ext cx="2684507" cy="198967"/>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50">
                <a:solidFill>
                  <a:srgbClr val="FFFFFF"/>
                </a:solidFill>
                <a:latin typeface="Open Sans"/>
                <a:ea typeface="Open Sans"/>
                <a:cs typeface="Open Sans"/>
                <a:sym typeface="Open Sans"/>
              </a:rPr>
              <a:t>Apache Syncope Flow</a:t>
            </a:r>
            <a:endParaRPr sz="1350">
              <a:solidFill>
                <a:srgbClr val="FFFFFF"/>
              </a:solidFill>
              <a:latin typeface="Open Sans"/>
              <a:ea typeface="Open Sans"/>
              <a:cs typeface="Open Sans"/>
              <a:sym typeface="Open Sans"/>
            </a:endParaRPr>
          </a:p>
        </p:txBody>
      </p:sp>
      <p:sp>
        <p:nvSpPr>
          <p:cNvPr id="318" name="Google Shape;318;p12"/>
          <p:cNvSpPr/>
          <p:nvPr/>
        </p:nvSpPr>
        <p:spPr>
          <a:xfrm>
            <a:off x="3912919" y="3434363"/>
            <a:ext cx="1870747" cy="201083"/>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50">
                <a:solidFill>
                  <a:srgbClr val="FFFFFF"/>
                </a:solidFill>
                <a:latin typeface="Open Sans"/>
                <a:ea typeface="Open Sans"/>
                <a:cs typeface="Open Sans"/>
                <a:sym typeface="Open Sans"/>
              </a:rPr>
              <a:t>Auth0 Flow</a:t>
            </a:r>
            <a:endParaRPr sz="1350">
              <a:solidFill>
                <a:srgbClr val="FFFFFF"/>
              </a:solidFill>
              <a:latin typeface="Open Sans"/>
              <a:ea typeface="Open Sans"/>
              <a:cs typeface="Open Sans"/>
              <a:sym typeface="Open Sans"/>
            </a:endParaRPr>
          </a:p>
        </p:txBody>
      </p:sp>
      <p:sp>
        <p:nvSpPr>
          <p:cNvPr id="319" name="Google Shape;319;p12"/>
          <p:cNvSpPr/>
          <p:nvPr/>
        </p:nvSpPr>
        <p:spPr>
          <a:xfrm>
            <a:off x="4892633" y="4140840"/>
            <a:ext cx="2951019" cy="198967"/>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50">
                <a:solidFill>
                  <a:srgbClr val="FFFFFF"/>
                </a:solidFill>
                <a:latin typeface="Open Sans"/>
                <a:ea typeface="Open Sans"/>
                <a:cs typeface="Open Sans"/>
                <a:sym typeface="Open Sans"/>
              </a:rPr>
              <a:t>Exchange Server Integration</a:t>
            </a:r>
            <a:endParaRPr sz="1350">
              <a:solidFill>
                <a:srgbClr val="FFFFFF"/>
              </a:solidFill>
              <a:latin typeface="Open Sans"/>
              <a:ea typeface="Open Sans"/>
              <a:cs typeface="Open Sans"/>
              <a:sym typeface="Open Sans"/>
            </a:endParaRPr>
          </a:p>
        </p:txBody>
      </p:sp>
      <p:sp>
        <p:nvSpPr>
          <p:cNvPr id="320" name="Google Shape;320;p12"/>
          <p:cNvSpPr/>
          <p:nvPr/>
        </p:nvSpPr>
        <p:spPr>
          <a:xfrm>
            <a:off x="2285130" y="4830694"/>
            <a:ext cx="6509727" cy="198967"/>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50">
                <a:solidFill>
                  <a:srgbClr val="FFFFFF"/>
                </a:solidFill>
                <a:latin typeface="Open Sans"/>
                <a:ea typeface="Open Sans"/>
                <a:cs typeface="Open Sans"/>
                <a:sym typeface="Open Sans"/>
              </a:rPr>
              <a:t>Public Target Platform Enhancement (HyeConnect)</a:t>
            </a:r>
            <a:endParaRPr sz="1350">
              <a:solidFill>
                <a:srgbClr val="FFFFFF"/>
              </a:solidFill>
              <a:latin typeface="Open Sans"/>
              <a:ea typeface="Open Sans"/>
              <a:cs typeface="Open Sans"/>
              <a:sym typeface="Open Sans"/>
            </a:endParaRPr>
          </a:p>
        </p:txBody>
      </p:sp>
      <p:sp>
        <p:nvSpPr>
          <p:cNvPr id="321" name="Google Shape;321;p12"/>
          <p:cNvSpPr/>
          <p:nvPr/>
        </p:nvSpPr>
        <p:spPr>
          <a:xfrm>
            <a:off x="121578" y="2000172"/>
            <a:ext cx="1914329" cy="434019"/>
          </a:xfrm>
          <a:prstGeom prst="rect">
            <a:avLst/>
          </a:prstGeom>
          <a:noFill/>
          <a:ln>
            <a:noFill/>
          </a:ln>
        </p:spPr>
        <p:txBody>
          <a:bodyPr spcFirstLastPara="1" wrap="square" lIns="91425" tIns="0" rIns="91425" bIns="0" anchor="ctr" anchorCtr="0">
            <a:noAutofit/>
          </a:bodyPr>
          <a:lstStyle/>
          <a:p>
            <a:pPr marL="0" marR="0" lvl="0" indent="0" algn="l" rtl="0">
              <a:spcBef>
                <a:spcPts val="0"/>
              </a:spcBef>
              <a:spcAft>
                <a:spcPts val="0"/>
              </a:spcAft>
              <a:buNone/>
            </a:pPr>
            <a:r>
              <a:rPr lang="en-US" sz="1400">
                <a:solidFill>
                  <a:srgbClr val="262626"/>
                </a:solidFill>
                <a:latin typeface="Open Sans Light"/>
                <a:ea typeface="Open Sans Light"/>
                <a:cs typeface="Open Sans Light"/>
                <a:sym typeface="Open Sans Light"/>
              </a:rPr>
              <a:t>Component #2: </a:t>
            </a:r>
            <a:endParaRPr sz="1400">
              <a:solidFill>
                <a:srgbClr val="262626"/>
              </a:solidFill>
              <a:latin typeface="Open Sans Light"/>
              <a:ea typeface="Open Sans Light"/>
              <a:cs typeface="Open Sans Light"/>
              <a:sym typeface="Open Sans Light"/>
            </a:endParaRPr>
          </a:p>
          <a:p>
            <a:pPr marL="0" marR="0" lvl="0" indent="0" algn="l" rtl="0">
              <a:spcBef>
                <a:spcPts val="0"/>
              </a:spcBef>
              <a:spcAft>
                <a:spcPts val="0"/>
              </a:spcAft>
              <a:buNone/>
            </a:pPr>
            <a:r>
              <a:rPr lang="en-US" sz="1400">
                <a:solidFill>
                  <a:srgbClr val="262626"/>
                </a:solidFill>
                <a:latin typeface="Open Sans Light"/>
                <a:ea typeface="Open Sans Light"/>
                <a:cs typeface="Open Sans Light"/>
                <a:sym typeface="Open Sans Light"/>
              </a:rPr>
              <a:t>SSO Platform</a:t>
            </a:r>
            <a:endParaRPr sz="1400">
              <a:solidFill>
                <a:srgbClr val="262626"/>
              </a:solidFill>
              <a:latin typeface="Open Sans Light"/>
              <a:ea typeface="Open Sans Light"/>
              <a:cs typeface="Open Sans Light"/>
              <a:sym typeface="Open Sans Light"/>
            </a:endParaRPr>
          </a:p>
        </p:txBody>
      </p:sp>
      <p:sp>
        <p:nvSpPr>
          <p:cNvPr id="322" name="Google Shape;322;p12"/>
          <p:cNvSpPr/>
          <p:nvPr/>
        </p:nvSpPr>
        <p:spPr>
          <a:xfrm>
            <a:off x="121311" y="2687328"/>
            <a:ext cx="1914329" cy="434019"/>
          </a:xfrm>
          <a:prstGeom prst="rect">
            <a:avLst/>
          </a:prstGeom>
          <a:noFill/>
          <a:ln>
            <a:noFill/>
          </a:ln>
        </p:spPr>
        <p:txBody>
          <a:bodyPr spcFirstLastPara="1" wrap="square" lIns="91425" tIns="0" rIns="91425" bIns="0" anchor="ctr" anchorCtr="0">
            <a:noAutofit/>
          </a:bodyPr>
          <a:lstStyle/>
          <a:p>
            <a:pPr marL="0" marR="0" lvl="0" indent="0" algn="l" rtl="0">
              <a:spcBef>
                <a:spcPts val="0"/>
              </a:spcBef>
              <a:spcAft>
                <a:spcPts val="0"/>
              </a:spcAft>
              <a:buNone/>
            </a:pPr>
            <a:r>
              <a:rPr lang="en-US" sz="1400">
                <a:solidFill>
                  <a:srgbClr val="262626"/>
                </a:solidFill>
                <a:latin typeface="Open Sans Light"/>
                <a:ea typeface="Open Sans Light"/>
                <a:cs typeface="Open Sans Light"/>
                <a:sym typeface="Open Sans Light"/>
              </a:rPr>
              <a:t>Component #3</a:t>
            </a:r>
            <a:endParaRPr/>
          </a:p>
          <a:p>
            <a:pPr marL="0" marR="0" lvl="0" indent="0" algn="l" rtl="0">
              <a:spcBef>
                <a:spcPts val="0"/>
              </a:spcBef>
              <a:spcAft>
                <a:spcPts val="0"/>
              </a:spcAft>
              <a:buNone/>
            </a:pPr>
            <a:r>
              <a:rPr lang="en-US" sz="1400">
                <a:solidFill>
                  <a:srgbClr val="262626"/>
                </a:solidFill>
                <a:latin typeface="Open Sans Light"/>
                <a:ea typeface="Open Sans Light"/>
                <a:cs typeface="Open Sans Light"/>
                <a:sym typeface="Open Sans Light"/>
              </a:rPr>
              <a:t>SSO Platform</a:t>
            </a:r>
            <a:endParaRPr sz="1400">
              <a:solidFill>
                <a:srgbClr val="262626"/>
              </a:solidFill>
              <a:latin typeface="Open Sans Light"/>
              <a:ea typeface="Open Sans Light"/>
              <a:cs typeface="Open Sans Light"/>
              <a:sym typeface="Open Sans Light"/>
            </a:endParaRPr>
          </a:p>
        </p:txBody>
      </p:sp>
      <p:sp>
        <p:nvSpPr>
          <p:cNvPr id="323" name="Google Shape;323;p12"/>
          <p:cNvSpPr/>
          <p:nvPr/>
        </p:nvSpPr>
        <p:spPr>
          <a:xfrm>
            <a:off x="119553" y="3331344"/>
            <a:ext cx="1914329" cy="434019"/>
          </a:xfrm>
          <a:prstGeom prst="rect">
            <a:avLst/>
          </a:prstGeom>
          <a:noFill/>
          <a:ln>
            <a:noFill/>
          </a:ln>
        </p:spPr>
        <p:txBody>
          <a:bodyPr spcFirstLastPara="1" wrap="square" lIns="91425" tIns="0" rIns="91425" bIns="0" anchor="ctr" anchorCtr="0">
            <a:noAutofit/>
          </a:bodyPr>
          <a:lstStyle/>
          <a:p>
            <a:pPr marL="0" marR="0" lvl="0" indent="0" algn="l" rtl="0">
              <a:spcBef>
                <a:spcPts val="0"/>
              </a:spcBef>
              <a:spcAft>
                <a:spcPts val="0"/>
              </a:spcAft>
              <a:buNone/>
            </a:pPr>
            <a:r>
              <a:rPr lang="en-US" sz="1400">
                <a:solidFill>
                  <a:srgbClr val="262626"/>
                </a:solidFill>
                <a:latin typeface="Open Sans Light"/>
                <a:ea typeface="Open Sans Light"/>
                <a:cs typeface="Open Sans Light"/>
                <a:sym typeface="Open Sans Light"/>
              </a:rPr>
              <a:t>Component #4</a:t>
            </a:r>
            <a:endParaRPr/>
          </a:p>
          <a:p>
            <a:pPr marL="0" marR="0" lvl="0" indent="0" algn="l" rtl="0">
              <a:spcBef>
                <a:spcPts val="0"/>
              </a:spcBef>
              <a:spcAft>
                <a:spcPts val="0"/>
              </a:spcAft>
              <a:buNone/>
            </a:pPr>
            <a:r>
              <a:rPr lang="en-US" sz="1400">
                <a:solidFill>
                  <a:srgbClr val="262626"/>
                </a:solidFill>
                <a:latin typeface="Open Sans Light"/>
                <a:ea typeface="Open Sans Light"/>
                <a:cs typeface="Open Sans Light"/>
                <a:sym typeface="Open Sans Light"/>
              </a:rPr>
              <a:t>SSO Platform</a:t>
            </a:r>
            <a:endParaRPr sz="1400">
              <a:solidFill>
                <a:srgbClr val="262626"/>
              </a:solidFill>
              <a:latin typeface="Open Sans Light"/>
              <a:ea typeface="Open Sans Light"/>
              <a:cs typeface="Open Sans Light"/>
              <a:sym typeface="Open Sans Light"/>
            </a:endParaRPr>
          </a:p>
        </p:txBody>
      </p:sp>
      <p:sp>
        <p:nvSpPr>
          <p:cNvPr id="324" name="Google Shape;324;p12"/>
          <p:cNvSpPr/>
          <p:nvPr/>
        </p:nvSpPr>
        <p:spPr>
          <a:xfrm>
            <a:off x="121579" y="4024879"/>
            <a:ext cx="1914329" cy="434019"/>
          </a:xfrm>
          <a:prstGeom prst="rect">
            <a:avLst/>
          </a:prstGeom>
          <a:noFill/>
          <a:ln>
            <a:noFill/>
          </a:ln>
        </p:spPr>
        <p:txBody>
          <a:bodyPr spcFirstLastPara="1" wrap="square" lIns="91425" tIns="0" rIns="91425" bIns="0" anchor="ctr" anchorCtr="0">
            <a:noAutofit/>
          </a:bodyPr>
          <a:lstStyle/>
          <a:p>
            <a:pPr marL="0" marR="0" lvl="0" indent="0" algn="l" rtl="0">
              <a:spcBef>
                <a:spcPts val="0"/>
              </a:spcBef>
              <a:spcAft>
                <a:spcPts val="0"/>
              </a:spcAft>
              <a:buNone/>
            </a:pPr>
            <a:r>
              <a:rPr lang="en-US" sz="1400">
                <a:solidFill>
                  <a:srgbClr val="262626"/>
                </a:solidFill>
                <a:latin typeface="Open Sans Light"/>
                <a:ea typeface="Open Sans Light"/>
                <a:cs typeface="Open Sans Light"/>
                <a:sym typeface="Open Sans Light"/>
              </a:rPr>
              <a:t>Component #5: </a:t>
            </a:r>
            <a:endParaRPr sz="1400">
              <a:solidFill>
                <a:srgbClr val="262626"/>
              </a:solidFill>
              <a:latin typeface="Open Sans Light"/>
              <a:ea typeface="Open Sans Light"/>
              <a:cs typeface="Open Sans Light"/>
              <a:sym typeface="Open Sans Light"/>
            </a:endParaRPr>
          </a:p>
          <a:p>
            <a:pPr marL="0" marR="0" lvl="0" indent="0" algn="l" rtl="0">
              <a:spcBef>
                <a:spcPts val="0"/>
              </a:spcBef>
              <a:spcAft>
                <a:spcPts val="0"/>
              </a:spcAft>
              <a:buNone/>
            </a:pPr>
            <a:r>
              <a:rPr lang="en-US" sz="1400">
                <a:solidFill>
                  <a:srgbClr val="262626"/>
                </a:solidFill>
                <a:latin typeface="Open Sans Light"/>
                <a:ea typeface="Open Sans Light"/>
                <a:cs typeface="Open Sans Light"/>
                <a:sym typeface="Open Sans Light"/>
              </a:rPr>
              <a:t>Mail Sender</a:t>
            </a:r>
            <a:endParaRPr sz="1400">
              <a:solidFill>
                <a:srgbClr val="262626"/>
              </a:solidFill>
              <a:latin typeface="Open Sans Light"/>
              <a:ea typeface="Open Sans Light"/>
              <a:cs typeface="Open Sans Light"/>
              <a:sym typeface="Open Sans Light"/>
            </a:endParaRPr>
          </a:p>
        </p:txBody>
      </p:sp>
      <p:sp>
        <p:nvSpPr>
          <p:cNvPr id="325" name="Google Shape;325;p12"/>
          <p:cNvSpPr/>
          <p:nvPr/>
        </p:nvSpPr>
        <p:spPr>
          <a:xfrm>
            <a:off x="121311" y="4713168"/>
            <a:ext cx="1914329" cy="434019"/>
          </a:xfrm>
          <a:prstGeom prst="rect">
            <a:avLst/>
          </a:prstGeom>
          <a:noFill/>
          <a:ln>
            <a:noFill/>
          </a:ln>
        </p:spPr>
        <p:txBody>
          <a:bodyPr spcFirstLastPara="1" wrap="square" lIns="91425" tIns="0" rIns="91425" bIns="0" anchor="ctr" anchorCtr="0">
            <a:noAutofit/>
          </a:bodyPr>
          <a:lstStyle/>
          <a:p>
            <a:pPr marL="0" marR="0" lvl="0" indent="0" algn="l" rtl="0">
              <a:spcBef>
                <a:spcPts val="0"/>
              </a:spcBef>
              <a:spcAft>
                <a:spcPts val="0"/>
              </a:spcAft>
              <a:buNone/>
            </a:pPr>
            <a:r>
              <a:rPr lang="en-US" sz="1400">
                <a:solidFill>
                  <a:srgbClr val="262626"/>
                </a:solidFill>
                <a:latin typeface="Open Sans Light"/>
                <a:ea typeface="Open Sans Light"/>
                <a:cs typeface="Open Sans Light"/>
                <a:sym typeface="Open Sans Light"/>
              </a:rPr>
              <a:t>Component #6</a:t>
            </a:r>
            <a:endParaRPr/>
          </a:p>
          <a:p>
            <a:pPr marL="0" marR="0" lvl="0" indent="0" algn="l" rtl="0">
              <a:spcBef>
                <a:spcPts val="0"/>
              </a:spcBef>
              <a:spcAft>
                <a:spcPts val="0"/>
              </a:spcAft>
              <a:buNone/>
            </a:pPr>
            <a:r>
              <a:rPr lang="en-US" sz="1400">
                <a:solidFill>
                  <a:srgbClr val="262626"/>
                </a:solidFill>
                <a:latin typeface="Open Sans Light"/>
                <a:ea typeface="Open Sans Light"/>
                <a:cs typeface="Open Sans Light"/>
                <a:sym typeface="Open Sans Light"/>
              </a:rPr>
              <a:t>Public Target Platform</a:t>
            </a:r>
            <a:endParaRPr sz="1400">
              <a:solidFill>
                <a:srgbClr val="262626"/>
              </a:solidFill>
              <a:latin typeface="Open Sans Light"/>
              <a:ea typeface="Open Sans Light"/>
              <a:cs typeface="Open Sans Light"/>
              <a:sym typeface="Open Sans Light"/>
            </a:endParaRPr>
          </a:p>
        </p:txBody>
      </p:sp>
      <p:sp>
        <p:nvSpPr>
          <p:cNvPr id="326" name="Google Shape;326;p12"/>
          <p:cNvSpPr/>
          <p:nvPr/>
        </p:nvSpPr>
        <p:spPr>
          <a:xfrm>
            <a:off x="6232554" y="2804400"/>
            <a:ext cx="1979233" cy="194972"/>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50">
                <a:solidFill>
                  <a:srgbClr val="FFFFFF"/>
                </a:solidFill>
                <a:latin typeface="Open Sans"/>
                <a:ea typeface="Open Sans"/>
                <a:cs typeface="Open Sans"/>
                <a:sym typeface="Open Sans"/>
              </a:rPr>
              <a:t>OpenIAM Flow</a:t>
            </a:r>
            <a:endParaRPr sz="1350">
              <a:solidFill>
                <a:srgbClr val="FFFFFF"/>
              </a:solidFill>
              <a:latin typeface="Open Sans"/>
              <a:ea typeface="Open Sans"/>
              <a:cs typeface="Open Sans"/>
              <a:sym typeface="Open Sans"/>
            </a:endParaRPr>
          </a:p>
        </p:txBody>
      </p:sp>
      <p:graphicFrame>
        <p:nvGraphicFramePr>
          <p:cNvPr id="327" name="Google Shape;327;p12"/>
          <p:cNvGraphicFramePr/>
          <p:nvPr/>
        </p:nvGraphicFramePr>
        <p:xfrm>
          <a:off x="6852062" y="5808771"/>
          <a:ext cx="1919350" cy="365750"/>
        </p:xfrm>
        <a:graphic>
          <a:graphicData uri="http://schemas.openxmlformats.org/drawingml/2006/table">
            <a:tbl>
              <a:tblPr firstRow="1" bandRow="1">
                <a:noFill/>
                <a:tableStyleId>{5097B965-FE19-44C2-874B-67B13548DF8F}</a:tableStyleId>
              </a:tblPr>
              <a:tblGrid>
                <a:gridCol w="1919350">
                  <a:extLst>
                    <a:ext uri="{9D8B030D-6E8A-4147-A177-3AD203B41FA5}">
                      <a16:colId xmlns:a16="http://schemas.microsoft.com/office/drawing/2014/main" val="20000"/>
                    </a:ext>
                  </a:extLst>
                </a:gridCol>
              </a:tblGrid>
              <a:tr h="365750">
                <a:tc>
                  <a:txBody>
                    <a:bodyPr/>
                    <a:lstStyle/>
                    <a:p>
                      <a:pPr marL="0" marR="0" lvl="0" indent="0" algn="ctr" rtl="0">
                        <a:spcBef>
                          <a:spcPts val="0"/>
                        </a:spcBef>
                        <a:spcAft>
                          <a:spcPts val="0"/>
                        </a:spcAft>
                        <a:buNone/>
                      </a:pPr>
                      <a:r>
                        <a:rPr lang="en-US" sz="1400" b="0" u="none" strike="noStrike" cap="none">
                          <a:solidFill>
                            <a:srgbClr val="262626"/>
                          </a:solidFill>
                          <a:latin typeface="Open Sans Light"/>
                          <a:ea typeface="Open Sans Light"/>
                          <a:cs typeface="Open Sans Light"/>
                          <a:sym typeface="Open Sans Light"/>
                        </a:rPr>
                        <a:t>2022      -     2023</a:t>
                      </a:r>
                      <a:endParaRPr sz="1400" b="0" u="none" strike="noStrike" cap="none">
                        <a:solidFill>
                          <a:srgbClr val="262626"/>
                        </a:solidFill>
                        <a:latin typeface="Open Sans Light"/>
                        <a:ea typeface="Open Sans Light"/>
                        <a:cs typeface="Open Sans Light"/>
                        <a:sym typeface="Open Sans Light"/>
                      </a:endParaRPr>
                    </a:p>
                  </a:txBody>
                  <a:tcPr marL="91450" marR="91450" marT="60950" marB="60950" anchor="b">
                    <a:lnL w="9525" cap="flat" cmpd="sng">
                      <a:solidFill>
                        <a:srgbClr val="9CA7AD"/>
                      </a:solidFill>
                      <a:prstDash val="solid"/>
                      <a:round/>
                      <a:headEnd type="none" w="sm" len="sm"/>
                      <a:tailEnd type="none" w="sm" len="sm"/>
                    </a:lnL>
                    <a:lnR w="9525" cap="flat" cmpd="sng">
                      <a:solidFill>
                        <a:srgbClr val="9CA7AD"/>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9CA7AD"/>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3"/>
          <p:cNvSpPr txBox="1">
            <a:spLocks noGrp="1"/>
          </p:cNvSpPr>
          <p:nvPr>
            <p:ph type="title"/>
          </p:nvPr>
        </p:nvSpPr>
        <p:spPr>
          <a:xfrm>
            <a:off x="915988" y="1822231"/>
            <a:ext cx="5935662" cy="20392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Open Sans"/>
              <a:buNone/>
            </a:pPr>
            <a:r>
              <a:rPr lang="en-US"/>
              <a:t>Recommendations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14"/>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FFFF"/>
              </a:buClr>
              <a:buSzPts val="3200"/>
              <a:buFont typeface="Open Sans"/>
              <a:buNone/>
            </a:pPr>
            <a:r>
              <a:rPr lang="en-US"/>
              <a:t>Recommendations</a:t>
            </a:r>
            <a:endParaRPr/>
          </a:p>
        </p:txBody>
      </p:sp>
      <p:sp>
        <p:nvSpPr>
          <p:cNvPr id="339" name="Google Shape;339;p14"/>
          <p:cNvSpPr/>
          <p:nvPr/>
        </p:nvSpPr>
        <p:spPr>
          <a:xfrm>
            <a:off x="367323" y="2434483"/>
            <a:ext cx="3276288" cy="25545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accent2"/>
                </a:solidFill>
                <a:latin typeface="Open Sans" panose="020B0606030504020204" pitchFamily="34" charset="0"/>
                <a:ea typeface="Open Sans" panose="020B0606030504020204" pitchFamily="34" charset="0"/>
                <a:cs typeface="Open Sans" panose="020B0606030504020204" pitchFamily="34" charset="0"/>
                <a:sym typeface="Open Sans"/>
              </a:rPr>
              <a:t>In mobile applications developed in Flutter/Dart, it’s recommended to use the given </a:t>
            </a:r>
            <a:r>
              <a:rPr lang="en-US" sz="2000" dirty="0" err="1">
                <a:solidFill>
                  <a:schemeClr val="accent2"/>
                </a:solidFill>
                <a:latin typeface="Open Sans" panose="020B0606030504020204" pitchFamily="34" charset="0"/>
                <a:ea typeface="Open Sans" panose="020B0606030504020204" pitchFamily="34" charset="0"/>
                <a:cs typeface="Open Sans" panose="020B0606030504020204" pitchFamily="34" charset="0"/>
                <a:sym typeface="Open Sans"/>
              </a:rPr>
              <a:t>regexp</a:t>
            </a:r>
            <a:r>
              <a:rPr lang="en-US" sz="2000" dirty="0">
                <a:solidFill>
                  <a:schemeClr val="accent2"/>
                </a:solidFill>
                <a:latin typeface="Open Sans" panose="020B0606030504020204" pitchFamily="34" charset="0"/>
                <a:ea typeface="Open Sans" panose="020B0606030504020204" pitchFamily="34" charset="0"/>
                <a:cs typeface="Open Sans" panose="020B0606030504020204" pitchFamily="34" charset="0"/>
                <a:sym typeface="Open Sans"/>
              </a:rPr>
              <a:t> validation syntax as a reference for the given language</a:t>
            </a:r>
            <a:endParaRPr sz="20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sz="2000" dirty="0">
              <a:solidFill>
                <a:schemeClr val="accent2"/>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340" name="Google Shape;340;p14"/>
          <p:cNvSpPr/>
          <p:nvPr/>
        </p:nvSpPr>
        <p:spPr>
          <a:xfrm>
            <a:off x="3883231" y="2567618"/>
            <a:ext cx="4917869" cy="35188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2"/>
                </a:solidFill>
                <a:latin typeface="Open Sans" panose="020B0606030504020204" pitchFamily="34" charset="0"/>
                <a:ea typeface="Open Sans" panose="020B0606030504020204" pitchFamily="34" charset="0"/>
                <a:cs typeface="Open Sans" panose="020B0606030504020204" pitchFamily="34" charset="0"/>
                <a:sym typeface="Open Sans"/>
              </a:rPr>
              <a:t>UASG Recommendation </a:t>
            </a:r>
            <a:endParaRPr sz="20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800"/>
              </a:spcBef>
              <a:spcAft>
                <a:spcPts val="0"/>
              </a:spcAft>
              <a:buNone/>
            </a:pPr>
            <a:r>
              <a:rPr lang="en-US" sz="1800" b="1" u="sng"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Times New Roman"/>
              </a:rPr>
              <a:t>Dart email validation:</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Times New Roman"/>
            </a:endParaRPr>
          </a:p>
          <a:p>
            <a:pPr marL="0" marR="0" lvl="0" indent="0" algn="l" rtl="0">
              <a:spcBef>
                <a:spcPts val="0"/>
              </a:spcBef>
              <a:spcAft>
                <a:spcPts val="0"/>
              </a:spcAft>
              <a:buNone/>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Times New Roman"/>
              </a:rPr>
              <a:t>String p = r"^[\p{L}\p{M}a-zA-Z0-9_!#$%&amp;'*+\/=?\x60{|}~^.\-]</a:t>
            </a:r>
            <a:r>
              <a:rPr lang="en-US" sz="1800" u="sng"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Times New Roman"/>
                <a:hlinkClick r:id="rId3">
                  <a:extLst>
                    <a:ext uri="{A12FA001-AC4F-418D-AE19-62706E023703}">
                      <ahyp:hlinkClr xmlns:ahyp="http://schemas.microsoft.com/office/drawing/2018/hyperlinkcolor" val="tx"/>
                    </a:ext>
                  </a:extLst>
                </a:hlinkClick>
              </a:rPr>
              <a:t>+@[\p{L}\p{M}a-zA-Z0-9.\-]+.[\p{L}\p{M}a-zA-Z]{2,64}$</a:t>
            </a: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Times New Roman"/>
              </a:rPr>
              <a:t>";</a:t>
            </a:r>
            <a:endParaRPr sz="16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Times New Roman"/>
            </a:endParaRPr>
          </a:p>
          <a:p>
            <a:pPr marL="0" marR="0" lvl="0" indent="0" algn="l" rtl="0">
              <a:spcBef>
                <a:spcPts val="0"/>
              </a:spcBef>
              <a:spcAft>
                <a:spcPts val="0"/>
              </a:spcAft>
              <a:buNone/>
            </a:pPr>
            <a:r>
              <a:rPr lang="en-US" sz="1800"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Times New Roman"/>
              </a:rPr>
              <a:t>RegExp</a:t>
            </a: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Times New Roman"/>
              </a:rPr>
              <a:t> </a:t>
            </a:r>
            <a:r>
              <a:rPr lang="en-US" sz="1800"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Times New Roman"/>
              </a:rPr>
              <a:t>regExp</a:t>
            </a: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Times New Roman"/>
              </a:rPr>
              <a:t> = new </a:t>
            </a:r>
            <a:r>
              <a:rPr lang="en-US" sz="1800"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Times New Roman"/>
              </a:rPr>
              <a:t>RegExp</a:t>
            </a: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Times New Roman"/>
              </a:rPr>
              <a:t>(p, </a:t>
            </a:r>
            <a:r>
              <a:rPr lang="en-US" sz="1800"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Times New Roman"/>
              </a:rPr>
              <a:t>unicode</a:t>
            </a: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Times New Roman"/>
              </a:rPr>
              <a:t>: true);</a:t>
            </a:r>
            <a:endParaRPr sz="16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Times New Roman"/>
            </a:endParaRPr>
          </a:p>
          <a:p>
            <a:pPr marL="0" marR="0" lvl="0" indent="0" algn="l" rtl="0">
              <a:spcBef>
                <a:spcPts val="0"/>
              </a:spcBef>
              <a:spcAft>
                <a:spcPts val="0"/>
              </a:spcAft>
              <a:buNone/>
            </a:pPr>
            <a:r>
              <a:rPr lang="en-US" sz="1800" dirty="0">
                <a:solidFill>
                  <a:schemeClr val="dk1"/>
                </a:solidFill>
                <a:latin typeface="Times New Roman"/>
                <a:ea typeface="Times New Roman"/>
                <a:cs typeface="Times New Roman"/>
                <a:sym typeface="Times New Roman"/>
              </a:rPr>
              <a:t> </a:t>
            </a:r>
            <a:endParaRPr dirty="0"/>
          </a:p>
          <a:p>
            <a:pPr marL="0" marR="0" lvl="0" indent="0" algn="l" rtl="0">
              <a:spcBef>
                <a:spcPts val="0"/>
              </a:spcBef>
              <a:spcAft>
                <a:spcPts val="0"/>
              </a:spcAft>
              <a:buNone/>
            </a:pPr>
            <a:r>
              <a:rPr lang="en-US" sz="1800" dirty="0">
                <a:solidFill>
                  <a:schemeClr val="dk1"/>
                </a:solidFill>
                <a:latin typeface="Times New Roman"/>
                <a:ea typeface="Times New Roman"/>
                <a:cs typeface="Times New Roman"/>
                <a:sym typeface="Times New Roman"/>
              </a:rPr>
              <a:t> </a:t>
            </a:r>
            <a:endParaRPr dirty="0"/>
          </a:p>
          <a:p>
            <a:pPr marL="0" marR="0" lvl="0" indent="0" algn="l" rtl="0">
              <a:spcBef>
                <a:spcPts val="0"/>
              </a:spcBef>
              <a:spcAft>
                <a:spcPts val="0"/>
              </a:spcAft>
              <a:buNone/>
            </a:pPr>
            <a:r>
              <a:rPr lang="en-US" sz="1800" dirty="0">
                <a:solidFill>
                  <a:schemeClr val="dk1"/>
                </a:solidFill>
                <a:latin typeface="Times New Roman"/>
                <a:ea typeface="Times New Roman"/>
                <a:cs typeface="Times New Roman"/>
                <a:sym typeface="Times New Roman"/>
              </a:rPr>
              <a:t> </a:t>
            </a:r>
            <a:endParaRPr dirty="0"/>
          </a:p>
          <a:p>
            <a:pPr marL="0" marR="0" lvl="0" indent="0" algn="l" rtl="0">
              <a:spcBef>
                <a:spcPts val="0"/>
              </a:spcBef>
              <a:spcAft>
                <a:spcPts val="0"/>
              </a:spcAft>
              <a:buNone/>
            </a:pPr>
            <a:r>
              <a:rPr lang="en-US" sz="1800" dirty="0">
                <a:solidFill>
                  <a:schemeClr val="dk1"/>
                </a:solidFill>
                <a:latin typeface="Times New Roman"/>
                <a:ea typeface="Times New Roman"/>
                <a:cs typeface="Times New Roman"/>
                <a:sym typeface="Times New Roman"/>
              </a:rPr>
              <a:t> </a:t>
            </a:r>
            <a:endParaRPr dirty="0"/>
          </a:p>
          <a:p>
            <a:pPr marL="525780" marR="0" lvl="1" indent="-256540" algn="l" rtl="0">
              <a:spcBef>
                <a:spcPts val="0"/>
              </a:spcBef>
              <a:spcAft>
                <a:spcPts val="0"/>
              </a:spcAft>
              <a:buClr>
                <a:schemeClr val="accent3"/>
              </a:buClr>
              <a:buSzPts val="1360"/>
              <a:buFont typeface="Merriweather Sans"/>
              <a:buNone/>
            </a:pPr>
            <a:endParaRPr sz="1600" b="0" i="0" u="none" strike="noStrike" cap="none" dirty="0">
              <a:solidFill>
                <a:schemeClr val="dk2"/>
              </a:solidFill>
              <a:latin typeface="Open Sans Light"/>
              <a:ea typeface="Open Sans Light"/>
              <a:cs typeface="Open Sans Light"/>
              <a:sym typeface="Open Sans Light"/>
            </a:endParaRPr>
          </a:p>
        </p:txBody>
      </p:sp>
      <p:pic>
        <p:nvPicPr>
          <p:cNvPr id="341" name="Google Shape;341;p14" descr="ua-capability-icons_wht_Accept.png"/>
          <p:cNvPicPr preferRelativeResize="0"/>
          <p:nvPr/>
        </p:nvPicPr>
        <p:blipFill rotWithShape="1">
          <a:blip r:embed="rId4">
            <a:alphaModFix/>
          </a:blip>
          <a:srcRect/>
          <a:stretch/>
        </p:blipFill>
        <p:spPr>
          <a:xfrm>
            <a:off x="1165017" y="315913"/>
            <a:ext cx="885702" cy="885702"/>
          </a:xfrm>
          <a:prstGeom prst="rect">
            <a:avLst/>
          </a:prstGeom>
          <a:noFill/>
          <a:ln>
            <a:noFill/>
          </a:ln>
        </p:spPr>
      </p:pic>
      <p:pic>
        <p:nvPicPr>
          <p:cNvPr id="342" name="Google Shape;342;p14"/>
          <p:cNvPicPr preferRelativeResize="0"/>
          <p:nvPr/>
        </p:nvPicPr>
        <p:blipFill>
          <a:blip r:embed="rId5">
            <a:alphaModFix/>
          </a:blip>
          <a:stretch>
            <a:fillRect/>
          </a:stretch>
        </p:blipFill>
        <p:spPr>
          <a:xfrm>
            <a:off x="367323" y="5394615"/>
            <a:ext cx="8625050" cy="6918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15"/>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FFFF"/>
              </a:buClr>
              <a:buSzPts val="3200"/>
              <a:buFont typeface="Open Sans"/>
              <a:buNone/>
            </a:pPr>
            <a:r>
              <a:rPr lang="en-US"/>
              <a:t>Recommendations</a:t>
            </a:r>
            <a:endParaRPr/>
          </a:p>
        </p:txBody>
      </p:sp>
      <p:sp>
        <p:nvSpPr>
          <p:cNvPr id="349" name="Google Shape;349;p15"/>
          <p:cNvSpPr/>
          <p:nvPr/>
        </p:nvSpPr>
        <p:spPr>
          <a:xfrm>
            <a:off x="250926" y="2497546"/>
            <a:ext cx="3276288"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accent2"/>
                </a:solidFill>
                <a:latin typeface="Open Sans" panose="020B0606030504020204" pitchFamily="34" charset="0"/>
                <a:ea typeface="Open Sans" panose="020B0606030504020204" pitchFamily="34" charset="0"/>
                <a:cs typeface="Open Sans" panose="020B0606030504020204" pitchFamily="34" charset="0"/>
                <a:sym typeface="Open Sans"/>
              </a:rPr>
              <a:t>For Frontend applications developed in ReactJS, it’s recommended to use the given </a:t>
            </a:r>
            <a:r>
              <a:rPr lang="en-US" sz="2000" dirty="0" err="1">
                <a:solidFill>
                  <a:schemeClr val="accent2"/>
                </a:solidFill>
                <a:latin typeface="Open Sans" panose="020B0606030504020204" pitchFamily="34" charset="0"/>
                <a:ea typeface="Open Sans" panose="020B0606030504020204" pitchFamily="34" charset="0"/>
                <a:cs typeface="Open Sans" panose="020B0606030504020204" pitchFamily="34" charset="0"/>
                <a:sym typeface="Open Sans"/>
              </a:rPr>
              <a:t>regexp</a:t>
            </a:r>
            <a:r>
              <a:rPr lang="en-US" sz="2000" dirty="0">
                <a:solidFill>
                  <a:schemeClr val="accent2"/>
                </a:solidFill>
                <a:latin typeface="Open Sans" panose="020B0606030504020204" pitchFamily="34" charset="0"/>
                <a:ea typeface="Open Sans" panose="020B0606030504020204" pitchFamily="34" charset="0"/>
                <a:cs typeface="Open Sans" panose="020B0606030504020204" pitchFamily="34" charset="0"/>
                <a:sym typeface="Open Sans"/>
              </a:rPr>
              <a:t> validation syntax as a reference for the given language</a:t>
            </a:r>
            <a:endParaRPr sz="20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sz="2000" dirty="0">
              <a:solidFill>
                <a:schemeClr val="accent2"/>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350" name="Google Shape;350;p15"/>
          <p:cNvSpPr/>
          <p:nvPr/>
        </p:nvSpPr>
        <p:spPr>
          <a:xfrm>
            <a:off x="3643611" y="2497546"/>
            <a:ext cx="5158271" cy="25032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2"/>
                </a:solidFill>
                <a:latin typeface="Open Sans" panose="020B0606030504020204" pitchFamily="34" charset="0"/>
                <a:ea typeface="Open Sans" panose="020B0606030504020204" pitchFamily="34" charset="0"/>
                <a:cs typeface="Open Sans" panose="020B0606030504020204" pitchFamily="34" charset="0"/>
                <a:sym typeface="Open Sans"/>
              </a:rPr>
              <a:t>UASG Recommendation </a:t>
            </a:r>
            <a:endParaRPr sz="2000" dirty="0">
              <a:latin typeface="Open Sans" panose="020B0606030504020204" pitchFamily="34" charset="0"/>
              <a:ea typeface="Open Sans" panose="020B0606030504020204" pitchFamily="34" charset="0"/>
              <a:cs typeface="Open Sans" panose="020B0606030504020204" pitchFamily="34" charset="0"/>
            </a:endParaRPr>
          </a:p>
          <a:p>
            <a:pPr marL="400050" marR="0" lvl="1" indent="0" algn="l" rtl="0">
              <a:spcBef>
                <a:spcPts val="800"/>
              </a:spcBef>
              <a:spcAft>
                <a:spcPts val="0"/>
              </a:spcAft>
              <a:buClr>
                <a:schemeClr val="dk1"/>
              </a:buClr>
              <a:buSzPts val="1800"/>
              <a:buFont typeface="Times New Roman"/>
              <a:buNone/>
            </a:pPr>
            <a:endParaRPr sz="1800" b="0" i="0" u="sng"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Times New Roman"/>
            </a:endParaRPr>
          </a:p>
          <a:p>
            <a:pPr marL="0" marR="0" lvl="0" indent="0" algn="l" rtl="0">
              <a:spcBef>
                <a:spcPts val="0"/>
              </a:spcBef>
              <a:spcAft>
                <a:spcPts val="0"/>
              </a:spcAft>
              <a:buNone/>
            </a:pPr>
            <a:r>
              <a:rPr lang="en-US" sz="1800" b="1" u="sng"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Times New Roman"/>
              </a:rPr>
              <a:t>ReactJS email validation:</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Times New Roman"/>
            </a:endParaRPr>
          </a:p>
          <a:p>
            <a:pPr marL="0" marR="0" lvl="0" indent="0" algn="l" rtl="0">
              <a:spcBef>
                <a:spcPts val="0"/>
              </a:spcBef>
              <a:spcAft>
                <a:spcPts val="0"/>
              </a:spcAft>
              <a:buNone/>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Times New Roman"/>
              </a:rPr>
              <a:t>const </a:t>
            </a:r>
            <a:r>
              <a:rPr lang="en-US" sz="1800"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Times New Roman"/>
              </a:rPr>
              <a:t>emailRegex</a:t>
            </a: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Times New Roman"/>
              </a:rPr>
              <a:t> = /^[\p{L}\p{M}0-9._%+-~་\.]+@[\p{L}\p{M}0-9\.་-]+\.[\p{L}\p{M}]{2,64}$/u;</a:t>
            </a:r>
            <a:endParaRPr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r>
              <a:rPr lang="en-US" sz="1800" dirty="0">
                <a:solidFill>
                  <a:schemeClr val="dk1"/>
                </a:solidFill>
                <a:latin typeface="Times New Roman"/>
                <a:ea typeface="Times New Roman"/>
                <a:cs typeface="Times New Roman"/>
                <a:sym typeface="Times New Roman"/>
              </a:rPr>
              <a:t> </a:t>
            </a:r>
            <a:endParaRPr dirty="0"/>
          </a:p>
          <a:p>
            <a:pPr marL="0" marR="0" lvl="0" indent="0" algn="l" rtl="0">
              <a:spcBef>
                <a:spcPts val="0"/>
              </a:spcBef>
              <a:spcAft>
                <a:spcPts val="0"/>
              </a:spcAft>
              <a:buNone/>
            </a:pPr>
            <a:endParaRPr sz="1800" dirty="0">
              <a:solidFill>
                <a:schemeClr val="dk1"/>
              </a:solidFill>
              <a:latin typeface="Times New Roman"/>
              <a:ea typeface="Times New Roman"/>
              <a:cs typeface="Times New Roman"/>
              <a:sym typeface="Times New Roman"/>
            </a:endParaRPr>
          </a:p>
        </p:txBody>
      </p:sp>
      <p:pic>
        <p:nvPicPr>
          <p:cNvPr id="351" name="Google Shape;351;p15" descr="ua-capability-icons_wht_Accept.png"/>
          <p:cNvPicPr preferRelativeResize="0"/>
          <p:nvPr/>
        </p:nvPicPr>
        <p:blipFill rotWithShape="1">
          <a:blip r:embed="rId3">
            <a:alphaModFix/>
          </a:blip>
          <a:srcRect/>
          <a:stretch/>
        </p:blipFill>
        <p:spPr>
          <a:xfrm>
            <a:off x="1165017" y="315913"/>
            <a:ext cx="885702" cy="885702"/>
          </a:xfrm>
          <a:prstGeom prst="rect">
            <a:avLst/>
          </a:prstGeom>
          <a:noFill/>
          <a:ln>
            <a:noFill/>
          </a:ln>
        </p:spPr>
      </p:pic>
      <p:pic>
        <p:nvPicPr>
          <p:cNvPr id="352" name="Google Shape;352;p15"/>
          <p:cNvPicPr preferRelativeResize="0"/>
          <p:nvPr/>
        </p:nvPicPr>
        <p:blipFill>
          <a:blip r:embed="rId4">
            <a:alphaModFix/>
          </a:blip>
          <a:stretch>
            <a:fillRect/>
          </a:stretch>
        </p:blipFill>
        <p:spPr>
          <a:xfrm>
            <a:off x="366550" y="5871075"/>
            <a:ext cx="8625050" cy="6918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6"/>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FFFF"/>
              </a:buClr>
              <a:buSzPts val="3200"/>
              <a:buFont typeface="Open Sans"/>
              <a:buNone/>
            </a:pPr>
            <a:r>
              <a:rPr lang="en-US"/>
              <a:t>Recommendations</a:t>
            </a:r>
            <a:endParaRPr/>
          </a:p>
        </p:txBody>
      </p:sp>
      <p:sp>
        <p:nvSpPr>
          <p:cNvPr id="359" name="Google Shape;359;p16"/>
          <p:cNvSpPr/>
          <p:nvPr/>
        </p:nvSpPr>
        <p:spPr>
          <a:xfrm>
            <a:off x="366540" y="2665711"/>
            <a:ext cx="3276288"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accent2"/>
                </a:solidFill>
                <a:latin typeface="Open Sans"/>
                <a:ea typeface="Open Sans"/>
                <a:cs typeface="Open Sans"/>
                <a:sym typeface="Open Sans"/>
              </a:rPr>
              <a:t>For backend applications developed in Java, it’s recommended to use the given </a:t>
            </a:r>
            <a:r>
              <a:rPr lang="en-US" sz="2000" dirty="0" err="1">
                <a:solidFill>
                  <a:schemeClr val="accent2"/>
                </a:solidFill>
                <a:latin typeface="Open Sans"/>
                <a:ea typeface="Open Sans"/>
                <a:cs typeface="Open Sans"/>
                <a:sym typeface="Open Sans"/>
              </a:rPr>
              <a:t>regexp</a:t>
            </a:r>
            <a:r>
              <a:rPr lang="en-US" sz="2000" dirty="0">
                <a:solidFill>
                  <a:schemeClr val="accent2"/>
                </a:solidFill>
                <a:latin typeface="Open Sans"/>
                <a:ea typeface="Open Sans"/>
                <a:cs typeface="Open Sans"/>
                <a:sym typeface="Open Sans"/>
              </a:rPr>
              <a:t> validation syntax as a reference for the given language</a:t>
            </a:r>
            <a:endParaRPr sz="2000" dirty="0">
              <a:solidFill>
                <a:schemeClr val="accent2"/>
              </a:solidFill>
              <a:latin typeface="Open Sans"/>
              <a:ea typeface="Open Sans"/>
              <a:cs typeface="Open Sans"/>
              <a:sym typeface="Open Sans"/>
            </a:endParaRPr>
          </a:p>
        </p:txBody>
      </p:sp>
      <p:sp>
        <p:nvSpPr>
          <p:cNvPr id="360" name="Google Shape;360;p16"/>
          <p:cNvSpPr/>
          <p:nvPr/>
        </p:nvSpPr>
        <p:spPr>
          <a:xfrm>
            <a:off x="3643611" y="2344144"/>
            <a:ext cx="5348771" cy="29956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2"/>
                </a:solidFill>
                <a:latin typeface="Open Sans"/>
                <a:ea typeface="Open Sans"/>
                <a:cs typeface="Open Sans"/>
                <a:sym typeface="Open Sans"/>
              </a:rPr>
              <a:t>UASG Recommendation </a:t>
            </a:r>
            <a:endParaRPr dirty="0"/>
          </a:p>
          <a:p>
            <a:pPr marL="0" marR="0" lvl="0" indent="0" algn="l" rtl="0">
              <a:spcBef>
                <a:spcPts val="800"/>
              </a:spcBef>
              <a:spcAft>
                <a:spcPts val="0"/>
              </a:spcAft>
              <a:buNone/>
            </a:pPr>
            <a:r>
              <a:rPr lang="en-US" sz="1800" b="1" u="sng"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Times New Roman"/>
              </a:rPr>
              <a:t>Java email validation:</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Times New Roman"/>
            </a:endParaRPr>
          </a:p>
          <a:p>
            <a:pPr marL="0" marR="0" lvl="0" indent="0" algn="l" rtl="0">
              <a:spcBef>
                <a:spcPts val="0"/>
              </a:spcBef>
              <a:spcAft>
                <a:spcPts val="0"/>
              </a:spcAft>
              <a:buNone/>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Times New Roman"/>
              </a:rPr>
              <a:t>private static final String REGEX = "^[\\p{L}\\p{M}\\w_!#$%&amp;'*+\\/=?\\x60{|}~^.\\-]</a:t>
            </a:r>
            <a:r>
              <a:rPr lang="en-US" sz="1800" u="sng"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Times New Roman"/>
                <a:hlinkClick r:id="rId3">
                  <a:extLst>
                    <a:ext uri="{A12FA001-AC4F-418D-AE19-62706E023703}">
                      <ahyp:hlinkClr xmlns:ahyp="http://schemas.microsoft.com/office/drawing/2018/hyperlinkcolor" val="tx"/>
                    </a:ext>
                  </a:extLst>
                </a:hlinkClick>
              </a:rPr>
              <a:t>+@[\\p{L}\\p{M}\\w.\\-]+[.]{1,}[\\p{L}\\p{M}a-zA-Z]{2,64}$</a:t>
            </a: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Times New Roman"/>
              </a:rPr>
              <a:t>";</a:t>
            </a:r>
            <a:endParaRPr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Times New Roman"/>
              </a:rPr>
              <a:t>private static final Pattern VALID_EMAIL_ADDRESS_REGEX = </a:t>
            </a:r>
            <a:r>
              <a:rPr lang="en-US" sz="1800"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Times New Roman"/>
              </a:rPr>
              <a:t>Pattern.compile</a:t>
            </a: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Times New Roman"/>
              </a:rPr>
              <a:t>(REGEX, </a:t>
            </a:r>
            <a:r>
              <a:rPr lang="en-US" sz="1800"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Times New Roman"/>
              </a:rPr>
              <a:t>Pattern.CASE_INSENSITIVE</a:t>
            </a: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Times New Roman"/>
              </a:rPr>
              <a:t>);</a:t>
            </a:r>
            <a:endParaRPr sz="1000" dirty="0">
              <a:solidFill>
                <a:srgbClr val="D37900"/>
              </a:solidFill>
              <a:latin typeface="Open Sans" panose="020B0606030504020204" pitchFamily="34" charset="0"/>
              <a:ea typeface="Open Sans" panose="020B0606030504020204" pitchFamily="34" charset="0"/>
              <a:cs typeface="Open Sans" panose="020B0606030504020204" pitchFamily="34" charset="0"/>
              <a:sym typeface="Open Sans Light"/>
            </a:endParaRPr>
          </a:p>
        </p:txBody>
      </p:sp>
      <p:pic>
        <p:nvPicPr>
          <p:cNvPr id="361" name="Google Shape;361;p16" descr="ua-capability-icons_wht_Accept.png"/>
          <p:cNvPicPr preferRelativeResize="0"/>
          <p:nvPr/>
        </p:nvPicPr>
        <p:blipFill rotWithShape="1">
          <a:blip r:embed="rId4">
            <a:alphaModFix/>
          </a:blip>
          <a:srcRect/>
          <a:stretch/>
        </p:blipFill>
        <p:spPr>
          <a:xfrm>
            <a:off x="1165017" y="315913"/>
            <a:ext cx="885702" cy="885702"/>
          </a:xfrm>
          <a:prstGeom prst="rect">
            <a:avLst/>
          </a:prstGeom>
          <a:noFill/>
          <a:ln>
            <a:noFill/>
          </a:ln>
        </p:spPr>
      </p:pic>
      <p:pic>
        <p:nvPicPr>
          <p:cNvPr id="362" name="Google Shape;362;p16"/>
          <p:cNvPicPr preferRelativeResize="0"/>
          <p:nvPr/>
        </p:nvPicPr>
        <p:blipFill>
          <a:blip r:embed="rId5">
            <a:alphaModFix/>
          </a:blip>
          <a:stretch>
            <a:fillRect/>
          </a:stretch>
        </p:blipFill>
        <p:spPr>
          <a:xfrm>
            <a:off x="366550" y="5871075"/>
            <a:ext cx="8625050" cy="6918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7"/>
          <p:cNvSpPr txBox="1">
            <a:spLocks noGrp="1"/>
          </p:cNvSpPr>
          <p:nvPr>
            <p:ph type="title"/>
          </p:nvPr>
        </p:nvSpPr>
        <p:spPr>
          <a:xfrm>
            <a:off x="915988" y="1822231"/>
            <a:ext cx="5935662" cy="20392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Open Sans"/>
              <a:buNone/>
            </a:pPr>
            <a:r>
              <a:rPr lang="en-US"/>
              <a:t>Test Results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8"/>
          <p:cNvSpPr/>
          <p:nvPr/>
        </p:nvSpPr>
        <p:spPr>
          <a:xfrm>
            <a:off x="0" y="1402080"/>
            <a:ext cx="4572000" cy="4632960"/>
          </a:xfrm>
          <a:prstGeom prst="rect">
            <a:avLst/>
          </a:prstGeom>
          <a:noFill/>
          <a:ln w="127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D7A3"/>
              </a:solidFill>
              <a:latin typeface="Open Sans Light"/>
              <a:ea typeface="Open Sans Light"/>
              <a:cs typeface="Open Sans Light"/>
              <a:sym typeface="Open Sans Light"/>
            </a:endParaRPr>
          </a:p>
        </p:txBody>
      </p:sp>
      <p:sp>
        <p:nvSpPr>
          <p:cNvPr id="373" name="Google Shape;373;p18"/>
          <p:cNvSpPr txBox="1">
            <a:spLocks noGrp="1"/>
          </p:cNvSpPr>
          <p:nvPr>
            <p:ph type="title"/>
          </p:nvPr>
        </p:nvSpPr>
        <p:spPr>
          <a:xfrm>
            <a:off x="320040" y="275167"/>
            <a:ext cx="8445730"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n-US" dirty="0"/>
              <a:t>Replicate </a:t>
            </a:r>
            <a:r>
              <a:rPr lang="en-US" dirty="0" err="1"/>
              <a:t>OpenIAM</a:t>
            </a:r>
            <a:r>
              <a:rPr lang="en-US" dirty="0"/>
              <a:t> Errors</a:t>
            </a:r>
            <a:endParaRPr dirty="0"/>
          </a:p>
        </p:txBody>
      </p:sp>
      <p:sp>
        <p:nvSpPr>
          <p:cNvPr id="374" name="Google Shape;374;p18"/>
          <p:cNvSpPr/>
          <p:nvPr/>
        </p:nvSpPr>
        <p:spPr>
          <a:xfrm>
            <a:off x="4572000" y="1402080"/>
            <a:ext cx="4572000" cy="4632960"/>
          </a:xfrm>
          <a:prstGeom prst="rect">
            <a:avLst/>
          </a:prstGeom>
          <a:solidFill>
            <a:schemeClr val="accent2"/>
          </a:solidFill>
          <a:ln w="12700" cap="flat" cmpd="sng">
            <a:solidFill>
              <a:srgbClr val="5D68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D7A3"/>
              </a:solidFill>
              <a:latin typeface="Open Sans Light"/>
              <a:ea typeface="Open Sans Light"/>
              <a:cs typeface="Open Sans Light"/>
              <a:sym typeface="Open Sans Light"/>
            </a:endParaRPr>
          </a:p>
        </p:txBody>
      </p:sp>
      <p:sp>
        <p:nvSpPr>
          <p:cNvPr id="375" name="Google Shape;375;p18"/>
          <p:cNvSpPr txBox="1"/>
          <p:nvPr/>
        </p:nvSpPr>
        <p:spPr>
          <a:xfrm>
            <a:off x="193638" y="1418167"/>
            <a:ext cx="3654778" cy="4265084"/>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400" b="1" i="1">
                <a:solidFill>
                  <a:schemeClr val="dk1"/>
                </a:solidFill>
                <a:latin typeface="Calibri"/>
                <a:ea typeface="Calibri"/>
                <a:cs typeface="Calibri"/>
                <a:sym typeface="Calibri"/>
              </a:rPr>
              <a:t>Step 1: </a:t>
            </a:r>
            <a:r>
              <a:rPr lang="en-US" sz="1600">
                <a:solidFill>
                  <a:schemeClr val="dk1"/>
                </a:solidFill>
                <a:latin typeface="Calibri"/>
                <a:ea typeface="Calibri"/>
                <a:cs typeface="Calibri"/>
                <a:sym typeface="Calibri"/>
              </a:rPr>
              <a:t>Request Access Token OpenIAM version: 4.1.0.9, docker containers Postman Call: https://&lt;IP_address&gt;/idp/oauth2/token //OpenIAM local server Request type: post Body Format: x-www-form-urlencoded Body: key: client_id; value: ${client_id} key: client_secret; value: ${client_secret} key: username; value: ${username} key: password; value: ${password} key: grant_type; value: password Response message: { "access_token": "PTpmh2.cCwkAYAQXb7rXL_Y7BdlOajBOt0lPve6274Sb3BW07yfAxIuqkfVrMnvWV.kOUVFSSgJmgT-DvCD3sjtL3gqN18", "token_type": "Bearer", "expires_in": 1800 } </a:t>
            </a:r>
            <a:r>
              <a:rPr lang="en-US" sz="1600" i="1">
                <a:solidFill>
                  <a:schemeClr val="dk1"/>
                </a:solidFill>
                <a:latin typeface="Calibri"/>
                <a:ea typeface="Calibri"/>
                <a:cs typeface="Calibri"/>
                <a:sym typeface="Calibri"/>
              </a:rPr>
              <a:t>Copy &lt;access_tocken&gt; and &lt;token_type&gt; values from the response to use it in step 2</a:t>
            </a:r>
            <a:endParaRPr sz="1200">
              <a:solidFill>
                <a:srgbClr val="3F3F3F"/>
              </a:solidFill>
              <a:latin typeface="Open Sans Light"/>
              <a:ea typeface="Open Sans Light"/>
              <a:cs typeface="Open Sans Light"/>
              <a:sym typeface="Open Sans Light"/>
            </a:endParaRPr>
          </a:p>
        </p:txBody>
      </p:sp>
      <p:sp>
        <p:nvSpPr>
          <p:cNvPr id="376" name="Google Shape;376;p18"/>
          <p:cNvSpPr txBox="1"/>
          <p:nvPr/>
        </p:nvSpPr>
        <p:spPr>
          <a:xfrm>
            <a:off x="874889" y="1949855"/>
            <a:ext cx="2751667" cy="1397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2200"/>
              <a:buFont typeface="Arial"/>
              <a:buNone/>
            </a:pPr>
            <a:endParaRPr sz="2200">
              <a:solidFill>
                <a:srgbClr val="0A344E"/>
              </a:solidFill>
              <a:latin typeface="Open Sans Light"/>
              <a:ea typeface="Open Sans Light"/>
              <a:cs typeface="Open Sans Light"/>
              <a:sym typeface="Open Sans Light"/>
            </a:endParaRPr>
          </a:p>
        </p:txBody>
      </p:sp>
      <p:sp>
        <p:nvSpPr>
          <p:cNvPr id="377" name="Google Shape;377;p18"/>
          <p:cNvSpPr txBox="1"/>
          <p:nvPr/>
        </p:nvSpPr>
        <p:spPr>
          <a:xfrm>
            <a:off x="4788576" y="1504950"/>
            <a:ext cx="4251960" cy="4455583"/>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400" b="1" i="1">
                <a:solidFill>
                  <a:srgbClr val="E1E1E1"/>
                </a:solidFill>
                <a:latin typeface="Calibri"/>
                <a:ea typeface="Calibri"/>
                <a:cs typeface="Calibri"/>
                <a:sym typeface="Calibri"/>
              </a:rPr>
              <a:t>Step 2:</a:t>
            </a:r>
            <a:r>
              <a:rPr lang="en-US" sz="2400" b="1" i="1">
                <a:solidFill>
                  <a:schemeClr val="dk1"/>
                </a:solidFill>
                <a:latin typeface="Calibri"/>
                <a:ea typeface="Calibri"/>
                <a:cs typeface="Calibri"/>
                <a:sym typeface="Calibri"/>
              </a:rPr>
              <a:t> </a:t>
            </a:r>
            <a:r>
              <a:rPr lang="en-US" sz="1600">
                <a:solidFill>
                  <a:srgbClr val="E1E1E1"/>
                </a:solidFill>
                <a:latin typeface="Calibri"/>
                <a:ea typeface="Calibri"/>
                <a:cs typeface="Calibri"/>
                <a:sym typeface="Calibri"/>
              </a:rPr>
              <a:t>Request to get register a new user Email to register: [email_address] // for each email address failing given below Postman URL: https://&lt;IP_address&gt;/webconsole/rest/api/prov/saveUser Request type: post Body Format: json Headers: key: Authorization value: &lt;token_type&gt; &lt;access_token&gt; //get from step 1 Body: { "emailAddresses": [ { "email": "[email_address]", "typeId": "PRIMARY_EMAIL", "published": true } ], "firstName": "ua-name", "lastName": "ua-name", "login": "[email_address]", "roleIds": null, "visible": true, "supervisorId": "3000", "supervisorMetadataTypeId": "DEF_SUPERVISOR_TYPE", "metadataTypeId": "DEFAULT_USER", "notifyUserViaEmail": false, "notifySupervisorViaEmail": false, "provisionOnStartDate": false }</a:t>
            </a:r>
            <a:endParaRPr sz="1200">
              <a:solidFill>
                <a:srgbClr val="E1E1E1"/>
              </a:solidFill>
              <a:latin typeface="Open Sans Light"/>
              <a:ea typeface="Open Sans Light"/>
              <a:cs typeface="Open Sans Light"/>
              <a:sym typeface="Open Sans Light"/>
            </a:endParaRPr>
          </a:p>
        </p:txBody>
      </p:sp>
      <p:grpSp>
        <p:nvGrpSpPr>
          <p:cNvPr id="378" name="Google Shape;378;p18"/>
          <p:cNvGrpSpPr/>
          <p:nvPr/>
        </p:nvGrpSpPr>
        <p:grpSpPr>
          <a:xfrm>
            <a:off x="4244120" y="1875347"/>
            <a:ext cx="640080" cy="403548"/>
            <a:chOff x="4251960" y="1298134"/>
            <a:chExt cx="640080" cy="403548"/>
          </a:xfrm>
        </p:grpSpPr>
        <p:sp>
          <p:nvSpPr>
            <p:cNvPr id="379" name="Google Shape;379;p18"/>
            <p:cNvSpPr/>
            <p:nvPr/>
          </p:nvSpPr>
          <p:spPr>
            <a:xfrm rot="10800000">
              <a:off x="4251960" y="1372641"/>
              <a:ext cx="640080" cy="329041"/>
            </a:xfrm>
            <a:prstGeom prst="triangle">
              <a:avLst>
                <a:gd name="adj" fmla="val 50000"/>
              </a:avLst>
            </a:prstGeom>
            <a:solidFill>
              <a:schemeClr val="accent1"/>
            </a:solidFill>
            <a:ln w="28575"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1800" b="1">
                <a:solidFill>
                  <a:schemeClr val="lt2"/>
                </a:solidFill>
                <a:latin typeface="Open Sans Light"/>
                <a:ea typeface="Open Sans Light"/>
                <a:cs typeface="Open Sans Light"/>
                <a:sym typeface="Open Sans Light"/>
              </a:endParaRPr>
            </a:p>
          </p:txBody>
        </p:sp>
        <p:sp>
          <p:nvSpPr>
            <p:cNvPr id="380" name="Google Shape;380;p18"/>
            <p:cNvSpPr/>
            <p:nvPr/>
          </p:nvSpPr>
          <p:spPr>
            <a:xfrm>
              <a:off x="4366787" y="1298134"/>
              <a:ext cx="453971"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Open Sans"/>
                  <a:ea typeface="Open Sans"/>
                  <a:cs typeface="Open Sans"/>
                  <a:sym typeface="Open Sans"/>
                </a:rPr>
                <a:t>=&gt;</a:t>
              </a:r>
              <a:endParaRPr sz="1800" b="1">
                <a:solidFill>
                  <a:schemeClr val="lt1"/>
                </a:solidFill>
                <a:latin typeface="Open Sans"/>
                <a:ea typeface="Open Sans"/>
                <a:cs typeface="Open Sans"/>
                <a:sym typeface="Open Sans"/>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n-US" dirty="0"/>
              <a:t>Key Idea</a:t>
            </a:r>
            <a:endParaRPr dirty="0"/>
          </a:p>
        </p:txBody>
      </p:sp>
      <p:pic>
        <p:nvPicPr>
          <p:cNvPr id="96" name="Google Shape;96;p2" descr="0006-pencil.eps"/>
          <p:cNvPicPr preferRelativeResize="0"/>
          <p:nvPr/>
        </p:nvPicPr>
        <p:blipFill rotWithShape="1">
          <a:blip r:embed="rId3">
            <a:alphaModFix/>
          </a:blip>
          <a:srcRect/>
          <a:stretch/>
        </p:blipFill>
        <p:spPr>
          <a:xfrm>
            <a:off x="552092" y="1893150"/>
            <a:ext cx="439387" cy="447837"/>
          </a:xfrm>
          <a:prstGeom prst="rect">
            <a:avLst/>
          </a:prstGeom>
          <a:noFill/>
          <a:ln>
            <a:noFill/>
          </a:ln>
        </p:spPr>
      </p:pic>
      <p:pic>
        <p:nvPicPr>
          <p:cNvPr id="97" name="Google Shape;97;p2" descr="0156-stats-dots.eps"/>
          <p:cNvPicPr preferRelativeResize="0"/>
          <p:nvPr/>
        </p:nvPicPr>
        <p:blipFill rotWithShape="1">
          <a:blip r:embed="rId4">
            <a:alphaModFix/>
          </a:blip>
          <a:srcRect/>
          <a:stretch/>
        </p:blipFill>
        <p:spPr>
          <a:xfrm>
            <a:off x="523912" y="3105779"/>
            <a:ext cx="433632" cy="441971"/>
          </a:xfrm>
          <a:prstGeom prst="rect">
            <a:avLst/>
          </a:prstGeom>
          <a:noFill/>
          <a:ln>
            <a:noFill/>
          </a:ln>
        </p:spPr>
      </p:pic>
      <p:sp>
        <p:nvSpPr>
          <p:cNvPr id="2" name="TextBox 1">
            <a:extLst>
              <a:ext uri="{FF2B5EF4-FFF2-40B4-BE49-F238E27FC236}">
                <a16:creationId xmlns:a16="http://schemas.microsoft.com/office/drawing/2014/main" id="{89092909-0B77-033D-B01F-71BB88CF5686}"/>
              </a:ext>
            </a:extLst>
          </p:cNvPr>
          <p:cNvSpPr txBox="1"/>
          <p:nvPr/>
        </p:nvSpPr>
        <p:spPr>
          <a:xfrm>
            <a:off x="1443398" y="1639614"/>
            <a:ext cx="6975388" cy="2308324"/>
          </a:xfrm>
          <a:prstGeom prst="rect">
            <a:avLst/>
          </a:prstGeom>
          <a:noFill/>
        </p:spPr>
        <p:txBody>
          <a:bodyPr wrap="square" rtlCol="0">
            <a:spAutoFit/>
          </a:bodyPr>
          <a:lstStyle/>
          <a:p>
            <a:r>
              <a:rPr lang="en-US" sz="1800" dirty="0">
                <a:latin typeface="Open Sans" panose="020B0606030504020204" pitchFamily="34" charset="0"/>
                <a:ea typeface="Open Sans" panose="020B0606030504020204" pitchFamily="34" charset="0"/>
                <a:cs typeface="Open Sans" panose="020B0606030504020204" pitchFamily="34" charset="0"/>
              </a:rPr>
              <a:t>The work assigned was to develop automation tests and testing methodology for assessing popular identity platforms for UA-readiness. </a:t>
            </a:r>
          </a:p>
          <a:p>
            <a:endParaRPr lang="en-US" sz="1800" dirty="0">
              <a:latin typeface="Open Sans" panose="020B0606030504020204" pitchFamily="34" charset="0"/>
              <a:ea typeface="Open Sans" panose="020B0606030504020204" pitchFamily="34" charset="0"/>
              <a:cs typeface="Open Sans" panose="020B0606030504020204" pitchFamily="34" charset="0"/>
            </a:endParaRPr>
          </a:p>
          <a:p>
            <a:r>
              <a:rPr lang="en-US" sz="1800" dirty="0">
                <a:latin typeface="Open Sans" panose="020B0606030504020204" pitchFamily="34" charset="0"/>
                <a:ea typeface="Open Sans" panose="020B0606030504020204" pitchFamily="34" charset="0"/>
                <a:cs typeface="Open Sans" panose="020B0606030504020204" pitchFamily="34" charset="0"/>
              </a:rPr>
              <a:t>The test plan is comprised of test cases for predefined candidate email addresses (as provided by ICANN) and running a certain test flow that is developed to measure UA-readiness for each identity platform.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19"/>
          <p:cNvSpPr/>
          <p:nvPr/>
        </p:nvSpPr>
        <p:spPr>
          <a:xfrm>
            <a:off x="0" y="1402080"/>
            <a:ext cx="4572000" cy="4632960"/>
          </a:xfrm>
          <a:prstGeom prst="rect">
            <a:avLst/>
          </a:prstGeom>
          <a:noFill/>
          <a:ln w="127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D7A3"/>
              </a:solidFill>
              <a:latin typeface="Open Sans Light"/>
              <a:ea typeface="Open Sans Light"/>
              <a:cs typeface="Open Sans Light"/>
              <a:sym typeface="Open Sans Light"/>
            </a:endParaRPr>
          </a:p>
        </p:txBody>
      </p:sp>
      <p:sp>
        <p:nvSpPr>
          <p:cNvPr id="386" name="Google Shape;386;p19"/>
          <p:cNvSpPr txBox="1">
            <a:spLocks noGrp="1"/>
          </p:cNvSpPr>
          <p:nvPr>
            <p:ph type="title"/>
          </p:nvPr>
        </p:nvSpPr>
        <p:spPr>
          <a:xfrm>
            <a:off x="320040" y="275167"/>
            <a:ext cx="8445730"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n-US" dirty="0"/>
              <a:t>Replicate </a:t>
            </a:r>
            <a:r>
              <a:rPr lang="en-US" dirty="0" err="1"/>
              <a:t>OpenIAM</a:t>
            </a:r>
            <a:r>
              <a:rPr lang="en-US" dirty="0"/>
              <a:t> Errors</a:t>
            </a:r>
            <a:endParaRPr dirty="0"/>
          </a:p>
        </p:txBody>
      </p:sp>
      <p:sp>
        <p:nvSpPr>
          <p:cNvPr id="387" name="Google Shape;387;p19"/>
          <p:cNvSpPr/>
          <p:nvPr/>
        </p:nvSpPr>
        <p:spPr>
          <a:xfrm>
            <a:off x="4572000" y="1402080"/>
            <a:ext cx="4572000" cy="4632960"/>
          </a:xfrm>
          <a:prstGeom prst="rect">
            <a:avLst/>
          </a:prstGeom>
          <a:solidFill>
            <a:schemeClr val="accent2"/>
          </a:solidFill>
          <a:ln w="12700" cap="flat" cmpd="sng">
            <a:solidFill>
              <a:srgbClr val="5D68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D7A3"/>
              </a:solidFill>
              <a:latin typeface="Open Sans Light"/>
              <a:ea typeface="Open Sans Light"/>
              <a:cs typeface="Open Sans Light"/>
              <a:sym typeface="Open Sans Light"/>
            </a:endParaRPr>
          </a:p>
        </p:txBody>
      </p:sp>
      <p:sp>
        <p:nvSpPr>
          <p:cNvPr id="388" name="Google Shape;388;p19"/>
          <p:cNvSpPr txBox="1"/>
          <p:nvPr/>
        </p:nvSpPr>
        <p:spPr>
          <a:xfrm>
            <a:off x="204148" y="1428676"/>
            <a:ext cx="3947018" cy="437303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400" b="1" i="1" dirty="0">
                <a:solidFill>
                  <a:schemeClr val="dk1"/>
                </a:solidFill>
                <a:latin typeface="Calibri"/>
                <a:ea typeface="Calibri"/>
                <a:cs typeface="Calibri"/>
                <a:sym typeface="Calibri"/>
              </a:rPr>
              <a:t>Failing Emails:</a:t>
            </a:r>
            <a:endParaRPr dirty="0"/>
          </a:p>
          <a:p>
            <a:r>
              <a:rPr lang="en-US" sz="1200" dirty="0">
                <a:solidFill>
                  <a:schemeClr val="dk1"/>
                </a:solidFill>
                <a:latin typeface="Calibri"/>
                <a:ea typeface="Calibri"/>
                <a:cs typeface="Calibri"/>
                <a:sym typeface="Calibri"/>
              </a:rPr>
              <a:t>почта-тест1@универсальное-принятие-тест.москва</a:t>
            </a:r>
            <a:endParaRPr sz="1200" dirty="0"/>
          </a:p>
          <a:p>
            <a:pPr marL="0" marR="0" lvl="0" indent="0" algn="l" rtl="0">
              <a:spcBef>
                <a:spcPts val="0"/>
              </a:spcBef>
              <a:spcAft>
                <a:spcPts val="0"/>
              </a:spcAft>
              <a:buNone/>
            </a:pPr>
            <a:r>
              <a:rPr lang="en-US" sz="1200" dirty="0">
                <a:solidFill>
                  <a:schemeClr val="dk1"/>
                </a:solidFill>
                <a:latin typeface="Calibri"/>
                <a:ea typeface="Calibri"/>
                <a:cs typeface="Calibri"/>
                <a:sym typeface="Calibri"/>
              </a:rPr>
              <a:t>ईमेल-परीक्षण1@सार्वभौममक-स्वीकृमि-परीक्षण.संगठन</a:t>
            </a:r>
          </a:p>
          <a:p>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email-test1@</a:t>
            </a:r>
            <a:r>
              <a:rPr lang="ar-S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تجربة-القبول-</a:t>
            </a:r>
            <a:r>
              <a:rPr lang="ar-SA"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الشامل.موريتانيا</a:t>
            </a:r>
            <a:endParaRPr lang="en-B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rtl="0">
              <a:spcBef>
                <a:spcPts val="0"/>
              </a:spcBef>
              <a:spcAft>
                <a:spcPts val="0"/>
              </a:spcAft>
              <a:buNone/>
            </a:pPr>
            <a:r>
              <a:rPr lang="en-US" sz="1200" dirty="0">
                <a:solidFill>
                  <a:schemeClr val="dk1"/>
                </a:solidFill>
                <a:latin typeface="Calibri"/>
                <a:ea typeface="Calibri"/>
                <a:cs typeface="Calibri"/>
                <a:sym typeface="Calibri"/>
              </a:rPr>
              <a:t>ኢሜይል-ሙከራ1@ሁለንአቀፍ-ተቀባይነት-ሙከራ.com</a:t>
            </a:r>
            <a:endParaRPr sz="1200" dirty="0"/>
          </a:p>
          <a:p>
            <a:pPr marL="0" marR="0" lvl="0" indent="0" algn="l" rtl="0">
              <a:spcBef>
                <a:spcPts val="0"/>
              </a:spcBef>
              <a:spcAft>
                <a:spcPts val="0"/>
              </a:spcAft>
              <a:buNone/>
            </a:pPr>
            <a:r>
              <a:rPr lang="en-US" sz="1200" dirty="0" err="1">
                <a:solidFill>
                  <a:schemeClr val="dk1"/>
                </a:solidFill>
                <a:latin typeface="Calibri"/>
                <a:ea typeface="Calibri"/>
                <a:cs typeface="Calibri"/>
                <a:sym typeface="Calibri"/>
              </a:rPr>
              <a:t>ηλεκτρονικό-μήνυμ</a:t>
            </a:r>
            <a:r>
              <a:rPr lang="en-US" sz="1200" dirty="0">
                <a:solidFill>
                  <a:schemeClr val="dk1"/>
                </a:solidFill>
                <a:latin typeface="Calibri"/>
                <a:ea typeface="Calibri"/>
                <a:cs typeface="Calibri"/>
                <a:sym typeface="Calibri"/>
              </a:rPr>
              <a:t>α-δοκιμή1@κα</a:t>
            </a:r>
            <a:r>
              <a:rPr lang="en-US" sz="1200" dirty="0" err="1">
                <a:solidFill>
                  <a:schemeClr val="dk1"/>
                </a:solidFill>
                <a:latin typeface="Calibri"/>
                <a:ea typeface="Calibri"/>
                <a:cs typeface="Calibri"/>
                <a:sym typeface="Calibri"/>
              </a:rPr>
              <a:t>θολική</a:t>
            </a:r>
            <a:r>
              <a:rPr lang="en-US" sz="1200" dirty="0">
                <a:solidFill>
                  <a:schemeClr val="dk1"/>
                </a:solidFill>
                <a:latin typeface="Calibri"/>
                <a:ea typeface="Calibri"/>
                <a:cs typeface="Calibri"/>
                <a:sym typeface="Calibri"/>
              </a:rPr>
              <a:t>-απ</a:t>
            </a:r>
            <a:r>
              <a:rPr lang="en-US" sz="1200" dirty="0" err="1">
                <a:solidFill>
                  <a:schemeClr val="dk1"/>
                </a:solidFill>
                <a:latin typeface="Calibri"/>
                <a:ea typeface="Calibri"/>
                <a:cs typeface="Calibri"/>
                <a:sym typeface="Calibri"/>
              </a:rPr>
              <a:t>οδοχή-δοκιμή.ευ</a:t>
            </a:r>
            <a:endParaRPr sz="1200" dirty="0"/>
          </a:p>
          <a:p>
            <a:pPr marL="0" marR="0" lvl="0" indent="0" algn="l" rtl="0">
              <a:spcBef>
                <a:spcPts val="0"/>
              </a:spcBef>
              <a:spcAft>
                <a:spcPts val="0"/>
              </a:spcAft>
              <a:buNone/>
            </a:pPr>
            <a:r>
              <a:rPr lang="en-US" sz="1200" dirty="0">
                <a:solidFill>
                  <a:schemeClr val="dk1"/>
                </a:solidFill>
                <a:latin typeface="Calibri"/>
                <a:ea typeface="Calibri"/>
                <a:cs typeface="Calibri"/>
                <a:sym typeface="Calibri"/>
              </a:rPr>
              <a:t>이메일테스트1@다국어도메인이용환경테스트.한국</a:t>
            </a:r>
            <a:endParaRPr sz="1200" dirty="0"/>
          </a:p>
          <a:p>
            <a:pPr marL="0" marR="0" lvl="0" indent="0" algn="l" rtl="0">
              <a:spcBef>
                <a:spcPts val="0"/>
              </a:spcBef>
              <a:spcAft>
                <a:spcPts val="0"/>
              </a:spcAft>
              <a:buNone/>
            </a:pPr>
            <a:r>
              <a:rPr lang="en-US" sz="1200" dirty="0">
                <a:solidFill>
                  <a:schemeClr val="dk1"/>
                </a:solidFill>
                <a:latin typeface="Calibri"/>
                <a:ea typeface="Calibri"/>
                <a:cs typeface="Calibri"/>
                <a:sym typeface="Calibri"/>
              </a:rPr>
              <a:t>email-épreuve1@épreuve-acceptation-universelle.org</a:t>
            </a:r>
          </a:p>
          <a:p>
            <a:r>
              <a:rPr lang="ml-IN" sz="1200" dirty="0">
                <a:solidFill>
                  <a:srgbClr val="818181"/>
                </a:solidFill>
                <a:effectLst/>
                <a:latin typeface="Helvetica" pitchFamily="2" charset="0"/>
              </a:rPr>
              <a:t>ഇമെയിൽ-പര്ിശ ാധന@സാർവത്രിക-സവീകാര്യരാ-പര്ിശ ാധന.ഭാര്രം</a:t>
            </a:r>
            <a:endParaRPr lang="en-US" sz="1200" dirty="0">
              <a:solidFill>
                <a:srgbClr val="818181"/>
              </a:solidFill>
              <a:effectLst/>
              <a:latin typeface="Helvetica" pitchFamily="2" charset="0"/>
            </a:endParaRPr>
          </a:p>
          <a:p>
            <a:r>
              <a:rPr lang="ar-AE" sz="1200" dirty="0">
                <a:solidFill>
                  <a:srgbClr val="818181"/>
                </a:solidFill>
                <a:effectLst/>
                <a:latin typeface="Helvetica" pitchFamily="2" charset="0"/>
              </a:rPr>
              <a:t>ا</a:t>
            </a:r>
            <a:r>
              <a:rPr lang="en-US" sz="1200" dirty="0">
                <a:solidFill>
                  <a:schemeClr val="dk1"/>
                </a:solidFill>
                <a:latin typeface="Calibri"/>
                <a:ea typeface="Calibri"/>
                <a:cs typeface="Calibri"/>
                <a:sym typeface="Calibri"/>
              </a:rPr>
              <a:t>电⼦邮件测试1@普遍适⽤测试.我爱你</a:t>
            </a:r>
            <a:endParaRPr sz="1200" dirty="0"/>
          </a:p>
          <a:p>
            <a:r>
              <a:rPr lang="ta-IN" sz="1200" dirty="0" err="1">
                <a:solidFill>
                  <a:srgbClr val="818181"/>
                </a:solidFill>
                <a:effectLst/>
                <a:latin typeface="Helvetica" pitchFamily="2" charset="0"/>
              </a:rPr>
              <a:t>மின்ைஞ்</a:t>
            </a:r>
            <a:r>
              <a:rPr lang="ta-IN" sz="1200" dirty="0">
                <a:solidFill>
                  <a:srgbClr val="818181"/>
                </a:solidFill>
                <a:effectLst/>
                <a:latin typeface="Helvetica" pitchFamily="2" charset="0"/>
              </a:rPr>
              <a:t> </a:t>
            </a:r>
            <a:r>
              <a:rPr lang="ta-IN" sz="1200" dirty="0" err="1">
                <a:solidFill>
                  <a:srgbClr val="818181"/>
                </a:solidFill>
                <a:effectLst/>
                <a:latin typeface="Helvetica" pitchFamily="2" charset="0"/>
              </a:rPr>
              <a:t>ல்-ச</a:t>
            </a:r>
            <a:r>
              <a:rPr lang="en-US" sz="1200" dirty="0">
                <a:solidFill>
                  <a:srgbClr val="818181"/>
                </a:solidFill>
                <a:effectLst/>
                <a:latin typeface="Helvetica" pitchFamily="2" charset="0"/>
              </a:rPr>
              <a:t>1</a:t>
            </a:r>
            <a:r>
              <a:rPr lang="ta-IN" sz="1200" dirty="0">
                <a:solidFill>
                  <a:srgbClr val="818181"/>
                </a:solidFill>
                <a:effectLst/>
                <a:latin typeface="Helvetica" pitchFamily="2" charset="0"/>
              </a:rPr>
              <a:t> </a:t>
            </a:r>
            <a:r>
              <a:rPr lang="ta-IN" sz="1200" dirty="0" err="1">
                <a:solidFill>
                  <a:srgbClr val="818181"/>
                </a:solidFill>
                <a:effectLst/>
                <a:latin typeface="Helvetica" pitchFamily="2" charset="0"/>
              </a:rPr>
              <a:t>ொதனை@ப</a:t>
            </a:r>
            <a:r>
              <a:rPr lang="ta-IN" sz="1200" dirty="0">
                <a:solidFill>
                  <a:srgbClr val="818181"/>
                </a:solidFill>
                <a:effectLst/>
                <a:latin typeface="Helvetica" pitchFamily="2" charset="0"/>
              </a:rPr>
              <a:t> </a:t>
            </a:r>
            <a:r>
              <a:rPr lang="ta-IN" sz="1200" dirty="0" err="1">
                <a:solidFill>
                  <a:srgbClr val="818181"/>
                </a:solidFill>
                <a:effectLst/>
                <a:latin typeface="Helvetica" pitchFamily="2" charset="0"/>
              </a:rPr>
              <a:t>ொது</a:t>
            </a:r>
            <a:r>
              <a:rPr lang="ta-IN" sz="1200" dirty="0">
                <a:solidFill>
                  <a:srgbClr val="818181"/>
                </a:solidFill>
                <a:effectLst/>
                <a:latin typeface="Helvetica" pitchFamily="2" charset="0"/>
              </a:rPr>
              <a:t>-ஏற்பு-</a:t>
            </a:r>
            <a:r>
              <a:rPr lang="ta-IN" sz="1200" dirty="0" err="1">
                <a:solidFill>
                  <a:srgbClr val="818181"/>
                </a:solidFill>
                <a:effectLst/>
                <a:latin typeface="Helvetica" pitchFamily="2" charset="0"/>
              </a:rPr>
              <a:t>ச</a:t>
            </a:r>
            <a:r>
              <a:rPr lang="ta-IN" sz="1200" dirty="0">
                <a:solidFill>
                  <a:srgbClr val="818181"/>
                </a:solidFill>
                <a:effectLst/>
                <a:latin typeface="Helvetica" pitchFamily="2" charset="0"/>
              </a:rPr>
              <a:t> </a:t>
            </a:r>
            <a:r>
              <a:rPr lang="ta-IN" sz="1200" dirty="0" err="1">
                <a:solidFill>
                  <a:srgbClr val="818181"/>
                </a:solidFill>
                <a:effectLst/>
                <a:latin typeface="Helvetica" pitchFamily="2" charset="0"/>
              </a:rPr>
              <a:t>ொதனை</a:t>
            </a:r>
            <a:r>
              <a:rPr lang="ta-IN" sz="1200" dirty="0">
                <a:solidFill>
                  <a:srgbClr val="818181"/>
                </a:solidFill>
                <a:effectLst/>
                <a:latin typeface="Helvetica" pitchFamily="2" charset="0"/>
              </a:rPr>
              <a:t>. </a:t>
            </a:r>
            <a:r>
              <a:rPr lang="ta-IN" sz="1200" dirty="0" err="1">
                <a:solidFill>
                  <a:srgbClr val="818181"/>
                </a:solidFill>
                <a:effectLst/>
                <a:latin typeface="Helvetica" pitchFamily="2" charset="0"/>
              </a:rPr>
              <a:t>ிங்கப்பூர்</a:t>
            </a:r>
            <a:endParaRPr lang="ta-IN" sz="1200" dirty="0">
              <a:solidFill>
                <a:srgbClr val="818181"/>
              </a:solidFill>
              <a:effectLst/>
              <a:latin typeface="Helvetica" pitchFamily="2" charset="0"/>
            </a:endParaRPr>
          </a:p>
          <a:p>
            <a:pPr marL="0" marR="0" lvl="0" indent="0" algn="l" rtl="0">
              <a:spcBef>
                <a:spcPts val="0"/>
              </a:spcBef>
              <a:spcAft>
                <a:spcPts val="0"/>
              </a:spcAft>
              <a:buNone/>
            </a:pPr>
            <a:r>
              <a:rPr lang="en-US" sz="1200" dirty="0">
                <a:solidFill>
                  <a:schemeClr val="dk1"/>
                </a:solidFill>
                <a:latin typeface="Calibri"/>
                <a:ea typeface="Calibri"/>
                <a:cs typeface="Calibri"/>
                <a:sym typeface="Calibri"/>
              </a:rPr>
              <a:t>ఇమెయిల్-పరీక్ష1@యూనివర్సల్-ఆమోదం-పరీక్ష.భార్త్</a:t>
            </a:r>
            <a:endParaRPr sz="1200" dirty="0"/>
          </a:p>
          <a:p>
            <a:pPr marL="0" marR="0" lvl="0" indent="0" algn="l" rtl="0">
              <a:spcBef>
                <a:spcPts val="0"/>
              </a:spcBef>
              <a:spcAft>
                <a:spcPts val="0"/>
              </a:spcAft>
              <a:buNone/>
            </a:pPr>
            <a:r>
              <a:rPr lang="en-US" sz="1200" dirty="0">
                <a:solidFill>
                  <a:schemeClr val="dk1"/>
                </a:solidFill>
                <a:latin typeface="Calibri"/>
                <a:ea typeface="Calibri"/>
                <a:cs typeface="Calibri"/>
                <a:sym typeface="Calibri"/>
              </a:rPr>
              <a:t>อีเมลทดสอบ1@ยูเอทดสอบ.ไทย</a:t>
            </a:r>
            <a:endParaRPr sz="1200" dirty="0"/>
          </a:p>
          <a:p>
            <a:pPr marL="0" marR="0" lvl="0" indent="0" algn="l" rtl="0">
              <a:spcBef>
                <a:spcPts val="0"/>
              </a:spcBef>
              <a:spcAft>
                <a:spcPts val="0"/>
              </a:spcAft>
              <a:buNone/>
            </a:pPr>
            <a:r>
              <a:rPr lang="en-US" sz="1200" dirty="0">
                <a:solidFill>
                  <a:schemeClr val="dk1"/>
                </a:solidFill>
                <a:latin typeface="Calibri"/>
                <a:ea typeface="Calibri"/>
                <a:cs typeface="Calibri"/>
                <a:sym typeface="Calibri"/>
              </a:rPr>
              <a:t>གློག་འཕྲིན་བརྟག་དཔྱད1@ཡློངས་ཁྱབ་ངློས་ལེན་བརྟག་དཔྱད.com</a:t>
            </a:r>
            <a:endParaRPr sz="1200" dirty="0"/>
          </a:p>
          <a:p>
            <a:pPr marL="0" marR="0" lvl="0" indent="0" algn="l" rtl="0">
              <a:spcBef>
                <a:spcPts val="0"/>
              </a:spcBef>
              <a:spcAft>
                <a:spcPts val="0"/>
              </a:spcAft>
              <a:buNone/>
            </a:pPr>
            <a:r>
              <a:rPr lang="en-US" sz="1200" dirty="0">
                <a:solidFill>
                  <a:schemeClr val="dk1"/>
                </a:solidFill>
                <a:latin typeface="Calibri"/>
                <a:ea typeface="Calibri"/>
                <a:cs typeface="Calibri"/>
                <a:sym typeface="Calibri"/>
              </a:rPr>
              <a:t>電⼦郵件測試1@普遍適⽤測試.台灣</a:t>
            </a:r>
          </a:p>
          <a:p>
            <a:pPr marL="0" marR="0" lvl="0" indent="0" algn="l" rtl="0">
              <a:spcBef>
                <a:spcPts val="0"/>
              </a:spcBef>
              <a:spcAft>
                <a:spcPts val="0"/>
              </a:spcAft>
              <a:buNone/>
            </a:pPr>
            <a:endParaRPr lang="en-US" sz="1200" dirty="0">
              <a:solidFill>
                <a:schemeClr val="dk1"/>
              </a:solidFill>
              <a:latin typeface="Calibri"/>
              <a:ea typeface="Open Sans Light"/>
              <a:cs typeface="Calibri"/>
              <a:sym typeface="Calibri"/>
            </a:endParaRPr>
          </a:p>
          <a:p>
            <a:pPr marL="0" marR="0" lvl="0" indent="0" algn="l" rtl="0">
              <a:spcBef>
                <a:spcPts val="0"/>
              </a:spcBef>
              <a:spcAft>
                <a:spcPts val="0"/>
              </a:spcAft>
              <a:buNone/>
            </a:pPr>
            <a:r>
              <a:rPr lang="en-US" sz="1200" dirty="0">
                <a:solidFill>
                  <a:schemeClr val="dk1"/>
                </a:solidFill>
                <a:latin typeface="Calibri"/>
                <a:ea typeface="Open Sans Light"/>
                <a:cs typeface="Calibri"/>
                <a:sym typeface="Calibri"/>
              </a:rPr>
              <a:t>(Note that some addresses may be displayed incorrectly.)</a:t>
            </a:r>
            <a:endParaRPr sz="1200" dirty="0">
              <a:solidFill>
                <a:srgbClr val="3F3F3F"/>
              </a:solidFill>
              <a:latin typeface="Open Sans Light"/>
              <a:ea typeface="Open Sans Light"/>
              <a:cs typeface="Open Sans Light"/>
              <a:sym typeface="Open Sans Light"/>
            </a:endParaRPr>
          </a:p>
        </p:txBody>
      </p:sp>
      <p:sp>
        <p:nvSpPr>
          <p:cNvPr id="390" name="Google Shape;390;p19"/>
          <p:cNvSpPr txBox="1"/>
          <p:nvPr/>
        </p:nvSpPr>
        <p:spPr>
          <a:xfrm>
            <a:off x="4788576" y="1504950"/>
            <a:ext cx="4251960" cy="44555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400" dirty="0">
                <a:solidFill>
                  <a:srgbClr val="E1E1E1"/>
                </a:solidFill>
                <a:latin typeface="Calibri"/>
                <a:ea typeface="Calibri"/>
                <a:cs typeface="Calibri"/>
                <a:sym typeface="Calibri"/>
              </a:rPr>
              <a:t>Response message: </a:t>
            </a:r>
            <a:endParaRPr sz="2400" dirty="0">
              <a:solidFill>
                <a:srgbClr val="E1E1E1"/>
              </a:solidFill>
              <a:latin typeface="Calibri"/>
              <a:ea typeface="Calibri"/>
              <a:cs typeface="Calibri"/>
              <a:sym typeface="Calibri"/>
            </a:endParaRPr>
          </a:p>
          <a:p>
            <a:pPr marL="0" marR="0" lvl="0" indent="0" algn="l" rtl="0">
              <a:spcBef>
                <a:spcPts val="1200"/>
              </a:spcBef>
              <a:spcAft>
                <a:spcPts val="0"/>
              </a:spcAft>
              <a:buNone/>
            </a:pPr>
            <a:r>
              <a:rPr lang="en-US" sz="1400" dirty="0">
                <a:solidFill>
                  <a:srgbClr val="E1E1E1"/>
                </a:solidFill>
                <a:latin typeface="Calibri"/>
                <a:ea typeface="Calibri"/>
                <a:cs typeface="Calibri"/>
                <a:sym typeface="Calibri"/>
              </a:rPr>
              <a:t>{</a:t>
            </a:r>
            <a:br>
              <a:rPr lang="en-US" sz="1200" dirty="0">
                <a:solidFill>
                  <a:srgbClr val="E1E1E1"/>
                </a:solidFill>
                <a:latin typeface="Calibri"/>
                <a:ea typeface="Calibri"/>
                <a:cs typeface="Calibri"/>
                <a:sym typeface="Calibri"/>
              </a:rPr>
            </a:br>
            <a:r>
              <a:rPr lang="en-US" sz="1200" dirty="0">
                <a:solidFill>
                  <a:srgbClr val="E1E1E1"/>
                </a:solidFill>
                <a:latin typeface="Calibri"/>
                <a:ea typeface="Calibri"/>
                <a:cs typeface="Calibri"/>
                <a:sym typeface="Calibri"/>
              </a:rPr>
              <a:t>    "</a:t>
            </a:r>
            <a:r>
              <a:rPr lang="en-US" sz="1200" dirty="0" err="1">
                <a:solidFill>
                  <a:srgbClr val="E1E1E1"/>
                </a:solidFill>
                <a:latin typeface="Calibri"/>
                <a:ea typeface="Calibri"/>
                <a:cs typeface="Calibri"/>
                <a:sym typeface="Calibri"/>
              </a:rPr>
              <a:t>primaryKey</a:t>
            </a:r>
            <a:r>
              <a:rPr lang="en-US" sz="1200" dirty="0">
                <a:solidFill>
                  <a:srgbClr val="E1E1E1"/>
                </a:solidFill>
                <a:latin typeface="Calibri"/>
                <a:ea typeface="Calibri"/>
                <a:cs typeface="Calibri"/>
                <a:sym typeface="Calibri"/>
              </a:rPr>
              <a:t>": </a:t>
            </a:r>
            <a:r>
              <a:rPr lang="en-US" sz="1200" b="1" dirty="0">
                <a:solidFill>
                  <a:srgbClr val="E1E1E1"/>
                </a:solidFill>
                <a:latin typeface="Calibri"/>
                <a:ea typeface="Calibri"/>
                <a:cs typeface="Calibri"/>
                <a:sym typeface="Calibri"/>
              </a:rPr>
              <a:t>null</a:t>
            </a:r>
            <a:r>
              <a:rPr lang="en-US" sz="1200" dirty="0">
                <a:solidFill>
                  <a:srgbClr val="E1E1E1"/>
                </a:solidFill>
                <a:latin typeface="Calibri"/>
                <a:ea typeface="Calibri"/>
                <a:cs typeface="Calibri"/>
                <a:sym typeface="Calibri"/>
              </a:rPr>
              <a:t>,</a:t>
            </a:r>
            <a:br>
              <a:rPr lang="en-US" sz="1200" dirty="0">
                <a:solidFill>
                  <a:srgbClr val="E1E1E1"/>
                </a:solidFill>
                <a:latin typeface="Calibri"/>
                <a:ea typeface="Calibri"/>
                <a:cs typeface="Calibri"/>
                <a:sym typeface="Calibri"/>
              </a:rPr>
            </a:br>
            <a:r>
              <a:rPr lang="en-US" sz="1200" dirty="0">
                <a:solidFill>
                  <a:srgbClr val="E1E1E1"/>
                </a:solidFill>
                <a:latin typeface="Calibri"/>
                <a:ea typeface="Calibri"/>
                <a:cs typeface="Calibri"/>
                <a:sym typeface="Calibri"/>
              </a:rPr>
              <a:t>    "status": 500,</a:t>
            </a:r>
            <a:br>
              <a:rPr lang="en-US" sz="1200" dirty="0">
                <a:solidFill>
                  <a:srgbClr val="E1E1E1"/>
                </a:solidFill>
                <a:latin typeface="Calibri"/>
                <a:ea typeface="Calibri"/>
                <a:cs typeface="Calibri"/>
                <a:sym typeface="Calibri"/>
              </a:rPr>
            </a:br>
            <a:r>
              <a:rPr lang="en-US" sz="1200" dirty="0">
                <a:solidFill>
                  <a:srgbClr val="E1E1E1"/>
                </a:solidFill>
                <a:latin typeface="Calibri"/>
                <a:ea typeface="Calibri"/>
                <a:cs typeface="Calibri"/>
                <a:sym typeface="Calibri"/>
              </a:rPr>
              <a:t>    "</a:t>
            </a:r>
            <a:r>
              <a:rPr lang="en-US" sz="1200" dirty="0" err="1">
                <a:solidFill>
                  <a:srgbClr val="E1E1E1"/>
                </a:solidFill>
                <a:latin typeface="Calibri"/>
                <a:ea typeface="Calibri"/>
                <a:cs typeface="Calibri"/>
                <a:sym typeface="Calibri"/>
              </a:rPr>
              <a:t>errorList</a:t>
            </a:r>
            <a:r>
              <a:rPr lang="en-US" sz="1200" dirty="0">
                <a:solidFill>
                  <a:srgbClr val="E1E1E1"/>
                </a:solidFill>
                <a:latin typeface="Calibri"/>
                <a:ea typeface="Calibri"/>
                <a:cs typeface="Calibri"/>
                <a:sym typeface="Calibri"/>
              </a:rPr>
              <a:t>": [</a:t>
            </a:r>
            <a:br>
              <a:rPr lang="en-US" sz="1200" dirty="0">
                <a:solidFill>
                  <a:srgbClr val="E1E1E1"/>
                </a:solidFill>
                <a:latin typeface="Calibri"/>
                <a:ea typeface="Calibri"/>
                <a:cs typeface="Calibri"/>
                <a:sym typeface="Calibri"/>
              </a:rPr>
            </a:br>
            <a:r>
              <a:rPr lang="en-US" sz="1200" dirty="0">
                <a:solidFill>
                  <a:srgbClr val="E1E1E1"/>
                </a:solidFill>
                <a:latin typeface="Calibri"/>
                <a:ea typeface="Calibri"/>
                <a:cs typeface="Calibri"/>
                <a:sym typeface="Calibri"/>
              </a:rPr>
              <a:t>        {</a:t>
            </a:r>
            <a:br>
              <a:rPr lang="en-US" sz="1200" dirty="0">
                <a:solidFill>
                  <a:srgbClr val="E1E1E1"/>
                </a:solidFill>
                <a:latin typeface="Calibri"/>
                <a:ea typeface="Calibri"/>
                <a:cs typeface="Calibri"/>
                <a:sym typeface="Calibri"/>
              </a:rPr>
            </a:br>
            <a:r>
              <a:rPr lang="en-US" sz="1200" dirty="0">
                <a:solidFill>
                  <a:srgbClr val="E1E1E1"/>
                </a:solidFill>
                <a:latin typeface="Calibri"/>
                <a:ea typeface="Calibri"/>
                <a:cs typeface="Calibri"/>
                <a:sym typeface="Calibri"/>
              </a:rPr>
              <a:t>            "i18nError": </a:t>
            </a:r>
            <a:r>
              <a:rPr lang="en-US" sz="1200" b="1" dirty="0">
                <a:solidFill>
                  <a:srgbClr val="E1E1E1"/>
                </a:solidFill>
                <a:latin typeface="Calibri"/>
                <a:ea typeface="Calibri"/>
                <a:cs typeface="Calibri"/>
                <a:sym typeface="Calibri"/>
              </a:rPr>
              <a:t>null</a:t>
            </a:r>
            <a:r>
              <a:rPr lang="en-US" sz="1200" dirty="0">
                <a:solidFill>
                  <a:srgbClr val="E1E1E1"/>
                </a:solidFill>
                <a:latin typeface="Calibri"/>
                <a:ea typeface="Calibri"/>
                <a:cs typeface="Calibri"/>
                <a:sym typeface="Calibri"/>
              </a:rPr>
              <a:t>,</a:t>
            </a:r>
            <a:br>
              <a:rPr lang="en-US" sz="1200" dirty="0">
                <a:solidFill>
                  <a:srgbClr val="E1E1E1"/>
                </a:solidFill>
                <a:latin typeface="Calibri"/>
                <a:ea typeface="Calibri"/>
                <a:cs typeface="Calibri"/>
                <a:sym typeface="Calibri"/>
              </a:rPr>
            </a:br>
            <a:r>
              <a:rPr lang="en-US" sz="1200" dirty="0">
                <a:solidFill>
                  <a:srgbClr val="E1E1E1"/>
                </a:solidFill>
                <a:latin typeface="Calibri"/>
                <a:ea typeface="Calibri"/>
                <a:cs typeface="Calibri"/>
                <a:sym typeface="Calibri"/>
              </a:rPr>
              <a:t>            "error": "INVALID_EMAIL_ADDRESS",</a:t>
            </a:r>
            <a:br>
              <a:rPr lang="en-US" sz="1200" dirty="0">
                <a:solidFill>
                  <a:srgbClr val="E1E1E1"/>
                </a:solidFill>
                <a:latin typeface="Calibri"/>
                <a:ea typeface="Calibri"/>
                <a:cs typeface="Calibri"/>
                <a:sym typeface="Calibri"/>
              </a:rPr>
            </a:br>
            <a:r>
              <a:rPr lang="en-US" sz="1200" dirty="0">
                <a:solidFill>
                  <a:srgbClr val="E1E1E1"/>
                </a:solidFill>
                <a:latin typeface="Calibri"/>
                <a:ea typeface="Calibri"/>
                <a:cs typeface="Calibri"/>
                <a:sym typeface="Calibri"/>
              </a:rPr>
              <a:t>            "</a:t>
            </a:r>
            <a:r>
              <a:rPr lang="en-US" sz="1200" dirty="0" err="1">
                <a:solidFill>
                  <a:srgbClr val="E1E1E1"/>
                </a:solidFill>
                <a:latin typeface="Calibri"/>
                <a:ea typeface="Calibri"/>
                <a:cs typeface="Calibri"/>
                <a:sym typeface="Calibri"/>
              </a:rPr>
              <a:t>validationError</a:t>
            </a:r>
            <a:r>
              <a:rPr lang="en-US" sz="1200" dirty="0">
                <a:solidFill>
                  <a:srgbClr val="E1E1E1"/>
                </a:solidFill>
                <a:latin typeface="Calibri"/>
                <a:ea typeface="Calibri"/>
                <a:cs typeface="Calibri"/>
                <a:sym typeface="Calibri"/>
              </a:rPr>
              <a:t>": </a:t>
            </a:r>
            <a:r>
              <a:rPr lang="en-US" sz="1200" b="1" dirty="0">
                <a:solidFill>
                  <a:srgbClr val="E1E1E1"/>
                </a:solidFill>
                <a:latin typeface="Calibri"/>
                <a:ea typeface="Calibri"/>
                <a:cs typeface="Calibri"/>
                <a:sym typeface="Calibri"/>
              </a:rPr>
              <a:t>null</a:t>
            </a:r>
            <a:r>
              <a:rPr lang="en-US" sz="1200" dirty="0">
                <a:solidFill>
                  <a:srgbClr val="E1E1E1"/>
                </a:solidFill>
                <a:latin typeface="Calibri"/>
                <a:ea typeface="Calibri"/>
                <a:cs typeface="Calibri"/>
                <a:sym typeface="Calibri"/>
              </a:rPr>
              <a:t>,</a:t>
            </a:r>
            <a:br>
              <a:rPr lang="en-US" sz="1200" dirty="0">
                <a:solidFill>
                  <a:srgbClr val="E1E1E1"/>
                </a:solidFill>
                <a:latin typeface="Calibri"/>
                <a:ea typeface="Calibri"/>
                <a:cs typeface="Calibri"/>
                <a:sym typeface="Calibri"/>
              </a:rPr>
            </a:br>
            <a:r>
              <a:rPr lang="en-US" sz="1200" dirty="0">
                <a:solidFill>
                  <a:srgbClr val="E1E1E1"/>
                </a:solidFill>
                <a:latin typeface="Calibri"/>
                <a:ea typeface="Calibri"/>
                <a:cs typeface="Calibri"/>
                <a:sym typeface="Calibri"/>
              </a:rPr>
              <a:t>            "params": </a:t>
            </a:r>
            <a:r>
              <a:rPr lang="en-US" sz="1200" b="1" dirty="0">
                <a:solidFill>
                  <a:srgbClr val="E1E1E1"/>
                </a:solidFill>
                <a:latin typeface="Calibri"/>
                <a:ea typeface="Calibri"/>
                <a:cs typeface="Calibri"/>
                <a:sym typeface="Calibri"/>
              </a:rPr>
              <a:t>null</a:t>
            </a:r>
            <a:r>
              <a:rPr lang="en-US" sz="1200" dirty="0">
                <a:solidFill>
                  <a:srgbClr val="E1E1E1"/>
                </a:solidFill>
                <a:latin typeface="Calibri"/>
                <a:ea typeface="Calibri"/>
                <a:cs typeface="Calibri"/>
                <a:sym typeface="Calibri"/>
              </a:rPr>
              <a:t>,</a:t>
            </a:r>
            <a:br>
              <a:rPr lang="en-US" sz="1200" dirty="0">
                <a:solidFill>
                  <a:srgbClr val="E1E1E1"/>
                </a:solidFill>
                <a:latin typeface="Calibri"/>
                <a:ea typeface="Calibri"/>
                <a:cs typeface="Calibri"/>
                <a:sym typeface="Calibri"/>
              </a:rPr>
            </a:br>
            <a:r>
              <a:rPr lang="en-US" sz="1200" dirty="0">
                <a:solidFill>
                  <a:srgbClr val="E1E1E1"/>
                </a:solidFill>
                <a:latin typeface="Calibri"/>
                <a:ea typeface="Calibri"/>
                <a:cs typeface="Calibri"/>
                <a:sym typeface="Calibri"/>
              </a:rPr>
              <a:t>            "message": "E-mail address has an invalid format"</a:t>
            </a:r>
            <a:br>
              <a:rPr lang="en-US" sz="1200" dirty="0">
                <a:solidFill>
                  <a:srgbClr val="E1E1E1"/>
                </a:solidFill>
                <a:latin typeface="Calibri"/>
                <a:ea typeface="Calibri"/>
                <a:cs typeface="Calibri"/>
                <a:sym typeface="Calibri"/>
              </a:rPr>
            </a:br>
            <a:r>
              <a:rPr lang="en-US" sz="1200" dirty="0">
                <a:solidFill>
                  <a:srgbClr val="E1E1E1"/>
                </a:solidFill>
                <a:latin typeface="Calibri"/>
                <a:ea typeface="Calibri"/>
                <a:cs typeface="Calibri"/>
                <a:sym typeface="Calibri"/>
              </a:rPr>
              <a:t>        }</a:t>
            </a:r>
            <a:br>
              <a:rPr lang="en-US" sz="1200" dirty="0">
                <a:solidFill>
                  <a:srgbClr val="E1E1E1"/>
                </a:solidFill>
                <a:latin typeface="Calibri"/>
                <a:ea typeface="Calibri"/>
                <a:cs typeface="Calibri"/>
                <a:sym typeface="Calibri"/>
              </a:rPr>
            </a:br>
            <a:r>
              <a:rPr lang="en-US" sz="1200" dirty="0">
                <a:solidFill>
                  <a:srgbClr val="E1E1E1"/>
                </a:solidFill>
                <a:latin typeface="Calibri"/>
                <a:ea typeface="Calibri"/>
                <a:cs typeface="Calibri"/>
                <a:sym typeface="Calibri"/>
              </a:rPr>
              <a:t>    ],</a:t>
            </a:r>
            <a:br>
              <a:rPr lang="en-US" sz="1200" dirty="0">
                <a:solidFill>
                  <a:srgbClr val="E1E1E1"/>
                </a:solidFill>
                <a:latin typeface="Calibri"/>
                <a:ea typeface="Calibri"/>
                <a:cs typeface="Calibri"/>
                <a:sym typeface="Calibri"/>
              </a:rPr>
            </a:br>
            <a:r>
              <a:rPr lang="en-US" sz="1200" dirty="0">
                <a:solidFill>
                  <a:srgbClr val="E1E1E1"/>
                </a:solidFill>
                <a:latin typeface="Calibri"/>
                <a:ea typeface="Calibri"/>
                <a:cs typeface="Calibri"/>
                <a:sym typeface="Calibri"/>
              </a:rPr>
              <a:t>    "</a:t>
            </a:r>
            <a:r>
              <a:rPr lang="en-US" sz="1200" dirty="0" err="1">
                <a:solidFill>
                  <a:srgbClr val="E1E1E1"/>
                </a:solidFill>
                <a:latin typeface="Calibri"/>
                <a:ea typeface="Calibri"/>
                <a:cs typeface="Calibri"/>
                <a:sym typeface="Calibri"/>
              </a:rPr>
              <a:t>redirectURL</a:t>
            </a:r>
            <a:r>
              <a:rPr lang="en-US" sz="1200" dirty="0">
                <a:solidFill>
                  <a:srgbClr val="E1E1E1"/>
                </a:solidFill>
                <a:latin typeface="Calibri"/>
                <a:ea typeface="Calibri"/>
                <a:cs typeface="Calibri"/>
                <a:sym typeface="Calibri"/>
              </a:rPr>
              <a:t>": </a:t>
            </a:r>
            <a:r>
              <a:rPr lang="en-US" sz="1200" b="1" dirty="0">
                <a:solidFill>
                  <a:srgbClr val="E1E1E1"/>
                </a:solidFill>
                <a:latin typeface="Calibri"/>
                <a:ea typeface="Calibri"/>
                <a:cs typeface="Calibri"/>
                <a:sym typeface="Calibri"/>
              </a:rPr>
              <a:t>null</a:t>
            </a:r>
            <a:r>
              <a:rPr lang="en-US" sz="1200" dirty="0">
                <a:solidFill>
                  <a:srgbClr val="E1E1E1"/>
                </a:solidFill>
                <a:latin typeface="Calibri"/>
                <a:ea typeface="Calibri"/>
                <a:cs typeface="Calibri"/>
                <a:sym typeface="Calibri"/>
              </a:rPr>
              <a:t>,</a:t>
            </a:r>
            <a:br>
              <a:rPr lang="en-US" sz="1200" dirty="0">
                <a:solidFill>
                  <a:srgbClr val="E1E1E1"/>
                </a:solidFill>
                <a:latin typeface="Calibri"/>
                <a:ea typeface="Calibri"/>
                <a:cs typeface="Calibri"/>
                <a:sym typeface="Calibri"/>
              </a:rPr>
            </a:br>
            <a:r>
              <a:rPr lang="en-US" sz="1200" dirty="0">
                <a:solidFill>
                  <a:srgbClr val="E1E1E1"/>
                </a:solidFill>
                <a:latin typeface="Calibri"/>
                <a:ea typeface="Calibri"/>
                <a:cs typeface="Calibri"/>
                <a:sym typeface="Calibri"/>
              </a:rPr>
              <a:t>    "</a:t>
            </a:r>
            <a:r>
              <a:rPr lang="en-US" sz="1200" dirty="0" err="1">
                <a:solidFill>
                  <a:srgbClr val="E1E1E1"/>
                </a:solidFill>
                <a:latin typeface="Calibri"/>
                <a:ea typeface="Calibri"/>
                <a:cs typeface="Calibri"/>
                <a:sym typeface="Calibri"/>
              </a:rPr>
              <a:t>successToken</a:t>
            </a:r>
            <a:r>
              <a:rPr lang="en-US" sz="1200" dirty="0">
                <a:solidFill>
                  <a:srgbClr val="E1E1E1"/>
                </a:solidFill>
                <a:latin typeface="Calibri"/>
                <a:ea typeface="Calibri"/>
                <a:cs typeface="Calibri"/>
                <a:sym typeface="Calibri"/>
              </a:rPr>
              <a:t>": </a:t>
            </a:r>
            <a:r>
              <a:rPr lang="en-US" sz="1200" b="1" dirty="0">
                <a:solidFill>
                  <a:srgbClr val="E1E1E1"/>
                </a:solidFill>
                <a:latin typeface="Calibri"/>
                <a:ea typeface="Calibri"/>
                <a:cs typeface="Calibri"/>
                <a:sym typeface="Calibri"/>
              </a:rPr>
              <a:t>null</a:t>
            </a:r>
            <a:r>
              <a:rPr lang="en-US" sz="1200" dirty="0">
                <a:solidFill>
                  <a:srgbClr val="E1E1E1"/>
                </a:solidFill>
                <a:latin typeface="Calibri"/>
                <a:ea typeface="Calibri"/>
                <a:cs typeface="Calibri"/>
                <a:sym typeface="Calibri"/>
              </a:rPr>
              <a:t>,</a:t>
            </a:r>
            <a:br>
              <a:rPr lang="en-US" sz="1200" dirty="0">
                <a:solidFill>
                  <a:srgbClr val="E1E1E1"/>
                </a:solidFill>
                <a:latin typeface="Calibri"/>
                <a:ea typeface="Calibri"/>
                <a:cs typeface="Calibri"/>
                <a:sym typeface="Calibri"/>
              </a:rPr>
            </a:br>
            <a:r>
              <a:rPr lang="en-US" sz="1200" dirty="0">
                <a:solidFill>
                  <a:srgbClr val="E1E1E1"/>
                </a:solidFill>
                <a:latin typeface="Calibri"/>
                <a:ea typeface="Calibri"/>
                <a:cs typeface="Calibri"/>
                <a:sym typeface="Calibri"/>
              </a:rPr>
              <a:t>    "</a:t>
            </a:r>
            <a:r>
              <a:rPr lang="en-US" sz="1200" dirty="0" err="1">
                <a:solidFill>
                  <a:srgbClr val="E1E1E1"/>
                </a:solidFill>
                <a:latin typeface="Calibri"/>
                <a:ea typeface="Calibri"/>
                <a:cs typeface="Calibri"/>
                <a:sym typeface="Calibri"/>
              </a:rPr>
              <a:t>successMessage</a:t>
            </a:r>
            <a:r>
              <a:rPr lang="en-US" sz="1200" dirty="0">
                <a:solidFill>
                  <a:srgbClr val="E1E1E1"/>
                </a:solidFill>
                <a:latin typeface="Calibri"/>
                <a:ea typeface="Calibri"/>
                <a:cs typeface="Calibri"/>
                <a:sym typeface="Calibri"/>
              </a:rPr>
              <a:t>": </a:t>
            </a:r>
            <a:r>
              <a:rPr lang="en-US" sz="1200" b="1" dirty="0">
                <a:solidFill>
                  <a:srgbClr val="E1E1E1"/>
                </a:solidFill>
                <a:latin typeface="Calibri"/>
                <a:ea typeface="Calibri"/>
                <a:cs typeface="Calibri"/>
                <a:sym typeface="Calibri"/>
              </a:rPr>
              <a:t>null</a:t>
            </a:r>
            <a:r>
              <a:rPr lang="en-US" sz="1200" dirty="0">
                <a:solidFill>
                  <a:srgbClr val="E1E1E1"/>
                </a:solidFill>
                <a:latin typeface="Calibri"/>
                <a:ea typeface="Calibri"/>
                <a:cs typeface="Calibri"/>
                <a:sym typeface="Calibri"/>
              </a:rPr>
              <a:t>,</a:t>
            </a:r>
            <a:br>
              <a:rPr lang="en-US" sz="1200" dirty="0">
                <a:solidFill>
                  <a:srgbClr val="E1E1E1"/>
                </a:solidFill>
                <a:latin typeface="Calibri"/>
                <a:ea typeface="Calibri"/>
                <a:cs typeface="Calibri"/>
                <a:sym typeface="Calibri"/>
              </a:rPr>
            </a:br>
            <a:r>
              <a:rPr lang="en-US" sz="1200" dirty="0">
                <a:solidFill>
                  <a:srgbClr val="E1E1E1"/>
                </a:solidFill>
                <a:latin typeface="Calibri"/>
                <a:ea typeface="Calibri"/>
                <a:cs typeface="Calibri"/>
                <a:sym typeface="Calibri"/>
              </a:rPr>
              <a:t>    "</a:t>
            </a:r>
            <a:r>
              <a:rPr lang="en-US" sz="1200" dirty="0" err="1">
                <a:solidFill>
                  <a:srgbClr val="E1E1E1"/>
                </a:solidFill>
                <a:latin typeface="Calibri"/>
                <a:ea typeface="Calibri"/>
                <a:cs typeface="Calibri"/>
                <a:sym typeface="Calibri"/>
              </a:rPr>
              <a:t>contextValues</a:t>
            </a:r>
            <a:r>
              <a:rPr lang="en-US" sz="1200" dirty="0">
                <a:solidFill>
                  <a:srgbClr val="E1E1E1"/>
                </a:solidFill>
                <a:latin typeface="Calibri"/>
                <a:ea typeface="Calibri"/>
                <a:cs typeface="Calibri"/>
                <a:sym typeface="Calibri"/>
              </a:rPr>
              <a:t>": </a:t>
            </a:r>
            <a:r>
              <a:rPr lang="en-US" sz="1200" b="1" dirty="0">
                <a:solidFill>
                  <a:srgbClr val="E1E1E1"/>
                </a:solidFill>
                <a:latin typeface="Calibri"/>
                <a:ea typeface="Calibri"/>
                <a:cs typeface="Calibri"/>
                <a:sym typeface="Calibri"/>
              </a:rPr>
              <a:t>null</a:t>
            </a:r>
            <a:r>
              <a:rPr lang="en-US" sz="1200" dirty="0">
                <a:solidFill>
                  <a:srgbClr val="E1E1E1"/>
                </a:solidFill>
                <a:latin typeface="Calibri"/>
                <a:ea typeface="Calibri"/>
                <a:cs typeface="Calibri"/>
                <a:sym typeface="Calibri"/>
              </a:rPr>
              <a:t>,</a:t>
            </a:r>
            <a:br>
              <a:rPr lang="en-US" sz="1200" dirty="0">
                <a:solidFill>
                  <a:srgbClr val="E1E1E1"/>
                </a:solidFill>
                <a:latin typeface="Calibri"/>
                <a:ea typeface="Calibri"/>
                <a:cs typeface="Calibri"/>
                <a:sym typeface="Calibri"/>
              </a:rPr>
            </a:br>
            <a:r>
              <a:rPr lang="en-US" sz="1200" dirty="0">
                <a:solidFill>
                  <a:srgbClr val="E1E1E1"/>
                </a:solidFill>
                <a:latin typeface="Calibri"/>
                <a:ea typeface="Calibri"/>
                <a:cs typeface="Calibri"/>
                <a:sym typeface="Calibri"/>
              </a:rPr>
              <a:t>    "</a:t>
            </a:r>
            <a:r>
              <a:rPr lang="en-US" sz="1200" dirty="0" err="1">
                <a:solidFill>
                  <a:srgbClr val="E1E1E1"/>
                </a:solidFill>
                <a:latin typeface="Calibri"/>
                <a:ea typeface="Calibri"/>
                <a:cs typeface="Calibri"/>
                <a:sym typeface="Calibri"/>
              </a:rPr>
              <a:t>stackTrace</a:t>
            </a:r>
            <a:r>
              <a:rPr lang="en-US" sz="1200" dirty="0">
                <a:solidFill>
                  <a:srgbClr val="E1E1E1"/>
                </a:solidFill>
                <a:latin typeface="Calibri"/>
                <a:ea typeface="Calibri"/>
                <a:cs typeface="Calibri"/>
                <a:sym typeface="Calibri"/>
              </a:rPr>
              <a:t>": </a:t>
            </a:r>
            <a:r>
              <a:rPr lang="en-US" sz="1200" b="1" dirty="0">
                <a:solidFill>
                  <a:srgbClr val="E1E1E1"/>
                </a:solidFill>
                <a:latin typeface="Calibri"/>
                <a:ea typeface="Calibri"/>
                <a:cs typeface="Calibri"/>
                <a:sym typeface="Calibri"/>
              </a:rPr>
              <a:t>null</a:t>
            </a:r>
            <a:r>
              <a:rPr lang="en-US" sz="1200" dirty="0">
                <a:solidFill>
                  <a:srgbClr val="E1E1E1"/>
                </a:solidFill>
                <a:latin typeface="Calibri"/>
                <a:ea typeface="Calibri"/>
                <a:cs typeface="Calibri"/>
                <a:sym typeface="Calibri"/>
              </a:rPr>
              <a:t>,</a:t>
            </a:r>
            <a:br>
              <a:rPr lang="en-US" sz="1200" dirty="0">
                <a:solidFill>
                  <a:srgbClr val="E1E1E1"/>
                </a:solidFill>
                <a:latin typeface="Calibri"/>
                <a:ea typeface="Calibri"/>
                <a:cs typeface="Calibri"/>
                <a:sym typeface="Calibri"/>
              </a:rPr>
            </a:br>
            <a:r>
              <a:rPr lang="en-US" sz="1200" dirty="0">
                <a:solidFill>
                  <a:srgbClr val="E1E1E1"/>
                </a:solidFill>
                <a:latin typeface="Calibri"/>
                <a:ea typeface="Calibri"/>
                <a:cs typeface="Calibri"/>
                <a:sym typeface="Calibri"/>
              </a:rPr>
              <a:t>    "</a:t>
            </a:r>
            <a:r>
              <a:rPr lang="en-US" sz="1200" dirty="0" err="1">
                <a:solidFill>
                  <a:srgbClr val="E1E1E1"/>
                </a:solidFill>
                <a:latin typeface="Calibri"/>
                <a:ea typeface="Calibri"/>
                <a:cs typeface="Calibri"/>
                <a:sym typeface="Calibri"/>
              </a:rPr>
              <a:t>possibleErrors</a:t>
            </a:r>
            <a:r>
              <a:rPr lang="en-US" sz="1200" dirty="0">
                <a:solidFill>
                  <a:srgbClr val="E1E1E1"/>
                </a:solidFill>
                <a:latin typeface="Calibri"/>
                <a:ea typeface="Calibri"/>
                <a:cs typeface="Calibri"/>
                <a:sym typeface="Calibri"/>
              </a:rPr>
              <a:t>": </a:t>
            </a:r>
            <a:r>
              <a:rPr lang="en-US" sz="1200" b="1" dirty="0">
                <a:solidFill>
                  <a:srgbClr val="E1E1E1"/>
                </a:solidFill>
                <a:latin typeface="Calibri"/>
                <a:ea typeface="Calibri"/>
                <a:cs typeface="Calibri"/>
                <a:sym typeface="Calibri"/>
              </a:rPr>
              <a:t>null</a:t>
            </a:r>
            <a:r>
              <a:rPr lang="en-US" sz="1200" dirty="0">
                <a:solidFill>
                  <a:srgbClr val="E1E1E1"/>
                </a:solidFill>
                <a:latin typeface="Calibri"/>
                <a:ea typeface="Calibri"/>
                <a:cs typeface="Calibri"/>
                <a:sym typeface="Calibri"/>
              </a:rPr>
              <a:t>,</a:t>
            </a:r>
            <a:br>
              <a:rPr lang="en-US" sz="1200" dirty="0">
                <a:solidFill>
                  <a:srgbClr val="E1E1E1"/>
                </a:solidFill>
                <a:latin typeface="Calibri"/>
                <a:ea typeface="Calibri"/>
                <a:cs typeface="Calibri"/>
                <a:sym typeface="Calibri"/>
              </a:rPr>
            </a:br>
            <a:r>
              <a:rPr lang="en-US" sz="1200" dirty="0">
                <a:solidFill>
                  <a:srgbClr val="E1E1E1"/>
                </a:solidFill>
                <a:latin typeface="Calibri"/>
                <a:ea typeface="Calibri"/>
                <a:cs typeface="Calibri"/>
                <a:sym typeface="Calibri"/>
              </a:rPr>
              <a:t>    "error": </a:t>
            </a:r>
            <a:r>
              <a:rPr lang="en-US" sz="1200" b="1" dirty="0">
                <a:solidFill>
                  <a:srgbClr val="E1E1E1"/>
                </a:solidFill>
                <a:latin typeface="Calibri"/>
                <a:ea typeface="Calibri"/>
                <a:cs typeface="Calibri"/>
                <a:sym typeface="Calibri"/>
              </a:rPr>
              <a:t>true</a:t>
            </a:r>
            <a:br>
              <a:rPr lang="en-US" sz="1200" dirty="0">
                <a:solidFill>
                  <a:srgbClr val="E1E1E1"/>
                </a:solidFill>
                <a:latin typeface="Calibri"/>
                <a:ea typeface="Calibri"/>
                <a:cs typeface="Calibri"/>
                <a:sym typeface="Calibri"/>
              </a:rPr>
            </a:br>
            <a:r>
              <a:rPr lang="en-US" sz="1200" dirty="0">
                <a:solidFill>
                  <a:srgbClr val="E1E1E1"/>
                </a:solidFill>
                <a:latin typeface="Calibri"/>
                <a:ea typeface="Calibri"/>
                <a:cs typeface="Calibri"/>
                <a:sym typeface="Calibri"/>
              </a:rPr>
              <a:t>}</a:t>
            </a:r>
            <a:endParaRPr dirty="0"/>
          </a:p>
        </p:txBody>
      </p:sp>
      <p:grpSp>
        <p:nvGrpSpPr>
          <p:cNvPr id="391" name="Google Shape;391;p19"/>
          <p:cNvGrpSpPr/>
          <p:nvPr/>
        </p:nvGrpSpPr>
        <p:grpSpPr>
          <a:xfrm>
            <a:off x="4244120" y="1875347"/>
            <a:ext cx="640080" cy="403548"/>
            <a:chOff x="4251960" y="1298134"/>
            <a:chExt cx="640080" cy="403548"/>
          </a:xfrm>
        </p:grpSpPr>
        <p:sp>
          <p:nvSpPr>
            <p:cNvPr id="392" name="Google Shape;392;p19"/>
            <p:cNvSpPr/>
            <p:nvPr/>
          </p:nvSpPr>
          <p:spPr>
            <a:xfrm rot="10800000">
              <a:off x="4251960" y="1372641"/>
              <a:ext cx="640080" cy="329041"/>
            </a:xfrm>
            <a:prstGeom prst="triangle">
              <a:avLst>
                <a:gd name="adj" fmla="val 50000"/>
              </a:avLst>
            </a:prstGeom>
            <a:solidFill>
              <a:schemeClr val="accent1"/>
            </a:solidFill>
            <a:ln w="28575"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1800" b="1">
                <a:solidFill>
                  <a:schemeClr val="lt2"/>
                </a:solidFill>
                <a:latin typeface="Open Sans Light"/>
                <a:ea typeface="Open Sans Light"/>
                <a:cs typeface="Open Sans Light"/>
                <a:sym typeface="Open Sans Light"/>
              </a:endParaRPr>
            </a:p>
          </p:txBody>
        </p:sp>
        <p:sp>
          <p:nvSpPr>
            <p:cNvPr id="393" name="Google Shape;393;p19"/>
            <p:cNvSpPr/>
            <p:nvPr/>
          </p:nvSpPr>
          <p:spPr>
            <a:xfrm>
              <a:off x="4366787" y="1298134"/>
              <a:ext cx="453971"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Open Sans"/>
                  <a:ea typeface="Open Sans"/>
                  <a:cs typeface="Open Sans"/>
                  <a:sym typeface="Open Sans"/>
                </a:rPr>
                <a:t>=&gt;</a:t>
              </a:r>
              <a:endParaRPr sz="1800" b="1">
                <a:solidFill>
                  <a:schemeClr val="lt1"/>
                </a:solidFill>
                <a:latin typeface="Open Sans"/>
                <a:ea typeface="Open Sans"/>
                <a:cs typeface="Open Sans"/>
                <a:sym typeface="Open Sans"/>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20"/>
          <p:cNvSpPr/>
          <p:nvPr/>
        </p:nvSpPr>
        <p:spPr>
          <a:xfrm>
            <a:off x="193638" y="1144905"/>
            <a:ext cx="4572000" cy="4632960"/>
          </a:xfrm>
          <a:prstGeom prst="rect">
            <a:avLst/>
          </a:prstGeom>
          <a:noFill/>
          <a:ln w="127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D7A3"/>
              </a:solidFill>
              <a:latin typeface="Open Sans Light"/>
              <a:ea typeface="Open Sans Light"/>
              <a:cs typeface="Open Sans Light"/>
              <a:sym typeface="Open Sans Light"/>
            </a:endParaRPr>
          </a:p>
        </p:txBody>
      </p:sp>
      <p:sp>
        <p:nvSpPr>
          <p:cNvPr id="399" name="Google Shape;399;p20"/>
          <p:cNvSpPr txBox="1">
            <a:spLocks noGrp="1"/>
          </p:cNvSpPr>
          <p:nvPr>
            <p:ph type="title"/>
          </p:nvPr>
        </p:nvSpPr>
        <p:spPr>
          <a:xfrm>
            <a:off x="320040" y="275167"/>
            <a:ext cx="8445730"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n-US"/>
              <a:t>Replicate OKTA Errors</a:t>
            </a:r>
            <a:endParaRPr/>
          </a:p>
        </p:txBody>
      </p:sp>
      <p:sp>
        <p:nvSpPr>
          <p:cNvPr id="400" name="Google Shape;400;p20"/>
          <p:cNvSpPr/>
          <p:nvPr/>
        </p:nvSpPr>
        <p:spPr>
          <a:xfrm>
            <a:off x="3935022" y="1144905"/>
            <a:ext cx="4269141" cy="4632960"/>
          </a:xfrm>
          <a:prstGeom prst="rect">
            <a:avLst/>
          </a:prstGeom>
          <a:solidFill>
            <a:schemeClr val="accent2"/>
          </a:solidFill>
          <a:ln w="12700" cap="flat" cmpd="sng">
            <a:solidFill>
              <a:srgbClr val="5D68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D7A3"/>
              </a:solidFill>
              <a:latin typeface="Open Sans Light"/>
              <a:ea typeface="Open Sans Light"/>
              <a:cs typeface="Open Sans Light"/>
              <a:sym typeface="Open Sans Light"/>
            </a:endParaRPr>
          </a:p>
        </p:txBody>
      </p:sp>
      <p:sp>
        <p:nvSpPr>
          <p:cNvPr id="401" name="Google Shape;401;p20"/>
          <p:cNvSpPr txBox="1"/>
          <p:nvPr/>
        </p:nvSpPr>
        <p:spPr>
          <a:xfrm>
            <a:off x="193638" y="1418167"/>
            <a:ext cx="4307080" cy="426508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API call details: </a:t>
            </a:r>
            <a:endParaRPr sz="16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OKTA User:              developer@ihost.am  </a:t>
            </a:r>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OKTA Sign-in URL:  dev-25957965.okta.com</a:t>
            </a:r>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Email to register:   [email_address]</a:t>
            </a:r>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Postman Call:         https://dev-25957965.okta.com/</a:t>
            </a:r>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                                 api/v1/users?provider=false </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Post Type:               post</a:t>
            </a:r>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Header Key:            Authorization</a:t>
            </a:r>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Header Value:        SSWS  ${API token}</a:t>
            </a:r>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Postman Body:</a:t>
            </a:r>
            <a:endParaRPr/>
          </a:p>
          <a:p>
            <a:pPr marL="514350" marR="0" lvl="1" indent="-171450" algn="l" rtl="0">
              <a:spcBef>
                <a:spcPts val="0"/>
              </a:spcBef>
              <a:spcAft>
                <a:spcPts val="0"/>
              </a:spcAft>
              <a:buNone/>
            </a:pPr>
            <a:r>
              <a:rPr lang="en-US" sz="1100" b="0" i="0" u="none" strike="noStrike" cap="none">
                <a:solidFill>
                  <a:schemeClr val="dk1"/>
                </a:solidFill>
                <a:latin typeface="Calibri"/>
                <a:ea typeface="Calibri"/>
                <a:cs typeface="Calibri"/>
                <a:sym typeface="Calibri"/>
              </a:rPr>
              <a:t>body</a:t>
            </a:r>
            <a:endParaRPr/>
          </a:p>
          <a:p>
            <a:pPr marL="514350" marR="0" lvl="1" indent="-171450" algn="l" rtl="0">
              <a:spcBef>
                <a:spcPts val="0"/>
              </a:spcBef>
              <a:spcAft>
                <a:spcPts val="0"/>
              </a:spcAft>
              <a:buNone/>
            </a:pPr>
            <a:r>
              <a:rPr lang="en-US" sz="1100" b="0" i="0" u="none" strike="noStrike" cap="none">
                <a:solidFill>
                  <a:schemeClr val="dk1"/>
                </a:solidFill>
                <a:latin typeface="Calibri"/>
                <a:ea typeface="Calibri"/>
                <a:cs typeface="Calibri"/>
                <a:sym typeface="Calibri"/>
              </a:rPr>
              <a:t>{</a:t>
            </a:r>
            <a:endParaRPr/>
          </a:p>
          <a:p>
            <a:pPr marL="514350" marR="0" lvl="1" indent="-171450" algn="l" rtl="0">
              <a:spcBef>
                <a:spcPts val="0"/>
              </a:spcBef>
              <a:spcAft>
                <a:spcPts val="0"/>
              </a:spcAft>
              <a:buNone/>
            </a:pPr>
            <a:r>
              <a:rPr lang="en-US" sz="1100" b="0" i="0" u="none" strike="noStrike" cap="none">
                <a:solidFill>
                  <a:schemeClr val="dk1"/>
                </a:solidFill>
                <a:latin typeface="Calibri"/>
                <a:ea typeface="Calibri"/>
                <a:cs typeface="Calibri"/>
                <a:sym typeface="Calibri"/>
              </a:rPr>
              <a:t>    "credentials": {</a:t>
            </a:r>
            <a:endParaRPr/>
          </a:p>
          <a:p>
            <a:pPr marL="514350" marR="0" lvl="1" indent="-171450" algn="l" rtl="0">
              <a:spcBef>
                <a:spcPts val="0"/>
              </a:spcBef>
              <a:spcAft>
                <a:spcPts val="0"/>
              </a:spcAft>
              <a:buNone/>
            </a:pPr>
            <a:r>
              <a:rPr lang="en-US" sz="1100" b="0" i="0" u="none" strike="noStrike" cap="none">
                <a:solidFill>
                  <a:schemeClr val="dk1"/>
                </a:solidFill>
                <a:latin typeface="Calibri"/>
                <a:ea typeface="Calibri"/>
                <a:cs typeface="Calibri"/>
                <a:sym typeface="Calibri"/>
              </a:rPr>
              <a:t>        "password": {</a:t>
            </a:r>
            <a:endParaRPr/>
          </a:p>
          <a:p>
            <a:pPr marL="514350" marR="0" lvl="1" indent="-171450" algn="l" rtl="0">
              <a:spcBef>
                <a:spcPts val="0"/>
              </a:spcBef>
              <a:spcAft>
                <a:spcPts val="0"/>
              </a:spcAft>
              <a:buNone/>
            </a:pPr>
            <a:r>
              <a:rPr lang="en-US" sz="1100" b="0" i="0" u="none" strike="noStrike" cap="none">
                <a:solidFill>
                  <a:schemeClr val="dk1"/>
                </a:solidFill>
                <a:latin typeface="Calibri"/>
                <a:ea typeface="Calibri"/>
                <a:cs typeface="Calibri"/>
                <a:sym typeface="Calibri"/>
              </a:rPr>
              <a:t>            "value": "tertr7WWte"</a:t>
            </a:r>
            <a:endParaRPr/>
          </a:p>
          <a:p>
            <a:pPr marL="514350" marR="0" lvl="1" indent="-171450" algn="l" rtl="0">
              <a:spcBef>
                <a:spcPts val="0"/>
              </a:spcBef>
              <a:spcAft>
                <a:spcPts val="0"/>
              </a:spcAft>
              <a:buNone/>
            </a:pPr>
            <a:r>
              <a:rPr lang="en-US" sz="1100" b="0" i="0" u="none" strike="noStrike" cap="none">
                <a:solidFill>
                  <a:schemeClr val="dk1"/>
                </a:solidFill>
                <a:latin typeface="Calibri"/>
                <a:ea typeface="Calibri"/>
                <a:cs typeface="Calibri"/>
                <a:sym typeface="Calibri"/>
              </a:rPr>
              <a:t>        }</a:t>
            </a:r>
            <a:endParaRPr/>
          </a:p>
          <a:p>
            <a:pPr marL="514350" marR="0" lvl="1" indent="-171450" algn="l" rtl="0">
              <a:spcBef>
                <a:spcPts val="0"/>
              </a:spcBef>
              <a:spcAft>
                <a:spcPts val="0"/>
              </a:spcAft>
              <a:buNone/>
            </a:pPr>
            <a:r>
              <a:rPr lang="en-US" sz="1100" b="0" i="0" u="none" strike="noStrike" cap="none">
                <a:solidFill>
                  <a:schemeClr val="dk1"/>
                </a:solidFill>
                <a:latin typeface="Calibri"/>
                <a:ea typeface="Calibri"/>
                <a:cs typeface="Calibri"/>
                <a:sym typeface="Calibri"/>
              </a:rPr>
              <a:t>    },</a:t>
            </a:r>
            <a:endParaRPr/>
          </a:p>
          <a:p>
            <a:pPr marL="514350" marR="0" lvl="1" indent="-171450" algn="l" rtl="0">
              <a:spcBef>
                <a:spcPts val="0"/>
              </a:spcBef>
              <a:spcAft>
                <a:spcPts val="0"/>
              </a:spcAft>
              <a:buNone/>
            </a:pPr>
            <a:r>
              <a:rPr lang="en-US" sz="1100" b="0" i="0" u="none" strike="noStrike" cap="none">
                <a:solidFill>
                  <a:schemeClr val="dk1"/>
                </a:solidFill>
                <a:latin typeface="Calibri"/>
                <a:ea typeface="Calibri"/>
                <a:cs typeface="Calibri"/>
                <a:sym typeface="Calibri"/>
              </a:rPr>
              <a:t>    "profile": {</a:t>
            </a:r>
            <a:endParaRPr/>
          </a:p>
          <a:p>
            <a:pPr marL="514350" marR="0" lvl="1" indent="-171450" algn="l" rtl="0">
              <a:spcBef>
                <a:spcPts val="0"/>
              </a:spcBef>
              <a:spcAft>
                <a:spcPts val="0"/>
              </a:spcAft>
              <a:buNone/>
            </a:pPr>
            <a:r>
              <a:rPr lang="en-US" sz="1100" b="0" i="0" u="none" strike="noStrike" cap="none">
                <a:solidFill>
                  <a:schemeClr val="dk1"/>
                </a:solidFill>
                <a:latin typeface="Calibri"/>
                <a:ea typeface="Calibri"/>
                <a:cs typeface="Calibri"/>
                <a:sym typeface="Calibri"/>
              </a:rPr>
              <a:t>        "firstName": "Second",</a:t>
            </a:r>
            <a:endParaRPr/>
          </a:p>
          <a:p>
            <a:pPr marL="514350" marR="0" lvl="1" indent="-171450" algn="l" rtl="0">
              <a:spcBef>
                <a:spcPts val="0"/>
              </a:spcBef>
              <a:spcAft>
                <a:spcPts val="0"/>
              </a:spcAft>
              <a:buNone/>
            </a:pPr>
            <a:r>
              <a:rPr lang="en-US" sz="1100" b="0" i="0" u="none" strike="noStrike" cap="none">
                <a:solidFill>
                  <a:schemeClr val="dk1"/>
                </a:solidFill>
                <a:latin typeface="Calibri"/>
                <a:ea typeface="Calibri"/>
                <a:cs typeface="Calibri"/>
                <a:sym typeface="Calibri"/>
              </a:rPr>
              <a:t>        "lastName": "Test",</a:t>
            </a:r>
            <a:endParaRPr/>
          </a:p>
          <a:p>
            <a:pPr marL="514350" marR="0" lvl="1" indent="-171450" algn="l" rtl="0">
              <a:spcBef>
                <a:spcPts val="0"/>
              </a:spcBef>
              <a:spcAft>
                <a:spcPts val="0"/>
              </a:spcAft>
              <a:buNone/>
            </a:pPr>
            <a:r>
              <a:rPr lang="en-US" sz="1100" b="0" i="0" u="none" strike="noStrike" cap="none">
                <a:solidFill>
                  <a:schemeClr val="dk1"/>
                </a:solidFill>
                <a:latin typeface="Calibri"/>
                <a:ea typeface="Calibri"/>
                <a:cs typeface="Calibri"/>
                <a:sym typeface="Calibri"/>
              </a:rPr>
              <a:t>        "use_mfa": false,</a:t>
            </a:r>
            <a:endParaRPr/>
          </a:p>
          <a:p>
            <a:pPr marL="514350" marR="0" lvl="1" indent="-171450" algn="l" rtl="0">
              <a:spcBef>
                <a:spcPts val="0"/>
              </a:spcBef>
              <a:spcAft>
                <a:spcPts val="0"/>
              </a:spcAft>
              <a:buNone/>
            </a:pPr>
            <a:r>
              <a:rPr lang="en-US" sz="1100" b="0" i="0" u="none" strike="noStrike" cap="none">
                <a:solidFill>
                  <a:schemeClr val="dk1"/>
                </a:solidFill>
                <a:latin typeface="Calibri"/>
                <a:ea typeface="Calibri"/>
                <a:cs typeface="Calibri"/>
                <a:sym typeface="Calibri"/>
              </a:rPr>
              <a:t>        "login": "[email_address]",</a:t>
            </a:r>
            <a:endParaRPr/>
          </a:p>
          <a:p>
            <a:pPr marL="514350" marR="0" lvl="1" indent="-171450" algn="l" rtl="0">
              <a:spcBef>
                <a:spcPts val="0"/>
              </a:spcBef>
              <a:spcAft>
                <a:spcPts val="0"/>
              </a:spcAft>
              <a:buNone/>
            </a:pPr>
            <a:r>
              <a:rPr lang="en-US" sz="1100" b="0" i="0" u="none" strike="noStrike" cap="none">
                <a:solidFill>
                  <a:schemeClr val="dk1"/>
                </a:solidFill>
                <a:latin typeface="Calibri"/>
                <a:ea typeface="Calibri"/>
                <a:cs typeface="Calibri"/>
                <a:sym typeface="Calibri"/>
              </a:rPr>
              <a:t>        "email": "[email_address]"</a:t>
            </a:r>
            <a:endParaRPr/>
          </a:p>
          <a:p>
            <a:pPr marL="514350" marR="0" lvl="1" indent="-171450" algn="l" rtl="0">
              <a:spcBef>
                <a:spcPts val="0"/>
              </a:spcBef>
              <a:spcAft>
                <a:spcPts val="0"/>
              </a:spcAft>
              <a:buNone/>
            </a:pPr>
            <a:r>
              <a:rPr lang="en-US" sz="1100" b="0" i="0" u="none" strike="noStrike" cap="none">
                <a:solidFill>
                  <a:schemeClr val="dk1"/>
                </a:solidFill>
                <a:latin typeface="Calibri"/>
                <a:ea typeface="Calibri"/>
                <a:cs typeface="Calibri"/>
                <a:sym typeface="Calibri"/>
              </a:rPr>
              <a:t>    }</a:t>
            </a:r>
            <a:endParaRPr/>
          </a:p>
          <a:p>
            <a:pPr marL="514350" marR="0" lvl="1" indent="-171450" algn="l" rtl="0">
              <a:spcBef>
                <a:spcPts val="0"/>
              </a:spcBef>
              <a:spcAft>
                <a:spcPts val="0"/>
              </a:spcAft>
              <a:buNone/>
            </a:pPr>
            <a:r>
              <a:rPr lang="en-US" sz="1100" b="0" i="0" u="none" strike="noStrike" cap="none">
                <a:solidFill>
                  <a:schemeClr val="dk1"/>
                </a:solidFill>
                <a:latin typeface="Calibri"/>
                <a:ea typeface="Calibri"/>
                <a:cs typeface="Calibri"/>
                <a:sym typeface="Calibri"/>
              </a:rPr>
              <a:t>}</a:t>
            </a:r>
            <a:endParaRPr/>
          </a:p>
          <a:p>
            <a:pPr marL="0" marR="0" lvl="0" indent="0" algn="ctr" rtl="0">
              <a:spcBef>
                <a:spcPts val="0"/>
              </a:spcBef>
              <a:spcAft>
                <a:spcPts val="0"/>
              </a:spcAft>
              <a:buNone/>
            </a:pPr>
            <a:endParaRPr sz="1200">
              <a:solidFill>
                <a:srgbClr val="3F3F3F"/>
              </a:solidFill>
              <a:latin typeface="Open Sans Light"/>
              <a:ea typeface="Open Sans Light"/>
              <a:cs typeface="Open Sans Light"/>
              <a:sym typeface="Open Sans Light"/>
            </a:endParaRPr>
          </a:p>
        </p:txBody>
      </p:sp>
      <p:sp>
        <p:nvSpPr>
          <p:cNvPr id="402" name="Google Shape;402;p20"/>
          <p:cNvSpPr txBox="1"/>
          <p:nvPr/>
        </p:nvSpPr>
        <p:spPr>
          <a:xfrm>
            <a:off x="874889" y="1949855"/>
            <a:ext cx="2751667" cy="1397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2200"/>
              <a:buFont typeface="Arial"/>
              <a:buNone/>
            </a:pPr>
            <a:endParaRPr sz="2200">
              <a:solidFill>
                <a:srgbClr val="0A344E"/>
              </a:solidFill>
              <a:latin typeface="Open Sans Light"/>
              <a:ea typeface="Open Sans Light"/>
              <a:cs typeface="Open Sans Light"/>
              <a:sym typeface="Open Sans Light"/>
            </a:endParaRPr>
          </a:p>
        </p:txBody>
      </p:sp>
      <p:sp>
        <p:nvSpPr>
          <p:cNvPr id="403" name="Google Shape;403;p20"/>
          <p:cNvSpPr txBox="1"/>
          <p:nvPr/>
        </p:nvSpPr>
        <p:spPr>
          <a:xfrm>
            <a:off x="3867786" y="1434254"/>
            <a:ext cx="4251960" cy="44555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b="1" i="1">
                <a:solidFill>
                  <a:srgbClr val="E1E1E1"/>
                </a:solidFill>
                <a:latin typeface="Calibri"/>
                <a:ea typeface="Calibri"/>
                <a:cs typeface="Calibri"/>
                <a:sym typeface="Calibri"/>
              </a:rPr>
              <a:t>Response Message:  </a:t>
            </a:r>
            <a:endParaRPr/>
          </a:p>
          <a:p>
            <a:pPr marL="514350" marR="0" lvl="1" indent="-171450" algn="l" rtl="0">
              <a:spcBef>
                <a:spcPts val="1200"/>
              </a:spcBef>
              <a:spcAft>
                <a:spcPts val="0"/>
              </a:spcAft>
              <a:buNone/>
            </a:pPr>
            <a:r>
              <a:rPr lang="en-US" sz="1400" b="1" i="1" u="none" strike="noStrike" cap="none">
                <a:solidFill>
                  <a:srgbClr val="E1E1E1"/>
                </a:solidFill>
                <a:latin typeface="Calibri"/>
                <a:ea typeface="Calibri"/>
                <a:cs typeface="Calibri"/>
                <a:sym typeface="Calibri"/>
              </a:rPr>
              <a:t>{</a:t>
            </a:r>
            <a:endParaRPr sz="1200" b="1" i="1" u="none" strike="noStrike" cap="none">
              <a:solidFill>
                <a:srgbClr val="E1E1E1"/>
              </a:solidFill>
              <a:latin typeface="Calibri"/>
              <a:ea typeface="Calibri"/>
              <a:cs typeface="Calibri"/>
              <a:sym typeface="Calibri"/>
            </a:endParaRPr>
          </a:p>
          <a:p>
            <a:pPr marL="514350" marR="0" lvl="1" indent="-171450" algn="l" rtl="0">
              <a:spcBef>
                <a:spcPts val="0"/>
              </a:spcBef>
              <a:spcAft>
                <a:spcPts val="0"/>
              </a:spcAft>
              <a:buNone/>
            </a:pPr>
            <a:r>
              <a:rPr lang="en-US" sz="1200" b="1" i="1" u="none" strike="noStrike" cap="none">
                <a:solidFill>
                  <a:srgbClr val="E1E1E1"/>
                </a:solidFill>
                <a:latin typeface="Calibri"/>
                <a:ea typeface="Calibri"/>
                <a:cs typeface="Calibri"/>
                <a:sym typeface="Calibri"/>
              </a:rPr>
              <a:t>    "errorCode": "E0000001",</a:t>
            </a:r>
            <a:endParaRPr/>
          </a:p>
          <a:p>
            <a:pPr marL="514350" marR="0" lvl="1" indent="-171450" algn="l" rtl="0">
              <a:spcBef>
                <a:spcPts val="0"/>
              </a:spcBef>
              <a:spcAft>
                <a:spcPts val="0"/>
              </a:spcAft>
              <a:buNone/>
            </a:pPr>
            <a:r>
              <a:rPr lang="en-US" sz="1200" b="1" i="1" u="none" strike="noStrike" cap="none">
                <a:solidFill>
                  <a:srgbClr val="E1E1E1"/>
                </a:solidFill>
                <a:latin typeface="Calibri"/>
                <a:ea typeface="Calibri"/>
                <a:cs typeface="Calibri"/>
                <a:sym typeface="Calibri"/>
              </a:rPr>
              <a:t>    "errorSummary": "Api validation failed: email",</a:t>
            </a:r>
            <a:endParaRPr/>
          </a:p>
          <a:p>
            <a:pPr marL="514350" marR="0" lvl="1" indent="-171450" algn="l" rtl="0">
              <a:spcBef>
                <a:spcPts val="0"/>
              </a:spcBef>
              <a:spcAft>
                <a:spcPts val="0"/>
              </a:spcAft>
              <a:buNone/>
            </a:pPr>
            <a:r>
              <a:rPr lang="en-US" sz="1200" b="1" i="1" u="none" strike="noStrike" cap="none">
                <a:solidFill>
                  <a:srgbClr val="E1E1E1"/>
                </a:solidFill>
                <a:latin typeface="Calibri"/>
                <a:ea typeface="Calibri"/>
                <a:cs typeface="Calibri"/>
                <a:sym typeface="Calibri"/>
              </a:rPr>
              <a:t>    "errorLink": "E0000001",</a:t>
            </a:r>
            <a:endParaRPr/>
          </a:p>
          <a:p>
            <a:pPr marL="514350" marR="0" lvl="1" indent="-171450" algn="l" rtl="0">
              <a:spcBef>
                <a:spcPts val="0"/>
              </a:spcBef>
              <a:spcAft>
                <a:spcPts val="0"/>
              </a:spcAft>
              <a:buNone/>
            </a:pPr>
            <a:r>
              <a:rPr lang="en-US" sz="1200" b="1" i="1" u="none" strike="noStrike" cap="none">
                <a:solidFill>
                  <a:srgbClr val="E1E1E1"/>
                </a:solidFill>
                <a:latin typeface="Calibri"/>
                <a:ea typeface="Calibri"/>
                <a:cs typeface="Calibri"/>
                <a:sym typeface="Calibri"/>
              </a:rPr>
              <a:t>    "errorId": "oaejsk7sbsaTwWoSGFbaMO50g",</a:t>
            </a:r>
            <a:endParaRPr/>
          </a:p>
          <a:p>
            <a:pPr marL="514350" marR="0" lvl="1" indent="-171450" algn="l" rtl="0">
              <a:spcBef>
                <a:spcPts val="0"/>
              </a:spcBef>
              <a:spcAft>
                <a:spcPts val="0"/>
              </a:spcAft>
              <a:buNone/>
            </a:pPr>
            <a:r>
              <a:rPr lang="en-US" sz="1200" b="1" i="1" u="none" strike="noStrike" cap="none">
                <a:solidFill>
                  <a:srgbClr val="E1E1E1"/>
                </a:solidFill>
                <a:latin typeface="Calibri"/>
                <a:ea typeface="Calibri"/>
                <a:cs typeface="Calibri"/>
                <a:sym typeface="Calibri"/>
              </a:rPr>
              <a:t>    "errorCauses": [</a:t>
            </a:r>
            <a:endParaRPr/>
          </a:p>
          <a:p>
            <a:pPr marL="514350" marR="0" lvl="1" indent="-171450" algn="l" rtl="0">
              <a:spcBef>
                <a:spcPts val="0"/>
              </a:spcBef>
              <a:spcAft>
                <a:spcPts val="0"/>
              </a:spcAft>
              <a:buNone/>
            </a:pPr>
            <a:r>
              <a:rPr lang="en-US" sz="1200" b="1" i="1" u="none" strike="noStrike" cap="none">
                <a:solidFill>
                  <a:srgbClr val="E1E1E1"/>
                </a:solidFill>
                <a:latin typeface="Calibri"/>
                <a:ea typeface="Calibri"/>
                <a:cs typeface="Calibri"/>
                <a:sym typeface="Calibri"/>
              </a:rPr>
              <a:t>        {</a:t>
            </a:r>
            <a:endParaRPr/>
          </a:p>
          <a:p>
            <a:pPr marL="514350" marR="0" lvl="1" indent="-171450" algn="l" rtl="0">
              <a:spcBef>
                <a:spcPts val="0"/>
              </a:spcBef>
              <a:spcAft>
                <a:spcPts val="0"/>
              </a:spcAft>
              <a:buNone/>
            </a:pPr>
            <a:r>
              <a:rPr lang="en-US" sz="1200" b="1" i="1" u="none" strike="noStrike" cap="none">
                <a:solidFill>
                  <a:srgbClr val="E1E1E1"/>
                </a:solidFill>
                <a:latin typeface="Calibri"/>
                <a:ea typeface="Calibri"/>
                <a:cs typeface="Calibri"/>
                <a:sym typeface="Calibri"/>
              </a:rPr>
              <a:t>            "errorSummary": "email: Does not match required pattern"</a:t>
            </a:r>
            <a:endParaRPr/>
          </a:p>
          <a:p>
            <a:pPr marL="514350" marR="0" lvl="1" indent="-171450" algn="l" rtl="0">
              <a:spcBef>
                <a:spcPts val="0"/>
              </a:spcBef>
              <a:spcAft>
                <a:spcPts val="0"/>
              </a:spcAft>
              <a:buNone/>
            </a:pPr>
            <a:r>
              <a:rPr lang="en-US" sz="1200" b="1" i="1" u="none" strike="noStrike" cap="none">
                <a:solidFill>
                  <a:srgbClr val="E1E1E1"/>
                </a:solidFill>
                <a:latin typeface="Calibri"/>
                <a:ea typeface="Calibri"/>
                <a:cs typeface="Calibri"/>
                <a:sym typeface="Calibri"/>
              </a:rPr>
              <a:t>        }</a:t>
            </a:r>
            <a:endParaRPr/>
          </a:p>
          <a:p>
            <a:pPr marL="514350" marR="0" lvl="1" indent="-171450" algn="l" rtl="0">
              <a:spcBef>
                <a:spcPts val="0"/>
              </a:spcBef>
              <a:spcAft>
                <a:spcPts val="0"/>
              </a:spcAft>
              <a:buNone/>
            </a:pPr>
            <a:r>
              <a:rPr lang="en-US" sz="1200" b="1" i="1" u="none" strike="noStrike" cap="none">
                <a:solidFill>
                  <a:srgbClr val="E1E1E1"/>
                </a:solidFill>
                <a:latin typeface="Calibri"/>
                <a:ea typeface="Calibri"/>
                <a:cs typeface="Calibri"/>
                <a:sym typeface="Calibri"/>
              </a:rPr>
              <a:t>    ]</a:t>
            </a:r>
            <a:endParaRPr/>
          </a:p>
          <a:p>
            <a:pPr marL="514350" marR="0" lvl="1" indent="-171450" algn="l" rtl="0">
              <a:spcBef>
                <a:spcPts val="0"/>
              </a:spcBef>
              <a:spcAft>
                <a:spcPts val="0"/>
              </a:spcAft>
              <a:buNone/>
            </a:pPr>
            <a:r>
              <a:rPr lang="en-US" sz="1200" b="1" i="1" u="none" strike="noStrike" cap="none">
                <a:solidFill>
                  <a:srgbClr val="E1E1E1"/>
                </a:solidFill>
                <a:latin typeface="Calibri"/>
                <a:ea typeface="Calibri"/>
                <a:cs typeface="Calibri"/>
                <a:sym typeface="Calibri"/>
              </a:rPr>
              <a:t>}</a:t>
            </a:r>
            <a:endParaRPr sz="800" b="0" i="0" u="none" strike="noStrike" cap="none">
              <a:solidFill>
                <a:srgbClr val="E1E1E1"/>
              </a:solidFill>
              <a:latin typeface="Open Sans Light"/>
              <a:ea typeface="Open Sans Light"/>
              <a:cs typeface="Open Sans Light"/>
              <a:sym typeface="Open Sans Light"/>
            </a:endParaRPr>
          </a:p>
        </p:txBody>
      </p:sp>
      <p:grpSp>
        <p:nvGrpSpPr>
          <p:cNvPr id="404" name="Google Shape;404;p20"/>
          <p:cNvGrpSpPr/>
          <p:nvPr/>
        </p:nvGrpSpPr>
        <p:grpSpPr>
          <a:xfrm>
            <a:off x="3420816" y="1740038"/>
            <a:ext cx="640080" cy="403548"/>
            <a:chOff x="4244120" y="1875347"/>
            <a:chExt cx="640080" cy="403548"/>
          </a:xfrm>
        </p:grpSpPr>
        <p:sp>
          <p:nvSpPr>
            <p:cNvPr id="405" name="Google Shape;405;p20"/>
            <p:cNvSpPr/>
            <p:nvPr/>
          </p:nvSpPr>
          <p:spPr>
            <a:xfrm rot="10800000">
              <a:off x="4244120" y="1949854"/>
              <a:ext cx="640080" cy="329041"/>
            </a:xfrm>
            <a:prstGeom prst="triangle">
              <a:avLst>
                <a:gd name="adj" fmla="val 50000"/>
              </a:avLst>
            </a:prstGeom>
            <a:solidFill>
              <a:schemeClr val="accent1"/>
            </a:solidFill>
            <a:ln w="28575"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1800" b="1">
                <a:solidFill>
                  <a:schemeClr val="lt2"/>
                </a:solidFill>
                <a:latin typeface="Open Sans Light"/>
                <a:ea typeface="Open Sans Light"/>
                <a:cs typeface="Open Sans Light"/>
                <a:sym typeface="Open Sans Light"/>
              </a:endParaRPr>
            </a:p>
          </p:txBody>
        </p:sp>
        <p:sp>
          <p:nvSpPr>
            <p:cNvPr id="406" name="Google Shape;406;p20"/>
            <p:cNvSpPr/>
            <p:nvPr/>
          </p:nvSpPr>
          <p:spPr>
            <a:xfrm>
              <a:off x="4358947" y="1875347"/>
              <a:ext cx="453971"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Open Sans"/>
                  <a:ea typeface="Open Sans"/>
                  <a:cs typeface="Open Sans"/>
                  <a:sym typeface="Open Sans"/>
                </a:rPr>
                <a:t>=&gt;</a:t>
              </a:r>
              <a:endParaRPr sz="1800" b="1">
                <a:solidFill>
                  <a:schemeClr val="lt1"/>
                </a:solidFill>
                <a:latin typeface="Open Sans"/>
                <a:ea typeface="Open Sans"/>
                <a:cs typeface="Open Sans"/>
                <a:sym typeface="Open Sans"/>
              </a:endParaRPr>
            </a:p>
          </p:txBody>
        </p:sp>
      </p:grpSp>
      <p:sp>
        <p:nvSpPr>
          <p:cNvPr id="407" name="Google Shape;407;p20"/>
          <p:cNvSpPr txBox="1"/>
          <p:nvPr/>
        </p:nvSpPr>
        <p:spPr>
          <a:xfrm>
            <a:off x="5054426" y="3731895"/>
            <a:ext cx="3813349" cy="3017117"/>
          </a:xfrm>
          <a:prstGeom prst="rect">
            <a:avLst/>
          </a:prstGeom>
          <a:solidFill>
            <a:srgbClr val="FEEBD1"/>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1600" b="1" dirty="0">
                <a:solidFill>
                  <a:schemeClr val="dk1"/>
                </a:solidFill>
                <a:latin typeface="Calibri"/>
                <a:ea typeface="Calibri"/>
                <a:cs typeface="Calibri"/>
                <a:sym typeface="Calibri"/>
              </a:rPr>
              <a:t>Failing Email Addresses</a:t>
            </a:r>
            <a:endParaRPr dirty="0"/>
          </a:p>
          <a:p>
            <a:pPr marL="0" marR="0" lvl="0" indent="0" algn="l" rtl="0">
              <a:spcBef>
                <a:spcPts val="0"/>
              </a:spcBef>
              <a:spcAft>
                <a:spcPts val="0"/>
              </a:spcAft>
              <a:buNone/>
            </a:pPr>
            <a:r>
              <a:rPr lang="en-US" sz="900" dirty="0">
                <a:solidFill>
                  <a:srgbClr val="3F3F3F"/>
                </a:solidFill>
                <a:latin typeface="Open Sans Light"/>
                <a:ea typeface="Open Sans Light"/>
                <a:cs typeface="Open Sans Light"/>
                <a:sym typeface="Open Sans Light"/>
              </a:rPr>
              <a:t>Էլփոստ-թեստ1@համընդհանուր-ընկալում-թեստ.հայ</a:t>
            </a:r>
            <a:endParaRPr dirty="0"/>
          </a:p>
          <a:p>
            <a:pPr marL="0" marR="0" lvl="0" indent="0" algn="l" rtl="0">
              <a:spcBef>
                <a:spcPts val="0"/>
              </a:spcBef>
              <a:spcAft>
                <a:spcPts val="0"/>
              </a:spcAft>
              <a:buNone/>
            </a:pPr>
            <a:r>
              <a:rPr lang="en-US" sz="900" dirty="0">
                <a:solidFill>
                  <a:srgbClr val="3F3F3F"/>
                </a:solidFill>
                <a:latin typeface="Open Sans Light"/>
                <a:ea typeface="Open Sans Light"/>
                <a:cs typeface="Open Sans Light"/>
                <a:sym typeface="Open Sans Light"/>
              </a:rPr>
              <a:t>email-test1@</a:t>
            </a:r>
            <a:r>
              <a:rPr lang="ar-AE" sz="900" dirty="0">
                <a:solidFill>
                  <a:srgbClr val="3F3F3F"/>
                </a:solidFill>
                <a:latin typeface="Open Sans Light"/>
                <a:ea typeface="Open Sans Light"/>
                <a:cs typeface="Open Sans Light"/>
                <a:sym typeface="Open Sans Light"/>
              </a:rPr>
              <a:t>تجربة-القبول-الشامل.موريتانيا</a:t>
            </a:r>
          </a:p>
          <a:p>
            <a:pPr marL="0" marR="0" lvl="0" indent="0" algn="l" rtl="0">
              <a:spcBef>
                <a:spcPts val="0"/>
              </a:spcBef>
              <a:spcAft>
                <a:spcPts val="0"/>
              </a:spcAft>
              <a:buNone/>
            </a:pPr>
            <a:r>
              <a:rPr lang="en-US" sz="900" dirty="0">
                <a:solidFill>
                  <a:srgbClr val="3F3F3F"/>
                </a:solidFill>
                <a:latin typeface="Open Sans Light"/>
                <a:ea typeface="Open Sans Light"/>
                <a:cs typeface="Open Sans Light"/>
                <a:sym typeface="Open Sans Light"/>
              </a:rPr>
              <a:t>почта-тест1@универсальное-принятие-тест.москва</a:t>
            </a:r>
            <a:endParaRPr dirty="0"/>
          </a:p>
          <a:p>
            <a:pPr marL="0" marR="0" lvl="0" indent="0" algn="l" rtl="0">
              <a:spcBef>
                <a:spcPts val="0"/>
              </a:spcBef>
              <a:spcAft>
                <a:spcPts val="0"/>
              </a:spcAft>
              <a:buNone/>
            </a:pPr>
            <a:r>
              <a:rPr lang="en-US" sz="900" dirty="0">
                <a:solidFill>
                  <a:srgbClr val="3F3F3F"/>
                </a:solidFill>
                <a:latin typeface="Open Sans Light"/>
                <a:ea typeface="Open Sans Light"/>
                <a:cs typeface="Open Sans Light"/>
                <a:sym typeface="Open Sans Light"/>
              </a:rPr>
              <a:t>ईमेल-परीक्षण1@सार्वभौमिक-स्वीकृति-परीक्षण.संगठन</a:t>
            </a:r>
            <a:endParaRPr dirty="0"/>
          </a:p>
          <a:p>
            <a:pPr marL="0" marR="0" lvl="0" indent="0" algn="l" rtl="0">
              <a:spcBef>
                <a:spcPts val="0"/>
              </a:spcBef>
              <a:spcAft>
                <a:spcPts val="0"/>
              </a:spcAft>
              <a:buNone/>
            </a:pPr>
            <a:r>
              <a:rPr lang="en-US" sz="900" dirty="0">
                <a:solidFill>
                  <a:srgbClr val="3F3F3F"/>
                </a:solidFill>
                <a:latin typeface="Open Sans Light"/>
                <a:ea typeface="Open Sans Light"/>
                <a:cs typeface="Open Sans Light"/>
                <a:sym typeface="Open Sans Light"/>
              </a:rPr>
              <a:t>ኢሜይል-ሙከራ1@ሁለንአቀፍ-ተቀባይነት-ሙከራ.com</a:t>
            </a:r>
            <a:endParaRPr dirty="0"/>
          </a:p>
          <a:p>
            <a:pPr marL="0" marR="0" lvl="0" indent="0" algn="l" rtl="0">
              <a:spcBef>
                <a:spcPts val="0"/>
              </a:spcBef>
              <a:spcAft>
                <a:spcPts val="0"/>
              </a:spcAft>
              <a:buNone/>
            </a:pPr>
            <a:r>
              <a:rPr lang="en-US" sz="900" dirty="0" err="1">
                <a:solidFill>
                  <a:srgbClr val="3F3F3F"/>
                </a:solidFill>
                <a:latin typeface="Open Sans Light"/>
                <a:ea typeface="Open Sans Light"/>
                <a:cs typeface="Open Sans Light"/>
                <a:sym typeface="Open Sans Light"/>
              </a:rPr>
              <a:t>ηλεκτρονικό-μήνυμ</a:t>
            </a:r>
            <a:r>
              <a:rPr lang="en-US" sz="900" dirty="0">
                <a:solidFill>
                  <a:srgbClr val="3F3F3F"/>
                </a:solidFill>
                <a:latin typeface="Open Sans Light"/>
                <a:ea typeface="Open Sans Light"/>
                <a:cs typeface="Open Sans Light"/>
                <a:sym typeface="Open Sans Light"/>
              </a:rPr>
              <a:t>α-δοκιμή1@κα</a:t>
            </a:r>
            <a:r>
              <a:rPr lang="en-US" sz="900" dirty="0" err="1">
                <a:solidFill>
                  <a:srgbClr val="3F3F3F"/>
                </a:solidFill>
                <a:latin typeface="Open Sans Light"/>
                <a:ea typeface="Open Sans Light"/>
                <a:cs typeface="Open Sans Light"/>
                <a:sym typeface="Open Sans Light"/>
              </a:rPr>
              <a:t>θολική</a:t>
            </a:r>
            <a:r>
              <a:rPr lang="en-US" sz="900" dirty="0">
                <a:solidFill>
                  <a:srgbClr val="3F3F3F"/>
                </a:solidFill>
                <a:latin typeface="Open Sans Light"/>
                <a:ea typeface="Open Sans Light"/>
                <a:cs typeface="Open Sans Light"/>
                <a:sym typeface="Open Sans Light"/>
              </a:rPr>
              <a:t>-απ</a:t>
            </a:r>
            <a:r>
              <a:rPr lang="en-US" sz="900" dirty="0" err="1">
                <a:solidFill>
                  <a:srgbClr val="3F3F3F"/>
                </a:solidFill>
                <a:latin typeface="Open Sans Light"/>
                <a:ea typeface="Open Sans Light"/>
                <a:cs typeface="Open Sans Light"/>
                <a:sym typeface="Open Sans Light"/>
              </a:rPr>
              <a:t>οδοχή-δοκιμή.ευ</a:t>
            </a:r>
            <a:endParaRPr dirty="0"/>
          </a:p>
          <a:p>
            <a:pPr marL="0" marR="0" lvl="0" indent="0" algn="l" rtl="0">
              <a:spcBef>
                <a:spcPts val="0"/>
              </a:spcBef>
              <a:spcAft>
                <a:spcPts val="0"/>
              </a:spcAft>
              <a:buNone/>
            </a:pPr>
            <a:r>
              <a:rPr lang="en-US" sz="900" dirty="0">
                <a:solidFill>
                  <a:srgbClr val="3F3F3F"/>
                </a:solidFill>
                <a:latin typeface="Open Sans Light"/>
                <a:ea typeface="Open Sans Light"/>
                <a:cs typeface="Open Sans Light"/>
                <a:sym typeface="Open Sans Light"/>
              </a:rPr>
              <a:t>이메일테스트1@다국어도메인이용환경테스트.한국</a:t>
            </a:r>
            <a:endParaRPr dirty="0"/>
          </a:p>
          <a:p>
            <a:pPr marL="0" marR="0" lvl="0" indent="0" algn="l" rtl="0">
              <a:spcBef>
                <a:spcPts val="0"/>
              </a:spcBef>
              <a:spcAft>
                <a:spcPts val="0"/>
              </a:spcAft>
              <a:buNone/>
            </a:pPr>
            <a:r>
              <a:rPr lang="en-US" sz="900" dirty="0">
                <a:solidFill>
                  <a:srgbClr val="3F3F3F"/>
                </a:solidFill>
                <a:latin typeface="Open Sans Light"/>
                <a:ea typeface="Open Sans Light"/>
                <a:cs typeface="Open Sans Light"/>
                <a:sym typeface="Open Sans Light"/>
              </a:rPr>
              <a:t>email-épreuve1@épreuve-acceptation-universelle.org</a:t>
            </a:r>
            <a:endParaRPr dirty="0"/>
          </a:p>
          <a:p>
            <a:pPr marL="0" marR="0" lvl="0" indent="0" algn="l" rtl="0">
              <a:spcBef>
                <a:spcPts val="0"/>
              </a:spcBef>
              <a:spcAft>
                <a:spcPts val="0"/>
              </a:spcAft>
              <a:buNone/>
            </a:pPr>
            <a:r>
              <a:rPr lang="en-US" sz="900" dirty="0">
                <a:solidFill>
                  <a:srgbClr val="3F3F3F"/>
                </a:solidFill>
                <a:latin typeface="Open Sans Light"/>
                <a:ea typeface="Open Sans Light"/>
                <a:cs typeface="Open Sans Light"/>
                <a:sym typeface="Open Sans Light"/>
              </a:rPr>
              <a:t>Email-test1@universales-akzeptanz-test.vermögensberatung</a:t>
            </a:r>
            <a:endParaRPr dirty="0"/>
          </a:p>
          <a:p>
            <a:pPr marL="0" marR="0" lvl="0" indent="0" algn="l" rtl="0">
              <a:spcBef>
                <a:spcPts val="0"/>
              </a:spcBef>
              <a:spcAft>
                <a:spcPts val="0"/>
              </a:spcAft>
              <a:buNone/>
            </a:pPr>
            <a:r>
              <a:rPr lang="en-US" sz="900" dirty="0" err="1">
                <a:solidFill>
                  <a:srgbClr val="3F3F3F"/>
                </a:solidFill>
                <a:latin typeface="Open Sans Light"/>
                <a:ea typeface="Open Sans Light"/>
                <a:cs typeface="Open Sans Light"/>
                <a:sym typeface="Open Sans Light"/>
              </a:rPr>
              <a:t>ഇെമയി</a:t>
            </a:r>
            <a:r>
              <a:rPr lang="en-US" sz="900" dirty="0">
                <a:solidFill>
                  <a:srgbClr val="3F3F3F"/>
                </a:solidFill>
                <a:latin typeface="Open Sans Light"/>
                <a:ea typeface="Open Sans Light"/>
                <a:cs typeface="Open Sans Light"/>
                <a:sym typeface="Open Sans Light"/>
              </a:rPr>
              <a:t>ൽ-പരിശോധന1@സാർവത്രിക-സ്വീ </a:t>
            </a:r>
            <a:r>
              <a:rPr lang="en-US" sz="900" dirty="0" err="1">
                <a:solidFill>
                  <a:srgbClr val="3F3F3F"/>
                </a:solidFill>
                <a:latin typeface="Open Sans Light"/>
                <a:ea typeface="Open Sans Light"/>
                <a:cs typeface="Open Sans Light"/>
                <a:sym typeface="Open Sans Light"/>
              </a:rPr>
              <a:t>കാര്യതാ-പരിശോധന.ഭാരതം</a:t>
            </a:r>
            <a:endParaRPr dirty="0"/>
          </a:p>
          <a:p>
            <a:pPr marL="0" marR="0" lvl="0" indent="0" algn="l" rtl="0">
              <a:spcBef>
                <a:spcPts val="0"/>
              </a:spcBef>
              <a:spcAft>
                <a:spcPts val="0"/>
              </a:spcAft>
              <a:buNone/>
            </a:pPr>
            <a:r>
              <a:rPr lang="en-US" sz="900" dirty="0" err="1">
                <a:solidFill>
                  <a:srgbClr val="3F3F3F"/>
                </a:solidFill>
                <a:latin typeface="Open Sans Light"/>
                <a:ea typeface="Open Sans Light"/>
                <a:cs typeface="Open Sans Light"/>
                <a:sym typeface="Open Sans Light"/>
              </a:rPr>
              <a:t>تجربة-بريد-الكتروني</a:t>
            </a:r>
            <a:r>
              <a:rPr lang="en-US" sz="900" dirty="0">
                <a:solidFill>
                  <a:srgbClr val="3F3F3F"/>
                </a:solidFill>
                <a:latin typeface="Open Sans Light"/>
                <a:ea typeface="Open Sans Light"/>
                <a:cs typeface="Open Sans Light"/>
                <a:sym typeface="Open Sans Light"/>
              </a:rPr>
              <a:t> 1@تجربة-القبول-الشامل.موريتاني</a:t>
            </a:r>
            <a:endParaRPr dirty="0"/>
          </a:p>
          <a:p>
            <a:pPr marL="0" marR="0" lvl="0" indent="0" algn="l" rtl="0">
              <a:spcBef>
                <a:spcPts val="0"/>
              </a:spcBef>
              <a:spcAft>
                <a:spcPts val="0"/>
              </a:spcAft>
              <a:buNone/>
            </a:pPr>
            <a:r>
              <a:rPr lang="en-US" sz="900" dirty="0">
                <a:solidFill>
                  <a:srgbClr val="3F3F3F"/>
                </a:solidFill>
                <a:latin typeface="Open Sans Light"/>
                <a:ea typeface="Open Sans Light"/>
                <a:cs typeface="Open Sans Light"/>
                <a:sym typeface="Open Sans Light"/>
              </a:rPr>
              <a:t>电⼦邮件测试1@普遍适⽤测试.我爱你</a:t>
            </a:r>
            <a:endParaRPr dirty="0"/>
          </a:p>
          <a:p>
            <a:pPr marL="0" marR="0" lvl="0" indent="0" algn="l" rtl="0">
              <a:spcBef>
                <a:spcPts val="0"/>
              </a:spcBef>
              <a:spcAft>
                <a:spcPts val="0"/>
              </a:spcAft>
              <a:buNone/>
            </a:pPr>
            <a:r>
              <a:rPr lang="en-US" sz="900" dirty="0">
                <a:solidFill>
                  <a:srgbClr val="3F3F3F"/>
                </a:solidFill>
                <a:latin typeface="Open Sans Light"/>
                <a:ea typeface="Open Sans Light"/>
                <a:cs typeface="Open Sans Light"/>
                <a:sym typeface="Open Sans Light"/>
              </a:rPr>
              <a:t>மின்னஞ்சல்-சோதைன1@பொது-ஏற்பு-சோதைன.சிங்கப்பூர்</a:t>
            </a:r>
            <a:endParaRPr dirty="0"/>
          </a:p>
          <a:p>
            <a:pPr marL="0" marR="0" lvl="0" indent="0" algn="l" rtl="0">
              <a:spcBef>
                <a:spcPts val="0"/>
              </a:spcBef>
              <a:spcAft>
                <a:spcPts val="0"/>
              </a:spcAft>
              <a:buNone/>
            </a:pPr>
            <a:r>
              <a:rPr lang="en-US" sz="900" dirty="0">
                <a:solidFill>
                  <a:srgbClr val="3F3F3F"/>
                </a:solidFill>
                <a:latin typeface="Open Sans Light"/>
                <a:ea typeface="Open Sans Light"/>
                <a:cs typeface="Open Sans Light"/>
                <a:sym typeface="Open Sans Light"/>
              </a:rPr>
              <a:t>ఇమెయిల్-పరీక్ష1@యూనివర్సల్-ఆమోదం-పరీక్ష.భారత్</a:t>
            </a:r>
            <a:endParaRPr dirty="0"/>
          </a:p>
          <a:p>
            <a:pPr marL="0" marR="0" lvl="0" indent="0" algn="l" rtl="0">
              <a:spcBef>
                <a:spcPts val="0"/>
              </a:spcBef>
              <a:spcAft>
                <a:spcPts val="0"/>
              </a:spcAft>
              <a:buNone/>
            </a:pPr>
            <a:r>
              <a:rPr lang="en-US" sz="900" dirty="0">
                <a:solidFill>
                  <a:srgbClr val="3F3F3F"/>
                </a:solidFill>
                <a:latin typeface="Open Sans Light"/>
                <a:ea typeface="Open Sans Light"/>
                <a:cs typeface="Open Sans Light"/>
                <a:sym typeface="Open Sans Light"/>
              </a:rPr>
              <a:t>อีเมลทดสอบ1@ยูเอทดสอบ.ไทย</a:t>
            </a:r>
            <a:endParaRPr dirty="0"/>
          </a:p>
          <a:p>
            <a:pPr marL="0" marR="0" lvl="0" indent="0" algn="l" rtl="0">
              <a:spcBef>
                <a:spcPts val="0"/>
              </a:spcBef>
              <a:spcAft>
                <a:spcPts val="0"/>
              </a:spcAft>
              <a:buNone/>
            </a:pPr>
            <a:r>
              <a:rPr lang="en-US" sz="900" dirty="0">
                <a:solidFill>
                  <a:srgbClr val="3F3F3F"/>
                </a:solidFill>
                <a:latin typeface="Open Sans Light"/>
                <a:ea typeface="Open Sans Light"/>
                <a:cs typeface="Open Sans Light"/>
                <a:sym typeface="Open Sans Light"/>
              </a:rPr>
              <a:t>གློག་འཕྲིན་བརྟག་དཔྱད1@ཡོངས་ཁྱབ་ངོས་ལེན་བརྟག་དཔྱད.com</a:t>
            </a:r>
            <a:endParaRPr dirty="0"/>
          </a:p>
          <a:p>
            <a:pPr marL="0" marR="0" lvl="0" indent="0" algn="l" rtl="0">
              <a:spcBef>
                <a:spcPts val="0"/>
              </a:spcBef>
              <a:spcAft>
                <a:spcPts val="0"/>
              </a:spcAft>
              <a:buNone/>
            </a:pPr>
            <a:r>
              <a:rPr lang="en-US" sz="900" dirty="0">
                <a:solidFill>
                  <a:srgbClr val="3F3F3F"/>
                </a:solidFill>
                <a:latin typeface="Open Sans Light"/>
                <a:ea typeface="Open Sans Light"/>
                <a:cs typeface="Open Sans Light"/>
                <a:sym typeface="Open Sans Light"/>
              </a:rPr>
              <a:t>電⼦郵件測試1@普遍適⽤測試.台灣</a:t>
            </a:r>
            <a:endParaRPr dirty="0"/>
          </a:p>
          <a:p>
            <a:pPr marL="0" marR="0" lvl="0" indent="0" algn="ctr" rtl="0">
              <a:spcBef>
                <a:spcPts val="0"/>
              </a:spcBef>
              <a:spcAft>
                <a:spcPts val="0"/>
              </a:spcAft>
              <a:buNone/>
            </a:pPr>
            <a:endParaRPr sz="1200" dirty="0">
              <a:solidFill>
                <a:srgbClr val="3F3F3F"/>
              </a:solidFill>
              <a:latin typeface="Open Sans Light"/>
              <a:ea typeface="Open Sans Light"/>
              <a:cs typeface="Open Sans Light"/>
              <a:sym typeface="Open Sans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21"/>
          <p:cNvSpPr txBox="1">
            <a:spLocks noGrp="1"/>
          </p:cNvSpPr>
          <p:nvPr>
            <p:ph type="title"/>
          </p:nvPr>
        </p:nvSpPr>
        <p:spPr>
          <a:xfrm>
            <a:off x="320041" y="275167"/>
            <a:ext cx="8451381" cy="70454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n-US" dirty="0"/>
              <a:t>UA-Readiness Measurement</a:t>
            </a:r>
            <a:endParaRPr dirty="0"/>
          </a:p>
        </p:txBody>
      </p:sp>
      <p:sp>
        <p:nvSpPr>
          <p:cNvPr id="413" name="Google Shape;413;p21"/>
          <p:cNvSpPr txBox="1"/>
          <p:nvPr/>
        </p:nvSpPr>
        <p:spPr>
          <a:xfrm>
            <a:off x="246211" y="3744795"/>
            <a:ext cx="2062878" cy="580495"/>
          </a:xfrm>
          <a:prstGeom prst="rect">
            <a:avLst/>
          </a:prstGeom>
          <a:noFill/>
          <a:ln>
            <a:noFill/>
          </a:ln>
        </p:spPr>
        <p:txBody>
          <a:bodyPr spcFirstLastPara="1" wrap="square" lIns="91425" tIns="0" rIns="91425" bIns="0" anchor="t" anchorCtr="0">
            <a:noAutofit/>
          </a:bodyPr>
          <a:lstStyle/>
          <a:p>
            <a:pPr marL="0" marR="0" lvl="0" indent="0" algn="ctr" rtl="0">
              <a:lnSpc>
                <a:spcPct val="90000"/>
              </a:lnSpc>
              <a:spcBef>
                <a:spcPts val="0"/>
              </a:spcBef>
              <a:spcAft>
                <a:spcPts val="0"/>
              </a:spcAft>
              <a:buNone/>
            </a:pPr>
            <a:r>
              <a:rPr lang="en-US" sz="1600" b="1">
                <a:solidFill>
                  <a:srgbClr val="00B0F0"/>
                </a:solidFill>
                <a:latin typeface="Arial"/>
                <a:ea typeface="Arial"/>
                <a:cs typeface="Arial"/>
                <a:sym typeface="Arial"/>
              </a:rPr>
              <a:t>Exchange</a:t>
            </a:r>
            <a:endParaRPr/>
          </a:p>
          <a:p>
            <a:pPr marL="0" marR="0" lvl="0" indent="0" algn="ctr" rtl="0">
              <a:lnSpc>
                <a:spcPct val="90000"/>
              </a:lnSpc>
              <a:spcBef>
                <a:spcPts val="545"/>
              </a:spcBef>
              <a:spcAft>
                <a:spcPts val="0"/>
              </a:spcAft>
              <a:buNone/>
            </a:pPr>
            <a:r>
              <a:rPr lang="en-US" sz="1600" b="1">
                <a:solidFill>
                  <a:srgbClr val="00B0F0"/>
                </a:solidFill>
                <a:latin typeface="Arial"/>
                <a:ea typeface="Arial"/>
                <a:cs typeface="Arial"/>
                <a:sym typeface="Arial"/>
              </a:rPr>
              <a:t>Server 2019</a:t>
            </a:r>
            <a:endParaRPr sz="1600" b="1">
              <a:solidFill>
                <a:srgbClr val="00B0F0"/>
              </a:solidFill>
              <a:latin typeface="Arial"/>
              <a:ea typeface="Arial"/>
              <a:cs typeface="Arial"/>
              <a:sym typeface="Arial"/>
            </a:endParaRPr>
          </a:p>
        </p:txBody>
      </p:sp>
      <p:grpSp>
        <p:nvGrpSpPr>
          <p:cNvPr id="414" name="Google Shape;414;p21"/>
          <p:cNvGrpSpPr/>
          <p:nvPr/>
        </p:nvGrpSpPr>
        <p:grpSpPr>
          <a:xfrm>
            <a:off x="620099" y="1955002"/>
            <a:ext cx="1323976" cy="1700355"/>
            <a:chOff x="3146269" y="1150145"/>
            <a:chExt cx="1346552" cy="1778889"/>
          </a:xfrm>
        </p:grpSpPr>
        <p:sp>
          <p:nvSpPr>
            <p:cNvPr id="415" name="Google Shape;415;p21"/>
            <p:cNvSpPr/>
            <p:nvPr/>
          </p:nvSpPr>
          <p:spPr>
            <a:xfrm>
              <a:off x="3146269" y="1150145"/>
              <a:ext cx="1346552" cy="1346776"/>
            </a:xfrm>
            <a:prstGeom prst="ellipse">
              <a:avLst/>
            </a:prstGeom>
            <a:solidFill>
              <a:schemeClr val="accent5">
                <a:alpha val="41960"/>
              </a:schemeClr>
            </a:solidFill>
            <a:ln w="25400" cap="flat" cmpd="sng">
              <a:solidFill>
                <a:srgbClr val="FEEBD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416" name="Google Shape;416;p21"/>
            <p:cNvSpPr/>
            <p:nvPr/>
          </p:nvSpPr>
          <p:spPr>
            <a:xfrm>
              <a:off x="3207623" y="1212048"/>
              <a:ext cx="1223845" cy="1224480"/>
            </a:xfrm>
            <a:prstGeom prst="pie">
              <a:avLst>
                <a:gd name="adj1" fmla="val 16200000"/>
                <a:gd name="adj2" fmla="val 14600845"/>
              </a:avLst>
            </a:prstGeom>
            <a:solidFill>
              <a:srgbClr val="FF9E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417" name="Google Shape;417;p21"/>
            <p:cNvSpPr txBox="1"/>
            <p:nvPr/>
          </p:nvSpPr>
          <p:spPr>
            <a:xfrm>
              <a:off x="3319977" y="2593477"/>
              <a:ext cx="976492" cy="335557"/>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en-US" sz="2100" b="1">
                  <a:solidFill>
                    <a:schemeClr val="accent1"/>
                  </a:solidFill>
                  <a:latin typeface="Open Sans"/>
                  <a:ea typeface="Open Sans"/>
                  <a:cs typeface="Open Sans"/>
                  <a:sym typeface="Open Sans"/>
                </a:rPr>
                <a:t>91%</a:t>
              </a:r>
              <a:endParaRPr sz="2100" b="1">
                <a:solidFill>
                  <a:schemeClr val="accent1"/>
                </a:solidFill>
                <a:latin typeface="Open Sans"/>
                <a:ea typeface="Open Sans"/>
                <a:cs typeface="Open Sans"/>
                <a:sym typeface="Open Sans"/>
              </a:endParaRPr>
            </a:p>
          </p:txBody>
        </p:sp>
      </p:grpSp>
      <p:sp>
        <p:nvSpPr>
          <p:cNvPr id="418" name="Google Shape;418;p21"/>
          <p:cNvSpPr txBox="1"/>
          <p:nvPr/>
        </p:nvSpPr>
        <p:spPr>
          <a:xfrm>
            <a:off x="426719" y="4687754"/>
            <a:ext cx="1882369" cy="628902"/>
          </a:xfrm>
          <a:prstGeom prst="rect">
            <a:avLst/>
          </a:prstGeom>
          <a:noFill/>
          <a:ln>
            <a:noFill/>
          </a:ln>
        </p:spPr>
        <p:txBody>
          <a:bodyPr spcFirstLastPara="1" wrap="square" lIns="182875" tIns="0" rIns="0" bIns="0" anchor="t" anchorCtr="0">
            <a:noAutofit/>
          </a:bodyPr>
          <a:lstStyle/>
          <a:p>
            <a:pPr marL="0" marR="0" lvl="0" indent="0" algn="l" rtl="0">
              <a:spcBef>
                <a:spcPts val="0"/>
              </a:spcBef>
              <a:spcAft>
                <a:spcPts val="0"/>
              </a:spcAft>
              <a:buNone/>
            </a:pPr>
            <a:r>
              <a:rPr lang="en-US" sz="1600" dirty="0">
                <a:solidFill>
                  <a:srgbClr val="0A1F24"/>
                </a:solidFill>
                <a:latin typeface="Open Sans Light"/>
                <a:ea typeface="Open Sans Light"/>
                <a:cs typeface="Open Sans Light"/>
                <a:sym typeface="Open Sans Light"/>
              </a:rPr>
              <a:t>Used as a mail sender for EAIs</a:t>
            </a:r>
            <a:endParaRPr sz="1600" dirty="0">
              <a:solidFill>
                <a:srgbClr val="0A1F24"/>
              </a:solidFill>
              <a:latin typeface="Open Sans Light"/>
              <a:ea typeface="Open Sans Light"/>
              <a:cs typeface="Open Sans Light"/>
              <a:sym typeface="Open Sans Light"/>
            </a:endParaRPr>
          </a:p>
        </p:txBody>
      </p:sp>
      <p:sp>
        <p:nvSpPr>
          <p:cNvPr id="419" name="Google Shape;419;p21"/>
          <p:cNvSpPr txBox="1"/>
          <p:nvPr/>
        </p:nvSpPr>
        <p:spPr>
          <a:xfrm>
            <a:off x="2370716" y="3744796"/>
            <a:ext cx="2175015" cy="580494"/>
          </a:xfrm>
          <a:prstGeom prst="rect">
            <a:avLst/>
          </a:prstGeom>
          <a:noFill/>
          <a:ln>
            <a:noFill/>
          </a:ln>
        </p:spPr>
        <p:txBody>
          <a:bodyPr spcFirstLastPara="1" wrap="square" lIns="91425" tIns="0" rIns="91425" bIns="0" anchor="t" anchorCtr="0">
            <a:noAutofit/>
          </a:bodyPr>
          <a:lstStyle/>
          <a:p>
            <a:pPr marL="0" marR="0" lvl="0" indent="0" algn="ctr" rtl="0">
              <a:lnSpc>
                <a:spcPct val="90000"/>
              </a:lnSpc>
              <a:spcBef>
                <a:spcPts val="0"/>
              </a:spcBef>
              <a:spcAft>
                <a:spcPts val="0"/>
              </a:spcAft>
              <a:buNone/>
            </a:pPr>
            <a:r>
              <a:rPr lang="en-US" sz="1600" b="1">
                <a:solidFill>
                  <a:srgbClr val="00B0F0"/>
                </a:solidFill>
                <a:latin typeface="Arial"/>
                <a:ea typeface="Arial"/>
                <a:cs typeface="Arial"/>
                <a:sym typeface="Arial"/>
              </a:rPr>
              <a:t>OpenIAM</a:t>
            </a:r>
            <a:endParaRPr/>
          </a:p>
          <a:p>
            <a:pPr marL="0" marR="0" lvl="0" indent="0" algn="ctr" rtl="0">
              <a:lnSpc>
                <a:spcPct val="90000"/>
              </a:lnSpc>
              <a:spcBef>
                <a:spcPts val="545"/>
              </a:spcBef>
              <a:spcAft>
                <a:spcPts val="0"/>
              </a:spcAft>
              <a:buNone/>
            </a:pPr>
            <a:r>
              <a:rPr lang="en-US" sz="1600" b="1">
                <a:solidFill>
                  <a:srgbClr val="00B0F0"/>
                </a:solidFill>
                <a:latin typeface="Arial"/>
                <a:ea typeface="Arial"/>
                <a:cs typeface="Arial"/>
                <a:sym typeface="Arial"/>
              </a:rPr>
              <a:t>v.4.1.0.9</a:t>
            </a:r>
            <a:endParaRPr sz="1600" b="1">
              <a:solidFill>
                <a:srgbClr val="00B0F0"/>
              </a:solidFill>
              <a:latin typeface="Arial"/>
              <a:ea typeface="Arial"/>
              <a:cs typeface="Arial"/>
              <a:sym typeface="Arial"/>
            </a:endParaRPr>
          </a:p>
        </p:txBody>
      </p:sp>
      <p:grpSp>
        <p:nvGrpSpPr>
          <p:cNvPr id="420" name="Google Shape;420;p21"/>
          <p:cNvGrpSpPr/>
          <p:nvPr/>
        </p:nvGrpSpPr>
        <p:grpSpPr>
          <a:xfrm>
            <a:off x="2817486" y="1955002"/>
            <a:ext cx="1323976" cy="1700355"/>
            <a:chOff x="3146269" y="1150145"/>
            <a:chExt cx="1346552" cy="1778889"/>
          </a:xfrm>
        </p:grpSpPr>
        <p:sp>
          <p:nvSpPr>
            <p:cNvPr id="421" name="Google Shape;421;p21"/>
            <p:cNvSpPr/>
            <p:nvPr/>
          </p:nvSpPr>
          <p:spPr>
            <a:xfrm>
              <a:off x="3146269" y="1150145"/>
              <a:ext cx="1346552" cy="1346776"/>
            </a:xfrm>
            <a:prstGeom prst="ellipse">
              <a:avLst/>
            </a:prstGeom>
            <a:solidFill>
              <a:schemeClr val="accent5">
                <a:alpha val="4196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422" name="Google Shape;422;p21"/>
            <p:cNvSpPr/>
            <p:nvPr/>
          </p:nvSpPr>
          <p:spPr>
            <a:xfrm>
              <a:off x="3207623" y="1212048"/>
              <a:ext cx="1223845" cy="1224480"/>
            </a:xfrm>
            <a:prstGeom prst="pie">
              <a:avLst>
                <a:gd name="adj1" fmla="val 16200000"/>
                <a:gd name="adj2" fmla="val 18918826"/>
              </a:avLst>
            </a:prstGeom>
            <a:solidFill>
              <a:srgbClr val="FF9E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423" name="Google Shape;423;p21"/>
            <p:cNvSpPr txBox="1"/>
            <p:nvPr/>
          </p:nvSpPr>
          <p:spPr>
            <a:xfrm>
              <a:off x="3343181" y="2593477"/>
              <a:ext cx="976492" cy="335557"/>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en-US" sz="2100" b="1">
                  <a:solidFill>
                    <a:schemeClr val="accent1"/>
                  </a:solidFill>
                  <a:latin typeface="Open Sans"/>
                  <a:ea typeface="Open Sans"/>
                  <a:cs typeface="Open Sans"/>
                  <a:sym typeface="Open Sans"/>
                </a:rPr>
                <a:t>24%</a:t>
              </a:r>
              <a:endParaRPr sz="2100" b="1">
                <a:solidFill>
                  <a:schemeClr val="accent1"/>
                </a:solidFill>
                <a:latin typeface="Open Sans"/>
                <a:ea typeface="Open Sans"/>
                <a:cs typeface="Open Sans"/>
                <a:sym typeface="Open Sans"/>
              </a:endParaRPr>
            </a:p>
          </p:txBody>
        </p:sp>
      </p:grpSp>
      <p:sp>
        <p:nvSpPr>
          <p:cNvPr id="424" name="Google Shape;424;p21"/>
          <p:cNvSpPr txBox="1"/>
          <p:nvPr/>
        </p:nvSpPr>
        <p:spPr>
          <a:xfrm>
            <a:off x="2525401" y="4661661"/>
            <a:ext cx="1865643" cy="712722"/>
          </a:xfrm>
          <a:prstGeom prst="rect">
            <a:avLst/>
          </a:prstGeom>
          <a:noFill/>
          <a:ln>
            <a:noFill/>
          </a:ln>
        </p:spPr>
        <p:txBody>
          <a:bodyPr spcFirstLastPara="1" wrap="square" lIns="182875" tIns="0" rIns="0" bIns="0" anchor="t" anchorCtr="0">
            <a:noAutofit/>
          </a:bodyPr>
          <a:lstStyle/>
          <a:p>
            <a:pPr marL="0" marR="0" lvl="0" indent="0" algn="ctr" rtl="0">
              <a:spcBef>
                <a:spcPts val="0"/>
              </a:spcBef>
              <a:spcAft>
                <a:spcPts val="0"/>
              </a:spcAft>
              <a:buNone/>
            </a:pPr>
            <a:r>
              <a:rPr lang="en-US" sz="1600">
                <a:solidFill>
                  <a:srgbClr val="0A1F24"/>
                </a:solidFill>
                <a:latin typeface="Open Sans Light"/>
                <a:ea typeface="Open Sans Light"/>
                <a:cs typeface="Open Sans Light"/>
                <a:sym typeface="Open Sans Light"/>
              </a:rPr>
              <a:t>Open Source SSO Target Platform</a:t>
            </a:r>
            <a:endParaRPr sz="1600">
              <a:solidFill>
                <a:srgbClr val="0A1F24"/>
              </a:solidFill>
              <a:latin typeface="Open Sans Light"/>
              <a:ea typeface="Open Sans Light"/>
              <a:cs typeface="Open Sans Light"/>
              <a:sym typeface="Open Sans Light"/>
            </a:endParaRPr>
          </a:p>
        </p:txBody>
      </p:sp>
      <p:sp>
        <p:nvSpPr>
          <p:cNvPr id="425" name="Google Shape;425;p21"/>
          <p:cNvSpPr txBox="1"/>
          <p:nvPr/>
        </p:nvSpPr>
        <p:spPr>
          <a:xfrm>
            <a:off x="4564845" y="3744796"/>
            <a:ext cx="2188984" cy="580494"/>
          </a:xfrm>
          <a:prstGeom prst="rect">
            <a:avLst/>
          </a:prstGeom>
          <a:noFill/>
          <a:ln>
            <a:noFill/>
          </a:ln>
        </p:spPr>
        <p:txBody>
          <a:bodyPr spcFirstLastPara="1" wrap="square" lIns="91425" tIns="0" rIns="91425" bIns="0" anchor="t" anchorCtr="0">
            <a:noAutofit/>
          </a:bodyPr>
          <a:lstStyle/>
          <a:p>
            <a:pPr marL="0" marR="0" lvl="0" indent="0" algn="ctr" rtl="0">
              <a:lnSpc>
                <a:spcPct val="90000"/>
              </a:lnSpc>
              <a:spcBef>
                <a:spcPts val="0"/>
              </a:spcBef>
              <a:spcAft>
                <a:spcPts val="0"/>
              </a:spcAft>
              <a:buNone/>
            </a:pPr>
            <a:r>
              <a:rPr lang="en-US" sz="1600" b="1">
                <a:solidFill>
                  <a:srgbClr val="00B0F0"/>
                </a:solidFill>
                <a:latin typeface="Arial"/>
                <a:ea typeface="Arial"/>
                <a:cs typeface="Arial"/>
                <a:sym typeface="Arial"/>
              </a:rPr>
              <a:t>OKTA</a:t>
            </a:r>
            <a:endParaRPr/>
          </a:p>
          <a:p>
            <a:pPr marL="0" marR="0" lvl="0" indent="0" algn="ctr" rtl="0">
              <a:lnSpc>
                <a:spcPct val="90000"/>
              </a:lnSpc>
              <a:spcBef>
                <a:spcPts val="545"/>
              </a:spcBef>
              <a:spcAft>
                <a:spcPts val="0"/>
              </a:spcAft>
              <a:buNone/>
            </a:pPr>
            <a:r>
              <a:rPr lang="en-US" sz="1600" b="1">
                <a:solidFill>
                  <a:srgbClr val="00B0F0"/>
                </a:solidFill>
                <a:latin typeface="Arial"/>
                <a:ea typeface="Arial"/>
                <a:cs typeface="Arial"/>
                <a:sym typeface="Arial"/>
              </a:rPr>
              <a:t>2022.05.0</a:t>
            </a:r>
            <a:endParaRPr sz="1600" b="1">
              <a:solidFill>
                <a:srgbClr val="00B0F0"/>
              </a:solidFill>
              <a:latin typeface="Arial"/>
              <a:ea typeface="Arial"/>
              <a:cs typeface="Arial"/>
              <a:sym typeface="Arial"/>
            </a:endParaRPr>
          </a:p>
        </p:txBody>
      </p:sp>
      <p:grpSp>
        <p:nvGrpSpPr>
          <p:cNvPr id="426" name="Google Shape;426;p21"/>
          <p:cNvGrpSpPr/>
          <p:nvPr/>
        </p:nvGrpSpPr>
        <p:grpSpPr>
          <a:xfrm>
            <a:off x="4992501" y="1955002"/>
            <a:ext cx="1323976" cy="1700355"/>
            <a:chOff x="3146269" y="1150145"/>
            <a:chExt cx="1346552" cy="1778889"/>
          </a:xfrm>
        </p:grpSpPr>
        <p:sp>
          <p:nvSpPr>
            <p:cNvPr id="427" name="Google Shape;427;p21"/>
            <p:cNvSpPr/>
            <p:nvPr/>
          </p:nvSpPr>
          <p:spPr>
            <a:xfrm>
              <a:off x="3146269" y="1150145"/>
              <a:ext cx="1346552" cy="1346776"/>
            </a:xfrm>
            <a:prstGeom prst="ellipse">
              <a:avLst/>
            </a:prstGeom>
            <a:solidFill>
              <a:srgbClr val="FFC56E">
                <a:alpha val="4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428" name="Google Shape;428;p21"/>
            <p:cNvSpPr/>
            <p:nvPr/>
          </p:nvSpPr>
          <p:spPr>
            <a:xfrm>
              <a:off x="3207623" y="1212048"/>
              <a:ext cx="1223845" cy="1224480"/>
            </a:xfrm>
            <a:prstGeom prst="pie">
              <a:avLst>
                <a:gd name="adj1" fmla="val 16200000"/>
                <a:gd name="adj2" fmla="val 17820120"/>
              </a:avLst>
            </a:prstGeom>
            <a:solidFill>
              <a:srgbClr val="FF9E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429" name="Google Shape;429;p21"/>
            <p:cNvSpPr txBox="1"/>
            <p:nvPr/>
          </p:nvSpPr>
          <p:spPr>
            <a:xfrm>
              <a:off x="3319977" y="2593477"/>
              <a:ext cx="976492" cy="335557"/>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en-US" sz="2100" b="1">
                  <a:solidFill>
                    <a:schemeClr val="accent1"/>
                  </a:solidFill>
                  <a:latin typeface="Open Sans"/>
                  <a:ea typeface="Open Sans"/>
                  <a:cs typeface="Open Sans"/>
                  <a:sym typeface="Open Sans"/>
                </a:rPr>
                <a:t>14%</a:t>
              </a:r>
              <a:endParaRPr sz="2100" b="1">
                <a:solidFill>
                  <a:schemeClr val="accent1"/>
                </a:solidFill>
                <a:latin typeface="Open Sans"/>
                <a:ea typeface="Open Sans"/>
                <a:cs typeface="Open Sans"/>
                <a:sym typeface="Open Sans"/>
              </a:endParaRPr>
            </a:p>
          </p:txBody>
        </p:sp>
      </p:grpSp>
      <p:sp>
        <p:nvSpPr>
          <p:cNvPr id="430" name="Google Shape;430;p21"/>
          <p:cNvSpPr txBox="1"/>
          <p:nvPr/>
        </p:nvSpPr>
        <p:spPr>
          <a:xfrm>
            <a:off x="6750832" y="3744795"/>
            <a:ext cx="2106118" cy="522767"/>
          </a:xfrm>
          <a:prstGeom prst="rect">
            <a:avLst/>
          </a:prstGeom>
          <a:noFill/>
          <a:ln>
            <a:noFill/>
          </a:ln>
        </p:spPr>
        <p:txBody>
          <a:bodyPr spcFirstLastPara="1" wrap="square" lIns="91425" tIns="0" rIns="91425" bIns="0" anchor="t" anchorCtr="0">
            <a:noAutofit/>
          </a:bodyPr>
          <a:lstStyle/>
          <a:p>
            <a:pPr marL="0" marR="0" lvl="0" indent="0" algn="ctr" rtl="0">
              <a:lnSpc>
                <a:spcPct val="90000"/>
              </a:lnSpc>
              <a:spcBef>
                <a:spcPts val="0"/>
              </a:spcBef>
              <a:spcAft>
                <a:spcPts val="0"/>
              </a:spcAft>
              <a:buNone/>
            </a:pPr>
            <a:r>
              <a:rPr lang="en-US" sz="1600" b="1">
                <a:solidFill>
                  <a:srgbClr val="00B0F0"/>
                </a:solidFill>
                <a:latin typeface="Arial"/>
                <a:ea typeface="Arial"/>
                <a:cs typeface="Arial"/>
                <a:sym typeface="Arial"/>
              </a:rPr>
              <a:t>Auth0</a:t>
            </a:r>
            <a:endParaRPr/>
          </a:p>
          <a:p>
            <a:pPr marL="0" marR="0" lvl="0" indent="0" algn="ctr" rtl="0">
              <a:lnSpc>
                <a:spcPct val="90000"/>
              </a:lnSpc>
              <a:spcBef>
                <a:spcPts val="545"/>
              </a:spcBef>
              <a:spcAft>
                <a:spcPts val="0"/>
              </a:spcAft>
              <a:buNone/>
            </a:pPr>
            <a:r>
              <a:rPr lang="en-US" sz="1600" b="1">
                <a:solidFill>
                  <a:srgbClr val="00B0F0"/>
                </a:solidFill>
                <a:latin typeface="Calibri"/>
                <a:ea typeface="Calibri"/>
                <a:cs typeface="Calibri"/>
                <a:sym typeface="Calibri"/>
              </a:rPr>
              <a:t>2202.03 (30269.1762)</a:t>
            </a:r>
            <a:endParaRPr sz="1600" b="1">
              <a:solidFill>
                <a:srgbClr val="00B0F0"/>
              </a:solidFill>
              <a:latin typeface="Arial"/>
              <a:ea typeface="Arial"/>
              <a:cs typeface="Arial"/>
              <a:sym typeface="Arial"/>
            </a:endParaRPr>
          </a:p>
        </p:txBody>
      </p:sp>
      <p:grpSp>
        <p:nvGrpSpPr>
          <p:cNvPr id="431" name="Google Shape;431;p21"/>
          <p:cNvGrpSpPr/>
          <p:nvPr/>
        </p:nvGrpSpPr>
        <p:grpSpPr>
          <a:xfrm>
            <a:off x="7153191" y="1955002"/>
            <a:ext cx="1323975" cy="1700355"/>
            <a:chOff x="3146269" y="1150145"/>
            <a:chExt cx="1346552" cy="1778889"/>
          </a:xfrm>
        </p:grpSpPr>
        <p:sp>
          <p:nvSpPr>
            <p:cNvPr id="432" name="Google Shape;432;p21"/>
            <p:cNvSpPr/>
            <p:nvPr/>
          </p:nvSpPr>
          <p:spPr>
            <a:xfrm>
              <a:off x="3146269" y="1150145"/>
              <a:ext cx="1346552" cy="1346776"/>
            </a:xfrm>
            <a:prstGeom prst="ellipse">
              <a:avLst/>
            </a:prstGeom>
            <a:solidFill>
              <a:srgbClr val="FFC56E">
                <a:alpha val="4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433" name="Google Shape;433;p21"/>
            <p:cNvSpPr/>
            <p:nvPr/>
          </p:nvSpPr>
          <p:spPr>
            <a:xfrm>
              <a:off x="3207623" y="1212048"/>
              <a:ext cx="1223845" cy="1224480"/>
            </a:xfrm>
            <a:prstGeom prst="pie">
              <a:avLst>
                <a:gd name="adj1" fmla="val 16200000"/>
                <a:gd name="adj2" fmla="val 16176045"/>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434" name="Google Shape;434;p21"/>
            <p:cNvSpPr txBox="1"/>
            <p:nvPr/>
          </p:nvSpPr>
          <p:spPr>
            <a:xfrm>
              <a:off x="3338714" y="2593477"/>
              <a:ext cx="978151" cy="335557"/>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en-US" sz="2100" b="1">
                  <a:solidFill>
                    <a:schemeClr val="accent1"/>
                  </a:solidFill>
                  <a:latin typeface="Open Sans"/>
                  <a:ea typeface="Open Sans"/>
                  <a:cs typeface="Open Sans"/>
                  <a:sym typeface="Open Sans"/>
                </a:rPr>
                <a:t>100%</a:t>
              </a:r>
              <a:endParaRPr sz="2100" b="1">
                <a:solidFill>
                  <a:schemeClr val="accent1"/>
                </a:solidFill>
                <a:latin typeface="Open Sans"/>
                <a:ea typeface="Open Sans"/>
                <a:cs typeface="Open Sans"/>
                <a:sym typeface="Open Sans"/>
              </a:endParaRPr>
            </a:p>
          </p:txBody>
        </p:sp>
      </p:grpSp>
      <p:sp>
        <p:nvSpPr>
          <p:cNvPr id="435" name="Google Shape;435;p21"/>
          <p:cNvSpPr/>
          <p:nvPr/>
        </p:nvSpPr>
        <p:spPr>
          <a:xfrm>
            <a:off x="348765" y="1243402"/>
            <a:ext cx="82276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0A1F24"/>
                </a:solidFill>
                <a:latin typeface="Open Sans Light"/>
                <a:ea typeface="Open Sans Light"/>
                <a:cs typeface="Open Sans Light"/>
                <a:sym typeface="Open Sans Light"/>
              </a:rPr>
              <a:t>The following summary shows test pass percentages for target platforms:</a:t>
            </a:r>
            <a:endParaRPr sz="1800" dirty="0">
              <a:solidFill>
                <a:schemeClr val="dk1"/>
              </a:solidFill>
              <a:latin typeface="Times New Roman"/>
              <a:ea typeface="Times New Roman"/>
              <a:cs typeface="Times New Roman"/>
              <a:sym typeface="Times New Roman"/>
            </a:endParaRPr>
          </a:p>
        </p:txBody>
      </p:sp>
      <p:sp>
        <p:nvSpPr>
          <p:cNvPr id="436" name="Google Shape;436;p21"/>
          <p:cNvSpPr txBox="1"/>
          <p:nvPr/>
        </p:nvSpPr>
        <p:spPr>
          <a:xfrm>
            <a:off x="4710535" y="4669543"/>
            <a:ext cx="1865643" cy="712722"/>
          </a:xfrm>
          <a:prstGeom prst="rect">
            <a:avLst/>
          </a:prstGeom>
          <a:noFill/>
          <a:ln>
            <a:noFill/>
          </a:ln>
        </p:spPr>
        <p:txBody>
          <a:bodyPr spcFirstLastPara="1" wrap="square" lIns="182875" tIns="0" rIns="0" bIns="0" anchor="t" anchorCtr="0">
            <a:noAutofit/>
          </a:bodyPr>
          <a:lstStyle/>
          <a:p>
            <a:pPr marL="0" marR="0" lvl="0" indent="0" algn="ctr" rtl="0">
              <a:spcBef>
                <a:spcPts val="0"/>
              </a:spcBef>
              <a:spcAft>
                <a:spcPts val="0"/>
              </a:spcAft>
              <a:buNone/>
            </a:pPr>
            <a:r>
              <a:rPr lang="en-US" sz="1600">
                <a:solidFill>
                  <a:srgbClr val="0A1F24"/>
                </a:solidFill>
                <a:latin typeface="Open Sans Light"/>
                <a:ea typeface="Open Sans Light"/>
                <a:cs typeface="Open Sans Light"/>
                <a:sym typeface="Open Sans Light"/>
              </a:rPr>
              <a:t>Open Source SSO Target Platform</a:t>
            </a:r>
            <a:endParaRPr sz="1600">
              <a:solidFill>
                <a:srgbClr val="0A1F24"/>
              </a:solidFill>
              <a:latin typeface="Open Sans Light"/>
              <a:ea typeface="Open Sans Light"/>
              <a:cs typeface="Open Sans Light"/>
              <a:sym typeface="Open Sans Light"/>
            </a:endParaRPr>
          </a:p>
        </p:txBody>
      </p:sp>
      <p:sp>
        <p:nvSpPr>
          <p:cNvPr id="437" name="Google Shape;437;p21"/>
          <p:cNvSpPr txBox="1"/>
          <p:nvPr/>
        </p:nvSpPr>
        <p:spPr>
          <a:xfrm>
            <a:off x="6872236" y="4669543"/>
            <a:ext cx="1865643" cy="712722"/>
          </a:xfrm>
          <a:prstGeom prst="rect">
            <a:avLst/>
          </a:prstGeom>
          <a:noFill/>
          <a:ln>
            <a:noFill/>
          </a:ln>
        </p:spPr>
        <p:txBody>
          <a:bodyPr spcFirstLastPara="1" wrap="square" lIns="182875" tIns="0" rIns="0" bIns="0" anchor="t" anchorCtr="0">
            <a:noAutofit/>
          </a:bodyPr>
          <a:lstStyle/>
          <a:p>
            <a:pPr marL="0" marR="0" lvl="0" indent="0" algn="ctr" rtl="0">
              <a:spcBef>
                <a:spcPts val="0"/>
              </a:spcBef>
              <a:spcAft>
                <a:spcPts val="0"/>
              </a:spcAft>
              <a:buNone/>
            </a:pPr>
            <a:r>
              <a:rPr lang="en-US" sz="1600">
                <a:solidFill>
                  <a:srgbClr val="0A1F24"/>
                </a:solidFill>
                <a:latin typeface="Open Sans Light"/>
                <a:ea typeface="Open Sans Light"/>
                <a:cs typeface="Open Sans Light"/>
                <a:sym typeface="Open Sans Light"/>
              </a:rPr>
              <a:t>Open Source SSO Target Platform</a:t>
            </a:r>
            <a:endParaRPr sz="1600">
              <a:solidFill>
                <a:srgbClr val="0A1F24"/>
              </a:solidFill>
              <a:latin typeface="Open Sans Light"/>
              <a:ea typeface="Open Sans Light"/>
              <a:cs typeface="Open Sans Light"/>
              <a:sym typeface="Open Sans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22"/>
          <p:cNvSpPr txBox="1">
            <a:spLocks noGrp="1"/>
          </p:cNvSpPr>
          <p:nvPr>
            <p:ph type="title"/>
          </p:nvPr>
        </p:nvSpPr>
        <p:spPr>
          <a:xfrm>
            <a:off x="320041" y="79001"/>
            <a:ext cx="8451381" cy="8225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n-US"/>
              <a:t>Return Back to Community</a:t>
            </a:r>
            <a:endParaRPr/>
          </a:p>
        </p:txBody>
      </p:sp>
      <p:grpSp>
        <p:nvGrpSpPr>
          <p:cNvPr id="443" name="Google Shape;443;p22"/>
          <p:cNvGrpSpPr/>
          <p:nvPr/>
        </p:nvGrpSpPr>
        <p:grpSpPr>
          <a:xfrm>
            <a:off x="534836" y="1164234"/>
            <a:ext cx="8061325" cy="705805"/>
            <a:chOff x="563563" y="1081175"/>
            <a:chExt cx="8061325" cy="529354"/>
          </a:xfrm>
        </p:grpSpPr>
        <p:grpSp>
          <p:nvGrpSpPr>
            <p:cNvPr id="444" name="Google Shape;444;p22"/>
            <p:cNvGrpSpPr/>
            <p:nvPr/>
          </p:nvGrpSpPr>
          <p:grpSpPr>
            <a:xfrm>
              <a:off x="1419061" y="1081175"/>
              <a:ext cx="7205827" cy="529354"/>
              <a:chOff x="2893500" y="1117028"/>
              <a:chExt cx="8209284" cy="529354"/>
            </a:xfrm>
          </p:grpSpPr>
          <p:sp>
            <p:nvSpPr>
              <p:cNvPr id="445" name="Google Shape;445;p22"/>
              <p:cNvSpPr txBox="1"/>
              <p:nvPr/>
            </p:nvSpPr>
            <p:spPr>
              <a:xfrm>
                <a:off x="2893500" y="1117028"/>
                <a:ext cx="7925338" cy="280846"/>
              </a:xfrm>
              <a:prstGeom prst="rect">
                <a:avLst/>
              </a:prstGeom>
              <a:noFill/>
              <a:ln>
                <a:noFill/>
              </a:ln>
            </p:spPr>
            <p:txBody>
              <a:bodyPr spcFirstLastPara="1" wrap="square" lIns="182875" tIns="45700" rIns="27000" bIns="45700" anchor="ctr" anchorCtr="0">
                <a:spAutoFit/>
              </a:bodyPr>
              <a:lstStyle/>
              <a:p>
                <a:pPr marL="0" marR="0" lvl="0" indent="0" algn="l" rtl="0">
                  <a:lnSpc>
                    <a:spcPct val="90000"/>
                  </a:lnSpc>
                  <a:spcBef>
                    <a:spcPts val="0"/>
                  </a:spcBef>
                  <a:spcAft>
                    <a:spcPts val="0"/>
                  </a:spcAft>
                  <a:buNone/>
                </a:pPr>
                <a:r>
                  <a:rPr lang="en-US" sz="2000">
                    <a:solidFill>
                      <a:schemeClr val="accent1"/>
                    </a:solidFill>
                    <a:latin typeface="Open Sans"/>
                    <a:ea typeface="Open Sans"/>
                    <a:cs typeface="Open Sans"/>
                    <a:sym typeface="Open Sans"/>
                  </a:rPr>
                  <a:t>Opened Ticket at OKTA Support Site</a:t>
                </a:r>
                <a:endParaRPr sz="2000">
                  <a:solidFill>
                    <a:schemeClr val="accent1"/>
                  </a:solidFill>
                  <a:latin typeface="Open Sans"/>
                  <a:ea typeface="Open Sans"/>
                  <a:cs typeface="Open Sans"/>
                  <a:sym typeface="Open Sans"/>
                </a:endParaRPr>
              </a:p>
            </p:txBody>
          </p:sp>
          <p:sp>
            <p:nvSpPr>
              <p:cNvPr id="446" name="Google Shape;446;p22"/>
              <p:cNvSpPr txBox="1"/>
              <p:nvPr/>
            </p:nvSpPr>
            <p:spPr>
              <a:xfrm>
                <a:off x="2893500" y="1374030"/>
                <a:ext cx="8209284" cy="272352"/>
              </a:xfrm>
              <a:prstGeom prst="rect">
                <a:avLst/>
              </a:prstGeom>
              <a:noFill/>
              <a:ln>
                <a:noFill/>
              </a:ln>
            </p:spPr>
            <p:txBody>
              <a:bodyPr spcFirstLastPara="1" wrap="square" lIns="182875" tIns="45700" rIns="27000" bIns="45700" anchor="t" anchorCtr="0">
                <a:spAutoFit/>
              </a:bodyPr>
              <a:lstStyle/>
              <a:p>
                <a:pPr marL="0" marR="0" lvl="0" indent="0" algn="l" rtl="0">
                  <a:lnSpc>
                    <a:spcPct val="110000"/>
                  </a:lnSpc>
                  <a:spcBef>
                    <a:spcPts val="0"/>
                  </a:spcBef>
                  <a:spcAft>
                    <a:spcPts val="0"/>
                  </a:spcAft>
                  <a:buNone/>
                </a:pPr>
                <a:r>
                  <a:rPr lang="en-US" sz="1600" dirty="0">
                    <a:solidFill>
                      <a:srgbClr val="0A304B"/>
                    </a:solidFill>
                    <a:latin typeface="Open Sans Light"/>
                    <a:ea typeface="Open Sans Light"/>
                    <a:cs typeface="Open Sans Light"/>
                    <a:sym typeface="Open Sans Light"/>
                  </a:rPr>
                  <a:t>OKTA Ticket Number:  </a:t>
                </a:r>
                <a:r>
                  <a:rPr lang="en-US" sz="1600" b="1" dirty="0">
                    <a:solidFill>
                      <a:srgbClr val="0A304B"/>
                    </a:solidFill>
                    <a:latin typeface="Open Sans Light"/>
                    <a:ea typeface="Open Sans Light"/>
                    <a:cs typeface="Open Sans Light"/>
                    <a:sym typeface="Open Sans Light"/>
                  </a:rPr>
                  <a:t>01612779</a:t>
                </a:r>
                <a:r>
                  <a:rPr lang="en-US" sz="1600" dirty="0">
                    <a:solidFill>
                      <a:srgbClr val="0A304B"/>
                    </a:solidFill>
                    <a:latin typeface="Open Sans Light"/>
                    <a:ea typeface="Open Sans Light"/>
                    <a:cs typeface="Open Sans Light"/>
                    <a:sym typeface="Open Sans Light"/>
                  </a:rPr>
                  <a:t> </a:t>
                </a:r>
                <a:endParaRPr sz="1600" dirty="0">
                  <a:solidFill>
                    <a:srgbClr val="0A304B"/>
                  </a:solidFill>
                  <a:latin typeface="Open Sans Light"/>
                  <a:ea typeface="Open Sans Light"/>
                  <a:cs typeface="Open Sans Light"/>
                  <a:sym typeface="Open Sans Light"/>
                </a:endParaRPr>
              </a:p>
            </p:txBody>
          </p:sp>
        </p:grpSp>
        <p:sp>
          <p:nvSpPr>
            <p:cNvPr id="447" name="Google Shape;447;p22"/>
            <p:cNvSpPr/>
            <p:nvPr/>
          </p:nvSpPr>
          <p:spPr>
            <a:xfrm>
              <a:off x="563563" y="1125019"/>
              <a:ext cx="777240" cy="320040"/>
            </a:xfrm>
            <a:prstGeom prst="parallelogram">
              <a:avLst>
                <a:gd name="adj" fmla="val 25000"/>
              </a:avLst>
            </a:prstGeom>
            <a:solidFill>
              <a:schemeClr val="accent1"/>
            </a:solidFill>
            <a:ln>
              <a:noFill/>
            </a:ln>
          </p:spPr>
          <p:txBody>
            <a:bodyPr spcFirstLastPara="1" wrap="square" lIns="68575" tIns="34275" rIns="182875" bIns="64000" anchor="ctr" anchorCtr="0">
              <a:noAutofit/>
            </a:bodyPr>
            <a:lstStyle/>
            <a:p>
              <a:pPr marL="101600" marR="0" lvl="0" indent="0" algn="ctr" rtl="0">
                <a:lnSpc>
                  <a:spcPct val="119000"/>
                </a:lnSpc>
                <a:spcBef>
                  <a:spcPts val="0"/>
                </a:spcBef>
                <a:spcAft>
                  <a:spcPts val="0"/>
                </a:spcAft>
                <a:buNone/>
              </a:pPr>
              <a:r>
                <a:rPr lang="en-US" sz="2000" b="1">
                  <a:solidFill>
                    <a:srgbClr val="FFFFFF"/>
                  </a:solidFill>
                  <a:latin typeface="Open Sans"/>
                  <a:ea typeface="Open Sans"/>
                  <a:cs typeface="Open Sans"/>
                  <a:sym typeface="Open Sans"/>
                </a:rPr>
                <a:t>1</a:t>
              </a:r>
              <a:endParaRPr sz="2000" b="1">
                <a:solidFill>
                  <a:srgbClr val="FFFFFF"/>
                </a:solidFill>
                <a:latin typeface="Open Sans"/>
                <a:ea typeface="Open Sans"/>
                <a:cs typeface="Open Sans"/>
                <a:sym typeface="Open Sans"/>
              </a:endParaRPr>
            </a:p>
          </p:txBody>
        </p:sp>
      </p:grpSp>
      <p:grpSp>
        <p:nvGrpSpPr>
          <p:cNvPr id="448" name="Google Shape;448;p22"/>
          <p:cNvGrpSpPr/>
          <p:nvPr/>
        </p:nvGrpSpPr>
        <p:grpSpPr>
          <a:xfrm>
            <a:off x="515068" y="2260420"/>
            <a:ext cx="8061325" cy="976689"/>
            <a:chOff x="563563" y="1081175"/>
            <a:chExt cx="8061325" cy="732517"/>
          </a:xfrm>
        </p:grpSpPr>
        <p:grpSp>
          <p:nvGrpSpPr>
            <p:cNvPr id="449" name="Google Shape;449;p22"/>
            <p:cNvGrpSpPr/>
            <p:nvPr/>
          </p:nvGrpSpPr>
          <p:grpSpPr>
            <a:xfrm>
              <a:off x="1419061" y="1081175"/>
              <a:ext cx="7205827" cy="732517"/>
              <a:chOff x="2893500" y="1117028"/>
              <a:chExt cx="8209284" cy="732517"/>
            </a:xfrm>
          </p:grpSpPr>
          <p:sp>
            <p:nvSpPr>
              <p:cNvPr id="450" name="Google Shape;450;p22"/>
              <p:cNvSpPr txBox="1"/>
              <p:nvPr/>
            </p:nvSpPr>
            <p:spPr>
              <a:xfrm>
                <a:off x="2893500" y="1117028"/>
                <a:ext cx="7925338" cy="280846"/>
              </a:xfrm>
              <a:prstGeom prst="rect">
                <a:avLst/>
              </a:prstGeom>
              <a:noFill/>
              <a:ln>
                <a:noFill/>
              </a:ln>
            </p:spPr>
            <p:txBody>
              <a:bodyPr spcFirstLastPara="1" wrap="square" lIns="182875" tIns="45700" rIns="27000" bIns="45700" anchor="ctr" anchorCtr="0">
                <a:spAutoFit/>
              </a:bodyPr>
              <a:lstStyle/>
              <a:p>
                <a:pPr marL="0" marR="0" lvl="0" indent="0" algn="l" rtl="0">
                  <a:lnSpc>
                    <a:spcPct val="90000"/>
                  </a:lnSpc>
                  <a:spcBef>
                    <a:spcPts val="0"/>
                  </a:spcBef>
                  <a:spcAft>
                    <a:spcPts val="0"/>
                  </a:spcAft>
                  <a:buNone/>
                </a:pPr>
                <a:r>
                  <a:rPr lang="en-US" sz="2000">
                    <a:solidFill>
                      <a:schemeClr val="accent1"/>
                    </a:solidFill>
                    <a:latin typeface="Open Sans"/>
                    <a:ea typeface="Open Sans"/>
                    <a:cs typeface="Open Sans"/>
                    <a:sym typeface="Open Sans"/>
                  </a:rPr>
                  <a:t>Opened Ticket at OpenIAM Support Site</a:t>
                </a:r>
                <a:endParaRPr sz="2000">
                  <a:solidFill>
                    <a:schemeClr val="accent1"/>
                  </a:solidFill>
                  <a:latin typeface="Open Sans"/>
                  <a:ea typeface="Open Sans"/>
                  <a:cs typeface="Open Sans"/>
                  <a:sym typeface="Open Sans"/>
                </a:endParaRPr>
              </a:p>
            </p:txBody>
          </p:sp>
          <p:sp>
            <p:nvSpPr>
              <p:cNvPr id="451" name="Google Shape;451;p22"/>
              <p:cNvSpPr txBox="1"/>
              <p:nvPr/>
            </p:nvSpPr>
            <p:spPr>
              <a:xfrm>
                <a:off x="2893500" y="1374030"/>
                <a:ext cx="8209284" cy="475515"/>
              </a:xfrm>
              <a:prstGeom prst="rect">
                <a:avLst/>
              </a:prstGeom>
              <a:noFill/>
              <a:ln>
                <a:noFill/>
              </a:ln>
            </p:spPr>
            <p:txBody>
              <a:bodyPr spcFirstLastPara="1" wrap="square" lIns="182875" tIns="45700" rIns="27000" bIns="45700" anchor="t" anchorCtr="0">
                <a:spAutoFit/>
              </a:bodyPr>
              <a:lstStyle/>
              <a:p>
                <a:pPr marL="0" marR="0" lvl="0" indent="0" algn="l" rtl="0">
                  <a:lnSpc>
                    <a:spcPct val="110000"/>
                  </a:lnSpc>
                  <a:spcBef>
                    <a:spcPts val="0"/>
                  </a:spcBef>
                  <a:spcAft>
                    <a:spcPts val="0"/>
                  </a:spcAft>
                  <a:buNone/>
                </a:pPr>
                <a:r>
                  <a:rPr lang="en-US" sz="1600" dirty="0">
                    <a:solidFill>
                      <a:srgbClr val="0A304B"/>
                    </a:solidFill>
                    <a:latin typeface="Open Sans Light"/>
                    <a:ea typeface="Open Sans Light"/>
                    <a:cs typeface="Open Sans Light"/>
                    <a:sym typeface="Open Sans Light"/>
                  </a:rPr>
                  <a:t>No response received or ticket number assigned. Just have a snapshot about the submission.</a:t>
                </a:r>
                <a:endParaRPr sz="1600" dirty="0">
                  <a:solidFill>
                    <a:srgbClr val="0A304B"/>
                  </a:solidFill>
                  <a:latin typeface="Open Sans Light"/>
                  <a:ea typeface="Open Sans Light"/>
                  <a:cs typeface="Open Sans Light"/>
                  <a:sym typeface="Open Sans Light"/>
                </a:endParaRPr>
              </a:p>
            </p:txBody>
          </p:sp>
        </p:grpSp>
        <p:sp>
          <p:nvSpPr>
            <p:cNvPr id="452" name="Google Shape;452;p22"/>
            <p:cNvSpPr/>
            <p:nvPr/>
          </p:nvSpPr>
          <p:spPr>
            <a:xfrm>
              <a:off x="563563" y="1125019"/>
              <a:ext cx="777240" cy="320040"/>
            </a:xfrm>
            <a:prstGeom prst="parallelogram">
              <a:avLst>
                <a:gd name="adj" fmla="val 25000"/>
              </a:avLst>
            </a:prstGeom>
            <a:solidFill>
              <a:schemeClr val="accent1"/>
            </a:solidFill>
            <a:ln>
              <a:noFill/>
            </a:ln>
          </p:spPr>
          <p:txBody>
            <a:bodyPr spcFirstLastPara="1" wrap="square" lIns="68575" tIns="34275" rIns="182875" bIns="64000" anchor="ctr" anchorCtr="0">
              <a:noAutofit/>
            </a:bodyPr>
            <a:lstStyle/>
            <a:p>
              <a:pPr marL="101600" marR="0" lvl="0" indent="0" algn="ctr" rtl="0">
                <a:lnSpc>
                  <a:spcPct val="119000"/>
                </a:lnSpc>
                <a:spcBef>
                  <a:spcPts val="0"/>
                </a:spcBef>
                <a:spcAft>
                  <a:spcPts val="0"/>
                </a:spcAft>
                <a:buNone/>
              </a:pPr>
              <a:r>
                <a:rPr lang="en-US" sz="2000" b="1">
                  <a:solidFill>
                    <a:srgbClr val="FFFFFF"/>
                  </a:solidFill>
                  <a:latin typeface="Open Sans"/>
                  <a:ea typeface="Open Sans"/>
                  <a:cs typeface="Open Sans"/>
                  <a:sym typeface="Open Sans"/>
                </a:rPr>
                <a:t>2</a:t>
              </a:r>
              <a:endParaRPr sz="2000" b="1">
                <a:solidFill>
                  <a:srgbClr val="FFFFFF"/>
                </a:solidFill>
                <a:latin typeface="Open Sans"/>
                <a:ea typeface="Open Sans"/>
                <a:cs typeface="Open Sans"/>
                <a:sym typeface="Open Sans"/>
              </a:endParaRPr>
            </a:p>
          </p:txBody>
        </p:sp>
      </p:grpSp>
      <p:grpSp>
        <p:nvGrpSpPr>
          <p:cNvPr id="453" name="Google Shape;453;p22"/>
          <p:cNvGrpSpPr/>
          <p:nvPr/>
        </p:nvGrpSpPr>
        <p:grpSpPr>
          <a:xfrm>
            <a:off x="534836" y="3579778"/>
            <a:ext cx="8061325" cy="705845"/>
            <a:chOff x="563563" y="1081175"/>
            <a:chExt cx="8061325" cy="529384"/>
          </a:xfrm>
        </p:grpSpPr>
        <p:grpSp>
          <p:nvGrpSpPr>
            <p:cNvPr id="454" name="Google Shape;454;p22"/>
            <p:cNvGrpSpPr/>
            <p:nvPr/>
          </p:nvGrpSpPr>
          <p:grpSpPr>
            <a:xfrm>
              <a:off x="1419061" y="1081175"/>
              <a:ext cx="7205827" cy="529384"/>
              <a:chOff x="2893500" y="1117028"/>
              <a:chExt cx="8209284" cy="529384"/>
            </a:xfrm>
          </p:grpSpPr>
          <p:sp>
            <p:nvSpPr>
              <p:cNvPr id="455" name="Google Shape;455;p22"/>
              <p:cNvSpPr txBox="1"/>
              <p:nvPr/>
            </p:nvSpPr>
            <p:spPr>
              <a:xfrm>
                <a:off x="2893500" y="1117028"/>
                <a:ext cx="7925338" cy="280846"/>
              </a:xfrm>
              <a:prstGeom prst="rect">
                <a:avLst/>
              </a:prstGeom>
              <a:noFill/>
              <a:ln>
                <a:noFill/>
              </a:ln>
            </p:spPr>
            <p:txBody>
              <a:bodyPr spcFirstLastPara="1" wrap="square" lIns="182875" tIns="45700" rIns="27000" bIns="45700" anchor="ctr" anchorCtr="0">
                <a:spAutoFit/>
              </a:bodyPr>
              <a:lstStyle/>
              <a:p>
                <a:pPr marL="0" marR="0" lvl="0" indent="0" algn="l" rtl="0">
                  <a:lnSpc>
                    <a:spcPct val="90000"/>
                  </a:lnSpc>
                  <a:spcBef>
                    <a:spcPts val="0"/>
                  </a:spcBef>
                  <a:spcAft>
                    <a:spcPts val="0"/>
                  </a:spcAft>
                  <a:buNone/>
                </a:pPr>
                <a:r>
                  <a:rPr lang="en-US" sz="2000">
                    <a:solidFill>
                      <a:schemeClr val="accent1"/>
                    </a:solidFill>
                    <a:latin typeface="Open Sans"/>
                    <a:ea typeface="Open Sans"/>
                    <a:cs typeface="Open Sans"/>
                    <a:sym typeface="Open Sans"/>
                  </a:rPr>
                  <a:t>Microsoft Exchange Ticket</a:t>
                </a:r>
                <a:endParaRPr sz="2000">
                  <a:solidFill>
                    <a:schemeClr val="accent1"/>
                  </a:solidFill>
                  <a:latin typeface="Open Sans"/>
                  <a:ea typeface="Open Sans"/>
                  <a:cs typeface="Open Sans"/>
                  <a:sym typeface="Open Sans"/>
                </a:endParaRPr>
              </a:p>
            </p:txBody>
          </p:sp>
          <p:sp>
            <p:nvSpPr>
              <p:cNvPr id="456" name="Google Shape;456;p22"/>
              <p:cNvSpPr txBox="1"/>
              <p:nvPr/>
            </p:nvSpPr>
            <p:spPr>
              <a:xfrm>
                <a:off x="2893500" y="1374030"/>
                <a:ext cx="8209284" cy="272382"/>
              </a:xfrm>
              <a:prstGeom prst="rect">
                <a:avLst/>
              </a:prstGeom>
              <a:noFill/>
              <a:ln>
                <a:noFill/>
              </a:ln>
            </p:spPr>
            <p:txBody>
              <a:bodyPr spcFirstLastPara="1" wrap="square" lIns="182875" tIns="45700" rIns="27000" bIns="45700" anchor="t" anchorCtr="0">
                <a:spAutoFit/>
              </a:bodyPr>
              <a:lstStyle/>
              <a:p>
                <a:pPr marL="0" marR="0" lvl="0" indent="0" algn="l" rtl="0">
                  <a:lnSpc>
                    <a:spcPct val="110000"/>
                  </a:lnSpc>
                  <a:spcBef>
                    <a:spcPts val="0"/>
                  </a:spcBef>
                  <a:spcAft>
                    <a:spcPts val="0"/>
                  </a:spcAft>
                  <a:buNone/>
                </a:pPr>
                <a:r>
                  <a:rPr lang="en-US" sz="1600" dirty="0">
                    <a:solidFill>
                      <a:srgbClr val="0A304B"/>
                    </a:solidFill>
                    <a:latin typeface="Open Sans Light"/>
                    <a:ea typeface="Open Sans Light"/>
                    <a:cs typeface="Open Sans Light"/>
                    <a:sym typeface="Open Sans Light"/>
                  </a:rPr>
                  <a:t>For 2 x email addresses having problems a ticket will be submitted.</a:t>
                </a:r>
                <a:endParaRPr sz="1600" dirty="0">
                  <a:solidFill>
                    <a:srgbClr val="0A304B"/>
                  </a:solidFill>
                  <a:latin typeface="Open Sans Light"/>
                  <a:ea typeface="Open Sans Light"/>
                  <a:cs typeface="Open Sans Light"/>
                  <a:sym typeface="Open Sans Light"/>
                </a:endParaRPr>
              </a:p>
            </p:txBody>
          </p:sp>
        </p:grpSp>
        <p:sp>
          <p:nvSpPr>
            <p:cNvPr id="457" name="Google Shape;457;p22"/>
            <p:cNvSpPr/>
            <p:nvPr/>
          </p:nvSpPr>
          <p:spPr>
            <a:xfrm>
              <a:off x="563563" y="1125019"/>
              <a:ext cx="777240" cy="320040"/>
            </a:xfrm>
            <a:prstGeom prst="parallelogram">
              <a:avLst>
                <a:gd name="adj" fmla="val 25000"/>
              </a:avLst>
            </a:prstGeom>
            <a:solidFill>
              <a:schemeClr val="accent1"/>
            </a:solidFill>
            <a:ln>
              <a:noFill/>
            </a:ln>
          </p:spPr>
          <p:txBody>
            <a:bodyPr spcFirstLastPara="1" wrap="square" lIns="68575" tIns="34275" rIns="182875" bIns="64000" anchor="ctr" anchorCtr="0">
              <a:noAutofit/>
            </a:bodyPr>
            <a:lstStyle/>
            <a:p>
              <a:pPr marL="101600" marR="0" lvl="0" indent="0" algn="ctr" rtl="0">
                <a:lnSpc>
                  <a:spcPct val="119000"/>
                </a:lnSpc>
                <a:spcBef>
                  <a:spcPts val="0"/>
                </a:spcBef>
                <a:spcAft>
                  <a:spcPts val="0"/>
                </a:spcAft>
                <a:buNone/>
              </a:pPr>
              <a:r>
                <a:rPr lang="en-US" sz="2000" b="1">
                  <a:solidFill>
                    <a:srgbClr val="FFFFFF"/>
                  </a:solidFill>
                  <a:latin typeface="Open Sans"/>
                  <a:ea typeface="Open Sans"/>
                  <a:cs typeface="Open Sans"/>
                  <a:sym typeface="Open Sans"/>
                </a:rPr>
                <a:t>3</a:t>
              </a:r>
              <a:endParaRPr sz="2000" b="1">
                <a:solidFill>
                  <a:srgbClr val="FFFFFF"/>
                </a:solidFill>
                <a:latin typeface="Open Sans"/>
                <a:ea typeface="Open Sans"/>
                <a:cs typeface="Open Sans"/>
                <a:sym typeface="Open Sans"/>
              </a:endParaRPr>
            </a:p>
          </p:txBody>
        </p:sp>
      </p:grpSp>
      <p:grpSp>
        <p:nvGrpSpPr>
          <p:cNvPr id="458" name="Google Shape;458;p22"/>
          <p:cNvGrpSpPr/>
          <p:nvPr/>
        </p:nvGrpSpPr>
        <p:grpSpPr>
          <a:xfrm>
            <a:off x="534836" y="4946107"/>
            <a:ext cx="8061325" cy="1518376"/>
            <a:chOff x="563563" y="1081175"/>
            <a:chExt cx="8061325" cy="1138782"/>
          </a:xfrm>
        </p:grpSpPr>
        <p:grpSp>
          <p:nvGrpSpPr>
            <p:cNvPr id="459" name="Google Shape;459;p22"/>
            <p:cNvGrpSpPr/>
            <p:nvPr/>
          </p:nvGrpSpPr>
          <p:grpSpPr>
            <a:xfrm>
              <a:off x="1419061" y="1081175"/>
              <a:ext cx="7205827" cy="1138782"/>
              <a:chOff x="2893500" y="1117028"/>
              <a:chExt cx="8209284" cy="1138782"/>
            </a:xfrm>
          </p:grpSpPr>
          <p:sp>
            <p:nvSpPr>
              <p:cNvPr id="460" name="Google Shape;460;p22"/>
              <p:cNvSpPr txBox="1"/>
              <p:nvPr/>
            </p:nvSpPr>
            <p:spPr>
              <a:xfrm>
                <a:off x="2893500" y="1117028"/>
                <a:ext cx="7925338" cy="280846"/>
              </a:xfrm>
              <a:prstGeom prst="rect">
                <a:avLst/>
              </a:prstGeom>
              <a:noFill/>
              <a:ln>
                <a:noFill/>
              </a:ln>
            </p:spPr>
            <p:txBody>
              <a:bodyPr spcFirstLastPara="1" wrap="square" lIns="182875" tIns="45700" rIns="27000" bIns="45700" anchor="ctr" anchorCtr="0">
                <a:spAutoFit/>
              </a:bodyPr>
              <a:lstStyle/>
              <a:p>
                <a:pPr marL="0" marR="0" lvl="0" indent="0" algn="l" rtl="0">
                  <a:lnSpc>
                    <a:spcPct val="90000"/>
                  </a:lnSpc>
                  <a:spcBef>
                    <a:spcPts val="0"/>
                  </a:spcBef>
                  <a:spcAft>
                    <a:spcPts val="0"/>
                  </a:spcAft>
                  <a:buNone/>
                </a:pPr>
                <a:r>
                  <a:rPr lang="en-US" sz="2000">
                    <a:solidFill>
                      <a:schemeClr val="accent1"/>
                    </a:solidFill>
                    <a:latin typeface="Open Sans"/>
                    <a:ea typeface="Open Sans"/>
                    <a:cs typeface="Open Sans"/>
                    <a:sym typeface="Open Sans"/>
                  </a:rPr>
                  <a:t>cPanel Ticket</a:t>
                </a:r>
                <a:endParaRPr sz="2000">
                  <a:solidFill>
                    <a:schemeClr val="accent1"/>
                  </a:solidFill>
                  <a:latin typeface="Open Sans"/>
                  <a:ea typeface="Open Sans"/>
                  <a:cs typeface="Open Sans"/>
                  <a:sym typeface="Open Sans"/>
                </a:endParaRPr>
              </a:p>
            </p:txBody>
          </p:sp>
          <p:sp>
            <p:nvSpPr>
              <p:cNvPr id="461" name="Google Shape;461;p22"/>
              <p:cNvSpPr txBox="1"/>
              <p:nvPr/>
            </p:nvSpPr>
            <p:spPr>
              <a:xfrm>
                <a:off x="2893500" y="1374030"/>
                <a:ext cx="8209284" cy="881780"/>
              </a:xfrm>
              <a:prstGeom prst="rect">
                <a:avLst/>
              </a:prstGeom>
              <a:noFill/>
              <a:ln>
                <a:noFill/>
              </a:ln>
            </p:spPr>
            <p:txBody>
              <a:bodyPr spcFirstLastPara="1" wrap="square" lIns="182875" tIns="45700" rIns="27000" bIns="45700" anchor="t" anchorCtr="0">
                <a:spAutoFit/>
              </a:bodyPr>
              <a:lstStyle/>
              <a:p>
                <a:pPr marL="0" marR="0" lvl="0" indent="0" algn="l" rtl="0">
                  <a:lnSpc>
                    <a:spcPct val="110000"/>
                  </a:lnSpc>
                  <a:spcBef>
                    <a:spcPts val="0"/>
                  </a:spcBef>
                  <a:spcAft>
                    <a:spcPts val="0"/>
                  </a:spcAft>
                  <a:buNone/>
                </a:pPr>
                <a:r>
                  <a:rPr lang="en-US" sz="1600" dirty="0">
                    <a:solidFill>
                      <a:srgbClr val="0A304B"/>
                    </a:solidFill>
                    <a:latin typeface="Open Sans Light"/>
                    <a:ea typeface="Open Sans Light"/>
                    <a:cs typeface="Open Sans Light"/>
                    <a:sym typeface="Open Sans Light"/>
                  </a:rPr>
                  <a:t>Failed to use cPanel as mail sender (then we switched to MS Exchange) -  cannot register national IDN; within a given domain (in Punycode), cannot register EAI; and cannot create user in national scripts. Tickets will be submitted.</a:t>
                </a:r>
                <a:endParaRPr sz="1600" dirty="0">
                  <a:solidFill>
                    <a:srgbClr val="0A304B"/>
                  </a:solidFill>
                  <a:latin typeface="Open Sans Light"/>
                  <a:ea typeface="Open Sans Light"/>
                  <a:cs typeface="Open Sans Light"/>
                  <a:sym typeface="Open Sans Light"/>
                </a:endParaRPr>
              </a:p>
            </p:txBody>
          </p:sp>
        </p:grpSp>
        <p:sp>
          <p:nvSpPr>
            <p:cNvPr id="462" name="Google Shape;462;p22"/>
            <p:cNvSpPr/>
            <p:nvPr/>
          </p:nvSpPr>
          <p:spPr>
            <a:xfrm>
              <a:off x="563563" y="1125019"/>
              <a:ext cx="777240" cy="320040"/>
            </a:xfrm>
            <a:prstGeom prst="parallelogram">
              <a:avLst>
                <a:gd name="adj" fmla="val 25000"/>
              </a:avLst>
            </a:prstGeom>
            <a:solidFill>
              <a:schemeClr val="accent1"/>
            </a:solidFill>
            <a:ln>
              <a:noFill/>
            </a:ln>
          </p:spPr>
          <p:txBody>
            <a:bodyPr spcFirstLastPara="1" wrap="square" lIns="68575" tIns="34275" rIns="182875" bIns="64000" anchor="ctr" anchorCtr="0">
              <a:noAutofit/>
            </a:bodyPr>
            <a:lstStyle/>
            <a:p>
              <a:pPr marL="101600" marR="0" lvl="0" indent="0" algn="ctr" rtl="0">
                <a:lnSpc>
                  <a:spcPct val="119000"/>
                </a:lnSpc>
                <a:spcBef>
                  <a:spcPts val="0"/>
                </a:spcBef>
                <a:spcAft>
                  <a:spcPts val="0"/>
                </a:spcAft>
                <a:buNone/>
              </a:pPr>
              <a:r>
                <a:rPr lang="en-US" sz="2000" b="1">
                  <a:solidFill>
                    <a:srgbClr val="FFFFFF"/>
                  </a:solidFill>
                  <a:latin typeface="Open Sans"/>
                  <a:ea typeface="Open Sans"/>
                  <a:cs typeface="Open Sans"/>
                  <a:sym typeface="Open Sans"/>
                </a:rPr>
                <a:t>4</a:t>
              </a:r>
              <a:endParaRPr sz="2000" b="1">
                <a:solidFill>
                  <a:srgbClr val="FFFFFF"/>
                </a:solidFill>
                <a:latin typeface="Open Sans"/>
                <a:ea typeface="Open Sans"/>
                <a:cs typeface="Open Sans"/>
                <a:sym typeface="Open Sans"/>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23"/>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n-US" dirty="0"/>
              <a:t>Tools and Resources for Developers </a:t>
            </a:r>
            <a:endParaRPr dirty="0"/>
          </a:p>
        </p:txBody>
      </p:sp>
      <p:sp>
        <p:nvSpPr>
          <p:cNvPr id="468" name="Google Shape;468;p23"/>
          <p:cNvSpPr txBox="1"/>
          <p:nvPr/>
        </p:nvSpPr>
        <p:spPr>
          <a:xfrm>
            <a:off x="295102" y="1209759"/>
            <a:ext cx="6225075" cy="512070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accent4"/>
              </a:buClr>
              <a:buSzPts val="1800"/>
              <a:buFont typeface="Arial"/>
              <a:buNone/>
            </a:pPr>
            <a:r>
              <a:rPr lang="en-US" sz="1800" dirty="0">
                <a:solidFill>
                  <a:schemeClr val="dk2"/>
                </a:solidFill>
                <a:latin typeface="Open Sans"/>
                <a:ea typeface="Open Sans"/>
                <a:cs typeface="Open Sans"/>
                <a:sym typeface="Open Sans"/>
              </a:rPr>
              <a:t>Authoritative Tables:</a:t>
            </a:r>
            <a:endParaRPr dirty="0"/>
          </a:p>
          <a:p>
            <a:pPr marL="525780" marR="0" lvl="1" indent="-342900" algn="l" rtl="0">
              <a:lnSpc>
                <a:spcPct val="120000"/>
              </a:lnSpc>
              <a:spcBef>
                <a:spcPts val="600"/>
              </a:spcBef>
              <a:spcAft>
                <a:spcPts val="0"/>
              </a:spcAft>
              <a:buClr>
                <a:schemeClr val="accent2"/>
              </a:buClr>
              <a:buSzPts val="1190"/>
              <a:buFont typeface="Merriweather Sans"/>
              <a:buChar char="*"/>
            </a:pPr>
            <a:r>
              <a:rPr lang="en-US" sz="1400" b="0" i="0" u="none" strike="noStrike" cap="none" dirty="0">
                <a:solidFill>
                  <a:schemeClr val="accent3"/>
                </a:solidFill>
                <a:latin typeface="Open Sans Light"/>
                <a:ea typeface="Open Sans Light"/>
                <a:cs typeface="Open Sans Light"/>
                <a:sym typeface="Open Sans Light"/>
              </a:rPr>
              <a:t>http://</a:t>
            </a:r>
            <a:r>
              <a:rPr lang="en-US" sz="1400" b="0" i="0" u="none" strike="noStrike" cap="none" dirty="0" err="1">
                <a:solidFill>
                  <a:schemeClr val="accent3"/>
                </a:solidFill>
                <a:latin typeface="Open Sans Light"/>
                <a:ea typeface="Open Sans Light"/>
                <a:cs typeface="Open Sans Light"/>
                <a:sym typeface="Open Sans Light"/>
              </a:rPr>
              <a:t>www.internic.net</a:t>
            </a:r>
            <a:r>
              <a:rPr lang="en-US" sz="1400" b="0" i="0" u="none" strike="noStrike" cap="none" dirty="0">
                <a:solidFill>
                  <a:schemeClr val="accent3"/>
                </a:solidFill>
                <a:latin typeface="Open Sans Light"/>
                <a:ea typeface="Open Sans Light"/>
                <a:cs typeface="Open Sans Light"/>
                <a:sym typeface="Open Sans Light"/>
              </a:rPr>
              <a:t>/domain/</a:t>
            </a:r>
            <a:r>
              <a:rPr lang="en-US" sz="1400" b="0" i="0" u="none" strike="noStrike" cap="none" dirty="0" err="1">
                <a:solidFill>
                  <a:schemeClr val="accent3"/>
                </a:solidFill>
                <a:latin typeface="Open Sans Light"/>
                <a:ea typeface="Open Sans Light"/>
                <a:cs typeface="Open Sans Light"/>
                <a:sym typeface="Open Sans Light"/>
              </a:rPr>
              <a:t>root.zone</a:t>
            </a:r>
            <a:endParaRPr sz="1400" b="0" i="0" u="none" strike="noStrike" cap="none" dirty="0">
              <a:solidFill>
                <a:schemeClr val="accent3"/>
              </a:solidFill>
              <a:latin typeface="Open Sans Light"/>
              <a:ea typeface="Open Sans Light"/>
              <a:cs typeface="Open Sans Light"/>
              <a:sym typeface="Open Sans Light"/>
            </a:endParaRPr>
          </a:p>
          <a:p>
            <a:pPr marL="525780" marR="0" lvl="1" indent="-342900" algn="l" rtl="0">
              <a:lnSpc>
                <a:spcPct val="120000"/>
              </a:lnSpc>
              <a:spcBef>
                <a:spcPts val="400"/>
              </a:spcBef>
              <a:spcAft>
                <a:spcPts val="0"/>
              </a:spcAft>
              <a:buClr>
                <a:schemeClr val="accent2"/>
              </a:buClr>
              <a:buSzPts val="1190"/>
              <a:buFont typeface="Merriweather Sans"/>
              <a:buChar char="*"/>
            </a:pPr>
            <a:r>
              <a:rPr lang="en-US" sz="1400" b="0" i="0" u="none" strike="noStrike" cap="none" dirty="0">
                <a:solidFill>
                  <a:schemeClr val="accent3"/>
                </a:solidFill>
                <a:latin typeface="Open Sans Light"/>
                <a:ea typeface="Open Sans Light"/>
                <a:cs typeface="Open Sans Light"/>
                <a:sym typeface="Open Sans Light"/>
              </a:rPr>
              <a:t>http://</a:t>
            </a:r>
            <a:r>
              <a:rPr lang="en-US" sz="1400" b="0" i="0" u="none" strike="noStrike" cap="none" dirty="0" err="1">
                <a:solidFill>
                  <a:schemeClr val="accent3"/>
                </a:solidFill>
                <a:latin typeface="Open Sans Light"/>
                <a:ea typeface="Open Sans Light"/>
                <a:cs typeface="Open Sans Light"/>
                <a:sym typeface="Open Sans Light"/>
              </a:rPr>
              <a:t>www.dns.icann.org</a:t>
            </a:r>
            <a:r>
              <a:rPr lang="en-US" sz="1400" b="0" i="0" u="none" strike="noStrike" cap="none" dirty="0">
                <a:solidFill>
                  <a:schemeClr val="accent3"/>
                </a:solidFill>
                <a:latin typeface="Open Sans Light"/>
                <a:ea typeface="Open Sans Light"/>
                <a:cs typeface="Open Sans Light"/>
                <a:sym typeface="Open Sans Light"/>
              </a:rPr>
              <a:t>/services/authoritative-</a:t>
            </a:r>
            <a:r>
              <a:rPr lang="en-US" sz="1400" b="0" i="0" u="none" strike="noStrike" cap="none" dirty="0" err="1">
                <a:solidFill>
                  <a:schemeClr val="accent3"/>
                </a:solidFill>
                <a:latin typeface="Open Sans Light"/>
                <a:ea typeface="Open Sans Light"/>
                <a:cs typeface="Open Sans Light"/>
                <a:sym typeface="Open Sans Light"/>
              </a:rPr>
              <a:t>dns</a:t>
            </a:r>
            <a:r>
              <a:rPr lang="en-US" sz="1400" b="0" i="0" u="none" strike="noStrike" cap="none" dirty="0">
                <a:solidFill>
                  <a:schemeClr val="accent3"/>
                </a:solidFill>
                <a:latin typeface="Open Sans Light"/>
                <a:ea typeface="Open Sans Light"/>
                <a:cs typeface="Open Sans Light"/>
                <a:sym typeface="Open Sans Light"/>
              </a:rPr>
              <a:t>/</a:t>
            </a:r>
            <a:r>
              <a:rPr lang="en-US" sz="1400" b="0" i="0" u="none" strike="noStrike" cap="none" dirty="0" err="1">
                <a:solidFill>
                  <a:schemeClr val="accent3"/>
                </a:solidFill>
                <a:latin typeface="Open Sans Light"/>
                <a:ea typeface="Open Sans Light"/>
                <a:cs typeface="Open Sans Light"/>
                <a:sym typeface="Open Sans Light"/>
              </a:rPr>
              <a:t>index.html</a:t>
            </a:r>
            <a:endParaRPr sz="1400" b="0" i="0" u="none" strike="noStrike" cap="none" dirty="0">
              <a:solidFill>
                <a:schemeClr val="accent3"/>
              </a:solidFill>
              <a:latin typeface="Open Sans Light"/>
              <a:ea typeface="Open Sans Light"/>
              <a:cs typeface="Open Sans Light"/>
              <a:sym typeface="Open Sans Light"/>
            </a:endParaRPr>
          </a:p>
          <a:p>
            <a:pPr marL="525780" marR="0" lvl="1" indent="-342900" algn="l" rtl="0">
              <a:lnSpc>
                <a:spcPct val="120000"/>
              </a:lnSpc>
              <a:spcBef>
                <a:spcPts val="400"/>
              </a:spcBef>
              <a:spcAft>
                <a:spcPts val="0"/>
              </a:spcAft>
              <a:buClr>
                <a:schemeClr val="accent2"/>
              </a:buClr>
              <a:buSzPts val="1190"/>
              <a:buFont typeface="Merriweather Sans"/>
              <a:buChar char="*"/>
            </a:pPr>
            <a:r>
              <a:rPr lang="en-US" sz="1400" b="0" i="0" u="none" strike="noStrike" cap="none" dirty="0">
                <a:solidFill>
                  <a:schemeClr val="accent3"/>
                </a:solidFill>
                <a:latin typeface="Open Sans Light"/>
                <a:ea typeface="Open Sans Light"/>
                <a:cs typeface="Open Sans Light"/>
                <a:sym typeface="Open Sans Light"/>
              </a:rPr>
              <a:t>http://</a:t>
            </a:r>
            <a:r>
              <a:rPr lang="en-US" sz="1400" b="0" i="0" u="none" strike="noStrike" cap="none" dirty="0" err="1">
                <a:solidFill>
                  <a:schemeClr val="accent3"/>
                </a:solidFill>
                <a:latin typeface="Open Sans Light"/>
                <a:ea typeface="Open Sans Light"/>
                <a:cs typeface="Open Sans Light"/>
                <a:sym typeface="Open Sans Light"/>
              </a:rPr>
              <a:t>data.iana.org</a:t>
            </a:r>
            <a:r>
              <a:rPr lang="en-US" sz="1400" b="0" i="0" u="none" strike="noStrike" cap="none" dirty="0">
                <a:solidFill>
                  <a:schemeClr val="accent3"/>
                </a:solidFill>
                <a:latin typeface="Open Sans Light"/>
                <a:ea typeface="Open Sans Light"/>
                <a:cs typeface="Open Sans Light"/>
                <a:sym typeface="Open Sans Light"/>
              </a:rPr>
              <a:t>/TLD/</a:t>
            </a:r>
            <a:r>
              <a:rPr lang="en-US" sz="1400" b="0" i="0" u="none" strike="noStrike" cap="none" dirty="0" err="1">
                <a:solidFill>
                  <a:schemeClr val="accent3"/>
                </a:solidFill>
                <a:latin typeface="Open Sans Light"/>
                <a:ea typeface="Open Sans Light"/>
                <a:cs typeface="Open Sans Light"/>
                <a:sym typeface="Open Sans Light"/>
              </a:rPr>
              <a:t>tlds</a:t>
            </a:r>
            <a:r>
              <a:rPr lang="en-US" sz="1400" b="0" i="0" u="none" strike="noStrike" cap="none" dirty="0">
                <a:solidFill>
                  <a:schemeClr val="accent3"/>
                </a:solidFill>
                <a:latin typeface="Open Sans Light"/>
                <a:ea typeface="Open Sans Light"/>
                <a:cs typeface="Open Sans Light"/>
                <a:sym typeface="Open Sans Light"/>
              </a:rPr>
              <a:t>-alpha-by-</a:t>
            </a:r>
            <a:r>
              <a:rPr lang="en-US" sz="1400" b="0" i="0" u="none" strike="noStrike" cap="none" dirty="0" err="1">
                <a:solidFill>
                  <a:schemeClr val="accent3"/>
                </a:solidFill>
                <a:latin typeface="Open Sans Light"/>
                <a:ea typeface="Open Sans Light"/>
                <a:cs typeface="Open Sans Light"/>
                <a:sym typeface="Open Sans Light"/>
              </a:rPr>
              <a:t>domain.txt</a:t>
            </a:r>
            <a:endParaRPr dirty="0"/>
          </a:p>
          <a:p>
            <a:pPr marL="525780" marR="0" lvl="1" indent="-342900" algn="l" rtl="0">
              <a:lnSpc>
                <a:spcPct val="120000"/>
              </a:lnSpc>
              <a:spcBef>
                <a:spcPts val="400"/>
              </a:spcBef>
              <a:spcAft>
                <a:spcPts val="0"/>
              </a:spcAft>
              <a:buClr>
                <a:schemeClr val="accent2"/>
              </a:buClr>
              <a:buSzPts val="1190"/>
              <a:buFont typeface="Merriweather Sans"/>
              <a:buChar char="*"/>
            </a:pPr>
            <a:r>
              <a:rPr lang="en-US" sz="1400" b="0" i="0" u="none" strike="noStrike" cap="none" dirty="0">
                <a:solidFill>
                  <a:schemeClr val="dk2"/>
                </a:solidFill>
                <a:latin typeface="Open Sans Light"/>
                <a:ea typeface="Open Sans Light"/>
                <a:cs typeface="Open Sans Light"/>
                <a:sym typeface="Open Sans Light"/>
              </a:rPr>
              <a:t>See also SAC070: </a:t>
            </a:r>
            <a:r>
              <a:rPr lang="en-US" sz="1400" b="0" i="0" u="none" strike="noStrike" cap="none" dirty="0">
                <a:solidFill>
                  <a:srgbClr val="D57800"/>
                </a:solidFill>
                <a:latin typeface="Open Sans Light"/>
                <a:ea typeface="Open Sans Light"/>
                <a:cs typeface="Open Sans Light"/>
                <a:sym typeface="Open Sans Light"/>
              </a:rPr>
              <a:t>https://</a:t>
            </a:r>
            <a:r>
              <a:rPr lang="en-US" sz="1400" b="0" i="0" u="none" strike="noStrike" cap="none" dirty="0" err="1">
                <a:solidFill>
                  <a:srgbClr val="D57800"/>
                </a:solidFill>
                <a:latin typeface="Open Sans Light"/>
                <a:ea typeface="Open Sans Light"/>
                <a:cs typeface="Open Sans Light"/>
                <a:sym typeface="Open Sans Light"/>
              </a:rPr>
              <a:t>tinyurl.com</a:t>
            </a:r>
            <a:r>
              <a:rPr lang="en-US" sz="1400" b="0" i="0" u="none" strike="noStrike" cap="none" dirty="0">
                <a:solidFill>
                  <a:srgbClr val="D57800"/>
                </a:solidFill>
                <a:latin typeface="Open Sans Light"/>
                <a:ea typeface="Open Sans Light"/>
                <a:cs typeface="Open Sans Light"/>
                <a:sym typeface="Open Sans Light"/>
              </a:rPr>
              <a:t>/sac070</a:t>
            </a:r>
            <a:endParaRPr dirty="0"/>
          </a:p>
          <a:p>
            <a:pPr marL="0" marR="0" lvl="0" indent="0" algn="l" rtl="0">
              <a:lnSpc>
                <a:spcPct val="120000"/>
              </a:lnSpc>
              <a:spcBef>
                <a:spcPts val="1600"/>
              </a:spcBef>
              <a:spcAft>
                <a:spcPts val="0"/>
              </a:spcAft>
              <a:buClr>
                <a:schemeClr val="accent4"/>
              </a:buClr>
              <a:buSzPts val="1800"/>
              <a:buFont typeface="Arial"/>
              <a:buNone/>
            </a:pPr>
            <a:r>
              <a:rPr lang="en-US" sz="1800" dirty="0">
                <a:solidFill>
                  <a:schemeClr val="dk2"/>
                </a:solidFill>
                <a:latin typeface="Open Sans"/>
                <a:ea typeface="Open Sans"/>
                <a:cs typeface="Open Sans"/>
                <a:sym typeface="Open Sans"/>
              </a:rPr>
              <a:t>Internationalized Domain Names for Applications:</a:t>
            </a:r>
            <a:endParaRPr dirty="0"/>
          </a:p>
          <a:p>
            <a:pPr marL="525780" marR="0" lvl="1" indent="-342900" algn="l" rtl="0">
              <a:lnSpc>
                <a:spcPct val="120000"/>
              </a:lnSpc>
              <a:spcBef>
                <a:spcPts val="600"/>
              </a:spcBef>
              <a:spcAft>
                <a:spcPts val="0"/>
              </a:spcAft>
              <a:buClr>
                <a:schemeClr val="accent2"/>
              </a:buClr>
              <a:buSzPts val="1190"/>
              <a:buFont typeface="Merriweather Sans"/>
              <a:buChar char="*"/>
            </a:pPr>
            <a:r>
              <a:rPr lang="en-US" sz="1400" b="0" i="0" u="none" strike="noStrike" cap="none" dirty="0">
                <a:solidFill>
                  <a:schemeClr val="dk2"/>
                </a:solidFill>
                <a:latin typeface="Open Sans Light"/>
                <a:ea typeface="Open Sans Light"/>
                <a:cs typeface="Open Sans Light"/>
                <a:sym typeface="Open Sans Light"/>
              </a:rPr>
              <a:t>Tables: </a:t>
            </a:r>
            <a:r>
              <a:rPr lang="en-US" sz="1400" b="0" i="0" u="none" strike="noStrike" cap="none" dirty="0">
                <a:solidFill>
                  <a:srgbClr val="D57800"/>
                </a:solidFill>
                <a:latin typeface="Open Sans Light"/>
                <a:ea typeface="Open Sans Light"/>
                <a:cs typeface="Open Sans Light"/>
                <a:sym typeface="Open Sans Light"/>
              </a:rPr>
              <a:t>https://</a:t>
            </a:r>
            <a:r>
              <a:rPr lang="en-US" sz="1400" b="0" i="0" u="none" strike="noStrike" cap="none" dirty="0" err="1">
                <a:solidFill>
                  <a:srgbClr val="D57800"/>
                </a:solidFill>
                <a:latin typeface="Open Sans Light"/>
                <a:ea typeface="Open Sans Light"/>
                <a:cs typeface="Open Sans Light"/>
                <a:sym typeface="Open Sans Light"/>
              </a:rPr>
              <a:t>tools.ietf.org</a:t>
            </a:r>
            <a:r>
              <a:rPr lang="en-US" sz="1400" b="0" i="0" u="none" strike="noStrike" cap="none" dirty="0">
                <a:solidFill>
                  <a:srgbClr val="D57800"/>
                </a:solidFill>
                <a:latin typeface="Open Sans Light"/>
                <a:ea typeface="Open Sans Light"/>
                <a:cs typeface="Open Sans Light"/>
                <a:sym typeface="Open Sans Light"/>
              </a:rPr>
              <a:t>/html/rfc5892</a:t>
            </a:r>
            <a:endParaRPr dirty="0"/>
          </a:p>
          <a:p>
            <a:pPr marL="525780" marR="0" lvl="1" indent="-342900" algn="l" rtl="0">
              <a:lnSpc>
                <a:spcPct val="120000"/>
              </a:lnSpc>
              <a:spcBef>
                <a:spcPts val="400"/>
              </a:spcBef>
              <a:spcAft>
                <a:spcPts val="0"/>
              </a:spcAft>
              <a:buClr>
                <a:schemeClr val="accent2"/>
              </a:buClr>
              <a:buSzPts val="1190"/>
              <a:buFont typeface="Merriweather Sans"/>
              <a:buChar char="*"/>
            </a:pPr>
            <a:r>
              <a:rPr lang="en-US" sz="1400" b="0" i="0" u="none" strike="noStrike" cap="none" dirty="0">
                <a:solidFill>
                  <a:schemeClr val="dk2"/>
                </a:solidFill>
                <a:latin typeface="Open Sans Light"/>
                <a:ea typeface="Open Sans Light"/>
                <a:cs typeface="Open Sans Light"/>
                <a:sym typeface="Open Sans Light"/>
              </a:rPr>
              <a:t>Rationale: </a:t>
            </a:r>
            <a:r>
              <a:rPr lang="en-US" sz="1400" b="0" i="0" u="none" strike="noStrike" cap="none" dirty="0">
                <a:solidFill>
                  <a:srgbClr val="D57800"/>
                </a:solidFill>
                <a:latin typeface="Open Sans Light"/>
                <a:ea typeface="Open Sans Light"/>
                <a:cs typeface="Open Sans Light"/>
                <a:sym typeface="Open Sans Light"/>
              </a:rPr>
              <a:t>https://</a:t>
            </a:r>
            <a:r>
              <a:rPr lang="en-US" sz="1400" b="0" i="0" u="none" strike="noStrike" cap="none" dirty="0" err="1">
                <a:solidFill>
                  <a:srgbClr val="D57800"/>
                </a:solidFill>
                <a:latin typeface="Open Sans Light"/>
                <a:ea typeface="Open Sans Light"/>
                <a:cs typeface="Open Sans Light"/>
                <a:sym typeface="Open Sans Light"/>
              </a:rPr>
              <a:t>tools.ietf.org</a:t>
            </a:r>
            <a:r>
              <a:rPr lang="en-US" sz="1400" b="0" i="0" u="none" strike="noStrike" cap="none" dirty="0">
                <a:solidFill>
                  <a:srgbClr val="D57800"/>
                </a:solidFill>
                <a:latin typeface="Open Sans Light"/>
                <a:ea typeface="Open Sans Light"/>
                <a:cs typeface="Open Sans Light"/>
                <a:sym typeface="Open Sans Light"/>
              </a:rPr>
              <a:t>/html/rfc5894</a:t>
            </a:r>
            <a:endParaRPr dirty="0"/>
          </a:p>
          <a:p>
            <a:pPr marL="525780" marR="0" lvl="1" indent="-342900" algn="l" rtl="0">
              <a:lnSpc>
                <a:spcPct val="120000"/>
              </a:lnSpc>
              <a:spcBef>
                <a:spcPts val="400"/>
              </a:spcBef>
              <a:spcAft>
                <a:spcPts val="0"/>
              </a:spcAft>
              <a:buClr>
                <a:schemeClr val="accent2"/>
              </a:buClr>
              <a:buSzPts val="1190"/>
              <a:buFont typeface="Merriweather Sans"/>
              <a:buChar char="*"/>
            </a:pPr>
            <a:r>
              <a:rPr lang="en-US" sz="1400" b="0" i="0" u="none" strike="noStrike" cap="none" dirty="0">
                <a:solidFill>
                  <a:schemeClr val="dk2"/>
                </a:solidFill>
                <a:latin typeface="Open Sans Light"/>
                <a:ea typeface="Open Sans Light"/>
                <a:cs typeface="Open Sans Light"/>
                <a:sym typeface="Open Sans Light"/>
              </a:rPr>
              <a:t>Protocol: </a:t>
            </a:r>
            <a:r>
              <a:rPr lang="en-US" sz="1400" b="0" i="0" u="none" strike="noStrike" cap="none" dirty="0">
                <a:solidFill>
                  <a:srgbClr val="D57800"/>
                </a:solidFill>
                <a:latin typeface="Open Sans Light"/>
                <a:ea typeface="Open Sans Light"/>
                <a:cs typeface="Open Sans Light"/>
                <a:sym typeface="Open Sans Light"/>
              </a:rPr>
              <a:t>https://</a:t>
            </a:r>
            <a:r>
              <a:rPr lang="en-US" sz="1400" b="0" i="0" u="none" strike="noStrike" cap="none" dirty="0" err="1">
                <a:solidFill>
                  <a:srgbClr val="D57800"/>
                </a:solidFill>
                <a:latin typeface="Open Sans Light"/>
                <a:ea typeface="Open Sans Light"/>
                <a:cs typeface="Open Sans Light"/>
                <a:sym typeface="Open Sans Light"/>
              </a:rPr>
              <a:t>tools.ietf.org</a:t>
            </a:r>
            <a:r>
              <a:rPr lang="en-US" sz="1400" b="0" i="0" u="none" strike="noStrike" cap="none" dirty="0">
                <a:solidFill>
                  <a:srgbClr val="D57800"/>
                </a:solidFill>
                <a:latin typeface="Open Sans Light"/>
                <a:ea typeface="Open Sans Light"/>
                <a:cs typeface="Open Sans Light"/>
                <a:sym typeface="Open Sans Light"/>
              </a:rPr>
              <a:t>/html/rfc5891</a:t>
            </a:r>
            <a:endParaRPr dirty="0"/>
          </a:p>
          <a:p>
            <a:pPr marL="0" marR="0" lvl="0" indent="0" algn="l" rtl="0">
              <a:lnSpc>
                <a:spcPct val="120000"/>
              </a:lnSpc>
              <a:spcBef>
                <a:spcPts val="1600"/>
              </a:spcBef>
              <a:spcAft>
                <a:spcPts val="0"/>
              </a:spcAft>
              <a:buClr>
                <a:schemeClr val="accent4"/>
              </a:buClr>
              <a:buSzPts val="1800"/>
              <a:buFont typeface="Arial"/>
              <a:buNone/>
            </a:pPr>
            <a:r>
              <a:rPr lang="en-US" sz="1800" dirty="0">
                <a:solidFill>
                  <a:schemeClr val="dk2"/>
                </a:solidFill>
                <a:latin typeface="Open Sans"/>
                <a:ea typeface="Open Sans"/>
                <a:cs typeface="Open Sans"/>
                <a:sym typeface="Open Sans"/>
              </a:rPr>
              <a:t>Unicode:</a:t>
            </a:r>
            <a:endParaRPr dirty="0"/>
          </a:p>
          <a:p>
            <a:pPr marL="525780" marR="0" lvl="1" indent="-342900" algn="l" rtl="0">
              <a:lnSpc>
                <a:spcPct val="120000"/>
              </a:lnSpc>
              <a:spcBef>
                <a:spcPts val="600"/>
              </a:spcBef>
              <a:spcAft>
                <a:spcPts val="0"/>
              </a:spcAft>
              <a:buClr>
                <a:schemeClr val="accent2"/>
              </a:buClr>
              <a:buSzPts val="1190"/>
              <a:buFont typeface="Merriweather Sans"/>
              <a:buChar char="*"/>
            </a:pPr>
            <a:r>
              <a:rPr lang="en-US" sz="1400" b="0" i="0" u="none" strike="noStrike" cap="none" dirty="0">
                <a:solidFill>
                  <a:schemeClr val="dk2"/>
                </a:solidFill>
                <a:latin typeface="Open Sans Light"/>
                <a:ea typeface="Open Sans Light"/>
                <a:cs typeface="Open Sans Light"/>
                <a:sym typeface="Open Sans Light"/>
              </a:rPr>
              <a:t>Security Considerations: </a:t>
            </a:r>
            <a:r>
              <a:rPr lang="en-US" sz="1400" b="0" i="0" u="none" strike="noStrike" cap="none" dirty="0">
                <a:solidFill>
                  <a:schemeClr val="accent3"/>
                </a:solidFill>
                <a:latin typeface="Open Sans Light"/>
                <a:ea typeface="Open Sans Light"/>
                <a:cs typeface="Open Sans Light"/>
                <a:sym typeface="Open Sans Light"/>
              </a:rPr>
              <a:t>http://</a:t>
            </a:r>
            <a:r>
              <a:rPr lang="en-US" sz="1400" b="0" i="0" u="none" strike="noStrike" cap="none" dirty="0" err="1">
                <a:solidFill>
                  <a:schemeClr val="accent3"/>
                </a:solidFill>
                <a:latin typeface="Open Sans Light"/>
                <a:ea typeface="Open Sans Light"/>
                <a:cs typeface="Open Sans Light"/>
                <a:sym typeface="Open Sans Light"/>
              </a:rPr>
              <a:t>unicode.org</a:t>
            </a:r>
            <a:r>
              <a:rPr lang="en-US" sz="1400" b="0" i="0" u="none" strike="noStrike" cap="none" dirty="0">
                <a:solidFill>
                  <a:schemeClr val="accent3"/>
                </a:solidFill>
                <a:latin typeface="Open Sans Light"/>
                <a:ea typeface="Open Sans Light"/>
                <a:cs typeface="Open Sans Light"/>
                <a:sym typeface="Open Sans Light"/>
              </a:rPr>
              <a:t>/reports/tr36/</a:t>
            </a:r>
            <a:endParaRPr dirty="0"/>
          </a:p>
          <a:p>
            <a:pPr marL="525780" marR="0" lvl="1" indent="-342900" algn="l" rtl="0">
              <a:lnSpc>
                <a:spcPct val="120000"/>
              </a:lnSpc>
              <a:spcBef>
                <a:spcPts val="400"/>
              </a:spcBef>
              <a:spcAft>
                <a:spcPts val="0"/>
              </a:spcAft>
              <a:buClr>
                <a:schemeClr val="accent2"/>
              </a:buClr>
              <a:buSzPts val="1190"/>
              <a:buFont typeface="Merriweather Sans"/>
              <a:buChar char="*"/>
            </a:pPr>
            <a:r>
              <a:rPr lang="en-US" sz="1400" b="0" i="0" u="none" strike="noStrike" cap="none" dirty="0">
                <a:solidFill>
                  <a:schemeClr val="dk2"/>
                </a:solidFill>
                <a:latin typeface="Open Sans Light"/>
                <a:ea typeface="Open Sans Light"/>
                <a:cs typeface="Open Sans Light"/>
                <a:sym typeface="Open Sans Light"/>
              </a:rPr>
              <a:t>IDNA Compatibility Processing: </a:t>
            </a:r>
            <a:r>
              <a:rPr lang="en-US" sz="1400" b="0" i="0" u="none" strike="noStrike" cap="none" dirty="0">
                <a:solidFill>
                  <a:schemeClr val="accent3"/>
                </a:solidFill>
                <a:latin typeface="Open Sans Light"/>
                <a:ea typeface="Open Sans Light"/>
                <a:cs typeface="Open Sans Light"/>
                <a:sym typeface="Open Sans Light"/>
              </a:rPr>
              <a:t>http://</a:t>
            </a:r>
            <a:r>
              <a:rPr lang="en-US" sz="1400" b="0" i="0" u="none" strike="noStrike" cap="none" dirty="0" err="1">
                <a:solidFill>
                  <a:schemeClr val="accent3"/>
                </a:solidFill>
                <a:latin typeface="Open Sans Light"/>
                <a:ea typeface="Open Sans Light"/>
                <a:cs typeface="Open Sans Light"/>
                <a:sym typeface="Open Sans Light"/>
              </a:rPr>
              <a:t>unicode.org</a:t>
            </a:r>
            <a:r>
              <a:rPr lang="en-US" sz="1400" b="0" i="0" u="none" strike="noStrike" cap="none" dirty="0">
                <a:solidFill>
                  <a:schemeClr val="accent3"/>
                </a:solidFill>
                <a:latin typeface="Open Sans Light"/>
                <a:ea typeface="Open Sans Light"/>
                <a:cs typeface="Open Sans Light"/>
                <a:sym typeface="Open Sans Light"/>
              </a:rPr>
              <a:t>/reports/tr46/</a:t>
            </a:r>
            <a:endParaRPr dirty="0"/>
          </a:p>
        </p:txBody>
      </p:sp>
      <p:sp>
        <p:nvSpPr>
          <p:cNvPr id="469" name="Google Shape;469;p23"/>
          <p:cNvSpPr/>
          <p:nvPr/>
        </p:nvSpPr>
        <p:spPr>
          <a:xfrm>
            <a:off x="6317623" y="1541463"/>
            <a:ext cx="2826378" cy="2927839"/>
          </a:xfrm>
          <a:prstGeom prst="rect">
            <a:avLst/>
          </a:prstGeom>
          <a:solidFill>
            <a:schemeClr val="accent1"/>
          </a:solidFill>
          <a:ln>
            <a:noFill/>
          </a:ln>
        </p:spPr>
        <p:txBody>
          <a:bodyPr spcFirstLastPara="1" wrap="square" lIns="274300" tIns="45700" rIns="274300" bIns="45700" anchor="ctr" anchorCtr="0">
            <a:noAutofit/>
          </a:bodyPr>
          <a:lstStyle/>
          <a:p>
            <a:pPr marL="0" marR="0" lvl="0" indent="0" algn="l" rtl="0">
              <a:spcBef>
                <a:spcPts val="0"/>
              </a:spcBef>
              <a:spcAft>
                <a:spcPts val="0"/>
              </a:spcAft>
              <a:buNone/>
            </a:pPr>
            <a:r>
              <a:rPr lang="en-US" sz="1800">
                <a:solidFill>
                  <a:srgbClr val="3F3F3F"/>
                </a:solidFill>
                <a:latin typeface="Open Sans Light"/>
                <a:ea typeface="Open Sans Light"/>
                <a:cs typeface="Open Sans Light"/>
                <a:sym typeface="Open Sans Light"/>
              </a:rPr>
              <a:t>Universal Acceptance Steering Group info &amp; recent developments: </a:t>
            </a:r>
            <a:r>
              <a:rPr lang="en-US" sz="1800">
                <a:solidFill>
                  <a:schemeClr val="accent6"/>
                </a:solidFill>
                <a:latin typeface="Open Sans"/>
                <a:ea typeface="Open Sans"/>
                <a:cs typeface="Open Sans"/>
                <a:sym typeface="Open Sans"/>
              </a:rPr>
              <a:t>www.uasg.tech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dirty="0"/>
              <a:t>Target Identity and SSO Platforms </a:t>
            </a:r>
            <a:endParaRPr dirty="0"/>
          </a:p>
        </p:txBody>
      </p:sp>
      <p:sp>
        <p:nvSpPr>
          <p:cNvPr id="103" name="Google Shape;103;p3"/>
          <p:cNvSpPr txBox="1">
            <a:spLocks noGrp="1"/>
          </p:cNvSpPr>
          <p:nvPr>
            <p:ph type="body" idx="1"/>
          </p:nvPr>
        </p:nvSpPr>
        <p:spPr>
          <a:xfrm>
            <a:off x="581891" y="2491921"/>
            <a:ext cx="8189530" cy="3089124"/>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SzPts val="1700"/>
              <a:buNone/>
            </a:pPr>
            <a:r>
              <a:rPr lang="en-US" sz="1800" dirty="0"/>
              <a:t>Target SSO platforms to run automation tests:</a:t>
            </a:r>
          </a:p>
          <a:p>
            <a:pPr marL="91440" lvl="0" indent="0" algn="l" rtl="0">
              <a:spcBef>
                <a:spcPts val="0"/>
              </a:spcBef>
              <a:spcAft>
                <a:spcPts val="0"/>
              </a:spcAft>
              <a:buSzPts val="1700"/>
              <a:buNone/>
            </a:pPr>
            <a:r>
              <a:rPr lang="en-US" sz="1800" dirty="0"/>
              <a:t>	</a:t>
            </a:r>
            <a:endParaRPr sz="1800" dirty="0"/>
          </a:p>
          <a:p>
            <a:pPr marL="91440" lvl="0" indent="0" algn="l" rtl="0">
              <a:spcBef>
                <a:spcPts val="400"/>
              </a:spcBef>
              <a:spcAft>
                <a:spcPts val="0"/>
              </a:spcAft>
              <a:buSzPts val="1700"/>
              <a:buNone/>
            </a:pPr>
            <a:r>
              <a:rPr lang="en-US" sz="1800" dirty="0"/>
              <a:t>	Proprietary platforms	 		</a:t>
            </a:r>
            <a:endParaRPr sz="1800" dirty="0"/>
          </a:p>
          <a:p>
            <a:pPr marL="1312863" lvl="0" indent="-182562" algn="l" rtl="0">
              <a:spcBef>
                <a:spcPts val="400"/>
              </a:spcBef>
              <a:spcAft>
                <a:spcPts val="0"/>
              </a:spcAft>
              <a:buSzPts val="1700"/>
              <a:buChar char="*"/>
            </a:pPr>
            <a:r>
              <a:rPr lang="en-US" sz="1800" dirty="0">
                <a:solidFill>
                  <a:srgbClr val="F59122"/>
                </a:solidFill>
              </a:rPr>
              <a:t>OKTA	</a:t>
            </a:r>
            <a:endParaRPr sz="1800" dirty="0"/>
          </a:p>
          <a:p>
            <a:pPr marL="1312863" lvl="0" indent="-182562" algn="l" rtl="0">
              <a:spcBef>
                <a:spcPts val="400"/>
              </a:spcBef>
              <a:spcAft>
                <a:spcPts val="0"/>
              </a:spcAft>
              <a:buSzPts val="1700"/>
              <a:buChar char="*"/>
            </a:pPr>
            <a:r>
              <a:rPr lang="en-US" sz="1800" dirty="0">
                <a:solidFill>
                  <a:srgbClr val="F59122"/>
                </a:solidFill>
              </a:rPr>
              <a:t>Auth0</a:t>
            </a:r>
            <a:r>
              <a:rPr lang="en-US" sz="1800" dirty="0">
                <a:solidFill>
                  <a:srgbClr val="00B0F0"/>
                </a:solidFill>
              </a:rPr>
              <a:t> </a:t>
            </a:r>
            <a:endParaRPr sz="1800" dirty="0"/>
          </a:p>
          <a:p>
            <a:pPr marL="91440" lvl="0" indent="0" algn="l" rtl="0">
              <a:spcBef>
                <a:spcPts val="400"/>
              </a:spcBef>
              <a:spcAft>
                <a:spcPts val="0"/>
              </a:spcAft>
              <a:buSzPts val="1700"/>
              <a:buNone/>
            </a:pPr>
            <a:endParaRPr sz="1800" dirty="0"/>
          </a:p>
          <a:p>
            <a:pPr marL="91440" lvl="0" indent="0" algn="l" rtl="0">
              <a:spcBef>
                <a:spcPts val="400"/>
              </a:spcBef>
              <a:spcAft>
                <a:spcPts val="0"/>
              </a:spcAft>
              <a:buSzPts val="1700"/>
              <a:buNone/>
            </a:pPr>
            <a:r>
              <a:rPr lang="en-US" sz="1800" dirty="0"/>
              <a:t>	Open-source platform	 </a:t>
            </a:r>
            <a:endParaRPr sz="1800" dirty="0"/>
          </a:p>
          <a:p>
            <a:pPr marL="1312863" lvl="0" indent="-182562" algn="l" rtl="0">
              <a:spcBef>
                <a:spcPts val="400"/>
              </a:spcBef>
              <a:spcAft>
                <a:spcPts val="0"/>
              </a:spcAft>
              <a:buSzPts val="1700"/>
              <a:buChar char="*"/>
            </a:pPr>
            <a:r>
              <a:rPr lang="en-US" sz="1800" dirty="0">
                <a:solidFill>
                  <a:srgbClr val="F59122"/>
                </a:solidFill>
              </a:rPr>
              <a:t> </a:t>
            </a:r>
            <a:r>
              <a:rPr lang="en-US" sz="1800" dirty="0" err="1">
                <a:solidFill>
                  <a:srgbClr val="F59122"/>
                </a:solidFill>
              </a:rPr>
              <a:t>OpenIAM</a:t>
            </a:r>
            <a:endParaRPr sz="1800" dirty="0">
              <a:solidFill>
                <a:srgbClr val="F59122"/>
              </a:solidFill>
            </a:endParaRPr>
          </a:p>
        </p:txBody>
      </p:sp>
      <p:sp>
        <p:nvSpPr>
          <p:cNvPr id="104" name="Google Shape;104;p3"/>
          <p:cNvSpPr txBox="1"/>
          <p:nvPr/>
        </p:nvSpPr>
        <p:spPr>
          <a:xfrm>
            <a:off x="398464" y="1337045"/>
            <a:ext cx="8372959" cy="75709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0" i="0" u="none" strike="noStrike" cap="none" dirty="0">
                <a:solidFill>
                  <a:schemeClr val="dk1"/>
                </a:solidFill>
                <a:latin typeface="Open Sans Light"/>
                <a:ea typeface="Open Sans Light"/>
                <a:cs typeface="Open Sans Light"/>
                <a:sym typeface="Open Sans Light"/>
              </a:rPr>
              <a:t>The automation test </a:t>
            </a:r>
            <a:r>
              <a:rPr lang="en-US" sz="1800" dirty="0">
                <a:solidFill>
                  <a:schemeClr val="dk1"/>
                </a:solidFill>
                <a:latin typeface="Open Sans Light"/>
                <a:ea typeface="Open Sans Light"/>
                <a:cs typeface="Open Sans Light"/>
                <a:sym typeface="Open Sans Light"/>
              </a:rPr>
              <a:t>was</a:t>
            </a:r>
            <a:r>
              <a:rPr lang="en-US" sz="1800" b="0" i="0" u="none" strike="noStrike" cap="none" dirty="0">
                <a:solidFill>
                  <a:schemeClr val="dk1"/>
                </a:solidFill>
                <a:latin typeface="Open Sans Light"/>
                <a:ea typeface="Open Sans Light"/>
                <a:cs typeface="Open Sans Light"/>
                <a:sym typeface="Open Sans Light"/>
              </a:rPr>
              <a:t> developed on the </a:t>
            </a:r>
            <a:r>
              <a:rPr lang="en-US" sz="1800" b="0" i="0" u="none" strike="noStrike" cap="none" dirty="0" err="1">
                <a:solidFill>
                  <a:schemeClr val="dk1"/>
                </a:solidFill>
                <a:latin typeface="Open Sans Light"/>
                <a:ea typeface="Open Sans Light"/>
                <a:cs typeface="Open Sans Light"/>
                <a:sym typeface="Open Sans Light"/>
              </a:rPr>
              <a:t>HyeConnect</a:t>
            </a:r>
            <a:r>
              <a:rPr lang="en-US" sz="1800" b="0" i="0" u="none" strike="noStrike" cap="none" dirty="0">
                <a:solidFill>
                  <a:schemeClr val="dk1"/>
                </a:solidFill>
                <a:latin typeface="Open Sans Light"/>
                <a:ea typeface="Open Sans Light"/>
                <a:cs typeface="Open Sans Light"/>
                <a:sym typeface="Open Sans Light"/>
              </a:rPr>
              <a:t> social network platform (</a:t>
            </a:r>
            <a:r>
              <a:rPr lang="en-US" sz="1800" b="0" i="0" u="sng" strike="noStrike" cap="none" dirty="0">
                <a:solidFill>
                  <a:schemeClr val="dk1"/>
                </a:solidFill>
                <a:latin typeface="Open Sans Light"/>
                <a:ea typeface="Open Sans Light"/>
                <a:cs typeface="Open Sans Light"/>
                <a:sym typeface="Open Sans Light"/>
                <a:hlinkClick r:id="rId3">
                  <a:extLst>
                    <a:ext uri="{A12FA001-AC4F-418D-AE19-62706E023703}">
                      <ahyp:hlinkClr xmlns:ahyp="http://schemas.microsoft.com/office/drawing/2018/hyperlinkcolor" val="tx"/>
                    </a:ext>
                  </a:extLst>
                </a:hlinkClick>
              </a:rPr>
              <a:t>www.hyeconnect.org</a:t>
            </a:r>
            <a:r>
              <a:rPr lang="en-US" sz="1800" b="0" i="0" u="none" strike="noStrike" cap="none" dirty="0">
                <a:solidFill>
                  <a:schemeClr val="dk1"/>
                </a:solidFill>
                <a:latin typeface="Open Sans Light"/>
                <a:ea typeface="Open Sans Light"/>
                <a:cs typeface="Open Sans Light"/>
                <a:sym typeface="Open Sans Light"/>
              </a:rPr>
              <a:t>) using Java that runs on Selenium. </a:t>
            </a:r>
            <a:endParaRPr sz="1800" b="0" i="0" u="none" strike="noStrike" cap="none" dirty="0">
              <a:solidFill>
                <a:schemeClr val="dk1"/>
              </a:solidFill>
              <a:latin typeface="Open Sans Light"/>
              <a:ea typeface="Open Sans Light"/>
              <a:cs typeface="Open Sans Light"/>
              <a:sym typeface="Open Sans Light"/>
            </a:endParaRPr>
          </a:p>
        </p:txBody>
      </p:sp>
      <p:pic>
        <p:nvPicPr>
          <p:cNvPr id="106" name="Google Shape;106;p3" descr="0149-cog.eps"/>
          <p:cNvPicPr preferRelativeResize="0"/>
          <p:nvPr/>
        </p:nvPicPr>
        <p:blipFill rotWithShape="1">
          <a:blip r:embed="rId4">
            <a:alphaModFix/>
          </a:blip>
          <a:srcRect/>
          <a:stretch/>
        </p:blipFill>
        <p:spPr>
          <a:xfrm rot="1385447">
            <a:off x="7865420" y="1839604"/>
            <a:ext cx="635000" cy="673100"/>
          </a:xfrm>
          <a:prstGeom prst="rect">
            <a:avLst/>
          </a:prstGeom>
          <a:noFill/>
          <a:ln>
            <a:noFill/>
          </a:ln>
        </p:spPr>
      </p:pic>
      <p:pic>
        <p:nvPicPr>
          <p:cNvPr id="107" name="Google Shape;107;p3" descr="0060-coin-dollar.eps"/>
          <p:cNvPicPr preferRelativeResize="0"/>
          <p:nvPr/>
        </p:nvPicPr>
        <p:blipFill rotWithShape="1">
          <a:blip r:embed="rId5">
            <a:alphaModFix/>
          </a:blip>
          <a:srcRect/>
          <a:stretch/>
        </p:blipFill>
        <p:spPr>
          <a:xfrm>
            <a:off x="1152349" y="3113499"/>
            <a:ext cx="315501" cy="315501"/>
          </a:xfrm>
          <a:prstGeom prst="rect">
            <a:avLst/>
          </a:prstGeom>
          <a:noFill/>
          <a:ln>
            <a:noFill/>
          </a:ln>
        </p:spPr>
      </p:pic>
      <p:pic>
        <p:nvPicPr>
          <p:cNvPr id="108" name="Google Shape;108;p3" descr="0145-unlocked.eps"/>
          <p:cNvPicPr preferRelativeResize="0"/>
          <p:nvPr/>
        </p:nvPicPr>
        <p:blipFill rotWithShape="1">
          <a:blip r:embed="rId6">
            <a:alphaModFix/>
          </a:blip>
          <a:srcRect/>
          <a:stretch/>
        </p:blipFill>
        <p:spPr>
          <a:xfrm>
            <a:off x="1152349" y="4455809"/>
            <a:ext cx="327881" cy="32788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txBox="1">
            <a:spLocks noGrp="1"/>
          </p:cNvSpPr>
          <p:nvPr>
            <p:ph type="title"/>
          </p:nvPr>
        </p:nvSpPr>
        <p:spPr>
          <a:xfrm>
            <a:off x="320041" y="275167"/>
            <a:ext cx="8451381" cy="6511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dirty="0"/>
              <a:t>Test Architecture</a:t>
            </a:r>
            <a:endParaRPr dirty="0"/>
          </a:p>
        </p:txBody>
      </p:sp>
      <p:sp>
        <p:nvSpPr>
          <p:cNvPr id="114" name="Google Shape;114;p4"/>
          <p:cNvSpPr txBox="1">
            <a:spLocks noGrp="1"/>
          </p:cNvSpPr>
          <p:nvPr>
            <p:ph type="body" idx="1"/>
          </p:nvPr>
        </p:nvSpPr>
        <p:spPr>
          <a:xfrm>
            <a:off x="346627" y="977786"/>
            <a:ext cx="8450746" cy="1027217"/>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SzPts val="1700"/>
              <a:buNone/>
            </a:pPr>
            <a:r>
              <a:rPr lang="en-US" sz="1800" dirty="0"/>
              <a:t>The test automation solution was developed using Jenkins pipelines sourcing the test cases from JSON library and log the results in a common DB.</a:t>
            </a:r>
            <a:endParaRPr sz="1800" dirty="0"/>
          </a:p>
        </p:txBody>
      </p:sp>
      <p:pic>
        <p:nvPicPr>
          <p:cNvPr id="115" name="Google Shape;115;p4" descr="0037-file-empty.eps"/>
          <p:cNvPicPr preferRelativeResize="0"/>
          <p:nvPr/>
        </p:nvPicPr>
        <p:blipFill rotWithShape="1">
          <a:blip r:embed="rId3">
            <a:alphaModFix/>
          </a:blip>
          <a:srcRect/>
          <a:stretch/>
        </p:blipFill>
        <p:spPr>
          <a:xfrm>
            <a:off x="2311373" y="4543654"/>
            <a:ext cx="737606" cy="868736"/>
          </a:xfrm>
          <a:prstGeom prst="rect">
            <a:avLst/>
          </a:prstGeom>
          <a:solidFill>
            <a:srgbClr val="E1E1E1"/>
          </a:solidFill>
          <a:ln>
            <a:noFill/>
          </a:ln>
        </p:spPr>
      </p:pic>
      <p:sp>
        <p:nvSpPr>
          <p:cNvPr id="116" name="Google Shape;116;p4"/>
          <p:cNvSpPr txBox="1"/>
          <p:nvPr/>
        </p:nvSpPr>
        <p:spPr>
          <a:xfrm>
            <a:off x="2319635" y="4670524"/>
            <a:ext cx="72327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0" i="0" u="none" strike="noStrike" cap="none">
                <a:solidFill>
                  <a:srgbClr val="7D7D7D"/>
                </a:solidFill>
                <a:latin typeface="Open Sans Light"/>
                <a:ea typeface="Open Sans Light"/>
                <a:cs typeface="Open Sans Light"/>
                <a:sym typeface="Open Sans Light"/>
              </a:rPr>
              <a:t>JSON</a:t>
            </a:r>
            <a:endParaRPr/>
          </a:p>
          <a:p>
            <a:pPr marL="0" marR="0" lvl="0" indent="0" algn="l" rtl="0">
              <a:spcBef>
                <a:spcPts val="0"/>
              </a:spcBef>
              <a:spcAft>
                <a:spcPts val="0"/>
              </a:spcAft>
              <a:buNone/>
            </a:pPr>
            <a:r>
              <a:rPr lang="en-US" sz="900">
                <a:solidFill>
                  <a:srgbClr val="7D7D7D"/>
                </a:solidFill>
                <a:latin typeface="Open Sans Light"/>
                <a:ea typeface="Open Sans Light"/>
                <a:cs typeface="Open Sans Light"/>
                <a:sym typeface="Open Sans Light"/>
              </a:rPr>
              <a:t>Templates</a:t>
            </a:r>
            <a:endParaRPr/>
          </a:p>
          <a:p>
            <a:pPr marL="0" marR="0" lvl="0" indent="0" algn="l" rtl="0">
              <a:spcBef>
                <a:spcPts val="0"/>
              </a:spcBef>
              <a:spcAft>
                <a:spcPts val="0"/>
              </a:spcAft>
              <a:buNone/>
            </a:pPr>
            <a:r>
              <a:rPr lang="en-US" sz="900">
                <a:solidFill>
                  <a:srgbClr val="7D7D7D"/>
                </a:solidFill>
                <a:latin typeface="Open Sans Light"/>
                <a:ea typeface="Open Sans Light"/>
                <a:cs typeface="Open Sans Light"/>
                <a:sym typeface="Open Sans Light"/>
              </a:rPr>
              <a:t>for Test</a:t>
            </a:r>
            <a:endParaRPr/>
          </a:p>
          <a:p>
            <a:pPr marL="0" marR="0" lvl="0" indent="0" algn="l" rtl="0">
              <a:spcBef>
                <a:spcPts val="0"/>
              </a:spcBef>
              <a:spcAft>
                <a:spcPts val="0"/>
              </a:spcAft>
              <a:buNone/>
            </a:pPr>
            <a:r>
              <a:rPr lang="en-US" sz="900">
                <a:solidFill>
                  <a:srgbClr val="7D7D7D"/>
                </a:solidFill>
                <a:latin typeface="Open Sans Light"/>
                <a:ea typeface="Open Sans Light"/>
                <a:cs typeface="Open Sans Light"/>
                <a:sym typeface="Open Sans Light"/>
              </a:rPr>
              <a:t>Cases</a:t>
            </a:r>
            <a:endParaRPr/>
          </a:p>
        </p:txBody>
      </p:sp>
      <p:pic>
        <p:nvPicPr>
          <p:cNvPr id="117" name="Google Shape;117;p4" descr="0114-user.eps"/>
          <p:cNvPicPr preferRelativeResize="0"/>
          <p:nvPr/>
        </p:nvPicPr>
        <p:blipFill rotWithShape="1">
          <a:blip r:embed="rId4">
            <a:alphaModFix/>
          </a:blip>
          <a:srcRect/>
          <a:stretch/>
        </p:blipFill>
        <p:spPr>
          <a:xfrm>
            <a:off x="905627" y="3283527"/>
            <a:ext cx="571500" cy="546100"/>
          </a:xfrm>
          <a:prstGeom prst="rect">
            <a:avLst/>
          </a:prstGeom>
          <a:noFill/>
          <a:ln>
            <a:noFill/>
          </a:ln>
        </p:spPr>
      </p:pic>
      <p:sp>
        <p:nvSpPr>
          <p:cNvPr id="118" name="Google Shape;118;p4"/>
          <p:cNvSpPr/>
          <p:nvPr/>
        </p:nvSpPr>
        <p:spPr>
          <a:xfrm>
            <a:off x="2184246" y="3059576"/>
            <a:ext cx="772771" cy="1087934"/>
          </a:xfrm>
          <a:prstGeom prst="rect">
            <a:avLst/>
          </a:prstGeom>
          <a:gradFill>
            <a:gsLst>
              <a:gs pos="0">
                <a:srgbClr val="FFA300"/>
              </a:gs>
              <a:gs pos="100000">
                <a:srgbClr val="FFC165"/>
              </a:gs>
            </a:gsLst>
            <a:lin ang="16200000" scaled="0"/>
          </a:gradFill>
          <a:ln w="9525" cap="flat" cmpd="sng">
            <a:solidFill>
              <a:srgbClr val="FE9A1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endParaRPr sz="120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1200" b="1">
                <a:solidFill>
                  <a:schemeClr val="lt1"/>
                </a:solidFill>
                <a:latin typeface="Times New Roman"/>
                <a:ea typeface="Times New Roman"/>
                <a:cs typeface="Times New Roman"/>
                <a:sym typeface="Times New Roman"/>
              </a:rPr>
              <a:t>GUI</a:t>
            </a:r>
            <a:endParaRPr sz="1200" b="1">
              <a:solidFill>
                <a:schemeClr val="lt1"/>
              </a:solidFill>
              <a:latin typeface="Times New Roman"/>
              <a:ea typeface="Times New Roman"/>
              <a:cs typeface="Times New Roman"/>
              <a:sym typeface="Times New Roman"/>
            </a:endParaRPr>
          </a:p>
        </p:txBody>
      </p:sp>
      <p:pic>
        <p:nvPicPr>
          <p:cNvPr id="119" name="Google Shape;119;p4" descr="0005-newspaper.eps"/>
          <p:cNvPicPr preferRelativeResize="0"/>
          <p:nvPr/>
        </p:nvPicPr>
        <p:blipFill rotWithShape="1">
          <a:blip r:embed="rId5">
            <a:alphaModFix/>
          </a:blip>
          <a:srcRect/>
          <a:stretch/>
        </p:blipFill>
        <p:spPr>
          <a:xfrm>
            <a:off x="2328937" y="3144600"/>
            <a:ext cx="483390" cy="371838"/>
          </a:xfrm>
          <a:prstGeom prst="rect">
            <a:avLst/>
          </a:prstGeom>
          <a:noFill/>
          <a:ln>
            <a:noFill/>
          </a:ln>
        </p:spPr>
      </p:pic>
      <p:sp>
        <p:nvSpPr>
          <p:cNvPr id="120" name="Google Shape;120;p4"/>
          <p:cNvSpPr/>
          <p:nvPr/>
        </p:nvSpPr>
        <p:spPr>
          <a:xfrm>
            <a:off x="3103185" y="3059576"/>
            <a:ext cx="1725534" cy="1087934"/>
          </a:xfrm>
          <a:prstGeom prst="rect">
            <a:avLst/>
          </a:prstGeom>
          <a:gradFill>
            <a:gsLst>
              <a:gs pos="0">
                <a:srgbClr val="FFA300"/>
              </a:gs>
              <a:gs pos="100000">
                <a:srgbClr val="FFC165"/>
              </a:gs>
            </a:gsLst>
            <a:lin ang="16200000" scaled="0"/>
          </a:gradFill>
          <a:ln w="9525" cap="flat" cmpd="sng">
            <a:solidFill>
              <a:srgbClr val="FE9A1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200" dirty="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endParaRPr sz="1200" dirty="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1200" b="1" dirty="0">
                <a:solidFill>
                  <a:schemeClr val="lt1"/>
                </a:solidFill>
                <a:latin typeface="Times New Roman"/>
                <a:ea typeface="Times New Roman"/>
                <a:cs typeface="Times New Roman"/>
                <a:sym typeface="Times New Roman"/>
              </a:rPr>
              <a:t>UA Readiness</a:t>
            </a:r>
            <a:endParaRPr dirty="0"/>
          </a:p>
          <a:p>
            <a:pPr marL="0" marR="0" lvl="0" indent="0" algn="ctr" rtl="0">
              <a:spcBef>
                <a:spcPts val="0"/>
              </a:spcBef>
              <a:spcAft>
                <a:spcPts val="0"/>
              </a:spcAft>
              <a:buNone/>
            </a:pPr>
            <a:r>
              <a:rPr lang="en-US" sz="1200" b="1" dirty="0">
                <a:solidFill>
                  <a:schemeClr val="lt1"/>
                </a:solidFill>
                <a:latin typeface="Times New Roman"/>
                <a:ea typeface="Times New Roman"/>
                <a:cs typeface="Times New Roman"/>
                <a:sym typeface="Times New Roman"/>
              </a:rPr>
              <a:t>Validator Soft</a:t>
            </a:r>
            <a:endParaRPr sz="1200" b="1" dirty="0">
              <a:solidFill>
                <a:schemeClr val="lt1"/>
              </a:solidFill>
              <a:latin typeface="Times New Roman"/>
              <a:ea typeface="Times New Roman"/>
              <a:cs typeface="Times New Roman"/>
              <a:sym typeface="Times New Roman"/>
            </a:endParaRPr>
          </a:p>
        </p:txBody>
      </p:sp>
      <p:pic>
        <p:nvPicPr>
          <p:cNvPr id="121" name="Google Shape;121;p4" descr="0149-cog.eps"/>
          <p:cNvPicPr preferRelativeResize="0"/>
          <p:nvPr/>
        </p:nvPicPr>
        <p:blipFill rotWithShape="1">
          <a:blip r:embed="rId6">
            <a:alphaModFix/>
          </a:blip>
          <a:srcRect/>
          <a:stretch/>
        </p:blipFill>
        <p:spPr>
          <a:xfrm>
            <a:off x="3716750" y="3144600"/>
            <a:ext cx="393121" cy="416708"/>
          </a:xfrm>
          <a:prstGeom prst="rect">
            <a:avLst/>
          </a:prstGeom>
          <a:noFill/>
          <a:ln>
            <a:noFill/>
          </a:ln>
        </p:spPr>
      </p:pic>
      <p:sp>
        <p:nvSpPr>
          <p:cNvPr id="122" name="Google Shape;122;p4"/>
          <p:cNvSpPr/>
          <p:nvPr/>
        </p:nvSpPr>
        <p:spPr>
          <a:xfrm>
            <a:off x="3493977" y="4937386"/>
            <a:ext cx="820188" cy="360773"/>
          </a:xfrm>
          <a:prstGeom prst="flowChartMagneticDisk">
            <a:avLst/>
          </a:prstGeom>
          <a:gradFill>
            <a:gsLst>
              <a:gs pos="0">
                <a:srgbClr val="E1E1E1"/>
              </a:gs>
              <a:gs pos="100000">
                <a:srgbClr val="FFC165"/>
              </a:gs>
            </a:gsLst>
            <a:lin ang="16200000" scaled="0"/>
          </a:gradFill>
          <a:ln w="22225" cap="flat" cmpd="sng">
            <a:solidFill>
              <a:srgbClr val="7D7D7D"/>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50">
                <a:solidFill>
                  <a:srgbClr val="3E3E3E"/>
                </a:solidFill>
                <a:latin typeface="Times New Roman"/>
                <a:ea typeface="Times New Roman"/>
                <a:cs typeface="Times New Roman"/>
                <a:sym typeface="Times New Roman"/>
              </a:rPr>
              <a:t>DB</a:t>
            </a:r>
            <a:endParaRPr sz="1050">
              <a:solidFill>
                <a:srgbClr val="3E3E3E"/>
              </a:solidFill>
              <a:latin typeface="Times New Roman"/>
              <a:ea typeface="Times New Roman"/>
              <a:cs typeface="Times New Roman"/>
              <a:sym typeface="Times New Roman"/>
            </a:endParaRPr>
          </a:p>
        </p:txBody>
      </p:sp>
      <p:sp>
        <p:nvSpPr>
          <p:cNvPr id="123" name="Google Shape;123;p4"/>
          <p:cNvSpPr/>
          <p:nvPr/>
        </p:nvSpPr>
        <p:spPr>
          <a:xfrm>
            <a:off x="739971" y="3829627"/>
            <a:ext cx="98931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D7D7D"/>
                </a:solidFill>
                <a:latin typeface="Times New Roman"/>
                <a:ea typeface="Times New Roman"/>
                <a:cs typeface="Times New Roman"/>
                <a:sym typeface="Times New Roman"/>
              </a:rPr>
              <a:t>Test run </a:t>
            </a:r>
            <a:endParaRPr sz="1800">
              <a:solidFill>
                <a:srgbClr val="7D7D7D"/>
              </a:solidFill>
              <a:latin typeface="Times New Roman"/>
              <a:ea typeface="Times New Roman"/>
              <a:cs typeface="Times New Roman"/>
              <a:sym typeface="Times New Roman"/>
            </a:endParaRPr>
          </a:p>
        </p:txBody>
      </p:sp>
      <p:cxnSp>
        <p:nvCxnSpPr>
          <p:cNvPr id="124" name="Google Shape;124;p4"/>
          <p:cNvCxnSpPr>
            <a:endCxn id="118" idx="1"/>
          </p:cNvCxnSpPr>
          <p:nvPr/>
        </p:nvCxnSpPr>
        <p:spPr>
          <a:xfrm>
            <a:off x="1477146" y="3603543"/>
            <a:ext cx="707100" cy="0"/>
          </a:xfrm>
          <a:prstGeom prst="straightConnector1">
            <a:avLst/>
          </a:prstGeom>
          <a:noFill/>
          <a:ln w="25400" cap="flat" cmpd="sng">
            <a:solidFill>
              <a:schemeClr val="accent1"/>
            </a:solidFill>
            <a:prstDash val="solid"/>
            <a:round/>
            <a:headEnd type="triangle" w="med" len="med"/>
            <a:tailEnd type="triangle" w="med" len="med"/>
          </a:ln>
          <a:effectLst>
            <a:outerShdw blurRad="40000" dist="20000" dir="5400000" rotWithShape="0">
              <a:srgbClr val="000000">
                <a:alpha val="37647"/>
              </a:srgbClr>
            </a:outerShdw>
          </a:effectLst>
        </p:spPr>
      </p:cxnSp>
      <p:cxnSp>
        <p:nvCxnSpPr>
          <p:cNvPr id="125" name="Google Shape;125;p4"/>
          <p:cNvCxnSpPr/>
          <p:nvPr/>
        </p:nvCxnSpPr>
        <p:spPr>
          <a:xfrm>
            <a:off x="2574558" y="4147510"/>
            <a:ext cx="0" cy="450035"/>
          </a:xfrm>
          <a:prstGeom prst="straightConnector1">
            <a:avLst/>
          </a:prstGeom>
          <a:noFill/>
          <a:ln w="25400" cap="flat" cmpd="sng">
            <a:solidFill>
              <a:schemeClr val="accent1"/>
            </a:solidFill>
            <a:prstDash val="solid"/>
            <a:round/>
            <a:headEnd type="triangle" w="med" len="med"/>
            <a:tailEnd type="triangle" w="med" len="med"/>
          </a:ln>
          <a:effectLst>
            <a:outerShdw blurRad="40000" dist="20000" dir="5400000" rotWithShape="0">
              <a:srgbClr val="000000">
                <a:alpha val="37647"/>
              </a:srgbClr>
            </a:outerShdw>
          </a:effectLst>
        </p:spPr>
      </p:cxnSp>
      <p:cxnSp>
        <p:nvCxnSpPr>
          <p:cNvPr id="126" name="Google Shape;126;p4"/>
          <p:cNvCxnSpPr/>
          <p:nvPr/>
        </p:nvCxnSpPr>
        <p:spPr>
          <a:xfrm>
            <a:off x="3913310" y="4198959"/>
            <a:ext cx="0" cy="794730"/>
          </a:xfrm>
          <a:prstGeom prst="straightConnector1">
            <a:avLst/>
          </a:prstGeom>
          <a:noFill/>
          <a:ln w="25400" cap="flat" cmpd="sng">
            <a:solidFill>
              <a:schemeClr val="accent1"/>
            </a:solidFill>
            <a:prstDash val="solid"/>
            <a:round/>
            <a:headEnd type="triangle" w="med" len="med"/>
            <a:tailEnd type="triangle" w="med" len="med"/>
          </a:ln>
          <a:effectLst>
            <a:outerShdw blurRad="40000" dist="20000" dir="5400000" rotWithShape="0">
              <a:srgbClr val="000000">
                <a:alpha val="37647"/>
              </a:srgbClr>
            </a:outerShdw>
          </a:effectLst>
        </p:spPr>
      </p:cxnSp>
      <p:sp>
        <p:nvSpPr>
          <p:cNvPr id="127" name="Google Shape;127;p4"/>
          <p:cNvSpPr/>
          <p:nvPr/>
        </p:nvSpPr>
        <p:spPr>
          <a:xfrm>
            <a:off x="5824831" y="3632670"/>
            <a:ext cx="1725534" cy="1087934"/>
          </a:xfrm>
          <a:prstGeom prst="rect">
            <a:avLst/>
          </a:prstGeom>
          <a:gradFill>
            <a:gsLst>
              <a:gs pos="0">
                <a:srgbClr val="FFA300"/>
              </a:gs>
              <a:gs pos="100000">
                <a:srgbClr val="FFC165"/>
              </a:gs>
            </a:gsLst>
            <a:lin ang="16200000" scaled="0"/>
          </a:gradFill>
          <a:ln w="9525" cap="flat" cmpd="sng">
            <a:solidFill>
              <a:srgbClr val="FE9A1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Times New Roman"/>
                <a:ea typeface="Times New Roman"/>
                <a:cs typeface="Times New Roman"/>
                <a:sym typeface="Times New Roman"/>
              </a:rPr>
              <a:t>Target</a:t>
            </a:r>
            <a:endParaRPr/>
          </a:p>
          <a:p>
            <a:pPr marL="0" marR="0" lvl="0" indent="0" algn="ctr" rtl="0">
              <a:spcBef>
                <a:spcPts val="0"/>
              </a:spcBef>
              <a:spcAft>
                <a:spcPts val="0"/>
              </a:spcAft>
              <a:buNone/>
            </a:pPr>
            <a:r>
              <a:rPr lang="en-US" sz="1200" b="1">
                <a:solidFill>
                  <a:schemeClr val="lt1"/>
                </a:solidFill>
                <a:latin typeface="Times New Roman"/>
                <a:ea typeface="Times New Roman"/>
                <a:cs typeface="Times New Roman"/>
                <a:sym typeface="Times New Roman"/>
              </a:rPr>
              <a:t>SSO Platforms</a:t>
            </a:r>
            <a:endParaRPr sz="1200" b="1">
              <a:solidFill>
                <a:schemeClr val="lt1"/>
              </a:solidFill>
              <a:latin typeface="Times New Roman"/>
              <a:ea typeface="Times New Roman"/>
              <a:cs typeface="Times New Roman"/>
              <a:sym typeface="Times New Roman"/>
            </a:endParaRPr>
          </a:p>
        </p:txBody>
      </p:sp>
      <p:sp>
        <p:nvSpPr>
          <p:cNvPr id="128" name="Google Shape;128;p4"/>
          <p:cNvSpPr/>
          <p:nvPr/>
        </p:nvSpPr>
        <p:spPr>
          <a:xfrm>
            <a:off x="5824831" y="2160638"/>
            <a:ext cx="1725534" cy="1087934"/>
          </a:xfrm>
          <a:prstGeom prst="rect">
            <a:avLst/>
          </a:prstGeom>
          <a:gradFill>
            <a:gsLst>
              <a:gs pos="0">
                <a:srgbClr val="FFA300"/>
              </a:gs>
              <a:gs pos="100000">
                <a:srgbClr val="FFC165"/>
              </a:gs>
            </a:gsLst>
            <a:lin ang="16200000" scaled="0"/>
          </a:gradFill>
          <a:ln w="9525" cap="flat" cmpd="sng">
            <a:solidFill>
              <a:srgbClr val="FE9A1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Times New Roman"/>
                <a:ea typeface="Times New Roman"/>
                <a:cs typeface="Times New Roman"/>
                <a:sym typeface="Times New Roman"/>
              </a:rPr>
              <a:t>Target Identity</a:t>
            </a:r>
            <a:endParaRPr/>
          </a:p>
          <a:p>
            <a:pPr marL="0" marR="0" lvl="0" indent="0" algn="ctr" rtl="0">
              <a:spcBef>
                <a:spcPts val="0"/>
              </a:spcBef>
              <a:spcAft>
                <a:spcPts val="0"/>
              </a:spcAft>
              <a:buNone/>
            </a:pPr>
            <a:r>
              <a:rPr lang="en-US" sz="1200" b="1">
                <a:solidFill>
                  <a:schemeClr val="lt1"/>
                </a:solidFill>
                <a:latin typeface="Times New Roman"/>
                <a:ea typeface="Times New Roman"/>
                <a:cs typeface="Times New Roman"/>
                <a:sym typeface="Times New Roman"/>
              </a:rPr>
              <a:t>Platform</a:t>
            </a:r>
            <a:endParaRPr sz="1200" b="1">
              <a:solidFill>
                <a:schemeClr val="lt1"/>
              </a:solidFill>
              <a:latin typeface="Times New Roman"/>
              <a:ea typeface="Times New Roman"/>
              <a:cs typeface="Times New Roman"/>
              <a:sym typeface="Times New Roman"/>
            </a:endParaRPr>
          </a:p>
        </p:txBody>
      </p:sp>
      <p:pic>
        <p:nvPicPr>
          <p:cNvPr id="129" name="Google Shape;129;p4" descr="0202-sphere.eps"/>
          <p:cNvPicPr preferRelativeResize="0"/>
          <p:nvPr/>
        </p:nvPicPr>
        <p:blipFill rotWithShape="1">
          <a:blip r:embed="rId7">
            <a:alphaModFix/>
          </a:blip>
          <a:srcRect/>
          <a:stretch/>
        </p:blipFill>
        <p:spPr>
          <a:xfrm>
            <a:off x="7143522" y="2853698"/>
            <a:ext cx="368743" cy="368743"/>
          </a:xfrm>
          <a:prstGeom prst="rect">
            <a:avLst/>
          </a:prstGeom>
          <a:noFill/>
          <a:ln>
            <a:noFill/>
          </a:ln>
        </p:spPr>
      </p:pic>
      <p:pic>
        <p:nvPicPr>
          <p:cNvPr id="130" name="Google Shape;130;p4" descr="0060-coin-dollar.eps"/>
          <p:cNvPicPr preferRelativeResize="0"/>
          <p:nvPr/>
        </p:nvPicPr>
        <p:blipFill rotWithShape="1">
          <a:blip r:embed="rId8">
            <a:alphaModFix/>
          </a:blip>
          <a:srcRect/>
          <a:stretch/>
        </p:blipFill>
        <p:spPr>
          <a:xfrm>
            <a:off x="5845601" y="4454792"/>
            <a:ext cx="243001" cy="243001"/>
          </a:xfrm>
          <a:prstGeom prst="rect">
            <a:avLst/>
          </a:prstGeom>
          <a:noFill/>
          <a:ln>
            <a:noFill/>
          </a:ln>
        </p:spPr>
      </p:pic>
      <p:pic>
        <p:nvPicPr>
          <p:cNvPr id="131" name="Google Shape;131;p4" descr="0145-unlocked.eps"/>
          <p:cNvPicPr preferRelativeResize="0"/>
          <p:nvPr/>
        </p:nvPicPr>
        <p:blipFill rotWithShape="1">
          <a:blip r:embed="rId9">
            <a:alphaModFix/>
          </a:blip>
          <a:srcRect/>
          <a:stretch/>
        </p:blipFill>
        <p:spPr>
          <a:xfrm>
            <a:off x="7315103" y="4485043"/>
            <a:ext cx="209862" cy="209862"/>
          </a:xfrm>
          <a:prstGeom prst="rect">
            <a:avLst/>
          </a:prstGeom>
          <a:noFill/>
          <a:ln>
            <a:noFill/>
          </a:ln>
        </p:spPr>
      </p:pic>
      <p:cxnSp>
        <p:nvCxnSpPr>
          <p:cNvPr id="132" name="Google Shape;132;p4"/>
          <p:cNvCxnSpPr>
            <a:stCxn id="120" idx="3"/>
            <a:endCxn id="128" idx="1"/>
          </p:cNvCxnSpPr>
          <p:nvPr/>
        </p:nvCxnSpPr>
        <p:spPr>
          <a:xfrm rot="10800000" flipH="1">
            <a:off x="4828719" y="2704743"/>
            <a:ext cx="996000" cy="898800"/>
          </a:xfrm>
          <a:prstGeom prst="straightConnector1">
            <a:avLst/>
          </a:prstGeom>
          <a:noFill/>
          <a:ln w="25400" cap="flat" cmpd="sng">
            <a:solidFill>
              <a:schemeClr val="accent1"/>
            </a:solidFill>
            <a:prstDash val="solid"/>
            <a:round/>
            <a:headEnd type="triangle" w="med" len="med"/>
            <a:tailEnd type="triangle" w="med" len="med"/>
          </a:ln>
          <a:effectLst>
            <a:outerShdw blurRad="40000" dist="20000" dir="5400000" rotWithShape="0">
              <a:srgbClr val="000000">
                <a:alpha val="37647"/>
              </a:srgbClr>
            </a:outerShdw>
          </a:effectLst>
        </p:spPr>
      </p:cxnSp>
      <p:cxnSp>
        <p:nvCxnSpPr>
          <p:cNvPr id="133" name="Google Shape;133;p4"/>
          <p:cNvCxnSpPr>
            <a:endCxn id="127" idx="1"/>
          </p:cNvCxnSpPr>
          <p:nvPr/>
        </p:nvCxnSpPr>
        <p:spPr>
          <a:xfrm>
            <a:off x="4927531" y="3561337"/>
            <a:ext cx="897300" cy="615300"/>
          </a:xfrm>
          <a:prstGeom prst="straightConnector1">
            <a:avLst/>
          </a:prstGeom>
          <a:noFill/>
          <a:ln w="25400" cap="flat" cmpd="sng">
            <a:solidFill>
              <a:schemeClr val="accent1"/>
            </a:solidFill>
            <a:prstDash val="solid"/>
            <a:round/>
            <a:headEnd type="triangle" w="med" len="med"/>
            <a:tailEnd type="triangle" w="med" len="med"/>
          </a:ln>
          <a:effectLst>
            <a:outerShdw blurRad="40000" dist="20000" dir="5400000" rotWithShape="0">
              <a:srgbClr val="000000">
                <a:alpha val="37647"/>
              </a:srgbClr>
            </a:outerShdw>
          </a:effectLst>
        </p:spPr>
      </p:cxnSp>
      <p:cxnSp>
        <p:nvCxnSpPr>
          <p:cNvPr id="134" name="Google Shape;134;p4"/>
          <p:cNvCxnSpPr/>
          <p:nvPr/>
        </p:nvCxnSpPr>
        <p:spPr>
          <a:xfrm rot="10800000" flipH="1">
            <a:off x="4834389" y="2425838"/>
            <a:ext cx="984772" cy="885728"/>
          </a:xfrm>
          <a:prstGeom prst="straightConnector1">
            <a:avLst/>
          </a:prstGeom>
          <a:noFill/>
          <a:ln w="25400" cap="flat" cmpd="sng">
            <a:solidFill>
              <a:schemeClr val="accent1"/>
            </a:solidFill>
            <a:prstDash val="solid"/>
            <a:round/>
            <a:headEnd type="triangle" w="med" len="med"/>
            <a:tailEnd type="triangle" w="med" len="med"/>
          </a:ln>
          <a:effectLst>
            <a:outerShdw blurRad="40000" dist="20000" dir="5400000" rotWithShape="0">
              <a:srgbClr val="000000">
                <a:alpha val="37647"/>
              </a:srgbClr>
            </a:outerShdw>
          </a:effectLst>
        </p:spPr>
      </p:cxnSp>
      <p:sp>
        <p:nvSpPr>
          <p:cNvPr id="135" name="Google Shape;135;p4"/>
          <p:cNvSpPr/>
          <p:nvPr/>
        </p:nvSpPr>
        <p:spPr>
          <a:xfrm rot="1952236">
            <a:off x="4931750" y="3818499"/>
            <a:ext cx="73565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7D7D7D"/>
                </a:solidFill>
                <a:latin typeface="Times New Roman"/>
                <a:ea typeface="Times New Roman"/>
                <a:cs typeface="Times New Roman"/>
                <a:sym typeface="Times New Roman"/>
              </a:rPr>
              <a:t>Rest API</a:t>
            </a:r>
            <a:endParaRPr sz="1200">
              <a:solidFill>
                <a:srgbClr val="7D7D7D"/>
              </a:solidFill>
              <a:latin typeface="Times New Roman"/>
              <a:ea typeface="Times New Roman"/>
              <a:cs typeface="Times New Roman"/>
              <a:sym typeface="Times New Roman"/>
            </a:endParaRPr>
          </a:p>
        </p:txBody>
      </p:sp>
      <p:sp>
        <p:nvSpPr>
          <p:cNvPr id="136" name="Google Shape;136;p4"/>
          <p:cNvSpPr/>
          <p:nvPr/>
        </p:nvSpPr>
        <p:spPr>
          <a:xfrm rot="-2619083">
            <a:off x="4717122" y="2694095"/>
            <a:ext cx="102944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7D7D7D"/>
                </a:solidFill>
                <a:latin typeface="Times New Roman"/>
                <a:ea typeface="Times New Roman"/>
                <a:cs typeface="Times New Roman"/>
                <a:sym typeface="Times New Roman"/>
              </a:rPr>
              <a:t>UI Emulation</a:t>
            </a:r>
            <a:endParaRPr sz="1200">
              <a:solidFill>
                <a:srgbClr val="7D7D7D"/>
              </a:solidFill>
              <a:latin typeface="Times New Roman"/>
              <a:ea typeface="Times New Roman"/>
              <a:cs typeface="Times New Roman"/>
              <a:sym typeface="Times New Roman"/>
            </a:endParaRPr>
          </a:p>
        </p:txBody>
      </p:sp>
      <p:sp>
        <p:nvSpPr>
          <p:cNvPr id="137" name="Google Shape;137;p4"/>
          <p:cNvSpPr/>
          <p:nvPr/>
        </p:nvSpPr>
        <p:spPr>
          <a:xfrm rot="-2619083">
            <a:off x="4916960" y="2903731"/>
            <a:ext cx="73565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7D7D7D"/>
                </a:solidFill>
                <a:latin typeface="Times New Roman"/>
                <a:ea typeface="Times New Roman"/>
                <a:cs typeface="Times New Roman"/>
                <a:sym typeface="Times New Roman"/>
              </a:rPr>
              <a:t>Rest API</a:t>
            </a:r>
            <a:endParaRPr sz="1200">
              <a:solidFill>
                <a:srgbClr val="7D7D7D"/>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5"/>
          <p:cNvSpPr txBox="1">
            <a:spLocks noGrp="1"/>
          </p:cNvSpPr>
          <p:nvPr>
            <p:ph type="title"/>
          </p:nvPr>
        </p:nvSpPr>
        <p:spPr>
          <a:xfrm>
            <a:off x="320041" y="275167"/>
            <a:ext cx="8451381" cy="6511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dirty="0"/>
              <a:t>Test Flow</a:t>
            </a:r>
            <a:endParaRPr dirty="0"/>
          </a:p>
        </p:txBody>
      </p:sp>
      <p:sp>
        <p:nvSpPr>
          <p:cNvPr id="143" name="Google Shape;143;p5"/>
          <p:cNvSpPr txBox="1">
            <a:spLocks noGrp="1"/>
          </p:cNvSpPr>
          <p:nvPr>
            <p:ph type="body" idx="1"/>
          </p:nvPr>
        </p:nvSpPr>
        <p:spPr>
          <a:xfrm>
            <a:off x="415636" y="1395351"/>
            <a:ext cx="8539853" cy="3811979"/>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n-US" sz="1800" dirty="0">
                <a:solidFill>
                  <a:srgbClr val="F59122"/>
                </a:solidFill>
              </a:rPr>
              <a:t>Test 1: </a:t>
            </a:r>
            <a:r>
              <a:rPr lang="en-US" sz="1800" dirty="0"/>
              <a:t>Register a new user account on </a:t>
            </a:r>
            <a:r>
              <a:rPr lang="en-US" sz="1800" dirty="0" err="1"/>
              <a:t>HyeConnect</a:t>
            </a:r>
            <a:r>
              <a:rPr lang="en-US" sz="1800" dirty="0"/>
              <a:t> (signup flow)</a:t>
            </a:r>
            <a:endParaRPr dirty="0"/>
          </a:p>
          <a:p>
            <a:pPr marL="274320" lvl="0" indent="-182880" algn="l" rtl="0">
              <a:spcBef>
                <a:spcPts val="360"/>
              </a:spcBef>
              <a:spcAft>
                <a:spcPts val="0"/>
              </a:spcAft>
              <a:buClr>
                <a:schemeClr val="accent3"/>
              </a:buClr>
              <a:buSzPts val="1530"/>
              <a:buFont typeface="Merriweather Sans"/>
              <a:buChar char="*"/>
            </a:pPr>
            <a:r>
              <a:rPr lang="en-US" sz="1800" dirty="0">
                <a:solidFill>
                  <a:srgbClr val="F59122"/>
                </a:solidFill>
              </a:rPr>
              <a:t>Test 2:</a:t>
            </a:r>
            <a:r>
              <a:rPr lang="en-US" sz="1800" dirty="0"/>
              <a:t> Authenticate and authorize the user (sign-in flow) </a:t>
            </a:r>
            <a:endParaRPr dirty="0"/>
          </a:p>
          <a:p>
            <a:pPr marL="274320" lvl="0" indent="-182880" algn="l" rtl="0">
              <a:spcBef>
                <a:spcPts val="360"/>
              </a:spcBef>
              <a:spcAft>
                <a:spcPts val="0"/>
              </a:spcAft>
              <a:buClr>
                <a:schemeClr val="accent3"/>
              </a:buClr>
              <a:buSzPts val="1530"/>
              <a:buFont typeface="Merriweather Sans"/>
              <a:buChar char="*"/>
            </a:pPr>
            <a:r>
              <a:rPr lang="en-US" sz="1800" dirty="0">
                <a:solidFill>
                  <a:srgbClr val="F59122"/>
                </a:solidFill>
              </a:rPr>
              <a:t>Test 3: </a:t>
            </a:r>
            <a:r>
              <a:rPr lang="en-US" sz="1800" dirty="0"/>
              <a:t>Authenticate user account through forget password on </a:t>
            </a:r>
            <a:r>
              <a:rPr lang="en-US" sz="1800" dirty="0" err="1"/>
              <a:t>HyeConnect</a:t>
            </a:r>
            <a:r>
              <a:rPr lang="en-US" sz="1800" dirty="0"/>
              <a:t> </a:t>
            </a:r>
            <a:endParaRPr dirty="0"/>
          </a:p>
          <a:p>
            <a:pPr marL="274320" lvl="0" indent="-182880" algn="l" rtl="0">
              <a:spcBef>
                <a:spcPts val="360"/>
              </a:spcBef>
              <a:spcAft>
                <a:spcPts val="0"/>
              </a:spcAft>
              <a:buClr>
                <a:schemeClr val="accent3"/>
              </a:buClr>
              <a:buSzPts val="1530"/>
              <a:buFont typeface="Merriweather Sans"/>
              <a:buChar char="*"/>
            </a:pPr>
            <a:r>
              <a:rPr lang="en-US" sz="1800" dirty="0">
                <a:solidFill>
                  <a:srgbClr val="F59122"/>
                </a:solidFill>
              </a:rPr>
              <a:t>Test 4: </a:t>
            </a:r>
            <a:r>
              <a:rPr lang="en-US" sz="1800" dirty="0"/>
              <a:t>Authenticate user account on </a:t>
            </a:r>
            <a:r>
              <a:rPr lang="en-US" sz="1800" dirty="0" err="1"/>
              <a:t>HyeConnect</a:t>
            </a:r>
            <a:r>
              <a:rPr lang="en-US" sz="1800" dirty="0"/>
              <a:t> through OKTA </a:t>
            </a:r>
            <a:endParaRPr dirty="0"/>
          </a:p>
          <a:p>
            <a:pPr marL="274320" lvl="0" indent="-182880" algn="l" rtl="0">
              <a:spcBef>
                <a:spcPts val="360"/>
              </a:spcBef>
              <a:spcAft>
                <a:spcPts val="0"/>
              </a:spcAft>
              <a:buClr>
                <a:schemeClr val="accent3"/>
              </a:buClr>
              <a:buSzPts val="1530"/>
              <a:buFont typeface="Merriweather Sans"/>
              <a:buChar char="*"/>
            </a:pPr>
            <a:r>
              <a:rPr lang="en-US" sz="1800" dirty="0">
                <a:solidFill>
                  <a:srgbClr val="F59122"/>
                </a:solidFill>
              </a:rPr>
              <a:t>Test 5: </a:t>
            </a:r>
            <a:r>
              <a:rPr lang="en-US" sz="1800" dirty="0"/>
              <a:t>Authenticate user account on </a:t>
            </a:r>
            <a:r>
              <a:rPr lang="en-US" sz="1800" dirty="0" err="1"/>
              <a:t>HyeConnect</a:t>
            </a:r>
            <a:r>
              <a:rPr lang="en-US" sz="1800" dirty="0"/>
              <a:t> through Auth0 </a:t>
            </a:r>
            <a:endParaRPr dirty="0"/>
          </a:p>
          <a:p>
            <a:pPr marL="274320" lvl="0" indent="-182880" algn="l" rtl="0">
              <a:spcBef>
                <a:spcPts val="360"/>
              </a:spcBef>
              <a:spcAft>
                <a:spcPts val="0"/>
              </a:spcAft>
              <a:buClr>
                <a:schemeClr val="accent3"/>
              </a:buClr>
              <a:buSzPts val="1530"/>
              <a:buFont typeface="Merriweather Sans"/>
              <a:buChar char="*"/>
            </a:pPr>
            <a:r>
              <a:rPr lang="en-US" sz="1800" dirty="0">
                <a:solidFill>
                  <a:srgbClr val="F59122"/>
                </a:solidFill>
              </a:rPr>
              <a:t>Test 6: </a:t>
            </a:r>
            <a:r>
              <a:rPr lang="en-US" sz="1800" dirty="0"/>
              <a:t>Authenticate user account in </a:t>
            </a:r>
            <a:r>
              <a:rPr lang="en-US" sz="1800" dirty="0" err="1"/>
              <a:t>HyeConnect</a:t>
            </a:r>
            <a:r>
              <a:rPr lang="en-US" sz="1800" dirty="0"/>
              <a:t> through </a:t>
            </a:r>
            <a:r>
              <a:rPr lang="en-US" sz="1800" dirty="0" err="1"/>
              <a:t>OpenIAM</a:t>
            </a:r>
            <a:r>
              <a:rPr lang="en-US" sz="1800" dirty="0"/>
              <a:t> </a:t>
            </a:r>
            <a:endParaRPr dirty="0"/>
          </a:p>
          <a:p>
            <a:pPr marL="274320" lvl="0" indent="-182880" algn="l" rtl="0">
              <a:spcBef>
                <a:spcPts val="360"/>
              </a:spcBef>
              <a:spcAft>
                <a:spcPts val="0"/>
              </a:spcAft>
              <a:buClr>
                <a:schemeClr val="accent3"/>
              </a:buClr>
              <a:buSzPts val="1530"/>
              <a:buFont typeface="Merriweather Sans"/>
              <a:buChar char="*"/>
            </a:pPr>
            <a:r>
              <a:rPr lang="en-US" sz="1800" dirty="0">
                <a:solidFill>
                  <a:srgbClr val="F59122"/>
                </a:solidFill>
              </a:rPr>
              <a:t>Test 7:</a:t>
            </a:r>
            <a:r>
              <a:rPr lang="en-US" sz="1800" dirty="0"/>
              <a:t> Authenticate user account through 2F authentication using OKTA </a:t>
            </a:r>
            <a:endParaRPr dirty="0"/>
          </a:p>
          <a:p>
            <a:pPr marL="274320" lvl="0" indent="-182880" algn="l" rtl="0">
              <a:spcBef>
                <a:spcPts val="360"/>
              </a:spcBef>
              <a:spcAft>
                <a:spcPts val="0"/>
              </a:spcAft>
              <a:buClr>
                <a:schemeClr val="accent3"/>
              </a:buClr>
              <a:buSzPts val="1530"/>
              <a:buFont typeface="Merriweather Sans"/>
              <a:buChar char="*"/>
            </a:pPr>
            <a:r>
              <a:rPr lang="en-US" sz="1800" dirty="0">
                <a:solidFill>
                  <a:srgbClr val="F59122"/>
                </a:solidFill>
              </a:rPr>
              <a:t>Test 8:</a:t>
            </a:r>
            <a:r>
              <a:rPr lang="en-US" sz="1800" dirty="0"/>
              <a:t> Authenticate user account through 2F authentication using Auth0 </a:t>
            </a:r>
            <a:endParaRPr sz="1800" dirty="0"/>
          </a:p>
          <a:p>
            <a:pPr marL="274320" lvl="0" indent="-182880" algn="l" rtl="0">
              <a:spcBef>
                <a:spcPts val="360"/>
              </a:spcBef>
              <a:spcAft>
                <a:spcPts val="0"/>
              </a:spcAft>
              <a:buClr>
                <a:schemeClr val="accent3"/>
              </a:buClr>
              <a:buSzPts val="1530"/>
              <a:buFont typeface="Merriweather Sans"/>
              <a:buChar char="*"/>
            </a:pPr>
            <a:r>
              <a:rPr lang="en-US" sz="1800" dirty="0">
                <a:solidFill>
                  <a:srgbClr val="F59122"/>
                </a:solidFill>
              </a:rPr>
              <a:t>Test 9: </a:t>
            </a:r>
            <a:r>
              <a:rPr lang="en-US" sz="1800" dirty="0"/>
              <a:t>Authenticate user account through 2F authentication using </a:t>
            </a:r>
            <a:r>
              <a:rPr lang="en-US" sz="1800" dirty="0" err="1"/>
              <a:t>OpenIAM</a:t>
            </a:r>
            <a:r>
              <a:rPr lang="en-US" sz="1800" dirty="0"/>
              <a:t> </a:t>
            </a:r>
            <a:endParaRPr dirty="0"/>
          </a:p>
          <a:p>
            <a:pPr marL="274320" lvl="0" indent="-182880" algn="l" rtl="0">
              <a:spcBef>
                <a:spcPts val="320"/>
              </a:spcBef>
              <a:spcAft>
                <a:spcPts val="0"/>
              </a:spcAft>
              <a:buClr>
                <a:schemeClr val="accent3"/>
              </a:buClr>
              <a:buSzPts val="1360"/>
              <a:buFont typeface="Merriweather Sans"/>
              <a:buChar char="*"/>
            </a:pPr>
            <a:r>
              <a:rPr lang="en-US" sz="1600" dirty="0">
                <a:solidFill>
                  <a:srgbClr val="F59122"/>
                </a:solidFill>
              </a:rPr>
              <a:t>Test 10: </a:t>
            </a:r>
            <a:r>
              <a:rPr lang="en-US" sz="1600" dirty="0"/>
              <a:t>Verify weather View / Display / Store of the characters in national language scripts are intact</a:t>
            </a:r>
            <a:endParaRPr dirty="0"/>
          </a:p>
          <a:p>
            <a:pPr marL="274320" lvl="0" indent="-85725" algn="l" rtl="0">
              <a:spcBef>
                <a:spcPts val="360"/>
              </a:spcBef>
              <a:spcAft>
                <a:spcPts val="0"/>
              </a:spcAft>
              <a:buClr>
                <a:schemeClr val="accent3"/>
              </a:buClr>
              <a:buSzPts val="1530"/>
              <a:buFont typeface="Merriweather Sans"/>
              <a:buNone/>
            </a:pPr>
            <a:endParaRPr sz="1800" dirty="0"/>
          </a:p>
          <a:p>
            <a:pPr marL="274320" lvl="0" indent="-85725" algn="l" rtl="0">
              <a:spcBef>
                <a:spcPts val="360"/>
              </a:spcBef>
              <a:spcAft>
                <a:spcPts val="0"/>
              </a:spcAft>
              <a:buClr>
                <a:schemeClr val="accent3"/>
              </a:buClr>
              <a:buSzPts val="1530"/>
              <a:buFont typeface="Merriweather Sans"/>
              <a:buNone/>
            </a:pPr>
            <a:endParaRPr sz="1800" dirty="0"/>
          </a:p>
          <a:p>
            <a:pPr marL="274320" lvl="0" indent="-85725" algn="l" rtl="0">
              <a:spcBef>
                <a:spcPts val="360"/>
              </a:spcBef>
              <a:spcAft>
                <a:spcPts val="0"/>
              </a:spcAft>
              <a:buClr>
                <a:schemeClr val="accent3"/>
              </a:buClr>
              <a:buSzPts val="1530"/>
              <a:buFont typeface="Merriweather Sans"/>
              <a:buNone/>
            </a:pPr>
            <a:endParaRPr sz="1800" dirty="0"/>
          </a:p>
          <a:p>
            <a:pPr marL="274320" lvl="0" indent="-85725" algn="l" rtl="0">
              <a:spcBef>
                <a:spcPts val="360"/>
              </a:spcBef>
              <a:spcAft>
                <a:spcPts val="0"/>
              </a:spcAft>
              <a:buClr>
                <a:schemeClr val="accent3"/>
              </a:buClr>
              <a:buSzPts val="1530"/>
              <a:buFont typeface="Merriweather Sans"/>
              <a:buNone/>
            </a:pPr>
            <a:endParaRPr sz="1800" dirty="0"/>
          </a:p>
          <a:p>
            <a:pPr marL="274320" lvl="0" indent="-85725" algn="l" rtl="0">
              <a:spcBef>
                <a:spcPts val="360"/>
              </a:spcBef>
              <a:spcAft>
                <a:spcPts val="0"/>
              </a:spcAft>
              <a:buClr>
                <a:schemeClr val="accent3"/>
              </a:buClr>
              <a:buSzPts val="1530"/>
              <a:buFont typeface="Merriweather Sans"/>
              <a:buNone/>
            </a:pPr>
            <a:endParaRPr sz="1800" dirty="0"/>
          </a:p>
          <a:p>
            <a:pPr marL="274320" lvl="0" indent="-85725" algn="l" rtl="0">
              <a:spcBef>
                <a:spcPts val="360"/>
              </a:spcBef>
              <a:spcAft>
                <a:spcPts val="0"/>
              </a:spcAft>
              <a:buClr>
                <a:schemeClr val="accent3"/>
              </a:buClr>
              <a:buSzPts val="1530"/>
              <a:buFont typeface="Merriweather Sans"/>
              <a:buNone/>
            </a:pPr>
            <a:endParaRPr sz="1800" dirty="0"/>
          </a:p>
          <a:p>
            <a:pPr marL="274320" lvl="0" indent="-85725" algn="l" rtl="0">
              <a:spcBef>
                <a:spcPts val="360"/>
              </a:spcBef>
              <a:spcAft>
                <a:spcPts val="0"/>
              </a:spcAft>
              <a:buClr>
                <a:schemeClr val="accent3"/>
              </a:buClr>
              <a:buSzPts val="1530"/>
              <a:buFont typeface="Merriweather Sans"/>
              <a:buNone/>
            </a:pPr>
            <a:endParaRPr sz="1800" dirty="0"/>
          </a:p>
        </p:txBody>
      </p:sp>
      <p:sp>
        <p:nvSpPr>
          <p:cNvPr id="144" name="Google Shape;144;p5"/>
          <p:cNvSpPr/>
          <p:nvPr/>
        </p:nvSpPr>
        <p:spPr>
          <a:xfrm>
            <a:off x="849085" y="2018804"/>
            <a:ext cx="9568119" cy="4571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145" name="Google Shape;145;p5"/>
          <p:cNvSpPr/>
          <p:nvPr/>
        </p:nvSpPr>
        <p:spPr>
          <a:xfrm>
            <a:off x="849085" y="5409211"/>
            <a:ext cx="7600207" cy="534390"/>
          </a:xfrm>
          <a:prstGeom prst="roundRect">
            <a:avLst>
              <a:gd name="adj" fmla="val 16667"/>
            </a:avLst>
          </a:prstGeom>
          <a:gradFill>
            <a:gsLst>
              <a:gs pos="0">
                <a:srgbClr val="FFA300"/>
              </a:gs>
              <a:gs pos="100000">
                <a:srgbClr val="FFC165"/>
              </a:gs>
            </a:gsLst>
            <a:lin ang="16200000" scaled="0"/>
          </a:gradFill>
          <a:ln w="9525" cap="flat" cmpd="sng">
            <a:solidFill>
              <a:srgbClr val="FE9A1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91440" marR="0" lvl="0" indent="0" algn="ctr" rtl="0">
              <a:spcBef>
                <a:spcPts val="0"/>
              </a:spcBef>
              <a:spcAft>
                <a:spcPts val="0"/>
              </a:spcAft>
              <a:buClr>
                <a:schemeClr val="lt1"/>
              </a:buClr>
              <a:buSzPts val="2400"/>
              <a:buFont typeface="Times New Roman"/>
              <a:buNone/>
            </a:pPr>
            <a:r>
              <a:rPr lang="en-US" sz="24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Times New Roman"/>
              </a:rPr>
              <a:t>The given test flow iterate for each EAI candidate</a:t>
            </a:r>
            <a:endParaRPr sz="24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6"/>
          <p:cNvSpPr txBox="1">
            <a:spLocks noGrp="1"/>
          </p:cNvSpPr>
          <p:nvPr>
            <p:ph type="title"/>
          </p:nvPr>
        </p:nvSpPr>
        <p:spPr>
          <a:xfrm>
            <a:off x="915988" y="1822231"/>
            <a:ext cx="5935662" cy="20392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Open Sans"/>
              <a:buNone/>
            </a:pPr>
            <a:r>
              <a:rPr lang="en-US"/>
              <a:t>Implementation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cxnSp>
        <p:nvCxnSpPr>
          <p:cNvPr id="155" name="Google Shape;155;p7"/>
          <p:cNvCxnSpPr>
            <a:stCxn id="156" idx="2"/>
          </p:cNvCxnSpPr>
          <p:nvPr/>
        </p:nvCxnSpPr>
        <p:spPr>
          <a:xfrm flipH="1">
            <a:off x="1430210" y="4188903"/>
            <a:ext cx="29400" cy="1813500"/>
          </a:xfrm>
          <a:prstGeom prst="straightConnector1">
            <a:avLst/>
          </a:prstGeom>
          <a:noFill/>
          <a:ln w="15875" cap="flat" cmpd="sng">
            <a:solidFill>
              <a:srgbClr val="BBBBBB"/>
            </a:solidFill>
            <a:prstDash val="dot"/>
            <a:round/>
            <a:headEnd type="none" w="sm" len="sm"/>
            <a:tailEnd type="triangle" w="med" len="med"/>
          </a:ln>
          <a:effectLst>
            <a:outerShdw blurRad="40000" dist="20000" dir="5400000" rotWithShape="0">
              <a:srgbClr val="000000">
                <a:alpha val="37647"/>
              </a:srgbClr>
            </a:outerShdw>
          </a:effectLst>
        </p:spPr>
      </p:cxnSp>
      <p:cxnSp>
        <p:nvCxnSpPr>
          <p:cNvPr id="157" name="Google Shape;157;p7"/>
          <p:cNvCxnSpPr/>
          <p:nvPr/>
        </p:nvCxnSpPr>
        <p:spPr>
          <a:xfrm flipH="1">
            <a:off x="2613039" y="4179716"/>
            <a:ext cx="17578" cy="1848095"/>
          </a:xfrm>
          <a:prstGeom prst="straightConnector1">
            <a:avLst/>
          </a:prstGeom>
          <a:noFill/>
          <a:ln w="15875" cap="flat" cmpd="sng">
            <a:solidFill>
              <a:srgbClr val="BBBBBB"/>
            </a:solidFill>
            <a:prstDash val="dot"/>
            <a:round/>
            <a:headEnd type="none" w="sm" len="sm"/>
            <a:tailEnd type="triangle" w="med" len="med"/>
          </a:ln>
          <a:effectLst>
            <a:outerShdw blurRad="40000" dist="20000" dir="5400000" rotWithShape="0">
              <a:srgbClr val="000000">
                <a:alpha val="37647"/>
              </a:srgbClr>
            </a:outerShdw>
          </a:effectLst>
        </p:spPr>
      </p:cxnSp>
      <p:cxnSp>
        <p:nvCxnSpPr>
          <p:cNvPr id="158" name="Google Shape;158;p7"/>
          <p:cNvCxnSpPr/>
          <p:nvPr/>
        </p:nvCxnSpPr>
        <p:spPr>
          <a:xfrm flipH="1">
            <a:off x="3841616" y="4179716"/>
            <a:ext cx="17578" cy="1848095"/>
          </a:xfrm>
          <a:prstGeom prst="straightConnector1">
            <a:avLst/>
          </a:prstGeom>
          <a:noFill/>
          <a:ln w="15875" cap="flat" cmpd="sng">
            <a:solidFill>
              <a:srgbClr val="BBBBBB"/>
            </a:solidFill>
            <a:prstDash val="dot"/>
            <a:round/>
            <a:headEnd type="none" w="sm" len="sm"/>
            <a:tailEnd type="triangle" w="med" len="med"/>
          </a:ln>
          <a:effectLst>
            <a:outerShdw blurRad="40000" dist="20000" dir="5400000" rotWithShape="0">
              <a:srgbClr val="000000">
                <a:alpha val="37647"/>
              </a:srgbClr>
            </a:outerShdw>
          </a:effectLst>
        </p:spPr>
      </p:cxnSp>
      <p:cxnSp>
        <p:nvCxnSpPr>
          <p:cNvPr id="159" name="Google Shape;159;p7"/>
          <p:cNvCxnSpPr/>
          <p:nvPr/>
        </p:nvCxnSpPr>
        <p:spPr>
          <a:xfrm flipH="1">
            <a:off x="5136346" y="4193772"/>
            <a:ext cx="17578" cy="1848095"/>
          </a:xfrm>
          <a:prstGeom prst="straightConnector1">
            <a:avLst/>
          </a:prstGeom>
          <a:noFill/>
          <a:ln w="15875" cap="flat" cmpd="sng">
            <a:solidFill>
              <a:srgbClr val="BBBBBB"/>
            </a:solidFill>
            <a:prstDash val="dot"/>
            <a:round/>
            <a:headEnd type="none" w="sm" len="sm"/>
            <a:tailEnd type="triangle" w="med" len="med"/>
          </a:ln>
          <a:effectLst>
            <a:outerShdw blurRad="40000" dist="20000" dir="5400000" rotWithShape="0">
              <a:srgbClr val="000000">
                <a:alpha val="37647"/>
              </a:srgbClr>
            </a:outerShdw>
          </a:effectLst>
        </p:spPr>
      </p:cxnSp>
      <p:cxnSp>
        <p:nvCxnSpPr>
          <p:cNvPr id="160" name="Google Shape;160;p7"/>
          <p:cNvCxnSpPr/>
          <p:nvPr/>
        </p:nvCxnSpPr>
        <p:spPr>
          <a:xfrm flipH="1">
            <a:off x="6267637" y="4178847"/>
            <a:ext cx="17578" cy="1848095"/>
          </a:xfrm>
          <a:prstGeom prst="straightConnector1">
            <a:avLst/>
          </a:prstGeom>
          <a:noFill/>
          <a:ln w="15875" cap="flat" cmpd="sng">
            <a:solidFill>
              <a:srgbClr val="BBBBBB"/>
            </a:solidFill>
            <a:prstDash val="dot"/>
            <a:round/>
            <a:headEnd type="none" w="sm" len="sm"/>
            <a:tailEnd type="triangle" w="med" len="med"/>
          </a:ln>
          <a:effectLst>
            <a:outerShdw blurRad="40000" dist="20000" dir="5400000" rotWithShape="0">
              <a:srgbClr val="000000">
                <a:alpha val="37647"/>
              </a:srgbClr>
            </a:outerShdw>
          </a:effectLst>
        </p:spPr>
      </p:cxnSp>
      <p:cxnSp>
        <p:nvCxnSpPr>
          <p:cNvPr id="161" name="Google Shape;161;p7"/>
          <p:cNvCxnSpPr/>
          <p:nvPr/>
        </p:nvCxnSpPr>
        <p:spPr>
          <a:xfrm flipH="1">
            <a:off x="3435429" y="3151812"/>
            <a:ext cx="23355" cy="2850449"/>
          </a:xfrm>
          <a:prstGeom prst="straightConnector1">
            <a:avLst/>
          </a:prstGeom>
          <a:noFill/>
          <a:ln w="15875" cap="flat" cmpd="sng">
            <a:solidFill>
              <a:srgbClr val="BBBBBB"/>
            </a:solidFill>
            <a:prstDash val="dot"/>
            <a:round/>
            <a:headEnd type="none" w="sm" len="sm"/>
            <a:tailEnd type="triangle" w="med" len="med"/>
          </a:ln>
          <a:effectLst>
            <a:outerShdw blurRad="40000" dist="20000" dir="5400000" rotWithShape="0">
              <a:srgbClr val="000000">
                <a:alpha val="37647"/>
              </a:srgbClr>
            </a:outerShdw>
          </a:effectLst>
        </p:spPr>
      </p:cxnSp>
      <p:cxnSp>
        <p:nvCxnSpPr>
          <p:cNvPr id="162" name="Google Shape;162;p7"/>
          <p:cNvCxnSpPr/>
          <p:nvPr/>
        </p:nvCxnSpPr>
        <p:spPr>
          <a:xfrm flipH="1">
            <a:off x="4607593" y="3168873"/>
            <a:ext cx="23355" cy="2850449"/>
          </a:xfrm>
          <a:prstGeom prst="straightConnector1">
            <a:avLst/>
          </a:prstGeom>
          <a:noFill/>
          <a:ln w="15875" cap="flat" cmpd="sng">
            <a:solidFill>
              <a:srgbClr val="BBBBBB"/>
            </a:solidFill>
            <a:prstDash val="dot"/>
            <a:round/>
            <a:headEnd type="none" w="sm" len="sm"/>
            <a:tailEnd type="triangle" w="med" len="med"/>
          </a:ln>
          <a:effectLst>
            <a:outerShdw blurRad="40000" dist="20000" dir="5400000" rotWithShape="0">
              <a:srgbClr val="000000">
                <a:alpha val="37647"/>
              </a:srgbClr>
            </a:outerShdw>
          </a:effectLst>
        </p:spPr>
      </p:cxnSp>
      <p:cxnSp>
        <p:nvCxnSpPr>
          <p:cNvPr id="163" name="Google Shape;163;p7"/>
          <p:cNvCxnSpPr/>
          <p:nvPr/>
        </p:nvCxnSpPr>
        <p:spPr>
          <a:xfrm flipH="1">
            <a:off x="5694419" y="3168873"/>
            <a:ext cx="23355" cy="2850449"/>
          </a:xfrm>
          <a:prstGeom prst="straightConnector1">
            <a:avLst/>
          </a:prstGeom>
          <a:noFill/>
          <a:ln w="15875" cap="flat" cmpd="sng">
            <a:solidFill>
              <a:srgbClr val="BBBBBB"/>
            </a:solidFill>
            <a:prstDash val="dot"/>
            <a:round/>
            <a:headEnd type="none" w="sm" len="sm"/>
            <a:tailEnd type="triangle" w="med" len="med"/>
          </a:ln>
          <a:effectLst>
            <a:outerShdw blurRad="40000" dist="20000" dir="5400000" rotWithShape="0">
              <a:srgbClr val="000000">
                <a:alpha val="37647"/>
              </a:srgbClr>
            </a:outerShdw>
          </a:effectLst>
        </p:spPr>
      </p:cxnSp>
      <p:cxnSp>
        <p:nvCxnSpPr>
          <p:cNvPr id="164" name="Google Shape;164;p7"/>
          <p:cNvCxnSpPr/>
          <p:nvPr/>
        </p:nvCxnSpPr>
        <p:spPr>
          <a:xfrm flipH="1">
            <a:off x="6798764" y="3160963"/>
            <a:ext cx="23355" cy="2850449"/>
          </a:xfrm>
          <a:prstGeom prst="straightConnector1">
            <a:avLst/>
          </a:prstGeom>
          <a:noFill/>
          <a:ln w="15875" cap="flat" cmpd="sng">
            <a:solidFill>
              <a:srgbClr val="BBBBBB"/>
            </a:solidFill>
            <a:prstDash val="dot"/>
            <a:round/>
            <a:headEnd type="none" w="sm" len="sm"/>
            <a:tailEnd type="triangle" w="med" len="med"/>
          </a:ln>
          <a:effectLst>
            <a:outerShdw blurRad="40000" dist="20000" dir="5400000" rotWithShape="0">
              <a:srgbClr val="000000">
                <a:alpha val="37647"/>
              </a:srgbClr>
            </a:outerShdw>
          </a:effectLst>
        </p:spPr>
      </p:cxnSp>
      <p:cxnSp>
        <p:nvCxnSpPr>
          <p:cNvPr id="165" name="Google Shape;165;p7"/>
          <p:cNvCxnSpPr/>
          <p:nvPr/>
        </p:nvCxnSpPr>
        <p:spPr>
          <a:xfrm flipH="1">
            <a:off x="8139351" y="3154324"/>
            <a:ext cx="23355" cy="2850449"/>
          </a:xfrm>
          <a:prstGeom prst="straightConnector1">
            <a:avLst/>
          </a:prstGeom>
          <a:noFill/>
          <a:ln w="15875" cap="flat" cmpd="sng">
            <a:solidFill>
              <a:srgbClr val="BBBBBB"/>
            </a:solidFill>
            <a:prstDash val="dot"/>
            <a:round/>
            <a:headEnd type="none" w="sm" len="sm"/>
            <a:tailEnd type="triangle" w="med" len="med"/>
          </a:ln>
          <a:effectLst>
            <a:outerShdw blurRad="40000" dist="20000" dir="5400000" rotWithShape="0">
              <a:srgbClr val="000000">
                <a:alpha val="37647"/>
              </a:srgbClr>
            </a:outerShdw>
          </a:effectLst>
        </p:spPr>
      </p:cxnSp>
      <p:cxnSp>
        <p:nvCxnSpPr>
          <p:cNvPr id="166" name="Google Shape;166;p7"/>
          <p:cNvCxnSpPr>
            <a:stCxn id="167" idx="2"/>
          </p:cNvCxnSpPr>
          <p:nvPr/>
        </p:nvCxnSpPr>
        <p:spPr>
          <a:xfrm flipH="1">
            <a:off x="2301195" y="3160599"/>
            <a:ext cx="23400" cy="2850300"/>
          </a:xfrm>
          <a:prstGeom prst="straightConnector1">
            <a:avLst/>
          </a:prstGeom>
          <a:noFill/>
          <a:ln w="15875" cap="flat" cmpd="sng">
            <a:solidFill>
              <a:srgbClr val="BBBBBB"/>
            </a:solidFill>
            <a:prstDash val="dot"/>
            <a:round/>
            <a:headEnd type="none" w="sm" len="sm"/>
            <a:tailEnd type="triangle" w="med" len="med"/>
          </a:ln>
          <a:effectLst>
            <a:outerShdw blurRad="40000" dist="20000" dir="5400000" rotWithShape="0">
              <a:srgbClr val="000000">
                <a:alpha val="37647"/>
              </a:srgbClr>
            </a:outerShdw>
          </a:effectLst>
        </p:spPr>
      </p:cxnSp>
      <p:sp>
        <p:nvSpPr>
          <p:cNvPr id="168" name="Google Shape;168;p7"/>
          <p:cNvSpPr txBox="1">
            <a:spLocks noGrp="1"/>
          </p:cNvSpPr>
          <p:nvPr>
            <p:ph type="title"/>
          </p:nvPr>
        </p:nvSpPr>
        <p:spPr>
          <a:xfrm>
            <a:off x="320676" y="148687"/>
            <a:ext cx="8451381" cy="6511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dirty="0"/>
              <a:t>Test Run</a:t>
            </a:r>
            <a:endParaRPr dirty="0"/>
          </a:p>
        </p:txBody>
      </p:sp>
      <p:sp>
        <p:nvSpPr>
          <p:cNvPr id="169" name="Google Shape;169;p7"/>
          <p:cNvSpPr txBox="1">
            <a:spLocks noGrp="1"/>
          </p:cNvSpPr>
          <p:nvPr>
            <p:ph type="body" idx="1"/>
          </p:nvPr>
        </p:nvSpPr>
        <p:spPr>
          <a:xfrm>
            <a:off x="320676" y="808882"/>
            <a:ext cx="8747124" cy="1027217"/>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SzPts val="1530"/>
              <a:buNone/>
            </a:pPr>
            <a:r>
              <a:rPr lang="en-US" sz="1800" dirty="0"/>
              <a:t>During the test run on each step whether the response is bounced back from API or from system the logs are collected in the common database for further processing and visualization.</a:t>
            </a:r>
            <a:endParaRPr sz="1800" dirty="0"/>
          </a:p>
        </p:txBody>
      </p:sp>
      <p:sp>
        <p:nvSpPr>
          <p:cNvPr id="170" name="Google Shape;170;p7"/>
          <p:cNvSpPr/>
          <p:nvPr/>
        </p:nvSpPr>
        <p:spPr>
          <a:xfrm>
            <a:off x="849085" y="1894809"/>
            <a:ext cx="748146" cy="455415"/>
          </a:xfrm>
          <a:prstGeom prst="roundRect">
            <a:avLst>
              <a:gd name="adj" fmla="val 16667"/>
            </a:avLst>
          </a:prstGeom>
          <a:gradFill>
            <a:gsLst>
              <a:gs pos="0">
                <a:srgbClr val="FFA300"/>
              </a:gs>
              <a:gs pos="100000">
                <a:srgbClr val="FFC165"/>
              </a:gs>
            </a:gsLst>
            <a:lin ang="16200000" scaled="0"/>
          </a:gradFill>
          <a:ln w="9525" cap="flat" cmpd="sng">
            <a:solidFill>
              <a:srgbClr val="FE9A1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lt1"/>
                </a:solidFill>
                <a:latin typeface="Times New Roman"/>
                <a:ea typeface="Times New Roman"/>
                <a:cs typeface="Times New Roman"/>
                <a:sym typeface="Times New Roman"/>
              </a:rPr>
              <a:t>JSON</a:t>
            </a:r>
            <a:endParaRPr/>
          </a:p>
          <a:p>
            <a:pPr marL="0" marR="0" lvl="0" indent="0" algn="ctr" rtl="0">
              <a:spcBef>
                <a:spcPts val="0"/>
              </a:spcBef>
              <a:spcAft>
                <a:spcPts val="0"/>
              </a:spcAft>
              <a:buNone/>
            </a:pPr>
            <a:r>
              <a:rPr lang="en-US" sz="900">
                <a:solidFill>
                  <a:schemeClr val="lt1"/>
                </a:solidFill>
                <a:latin typeface="Times New Roman"/>
                <a:ea typeface="Times New Roman"/>
                <a:cs typeface="Times New Roman"/>
                <a:sym typeface="Times New Roman"/>
              </a:rPr>
              <a:t>Template</a:t>
            </a:r>
            <a:endParaRPr sz="900">
              <a:solidFill>
                <a:schemeClr val="lt1"/>
              </a:solidFill>
              <a:latin typeface="Times New Roman"/>
              <a:ea typeface="Times New Roman"/>
              <a:cs typeface="Times New Roman"/>
              <a:sym typeface="Times New Roman"/>
            </a:endParaRPr>
          </a:p>
        </p:txBody>
      </p:sp>
      <p:sp>
        <p:nvSpPr>
          <p:cNvPr id="171" name="Google Shape;171;p7"/>
          <p:cNvSpPr/>
          <p:nvPr/>
        </p:nvSpPr>
        <p:spPr>
          <a:xfrm>
            <a:off x="855024" y="2615345"/>
            <a:ext cx="748146" cy="536467"/>
          </a:xfrm>
          <a:prstGeom prst="rect">
            <a:avLst/>
          </a:prstGeom>
          <a:gradFill>
            <a:gsLst>
              <a:gs pos="0">
                <a:srgbClr val="FFA300"/>
              </a:gs>
              <a:gs pos="100000">
                <a:srgbClr val="FFC165"/>
              </a:gs>
            </a:gsLst>
            <a:lin ang="16200000" scaled="0"/>
          </a:gradFill>
          <a:ln w="9525" cap="flat" cmpd="sng">
            <a:solidFill>
              <a:srgbClr val="FE9A1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lt1"/>
                </a:solidFill>
                <a:latin typeface="Times New Roman"/>
                <a:ea typeface="Times New Roman"/>
                <a:cs typeface="Times New Roman"/>
                <a:sym typeface="Times New Roman"/>
              </a:rPr>
              <a:t>Invite user by email  </a:t>
            </a:r>
            <a:endParaRPr sz="900">
              <a:solidFill>
                <a:schemeClr val="lt1"/>
              </a:solidFill>
              <a:latin typeface="Times New Roman"/>
              <a:ea typeface="Times New Roman"/>
              <a:cs typeface="Times New Roman"/>
              <a:sym typeface="Times New Roman"/>
            </a:endParaRPr>
          </a:p>
        </p:txBody>
      </p:sp>
      <p:sp>
        <p:nvSpPr>
          <p:cNvPr id="172" name="Google Shape;172;p7"/>
          <p:cNvSpPr/>
          <p:nvPr/>
        </p:nvSpPr>
        <p:spPr>
          <a:xfrm>
            <a:off x="1612282" y="2793590"/>
            <a:ext cx="329539" cy="130628"/>
          </a:xfrm>
          <a:prstGeom prst="rightArrow">
            <a:avLst>
              <a:gd name="adj1" fmla="val 50000"/>
              <a:gd name="adj2" fmla="val 50000"/>
            </a:avLst>
          </a:prstGeom>
          <a:gradFill>
            <a:gsLst>
              <a:gs pos="0">
                <a:srgbClr val="FFA300"/>
              </a:gs>
              <a:gs pos="100000">
                <a:srgbClr val="FFC165"/>
              </a:gs>
            </a:gsLst>
            <a:lin ang="16200000" scaled="0"/>
          </a:gradFill>
          <a:ln w="9525" cap="flat" cmpd="sng">
            <a:solidFill>
              <a:srgbClr val="FE9A1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Times New Roman"/>
              <a:ea typeface="Times New Roman"/>
              <a:cs typeface="Times New Roman"/>
              <a:sym typeface="Times New Roman"/>
            </a:endParaRPr>
          </a:p>
        </p:txBody>
      </p:sp>
      <p:sp>
        <p:nvSpPr>
          <p:cNvPr id="173" name="Google Shape;173;p7"/>
          <p:cNvSpPr txBox="1"/>
          <p:nvPr/>
        </p:nvSpPr>
        <p:spPr>
          <a:xfrm>
            <a:off x="679449" y="1694769"/>
            <a:ext cx="109220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rgbClr val="7D7D7D"/>
                </a:solidFill>
                <a:latin typeface="Open Sans Light"/>
                <a:ea typeface="Open Sans Light"/>
                <a:cs typeface="Open Sans Light"/>
                <a:sym typeface="Open Sans Light"/>
              </a:rPr>
              <a:t>Email Candidates</a:t>
            </a:r>
            <a:endParaRPr/>
          </a:p>
        </p:txBody>
      </p:sp>
      <p:sp>
        <p:nvSpPr>
          <p:cNvPr id="167" name="Google Shape;167;p7"/>
          <p:cNvSpPr/>
          <p:nvPr/>
        </p:nvSpPr>
        <p:spPr>
          <a:xfrm>
            <a:off x="1950522" y="2624132"/>
            <a:ext cx="748146" cy="536467"/>
          </a:xfrm>
          <a:prstGeom prst="rect">
            <a:avLst/>
          </a:prstGeom>
          <a:gradFill>
            <a:gsLst>
              <a:gs pos="0">
                <a:srgbClr val="FFA300"/>
              </a:gs>
              <a:gs pos="100000">
                <a:srgbClr val="FFC165"/>
              </a:gs>
            </a:gsLst>
            <a:lin ang="16200000" scaled="0"/>
          </a:gradFill>
          <a:ln w="9525" cap="flat" cmpd="sng">
            <a:solidFill>
              <a:srgbClr val="FE9A1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lt1"/>
                </a:solidFill>
                <a:latin typeface="Times New Roman"/>
                <a:ea typeface="Times New Roman"/>
                <a:cs typeface="Times New Roman"/>
                <a:sym typeface="Times New Roman"/>
              </a:rPr>
              <a:t>Send an invitation email  </a:t>
            </a:r>
            <a:endParaRPr sz="900">
              <a:solidFill>
                <a:schemeClr val="lt1"/>
              </a:solidFill>
              <a:latin typeface="Times New Roman"/>
              <a:ea typeface="Times New Roman"/>
              <a:cs typeface="Times New Roman"/>
              <a:sym typeface="Times New Roman"/>
            </a:endParaRPr>
          </a:p>
        </p:txBody>
      </p:sp>
      <p:sp>
        <p:nvSpPr>
          <p:cNvPr id="174" name="Google Shape;174;p7"/>
          <p:cNvSpPr/>
          <p:nvPr/>
        </p:nvSpPr>
        <p:spPr>
          <a:xfrm>
            <a:off x="2705018" y="2793590"/>
            <a:ext cx="335476" cy="130628"/>
          </a:xfrm>
          <a:prstGeom prst="rightArrow">
            <a:avLst>
              <a:gd name="adj1" fmla="val 50000"/>
              <a:gd name="adj2" fmla="val 50000"/>
            </a:avLst>
          </a:prstGeom>
          <a:gradFill>
            <a:gsLst>
              <a:gs pos="0">
                <a:srgbClr val="FFA300"/>
              </a:gs>
              <a:gs pos="100000">
                <a:srgbClr val="FFC165"/>
              </a:gs>
            </a:gsLst>
            <a:lin ang="16200000" scaled="0"/>
          </a:gradFill>
          <a:ln w="9525" cap="flat" cmpd="sng">
            <a:solidFill>
              <a:srgbClr val="FE9A1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Times New Roman"/>
              <a:ea typeface="Times New Roman"/>
              <a:cs typeface="Times New Roman"/>
              <a:sym typeface="Times New Roman"/>
            </a:endParaRPr>
          </a:p>
        </p:txBody>
      </p:sp>
      <p:sp>
        <p:nvSpPr>
          <p:cNvPr id="175" name="Google Shape;175;p7"/>
          <p:cNvSpPr/>
          <p:nvPr/>
        </p:nvSpPr>
        <p:spPr>
          <a:xfrm>
            <a:off x="3046019" y="2624132"/>
            <a:ext cx="843149" cy="536467"/>
          </a:xfrm>
          <a:prstGeom prst="rect">
            <a:avLst/>
          </a:prstGeom>
          <a:gradFill>
            <a:gsLst>
              <a:gs pos="0">
                <a:srgbClr val="FFA300"/>
              </a:gs>
              <a:gs pos="100000">
                <a:srgbClr val="FFC165"/>
              </a:gs>
            </a:gsLst>
            <a:lin ang="16200000" scaled="0"/>
          </a:gradFill>
          <a:ln w="9525" cap="flat" cmpd="sng">
            <a:solidFill>
              <a:srgbClr val="FE9A1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lt1"/>
                </a:solidFill>
                <a:latin typeface="Times New Roman"/>
                <a:ea typeface="Times New Roman"/>
                <a:cs typeface="Times New Roman"/>
                <a:sym typeface="Times New Roman"/>
              </a:rPr>
              <a:t>Click on token to get signup</a:t>
            </a:r>
            <a:endParaRPr sz="900">
              <a:solidFill>
                <a:schemeClr val="lt1"/>
              </a:solidFill>
              <a:latin typeface="Times New Roman"/>
              <a:ea typeface="Times New Roman"/>
              <a:cs typeface="Times New Roman"/>
              <a:sym typeface="Times New Roman"/>
            </a:endParaRPr>
          </a:p>
        </p:txBody>
      </p:sp>
      <p:sp>
        <p:nvSpPr>
          <p:cNvPr id="176" name="Google Shape;176;p7"/>
          <p:cNvSpPr/>
          <p:nvPr/>
        </p:nvSpPr>
        <p:spPr>
          <a:xfrm>
            <a:off x="3895518" y="2793590"/>
            <a:ext cx="335482" cy="130628"/>
          </a:xfrm>
          <a:prstGeom prst="rightArrow">
            <a:avLst>
              <a:gd name="adj1" fmla="val 50000"/>
              <a:gd name="adj2" fmla="val 50000"/>
            </a:avLst>
          </a:prstGeom>
          <a:gradFill>
            <a:gsLst>
              <a:gs pos="0">
                <a:srgbClr val="FFA300"/>
              </a:gs>
              <a:gs pos="100000">
                <a:srgbClr val="FFC165"/>
              </a:gs>
            </a:gsLst>
            <a:lin ang="16200000" scaled="0"/>
          </a:gradFill>
          <a:ln w="9525" cap="flat" cmpd="sng">
            <a:solidFill>
              <a:srgbClr val="FE9A1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Times New Roman"/>
              <a:ea typeface="Times New Roman"/>
              <a:cs typeface="Times New Roman"/>
              <a:sym typeface="Times New Roman"/>
            </a:endParaRPr>
          </a:p>
        </p:txBody>
      </p:sp>
      <p:sp>
        <p:nvSpPr>
          <p:cNvPr id="177" name="Google Shape;177;p7"/>
          <p:cNvSpPr/>
          <p:nvPr/>
        </p:nvSpPr>
        <p:spPr>
          <a:xfrm>
            <a:off x="4236526" y="2614362"/>
            <a:ext cx="748146" cy="536467"/>
          </a:xfrm>
          <a:prstGeom prst="rect">
            <a:avLst/>
          </a:prstGeom>
          <a:gradFill>
            <a:gsLst>
              <a:gs pos="0">
                <a:srgbClr val="FFA300"/>
              </a:gs>
              <a:gs pos="100000">
                <a:srgbClr val="FFC165"/>
              </a:gs>
            </a:gsLst>
            <a:lin ang="16200000" scaled="0"/>
          </a:gradFill>
          <a:ln w="9525" cap="flat" cmpd="sng">
            <a:solidFill>
              <a:srgbClr val="FE9A1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lt1"/>
                </a:solidFill>
                <a:latin typeface="Times New Roman"/>
                <a:ea typeface="Times New Roman"/>
                <a:cs typeface="Times New Roman"/>
                <a:sym typeface="Times New Roman"/>
              </a:rPr>
              <a:t>Sign-in to Platform</a:t>
            </a:r>
            <a:endParaRPr sz="900">
              <a:solidFill>
                <a:schemeClr val="lt1"/>
              </a:solidFill>
              <a:latin typeface="Times New Roman"/>
              <a:ea typeface="Times New Roman"/>
              <a:cs typeface="Times New Roman"/>
              <a:sym typeface="Times New Roman"/>
            </a:endParaRPr>
          </a:p>
        </p:txBody>
      </p:sp>
      <p:sp>
        <p:nvSpPr>
          <p:cNvPr id="178" name="Google Shape;178;p7"/>
          <p:cNvSpPr/>
          <p:nvPr/>
        </p:nvSpPr>
        <p:spPr>
          <a:xfrm>
            <a:off x="4991022" y="2783820"/>
            <a:ext cx="335476" cy="130628"/>
          </a:xfrm>
          <a:prstGeom prst="rightArrow">
            <a:avLst>
              <a:gd name="adj1" fmla="val 50000"/>
              <a:gd name="adj2" fmla="val 50000"/>
            </a:avLst>
          </a:prstGeom>
          <a:gradFill>
            <a:gsLst>
              <a:gs pos="0">
                <a:srgbClr val="FFA300"/>
              </a:gs>
              <a:gs pos="100000">
                <a:srgbClr val="FFC165"/>
              </a:gs>
            </a:gsLst>
            <a:lin ang="16200000" scaled="0"/>
          </a:gradFill>
          <a:ln w="9525" cap="flat" cmpd="sng">
            <a:solidFill>
              <a:srgbClr val="FE9A1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Times New Roman"/>
              <a:ea typeface="Times New Roman"/>
              <a:cs typeface="Times New Roman"/>
              <a:sym typeface="Times New Roman"/>
            </a:endParaRPr>
          </a:p>
        </p:txBody>
      </p:sp>
      <p:sp>
        <p:nvSpPr>
          <p:cNvPr id="179" name="Google Shape;179;p7"/>
          <p:cNvSpPr/>
          <p:nvPr/>
        </p:nvSpPr>
        <p:spPr>
          <a:xfrm>
            <a:off x="5332024" y="2619231"/>
            <a:ext cx="748146" cy="536467"/>
          </a:xfrm>
          <a:prstGeom prst="rect">
            <a:avLst/>
          </a:prstGeom>
          <a:gradFill>
            <a:gsLst>
              <a:gs pos="0">
                <a:srgbClr val="FFA300"/>
              </a:gs>
              <a:gs pos="100000">
                <a:srgbClr val="FFC165"/>
              </a:gs>
            </a:gsLst>
            <a:lin ang="16200000" scaled="0"/>
          </a:gradFill>
          <a:ln w="9525" cap="flat" cmpd="sng">
            <a:solidFill>
              <a:srgbClr val="FE9A1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lt1"/>
                </a:solidFill>
                <a:latin typeface="Times New Roman"/>
                <a:ea typeface="Times New Roman"/>
                <a:cs typeface="Times New Roman"/>
                <a:sym typeface="Times New Roman"/>
              </a:rPr>
              <a:t>Switch to OKTA</a:t>
            </a:r>
            <a:endParaRPr sz="900">
              <a:solidFill>
                <a:schemeClr val="lt1"/>
              </a:solidFill>
              <a:latin typeface="Times New Roman"/>
              <a:ea typeface="Times New Roman"/>
              <a:cs typeface="Times New Roman"/>
              <a:sym typeface="Times New Roman"/>
            </a:endParaRPr>
          </a:p>
        </p:txBody>
      </p:sp>
      <p:sp>
        <p:nvSpPr>
          <p:cNvPr id="180" name="Google Shape;180;p7"/>
          <p:cNvSpPr/>
          <p:nvPr/>
        </p:nvSpPr>
        <p:spPr>
          <a:xfrm>
            <a:off x="6080170" y="2788689"/>
            <a:ext cx="335476" cy="130628"/>
          </a:xfrm>
          <a:prstGeom prst="rightArrow">
            <a:avLst>
              <a:gd name="adj1" fmla="val 50000"/>
              <a:gd name="adj2" fmla="val 50000"/>
            </a:avLst>
          </a:prstGeom>
          <a:gradFill>
            <a:gsLst>
              <a:gs pos="0">
                <a:srgbClr val="FFA300"/>
              </a:gs>
              <a:gs pos="100000">
                <a:srgbClr val="FFC165"/>
              </a:gs>
            </a:gsLst>
            <a:lin ang="16200000" scaled="0"/>
          </a:gradFill>
          <a:ln w="9525" cap="flat" cmpd="sng">
            <a:solidFill>
              <a:srgbClr val="FE9A1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Times New Roman"/>
              <a:ea typeface="Times New Roman"/>
              <a:cs typeface="Times New Roman"/>
              <a:sym typeface="Times New Roman"/>
            </a:endParaRPr>
          </a:p>
        </p:txBody>
      </p:sp>
      <p:sp>
        <p:nvSpPr>
          <p:cNvPr id="181" name="Google Shape;181;p7"/>
          <p:cNvSpPr/>
          <p:nvPr/>
        </p:nvSpPr>
        <p:spPr>
          <a:xfrm>
            <a:off x="6427522" y="2614362"/>
            <a:ext cx="748146" cy="536467"/>
          </a:xfrm>
          <a:prstGeom prst="rect">
            <a:avLst/>
          </a:prstGeom>
          <a:gradFill>
            <a:gsLst>
              <a:gs pos="0">
                <a:srgbClr val="FFA300"/>
              </a:gs>
              <a:gs pos="100000">
                <a:srgbClr val="FFC165"/>
              </a:gs>
            </a:gsLst>
            <a:lin ang="16200000" scaled="0"/>
          </a:gradFill>
          <a:ln w="9525" cap="flat" cmpd="sng">
            <a:solidFill>
              <a:srgbClr val="FE9A1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lt1"/>
                </a:solidFill>
                <a:latin typeface="Times New Roman"/>
                <a:ea typeface="Times New Roman"/>
                <a:cs typeface="Times New Roman"/>
                <a:sym typeface="Times New Roman"/>
              </a:rPr>
              <a:t>Register a new user in OKTA</a:t>
            </a:r>
            <a:endParaRPr sz="900">
              <a:solidFill>
                <a:schemeClr val="lt1"/>
              </a:solidFill>
              <a:latin typeface="Times New Roman"/>
              <a:ea typeface="Times New Roman"/>
              <a:cs typeface="Times New Roman"/>
              <a:sym typeface="Times New Roman"/>
            </a:endParaRPr>
          </a:p>
        </p:txBody>
      </p:sp>
      <p:sp>
        <p:nvSpPr>
          <p:cNvPr id="182" name="Google Shape;182;p7"/>
          <p:cNvSpPr/>
          <p:nvPr/>
        </p:nvSpPr>
        <p:spPr>
          <a:xfrm>
            <a:off x="7187544" y="2783820"/>
            <a:ext cx="323600" cy="130628"/>
          </a:xfrm>
          <a:prstGeom prst="rightArrow">
            <a:avLst>
              <a:gd name="adj1" fmla="val 50000"/>
              <a:gd name="adj2" fmla="val 50000"/>
            </a:avLst>
          </a:prstGeom>
          <a:gradFill>
            <a:gsLst>
              <a:gs pos="0">
                <a:srgbClr val="FFA300"/>
              </a:gs>
              <a:gs pos="100000">
                <a:srgbClr val="FFC165"/>
              </a:gs>
            </a:gsLst>
            <a:lin ang="16200000" scaled="0"/>
          </a:gradFill>
          <a:ln w="9525" cap="flat" cmpd="sng">
            <a:solidFill>
              <a:srgbClr val="FE9A1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Times New Roman"/>
              <a:ea typeface="Times New Roman"/>
              <a:cs typeface="Times New Roman"/>
              <a:sym typeface="Times New Roman"/>
            </a:endParaRPr>
          </a:p>
        </p:txBody>
      </p:sp>
      <p:sp>
        <p:nvSpPr>
          <p:cNvPr id="183" name="Google Shape;183;p7"/>
          <p:cNvSpPr/>
          <p:nvPr/>
        </p:nvSpPr>
        <p:spPr>
          <a:xfrm>
            <a:off x="7523020" y="2610237"/>
            <a:ext cx="1015338" cy="536467"/>
          </a:xfrm>
          <a:prstGeom prst="rect">
            <a:avLst/>
          </a:prstGeom>
          <a:gradFill>
            <a:gsLst>
              <a:gs pos="0">
                <a:srgbClr val="FFA300"/>
              </a:gs>
              <a:gs pos="100000">
                <a:srgbClr val="FFC165"/>
              </a:gs>
            </a:gsLst>
            <a:lin ang="16200000" scaled="0"/>
          </a:gradFill>
          <a:ln w="9525" cap="flat" cmpd="sng">
            <a:solidFill>
              <a:srgbClr val="FE9A1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lt1"/>
                </a:solidFill>
                <a:latin typeface="Times New Roman"/>
                <a:ea typeface="Times New Roman"/>
                <a:cs typeface="Times New Roman"/>
                <a:sym typeface="Times New Roman"/>
              </a:rPr>
              <a:t>OKTA Access granted</a:t>
            </a:r>
            <a:endParaRPr sz="900">
              <a:solidFill>
                <a:schemeClr val="lt1"/>
              </a:solidFill>
              <a:latin typeface="Times New Roman"/>
              <a:ea typeface="Times New Roman"/>
              <a:cs typeface="Times New Roman"/>
              <a:sym typeface="Times New Roman"/>
            </a:endParaRPr>
          </a:p>
        </p:txBody>
      </p:sp>
      <p:sp>
        <p:nvSpPr>
          <p:cNvPr id="184" name="Google Shape;184;p7"/>
          <p:cNvSpPr/>
          <p:nvPr/>
        </p:nvSpPr>
        <p:spPr>
          <a:xfrm rot="10800000">
            <a:off x="2424959" y="3164879"/>
            <a:ext cx="5602079" cy="280886"/>
          </a:xfrm>
          <a:prstGeom prst="bentArrow">
            <a:avLst>
              <a:gd name="adj1" fmla="val 39888"/>
              <a:gd name="adj2" fmla="val 25236"/>
              <a:gd name="adj3" fmla="val 0"/>
              <a:gd name="adj4" fmla="val 31602"/>
            </a:avLst>
          </a:prstGeom>
          <a:gradFill>
            <a:gsLst>
              <a:gs pos="0">
                <a:srgbClr val="FFA300"/>
              </a:gs>
              <a:gs pos="100000">
                <a:srgbClr val="FFC165"/>
              </a:gs>
            </a:gsLst>
            <a:lin ang="16200000" scaled="0"/>
          </a:gradFill>
          <a:ln w="9525" cap="flat" cmpd="sng">
            <a:solidFill>
              <a:srgbClr val="FE9A1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dk1"/>
              </a:solidFill>
              <a:latin typeface="Times New Roman"/>
              <a:ea typeface="Times New Roman"/>
              <a:cs typeface="Times New Roman"/>
              <a:sym typeface="Times New Roman"/>
            </a:endParaRPr>
          </a:p>
        </p:txBody>
      </p:sp>
      <p:sp>
        <p:nvSpPr>
          <p:cNvPr id="156" name="Google Shape;156;p7"/>
          <p:cNvSpPr/>
          <p:nvPr/>
        </p:nvSpPr>
        <p:spPr>
          <a:xfrm>
            <a:off x="1035062" y="3652436"/>
            <a:ext cx="849096" cy="536467"/>
          </a:xfrm>
          <a:prstGeom prst="rect">
            <a:avLst/>
          </a:prstGeom>
          <a:gradFill>
            <a:gsLst>
              <a:gs pos="0">
                <a:srgbClr val="FFA300"/>
              </a:gs>
              <a:gs pos="100000">
                <a:srgbClr val="FFC165"/>
              </a:gs>
            </a:gsLst>
            <a:lin ang="16200000" scaled="0"/>
          </a:gradFill>
          <a:ln w="9525" cap="flat" cmpd="sng">
            <a:solidFill>
              <a:srgbClr val="FE9A1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lt1"/>
                </a:solidFill>
                <a:latin typeface="Times New Roman"/>
                <a:ea typeface="Times New Roman"/>
                <a:cs typeface="Times New Roman"/>
                <a:sym typeface="Times New Roman"/>
              </a:rPr>
              <a:t>OKTA Authorization</a:t>
            </a:r>
            <a:endParaRPr sz="900">
              <a:solidFill>
                <a:schemeClr val="lt1"/>
              </a:solidFill>
              <a:latin typeface="Times New Roman"/>
              <a:ea typeface="Times New Roman"/>
              <a:cs typeface="Times New Roman"/>
              <a:sym typeface="Times New Roman"/>
            </a:endParaRPr>
          </a:p>
        </p:txBody>
      </p:sp>
      <p:sp>
        <p:nvSpPr>
          <p:cNvPr id="185" name="Google Shape;185;p7"/>
          <p:cNvSpPr/>
          <p:nvPr/>
        </p:nvSpPr>
        <p:spPr>
          <a:xfrm>
            <a:off x="1890095" y="3842008"/>
            <a:ext cx="323600" cy="130628"/>
          </a:xfrm>
          <a:prstGeom prst="rightArrow">
            <a:avLst>
              <a:gd name="adj1" fmla="val 50000"/>
              <a:gd name="adj2" fmla="val 50000"/>
            </a:avLst>
          </a:prstGeom>
          <a:gradFill>
            <a:gsLst>
              <a:gs pos="0">
                <a:srgbClr val="FFA300"/>
              </a:gs>
              <a:gs pos="100000">
                <a:srgbClr val="FFC165"/>
              </a:gs>
            </a:gsLst>
            <a:lin ang="16200000" scaled="0"/>
          </a:gradFill>
          <a:ln w="9525" cap="flat" cmpd="sng">
            <a:solidFill>
              <a:srgbClr val="FE9A1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Times New Roman"/>
              <a:ea typeface="Times New Roman"/>
              <a:cs typeface="Times New Roman"/>
              <a:sym typeface="Times New Roman"/>
            </a:endParaRPr>
          </a:p>
        </p:txBody>
      </p:sp>
      <p:sp>
        <p:nvSpPr>
          <p:cNvPr id="186" name="Google Shape;186;p7"/>
          <p:cNvSpPr/>
          <p:nvPr/>
        </p:nvSpPr>
        <p:spPr>
          <a:xfrm>
            <a:off x="2231510" y="3657305"/>
            <a:ext cx="748146" cy="536467"/>
          </a:xfrm>
          <a:prstGeom prst="rect">
            <a:avLst/>
          </a:prstGeom>
          <a:gradFill>
            <a:gsLst>
              <a:gs pos="0">
                <a:srgbClr val="FFA300"/>
              </a:gs>
              <a:gs pos="100000">
                <a:srgbClr val="FFC165"/>
              </a:gs>
            </a:gsLst>
            <a:lin ang="16200000" scaled="0"/>
          </a:gradFill>
          <a:ln w="9525" cap="flat" cmpd="sng">
            <a:solidFill>
              <a:srgbClr val="FE9A1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lt1"/>
                </a:solidFill>
                <a:latin typeface="Times New Roman"/>
                <a:ea typeface="Times New Roman"/>
                <a:cs typeface="Times New Roman"/>
                <a:sym typeface="Times New Roman"/>
              </a:rPr>
              <a:t>Switch to Auth0</a:t>
            </a:r>
            <a:endParaRPr/>
          </a:p>
        </p:txBody>
      </p:sp>
      <p:sp>
        <p:nvSpPr>
          <p:cNvPr id="187" name="Google Shape;187;p7"/>
          <p:cNvSpPr/>
          <p:nvPr/>
        </p:nvSpPr>
        <p:spPr>
          <a:xfrm>
            <a:off x="2991532" y="3861397"/>
            <a:ext cx="323600" cy="130628"/>
          </a:xfrm>
          <a:prstGeom prst="rightArrow">
            <a:avLst>
              <a:gd name="adj1" fmla="val 50000"/>
              <a:gd name="adj2" fmla="val 50000"/>
            </a:avLst>
          </a:prstGeom>
          <a:gradFill>
            <a:gsLst>
              <a:gs pos="0">
                <a:srgbClr val="FFA300"/>
              </a:gs>
              <a:gs pos="100000">
                <a:srgbClr val="FFC165"/>
              </a:gs>
            </a:gsLst>
            <a:lin ang="16200000" scaled="0"/>
          </a:gradFill>
          <a:ln w="9525" cap="flat" cmpd="sng">
            <a:solidFill>
              <a:srgbClr val="FE9A1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Times New Roman"/>
              <a:ea typeface="Times New Roman"/>
              <a:cs typeface="Times New Roman"/>
              <a:sym typeface="Times New Roman"/>
            </a:endParaRPr>
          </a:p>
        </p:txBody>
      </p:sp>
      <p:sp>
        <p:nvSpPr>
          <p:cNvPr id="188" name="Google Shape;188;p7"/>
          <p:cNvSpPr/>
          <p:nvPr/>
        </p:nvSpPr>
        <p:spPr>
          <a:xfrm>
            <a:off x="3327008" y="3652436"/>
            <a:ext cx="748146" cy="536467"/>
          </a:xfrm>
          <a:prstGeom prst="rect">
            <a:avLst/>
          </a:prstGeom>
          <a:gradFill>
            <a:gsLst>
              <a:gs pos="0">
                <a:srgbClr val="FFA300"/>
              </a:gs>
              <a:gs pos="100000">
                <a:srgbClr val="FFC165"/>
              </a:gs>
            </a:gsLst>
            <a:lin ang="16200000" scaled="0"/>
          </a:gradFill>
          <a:ln w="9525" cap="flat" cmpd="sng">
            <a:solidFill>
              <a:srgbClr val="FE9A1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lt1"/>
                </a:solidFill>
                <a:latin typeface="Times New Roman"/>
                <a:ea typeface="Times New Roman"/>
                <a:cs typeface="Times New Roman"/>
                <a:sym typeface="Times New Roman"/>
              </a:rPr>
              <a:t>Register a new user in Auth0</a:t>
            </a:r>
            <a:endParaRPr sz="900">
              <a:solidFill>
                <a:schemeClr val="lt1"/>
              </a:solidFill>
              <a:latin typeface="Times New Roman"/>
              <a:ea typeface="Times New Roman"/>
              <a:cs typeface="Times New Roman"/>
              <a:sym typeface="Times New Roman"/>
            </a:endParaRPr>
          </a:p>
        </p:txBody>
      </p:sp>
      <p:sp>
        <p:nvSpPr>
          <p:cNvPr id="189" name="Google Shape;189;p7"/>
          <p:cNvSpPr/>
          <p:nvPr/>
        </p:nvSpPr>
        <p:spPr>
          <a:xfrm>
            <a:off x="4087030" y="3862466"/>
            <a:ext cx="323600" cy="130628"/>
          </a:xfrm>
          <a:prstGeom prst="rightArrow">
            <a:avLst>
              <a:gd name="adj1" fmla="val 50000"/>
              <a:gd name="adj2" fmla="val 50000"/>
            </a:avLst>
          </a:prstGeom>
          <a:gradFill>
            <a:gsLst>
              <a:gs pos="0">
                <a:srgbClr val="FFA300"/>
              </a:gs>
              <a:gs pos="100000">
                <a:srgbClr val="FFC165"/>
              </a:gs>
            </a:gsLst>
            <a:lin ang="16200000" scaled="0"/>
          </a:gradFill>
          <a:ln w="9525" cap="flat" cmpd="sng">
            <a:solidFill>
              <a:srgbClr val="FE9A1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Times New Roman"/>
              <a:ea typeface="Times New Roman"/>
              <a:cs typeface="Times New Roman"/>
              <a:sym typeface="Times New Roman"/>
            </a:endParaRPr>
          </a:p>
        </p:txBody>
      </p:sp>
      <p:sp>
        <p:nvSpPr>
          <p:cNvPr id="190" name="Google Shape;190;p7"/>
          <p:cNvSpPr/>
          <p:nvPr/>
        </p:nvSpPr>
        <p:spPr>
          <a:xfrm>
            <a:off x="4422506" y="3648311"/>
            <a:ext cx="1015338" cy="536467"/>
          </a:xfrm>
          <a:prstGeom prst="rect">
            <a:avLst/>
          </a:prstGeom>
          <a:gradFill>
            <a:gsLst>
              <a:gs pos="0">
                <a:srgbClr val="FFA300"/>
              </a:gs>
              <a:gs pos="100000">
                <a:srgbClr val="FFC165"/>
              </a:gs>
            </a:gsLst>
            <a:lin ang="16200000" scaled="0"/>
          </a:gradFill>
          <a:ln w="9525" cap="flat" cmpd="sng">
            <a:solidFill>
              <a:srgbClr val="FE9A1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lt1"/>
                </a:solidFill>
                <a:latin typeface="Times New Roman"/>
                <a:ea typeface="Times New Roman"/>
                <a:cs typeface="Times New Roman"/>
                <a:sym typeface="Times New Roman"/>
              </a:rPr>
              <a:t>Auth0 Access Token granted</a:t>
            </a:r>
            <a:endParaRPr sz="900">
              <a:solidFill>
                <a:schemeClr val="lt1"/>
              </a:solidFill>
              <a:latin typeface="Times New Roman"/>
              <a:ea typeface="Times New Roman"/>
              <a:cs typeface="Times New Roman"/>
              <a:sym typeface="Times New Roman"/>
            </a:endParaRPr>
          </a:p>
        </p:txBody>
      </p:sp>
      <p:sp>
        <p:nvSpPr>
          <p:cNvPr id="191" name="Google Shape;191;p7"/>
          <p:cNvSpPr/>
          <p:nvPr/>
        </p:nvSpPr>
        <p:spPr>
          <a:xfrm>
            <a:off x="5770359" y="3643249"/>
            <a:ext cx="994556" cy="536467"/>
          </a:xfrm>
          <a:prstGeom prst="rect">
            <a:avLst/>
          </a:prstGeom>
          <a:gradFill>
            <a:gsLst>
              <a:gs pos="0">
                <a:srgbClr val="FFA300"/>
              </a:gs>
              <a:gs pos="100000">
                <a:srgbClr val="FFC165"/>
              </a:gs>
            </a:gsLst>
            <a:lin ang="16200000" scaled="0"/>
          </a:gradFill>
          <a:ln w="9525" cap="flat" cmpd="sng">
            <a:solidFill>
              <a:srgbClr val="FE9A1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lt1"/>
                </a:solidFill>
                <a:latin typeface="Times New Roman"/>
                <a:ea typeface="Times New Roman"/>
                <a:cs typeface="Times New Roman"/>
                <a:sym typeface="Times New Roman"/>
              </a:rPr>
              <a:t>Auth0 Authorization</a:t>
            </a:r>
            <a:endParaRPr sz="900">
              <a:solidFill>
                <a:schemeClr val="lt1"/>
              </a:solidFill>
              <a:latin typeface="Times New Roman"/>
              <a:ea typeface="Times New Roman"/>
              <a:cs typeface="Times New Roman"/>
              <a:sym typeface="Times New Roman"/>
            </a:endParaRPr>
          </a:p>
        </p:txBody>
      </p:sp>
      <p:sp>
        <p:nvSpPr>
          <p:cNvPr id="192" name="Google Shape;192;p7"/>
          <p:cNvSpPr/>
          <p:nvPr/>
        </p:nvSpPr>
        <p:spPr>
          <a:xfrm>
            <a:off x="5445265" y="3880916"/>
            <a:ext cx="323600" cy="130628"/>
          </a:xfrm>
          <a:prstGeom prst="rightArrow">
            <a:avLst>
              <a:gd name="adj1" fmla="val 50000"/>
              <a:gd name="adj2" fmla="val 50000"/>
            </a:avLst>
          </a:prstGeom>
          <a:gradFill>
            <a:gsLst>
              <a:gs pos="0">
                <a:srgbClr val="FFA300"/>
              </a:gs>
              <a:gs pos="100000">
                <a:srgbClr val="FFC165"/>
              </a:gs>
            </a:gsLst>
            <a:lin ang="16200000" scaled="0"/>
          </a:gradFill>
          <a:ln w="9525" cap="flat" cmpd="sng">
            <a:solidFill>
              <a:srgbClr val="FE9A1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Times New Roman"/>
              <a:ea typeface="Times New Roman"/>
              <a:cs typeface="Times New Roman"/>
              <a:sym typeface="Times New Roman"/>
            </a:endParaRPr>
          </a:p>
        </p:txBody>
      </p:sp>
      <p:sp>
        <p:nvSpPr>
          <p:cNvPr id="193" name="Google Shape;193;p7"/>
          <p:cNvSpPr/>
          <p:nvPr/>
        </p:nvSpPr>
        <p:spPr>
          <a:xfrm>
            <a:off x="872840" y="6011048"/>
            <a:ext cx="7665518" cy="316365"/>
          </a:xfrm>
          <a:prstGeom prst="roundRect">
            <a:avLst>
              <a:gd name="adj" fmla="val 16667"/>
            </a:avLst>
          </a:prstGeom>
          <a:gradFill>
            <a:gsLst>
              <a:gs pos="0">
                <a:srgbClr val="FFA300"/>
              </a:gs>
              <a:gs pos="100000">
                <a:srgbClr val="FFC165"/>
              </a:gs>
            </a:gsLst>
            <a:lin ang="16200000" scaled="0"/>
          </a:gradFill>
          <a:ln w="9525" cap="flat" cmpd="sng">
            <a:solidFill>
              <a:srgbClr val="FE9A1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lt1"/>
                </a:solidFill>
                <a:latin typeface="Times New Roman"/>
                <a:ea typeface="Times New Roman"/>
                <a:cs typeface="Times New Roman"/>
                <a:sym typeface="Times New Roman"/>
              </a:rPr>
              <a:t>Log Database</a:t>
            </a:r>
            <a:endParaRPr sz="900">
              <a:solidFill>
                <a:schemeClr val="lt1"/>
              </a:solidFill>
              <a:latin typeface="Times New Roman"/>
              <a:ea typeface="Times New Roman"/>
              <a:cs typeface="Times New Roman"/>
              <a:sym typeface="Times New Roman"/>
            </a:endParaRPr>
          </a:p>
        </p:txBody>
      </p:sp>
      <p:sp>
        <p:nvSpPr>
          <p:cNvPr id="194" name="Google Shape;194;p7"/>
          <p:cNvSpPr/>
          <p:nvPr/>
        </p:nvSpPr>
        <p:spPr>
          <a:xfrm>
            <a:off x="1175654" y="2354472"/>
            <a:ext cx="112818" cy="255765"/>
          </a:xfrm>
          <a:prstGeom prst="downArrow">
            <a:avLst>
              <a:gd name="adj1" fmla="val 50000"/>
              <a:gd name="adj2" fmla="val 50000"/>
            </a:avLst>
          </a:prstGeom>
          <a:gradFill>
            <a:gsLst>
              <a:gs pos="0">
                <a:srgbClr val="FFA300"/>
              </a:gs>
              <a:gs pos="100000">
                <a:srgbClr val="FFC165"/>
              </a:gs>
            </a:gsLst>
            <a:lin ang="16200000" scaled="0"/>
          </a:gradFill>
          <a:ln w="9525" cap="flat" cmpd="sng">
            <a:solidFill>
              <a:srgbClr val="FE9A1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Times New Roman"/>
              <a:ea typeface="Times New Roman"/>
              <a:cs typeface="Times New Roman"/>
              <a:sym typeface="Times New Roman"/>
            </a:endParaRPr>
          </a:p>
        </p:txBody>
      </p:sp>
      <p:sp>
        <p:nvSpPr>
          <p:cNvPr id="195" name="Google Shape;195;p7"/>
          <p:cNvSpPr/>
          <p:nvPr/>
        </p:nvSpPr>
        <p:spPr>
          <a:xfrm>
            <a:off x="7121173" y="3657305"/>
            <a:ext cx="771898" cy="536467"/>
          </a:xfrm>
          <a:prstGeom prst="rect">
            <a:avLst/>
          </a:prstGeom>
          <a:gradFill>
            <a:gsLst>
              <a:gs pos="0">
                <a:srgbClr val="FFA300"/>
              </a:gs>
              <a:gs pos="100000">
                <a:srgbClr val="FFC165"/>
              </a:gs>
            </a:gsLst>
            <a:lin ang="16200000" scaled="0"/>
          </a:gradFill>
          <a:ln w="9525" cap="flat" cmpd="sng">
            <a:solidFill>
              <a:srgbClr val="FE9A1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lt1"/>
                </a:solidFill>
                <a:latin typeface="Times New Roman"/>
                <a:ea typeface="Times New Roman"/>
                <a:cs typeface="Times New Roman"/>
                <a:sym typeface="Times New Roman"/>
              </a:rPr>
              <a:t>Switch to OpenIAM</a:t>
            </a:r>
            <a:endParaRPr sz="900">
              <a:solidFill>
                <a:schemeClr val="lt1"/>
              </a:solidFill>
              <a:latin typeface="Times New Roman"/>
              <a:ea typeface="Times New Roman"/>
              <a:cs typeface="Times New Roman"/>
              <a:sym typeface="Times New Roman"/>
            </a:endParaRPr>
          </a:p>
        </p:txBody>
      </p:sp>
      <p:sp>
        <p:nvSpPr>
          <p:cNvPr id="196" name="Google Shape;196;p7"/>
          <p:cNvSpPr/>
          <p:nvPr/>
        </p:nvSpPr>
        <p:spPr>
          <a:xfrm>
            <a:off x="6774571" y="3888943"/>
            <a:ext cx="323600" cy="130628"/>
          </a:xfrm>
          <a:prstGeom prst="rightArrow">
            <a:avLst>
              <a:gd name="adj1" fmla="val 50000"/>
              <a:gd name="adj2" fmla="val 50000"/>
            </a:avLst>
          </a:prstGeom>
          <a:gradFill>
            <a:gsLst>
              <a:gs pos="0">
                <a:srgbClr val="FFA300"/>
              </a:gs>
              <a:gs pos="100000">
                <a:srgbClr val="FFC165"/>
              </a:gs>
            </a:gsLst>
            <a:lin ang="16200000" scaled="0"/>
          </a:gradFill>
          <a:ln w="9525" cap="flat" cmpd="sng">
            <a:solidFill>
              <a:srgbClr val="FE9A1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Times New Roman"/>
              <a:ea typeface="Times New Roman"/>
              <a:cs typeface="Times New Roman"/>
              <a:sym typeface="Times New Roman"/>
            </a:endParaRPr>
          </a:p>
        </p:txBody>
      </p:sp>
      <p:sp>
        <p:nvSpPr>
          <p:cNvPr id="197" name="Google Shape;197;p7"/>
          <p:cNvSpPr/>
          <p:nvPr/>
        </p:nvSpPr>
        <p:spPr>
          <a:xfrm>
            <a:off x="902523" y="4865508"/>
            <a:ext cx="771898" cy="536467"/>
          </a:xfrm>
          <a:prstGeom prst="rect">
            <a:avLst/>
          </a:prstGeom>
          <a:gradFill>
            <a:gsLst>
              <a:gs pos="0">
                <a:srgbClr val="FFA300"/>
              </a:gs>
              <a:gs pos="100000">
                <a:srgbClr val="FFC165"/>
              </a:gs>
            </a:gsLst>
            <a:lin ang="16200000" scaled="0"/>
          </a:gradFill>
          <a:ln w="9525" cap="flat" cmpd="sng">
            <a:solidFill>
              <a:srgbClr val="FE9A1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lt1"/>
                </a:solidFill>
                <a:latin typeface="Times New Roman"/>
                <a:ea typeface="Times New Roman"/>
                <a:cs typeface="Times New Roman"/>
                <a:sym typeface="Times New Roman"/>
              </a:rPr>
              <a:t>Switch to OpenIAM</a:t>
            </a:r>
            <a:endParaRPr sz="900">
              <a:solidFill>
                <a:schemeClr val="lt1"/>
              </a:solidFill>
              <a:latin typeface="Times New Roman"/>
              <a:ea typeface="Times New Roman"/>
              <a:cs typeface="Times New Roman"/>
              <a:sym typeface="Times New Roman"/>
            </a:endParaRPr>
          </a:p>
        </p:txBody>
      </p:sp>
      <p:sp>
        <p:nvSpPr>
          <p:cNvPr id="198" name="Google Shape;198;p7"/>
          <p:cNvSpPr/>
          <p:nvPr/>
        </p:nvSpPr>
        <p:spPr>
          <a:xfrm>
            <a:off x="1674421" y="4996678"/>
            <a:ext cx="323600" cy="130628"/>
          </a:xfrm>
          <a:prstGeom prst="rightArrow">
            <a:avLst>
              <a:gd name="adj1" fmla="val 50000"/>
              <a:gd name="adj2" fmla="val 50000"/>
            </a:avLst>
          </a:prstGeom>
          <a:gradFill>
            <a:gsLst>
              <a:gs pos="0">
                <a:srgbClr val="FFA300"/>
              </a:gs>
              <a:gs pos="100000">
                <a:srgbClr val="FFC165"/>
              </a:gs>
            </a:gsLst>
            <a:lin ang="16200000" scaled="0"/>
          </a:gradFill>
          <a:ln w="9525" cap="flat" cmpd="sng">
            <a:solidFill>
              <a:srgbClr val="FE9A1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Times New Roman"/>
              <a:ea typeface="Times New Roman"/>
              <a:cs typeface="Times New Roman"/>
              <a:sym typeface="Times New Roman"/>
            </a:endParaRPr>
          </a:p>
        </p:txBody>
      </p:sp>
      <p:sp>
        <p:nvSpPr>
          <p:cNvPr id="199" name="Google Shape;199;p7"/>
          <p:cNvSpPr/>
          <p:nvPr/>
        </p:nvSpPr>
        <p:spPr>
          <a:xfrm>
            <a:off x="2009897" y="4863917"/>
            <a:ext cx="748146" cy="536467"/>
          </a:xfrm>
          <a:prstGeom prst="rect">
            <a:avLst/>
          </a:prstGeom>
          <a:gradFill>
            <a:gsLst>
              <a:gs pos="0">
                <a:srgbClr val="FFA300"/>
              </a:gs>
              <a:gs pos="100000">
                <a:srgbClr val="FFC165"/>
              </a:gs>
            </a:gsLst>
            <a:lin ang="16200000" scaled="0"/>
          </a:gradFill>
          <a:ln w="9525" cap="flat" cmpd="sng">
            <a:solidFill>
              <a:srgbClr val="FE9A1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lt1"/>
                </a:solidFill>
                <a:latin typeface="Times New Roman"/>
                <a:ea typeface="Times New Roman"/>
                <a:cs typeface="Times New Roman"/>
                <a:sym typeface="Times New Roman"/>
              </a:rPr>
              <a:t>Register a new user in Auth0</a:t>
            </a:r>
            <a:endParaRPr sz="900">
              <a:solidFill>
                <a:schemeClr val="lt1"/>
              </a:solidFill>
              <a:latin typeface="Times New Roman"/>
              <a:ea typeface="Times New Roman"/>
              <a:cs typeface="Times New Roman"/>
              <a:sym typeface="Times New Roman"/>
            </a:endParaRPr>
          </a:p>
        </p:txBody>
      </p:sp>
      <p:sp>
        <p:nvSpPr>
          <p:cNvPr id="200" name="Google Shape;200;p7"/>
          <p:cNvSpPr/>
          <p:nvPr/>
        </p:nvSpPr>
        <p:spPr>
          <a:xfrm>
            <a:off x="3105395" y="4859792"/>
            <a:ext cx="1015338" cy="536467"/>
          </a:xfrm>
          <a:prstGeom prst="rect">
            <a:avLst/>
          </a:prstGeom>
          <a:gradFill>
            <a:gsLst>
              <a:gs pos="0">
                <a:srgbClr val="FFA300"/>
              </a:gs>
              <a:gs pos="100000">
                <a:srgbClr val="FFC165"/>
              </a:gs>
            </a:gsLst>
            <a:lin ang="16200000" scaled="0"/>
          </a:gradFill>
          <a:ln w="9525" cap="flat" cmpd="sng">
            <a:solidFill>
              <a:srgbClr val="FE9A1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lt1"/>
                </a:solidFill>
                <a:latin typeface="Times New Roman"/>
                <a:ea typeface="Times New Roman"/>
                <a:cs typeface="Times New Roman"/>
                <a:sym typeface="Times New Roman"/>
              </a:rPr>
              <a:t>Auth0 Access Token granted</a:t>
            </a:r>
            <a:endParaRPr sz="900">
              <a:solidFill>
                <a:schemeClr val="lt1"/>
              </a:solidFill>
              <a:latin typeface="Times New Roman"/>
              <a:ea typeface="Times New Roman"/>
              <a:cs typeface="Times New Roman"/>
              <a:sym typeface="Times New Roman"/>
            </a:endParaRPr>
          </a:p>
        </p:txBody>
      </p:sp>
      <p:sp>
        <p:nvSpPr>
          <p:cNvPr id="201" name="Google Shape;201;p7"/>
          <p:cNvSpPr/>
          <p:nvPr/>
        </p:nvSpPr>
        <p:spPr>
          <a:xfrm>
            <a:off x="4453248" y="4854730"/>
            <a:ext cx="994556" cy="536467"/>
          </a:xfrm>
          <a:prstGeom prst="rect">
            <a:avLst/>
          </a:prstGeom>
          <a:gradFill>
            <a:gsLst>
              <a:gs pos="0">
                <a:srgbClr val="FFA300"/>
              </a:gs>
              <a:gs pos="100000">
                <a:srgbClr val="FFC165"/>
              </a:gs>
            </a:gsLst>
            <a:lin ang="16200000" scaled="0"/>
          </a:gradFill>
          <a:ln w="9525" cap="flat" cmpd="sng">
            <a:solidFill>
              <a:srgbClr val="FE9A1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lt1"/>
                </a:solidFill>
                <a:latin typeface="Times New Roman"/>
                <a:ea typeface="Times New Roman"/>
                <a:cs typeface="Times New Roman"/>
                <a:sym typeface="Times New Roman"/>
              </a:rPr>
              <a:t>Auth0 Authorization</a:t>
            </a:r>
            <a:endParaRPr sz="900">
              <a:solidFill>
                <a:schemeClr val="lt1"/>
              </a:solidFill>
              <a:latin typeface="Times New Roman"/>
              <a:ea typeface="Times New Roman"/>
              <a:cs typeface="Times New Roman"/>
              <a:sym typeface="Times New Roman"/>
            </a:endParaRPr>
          </a:p>
        </p:txBody>
      </p:sp>
      <p:sp>
        <p:nvSpPr>
          <p:cNvPr id="202" name="Google Shape;202;p7"/>
          <p:cNvSpPr/>
          <p:nvPr/>
        </p:nvSpPr>
        <p:spPr>
          <a:xfrm>
            <a:off x="2763983" y="5030206"/>
            <a:ext cx="323600" cy="130628"/>
          </a:xfrm>
          <a:prstGeom prst="rightArrow">
            <a:avLst>
              <a:gd name="adj1" fmla="val 50000"/>
              <a:gd name="adj2" fmla="val 50000"/>
            </a:avLst>
          </a:prstGeom>
          <a:gradFill>
            <a:gsLst>
              <a:gs pos="0">
                <a:srgbClr val="FFA300"/>
              </a:gs>
              <a:gs pos="100000">
                <a:srgbClr val="FFC165"/>
              </a:gs>
            </a:gsLst>
            <a:lin ang="16200000" scaled="0"/>
          </a:gradFill>
          <a:ln w="9525" cap="flat" cmpd="sng">
            <a:solidFill>
              <a:srgbClr val="FE9A1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Times New Roman"/>
              <a:ea typeface="Times New Roman"/>
              <a:cs typeface="Times New Roman"/>
              <a:sym typeface="Times New Roman"/>
            </a:endParaRPr>
          </a:p>
        </p:txBody>
      </p:sp>
      <p:sp>
        <p:nvSpPr>
          <p:cNvPr id="203" name="Google Shape;203;p7"/>
          <p:cNvSpPr/>
          <p:nvPr/>
        </p:nvSpPr>
        <p:spPr>
          <a:xfrm>
            <a:off x="4122218" y="5048656"/>
            <a:ext cx="323600" cy="130628"/>
          </a:xfrm>
          <a:prstGeom prst="rightArrow">
            <a:avLst>
              <a:gd name="adj1" fmla="val 50000"/>
              <a:gd name="adj2" fmla="val 50000"/>
            </a:avLst>
          </a:prstGeom>
          <a:gradFill>
            <a:gsLst>
              <a:gs pos="0">
                <a:srgbClr val="FFA300"/>
              </a:gs>
              <a:gs pos="100000">
                <a:srgbClr val="FFC165"/>
              </a:gs>
            </a:gsLst>
            <a:lin ang="16200000" scaled="0"/>
          </a:gradFill>
          <a:ln w="9525" cap="flat" cmpd="sng">
            <a:solidFill>
              <a:srgbClr val="FE9A1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Times New Roman"/>
              <a:ea typeface="Times New Roman"/>
              <a:cs typeface="Times New Roman"/>
              <a:sym typeface="Times New Roman"/>
            </a:endParaRPr>
          </a:p>
        </p:txBody>
      </p:sp>
      <p:sp>
        <p:nvSpPr>
          <p:cNvPr id="204" name="Google Shape;204;p7"/>
          <p:cNvSpPr/>
          <p:nvPr/>
        </p:nvSpPr>
        <p:spPr>
          <a:xfrm rot="-5400000" flipH="1">
            <a:off x="4418491" y="387824"/>
            <a:ext cx="326069" cy="6191252"/>
          </a:xfrm>
          <a:prstGeom prst="bentArrow">
            <a:avLst>
              <a:gd name="adj1" fmla="val 28706"/>
              <a:gd name="adj2" fmla="val 18805"/>
              <a:gd name="adj3" fmla="val 23975"/>
              <a:gd name="adj4" fmla="val 44818"/>
            </a:avLst>
          </a:prstGeom>
          <a:gradFill>
            <a:gsLst>
              <a:gs pos="0">
                <a:srgbClr val="FFA300"/>
              </a:gs>
              <a:gs pos="100000">
                <a:srgbClr val="FFC165"/>
              </a:gs>
            </a:gsLst>
            <a:lin ang="16200000" scaled="0"/>
          </a:gradFill>
          <a:ln w="9525" cap="flat" cmpd="sng">
            <a:solidFill>
              <a:srgbClr val="FE9A1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dk1"/>
              </a:solidFill>
              <a:latin typeface="Times New Roman"/>
              <a:ea typeface="Times New Roman"/>
              <a:cs typeface="Times New Roman"/>
              <a:sym typeface="Times New Roman"/>
            </a:endParaRPr>
          </a:p>
        </p:txBody>
      </p:sp>
      <p:sp>
        <p:nvSpPr>
          <p:cNvPr id="205" name="Google Shape;205;p7"/>
          <p:cNvSpPr/>
          <p:nvPr/>
        </p:nvSpPr>
        <p:spPr>
          <a:xfrm rot="10800000">
            <a:off x="2227528" y="4206937"/>
            <a:ext cx="5295491" cy="377078"/>
          </a:xfrm>
          <a:prstGeom prst="bentArrow">
            <a:avLst>
              <a:gd name="adj1" fmla="val 31907"/>
              <a:gd name="adj2" fmla="val 23341"/>
              <a:gd name="adj3" fmla="val 0"/>
              <a:gd name="adj4" fmla="val 31602"/>
            </a:avLst>
          </a:prstGeom>
          <a:gradFill>
            <a:gsLst>
              <a:gs pos="0">
                <a:srgbClr val="FFA300"/>
              </a:gs>
              <a:gs pos="100000">
                <a:srgbClr val="FFC165"/>
              </a:gs>
            </a:gsLst>
            <a:lin ang="16200000" scaled="0"/>
          </a:gradFill>
          <a:ln w="9525" cap="flat" cmpd="sng">
            <a:solidFill>
              <a:srgbClr val="FE9A1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dk1"/>
              </a:solidFill>
              <a:latin typeface="Times New Roman"/>
              <a:ea typeface="Times New Roman"/>
              <a:cs typeface="Times New Roman"/>
              <a:sym typeface="Times New Roman"/>
            </a:endParaRPr>
          </a:p>
        </p:txBody>
      </p:sp>
      <p:sp>
        <p:nvSpPr>
          <p:cNvPr id="206" name="Google Shape;206;p7"/>
          <p:cNvSpPr/>
          <p:nvPr/>
        </p:nvSpPr>
        <p:spPr>
          <a:xfrm rot="-5400000" flipH="1">
            <a:off x="3889491" y="1838596"/>
            <a:ext cx="415117" cy="5617156"/>
          </a:xfrm>
          <a:prstGeom prst="bentArrow">
            <a:avLst>
              <a:gd name="adj1" fmla="val 25264"/>
              <a:gd name="adj2" fmla="val 18805"/>
              <a:gd name="adj3" fmla="val 21680"/>
              <a:gd name="adj4" fmla="val 44818"/>
            </a:avLst>
          </a:prstGeom>
          <a:gradFill>
            <a:gsLst>
              <a:gs pos="0">
                <a:srgbClr val="FFA300"/>
              </a:gs>
              <a:gs pos="100000">
                <a:srgbClr val="FFC165"/>
              </a:gs>
            </a:gsLst>
            <a:lin ang="16200000" scaled="0"/>
          </a:gradFill>
          <a:ln w="9525" cap="flat" cmpd="sng">
            <a:solidFill>
              <a:srgbClr val="FE9A1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dk1"/>
              </a:solidFill>
              <a:latin typeface="Times New Roman"/>
              <a:ea typeface="Times New Roman"/>
              <a:cs typeface="Times New Roman"/>
              <a:sym typeface="Times New Roman"/>
            </a:endParaRPr>
          </a:p>
        </p:txBody>
      </p:sp>
      <p:sp>
        <p:nvSpPr>
          <p:cNvPr id="207" name="Google Shape;207;p7"/>
          <p:cNvSpPr txBox="1"/>
          <p:nvPr/>
        </p:nvSpPr>
        <p:spPr>
          <a:xfrm>
            <a:off x="2126102" y="5408223"/>
            <a:ext cx="57256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rgbClr val="3E3E3E"/>
                </a:solidFill>
                <a:latin typeface="Open Sans Light"/>
                <a:ea typeface="Open Sans Light"/>
                <a:cs typeface="Open Sans Light"/>
                <a:sym typeface="Open Sans Light"/>
              </a:rPr>
              <a:t>Mail</a:t>
            </a:r>
            <a:endParaRPr dirty="0"/>
          </a:p>
          <a:p>
            <a:pPr marL="0" marR="0" lvl="0" indent="0" algn="l" rtl="0">
              <a:spcBef>
                <a:spcPts val="0"/>
              </a:spcBef>
              <a:spcAft>
                <a:spcPts val="0"/>
              </a:spcAft>
              <a:buNone/>
            </a:pPr>
            <a:r>
              <a:rPr lang="en-US" sz="1000" dirty="0">
                <a:solidFill>
                  <a:srgbClr val="3E3E3E"/>
                </a:solidFill>
                <a:latin typeface="Open Sans Light"/>
                <a:ea typeface="Open Sans Light"/>
                <a:cs typeface="Open Sans Light"/>
                <a:sym typeface="Open Sans Light"/>
              </a:rPr>
              <a:t>sent</a:t>
            </a:r>
            <a:endParaRPr dirty="0"/>
          </a:p>
        </p:txBody>
      </p:sp>
      <p:sp>
        <p:nvSpPr>
          <p:cNvPr id="208" name="Google Shape;208;p7"/>
          <p:cNvSpPr txBox="1"/>
          <p:nvPr/>
        </p:nvSpPr>
        <p:spPr>
          <a:xfrm>
            <a:off x="2884272" y="5554604"/>
            <a:ext cx="1175322"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a:solidFill>
                  <a:srgbClr val="3E3E3E"/>
                </a:solidFill>
                <a:latin typeface="Open Sans Light"/>
                <a:ea typeface="Open Sans Light"/>
                <a:cs typeface="Open Sans Light"/>
                <a:sym typeface="Open Sans Light"/>
              </a:rPr>
              <a:t>Token Generated</a:t>
            </a:r>
            <a:endParaRPr/>
          </a:p>
          <a:p>
            <a:pPr marL="0" marR="0" lvl="0" indent="0" algn="ctr" rtl="0">
              <a:spcBef>
                <a:spcPts val="0"/>
              </a:spcBef>
              <a:spcAft>
                <a:spcPts val="0"/>
              </a:spcAft>
              <a:buNone/>
            </a:pPr>
            <a:r>
              <a:rPr lang="en-US" sz="1000">
                <a:solidFill>
                  <a:srgbClr val="3E3E3E"/>
                </a:solidFill>
                <a:latin typeface="Open Sans Light"/>
                <a:ea typeface="Open Sans Light"/>
                <a:cs typeface="Open Sans Light"/>
                <a:sym typeface="Open Sans Light"/>
              </a:rPr>
              <a:t>Outbox emptied</a:t>
            </a:r>
            <a:endParaRPr/>
          </a:p>
        </p:txBody>
      </p:sp>
      <p:cxnSp>
        <p:nvCxnSpPr>
          <p:cNvPr id="209" name="Google Shape;209;p7"/>
          <p:cNvCxnSpPr/>
          <p:nvPr/>
        </p:nvCxnSpPr>
        <p:spPr>
          <a:xfrm flipH="1">
            <a:off x="1135380" y="5401975"/>
            <a:ext cx="6602" cy="619588"/>
          </a:xfrm>
          <a:prstGeom prst="straightConnector1">
            <a:avLst/>
          </a:prstGeom>
          <a:noFill/>
          <a:ln w="15875" cap="flat" cmpd="sng">
            <a:solidFill>
              <a:srgbClr val="BBBBBB"/>
            </a:solidFill>
            <a:prstDash val="dot"/>
            <a:round/>
            <a:headEnd type="none" w="sm" len="sm"/>
            <a:tailEnd type="triangle" w="med" len="med"/>
          </a:ln>
          <a:effectLst>
            <a:outerShdw blurRad="40000" dist="20000" dir="5400000" rotWithShape="0">
              <a:srgbClr val="000000">
                <a:alpha val="37647"/>
              </a:srgbClr>
            </a:outerShdw>
          </a:effectLst>
        </p:spPr>
      </p:cxnSp>
      <p:cxnSp>
        <p:nvCxnSpPr>
          <p:cNvPr id="210" name="Google Shape;210;p7"/>
          <p:cNvCxnSpPr/>
          <p:nvPr/>
        </p:nvCxnSpPr>
        <p:spPr>
          <a:xfrm flipH="1">
            <a:off x="7677152" y="4186091"/>
            <a:ext cx="17578" cy="1848095"/>
          </a:xfrm>
          <a:prstGeom prst="straightConnector1">
            <a:avLst/>
          </a:prstGeom>
          <a:noFill/>
          <a:ln w="15875" cap="flat" cmpd="sng">
            <a:solidFill>
              <a:srgbClr val="BBBBBB"/>
            </a:solidFill>
            <a:prstDash val="dot"/>
            <a:round/>
            <a:headEnd type="none" w="sm" len="sm"/>
            <a:tailEnd type="triangle" w="med" len="med"/>
          </a:ln>
          <a:effectLst>
            <a:outerShdw blurRad="40000" dist="20000" dir="5400000" rotWithShape="0">
              <a:srgbClr val="000000">
                <a:alpha val="37647"/>
              </a:srgbClr>
            </a:outerShdw>
          </a:effectLst>
        </p:spPr>
      </p:cxnSp>
      <p:cxnSp>
        <p:nvCxnSpPr>
          <p:cNvPr id="211" name="Google Shape;211;p7"/>
          <p:cNvCxnSpPr/>
          <p:nvPr/>
        </p:nvCxnSpPr>
        <p:spPr>
          <a:xfrm flipH="1">
            <a:off x="2149199" y="5408223"/>
            <a:ext cx="6602" cy="619588"/>
          </a:xfrm>
          <a:prstGeom prst="straightConnector1">
            <a:avLst/>
          </a:prstGeom>
          <a:noFill/>
          <a:ln w="15875" cap="flat" cmpd="sng">
            <a:solidFill>
              <a:srgbClr val="BBBBBB"/>
            </a:solidFill>
            <a:prstDash val="dot"/>
            <a:round/>
            <a:headEnd type="none" w="sm" len="sm"/>
            <a:tailEnd type="triangle" w="med" len="med"/>
          </a:ln>
          <a:effectLst>
            <a:outerShdw blurRad="40000" dist="20000" dir="5400000" rotWithShape="0">
              <a:srgbClr val="000000">
                <a:alpha val="37647"/>
              </a:srgbClr>
            </a:outerShdw>
          </a:effectLst>
        </p:spPr>
      </p:cxnSp>
      <p:cxnSp>
        <p:nvCxnSpPr>
          <p:cNvPr id="212" name="Google Shape;212;p7"/>
          <p:cNvCxnSpPr/>
          <p:nvPr/>
        </p:nvCxnSpPr>
        <p:spPr>
          <a:xfrm flipH="1">
            <a:off x="3255321" y="5393673"/>
            <a:ext cx="6602" cy="619588"/>
          </a:xfrm>
          <a:prstGeom prst="straightConnector1">
            <a:avLst/>
          </a:prstGeom>
          <a:noFill/>
          <a:ln w="15875" cap="flat" cmpd="sng">
            <a:solidFill>
              <a:srgbClr val="BBBBBB"/>
            </a:solidFill>
            <a:prstDash val="dot"/>
            <a:round/>
            <a:headEnd type="none" w="sm" len="sm"/>
            <a:tailEnd type="triangle" w="med" len="med"/>
          </a:ln>
          <a:effectLst>
            <a:outerShdw blurRad="40000" dist="20000" dir="5400000" rotWithShape="0">
              <a:srgbClr val="000000">
                <a:alpha val="37647"/>
              </a:srgbClr>
            </a:outerShdw>
          </a:effectLst>
        </p:spPr>
      </p:cxnSp>
      <p:cxnSp>
        <p:nvCxnSpPr>
          <p:cNvPr id="213" name="Google Shape;213;p7"/>
          <p:cNvCxnSpPr/>
          <p:nvPr/>
        </p:nvCxnSpPr>
        <p:spPr>
          <a:xfrm flipH="1">
            <a:off x="4870113" y="5393673"/>
            <a:ext cx="6602" cy="619588"/>
          </a:xfrm>
          <a:prstGeom prst="straightConnector1">
            <a:avLst/>
          </a:prstGeom>
          <a:noFill/>
          <a:ln w="15875" cap="flat" cmpd="sng">
            <a:solidFill>
              <a:srgbClr val="BBBBBB"/>
            </a:solidFill>
            <a:prstDash val="dot"/>
            <a:round/>
            <a:headEnd type="none" w="sm" len="sm"/>
            <a:tailEnd type="triangle" w="med" len="med"/>
          </a:ln>
          <a:effectLst>
            <a:outerShdw blurRad="40000" dist="20000" dir="5400000" rotWithShape="0">
              <a:srgbClr val="000000">
                <a:alpha val="37647"/>
              </a:srgbClr>
            </a:outerShdw>
          </a:effectLst>
        </p:spPr>
      </p:cxnSp>
      <p:sp>
        <p:nvSpPr>
          <p:cNvPr id="214" name="Google Shape;214;p7"/>
          <p:cNvSpPr txBox="1"/>
          <p:nvPr/>
        </p:nvSpPr>
        <p:spPr>
          <a:xfrm>
            <a:off x="627187" y="5583234"/>
            <a:ext cx="66717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3E3E3E"/>
                </a:solidFill>
                <a:latin typeface="Open Sans Light"/>
                <a:ea typeface="Open Sans Light"/>
                <a:cs typeface="Open Sans Light"/>
                <a:sym typeface="Open Sans Light"/>
              </a:rPr>
              <a:t>Switch</a:t>
            </a:r>
            <a:endParaRPr/>
          </a:p>
          <a:p>
            <a:pPr marL="0" marR="0" lvl="0" indent="0" algn="l" rtl="0">
              <a:spcBef>
                <a:spcPts val="0"/>
              </a:spcBef>
              <a:spcAft>
                <a:spcPts val="0"/>
              </a:spcAft>
              <a:buNone/>
            </a:pPr>
            <a:r>
              <a:rPr lang="en-US" sz="1000">
                <a:solidFill>
                  <a:srgbClr val="3E3E3E"/>
                </a:solidFill>
                <a:latin typeface="Open Sans Light"/>
                <a:ea typeface="Open Sans Light"/>
                <a:cs typeface="Open Sans Light"/>
                <a:sym typeface="Open Sans Light"/>
              </a:rPr>
              <a:t>Success</a:t>
            </a:r>
            <a:endParaRPr/>
          </a:p>
        </p:txBody>
      </p:sp>
      <p:sp>
        <p:nvSpPr>
          <p:cNvPr id="215" name="Google Shape;215;p7"/>
          <p:cNvSpPr txBox="1"/>
          <p:nvPr/>
        </p:nvSpPr>
        <p:spPr>
          <a:xfrm>
            <a:off x="1482573" y="5634904"/>
            <a:ext cx="801823" cy="4001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dirty="0">
                <a:solidFill>
                  <a:srgbClr val="3E3E3E"/>
                </a:solidFill>
                <a:latin typeface="Open Sans Light"/>
                <a:ea typeface="Open Sans Light"/>
                <a:cs typeface="Open Sans Light"/>
                <a:sym typeface="Open Sans Light"/>
              </a:rPr>
              <a:t>User</a:t>
            </a:r>
            <a:endParaRPr dirty="0"/>
          </a:p>
          <a:p>
            <a:pPr marL="0" marR="0" lvl="0" indent="0" algn="r" rtl="0">
              <a:spcBef>
                <a:spcPts val="0"/>
              </a:spcBef>
              <a:spcAft>
                <a:spcPts val="0"/>
              </a:spcAft>
              <a:buNone/>
            </a:pPr>
            <a:r>
              <a:rPr lang="en-US" sz="1000" dirty="0">
                <a:solidFill>
                  <a:srgbClr val="3E3E3E"/>
                </a:solidFill>
                <a:latin typeface="Open Sans Light"/>
                <a:ea typeface="Open Sans Light"/>
                <a:cs typeface="Open Sans Light"/>
                <a:sym typeface="Open Sans Light"/>
              </a:rPr>
              <a:t>Registered</a:t>
            </a:r>
            <a:endParaRPr dirty="0"/>
          </a:p>
        </p:txBody>
      </p:sp>
      <p:sp>
        <p:nvSpPr>
          <p:cNvPr id="216" name="Google Shape;216;p7"/>
          <p:cNvSpPr txBox="1"/>
          <p:nvPr/>
        </p:nvSpPr>
        <p:spPr>
          <a:xfrm>
            <a:off x="2405978" y="5667969"/>
            <a:ext cx="66717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3E3E3E"/>
                </a:solidFill>
                <a:latin typeface="Open Sans Light"/>
                <a:ea typeface="Open Sans Light"/>
                <a:cs typeface="Open Sans Light"/>
                <a:sym typeface="Open Sans Light"/>
              </a:rPr>
              <a:t>Switch</a:t>
            </a:r>
            <a:endParaRPr/>
          </a:p>
          <a:p>
            <a:pPr marL="0" marR="0" lvl="0" indent="0" algn="l" rtl="0">
              <a:spcBef>
                <a:spcPts val="0"/>
              </a:spcBef>
              <a:spcAft>
                <a:spcPts val="0"/>
              </a:spcAft>
              <a:buNone/>
            </a:pPr>
            <a:r>
              <a:rPr lang="en-US" sz="1000">
                <a:solidFill>
                  <a:srgbClr val="3E3E3E"/>
                </a:solidFill>
                <a:latin typeface="Open Sans Light"/>
                <a:ea typeface="Open Sans Light"/>
                <a:cs typeface="Open Sans Light"/>
                <a:sym typeface="Open Sans Light"/>
              </a:rPr>
              <a:t>Success</a:t>
            </a:r>
            <a:endParaRPr/>
          </a:p>
        </p:txBody>
      </p:sp>
      <p:sp>
        <p:nvSpPr>
          <p:cNvPr id="217" name="Google Shape;217;p7"/>
          <p:cNvSpPr txBox="1"/>
          <p:nvPr/>
        </p:nvSpPr>
        <p:spPr>
          <a:xfrm>
            <a:off x="8096795" y="5434770"/>
            <a:ext cx="64472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3E3E3E"/>
                </a:solidFill>
                <a:latin typeface="Open Sans Light"/>
                <a:ea typeface="Open Sans Light"/>
                <a:cs typeface="Open Sans Light"/>
                <a:sym typeface="Open Sans Light"/>
              </a:rPr>
              <a:t>OKTA </a:t>
            </a:r>
            <a:endParaRPr/>
          </a:p>
          <a:p>
            <a:pPr marL="0" marR="0" lvl="0" indent="0" algn="l" rtl="0">
              <a:spcBef>
                <a:spcPts val="0"/>
              </a:spcBef>
              <a:spcAft>
                <a:spcPts val="0"/>
              </a:spcAft>
              <a:buNone/>
            </a:pPr>
            <a:r>
              <a:rPr lang="en-US" sz="1000">
                <a:solidFill>
                  <a:srgbClr val="3E3E3E"/>
                </a:solidFill>
                <a:latin typeface="Open Sans Light"/>
                <a:ea typeface="Open Sans Light"/>
                <a:cs typeface="Open Sans Light"/>
                <a:sym typeface="Open Sans Light"/>
              </a:rPr>
              <a:t>Token</a:t>
            </a:r>
            <a:endParaRPr/>
          </a:p>
          <a:p>
            <a:pPr marL="0" marR="0" lvl="0" indent="0" algn="l" rtl="0">
              <a:spcBef>
                <a:spcPts val="0"/>
              </a:spcBef>
              <a:spcAft>
                <a:spcPts val="0"/>
              </a:spcAft>
              <a:buNone/>
            </a:pPr>
            <a:r>
              <a:rPr lang="en-US" sz="1000">
                <a:solidFill>
                  <a:srgbClr val="3E3E3E"/>
                </a:solidFill>
                <a:latin typeface="Open Sans Light"/>
                <a:ea typeface="Open Sans Light"/>
                <a:cs typeface="Open Sans Light"/>
                <a:sym typeface="Open Sans Light"/>
              </a:rPr>
              <a:t>Granted</a:t>
            </a:r>
            <a:endParaRPr/>
          </a:p>
        </p:txBody>
      </p:sp>
      <p:sp>
        <p:nvSpPr>
          <p:cNvPr id="218" name="Google Shape;218;p7"/>
          <p:cNvSpPr txBox="1"/>
          <p:nvPr/>
        </p:nvSpPr>
        <p:spPr>
          <a:xfrm>
            <a:off x="7472181" y="5553037"/>
            <a:ext cx="66717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3E3E3E"/>
                </a:solidFill>
                <a:latin typeface="Open Sans Light"/>
                <a:ea typeface="Open Sans Light"/>
                <a:cs typeface="Open Sans Light"/>
                <a:sym typeface="Open Sans Light"/>
              </a:rPr>
              <a:t>Switch</a:t>
            </a:r>
            <a:endParaRPr/>
          </a:p>
          <a:p>
            <a:pPr marL="0" marR="0" lvl="0" indent="0" algn="l" rtl="0">
              <a:spcBef>
                <a:spcPts val="0"/>
              </a:spcBef>
              <a:spcAft>
                <a:spcPts val="0"/>
              </a:spcAft>
              <a:buNone/>
            </a:pPr>
            <a:r>
              <a:rPr lang="en-US" sz="1000">
                <a:solidFill>
                  <a:srgbClr val="3E3E3E"/>
                </a:solidFill>
                <a:latin typeface="Open Sans Light"/>
                <a:ea typeface="Open Sans Light"/>
                <a:cs typeface="Open Sans Light"/>
                <a:sym typeface="Open Sans Light"/>
              </a:rPr>
              <a:t>Success</a:t>
            </a:r>
            <a:endParaRPr/>
          </a:p>
        </p:txBody>
      </p:sp>
      <p:sp>
        <p:nvSpPr>
          <p:cNvPr id="219" name="Google Shape;219;p7"/>
          <p:cNvSpPr txBox="1"/>
          <p:nvPr/>
        </p:nvSpPr>
        <p:spPr>
          <a:xfrm>
            <a:off x="6741968" y="5528463"/>
            <a:ext cx="80182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3E3E3E"/>
                </a:solidFill>
                <a:latin typeface="Open Sans Light"/>
                <a:ea typeface="Open Sans Light"/>
                <a:cs typeface="Open Sans Light"/>
                <a:sym typeface="Open Sans Light"/>
              </a:rPr>
              <a:t>User</a:t>
            </a:r>
            <a:endParaRPr/>
          </a:p>
          <a:p>
            <a:pPr marL="0" marR="0" lvl="0" indent="0" algn="l" rtl="0">
              <a:spcBef>
                <a:spcPts val="0"/>
              </a:spcBef>
              <a:spcAft>
                <a:spcPts val="0"/>
              </a:spcAft>
              <a:buNone/>
            </a:pPr>
            <a:r>
              <a:rPr lang="en-US" sz="1000">
                <a:solidFill>
                  <a:srgbClr val="3E3E3E"/>
                </a:solidFill>
                <a:latin typeface="Open Sans Light"/>
                <a:ea typeface="Open Sans Light"/>
                <a:cs typeface="Open Sans Light"/>
                <a:sym typeface="Open Sans Light"/>
              </a:rPr>
              <a:t>Registered</a:t>
            </a:r>
            <a:endParaRPr/>
          </a:p>
        </p:txBody>
      </p:sp>
      <p:sp>
        <p:nvSpPr>
          <p:cNvPr id="220" name="Google Shape;220;p7"/>
          <p:cNvSpPr txBox="1"/>
          <p:nvPr/>
        </p:nvSpPr>
        <p:spPr>
          <a:xfrm>
            <a:off x="5912516" y="5528463"/>
            <a:ext cx="997955"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rgbClr val="3E3E3E"/>
                </a:solidFill>
                <a:latin typeface="Open Sans Light"/>
                <a:ea typeface="Open Sans Light"/>
                <a:cs typeface="Open Sans Light"/>
                <a:sym typeface="Open Sans Light"/>
              </a:rPr>
              <a:t>Authorization</a:t>
            </a:r>
            <a:endParaRPr dirty="0"/>
          </a:p>
          <a:p>
            <a:pPr marL="0" marR="0" lvl="0" indent="0" algn="l" rtl="0">
              <a:spcBef>
                <a:spcPts val="0"/>
              </a:spcBef>
              <a:spcAft>
                <a:spcPts val="0"/>
              </a:spcAft>
              <a:buNone/>
            </a:pPr>
            <a:r>
              <a:rPr lang="en-US" sz="1000" dirty="0">
                <a:solidFill>
                  <a:srgbClr val="3E3E3E"/>
                </a:solidFill>
                <a:latin typeface="Open Sans Light"/>
                <a:ea typeface="Open Sans Light"/>
                <a:cs typeface="Open Sans Light"/>
                <a:sym typeface="Open Sans Light"/>
              </a:rPr>
              <a:t>Granted</a:t>
            </a:r>
            <a:endParaRPr dirty="0"/>
          </a:p>
        </p:txBody>
      </p:sp>
      <p:sp>
        <p:nvSpPr>
          <p:cNvPr id="221" name="Google Shape;221;p7"/>
          <p:cNvSpPr txBox="1"/>
          <p:nvPr/>
        </p:nvSpPr>
        <p:spPr>
          <a:xfrm>
            <a:off x="5392644" y="5290911"/>
            <a:ext cx="66717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rgbClr val="3E3E3E"/>
                </a:solidFill>
                <a:latin typeface="Open Sans Light"/>
                <a:ea typeface="Open Sans Light"/>
                <a:cs typeface="Open Sans Light"/>
                <a:sym typeface="Open Sans Light"/>
              </a:rPr>
              <a:t>Switch</a:t>
            </a:r>
            <a:endParaRPr dirty="0"/>
          </a:p>
          <a:p>
            <a:pPr marL="0" marR="0" lvl="0" indent="0" algn="l" rtl="0">
              <a:spcBef>
                <a:spcPts val="0"/>
              </a:spcBef>
              <a:spcAft>
                <a:spcPts val="0"/>
              </a:spcAft>
              <a:buNone/>
            </a:pPr>
            <a:r>
              <a:rPr lang="en-US" sz="1000" dirty="0">
                <a:solidFill>
                  <a:srgbClr val="3E3E3E"/>
                </a:solidFill>
                <a:latin typeface="Open Sans Light"/>
                <a:ea typeface="Open Sans Light"/>
                <a:cs typeface="Open Sans Light"/>
                <a:sym typeface="Open Sans Light"/>
              </a:rPr>
              <a:t>Success</a:t>
            </a:r>
            <a:endParaRPr dirty="0"/>
          </a:p>
        </p:txBody>
      </p:sp>
      <p:sp>
        <p:nvSpPr>
          <p:cNvPr id="222" name="Google Shape;222;p7"/>
          <p:cNvSpPr txBox="1"/>
          <p:nvPr/>
        </p:nvSpPr>
        <p:spPr>
          <a:xfrm>
            <a:off x="4099324" y="5580061"/>
            <a:ext cx="58060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3E3E3E"/>
                </a:solidFill>
                <a:latin typeface="Open Sans Light"/>
                <a:ea typeface="Open Sans Light"/>
                <a:cs typeface="Open Sans Light"/>
                <a:sym typeface="Open Sans Light"/>
              </a:rPr>
              <a:t>User</a:t>
            </a:r>
            <a:endParaRPr/>
          </a:p>
          <a:p>
            <a:pPr marL="0" marR="0" lvl="0" indent="0" algn="l" rtl="0">
              <a:spcBef>
                <a:spcPts val="0"/>
              </a:spcBef>
              <a:spcAft>
                <a:spcPts val="0"/>
              </a:spcAft>
              <a:buNone/>
            </a:pPr>
            <a:r>
              <a:rPr lang="en-US" sz="1000">
                <a:solidFill>
                  <a:srgbClr val="3E3E3E"/>
                </a:solidFill>
                <a:latin typeface="Open Sans Light"/>
                <a:ea typeface="Open Sans Light"/>
                <a:cs typeface="Open Sans Light"/>
                <a:sym typeface="Open Sans Light"/>
              </a:rPr>
              <a:t>Signed</a:t>
            </a:r>
            <a:endParaRPr/>
          </a:p>
        </p:txBody>
      </p:sp>
      <p:sp>
        <p:nvSpPr>
          <p:cNvPr id="223" name="Google Shape;223;p7"/>
          <p:cNvSpPr txBox="1"/>
          <p:nvPr/>
        </p:nvSpPr>
        <p:spPr>
          <a:xfrm>
            <a:off x="4577724" y="5592323"/>
            <a:ext cx="93409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rgbClr val="3E3E3E"/>
                </a:solidFill>
                <a:latin typeface="Open Sans Light"/>
                <a:ea typeface="Open Sans Light"/>
                <a:cs typeface="Open Sans Light"/>
                <a:sym typeface="Open Sans Light"/>
              </a:rPr>
              <a:t>User</a:t>
            </a:r>
            <a:endParaRPr dirty="0"/>
          </a:p>
          <a:p>
            <a:pPr marL="0" marR="0" lvl="0" indent="0" algn="l" rtl="0">
              <a:spcBef>
                <a:spcPts val="0"/>
              </a:spcBef>
              <a:spcAft>
                <a:spcPts val="0"/>
              </a:spcAft>
              <a:buNone/>
            </a:pPr>
            <a:r>
              <a:rPr lang="en-US" sz="1000" dirty="0">
                <a:solidFill>
                  <a:srgbClr val="3E3E3E"/>
                </a:solidFill>
                <a:latin typeface="Open Sans Light"/>
                <a:ea typeface="Open Sans Light"/>
                <a:cs typeface="Open Sans Light"/>
                <a:sym typeface="Open Sans Light"/>
              </a:rPr>
              <a:t>Authorized</a:t>
            </a:r>
            <a:endParaRPr dirty="0"/>
          </a:p>
        </p:txBody>
      </p:sp>
      <p:sp>
        <p:nvSpPr>
          <p:cNvPr id="224" name="Google Shape;224;p7"/>
          <p:cNvSpPr txBox="1"/>
          <p:nvPr/>
        </p:nvSpPr>
        <p:spPr>
          <a:xfrm>
            <a:off x="4974810" y="5437938"/>
            <a:ext cx="77617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rgbClr val="3E3E3E"/>
                </a:solidFill>
                <a:latin typeface="Open Sans Light"/>
                <a:ea typeface="Open Sans Light"/>
                <a:cs typeface="Open Sans Light"/>
                <a:sym typeface="Open Sans Light"/>
              </a:rPr>
              <a:t>Token</a:t>
            </a:r>
            <a:endParaRPr dirty="0"/>
          </a:p>
          <a:p>
            <a:pPr marL="0" marR="0" lvl="0" indent="0" algn="l" rtl="0">
              <a:spcBef>
                <a:spcPts val="0"/>
              </a:spcBef>
              <a:spcAft>
                <a:spcPts val="0"/>
              </a:spcAft>
              <a:buNone/>
            </a:pPr>
            <a:r>
              <a:rPr lang="en-US" sz="1000" dirty="0">
                <a:solidFill>
                  <a:srgbClr val="3E3E3E"/>
                </a:solidFill>
                <a:latin typeface="Open Sans Light"/>
                <a:ea typeface="Open Sans Light"/>
                <a:cs typeface="Open Sans Light"/>
                <a:sym typeface="Open Sans Light"/>
              </a:rPr>
              <a:t>Granted</a:t>
            </a:r>
            <a:endParaRPr dirty="0"/>
          </a:p>
        </p:txBody>
      </p:sp>
      <p:sp>
        <p:nvSpPr>
          <p:cNvPr id="225" name="Google Shape;225;p7"/>
          <p:cNvSpPr txBox="1"/>
          <p:nvPr/>
        </p:nvSpPr>
        <p:spPr>
          <a:xfrm>
            <a:off x="1142043" y="5398877"/>
            <a:ext cx="101375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rgbClr val="3E3E3E"/>
                </a:solidFill>
                <a:latin typeface="Open Sans Light"/>
                <a:ea typeface="Open Sans Light"/>
                <a:cs typeface="Open Sans Light"/>
                <a:sym typeface="Open Sans Light"/>
              </a:rPr>
              <a:t>Authorization</a:t>
            </a:r>
            <a:endParaRPr dirty="0"/>
          </a:p>
          <a:p>
            <a:pPr marL="0" marR="0" lvl="0" indent="0" algn="l" rtl="0">
              <a:spcBef>
                <a:spcPts val="0"/>
              </a:spcBef>
              <a:spcAft>
                <a:spcPts val="0"/>
              </a:spcAft>
              <a:buNone/>
            </a:pPr>
            <a:r>
              <a:rPr lang="en-US" sz="1000" dirty="0">
                <a:solidFill>
                  <a:srgbClr val="3E3E3E"/>
                </a:solidFill>
                <a:latin typeface="Open Sans Light"/>
                <a:ea typeface="Open Sans Light"/>
                <a:cs typeface="Open Sans Light"/>
                <a:sym typeface="Open Sans Light"/>
              </a:rPr>
              <a:t>Granted</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8"/>
          <p:cNvSpPr txBox="1">
            <a:spLocks noGrp="1"/>
          </p:cNvSpPr>
          <p:nvPr>
            <p:ph type="title"/>
          </p:nvPr>
        </p:nvSpPr>
        <p:spPr>
          <a:xfrm>
            <a:off x="320041" y="88082"/>
            <a:ext cx="8451381" cy="6511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dirty="0"/>
              <a:t>Deliverables</a:t>
            </a:r>
            <a:endParaRPr dirty="0"/>
          </a:p>
        </p:txBody>
      </p:sp>
      <p:sp>
        <p:nvSpPr>
          <p:cNvPr id="231" name="Google Shape;231;p8"/>
          <p:cNvSpPr txBox="1">
            <a:spLocks noGrp="1"/>
          </p:cNvSpPr>
          <p:nvPr>
            <p:ph type="body" idx="1"/>
          </p:nvPr>
        </p:nvSpPr>
        <p:spPr>
          <a:xfrm>
            <a:off x="473212" y="993302"/>
            <a:ext cx="8450746" cy="5379523"/>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SzPts val="1190"/>
              <a:buNone/>
            </a:pPr>
            <a:r>
              <a:rPr lang="en-US" sz="1800" dirty="0"/>
              <a:t>1. Draft test plan and test cases to test UA-readiness on a given identity platform.</a:t>
            </a:r>
            <a:endParaRPr sz="1800" dirty="0"/>
          </a:p>
          <a:p>
            <a:pPr marL="91440" lvl="0" indent="0" algn="l" rtl="0">
              <a:spcBef>
                <a:spcPts val="280"/>
              </a:spcBef>
              <a:spcAft>
                <a:spcPts val="0"/>
              </a:spcAft>
              <a:buSzPts val="1190"/>
              <a:buNone/>
            </a:pPr>
            <a:r>
              <a:rPr lang="en-US" sz="1800" dirty="0"/>
              <a:t>2. Final test plan (spreadsheet with test cases) by incorporating an option to amend the test plan with community view.</a:t>
            </a:r>
            <a:endParaRPr sz="1800" dirty="0"/>
          </a:p>
          <a:p>
            <a:pPr marL="91440" lvl="0" indent="0" algn="l" rtl="0">
              <a:spcBef>
                <a:spcPts val="280"/>
              </a:spcBef>
              <a:spcAft>
                <a:spcPts val="0"/>
              </a:spcAft>
              <a:buSzPts val="1190"/>
              <a:buNone/>
            </a:pPr>
            <a:r>
              <a:rPr lang="en-US" sz="1800" dirty="0"/>
              <a:t>3. Test report, including tool versioning, test case details to allow the user to reproduce the test case and its results.</a:t>
            </a:r>
            <a:endParaRPr sz="1800" dirty="0"/>
          </a:p>
          <a:p>
            <a:pPr marL="91440" lvl="0" indent="0" algn="l" rtl="0">
              <a:spcBef>
                <a:spcPts val="280"/>
              </a:spcBef>
              <a:spcAft>
                <a:spcPts val="0"/>
              </a:spcAft>
              <a:buSzPts val="1190"/>
              <a:buNone/>
            </a:pPr>
            <a:r>
              <a:rPr lang="en-US" sz="1800" dirty="0"/>
              <a:t>4. Report about OAuth standard identifying any UA barriers.</a:t>
            </a:r>
            <a:endParaRPr sz="1800" dirty="0"/>
          </a:p>
          <a:p>
            <a:pPr marL="91440" lvl="0" indent="0" algn="l" rtl="0">
              <a:spcBef>
                <a:spcPts val="280"/>
              </a:spcBef>
              <a:spcAft>
                <a:spcPts val="0"/>
              </a:spcAft>
              <a:buSzPts val="1190"/>
              <a:buNone/>
            </a:pPr>
            <a:r>
              <a:rPr lang="en-US" sz="1800" dirty="0"/>
              <a:t>5. Draft report on UA-readiness of identity platforms, including: </a:t>
            </a:r>
            <a:endParaRPr sz="1800" dirty="0"/>
          </a:p>
          <a:p>
            <a:pPr marL="651510" lvl="1" indent="-285750">
              <a:spcBef>
                <a:spcPts val="240"/>
              </a:spcBef>
              <a:buSzPts val="1020"/>
            </a:pPr>
            <a:r>
              <a:rPr lang="en-US" dirty="0"/>
              <a:t>Tools and the tested configurations, versioning. </a:t>
            </a:r>
            <a:endParaRPr dirty="0"/>
          </a:p>
          <a:p>
            <a:pPr marL="651510" lvl="1" indent="-285750">
              <a:spcBef>
                <a:spcPts val="240"/>
              </a:spcBef>
              <a:buSzPts val="1020"/>
            </a:pPr>
            <a:r>
              <a:rPr lang="en-US" dirty="0"/>
              <a:t>Scope of UA testing and summary of test cases (test suite info). </a:t>
            </a:r>
            <a:endParaRPr dirty="0"/>
          </a:p>
          <a:p>
            <a:pPr marL="651510" lvl="1" indent="-285750">
              <a:spcBef>
                <a:spcPts val="240"/>
              </a:spcBef>
              <a:buSzPts val="1020"/>
            </a:pPr>
            <a:r>
              <a:rPr lang="en-US" dirty="0"/>
              <a:t>Summary of the methodology used for testing. </a:t>
            </a:r>
            <a:endParaRPr dirty="0"/>
          </a:p>
          <a:p>
            <a:pPr marL="651510" lvl="1" indent="-285750">
              <a:spcBef>
                <a:spcPts val="240"/>
              </a:spcBef>
              <a:buSzPts val="1020"/>
            </a:pPr>
            <a:r>
              <a:rPr lang="en-US" dirty="0"/>
              <a:t>UA-readiness of these tools in different configurations, covering Unicode processing, IDNs, and EAI support, as listed above. </a:t>
            </a:r>
            <a:endParaRPr dirty="0"/>
          </a:p>
          <a:p>
            <a:pPr marL="651510" lvl="1" indent="-285750">
              <a:spcBef>
                <a:spcPts val="240"/>
              </a:spcBef>
              <a:buSzPts val="1020"/>
            </a:pPr>
            <a:r>
              <a:rPr lang="en-US" dirty="0"/>
              <a:t>Survey of other popularly used identity platforms (this section is intended to set the basis for follow up work in this area).</a:t>
            </a:r>
            <a:endParaRPr dirty="0"/>
          </a:p>
        </p:txBody>
      </p:sp>
      <p:sp>
        <p:nvSpPr>
          <p:cNvPr id="232" name="Google Shape;232;p8"/>
          <p:cNvSpPr/>
          <p:nvPr/>
        </p:nvSpPr>
        <p:spPr>
          <a:xfrm>
            <a:off x="849085" y="2018804"/>
            <a:ext cx="9568119" cy="4571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8"/>
          <p:cNvSpPr txBox="1">
            <a:spLocks noGrp="1"/>
          </p:cNvSpPr>
          <p:nvPr>
            <p:ph type="title"/>
          </p:nvPr>
        </p:nvSpPr>
        <p:spPr>
          <a:xfrm>
            <a:off x="320041" y="88082"/>
            <a:ext cx="8451381" cy="6511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dirty="0"/>
              <a:t>Deliverables</a:t>
            </a:r>
            <a:endParaRPr dirty="0"/>
          </a:p>
        </p:txBody>
      </p:sp>
      <p:sp>
        <p:nvSpPr>
          <p:cNvPr id="231" name="Google Shape;231;p8"/>
          <p:cNvSpPr txBox="1">
            <a:spLocks noGrp="1"/>
          </p:cNvSpPr>
          <p:nvPr>
            <p:ph type="body" idx="1"/>
          </p:nvPr>
        </p:nvSpPr>
        <p:spPr>
          <a:xfrm>
            <a:off x="494233" y="1098407"/>
            <a:ext cx="8450746" cy="5379523"/>
          </a:xfrm>
          <a:prstGeom prst="rect">
            <a:avLst/>
          </a:prstGeom>
          <a:noFill/>
          <a:ln>
            <a:noFill/>
          </a:ln>
        </p:spPr>
        <p:txBody>
          <a:bodyPr spcFirstLastPara="1" wrap="square" lIns="91425" tIns="45700" rIns="91425" bIns="45700" anchor="t" anchorCtr="0">
            <a:noAutofit/>
          </a:bodyPr>
          <a:lstStyle/>
          <a:p>
            <a:pPr marL="91440" lvl="0" indent="0" algn="l" rtl="0">
              <a:spcBef>
                <a:spcPts val="280"/>
              </a:spcBef>
              <a:spcAft>
                <a:spcPts val="0"/>
              </a:spcAft>
              <a:buSzPts val="1190"/>
              <a:buNone/>
            </a:pPr>
            <a:r>
              <a:rPr lang="en-US" sz="1800" dirty="0"/>
              <a:t>6. Final Report integrating the community input on the draft report.</a:t>
            </a:r>
            <a:endParaRPr sz="1800" dirty="0"/>
          </a:p>
          <a:p>
            <a:pPr marL="91440" lvl="0" indent="0" algn="l" rtl="0">
              <a:spcBef>
                <a:spcPts val="280"/>
              </a:spcBef>
              <a:spcAft>
                <a:spcPts val="0"/>
              </a:spcAft>
              <a:buSzPts val="1190"/>
              <a:buNone/>
            </a:pPr>
            <a:r>
              <a:rPr lang="en-US" sz="1800" dirty="0"/>
              <a:t>7. Presentation to be used as training material using required UASG PowerPoint template. Cover the content of the report and explanation of testing and observations. While developing the training material, the following will be considered: </a:t>
            </a:r>
            <a:endParaRPr sz="1800" dirty="0"/>
          </a:p>
          <a:p>
            <a:pPr marL="651510" lvl="1" indent="-285750">
              <a:spcBef>
                <a:spcPts val="240"/>
              </a:spcBef>
              <a:buSzPts val="1020"/>
            </a:pPr>
            <a:r>
              <a:rPr lang="en-US" dirty="0"/>
              <a:t>Purpose: High-level reference of the test plan will be provided, the methodology, process, results, and observations are included. </a:t>
            </a:r>
            <a:endParaRPr dirty="0"/>
          </a:p>
          <a:p>
            <a:pPr marL="651510" lvl="1" indent="-285750">
              <a:spcBef>
                <a:spcPts val="240"/>
              </a:spcBef>
              <a:buSzPts val="1020"/>
            </a:pPr>
            <a:r>
              <a:rPr lang="en-US" dirty="0"/>
              <a:t>Target audience: Technical managers (i.e., high-level audience). It will convert the knowledge about identity platforms. </a:t>
            </a:r>
            <a:endParaRPr dirty="0"/>
          </a:p>
          <a:p>
            <a:pPr marL="651510" lvl="1" indent="-285750">
              <a:spcBef>
                <a:spcPts val="240"/>
              </a:spcBef>
              <a:buSzPts val="1020"/>
            </a:pPr>
            <a:r>
              <a:rPr lang="en-US" dirty="0"/>
              <a:t>Length is to be constrained to no longer than 45 minutes</a:t>
            </a:r>
            <a:endParaRPr dirty="0"/>
          </a:p>
          <a:p>
            <a:pPr marL="91440" lvl="0" indent="0" algn="l" rtl="0">
              <a:spcBef>
                <a:spcPts val="280"/>
              </a:spcBef>
              <a:spcAft>
                <a:spcPts val="0"/>
              </a:spcAft>
              <a:buSzPts val="1190"/>
              <a:buNone/>
            </a:pPr>
            <a:r>
              <a:rPr lang="en-US" sz="1800" dirty="0"/>
              <a:t>8. The bug report for the identity platforms as a result of the conducted testing will be submitted by any appropriate means to the tool provider and will follow-up with the latter for a fix. </a:t>
            </a:r>
            <a:endParaRPr sz="1800" dirty="0"/>
          </a:p>
        </p:txBody>
      </p:sp>
      <p:sp>
        <p:nvSpPr>
          <p:cNvPr id="232" name="Google Shape;232;p8"/>
          <p:cNvSpPr/>
          <p:nvPr/>
        </p:nvSpPr>
        <p:spPr>
          <a:xfrm>
            <a:off x="849085" y="2018804"/>
            <a:ext cx="9568119" cy="4571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978105648"/>
      </p:ext>
    </p:extLst>
  </p:cSld>
  <p:clrMapOvr>
    <a:masterClrMapping/>
  </p:clrMapOvr>
</p:sld>
</file>

<file path=ppt/theme/theme1.xml><?xml version="1.0" encoding="utf-8"?>
<a:theme xmlns:a="http://schemas.openxmlformats.org/drawingml/2006/main" name="Office Theme">
  <a:themeElements>
    <a:clrScheme name="UASG">
      <a:dk1>
        <a:srgbClr val="000000"/>
      </a:dk1>
      <a:lt1>
        <a:srgbClr val="FAFAFA"/>
      </a:lt1>
      <a:dk2>
        <a:srgbClr val="000000"/>
      </a:dk2>
      <a:lt2>
        <a:srgbClr val="FAFAFA"/>
      </a:lt2>
      <a:accent1>
        <a:srgbClr val="FF9E1B"/>
      </a:accent1>
      <a:accent2>
        <a:srgbClr val="707372"/>
      </a:accent2>
      <a:accent3>
        <a:srgbClr val="D57800"/>
      </a:accent3>
      <a:accent4>
        <a:srgbClr val="B2B4B2"/>
      </a:accent4>
      <a:accent5>
        <a:srgbClr val="FFC56E"/>
      </a:accent5>
      <a:accent6>
        <a:srgbClr val="FFFFFF"/>
      </a:accent6>
      <a:hlink>
        <a:srgbClr val="FF9E1B"/>
      </a:hlink>
      <a:folHlink>
        <a:srgbClr val="7073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1399</TotalTime>
  <Words>3014</Words>
  <Application>Microsoft Macintosh PowerPoint</Application>
  <PresentationFormat>On-screen Show (4:3)</PresentationFormat>
  <Paragraphs>403</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Open Sans</vt:lpstr>
      <vt:lpstr>Helvetica</vt:lpstr>
      <vt:lpstr>Times New Roman</vt:lpstr>
      <vt:lpstr>Merriweather Sans</vt:lpstr>
      <vt:lpstr>Open Sans Light</vt:lpstr>
      <vt:lpstr>Calibri</vt:lpstr>
      <vt:lpstr>Arial</vt:lpstr>
      <vt:lpstr>Office Theme</vt:lpstr>
      <vt:lpstr>UA-Readiness of Popular Identity Platforms (Okta, Auth0, OpenIAM) </vt:lpstr>
      <vt:lpstr>Key Idea</vt:lpstr>
      <vt:lpstr>Target Identity and SSO Platforms </vt:lpstr>
      <vt:lpstr>Test Architecture</vt:lpstr>
      <vt:lpstr>Test Flow</vt:lpstr>
      <vt:lpstr>Implementation</vt:lpstr>
      <vt:lpstr>Test Run</vt:lpstr>
      <vt:lpstr>Deliverables</vt:lpstr>
      <vt:lpstr>Deliverables</vt:lpstr>
      <vt:lpstr>Implementation Timeline</vt:lpstr>
      <vt:lpstr>Development Efforts</vt:lpstr>
      <vt:lpstr>Apache Syncope - Dropped</vt:lpstr>
      <vt:lpstr>Concurrent Development: Multiple Components</vt:lpstr>
      <vt:lpstr>Recommendations</vt:lpstr>
      <vt:lpstr>Recommendations</vt:lpstr>
      <vt:lpstr>Recommendations</vt:lpstr>
      <vt:lpstr>Recommendations</vt:lpstr>
      <vt:lpstr>Test Results</vt:lpstr>
      <vt:lpstr>Replicate OpenIAM Errors</vt:lpstr>
      <vt:lpstr>Replicate OpenIAM Errors</vt:lpstr>
      <vt:lpstr>Replicate OKTA Errors</vt:lpstr>
      <vt:lpstr>UA-Readiness Measurement</vt:lpstr>
      <vt:lpstr>Return Back to Community</vt:lpstr>
      <vt:lpstr>Tools and Resources for Developers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UA-Readiness of Identity Platforms</dc:title>
  <dc:creator>Nicole Davenport</dc:creator>
  <cp:lastModifiedBy>Jane Sexton</cp:lastModifiedBy>
  <cp:revision>8</cp:revision>
  <dcterms:created xsi:type="dcterms:W3CDTF">2016-03-09T19:41:20Z</dcterms:created>
  <dcterms:modified xsi:type="dcterms:W3CDTF">2023-07-11T13:50:37Z</dcterms:modified>
</cp:coreProperties>
</file>