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62" r:id="rId2"/>
    <p:sldId id="260" r:id="rId3"/>
    <p:sldId id="380" r:id="rId4"/>
    <p:sldId id="364" r:id="rId5"/>
    <p:sldId id="353" r:id="rId6"/>
    <p:sldId id="384" r:id="rId7"/>
    <p:sldId id="357" r:id="rId8"/>
    <p:sldId id="358" r:id="rId9"/>
    <p:sldId id="359" r:id="rId10"/>
    <p:sldId id="360" r:id="rId11"/>
    <p:sldId id="365" r:id="rId12"/>
    <p:sldId id="361" r:id="rId13"/>
    <p:sldId id="385" r:id="rId14"/>
    <p:sldId id="362" r:id="rId15"/>
    <p:sldId id="386" r:id="rId16"/>
    <p:sldId id="381" r:id="rId17"/>
    <p:sldId id="383" r:id="rId18"/>
    <p:sldId id="382" r:id="rId19"/>
    <p:sldId id="387" r:id="rId20"/>
    <p:sldId id="369" r:id="rId21"/>
    <p:sldId id="370" r:id="rId22"/>
    <p:sldId id="344" r:id="rId23"/>
    <p:sldId id="34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A Template" id="{9E85B11F-81F0-D146-8492-9A0916354AE4}">
          <p14:sldIdLst>
            <p14:sldId id="262"/>
            <p14:sldId id="260"/>
            <p14:sldId id="380"/>
            <p14:sldId id="364"/>
            <p14:sldId id="353"/>
            <p14:sldId id="384"/>
            <p14:sldId id="357"/>
            <p14:sldId id="358"/>
            <p14:sldId id="359"/>
            <p14:sldId id="360"/>
            <p14:sldId id="365"/>
            <p14:sldId id="361"/>
            <p14:sldId id="385"/>
            <p14:sldId id="362"/>
            <p14:sldId id="386"/>
            <p14:sldId id="381"/>
            <p14:sldId id="383"/>
            <p14:sldId id="382"/>
            <p14:sldId id="387"/>
            <p14:sldId id="369"/>
            <p14:sldId id="370"/>
            <p14:sldId id="344"/>
            <p14:sldId id="345"/>
          </p14:sldIdLst>
        </p14:section>
        <p14:section name="UA Principles" id="{69A6B1D6-1835-BD4C-8DE1-9960749C407B}">
          <p14:sldIdLst/>
        </p14:section>
      </p14:sectionLst>
    </p:ext>
    <p:ext uri="{EFAFB233-063F-42B5-8137-9DF3F51BA10A}">
      <p15:sldGuideLst xmlns:p15="http://schemas.microsoft.com/office/powerpoint/2012/main">
        <p15:guide id="1" orient="horz" pos="851">
          <p15:clr>
            <a:srgbClr val="A4A3A4"/>
          </p15:clr>
        </p15:guide>
        <p15:guide id="2" pos="242">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A359F9-CFF4-BBBC-9218-06D38FD48132}" name="Seda Akbulut" initials="SA" userId="S::seda.akbulut@icann.org::43c39cc7-e8f8-4664-8930-ba6950c042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22"/>
    <a:srgbClr val="6DD9FF"/>
    <a:srgbClr val="FFE4C1"/>
    <a:srgbClr val="DFF1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318"/>
    <p:restoredTop sz="95701" autoAdjust="0"/>
  </p:normalViewPr>
  <p:slideViewPr>
    <p:cSldViewPr snapToGrid="0" snapToObjects="1" showGuides="1">
      <p:cViewPr varScale="1">
        <p:scale>
          <a:sx n="98" d="100"/>
          <a:sy n="98" d="100"/>
        </p:scale>
        <p:origin x="160" y="584"/>
      </p:cViewPr>
      <p:guideLst>
        <p:guide orient="horz" pos="851"/>
        <p:guide pos="2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dirty="0">
                <a:solidFill>
                  <a:schemeClr val="tx1"/>
                </a:solidFill>
              </a:rPr>
              <a:t>HTML Input element attribute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T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11-455E-91A1-0BE4B62777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11-455E-91A1-0BE4B62777B3}"/>
              </c:ext>
            </c:extLst>
          </c:dPt>
          <c:dLbls>
            <c:dLbl>
              <c:idx val="0"/>
              <c:tx>
                <c:rich>
                  <a:bodyPr/>
                  <a:lstStyle/>
                  <a:p>
                    <a:r>
                      <a:rPr lang="en-US"/>
                      <a:t>19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111-455E-91A1-0BE4B62777B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00"/>
                    </a:solidFill>
                    <a:latin typeface="+mn-lt"/>
                    <a:ea typeface="+mn-ea"/>
                    <a:cs typeface="+mn-cs"/>
                  </a:defRPr>
                </a:pPr>
                <a:endParaRPr lang="en-T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Sheet1!$D$8:$E$8</c:f>
              <c:strCache>
                <c:ptCount val="2"/>
                <c:pt idx="0">
                  <c:v>Email</c:v>
                </c:pt>
                <c:pt idx="1">
                  <c:v>Text</c:v>
                </c:pt>
              </c:strCache>
            </c:strRef>
          </c:cat>
          <c:val>
            <c:numRef>
              <c:f>Sheet1!$D$9:$E$9</c:f>
              <c:numCache>
                <c:formatCode>General</c:formatCode>
                <c:ptCount val="2"/>
                <c:pt idx="0">
                  <c:v>17</c:v>
                </c:pt>
                <c:pt idx="1">
                  <c:v>3</c:v>
                </c:pt>
              </c:numCache>
            </c:numRef>
          </c:val>
          <c:extLst>
            <c:ext xmlns:c16="http://schemas.microsoft.com/office/drawing/2014/chart" uri="{C3380CC4-5D6E-409C-BE32-E72D297353CC}">
              <c16:uniqueId val="{00000004-7111-455E-91A1-0BE4B62777B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681408573928261"/>
          <c:y val="0.8431707494896471"/>
          <c:w val="0.35192738407699037"/>
          <c:h val="0.11516258384368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3871858854629"/>
          <c:y val="7.8703703703703706E-2"/>
          <c:w val="0.67081604426002761"/>
          <c:h val="0.89814814814814814"/>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C0E-E24C-A9A3-C33A8283B97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C0E-E24C-A9A3-C33A8283B97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C0E-E24C-A9A3-C33A8283B97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C0E-E24C-A9A3-C33A8283B97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C0E-E24C-A9A3-C33A8283B975}"/>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extLst>
                <c:ext xmlns:c16="http://schemas.microsoft.com/office/drawing/2014/chart" uri="{C3380CC4-5D6E-409C-BE32-E72D297353CC}">
                  <c16:uniqueId val="{00000001-DC0E-E24C-A9A3-C33A8283B975}"/>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extLst>
                <c:ext xmlns:c16="http://schemas.microsoft.com/office/drawing/2014/chart" uri="{C3380CC4-5D6E-409C-BE32-E72D297353CC}">
                  <c16:uniqueId val="{00000003-DC0E-E24C-A9A3-C33A8283B975}"/>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extLst>
                <c:ext xmlns:c16="http://schemas.microsoft.com/office/drawing/2014/chart" uri="{C3380CC4-5D6E-409C-BE32-E72D297353CC}">
                  <c16:uniqueId val="{00000005-DC0E-E24C-A9A3-C33A8283B975}"/>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extLst>
                <c:ext xmlns:c16="http://schemas.microsoft.com/office/drawing/2014/chart" uri="{C3380CC4-5D6E-409C-BE32-E72D297353CC}">
                  <c16:uniqueId val="{00000007-DC0E-E24C-A9A3-C33A8283B975}"/>
                </c:ext>
              </c:extLst>
            </c:dLbl>
            <c:dLbl>
              <c:idx val="4"/>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extLst>
                <c:ext xmlns:c16="http://schemas.microsoft.com/office/drawing/2014/chart" uri="{C3380CC4-5D6E-409C-BE32-E72D297353CC}">
                  <c16:uniqueId val="{00000009-DC0E-E24C-A9A3-C33A8283B97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ysClr val="windowText" lastClr="000000"/>
                    </a:solidFill>
                    <a:latin typeface="+mn-lt"/>
                    <a:ea typeface="+mn-ea"/>
                    <a:cs typeface="+mn-cs"/>
                  </a:defRPr>
                </a:pPr>
                <a:endParaRPr lang="en-TR"/>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Easy implementation</c:v>
                </c:pt>
                <c:pt idx="1">
                  <c:v>More time to implement</c:v>
                </c:pt>
                <c:pt idx="2">
                  <c:v>Issues faced</c:v>
                </c:pt>
                <c:pt idx="3">
                  <c:v>Beneficial</c:v>
                </c:pt>
                <c:pt idx="4">
                  <c:v>Surprises encountered</c:v>
                </c:pt>
              </c:strCache>
            </c:strRef>
          </c:cat>
          <c:val>
            <c:numRef>
              <c:f>Sheet1!$B$1:$B$5</c:f>
              <c:numCache>
                <c:formatCode>General</c:formatCode>
                <c:ptCount val="5"/>
                <c:pt idx="0">
                  <c:v>17</c:v>
                </c:pt>
                <c:pt idx="1">
                  <c:v>13</c:v>
                </c:pt>
                <c:pt idx="2">
                  <c:v>6</c:v>
                </c:pt>
                <c:pt idx="3">
                  <c:v>20</c:v>
                </c:pt>
                <c:pt idx="4">
                  <c:v>0</c:v>
                </c:pt>
              </c:numCache>
            </c:numRef>
          </c:val>
          <c:extLst>
            <c:ext xmlns:c16="http://schemas.microsoft.com/office/drawing/2014/chart" uri="{C3380CC4-5D6E-409C-BE32-E72D297353CC}">
              <c16:uniqueId val="{0000000A-DC0E-E24C-A9A3-C33A8283B97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7/14/23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7/14/23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Light"/>
                <a:cs typeface="Open Sans Light"/>
              </a:rPr>
              <a:t>Able to find out country details for 1796 out of 2010 websites which were undertaken for testing. </a:t>
            </a:r>
          </a:p>
          <a:p>
            <a:endParaRPr lang="en-US" dirty="0">
              <a:latin typeface="Open Sans Light"/>
              <a:cs typeface="Open Sans Light"/>
            </a:endParaRPr>
          </a:p>
          <a:p>
            <a:r>
              <a:rPr lang="en-US" dirty="0">
                <a:latin typeface="Open Sans Light"/>
                <a:cs typeface="Open Sans Light"/>
              </a:rPr>
              <a:t>The chart shows total count of 1796 websites from 24 countries.</a:t>
            </a:r>
            <a:endParaRPr lang="en-TR" dirty="0">
              <a:latin typeface="Open Sans Light"/>
              <a:cs typeface="Open Sans Light"/>
            </a:endParaRPr>
          </a:p>
          <a:p>
            <a:endParaRPr lang="tr-TR" dirty="0"/>
          </a:p>
        </p:txBody>
      </p:sp>
      <p:sp>
        <p:nvSpPr>
          <p:cNvPr id="4" name="Slide Number Placeholder 3"/>
          <p:cNvSpPr>
            <a:spLocks noGrp="1"/>
          </p:cNvSpPr>
          <p:nvPr>
            <p:ph type="sldNum" sz="quarter" idx="5"/>
          </p:nvPr>
        </p:nvSpPr>
        <p:spPr/>
        <p:txBody>
          <a:bodyPr/>
          <a:lstStyle/>
          <a:p>
            <a:fld id="{8870686C-8BC4-524E-8ABC-5F9B9C355391}" type="slidenum">
              <a:rPr lang="en-US" smtClean="0"/>
              <a:t>3</a:t>
            </a:fld>
            <a:endParaRPr lang="en-US"/>
          </a:p>
        </p:txBody>
      </p:sp>
    </p:spTree>
    <p:extLst>
      <p:ext uri="{BB962C8B-B14F-4D97-AF65-F5344CB8AC3E}">
        <p14:creationId xmlns:p14="http://schemas.microsoft.com/office/powerpoint/2010/main" val="5396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chemeClr val="accent1"/>
        </a:solidFill>
        <a:effectLst/>
      </p:bgPr>
    </p:bg>
    <p:spTree>
      <p:nvGrpSpPr>
        <p:cNvPr id="1" name=""/>
        <p:cNvGrpSpPr/>
        <p:nvPr/>
      </p:nvGrpSpPr>
      <p:grpSpPr>
        <a:xfrm>
          <a:off x="0" y="0"/>
          <a:ext cx="0" cy="0"/>
          <a:chOff x="0" y="0"/>
          <a:chExt cx="0" cy="0"/>
        </a:xfrm>
      </p:grpSpPr>
      <p:sp>
        <p:nvSpPr>
          <p:cNvPr id="19" name="Title 18"/>
          <p:cNvSpPr>
            <a:spLocks noGrp="1"/>
          </p:cNvSpPr>
          <p:nvPr userDrawn="1">
            <p:ph type="title" hasCustomPrompt="1"/>
          </p:nvPr>
        </p:nvSpPr>
        <p:spPr>
          <a:xfrm>
            <a:off x="475488" y="4389120"/>
            <a:ext cx="8153399" cy="743981"/>
          </a:xfrm>
          <a:prstGeom prst="rect">
            <a:avLst/>
          </a:prstGeom>
        </p:spPr>
        <p:txBody>
          <a:bodyPr vert="horz"/>
          <a:lstStyle>
            <a:lvl1pPr algn="l">
              <a:lnSpc>
                <a:spcPct val="100000"/>
              </a:lnSpc>
              <a:defRPr sz="3200" baseline="0">
                <a:solidFill>
                  <a:schemeClr val="tx2">
                    <a:lumMod val="85000"/>
                    <a:lumOff val="15000"/>
                  </a:schemeClr>
                </a:solidFill>
                <a:latin typeface="Open Sans"/>
                <a:cs typeface="Open Sans"/>
              </a:defRPr>
            </a:lvl1pPr>
          </a:lstStyle>
          <a:p>
            <a:r>
              <a:rPr lang="en-US" dirty="0"/>
              <a:t>Presentation Title: Short</a:t>
            </a:r>
          </a:p>
        </p:txBody>
      </p:sp>
      <p:sp>
        <p:nvSpPr>
          <p:cNvPr id="10" name="TextBox 9"/>
          <p:cNvSpPr txBox="1"/>
          <p:nvPr userDrawn="1"/>
        </p:nvSpPr>
        <p:spPr>
          <a:xfrm>
            <a:off x="7318073" y="6465474"/>
            <a:ext cx="1692519" cy="200055"/>
          </a:xfrm>
          <a:prstGeom prst="rect">
            <a:avLst/>
          </a:prstGeom>
          <a:noFill/>
        </p:spPr>
        <p:txBody>
          <a:bodyPr wrap="square" tIns="0" rIns="0" bIns="0" rtlCol="0" anchor="ctr" anchorCtr="0">
            <a:spAutoFit/>
          </a:bodyPr>
          <a:lstStyle/>
          <a:p>
            <a:pPr>
              <a:lnSpc>
                <a:spcPct val="110000"/>
              </a:lnSpc>
            </a:pPr>
            <a:r>
              <a:rPr lang="en-US" sz="1200" b="0" dirty="0">
                <a:solidFill>
                  <a:schemeClr val="tx2"/>
                </a:solidFill>
                <a:latin typeface="Open Sans Light"/>
                <a:cs typeface="Open Sans Light"/>
              </a:rPr>
              <a:t>Universal </a:t>
            </a:r>
            <a:r>
              <a:rPr lang="en-US" sz="1200" b="0" baseline="0" dirty="0">
                <a:solidFill>
                  <a:schemeClr val="tx2"/>
                </a:solidFill>
                <a:latin typeface="Open Sans Light"/>
                <a:cs typeface="Open Sans Light"/>
              </a:rPr>
              <a:t>Acceptance</a:t>
            </a:r>
            <a:endParaRPr lang="en-US" sz="1200" b="0" dirty="0">
              <a:solidFill>
                <a:schemeClr val="tx2"/>
              </a:solidFill>
              <a:latin typeface="Open Sans Light"/>
              <a:cs typeface="Open Sans Light"/>
            </a:endParaRPr>
          </a:p>
        </p:txBody>
      </p:sp>
      <p:pic>
        <p:nvPicPr>
          <p:cNvPr id="12" name="Picture 11" descr="ua-logo_wht.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7416496" y="5918780"/>
            <a:ext cx="1467358" cy="466344"/>
          </a:xfrm>
          <a:prstGeom prst="rect">
            <a:avLst/>
          </a:prstGeom>
        </p:spPr>
      </p:pic>
      <p:pic>
        <p:nvPicPr>
          <p:cNvPr id="14" name="Picture 13" descr="ua-deck_title-art.png"/>
          <p:cNvPicPr>
            <a:picLocks noChangeAspect="1"/>
          </p:cNvPicPr>
          <p:nvPr userDrawn="1"/>
        </p:nvPicPr>
        <p:blipFill rotWithShape="1">
          <a:blip r:embed="rId3">
            <a:extLst>
              <a:ext uri="{28A0092B-C50C-407E-A947-70E740481C1C}">
                <a14:useLocalDpi xmlns:a14="http://schemas.microsoft.com/office/drawing/2010/main" val="0"/>
              </a:ext>
            </a:extLst>
          </a:blip>
          <a:srcRect r="36901"/>
          <a:stretch/>
        </p:blipFill>
        <p:spPr>
          <a:xfrm>
            <a:off x="0" y="-1"/>
            <a:ext cx="9144000" cy="3758159"/>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chemeClr val="accent1"/>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4191337"/>
            <a:ext cx="8137524" cy="1154765"/>
          </a:xfrm>
          <a:prstGeom prst="rect">
            <a:avLst/>
          </a:prstGeom>
        </p:spPr>
        <p:txBody>
          <a:bodyPr vert="horz"/>
          <a:lstStyle>
            <a:lvl1pPr algn="l">
              <a:lnSpc>
                <a:spcPct val="100000"/>
              </a:lnSpc>
              <a:defRPr sz="3200" baseline="0">
                <a:solidFill>
                  <a:schemeClr val="tx2">
                    <a:lumMod val="85000"/>
                    <a:lumOff val="15000"/>
                  </a:schemeClr>
                </a:solidFill>
                <a:latin typeface="Open Sans"/>
                <a:cs typeface="Open Sans"/>
              </a:defRPr>
            </a:lvl1pPr>
          </a:lstStyle>
          <a:p>
            <a:r>
              <a:rPr lang="en-US" dirty="0"/>
              <a:t>Presentation Title:  Long (Use only if absolutely necessary)</a:t>
            </a:r>
          </a:p>
        </p:txBody>
      </p:sp>
      <p:pic>
        <p:nvPicPr>
          <p:cNvPr id="2" name="Picture 1" descr="ua-deck_title-art.png"/>
          <p:cNvPicPr>
            <a:picLocks noChangeAspect="1"/>
          </p:cNvPicPr>
          <p:nvPr userDrawn="1"/>
        </p:nvPicPr>
        <p:blipFill rotWithShape="1">
          <a:blip r:embed="rId2">
            <a:extLst>
              <a:ext uri="{28A0092B-C50C-407E-A947-70E740481C1C}">
                <a14:useLocalDpi xmlns:a14="http://schemas.microsoft.com/office/drawing/2010/main" val="0"/>
              </a:ext>
            </a:extLst>
          </a:blip>
          <a:srcRect r="36901"/>
          <a:stretch/>
        </p:blipFill>
        <p:spPr>
          <a:xfrm>
            <a:off x="0" y="-1"/>
            <a:ext cx="9144000" cy="3758159"/>
          </a:xfrm>
          <a:prstGeom prst="rect">
            <a:avLst/>
          </a:prstGeom>
        </p:spPr>
      </p:pic>
      <p:sp>
        <p:nvSpPr>
          <p:cNvPr id="6" name="TextBox 5"/>
          <p:cNvSpPr txBox="1"/>
          <p:nvPr userDrawn="1"/>
        </p:nvSpPr>
        <p:spPr>
          <a:xfrm>
            <a:off x="7318073" y="6465474"/>
            <a:ext cx="1692519" cy="200055"/>
          </a:xfrm>
          <a:prstGeom prst="rect">
            <a:avLst/>
          </a:prstGeom>
          <a:noFill/>
        </p:spPr>
        <p:txBody>
          <a:bodyPr wrap="square" tIns="0" rIns="0" bIns="0" rtlCol="0" anchor="ctr" anchorCtr="0">
            <a:spAutoFit/>
          </a:bodyPr>
          <a:lstStyle/>
          <a:p>
            <a:pPr>
              <a:lnSpc>
                <a:spcPct val="110000"/>
              </a:lnSpc>
            </a:pPr>
            <a:r>
              <a:rPr lang="en-US" sz="1200" b="0" dirty="0">
                <a:solidFill>
                  <a:schemeClr val="tx2"/>
                </a:solidFill>
                <a:latin typeface="Open Sans Light"/>
                <a:cs typeface="Open Sans Light"/>
              </a:rPr>
              <a:t>Universal </a:t>
            </a:r>
            <a:r>
              <a:rPr lang="en-US" sz="1200" b="0" baseline="0" dirty="0">
                <a:solidFill>
                  <a:schemeClr val="tx2"/>
                </a:solidFill>
                <a:latin typeface="Open Sans Light"/>
                <a:cs typeface="Open Sans Light"/>
              </a:rPr>
              <a:t>Acceptance</a:t>
            </a:r>
            <a:endParaRPr lang="en-US" sz="1200" b="0" dirty="0">
              <a:solidFill>
                <a:schemeClr val="tx2"/>
              </a:solidFill>
              <a:latin typeface="Open Sans Light"/>
              <a:cs typeface="Open Sans Light"/>
            </a:endParaRPr>
          </a:p>
        </p:txBody>
      </p:sp>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416496" y="5918780"/>
            <a:ext cx="1467358" cy="466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13" name="Rectangle 1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8" name="Isosceles Triangle 17"/>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0" name="Parallelogram 19"/>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1" y="2839082"/>
            <a:ext cx="9143999" cy="4026665"/>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3934867"/>
            <a:ext cx="6536582" cy="2923133"/>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75167"/>
            <a:ext cx="8441502" cy="114300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12" name="Rectangle 11"/>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7" name="Isosceles Triangle 16"/>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9" name="Parallelogram 18"/>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rgbClr val="000000"/>
                </a:solidFill>
                <a:latin typeface="Open Sans"/>
                <a:cs typeface="Open Sans"/>
              </a:defRPr>
            </a:lvl1pPr>
          </a:lstStyle>
          <a:p>
            <a:r>
              <a:rPr lang="en-US" dirty="0"/>
              <a:t>Click to edit Master title style</a:t>
            </a:r>
          </a:p>
        </p:txBody>
      </p:sp>
      <p:sp>
        <p:nvSpPr>
          <p:cNvPr id="7" name="Content Placeholder 6"/>
          <p:cNvSpPr>
            <a:spLocks noGrp="1"/>
          </p:cNvSpPr>
          <p:nvPr>
            <p:ph sz="quarter" idx="10"/>
          </p:nvPr>
        </p:nvSpPr>
        <p:spPr>
          <a:xfrm>
            <a:off x="320675" y="1852083"/>
            <a:ext cx="8450746" cy="4297680"/>
          </a:xfrm>
          <a:prstGeom prst="rect">
            <a:avLst/>
          </a:prstGeom>
        </p:spPr>
        <p:txBody>
          <a:bodyPr vert="horz"/>
          <a:lstStyle>
            <a:lvl1pPr marL="274320" indent="-182880">
              <a:buClr>
                <a:schemeClr val="accent3"/>
              </a:buClr>
              <a:buSzPct val="85000"/>
              <a:buFont typeface="Lucida Grande"/>
              <a:buChar char="*"/>
              <a:defRPr sz="2000">
                <a:solidFill>
                  <a:srgbClr val="000000"/>
                </a:solidFill>
                <a:latin typeface="Open Sans Light"/>
                <a:cs typeface="Open Sans Light"/>
              </a:defRPr>
            </a:lvl1pPr>
            <a:lvl2pPr marL="548640" indent="-182880">
              <a:buClr>
                <a:schemeClr val="accent3"/>
              </a:buClr>
              <a:buSzPct val="85000"/>
              <a:buFont typeface="Lucida Grande"/>
              <a:buChar char="*"/>
              <a:defRPr sz="1800">
                <a:solidFill>
                  <a:srgbClr val="000000"/>
                </a:solidFill>
                <a:latin typeface="Open Sans Light"/>
                <a:cs typeface="Open Sans Light"/>
              </a:defRPr>
            </a:lvl2pPr>
            <a:lvl3pPr marL="822960" indent="-182880">
              <a:buClr>
                <a:schemeClr val="accent3"/>
              </a:buClr>
              <a:buSzPct val="85000"/>
              <a:buFont typeface="Lucida Grande"/>
              <a:buChar char="*"/>
              <a:defRPr sz="1600">
                <a:solidFill>
                  <a:srgbClr val="000000"/>
                </a:solidFill>
                <a:latin typeface="Open Sans Light"/>
                <a:cs typeface="Open Sans Light"/>
              </a:defRPr>
            </a:lvl3pPr>
            <a:lvl4pPr marL="1097280" indent="-182880">
              <a:buClr>
                <a:schemeClr val="accent3"/>
              </a:buClr>
              <a:buSzPct val="85000"/>
              <a:buFont typeface="Lucida Grande"/>
              <a:buChar char="*"/>
              <a:defRPr sz="1400">
                <a:solidFill>
                  <a:srgbClr val="000000"/>
                </a:solidFill>
                <a:latin typeface="Open Sans Light"/>
                <a:cs typeface="Open Sans Light"/>
              </a:defRPr>
            </a:lvl4pPr>
            <a:lvl5pPr marL="1371600" indent="-182880">
              <a:buClr>
                <a:schemeClr val="accent3"/>
              </a:buClr>
              <a:buSzPct val="85000"/>
              <a:buFont typeface="Lucida Grande"/>
              <a:buChar char="*"/>
              <a:defRPr sz="1400">
                <a:solidFill>
                  <a:srgbClr val="000000"/>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Rectangle 2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26" name="Isosceles Triangle 25"/>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8" name="Parallelogram 27"/>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75167"/>
            <a:ext cx="8445730" cy="114300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7" name="Rectangle 6"/>
          <p:cNvSpPr/>
          <p:nvPr userDrawn="1"/>
        </p:nvSpPr>
        <p:spPr>
          <a:xfrm>
            <a:off x="8910474" y="6646725"/>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pic>
        <p:nvPicPr>
          <p:cNvPr id="9" name="Picture 8"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4" name="Isosceles Triangle 13"/>
          <p:cNvSpPr/>
          <p:nvPr userDrawn="1"/>
        </p:nvSpPr>
        <p:spPr>
          <a:xfrm>
            <a:off x="8821590" y="6574536"/>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8904389" y="6694020"/>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 name="Title 10"/>
          <p:cNvSpPr>
            <a:spLocks noGrp="1"/>
          </p:cNvSpPr>
          <p:nvPr userDrawn="1">
            <p:ph type="title"/>
          </p:nvPr>
        </p:nvSpPr>
        <p:spPr>
          <a:xfrm>
            <a:off x="320041" y="275167"/>
            <a:ext cx="8451381" cy="1143000"/>
          </a:xfrm>
          <a:prstGeom prst="rect">
            <a:avLst/>
          </a:prstGeom>
        </p:spPr>
        <p:txBody>
          <a:bodyPr vert="horz"/>
          <a:lstStyle>
            <a:lvl1pPr algn="l">
              <a:defRPr sz="3200">
                <a:solidFill>
                  <a:schemeClr val="tx2"/>
                </a:solidFill>
                <a:latin typeface="Open Sans"/>
                <a:cs typeface="Open Sans"/>
              </a:defRPr>
            </a:lvl1pPr>
          </a:lstStyle>
          <a:p>
            <a:r>
              <a:rPr lang="en-US" dirty="0"/>
              <a:t>Click to edit Master title style</a:t>
            </a:r>
          </a:p>
        </p:txBody>
      </p:sp>
      <p:sp>
        <p:nvSpPr>
          <p:cNvPr id="7" name="Content Placeholder 6"/>
          <p:cNvSpPr>
            <a:spLocks noGrp="1"/>
          </p:cNvSpPr>
          <p:nvPr>
            <p:ph sz="quarter" idx="10"/>
          </p:nvPr>
        </p:nvSpPr>
        <p:spPr>
          <a:xfrm>
            <a:off x="0" y="1328928"/>
            <a:ext cx="5486400" cy="451104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
        <p:nvSpPr>
          <p:cNvPr id="13" name="Rectangle 12"/>
          <p:cNvSpPr/>
          <p:nvPr userDrawn="1"/>
        </p:nvSpPr>
        <p:spPr>
          <a:xfrm>
            <a:off x="737418" y="6578812"/>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6579724"/>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6612480"/>
            <a:ext cx="661750" cy="210312"/>
          </a:xfrm>
          <a:prstGeom prst="rect">
            <a:avLst/>
          </a:prstGeom>
        </p:spPr>
      </p:pic>
      <p:sp>
        <p:nvSpPr>
          <p:cNvPr id="18" name="Isosceles Triangle 17"/>
          <p:cNvSpPr/>
          <p:nvPr userDrawn="1"/>
        </p:nvSpPr>
        <p:spPr>
          <a:xfrm>
            <a:off x="8827675" y="6579724"/>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8910474" y="6693734"/>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20" name="Parallelogram 19"/>
          <p:cNvSpPr/>
          <p:nvPr userDrawn="1"/>
        </p:nvSpPr>
        <p:spPr>
          <a:xfrm rot="10800000">
            <a:off x="1222502" y="6578773"/>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1309370" y="6578772"/>
            <a:ext cx="124460" cy="120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2"/>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822231"/>
            <a:ext cx="5935662" cy="2039261"/>
          </a:xfrm>
          <a:prstGeom prst="rect">
            <a:avLst/>
          </a:prstGeom>
        </p:spPr>
        <p:txBody>
          <a:bodyPr vert="horz"/>
          <a:lstStyle>
            <a:lvl1pPr algn="l">
              <a:defRPr sz="3200">
                <a:solidFill>
                  <a:schemeClr val="bg1"/>
                </a:solidFill>
                <a:latin typeface="Open Sans"/>
                <a:cs typeface="Open Sans"/>
              </a:defRPr>
            </a:lvl1pPr>
          </a:lstStyle>
          <a:p>
            <a:r>
              <a:rPr lang="en-US" dirty="0"/>
              <a:t>Click to edit Master title style</a:t>
            </a:r>
          </a:p>
        </p:txBody>
      </p:sp>
      <p:pic>
        <p:nvPicPr>
          <p:cNvPr id="6" name="Picture 5" descr="ua-deck_title-art.png"/>
          <p:cNvPicPr>
            <a:picLocks noChangeAspect="1"/>
          </p:cNvPicPr>
          <p:nvPr userDrawn="1"/>
        </p:nvPicPr>
        <p:blipFill rotWithShape="1">
          <a:blip r:embed="rId2">
            <a:extLst>
              <a:ext uri="{28A0092B-C50C-407E-A947-70E740481C1C}">
                <a14:useLocalDpi xmlns:a14="http://schemas.microsoft.com/office/drawing/2010/main" val="0"/>
              </a:ext>
            </a:extLst>
          </a:blip>
          <a:srcRect t="3" r="36901" b="42816"/>
          <a:stretch/>
        </p:blipFill>
        <p:spPr>
          <a:xfrm>
            <a:off x="-1587" y="4709160"/>
            <a:ext cx="9144000" cy="2148840"/>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9023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0"/>
          <p:cNvSpPr>
            <a:spLocks noGrp="1"/>
          </p:cNvSpPr>
          <p:nvPr userDrawn="1">
            <p:ph type="title"/>
          </p:nvPr>
        </p:nvSpPr>
        <p:spPr>
          <a:xfrm>
            <a:off x="3643611" y="64139"/>
            <a:ext cx="4912149" cy="789611"/>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8" name="Isosceles Triangle 7"/>
          <p:cNvSpPr/>
          <p:nvPr userDrawn="1"/>
        </p:nvSpPr>
        <p:spPr>
          <a:xfrm rot="10800000">
            <a:off x="-438109"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8910474" y="6646725"/>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1" name="Isosceles Triangle 10"/>
          <p:cNvSpPr/>
          <p:nvPr userDrawn="1"/>
        </p:nvSpPr>
        <p:spPr>
          <a:xfrm>
            <a:off x="8821590" y="6574536"/>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8904389" y="6694020"/>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hyperlink" Target="https://uasg.tech/download/uasg-046-ua-remediation-for-top-global-websites/" TargetMode="External"/><Relationship Id="rId1" Type="http://schemas.openxmlformats.org/officeDocument/2006/relationships/slideLayout" Target="../slideLayouts/slideLayout5.xml"/><Relationship Id="rId5" Type="http://schemas.openxmlformats.org/officeDocument/2006/relationships/hyperlink" Target="https://github.com/icann/ua-code-samples/tree/master/readiness-sample-code/php" TargetMode="External"/><Relationship Id="rId4" Type="http://schemas.openxmlformats.org/officeDocument/2006/relationships/hyperlink" Target="https://github.com/icann/ua-code-sampl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0"/>
          <p:cNvSpPr txBox="1">
            <a:spLocks/>
          </p:cNvSpPr>
          <p:nvPr/>
        </p:nvSpPr>
        <p:spPr>
          <a:xfrm>
            <a:off x="475488" y="5133101"/>
            <a:ext cx="8144605" cy="439591"/>
          </a:xfrm>
          <a:prstGeom prst="rect">
            <a:avLst/>
          </a:prstGeom>
        </p:spPr>
        <p:txBody>
          <a:bodyPr vert="horz"/>
          <a:lstStyle>
            <a:lvl1pPr marL="0" indent="0" algn="l" defTabSz="457200" rtl="0" eaLnBrk="1" latinLnBrk="0" hangingPunct="1">
              <a:spcBef>
                <a:spcPct val="20000"/>
              </a:spcBef>
              <a:buFont typeface="Arial"/>
              <a:buNone/>
              <a:defRPr sz="1500" kern="1200" baseline="0">
                <a:solidFill>
                  <a:srgbClr val="FAFAFA"/>
                </a:solidFill>
                <a:latin typeface="Open Sans Light"/>
                <a:ea typeface="+mn-ea"/>
                <a:cs typeface="Open Sans Light"/>
              </a:defRPr>
            </a:lvl1pPr>
            <a:lvl2pPr marL="4572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2pPr>
            <a:lvl3pPr marL="9144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3pPr>
            <a:lvl4pPr marL="13716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4pPr>
            <a:lvl5pPr marL="1828800" indent="0" algn="l" defTabSz="457200" rtl="0" eaLnBrk="1" latinLnBrk="0" hangingPunct="1">
              <a:spcBef>
                <a:spcPct val="20000"/>
              </a:spcBef>
              <a:buFont typeface="Arial"/>
              <a:buNone/>
              <a:defRPr sz="20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EVARIS Systems LLP /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UA Technology </a:t>
            </a:r>
            <a:r>
              <a:rPr lang="en-US" sz="1800" dirty="0"/>
              <a:t>Working Group / May 2023</a:t>
            </a:r>
          </a:p>
          <a:p>
            <a:r>
              <a:rPr lang="en-US" sz="1800" dirty="0"/>
              <a:t>UASG046A</a:t>
            </a:r>
          </a:p>
        </p:txBody>
      </p:sp>
      <p:sp>
        <p:nvSpPr>
          <p:cNvPr id="2" name="Title 1"/>
          <p:cNvSpPr>
            <a:spLocks noGrp="1"/>
          </p:cNvSpPr>
          <p:nvPr>
            <p:ph type="title"/>
          </p:nvPr>
        </p:nvSpPr>
        <p:spPr/>
        <p:txBody>
          <a:bodyPr/>
          <a:lstStyle/>
          <a:p>
            <a:r>
              <a:rPr lang="en-US" sz="3200" b="0" i="0" u="none" strike="noStrike" dirty="0">
                <a:solidFill>
                  <a:srgbClr val="000000"/>
                </a:solidFill>
                <a:effectLst/>
                <a:latin typeface="Arial" panose="020B0604020202020204" pitchFamily="34" charset="0"/>
              </a:rPr>
              <a:t>UA Remediation for Top Global Websites</a:t>
            </a:r>
            <a:endParaRPr lang="en-US" dirty="0"/>
          </a:p>
        </p:txBody>
      </p:sp>
    </p:spTree>
    <p:extLst>
      <p:ext uri="{BB962C8B-B14F-4D97-AF65-F5344CB8AC3E}">
        <p14:creationId xmlns:p14="http://schemas.microsoft.com/office/powerpoint/2010/main" val="175578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001A88-1710-7CD7-8F65-A2907A528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90" y="1444299"/>
            <a:ext cx="8839958" cy="4508632"/>
          </a:xfrm>
          <a:prstGeom prst="rect">
            <a:avLst/>
          </a:prstGeom>
        </p:spPr>
      </p:pic>
      <p:sp>
        <p:nvSpPr>
          <p:cNvPr id="4" name="TextBox 3">
            <a:extLst>
              <a:ext uri="{FF2B5EF4-FFF2-40B4-BE49-F238E27FC236}">
                <a16:creationId xmlns:a16="http://schemas.microsoft.com/office/drawing/2014/main" id="{A96C5F3C-8CCD-96FA-1E99-53E3FB8FB521}"/>
              </a:ext>
            </a:extLst>
          </p:cNvPr>
          <p:cNvSpPr txBox="1"/>
          <p:nvPr/>
        </p:nvSpPr>
        <p:spPr>
          <a:xfrm>
            <a:off x="366227" y="272533"/>
            <a:ext cx="6323822" cy="593496"/>
          </a:xfrm>
          <a:prstGeom prst="rect">
            <a:avLst/>
          </a:prstGeom>
          <a:noFill/>
        </p:spPr>
        <p:txBody>
          <a:bodyPr wrap="square">
            <a:spAutoFit/>
          </a:bodyPr>
          <a:lstStyle/>
          <a:p>
            <a:pPr>
              <a:lnSpc>
                <a:spcPct val="107000"/>
              </a:lnSpc>
              <a:spcBef>
                <a:spcPts val="1200"/>
              </a:spcBef>
            </a:pPr>
            <a:r>
              <a:rPr lang="en-US" sz="3200" dirty="0">
                <a:solidFill>
                  <a:schemeClr val="tx2"/>
                </a:solidFill>
                <a:latin typeface="Open Sans"/>
                <a:ea typeface="+mj-ea"/>
                <a:cs typeface="Open Sans"/>
              </a:rPr>
              <a:t>A Typical IT Organization Setup</a:t>
            </a:r>
            <a:endParaRPr lang="en-IN" sz="3200" dirty="0">
              <a:solidFill>
                <a:schemeClr val="tx2"/>
              </a:solidFill>
              <a:latin typeface="Open Sans"/>
              <a:ea typeface="+mj-ea"/>
              <a:cs typeface="Open Sans"/>
            </a:endParaRPr>
          </a:p>
        </p:txBody>
      </p:sp>
    </p:spTree>
    <p:extLst>
      <p:ext uri="{BB962C8B-B14F-4D97-AF65-F5344CB8AC3E}">
        <p14:creationId xmlns:p14="http://schemas.microsoft.com/office/powerpoint/2010/main" val="341363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6C5F3C-8CCD-96FA-1E99-53E3FB8FB521}"/>
              </a:ext>
            </a:extLst>
          </p:cNvPr>
          <p:cNvSpPr txBox="1"/>
          <p:nvPr/>
        </p:nvSpPr>
        <p:spPr>
          <a:xfrm>
            <a:off x="366226" y="272533"/>
            <a:ext cx="8264589" cy="593496"/>
          </a:xfrm>
          <a:prstGeom prst="rect">
            <a:avLst/>
          </a:prstGeom>
          <a:noFill/>
        </p:spPr>
        <p:txBody>
          <a:bodyPr wrap="square">
            <a:spAutoFit/>
          </a:bodyPr>
          <a:lstStyle/>
          <a:p>
            <a:pPr>
              <a:lnSpc>
                <a:spcPct val="107000"/>
              </a:lnSpc>
              <a:spcBef>
                <a:spcPts val="1200"/>
              </a:spcBef>
            </a:pPr>
            <a:r>
              <a:rPr lang="en-US" sz="3200" dirty="0">
                <a:solidFill>
                  <a:schemeClr val="tx2"/>
                </a:solidFill>
                <a:latin typeface="Open Sans"/>
                <a:ea typeface="+mj-ea"/>
                <a:cs typeface="Open Sans"/>
              </a:rPr>
              <a:t>A Typical Non-IT Organization Setup</a:t>
            </a:r>
            <a:endParaRPr lang="en-IN" sz="3200" dirty="0">
              <a:solidFill>
                <a:schemeClr val="tx2"/>
              </a:solidFill>
              <a:latin typeface="Open Sans"/>
              <a:ea typeface="+mj-ea"/>
              <a:cs typeface="Open Sans"/>
            </a:endParaRPr>
          </a:p>
        </p:txBody>
      </p:sp>
      <p:pic>
        <p:nvPicPr>
          <p:cNvPr id="3" name="Picture 2">
            <a:extLst>
              <a:ext uri="{FF2B5EF4-FFF2-40B4-BE49-F238E27FC236}">
                <a16:creationId xmlns:a16="http://schemas.microsoft.com/office/drawing/2014/main" id="{2C4908E9-3915-A6B4-F84A-4893579F4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45" y="1075198"/>
            <a:ext cx="8742510" cy="4905724"/>
          </a:xfrm>
          <a:prstGeom prst="rect">
            <a:avLst/>
          </a:prstGeom>
        </p:spPr>
      </p:pic>
    </p:spTree>
    <p:extLst>
      <p:ext uri="{BB962C8B-B14F-4D97-AF65-F5344CB8AC3E}">
        <p14:creationId xmlns:p14="http://schemas.microsoft.com/office/powerpoint/2010/main" val="1115822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3B0E71-B816-5926-2932-5840AE089DE3}"/>
              </a:ext>
            </a:extLst>
          </p:cNvPr>
          <p:cNvSpPr txBox="1"/>
          <p:nvPr/>
        </p:nvSpPr>
        <p:spPr>
          <a:xfrm>
            <a:off x="355728" y="165418"/>
            <a:ext cx="8432541" cy="530786"/>
          </a:xfrm>
          <a:prstGeom prst="rect">
            <a:avLst/>
          </a:prstGeom>
          <a:noFill/>
        </p:spPr>
        <p:txBody>
          <a:bodyPr wrap="square">
            <a:spAutoFit/>
          </a:bodyPr>
          <a:lstStyle/>
          <a:p>
            <a:pPr>
              <a:lnSpc>
                <a:spcPct val="107000"/>
              </a:lnSpc>
              <a:spcBef>
                <a:spcPts val="1200"/>
              </a:spcBef>
            </a:pPr>
            <a:r>
              <a:rPr lang="en-IN" sz="2800" dirty="0">
                <a:solidFill>
                  <a:schemeClr val="tx2"/>
                </a:solidFill>
                <a:latin typeface="Open Sans"/>
                <a:ea typeface="+mj-ea"/>
                <a:cs typeface="Open Sans"/>
              </a:rPr>
              <a:t>Challenges Faced: IT and Non-IT Organizations</a:t>
            </a:r>
          </a:p>
        </p:txBody>
      </p:sp>
      <p:sp>
        <p:nvSpPr>
          <p:cNvPr id="5" name="TextBox 4">
            <a:extLst>
              <a:ext uri="{FF2B5EF4-FFF2-40B4-BE49-F238E27FC236}">
                <a16:creationId xmlns:a16="http://schemas.microsoft.com/office/drawing/2014/main" id="{2154FE37-1A7A-5EFE-E84C-BCC699C7814F}"/>
              </a:ext>
            </a:extLst>
          </p:cNvPr>
          <p:cNvSpPr txBox="1"/>
          <p:nvPr/>
        </p:nvSpPr>
        <p:spPr>
          <a:xfrm>
            <a:off x="164449" y="1134897"/>
            <a:ext cx="8815097" cy="3050002"/>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At first instance, website owners, though they understood the importance of UA compliance, have not shown interest in implementing it immediately. Rather they were reluctant to make the changes in existing working sites because of various reasons.</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Since website development and maintenance is outsourced (more specifically in non-IT organizations) they were unable to allocate the task and make developers available. Issues were also related to financial involvement for changes and priority of activity.</a:t>
            </a:r>
          </a:p>
        </p:txBody>
      </p:sp>
    </p:spTree>
    <p:extLst>
      <p:ext uri="{BB962C8B-B14F-4D97-AF65-F5344CB8AC3E}">
        <p14:creationId xmlns:p14="http://schemas.microsoft.com/office/powerpoint/2010/main" val="348273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4FE37-1A7A-5EFE-E84C-BCC699C7814F}"/>
              </a:ext>
            </a:extLst>
          </p:cNvPr>
          <p:cNvSpPr txBox="1"/>
          <p:nvPr/>
        </p:nvSpPr>
        <p:spPr>
          <a:xfrm>
            <a:off x="93306" y="944892"/>
            <a:ext cx="8815097" cy="4545796"/>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In the case of certain sites, the implementations were required to be done at the frontend and backend. In certain cases the frontend working teams and backend working teams were different and only have respective permissions (i.e., frontend developer cannot make changes in the backend application.) </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In some cases, the teams are in different cities or countries, and getting permissions were tough and time consuming.</a:t>
            </a:r>
          </a:p>
          <a:p>
            <a:pPr marL="639763" lvl="2"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It was also observed that there is a need to involve both the frontend and backend (server-side) developers, since these were handled by different development teams.</a:t>
            </a:r>
          </a:p>
          <a:p>
            <a:pPr marL="639763" lvl="2" indent="-182563">
              <a:lnSpc>
                <a:spcPct val="135000"/>
              </a:lnSpc>
              <a:buClr>
                <a:schemeClr val="accent3"/>
              </a:buClr>
              <a:buSzPct val="85000"/>
              <a:buFont typeface="Lucida Grande"/>
              <a:buChar char="*"/>
            </a:pPr>
            <a:r>
              <a:rPr lang="en-US" dirty="0">
                <a:solidFill>
                  <a:srgbClr val="000000"/>
                </a:solidFill>
                <a:latin typeface="Open Sans Light"/>
                <a:cs typeface="Open Sans Light"/>
              </a:rPr>
              <a:t>Needed permissions from server team for backend implementation.</a:t>
            </a:r>
          </a:p>
          <a:p>
            <a:pPr marL="639763" lvl="2" indent="-182563">
              <a:lnSpc>
                <a:spcPct val="135000"/>
              </a:lnSpc>
              <a:buClr>
                <a:schemeClr val="accent3"/>
              </a:buClr>
              <a:buSzPct val="85000"/>
              <a:buFont typeface="Lucida Grande"/>
              <a:buChar char="*"/>
            </a:pPr>
            <a:r>
              <a:rPr lang="en-US" dirty="0">
                <a:solidFill>
                  <a:srgbClr val="000000"/>
                </a:solidFill>
                <a:latin typeface="Open Sans Light"/>
                <a:cs typeface="Open Sans Light"/>
              </a:rPr>
              <a:t>After getting the permissions and requisite access, then only we were able to start implementation.</a:t>
            </a:r>
            <a:endParaRPr lang="en-IN" dirty="0">
              <a:solidFill>
                <a:srgbClr val="000000"/>
              </a:solidFill>
              <a:latin typeface="Open Sans Light"/>
              <a:cs typeface="Open Sans Light"/>
            </a:endParaRPr>
          </a:p>
        </p:txBody>
      </p:sp>
      <p:sp>
        <p:nvSpPr>
          <p:cNvPr id="2" name="TextBox 1">
            <a:extLst>
              <a:ext uri="{FF2B5EF4-FFF2-40B4-BE49-F238E27FC236}">
                <a16:creationId xmlns:a16="http://schemas.microsoft.com/office/drawing/2014/main" id="{07A82F98-B6D9-D129-87C4-B12151EBCC13}"/>
              </a:ext>
            </a:extLst>
          </p:cNvPr>
          <p:cNvSpPr txBox="1"/>
          <p:nvPr/>
        </p:nvSpPr>
        <p:spPr>
          <a:xfrm>
            <a:off x="355728" y="165418"/>
            <a:ext cx="8432541" cy="530786"/>
          </a:xfrm>
          <a:prstGeom prst="rect">
            <a:avLst/>
          </a:prstGeom>
          <a:noFill/>
        </p:spPr>
        <p:txBody>
          <a:bodyPr wrap="square">
            <a:spAutoFit/>
          </a:bodyPr>
          <a:lstStyle/>
          <a:p>
            <a:pPr>
              <a:lnSpc>
                <a:spcPct val="107000"/>
              </a:lnSpc>
              <a:spcBef>
                <a:spcPts val="1200"/>
              </a:spcBef>
            </a:pPr>
            <a:r>
              <a:rPr lang="en-IN" sz="2800" dirty="0">
                <a:solidFill>
                  <a:schemeClr val="tx2"/>
                </a:solidFill>
                <a:latin typeface="Open Sans"/>
                <a:ea typeface="+mj-ea"/>
                <a:cs typeface="Open Sans"/>
              </a:rPr>
              <a:t>Challenges Faced: IT and Non-IT Organizations</a:t>
            </a:r>
          </a:p>
        </p:txBody>
      </p:sp>
    </p:spTree>
    <p:extLst>
      <p:ext uri="{BB962C8B-B14F-4D97-AF65-F5344CB8AC3E}">
        <p14:creationId xmlns:p14="http://schemas.microsoft.com/office/powerpoint/2010/main" val="304328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FB9DF7-FFAC-479F-7138-C40F2650EF5D}"/>
              </a:ext>
            </a:extLst>
          </p:cNvPr>
          <p:cNvSpPr txBox="1"/>
          <p:nvPr/>
        </p:nvSpPr>
        <p:spPr>
          <a:xfrm>
            <a:off x="215768" y="992780"/>
            <a:ext cx="8572501" cy="4919745"/>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Some of the websites use third-party plugins/frameworks like 'WordPress Contact us form 7 plugins' and rely on existing implementation and are reluctant to make any changes or they are not well versed in the third-party plugin’s functionality.</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Although the owner finds it is good to have, they do not find it a priority and they are unable to deploy a developer to complete it in one go. Per this exercise, they are making developers available when they find a time. It was time consuming to follow up with them. </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Although UA implementation looks simple technically, and the pseudo code, IDN libraries, and requisite knowledge is readily available, they find it is time consuming as implementation is required in many places (frontend, backend, database, corn job services, email service configuration, and compliance testing).</a:t>
            </a:r>
          </a:p>
        </p:txBody>
      </p:sp>
      <p:sp>
        <p:nvSpPr>
          <p:cNvPr id="3" name="TextBox 2">
            <a:extLst>
              <a:ext uri="{FF2B5EF4-FFF2-40B4-BE49-F238E27FC236}">
                <a16:creationId xmlns:a16="http://schemas.microsoft.com/office/drawing/2014/main" id="{2BE93048-657F-BB67-FB91-33620F218BEC}"/>
              </a:ext>
            </a:extLst>
          </p:cNvPr>
          <p:cNvSpPr txBox="1"/>
          <p:nvPr/>
        </p:nvSpPr>
        <p:spPr>
          <a:xfrm>
            <a:off x="355728" y="165418"/>
            <a:ext cx="8432541" cy="530786"/>
          </a:xfrm>
          <a:prstGeom prst="rect">
            <a:avLst/>
          </a:prstGeom>
          <a:noFill/>
        </p:spPr>
        <p:txBody>
          <a:bodyPr wrap="square">
            <a:spAutoFit/>
          </a:bodyPr>
          <a:lstStyle/>
          <a:p>
            <a:pPr>
              <a:lnSpc>
                <a:spcPct val="107000"/>
              </a:lnSpc>
              <a:spcBef>
                <a:spcPts val="1200"/>
              </a:spcBef>
            </a:pPr>
            <a:r>
              <a:rPr lang="en-IN" sz="2800" dirty="0">
                <a:solidFill>
                  <a:schemeClr val="tx2"/>
                </a:solidFill>
                <a:latin typeface="Open Sans"/>
                <a:ea typeface="+mj-ea"/>
                <a:cs typeface="Open Sans"/>
              </a:rPr>
              <a:t>Challenges Faced: IT and Non-IT Organizations</a:t>
            </a:r>
          </a:p>
        </p:txBody>
      </p:sp>
    </p:spTree>
    <p:extLst>
      <p:ext uri="{BB962C8B-B14F-4D97-AF65-F5344CB8AC3E}">
        <p14:creationId xmlns:p14="http://schemas.microsoft.com/office/powerpoint/2010/main" val="59692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FB9DF7-FFAC-479F-7138-C40F2650EF5D}"/>
              </a:ext>
            </a:extLst>
          </p:cNvPr>
          <p:cNvSpPr txBox="1"/>
          <p:nvPr/>
        </p:nvSpPr>
        <p:spPr>
          <a:xfrm>
            <a:off x="215768" y="1206537"/>
            <a:ext cx="8572501" cy="2676054"/>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Most of the non-technical website's development is done by outsourcing and are mainly based on the plugins or third-party frameworks. As such, there was  reluctance to make any changes.</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Another Issue faced was that there was a common validation method on the server side that was applicable to their multiple websites. In such cases, we were not allowed to make the changes for particular websites. The validations done on the frontend site were overruled by the backend validations.</a:t>
            </a:r>
          </a:p>
        </p:txBody>
      </p:sp>
      <p:sp>
        <p:nvSpPr>
          <p:cNvPr id="3" name="TextBox 2">
            <a:extLst>
              <a:ext uri="{FF2B5EF4-FFF2-40B4-BE49-F238E27FC236}">
                <a16:creationId xmlns:a16="http://schemas.microsoft.com/office/drawing/2014/main" id="{3B66B743-191B-7351-59C1-05F588746B3D}"/>
              </a:ext>
            </a:extLst>
          </p:cNvPr>
          <p:cNvSpPr txBox="1"/>
          <p:nvPr/>
        </p:nvSpPr>
        <p:spPr>
          <a:xfrm>
            <a:off x="355728" y="165418"/>
            <a:ext cx="8432541" cy="530786"/>
          </a:xfrm>
          <a:prstGeom prst="rect">
            <a:avLst/>
          </a:prstGeom>
          <a:noFill/>
        </p:spPr>
        <p:txBody>
          <a:bodyPr wrap="square">
            <a:spAutoFit/>
          </a:bodyPr>
          <a:lstStyle/>
          <a:p>
            <a:pPr>
              <a:lnSpc>
                <a:spcPct val="107000"/>
              </a:lnSpc>
              <a:spcBef>
                <a:spcPts val="1200"/>
              </a:spcBef>
            </a:pPr>
            <a:r>
              <a:rPr lang="en-IN" sz="2800" dirty="0">
                <a:solidFill>
                  <a:schemeClr val="tx2"/>
                </a:solidFill>
                <a:latin typeface="Open Sans"/>
                <a:ea typeface="+mj-ea"/>
                <a:cs typeface="Open Sans"/>
              </a:rPr>
              <a:t>Challenges Faced: IT and Non-IT Organizations</a:t>
            </a:r>
          </a:p>
        </p:txBody>
      </p:sp>
    </p:spTree>
    <p:extLst>
      <p:ext uri="{BB962C8B-B14F-4D97-AF65-F5344CB8AC3E}">
        <p14:creationId xmlns:p14="http://schemas.microsoft.com/office/powerpoint/2010/main" val="48664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6509-C577-E85A-A3C8-4D2BB3857C76}"/>
              </a:ext>
            </a:extLst>
          </p:cNvPr>
          <p:cNvSpPr txBox="1"/>
          <p:nvPr/>
        </p:nvSpPr>
        <p:spPr>
          <a:xfrm>
            <a:off x="235597" y="106042"/>
            <a:ext cx="8805766" cy="1274323"/>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Observations</a:t>
            </a:r>
          </a:p>
          <a:p>
            <a:pPr>
              <a:lnSpc>
                <a:spcPct val="107000"/>
              </a:lnSpc>
              <a:spcBef>
                <a:spcPts val="1200"/>
              </a:spcBef>
            </a:pPr>
            <a:endParaRPr lang="en-IN" sz="3200" dirty="0">
              <a:solidFill>
                <a:schemeClr val="tx2"/>
              </a:solidFill>
              <a:latin typeface="Open Sans"/>
              <a:ea typeface="+mj-ea"/>
              <a:cs typeface="Open Sans"/>
            </a:endParaRPr>
          </a:p>
        </p:txBody>
      </p:sp>
      <p:sp>
        <p:nvSpPr>
          <p:cNvPr id="4" name="TextBox 3">
            <a:extLst>
              <a:ext uri="{FF2B5EF4-FFF2-40B4-BE49-F238E27FC236}">
                <a16:creationId xmlns:a16="http://schemas.microsoft.com/office/drawing/2014/main" id="{BAFB9DF7-FFAC-479F-7138-C40F2650EF5D}"/>
              </a:ext>
            </a:extLst>
          </p:cNvPr>
          <p:cNvSpPr txBox="1"/>
          <p:nvPr/>
        </p:nvSpPr>
        <p:spPr>
          <a:xfrm>
            <a:off x="235597" y="897778"/>
            <a:ext cx="8572501" cy="5380640"/>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Overall, implementing IDNA can require a significant amount of technical expertise and effort, particularly for large-scale websites or those with complex infrastructure. However, with careful planning and execution, it’s possible to successfully implement IDNA for all sites.</a:t>
            </a:r>
          </a:p>
          <a:p>
            <a:pPr marL="182563" lvl="1" indent="-182563">
              <a:lnSpc>
                <a:spcPct val="135000"/>
              </a:lnSpc>
              <a:buClr>
                <a:schemeClr val="accent3"/>
              </a:buClr>
              <a:buSzPct val="85000"/>
              <a:buFont typeface="Lucida Grande"/>
              <a:buChar char="*"/>
            </a:pPr>
            <a:endParaRPr lang="en-IN" sz="1600" dirty="0">
              <a:solidFill>
                <a:srgbClr val="000000"/>
              </a:solidFill>
              <a:latin typeface="Open Sans Light"/>
              <a:cs typeface="Open Sans Light"/>
            </a:endParaRPr>
          </a:p>
          <a:p>
            <a:pPr marL="0" lvl="1">
              <a:lnSpc>
                <a:spcPct val="135000"/>
              </a:lnSpc>
              <a:buClr>
                <a:schemeClr val="accent3"/>
              </a:buClr>
              <a:buSzPct val="85000"/>
            </a:pPr>
            <a:r>
              <a:rPr lang="en-IN" sz="1600" b="1" dirty="0">
                <a:solidFill>
                  <a:srgbClr val="000000"/>
                </a:solidFill>
                <a:latin typeface="Open Sans Light"/>
                <a:cs typeface="Open Sans Light"/>
              </a:rPr>
              <a:t>Regex to accept EAI</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Most of the best libraries are server-based.</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Implementing IDNA complexities depends upon technology stacks used, where it is hosted, common code in use by hosting provider, and technical expertise.</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Implementing IDNA requires ensuring that the web server, DNS, and other relevant systems are configured to handle IDNs correctly.</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Looking at the limitation of 'email' tag which doesn't allow mailboxes in non-ASCII characters and the skill set requirement to roll out a minimum level of compatibility, developers looked for simple solutions like replacing ASCII email validation regex pattern with equivalent regex, which will at least permit acceptance of Unicode characters but not the validation of EAI.</a:t>
            </a:r>
          </a:p>
        </p:txBody>
      </p:sp>
    </p:spTree>
    <p:extLst>
      <p:ext uri="{BB962C8B-B14F-4D97-AF65-F5344CB8AC3E}">
        <p14:creationId xmlns:p14="http://schemas.microsoft.com/office/powerpoint/2010/main" val="45110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6509-C577-E85A-A3C8-4D2BB3857C76}"/>
              </a:ext>
            </a:extLst>
          </p:cNvPr>
          <p:cNvSpPr txBox="1"/>
          <p:nvPr/>
        </p:nvSpPr>
        <p:spPr>
          <a:xfrm>
            <a:off x="235597" y="106042"/>
            <a:ext cx="8805766" cy="1274323"/>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Observations</a:t>
            </a:r>
          </a:p>
          <a:p>
            <a:pPr>
              <a:lnSpc>
                <a:spcPct val="107000"/>
              </a:lnSpc>
              <a:spcBef>
                <a:spcPts val="1200"/>
              </a:spcBef>
            </a:pPr>
            <a:endParaRPr lang="en-IN" sz="3200" dirty="0">
              <a:solidFill>
                <a:schemeClr val="tx2"/>
              </a:solidFill>
              <a:latin typeface="Open Sans"/>
              <a:ea typeface="+mj-ea"/>
              <a:cs typeface="Open Sans"/>
            </a:endParaRPr>
          </a:p>
        </p:txBody>
      </p:sp>
      <p:sp>
        <p:nvSpPr>
          <p:cNvPr id="4" name="TextBox 3">
            <a:extLst>
              <a:ext uri="{FF2B5EF4-FFF2-40B4-BE49-F238E27FC236}">
                <a16:creationId xmlns:a16="http://schemas.microsoft.com/office/drawing/2014/main" id="{BAFB9DF7-FFAC-479F-7138-C40F2650EF5D}"/>
              </a:ext>
            </a:extLst>
          </p:cNvPr>
          <p:cNvSpPr txBox="1"/>
          <p:nvPr/>
        </p:nvSpPr>
        <p:spPr>
          <a:xfrm>
            <a:off x="235597" y="897778"/>
            <a:ext cx="8572501" cy="5048241"/>
          </a:xfrm>
          <a:prstGeom prst="rect">
            <a:avLst/>
          </a:prstGeom>
          <a:noFill/>
        </p:spPr>
        <p:txBody>
          <a:bodyPr wrap="square">
            <a:spAutoFit/>
          </a:bodyPr>
          <a:lstStyle/>
          <a:p>
            <a:pPr marL="0" lvl="1">
              <a:lnSpc>
                <a:spcPct val="135000"/>
              </a:lnSpc>
              <a:buClr>
                <a:schemeClr val="accent3"/>
              </a:buClr>
              <a:buSzPct val="85000"/>
            </a:pPr>
            <a:r>
              <a:rPr lang="en-US" sz="1600" b="1" dirty="0">
                <a:solidFill>
                  <a:srgbClr val="000000"/>
                </a:solidFill>
                <a:latin typeface="Open Sans Light"/>
                <a:cs typeface="Open Sans Light"/>
              </a:rPr>
              <a:t>Various libraries and overall UA implementation flow:</a:t>
            </a:r>
            <a:endParaRPr lang="en-TR" sz="1600" b="1" dirty="0">
              <a:solidFill>
                <a:srgbClr val="000000"/>
              </a:solidFill>
              <a:latin typeface="Open Sans Light"/>
              <a:cs typeface="Open Sans Light"/>
            </a:endParaRPr>
          </a:p>
          <a:p>
            <a:pPr marL="0" lvl="1">
              <a:lnSpc>
                <a:spcPct val="135000"/>
              </a:lnSpc>
              <a:buClr>
                <a:schemeClr val="accent3"/>
              </a:buClr>
              <a:buSzPct val="85000"/>
            </a:pPr>
            <a:r>
              <a:rPr lang="en-US" sz="1600" dirty="0">
                <a:solidFill>
                  <a:srgbClr val="000000"/>
                </a:solidFill>
                <a:latin typeface="Open Sans Light"/>
                <a:cs typeface="Open Sans Light"/>
              </a:rPr>
              <a:t> </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There are many libraries available for IDN to ASCII converters.</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IDNA libraries are available for various languages/frameworks. Developers face challenges in using the one suitable to them.</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The conversion and API implementation of each library varies. Certain libraries convert the complete string, which may include subdomain, domain, and TLD, while others only convert a single label. Some libraries require the use of specific flags, such as UTS46 and Transit, for which developers must invest considerable effort to comprehend their importance and purpose. </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 Additionally, these libraries anticipate that the input Unicode string is in an IDN-compatible format. Each library will either convert the Unicode input string to a Punycode (ASCII) string or produce an error message regarding the incompatible IDN input.</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 The actual implementation of UA is not limited to using the IDNA library, but to follow the entire process from taking input from the text box, splitting into subdomains and TLDs. </a:t>
            </a:r>
            <a:endParaRPr lang="en-IN" sz="1600" dirty="0">
              <a:solidFill>
                <a:srgbClr val="000000"/>
              </a:solidFill>
              <a:latin typeface="Open Sans Light"/>
              <a:cs typeface="Open Sans Light"/>
            </a:endParaRPr>
          </a:p>
        </p:txBody>
      </p:sp>
    </p:spTree>
    <p:extLst>
      <p:ext uri="{BB962C8B-B14F-4D97-AF65-F5344CB8AC3E}">
        <p14:creationId xmlns:p14="http://schemas.microsoft.com/office/powerpoint/2010/main" val="305776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E6509-C577-E85A-A3C8-4D2BB3857C76}"/>
              </a:ext>
            </a:extLst>
          </p:cNvPr>
          <p:cNvSpPr txBox="1"/>
          <p:nvPr/>
        </p:nvSpPr>
        <p:spPr>
          <a:xfrm>
            <a:off x="235597" y="106042"/>
            <a:ext cx="8805766"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UA Compliance Sample Code for PHP</a:t>
            </a:r>
          </a:p>
        </p:txBody>
      </p:sp>
      <p:sp>
        <p:nvSpPr>
          <p:cNvPr id="4" name="TextBox 3">
            <a:extLst>
              <a:ext uri="{FF2B5EF4-FFF2-40B4-BE49-F238E27FC236}">
                <a16:creationId xmlns:a16="http://schemas.microsoft.com/office/drawing/2014/main" id="{BAFB9DF7-FFAC-479F-7138-C40F2650EF5D}"/>
              </a:ext>
            </a:extLst>
          </p:cNvPr>
          <p:cNvSpPr txBox="1"/>
          <p:nvPr/>
        </p:nvSpPr>
        <p:spPr>
          <a:xfrm>
            <a:off x="235597" y="897778"/>
            <a:ext cx="8572501" cy="4666599"/>
          </a:xfrm>
          <a:prstGeom prst="rect">
            <a:avLst/>
          </a:prstGeom>
          <a:noFill/>
        </p:spPr>
        <p:txBody>
          <a:bodyPr wrap="square">
            <a:spAutoFit/>
          </a:bodyPr>
          <a:lstStyle/>
          <a:p>
            <a:pPr marL="0" lvl="1">
              <a:lnSpc>
                <a:spcPct val="135000"/>
              </a:lnSpc>
              <a:buClr>
                <a:schemeClr val="accent3"/>
              </a:buClr>
              <a:buSzPct val="85000"/>
            </a:pPr>
            <a:r>
              <a:rPr lang="en-US" sz="1600" dirty="0">
                <a:solidFill>
                  <a:srgbClr val="000000"/>
                </a:solidFill>
                <a:latin typeface="Open Sans Light"/>
                <a:cs typeface="Open Sans Light"/>
              </a:rPr>
              <a:t>The </a:t>
            </a:r>
            <a:r>
              <a:rPr lang="en-US" sz="1600" dirty="0">
                <a:solidFill>
                  <a:srgbClr val="000000"/>
                </a:solidFill>
                <a:latin typeface="Open Sans Light"/>
                <a:cs typeface="Open Sans Light"/>
                <a:hlinkClick r:id="rId2"/>
              </a:rPr>
              <a:t>UASG046 report</a:t>
            </a:r>
            <a:r>
              <a:rPr lang="en-US" sz="1600" dirty="0">
                <a:solidFill>
                  <a:srgbClr val="000000"/>
                </a:solidFill>
                <a:latin typeface="Open Sans Light"/>
                <a:cs typeface="Open Sans Light"/>
              </a:rPr>
              <a:t> includes information on how to make PHP-based websites UA compliant. </a:t>
            </a:r>
            <a:endParaRPr lang="en-TR" sz="1600" dirty="0">
              <a:solidFill>
                <a:srgbClr val="000000"/>
              </a:solidFill>
              <a:latin typeface="Open Sans Light"/>
              <a:cs typeface="Open Sans Light"/>
            </a:endParaRPr>
          </a:p>
          <a:p>
            <a:pPr>
              <a:lnSpc>
                <a:spcPct val="115000"/>
              </a:lnSpc>
            </a:pPr>
            <a:endParaRPr lang="en-US" sz="1600" dirty="0">
              <a:solidFill>
                <a:srgbClr val="000000"/>
              </a:solidFill>
              <a:latin typeface="Open Sans Light"/>
              <a:cs typeface="Open Sans Light"/>
            </a:endParaRPr>
          </a:p>
          <a:p>
            <a:pPr>
              <a:lnSpc>
                <a:spcPct val="115000"/>
              </a:lnSpc>
            </a:pPr>
            <a:r>
              <a:rPr lang="en-US" sz="1600" dirty="0">
                <a:solidFill>
                  <a:srgbClr val="000000"/>
                </a:solidFill>
                <a:latin typeface="Open Sans Light"/>
                <a:cs typeface="Open Sans Light"/>
              </a:rPr>
              <a:t>The code provided is compatible for PHP Version: 5 &gt;= 5.3.0, PHP 7, PHP 8.</a:t>
            </a:r>
            <a:endParaRPr lang="en-TR" sz="16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endParaRPr lang="en-IN" sz="1600" dirty="0">
              <a:solidFill>
                <a:srgbClr val="000000"/>
              </a:solidFill>
              <a:latin typeface="Open Sans Light"/>
              <a:cs typeface="Open Sans Light"/>
            </a:endParaRPr>
          </a:p>
          <a:p>
            <a:pPr marL="0" lvl="1">
              <a:lnSpc>
                <a:spcPct val="135000"/>
              </a:lnSpc>
              <a:buClr>
                <a:schemeClr val="accent3"/>
              </a:buClr>
              <a:buSzPct val="85000"/>
            </a:pPr>
            <a:r>
              <a:rPr lang="en-IN" sz="1600" dirty="0">
                <a:solidFill>
                  <a:srgbClr val="000000"/>
                </a:solidFill>
                <a:latin typeface="Open Sans Light"/>
                <a:cs typeface="Open Sans Light"/>
              </a:rPr>
              <a:t>In summary, the following steps are need to be implemented at the frontend and backend. Service also needs to be implemented for validation of TLDs against the official database (</a:t>
            </a:r>
            <a:r>
              <a:rPr lang="en-IN" sz="1600" dirty="0">
                <a:solidFill>
                  <a:srgbClr val="F59122"/>
                </a:solidFill>
                <a:latin typeface="Open Sans Light"/>
                <a:cs typeface="Open Sans Light"/>
                <a:hlinkClick r:id="rId3">
                  <a:extLst>
                    <a:ext uri="{A12FA001-AC4F-418D-AE19-62706E023703}">
                      <ahyp:hlinkClr xmlns:ahyp="http://schemas.microsoft.com/office/drawing/2018/hyperlinkcolor" val="tx"/>
                    </a:ext>
                  </a:extLst>
                </a:hlinkClick>
              </a:rPr>
              <a:t>https://data.iana.org/TLD/tlds-alpha-by-domain.txt</a:t>
            </a:r>
            <a:r>
              <a:rPr lang="en-IN" sz="1600" dirty="0">
                <a:solidFill>
                  <a:srgbClr val="000000"/>
                </a:solidFill>
                <a:latin typeface="Open Sans Light"/>
                <a:cs typeface="Open Sans Light"/>
              </a:rPr>
              <a:t>) from </a:t>
            </a:r>
            <a:r>
              <a:rPr lang="en-IN" sz="1600" dirty="0" err="1">
                <a:solidFill>
                  <a:srgbClr val="000000"/>
                </a:solidFill>
                <a:latin typeface="Open Sans Light"/>
                <a:cs typeface="Open Sans Light"/>
              </a:rPr>
              <a:t>iana.org</a:t>
            </a:r>
            <a:r>
              <a:rPr lang="en-IN" sz="1600" dirty="0">
                <a:solidFill>
                  <a:srgbClr val="000000"/>
                </a:solidFill>
                <a:latin typeface="Open Sans Light"/>
                <a:cs typeface="Open Sans Light"/>
              </a:rPr>
              <a:t>. </a:t>
            </a:r>
          </a:p>
          <a:p>
            <a:pPr marL="0" lvl="1">
              <a:lnSpc>
                <a:spcPct val="135000"/>
              </a:lnSpc>
              <a:buClr>
                <a:schemeClr val="accent3"/>
              </a:buClr>
              <a:buSzPct val="85000"/>
            </a:pPr>
            <a:r>
              <a:rPr lang="en-IN" sz="1600" dirty="0">
                <a:solidFill>
                  <a:srgbClr val="000000"/>
                </a:solidFill>
                <a:latin typeface="Open Sans Light"/>
                <a:cs typeface="Open Sans Light"/>
              </a:rPr>
              <a:t> </a:t>
            </a:r>
          </a:p>
          <a:p>
            <a:pPr marL="342900" lvl="0" indent="-342900">
              <a:lnSpc>
                <a:spcPct val="115000"/>
              </a:lnSpc>
              <a:buFont typeface="+mj-lt"/>
              <a:buAutoNum type="arabicPeriod"/>
            </a:pPr>
            <a:r>
              <a:rPr lang="en-US" sz="1600" dirty="0">
                <a:solidFill>
                  <a:srgbClr val="000000"/>
                </a:solidFill>
                <a:latin typeface="Open Sans Light"/>
                <a:cs typeface="Open Sans Light"/>
              </a:rPr>
              <a:t>Frontend allowing Unicode characters in the email field.</a:t>
            </a:r>
          </a:p>
          <a:p>
            <a:pPr marL="342900" lvl="0" indent="-342900">
              <a:lnSpc>
                <a:spcPct val="115000"/>
              </a:lnSpc>
              <a:buFont typeface="+mj-lt"/>
              <a:buAutoNum type="arabicPeriod"/>
            </a:pPr>
            <a:endParaRPr lang="en-US" sz="1600" dirty="0">
              <a:solidFill>
                <a:srgbClr val="000000"/>
              </a:solidFill>
              <a:latin typeface="Open Sans Light"/>
              <a:cs typeface="Open Sans Light"/>
            </a:endParaRPr>
          </a:p>
          <a:p>
            <a:pPr marL="342900" indent="-342900">
              <a:lnSpc>
                <a:spcPct val="115000"/>
              </a:lnSpc>
              <a:buFont typeface="+mj-lt"/>
              <a:buAutoNum type="arabicPeriod"/>
            </a:pPr>
            <a:r>
              <a:rPr lang="en-US" sz="1600" dirty="0">
                <a:solidFill>
                  <a:srgbClr val="000000"/>
                </a:solidFill>
                <a:latin typeface="Open Sans Light"/>
                <a:cs typeface="Open Sans Light"/>
              </a:rPr>
              <a:t>Code for converting domain part Unicode to Punycode (PHP)</a:t>
            </a:r>
          </a:p>
          <a:p>
            <a:pPr marL="342900" indent="-342900">
              <a:lnSpc>
                <a:spcPct val="115000"/>
              </a:lnSpc>
              <a:buFont typeface="+mj-lt"/>
              <a:buAutoNum type="arabicPeriod"/>
            </a:pPr>
            <a:endParaRPr lang="en-TR" sz="1600" dirty="0">
              <a:solidFill>
                <a:srgbClr val="000000"/>
              </a:solidFill>
              <a:latin typeface="Open Sans Light"/>
              <a:cs typeface="Open Sans Light"/>
            </a:endParaRPr>
          </a:p>
          <a:p>
            <a:pPr marL="342900" indent="-342900">
              <a:lnSpc>
                <a:spcPct val="115000"/>
              </a:lnSpc>
              <a:buFont typeface="+mj-lt"/>
              <a:buAutoNum type="arabicPeriod"/>
            </a:pPr>
            <a:r>
              <a:rPr lang="en-US" sz="1600" dirty="0">
                <a:solidFill>
                  <a:srgbClr val="000000"/>
                </a:solidFill>
                <a:latin typeface="Open Sans Light"/>
                <a:cs typeface="Open Sans Light"/>
              </a:rPr>
              <a:t>Top-level domain (TLD) validation</a:t>
            </a:r>
            <a:r>
              <a:rPr lang="en-TR" sz="1600" dirty="0">
                <a:solidFill>
                  <a:srgbClr val="000000"/>
                </a:solidFill>
                <a:latin typeface="Open Sans Light"/>
                <a:cs typeface="Open Sans Light"/>
              </a:rPr>
              <a:t> </a:t>
            </a:r>
          </a:p>
          <a:p>
            <a:pPr marL="457200">
              <a:lnSpc>
                <a:spcPct val="115000"/>
              </a:lnSpc>
            </a:pPr>
            <a:r>
              <a:rPr lang="en-US" sz="1600" b="1" dirty="0">
                <a:solidFill>
                  <a:srgbClr val="000000"/>
                </a:solidFill>
                <a:latin typeface="Open Sans Light"/>
                <a:cs typeface="Open Sans Light"/>
              </a:rPr>
              <a:t> </a:t>
            </a:r>
            <a:endParaRPr lang="en-IN" sz="1600" b="1" dirty="0">
              <a:solidFill>
                <a:srgbClr val="000000"/>
              </a:solidFill>
              <a:latin typeface="Open Sans Light"/>
              <a:cs typeface="Open Sans Light"/>
            </a:endParaRPr>
          </a:p>
        </p:txBody>
      </p:sp>
      <p:sp>
        <p:nvSpPr>
          <p:cNvPr id="5" name="TextBox 4">
            <a:extLst>
              <a:ext uri="{FF2B5EF4-FFF2-40B4-BE49-F238E27FC236}">
                <a16:creationId xmlns:a16="http://schemas.microsoft.com/office/drawing/2014/main" id="{AC9FCF39-938E-EC89-44B0-FC57F0699340}"/>
              </a:ext>
            </a:extLst>
          </p:cNvPr>
          <p:cNvSpPr txBox="1"/>
          <p:nvPr/>
        </p:nvSpPr>
        <p:spPr>
          <a:xfrm>
            <a:off x="235597" y="5347118"/>
            <a:ext cx="9238386" cy="830997"/>
          </a:xfrm>
          <a:prstGeom prst="rect">
            <a:avLst/>
          </a:prstGeom>
          <a:noFill/>
        </p:spPr>
        <p:txBody>
          <a:bodyPr wrap="square">
            <a:spAutoFit/>
          </a:bodyPr>
          <a:lstStyle/>
          <a:p>
            <a:r>
              <a:rPr lang="en-US" sz="1600" dirty="0">
                <a:effectLst/>
                <a:latin typeface="Open Sans" panose="020B0606030504020204" pitchFamily="34" charset="0"/>
                <a:ea typeface="Open Sans" panose="020B0606030504020204" pitchFamily="34" charset="0"/>
                <a:cs typeface="Open Sans" panose="020B0606030504020204" pitchFamily="34" charset="0"/>
              </a:rPr>
              <a:t>Note: To use regex-free code, visit </a:t>
            </a:r>
            <a:r>
              <a:rPr lang="en-US" sz="1600" u="sng" dirty="0">
                <a:solidFill>
                  <a:srgbClr val="808080"/>
                </a:solidFill>
                <a:effectLst/>
                <a:latin typeface="Open Sans" panose="020B0606030504020204" pitchFamily="34" charset="0"/>
                <a:ea typeface="Open Sans" panose="020B0606030504020204" pitchFamily="34" charset="0"/>
                <a:cs typeface="Open Sans" panose="020B0606030504020204" pitchFamily="34" charset="0"/>
                <a:hlinkClick r:id="rId4"/>
              </a:rPr>
              <a:t>https://github.com/icann/ua-code-samples</a:t>
            </a:r>
            <a:r>
              <a:rPr lang="en-US" sz="1600" u="sng" dirty="0">
                <a:solidFill>
                  <a:srgbClr val="808080"/>
                </a:solidFill>
                <a:latin typeface="Open Sans" panose="020B0606030504020204" pitchFamily="34" charset="0"/>
                <a:ea typeface="Open Sans" panose="020B0606030504020204" pitchFamily="34" charset="0"/>
                <a:cs typeface="Open Sans" panose="020B0606030504020204" pitchFamily="34" charset="0"/>
              </a:rPr>
              <a:t>. </a:t>
            </a:r>
            <a:br>
              <a:rPr lang="en-US" sz="1600" u="sng" dirty="0">
                <a:solidFill>
                  <a:srgbClr val="808080"/>
                </a:solidFill>
                <a:latin typeface="Open Sans" panose="020B0606030504020204" pitchFamily="34" charset="0"/>
                <a:ea typeface="Open Sans" panose="020B0606030504020204" pitchFamily="34" charset="0"/>
                <a:cs typeface="Open Sans" panose="020B0606030504020204" pitchFamily="34" charset="0"/>
              </a:rPr>
            </a:br>
            <a:r>
              <a:rPr lang="en-US" sz="1600" dirty="0">
                <a:latin typeface="Open Sans" panose="020B0606030504020204" pitchFamily="34" charset="0"/>
                <a:ea typeface="Open Sans" panose="020B0606030504020204" pitchFamily="34" charset="0"/>
                <a:cs typeface="Open Sans" panose="020B0606030504020204" pitchFamily="34" charset="0"/>
              </a:rPr>
              <a:t>For PHP Universal </a:t>
            </a:r>
            <a:r>
              <a:rPr lang="en-US" sz="1600" dirty="0">
                <a:effectLst/>
                <a:latin typeface="Open Sans" panose="020B0606030504020204" pitchFamily="34" charset="0"/>
                <a:ea typeface="Open Sans" panose="020B0606030504020204" pitchFamily="34" charset="0"/>
                <a:cs typeface="Open Sans" panose="020B0606030504020204" pitchFamily="34" charset="0"/>
              </a:rPr>
              <a:t>Compliance code samples, visit </a:t>
            </a:r>
            <a:r>
              <a:rPr lang="en-US" sz="1600" u="sng" dirty="0">
                <a:solidFill>
                  <a:srgbClr val="808080"/>
                </a:solidFill>
                <a:effectLst/>
                <a:latin typeface="Open Sans" panose="020B0606030504020204" pitchFamily="34" charset="0"/>
                <a:ea typeface="Open Sans" panose="020B0606030504020204" pitchFamily="34" charset="0"/>
                <a:cs typeface="Open Sans" panose="020B0606030504020204" pitchFamily="34" charset="0"/>
                <a:hlinkClick r:id="rId5"/>
              </a:rPr>
              <a:t>https://github.com/icann/ua-code-samples/tree/master/readiness-sample-code/php</a:t>
            </a:r>
            <a:r>
              <a:rPr lang="en-US" sz="1600" u="sng" dirty="0">
                <a:solidFill>
                  <a:srgbClr val="808080"/>
                </a:solidFill>
                <a:effectLst/>
                <a:latin typeface="Open Sans" panose="020B0606030504020204" pitchFamily="34" charset="0"/>
                <a:ea typeface="Open Sans" panose="020B0606030504020204" pitchFamily="34" charset="0"/>
                <a:cs typeface="Open Sans" panose="020B0606030504020204" pitchFamily="34" charset="0"/>
              </a:rPr>
              <a:t>.</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229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598EDA-3CBD-DA60-01C4-43773B9A68C9}"/>
              </a:ext>
            </a:extLst>
          </p:cNvPr>
          <p:cNvSpPr txBox="1"/>
          <p:nvPr/>
        </p:nvSpPr>
        <p:spPr>
          <a:xfrm>
            <a:off x="351065" y="1015810"/>
            <a:ext cx="8441870" cy="4919745"/>
          </a:xfrm>
          <a:prstGeom prst="rect">
            <a:avLst/>
          </a:prstGeom>
          <a:noFill/>
        </p:spPr>
        <p:txBody>
          <a:bodyPr wrap="square">
            <a:spAutoFit/>
          </a:bodyPr>
          <a:lstStyle/>
          <a:p>
            <a:pPr marL="0" lvl="1">
              <a:lnSpc>
                <a:spcPct val="135000"/>
              </a:lnSpc>
              <a:buClr>
                <a:schemeClr val="accent3"/>
              </a:buClr>
              <a:buSzPct val="85000"/>
            </a:pPr>
            <a:r>
              <a:rPr lang="en-US" b="1" dirty="0">
                <a:solidFill>
                  <a:srgbClr val="000000"/>
                </a:solidFill>
                <a:latin typeface="Open Sans Light"/>
                <a:cs typeface="Open Sans Light"/>
              </a:rPr>
              <a:t>Possible reasons for lukewarm response in implementation</a:t>
            </a:r>
            <a:r>
              <a:rPr lang="en-US" dirty="0">
                <a:solidFill>
                  <a:srgbClr val="000000"/>
                </a:solidFill>
                <a:latin typeface="Open Sans Light"/>
                <a:cs typeface="Open Sans Light"/>
              </a:rPr>
              <a:t>: </a:t>
            </a:r>
          </a:p>
          <a:p>
            <a:pPr marL="0" lvl="1">
              <a:lnSpc>
                <a:spcPct val="135000"/>
              </a:lnSpc>
              <a:buClr>
                <a:schemeClr val="accent3"/>
              </a:buClr>
              <a:buSzPct val="85000"/>
            </a:pPr>
            <a:endParaRPr lang="en-US"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As indicated above, most of the IT and non-IT organizations outsource tasks of web development, digital marketing, customer engagement, etc., to third-party organizations.</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The choice of stack/tools/frameworks used in such development rests with the third-party and the organizations have little to no say in this. However, their mere focus is on increased customer engagement and in turn business. So organizations are not that concerned with technologies used, but rather outcomes.</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It was also observed that organizations that have internal web development teams also rely on third-party frameworks/plugins and do not have direct control over changes or modifications.</a:t>
            </a:r>
          </a:p>
        </p:txBody>
      </p:sp>
      <p:sp>
        <p:nvSpPr>
          <p:cNvPr id="7" name="TextBox 6">
            <a:extLst>
              <a:ext uri="{FF2B5EF4-FFF2-40B4-BE49-F238E27FC236}">
                <a16:creationId xmlns:a16="http://schemas.microsoft.com/office/drawing/2014/main" id="{3D3F76A3-0F1E-7FE0-6309-3F581AF37801}"/>
              </a:ext>
            </a:extLst>
          </p:cNvPr>
          <p:cNvSpPr txBox="1"/>
          <p:nvPr/>
        </p:nvSpPr>
        <p:spPr>
          <a:xfrm>
            <a:off x="282251" y="203410"/>
            <a:ext cx="6946451" cy="593496"/>
          </a:xfrm>
          <a:prstGeom prst="rect">
            <a:avLst/>
          </a:prstGeom>
          <a:noFill/>
        </p:spPr>
        <p:txBody>
          <a:bodyPr wrap="square">
            <a:spAutoFit/>
          </a:bodyPr>
          <a:lstStyle/>
          <a:p>
            <a:pPr>
              <a:lnSpc>
                <a:spcPct val="107000"/>
              </a:lnSpc>
              <a:spcBef>
                <a:spcPts val="1200"/>
              </a:spcBef>
            </a:pPr>
            <a:r>
              <a:rPr lang="en-US" sz="3200" dirty="0">
                <a:solidFill>
                  <a:schemeClr val="tx2"/>
                </a:solidFill>
                <a:latin typeface="Open Sans"/>
                <a:ea typeface="+mj-ea"/>
                <a:cs typeface="Open Sans"/>
              </a:rPr>
              <a:t>Conclusions and Next Steps</a:t>
            </a:r>
          </a:p>
        </p:txBody>
      </p:sp>
    </p:spTree>
    <p:extLst>
      <p:ext uri="{BB962C8B-B14F-4D97-AF65-F5344CB8AC3E}">
        <p14:creationId xmlns:p14="http://schemas.microsoft.com/office/powerpoint/2010/main" val="105488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 y="275167"/>
            <a:ext cx="8441502" cy="564588"/>
          </a:xfrm>
        </p:spPr>
        <p:txBody>
          <a:bodyPr/>
          <a:lstStyle/>
          <a:p>
            <a:r>
              <a:rPr lang="en-US" dirty="0"/>
              <a:t>Objectives</a:t>
            </a:r>
          </a:p>
        </p:txBody>
      </p:sp>
      <p:sp>
        <p:nvSpPr>
          <p:cNvPr id="5" name="TextBox 4">
            <a:extLst>
              <a:ext uri="{FF2B5EF4-FFF2-40B4-BE49-F238E27FC236}">
                <a16:creationId xmlns:a16="http://schemas.microsoft.com/office/drawing/2014/main" id="{AA9E4AE8-87AD-D8A3-2DE1-43A2BB202DD2}"/>
              </a:ext>
            </a:extLst>
          </p:cNvPr>
          <p:cNvSpPr txBox="1"/>
          <p:nvPr/>
        </p:nvSpPr>
        <p:spPr>
          <a:xfrm>
            <a:off x="320040" y="1035552"/>
            <a:ext cx="8441502" cy="3424014"/>
          </a:xfrm>
          <a:prstGeom prst="rect">
            <a:avLst/>
          </a:prstGeom>
          <a:noFill/>
        </p:spPr>
        <p:txBody>
          <a:bodyPr wrap="square">
            <a:spAutoFit/>
          </a:bodyPr>
          <a:lstStyle/>
          <a:p>
            <a:pPr marL="0" lvl="1">
              <a:lnSpc>
                <a:spcPct val="135000"/>
              </a:lnSpc>
              <a:buClr>
                <a:schemeClr val="accent3"/>
              </a:buClr>
              <a:buSzPct val="85000"/>
            </a:pPr>
            <a:r>
              <a:rPr lang="en-US" sz="1800" dirty="0">
                <a:latin typeface="Open Sans Light"/>
                <a:cs typeface="Open Sans Light"/>
              </a:rPr>
              <a:t>This report focuses on the outcomes as well as the UA remediation process undertaken to make websites UA-ready. It includes:</a:t>
            </a:r>
          </a:p>
          <a:p>
            <a:pPr marL="182563" lvl="1" indent="-182563">
              <a:lnSpc>
                <a:spcPct val="135000"/>
              </a:lnSpc>
              <a:buClr>
                <a:schemeClr val="accent3"/>
              </a:buClr>
              <a:buSzPct val="85000"/>
              <a:buFont typeface="Lucida Grande"/>
              <a:buChar char="*"/>
            </a:pPr>
            <a:endParaRPr lang="en-IN" sz="1800" dirty="0">
              <a:solidFill>
                <a:srgbClr val="000000"/>
              </a:solidFill>
              <a:latin typeface="Open Sans Light"/>
              <a:cs typeface="Open Sans Light"/>
            </a:endParaRPr>
          </a:p>
          <a:p>
            <a:pPr marL="182563" lvl="1" indent="-182563">
              <a:lnSpc>
                <a:spcPct val="135000"/>
              </a:lnSpc>
              <a:buClr>
                <a:schemeClr val="accent3"/>
              </a:buClr>
              <a:buSzPct val="85000"/>
              <a:buFont typeface="Lucida Grande"/>
              <a:buChar char="*"/>
            </a:pPr>
            <a:r>
              <a:rPr lang="en-IN" sz="1800" dirty="0">
                <a:solidFill>
                  <a:srgbClr val="000000"/>
                </a:solidFill>
                <a:latin typeface="Open Sans Light"/>
                <a:cs typeface="Open Sans Light"/>
              </a:rPr>
              <a:t>Understanding the platform and technology stack used while developing the websites.</a:t>
            </a:r>
          </a:p>
          <a:p>
            <a:pPr marL="182563" lvl="1" indent="-182563">
              <a:lnSpc>
                <a:spcPct val="135000"/>
              </a:lnSpc>
              <a:buClr>
                <a:schemeClr val="accent3"/>
              </a:buClr>
              <a:buSzPct val="85000"/>
              <a:buFont typeface="Lucida Grande"/>
              <a:buChar char="*"/>
            </a:pPr>
            <a:r>
              <a:rPr lang="en-IN" sz="1800" dirty="0">
                <a:solidFill>
                  <a:srgbClr val="000000"/>
                </a:solidFill>
                <a:latin typeface="Open Sans Light"/>
                <a:cs typeface="Open Sans Light"/>
              </a:rPr>
              <a:t>Possible changes for making the website UA-ready.</a:t>
            </a:r>
          </a:p>
          <a:p>
            <a:pPr marL="182563" lvl="1" indent="-182563">
              <a:lnSpc>
                <a:spcPct val="135000"/>
              </a:lnSpc>
              <a:buClr>
                <a:schemeClr val="accent3"/>
              </a:buClr>
              <a:buSzPct val="85000"/>
              <a:buFont typeface="Lucida Grande"/>
              <a:buChar char="*"/>
            </a:pPr>
            <a:r>
              <a:rPr lang="en-IN" sz="1800" dirty="0">
                <a:solidFill>
                  <a:srgbClr val="000000"/>
                </a:solidFill>
                <a:latin typeface="Open Sans Light"/>
                <a:cs typeface="Open Sans Light"/>
              </a:rPr>
              <a:t>Suggesting changes along with suitable pseudo code, and use of requisite library.</a:t>
            </a:r>
          </a:p>
          <a:p>
            <a:pPr marL="182563" lvl="1" indent="-182563">
              <a:lnSpc>
                <a:spcPct val="135000"/>
              </a:lnSpc>
              <a:buClr>
                <a:schemeClr val="accent3"/>
              </a:buClr>
              <a:buSzPct val="85000"/>
              <a:buFont typeface="Lucida Grande"/>
              <a:buChar char="*"/>
            </a:pPr>
            <a:endParaRPr lang="en-IN" sz="1800" dirty="0">
              <a:solidFill>
                <a:srgbClr val="000000"/>
              </a:solidFill>
              <a:latin typeface="Open Sans Light"/>
              <a:cs typeface="Open Sans Light"/>
            </a:endParaRPr>
          </a:p>
        </p:txBody>
      </p:sp>
    </p:spTree>
    <p:extLst>
      <p:ext uri="{BB962C8B-B14F-4D97-AF65-F5344CB8AC3E}">
        <p14:creationId xmlns:p14="http://schemas.microsoft.com/office/powerpoint/2010/main" val="187459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598EDA-3CBD-DA60-01C4-43773B9A68C9}"/>
              </a:ext>
            </a:extLst>
          </p:cNvPr>
          <p:cNvSpPr txBox="1"/>
          <p:nvPr/>
        </p:nvSpPr>
        <p:spPr>
          <a:xfrm>
            <a:off x="351065" y="1139377"/>
            <a:ext cx="8441870" cy="2676054"/>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Because of this it is likely that organizations lose their interest. </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In addition, multistakeholder involvement in development delays the process of implementation and in turn lose their enthusiasm.</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It was also observed that most of the developers rely on a browser’s built-in functionality even for ASCII email acceptance and validation. Very few organizations use regex pattern to further validate the email as per domain name policies.</a:t>
            </a:r>
            <a:endParaRPr lang="en-IN" dirty="0">
              <a:solidFill>
                <a:srgbClr val="000000"/>
              </a:solidFill>
              <a:latin typeface="Open Sans Light"/>
              <a:cs typeface="Open Sans Light"/>
            </a:endParaRPr>
          </a:p>
        </p:txBody>
      </p:sp>
      <p:sp>
        <p:nvSpPr>
          <p:cNvPr id="7" name="TextBox 6">
            <a:extLst>
              <a:ext uri="{FF2B5EF4-FFF2-40B4-BE49-F238E27FC236}">
                <a16:creationId xmlns:a16="http://schemas.microsoft.com/office/drawing/2014/main" id="{3D3F76A3-0F1E-7FE0-6309-3F581AF37801}"/>
              </a:ext>
            </a:extLst>
          </p:cNvPr>
          <p:cNvSpPr txBox="1"/>
          <p:nvPr/>
        </p:nvSpPr>
        <p:spPr>
          <a:xfrm>
            <a:off x="282251" y="203410"/>
            <a:ext cx="6946451" cy="593496"/>
          </a:xfrm>
          <a:prstGeom prst="rect">
            <a:avLst/>
          </a:prstGeom>
          <a:noFill/>
        </p:spPr>
        <p:txBody>
          <a:bodyPr wrap="square">
            <a:spAutoFit/>
          </a:bodyPr>
          <a:lstStyle/>
          <a:p>
            <a:pPr>
              <a:lnSpc>
                <a:spcPct val="107000"/>
              </a:lnSpc>
              <a:spcBef>
                <a:spcPts val="1200"/>
              </a:spcBef>
            </a:pPr>
            <a:r>
              <a:rPr lang="en-US" sz="3200" dirty="0">
                <a:solidFill>
                  <a:schemeClr val="tx2"/>
                </a:solidFill>
                <a:latin typeface="Open Sans"/>
                <a:ea typeface="+mj-ea"/>
                <a:cs typeface="Open Sans"/>
              </a:rPr>
              <a:t>Conclusions and Next Steps</a:t>
            </a:r>
          </a:p>
        </p:txBody>
      </p:sp>
    </p:spTree>
    <p:extLst>
      <p:ext uri="{BB962C8B-B14F-4D97-AF65-F5344CB8AC3E}">
        <p14:creationId xmlns:p14="http://schemas.microsoft.com/office/powerpoint/2010/main" val="343838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598EDA-3CBD-DA60-01C4-43773B9A68C9}"/>
              </a:ext>
            </a:extLst>
          </p:cNvPr>
          <p:cNvSpPr txBox="1"/>
          <p:nvPr/>
        </p:nvSpPr>
        <p:spPr>
          <a:xfrm>
            <a:off x="282251" y="1089950"/>
            <a:ext cx="8441870" cy="4919745"/>
          </a:xfrm>
          <a:prstGeom prst="rect">
            <a:avLst/>
          </a:prstGeom>
          <a:noFill/>
        </p:spPr>
        <p:txBody>
          <a:bodyPr wrap="square">
            <a:spAutoFit/>
          </a:bodyPr>
          <a:lstStyle/>
          <a:p>
            <a:pPr marL="0" lvl="1">
              <a:lnSpc>
                <a:spcPct val="135000"/>
              </a:lnSpc>
              <a:buClr>
                <a:schemeClr val="accent3"/>
              </a:buClr>
              <a:buSzPct val="85000"/>
            </a:pPr>
            <a:r>
              <a:rPr lang="en-US" b="1" dirty="0">
                <a:solidFill>
                  <a:srgbClr val="000000"/>
                </a:solidFill>
                <a:latin typeface="Open Sans Light"/>
                <a:cs typeface="Open Sans Light"/>
              </a:rPr>
              <a:t>Looking forward:</a:t>
            </a:r>
            <a:r>
              <a:rPr lang="en-US" dirty="0">
                <a:solidFill>
                  <a:srgbClr val="000000"/>
                </a:solidFill>
                <a:latin typeface="Open Sans Light"/>
                <a:cs typeface="Open Sans Light"/>
              </a:rPr>
              <a:t> </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Our main focus is to have multilingual support and UA compliance in popular web development, digital marketing, customer relationship, ticketing, project management and other frameworks, apart from targeting individual website organizations and developers.  </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A major step in IDN email is acceptance followed by validation. Hence, developers and organizations that are reluctant to use libraries or make modifications, may use a more simple pattern that can allow Unicode characters in the email field. This will ensure that email with Unicode characters will not be rejected outrightly.</a:t>
            </a:r>
          </a:p>
          <a:p>
            <a:pPr marL="182563" lvl="1" indent="-182563">
              <a:lnSpc>
                <a:spcPct val="135000"/>
              </a:lnSpc>
              <a:buClr>
                <a:schemeClr val="accent3"/>
              </a:buClr>
              <a:buSzPct val="85000"/>
              <a:buFont typeface="Lucida Grande"/>
              <a:buChar char="*"/>
            </a:pPr>
            <a:r>
              <a:rPr lang="en-US" dirty="0">
                <a:solidFill>
                  <a:srgbClr val="000000"/>
                </a:solidFill>
                <a:latin typeface="Open Sans Light"/>
                <a:cs typeface="Open Sans Light"/>
              </a:rPr>
              <a:t>Further, if, the organization expects valid emails in their database, then they can apply validations according to the IDNA protocols and make use of libraries to become UA compliant.</a:t>
            </a:r>
            <a:endParaRPr lang="en-IN" dirty="0">
              <a:solidFill>
                <a:srgbClr val="000000"/>
              </a:solidFill>
              <a:latin typeface="Open Sans Light"/>
              <a:cs typeface="Open Sans Light"/>
            </a:endParaRPr>
          </a:p>
        </p:txBody>
      </p:sp>
      <p:sp>
        <p:nvSpPr>
          <p:cNvPr id="7" name="TextBox 6">
            <a:extLst>
              <a:ext uri="{FF2B5EF4-FFF2-40B4-BE49-F238E27FC236}">
                <a16:creationId xmlns:a16="http://schemas.microsoft.com/office/drawing/2014/main" id="{3D3F76A3-0F1E-7FE0-6309-3F581AF37801}"/>
              </a:ext>
            </a:extLst>
          </p:cNvPr>
          <p:cNvSpPr txBox="1"/>
          <p:nvPr/>
        </p:nvSpPr>
        <p:spPr>
          <a:xfrm>
            <a:off x="282251" y="203410"/>
            <a:ext cx="6946451" cy="593496"/>
          </a:xfrm>
          <a:prstGeom prst="rect">
            <a:avLst/>
          </a:prstGeom>
          <a:noFill/>
        </p:spPr>
        <p:txBody>
          <a:bodyPr wrap="square">
            <a:spAutoFit/>
          </a:bodyPr>
          <a:lstStyle/>
          <a:p>
            <a:pPr>
              <a:lnSpc>
                <a:spcPct val="107000"/>
              </a:lnSpc>
              <a:spcBef>
                <a:spcPts val="1200"/>
              </a:spcBef>
            </a:pPr>
            <a:r>
              <a:rPr lang="en-US" sz="3200" dirty="0">
                <a:solidFill>
                  <a:schemeClr val="tx2"/>
                </a:solidFill>
                <a:latin typeface="Open Sans"/>
                <a:ea typeface="+mj-ea"/>
                <a:cs typeface="Open Sans"/>
              </a:rPr>
              <a:t>Conclusions and Next Steps</a:t>
            </a:r>
          </a:p>
        </p:txBody>
      </p:sp>
    </p:spTree>
    <p:extLst>
      <p:ext uri="{BB962C8B-B14F-4D97-AF65-F5344CB8AC3E}">
        <p14:creationId xmlns:p14="http://schemas.microsoft.com/office/powerpoint/2010/main" val="85502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30503"/>
            <a:ext cx="9144000" cy="715324"/>
          </a:xfrm>
          <a:prstGeom prst="rect">
            <a:avLst/>
          </a:prstGeom>
          <a:noFill/>
        </p:spPr>
        <p:txBody>
          <a:bodyPr wrap="square" rtlCol="0">
            <a:spAutoFit/>
          </a:bodyPr>
          <a:lstStyle/>
          <a:p>
            <a:pPr algn="ctr">
              <a:lnSpc>
                <a:spcPct val="140000"/>
              </a:lnSpc>
            </a:pPr>
            <a:r>
              <a:rPr lang="en-US" sz="3200" b="1" dirty="0">
                <a:latin typeface="Open Sans" panose="020B0606030504020204" pitchFamily="34" charset="0"/>
                <a:ea typeface="Open Sans" panose="020B0606030504020204" pitchFamily="34" charset="0"/>
                <a:cs typeface="Open Sans" panose="020B0606030504020204" pitchFamily="34" charset="0"/>
              </a:rPr>
              <a:t>Questions / Feedback</a:t>
            </a:r>
          </a:p>
        </p:txBody>
      </p:sp>
    </p:spTree>
    <p:extLst>
      <p:ext uri="{BB962C8B-B14F-4D97-AF65-F5344CB8AC3E}">
        <p14:creationId xmlns:p14="http://schemas.microsoft.com/office/powerpoint/2010/main" val="197667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30503"/>
            <a:ext cx="9144000" cy="1026884"/>
          </a:xfrm>
          <a:prstGeom prst="rect">
            <a:avLst/>
          </a:prstGeom>
          <a:noFill/>
        </p:spPr>
        <p:txBody>
          <a:bodyPr wrap="square" rtlCol="0">
            <a:spAutoFit/>
          </a:bodyPr>
          <a:lstStyle/>
          <a:p>
            <a:pPr algn="ctr">
              <a:lnSpc>
                <a:spcPct val="140000"/>
              </a:lnSpc>
            </a:pPr>
            <a:r>
              <a:rPr lang="en-US" sz="4800" b="1" dirty="0">
                <a:latin typeface="Open Sans" panose="020B0606030504020204" pitchFamily="34" charset="0"/>
                <a:ea typeface="Open Sans" panose="020B0606030504020204" pitchFamily="34" charset="0"/>
                <a:cs typeface="Open Sans" panose="020B0606030504020204" pitchFamily="34" charset="0"/>
              </a:rPr>
              <a:t>Thank You </a:t>
            </a:r>
          </a:p>
        </p:txBody>
      </p:sp>
    </p:spTree>
    <p:extLst>
      <p:ext uri="{BB962C8B-B14F-4D97-AF65-F5344CB8AC3E}">
        <p14:creationId xmlns:p14="http://schemas.microsoft.com/office/powerpoint/2010/main" val="173598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1EC4C3-CC79-144B-089E-3B3CFC9E2F83}"/>
              </a:ext>
            </a:extLst>
          </p:cNvPr>
          <p:cNvSpPr txBox="1"/>
          <p:nvPr/>
        </p:nvSpPr>
        <p:spPr>
          <a:xfrm>
            <a:off x="356896" y="129887"/>
            <a:ext cx="8787104" cy="991875"/>
          </a:xfrm>
          <a:prstGeom prst="rect">
            <a:avLst/>
          </a:prstGeom>
          <a:noFill/>
        </p:spPr>
        <p:txBody>
          <a:bodyPr wrap="square">
            <a:spAutoFit/>
          </a:bodyPr>
          <a:lstStyle/>
          <a:p>
            <a:pPr>
              <a:lnSpc>
                <a:spcPct val="107000"/>
              </a:lnSpc>
              <a:spcBef>
                <a:spcPts val="1200"/>
              </a:spcBef>
            </a:pPr>
            <a:r>
              <a:rPr lang="en-IN" sz="2800" dirty="0">
                <a:solidFill>
                  <a:schemeClr val="tx2"/>
                </a:solidFill>
                <a:latin typeface="Open Sans"/>
                <a:ea typeface="+mj-ea"/>
                <a:cs typeface="Open Sans"/>
              </a:rPr>
              <a:t>Country-Wide Distribution of Websites Used in UASG039 Testing</a:t>
            </a:r>
          </a:p>
        </p:txBody>
      </p:sp>
      <p:sp>
        <p:nvSpPr>
          <p:cNvPr id="4" name="Rectangle 4">
            <a:extLst>
              <a:ext uri="{FF2B5EF4-FFF2-40B4-BE49-F238E27FC236}">
                <a16:creationId xmlns:a16="http://schemas.microsoft.com/office/drawing/2014/main" id="{4DA3DA34-3804-969F-602C-C177E5CFD64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5" name="Table 4">
            <a:extLst>
              <a:ext uri="{FF2B5EF4-FFF2-40B4-BE49-F238E27FC236}">
                <a16:creationId xmlns:a16="http://schemas.microsoft.com/office/drawing/2014/main" id="{720CA18D-9DB6-AF46-4715-F7BF2085D567}"/>
              </a:ext>
            </a:extLst>
          </p:cNvPr>
          <p:cNvGraphicFramePr>
            <a:graphicFrameLocks noGrp="1"/>
          </p:cNvGraphicFramePr>
          <p:nvPr>
            <p:extLst>
              <p:ext uri="{D42A27DB-BD31-4B8C-83A1-F6EECF244321}">
                <p14:modId xmlns:p14="http://schemas.microsoft.com/office/powerpoint/2010/main" val="2520153407"/>
              </p:ext>
            </p:extLst>
          </p:nvPr>
        </p:nvGraphicFramePr>
        <p:xfrm>
          <a:off x="6025253" y="1479483"/>
          <a:ext cx="2491273" cy="4500735"/>
        </p:xfrm>
        <a:graphic>
          <a:graphicData uri="http://schemas.openxmlformats.org/drawingml/2006/table">
            <a:tbl>
              <a:tblPr firstRow="1" firstCol="1" bandRow="1">
                <a:tableStyleId>{5C22544A-7EE6-4342-B048-85BDC9FD1C3A}</a:tableStyleId>
              </a:tblPr>
              <a:tblGrid>
                <a:gridCol w="332997">
                  <a:extLst>
                    <a:ext uri="{9D8B030D-6E8A-4147-A177-3AD203B41FA5}">
                      <a16:colId xmlns:a16="http://schemas.microsoft.com/office/drawing/2014/main" val="2481659140"/>
                    </a:ext>
                  </a:extLst>
                </a:gridCol>
                <a:gridCol w="777346">
                  <a:extLst>
                    <a:ext uri="{9D8B030D-6E8A-4147-A177-3AD203B41FA5}">
                      <a16:colId xmlns:a16="http://schemas.microsoft.com/office/drawing/2014/main" val="3806423803"/>
                    </a:ext>
                  </a:extLst>
                </a:gridCol>
                <a:gridCol w="587829">
                  <a:extLst>
                    <a:ext uri="{9D8B030D-6E8A-4147-A177-3AD203B41FA5}">
                      <a16:colId xmlns:a16="http://schemas.microsoft.com/office/drawing/2014/main" val="326246432"/>
                    </a:ext>
                  </a:extLst>
                </a:gridCol>
                <a:gridCol w="793101">
                  <a:extLst>
                    <a:ext uri="{9D8B030D-6E8A-4147-A177-3AD203B41FA5}">
                      <a16:colId xmlns:a16="http://schemas.microsoft.com/office/drawing/2014/main" val="2888021705"/>
                    </a:ext>
                  </a:extLst>
                </a:gridCol>
              </a:tblGrid>
              <a:tr h="621620">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SN</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ctr"/>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Country</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ctr"/>
                </a:tc>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Website count</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ctr"/>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Percentage out of 1796</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ctr"/>
                </a:tc>
                <a:extLst>
                  <a:ext uri="{0D108BD9-81ED-4DB2-BD59-A6C34878D82A}">
                    <a16:rowId xmlns:a16="http://schemas.microsoft.com/office/drawing/2014/main" val="4132253411"/>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USA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420</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20654771"/>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China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98</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5%</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507255597"/>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3</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India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95</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5%</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744321730"/>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Russia</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87</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5%</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3938099046"/>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5</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Japan</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75</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103904746"/>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6</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Turkey</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66</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200133153"/>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7</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Kuwait</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61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4006838660"/>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8</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Korea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49</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015707164"/>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9</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Spain</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48</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177592626"/>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10</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Sweden</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48</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894429850"/>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11</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Mexico</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45</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4287819011"/>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12</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Argentina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788601763"/>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Israel</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43</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677341864"/>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14</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Brazil</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480087625"/>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15</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France</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14641907"/>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16</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Egypt</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474055704"/>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17</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dirty="0">
                          <a:effectLst/>
                          <a:latin typeface="Open Sans" panose="020B0606030504020204" pitchFamily="34" charset="0"/>
                          <a:ea typeface="Open Sans" panose="020B0606030504020204" pitchFamily="34" charset="0"/>
                          <a:cs typeface="Open Sans" panose="020B0606030504020204" pitchFamily="34" charset="0"/>
                        </a:rPr>
                        <a:t>Germany</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40</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537513500"/>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18</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UK</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37</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397132410"/>
                  </a:ext>
                </a:extLst>
              </a:tr>
              <a:tr h="155405">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19</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Ghana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883001753"/>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20</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Kenya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34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2269521930"/>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21</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Canada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1347150392"/>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22</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Deutschland</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24</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308333036"/>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23</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Indonesia</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1%</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3004035737"/>
                  </a:ext>
                </a:extLst>
              </a:tr>
              <a:tr h="155405">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24</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tc>
                <a:tc>
                  <a:txBody>
                    <a:bodyPr/>
                    <a:lstStyle/>
                    <a:p>
                      <a:r>
                        <a:rPr lang="en-US" sz="1000">
                          <a:effectLst/>
                          <a:latin typeface="Open Sans" panose="020B0606030504020204" pitchFamily="34" charset="0"/>
                          <a:ea typeface="Open Sans" panose="020B0606030504020204" pitchFamily="34" charset="0"/>
                          <a:cs typeface="Open Sans" panose="020B0606030504020204" pitchFamily="34" charset="0"/>
                        </a:rPr>
                        <a:t>Italy</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a:effectLst/>
                          <a:latin typeface="Open Sans" panose="020B0606030504020204" pitchFamily="34" charset="0"/>
                          <a:ea typeface="Open Sans" panose="020B0606030504020204" pitchFamily="34" charset="0"/>
                          <a:cs typeface="Open Sans" panose="020B0606030504020204" pitchFamily="34" charset="0"/>
                        </a:rPr>
                        <a:t>20</a:t>
                      </a:r>
                      <a:endParaRPr lang="en-IN" sz="100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tc>
                  <a:txBody>
                    <a:bodyPr/>
                    <a:lstStyle/>
                    <a:p>
                      <a:pPr algn="ctr"/>
                      <a:r>
                        <a:rPr lang="en-US" sz="1000" dirty="0">
                          <a:effectLst/>
                          <a:latin typeface="Open Sans" panose="020B0606030504020204" pitchFamily="34" charset="0"/>
                          <a:ea typeface="Open Sans" panose="020B0606030504020204" pitchFamily="34" charset="0"/>
                          <a:cs typeface="Open Sans" panose="020B0606030504020204" pitchFamily="34" charset="0"/>
                        </a:rPr>
                        <a:t>1%</a:t>
                      </a:r>
                      <a:endParaRPr lang="en-IN" sz="1000" dirty="0">
                        <a:effectLst/>
                        <a:latin typeface="Open Sans" panose="020B0606030504020204" pitchFamily="34" charset="0"/>
                        <a:ea typeface="Open Sans" panose="020B0606030504020204" pitchFamily="34" charset="0"/>
                        <a:cs typeface="Open Sans" panose="020B0606030504020204" pitchFamily="34" charset="0"/>
                      </a:endParaRPr>
                    </a:p>
                  </a:txBody>
                  <a:tcPr marL="63575" marR="63575" marT="0" marB="0" anchor="b"/>
                </a:tc>
                <a:extLst>
                  <a:ext uri="{0D108BD9-81ED-4DB2-BD59-A6C34878D82A}">
                    <a16:rowId xmlns:a16="http://schemas.microsoft.com/office/drawing/2014/main" val="3947878626"/>
                  </a:ext>
                </a:extLst>
              </a:tr>
            </a:tbl>
          </a:graphicData>
        </a:graphic>
      </p:graphicFrame>
      <p:pic>
        <p:nvPicPr>
          <p:cNvPr id="6" name="Picture 5">
            <a:extLst>
              <a:ext uri="{FF2B5EF4-FFF2-40B4-BE49-F238E27FC236}">
                <a16:creationId xmlns:a16="http://schemas.microsoft.com/office/drawing/2014/main" id="{A3036F34-C3F9-D714-4C80-BC7BCB5AAC7E}"/>
              </a:ext>
            </a:extLst>
          </p:cNvPr>
          <p:cNvPicPr>
            <a:picLocks noChangeAspect="1"/>
          </p:cNvPicPr>
          <p:nvPr/>
        </p:nvPicPr>
        <p:blipFill>
          <a:blip r:embed="rId3"/>
          <a:stretch>
            <a:fillRect/>
          </a:stretch>
        </p:blipFill>
        <p:spPr>
          <a:xfrm>
            <a:off x="176212" y="1364496"/>
            <a:ext cx="5453920" cy="4715263"/>
          </a:xfrm>
          <a:prstGeom prst="rect">
            <a:avLst/>
          </a:prstGeom>
          <a:ln>
            <a:solidFill>
              <a:schemeClr val="tx1"/>
            </a:solidFill>
          </a:ln>
        </p:spPr>
      </p:pic>
      <p:sp>
        <p:nvSpPr>
          <p:cNvPr id="9" name="TextBox 8">
            <a:extLst>
              <a:ext uri="{FF2B5EF4-FFF2-40B4-BE49-F238E27FC236}">
                <a16:creationId xmlns:a16="http://schemas.microsoft.com/office/drawing/2014/main" id="{0AA65066-0377-1EFA-3A19-525660689AA7}"/>
              </a:ext>
            </a:extLst>
          </p:cNvPr>
          <p:cNvSpPr txBox="1"/>
          <p:nvPr/>
        </p:nvSpPr>
        <p:spPr>
          <a:xfrm>
            <a:off x="176212" y="6188544"/>
            <a:ext cx="8511330" cy="369293"/>
          </a:xfrm>
          <a:prstGeom prst="rect">
            <a:avLst/>
          </a:prstGeom>
          <a:noFill/>
        </p:spPr>
        <p:txBody>
          <a:bodyPr wrap="square">
            <a:spAutoFit/>
          </a:bodyPr>
          <a:lstStyle/>
          <a:p>
            <a:r>
              <a:rPr lang="en-US" dirty="0">
                <a:latin typeface="Open Sans Light"/>
                <a:cs typeface="Open Sans Light"/>
              </a:rPr>
              <a:t>The chart shows total count of 1796 websites from 24 countries.</a:t>
            </a:r>
            <a:endParaRPr lang="en-TR" dirty="0">
              <a:latin typeface="Open Sans Light"/>
              <a:cs typeface="Open Sans Light"/>
            </a:endParaRPr>
          </a:p>
        </p:txBody>
      </p:sp>
    </p:spTree>
    <p:extLst>
      <p:ext uri="{BB962C8B-B14F-4D97-AF65-F5344CB8AC3E}">
        <p14:creationId xmlns:p14="http://schemas.microsoft.com/office/powerpoint/2010/main" val="409495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91A402-2EDE-44E4-75C0-43925F7F74E1}"/>
              </a:ext>
            </a:extLst>
          </p:cNvPr>
          <p:cNvSpPr txBox="1"/>
          <p:nvPr/>
        </p:nvSpPr>
        <p:spPr>
          <a:xfrm>
            <a:off x="272920" y="156305"/>
            <a:ext cx="6127879"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Campaign – Overall status</a:t>
            </a:r>
          </a:p>
        </p:txBody>
      </p:sp>
      <p:graphicFrame>
        <p:nvGraphicFramePr>
          <p:cNvPr id="6" name="Table 6">
            <a:extLst>
              <a:ext uri="{FF2B5EF4-FFF2-40B4-BE49-F238E27FC236}">
                <a16:creationId xmlns:a16="http://schemas.microsoft.com/office/drawing/2014/main" id="{8DB2C579-F2C0-07CC-5846-9EB58E219750}"/>
              </a:ext>
            </a:extLst>
          </p:cNvPr>
          <p:cNvGraphicFramePr>
            <a:graphicFrameLocks noGrp="1"/>
          </p:cNvGraphicFramePr>
          <p:nvPr>
            <p:extLst>
              <p:ext uri="{D42A27DB-BD31-4B8C-83A1-F6EECF244321}">
                <p14:modId xmlns:p14="http://schemas.microsoft.com/office/powerpoint/2010/main" val="1889184513"/>
              </p:ext>
            </p:extLst>
          </p:nvPr>
        </p:nvGraphicFramePr>
        <p:xfrm>
          <a:off x="1859336" y="1574800"/>
          <a:ext cx="4982547" cy="1854200"/>
        </p:xfrm>
        <a:graphic>
          <a:graphicData uri="http://schemas.openxmlformats.org/drawingml/2006/table">
            <a:tbl>
              <a:tblPr firstRow="1" bandRow="1">
                <a:tableStyleId>{69CF1AB2-1976-4502-BF36-3FF5EA218861}</a:tableStyleId>
              </a:tblPr>
              <a:tblGrid>
                <a:gridCol w="3657402">
                  <a:extLst>
                    <a:ext uri="{9D8B030D-6E8A-4147-A177-3AD203B41FA5}">
                      <a16:colId xmlns:a16="http://schemas.microsoft.com/office/drawing/2014/main" val="2424734532"/>
                    </a:ext>
                  </a:extLst>
                </a:gridCol>
                <a:gridCol w="1325145">
                  <a:extLst>
                    <a:ext uri="{9D8B030D-6E8A-4147-A177-3AD203B41FA5}">
                      <a16:colId xmlns:a16="http://schemas.microsoft.com/office/drawing/2014/main" val="3640377133"/>
                    </a:ext>
                  </a:extLst>
                </a:gridCol>
              </a:tblGrid>
              <a:tr h="370840">
                <a:tc>
                  <a:txBody>
                    <a:bodyPr/>
                    <a:lstStyle/>
                    <a:p>
                      <a:r>
                        <a:rPr lang="en-IN" sz="1800" b="0" kern="1200" dirty="0">
                          <a:solidFill>
                            <a:srgbClr val="000000"/>
                          </a:solidFill>
                          <a:latin typeface="Open Sans Light"/>
                          <a:ea typeface="+mn-ea"/>
                          <a:cs typeface="Open Sans Light"/>
                        </a:rPr>
                        <a:t>Delivery Rate</a:t>
                      </a:r>
                    </a:p>
                  </a:txBody>
                  <a:tcPr/>
                </a:tc>
                <a:tc>
                  <a:txBody>
                    <a:bodyPr/>
                    <a:lstStyle/>
                    <a:p>
                      <a:r>
                        <a:rPr lang="en-IN" sz="1800" b="0" kern="1200" dirty="0">
                          <a:solidFill>
                            <a:srgbClr val="000000"/>
                          </a:solidFill>
                          <a:latin typeface="Open Sans Light"/>
                          <a:ea typeface="+mn-ea"/>
                          <a:cs typeface="Open Sans Light"/>
                        </a:rPr>
                        <a:t>85 %</a:t>
                      </a:r>
                    </a:p>
                  </a:txBody>
                  <a:tcPr/>
                </a:tc>
                <a:extLst>
                  <a:ext uri="{0D108BD9-81ED-4DB2-BD59-A6C34878D82A}">
                    <a16:rowId xmlns:a16="http://schemas.microsoft.com/office/drawing/2014/main" val="1667180524"/>
                  </a:ext>
                </a:extLst>
              </a:tr>
              <a:tr h="370840">
                <a:tc>
                  <a:txBody>
                    <a:bodyPr/>
                    <a:lstStyle/>
                    <a:p>
                      <a:r>
                        <a:rPr lang="en-IN" sz="1800" kern="1200" dirty="0">
                          <a:solidFill>
                            <a:srgbClr val="000000"/>
                          </a:solidFill>
                          <a:latin typeface="Open Sans Light"/>
                          <a:ea typeface="+mn-ea"/>
                          <a:cs typeface="Open Sans Light"/>
                        </a:rPr>
                        <a:t>Open Rate </a:t>
                      </a:r>
                    </a:p>
                  </a:txBody>
                  <a:tcPr/>
                </a:tc>
                <a:tc>
                  <a:txBody>
                    <a:bodyPr/>
                    <a:lstStyle/>
                    <a:p>
                      <a:r>
                        <a:rPr lang="en-IN" sz="1800" kern="1200" dirty="0">
                          <a:solidFill>
                            <a:srgbClr val="000000"/>
                          </a:solidFill>
                          <a:latin typeface="Open Sans Light"/>
                          <a:ea typeface="+mn-ea"/>
                          <a:cs typeface="Open Sans Light"/>
                        </a:rPr>
                        <a:t>60 %</a:t>
                      </a:r>
                    </a:p>
                  </a:txBody>
                  <a:tcPr/>
                </a:tc>
                <a:extLst>
                  <a:ext uri="{0D108BD9-81ED-4DB2-BD59-A6C34878D82A}">
                    <a16:rowId xmlns:a16="http://schemas.microsoft.com/office/drawing/2014/main" val="85434932"/>
                  </a:ext>
                </a:extLst>
              </a:tr>
              <a:tr h="370840">
                <a:tc>
                  <a:txBody>
                    <a:bodyPr/>
                    <a:lstStyle/>
                    <a:p>
                      <a:r>
                        <a:rPr lang="en-IN" sz="1800" kern="1200" dirty="0">
                          <a:solidFill>
                            <a:srgbClr val="000000"/>
                          </a:solidFill>
                          <a:latin typeface="Open Sans Light"/>
                          <a:ea typeface="+mn-ea"/>
                          <a:cs typeface="Open Sans Light"/>
                        </a:rPr>
                        <a:t>Link Click Rate </a:t>
                      </a:r>
                    </a:p>
                  </a:txBody>
                  <a:tcPr/>
                </a:tc>
                <a:tc>
                  <a:txBody>
                    <a:bodyPr/>
                    <a:lstStyle/>
                    <a:p>
                      <a:r>
                        <a:rPr lang="en-IN" sz="1800" kern="1200" dirty="0">
                          <a:solidFill>
                            <a:srgbClr val="000000"/>
                          </a:solidFill>
                          <a:latin typeface="Open Sans Light"/>
                          <a:ea typeface="+mn-ea"/>
                          <a:cs typeface="Open Sans Light"/>
                        </a:rPr>
                        <a:t>35 %</a:t>
                      </a:r>
                    </a:p>
                  </a:txBody>
                  <a:tcPr/>
                </a:tc>
                <a:extLst>
                  <a:ext uri="{0D108BD9-81ED-4DB2-BD59-A6C34878D82A}">
                    <a16:rowId xmlns:a16="http://schemas.microsoft.com/office/drawing/2014/main" val="944327396"/>
                  </a:ext>
                </a:extLst>
              </a:tr>
              <a:tr h="370840">
                <a:tc>
                  <a:txBody>
                    <a:bodyPr/>
                    <a:lstStyle/>
                    <a:p>
                      <a:r>
                        <a:rPr lang="en-IN" sz="1800" kern="1200" dirty="0">
                          <a:solidFill>
                            <a:srgbClr val="000000"/>
                          </a:solidFill>
                          <a:latin typeface="Open Sans Light"/>
                          <a:ea typeface="+mn-ea"/>
                          <a:cs typeface="Open Sans Light"/>
                        </a:rPr>
                        <a:t>Automated Response</a:t>
                      </a:r>
                    </a:p>
                  </a:txBody>
                  <a:tcPr/>
                </a:tc>
                <a:tc>
                  <a:txBody>
                    <a:bodyPr/>
                    <a:lstStyle/>
                    <a:p>
                      <a:r>
                        <a:rPr lang="en-IN" sz="1800" kern="1200" dirty="0">
                          <a:solidFill>
                            <a:srgbClr val="000000"/>
                          </a:solidFill>
                          <a:latin typeface="Open Sans Light"/>
                          <a:ea typeface="+mn-ea"/>
                          <a:cs typeface="Open Sans Light"/>
                        </a:rPr>
                        <a:t>25 %</a:t>
                      </a:r>
                    </a:p>
                  </a:txBody>
                  <a:tcPr/>
                </a:tc>
                <a:extLst>
                  <a:ext uri="{0D108BD9-81ED-4DB2-BD59-A6C34878D82A}">
                    <a16:rowId xmlns:a16="http://schemas.microsoft.com/office/drawing/2014/main" val="2658497609"/>
                  </a:ext>
                </a:extLst>
              </a:tr>
              <a:tr h="370840">
                <a:tc>
                  <a:txBody>
                    <a:bodyPr/>
                    <a:lstStyle/>
                    <a:p>
                      <a:r>
                        <a:rPr lang="en-IN" sz="1800" kern="1200" dirty="0">
                          <a:solidFill>
                            <a:srgbClr val="000000"/>
                          </a:solidFill>
                          <a:latin typeface="Open Sans Light"/>
                          <a:ea typeface="+mn-ea"/>
                          <a:cs typeface="Open Sans Light"/>
                        </a:rPr>
                        <a:t>Manual Response</a:t>
                      </a:r>
                    </a:p>
                  </a:txBody>
                  <a:tcPr/>
                </a:tc>
                <a:tc>
                  <a:txBody>
                    <a:bodyPr/>
                    <a:lstStyle/>
                    <a:p>
                      <a:r>
                        <a:rPr lang="en-IN" sz="1800" kern="1200" dirty="0">
                          <a:solidFill>
                            <a:srgbClr val="000000"/>
                          </a:solidFill>
                          <a:latin typeface="Open Sans Light"/>
                          <a:ea typeface="+mn-ea"/>
                          <a:cs typeface="Open Sans Light"/>
                        </a:rPr>
                        <a:t>0.4 %</a:t>
                      </a:r>
                    </a:p>
                  </a:txBody>
                  <a:tcPr/>
                </a:tc>
                <a:extLst>
                  <a:ext uri="{0D108BD9-81ED-4DB2-BD59-A6C34878D82A}">
                    <a16:rowId xmlns:a16="http://schemas.microsoft.com/office/drawing/2014/main" val="3471619350"/>
                  </a:ext>
                </a:extLst>
              </a:tr>
            </a:tbl>
          </a:graphicData>
        </a:graphic>
      </p:graphicFrame>
    </p:spTree>
    <p:extLst>
      <p:ext uri="{BB962C8B-B14F-4D97-AF65-F5344CB8AC3E}">
        <p14:creationId xmlns:p14="http://schemas.microsoft.com/office/powerpoint/2010/main" val="288007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E62A4D-2AE9-3E18-59C2-26E5012EED13}"/>
              </a:ext>
            </a:extLst>
          </p:cNvPr>
          <p:cNvSpPr txBox="1"/>
          <p:nvPr/>
        </p:nvSpPr>
        <p:spPr>
          <a:xfrm>
            <a:off x="291582" y="104468"/>
            <a:ext cx="4576664"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Dashboard</a:t>
            </a:r>
          </a:p>
        </p:txBody>
      </p:sp>
      <p:pic>
        <p:nvPicPr>
          <p:cNvPr id="5" name="Picture 4">
            <a:extLst>
              <a:ext uri="{FF2B5EF4-FFF2-40B4-BE49-F238E27FC236}">
                <a16:creationId xmlns:a16="http://schemas.microsoft.com/office/drawing/2014/main" id="{7A596E1B-9E23-A442-1ECC-7222DF08CD42}"/>
              </a:ext>
            </a:extLst>
          </p:cNvPr>
          <p:cNvPicPr>
            <a:picLocks noChangeAspect="1"/>
          </p:cNvPicPr>
          <p:nvPr/>
        </p:nvPicPr>
        <p:blipFill>
          <a:blip r:embed="rId2"/>
          <a:stretch>
            <a:fillRect/>
          </a:stretch>
        </p:blipFill>
        <p:spPr>
          <a:xfrm>
            <a:off x="1459092" y="2505694"/>
            <a:ext cx="5564028" cy="3670324"/>
          </a:xfrm>
          <a:prstGeom prst="rect">
            <a:avLst/>
          </a:prstGeom>
        </p:spPr>
      </p:pic>
      <p:sp>
        <p:nvSpPr>
          <p:cNvPr id="7" name="TextBox 6">
            <a:extLst>
              <a:ext uri="{FF2B5EF4-FFF2-40B4-BE49-F238E27FC236}">
                <a16:creationId xmlns:a16="http://schemas.microsoft.com/office/drawing/2014/main" id="{95CAD858-F8EA-3B2F-7815-250793A0947B}"/>
              </a:ext>
            </a:extLst>
          </p:cNvPr>
          <p:cNvSpPr txBox="1"/>
          <p:nvPr/>
        </p:nvSpPr>
        <p:spPr>
          <a:xfrm>
            <a:off x="291582" y="865526"/>
            <a:ext cx="8432540" cy="1554272"/>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Different APIs provided by </a:t>
            </a:r>
            <a:r>
              <a:rPr lang="en-IN" dirty="0" err="1">
                <a:solidFill>
                  <a:srgbClr val="000000"/>
                </a:solidFill>
                <a:latin typeface="Open Sans Light"/>
                <a:cs typeface="Open Sans Light"/>
              </a:rPr>
              <a:t>MailChimp</a:t>
            </a:r>
            <a:r>
              <a:rPr lang="en-IN" dirty="0">
                <a:solidFill>
                  <a:srgbClr val="000000"/>
                </a:solidFill>
                <a:latin typeface="Open Sans Light"/>
                <a:cs typeface="Open Sans Light"/>
              </a:rPr>
              <a:t> for status of the email (i.e. delivered, read, bounced, clicked, and others) were used and the final status was prepared </a:t>
            </a:r>
            <a:r>
              <a:rPr lang="en-IN" dirty="0" err="1">
                <a:solidFill>
                  <a:srgbClr val="000000"/>
                </a:solidFill>
                <a:latin typeface="Open Sans Light"/>
                <a:cs typeface="Open Sans Light"/>
              </a:rPr>
              <a:t>in.csv</a:t>
            </a:r>
            <a:r>
              <a:rPr lang="en-IN" dirty="0">
                <a:solidFill>
                  <a:srgbClr val="000000"/>
                </a:solidFill>
                <a:latin typeface="Open Sans Light"/>
                <a:cs typeface="Open Sans Light"/>
              </a:rPr>
              <a:t> files, which are being used for dashboard updating on a regular basis.</a:t>
            </a:r>
          </a:p>
        </p:txBody>
      </p:sp>
    </p:spTree>
    <p:extLst>
      <p:ext uri="{BB962C8B-B14F-4D97-AF65-F5344CB8AC3E}">
        <p14:creationId xmlns:p14="http://schemas.microsoft.com/office/powerpoint/2010/main" val="247245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661B25-9D00-A60F-9A01-F9A2DD4CE510}"/>
              </a:ext>
            </a:extLst>
          </p:cNvPr>
          <p:cNvSpPr txBox="1"/>
          <p:nvPr/>
        </p:nvSpPr>
        <p:spPr>
          <a:xfrm>
            <a:off x="358530" y="319186"/>
            <a:ext cx="6079592"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UA-Readiness of Websites</a:t>
            </a:r>
          </a:p>
        </p:txBody>
      </p:sp>
      <p:graphicFrame>
        <p:nvGraphicFramePr>
          <p:cNvPr id="3" name="Table 2">
            <a:extLst>
              <a:ext uri="{FF2B5EF4-FFF2-40B4-BE49-F238E27FC236}">
                <a16:creationId xmlns:a16="http://schemas.microsoft.com/office/drawing/2014/main" id="{AB86AF53-A59D-F9A7-09F4-8F7D16F39371}"/>
              </a:ext>
            </a:extLst>
          </p:cNvPr>
          <p:cNvGraphicFramePr>
            <a:graphicFrameLocks noGrp="1"/>
          </p:cNvGraphicFramePr>
          <p:nvPr>
            <p:extLst>
              <p:ext uri="{D42A27DB-BD31-4B8C-83A1-F6EECF244321}">
                <p14:modId xmlns:p14="http://schemas.microsoft.com/office/powerpoint/2010/main" val="1732286197"/>
              </p:ext>
            </p:extLst>
          </p:nvPr>
        </p:nvGraphicFramePr>
        <p:xfrm>
          <a:off x="358530" y="1292087"/>
          <a:ext cx="7950582" cy="4611755"/>
        </p:xfrm>
        <a:graphic>
          <a:graphicData uri="http://schemas.openxmlformats.org/drawingml/2006/table">
            <a:tbl>
              <a:tblPr>
                <a:tableStyleId>{69CF1AB2-1976-4502-BF36-3FF5EA218861}</a:tableStyleId>
              </a:tblPr>
              <a:tblGrid>
                <a:gridCol w="2116627">
                  <a:extLst>
                    <a:ext uri="{9D8B030D-6E8A-4147-A177-3AD203B41FA5}">
                      <a16:colId xmlns:a16="http://schemas.microsoft.com/office/drawing/2014/main" val="222139649"/>
                    </a:ext>
                  </a:extLst>
                </a:gridCol>
                <a:gridCol w="943903">
                  <a:extLst>
                    <a:ext uri="{9D8B030D-6E8A-4147-A177-3AD203B41FA5}">
                      <a16:colId xmlns:a16="http://schemas.microsoft.com/office/drawing/2014/main" val="2057563014"/>
                    </a:ext>
                  </a:extLst>
                </a:gridCol>
                <a:gridCol w="4890052">
                  <a:extLst>
                    <a:ext uri="{9D8B030D-6E8A-4147-A177-3AD203B41FA5}">
                      <a16:colId xmlns:a16="http://schemas.microsoft.com/office/drawing/2014/main" val="1668741138"/>
                    </a:ext>
                  </a:extLst>
                </a:gridCol>
              </a:tblGrid>
              <a:tr h="416488">
                <a:tc>
                  <a:txBody>
                    <a:bodyPr/>
                    <a:lstStyle/>
                    <a:p>
                      <a:pPr marL="76200"/>
                      <a:r>
                        <a:rPr lang="en-TR" sz="1600" b="1" dirty="0">
                          <a:effectLst/>
                          <a:latin typeface="Open Sans" panose="020B0606030504020204" pitchFamily="34" charset="0"/>
                          <a:ea typeface="Open Sans" panose="020B0606030504020204" pitchFamily="34" charset="0"/>
                          <a:cs typeface="Open Sans" panose="020B0606030504020204" pitchFamily="34" charset="0"/>
                        </a:rPr>
                        <a:t> </a:t>
                      </a:r>
                    </a:p>
                  </a:txBody>
                  <a:tcPr marL="0" marR="0" marT="0" marB="63500"/>
                </a:tc>
                <a:tc>
                  <a:txBody>
                    <a:bodyPr/>
                    <a:lstStyle/>
                    <a:p>
                      <a:r>
                        <a:rPr lang="en-US" sz="1600" b="1">
                          <a:effectLst/>
                          <a:latin typeface="Open Sans" panose="020B0606030504020204" pitchFamily="34" charset="0"/>
                          <a:ea typeface="Open Sans" panose="020B0606030504020204" pitchFamily="34" charset="0"/>
                          <a:cs typeface="Open Sans" panose="020B0606030504020204" pitchFamily="34" charset="0"/>
                        </a:rPr>
                        <a:t>Number</a:t>
                      </a:r>
                      <a:endParaRPr lang="en-TR" sz="1600" b="1">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r>
                        <a:rPr lang="en-US" sz="1600" b="1" dirty="0">
                          <a:effectLst/>
                          <a:latin typeface="Open Sans" panose="020B0606030504020204" pitchFamily="34" charset="0"/>
                          <a:ea typeface="Open Sans" panose="020B0606030504020204" pitchFamily="34" charset="0"/>
                          <a:cs typeface="Open Sans" panose="020B0606030504020204" pitchFamily="34" charset="0"/>
                        </a:rPr>
                        <a:t>Status</a:t>
                      </a:r>
                      <a:endParaRPr lang="en-TR"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72639651"/>
                  </a:ext>
                </a:extLst>
              </a:tr>
              <a:tr h="706903">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Unable to proceed further</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lgn="ctr"/>
                      <a:r>
                        <a:rPr lang="en-US" sz="1600">
                          <a:effectLst/>
                          <a:latin typeface="Open Sans" panose="020B0606030504020204" pitchFamily="34" charset="0"/>
                          <a:ea typeface="Open Sans" panose="020B0606030504020204" pitchFamily="34" charset="0"/>
                          <a:cs typeface="Open Sans" panose="020B0606030504020204" pitchFamily="34" charset="0"/>
                        </a:rPr>
                        <a:t>19</a:t>
                      </a:r>
                      <a:endParaRPr lang="en-TR"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431800" indent="-177800"/>
                      <a:r>
                        <a:rPr lang="en-US" sz="1600">
                          <a:effectLst/>
                          <a:latin typeface="Open Sans" panose="020B0606030504020204" pitchFamily="34" charset="0"/>
                          <a:ea typeface="Open Sans" panose="020B0606030504020204" pitchFamily="34" charset="0"/>
                          <a:cs typeface="Open Sans" panose="020B0606030504020204" pitchFamily="34" charset="0"/>
                        </a:rPr>
                        <a:t>− 	Website developers backed out from implementation without citing any reason</a:t>
                      </a:r>
                      <a:endParaRPr lang="en-TR"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259692730"/>
                  </a:ext>
                </a:extLst>
              </a:tr>
              <a:tr h="1598412">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Unable to evaluate</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lgn="ctr"/>
                      <a:r>
                        <a:rPr lang="en-US" sz="1600" dirty="0">
                          <a:effectLst/>
                          <a:latin typeface="Open Sans" panose="020B0606030504020204" pitchFamily="34" charset="0"/>
                          <a:ea typeface="Open Sans" panose="020B0606030504020204" pitchFamily="34" charset="0"/>
                          <a:cs typeface="Open Sans" panose="020B0606030504020204" pitchFamily="34" charset="0"/>
                        </a:rPr>
                        <a:t>7</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431800" indent="-177800"/>
                      <a:r>
                        <a:rPr lang="en-US" sz="1600" dirty="0">
                          <a:effectLst/>
                          <a:latin typeface="Open Sans" panose="020B0606030504020204" pitchFamily="34" charset="0"/>
                          <a:ea typeface="Open Sans" panose="020B0606030504020204" pitchFamily="34" charset="0"/>
                          <a:cs typeface="Open Sans" panose="020B0606030504020204" pitchFamily="34" charset="0"/>
                        </a:rPr>
                        <a:t>− 	Problem while sending the form.</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p>
                      <a:pPr marL="431800" indent="-177800"/>
                      <a:r>
                        <a:rPr lang="en-US" sz="1600" dirty="0">
                          <a:effectLst/>
                          <a:latin typeface="Open Sans" panose="020B0606030504020204" pitchFamily="34" charset="0"/>
                          <a:ea typeface="Open Sans" panose="020B0606030504020204" pitchFamily="34" charset="0"/>
                          <a:cs typeface="Open Sans" panose="020B0606030504020204" pitchFamily="34" charset="0"/>
                        </a:rPr>
                        <a:t>− 	Email field not found.</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p>
                      <a:pPr marL="431800" indent="-177800"/>
                      <a:r>
                        <a:rPr lang="en-US" sz="1600" dirty="0">
                          <a:effectLst/>
                          <a:latin typeface="Open Sans" panose="020B0606030504020204" pitchFamily="34" charset="0"/>
                          <a:ea typeface="Open Sans" panose="020B0606030504020204" pitchFamily="34" charset="0"/>
                          <a:cs typeface="Open Sans" panose="020B0606030504020204" pitchFamily="34" charset="0"/>
                        </a:rPr>
                        <a:t>− 	Email field not available, however only Google form was available.</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p>
                      <a:pPr marL="431800" indent="-177800"/>
                      <a:r>
                        <a:rPr lang="en-US" sz="1600" dirty="0">
                          <a:effectLst/>
                          <a:latin typeface="Open Sans" panose="020B0606030504020204" pitchFamily="34" charset="0"/>
                          <a:ea typeface="Open Sans" panose="020B0606030504020204" pitchFamily="34" charset="0"/>
                          <a:cs typeface="Open Sans" panose="020B0606030504020204" pitchFamily="34" charset="0"/>
                        </a:rPr>
                        <a:t>− 	Provided Facebook URL instead of website.</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2494621749"/>
                  </a:ext>
                </a:extLst>
              </a:tr>
              <a:tr h="706903">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Unable to implement fully</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lgn="ctr"/>
                      <a:r>
                        <a:rPr lang="en-US" sz="1600" dirty="0">
                          <a:effectLst/>
                          <a:latin typeface="Open Sans" panose="020B0606030504020204" pitchFamily="34" charset="0"/>
                          <a:ea typeface="Open Sans" panose="020B0606030504020204" pitchFamily="34" charset="0"/>
                          <a:cs typeface="Open Sans" panose="020B0606030504020204" pitchFamily="34" charset="0"/>
                        </a:rPr>
                        <a:t>8</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Contact form 7 plugin related issues</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2418711807"/>
                  </a:ext>
                </a:extLst>
              </a:tr>
              <a:tr h="706903">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UA-ready</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lgn="ctr"/>
                      <a:r>
                        <a:rPr lang="en-US" sz="1600">
                          <a:effectLst/>
                          <a:latin typeface="Open Sans" panose="020B0606030504020204" pitchFamily="34" charset="0"/>
                          <a:ea typeface="Open Sans" panose="020B0606030504020204" pitchFamily="34" charset="0"/>
                          <a:cs typeface="Open Sans" panose="020B0606030504020204" pitchFamily="34" charset="0"/>
                        </a:rPr>
                        <a:t>22</a:t>
                      </a:r>
                      <a:endParaRPr lang="en-TR"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r>
                        <a:rPr lang="en-US" sz="1600" dirty="0">
                          <a:effectLst/>
                          <a:latin typeface="Open Sans" panose="020B0606030504020204" pitchFamily="34" charset="0"/>
                          <a:ea typeface="Open Sans" panose="020B0606030504020204" pitchFamily="34" charset="0"/>
                          <a:cs typeface="Open Sans" panose="020B0606030504020204" pitchFamily="34" charset="0"/>
                        </a:rPr>
                        <a:t>Result of remediation efforts undertaken by project team</a:t>
                      </a:r>
                      <a:endParaRPr lang="en-TR" sz="16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2524670734"/>
                  </a:ext>
                </a:extLst>
              </a:tr>
              <a:tr h="476146">
                <a:tc>
                  <a:txBody>
                    <a:bodyPr/>
                    <a:lstStyle/>
                    <a:p>
                      <a:pPr marL="76200"/>
                      <a:r>
                        <a:rPr lang="en-US" sz="1600" b="1" dirty="0">
                          <a:effectLst/>
                          <a:latin typeface="Open Sans" panose="020B0606030504020204" pitchFamily="34" charset="0"/>
                          <a:ea typeface="Open Sans" panose="020B0606030504020204" pitchFamily="34" charset="0"/>
                          <a:cs typeface="Open Sans" panose="020B0606030504020204" pitchFamily="34" charset="0"/>
                        </a:rPr>
                        <a:t>TOTAL</a:t>
                      </a:r>
                      <a:endParaRPr lang="en-TR"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76200" algn="ctr"/>
                      <a:r>
                        <a:rPr lang="en-US" sz="1600" b="1" dirty="0">
                          <a:effectLst/>
                          <a:latin typeface="Open Sans" panose="020B0606030504020204" pitchFamily="34" charset="0"/>
                          <a:ea typeface="Open Sans" panose="020B0606030504020204" pitchFamily="34" charset="0"/>
                          <a:cs typeface="Open Sans" panose="020B0606030504020204" pitchFamily="34" charset="0"/>
                        </a:rPr>
                        <a:t>56</a:t>
                      </a:r>
                      <a:endParaRPr lang="en-TR"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tc>
                  <a:txBody>
                    <a:bodyPr/>
                    <a:lstStyle/>
                    <a:p>
                      <a:pPr marL="57150"/>
                      <a:r>
                        <a:rPr lang="en-US" sz="1600" b="1" dirty="0">
                          <a:effectLst/>
                          <a:latin typeface="Open Sans" panose="020B0606030504020204" pitchFamily="34" charset="0"/>
                          <a:ea typeface="Open Sans" panose="020B0606030504020204" pitchFamily="34" charset="0"/>
                          <a:cs typeface="Open Sans" panose="020B0606030504020204" pitchFamily="34" charset="0"/>
                        </a:rPr>
                        <a:t> </a:t>
                      </a:r>
                      <a:endParaRPr lang="en-TR"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63500"/>
                </a:tc>
                <a:extLst>
                  <a:ext uri="{0D108BD9-81ED-4DB2-BD59-A6C34878D82A}">
                    <a16:rowId xmlns:a16="http://schemas.microsoft.com/office/drawing/2014/main" val="2390153117"/>
                  </a:ext>
                </a:extLst>
              </a:tr>
            </a:tbl>
          </a:graphicData>
        </a:graphic>
      </p:graphicFrame>
    </p:spTree>
    <p:extLst>
      <p:ext uri="{BB962C8B-B14F-4D97-AF65-F5344CB8AC3E}">
        <p14:creationId xmlns:p14="http://schemas.microsoft.com/office/powerpoint/2010/main" val="413118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FE3CF-E603-6437-8AE0-E50DDAE8230F}"/>
              </a:ext>
            </a:extLst>
          </p:cNvPr>
          <p:cNvSpPr txBox="1"/>
          <p:nvPr/>
        </p:nvSpPr>
        <p:spPr>
          <a:xfrm>
            <a:off x="375556" y="50417"/>
            <a:ext cx="7947349"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UA Implementation of 22 Websites</a:t>
            </a:r>
          </a:p>
        </p:txBody>
      </p:sp>
      <p:sp>
        <p:nvSpPr>
          <p:cNvPr id="5" name="TextBox 4">
            <a:extLst>
              <a:ext uri="{FF2B5EF4-FFF2-40B4-BE49-F238E27FC236}">
                <a16:creationId xmlns:a16="http://schemas.microsoft.com/office/drawing/2014/main" id="{46DAB464-B182-D708-D98A-397D9E54C3A4}"/>
              </a:ext>
            </a:extLst>
          </p:cNvPr>
          <p:cNvSpPr txBox="1"/>
          <p:nvPr/>
        </p:nvSpPr>
        <p:spPr>
          <a:xfrm>
            <a:off x="375556" y="742079"/>
            <a:ext cx="8329905" cy="3053785"/>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20 websites were provided with the solutions to become UA-ready. </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Out of 22 UA-ready websites, 10 websites were developed in PHP and Laravel and 2 websites were developed in PHP. As such, the PHP-based solution was recommended and implemented. </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A further 5 websites were designed in HTML Bootstrap and 4 websites were in WordPress. For these HTML Bootstrap and WordPress sites, we recommended to use a JS-based solution. </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Although the TDIL website was making use of PHP, both the solutions were explained. The JS-based solution was implemented. </a:t>
            </a:r>
          </a:p>
        </p:txBody>
      </p:sp>
      <p:sp>
        <p:nvSpPr>
          <p:cNvPr id="4" name="TextBox 3">
            <a:extLst>
              <a:ext uri="{FF2B5EF4-FFF2-40B4-BE49-F238E27FC236}">
                <a16:creationId xmlns:a16="http://schemas.microsoft.com/office/drawing/2014/main" id="{6AB7A0E3-39AF-4811-681B-2655EAE91249}"/>
              </a:ext>
            </a:extLst>
          </p:cNvPr>
          <p:cNvSpPr txBox="1"/>
          <p:nvPr/>
        </p:nvSpPr>
        <p:spPr>
          <a:xfrm>
            <a:off x="5452805" y="3660281"/>
            <a:ext cx="2728212" cy="369332"/>
          </a:xfrm>
          <a:prstGeom prst="rect">
            <a:avLst/>
          </a:prstGeom>
          <a:noFill/>
        </p:spPr>
        <p:txBody>
          <a:bodyPr wrap="square">
            <a:spAutoFit/>
          </a:bodyPr>
          <a:lstStyle/>
          <a:p>
            <a:r>
              <a:rPr lang="en-IN" dirty="0">
                <a:solidFill>
                  <a:schemeClr val="tx2"/>
                </a:solidFill>
                <a:latin typeface="Open Sans"/>
                <a:ea typeface="+mj-ea"/>
                <a:cs typeface="Open Sans"/>
              </a:rPr>
              <a:t>Implementor feedback</a:t>
            </a:r>
          </a:p>
        </p:txBody>
      </p:sp>
      <p:graphicFrame>
        <p:nvGraphicFramePr>
          <p:cNvPr id="7" name="Chart 6">
            <a:extLst>
              <a:ext uri="{FF2B5EF4-FFF2-40B4-BE49-F238E27FC236}">
                <a16:creationId xmlns:a16="http://schemas.microsoft.com/office/drawing/2014/main" id="{AB906F30-0256-81AA-2EC6-79C7BEDFAACA}"/>
              </a:ext>
            </a:extLst>
          </p:cNvPr>
          <p:cNvGraphicFramePr/>
          <p:nvPr>
            <p:extLst>
              <p:ext uri="{D42A27DB-BD31-4B8C-83A1-F6EECF244321}">
                <p14:modId xmlns:p14="http://schemas.microsoft.com/office/powerpoint/2010/main" val="2207491459"/>
              </p:ext>
            </p:extLst>
          </p:nvPr>
        </p:nvGraphicFramePr>
        <p:xfrm>
          <a:off x="375556" y="3950947"/>
          <a:ext cx="3672840" cy="2263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3221A17-38F6-C7FF-F80A-FC4E416371C5}"/>
              </a:ext>
            </a:extLst>
          </p:cNvPr>
          <p:cNvGraphicFramePr>
            <a:graphicFrameLocks/>
          </p:cNvGraphicFramePr>
          <p:nvPr>
            <p:extLst>
              <p:ext uri="{D42A27DB-BD31-4B8C-83A1-F6EECF244321}">
                <p14:modId xmlns:p14="http://schemas.microsoft.com/office/powerpoint/2010/main" val="4188106442"/>
              </p:ext>
            </p:extLst>
          </p:nvPr>
        </p:nvGraphicFramePr>
        <p:xfrm>
          <a:off x="4866468" y="3894030"/>
          <a:ext cx="390088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23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F6A9A-1F7E-4110-4A03-55EAEDB53218}"/>
              </a:ext>
            </a:extLst>
          </p:cNvPr>
          <p:cNvSpPr txBox="1"/>
          <p:nvPr/>
        </p:nvSpPr>
        <p:spPr>
          <a:xfrm>
            <a:off x="254258" y="827818"/>
            <a:ext cx="8591162" cy="5380640"/>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An additional 8-10 websites would have become UA-ready, but these websites made use of third-party WordPress plugins, namely “Contact Form -7”.  We tried to have a workaround but it did not yield the desired results. </a:t>
            </a:r>
          </a:p>
          <a:p>
            <a:pPr marL="182563" lvl="1" indent="-182563">
              <a:lnSpc>
                <a:spcPct val="135000"/>
              </a:lnSpc>
              <a:buClr>
                <a:schemeClr val="accent3"/>
              </a:buClr>
              <a:buSzPct val="85000"/>
              <a:buFont typeface="Lucida Grande"/>
              <a:buChar char="*"/>
            </a:pPr>
            <a:r>
              <a:rPr lang="en-IN" sz="1600" dirty="0">
                <a:solidFill>
                  <a:srgbClr val="000000"/>
                </a:solidFill>
                <a:latin typeface="Open Sans Light"/>
                <a:cs typeface="Open Sans Light"/>
              </a:rPr>
              <a:t>It is difficult to achieve UA-readiness by either overriding and or writing wrapper on the existing contact form 7 plugin.</a:t>
            </a: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Issue with implementing IDNA library in contact form 7 or other contact forms in WordPress.</a:t>
            </a:r>
          </a:p>
          <a:p>
            <a:pPr marL="639763" lvl="2"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Plugin provider implements the server-side validation. In case we override the client-side validation using our UI API and validate, then also, after validation contact form plugin sends data to the server. </a:t>
            </a:r>
          </a:p>
          <a:p>
            <a:pPr marL="639763" lvl="2"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After receiving the data at server side, WordPress plugin again validates the data at server side as per server-side implementation. </a:t>
            </a:r>
          </a:p>
          <a:p>
            <a:pPr marL="639763" lvl="2"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Developer is not permitted to change the server-side code because of copyright issues or security issues where source code is not allowed to change.</a:t>
            </a:r>
          </a:p>
          <a:p>
            <a:pPr marL="182563" lvl="1" indent="-182563">
              <a:lnSpc>
                <a:spcPct val="135000"/>
              </a:lnSpc>
              <a:buClr>
                <a:schemeClr val="accent3"/>
              </a:buClr>
              <a:buSzPct val="85000"/>
              <a:buFont typeface="Lucida Grande"/>
              <a:buChar char="*"/>
            </a:pPr>
            <a:r>
              <a:rPr lang="en-US" sz="1600" dirty="0">
                <a:solidFill>
                  <a:srgbClr val="000000"/>
                </a:solidFill>
                <a:latin typeface="Open Sans Light"/>
                <a:cs typeface="Open Sans Light"/>
              </a:rPr>
              <a:t>In such cases, we need to approach the plugin owner/developer to educate them about need of a UA compliant plugin.</a:t>
            </a:r>
            <a:endParaRPr lang="en-IN" sz="1600" dirty="0">
              <a:solidFill>
                <a:srgbClr val="000000"/>
              </a:solidFill>
              <a:latin typeface="Open Sans Light"/>
              <a:cs typeface="Open Sans Light"/>
            </a:endParaRPr>
          </a:p>
        </p:txBody>
      </p:sp>
      <p:sp>
        <p:nvSpPr>
          <p:cNvPr id="5" name="TextBox 4">
            <a:extLst>
              <a:ext uri="{FF2B5EF4-FFF2-40B4-BE49-F238E27FC236}">
                <a16:creationId xmlns:a16="http://schemas.microsoft.com/office/drawing/2014/main" id="{34A8FBE8-BC73-D3F5-912C-E9FC4115587E}"/>
              </a:ext>
            </a:extLst>
          </p:cNvPr>
          <p:cNvSpPr txBox="1"/>
          <p:nvPr/>
        </p:nvSpPr>
        <p:spPr>
          <a:xfrm>
            <a:off x="254258" y="110648"/>
            <a:ext cx="7497148"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Contact Form 7 Plugin-Related Issues</a:t>
            </a:r>
          </a:p>
        </p:txBody>
      </p:sp>
    </p:spTree>
    <p:extLst>
      <p:ext uri="{BB962C8B-B14F-4D97-AF65-F5344CB8AC3E}">
        <p14:creationId xmlns:p14="http://schemas.microsoft.com/office/powerpoint/2010/main" val="686762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E7498-B939-9886-7DFF-3488DDBAA806}"/>
              </a:ext>
            </a:extLst>
          </p:cNvPr>
          <p:cNvSpPr txBox="1"/>
          <p:nvPr/>
        </p:nvSpPr>
        <p:spPr>
          <a:xfrm>
            <a:off x="216937" y="207220"/>
            <a:ext cx="7322197" cy="593496"/>
          </a:xfrm>
          <a:prstGeom prst="rect">
            <a:avLst/>
          </a:prstGeom>
          <a:noFill/>
        </p:spPr>
        <p:txBody>
          <a:bodyPr wrap="square">
            <a:spAutoFit/>
          </a:bodyPr>
          <a:lstStyle/>
          <a:p>
            <a:pPr>
              <a:lnSpc>
                <a:spcPct val="107000"/>
              </a:lnSpc>
              <a:spcBef>
                <a:spcPts val="1200"/>
              </a:spcBef>
            </a:pPr>
            <a:r>
              <a:rPr lang="en-IN" sz="3200" dirty="0">
                <a:solidFill>
                  <a:schemeClr val="tx2"/>
                </a:solidFill>
                <a:latin typeface="Open Sans"/>
                <a:ea typeface="+mj-ea"/>
                <a:cs typeface="Open Sans"/>
              </a:rPr>
              <a:t>Overall Challenges in Implementation</a:t>
            </a:r>
          </a:p>
        </p:txBody>
      </p:sp>
      <p:sp>
        <p:nvSpPr>
          <p:cNvPr id="5" name="TextBox 4">
            <a:extLst>
              <a:ext uri="{FF2B5EF4-FFF2-40B4-BE49-F238E27FC236}">
                <a16:creationId xmlns:a16="http://schemas.microsoft.com/office/drawing/2014/main" id="{CF21D042-FFE8-2D46-E607-3A4B2F2123F3}"/>
              </a:ext>
            </a:extLst>
          </p:cNvPr>
          <p:cNvSpPr txBox="1"/>
          <p:nvPr/>
        </p:nvSpPr>
        <p:spPr>
          <a:xfrm>
            <a:off x="345232" y="1247139"/>
            <a:ext cx="8453535" cy="4545796"/>
          </a:xfrm>
          <a:prstGeom prst="rect">
            <a:avLst/>
          </a:prstGeom>
          <a:noFill/>
        </p:spPr>
        <p:txBody>
          <a:bodyPr wrap="square">
            <a:spAutoFit/>
          </a:bodyPr>
          <a:lstStyle/>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Takes time to get permissions from the client or website owner for the changes to be made on their website.</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Since certain tasks are allocated to specific developer(s), availability of these developers is a challenge. Takes time to get developers the time to implement.</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Since developers do not have much knowledge about Universal Acceptance and EAI, it took several calls and meetings to explain and also walk through the implementation details, including pseudo code and procedure.</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It was time consuming to take necessary permissions and get developer availability (window period for implementation) since UA implementation was not a priority.</a:t>
            </a:r>
          </a:p>
          <a:p>
            <a:pPr marL="182563" lvl="1" indent="-182563">
              <a:lnSpc>
                <a:spcPct val="135000"/>
              </a:lnSpc>
              <a:buClr>
                <a:schemeClr val="accent3"/>
              </a:buClr>
              <a:buSzPct val="85000"/>
              <a:buFont typeface="Lucida Grande"/>
              <a:buChar char="*"/>
            </a:pPr>
            <a:r>
              <a:rPr lang="en-IN" dirty="0">
                <a:solidFill>
                  <a:srgbClr val="000000"/>
                </a:solidFill>
                <a:latin typeface="Open Sans Light"/>
                <a:cs typeface="Open Sans Light"/>
              </a:rPr>
              <a:t>Daily follow ups were required with respective parties through WhatsApp messages, email, and voice calls.</a:t>
            </a:r>
          </a:p>
        </p:txBody>
      </p:sp>
    </p:spTree>
    <p:extLst>
      <p:ext uri="{BB962C8B-B14F-4D97-AF65-F5344CB8AC3E}">
        <p14:creationId xmlns:p14="http://schemas.microsoft.com/office/powerpoint/2010/main" val="2750389751"/>
      </p:ext>
    </p:extLst>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19844</TotalTime>
  <Words>2196</Words>
  <Application>Microsoft Macintosh PowerPoint</Application>
  <PresentationFormat>On-screen Show (4:3)</PresentationFormat>
  <Paragraphs>237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Lucida Grande</vt:lpstr>
      <vt:lpstr>Open Sans</vt:lpstr>
      <vt:lpstr>Open Sans Light</vt:lpstr>
      <vt:lpstr>Times New Roman</vt:lpstr>
      <vt:lpstr>Office Theme</vt:lpstr>
      <vt:lpstr>UA Remediation for Top Global Websites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Seda Akbulut</cp:lastModifiedBy>
  <cp:revision>600</cp:revision>
  <dcterms:created xsi:type="dcterms:W3CDTF">2016-03-09T19:41:20Z</dcterms:created>
  <dcterms:modified xsi:type="dcterms:W3CDTF">2023-07-14T08:26:22Z</dcterms:modified>
</cp:coreProperties>
</file>