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306" r:id="rId5"/>
    <p:sldId id="260" r:id="rId6"/>
    <p:sldId id="261" r:id="rId7"/>
    <p:sldId id="262" r:id="rId8"/>
    <p:sldId id="616" r:id="rId9"/>
    <p:sldId id="264" r:id="rId10"/>
    <p:sldId id="265" r:id="rId11"/>
    <p:sldId id="266" r:id="rId12"/>
    <p:sldId id="267" r:id="rId13"/>
    <p:sldId id="268" r:id="rId14"/>
    <p:sldId id="269" r:id="rId15"/>
    <p:sldId id="270" r:id="rId16"/>
    <p:sldId id="272" r:id="rId17"/>
    <p:sldId id="276" r:id="rId18"/>
    <p:sldId id="277" r:id="rId19"/>
    <p:sldId id="278" r:id="rId20"/>
    <p:sldId id="279" r:id="rId21"/>
    <p:sldId id="280" r:id="rId22"/>
    <p:sldId id="282" r:id="rId23"/>
    <p:sldId id="283" r:id="rId24"/>
    <p:sldId id="284" r:id="rId25"/>
    <p:sldId id="285" r:id="rId26"/>
    <p:sldId id="286" r:id="rId27"/>
    <p:sldId id="287" r:id="rId28"/>
    <p:sldId id="288" r:id="rId29"/>
    <p:sldId id="289" r:id="rId30"/>
    <p:sldId id="290" r:id="rId31"/>
    <p:sldId id="291"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Merriweather Sans" pitchFamily="2" charset="77"/>
      <p:regular r:id="rId42"/>
      <p:bold r:id="rId43"/>
      <p:italic r:id="rId44"/>
      <p:boldItalic r:id="rId45"/>
    </p:embeddedFont>
    <p:embeddedFont>
      <p:font typeface="Noto Sans Symbols" panose="020B0702040504020204" pitchFamily="34" charset="0"/>
      <p:regular r:id="rId46"/>
      <p:bold r:id="rId47"/>
    </p:embeddedFont>
    <p:embeddedFont>
      <p:font typeface="Open Sans" panose="020B0606030504020204" pitchFamily="34" charset="0"/>
      <p:regular r:id="rId48"/>
      <p:bold r:id="rId49"/>
      <p:italic r:id="rId50"/>
      <p:boldItalic r:id="rId51"/>
    </p:embeddedFont>
    <p:embeddedFont>
      <p:font typeface="Open Sans Light" panose="020B0306030504020204" pitchFamily="34" charset="0"/>
      <p:regular r:id="rId52"/>
      <p:bold r:id="rId53"/>
      <p:italic r:id="rId54"/>
      <p:boldItalic r:id="rId55"/>
    </p:embeddedFont>
    <p:embeddedFont>
      <p:font typeface="Source Sans Pro Light" panose="020F030202020403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h1s108WmY4dRM5vuvbNI8SEZ9T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Sexto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E2C26-B644-420A-8619-DE85BF4257E0}">
  <a:tblStyle styleId="{123E2C26-B644-420A-8619-DE85BF4257E0}"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00"/>
    <p:restoredTop sz="94684"/>
  </p:normalViewPr>
  <p:slideViewPr>
    <p:cSldViewPr snapToGrid="0">
      <p:cViewPr varScale="1">
        <p:scale>
          <a:sx n="60" d="100"/>
          <a:sy n="60" d="100"/>
        </p:scale>
        <p:origin x="192" y="1168"/>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6"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74"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73" Type="http://customschemas.google.com/relationships/presentationmetadata" Target="meta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r>
              <a:rPr lang="es-MX" sz="1800" b="1" dirty="0">
                <a:solidFill>
                  <a:schemeClr val="tx1"/>
                </a:solidFill>
                <a:latin typeface="Open Sans Light" panose="020B0306030504020204" pitchFamily="34" charset="0"/>
              </a:rPr>
              <a:t>Idiomas en la web:</a:t>
            </a:r>
          </a:p>
        </c:rich>
      </c:tx>
      <c:layout>
        <c:manualLayout>
          <c:xMode val="edge"/>
          <c:yMode val="edge"/>
          <c:x val="0.14003364442340463"/>
          <c:y val="9.4020162335914995E-3"/>
        </c:manualLayout>
      </c:layout>
      <c:overlay val="0"/>
      <c:spPr>
        <a:noFill/>
        <a:ln>
          <a:noFill/>
        </a:ln>
        <a:effectLst/>
      </c:spPr>
      <c:txPr>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manualLayout>
          <c:layoutTarget val="inner"/>
          <c:xMode val="edge"/>
          <c:yMode val="edge"/>
          <c:x val="0.16141048899834382"/>
          <c:y val="0.10399838938937482"/>
          <c:w val="0.67717902200331237"/>
          <c:h val="0.77826209292059012"/>
        </c:manualLayout>
      </c:layout>
      <c:doughnutChart>
        <c:varyColors val="1"/>
        <c:ser>
          <c:idx val="0"/>
          <c:order val="0"/>
          <c:tx>
            <c:strRef>
              <c:f>Planilha1!$B$1</c:f>
              <c:strCache>
                <c:ptCount val="1"/>
                <c:pt idx="0">
                  <c:v>Languages on the Web</c:v>
                </c:pt>
              </c:strCache>
            </c:strRef>
          </c:tx>
          <c:dPt>
            <c:idx val="0"/>
            <c:bubble3D val="0"/>
            <c:spPr>
              <a:solidFill>
                <a:schemeClr val="accent1"/>
              </a:solidFill>
              <a:ln w="19050">
                <a:solidFill>
                  <a:schemeClr val="lt1"/>
                </a:solidFill>
              </a:ln>
              <a:effectLst/>
            </c:spP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1-3097-4941-A026-C4F0E3533EA6}"/>
              </c:ext>
            </c:extLst>
          </c:dPt>
          <c:dPt>
            <c:idx val="1"/>
            <c:bubble3D val="0"/>
            <c:spPr>
              <a:solidFill>
                <a:schemeClr val="accent2"/>
              </a:solidFill>
              <a:ln w="19050">
                <a:solidFill>
                  <a:schemeClr val="lt1"/>
                </a:solidFill>
              </a:ln>
              <a:effectLst/>
            </c:spP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3-3097-4941-A026-C4F0E3533EA6}"/>
              </c:ext>
            </c:extLst>
          </c:dPt>
          <c:dLbls>
            <c:dLbl>
              <c:idx val="0"/>
              <c:layout>
                <c:manualLayout>
                  <c:x val="7.2360044225521211E-2"/>
                  <c:y val="0.14978193690481381"/>
                </c:manualLayout>
              </c:layout>
              <c:tx>
                <c:rich>
                  <a:bodyPr/>
                  <a:lstStyle/>
                  <a:p>
                    <a:r>
                      <a:rPr lang="en-US" dirty="0"/>
                      <a:t>57%</a:t>
                    </a:r>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DataLabelsRange val="0"/>
                </c:ext>
                <c:ext xmlns:c16="http://schemas.microsoft.com/office/drawing/2014/chart" uri="{C3380CC4-5D6E-409C-BE32-E72D297353CC}">
                  <c16:uniqueId val="{00000001-3097-4941-A026-C4F0E3533EA6}"/>
                </c:ext>
              </c:extLst>
            </c:dLbl>
            <c:dLbl>
              <c:idx val="1"/>
              <c:layout>
                <c:manualLayout>
                  <c:x val="-7.6168336822382929E-2"/>
                  <c:y val="-0.13128438381299729"/>
                </c:manualLayout>
              </c:layout>
              <c:tx>
                <c:rich>
                  <a:bodyPr/>
                  <a:lstStyle/>
                  <a:p>
                    <a:r>
                      <a:rPr lang="en-US" dirty="0"/>
                      <a:t>43%</a:t>
                    </a:r>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DataLabelsRange val="0"/>
                </c:ext>
                <c:ext xmlns:c16="http://schemas.microsoft.com/office/drawing/2014/chart" uri="{C3380CC4-5D6E-409C-BE32-E72D297353CC}">
                  <c16:uniqueId val="{00000003-3097-4941-A026-C4F0E3533EA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extLst>
          </c:dLbls>
          <c:cat>
            <c:strRef>
              <c:f>Planilha1!$A$2:$A$3</c:f>
              <c:strCache>
                <c:ptCount val="2"/>
                <c:pt idx="0">
                  <c:v>English</c:v>
                </c:pt>
                <c:pt idx="1">
                  <c:v>Others</c:v>
                </c:pt>
              </c:strCache>
            </c:strRef>
          </c:cat>
          <c:val>
            <c:numRef>
              <c:f>Planilha1!$B$2:$B$3</c:f>
              <c:numCache>
                <c:formatCode>General</c:formatCode>
                <c:ptCount val="2"/>
                <c:pt idx="0">
                  <c:v>59</c:v>
                </c:pt>
                <c:pt idx="1">
                  <c:v>41</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4-3097-4941-A026-C4F0E3533EA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9577556512131566"/>
          <c:y val="0.90644470174358005"/>
          <c:w val="0.60360103383736308"/>
          <c:h val="8.41533656148492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lang="es-MX"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ee7613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45"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s-MX" sz="1200" b="0" i="0" u="none" strike="noStrike" cap="none">
                <a:solidFill>
                  <a:schemeClr val="dk2"/>
                </a:solidFill>
                <a:latin typeface="Open Sans Light"/>
                <a:sym typeface="Open Sans Light"/>
              </a:rPr>
              <a:t>Aceptación Universal</a:t>
            </a:r>
            <a:endParaRPr lang="es-MX"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s-MX" sz="1200" b="0">
                <a:solidFill>
                  <a:schemeClr val="dk2"/>
                </a:solidFill>
                <a:latin typeface="Open Sans Light"/>
                <a:sym typeface="Open Sans Light"/>
              </a:rPr>
              <a:t>Aceptación Universal</a:t>
            </a:r>
            <a:endParaRPr lang="es-MX" sz="1200" b="0">
              <a:solidFill>
                <a:schemeClr val="dk2"/>
              </a:solidFill>
              <a:latin typeface="Open Sans Light"/>
              <a:ea typeface="Open Sans Light"/>
              <a:cs typeface="Open Sans Light"/>
              <a:sym typeface="Open Sans Light"/>
            </a:endParaRPr>
          </a:p>
        </p:txBody>
      </p:sp>
      <p:pic>
        <p:nvPicPr>
          <p:cNvPr id="59" name="Google Shape;5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60" name="Google Shape;60;p51"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a:solidFill>
                <a:schemeClr val="lt1"/>
              </a:solidFill>
              <a:latin typeface="Open Sans"/>
              <a:ea typeface="Open Sans"/>
              <a:cs typeface="Open Sans"/>
              <a:sym typeface="Open Sans"/>
            </a:endParaRPr>
          </a:p>
        </p:txBody>
      </p:sp>
      <p:pic>
        <p:nvPicPr>
          <p:cNvPr id="64" name="Google Shape;6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5" name="Google Shape;6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2" name="Google Shape;7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73" name="Google Shape;7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a:solidFill>
                <a:schemeClr val="lt1"/>
              </a:solidFill>
              <a:latin typeface="Open Sans"/>
              <a:ea typeface="Open Sans"/>
              <a:cs typeface="Open Sans"/>
              <a:sym typeface="Open Sans"/>
            </a:endParaRPr>
          </a:p>
        </p:txBody>
      </p:sp>
      <p:sp>
        <p:nvSpPr>
          <p:cNvPr id="75" name="Google Shape;7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labs.theguardian.com/digital-language-divide/" TargetMode="External"/><Relationship Id="rId4" Type="http://schemas.openxmlformats.org/officeDocument/2006/relationships/hyperlink" Target="https://en.wikipedia.org/wiki/List_of_writing_system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asg.tech/download/uasg-009-quick-guide-to-tender-and-contractual-documents-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cann.org/en/announcements/details/icann-publishes-ua-roadmap-for-domain-name-registry-and-registrar-systems-25-01-2023-e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asg.tech/wp-content/uploads/2022/08/UA-Readiness-Report-FY22.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uasg.tech/global-support-center/" TargetMode="External"/><Relationship Id="rId4" Type="http://schemas.openxmlformats.org/officeDocument/2006/relationships/hyperlink" Target="https://uasg.tech/download/uasg-002-webmaster-engagement-letter-e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icann.org/id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icann.org/u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abbel.com/en/magazine/the-10-most-spoken-languages-in-the-worl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s://w3techs.com/technologies/history_overview/content_language"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492883"/>
            <a:ext cx="7655116" cy="4395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AFAFA"/>
              </a:buClr>
              <a:buSzPts val="1800"/>
              <a:buFont typeface="Arial"/>
              <a:buNone/>
            </a:pPr>
            <a:r>
              <a:rPr lang="es-MX" sz="1800" b="0" i="0" u="none" strike="noStrike" cap="none" dirty="0">
                <a:solidFill>
                  <a:srgbClr val="FAFAFA"/>
                </a:solidFill>
                <a:latin typeface="Open Sans Light"/>
                <a:sym typeface="Open Sans Light"/>
              </a:rPr>
              <a:t>[Nombre del presentador] / Sesión de concientización del Día de la </a:t>
            </a:r>
            <a:r>
              <a:rPr lang="es-MX" sz="1800" dirty="0">
                <a:solidFill>
                  <a:srgbClr val="FAFAFA"/>
                </a:solidFill>
                <a:latin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0"/>
                  </a:ext>
                </a:extLst>
              </a:rPr>
              <a:t>Aceptación Universal</a:t>
            </a:r>
            <a:r>
              <a:rPr lang="es-MX" sz="1800" b="0" i="0" u="none" strike="noStrike" cap="none" dirty="0">
                <a:solidFill>
                  <a:srgbClr val="FAFAFA"/>
                </a:solidFill>
                <a:latin typeface="Open Sans Light"/>
                <a:sym typeface="Open Sans Light"/>
              </a:rPr>
              <a:t> / [Fecha, mes] 2023</a:t>
            </a:r>
            <a:endParaRPr lang="es-MX" dirty="0"/>
          </a:p>
        </p:txBody>
      </p:sp>
      <p:sp>
        <p:nvSpPr>
          <p:cNvPr id="82" name="Google Shape;82;p1"/>
          <p:cNvSpPr txBox="1">
            <a:spLocks noGrp="1"/>
          </p:cNvSpPr>
          <p:nvPr>
            <p:ph type="title"/>
          </p:nvPr>
        </p:nvSpPr>
        <p:spPr>
          <a:xfrm>
            <a:off x="465996" y="3951851"/>
            <a:ext cx="8137524" cy="11547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Open Sans"/>
              <a:buNone/>
            </a:pPr>
            <a:r>
              <a:rPr lang="es-MX"/>
              <a:t>Aceptación Universal (UA) de nombres de dominio y direcciones de correo electrónico</a:t>
            </a: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¿Por qué necesitamos los IDN?</a:t>
            </a:r>
          </a:p>
        </p:txBody>
      </p:sp>
      <p:sp>
        <p:nvSpPr>
          <p:cNvPr id="231" name="Google Shape;231;p10"/>
          <p:cNvSpPr txBox="1"/>
          <p:nvPr/>
        </p:nvSpPr>
        <p:spPr>
          <a:xfrm>
            <a:off x="540327" y="1018905"/>
            <a:ext cx="7895416"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i="1" dirty="0">
                <a:solidFill>
                  <a:schemeClr val="dk1"/>
                </a:solidFill>
                <a:latin typeface="Open Sans"/>
                <a:sym typeface="Open Sans"/>
              </a:rPr>
              <a:t>“La web no solo conecta a máquinas, sino que conecta a personas”,  </a:t>
            </a:r>
            <a:r>
              <a:rPr lang="en-US" sz="1600" i="1" dirty="0">
                <a:solidFill>
                  <a:schemeClr val="dk1"/>
                </a:solidFill>
                <a:latin typeface="Open Sans"/>
                <a:sym typeface="Open Sans"/>
              </a:rPr>
              <a:t>					</a:t>
            </a:r>
            <a:r>
              <a:rPr lang="es-MX" sz="1600" i="1" dirty="0">
                <a:solidFill>
                  <a:schemeClr val="dk1"/>
                </a:solidFill>
                <a:latin typeface="Open Sans"/>
                <a:sym typeface="Open Sans"/>
              </a:rPr>
              <a:t>-- </a:t>
            </a:r>
            <a:r>
              <a:rPr lang="es-MX" sz="1600" dirty="0">
                <a:solidFill>
                  <a:schemeClr val="dk1"/>
                </a:solidFill>
                <a:latin typeface="Open Sans"/>
                <a:sym typeface="Open Sans"/>
              </a:rPr>
              <a:t>Tim Berners-Lee</a:t>
            </a:r>
            <a:endParaRPr lang="es-MX" sz="1200" dirty="0"/>
          </a:p>
        </p:txBody>
      </p:sp>
      <p:pic>
        <p:nvPicPr>
          <p:cNvPr id="233" name="Google Shape;233;p10"/>
          <p:cNvPicPr preferRelativeResize="0"/>
          <p:nvPr/>
        </p:nvPicPr>
        <p:blipFill rotWithShape="1">
          <a:blip r:embed="rId3">
            <a:alphaModFix/>
          </a:blip>
          <a:srcRect b="2235"/>
          <a:stretch/>
        </p:blipFill>
        <p:spPr>
          <a:xfrm>
            <a:off x="959462" y="2838334"/>
            <a:ext cx="7285221" cy="3488646"/>
          </a:xfrm>
          <a:prstGeom prst="rect">
            <a:avLst/>
          </a:prstGeom>
          <a:noFill/>
          <a:ln>
            <a:noFill/>
          </a:ln>
        </p:spPr>
      </p:pic>
      <p:sp>
        <p:nvSpPr>
          <p:cNvPr id="234" name="Google Shape;234;p10"/>
          <p:cNvSpPr txBox="1"/>
          <p:nvPr/>
        </p:nvSpPr>
        <p:spPr>
          <a:xfrm>
            <a:off x="3549679" y="6173092"/>
            <a:ext cx="511414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i="1">
                <a:solidFill>
                  <a:schemeClr val="dk1"/>
                </a:solidFill>
                <a:latin typeface="Open Sans"/>
                <a:sym typeface="Open Sans"/>
              </a:rPr>
              <a:t>Fuente: </a:t>
            </a:r>
            <a:r>
              <a:rPr lang="es-MX" sz="1400" i="1" u="sng">
                <a:solidFill>
                  <a:schemeClr val="dk1"/>
                </a:solidFill>
                <a:latin typeface="Open Sans"/>
                <a:sym typeface="Open Sans"/>
                <a:hlinkClick r:id="rId4">
                  <a:extLst>
                    <a:ext uri="{A12FA001-AC4F-418D-AE19-62706E023703}">
                      <ahyp:hlinkClr xmlns:ahyp="http://schemas.microsoft.com/office/drawing/2018/hyperlinkcolor" val="tx"/>
                    </a:ext>
                  </a:extLst>
                </a:hlinkClick>
              </a:rPr>
              <a:t>https://en.wikipedia.org/wiki/List_of_writing_systems</a:t>
            </a:r>
            <a:r>
              <a:rPr lang="es-MX" sz="1400" i="1">
                <a:solidFill>
                  <a:schemeClr val="dk1"/>
                </a:solidFill>
                <a:latin typeface="Open Sans"/>
                <a:sym typeface="Open Sans"/>
              </a:rPr>
              <a:t>.  </a:t>
            </a:r>
            <a:endParaRPr lang="es-MX"/>
          </a:p>
        </p:txBody>
      </p:sp>
      <p:sp>
        <p:nvSpPr>
          <p:cNvPr id="2" name="Google Shape;232;p10">
            <a:extLst>
              <a:ext uri="{FF2B5EF4-FFF2-40B4-BE49-F238E27FC236}">
                <a16:creationId xmlns:a16="http://schemas.microsoft.com/office/drawing/2014/main" id="{DA079AD0-F173-2BF4-75B3-C2F8F009E1F4}"/>
              </a:ext>
            </a:extLst>
          </p:cNvPr>
          <p:cNvSpPr txBox="1"/>
          <p:nvPr/>
        </p:nvSpPr>
        <p:spPr>
          <a:xfrm>
            <a:off x="540326" y="1607907"/>
            <a:ext cx="8375074" cy="10156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b="0" i="1" dirty="0">
                <a:solidFill>
                  <a:schemeClr val="dk1"/>
                </a:solidFill>
                <a:latin typeface="Open Sans"/>
                <a:sym typeface="Open Sans"/>
              </a:rPr>
              <a:t>"El idioma es tan importante para establecer conexiones humanas tanto dentro </a:t>
            </a:r>
            <a:br>
              <a:rPr lang="es-MX" sz="1600" b="0" i="1" dirty="0">
                <a:solidFill>
                  <a:schemeClr val="dk1"/>
                </a:solidFill>
                <a:latin typeface="Open Sans"/>
                <a:sym typeface="Open Sans"/>
              </a:rPr>
            </a:br>
            <a:r>
              <a:rPr lang="es-MX" sz="1600" b="0" i="1" dirty="0">
                <a:solidFill>
                  <a:schemeClr val="dk1"/>
                </a:solidFill>
                <a:latin typeface="Open Sans"/>
                <a:sym typeface="Open Sans"/>
              </a:rPr>
              <a:t>como fuera de Internet".</a:t>
            </a:r>
            <a:r>
              <a:rPr lang="en-US" sz="1600" b="0" i="1" dirty="0">
                <a:solidFill>
                  <a:schemeClr val="dk1"/>
                </a:solidFill>
                <a:latin typeface="Open Sans"/>
                <a:sym typeface="Open Sans"/>
              </a:rPr>
              <a:t>	</a:t>
            </a:r>
            <a:r>
              <a:rPr lang="es-MX" sz="1600" b="0" i="1" dirty="0">
                <a:solidFill>
                  <a:schemeClr val="dk1"/>
                </a:solidFill>
                <a:latin typeface="Open Sans"/>
                <a:sym typeface="Open Sans"/>
              </a:rPr>
              <a:t>--  </a:t>
            </a:r>
            <a:r>
              <a:rPr lang="es-MX" sz="1600" b="0" i="0" u="sng" dirty="0">
                <a:solidFill>
                  <a:schemeClr val="dk1"/>
                </a:solidFill>
                <a:latin typeface="Open Sans"/>
                <a:sym typeface="Open Sans"/>
                <a:hlinkClick r:id="rId5">
                  <a:extLst>
                    <a:ext uri="{A12FA001-AC4F-418D-AE19-62706E023703}">
                      <ahyp:hlinkClr xmlns:ahyp="http://schemas.microsoft.com/office/drawing/2018/hyperlinkcolor" val="tx"/>
                    </a:ext>
                  </a:extLst>
                </a:hlinkClick>
              </a:rPr>
              <a:t>La brecha lingüística digital  (The Digital Language Divide)</a:t>
            </a:r>
            <a:endParaRPr lang="es-MX" sz="1200" dirty="0"/>
          </a:p>
          <a:p>
            <a:pPr marL="0" marR="0" lvl="0" indent="0" algn="l" rtl="0">
              <a:spcBef>
                <a:spcPts val="0"/>
              </a:spcBef>
              <a:spcAft>
                <a:spcPts val="0"/>
              </a:spcAft>
              <a:buNone/>
            </a:pPr>
            <a:endParaRPr lang="es-MX" sz="1800" b="0" i="1"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s-MX" sz="1600" b="0" dirty="0">
                <a:solidFill>
                  <a:schemeClr val="dk1"/>
                </a:solidFill>
                <a:latin typeface="Open Sans"/>
                <a:sym typeface="Open Sans"/>
              </a:rPr>
              <a:t>Los IDN permiten estas conexiones en línea en los idiomas locales.</a:t>
            </a:r>
            <a:endParaRPr lang="es-MX"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Dominios de Alto Nivel con Código de País de IDN</a:t>
            </a:r>
          </a:p>
        </p:txBody>
      </p:sp>
      <p:pic>
        <p:nvPicPr>
          <p:cNvPr id="2" name="Google Shape;240;p11">
            <a:extLst>
              <a:ext uri="{FF2B5EF4-FFF2-40B4-BE49-F238E27FC236}">
                <a16:creationId xmlns:a16="http://schemas.microsoft.com/office/drawing/2014/main" id="{2FF92214-D723-790C-909D-1B1C706AAF57}"/>
              </a:ext>
            </a:extLst>
          </p:cNvPr>
          <p:cNvPicPr preferRelativeResize="0"/>
          <p:nvPr/>
        </p:nvPicPr>
        <p:blipFill rotWithShape="1">
          <a:blip r:embed="rId3">
            <a:alphaModFix/>
          </a:blip>
          <a:srcRect t="7650" b="6904"/>
          <a:stretch/>
        </p:blipFill>
        <p:spPr>
          <a:xfrm>
            <a:off x="320041" y="933166"/>
            <a:ext cx="8204261" cy="5257571"/>
          </a:xfrm>
          <a:prstGeom prst="rect">
            <a:avLst/>
          </a:prstGeom>
          <a:noFill/>
          <a:ln>
            <a:noFill/>
          </a:ln>
        </p:spPr>
      </p:pic>
      <p:sp>
        <p:nvSpPr>
          <p:cNvPr id="3" name="TextBox 2">
            <a:extLst>
              <a:ext uri="{FF2B5EF4-FFF2-40B4-BE49-F238E27FC236}">
                <a16:creationId xmlns:a16="http://schemas.microsoft.com/office/drawing/2014/main" id="{3A8F8ED3-0FE7-DC7C-3882-74DE51F46D62}"/>
              </a:ext>
            </a:extLst>
          </p:cNvPr>
          <p:cNvSpPr txBox="1"/>
          <p:nvPr/>
        </p:nvSpPr>
        <p:spPr>
          <a:xfrm>
            <a:off x="600237" y="6203094"/>
            <a:ext cx="7643867" cy="307777"/>
          </a:xfrm>
          <a:prstGeom prst="rect">
            <a:avLst/>
          </a:prstGeom>
          <a:noFill/>
        </p:spPr>
        <p:txBody>
          <a:bodyPr wrap="square">
            <a:spAutoFit/>
          </a:bodyPr>
          <a:lstStyle/>
          <a:p>
            <a:pPr marL="0" marR="0" lvl="0" indent="0" algn="l" rtl="0">
              <a:spcBef>
                <a:spcPts val="0"/>
              </a:spcBef>
              <a:spcAft>
                <a:spcPts val="0"/>
              </a:spcAft>
              <a:buNone/>
            </a:pPr>
            <a:r>
              <a:rPr lang="en-US" b="0" strike="noStrike" dirty="0">
                <a:solidFill>
                  <a:srgbClr val="000000"/>
                </a:solidFill>
                <a:effectLst/>
                <a:latin typeface="Open Sans" panose="020B0606030504020204" pitchFamily="34" charset="0"/>
              </a:rPr>
              <a:t>*Se </a:t>
            </a:r>
            <a:r>
              <a:rPr lang="en-US" b="0" strike="noStrike" dirty="0" err="1">
                <a:solidFill>
                  <a:srgbClr val="000000"/>
                </a:solidFill>
                <a:effectLst/>
                <a:latin typeface="Open Sans" panose="020B0606030504020204" pitchFamily="34" charset="0"/>
              </a:rPr>
              <a:t>evaluaron</a:t>
            </a:r>
            <a:r>
              <a:rPr lang="en-US" b="0" strike="noStrike" dirty="0">
                <a:solidFill>
                  <a:srgbClr val="000000"/>
                </a:solidFill>
                <a:effectLst/>
                <a:latin typeface="Open Sans" panose="020B0606030504020204" pitchFamily="34" charset="0"/>
              </a:rPr>
              <a:t> con </a:t>
            </a:r>
            <a:r>
              <a:rPr lang="en-US" b="0" strike="noStrike" dirty="0" err="1">
                <a:solidFill>
                  <a:srgbClr val="000000"/>
                </a:solidFill>
                <a:effectLst/>
                <a:latin typeface="Open Sans" panose="020B0606030504020204" pitchFamily="34" charset="0"/>
              </a:rPr>
              <a:t>éxito</a:t>
            </a:r>
            <a:r>
              <a:rPr lang="en-US" b="0" strike="noStrike" dirty="0">
                <a:solidFill>
                  <a:srgbClr val="000000"/>
                </a:solidFill>
                <a:effectLst/>
                <a:latin typeface="Open Sans" panose="020B0606030504020204" pitchFamily="34" charset="0"/>
              </a:rPr>
              <a:t> 62 ccTLD de IDN para 43 </a:t>
            </a:r>
            <a:r>
              <a:rPr lang="en-US" b="0" strike="noStrike" dirty="0" err="1">
                <a:solidFill>
                  <a:srgbClr val="000000"/>
                </a:solidFill>
                <a:effectLst/>
                <a:latin typeface="Open Sans" panose="020B0606030504020204" pitchFamily="34" charset="0"/>
              </a:rPr>
              <a:t>países</a:t>
            </a:r>
            <a:r>
              <a:rPr lang="en-US" b="0" strike="noStrike" dirty="0">
                <a:solidFill>
                  <a:srgbClr val="000000"/>
                </a:solidFill>
                <a:effectLst/>
                <a:latin typeface="Open Sans" panose="020B0606030504020204" pitchFamily="34" charset="0"/>
              </a:rPr>
              <a:t> y </a:t>
            </a:r>
            <a:r>
              <a:rPr lang="en-US" b="0" strike="noStrike" dirty="0" err="1">
                <a:solidFill>
                  <a:srgbClr val="000000"/>
                </a:solidFill>
                <a:effectLst/>
                <a:latin typeface="Open Sans" panose="020B0606030504020204" pitchFamily="34" charset="0"/>
              </a:rPr>
              <a:t>territorios</a:t>
            </a:r>
            <a:r>
              <a:rPr lang="en-US" b="0" strike="noStrike" dirty="0">
                <a:solidFill>
                  <a:srgbClr val="000000"/>
                </a:solidFill>
                <a:effectLst/>
                <a:latin typeface="Open Sans" panose="020B0606030504020204" pitchFamily="34" charset="0"/>
              </a:rPr>
              <a:t> (a </a:t>
            </a:r>
            <a:r>
              <a:rPr lang="en-US" b="0" strike="noStrike" dirty="0" err="1">
                <a:solidFill>
                  <a:srgbClr val="000000"/>
                </a:solidFill>
                <a:effectLst/>
                <a:latin typeface="Open Sans" panose="020B0606030504020204" pitchFamily="34" charset="0"/>
              </a:rPr>
              <a:t>marzo</a:t>
            </a:r>
            <a:r>
              <a:rPr lang="en-US" b="0" strike="noStrike" dirty="0">
                <a:solidFill>
                  <a:srgbClr val="000000"/>
                </a:solidFill>
                <a:effectLst/>
                <a:latin typeface="Open Sans" panose="020B0606030504020204" pitchFamily="34" charset="0"/>
              </a:rPr>
              <a:t> de 2023)</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TLD genéricos (gTLD) de IDN</a:t>
            </a:r>
          </a:p>
        </p:txBody>
      </p:sp>
      <p:pic>
        <p:nvPicPr>
          <p:cNvPr id="246" name="Google Shape;246;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247" name="Google Shape;247;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500"/>
              <a:buFont typeface="Arial"/>
              <a:buNone/>
            </a:pPr>
            <a:r>
              <a:rPr lang="es-MX" sz="1800" dirty="0">
                <a:solidFill>
                  <a:schemeClr val="dk1"/>
                </a:solidFill>
                <a:latin typeface="Open Sans"/>
                <a:sym typeface="Open Sans"/>
              </a:rPr>
              <a:t>91 gTLD de IDN son delegados.</a:t>
            </a:r>
            <a:endParaRPr lang="es-MX" sz="1800" dirty="0">
              <a:solidFill>
                <a:srgbClr val="0C1F24"/>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5"/>
                  </a:ext>
                </a:extLst>
              </a:rPr>
              <a:t>Ejemplos de IDN</a:t>
            </a:r>
            <a:endParaRPr lang="es-MX" sz="2800" dirty="0"/>
          </a:p>
        </p:txBody>
      </p:sp>
      <p:sp>
        <p:nvSpPr>
          <p:cNvPr id="253" name="Google Shape;253;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s-MX" sz="2000">
                <a:solidFill>
                  <a:srgbClr val="000000"/>
                </a:solidFill>
                <a:latin typeface="Times New Roman"/>
                <a:sym typeface="Times New Roman"/>
              </a:rPr>
              <a:t>համընդհանուր-ընկալում-թեստ.հայ</a:t>
            </a:r>
            <a:endParaRPr lang="es-MX"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or-IN" sz="2000">
                <a:solidFill>
                  <a:srgbClr val="000000"/>
                </a:solidFill>
                <a:latin typeface="Open Sans"/>
                <a:sym typeface="Open Sans"/>
              </a:rPr>
              <a:t>ଯୁନିଭରସାଲ</a:t>
            </a:r>
            <a:r>
              <a:rPr lang="es-MX" sz="2000">
                <a:solidFill>
                  <a:srgbClr val="000000"/>
                </a:solidFill>
                <a:latin typeface="Open Sans"/>
                <a:sym typeface="Open Sans"/>
              </a:rPr>
              <a:t>-</a:t>
            </a:r>
            <a:r>
              <a:rPr lang="or-IN" sz="2000">
                <a:solidFill>
                  <a:srgbClr val="000000"/>
                </a:solidFill>
                <a:latin typeface="Open Sans"/>
                <a:sym typeface="Open Sans"/>
              </a:rPr>
              <a:t>ଏକସେପ୍ଟନ୍ସ</a:t>
            </a:r>
            <a:r>
              <a:rPr lang="es-MX" sz="2000">
                <a:solidFill>
                  <a:srgbClr val="000000"/>
                </a:solidFill>
                <a:latin typeface="Open Sans"/>
                <a:sym typeface="Open Sans"/>
              </a:rPr>
              <a:t>-</a:t>
            </a:r>
            <a:r>
              <a:rPr lang="or-IN" sz="2000">
                <a:solidFill>
                  <a:srgbClr val="000000"/>
                </a:solidFill>
                <a:latin typeface="Open Sans"/>
                <a:sym typeface="Open Sans"/>
              </a:rPr>
              <a:t>ଟେଷ୍ଟ</a:t>
            </a:r>
            <a:r>
              <a:rPr lang="es-MX" sz="2000">
                <a:solidFill>
                  <a:srgbClr val="000000"/>
                </a:solidFill>
                <a:latin typeface="Open Sans"/>
                <a:sym typeface="Open Sans"/>
              </a:rPr>
              <a:t>.</a:t>
            </a:r>
            <a:r>
              <a:rPr lang="or-IN" sz="2000">
                <a:solidFill>
                  <a:srgbClr val="000000"/>
                </a:solidFill>
                <a:latin typeface="Open Sans"/>
                <a:sym typeface="Open Sans"/>
              </a:rPr>
              <a:t>ଭାରତ</a:t>
            </a:r>
            <a:endParaRPr lang="es-MX"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Times New Roman"/>
                <a:sym typeface="Times New Roman"/>
              </a:rPr>
              <a:t>უნივერსალური-თავსობადობის-ტესტი.გე</a:t>
            </a:r>
            <a:endParaRPr lang="es-MX"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ko-KR" sz="2000">
                <a:solidFill>
                  <a:srgbClr val="000000"/>
                </a:solidFill>
                <a:latin typeface="Open Sans"/>
                <a:sym typeface="Open Sans"/>
              </a:rPr>
              <a:t>다국어도메인이용환경테스트</a:t>
            </a:r>
            <a:r>
              <a:rPr lang="es-MX" sz="2000">
                <a:solidFill>
                  <a:srgbClr val="000000"/>
                </a:solidFill>
                <a:latin typeface="Open Sans"/>
                <a:sym typeface="Open Sans"/>
              </a:rPr>
              <a:t>.</a:t>
            </a:r>
            <a:r>
              <a:rPr lang="ko-KR" sz="2000">
                <a:solidFill>
                  <a:srgbClr val="000000"/>
                </a:solidFill>
                <a:latin typeface="Open Sans"/>
                <a:sym typeface="Open Sans"/>
              </a:rPr>
              <a:t>한국</a:t>
            </a:r>
            <a:endParaRPr lang="es-MX"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ml-IN" sz="2000">
                <a:solidFill>
                  <a:srgbClr val="000000"/>
                </a:solidFill>
                <a:latin typeface="Open Sans"/>
                <a:sym typeface="Open Sans"/>
              </a:rPr>
              <a:t>സാർവത്രിക</a:t>
            </a:r>
            <a:r>
              <a:rPr lang="es-MX" sz="2000">
                <a:solidFill>
                  <a:srgbClr val="000000"/>
                </a:solidFill>
                <a:latin typeface="Open Sans"/>
                <a:sym typeface="Open Sans"/>
              </a:rPr>
              <a:t>-</a:t>
            </a:r>
            <a:r>
              <a:rPr lang="ml-IN" sz="2000">
                <a:solidFill>
                  <a:srgbClr val="000000"/>
                </a:solidFill>
                <a:latin typeface="Open Sans"/>
                <a:sym typeface="Open Sans"/>
              </a:rPr>
              <a:t>സ്വീകാര്യതാ</a:t>
            </a:r>
            <a:r>
              <a:rPr lang="es-MX" sz="2000">
                <a:solidFill>
                  <a:srgbClr val="000000"/>
                </a:solidFill>
                <a:latin typeface="Open Sans"/>
                <a:sym typeface="Open Sans"/>
              </a:rPr>
              <a:t>-</a:t>
            </a:r>
            <a:r>
              <a:rPr lang="ml-IN" sz="2000">
                <a:solidFill>
                  <a:srgbClr val="000000"/>
                </a:solidFill>
                <a:latin typeface="Open Sans"/>
                <a:sym typeface="Open Sans"/>
              </a:rPr>
              <a:t>പരിശോധന</a:t>
            </a:r>
            <a:r>
              <a:rPr lang="es-MX" sz="2000">
                <a:solidFill>
                  <a:srgbClr val="000000"/>
                </a:solidFill>
                <a:latin typeface="Open Sans"/>
                <a:sym typeface="Open Sans"/>
              </a:rPr>
              <a:t>.</a:t>
            </a:r>
            <a:r>
              <a:rPr lang="ml-IN" sz="2000">
                <a:solidFill>
                  <a:srgbClr val="000000"/>
                </a:solidFill>
                <a:latin typeface="Open Sans"/>
                <a:sym typeface="Open Sans"/>
              </a:rPr>
              <a:t>ഭാരതം</a:t>
            </a:r>
            <a:endParaRPr lang="es-MX"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ar-SA" sz="2000">
                <a:solidFill>
                  <a:schemeClr val="dk1"/>
                </a:solidFill>
                <a:latin typeface="Open Sans"/>
                <a:sym typeface="Open Sans"/>
              </a:rPr>
              <a:t>تجربة</a:t>
            </a:r>
            <a:r>
              <a:rPr lang="es-MX" sz="2000">
                <a:solidFill>
                  <a:schemeClr val="dk1"/>
                </a:solidFill>
                <a:latin typeface="Open Sans"/>
                <a:sym typeface="Open Sans"/>
              </a:rPr>
              <a:t>-</a:t>
            </a:r>
            <a:r>
              <a:rPr lang="ar-SA" sz="2000">
                <a:solidFill>
                  <a:schemeClr val="dk1"/>
                </a:solidFill>
                <a:latin typeface="Open Sans"/>
                <a:sym typeface="Open Sans"/>
              </a:rPr>
              <a:t>القبول</a:t>
            </a:r>
            <a:r>
              <a:rPr lang="es-MX" sz="2000">
                <a:solidFill>
                  <a:schemeClr val="dk1"/>
                </a:solidFill>
                <a:latin typeface="Open Sans"/>
                <a:sym typeface="Open Sans"/>
              </a:rPr>
              <a:t>-</a:t>
            </a:r>
            <a:r>
              <a:rPr lang="ar-SA" sz="2000">
                <a:solidFill>
                  <a:schemeClr val="dk1"/>
                </a:solidFill>
                <a:latin typeface="Open Sans"/>
                <a:sym typeface="Open Sans"/>
              </a:rPr>
              <a:t>الشامل</a:t>
            </a:r>
            <a:r>
              <a:rPr lang="es-MX" sz="2000">
                <a:solidFill>
                  <a:schemeClr val="dk1"/>
                </a:solidFill>
                <a:latin typeface="Open Sans"/>
                <a:sym typeface="Open Sans"/>
              </a:rPr>
              <a:t>.</a:t>
            </a:r>
            <a:r>
              <a:rPr lang="ar-SA" sz="2000">
                <a:solidFill>
                  <a:schemeClr val="dk1"/>
                </a:solidFill>
                <a:latin typeface="Open Sans"/>
                <a:sym typeface="Open Sans"/>
              </a:rPr>
              <a:t>موريتانيا</a:t>
            </a:r>
            <a:r>
              <a:rPr lang="es-MX" sz="2000">
                <a:solidFill>
                  <a:schemeClr val="dk1"/>
                </a:solidFill>
                <a:latin typeface="Open Sans"/>
                <a:sym typeface="Open Sans"/>
              </a:rPr>
              <a:t> </a:t>
            </a:r>
            <a:br/>
            <a:endParaRPr lang="es-MX" sz="2000">
              <a:solidFill>
                <a:srgbClr val="000000"/>
              </a:solidFill>
              <a:latin typeface="Open Sans"/>
              <a:ea typeface="Open Sans"/>
              <a:cs typeface="Open Sans"/>
              <a:sym typeface="Open Sans"/>
            </a:endParaRPr>
          </a:p>
          <a:p>
            <a:pPr marL="0" marR="0" lvl="0" indent="0" algn="l" rtl="0">
              <a:spcBef>
                <a:spcPts val="2000"/>
              </a:spcBef>
              <a:spcAft>
                <a:spcPts val="0"/>
              </a:spcAft>
              <a:buNone/>
            </a:pPr>
            <a:endParaRPr lang="es-MX" sz="2000">
              <a:solidFill>
                <a:srgbClr val="000000"/>
              </a:solidFill>
              <a:latin typeface="Open Sans"/>
              <a:ea typeface="Open Sans"/>
              <a:cs typeface="Open Sans"/>
              <a:sym typeface="Open Sans"/>
            </a:endParaRPr>
          </a:p>
        </p:txBody>
      </p:sp>
      <p:sp>
        <p:nvSpPr>
          <p:cNvPr id="254" name="Google Shape;254;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s-MX" sz="2000">
                <a:solidFill>
                  <a:srgbClr val="000000"/>
                </a:solidFill>
                <a:latin typeface="Open Sans"/>
                <a:sym typeface="Open Sans"/>
              </a:rPr>
              <a:t>Armenio</a:t>
            </a:r>
            <a:endParaRPr lang="es-MX"/>
          </a:p>
          <a:p>
            <a:pPr marL="0" marR="0" lvl="0" indent="0" algn="l" rtl="0">
              <a:spcBef>
                <a:spcPts val="2000"/>
              </a:spcBef>
              <a:spcAft>
                <a:spcPts val="0"/>
              </a:spcAft>
              <a:buNone/>
            </a:pPr>
            <a:r>
              <a:rPr lang="es-MX" sz="2000">
                <a:solidFill>
                  <a:srgbClr val="000000"/>
                </a:solidFill>
                <a:latin typeface="Open Sans"/>
                <a:sym typeface="Open Sans"/>
              </a:rPr>
              <a:t>Oriya</a:t>
            </a:r>
            <a:endParaRPr lang="es-MX"/>
          </a:p>
          <a:p>
            <a:pPr marL="0" marR="0" lvl="0" indent="0" algn="l" rtl="0">
              <a:spcBef>
                <a:spcPts val="2000"/>
              </a:spcBef>
              <a:spcAft>
                <a:spcPts val="0"/>
              </a:spcAft>
              <a:buNone/>
            </a:pPr>
            <a:r>
              <a:rPr lang="es-MX" sz="2000">
                <a:solidFill>
                  <a:srgbClr val="000000"/>
                </a:solidFill>
                <a:latin typeface="Open Sans"/>
                <a:sym typeface="Open Sans"/>
              </a:rPr>
              <a:t>Georgiano</a:t>
            </a:r>
            <a:endParaRPr lang="es-MX"/>
          </a:p>
          <a:p>
            <a:pPr marL="0" marR="0" lvl="0" indent="0" algn="l" rtl="0">
              <a:spcBef>
                <a:spcPts val="2000"/>
              </a:spcBef>
              <a:spcAft>
                <a:spcPts val="0"/>
              </a:spcAft>
              <a:buNone/>
            </a:pPr>
            <a:r>
              <a:rPr lang="es-MX" sz="2000">
                <a:solidFill>
                  <a:srgbClr val="000000"/>
                </a:solidFill>
                <a:latin typeface="Open Sans"/>
                <a:sym typeface="Open Sans"/>
              </a:rPr>
              <a:t>Coreano</a:t>
            </a:r>
            <a:endParaRPr lang="es-MX"/>
          </a:p>
          <a:p>
            <a:pPr marL="0" marR="0" lvl="0" indent="0" algn="l" rtl="0">
              <a:spcBef>
                <a:spcPts val="2000"/>
              </a:spcBef>
              <a:spcAft>
                <a:spcPts val="0"/>
              </a:spcAft>
              <a:buNone/>
            </a:pPr>
            <a:r>
              <a:rPr lang="es-MX" sz="2000">
                <a:solidFill>
                  <a:srgbClr val="000000"/>
                </a:solidFill>
                <a:latin typeface="Open Sans"/>
                <a:sym typeface="Open Sans"/>
              </a:rPr>
              <a:t>Malayalam            </a:t>
            </a:r>
            <a:endParaRPr lang="es-MX"/>
          </a:p>
          <a:p>
            <a:pPr marL="0" marR="0" lvl="0" indent="0" algn="l" rtl="0">
              <a:spcBef>
                <a:spcPts val="2000"/>
              </a:spcBef>
              <a:spcAft>
                <a:spcPts val="0"/>
              </a:spcAft>
              <a:buNone/>
            </a:pPr>
            <a:r>
              <a:rPr lang="es-MX" sz="2000">
                <a:solidFill>
                  <a:srgbClr val="000000"/>
                </a:solidFill>
                <a:latin typeface="Open Sans"/>
                <a:sym typeface="Open Sans"/>
              </a:rPr>
              <a:t>Árabe</a:t>
            </a:r>
            <a:br/>
            <a:endParaRPr lang="es-MX"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lang="es-MX"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lang="es-MX" sz="2000">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6"/>
                  </a:ext>
                </a:extLst>
              </a:rPr>
              <a:t>Ejemplos de correos electrónicos internacionalizados</a:t>
            </a:r>
            <a:endParaRPr lang="es-MX" sz="2800" dirty="0"/>
          </a:p>
        </p:txBody>
      </p:sp>
      <p:sp>
        <p:nvSpPr>
          <p:cNvPr id="260" name="Google Shape;260;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s-MX" sz="2000">
                <a:solidFill>
                  <a:srgbClr val="000000"/>
                </a:solidFill>
                <a:latin typeface="Times New Roman"/>
                <a:sym typeface="Times New Roman"/>
              </a:rPr>
              <a:t>Էլփոստ-թեստ@համընդհանուր-ընկալում-թեստ.հայ</a:t>
            </a:r>
            <a:endParaRPr lang="es-MX"/>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Times New Roman"/>
                <a:sym typeface="Times New Roman"/>
              </a:rPr>
              <a:t>电子邮件测试@普遍适用测试.我爱你 </a:t>
            </a:r>
            <a:endParaRPr lang="es-MX"/>
          </a:p>
          <a:p>
            <a:pPr marL="457200" marR="0" lvl="0" indent="-277813" algn="l" rtl="0">
              <a:spcBef>
                <a:spcPts val="2000"/>
              </a:spcBef>
              <a:spcAft>
                <a:spcPts val="0"/>
              </a:spcAft>
              <a:buClr>
                <a:srgbClr val="000000"/>
              </a:buClr>
              <a:buSzPts val="1500"/>
              <a:buFont typeface="Arial"/>
              <a:buAutoNum type="arabicPeriod"/>
            </a:pPr>
            <a:r>
              <a:rPr lang="hi-IN" sz="2000">
                <a:solidFill>
                  <a:srgbClr val="000000"/>
                </a:solidFill>
                <a:latin typeface="Times New Roman"/>
                <a:sym typeface="Times New Roman"/>
              </a:rPr>
              <a:t>ईमेल</a:t>
            </a:r>
            <a:r>
              <a:rPr lang="es-MX" sz="2000">
                <a:solidFill>
                  <a:srgbClr val="000000"/>
                </a:solidFill>
                <a:latin typeface="Times New Roman"/>
                <a:sym typeface="Times New Roman"/>
              </a:rPr>
              <a:t>-</a:t>
            </a:r>
            <a:r>
              <a:rPr lang="hi-IN" sz="2000">
                <a:solidFill>
                  <a:srgbClr val="000000"/>
                </a:solidFill>
                <a:latin typeface="Times New Roman"/>
                <a:sym typeface="Times New Roman"/>
              </a:rPr>
              <a:t>परीक्षण</a:t>
            </a:r>
            <a:r>
              <a:rPr lang="es-MX" sz="2000">
                <a:solidFill>
                  <a:srgbClr val="000000"/>
                </a:solidFill>
                <a:latin typeface="Times New Roman"/>
                <a:sym typeface="Times New Roman"/>
              </a:rPr>
              <a:t>@</a:t>
            </a:r>
            <a:r>
              <a:rPr lang="hi-IN" sz="2000">
                <a:solidFill>
                  <a:srgbClr val="000000"/>
                </a:solidFill>
                <a:latin typeface="Times New Roman"/>
                <a:sym typeface="Times New Roman"/>
              </a:rPr>
              <a:t>सार्वभौमिक</a:t>
            </a:r>
            <a:r>
              <a:rPr lang="es-MX" sz="2000">
                <a:solidFill>
                  <a:srgbClr val="000000"/>
                </a:solidFill>
                <a:latin typeface="Times New Roman"/>
                <a:sym typeface="Times New Roman"/>
              </a:rPr>
              <a:t>-</a:t>
            </a:r>
            <a:r>
              <a:rPr lang="hi-IN" sz="2000">
                <a:solidFill>
                  <a:srgbClr val="000000"/>
                </a:solidFill>
                <a:latin typeface="Times New Roman"/>
                <a:sym typeface="Times New Roman"/>
              </a:rPr>
              <a:t>स्वीकृति</a:t>
            </a:r>
            <a:r>
              <a:rPr lang="es-MX" sz="2000">
                <a:solidFill>
                  <a:srgbClr val="000000"/>
                </a:solidFill>
                <a:latin typeface="Times New Roman"/>
                <a:sym typeface="Times New Roman"/>
              </a:rPr>
              <a:t>-</a:t>
            </a:r>
            <a:r>
              <a:rPr lang="hi-IN" sz="2000">
                <a:solidFill>
                  <a:srgbClr val="000000"/>
                </a:solidFill>
                <a:latin typeface="Times New Roman"/>
                <a:sym typeface="Times New Roman"/>
              </a:rPr>
              <a:t>परीक्षण</a:t>
            </a:r>
            <a:r>
              <a:rPr lang="es-MX" sz="2000">
                <a:solidFill>
                  <a:srgbClr val="000000"/>
                </a:solidFill>
                <a:latin typeface="Times New Roman"/>
                <a:sym typeface="Times New Roman"/>
              </a:rPr>
              <a:t>.</a:t>
            </a:r>
            <a:r>
              <a:rPr lang="hi-IN" sz="2000">
                <a:solidFill>
                  <a:srgbClr val="000000"/>
                </a:solidFill>
                <a:latin typeface="Times New Roman"/>
                <a:sym typeface="Times New Roman"/>
              </a:rPr>
              <a:t>संगठन  </a:t>
            </a:r>
            <a:endParaRPr lang="es-MX"/>
          </a:p>
          <a:p>
            <a:pPr marL="457200" marR="0" lvl="0" indent="-277813" algn="l" rtl="0">
              <a:spcBef>
                <a:spcPts val="2000"/>
              </a:spcBef>
              <a:spcAft>
                <a:spcPts val="0"/>
              </a:spcAft>
              <a:buClr>
                <a:srgbClr val="000000"/>
              </a:buClr>
              <a:buSzPts val="1500"/>
              <a:buFont typeface="Arial"/>
              <a:buAutoNum type="arabicPeriod"/>
            </a:pPr>
            <a:r>
              <a:rPr lang="ar-SA" sz="2000">
                <a:solidFill>
                  <a:srgbClr val="000000"/>
                </a:solidFill>
                <a:latin typeface="Times New Roman"/>
                <a:sym typeface="Times New Roman"/>
              </a:rPr>
              <a:t>تجربة</a:t>
            </a:r>
            <a:r>
              <a:rPr lang="es-MX" sz="2000">
                <a:solidFill>
                  <a:srgbClr val="000000"/>
                </a:solidFill>
                <a:latin typeface="Times New Roman"/>
                <a:sym typeface="Times New Roman"/>
              </a:rPr>
              <a:t>-</a:t>
            </a:r>
            <a:r>
              <a:rPr lang="ar-SA" sz="2000">
                <a:solidFill>
                  <a:srgbClr val="000000"/>
                </a:solidFill>
                <a:latin typeface="Times New Roman"/>
                <a:sym typeface="Times New Roman"/>
              </a:rPr>
              <a:t>بريد</a:t>
            </a:r>
            <a:r>
              <a:rPr lang="es-MX" sz="2000">
                <a:solidFill>
                  <a:srgbClr val="000000"/>
                </a:solidFill>
                <a:latin typeface="Times New Roman"/>
                <a:sym typeface="Times New Roman"/>
              </a:rPr>
              <a:t>-</a:t>
            </a:r>
            <a:r>
              <a:rPr lang="ar-SA" sz="2000">
                <a:solidFill>
                  <a:srgbClr val="000000"/>
                </a:solidFill>
                <a:latin typeface="Times New Roman"/>
                <a:sym typeface="Times New Roman"/>
              </a:rPr>
              <a:t>الكتروني</a:t>
            </a:r>
            <a:r>
              <a:rPr lang="es-MX" sz="2000">
                <a:solidFill>
                  <a:srgbClr val="000000"/>
                </a:solidFill>
                <a:latin typeface="Times New Roman"/>
                <a:sym typeface="Times New Roman"/>
              </a:rPr>
              <a:t>@</a:t>
            </a:r>
            <a:r>
              <a:rPr lang="ar-SA" sz="2000">
                <a:solidFill>
                  <a:srgbClr val="000000"/>
                </a:solidFill>
                <a:latin typeface="Times New Roman"/>
                <a:sym typeface="Times New Roman"/>
              </a:rPr>
              <a:t>تجربة</a:t>
            </a:r>
            <a:r>
              <a:rPr lang="es-MX" sz="2000">
                <a:solidFill>
                  <a:srgbClr val="000000"/>
                </a:solidFill>
                <a:latin typeface="Times New Roman"/>
                <a:sym typeface="Times New Roman"/>
              </a:rPr>
              <a:t>-</a:t>
            </a:r>
            <a:r>
              <a:rPr lang="ar-SA" sz="2000">
                <a:solidFill>
                  <a:srgbClr val="000000"/>
                </a:solidFill>
                <a:latin typeface="Times New Roman"/>
                <a:sym typeface="Times New Roman"/>
              </a:rPr>
              <a:t>القبول</a:t>
            </a:r>
            <a:r>
              <a:rPr lang="es-MX" sz="2000">
                <a:solidFill>
                  <a:srgbClr val="000000"/>
                </a:solidFill>
                <a:latin typeface="Times New Roman"/>
                <a:sym typeface="Times New Roman"/>
              </a:rPr>
              <a:t>-</a:t>
            </a:r>
            <a:r>
              <a:rPr lang="ar-SA" sz="2000">
                <a:solidFill>
                  <a:srgbClr val="000000"/>
                </a:solidFill>
                <a:latin typeface="Times New Roman"/>
                <a:sym typeface="Times New Roman"/>
              </a:rPr>
              <a:t>الشامل</a:t>
            </a:r>
            <a:r>
              <a:rPr lang="es-MX" sz="2000">
                <a:solidFill>
                  <a:srgbClr val="000000"/>
                </a:solidFill>
                <a:latin typeface="Times New Roman"/>
                <a:sym typeface="Times New Roman"/>
              </a:rPr>
              <a:t>.</a:t>
            </a:r>
            <a:r>
              <a:rPr lang="ar-SA" sz="2000">
                <a:solidFill>
                  <a:srgbClr val="000000"/>
                </a:solidFill>
                <a:latin typeface="Times New Roman"/>
                <a:sym typeface="Times New Roman"/>
              </a:rPr>
              <a:t>موريتانيا</a:t>
            </a:r>
            <a:endParaRPr lang="es-MX"/>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Times New Roman"/>
                <a:sym typeface="Times New Roman"/>
              </a:rPr>
              <a:t>ηλεκτρονικό-μήνυμα-δοκιμή@καθολική-αποδοχή-δοκιμή.ευ  </a:t>
            </a:r>
            <a:endParaRPr lang="es-MX"/>
          </a:p>
          <a:p>
            <a:pPr marL="457200" marR="0" lvl="0" indent="-277813" algn="l" rtl="0">
              <a:spcBef>
                <a:spcPts val="2000"/>
              </a:spcBef>
              <a:spcAft>
                <a:spcPts val="0"/>
              </a:spcAft>
              <a:buClr>
                <a:srgbClr val="000000"/>
              </a:buClr>
              <a:buSzPts val="1500"/>
              <a:buFont typeface="Arial"/>
              <a:buAutoNum type="arabicPeriod"/>
            </a:pPr>
            <a:r>
              <a:rPr lang="ta-IN" sz="2000">
                <a:solidFill>
                  <a:srgbClr val="000000"/>
                </a:solidFill>
                <a:latin typeface="Times New Roman"/>
                <a:sym typeface="Times New Roman"/>
              </a:rPr>
              <a:t>மின்னஞ்சல்</a:t>
            </a:r>
            <a:r>
              <a:rPr lang="es-MX" sz="2000">
                <a:solidFill>
                  <a:srgbClr val="000000"/>
                </a:solidFill>
                <a:latin typeface="Times New Roman"/>
                <a:sym typeface="Times New Roman"/>
              </a:rPr>
              <a:t>-</a:t>
            </a:r>
            <a:r>
              <a:rPr lang="ta-IN" sz="2000">
                <a:solidFill>
                  <a:srgbClr val="000000"/>
                </a:solidFill>
                <a:latin typeface="Times New Roman"/>
                <a:sym typeface="Times New Roman"/>
              </a:rPr>
              <a:t>சோதனை</a:t>
            </a:r>
            <a:r>
              <a:rPr lang="es-MX" sz="2000">
                <a:solidFill>
                  <a:srgbClr val="000000"/>
                </a:solidFill>
                <a:latin typeface="Times New Roman"/>
                <a:sym typeface="Times New Roman"/>
              </a:rPr>
              <a:t>@</a:t>
            </a:r>
            <a:r>
              <a:rPr lang="ta-IN" sz="2000">
                <a:solidFill>
                  <a:srgbClr val="000000"/>
                </a:solidFill>
                <a:latin typeface="Times New Roman"/>
                <a:sym typeface="Times New Roman"/>
              </a:rPr>
              <a:t>பொது</a:t>
            </a:r>
            <a:r>
              <a:rPr lang="es-MX" sz="2000">
                <a:solidFill>
                  <a:srgbClr val="000000"/>
                </a:solidFill>
                <a:latin typeface="Times New Roman"/>
                <a:sym typeface="Times New Roman"/>
              </a:rPr>
              <a:t>-</a:t>
            </a:r>
            <a:r>
              <a:rPr lang="ta-IN" sz="2000">
                <a:solidFill>
                  <a:srgbClr val="000000"/>
                </a:solidFill>
                <a:latin typeface="Times New Roman"/>
                <a:sym typeface="Times New Roman"/>
              </a:rPr>
              <a:t>ஏற்பு</a:t>
            </a:r>
            <a:r>
              <a:rPr lang="es-MX" sz="2000">
                <a:solidFill>
                  <a:srgbClr val="000000"/>
                </a:solidFill>
                <a:latin typeface="Times New Roman"/>
                <a:sym typeface="Times New Roman"/>
              </a:rPr>
              <a:t>-</a:t>
            </a:r>
            <a:r>
              <a:rPr lang="ta-IN" sz="2000">
                <a:solidFill>
                  <a:srgbClr val="000000"/>
                </a:solidFill>
                <a:latin typeface="Times New Roman"/>
                <a:sym typeface="Times New Roman"/>
              </a:rPr>
              <a:t>சோதனை</a:t>
            </a:r>
            <a:r>
              <a:rPr lang="es-MX" sz="2000">
                <a:solidFill>
                  <a:srgbClr val="000000"/>
                </a:solidFill>
                <a:latin typeface="Times New Roman"/>
                <a:sym typeface="Times New Roman"/>
              </a:rPr>
              <a:t>.</a:t>
            </a:r>
            <a:r>
              <a:rPr lang="ta-IN" sz="2000">
                <a:solidFill>
                  <a:srgbClr val="000000"/>
                </a:solidFill>
                <a:latin typeface="Times New Roman"/>
                <a:sym typeface="Times New Roman"/>
              </a:rPr>
              <a:t>சிங்கப்பூர்</a:t>
            </a:r>
            <a:endParaRPr lang="es-MX" sz="2000">
              <a:solidFill>
                <a:srgbClr val="000000"/>
              </a:solidFill>
              <a:latin typeface="Times New Roman"/>
              <a:ea typeface="Times New Roman"/>
              <a:cs typeface="Times New Roman"/>
              <a:sym typeface="Times New Roman"/>
            </a:endParaRPr>
          </a:p>
          <a:p>
            <a:pPr marL="0" marR="0" lvl="0" indent="0" algn="l" rtl="0">
              <a:spcBef>
                <a:spcPts val="2000"/>
              </a:spcBef>
              <a:spcAft>
                <a:spcPts val="0"/>
              </a:spcAft>
              <a:buNone/>
            </a:pPr>
            <a:endParaRPr lang="es-MX" sz="2000">
              <a:solidFill>
                <a:srgbClr val="000000"/>
              </a:solidFill>
              <a:latin typeface="Open Sans"/>
              <a:ea typeface="Open Sans"/>
              <a:cs typeface="Open Sans"/>
              <a:sym typeface="Open Sans"/>
            </a:endParaRPr>
          </a:p>
        </p:txBody>
      </p:sp>
      <p:sp>
        <p:nvSpPr>
          <p:cNvPr id="261" name="Google Shape;261;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s-MX" sz="2000">
                <a:solidFill>
                  <a:srgbClr val="000000"/>
                </a:solidFill>
                <a:latin typeface="Open Sans"/>
                <a:sym typeface="Open Sans"/>
              </a:rPr>
              <a:t>Armenio</a:t>
            </a:r>
            <a:endParaRPr lang="es-MX"/>
          </a:p>
          <a:p>
            <a:pPr marL="0" marR="0" lvl="0" indent="0" algn="l" rtl="0">
              <a:spcBef>
                <a:spcPts val="2000"/>
              </a:spcBef>
              <a:spcAft>
                <a:spcPts val="0"/>
              </a:spcAft>
              <a:buNone/>
            </a:pPr>
            <a:r>
              <a:rPr lang="es-MX" sz="2000">
                <a:solidFill>
                  <a:srgbClr val="000000"/>
                </a:solidFill>
                <a:latin typeface="Open Sans"/>
                <a:sym typeface="Open Sans"/>
              </a:rPr>
              <a:t>Chino</a:t>
            </a:r>
            <a:endParaRPr lang="es-MX"/>
          </a:p>
          <a:p>
            <a:pPr marL="0" marR="0" lvl="0" indent="0" algn="l" rtl="0">
              <a:spcBef>
                <a:spcPts val="2000"/>
              </a:spcBef>
              <a:spcAft>
                <a:spcPts val="0"/>
              </a:spcAft>
              <a:buNone/>
            </a:pPr>
            <a:r>
              <a:rPr lang="es-MX" sz="2000">
                <a:solidFill>
                  <a:srgbClr val="000000"/>
                </a:solidFill>
                <a:latin typeface="Open Sans"/>
                <a:sym typeface="Open Sans"/>
              </a:rPr>
              <a:t>Devanagari</a:t>
            </a:r>
            <a:endParaRPr lang="es-MX"/>
          </a:p>
          <a:p>
            <a:pPr marL="0" marR="0" lvl="0" indent="0" algn="l" rtl="0">
              <a:spcBef>
                <a:spcPts val="2000"/>
              </a:spcBef>
              <a:spcAft>
                <a:spcPts val="0"/>
              </a:spcAft>
              <a:buNone/>
            </a:pPr>
            <a:r>
              <a:rPr lang="es-MX" sz="2000">
                <a:solidFill>
                  <a:srgbClr val="000000"/>
                </a:solidFill>
                <a:latin typeface="Open Sans"/>
                <a:sym typeface="Open Sans"/>
              </a:rPr>
              <a:t>Árabe</a:t>
            </a:r>
            <a:endParaRPr lang="es-MX"/>
          </a:p>
          <a:p>
            <a:pPr marL="0" marR="0" lvl="0" indent="0" algn="l" rtl="0">
              <a:spcBef>
                <a:spcPts val="2000"/>
              </a:spcBef>
              <a:spcAft>
                <a:spcPts val="0"/>
              </a:spcAft>
              <a:buNone/>
            </a:pPr>
            <a:r>
              <a:rPr lang="es-MX" sz="2000">
                <a:solidFill>
                  <a:srgbClr val="000000"/>
                </a:solidFill>
                <a:latin typeface="Open Sans"/>
                <a:sym typeface="Open Sans"/>
              </a:rPr>
              <a:t>Griego            </a:t>
            </a:r>
            <a:endParaRPr lang="es-MX"/>
          </a:p>
          <a:p>
            <a:pPr marL="0" marR="0" lvl="0" indent="0" algn="l" rtl="0">
              <a:spcBef>
                <a:spcPts val="2000"/>
              </a:spcBef>
              <a:spcAft>
                <a:spcPts val="0"/>
              </a:spcAft>
              <a:buNone/>
            </a:pPr>
            <a:r>
              <a:rPr lang="es-MX" sz="2000">
                <a:solidFill>
                  <a:srgbClr val="000000"/>
                </a:solidFill>
                <a:latin typeface="Open Sans"/>
                <a:sym typeface="Open Sans"/>
              </a:rPr>
              <a:t>Tamil</a:t>
            </a:r>
            <a:br/>
            <a:endParaRPr lang="es-MX"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lang="es-MX"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lang="es-MX" sz="2000">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¿Qué es la Aceptación Universal (UA)?</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Aunque el DNS ha evolucionado, las verificaciones que utilizan muchas aplicaciones informáticas para validar nombres de dominio y direcciones de correo electrónico siguen obsoletas. </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Además, no todos los portales en línea están preparados para la apertura de una cuenta de usuario con una dirección de correo electrónico relacionada, lo cual deja a muchas personas sin poder navegar por Internet utilizando su identidad en línea y su idioma preferidos. </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La Aceptación Universal es considerada una práctica recomendada de cumplimiento técnico y resuelve estas cuestiones al garantizar que todos los nombres de dominio y direcciones de correo electrónico, independientemente del código de escritura, el idioma o la longitud de los caracteres, puedan ser utilizados por igual por todas las aplicaciones, dispositivos y sistemas habilitados para Internet.</a:t>
            </a:r>
            <a:endParaRPr lang="es-MX"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20"/>
                  </a:ext>
                </a:extLst>
              </a:rPr>
              <a:t>Ejemplo de un problema de Aceptación Universal</a:t>
            </a:r>
            <a:endParaRPr lang="es-MX" sz="2800" dirty="0"/>
          </a:p>
        </p:txBody>
      </p:sp>
      <p:sp>
        <p:nvSpPr>
          <p:cNvPr id="279" name="Google Shape;279;p17"/>
          <p:cNvSpPr txBox="1"/>
          <p:nvPr/>
        </p:nvSpPr>
        <p:spPr>
          <a:xfrm>
            <a:off x="372533" y="1724984"/>
            <a:ext cx="8481183" cy="86789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s-MX" sz="1800" dirty="0">
                <a:solidFill>
                  <a:schemeClr val="dk1"/>
                </a:solidFill>
                <a:latin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14="http://schemas.microsoft.com/office/drawing/2010/main" xmlns:cdr="http://schemas.openxmlformats.org/drawingml/2006/chartDrawing" xmlns:wne="http://schemas.microsoft.com/office/powerpoint/2006/powerpointml" xmlns:wp="http://schemas.openxmlformats.org/drawingml/2006/powerpointprocessingDrawing" textRoundtripDataId="21"/>
                  </a:ext>
                </a:extLst>
              </a:rPr>
              <a:t>Un correo electrónico válido es rechazado por un formulario utilizado en un sitio web y se muestra incorrectamente de izquierda a derecha en lugar de derecha a izquierda:</a:t>
            </a:r>
          </a:p>
        </p:txBody>
      </p:sp>
      <p:pic>
        <p:nvPicPr>
          <p:cNvPr id="280" name="Google Shape;280;p17"/>
          <p:cNvPicPr preferRelativeResize="0"/>
          <p:nvPr/>
        </p:nvPicPr>
        <p:blipFill rotWithShape="1">
          <a:blip r:embed="rId3">
            <a:alphaModFix/>
          </a:blip>
          <a:srcRect/>
          <a:stretch/>
        </p:blipFill>
        <p:spPr>
          <a:xfrm>
            <a:off x="124286" y="2813754"/>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22"/>
                  </a:ext>
                </a:extLst>
              </a:rPr>
              <a:t>Objetivo e impacto de la Aceptación Universal</a:t>
            </a:r>
            <a:endParaRPr lang="es-MX" dirty="0"/>
          </a:p>
        </p:txBody>
      </p:sp>
      <p:sp>
        <p:nvSpPr>
          <p:cNvPr id="308" name="Google Shape;308;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spcBef>
                <a:spcPts val="360"/>
              </a:spcBef>
              <a:spcAft>
                <a:spcPts val="0"/>
              </a:spcAft>
              <a:buClr>
                <a:schemeClr val="dk1"/>
              </a:buClr>
              <a:buSzPts val="1800"/>
              <a:buFont typeface="Arial"/>
              <a:buNone/>
            </a:pPr>
            <a:endParaRPr lang="es-MX" sz="1800" b="1"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r>
              <a:rPr lang="es-MX" sz="1800" b="1" dirty="0">
                <a:solidFill>
                  <a:schemeClr val="dk1"/>
                </a:solidFill>
                <a:latin typeface="Open Sans"/>
                <a:sym typeface="Open Sans"/>
              </a:rPr>
              <a:t>Objetivo</a:t>
            </a:r>
            <a:endParaRPr lang="es-MX" dirty="0"/>
          </a:p>
          <a:p>
            <a:pPr marL="0" marR="0" lvl="0" indent="0" algn="ctr" rtl="0">
              <a:spcBef>
                <a:spcPts val="360"/>
              </a:spcBef>
              <a:spcAft>
                <a:spcPts val="0"/>
              </a:spcAft>
              <a:buClr>
                <a:schemeClr val="dk1"/>
              </a:buClr>
              <a:buSzPts val="1800"/>
              <a:buFont typeface="Arial"/>
              <a:buNone/>
            </a:pPr>
            <a:r>
              <a:rPr lang="es-MX" sz="1800" dirty="0">
                <a:solidFill>
                  <a:schemeClr val="dk1"/>
                </a:solidFill>
                <a:latin typeface="Open Sans"/>
                <a:sym typeface="Open Sans"/>
              </a:rPr>
              <a:t>Todos los nombres de </a:t>
            </a:r>
            <a:r>
              <a:rPr lang="es-MX" sz="1800" dirty="0">
                <a:solidFill>
                  <a:schemeClr val="dk1"/>
                </a:solidFill>
                <a:latin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23"/>
                  </a:ext>
                </a:extLst>
              </a:rPr>
              <a:t>d</a:t>
            </a:r>
            <a:r>
              <a:rPr lang="es-MX" sz="1800" dirty="0">
                <a:solidFill>
                  <a:schemeClr val="dk1"/>
                </a:solidFill>
                <a:latin typeface="Open Sans"/>
                <a:sym typeface="Open Sans"/>
              </a:rPr>
              <a:t>ominio y direcciones de correo electrónico funcionan en todas las aplicaciones de software.</a:t>
            </a:r>
            <a:endParaRPr lang="es-MX" dirty="0"/>
          </a:p>
          <a:p>
            <a:pPr marL="0" marR="0" lvl="0" indent="0" algn="ctr" rtl="0">
              <a:spcBef>
                <a:spcPts val="360"/>
              </a:spcBef>
              <a:spcAft>
                <a:spcPts val="0"/>
              </a:spcAft>
              <a:buClr>
                <a:schemeClr val="dk1"/>
              </a:buClr>
              <a:buSzPts val="1800"/>
              <a:buFont typeface="Arial"/>
              <a:buNone/>
            </a:pPr>
            <a:endParaRPr lang="es-MX" sz="1800"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endParaRPr lang="es-MX" sz="1800"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r>
              <a:rPr lang="es-MX" sz="1800" b="1" dirty="0">
                <a:solidFill>
                  <a:schemeClr val="dk1"/>
                </a:solidFill>
                <a:latin typeface="Open Sans"/>
                <a:sym typeface="Open Sans"/>
              </a:rPr>
              <a:t>Impacto</a:t>
            </a:r>
            <a:endParaRPr lang="es-MX" dirty="0"/>
          </a:p>
          <a:p>
            <a:pPr marL="0" marR="0" lvl="0" indent="0" algn="ctr" rtl="0">
              <a:spcBef>
                <a:spcPts val="360"/>
              </a:spcBef>
              <a:spcAft>
                <a:spcPts val="0"/>
              </a:spcAft>
              <a:buClr>
                <a:schemeClr val="dk1"/>
              </a:buClr>
              <a:buSzPts val="1800"/>
              <a:buFont typeface="Arial"/>
              <a:buNone/>
            </a:pPr>
            <a:r>
              <a:rPr lang="es-MX" sz="1800" dirty="0">
                <a:solidFill>
                  <a:schemeClr val="dk1"/>
                </a:solidFill>
                <a:latin typeface="Open Sans"/>
                <a:sym typeface="Open Sans"/>
              </a:rPr>
              <a:t>Promover</a:t>
            </a:r>
            <a:r>
              <a:rPr lang="es-MX"/>
              <a:t> </a:t>
            </a:r>
            <a:r>
              <a:rPr lang="es-MX" sz="1800" dirty="0">
                <a:solidFill>
                  <a:schemeClr val="dk1"/>
                </a:solidFill>
                <a:latin typeface="Open Sans"/>
                <a:sym typeface="Open Sans"/>
              </a:rPr>
              <a:t>la elección del consumidor, mejorar la competencia y proporcionar un acceso más amplio a los usuarios finales.</a:t>
            </a:r>
            <a:endParaRPr lang="es-MX" dirty="0"/>
          </a:p>
          <a:p>
            <a:pPr marL="342900" marR="0" lvl="0" indent="-228600" algn="l" rtl="0">
              <a:spcBef>
                <a:spcPts val="360"/>
              </a:spcBef>
              <a:spcAft>
                <a:spcPts val="0"/>
              </a:spcAft>
              <a:buClr>
                <a:schemeClr val="dk1"/>
              </a:buClr>
              <a:buSzPts val="1800"/>
              <a:buFont typeface="Arial"/>
              <a:buNone/>
            </a:pPr>
            <a:endParaRPr lang="es-MX" sz="1800" dirty="0">
              <a:solidFill>
                <a:schemeClr val="dk1"/>
              </a:solidFill>
              <a:latin typeface="Open Sans"/>
              <a:ea typeface="Open Sans"/>
              <a:cs typeface="Open Sans"/>
              <a:sym typeface="Open Sans"/>
            </a:endParaRPr>
          </a:p>
          <a:p>
            <a:pPr marL="342900" marR="0" lvl="0" indent="-228600" algn="l" rtl="0">
              <a:spcBef>
                <a:spcPts val="360"/>
              </a:spcBef>
              <a:spcAft>
                <a:spcPts val="0"/>
              </a:spcAft>
              <a:buClr>
                <a:schemeClr val="dk1"/>
              </a:buClr>
              <a:buSzPts val="1800"/>
              <a:buFont typeface="Arial"/>
              <a:buNone/>
            </a:pPr>
            <a:endParaRPr lang="es-MX" sz="1800" dirty="0">
              <a:solidFill>
                <a:schemeClr val="dk1"/>
              </a:solidFill>
              <a:latin typeface="Open Sans"/>
              <a:ea typeface="Open Sans"/>
              <a:cs typeface="Open Sans"/>
              <a:sym typeface="Open Sans"/>
            </a:endParaRPr>
          </a:p>
          <a:p>
            <a:pPr marL="342900" marR="0" lvl="0" indent="-139700" algn="l" rtl="0">
              <a:spcBef>
                <a:spcPts val="640"/>
              </a:spcBef>
              <a:spcAft>
                <a:spcPts val="0"/>
              </a:spcAft>
              <a:buClr>
                <a:schemeClr val="dk1"/>
              </a:buClr>
              <a:buSzPts val="3200"/>
              <a:buFont typeface="Arial"/>
              <a:buNone/>
            </a:pPr>
            <a:endParaRPr lang="es-MX"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25"/>
                  </a:ext>
                </a:extLst>
              </a:rPr>
              <a:t>¿Por qué es importante la Aceptación Universal?</a:t>
            </a:r>
            <a:endParaRPr lang="es-MX" sz="2800" dirty="0"/>
          </a:p>
        </p:txBody>
      </p:sp>
      <p:sp>
        <p:nvSpPr>
          <p:cNvPr id="2" name="Google Shape;320;p22">
            <a:extLst>
              <a:ext uri="{FF2B5EF4-FFF2-40B4-BE49-F238E27FC236}">
                <a16:creationId xmlns:a16="http://schemas.microsoft.com/office/drawing/2014/main" id="{330EC758-148C-D71B-28F0-01F6E4A4CF00}"/>
              </a:ext>
            </a:extLst>
          </p:cNvPr>
          <p:cNvSpPr txBox="1">
            <a:spLocks/>
          </p:cNvSpPr>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40">
              <a:buClr>
                <a:schemeClr val="accent3"/>
              </a:buClr>
              <a:buSzPts val="1530"/>
            </a:pPr>
            <a:r>
              <a:rPr lang="es-MX" sz="1800" dirty="0">
                <a:solidFill>
                  <a:srgbClr val="0A1F24"/>
                </a:solidFill>
                <a:latin typeface="Open Sans Light" panose="020B0306030504020204" pitchFamily="34" charset="0"/>
              </a:rPr>
              <a:t>Lograr la Aceptación Universal garantiza que cada persona tenga la capacidad de navegar y comunicarse en Internet utilizando el nombre de dominio y la dirección de correo electrónico que elija y que mejor se ajuste a sus intereses, negocio, cultura, idioma y código de escritura.</a:t>
            </a:r>
          </a:p>
          <a:p>
            <a:pPr marL="91440">
              <a:buClr>
                <a:schemeClr val="accent3"/>
              </a:buClr>
              <a:buSzPts val="1530"/>
            </a:pPr>
            <a:endParaRPr lang="es-MX"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91440">
              <a:buClr>
                <a:schemeClr val="accent3"/>
              </a:buClr>
              <a:buSzPts val="1530"/>
            </a:pPr>
            <a:r>
              <a:rPr lang="es-MX" sz="1800" dirty="0">
                <a:solidFill>
                  <a:srgbClr val="0A1F24"/>
                </a:solidFill>
                <a:latin typeface="Open Sans Light" panose="020B0306030504020204" pitchFamily="34" charset="0"/>
              </a:rPr>
              <a:t>La Aceptación Universal también puede ayudar a:</a:t>
            </a:r>
          </a:p>
          <a:p>
            <a:pPr marL="91440">
              <a:buClr>
                <a:schemeClr val="accent3"/>
              </a:buClr>
              <a:buSzPts val="1530"/>
            </a:pP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buClr>
                <a:schemeClr val="accent3"/>
              </a:buClr>
              <a:buSzPts val="1530"/>
              <a:buFont typeface="Merriweather Sans"/>
              <a:buChar char="*"/>
            </a:pPr>
            <a:r>
              <a:rPr lang="es-MX" sz="1800" dirty="0">
                <a:latin typeface="Open Sans Light" panose="020B0306030504020204" pitchFamily="34" charset="0"/>
              </a:rPr>
              <a:t>Respaldar a una Internet diversa y multilingüe.</a:t>
            </a: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Aumentar la competencia, la innovación y las posibilidades de elección de los consumidores.</a:t>
            </a: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Crear oportunidades de negocio.</a:t>
            </a:r>
            <a:endParaRPr lang="es-MX" sz="1800" dirty="0">
              <a:latin typeface="Open Sans Light" panose="020B0306030504020204" pitchFamily="34" charset="0"/>
              <a:ea typeface="Open Sans Light" panose="020B0306030504020204" pitchFamily="34" charset="0"/>
            </a:endParaRP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Ofrecer ventajas profesionales a desarrolladores y administradores de sistemas.</a:t>
            </a: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Ayudar a los gobiernos y a los responsables políticos a llegar a sus ciudadanos.</a:t>
            </a:r>
          </a:p>
          <a:p>
            <a:pPr marL="274320" indent="-182880">
              <a:spcBef>
                <a:spcPts val="360"/>
              </a:spcBef>
              <a:buClr>
                <a:schemeClr val="accent3"/>
              </a:buClr>
              <a:buSzPts val="1530"/>
              <a:buFont typeface="Merriweather Sans"/>
              <a:buChar char="*"/>
            </a:pP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Respaldar a una Internet multilingüe e inclusiva</a:t>
            </a:r>
          </a:p>
        </p:txBody>
      </p:sp>
      <p:sp>
        <p:nvSpPr>
          <p:cNvPr id="320" name="Google Shape;320;p22"/>
          <p:cNvSpPr txBox="1">
            <a:spLocks noGrp="1"/>
          </p:cNvSpPr>
          <p:nvPr>
            <p:ph type="body" idx="1"/>
          </p:nvPr>
        </p:nvSpPr>
        <p:spPr>
          <a:xfrm>
            <a:off x="320041" y="1224093"/>
            <a:ext cx="8450746" cy="526414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En la actualidad, la población de Internet está formada por 5000 millones de usuarios activos y se prevé que se conecten otros 1000 millones. Gracias a la Aceptación Universal, podrán disfrutar de todas las ventajas de Internet.</a:t>
            </a:r>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La mayor parte del mundo no habla inglés como lengua materna. De hecho, tan solo más de un tercio de la población mundial utiliza el alfabeto latino en inglés, mientras que hay miles de millones de personas que prefieren leer y escribir en árabe, etíope, chino, cirílico u otros códigos de escritura. </a:t>
            </a:r>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Estar preparado para la Aceptación Universal aporta importantes beneficios económicos y sociales a los usuarios multilingües de Internet:</a:t>
            </a:r>
          </a:p>
          <a:p>
            <a:pPr marL="731520" lvl="1" indent="-182880"/>
            <a:r>
              <a:rPr lang="es-MX"/>
              <a:t>Aumentar su capacidad de acceso y conexión con el comercio electrónico, las comunidades locales y los gobiernos. </a:t>
            </a:r>
          </a:p>
          <a:p>
            <a:pPr marL="731520" lvl="1" indent="-182880"/>
            <a:r>
              <a:rPr lang="es-MX"/>
              <a:t>Adoptar y proliferar las tradiciones culturales a través del lenguaje, como se indica en el informe de la OCDE de 2016 sobre los beneficios económicos y sociales de la diversidad y la apertura de Internet. </a:t>
            </a:r>
          </a:p>
          <a:p>
            <a:pPr marL="731520" lvl="1" indent="-182880"/>
            <a:endParaRPr lang="es-MX" sz="1600" dirty="0"/>
          </a:p>
          <a:p>
            <a:pPr marL="731520" lvl="1" indent="-182880"/>
            <a:endParaRPr lang="es-MX"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¡Bienvenidos!</a:t>
            </a:r>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En la actualidad, muchas personas de todo el mundo no pueden disfrutar de todas las ventajas de Internet simplemente porque no pueden utilizar el nombre de dominio o la dirección de correo electrónico de su elección en su idioma y código de escritura. </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Mediante la Aceptación Universal (AU), todos los que desarrollan, proporcionan o gestionan sitios web y aplicaciones en línea tienen la oportunidad de permitir a los usuarios de todo el mundo experimentar el poder social y económico de Internet.</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En esta presentación, obtendrá más información sobre la Aceptación Universal, por qué es importante y cómo podemos promoverla colectivamente.</a:t>
            </a:r>
            <a:endParaRPr lang="es-MX" dirty="0"/>
          </a:p>
          <a:p>
            <a:pPr marL="91440" lvl="0" indent="0" algn="l" rtl="0">
              <a:spcBef>
                <a:spcPts val="1200"/>
              </a:spcBef>
              <a:spcAft>
                <a:spcPts val="0"/>
              </a:spcAft>
              <a:buSzPts val="1700"/>
              <a:buNone/>
            </a:pPr>
            <a:endParaRPr lang="es-MX"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Preparar las aplicaciones para que estén listas para la Aceptación Universal</a:t>
            </a:r>
          </a:p>
        </p:txBody>
      </p:sp>
      <p:sp>
        <p:nvSpPr>
          <p:cNvPr id="326" name="Google Shape;326;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Admitir todos los nombres de dominio y direcciones de correo electrónico válidos:</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Aceptar: El usuario puede introducir caracteres de su código de escritura local en un campo de texto.</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Validar: El software acepta los caracteres y los reconoce como válidos.</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Procesar: El sistema realiza operaciones con los caracteres.</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Almacenar: La base de datos puede almacenar el texto sin descomponerlo ni corromperlo.</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Visualizar: Cuando se recupera de la base de datos, la información se muestra correctamente.</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solidFill>
                <a:srgbClr val="FF0000"/>
              </a:solidFill>
            </a:endParaRPr>
          </a:p>
          <a:p>
            <a:pPr marL="1097280" lvl="3" indent="-107315" algn="l" rtl="0">
              <a:spcBef>
                <a:spcPts val="280"/>
              </a:spcBef>
              <a:spcAft>
                <a:spcPts val="0"/>
              </a:spcAft>
              <a:buSzPts val="1190"/>
              <a:buNone/>
            </a:pPr>
            <a:endParaRPr lang="es-MX" dirty="0"/>
          </a:p>
        </p:txBody>
      </p:sp>
      <p:grpSp>
        <p:nvGrpSpPr>
          <p:cNvPr id="327" name="Google Shape;327;p23"/>
          <p:cNvGrpSpPr/>
          <p:nvPr/>
        </p:nvGrpSpPr>
        <p:grpSpPr>
          <a:xfrm>
            <a:off x="492252" y="2025923"/>
            <a:ext cx="8159496" cy="1018672"/>
            <a:chOff x="1927228" y="5269981"/>
            <a:chExt cx="7921353" cy="976513"/>
          </a:xfrm>
        </p:grpSpPr>
        <p:grpSp>
          <p:nvGrpSpPr>
            <p:cNvPr id="328" name="Google Shape;328;p23"/>
            <p:cNvGrpSpPr/>
            <p:nvPr/>
          </p:nvGrpSpPr>
          <p:grpSpPr>
            <a:xfrm>
              <a:off x="1927228" y="5273672"/>
              <a:ext cx="1302251" cy="972822"/>
              <a:chOff x="820555" y="1643185"/>
              <a:chExt cx="2011680" cy="1644160"/>
            </a:xfrm>
          </p:grpSpPr>
          <p:sp>
            <p:nvSpPr>
              <p:cNvPr id="329" name="Google Shape;329;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Aceptar</a:t>
                </a:r>
                <a:endParaRPr lang="es-MX" sz="1400" b="0" i="0" u="none" strike="noStrike" cap="none">
                  <a:solidFill>
                    <a:srgbClr val="000000"/>
                  </a:solidFill>
                  <a:latin typeface="Arial"/>
                  <a:ea typeface="Arial"/>
                  <a:cs typeface="Arial"/>
                  <a:sym typeface="Arial"/>
                </a:endParaRPr>
              </a:p>
            </p:txBody>
          </p:sp>
          <p:sp>
            <p:nvSpPr>
              <p:cNvPr id="330" name="Google Shape;330;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331" name="Google Shape;331;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32" name="Google Shape;332;p23"/>
            <p:cNvGrpSpPr/>
            <p:nvPr/>
          </p:nvGrpSpPr>
          <p:grpSpPr>
            <a:xfrm>
              <a:off x="3582203" y="5273672"/>
              <a:ext cx="1314106" cy="967039"/>
              <a:chOff x="3554360" y="1646720"/>
              <a:chExt cx="2029993" cy="1634387"/>
            </a:xfrm>
          </p:grpSpPr>
          <p:sp>
            <p:nvSpPr>
              <p:cNvPr id="333" name="Google Shape;333;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4" name="Google Shape;334;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Validar</a:t>
                </a:r>
                <a:endParaRPr lang="es-MX" sz="1400" b="0" i="0" u="none" strike="noStrike" cap="none">
                  <a:solidFill>
                    <a:srgbClr val="000000"/>
                  </a:solidFill>
                  <a:latin typeface="Arial"/>
                  <a:ea typeface="Arial"/>
                  <a:cs typeface="Arial"/>
                  <a:sym typeface="Arial"/>
                </a:endParaRPr>
              </a:p>
            </p:txBody>
          </p:sp>
          <p:pic>
            <p:nvPicPr>
              <p:cNvPr id="335" name="Google Shape;335;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36" name="Google Shape;336;p23"/>
            <p:cNvGrpSpPr/>
            <p:nvPr/>
          </p:nvGrpSpPr>
          <p:grpSpPr>
            <a:xfrm>
              <a:off x="6892153" y="5269981"/>
              <a:ext cx="1302251" cy="968544"/>
              <a:chOff x="6331693" y="1643185"/>
              <a:chExt cx="2011680" cy="1636930"/>
            </a:xfrm>
          </p:grpSpPr>
          <p:sp>
            <p:nvSpPr>
              <p:cNvPr id="337" name="Google Shape;337;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8" name="Google Shape;338;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Almacenar</a:t>
                </a:r>
                <a:endParaRPr lang="es-MX" sz="1400" b="0" i="0" u="none" strike="noStrike" cap="none">
                  <a:solidFill>
                    <a:srgbClr val="000000"/>
                  </a:solidFill>
                  <a:latin typeface="Arial"/>
                  <a:ea typeface="Arial"/>
                  <a:cs typeface="Arial"/>
                  <a:sym typeface="Arial"/>
                </a:endParaRPr>
              </a:p>
            </p:txBody>
          </p:sp>
          <p:pic>
            <p:nvPicPr>
              <p:cNvPr id="339" name="Google Shape;339;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40" name="Google Shape;340;p23"/>
            <p:cNvGrpSpPr/>
            <p:nvPr/>
          </p:nvGrpSpPr>
          <p:grpSpPr>
            <a:xfrm>
              <a:off x="5237178" y="5269981"/>
              <a:ext cx="1302251" cy="970730"/>
              <a:chOff x="2202899" y="3852184"/>
              <a:chExt cx="2011680" cy="1640625"/>
            </a:xfrm>
          </p:grpSpPr>
          <p:sp>
            <p:nvSpPr>
              <p:cNvPr id="341" name="Google Shape;341;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2" name="Google Shape;342;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Procesar</a:t>
                </a:r>
                <a:endParaRPr lang="es-MX" sz="1400" b="0" i="0" u="none" strike="noStrike" cap="none">
                  <a:solidFill>
                    <a:srgbClr val="000000"/>
                  </a:solidFill>
                  <a:latin typeface="Arial"/>
                  <a:ea typeface="Arial"/>
                  <a:cs typeface="Arial"/>
                  <a:sym typeface="Arial"/>
                </a:endParaRPr>
              </a:p>
            </p:txBody>
          </p:sp>
          <p:pic>
            <p:nvPicPr>
              <p:cNvPr id="343" name="Google Shape;343;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44" name="Google Shape;344;p23"/>
            <p:cNvGrpSpPr/>
            <p:nvPr/>
          </p:nvGrpSpPr>
          <p:grpSpPr>
            <a:xfrm>
              <a:off x="8546330" y="5275764"/>
              <a:ext cx="1302251" cy="970730"/>
              <a:chOff x="4943583" y="3852184"/>
              <a:chExt cx="2011680" cy="1640625"/>
            </a:xfrm>
          </p:grpSpPr>
          <p:sp>
            <p:nvSpPr>
              <p:cNvPr id="345" name="Google Shape;345;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6" name="Google Shape;346;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Visualizar</a:t>
                </a:r>
                <a:endParaRPr lang="es-MX" sz="1400" b="0" i="0" u="none" strike="noStrike" cap="none">
                  <a:solidFill>
                    <a:srgbClr val="000000"/>
                  </a:solidFill>
                  <a:latin typeface="Arial"/>
                  <a:ea typeface="Arial"/>
                  <a:cs typeface="Arial"/>
                  <a:sym typeface="Arial"/>
                </a:endParaRPr>
              </a:p>
            </p:txBody>
          </p:sp>
          <p:pic>
            <p:nvPicPr>
              <p:cNvPr id="347" name="Google Shape;347;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Trabajo hacia la preparación para la Aceptación Universal</a:t>
            </a:r>
          </a:p>
        </p:txBody>
      </p:sp>
      <p:sp>
        <p:nvSpPr>
          <p:cNvPr id="353" name="Google Shape;353;p24"/>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600" dirty="0"/>
              <a:t>La comunidad de la ICANN creó el Grupo Directivo de Aceptación Universal (UASG) para promover la preparación para la UA a nivel mundial.</a:t>
            </a:r>
          </a:p>
          <a:p>
            <a:pPr marL="274320" lvl="0" indent="-85725" algn="l" rtl="0">
              <a:spcBef>
                <a:spcPts val="360"/>
              </a:spcBef>
              <a:spcAft>
                <a:spcPts val="0"/>
              </a:spcAft>
              <a:buClr>
                <a:schemeClr val="accent3"/>
              </a:buClr>
              <a:buSzPts val="1530"/>
              <a:buFont typeface="Merriweather Sans"/>
              <a:buNone/>
            </a:pPr>
            <a:endParaRPr lang="es-MX" sz="1600" dirty="0"/>
          </a:p>
          <a:p>
            <a:pPr marL="274320" lvl="0" indent="-182880" algn="l" rtl="0">
              <a:spcBef>
                <a:spcPts val="360"/>
              </a:spcBef>
              <a:spcAft>
                <a:spcPts val="0"/>
              </a:spcAft>
              <a:buClr>
                <a:schemeClr val="accent3"/>
              </a:buClr>
              <a:buSzPts val="1530"/>
              <a:buFont typeface="Merriweather Sans"/>
              <a:buChar char="*"/>
            </a:pPr>
            <a:r>
              <a:rPr lang="es-MX" sz="1600" dirty="0"/>
              <a:t>La ICANN promueve activamente la Aceptación Universal y apoya financieramente al UASG.</a:t>
            </a:r>
          </a:p>
          <a:p>
            <a:pPr marL="274320" lvl="0" indent="-85725" algn="l" rtl="0">
              <a:spcBef>
                <a:spcPts val="360"/>
              </a:spcBef>
              <a:spcAft>
                <a:spcPts val="0"/>
              </a:spcAft>
              <a:buClr>
                <a:schemeClr val="accent3"/>
              </a:buClr>
              <a:buSzPts val="1530"/>
              <a:buFont typeface="Merriweather Sans"/>
              <a:buNone/>
            </a:pPr>
            <a:endParaRPr lang="es-MX" sz="1600" dirty="0"/>
          </a:p>
          <a:p>
            <a:pPr marL="274320" lvl="0" indent="-182880" algn="l" rtl="0">
              <a:spcBef>
                <a:spcPts val="360"/>
              </a:spcBef>
              <a:spcAft>
                <a:spcPts val="0"/>
              </a:spcAft>
              <a:buClr>
                <a:schemeClr val="accent3"/>
              </a:buClr>
              <a:buSzPts val="1530"/>
              <a:buFont typeface="Merriweather Sans"/>
              <a:buChar char="*"/>
            </a:pPr>
            <a:r>
              <a:rPr lang="es-MX" sz="1600" dirty="0"/>
              <a:t>El UASG y la ICANN trabajan para lograr la preparación para la Aceptación Universal mediante:</a:t>
            </a:r>
            <a:endParaRPr lang="es-MX" sz="1800" dirty="0"/>
          </a:p>
          <a:p>
            <a:pPr marL="548640" lvl="1" indent="-182880" algn="l" rtl="0">
              <a:spcBef>
                <a:spcPts val="360"/>
              </a:spcBef>
              <a:spcAft>
                <a:spcPts val="0"/>
              </a:spcAft>
              <a:buSzPts val="1530"/>
              <a:buChar char="*"/>
            </a:pPr>
            <a:r>
              <a:rPr lang="es-MX" sz="1600" dirty="0"/>
              <a:t>Organización de actividades de divulgación para generar conciencia sobre los problemas de la Aceptación Universal.</a:t>
            </a:r>
          </a:p>
          <a:p>
            <a:pPr marL="548640" lvl="1" indent="-182880" algn="l" rtl="0">
              <a:spcBef>
                <a:spcPts val="360"/>
              </a:spcBef>
              <a:spcAft>
                <a:spcPts val="0"/>
              </a:spcAft>
              <a:buSzPts val="1530"/>
              <a:buChar char="*"/>
            </a:pPr>
            <a:r>
              <a:rPr lang="es-MX" sz="1600" dirty="0"/>
              <a:t>Realización de estudios detallados para identificar las brechas técnicas.</a:t>
            </a:r>
          </a:p>
          <a:p>
            <a:pPr marL="548640" lvl="1" indent="-182880" algn="l" rtl="0">
              <a:spcBef>
                <a:spcPts val="360"/>
              </a:spcBef>
              <a:spcAft>
                <a:spcPts val="0"/>
              </a:spcAft>
              <a:buSzPts val="1530"/>
              <a:buChar char="*"/>
            </a:pPr>
            <a:r>
              <a:rPr lang="es-MX" sz="1600" dirty="0"/>
              <a:t>Determinación de soluciones para abordar las brechas técnicas.</a:t>
            </a:r>
          </a:p>
          <a:p>
            <a:pPr marL="548640" lvl="1" indent="-182880" algn="l" rtl="0">
              <a:spcBef>
                <a:spcPts val="360"/>
              </a:spcBef>
              <a:spcAft>
                <a:spcPts val="0"/>
              </a:spcAft>
              <a:buSzPts val="1530"/>
              <a:buChar char="*"/>
            </a:pPr>
            <a:r>
              <a:rPr lang="es-MX" sz="1600" dirty="0"/>
              <a:t>Presentación de informes de errores en las herramientas, sistemas y aplicaciones pertinentes.</a:t>
            </a:r>
          </a:p>
          <a:p>
            <a:pPr marL="548640" lvl="1" indent="-182880" algn="l" rtl="0">
              <a:spcBef>
                <a:spcPts val="360"/>
              </a:spcBef>
              <a:spcAft>
                <a:spcPts val="0"/>
              </a:spcAft>
              <a:buSzPts val="1530"/>
              <a:buChar char="*"/>
            </a:pPr>
            <a:r>
              <a:rPr lang="es-MX" sz="1600" dirty="0"/>
              <a:t>Desarrollo e impartición de capacitación técnica sobre las soluciones de apoyo a la preparación para la Aceptación Universal.</a:t>
            </a:r>
          </a:p>
          <a:p>
            <a:pPr marL="548640" lvl="1" indent="-182880" algn="l" rtl="0">
              <a:spcBef>
                <a:spcPts val="360"/>
              </a:spcBef>
              <a:spcAft>
                <a:spcPts val="0"/>
              </a:spcAft>
              <a:buSzPts val="1530"/>
              <a:buChar char="*"/>
            </a:pPr>
            <a:endParaRPr lang="es-MX" sz="1600" dirty="0"/>
          </a:p>
          <a:p>
            <a:pPr marL="91440" indent="-182880">
              <a:spcBef>
                <a:spcPts val="360"/>
              </a:spcBef>
              <a:buSzPts val="1530"/>
            </a:pPr>
            <a:r>
              <a:rPr lang="es-MX" sz="1600" dirty="0"/>
              <a:t>Más información en uasg.tech y icann.org/ua</a:t>
            </a:r>
          </a:p>
          <a:p>
            <a:pPr marL="91440" indent="-182880">
              <a:spcBef>
                <a:spcPts val="360"/>
              </a:spcBef>
              <a:buSzPts val="1530"/>
            </a:pPr>
            <a:endParaRPr lang="es-MX" sz="1800" dirty="0"/>
          </a:p>
          <a:p>
            <a:pPr marL="91440" indent="-182880">
              <a:spcBef>
                <a:spcPts val="360"/>
              </a:spcBef>
              <a:buSzPts val="1530"/>
            </a:pPr>
            <a:endParaRPr lang="es-MX" sz="1800" dirty="0"/>
          </a:p>
          <a:p>
            <a:pPr marL="1097280" lvl="3" indent="-107315" algn="l" rtl="0">
              <a:spcBef>
                <a:spcPts val="280"/>
              </a:spcBef>
              <a:spcAft>
                <a:spcPts val="0"/>
              </a:spcAft>
              <a:buSzPts val="1190"/>
              <a:buNone/>
            </a:pPr>
            <a:endParaRPr lang="es-MX"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Sector comercial</a:t>
            </a:r>
          </a:p>
        </p:txBody>
      </p:sp>
      <p:sp>
        <p:nvSpPr>
          <p:cNvPr id="365" name="Google Shape;365;p26"/>
          <p:cNvSpPr txBox="1">
            <a:spLocks noGrp="1"/>
          </p:cNvSpPr>
          <p:nvPr>
            <p:ph type="body" idx="1"/>
          </p:nvPr>
        </p:nvSpPr>
        <p:spPr>
          <a:xfrm>
            <a:off x="320041" y="846667"/>
            <a:ext cx="8450746" cy="4620517"/>
          </a:xfrm>
          <a:prstGeom prst="rect">
            <a:avLst/>
          </a:prstGeom>
          <a:noFill/>
          <a:ln>
            <a:noFill/>
          </a:ln>
        </p:spPr>
        <p:txBody>
          <a:bodyPr spcFirstLastPara="1" wrap="square" lIns="91425" tIns="45700" rIns="91425" bIns="45700" anchor="t" anchorCtr="0">
            <a:noAutofit/>
          </a:bodyPr>
          <a:lstStyle/>
          <a:p>
            <a:pPr marL="91440" lvl="0" indent="0" algn="l" rtl="0">
              <a:lnSpc>
                <a:spcPts val="1900"/>
              </a:lnSpc>
              <a:spcBef>
                <a:spcPts val="0"/>
              </a:spcBef>
              <a:spcAft>
                <a:spcPts val="0"/>
              </a:spcAft>
              <a:buClr>
                <a:schemeClr val="accent3"/>
              </a:buClr>
              <a:buSzPts val="1700"/>
              <a:buNone/>
            </a:pPr>
            <a:r>
              <a:rPr lang="es-MX" sz="1700" dirty="0"/>
              <a:t>Muchas empresas están perdiendo dinero al no actualizar sus sistemas para que estén preparados para la Aceptación Universal, lo cual tiene el potencial de desbloquear miles de millones en ingresos de clientes sin explotar. </a:t>
            </a:r>
          </a:p>
          <a:p>
            <a:pPr marL="91440" lvl="0" indent="0" algn="l" rtl="0">
              <a:lnSpc>
                <a:spcPts val="1900"/>
              </a:lnSpc>
              <a:spcBef>
                <a:spcPts val="0"/>
              </a:spcBef>
              <a:spcAft>
                <a:spcPts val="0"/>
              </a:spcAft>
              <a:buClr>
                <a:schemeClr val="accent3"/>
              </a:buClr>
              <a:buSzPts val="1700"/>
              <a:buNone/>
            </a:pPr>
            <a:endParaRPr lang="es-MX" sz="1700" dirty="0"/>
          </a:p>
          <a:p>
            <a:pPr marL="91440" lvl="0" indent="0" algn="l" rtl="0">
              <a:lnSpc>
                <a:spcPts val="1900"/>
              </a:lnSpc>
              <a:spcBef>
                <a:spcPts val="0"/>
              </a:spcBef>
              <a:spcAft>
                <a:spcPts val="0"/>
              </a:spcAft>
              <a:buClr>
                <a:schemeClr val="accent3"/>
              </a:buClr>
              <a:buSzPts val="1700"/>
              <a:buNone/>
            </a:pPr>
            <a:r>
              <a:rPr lang="es-MX" sz="1700" dirty="0"/>
              <a:t>Un estudio del UASG, realizado en 2017, concluyó que la Aceptación Universal de nombres de dominio de Internet es una oportunidad de más de USD 9,8 mil millones, que es una estimación conservadora. </a:t>
            </a:r>
          </a:p>
          <a:p>
            <a:pPr marL="91440" lvl="0" indent="0" algn="l" rtl="0">
              <a:lnSpc>
                <a:spcPts val="1900"/>
              </a:lnSpc>
              <a:spcBef>
                <a:spcPts val="0"/>
              </a:spcBef>
              <a:spcAft>
                <a:spcPts val="0"/>
              </a:spcAft>
              <a:buClr>
                <a:schemeClr val="accent3"/>
              </a:buClr>
              <a:buSzPts val="1700"/>
              <a:buNone/>
            </a:pPr>
            <a:endParaRPr lang="es-MX" sz="1700" dirty="0"/>
          </a:p>
          <a:p>
            <a:pPr marL="91440" lvl="0" indent="0" algn="l" rtl="0">
              <a:lnSpc>
                <a:spcPts val="1900"/>
              </a:lnSpc>
              <a:spcBef>
                <a:spcPts val="0"/>
              </a:spcBef>
              <a:spcAft>
                <a:spcPts val="0"/>
              </a:spcAft>
              <a:buClr>
                <a:schemeClr val="accent3"/>
              </a:buClr>
              <a:buSzPts val="1700"/>
              <a:buNone/>
            </a:pPr>
            <a:r>
              <a:rPr lang="es-MX" sz="1700" dirty="0"/>
              <a:t>Las empresas que estén preparadas para la Aceptación Universal estarán mejor posicionadas para llegar a las crecientes audiencias globales y maximizar el potencial de ingresos de la población actual de Internet, así como de los próximos mil millones. </a:t>
            </a:r>
          </a:p>
          <a:p>
            <a:pPr marL="91440" lvl="0" indent="0" algn="l" rtl="0">
              <a:lnSpc>
                <a:spcPts val="1900"/>
              </a:lnSpc>
              <a:spcBef>
                <a:spcPts val="0"/>
              </a:spcBef>
              <a:spcAft>
                <a:spcPts val="0"/>
              </a:spcAft>
              <a:buClr>
                <a:schemeClr val="accent3"/>
              </a:buClr>
              <a:buSzPts val="1700"/>
              <a:buNone/>
            </a:pPr>
            <a:endParaRPr lang="es-MX" sz="1700" dirty="0"/>
          </a:p>
          <a:p>
            <a:pPr marL="274320" lvl="0" indent="-182880" algn="l" rtl="0">
              <a:lnSpc>
                <a:spcPts val="1900"/>
              </a:lnSpc>
              <a:spcBef>
                <a:spcPts val="0"/>
              </a:spcBef>
              <a:spcAft>
                <a:spcPts val="0"/>
              </a:spcAft>
              <a:buClr>
                <a:schemeClr val="accent3"/>
              </a:buClr>
              <a:buSzPts val="1700"/>
              <a:buFont typeface="Merriweather Sans"/>
              <a:buChar char="*"/>
            </a:pPr>
            <a:r>
              <a:rPr lang="es-MX" sz="1700" dirty="0"/>
              <a:t>Organizarse internamente y evaluar si los sistemas de su empresa cumplen los estándares de Aceptación Universal.</a:t>
            </a:r>
          </a:p>
          <a:p>
            <a:pPr marL="274320" lvl="0" indent="-182880" algn="l" rtl="0">
              <a:lnSpc>
                <a:spcPts val="1900"/>
              </a:lnSpc>
              <a:spcBef>
                <a:spcPts val="400"/>
              </a:spcBef>
              <a:spcAft>
                <a:spcPts val="0"/>
              </a:spcAft>
              <a:buClr>
                <a:schemeClr val="accent3"/>
              </a:buClr>
              <a:buSzPts val="1700"/>
              <a:buFont typeface="Merriweather Sans"/>
              <a:buChar char="*"/>
            </a:pPr>
            <a:r>
              <a:rPr lang="es-MX" sz="1700" dirty="0"/>
              <a:t>Actualizar sus propios sistemas informáticos para que estén preparados para la Aceptación Universal.</a:t>
            </a:r>
          </a:p>
          <a:p>
            <a:pPr marL="274320" lvl="0" indent="-182880" algn="l" rtl="0">
              <a:lnSpc>
                <a:spcPts val="1900"/>
              </a:lnSpc>
              <a:spcBef>
                <a:spcPts val="400"/>
              </a:spcBef>
              <a:spcAft>
                <a:spcPts val="0"/>
              </a:spcAft>
              <a:buClr>
                <a:schemeClr val="accent3"/>
              </a:buClr>
              <a:buSzPts val="1700"/>
              <a:buFont typeface="Merriweather Sans"/>
              <a:buChar char="*"/>
            </a:pPr>
            <a:r>
              <a:rPr lang="es-MX" sz="1700" dirty="0"/>
              <a:t>Recomendar a sus colaboradores que participen y promover debates locales relacionados con la Aceptación Universal.</a:t>
            </a:r>
          </a:p>
          <a:p>
            <a:pPr marL="274320" lvl="0" indent="-182880" algn="l" rtl="0">
              <a:lnSpc>
                <a:spcPts val="1900"/>
              </a:lnSpc>
              <a:spcBef>
                <a:spcPts val="400"/>
              </a:spcBef>
              <a:spcAft>
                <a:spcPts val="0"/>
              </a:spcAft>
              <a:buClr>
                <a:schemeClr val="accent3"/>
              </a:buClr>
              <a:buSzPts val="1700"/>
              <a:buFont typeface="Merriweather Sans"/>
              <a:buChar char="*"/>
            </a:pPr>
            <a:r>
              <a:rPr lang="es-MX" sz="1700" dirty="0"/>
              <a:t>Generar conciencia sobre la Aceptación Universal con las organizaciones y empresas colaboradoras, con el objetivo de actualizar sus sistemas a los estándares actuales de inclusión global.</a:t>
            </a:r>
          </a:p>
          <a:p>
            <a:pPr marL="1097280" lvl="3" indent="-107315" algn="l" rtl="0">
              <a:lnSpc>
                <a:spcPts val="1900"/>
              </a:lnSpc>
              <a:spcBef>
                <a:spcPts val="280"/>
              </a:spcBef>
              <a:spcAft>
                <a:spcPts val="0"/>
              </a:spcAft>
              <a:buSzPts val="1190"/>
              <a:buNone/>
            </a:pPr>
            <a:endParaRPr lang="es-MX" sz="17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Gobierno</a:t>
            </a:r>
          </a:p>
        </p:txBody>
      </p:sp>
      <p:sp>
        <p:nvSpPr>
          <p:cNvPr id="371" name="Google Shape;371;p27"/>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700"/>
              <a:buNone/>
            </a:pPr>
            <a:r>
              <a:rPr lang="es-MX" sz="1800" dirty="0"/>
              <a:t>Estar preparado para la Aceptación Universal puede ayudar a los gobiernos y a los responsables políticos a llegar a sus ciudadanos.</a:t>
            </a:r>
          </a:p>
          <a:p>
            <a:pPr marL="91440" lvl="0" indent="0" algn="l" rtl="0">
              <a:spcBef>
                <a:spcPts val="0"/>
              </a:spcBef>
              <a:spcAft>
                <a:spcPts val="0"/>
              </a:spcAft>
              <a:buClr>
                <a:schemeClr val="accent3"/>
              </a:buClr>
              <a:buSzPts val="1700"/>
              <a:buNone/>
            </a:pPr>
            <a:endParaRPr lang="es-MX" sz="1800" dirty="0"/>
          </a:p>
          <a:p>
            <a:pPr marL="274320" lvl="0" indent="-182880" algn="l" rtl="0">
              <a:spcBef>
                <a:spcPts val="0"/>
              </a:spcBef>
              <a:spcAft>
                <a:spcPts val="0"/>
              </a:spcAft>
              <a:buClr>
                <a:schemeClr val="accent3"/>
              </a:buClr>
              <a:buSzPts val="1700"/>
              <a:buFont typeface="Merriweather Sans"/>
              <a:buChar char="*"/>
            </a:pPr>
            <a:r>
              <a:rPr lang="es-MX"/>
              <a:t>Evaluar la posibilidad de incluir </a:t>
            </a:r>
            <a:r>
              <a:rPr lang="es-MX" sz="1800" u="sng" dirty="0">
                <a:solidFill>
                  <a:schemeClr val="hlink"/>
                </a:solidFill>
                <a:hlinkClick r:id="rId3"/>
              </a:rPr>
              <a:t>requisitos de Aceptación Universal</a:t>
            </a:r>
            <a:r>
              <a:rPr lang="es-MX"/>
              <a:t> en las contrataciones públicas.</a:t>
            </a: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Ponerse en contacto con los departamentos gubernamentales implicados en los servicios de administración electrónica para los ciudadanos y solicitar que incorporen prácticas de Aceptación Universal para proporcionar inclusión digital.</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Coordinar con los administradores de su ccTLD nacional y los delegados del Comité Asesor Gubernamental (GAC) de la ICANN para participar y reforzar las acciones relacionadas con la Aceptación Universal.</a:t>
            </a:r>
          </a:p>
          <a:p>
            <a:pPr marL="274320" lvl="0" indent="-74930" algn="l" rtl="0">
              <a:spcBef>
                <a:spcPts val="400"/>
              </a:spcBef>
              <a:spcAft>
                <a:spcPts val="0"/>
              </a:spcAft>
              <a:buClr>
                <a:schemeClr val="accent3"/>
              </a:buClr>
              <a:buSzPts val="1700"/>
              <a:buFont typeface="Merriweather Sans"/>
              <a:buNone/>
            </a:pPr>
            <a:endParaRPr lang="es-MX" sz="1800" dirty="0"/>
          </a:p>
          <a:p>
            <a:pPr marL="1097280" lvl="3" indent="-107315" algn="l" rtl="0">
              <a:spcBef>
                <a:spcPts val="280"/>
              </a:spcBef>
              <a:spcAft>
                <a:spcPts val="0"/>
              </a:spcAft>
              <a:buSzPts val="1190"/>
              <a:buNone/>
            </a:pPr>
            <a:endParaRPr lang="es-MX"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Sociedad civil</a:t>
            </a:r>
          </a:p>
        </p:txBody>
      </p:sp>
      <p:sp>
        <p:nvSpPr>
          <p:cNvPr id="377" name="Google Shape;377;p28"/>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s-MX" sz="1800" dirty="0"/>
              <a:t>Animar a su comunidad a asistir a eventos locales y regionales relacionados con la Aceptación Universal; ayude a coordinarlos y promoverlos.</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Preparar sus propios sistemas para la Aceptación Universal para lograr una inclusión digital más amplia.</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Promover la investigación sobre inclusión y acceso que refuerce los principios de la Aceptación Universal.</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Generar conciencia sobre la Aceptación Universal con las organizaciones y empresas colaboradoras, con el objetivo de actualizar sus sistemas a los estándares actuales de inclusión global.</a:t>
            </a:r>
          </a:p>
          <a:p>
            <a:pPr marL="274320" lvl="0" indent="-182880" algn="l" rtl="0">
              <a:spcBef>
                <a:spcPts val="400"/>
              </a:spcBef>
              <a:spcAft>
                <a:spcPts val="0"/>
              </a:spcAft>
              <a:buClr>
                <a:schemeClr val="accent3"/>
              </a:buClr>
              <a:buSzPts val="1700"/>
              <a:buFont typeface="Merriweather Sans"/>
              <a:buChar char="*"/>
            </a:pPr>
            <a:endParaRPr lang="es-MX" sz="1800" dirty="0"/>
          </a:p>
          <a:p>
            <a:pPr marL="1097280" lvl="3" indent="-107315" algn="l" rtl="0">
              <a:spcBef>
                <a:spcPts val="280"/>
              </a:spcBef>
              <a:spcAft>
                <a:spcPts val="0"/>
              </a:spcAft>
              <a:buSzPts val="1190"/>
              <a:buNone/>
            </a:pPr>
            <a:endParaRPr lang="es-MX"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Sector académico</a:t>
            </a:r>
          </a:p>
        </p:txBody>
      </p:sp>
      <p:sp>
        <p:nvSpPr>
          <p:cNvPr id="383" name="Google Shape;383;p29"/>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s-MX" sz="1800" dirty="0"/>
              <a:t>Actualizar los sistemas de correo electrónico para que sean compatibles con la EAI.</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Actualizar los planes de estudios de TI para incluir la enseñanza y el aprendizaje de conceptos relacionados con la Aceptación Universal y la internacionalización del software.</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Capacitar al profesorado y a los estudiantes para que adopten prácticas de Aceptación Universal en el desarrollo de software.</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Generar conciencia en la comunidad técnica local sobre los problemas y las soluciones de la Aceptación Universal.</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1097280" lvl="3" indent="-107315" algn="l" rtl="0">
              <a:spcBef>
                <a:spcPts val="280"/>
              </a:spcBef>
              <a:spcAft>
                <a:spcPts val="0"/>
              </a:spcAft>
              <a:buSzPts val="1190"/>
              <a:buNone/>
            </a:pPr>
            <a:endParaRPr lang="es-MX"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Comunidad técnica</a:t>
            </a:r>
          </a:p>
        </p:txBody>
      </p:sp>
      <p:sp>
        <p:nvSpPr>
          <p:cNvPr id="389" name="Google Shape;389;p30"/>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s-MX" sz="1800" dirty="0"/>
              <a:t>Llevar a cabo actividades educativas y de capacitación que permitan a los desarrolladores de software y a los gestores de proyectos abordar cuestiones relacionadas con la Aceptación Universal.</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Probar y abordar las cuestiones relacionadas con la Aceptación Universal en sus propios productos y servicios.</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Informar de errores relacionados con la Aceptación Universal en otros productos y servicios.</a:t>
            </a:r>
          </a:p>
          <a:p>
            <a:pPr marL="274320" lvl="0" indent="-74930" algn="l" rtl="0">
              <a:spcBef>
                <a:spcPts val="400"/>
              </a:spcBef>
              <a:spcAft>
                <a:spcPts val="0"/>
              </a:spcAft>
              <a:buClr>
                <a:schemeClr val="accent3"/>
              </a:buClr>
              <a:buSzPts val="1700"/>
              <a:buFont typeface="Merriweather Sans"/>
              <a:buNone/>
            </a:pPr>
            <a:endParaRPr lang="es-MX" sz="1800" dirty="0"/>
          </a:p>
          <a:p>
            <a:pPr marL="91440" lvl="0" indent="0" algn="l" rtl="0">
              <a:spcBef>
                <a:spcPts val="400"/>
              </a:spcBef>
              <a:spcAft>
                <a:spcPts val="0"/>
              </a:spcAft>
              <a:buSzPts val="1700"/>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1097280" lvl="3" indent="-107315" algn="l" rtl="0">
              <a:spcBef>
                <a:spcPts val="280"/>
              </a:spcBef>
              <a:spcAft>
                <a:spcPts val="0"/>
              </a:spcAft>
              <a:buSzPts val="1190"/>
              <a:buNone/>
            </a:pPr>
            <a:endParaRPr lang="es-MX"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Registros y registradores</a:t>
            </a:r>
          </a:p>
        </p:txBody>
      </p:sp>
      <p:sp>
        <p:nvSpPr>
          <p:cNvPr id="395" name="Google Shape;395;p31"/>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s-MX" sz="1800" dirty="0"/>
              <a:t>Evaluar las brechas relacionadas con la Aceptación Universal en los sistemas de cara al cliente.</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Actualice los sistemas de cara al cliente para que sean compatibles con la Aceptación Universal; la </a:t>
            </a:r>
            <a:r>
              <a:rPr lang="es-MX" sz="1800" u="sng" dirty="0">
                <a:solidFill>
                  <a:schemeClr val="hlink"/>
                </a:solidFill>
                <a:hlinkClick r:id="rId3"/>
              </a:rPr>
              <a:t>Hoja de ruta de Aceptación Universal para los sistemas de registro y registradores de nombres de dominio</a:t>
            </a:r>
            <a:r>
              <a:rPr lang="es-MX" sz="1800" dirty="0"/>
              <a:t> está disponible a modo de guía.</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Generar conciencia en las partes interesadas de su empresa sobre la Aceptación Universal y animarlas a actualizar también sus sistemas.</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1097280" lvl="3" indent="-107315" algn="l" rtl="0">
              <a:spcBef>
                <a:spcPts val="280"/>
              </a:spcBef>
              <a:spcAft>
                <a:spcPts val="0"/>
              </a:spcAft>
              <a:buSzPts val="1190"/>
              <a:buNone/>
            </a:pPr>
            <a:endParaRPr lang="es-MX"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Titular del dominio/Registratario</a:t>
            </a:r>
          </a:p>
        </p:txBody>
      </p:sp>
      <p:sp>
        <p:nvSpPr>
          <p:cNvPr id="401" name="Google Shape;401;p3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s-MX" sz="1800" dirty="0"/>
              <a:t>Comprobar con el proveedor de servicios de Internet (ISP) que aloja su sitio web y su correo electrónico si sus servicios están preparados para Aceptación Universal.</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Comprobar con el administrador de su sitio web y correo electrónico si están preparados para la Aceptación Universal. Si no lo están, considerar la posibilidad de tomar la iniciativa de actualizarlos y prepararlos para la Aceptación Universal.</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Generar conciencia con los ISP, desarrolladores web y administradores de correo electrónico sobre la Aceptación Universal y solicitar que actualicen sus sistemas para que estén preparados para la Aceptación Universal. Remitirlos al </a:t>
            </a:r>
            <a:r>
              <a:rPr lang="es-MX" sz="1800" b="0" i="0" u="sng" dirty="0">
                <a:solidFill>
                  <a:srgbClr val="000000"/>
                </a:solidFill>
                <a:hlinkClick r:id="rId3">
                  <a:extLst>
                    <a:ext uri="{A12FA001-AC4F-418D-AE19-62706E023703}">
                      <ahyp:hlinkClr xmlns:ahyp="http://schemas.microsoft.com/office/drawing/2018/hyperlinkcolor" val="tx"/>
                    </a:ext>
                  </a:extLst>
                </a:hlinkClick>
              </a:rPr>
              <a:t>Informe sobre la preparación para la UA para el año fiscal 2022</a:t>
            </a:r>
            <a:r>
              <a:rPr lang="es-MX" sz="1800" b="0" i="0" dirty="0">
                <a:solidFill>
                  <a:srgbClr val="000000"/>
                </a:solidFill>
              </a:rPr>
              <a:t> para obtener más información</a:t>
            </a:r>
            <a:r>
              <a:rPr lang="es-MX" sz="1800" dirty="0"/>
              <a:t>. </a:t>
            </a:r>
            <a:r>
              <a:rPr lang="es-MX"/>
              <a:t>Puede utilizar la plantilla de </a:t>
            </a:r>
            <a:r>
              <a:rPr lang="es-MX" sz="1800" b="0" i="0" u="sng" dirty="0">
                <a:solidFill>
                  <a:srgbClr val="000000"/>
                </a:solidFill>
                <a:hlinkClick r:id="rId4">
                  <a:extLst>
                    <a:ext uri="{A12FA001-AC4F-418D-AE19-62706E023703}">
                      <ahyp:hlinkClr xmlns:ahyp="http://schemas.microsoft.com/office/drawing/2018/hyperlinkcolor" val="tx"/>
                    </a:ext>
                  </a:extLst>
                </a:hlinkClick>
              </a:rPr>
              <a:t>carta</a:t>
            </a:r>
            <a:r>
              <a:rPr lang="es-MX"/>
              <a:t> o </a:t>
            </a:r>
            <a:r>
              <a:rPr lang="es-MX" sz="1800" b="0" i="0" u="sng" dirty="0">
                <a:solidFill>
                  <a:srgbClr val="000000"/>
                </a:solidFill>
                <a:hlinkClick r:id="rId5">
                  <a:extLst>
                    <a:ext uri="{A12FA001-AC4F-418D-AE19-62706E023703}">
                      <ahyp:hlinkClr xmlns:ahyp="http://schemas.microsoft.com/office/drawing/2018/hyperlinkcolor" val="tx"/>
                    </a:ext>
                  </a:extLst>
                </a:hlinkClick>
              </a:rPr>
              <a:t>registrar el asunto</a:t>
            </a:r>
            <a:r>
              <a:rPr lang="es-MX"/>
              <a:t>.</a:t>
            </a:r>
            <a:endParaRPr lang="es-MX" sz="1800" dirty="0"/>
          </a:p>
          <a:p>
            <a:pPr marL="91440" lvl="0" indent="0" algn="l" rtl="0">
              <a:spcBef>
                <a:spcPts val="400"/>
              </a:spcBef>
              <a:spcAft>
                <a:spcPts val="0"/>
              </a:spcAft>
              <a:buSzPts val="1700"/>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1097280" lvl="3" indent="-107315" algn="l" rtl="0">
              <a:spcBef>
                <a:spcPts val="280"/>
              </a:spcBef>
              <a:spcAft>
                <a:spcPts val="0"/>
              </a:spcAft>
              <a:buSzPts val="1190"/>
              <a:buNone/>
            </a:pPr>
            <a:endParaRPr lang="es-MX"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title"/>
          </p:nvPr>
        </p:nvSpPr>
        <p:spPr>
          <a:xfrm>
            <a:off x="320041" y="275167"/>
            <a:ext cx="8823959"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Trabajo en curso en la ICANN</a:t>
            </a:r>
          </a:p>
        </p:txBody>
      </p:sp>
      <p:grpSp>
        <p:nvGrpSpPr>
          <p:cNvPr id="407" name="Google Shape;407;p33"/>
          <p:cNvGrpSpPr/>
          <p:nvPr/>
        </p:nvGrpSpPr>
        <p:grpSpPr>
          <a:xfrm>
            <a:off x="620237" y="1078140"/>
            <a:ext cx="7903524" cy="4572000"/>
            <a:chOff x="1906" y="0"/>
            <a:chExt cx="7903524" cy="4572000"/>
          </a:xfrm>
        </p:grpSpPr>
        <p:sp>
          <p:nvSpPr>
            <p:cNvPr id="408" name="Google Shape;408;p33"/>
            <p:cNvSpPr/>
            <p:nvPr/>
          </p:nvSpPr>
          <p:spPr>
            <a:xfrm>
              <a:off x="1906"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txBox="1"/>
            <p:nvPr/>
          </p:nvSpPr>
          <p:spPr>
            <a:xfrm>
              <a:off x="1906"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s-MX" sz="3600" b="1" dirty="0">
                  <a:solidFill>
                    <a:schemeClr val="accent2"/>
                  </a:solidFill>
                  <a:latin typeface="Open Sans"/>
                  <a:sym typeface="Open Sans"/>
                </a:rPr>
                <a:t>UA</a:t>
              </a:r>
              <a:endParaRPr lang="es-MX" dirty="0"/>
            </a:p>
          </p:txBody>
        </p:sp>
        <p:sp>
          <p:nvSpPr>
            <p:cNvPr id="410" name="Google Shape;410;p33"/>
            <p:cNvSpPr/>
            <p:nvPr/>
          </p:nvSpPr>
          <p:spPr>
            <a:xfrm>
              <a:off x="188972"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txBox="1"/>
            <p:nvPr/>
          </p:nvSpPr>
          <p:spPr>
            <a:xfrm>
              <a:off x="229347"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b="0" i="0" u="none" dirty="0">
                  <a:solidFill>
                    <a:schemeClr val="lt1"/>
                  </a:solidFill>
                  <a:latin typeface="Open Sans"/>
                  <a:sym typeface="Open Sans"/>
                </a:rPr>
                <a:t>Actualización del software y los sistemas propios para admitir todos los nombres de dominio válidos</a:t>
              </a:r>
              <a:endParaRPr lang="es-MX" dirty="0"/>
            </a:p>
          </p:txBody>
        </p:sp>
        <p:sp>
          <p:nvSpPr>
            <p:cNvPr id="412" name="Google Shape;412;p33"/>
            <p:cNvSpPr/>
            <p:nvPr/>
          </p:nvSpPr>
          <p:spPr>
            <a:xfrm>
              <a:off x="188972"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txBox="1"/>
            <p:nvPr/>
          </p:nvSpPr>
          <p:spPr>
            <a:xfrm>
              <a:off x="229347" y="3003915"/>
              <a:ext cx="1456150"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b="0" i="0" u="none" dirty="0">
                  <a:solidFill>
                    <a:schemeClr val="lt1"/>
                  </a:solidFill>
                  <a:latin typeface="Open Sans"/>
                  <a:sym typeface="Open Sans"/>
                </a:rPr>
                <a:t>Apoyo a la comunidad para aumentar la concientización y la capacidad</a:t>
              </a:r>
              <a:endParaRPr lang="es-MX" dirty="0"/>
            </a:p>
          </p:txBody>
        </p:sp>
        <p:sp>
          <p:nvSpPr>
            <p:cNvPr id="414" name="Google Shape;414;p33"/>
            <p:cNvSpPr/>
            <p:nvPr/>
          </p:nvSpPr>
          <p:spPr>
            <a:xfrm>
              <a:off x="2012862"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txBox="1"/>
            <p:nvPr/>
          </p:nvSpPr>
          <p:spPr>
            <a:xfrm>
              <a:off x="2012862"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s-MX" sz="3600" b="1">
                  <a:solidFill>
                    <a:schemeClr val="accent2"/>
                  </a:solidFill>
                  <a:latin typeface="Open Sans"/>
                  <a:sym typeface="Open Sans"/>
                </a:rPr>
                <a:t>ccTLD</a:t>
              </a:r>
              <a:endParaRPr lang="es-MX"/>
            </a:p>
          </p:txBody>
        </p:sp>
        <p:sp>
          <p:nvSpPr>
            <p:cNvPr id="416" name="Google Shape;416;p33"/>
            <p:cNvSpPr/>
            <p:nvPr/>
          </p:nvSpPr>
          <p:spPr>
            <a:xfrm>
              <a:off x="2199928"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txBox="1"/>
            <p:nvPr/>
          </p:nvSpPr>
          <p:spPr>
            <a:xfrm>
              <a:off x="2240303"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b="0" i="0" u="none">
                  <a:solidFill>
                    <a:schemeClr val="lt1"/>
                  </a:solidFill>
                  <a:latin typeface="Open Sans"/>
                  <a:sym typeface="Open Sans"/>
                </a:rPr>
                <a:t>Avance Acelerado para IDN ccTLD disponible</a:t>
              </a:r>
              <a:endParaRPr lang="es-MX" sz="1400" b="0">
                <a:solidFill>
                  <a:schemeClr val="lt1"/>
                </a:solidFill>
                <a:latin typeface="Open Sans"/>
                <a:ea typeface="Open Sans"/>
                <a:cs typeface="Open Sans"/>
                <a:sym typeface="Open Sans"/>
              </a:endParaRPr>
            </a:p>
          </p:txBody>
        </p:sp>
        <p:sp>
          <p:nvSpPr>
            <p:cNvPr id="418" name="Google Shape;418;p33"/>
            <p:cNvSpPr/>
            <p:nvPr/>
          </p:nvSpPr>
          <p:spPr>
            <a:xfrm>
              <a:off x="2199928"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txBox="1"/>
            <p:nvPr/>
          </p:nvSpPr>
          <p:spPr>
            <a:xfrm>
              <a:off x="2240303"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b="0" i="0" u="none">
                  <a:solidFill>
                    <a:schemeClr val="lt1"/>
                  </a:solidFill>
                  <a:latin typeface="Open Sans"/>
                  <a:sym typeface="Open Sans"/>
                </a:rPr>
                <a:t>Políticas y procesos ampliados en desarrollo</a:t>
              </a:r>
              <a:endParaRPr lang="es-MX" sz="1400" b="0">
                <a:solidFill>
                  <a:schemeClr val="lt1"/>
                </a:solidFill>
                <a:latin typeface="Open Sans"/>
                <a:ea typeface="Open Sans"/>
                <a:cs typeface="Open Sans"/>
                <a:sym typeface="Open Sans"/>
              </a:endParaRPr>
            </a:p>
          </p:txBody>
        </p:sp>
        <p:sp>
          <p:nvSpPr>
            <p:cNvPr id="420" name="Google Shape;420;p33"/>
            <p:cNvSpPr/>
            <p:nvPr/>
          </p:nvSpPr>
          <p:spPr>
            <a:xfrm>
              <a:off x="4023818"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txBox="1"/>
            <p:nvPr/>
          </p:nvSpPr>
          <p:spPr>
            <a:xfrm>
              <a:off x="4023818"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s-MX" sz="3600" b="1">
                  <a:solidFill>
                    <a:schemeClr val="accent2"/>
                  </a:solidFill>
                  <a:latin typeface="Open Sans"/>
                  <a:sym typeface="Open Sans"/>
                </a:rPr>
                <a:t>gTLD</a:t>
              </a:r>
              <a:endParaRPr lang="es-MX"/>
            </a:p>
          </p:txBody>
        </p:sp>
        <p:sp>
          <p:nvSpPr>
            <p:cNvPr id="422" name="Google Shape;422;p33"/>
            <p:cNvSpPr/>
            <p:nvPr/>
          </p:nvSpPr>
          <p:spPr>
            <a:xfrm>
              <a:off x="4210884"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txBox="1"/>
            <p:nvPr/>
          </p:nvSpPr>
          <p:spPr>
            <a:xfrm>
              <a:off x="4251259"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a:solidFill>
                    <a:schemeClr val="lt1"/>
                  </a:solidFill>
                  <a:latin typeface="Open Sans"/>
                  <a:sym typeface="Open Sans"/>
                </a:rPr>
                <a:t>Delegación de los primeros gTLD de IDN a través de la ronda de solicitudes de 2012</a:t>
              </a:r>
              <a:endParaRPr lang="es-MX"/>
            </a:p>
          </p:txBody>
        </p:sp>
        <p:sp>
          <p:nvSpPr>
            <p:cNvPr id="424" name="Google Shape;424;p33"/>
            <p:cNvSpPr/>
            <p:nvPr/>
          </p:nvSpPr>
          <p:spPr>
            <a:xfrm>
              <a:off x="4210884"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txBox="1"/>
            <p:nvPr/>
          </p:nvSpPr>
          <p:spPr>
            <a:xfrm>
              <a:off x="4251259"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b="0" i="0" u="none">
                  <a:solidFill>
                    <a:schemeClr val="lt1"/>
                  </a:solidFill>
                  <a:latin typeface="Open Sans"/>
                  <a:sym typeface="Open Sans"/>
                </a:rPr>
                <a:t>Próxima ronda de solicitudes de gTLD en desarrollo</a:t>
              </a:r>
              <a:endParaRPr lang="es-MX" sz="1400">
                <a:solidFill>
                  <a:schemeClr val="lt1"/>
                </a:solidFill>
                <a:latin typeface="Open Sans"/>
                <a:ea typeface="Open Sans"/>
                <a:cs typeface="Open Sans"/>
                <a:sym typeface="Open Sans"/>
              </a:endParaRPr>
            </a:p>
          </p:txBody>
        </p:sp>
        <p:sp>
          <p:nvSpPr>
            <p:cNvPr id="426" name="Google Shape;426;p33"/>
            <p:cNvSpPr/>
            <p:nvPr/>
          </p:nvSpPr>
          <p:spPr>
            <a:xfrm>
              <a:off x="6034774"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txBox="1"/>
            <p:nvPr/>
          </p:nvSpPr>
          <p:spPr>
            <a:xfrm>
              <a:off x="6034774"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s-MX" sz="3600" b="1">
                  <a:solidFill>
                    <a:schemeClr val="accent2"/>
                  </a:solidFill>
                  <a:latin typeface="Open Sans"/>
                  <a:sym typeface="Open Sans"/>
                </a:rPr>
                <a:t>LGR</a:t>
              </a:r>
              <a:endParaRPr lang="es-MX"/>
            </a:p>
          </p:txBody>
        </p:sp>
        <p:sp>
          <p:nvSpPr>
            <p:cNvPr id="428" name="Google Shape;428;p33"/>
            <p:cNvSpPr/>
            <p:nvPr/>
          </p:nvSpPr>
          <p:spPr>
            <a:xfrm>
              <a:off x="6221840"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txBox="1"/>
            <p:nvPr/>
          </p:nvSpPr>
          <p:spPr>
            <a:xfrm>
              <a:off x="6262215"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ts val="1300"/>
                </a:lnSpc>
                <a:spcBef>
                  <a:spcPts val="0"/>
                </a:spcBef>
                <a:spcAft>
                  <a:spcPts val="0"/>
                </a:spcAft>
                <a:buClr>
                  <a:schemeClr val="lt1"/>
                </a:buClr>
                <a:buSzPts val="1400"/>
                <a:buFont typeface="Open Sans"/>
                <a:buNone/>
              </a:pPr>
              <a:r>
                <a:rPr lang="es-MX" sz="1300" dirty="0">
                  <a:solidFill>
                    <a:schemeClr val="lt1"/>
                  </a:solidFill>
                  <a:latin typeface="Open Sans"/>
                  <a:sym typeface="Open Sans"/>
                </a:rPr>
                <a:t>Desarrollo de Reglas para la Generación de Etiquetas (LGR) seguras para múltiples códigos de escritura</a:t>
              </a:r>
              <a:endParaRPr lang="es-MX" sz="1300" dirty="0"/>
            </a:p>
          </p:txBody>
        </p:sp>
        <p:sp>
          <p:nvSpPr>
            <p:cNvPr id="430" name="Google Shape;430;p33"/>
            <p:cNvSpPr/>
            <p:nvPr/>
          </p:nvSpPr>
          <p:spPr>
            <a:xfrm>
              <a:off x="6221840"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txBox="1"/>
            <p:nvPr/>
          </p:nvSpPr>
          <p:spPr>
            <a:xfrm>
              <a:off x="6262215"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a:solidFill>
                    <a:schemeClr val="lt1"/>
                  </a:solidFill>
                  <a:latin typeface="Open Sans"/>
                  <a:sym typeface="Open Sans"/>
                </a:rPr>
                <a:t>Desarrollo de herramientas para utilizar estas LGR</a:t>
              </a:r>
              <a:endParaRPr lang="es-MX"/>
            </a:p>
          </p:txBody>
        </p:sp>
      </p:grpSp>
      <p:sp>
        <p:nvSpPr>
          <p:cNvPr id="432" name="Google Shape;432;p33"/>
          <p:cNvSpPr txBox="1"/>
          <p:nvPr/>
        </p:nvSpPr>
        <p:spPr>
          <a:xfrm>
            <a:off x="618331" y="5917476"/>
            <a:ext cx="7672251" cy="464179"/>
          </a:xfrm>
          <a:prstGeom prst="rect">
            <a:avLst/>
          </a:prstGeom>
          <a:noFill/>
          <a:ln>
            <a:noFill/>
          </a:ln>
        </p:spPr>
        <p:txBody>
          <a:bodyPr spcFirstLastPara="1" wrap="square" lIns="0" tIns="0" rIns="0" bIns="0" anchor="t" anchorCtr="0">
            <a:normAutofit fontScale="92500" lnSpcReduction="20000"/>
          </a:bodyPr>
          <a:lstStyle/>
          <a:p>
            <a:pPr marL="0" marR="0" lvl="0" indent="0" algn="l" rtl="0">
              <a:spcBef>
                <a:spcPts val="0"/>
              </a:spcBef>
              <a:spcAft>
                <a:spcPts val="0"/>
              </a:spcAft>
              <a:buClr>
                <a:srgbClr val="000000"/>
              </a:buClr>
              <a:buSzPct val="75000"/>
              <a:buFont typeface="Noto Sans Symbols"/>
              <a:buNone/>
            </a:pPr>
            <a:r>
              <a:rPr lang="es-MX" sz="1800" dirty="0">
                <a:solidFill>
                  <a:srgbClr val="000000"/>
                </a:solidFill>
                <a:latin typeface="Open Sans"/>
                <a:sym typeface="Open Sans"/>
              </a:rPr>
              <a:t>Para obtener más información, visite </a:t>
            </a:r>
            <a:r>
              <a:rPr lang="es-MX" sz="1800" u="sng" dirty="0">
                <a:solidFill>
                  <a:srgbClr val="000000"/>
                </a:solidFill>
                <a:latin typeface="Open Sans"/>
                <a:sym typeface="Open Sans"/>
                <a:hlinkClick r:id="rId3">
                  <a:extLst>
                    <a:ext uri="{A12FA001-AC4F-418D-AE19-62706E023703}">
                      <ahyp:hlinkClr xmlns:ahyp="http://schemas.microsoft.com/office/drawing/2018/hyperlinkcolor" val="tx"/>
                    </a:ext>
                  </a:extLst>
                </a:hlinkClick>
              </a:rPr>
              <a:t>https://icann.org/idn</a:t>
            </a:r>
            <a:r>
              <a:rPr lang="es-MX" sz="1800" dirty="0">
                <a:solidFill>
                  <a:srgbClr val="000000"/>
                </a:solidFill>
                <a:latin typeface="Open Sans"/>
                <a:sym typeface="Open Sans"/>
              </a:rPr>
              <a:t> y </a:t>
            </a:r>
            <a:r>
              <a:rPr lang="es-MX" sz="1800" u="sng" dirty="0">
                <a:solidFill>
                  <a:srgbClr val="000000"/>
                </a:solidFill>
                <a:latin typeface="Open Sans"/>
                <a:sym typeface="Open Sans"/>
                <a:hlinkClick r:id="rId4">
                  <a:extLst>
                    <a:ext uri="{A12FA001-AC4F-418D-AE19-62706E023703}">
                      <ahyp:hlinkClr xmlns:ahyp="http://schemas.microsoft.com/office/drawing/2018/hyperlinkcolor" val="tx"/>
                    </a:ext>
                  </a:extLst>
                </a:hlinkClick>
              </a:rPr>
              <a:t>https://icann.org/ua</a:t>
            </a:r>
            <a:r>
              <a:rPr lang="es-MX" sz="1800" dirty="0">
                <a:solidFill>
                  <a:srgbClr val="000000"/>
                </a:solidFill>
                <a:latin typeface="Open Sans"/>
                <a:sym typeface="Open Sans"/>
              </a:rPr>
              <a:t>.  </a:t>
            </a: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¡Vivimos en un mundo multilingüe!</a:t>
            </a:r>
          </a:p>
        </p:txBody>
      </p:sp>
      <p:graphicFrame>
        <p:nvGraphicFramePr>
          <p:cNvPr id="94" name="Google Shape;94;p3"/>
          <p:cNvGraphicFramePr/>
          <p:nvPr>
            <p:extLst>
              <p:ext uri="{D42A27DB-BD31-4B8C-83A1-F6EECF244321}">
                <p14:modId xmlns:p14="http://schemas.microsoft.com/office/powerpoint/2010/main" val="1854179083"/>
              </p:ext>
            </p:extLst>
          </p:nvPr>
        </p:nvGraphicFramePr>
        <p:xfrm>
          <a:off x="4336126" y="2323256"/>
          <a:ext cx="4051725" cy="3179900"/>
        </p:xfrm>
        <a:graphic>
          <a:graphicData uri="http://schemas.openxmlformats.org/drawingml/2006/table">
            <a:tbl>
              <a:tblPr firstRow="1" bandRow="1">
                <a:noFill/>
                <a:tableStyleId>{123E2C26-B644-420A-8619-DE85BF4257E0}</a:tableStyleId>
              </a:tblPr>
              <a:tblGrid>
                <a:gridCol w="1766700">
                  <a:extLst>
                    <a:ext uri="{9D8B030D-6E8A-4147-A177-3AD203B41FA5}">
                      <a16:colId xmlns:a16="http://schemas.microsoft.com/office/drawing/2014/main" val="20000"/>
                    </a:ext>
                  </a:extLst>
                </a:gridCol>
                <a:gridCol w="2285025">
                  <a:extLst>
                    <a:ext uri="{9D8B030D-6E8A-4147-A177-3AD203B41FA5}">
                      <a16:colId xmlns:a16="http://schemas.microsoft.com/office/drawing/2014/main" val="20001"/>
                    </a:ext>
                  </a:extLst>
                </a:gridCol>
              </a:tblGrid>
              <a:tr h="161575">
                <a:tc>
                  <a:txBody>
                    <a:bodyPr/>
                    <a:lstStyle/>
                    <a:p>
                      <a:pPr marL="0" marR="0" lvl="0" indent="0" algn="l" rtl="0">
                        <a:spcBef>
                          <a:spcPts val="0"/>
                        </a:spcBef>
                        <a:spcAft>
                          <a:spcPts val="0"/>
                        </a:spcAft>
                        <a:buNone/>
                      </a:pPr>
                      <a:r>
                        <a:rPr lang="es-MX" sz="1600" b="1" u="none" strike="noStrike" cap="none">
                          <a:latin typeface="Open Sans"/>
                          <a:sym typeface="Open Sans"/>
                        </a:rPr>
                        <a:t>Idioma</a:t>
                      </a:r>
                      <a:endParaRPr lang="es-MX" sz="1200"/>
                    </a:p>
                  </a:txBody>
                  <a:tcPr marL="74150" marR="74150" marT="37075" marB="37075" anchor="ctr"/>
                </a:tc>
                <a:tc>
                  <a:txBody>
                    <a:bodyPr/>
                    <a:lstStyle/>
                    <a:p>
                      <a:pPr marL="0" marR="0" lvl="0" indent="0" algn="l" rtl="0">
                        <a:spcBef>
                          <a:spcPts val="0"/>
                        </a:spcBef>
                        <a:spcAft>
                          <a:spcPts val="0"/>
                        </a:spcAft>
                        <a:buNone/>
                      </a:pPr>
                      <a:r>
                        <a:rPr lang="es-MX" sz="1600" b="1" dirty="0">
                          <a:latin typeface="Open Sans"/>
                          <a:sym typeface="Open Sans"/>
                        </a:rPr>
                        <a:t>Hablantes nativos</a:t>
                      </a:r>
                      <a:endParaRPr lang="es-MX" sz="1200" dirty="0"/>
                    </a:p>
                  </a:txBody>
                  <a:tcPr marL="74150" marR="74150" marT="37075" marB="37075" anchor="ctr"/>
                </a:tc>
                <a:extLst>
                  <a:ext uri="{0D108BD9-81ED-4DB2-BD59-A6C34878D82A}">
                    <a16:rowId xmlns:a16="http://schemas.microsoft.com/office/drawing/2014/main" val="10000"/>
                  </a:ext>
                </a:extLst>
              </a:tr>
              <a:tr h="276550">
                <a:tc>
                  <a:txBody>
                    <a:bodyPr/>
                    <a:lstStyle/>
                    <a:p>
                      <a:pPr marL="0" marR="0" lvl="0" indent="0" algn="l" rtl="0">
                        <a:spcBef>
                          <a:spcPts val="0"/>
                        </a:spcBef>
                        <a:spcAft>
                          <a:spcPts val="0"/>
                        </a:spcAft>
                        <a:buNone/>
                      </a:pPr>
                      <a:r>
                        <a:rPr lang="es-MX" sz="1600" b="1" dirty="0">
                          <a:latin typeface="Open Sans"/>
                          <a:sym typeface="Open Sans"/>
                        </a:rPr>
                        <a:t>Mandarín</a:t>
                      </a:r>
                      <a:endParaRPr lang="es-MX" sz="1200" dirty="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1300 millones</a:t>
                      </a:r>
                      <a:endParaRPr lang="es-MX" sz="1200"/>
                    </a:p>
                  </a:txBody>
                  <a:tcPr marL="74150" marR="74150" marT="37075" marB="37075" anchor="ctr"/>
                </a:tc>
                <a:extLst>
                  <a:ext uri="{0D108BD9-81ED-4DB2-BD59-A6C34878D82A}">
                    <a16:rowId xmlns:a16="http://schemas.microsoft.com/office/drawing/2014/main" val="10001"/>
                  </a:ext>
                </a:extLst>
              </a:tr>
              <a:tr h="161575">
                <a:tc>
                  <a:txBody>
                    <a:bodyPr/>
                    <a:lstStyle/>
                    <a:p>
                      <a:pPr marL="0" marR="0" lvl="0" indent="0" algn="l" rtl="0">
                        <a:spcBef>
                          <a:spcPts val="0"/>
                        </a:spcBef>
                        <a:spcAft>
                          <a:spcPts val="0"/>
                        </a:spcAft>
                        <a:buNone/>
                      </a:pPr>
                      <a:r>
                        <a:rPr lang="es-MX" sz="1600" b="1">
                          <a:latin typeface="Open Sans"/>
                          <a:sym typeface="Open Sans"/>
                        </a:rPr>
                        <a:t>Español</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475 millones</a:t>
                      </a:r>
                      <a:endParaRPr lang="es-MX" sz="1200"/>
                    </a:p>
                  </a:txBody>
                  <a:tcPr marL="74150" marR="74150" marT="37075" marB="37075" anchor="ctr"/>
                </a:tc>
                <a:extLst>
                  <a:ext uri="{0D108BD9-81ED-4DB2-BD59-A6C34878D82A}">
                    <a16:rowId xmlns:a16="http://schemas.microsoft.com/office/drawing/2014/main" val="10002"/>
                  </a:ext>
                </a:extLst>
              </a:tr>
              <a:tr h="161575">
                <a:tc>
                  <a:txBody>
                    <a:bodyPr/>
                    <a:lstStyle/>
                    <a:p>
                      <a:pPr marL="0" marR="0" lvl="0" indent="0" algn="l" rtl="0">
                        <a:spcBef>
                          <a:spcPts val="0"/>
                        </a:spcBef>
                        <a:spcAft>
                          <a:spcPts val="0"/>
                        </a:spcAft>
                        <a:buNone/>
                      </a:pPr>
                      <a:r>
                        <a:rPr lang="es-MX" sz="1600" b="1" dirty="0">
                          <a:latin typeface="Open Sans"/>
                          <a:sym typeface="Open Sans"/>
                        </a:rPr>
                        <a:t>Inglés</a:t>
                      </a:r>
                      <a:endParaRPr lang="es-MX" sz="1200" dirty="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373 millones</a:t>
                      </a:r>
                      <a:endParaRPr lang="es-MX" sz="1200"/>
                    </a:p>
                  </a:txBody>
                  <a:tcPr marL="74150" marR="74150" marT="37075" marB="37075" anchor="ctr"/>
                </a:tc>
                <a:extLst>
                  <a:ext uri="{0D108BD9-81ED-4DB2-BD59-A6C34878D82A}">
                    <a16:rowId xmlns:a16="http://schemas.microsoft.com/office/drawing/2014/main" val="10003"/>
                  </a:ext>
                </a:extLst>
              </a:tr>
              <a:tr h="161575">
                <a:tc>
                  <a:txBody>
                    <a:bodyPr/>
                    <a:lstStyle/>
                    <a:p>
                      <a:pPr marL="0" marR="0" lvl="0" indent="0" algn="l" rtl="0">
                        <a:spcBef>
                          <a:spcPts val="0"/>
                        </a:spcBef>
                        <a:spcAft>
                          <a:spcPts val="0"/>
                        </a:spcAft>
                        <a:buNone/>
                      </a:pPr>
                      <a:r>
                        <a:rPr lang="es-MX" sz="1600" b="1">
                          <a:latin typeface="Open Sans"/>
                          <a:sym typeface="Open Sans"/>
                        </a:rPr>
                        <a:t>Árabe</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362 millones</a:t>
                      </a:r>
                      <a:endParaRPr lang="es-MX" sz="1200"/>
                    </a:p>
                  </a:txBody>
                  <a:tcPr marL="74150" marR="74150" marT="37075" marB="37075" anchor="ctr"/>
                </a:tc>
                <a:extLst>
                  <a:ext uri="{0D108BD9-81ED-4DB2-BD59-A6C34878D82A}">
                    <a16:rowId xmlns:a16="http://schemas.microsoft.com/office/drawing/2014/main" val="10004"/>
                  </a:ext>
                </a:extLst>
              </a:tr>
              <a:tr h="161575">
                <a:tc>
                  <a:txBody>
                    <a:bodyPr/>
                    <a:lstStyle/>
                    <a:p>
                      <a:pPr marL="0" marR="0" lvl="0" indent="0" algn="l" rtl="0">
                        <a:spcBef>
                          <a:spcPts val="0"/>
                        </a:spcBef>
                        <a:spcAft>
                          <a:spcPts val="0"/>
                        </a:spcAft>
                        <a:buNone/>
                      </a:pPr>
                      <a:r>
                        <a:rPr lang="es-MX" sz="1600" b="1">
                          <a:latin typeface="Open Sans"/>
                          <a:sym typeface="Open Sans"/>
                        </a:rPr>
                        <a:t>Hindi</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344 millones</a:t>
                      </a:r>
                      <a:endParaRPr lang="es-MX" sz="1200"/>
                    </a:p>
                  </a:txBody>
                  <a:tcPr marL="74150" marR="74150" marT="37075" marB="37075" anchor="ctr"/>
                </a:tc>
                <a:extLst>
                  <a:ext uri="{0D108BD9-81ED-4DB2-BD59-A6C34878D82A}">
                    <a16:rowId xmlns:a16="http://schemas.microsoft.com/office/drawing/2014/main" val="10005"/>
                  </a:ext>
                </a:extLst>
              </a:tr>
              <a:tr h="161575">
                <a:tc>
                  <a:txBody>
                    <a:bodyPr/>
                    <a:lstStyle/>
                    <a:p>
                      <a:pPr marL="0" marR="0" lvl="0" indent="0" algn="l" rtl="0">
                        <a:spcBef>
                          <a:spcPts val="0"/>
                        </a:spcBef>
                        <a:spcAft>
                          <a:spcPts val="0"/>
                        </a:spcAft>
                        <a:buNone/>
                      </a:pPr>
                      <a:r>
                        <a:rPr lang="es-MX" sz="1600" b="1">
                          <a:latin typeface="Open Sans"/>
                          <a:sym typeface="Open Sans"/>
                        </a:rPr>
                        <a:t>Bengalí</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234 millones</a:t>
                      </a:r>
                      <a:endParaRPr lang="es-MX" sz="1200"/>
                    </a:p>
                  </a:txBody>
                  <a:tcPr marL="74150" marR="74150" marT="37075" marB="37075" anchor="ctr"/>
                </a:tc>
                <a:extLst>
                  <a:ext uri="{0D108BD9-81ED-4DB2-BD59-A6C34878D82A}">
                    <a16:rowId xmlns:a16="http://schemas.microsoft.com/office/drawing/2014/main" val="10006"/>
                  </a:ext>
                </a:extLst>
              </a:tr>
              <a:tr h="161575">
                <a:tc>
                  <a:txBody>
                    <a:bodyPr/>
                    <a:lstStyle/>
                    <a:p>
                      <a:pPr marL="0" marR="0" lvl="0" indent="0" algn="l" rtl="0">
                        <a:spcBef>
                          <a:spcPts val="0"/>
                        </a:spcBef>
                        <a:spcAft>
                          <a:spcPts val="0"/>
                        </a:spcAft>
                        <a:buNone/>
                      </a:pPr>
                      <a:r>
                        <a:rPr lang="es-MX" sz="1600" b="1">
                          <a:latin typeface="Open Sans"/>
                          <a:sym typeface="Open Sans"/>
                        </a:rPr>
                        <a:t>Portugués</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232 millones</a:t>
                      </a:r>
                      <a:endParaRPr lang="es-MX" sz="1200"/>
                    </a:p>
                  </a:txBody>
                  <a:tcPr marL="74150" marR="74150" marT="37075" marB="37075" anchor="ctr"/>
                </a:tc>
                <a:extLst>
                  <a:ext uri="{0D108BD9-81ED-4DB2-BD59-A6C34878D82A}">
                    <a16:rowId xmlns:a16="http://schemas.microsoft.com/office/drawing/2014/main" val="10007"/>
                  </a:ext>
                </a:extLst>
              </a:tr>
              <a:tr h="161575">
                <a:tc>
                  <a:txBody>
                    <a:bodyPr/>
                    <a:lstStyle/>
                    <a:p>
                      <a:pPr marL="0" marR="0" lvl="0" indent="0" algn="l" rtl="0">
                        <a:spcBef>
                          <a:spcPts val="0"/>
                        </a:spcBef>
                        <a:spcAft>
                          <a:spcPts val="0"/>
                        </a:spcAft>
                        <a:buNone/>
                      </a:pPr>
                      <a:r>
                        <a:rPr lang="es-MX" sz="1600" b="1">
                          <a:latin typeface="Open Sans"/>
                          <a:sym typeface="Open Sans"/>
                        </a:rPr>
                        <a:t>Ruso</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154 millones</a:t>
                      </a:r>
                      <a:endParaRPr lang="es-MX" sz="1200"/>
                    </a:p>
                  </a:txBody>
                  <a:tcPr marL="74150" marR="74150" marT="37075" marB="37075" anchor="ctr"/>
                </a:tc>
                <a:extLst>
                  <a:ext uri="{0D108BD9-81ED-4DB2-BD59-A6C34878D82A}">
                    <a16:rowId xmlns:a16="http://schemas.microsoft.com/office/drawing/2014/main" val="10008"/>
                  </a:ext>
                </a:extLst>
              </a:tr>
              <a:tr h="161575">
                <a:tc>
                  <a:txBody>
                    <a:bodyPr/>
                    <a:lstStyle/>
                    <a:p>
                      <a:pPr marL="0" marR="0" lvl="0" indent="0" algn="l" rtl="0">
                        <a:spcBef>
                          <a:spcPts val="0"/>
                        </a:spcBef>
                        <a:spcAft>
                          <a:spcPts val="0"/>
                        </a:spcAft>
                        <a:buNone/>
                      </a:pPr>
                      <a:r>
                        <a:rPr lang="es-MX" sz="1600" b="1">
                          <a:latin typeface="Open Sans"/>
                          <a:sym typeface="Open Sans"/>
                        </a:rPr>
                        <a:t>japonés</a:t>
                      </a:r>
                      <a:endParaRPr lang="es-MX" sz="1200"/>
                    </a:p>
                  </a:txBody>
                  <a:tcPr marL="74150" marR="74150" marT="37075" marB="37075" anchor="ctr"/>
                </a:tc>
                <a:tc>
                  <a:txBody>
                    <a:bodyPr/>
                    <a:lstStyle/>
                    <a:p>
                      <a:pPr marL="0" marR="0" lvl="0" indent="0" algn="l" rtl="0">
                        <a:spcBef>
                          <a:spcPts val="0"/>
                        </a:spcBef>
                        <a:spcAft>
                          <a:spcPts val="0"/>
                        </a:spcAft>
                        <a:buNone/>
                      </a:pPr>
                      <a:r>
                        <a:rPr lang="es-MX" sz="1600" dirty="0">
                          <a:latin typeface="Open Sans"/>
                          <a:sym typeface="Open Sans"/>
                        </a:rPr>
                        <a:t>125 millones</a:t>
                      </a:r>
                      <a:endParaRPr lang="es-MX" sz="1200" dirty="0"/>
                    </a:p>
                  </a:txBody>
                  <a:tcPr marL="74150" marR="74150" marT="37075" marB="37075" anchor="ctr"/>
                </a:tc>
                <a:extLst>
                  <a:ext uri="{0D108BD9-81ED-4DB2-BD59-A6C34878D82A}">
                    <a16:rowId xmlns:a16="http://schemas.microsoft.com/office/drawing/2014/main" val="10009"/>
                  </a:ext>
                </a:extLst>
              </a:tr>
            </a:tbl>
          </a:graphicData>
        </a:graphic>
      </p:graphicFrame>
      <p:sp>
        <p:nvSpPr>
          <p:cNvPr id="95" name="Google Shape;95;p3"/>
          <p:cNvSpPr txBox="1"/>
          <p:nvPr/>
        </p:nvSpPr>
        <p:spPr>
          <a:xfrm>
            <a:off x="4336126" y="5794782"/>
            <a:ext cx="405172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0" i="1" u="none" strike="noStrike" cap="none">
                <a:solidFill>
                  <a:schemeClr val="dk1"/>
                </a:solidFill>
                <a:latin typeface="Open Sans"/>
                <a:sym typeface="Open Sans"/>
              </a:rPr>
              <a:t>Fuente: </a:t>
            </a:r>
            <a:r>
              <a:rPr lang="es-MX" sz="1400" b="0" i="1" u="sng" strike="noStrike" cap="none">
                <a:solidFill>
                  <a:schemeClr val="dk1"/>
                </a:solidFill>
                <a:latin typeface="Open Sans"/>
                <a:sym typeface="Open Sans"/>
                <a:hlinkClick r:id="rId3">
                  <a:extLst>
                    <a:ext uri="{A12FA001-AC4F-418D-AE19-62706E023703}">
                      <ahyp:hlinkClr xmlns:ahyp="http://schemas.microsoft.com/office/drawing/2018/hyperlinkcolor" val="tx"/>
                    </a:ext>
                  </a:extLst>
                </a:hlinkClick>
              </a:rPr>
              <a:t>https://www.babbel.com/en/magazine/the-10-most-spoken-languages-in-the-world</a:t>
            </a:r>
            <a:r>
              <a:rPr lang="es-MX"/>
              <a:t>   </a:t>
            </a:r>
          </a:p>
        </p:txBody>
      </p:sp>
      <p:sp>
        <p:nvSpPr>
          <p:cNvPr id="96" name="Google Shape;96;p3"/>
          <p:cNvSpPr txBox="1"/>
          <p:nvPr/>
        </p:nvSpPr>
        <p:spPr>
          <a:xfrm>
            <a:off x="374904" y="5794782"/>
            <a:ext cx="372843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i="1" dirty="0">
                <a:solidFill>
                  <a:schemeClr val="dk1"/>
                </a:solidFill>
                <a:latin typeface="Open Sans"/>
                <a:sym typeface="Open Sans"/>
              </a:rPr>
              <a:t>Fuente: </a:t>
            </a:r>
            <a:r>
              <a:rPr lang="es-MX" sz="1400" i="1" u="sng" dirty="0">
                <a:solidFill>
                  <a:schemeClr val="dk1"/>
                </a:solidFill>
                <a:latin typeface="Open Sans"/>
                <a:sym typeface="Open Sans"/>
                <a:hlinkClick r:id="rId4">
                  <a:extLst>
                    <a:ext uri="{A12FA001-AC4F-418D-AE19-62706E023703}">
                      <ahyp:hlinkClr xmlns:ahyp="http://schemas.microsoft.com/office/drawing/2018/hyperlinkcolor" val="tx"/>
                    </a:ext>
                  </a:extLst>
                </a:hlinkClick>
              </a:rPr>
              <a:t>https://w3techs.com/technologies/history_overview/content_language</a:t>
            </a:r>
            <a:r>
              <a:rPr lang="es-MX" sz="1400" i="1" dirty="0">
                <a:solidFill>
                  <a:schemeClr val="dk1"/>
                </a:solidFill>
                <a:latin typeface="Open Sans"/>
                <a:sym typeface="Open Sans"/>
              </a:rPr>
              <a:t>.  </a:t>
            </a:r>
            <a:endParaRPr lang="es-MX" dirty="0"/>
          </a:p>
        </p:txBody>
      </p:sp>
      <p:graphicFrame>
        <p:nvGraphicFramePr>
          <p:cNvPr id="97" name="Google Shape;97;p3"/>
          <p:cNvGraphicFramePr/>
          <p:nvPr>
            <p:extLst>
              <p:ext uri="{D42A27DB-BD31-4B8C-83A1-F6EECF244321}">
                <p14:modId xmlns:p14="http://schemas.microsoft.com/office/powerpoint/2010/main" val="2129998153"/>
              </p:ext>
            </p:extLst>
          </p:nvPr>
        </p:nvGraphicFramePr>
        <p:xfrm>
          <a:off x="374903" y="2385629"/>
          <a:ext cx="3572063" cy="3270256"/>
        </p:xfrm>
        <a:graphic>
          <a:graphicData uri="http://schemas.openxmlformats.org/drawingml/2006/chart">
            <c:chart xmlns:c="http://schemas.openxmlformats.org/drawingml/2006/chart" xmlns:r="http://schemas.openxmlformats.org/officeDocument/2006/relationships" r:id="rId5"/>
          </a:graphicData>
        </a:graphic>
      </p:graphicFrame>
      <p:sp>
        <p:nvSpPr>
          <p:cNvPr id="98" name="Google Shape;98;p3"/>
          <p:cNvSpPr txBox="1"/>
          <p:nvPr/>
        </p:nvSpPr>
        <p:spPr>
          <a:xfrm>
            <a:off x="374903" y="1108300"/>
            <a:ext cx="830611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dirty="0">
                <a:solidFill>
                  <a:schemeClr val="dk1"/>
                </a:solidFill>
                <a:latin typeface="Open Sans"/>
                <a:sym typeface="Open Sans"/>
              </a:rPr>
              <a:t>A nivel mundial, el uso de los idiomas es diverso. El inglés ocupa el </a:t>
            </a:r>
            <a:r>
              <a:rPr lang="es-MX" sz="1800" b="1" dirty="0">
                <a:solidFill>
                  <a:schemeClr val="dk1"/>
                </a:solidFill>
                <a:latin typeface="Open Sans"/>
                <a:sym typeface="Open Sans"/>
              </a:rPr>
              <a:t>tercer lugar en cuanto a hablantes nativos</a:t>
            </a:r>
            <a:r>
              <a:rPr lang="es-MX" sz="1800" dirty="0">
                <a:solidFill>
                  <a:schemeClr val="dk1"/>
                </a:solidFill>
                <a:latin typeface="Open Sans"/>
                <a:sym typeface="Open Sans"/>
              </a:rPr>
              <a:t> en todo el mundo, detrás del mandarín y el español. El inglés representa el 57 % del total del contenido escrito en línea y el porcentaje está disminuyendo.</a:t>
            </a:r>
            <a:endParaRPr lang="es-MX" sz="1800" dirty="0">
              <a:solidFill>
                <a:schemeClr val="dk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¡Participe en la Aceptación Universal!</a:t>
            </a:r>
          </a:p>
        </p:txBody>
      </p:sp>
      <p:sp>
        <p:nvSpPr>
          <p:cNvPr id="438" name="Google Shape;43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spcBef>
                <a:spcPts val="0"/>
              </a:spcBef>
              <a:spcAft>
                <a:spcPts val="0"/>
              </a:spcAft>
              <a:buNone/>
            </a:pPr>
            <a:r>
              <a:rPr lang="es-MX" sz="1800">
                <a:solidFill>
                  <a:srgbClr val="3F3F3F"/>
                </a:solidFill>
                <a:latin typeface="Open Sans Light"/>
                <a:sym typeface="Open Sans Light"/>
              </a:rPr>
              <a:t>Información y acontecimientos recientes del Grupo Directivo sobre Aceptación Universal:</a:t>
            </a:r>
            <a:r>
              <a:rPr lang="es-MX"/>
              <a:t> </a:t>
            </a:r>
            <a:r>
              <a:rPr lang="es-MX" sz="1800">
                <a:solidFill>
                  <a:schemeClr val="accent6"/>
                </a:solidFill>
                <a:latin typeface="Open Sans"/>
                <a:sym typeface="Open Sans"/>
              </a:rPr>
              <a:t>www.uasg.tech </a:t>
            </a:r>
            <a:endParaRPr lang="es-MX"/>
          </a:p>
        </p:txBody>
      </p:sp>
      <p:sp>
        <p:nvSpPr>
          <p:cNvPr id="439" name="Google Shape;43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Para obtener más información sobre la Aceptación Universal, envíe un correo electrónico a </a:t>
            </a:r>
            <a:r>
              <a:rPr lang="es-MX" sz="1800" u="sng" dirty="0">
                <a:solidFill>
                  <a:schemeClr val="dk1"/>
                </a:solidFill>
                <a:latin typeface="Open Sans Light" panose="020B0306030504020204" pitchFamily="34" charset="0"/>
                <a:sym typeface="Open Sans"/>
                <a:hlinkClick r:id="rId3">
                  <a:extLst>
                    <a:ext uri="{A12FA001-AC4F-418D-AE19-62706E023703}">
                      <ahyp:hlinkClr xmlns:ahyp="http://schemas.microsoft.com/office/drawing/2018/hyperlinkcolor" val="tx"/>
                    </a:ext>
                  </a:extLst>
                </a:hlinkClick>
              </a:rPr>
              <a:t>info@uasg.tech</a:t>
            </a:r>
            <a:r>
              <a:rPr lang="es-MX" sz="1800" dirty="0">
                <a:solidFill>
                  <a:schemeClr val="dk1"/>
                </a:solidFill>
                <a:latin typeface="Open Sans Light" panose="020B0306030504020204" pitchFamily="34" charset="0"/>
                <a:sym typeface="Open Sans"/>
              </a:rPr>
              <a:t> o </a:t>
            </a:r>
            <a:r>
              <a:rPr lang="es-MX" sz="1800" u="sng" dirty="0">
                <a:solidFill>
                  <a:schemeClr val="dk1"/>
                </a:solidFill>
                <a:latin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UAProgram@icann.org</a:t>
            </a:r>
            <a:r>
              <a:rPr lang="es-MX"/>
              <a:t> </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Acceda a todos los documentos y presentaciones del UASG en el siguiente enlace:</a:t>
            </a:r>
            <a:r>
              <a:rPr lang="es-MX"/>
              <a:t> </a:t>
            </a:r>
            <a:r>
              <a:rPr lang="es-MX" sz="1800" u="sng" dirty="0">
                <a:solidFill>
                  <a:schemeClr val="dk1"/>
                </a:solidFill>
                <a:latin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https://uasg.tech</a:t>
            </a:r>
            <a:r>
              <a:rPr lang="es-MX"/>
              <a:t> </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Acceda a los detalles del trabajo en curso desde las páginas wiki de la comunidad de la ICANN:</a:t>
            </a:r>
            <a:r>
              <a:rPr lang="es-MX"/>
              <a:t> </a:t>
            </a:r>
            <a:r>
              <a:rPr lang="es-MX" sz="1800" u="sng" dirty="0">
                <a:solidFill>
                  <a:schemeClr val="dk1"/>
                </a:solidFill>
                <a:latin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https://community.icann.org/display/TUA</a:t>
            </a:r>
            <a:r>
              <a:rPr lang="es-MX"/>
              <a:t> </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Suscríbase a la lista de debate de Aceptación Universal en:</a:t>
            </a:r>
            <a:r>
              <a:rPr lang="es-MX"/>
              <a:t> </a:t>
            </a:r>
            <a:r>
              <a:rPr lang="es-MX" sz="1800" u="sng" dirty="0">
                <a:solidFill>
                  <a:schemeClr val="dk1"/>
                </a:solidFill>
                <a:latin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https://uasg.tech/subscribe</a:t>
            </a:r>
            <a:endParaRPr lang="es-MX"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Regístrese para participar en los grupos de trabajo de Aceptación Universal </a:t>
            </a:r>
            <a:r>
              <a:rPr lang="es-MX" sz="1800" u="sng" dirty="0">
                <a:solidFill>
                  <a:schemeClr val="dk1"/>
                </a:solidFill>
                <a:latin typeface="Open Sans Light" panose="020B0306030504020204" pitchFamily="34" charset="0"/>
                <a:sym typeface="Open Sans"/>
                <a:hlinkClick r:id="rId8">
                  <a:extLst>
                    <a:ext uri="{A12FA001-AC4F-418D-AE19-62706E023703}">
                      <ahyp:hlinkClr xmlns:ahyp="http://schemas.microsoft.com/office/drawing/2018/hyperlinkcolor" val="tx"/>
                    </a:ext>
                  </a:extLst>
                </a:hlinkClick>
              </a:rPr>
              <a:t>en este enlace</a:t>
            </a:r>
            <a:r>
              <a:rPr lang="es-MX" sz="1800" dirty="0">
                <a:solidFill>
                  <a:schemeClr val="dk1"/>
                </a:solidFill>
                <a:latin typeface="Open Sans Light" panose="020B0306030504020204" pitchFamily="34" charset="0"/>
                <a:sym typeface="Open Sans"/>
              </a:rPr>
              <a:t>.</a:t>
            </a:r>
          </a:p>
          <a:p>
            <a:pPr marL="342900" marR="0" lvl="0" indent="-342900" algn="l" rtl="0">
              <a:spcBef>
                <a:spcPts val="400"/>
              </a:spcBef>
              <a:spcAft>
                <a:spcPts val="0"/>
              </a:spcAft>
              <a:buClr>
                <a:schemeClr val="dk1"/>
              </a:buClr>
              <a:buSzPts val="2000"/>
              <a:buFont typeface="Arial"/>
              <a:buChar char="•"/>
            </a:pPr>
            <a:r>
              <a:rPr lang="es-MX" sz="1800" dirty="0">
                <a:latin typeface="Open Sans Light" panose="020B0306030504020204" pitchFamily="34" charset="0"/>
              </a:rPr>
              <a:t>Siga al UASG en las redes sociales y utilice la etiqueta #Internet4All</a:t>
            </a:r>
          </a:p>
          <a:p>
            <a:pPr marL="342900" marR="0" lvl="0" indent="-342900" algn="l" rtl="0">
              <a:spcBef>
                <a:spcPts val="400"/>
              </a:spcBef>
              <a:spcAft>
                <a:spcPts val="0"/>
              </a:spcAft>
              <a:buClr>
                <a:schemeClr val="dk1"/>
              </a:buClr>
              <a:buSzPts val="2000"/>
              <a:buFont typeface="Arial"/>
              <a:buChar char="•"/>
            </a:pP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850A6BF-80BD-1C2B-C492-1336CBF99C26}"/>
              </a:ext>
            </a:extLst>
          </p:cNvPr>
          <p:cNvSpPr txBox="1"/>
          <p:nvPr/>
        </p:nvSpPr>
        <p:spPr>
          <a:xfrm>
            <a:off x="821683" y="5564754"/>
            <a:ext cx="7262649" cy="1047466"/>
          </a:xfrm>
          <a:prstGeom prst="rect">
            <a:avLst/>
          </a:prstGeom>
          <a:noFill/>
        </p:spPr>
        <p:txBody>
          <a:bodyPr wrap="square" rtlCol="0">
            <a:spAutoFit/>
          </a:bodyPr>
          <a:lstStyle/>
          <a:p>
            <a:pPr lvl="3">
              <a:lnSpc>
                <a:spcPts val="1700"/>
              </a:lnSpc>
              <a:spcBef>
                <a:spcPts val="400"/>
              </a:spcBef>
              <a:buClr>
                <a:schemeClr val="dk1"/>
              </a:buClr>
              <a:buSzPts val="2000"/>
            </a:pPr>
            <a:r>
              <a:rPr lang="es-MX" sz="1600" dirty="0">
                <a:latin typeface="Open Sans Light" panose="020B0306030504020204" pitchFamily="34" charset="0"/>
              </a:rPr>
              <a:t>Twitter: @UASGTech</a:t>
            </a:r>
            <a:endParaRPr lang="es-MX" sz="1600" dirty="0">
              <a:latin typeface="Open Sans Light" panose="020B0306030504020204" pitchFamily="34" charset="0"/>
              <a:ea typeface="Open Sans Light" panose="020B0306030504020204" pitchFamily="34" charset="0"/>
              <a:cs typeface="Open Sans Light" panose="020B0306030504020204" pitchFamily="34" charset="0"/>
            </a:endParaRPr>
          </a:p>
          <a:p>
            <a:pPr marR="0" lvl="0" algn="l" rtl="0">
              <a:lnSpc>
                <a:spcPts val="1700"/>
              </a:lnSpc>
              <a:spcBef>
                <a:spcPts val="400"/>
              </a:spcBef>
              <a:spcAft>
                <a:spcPts val="0"/>
              </a:spcAft>
              <a:buClr>
                <a:schemeClr val="dk1"/>
              </a:buClr>
              <a:buSzPts val="2000"/>
            </a:pPr>
            <a:r>
              <a:rPr lang="es-MX" sz="1600" dirty="0">
                <a:latin typeface="Open Sans Light" panose="020B0306030504020204" pitchFamily="34" charset="0"/>
              </a:rPr>
              <a:t>LinkedIn: https://www.linkedin.com/company/uasgtech/</a:t>
            </a:r>
          </a:p>
          <a:p>
            <a:pPr marR="0" lvl="0" algn="l" rtl="0">
              <a:lnSpc>
                <a:spcPts val="1700"/>
              </a:lnSpc>
              <a:spcBef>
                <a:spcPts val="400"/>
              </a:spcBef>
              <a:spcAft>
                <a:spcPts val="0"/>
              </a:spcAft>
              <a:buClr>
                <a:schemeClr val="dk1"/>
              </a:buClr>
              <a:buSzPts val="2000"/>
            </a:pPr>
            <a:r>
              <a:rPr lang="es-MX" sz="1600" dirty="0">
                <a:latin typeface="Open Sans Light" panose="020B0306030504020204" pitchFamily="34" charset="0"/>
              </a:rPr>
              <a:t>Facebook: https://www.facebook.com/uasgtech/</a:t>
            </a:r>
          </a:p>
          <a:p>
            <a:pPr>
              <a:lnSpc>
                <a:spcPts val="1700"/>
              </a:lnSpc>
            </a:pPr>
            <a:endParaRPr lang="es-MX"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Participe con la ICANN – Programas de Becas y NextGen  </a:t>
            </a:r>
          </a:p>
        </p:txBody>
      </p:sp>
      <p:sp>
        <p:nvSpPr>
          <p:cNvPr id="445" name="Google Shape;445;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El objetivo del Programa de Becas de la ICANN es fortalecer la diversidad del modelo de múltiples partes interesadas mediante la promoción de oportunidades para que las personas provenientes de comunidades desatendidas y subrepresentadas participen activamente en la comunidad de la ICANN.</a:t>
            </a:r>
          </a:p>
          <a:p>
            <a:pPr marL="548640" lvl="1" indent="-182880" algn="l" rtl="0">
              <a:spcBef>
                <a:spcPts val="360"/>
              </a:spcBef>
              <a:spcAft>
                <a:spcPts val="0"/>
              </a:spcAft>
              <a:buSzPts val="1530"/>
              <a:buChar char="*"/>
            </a:pPr>
            <a:r>
              <a:rPr lang="es-MX"/>
              <a:t>Solicite la </a:t>
            </a:r>
            <a:r>
              <a:rPr lang="es-MX" u="sng" dirty="0">
                <a:solidFill>
                  <a:schemeClr val="hlink"/>
                </a:solidFill>
                <a:hlinkClick r:id="rId3"/>
              </a:rPr>
              <a:t>Beca </a:t>
            </a:r>
            <a:r>
              <a:rPr lang="es-MX" dirty="0">
                <a:solidFill>
                  <a:schemeClr val="hlink"/>
                </a:solidFill>
                <a:hlinkClick r:id="rId3"/>
              </a:rPr>
              <a:t>de la ICANN</a:t>
            </a:r>
            <a:r>
              <a:rPr lang="es-MX"/>
              <a:t> para participar. </a:t>
            </a:r>
            <a:endParaRPr lang="es-MX" dirty="0"/>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La organización de la ICANN ha iniciado la búsqueda de la próxima generación de personas interesadas en ampliar su participación de forma activa en sus comunidades regionales y forjar el futuro de las políticas de Internet a nivel global. Cada día, se llevan a cabo actividades significativas dentro de la ICANN.  </a:t>
            </a:r>
          </a:p>
          <a:p>
            <a:pPr marL="548640" lvl="1" indent="-182880" algn="l" rtl="0">
              <a:spcBef>
                <a:spcPts val="360"/>
              </a:spcBef>
              <a:spcAft>
                <a:spcPts val="0"/>
              </a:spcAft>
              <a:buSzPts val="1530"/>
              <a:buChar char="*"/>
            </a:pPr>
            <a:r>
              <a:rPr lang="es-MX"/>
              <a:t>Presente una solicitud para el Programa de </a:t>
            </a:r>
            <a:r>
              <a:rPr lang="es-MX" u="sng" dirty="0">
                <a:solidFill>
                  <a:schemeClr val="hlink"/>
                </a:solidFill>
                <a:hlinkClick r:id="rId4"/>
              </a:rPr>
              <a:t>NextGen de la ICANN</a:t>
            </a:r>
            <a:r>
              <a:rPr lang="es-MX"/>
              <a:t> para participar.</a:t>
            </a:r>
            <a:endParaRPr lang="es-MX" dirty="0"/>
          </a:p>
          <a:p>
            <a:pPr marL="91440" lvl="0" indent="0" algn="l" rtl="0">
              <a:spcBef>
                <a:spcPts val="400"/>
              </a:spcBef>
              <a:spcAft>
                <a:spcPts val="0"/>
              </a:spcAft>
              <a:buSzPts val="1700"/>
              <a:buNone/>
            </a:pPr>
            <a:endParaRPr lang="es-MX" sz="1800" dirty="0"/>
          </a:p>
          <a:p>
            <a:pPr marL="1097280" lvl="3" indent="-107315" algn="l" rtl="0">
              <a:spcBef>
                <a:spcPts val="280"/>
              </a:spcBef>
              <a:spcAft>
                <a:spcPts val="0"/>
              </a:spcAft>
              <a:buSzPts val="1190"/>
              <a:buNone/>
            </a:pPr>
            <a:endParaRPr lang="es-MX"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78F-B16D-6FE9-82DB-A776C57F8952}"/>
              </a:ext>
            </a:extLst>
          </p:cNvPr>
          <p:cNvSpPr>
            <a:spLocks noGrp="1"/>
          </p:cNvSpPr>
          <p:nvPr>
            <p:ph type="title"/>
          </p:nvPr>
        </p:nvSpPr>
        <p:spPr/>
        <p:txBody>
          <a:bodyPr/>
          <a:lstStyle/>
          <a:p>
            <a:r>
              <a:rPr lang="es-MX" sz="2800" dirty="0"/>
              <a:t>Acceso a Internet a nivel global</a:t>
            </a:r>
          </a:p>
        </p:txBody>
      </p:sp>
      <p:sp>
        <p:nvSpPr>
          <p:cNvPr id="4" name="TextBox 3">
            <a:extLst>
              <a:ext uri="{FF2B5EF4-FFF2-40B4-BE49-F238E27FC236}">
                <a16:creationId xmlns:a16="http://schemas.microsoft.com/office/drawing/2014/main" id="{73CC16F0-B72E-C1FD-B681-21B9873D7ADC}"/>
              </a:ext>
            </a:extLst>
          </p:cNvPr>
          <p:cNvSpPr txBox="1"/>
          <p:nvPr/>
        </p:nvSpPr>
        <p:spPr>
          <a:xfrm>
            <a:off x="251908" y="846667"/>
            <a:ext cx="8317326" cy="646331"/>
          </a:xfrm>
          <a:prstGeom prst="rect">
            <a:avLst/>
          </a:prstGeom>
          <a:noFill/>
        </p:spPr>
        <p:txBody>
          <a:bodyPr wrap="square">
            <a:spAutoFit/>
          </a:bodyPr>
          <a:lstStyle/>
          <a:p>
            <a:r>
              <a:rPr lang="es-MX" sz="1800" dirty="0">
                <a:latin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14="http://schemas.microsoft.com/office/drawing/2010/main" xmlns:cdr="http://schemas.openxmlformats.org/drawingml/2006/chartDrawing" xmlns:wne="http://schemas.microsoft.com/office/powerpoint/2006/powerpointml" xmlns:wp="http://schemas.openxmlformats.org/drawingml/2006/powerpointprocessingDrawing" textRoundtripDataId="3"/>
                  </a:ext>
                </a:extLst>
              </a:rPr>
              <a:t>Los próximos mil millones de usuarios de Internet</a:t>
            </a:r>
            <a:r>
              <a:rPr lang="es-MX"/>
              <a:t> </a:t>
            </a:r>
            <a:r>
              <a:rPr lang="es-MX" sz="1800" dirty="0">
                <a:latin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14="http://schemas.microsoft.com/office/drawing/2010/main" xmlns:cdr="http://schemas.openxmlformats.org/drawingml/2006/chartDrawing" xmlns:wne="http://schemas.microsoft.com/office/powerpoint/2006/powerpointml" xmlns:wp="http://schemas.openxmlformats.org/drawingml/2006/powerpointprocessingDrawing" textRoundtripDataId="3"/>
                  </a:ext>
                </a:extLst>
              </a:rPr>
              <a:t>procederán de comunidades que hablan un conjunto diverso de idiomas.</a:t>
            </a:r>
          </a:p>
        </p:txBody>
      </p:sp>
      <p:pic>
        <p:nvPicPr>
          <p:cNvPr id="16" name="Picture 15" descr="Chart, line chart&#10;&#10;Description automatically generated">
            <a:extLst>
              <a:ext uri="{FF2B5EF4-FFF2-40B4-BE49-F238E27FC236}">
                <a16:creationId xmlns:a16="http://schemas.microsoft.com/office/drawing/2014/main" id="{2D937159-9050-9EBE-705C-5B9A1AC1B79E}"/>
              </a:ext>
            </a:extLst>
          </p:cNvPr>
          <p:cNvPicPr>
            <a:picLocks noChangeAspect="1"/>
          </p:cNvPicPr>
          <p:nvPr/>
        </p:nvPicPr>
        <p:blipFill>
          <a:blip r:embed="rId3"/>
          <a:stretch>
            <a:fillRect/>
          </a:stretch>
        </p:blipFill>
        <p:spPr>
          <a:xfrm>
            <a:off x="346309" y="1492998"/>
            <a:ext cx="8451381" cy="4571482"/>
          </a:xfrm>
          <a:prstGeom prst="rect">
            <a:avLst/>
          </a:prstGeom>
        </p:spPr>
      </p:pic>
      <p:sp>
        <p:nvSpPr>
          <p:cNvPr id="5" name="TextBox 4">
            <a:extLst>
              <a:ext uri="{FF2B5EF4-FFF2-40B4-BE49-F238E27FC236}">
                <a16:creationId xmlns:a16="http://schemas.microsoft.com/office/drawing/2014/main" id="{E94B06C3-6BF0-A33C-3D68-509F7F950262}"/>
              </a:ext>
            </a:extLst>
          </p:cNvPr>
          <p:cNvSpPr txBox="1"/>
          <p:nvPr/>
        </p:nvSpPr>
        <p:spPr>
          <a:xfrm>
            <a:off x="320040" y="6139311"/>
            <a:ext cx="8477649" cy="369332"/>
          </a:xfrm>
          <a:prstGeom prst="rect">
            <a:avLst/>
          </a:prstGeom>
          <a:noFill/>
        </p:spPr>
        <p:txBody>
          <a:bodyPr wrap="square">
            <a:spAutoFit/>
          </a:bodyPr>
          <a:lstStyle/>
          <a:p>
            <a:r>
              <a:rPr lang="es-MX" sz="1800" b="0" i="0" dirty="0">
                <a:solidFill>
                  <a:srgbClr val="666666"/>
                </a:solidFill>
                <a:effectLst/>
                <a:latin typeface="Lato" panose="020F0502020204030203" pitchFamily="34" charset="0"/>
              </a:rPr>
              <a:t>Porcentaje de la población que utilizó Internet en los últimos tres meses.</a:t>
            </a:r>
            <a:endParaRPr lang="es-MX" sz="1800" dirty="0"/>
          </a:p>
        </p:txBody>
      </p:sp>
    </p:spTree>
    <p:extLst>
      <p:ext uri="{BB962C8B-B14F-4D97-AF65-F5344CB8AC3E}">
        <p14:creationId xmlns:p14="http://schemas.microsoft.com/office/powerpoint/2010/main" val="1203943101"/>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2"/>
                  </a:ext>
                </a:extLst>
              </a:rPr>
              <a:t>El Sistema de Nombres de Dominio y la ICANN</a:t>
            </a:r>
            <a:endParaRPr lang="es-MX" sz="2800" dirty="0"/>
          </a:p>
        </p:txBody>
      </p:sp>
      <p:sp>
        <p:nvSpPr>
          <p:cNvPr id="111" name="Google Shape;111;p5"/>
          <p:cNvSpPr txBox="1">
            <a:spLocks noGrp="1"/>
          </p:cNvSpPr>
          <p:nvPr>
            <p:ph type="body" idx="1"/>
          </p:nvPr>
        </p:nvSpPr>
        <p:spPr>
          <a:xfrm>
            <a:off x="320675" y="895692"/>
            <a:ext cx="8502650" cy="5066616"/>
          </a:xfrm>
          <a:prstGeom prst="rect">
            <a:avLst/>
          </a:prstGeom>
          <a:noFill/>
          <a:ln>
            <a:noFill/>
          </a:ln>
        </p:spPr>
        <p:txBody>
          <a:bodyPr spcFirstLastPara="1" wrap="square" lIns="91425" tIns="45700" rIns="91425" bIns="45700" anchor="t" anchorCtr="0">
            <a:noAutofit/>
          </a:bodyPr>
          <a:lstStyle/>
          <a:p>
            <a:pPr marL="274320" lvl="0" indent="-182880" algn="l" rtl="0">
              <a:lnSpc>
                <a:spcPts val="2100"/>
              </a:lnSpc>
              <a:spcBef>
                <a:spcPts val="0"/>
              </a:spcBef>
              <a:spcAft>
                <a:spcPts val="0"/>
              </a:spcAft>
              <a:buClr>
                <a:schemeClr val="accent3"/>
              </a:buClr>
              <a:buSzPts val="1530"/>
              <a:buFont typeface="Merriweather Sans"/>
              <a:buChar char="*"/>
            </a:pPr>
            <a:r>
              <a:rPr lang="es-MX"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14="http://schemas.microsoft.com/office/drawing/2010/main" xmlns:cdr="http://schemas.openxmlformats.org/drawingml/2006/chartDrawing" xmlns:wne="http://schemas.microsoft.com/office/powerpoint/2006/powerpointml" xmlns:wp="http://schemas.openxmlformats.org/drawingml/2006/powerpointprocessingDrawing" textRoundtripDataId="3"/>
                  </a:ext>
                </a:extLst>
              </a:rPr>
              <a:t>Un nombre de dominio es un nombre único que forma la base de los localizadores uniformes de recursos (URL) que las personas usan para buscar recursos en Internet (por ejemplo, páginas web, servidores de correo electrónico, imágenes y videos). </a:t>
            </a:r>
          </a:p>
          <a:p>
            <a:pPr marL="274320" lvl="0" indent="-85725" algn="l" rtl="0">
              <a:lnSpc>
                <a:spcPts val="2100"/>
              </a:lnSpc>
              <a:spcBef>
                <a:spcPts val="360"/>
              </a:spcBef>
              <a:spcAft>
                <a:spcPts val="0"/>
              </a:spcAft>
              <a:buClr>
                <a:schemeClr val="accent3"/>
              </a:buClr>
              <a:buSzPts val="1530"/>
              <a:buFont typeface="Merriweather Sans"/>
              <a:buNone/>
            </a:pPr>
            <a:endParaRPr lang="es-MX" sz="1000" dirty="0"/>
          </a:p>
          <a:p>
            <a:pPr marL="274320" lvl="0" indent="-182880" algn="l" rtl="0">
              <a:lnSpc>
                <a:spcPts val="2100"/>
              </a:lnSpc>
              <a:spcBef>
                <a:spcPts val="360"/>
              </a:spcBef>
              <a:spcAft>
                <a:spcPts val="0"/>
              </a:spcAft>
              <a:buClr>
                <a:schemeClr val="accent3"/>
              </a:buClr>
              <a:buSzPts val="1530"/>
              <a:buFont typeface="Merriweather Sans"/>
              <a:buChar char="*"/>
            </a:pPr>
            <a:r>
              <a:rPr lang="es-MX"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4"/>
                  </a:ext>
                </a:extLst>
              </a:rPr>
              <a:t>El propio nombre de dominio identifica una dirección específica en Internet que pertenece a una entidad, como una empresa, organización, institución o persona.</a:t>
            </a:r>
            <a:endParaRPr lang="es-MX" sz="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4"/>
                </a:ext>
              </a:extLst>
            </a:endParaRPr>
          </a:p>
          <a:p>
            <a:pPr marL="274320" lvl="0" indent="-85725" algn="l" rtl="0">
              <a:lnSpc>
                <a:spcPts val="2100"/>
              </a:lnSpc>
              <a:spcBef>
                <a:spcPts val="360"/>
              </a:spcBef>
              <a:spcAft>
                <a:spcPts val="0"/>
              </a:spcAft>
              <a:buClr>
                <a:schemeClr val="accent3"/>
              </a:buClr>
              <a:buSzPts val="1530"/>
              <a:buFont typeface="Merriweather Sans"/>
              <a:buNone/>
            </a:pPr>
            <a:endParaRPr lang="es-MX" sz="800" dirty="0"/>
          </a:p>
          <a:p>
            <a:pPr marL="274320" lvl="0" indent="-182880" algn="l" rtl="0">
              <a:lnSpc>
                <a:spcPts val="2100"/>
              </a:lnSpc>
              <a:spcBef>
                <a:spcPts val="360"/>
              </a:spcBef>
              <a:spcAft>
                <a:spcPts val="0"/>
              </a:spcAft>
              <a:buClr>
                <a:schemeClr val="accent3"/>
              </a:buClr>
              <a:buSzPts val="1530"/>
              <a:buFont typeface="Merriweather Sans"/>
              <a:buChar char="*"/>
            </a:pPr>
            <a:r>
              <a:rPr lang="es-MX" dirty="0"/>
              <a:t>Por ejemplo, el nombre de dominio: wikipedia.org se utiliza para apuntar a la dirección:</a:t>
            </a:r>
            <a:r>
              <a:rPr lang="es-MX" sz="1800" dirty="0"/>
              <a:t> </a:t>
            </a:r>
            <a:r>
              <a:rPr lang="es-MX" sz="1800" dirty="0">
                <a:solidFill>
                  <a:srgbClr val="00B0F0"/>
                </a:solidFill>
              </a:rPr>
              <a:t>208.80.154.224. </a:t>
            </a:r>
            <a:endParaRPr lang="es-MX" sz="900" dirty="0"/>
          </a:p>
          <a:p>
            <a:pPr marL="274320" lvl="0" indent="-85725" algn="l" rtl="0">
              <a:lnSpc>
                <a:spcPts val="2100"/>
              </a:lnSpc>
              <a:spcBef>
                <a:spcPts val="360"/>
              </a:spcBef>
              <a:spcAft>
                <a:spcPts val="0"/>
              </a:spcAft>
              <a:buClr>
                <a:schemeClr val="accent3"/>
              </a:buClr>
              <a:buSzPts val="1530"/>
              <a:buFont typeface="Merriweather Sans"/>
              <a:buNone/>
            </a:pPr>
            <a:endParaRPr lang="es-MX" sz="800" dirty="0">
              <a:solidFill>
                <a:srgbClr val="00B0F0"/>
              </a:solidFill>
            </a:endParaRPr>
          </a:p>
          <a:p>
            <a:pPr marL="274320" lvl="0" indent="-182880" algn="l" rtl="0">
              <a:lnSpc>
                <a:spcPts val="2100"/>
              </a:lnSpc>
              <a:spcBef>
                <a:spcPts val="360"/>
              </a:spcBef>
              <a:spcAft>
                <a:spcPts val="0"/>
              </a:spcAft>
              <a:buClr>
                <a:schemeClr val="accent3"/>
              </a:buClr>
              <a:buSzPts val="1530"/>
              <a:buFont typeface="Merriweather Sans"/>
              <a:buChar char="*"/>
            </a:pPr>
            <a:r>
              <a:rPr lang="es-MX" sz="1800" dirty="0"/>
              <a:t>En conjunto, los nombres de dominio y las direcciones de Protocolo de Internet (IP) nos ayudan a navegar por Internet.</a:t>
            </a:r>
            <a:endParaRPr lang="es-MX" sz="800" dirty="0"/>
          </a:p>
          <a:p>
            <a:pPr marL="274320" lvl="0" indent="-85725" algn="l" rtl="0">
              <a:lnSpc>
                <a:spcPts val="2100"/>
              </a:lnSpc>
              <a:spcBef>
                <a:spcPts val="360"/>
              </a:spcBef>
              <a:spcAft>
                <a:spcPts val="0"/>
              </a:spcAft>
              <a:buClr>
                <a:schemeClr val="accent3"/>
              </a:buClr>
              <a:buSzPts val="1530"/>
              <a:buFont typeface="Merriweather Sans"/>
              <a:buNone/>
            </a:pPr>
            <a:endParaRPr lang="es-MX" sz="800" dirty="0"/>
          </a:p>
          <a:p>
            <a:pPr marL="274320" lvl="0" indent="-182880" algn="l" rtl="0">
              <a:lnSpc>
                <a:spcPts val="2100"/>
              </a:lnSpc>
              <a:spcBef>
                <a:spcPts val="360"/>
              </a:spcBef>
              <a:spcAft>
                <a:spcPts val="0"/>
              </a:spcAft>
              <a:buClr>
                <a:schemeClr val="accent3"/>
              </a:buClr>
              <a:buSzPts val="1530"/>
              <a:buFont typeface="Merriweather Sans"/>
              <a:buChar char="*"/>
            </a:pPr>
            <a:r>
              <a:rPr lang="es-MX"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6"/>
                  </a:ext>
                </a:extLst>
              </a:rPr>
              <a:t>La Corporación para la Asignación de Nombres y Números en Internet (ICANN) ayuda a coordinar y mantener estos identificadores únicos en todo el mundo. </a:t>
            </a:r>
            <a:r>
              <a:rPr lang="es-MX"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6"/>
                  </a:ext>
                </a:extLst>
              </a:rPr>
              <a:t>La misión de la ICANN es ayudar a garantizar una Internet global, unificada, estable y segura.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title"/>
          </p:nvPr>
        </p:nvSpPr>
        <p:spPr>
          <a:xfrm>
            <a:off x="320039" y="275167"/>
            <a:ext cx="86452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Composición de los nombres de dominio y las direcciones de correo electrónico</a:t>
            </a:r>
          </a:p>
        </p:txBody>
      </p:sp>
      <p:sp>
        <p:nvSpPr>
          <p:cNvPr id="117" name="Google Shape;117;p6"/>
          <p:cNvSpPr txBox="1"/>
          <p:nvPr/>
        </p:nvSpPr>
        <p:spPr>
          <a:xfrm>
            <a:off x="4442733" y="3235820"/>
            <a:ext cx="331456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dirty="0">
                <a:solidFill>
                  <a:schemeClr val="dk1"/>
                </a:solidFill>
                <a:latin typeface="Open Sans Light" panose="020B0306030504020204" pitchFamily="34" charset="0"/>
                <a:sym typeface="Calibri"/>
              </a:rPr>
              <a:t>dominios de alto nivel (TLD)</a:t>
            </a:r>
            <a:endParaRPr lang="es-MX" sz="1600" dirty="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rtl="0">
              <a:spcBef>
                <a:spcPts val="0"/>
              </a:spcBef>
              <a:spcAft>
                <a:spcPts val="0"/>
              </a:spcAft>
              <a:buNone/>
            </a:pPr>
            <a:r>
              <a:rPr lang="es-MX" sz="1600" b="1" dirty="0">
                <a:solidFill>
                  <a:schemeClr val="dk1"/>
                </a:solidFill>
                <a:latin typeface="Open Sans Light" panose="020B0306030504020204" pitchFamily="34" charset="0"/>
                <a:sym typeface="Calibri"/>
              </a:rPr>
              <a:t>(genéricos o con código de país)</a:t>
            </a:r>
            <a:endParaRPr lang="es-MX"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8" name="Google Shape;118;p6"/>
          <p:cNvSpPr/>
          <p:nvPr/>
        </p:nvSpPr>
        <p:spPr>
          <a:xfrm rot="5400000">
            <a:off x="5919119" y="2362047"/>
            <a:ext cx="362680" cy="1471329"/>
          </a:xfrm>
          <a:prstGeom prst="rightBrace">
            <a:avLst>
              <a:gd name="adj1" fmla="val 8333"/>
              <a:gd name="adj2" fmla="val 49748"/>
            </a:avLst>
          </a:prstGeom>
          <a:noFill/>
          <a:ln w="952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19" name="Google Shape;119;p6"/>
          <p:cNvGrpSpPr/>
          <p:nvPr/>
        </p:nvGrpSpPr>
        <p:grpSpPr>
          <a:xfrm>
            <a:off x="659175" y="1459228"/>
            <a:ext cx="6041222" cy="1528290"/>
            <a:chOff x="78160" y="174464"/>
            <a:chExt cx="6041222" cy="1528290"/>
          </a:xfrm>
        </p:grpSpPr>
        <p:sp>
          <p:nvSpPr>
            <p:cNvPr id="120" name="Google Shape;120;p6"/>
            <p:cNvSpPr/>
            <p:nvPr/>
          </p:nvSpPr>
          <p:spPr>
            <a:xfrm>
              <a:off x="78160" y="533329"/>
              <a:ext cx="1146955" cy="593842"/>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1" name="Google Shape;121;p6"/>
            <p:cNvSpPr txBox="1"/>
            <p:nvPr/>
          </p:nvSpPr>
          <p:spPr>
            <a:xfrm>
              <a:off x="78160" y="533329"/>
              <a:ext cx="1146955" cy="593842"/>
            </a:xfrm>
            <a:prstGeom prst="rect">
              <a:avLst/>
            </a:prstGeom>
            <a:noFill/>
            <a:ln>
              <a:noFill/>
            </a:ln>
          </p:spPr>
          <p:txBody>
            <a:bodyPr spcFirstLastPara="1" wrap="square" lIns="11425" tIns="11425" rIns="11425" bIns="83775" anchor="ctr" anchorCtr="0">
              <a:noAutofit/>
            </a:bodyPr>
            <a:lstStyle/>
            <a:p>
              <a:pPr marL="0" marR="0" lvl="0" indent="0" algn="ctr" rtl="0">
                <a:lnSpc>
                  <a:spcPct val="90000"/>
                </a:lnSpc>
                <a:spcBef>
                  <a:spcPts val="0"/>
                </a:spcBef>
                <a:spcAft>
                  <a:spcPts val="0"/>
                </a:spcAft>
                <a:buClr>
                  <a:schemeClr val="lt1"/>
                </a:buClr>
                <a:buSzPts val="1800"/>
                <a:buFont typeface="Times New Roman"/>
                <a:buNone/>
              </a:pPr>
              <a:r>
                <a:rPr lang="es-MX" sz="1800" b="1">
                  <a:solidFill>
                    <a:schemeClr val="lt1"/>
                  </a:solidFill>
                  <a:latin typeface="Open Sans Light" panose="020B0306030504020204" pitchFamily="34" charset="0"/>
                  <a:sym typeface="Times New Roman"/>
                </a:rPr>
                <a:t>https://</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2" name="Google Shape;122;p6"/>
            <p:cNvSpPr/>
            <p:nvPr/>
          </p:nvSpPr>
          <p:spPr>
            <a:xfrm>
              <a:off x="307552" y="987015"/>
              <a:ext cx="1032259" cy="197947"/>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3" name="Google Shape;123;p6"/>
            <p:cNvSpPr txBox="1"/>
            <p:nvPr/>
          </p:nvSpPr>
          <p:spPr>
            <a:xfrm>
              <a:off x="307552" y="987015"/>
              <a:ext cx="1032259" cy="197947"/>
            </a:xfrm>
            <a:prstGeom prst="rect">
              <a:avLst/>
            </a:prstGeom>
            <a:noFill/>
            <a:ln>
              <a:noFill/>
            </a:ln>
          </p:spPr>
          <p:txBody>
            <a:bodyPr spcFirstLastPara="1" wrap="square" lIns="35550" tIns="8875" rIns="35550" bIns="8875" anchor="ctr" anchorCtr="0">
              <a:noAutofit/>
            </a:bodyPr>
            <a:lstStyle/>
            <a:p>
              <a:pPr marL="0" marR="0" lvl="0" indent="0" algn="r" rtl="0">
                <a:lnSpc>
                  <a:spcPct val="90000"/>
                </a:lnSpc>
                <a:spcBef>
                  <a:spcPts val="0"/>
                </a:spcBef>
                <a:spcAft>
                  <a:spcPts val="0"/>
                </a:spcAft>
                <a:buClr>
                  <a:schemeClr val="dk1"/>
                </a:buClr>
                <a:buSzPts val="1400"/>
                <a:buFont typeface="Times New Roman"/>
                <a:buNone/>
              </a:pPr>
              <a:r>
                <a:rPr lang="es-MX" sz="1400" b="1" dirty="0">
                  <a:solidFill>
                    <a:schemeClr val="dk1"/>
                  </a:solidFill>
                  <a:latin typeface="Open Sans Light" panose="020B0306030504020204" pitchFamily="34" charset="0"/>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7"/>
                    </a:ext>
                  </a:extLst>
                </a:rPr>
                <a:t>Protocolo</a:t>
              </a:r>
              <a:endParaRPr lang="es-MX" b="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4" name="Google Shape;124;p6"/>
            <p:cNvSpPr/>
            <p:nvPr/>
          </p:nvSpPr>
          <p:spPr>
            <a:xfrm>
              <a:off x="1616938" y="533329"/>
              <a:ext cx="1146955" cy="593842"/>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5" name="Google Shape;125;p6"/>
            <p:cNvSpPr txBox="1"/>
            <p:nvPr/>
          </p:nvSpPr>
          <p:spPr>
            <a:xfrm>
              <a:off x="1616938" y="533329"/>
              <a:ext cx="1146955" cy="593842"/>
            </a:xfrm>
            <a:prstGeom prst="rect">
              <a:avLst/>
            </a:prstGeom>
            <a:noFill/>
            <a:ln>
              <a:noFill/>
            </a:ln>
          </p:spPr>
          <p:txBody>
            <a:bodyPr spcFirstLastPara="1" wrap="square" lIns="11425" tIns="11425" rIns="11425" bIns="83775" anchor="ctr" anchorCtr="0">
              <a:noAutofit/>
            </a:bodyPr>
            <a:lstStyle/>
            <a:p>
              <a:pPr marL="0" marR="0" lvl="0" indent="0" algn="ctr" rtl="0">
                <a:lnSpc>
                  <a:spcPct val="90000"/>
                </a:lnSpc>
                <a:spcBef>
                  <a:spcPts val="0"/>
                </a:spcBef>
                <a:spcAft>
                  <a:spcPts val="0"/>
                </a:spcAft>
                <a:buClr>
                  <a:schemeClr val="lt1"/>
                </a:buClr>
                <a:buSzPts val="1800"/>
                <a:buFont typeface="Times New Roman"/>
                <a:buNone/>
              </a:pPr>
              <a:r>
                <a:rPr lang="es-MX" sz="1800" b="1">
                  <a:solidFill>
                    <a:schemeClr val="lt1"/>
                  </a:solidFill>
                  <a:latin typeface="Open Sans Light" panose="020B0306030504020204" pitchFamily="34" charset="0"/>
                  <a:sym typeface="Times New Roman"/>
                </a:rPr>
                <a:t>www.</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6" name="Google Shape;126;p6"/>
            <p:cNvSpPr/>
            <p:nvPr/>
          </p:nvSpPr>
          <p:spPr>
            <a:xfrm>
              <a:off x="1846329" y="987015"/>
              <a:ext cx="1032259" cy="197947"/>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7" name="Google Shape;127;p6"/>
            <p:cNvSpPr txBox="1"/>
            <p:nvPr/>
          </p:nvSpPr>
          <p:spPr>
            <a:xfrm>
              <a:off x="1846329" y="987015"/>
              <a:ext cx="1032259" cy="197947"/>
            </a:xfrm>
            <a:prstGeom prst="rect">
              <a:avLst/>
            </a:prstGeom>
            <a:noFill/>
            <a:ln>
              <a:noFill/>
            </a:ln>
          </p:spPr>
          <p:txBody>
            <a:bodyPr spcFirstLastPara="1" wrap="square" lIns="35550" tIns="8875" rIns="35550" bIns="8875" anchor="ctr" anchorCtr="0">
              <a:noAutofit/>
            </a:bodyPr>
            <a:lstStyle/>
            <a:p>
              <a:pPr marL="0" marR="0" lvl="0" indent="0" algn="r" rtl="0">
                <a:lnSpc>
                  <a:spcPct val="90000"/>
                </a:lnSpc>
                <a:spcBef>
                  <a:spcPts val="0"/>
                </a:spcBef>
                <a:spcAft>
                  <a:spcPts val="0"/>
                </a:spcAft>
                <a:buClr>
                  <a:schemeClr val="dk1"/>
                </a:buClr>
                <a:buSzPts val="1400"/>
                <a:buFont typeface="Times New Roman"/>
                <a:buNone/>
              </a:pPr>
              <a:r>
                <a:rPr lang="es-MX" sz="1400" b="1">
                  <a:solidFill>
                    <a:schemeClr val="dk1"/>
                  </a:solidFill>
                  <a:latin typeface="Open Sans Light" panose="020B0306030504020204" pitchFamily="34" charset="0"/>
                  <a:sym typeface="Times New Roman"/>
                </a:rPr>
                <a:t>Etiqueta</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8" name="Google Shape;128;p6"/>
            <p:cNvSpPr/>
            <p:nvPr/>
          </p:nvSpPr>
          <p:spPr>
            <a:xfrm>
              <a:off x="3155715" y="533329"/>
              <a:ext cx="1146955" cy="593842"/>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9" name="Google Shape;129;p6"/>
            <p:cNvSpPr txBox="1"/>
            <p:nvPr/>
          </p:nvSpPr>
          <p:spPr>
            <a:xfrm>
              <a:off x="3155715" y="533329"/>
              <a:ext cx="1146955" cy="593842"/>
            </a:xfrm>
            <a:prstGeom prst="rect">
              <a:avLst/>
            </a:prstGeom>
            <a:noFill/>
            <a:ln>
              <a:noFill/>
            </a:ln>
          </p:spPr>
          <p:txBody>
            <a:bodyPr spcFirstLastPara="1" wrap="square" lIns="11425" tIns="11425" rIns="11425" bIns="83775" anchor="ctr" anchorCtr="0">
              <a:noAutofit/>
            </a:bodyPr>
            <a:lstStyle/>
            <a:p>
              <a:pPr marL="0" marR="0" lvl="0" indent="0" algn="ctr" rtl="0">
                <a:lnSpc>
                  <a:spcPct val="90000"/>
                </a:lnSpc>
                <a:spcBef>
                  <a:spcPts val="0"/>
                </a:spcBef>
                <a:spcAft>
                  <a:spcPts val="0"/>
                </a:spcAft>
                <a:buClr>
                  <a:srgbClr val="FAFAFA"/>
                </a:buClr>
                <a:buSzPts val="1800"/>
                <a:buFont typeface="Times New Roman"/>
                <a:buNone/>
              </a:pPr>
              <a:r>
                <a:rPr lang="es-MX" sz="1800" b="1">
                  <a:solidFill>
                    <a:srgbClr val="FAFAFA"/>
                  </a:solidFill>
                  <a:latin typeface="Open Sans Light" panose="020B0306030504020204" pitchFamily="34" charset="0"/>
                  <a:sym typeface="Times New Roman"/>
                </a:rPr>
                <a:t>ejemplo</a:t>
              </a:r>
              <a:r>
                <a:rPr lang="es-MX" sz="1400" b="1">
                  <a:solidFill>
                    <a:srgbClr val="FAFAFA"/>
                  </a:solidFill>
                  <a:latin typeface="Open Sans Light" panose="020B0306030504020204" pitchFamily="34" charset="0"/>
                  <a:sym typeface="Times New Roman"/>
                </a:rPr>
                <a:t>.</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0" name="Google Shape;130;p6"/>
            <p:cNvSpPr/>
            <p:nvPr/>
          </p:nvSpPr>
          <p:spPr>
            <a:xfrm>
              <a:off x="3385106" y="987015"/>
              <a:ext cx="1032259" cy="197947"/>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1" name="Google Shape;131;p6"/>
            <p:cNvSpPr txBox="1"/>
            <p:nvPr/>
          </p:nvSpPr>
          <p:spPr>
            <a:xfrm>
              <a:off x="3385106" y="987015"/>
              <a:ext cx="1032259" cy="197947"/>
            </a:xfrm>
            <a:prstGeom prst="rect">
              <a:avLst/>
            </a:prstGeom>
            <a:noFill/>
            <a:ln>
              <a:noFill/>
            </a:ln>
          </p:spPr>
          <p:txBody>
            <a:bodyPr spcFirstLastPara="1" wrap="square" lIns="35550" tIns="8875" rIns="35550" bIns="8875" anchor="ctr" anchorCtr="0">
              <a:noAutofit/>
            </a:bodyPr>
            <a:lstStyle/>
            <a:p>
              <a:pPr marL="0" marR="0" lvl="0" indent="0" algn="r" rtl="0">
                <a:lnSpc>
                  <a:spcPct val="90000"/>
                </a:lnSpc>
                <a:spcBef>
                  <a:spcPts val="0"/>
                </a:spcBef>
                <a:spcAft>
                  <a:spcPts val="0"/>
                </a:spcAft>
                <a:buClr>
                  <a:schemeClr val="dk1"/>
                </a:buClr>
                <a:buSzPts val="1400"/>
                <a:buFont typeface="Times New Roman"/>
                <a:buNone/>
              </a:pPr>
              <a:r>
                <a:rPr lang="es-MX" sz="1400" b="1">
                  <a:solidFill>
                    <a:schemeClr val="dk1"/>
                  </a:solidFill>
                  <a:latin typeface="Open Sans Light" panose="020B0306030504020204" pitchFamily="34" charset="0"/>
                  <a:sym typeface="Times New Roman"/>
                </a:rPr>
                <a:t>Etiqueta</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2" name="Google Shape;132;p6"/>
            <p:cNvSpPr/>
            <p:nvPr/>
          </p:nvSpPr>
          <p:spPr>
            <a:xfrm>
              <a:off x="4925432" y="174464"/>
              <a:ext cx="1146955" cy="593842"/>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3" name="Google Shape;133;p6"/>
            <p:cNvSpPr txBox="1"/>
            <p:nvPr/>
          </p:nvSpPr>
          <p:spPr>
            <a:xfrm>
              <a:off x="4925432" y="174464"/>
              <a:ext cx="1146955" cy="593842"/>
            </a:xfrm>
            <a:prstGeom prst="rect">
              <a:avLst/>
            </a:prstGeom>
            <a:noFill/>
            <a:ln>
              <a:noFill/>
            </a:ln>
          </p:spPr>
          <p:txBody>
            <a:bodyPr spcFirstLastPara="1" wrap="square" lIns="11425" tIns="11425" rIns="11425" bIns="83775" anchor="ctr" anchorCtr="0">
              <a:noAutofit/>
            </a:bodyPr>
            <a:lstStyle/>
            <a:p>
              <a:pPr marL="0" marR="0" lvl="0" indent="0" algn="ctr" rtl="0">
                <a:lnSpc>
                  <a:spcPct val="90000"/>
                </a:lnSpc>
                <a:spcBef>
                  <a:spcPts val="0"/>
                </a:spcBef>
                <a:spcAft>
                  <a:spcPts val="0"/>
                </a:spcAft>
                <a:buClr>
                  <a:schemeClr val="lt1"/>
                </a:buClr>
                <a:buSzPts val="1800"/>
                <a:buFont typeface="Times New Roman"/>
                <a:buNone/>
              </a:pPr>
              <a:r>
                <a:rPr lang="es-MX" sz="1800" b="1">
                  <a:solidFill>
                    <a:schemeClr val="lt1"/>
                  </a:solidFill>
                  <a:latin typeface="Open Sans Light" panose="020B0306030504020204" pitchFamily="34" charset="0"/>
                  <a:sym typeface="Times New Roman"/>
                </a:rPr>
                <a:t>org</a:t>
              </a:r>
              <a:endParaRPr lang="es-MX" sz="1400" b="1">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Times New Roman"/>
              </a:endParaRPr>
            </a:p>
          </p:txBody>
        </p:sp>
        <p:sp>
          <p:nvSpPr>
            <p:cNvPr id="134" name="Google Shape;134;p6"/>
            <p:cNvSpPr/>
            <p:nvPr/>
          </p:nvSpPr>
          <p:spPr>
            <a:xfrm>
              <a:off x="5077876" y="622093"/>
              <a:ext cx="1032259" cy="197947"/>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5" name="Google Shape;135;p6"/>
            <p:cNvSpPr txBox="1"/>
            <p:nvPr/>
          </p:nvSpPr>
          <p:spPr>
            <a:xfrm>
              <a:off x="5077876" y="622093"/>
              <a:ext cx="1032259" cy="197947"/>
            </a:xfrm>
            <a:prstGeom prst="rect">
              <a:avLst/>
            </a:prstGeom>
            <a:noFill/>
            <a:ln>
              <a:noFill/>
            </a:ln>
          </p:spPr>
          <p:txBody>
            <a:bodyPr spcFirstLastPara="1" wrap="square" lIns="35550" tIns="8875" rIns="35550" bIns="8875" anchor="ctr" anchorCtr="0">
              <a:noAutofit/>
            </a:bodyPr>
            <a:lstStyle/>
            <a:p>
              <a:pPr marL="0" marR="0" lvl="0" indent="0" algn="r" rtl="0">
                <a:lnSpc>
                  <a:spcPct val="90000"/>
                </a:lnSpc>
                <a:spcBef>
                  <a:spcPts val="0"/>
                </a:spcBef>
                <a:spcAft>
                  <a:spcPts val="0"/>
                </a:spcAft>
                <a:buClr>
                  <a:schemeClr val="dk1"/>
                </a:buClr>
                <a:buSzPts val="1400"/>
                <a:buFont typeface="Times New Roman"/>
                <a:buNone/>
              </a:pPr>
              <a:r>
                <a:rPr lang="es-MX" sz="1400" b="1">
                  <a:solidFill>
                    <a:schemeClr val="dk1"/>
                  </a:solidFill>
                  <a:latin typeface="Open Sans Light" panose="020B0306030504020204" pitchFamily="34" charset="0"/>
                  <a:sym typeface="Times New Roman"/>
                </a:rPr>
                <a:t>gTLD</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6" name="Google Shape;136;p6"/>
            <p:cNvSpPr/>
            <p:nvPr/>
          </p:nvSpPr>
          <p:spPr>
            <a:xfrm>
              <a:off x="4919513" y="1098495"/>
              <a:ext cx="1146955" cy="593842"/>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7" name="Google Shape;137;p6"/>
            <p:cNvSpPr txBox="1"/>
            <p:nvPr/>
          </p:nvSpPr>
          <p:spPr>
            <a:xfrm>
              <a:off x="4919513" y="1098495"/>
              <a:ext cx="1146955" cy="593842"/>
            </a:xfrm>
            <a:prstGeom prst="rect">
              <a:avLst/>
            </a:prstGeom>
            <a:noFill/>
            <a:ln>
              <a:noFill/>
            </a:ln>
          </p:spPr>
          <p:txBody>
            <a:bodyPr spcFirstLastPara="1" wrap="square" lIns="11425" tIns="11425" rIns="11425" bIns="83775" anchor="ctr" anchorCtr="0">
              <a:noAutofit/>
            </a:bodyPr>
            <a:lstStyle/>
            <a:p>
              <a:pPr marL="0" marR="0" lvl="0" indent="0" algn="ctr" rtl="0">
                <a:lnSpc>
                  <a:spcPct val="90000"/>
                </a:lnSpc>
                <a:spcBef>
                  <a:spcPts val="0"/>
                </a:spcBef>
                <a:spcAft>
                  <a:spcPts val="0"/>
                </a:spcAft>
                <a:buClr>
                  <a:schemeClr val="lt1"/>
                </a:buClr>
                <a:buSzPts val="1800"/>
                <a:buFont typeface="Times New Roman"/>
                <a:buNone/>
              </a:pPr>
              <a:r>
                <a:rPr lang="es-MX" sz="1800" b="1">
                  <a:solidFill>
                    <a:schemeClr val="lt1"/>
                  </a:solidFill>
                  <a:latin typeface="Open Sans Light" panose="020B0306030504020204" pitchFamily="34" charset="0"/>
                  <a:sym typeface="Times New Roman"/>
                </a:rPr>
                <a:t>io</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8" name="Google Shape;138;p6"/>
            <p:cNvSpPr/>
            <p:nvPr/>
          </p:nvSpPr>
          <p:spPr>
            <a:xfrm>
              <a:off x="5087123" y="1504807"/>
              <a:ext cx="1032259" cy="197947"/>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9" name="Google Shape;139;p6"/>
            <p:cNvSpPr txBox="1"/>
            <p:nvPr/>
          </p:nvSpPr>
          <p:spPr>
            <a:xfrm>
              <a:off x="5087123" y="1504807"/>
              <a:ext cx="1032259" cy="197947"/>
            </a:xfrm>
            <a:prstGeom prst="rect">
              <a:avLst/>
            </a:prstGeom>
            <a:noFill/>
            <a:ln>
              <a:noFill/>
            </a:ln>
          </p:spPr>
          <p:txBody>
            <a:bodyPr spcFirstLastPara="1" wrap="square" lIns="35550" tIns="8875" rIns="35550" bIns="8875" anchor="ctr" anchorCtr="0">
              <a:noAutofit/>
            </a:bodyPr>
            <a:lstStyle/>
            <a:p>
              <a:pPr marL="0" marR="0" lvl="0" indent="0" algn="r" rtl="0">
                <a:lnSpc>
                  <a:spcPct val="90000"/>
                </a:lnSpc>
                <a:spcBef>
                  <a:spcPts val="0"/>
                </a:spcBef>
                <a:spcAft>
                  <a:spcPts val="0"/>
                </a:spcAft>
                <a:buClr>
                  <a:schemeClr val="dk1"/>
                </a:buClr>
                <a:buSzPts val="1400"/>
                <a:buFont typeface="Times New Roman"/>
                <a:buNone/>
              </a:pPr>
              <a:r>
                <a:rPr lang="es-MX" sz="1400" b="1">
                  <a:solidFill>
                    <a:schemeClr val="dk1"/>
                  </a:solidFill>
                  <a:latin typeface="Open Sans Light" panose="020B0306030504020204" pitchFamily="34" charset="0"/>
                  <a:sym typeface="Times New Roman"/>
                </a:rPr>
                <a:t>ccTLD</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40" name="Google Shape;140;p6"/>
          <p:cNvGrpSpPr/>
          <p:nvPr/>
        </p:nvGrpSpPr>
        <p:grpSpPr>
          <a:xfrm>
            <a:off x="652545" y="4616092"/>
            <a:ext cx="7033225" cy="796775"/>
            <a:chOff x="71530" y="154593"/>
            <a:chExt cx="7033225" cy="796775"/>
          </a:xfrm>
        </p:grpSpPr>
        <p:sp>
          <p:nvSpPr>
            <p:cNvPr id="141" name="Google Shape;141;p6"/>
            <p:cNvSpPr/>
            <p:nvPr/>
          </p:nvSpPr>
          <p:spPr>
            <a:xfrm>
              <a:off x="71530" y="154593"/>
              <a:ext cx="1372374" cy="71055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2" name="Google Shape;142;p6"/>
            <p:cNvSpPr txBox="1"/>
            <p:nvPr/>
          </p:nvSpPr>
          <p:spPr>
            <a:xfrm>
              <a:off x="71530" y="154593"/>
              <a:ext cx="1372374" cy="710554"/>
            </a:xfrm>
            <a:prstGeom prst="rect">
              <a:avLst/>
            </a:prstGeom>
            <a:noFill/>
            <a:ln>
              <a:noFill/>
            </a:ln>
          </p:spPr>
          <p:txBody>
            <a:bodyPr spcFirstLastPara="1" wrap="square" lIns="11425" tIns="11425" rIns="11425" bIns="100250" anchor="ctr" anchorCtr="0">
              <a:noAutofit/>
            </a:bodyPr>
            <a:lstStyle/>
            <a:p>
              <a:pPr marL="0" marR="0" lvl="0" indent="0" algn="ctr" rtl="0">
                <a:lnSpc>
                  <a:spcPct val="90000"/>
                </a:lnSpc>
                <a:spcBef>
                  <a:spcPts val="0"/>
                </a:spcBef>
                <a:spcAft>
                  <a:spcPts val="0"/>
                </a:spcAft>
                <a:buClr>
                  <a:schemeClr val="lt1"/>
                </a:buClr>
                <a:buSzPts val="1800"/>
                <a:buFont typeface="Times New Roman"/>
                <a:buNone/>
              </a:pPr>
              <a:r>
                <a:rPr lang="es-MX" sz="1800" b="1">
                  <a:solidFill>
                    <a:schemeClr val="lt1"/>
                  </a:solidFill>
                  <a:latin typeface="Open Sans Light" panose="020B0306030504020204" pitchFamily="34" charset="0"/>
                  <a:sym typeface="Times New Roman"/>
                </a:rPr>
                <a:t>usuario</a:t>
              </a:r>
              <a:endParaRPr lang="es-MX" sz="2400" b="1">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Times New Roman"/>
              </a:endParaRPr>
            </a:p>
          </p:txBody>
        </p:sp>
        <p:sp>
          <p:nvSpPr>
            <p:cNvPr id="143" name="Google Shape;143;p6"/>
            <p:cNvSpPr/>
            <p:nvPr/>
          </p:nvSpPr>
          <p:spPr>
            <a:xfrm>
              <a:off x="346005" y="697446"/>
              <a:ext cx="1235137" cy="236851"/>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4" name="Google Shape;144;p6"/>
            <p:cNvSpPr txBox="1"/>
            <p:nvPr/>
          </p:nvSpPr>
          <p:spPr>
            <a:xfrm>
              <a:off x="346005" y="697446"/>
              <a:ext cx="1235137" cy="236851"/>
            </a:xfrm>
            <a:prstGeom prst="rect">
              <a:avLst/>
            </a:prstGeom>
            <a:noFill/>
            <a:ln>
              <a:noFill/>
            </a:ln>
          </p:spPr>
          <p:txBody>
            <a:bodyPr spcFirstLastPara="1" wrap="square" lIns="35550" tIns="8875" rIns="35550" bIns="8875" anchor="ctr" anchorCtr="0">
              <a:noAutofit/>
            </a:bodyPr>
            <a:lstStyle/>
            <a:p>
              <a:pPr marL="0" marR="0" lvl="0" indent="0" algn="r" rtl="0">
                <a:lnSpc>
                  <a:spcPct val="90000"/>
                </a:lnSpc>
                <a:spcBef>
                  <a:spcPts val="0"/>
                </a:spcBef>
                <a:spcAft>
                  <a:spcPts val="0"/>
                </a:spcAft>
                <a:buClr>
                  <a:schemeClr val="dk1"/>
                </a:buClr>
                <a:buSzPts val="1400"/>
                <a:buFont typeface="Times New Roman"/>
                <a:buNone/>
              </a:pPr>
              <a:r>
                <a:rPr lang="es-MX" sz="1400" b="1">
                  <a:solidFill>
                    <a:schemeClr val="dk1"/>
                  </a:solidFill>
                  <a:latin typeface="Open Sans Light" panose="020B0306030504020204" pitchFamily="34" charset="0"/>
                  <a:sym typeface="Times New Roman"/>
                </a:rPr>
                <a:t>Buzón</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5" name="Google Shape;145;p6"/>
            <p:cNvSpPr/>
            <p:nvPr/>
          </p:nvSpPr>
          <p:spPr>
            <a:xfrm>
              <a:off x="1912734" y="154593"/>
              <a:ext cx="1372374" cy="71055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6" name="Google Shape;146;p6"/>
            <p:cNvSpPr txBox="1"/>
            <p:nvPr/>
          </p:nvSpPr>
          <p:spPr>
            <a:xfrm>
              <a:off x="1912734" y="154593"/>
              <a:ext cx="1372374" cy="710554"/>
            </a:xfrm>
            <a:prstGeom prst="rect">
              <a:avLst/>
            </a:prstGeom>
            <a:noFill/>
            <a:ln>
              <a:noFill/>
            </a:ln>
          </p:spPr>
          <p:txBody>
            <a:bodyPr spcFirstLastPara="1" wrap="square" lIns="11425" tIns="11425" rIns="11425" bIns="100250" anchor="ctr" anchorCtr="0">
              <a:noAutofit/>
            </a:bodyPr>
            <a:lstStyle/>
            <a:p>
              <a:pPr marL="0" marR="0" lvl="0" indent="0" algn="ctr" rtl="0">
                <a:lnSpc>
                  <a:spcPct val="90000"/>
                </a:lnSpc>
                <a:spcBef>
                  <a:spcPts val="0"/>
                </a:spcBef>
                <a:spcAft>
                  <a:spcPts val="0"/>
                </a:spcAft>
                <a:buClr>
                  <a:schemeClr val="lt1"/>
                </a:buClr>
                <a:buSzPts val="1800"/>
                <a:buFont typeface="Times New Roman"/>
                <a:buNone/>
              </a:pPr>
              <a:r>
                <a:rPr lang="es-MX" sz="1800" b="1">
                  <a:solidFill>
                    <a:schemeClr val="lt1"/>
                  </a:solidFill>
                  <a:latin typeface="Open Sans Light" panose="020B0306030504020204" pitchFamily="34" charset="0"/>
                  <a:sym typeface="Times New Roman"/>
                </a:rPr>
                <a:t>@</a:t>
              </a:r>
              <a:endParaRPr lang="es-MX" sz="1600" b="1">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Times New Roman"/>
              </a:endParaRPr>
            </a:p>
          </p:txBody>
        </p:sp>
        <p:sp>
          <p:nvSpPr>
            <p:cNvPr id="147" name="Google Shape;147;p6"/>
            <p:cNvSpPr/>
            <p:nvPr/>
          </p:nvSpPr>
          <p:spPr>
            <a:xfrm>
              <a:off x="2049971" y="671130"/>
              <a:ext cx="1372375" cy="263168"/>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8" name="Google Shape;148;p6"/>
            <p:cNvSpPr txBox="1"/>
            <p:nvPr/>
          </p:nvSpPr>
          <p:spPr>
            <a:xfrm>
              <a:off x="1919257" y="714517"/>
              <a:ext cx="1496566" cy="236851"/>
            </a:xfrm>
            <a:prstGeom prst="rect">
              <a:avLst/>
            </a:prstGeom>
            <a:noFill/>
            <a:ln>
              <a:noFill/>
            </a:ln>
          </p:spPr>
          <p:txBody>
            <a:bodyPr spcFirstLastPara="1" wrap="square" lIns="35550" tIns="8875" rIns="35550" bIns="8875" anchor="ctr" anchorCtr="0">
              <a:noAutofit/>
            </a:bodyPr>
            <a:lstStyle/>
            <a:p>
              <a:pPr marL="0" marR="0" lvl="0" indent="0" algn="r" rtl="0">
                <a:lnSpc>
                  <a:spcPts val="740"/>
                </a:lnSpc>
                <a:spcBef>
                  <a:spcPts val="0"/>
                </a:spcBef>
                <a:spcAft>
                  <a:spcPts val="0"/>
                </a:spcAft>
                <a:buClr>
                  <a:schemeClr val="dk1"/>
                </a:buClr>
                <a:buSzPts val="1400"/>
                <a:buFont typeface="Times New Roman"/>
                <a:buNone/>
              </a:pPr>
              <a:r>
                <a:rPr lang="es-MX" sz="1200" b="1" dirty="0">
                  <a:solidFill>
                    <a:schemeClr val="dk1"/>
                  </a:solidFill>
                  <a:latin typeface="Open Sans Light" panose="020B0306030504020204" pitchFamily="34" charset="0"/>
                  <a:sym typeface="Times New Roman"/>
                </a:rPr>
                <a:t>Símbolo de arroba</a:t>
              </a:r>
              <a:endParaRPr lang="es-MX" sz="12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9" name="Google Shape;149;p6"/>
            <p:cNvSpPr/>
            <p:nvPr/>
          </p:nvSpPr>
          <p:spPr>
            <a:xfrm>
              <a:off x="3753939" y="154593"/>
              <a:ext cx="1372374" cy="71055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0" name="Google Shape;150;p6"/>
            <p:cNvSpPr txBox="1"/>
            <p:nvPr/>
          </p:nvSpPr>
          <p:spPr>
            <a:xfrm>
              <a:off x="3753939" y="154593"/>
              <a:ext cx="1372374" cy="710554"/>
            </a:xfrm>
            <a:prstGeom prst="rect">
              <a:avLst/>
            </a:prstGeom>
            <a:noFill/>
            <a:ln>
              <a:noFill/>
            </a:ln>
          </p:spPr>
          <p:txBody>
            <a:bodyPr spcFirstLastPara="1" wrap="square" lIns="11425" tIns="11425" rIns="11425" bIns="100250" anchor="ctr" anchorCtr="0">
              <a:noAutofit/>
            </a:bodyPr>
            <a:lstStyle/>
            <a:p>
              <a:pPr marL="0" marR="0" lvl="0" indent="0" algn="ctr" rtl="0">
                <a:lnSpc>
                  <a:spcPct val="90000"/>
                </a:lnSpc>
                <a:spcBef>
                  <a:spcPts val="0"/>
                </a:spcBef>
                <a:spcAft>
                  <a:spcPts val="0"/>
                </a:spcAft>
                <a:buClr>
                  <a:schemeClr val="lt1"/>
                </a:buClr>
                <a:buSzPts val="1800"/>
                <a:buFont typeface="Times New Roman"/>
                <a:buNone/>
              </a:pPr>
              <a:r>
                <a:rPr lang="es-MX" sz="1800" b="1">
                  <a:solidFill>
                    <a:schemeClr val="lt1"/>
                  </a:solidFill>
                  <a:latin typeface="Open Sans Light" panose="020B0306030504020204" pitchFamily="34" charset="0"/>
                  <a:sym typeface="Times New Roman"/>
                </a:rPr>
                <a:t>ejemplo.</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1" name="Google Shape;151;p6"/>
            <p:cNvSpPr/>
            <p:nvPr/>
          </p:nvSpPr>
          <p:spPr>
            <a:xfrm>
              <a:off x="4028414" y="697446"/>
              <a:ext cx="1235137" cy="236851"/>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2" name="Google Shape;152;p6"/>
            <p:cNvSpPr txBox="1"/>
            <p:nvPr/>
          </p:nvSpPr>
          <p:spPr>
            <a:xfrm>
              <a:off x="4028414" y="697446"/>
              <a:ext cx="1235137" cy="236851"/>
            </a:xfrm>
            <a:prstGeom prst="rect">
              <a:avLst/>
            </a:prstGeom>
            <a:noFill/>
            <a:ln>
              <a:noFill/>
            </a:ln>
          </p:spPr>
          <p:txBody>
            <a:bodyPr spcFirstLastPara="1" wrap="square" lIns="35550" tIns="8875" rIns="35550" bIns="8875" anchor="ctr" anchorCtr="0">
              <a:noAutofit/>
            </a:bodyPr>
            <a:lstStyle/>
            <a:p>
              <a:pPr marL="0" marR="0" lvl="0" indent="0" algn="r" rtl="0">
                <a:lnSpc>
                  <a:spcPct val="90000"/>
                </a:lnSpc>
                <a:spcBef>
                  <a:spcPts val="0"/>
                </a:spcBef>
                <a:spcAft>
                  <a:spcPts val="0"/>
                </a:spcAft>
                <a:buClr>
                  <a:schemeClr val="dk1"/>
                </a:buClr>
                <a:buSzPts val="1400"/>
                <a:buFont typeface="Times New Roman"/>
                <a:buNone/>
              </a:pPr>
              <a:r>
                <a:rPr lang="es-MX" sz="1400" b="1">
                  <a:solidFill>
                    <a:schemeClr val="dk1"/>
                  </a:solidFill>
                  <a:latin typeface="Open Sans Light" panose="020B0306030504020204" pitchFamily="34" charset="0"/>
                  <a:sym typeface="Times New Roman"/>
                </a:rPr>
                <a:t>Etiqueta</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3" name="Google Shape;153;p6"/>
            <p:cNvSpPr/>
            <p:nvPr/>
          </p:nvSpPr>
          <p:spPr>
            <a:xfrm>
              <a:off x="5595143" y="154593"/>
              <a:ext cx="1372374" cy="71055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4" name="Google Shape;154;p6"/>
            <p:cNvSpPr txBox="1"/>
            <p:nvPr/>
          </p:nvSpPr>
          <p:spPr>
            <a:xfrm>
              <a:off x="5595143" y="154593"/>
              <a:ext cx="1372374" cy="710554"/>
            </a:xfrm>
            <a:prstGeom prst="rect">
              <a:avLst/>
            </a:prstGeom>
            <a:noFill/>
            <a:ln>
              <a:noFill/>
            </a:ln>
          </p:spPr>
          <p:txBody>
            <a:bodyPr spcFirstLastPara="1" wrap="square" lIns="11425" tIns="11425" rIns="11425" bIns="100250" anchor="ctr" anchorCtr="0">
              <a:noAutofit/>
            </a:bodyPr>
            <a:lstStyle/>
            <a:p>
              <a:pPr marL="0" marR="0" lvl="0" indent="0" algn="ctr" rtl="0">
                <a:lnSpc>
                  <a:spcPct val="90000"/>
                </a:lnSpc>
                <a:spcBef>
                  <a:spcPts val="0"/>
                </a:spcBef>
                <a:spcAft>
                  <a:spcPts val="0"/>
                </a:spcAft>
                <a:buClr>
                  <a:schemeClr val="lt1"/>
                </a:buClr>
                <a:buSzPts val="1800"/>
                <a:buFont typeface="Times New Roman"/>
                <a:buNone/>
              </a:pPr>
              <a:r>
                <a:rPr lang="es-MX" sz="1800" b="1" u="none">
                  <a:solidFill>
                    <a:schemeClr val="lt1"/>
                  </a:solidFill>
                  <a:latin typeface="Open Sans Light" panose="020B0306030504020204" pitchFamily="34" charset="0"/>
                  <a:sym typeface="Times New Roman"/>
                </a:rPr>
                <a:t>世界</a:t>
              </a:r>
              <a:endParaRPr lang="es-MX" sz="1800" b="1" u="none">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Times New Roman"/>
              </a:endParaRPr>
            </a:p>
          </p:txBody>
        </p:sp>
        <p:sp>
          <p:nvSpPr>
            <p:cNvPr id="155" name="Google Shape;155;p6"/>
            <p:cNvSpPr/>
            <p:nvPr/>
          </p:nvSpPr>
          <p:spPr>
            <a:xfrm>
              <a:off x="5869618" y="697446"/>
              <a:ext cx="1235137" cy="236851"/>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6" name="Google Shape;156;p6"/>
            <p:cNvSpPr txBox="1"/>
            <p:nvPr/>
          </p:nvSpPr>
          <p:spPr>
            <a:xfrm>
              <a:off x="5869618" y="697446"/>
              <a:ext cx="1235137" cy="236851"/>
            </a:xfrm>
            <a:prstGeom prst="rect">
              <a:avLst/>
            </a:prstGeom>
            <a:noFill/>
            <a:ln>
              <a:noFill/>
            </a:ln>
          </p:spPr>
          <p:txBody>
            <a:bodyPr spcFirstLastPara="1" wrap="square" lIns="35550" tIns="8875" rIns="35550" bIns="8875" anchor="ctr" anchorCtr="0">
              <a:noAutofit/>
            </a:bodyPr>
            <a:lstStyle/>
            <a:p>
              <a:pPr marL="0" marR="0" lvl="0" indent="0" algn="r" rtl="0">
                <a:lnSpc>
                  <a:spcPct val="90000"/>
                </a:lnSpc>
                <a:spcBef>
                  <a:spcPts val="0"/>
                </a:spcBef>
                <a:spcAft>
                  <a:spcPts val="0"/>
                </a:spcAft>
                <a:buClr>
                  <a:schemeClr val="dk1"/>
                </a:buClr>
                <a:buSzPts val="1400"/>
                <a:buFont typeface="Times New Roman"/>
                <a:buNone/>
              </a:pPr>
              <a:r>
                <a:rPr lang="es-MX" sz="1400" b="1">
                  <a:solidFill>
                    <a:schemeClr val="dk1"/>
                  </a:solidFill>
                  <a:latin typeface="Open Sans Light" panose="020B0306030504020204" pitchFamily="34" charset="0"/>
                  <a:sym typeface="Times New Roman"/>
                </a:rPr>
                <a:t>gTLD (IDN)</a:t>
              </a:r>
              <a:endParaRPr lang="es-MX" b="1">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57" name="Google Shape;157;p6"/>
          <p:cNvSpPr/>
          <p:nvPr/>
        </p:nvSpPr>
        <p:spPr>
          <a:xfrm rot="-5400000">
            <a:off x="5977584" y="726250"/>
            <a:ext cx="245753" cy="1471331"/>
          </a:xfrm>
          <a:prstGeom prst="rightBracket">
            <a:avLst>
              <a:gd name="adj" fmla="val 0"/>
            </a:avLst>
          </a:prstGeom>
          <a:noFill/>
          <a:ln w="952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58" name="Google Shape;158;p6"/>
          <p:cNvCxnSpPr/>
          <p:nvPr/>
        </p:nvCxnSpPr>
        <p:spPr>
          <a:xfrm>
            <a:off x="5365241" y="1584792"/>
            <a:ext cx="0" cy="1355470"/>
          </a:xfrm>
          <a:prstGeom prst="straightConnector1">
            <a:avLst/>
          </a:prstGeom>
          <a:noFill/>
          <a:ln w="9525" cap="flat" cmpd="sng">
            <a:solidFill>
              <a:srgbClr val="00B0F0"/>
            </a:solidFill>
            <a:prstDash val="solid"/>
            <a:round/>
            <a:headEnd type="none" w="sm" len="sm"/>
            <a:tailEnd type="none" w="sm" len="sm"/>
          </a:ln>
        </p:spPr>
      </p:cxnSp>
      <p:cxnSp>
        <p:nvCxnSpPr>
          <p:cNvPr id="159" name="Google Shape;159;p6"/>
          <p:cNvCxnSpPr/>
          <p:nvPr/>
        </p:nvCxnSpPr>
        <p:spPr>
          <a:xfrm>
            <a:off x="6836126" y="1560901"/>
            <a:ext cx="0" cy="1355470"/>
          </a:xfrm>
          <a:prstGeom prst="straightConnector1">
            <a:avLst/>
          </a:prstGeom>
          <a:noFill/>
          <a:ln w="9525" cap="flat" cmpd="sng">
            <a:solidFill>
              <a:srgbClr val="00B0F0"/>
            </a:solidFill>
            <a:prstDash val="solid"/>
            <a:round/>
            <a:headEnd type="none" w="sm" len="sm"/>
            <a:tailEnd type="none" w="sm" len="sm"/>
          </a:ln>
        </p:spPr>
      </p:cxnSp>
      <p:sp>
        <p:nvSpPr>
          <p:cNvPr id="160" name="Google Shape;160;p6"/>
          <p:cNvSpPr txBox="1"/>
          <p:nvPr/>
        </p:nvSpPr>
        <p:spPr>
          <a:xfrm>
            <a:off x="581014" y="1384737"/>
            <a:ext cx="30330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dirty="0">
                <a:solidFill>
                  <a:schemeClr val="dk1"/>
                </a:solidFill>
                <a:latin typeface="Open Sans Light"/>
                <a:sym typeface="Open Sans Light"/>
              </a:rPr>
              <a:t>Nombre de dominio</a:t>
            </a:r>
            <a:endParaRPr lang="es-MX" dirty="0"/>
          </a:p>
        </p:txBody>
      </p:sp>
      <p:sp>
        <p:nvSpPr>
          <p:cNvPr id="161" name="Google Shape;161;p6"/>
          <p:cNvSpPr txBox="1"/>
          <p:nvPr/>
        </p:nvSpPr>
        <p:spPr>
          <a:xfrm>
            <a:off x="581014" y="4195924"/>
            <a:ext cx="26084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dirty="0">
                <a:solidFill>
                  <a:schemeClr val="dk1"/>
                </a:solidFill>
                <a:latin typeface="Open Sans Light"/>
                <a:sym typeface="Open Sans Light"/>
              </a:rPr>
              <a:t>Correo electrónico</a:t>
            </a:r>
            <a:endParaRPr lang="es-MX" dirty="0"/>
          </a:p>
        </p:txBody>
      </p:sp>
      <p:sp>
        <p:nvSpPr>
          <p:cNvPr id="162" name="Google Shape;162;p6"/>
          <p:cNvSpPr txBox="1"/>
          <p:nvPr/>
        </p:nvSpPr>
        <p:spPr>
          <a:xfrm>
            <a:off x="6150066" y="5560191"/>
            <a:ext cx="223778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i="1">
                <a:solidFill>
                  <a:schemeClr val="dk1"/>
                </a:solidFill>
                <a:latin typeface="Open Sans Light"/>
                <a:sym typeface="Open Sans Light"/>
              </a:rPr>
              <a:t>“.mundo” en chino simplificado </a:t>
            </a:r>
            <a:endParaRPr lang="es-MX" sz="1200" i="1">
              <a:solidFill>
                <a:schemeClr val="dk1"/>
              </a:solidFill>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500" dirty="0"/>
              <a:t>Evolución de los dominios de alto nivel (TLD) y el DNS</a:t>
            </a:r>
          </a:p>
        </p:txBody>
      </p:sp>
      <p:sp>
        <p:nvSpPr>
          <p:cNvPr id="168" name="Google Shape;168;p7"/>
          <p:cNvSpPr txBox="1">
            <a:spLocks noGrp="1"/>
          </p:cNvSpPr>
          <p:nvPr>
            <p:ph type="body" idx="1"/>
          </p:nvPr>
        </p:nvSpPr>
        <p:spPr>
          <a:xfrm>
            <a:off x="320041" y="942187"/>
            <a:ext cx="8450746" cy="564064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En el pasado, los </a:t>
            </a:r>
            <a:r>
              <a:rPr lang="es-MX"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8"/>
                  </a:ext>
                </a:extLst>
              </a:rPr>
              <a:t>dominios de alto nivel</a:t>
            </a:r>
            <a:r>
              <a:rPr lang="es-MX" sz="1800" dirty="0"/>
              <a:t> (TLD) eran en su mayoría de dos o tres letras formadas por caracteres latinos a-z (por ejemplo, .com, .org).</a:t>
            </a:r>
          </a:p>
          <a:p>
            <a:pPr marL="274320" lvl="0" indent="-182880" algn="l" rtl="0">
              <a:spcBef>
                <a:spcPts val="0"/>
              </a:spcBef>
              <a:spcAft>
                <a:spcPts val="0"/>
              </a:spcAft>
              <a:buClr>
                <a:schemeClr val="accent3"/>
              </a:buClr>
              <a:buSzPts val="1530"/>
              <a:buFont typeface="Merriweather Sans"/>
              <a:buChar char="*"/>
            </a:pPr>
            <a:endParaRPr lang="es-MX" sz="1400" dirty="0"/>
          </a:p>
          <a:p>
            <a:pPr marL="274320" lvl="0" indent="-182880" algn="l" rtl="0">
              <a:spcBef>
                <a:spcPts val="360"/>
              </a:spcBef>
              <a:spcAft>
                <a:spcPts val="0"/>
              </a:spcAft>
              <a:buClr>
                <a:schemeClr val="accent3"/>
              </a:buClr>
              <a:buSzPts val="1530"/>
              <a:buFont typeface="Merriweather Sans"/>
              <a:buChar char="*"/>
            </a:pPr>
            <a:r>
              <a:rPr lang="es-MX" sz="1800" dirty="0"/>
              <a:t>La evolución del DNS ha permitido crear TLD más nuevos y largos. Ahora hay más de 1200 nuevos gTLD genéricos que representan marcas, comunidades y geografías (por ejemplo, .photography, .london).</a:t>
            </a:r>
          </a:p>
          <a:p>
            <a:pPr marL="274320" lvl="0" indent="-182880" algn="l" rtl="0">
              <a:spcBef>
                <a:spcPts val="360"/>
              </a:spcBef>
              <a:spcAft>
                <a:spcPts val="0"/>
              </a:spcAft>
              <a:buClr>
                <a:schemeClr val="accent3"/>
              </a:buClr>
              <a:buSzPts val="1530"/>
              <a:buFont typeface="Merriweather Sans"/>
              <a:buChar char="*"/>
            </a:pPr>
            <a:endParaRPr lang="es-MX" sz="1400" dirty="0"/>
          </a:p>
          <a:p>
            <a:pPr marL="274320" lvl="0" indent="-182880" algn="l" rtl="0">
              <a:spcBef>
                <a:spcPts val="360"/>
              </a:spcBef>
              <a:spcAft>
                <a:spcPts val="0"/>
              </a:spcAft>
              <a:buClr>
                <a:schemeClr val="accent3"/>
              </a:buClr>
              <a:buSzPts val="1530"/>
              <a:buFont typeface="Merriweather Sans"/>
              <a:buChar char="*"/>
            </a:pPr>
            <a:r>
              <a:rPr lang="es-MX" sz="1800" dirty="0"/>
              <a:t>Estos nuevos TLD también incluyen Nombres de Dominio Internacionalizados (IDN), que permiten nombres de dominio en idiomas y códigos de escritura locales como  “.例子” y “</a:t>
            </a:r>
            <a:r>
              <a:rPr lang="ar-SA" sz="1800" dirty="0"/>
              <a:t>مثال</a:t>
            </a:r>
            <a:r>
              <a:rPr lang="es-MX" sz="1800" dirty="0"/>
              <a:t>.“ (“ejemplo” escrito en chino y árabe).</a:t>
            </a:r>
          </a:p>
          <a:p>
            <a:pPr marL="731520" lvl="1" indent="-182880"/>
            <a:r>
              <a:rPr lang="es-MX" sz="1600" dirty="0"/>
              <a:t>Otras etiquetas dentro de un nombre de dominio también pueden internacionalizarse, lo que permite que un nombre de dominio esté completamente en un idioma y código de escritura locales. </a:t>
            </a:r>
            <a:r>
              <a:rPr lang="es-MX"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0"/>
                  </a:ext>
                </a:extLst>
              </a:rPr>
              <a:t>Los IDN son independientes del contenido en línea, que también puede ser multilingüe. </a:t>
            </a:r>
          </a:p>
          <a:p>
            <a:pPr marL="274320" lvl="0" indent="-182880" algn="l" rtl="0">
              <a:spcBef>
                <a:spcPts val="360"/>
              </a:spcBef>
              <a:spcAft>
                <a:spcPts val="0"/>
              </a:spcAft>
              <a:buClr>
                <a:schemeClr val="accent3"/>
              </a:buClr>
              <a:buSzPts val="1530"/>
              <a:buFont typeface="Merriweather Sans"/>
              <a:buChar char="*"/>
            </a:pPr>
            <a:endParaRPr lang="es-MX" sz="1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0"/>
                </a:ext>
              </a:extLst>
            </a:endParaRPr>
          </a:p>
          <a:p>
            <a:pPr marL="274320" lvl="0" indent="-182880" algn="l" rtl="0">
              <a:spcBef>
                <a:spcPts val="360"/>
              </a:spcBef>
              <a:spcAft>
                <a:spcPts val="0"/>
              </a:spcAft>
              <a:buClr>
                <a:schemeClr val="accent3"/>
              </a:buClr>
              <a:buSzPts val="1530"/>
              <a:buFont typeface="Merriweather Sans"/>
              <a:buChar char="*"/>
            </a:pPr>
            <a:r>
              <a:rPr lang="es-MX" sz="1800" dirty="0">
                <a:latin typeface="Open Sans Light" panose="020B0306030504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0"/>
                  </a:ext>
                </a:extLst>
              </a:rPr>
              <a:t>La próxima ronda de gTLD </a:t>
            </a:r>
            <a:r>
              <a:rPr lang="es-MX" sz="1800" b="0" i="0" dirty="0">
                <a:solidFill>
                  <a:srgbClr val="1D1C1D"/>
                </a:solidFill>
                <a:effectLst/>
                <a:latin typeface="Open Sans Light" panose="020B0306030504020204" pitchFamily="34" charset="0"/>
              </a:rPr>
              <a:t>continuará ampliando el DNS y ofrecerá nuevas oportunidades a los próximos mil millones de personas que esperan acceder a una Internet más multilingüe e inclusiva en su idioma o código de escritura</a:t>
            </a:r>
            <a:r>
              <a:rPr lang="es-MX" sz="1600" b="0" i="0" dirty="0">
                <a:solidFill>
                  <a:srgbClr val="1D1C1D"/>
                </a:solidFill>
                <a:effectLst/>
                <a:latin typeface="Slack-Lato"/>
              </a:rPr>
              <a:t>.</a:t>
            </a:r>
            <a:endParaRPr lang="es-MX"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0"/>
                </a:ext>
              </a:extLst>
            </a:endParaRPr>
          </a:p>
          <a:p>
            <a:pPr marL="274320" lvl="0" indent="-182880" algn="l" rtl="0">
              <a:spcBef>
                <a:spcPts val="360"/>
              </a:spcBef>
              <a:spcAft>
                <a:spcPts val="0"/>
              </a:spcAft>
              <a:buClr>
                <a:schemeClr val="accent3"/>
              </a:buClr>
              <a:buSzPts val="1530"/>
              <a:buFont typeface="Merriweather Sans"/>
              <a:buChar char="*"/>
            </a:pPr>
            <a:endParaRPr lang="es-MX" sz="1800" dirty="0"/>
          </a:p>
          <a:p>
            <a:pPr marL="91440" lvl="0" indent="0" algn="l" rtl="0">
              <a:spcBef>
                <a:spcPts val="400"/>
              </a:spcBef>
              <a:spcAft>
                <a:spcPts val="0"/>
              </a:spcAft>
              <a:buSzPts val="1700"/>
              <a:buNone/>
            </a:pPr>
            <a:endParaRPr lang="es-MX"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14="http://schemas.microsoft.com/office/drawing/2010/main" xmlns:cdr="http://schemas.openxmlformats.org/drawingml/2006/chartDrawing" xmlns:wne="http://schemas.microsoft.com/office/powerpoint/2006/powerpointml" xmlns:wp="http://schemas.openxmlformats.org/drawingml/2006/powerpointprocessingDrawing" textRoundtripDataId="11"/>
                  </a:ext>
                </a:extLst>
              </a:rPr>
              <a:t>Expansión del DNS y la próxima ronda</a:t>
            </a:r>
            <a:endParaRPr lang="es-MX" sz="2800" dirty="0"/>
          </a:p>
        </p:txBody>
      </p:sp>
      <p:sp>
        <p:nvSpPr>
          <p:cNvPr id="174" name="Google Shape;174;p8"/>
          <p:cNvSpPr txBox="1"/>
          <p:nvPr/>
        </p:nvSpPr>
        <p:spPr>
          <a:xfrm>
            <a:off x="374904" y="983673"/>
            <a:ext cx="8264843"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800" dirty="0">
                <a:solidFill>
                  <a:srgbClr val="000000"/>
                </a:solidFill>
                <a:latin typeface="Open Sans Light"/>
                <a:sym typeface="Open Sans Light"/>
              </a:rPr>
              <a:t>La introducción de nuevos gTLD, incluidos los TLD largos y los IDN, en el ecosistema de Internet a través del Programa de Nuevos gTLD permitió la mayor expansión del DNS. La próxima ronda de gTLD continuará con esta expansión y crecimiento. </a:t>
            </a:r>
            <a:endParaRPr lang="es-MX" dirty="0"/>
          </a:p>
        </p:txBody>
      </p:sp>
      <p:sp>
        <p:nvSpPr>
          <p:cNvPr id="175" name="Google Shape;175;p8"/>
          <p:cNvSpPr/>
          <p:nvPr/>
        </p:nvSpPr>
        <p:spPr>
          <a:xfrm>
            <a:off x="736568" y="2306409"/>
            <a:ext cx="2368008" cy="341717"/>
          </a:xfrm>
          <a:prstGeom prst="homePlat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176" name="Google Shape;176;p8"/>
          <p:cNvSpPr txBox="1"/>
          <p:nvPr/>
        </p:nvSpPr>
        <p:spPr>
          <a:xfrm>
            <a:off x="796136" y="2303893"/>
            <a:ext cx="1843423"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s-MX" sz="1600" b="1" dirty="0">
                <a:solidFill>
                  <a:schemeClr val="lt1"/>
                </a:solidFill>
                <a:latin typeface="Open Sans"/>
                <a:sym typeface="Open Sans"/>
              </a:rPr>
              <a:t>Antes del 2009</a:t>
            </a:r>
            <a:endParaRPr lang="es-MX" dirty="0"/>
          </a:p>
        </p:txBody>
      </p:sp>
      <p:sp>
        <p:nvSpPr>
          <p:cNvPr id="177" name="Google Shape;177;p8"/>
          <p:cNvSpPr txBox="1"/>
          <p:nvPr/>
        </p:nvSpPr>
        <p:spPr>
          <a:xfrm>
            <a:off x="736564" y="2710019"/>
            <a:ext cx="2841395" cy="65244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s-MX" sz="1400" dirty="0">
                <a:solidFill>
                  <a:schemeClr val="dk1"/>
                </a:solidFill>
                <a:latin typeface="Open Sans"/>
                <a:sym typeface="Open Sans"/>
              </a:rPr>
              <a:t>Dominios genéricos de alto </a:t>
            </a:r>
            <a:br>
              <a:rPr lang="es-MX" sz="1400" dirty="0">
                <a:solidFill>
                  <a:schemeClr val="dk1"/>
                </a:solidFill>
                <a:latin typeface="Open Sans"/>
                <a:sym typeface="Open Sans"/>
              </a:rPr>
            </a:br>
            <a:r>
              <a:rPr lang="es-MX" sz="1400" dirty="0">
                <a:solidFill>
                  <a:schemeClr val="dk1"/>
                </a:solidFill>
                <a:latin typeface="Open Sans"/>
                <a:sym typeface="Open Sans"/>
              </a:rPr>
              <a:t>nivel (gTLD) </a:t>
            </a:r>
            <a:r>
              <a:rPr lang="es-MX" sz="1000" dirty="0">
                <a:solidFill>
                  <a:schemeClr val="dk1"/>
                </a:solidFill>
                <a:latin typeface="Open Sans"/>
                <a:sym typeface="Open Sans"/>
              </a:rPr>
              <a:t>(</a:t>
            </a:r>
            <a:r>
              <a:rPr lang="es-MX" sz="1000" b="1" dirty="0">
                <a:solidFill>
                  <a:schemeClr val="dk1"/>
                </a:solidFill>
                <a:latin typeface="Open Sans"/>
                <a:sym typeface="Open Sans"/>
              </a:rPr>
              <a:t>22</a:t>
            </a:r>
            <a:r>
              <a:rPr lang="es-MX" sz="1000" dirty="0">
                <a:solidFill>
                  <a:schemeClr val="dk1"/>
                </a:solidFill>
                <a:latin typeface="Open Sans"/>
                <a:sym typeface="Open Sans"/>
              </a:rPr>
              <a:t> en total)</a:t>
            </a:r>
            <a:endParaRPr lang="es-MX" dirty="0"/>
          </a:p>
        </p:txBody>
      </p:sp>
      <p:sp>
        <p:nvSpPr>
          <p:cNvPr id="178" name="Google Shape;178;p8"/>
          <p:cNvSpPr txBox="1"/>
          <p:nvPr/>
        </p:nvSpPr>
        <p:spPr>
          <a:xfrm>
            <a:off x="1316765" y="330237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.edu</a:t>
            </a:r>
            <a:endParaRPr lang="es-MX"/>
          </a:p>
        </p:txBody>
      </p:sp>
      <p:sp>
        <p:nvSpPr>
          <p:cNvPr id="179" name="Google Shape;179;p8"/>
          <p:cNvSpPr txBox="1"/>
          <p:nvPr/>
        </p:nvSpPr>
        <p:spPr>
          <a:xfrm>
            <a:off x="1316765" y="364220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.net</a:t>
            </a:r>
            <a:endParaRPr lang="es-MX"/>
          </a:p>
        </p:txBody>
      </p:sp>
      <p:sp>
        <p:nvSpPr>
          <p:cNvPr id="180" name="Google Shape;180;p8"/>
          <p:cNvSpPr txBox="1"/>
          <p:nvPr/>
        </p:nvSpPr>
        <p:spPr>
          <a:xfrm>
            <a:off x="738458" y="330237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.com</a:t>
            </a:r>
            <a:endParaRPr lang="es-MX"/>
          </a:p>
        </p:txBody>
      </p:sp>
      <p:sp>
        <p:nvSpPr>
          <p:cNvPr id="181" name="Google Shape;181;p8"/>
          <p:cNvSpPr txBox="1"/>
          <p:nvPr/>
        </p:nvSpPr>
        <p:spPr>
          <a:xfrm>
            <a:off x="738458" y="364220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.org</a:t>
            </a:r>
            <a:endParaRPr lang="es-MX"/>
          </a:p>
        </p:txBody>
      </p:sp>
      <p:sp>
        <p:nvSpPr>
          <p:cNvPr id="182" name="Google Shape;182;p8"/>
          <p:cNvSpPr txBox="1"/>
          <p:nvPr/>
        </p:nvSpPr>
        <p:spPr>
          <a:xfrm>
            <a:off x="1311117" y="398720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.asia</a:t>
            </a:r>
            <a:endParaRPr lang="es-MX"/>
          </a:p>
        </p:txBody>
      </p:sp>
      <p:sp>
        <p:nvSpPr>
          <p:cNvPr id="183" name="Google Shape;183;p8"/>
          <p:cNvSpPr txBox="1"/>
          <p:nvPr/>
        </p:nvSpPr>
        <p:spPr>
          <a:xfrm>
            <a:off x="1311117" y="4327027"/>
            <a:ext cx="648312"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dirty="0">
                <a:solidFill>
                  <a:schemeClr val="dk1"/>
                </a:solidFill>
                <a:latin typeface="Open Sans"/>
                <a:sym typeface="Open Sans"/>
              </a:rPr>
              <a:t>.travel</a:t>
            </a:r>
            <a:endParaRPr lang="es-MX" dirty="0"/>
          </a:p>
        </p:txBody>
      </p:sp>
      <p:sp>
        <p:nvSpPr>
          <p:cNvPr id="184" name="Google Shape;184;p8"/>
          <p:cNvSpPr txBox="1"/>
          <p:nvPr/>
        </p:nvSpPr>
        <p:spPr>
          <a:xfrm>
            <a:off x="732811" y="398720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.aero</a:t>
            </a:r>
            <a:endParaRPr lang="es-MX"/>
          </a:p>
        </p:txBody>
      </p:sp>
      <p:sp>
        <p:nvSpPr>
          <p:cNvPr id="185" name="Google Shape;185;p8"/>
          <p:cNvSpPr txBox="1"/>
          <p:nvPr/>
        </p:nvSpPr>
        <p:spPr>
          <a:xfrm>
            <a:off x="732811" y="432702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.mobi</a:t>
            </a:r>
            <a:endParaRPr lang="es-MX"/>
          </a:p>
        </p:txBody>
      </p:sp>
      <p:sp>
        <p:nvSpPr>
          <p:cNvPr id="186" name="Google Shape;186;p8"/>
          <p:cNvSpPr txBox="1"/>
          <p:nvPr/>
        </p:nvSpPr>
        <p:spPr>
          <a:xfrm>
            <a:off x="4052635" y="2301594"/>
            <a:ext cx="642484"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s-MX" sz="1650">
                <a:solidFill>
                  <a:srgbClr val="FAFAFA"/>
                </a:solidFill>
                <a:latin typeface="Open Sans"/>
                <a:sym typeface="Open Sans"/>
              </a:rPr>
              <a:t>2016</a:t>
            </a:r>
            <a:endParaRPr lang="es-MX"/>
          </a:p>
        </p:txBody>
      </p:sp>
      <p:sp>
        <p:nvSpPr>
          <p:cNvPr id="187" name="Google Shape;187;p8"/>
          <p:cNvSpPr txBox="1"/>
          <p:nvPr/>
        </p:nvSpPr>
        <p:spPr>
          <a:xfrm>
            <a:off x="5936570" y="3005759"/>
            <a:ext cx="2441357" cy="812490"/>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s-MX" sz="1400" dirty="0">
                <a:solidFill>
                  <a:schemeClr val="dk1"/>
                </a:solidFill>
                <a:latin typeface="Open Sans"/>
                <a:sym typeface="Open Sans"/>
              </a:rPr>
              <a:t>gTLD nuevos y largos</a:t>
            </a:r>
            <a:endParaRPr lang="es-MX" dirty="0"/>
          </a:p>
          <a:p>
            <a:pPr marL="0" marR="0" lvl="0" indent="0" algn="l" rtl="0">
              <a:lnSpc>
                <a:spcPct val="130000"/>
              </a:lnSpc>
              <a:spcBef>
                <a:spcPts val="0"/>
              </a:spcBef>
              <a:spcAft>
                <a:spcPts val="0"/>
              </a:spcAft>
              <a:buNone/>
            </a:pPr>
            <a:r>
              <a:rPr lang="es-MX" sz="1000" dirty="0">
                <a:solidFill>
                  <a:schemeClr val="dk1"/>
                </a:solidFill>
                <a:latin typeface="Open Sans"/>
                <a:sym typeface="Open Sans"/>
              </a:rPr>
              <a:t>(Más de 1,200 en total)</a:t>
            </a:r>
            <a:endParaRPr lang="es-MX" dirty="0"/>
          </a:p>
          <a:p>
            <a:pPr marL="0" marR="0" lvl="0" indent="0" algn="l" rtl="0">
              <a:lnSpc>
                <a:spcPct val="130000"/>
              </a:lnSpc>
              <a:spcBef>
                <a:spcPts val="0"/>
              </a:spcBef>
              <a:spcAft>
                <a:spcPts val="0"/>
              </a:spcAft>
              <a:buNone/>
            </a:pPr>
            <a:endParaRPr lang="es-MX" sz="1200" dirty="0">
              <a:solidFill>
                <a:schemeClr val="dk1"/>
              </a:solidFill>
              <a:latin typeface="Open Sans"/>
              <a:ea typeface="Open Sans"/>
              <a:cs typeface="Open Sans"/>
              <a:sym typeface="Open Sans"/>
            </a:endParaRPr>
          </a:p>
        </p:txBody>
      </p:sp>
      <p:sp>
        <p:nvSpPr>
          <p:cNvPr id="188" name="Google Shape;188;p8"/>
          <p:cNvSpPr txBox="1"/>
          <p:nvPr/>
        </p:nvSpPr>
        <p:spPr>
          <a:xfrm>
            <a:off x="6509231" y="359610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.bar</a:t>
            </a:r>
            <a:endParaRPr lang="es-MX"/>
          </a:p>
        </p:txBody>
      </p:sp>
      <p:sp>
        <p:nvSpPr>
          <p:cNvPr id="189" name="Google Shape;189;p8"/>
          <p:cNvSpPr txBox="1"/>
          <p:nvPr/>
        </p:nvSpPr>
        <p:spPr>
          <a:xfrm>
            <a:off x="6509231" y="393208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.global</a:t>
            </a:r>
            <a:endParaRPr lang="es-MX"/>
          </a:p>
        </p:txBody>
      </p:sp>
      <p:sp>
        <p:nvSpPr>
          <p:cNvPr id="190" name="Google Shape;190;p8"/>
          <p:cNvSpPr txBox="1"/>
          <p:nvPr/>
        </p:nvSpPr>
        <p:spPr>
          <a:xfrm>
            <a:off x="5930925" y="359610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.bank</a:t>
            </a:r>
            <a:endParaRPr lang="es-MX"/>
          </a:p>
        </p:txBody>
      </p:sp>
      <p:sp>
        <p:nvSpPr>
          <p:cNvPr id="191" name="Google Shape;191;p8"/>
          <p:cNvSpPr txBox="1"/>
          <p:nvPr/>
        </p:nvSpPr>
        <p:spPr>
          <a:xfrm>
            <a:off x="5930925" y="393208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.car</a:t>
            </a:r>
            <a:endParaRPr lang="es-MX"/>
          </a:p>
        </p:txBody>
      </p:sp>
      <p:sp>
        <p:nvSpPr>
          <p:cNvPr id="192" name="Google Shape;192;p8"/>
          <p:cNvSpPr txBox="1"/>
          <p:nvPr/>
        </p:nvSpPr>
        <p:spPr>
          <a:xfrm>
            <a:off x="4200300" y="3291240"/>
            <a:ext cx="666475"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b="1">
                <a:solidFill>
                  <a:schemeClr val="lt1"/>
                </a:solidFill>
                <a:latin typeface="Open Sans"/>
                <a:sym typeface="Open Sans"/>
              </a:rPr>
              <a:t>.台灣</a:t>
            </a:r>
            <a:endParaRPr lang="es-MX" sz="1050" b="1">
              <a:solidFill>
                <a:schemeClr val="lt1"/>
              </a:solidFill>
              <a:latin typeface="Open Sans"/>
              <a:ea typeface="Open Sans"/>
              <a:cs typeface="Open Sans"/>
              <a:sym typeface="Open Sans"/>
            </a:endParaRPr>
          </a:p>
        </p:txBody>
      </p:sp>
      <p:sp>
        <p:nvSpPr>
          <p:cNvPr id="193" name="Google Shape;193;p8"/>
          <p:cNvSpPr txBox="1"/>
          <p:nvPr/>
        </p:nvSpPr>
        <p:spPr>
          <a:xfrm>
            <a:off x="3450336" y="3306647"/>
            <a:ext cx="666475"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dirty="0">
                <a:solidFill>
                  <a:schemeClr val="lt1"/>
                </a:solidFill>
                <a:latin typeface="Open Sans"/>
                <a:sym typeface="Open Sans"/>
              </a:rPr>
              <a:t>.рф</a:t>
            </a:r>
            <a:endParaRPr lang="es-MX" dirty="0"/>
          </a:p>
        </p:txBody>
      </p:sp>
      <p:sp>
        <p:nvSpPr>
          <p:cNvPr id="194" name="Google Shape;194;p8"/>
          <p:cNvSpPr txBox="1"/>
          <p:nvPr/>
        </p:nvSpPr>
        <p:spPr>
          <a:xfrm>
            <a:off x="7088042" y="3932606"/>
            <a:ext cx="1059381"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.london</a:t>
            </a:r>
            <a:endParaRPr lang="es-MX"/>
          </a:p>
        </p:txBody>
      </p:sp>
      <p:sp>
        <p:nvSpPr>
          <p:cNvPr id="195" name="Google Shape;195;p8"/>
          <p:cNvSpPr txBox="1"/>
          <p:nvPr/>
        </p:nvSpPr>
        <p:spPr>
          <a:xfrm>
            <a:off x="7088041" y="3596103"/>
            <a:ext cx="1059382"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dirty="0">
                <a:solidFill>
                  <a:schemeClr val="lt1"/>
                </a:solidFill>
                <a:latin typeface="Open Sans"/>
                <a:sym typeface="Open Sans"/>
              </a:rPr>
              <a:t>.technology</a:t>
            </a:r>
            <a:endParaRPr lang="es-MX" dirty="0"/>
          </a:p>
        </p:txBody>
      </p:sp>
      <p:sp>
        <p:nvSpPr>
          <p:cNvPr id="196" name="Google Shape;196;p8"/>
          <p:cNvSpPr txBox="1"/>
          <p:nvPr/>
        </p:nvSpPr>
        <p:spPr>
          <a:xfrm>
            <a:off x="6510383" y="4269729"/>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.vote</a:t>
            </a:r>
            <a:endParaRPr lang="es-MX"/>
          </a:p>
        </p:txBody>
      </p:sp>
      <p:sp>
        <p:nvSpPr>
          <p:cNvPr id="197" name="Google Shape;197;p8"/>
          <p:cNvSpPr txBox="1"/>
          <p:nvPr/>
        </p:nvSpPr>
        <p:spPr>
          <a:xfrm>
            <a:off x="7089193" y="4270254"/>
            <a:ext cx="1059383"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dirty="0">
                <a:solidFill>
                  <a:schemeClr val="lt1"/>
                </a:solidFill>
                <a:latin typeface="Open Sans"/>
                <a:sym typeface="Open Sans"/>
              </a:rPr>
              <a:t>.photography</a:t>
            </a:r>
            <a:endParaRPr lang="es-MX" dirty="0"/>
          </a:p>
        </p:txBody>
      </p:sp>
      <p:sp>
        <p:nvSpPr>
          <p:cNvPr id="198" name="Google Shape;198;p8"/>
          <p:cNvSpPr txBox="1"/>
          <p:nvPr/>
        </p:nvSpPr>
        <p:spPr>
          <a:xfrm>
            <a:off x="5930924" y="4270254"/>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.rio</a:t>
            </a:r>
            <a:endParaRPr lang="es-MX" sz="1050">
              <a:solidFill>
                <a:schemeClr val="lt1"/>
              </a:solidFill>
              <a:latin typeface="Open Sans"/>
              <a:ea typeface="Open Sans"/>
              <a:cs typeface="Open Sans"/>
              <a:sym typeface="Open Sans"/>
            </a:endParaRPr>
          </a:p>
        </p:txBody>
      </p:sp>
      <p:sp>
        <p:nvSpPr>
          <p:cNvPr id="199" name="Google Shape;199;p8"/>
          <p:cNvSpPr txBox="1"/>
          <p:nvPr/>
        </p:nvSpPr>
        <p:spPr>
          <a:xfrm>
            <a:off x="6490701" y="518815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a:t>
            </a:r>
            <a:r>
              <a:rPr lang="es-MX" sz="1050" b="1">
                <a:solidFill>
                  <a:schemeClr val="lt1"/>
                </a:solidFill>
                <a:latin typeface="Open Sans"/>
                <a:sym typeface="Open Sans"/>
              </a:rPr>
              <a:t>在线</a:t>
            </a:r>
            <a:endParaRPr lang="es-MX" sz="1050" b="1">
              <a:solidFill>
                <a:schemeClr val="lt1"/>
              </a:solidFill>
              <a:latin typeface="Open Sans"/>
              <a:ea typeface="Open Sans"/>
              <a:cs typeface="Open Sans"/>
              <a:sym typeface="Open Sans"/>
            </a:endParaRPr>
          </a:p>
        </p:txBody>
      </p:sp>
      <p:sp>
        <p:nvSpPr>
          <p:cNvPr id="200" name="Google Shape;200;p8"/>
          <p:cNvSpPr txBox="1"/>
          <p:nvPr/>
        </p:nvSpPr>
        <p:spPr>
          <a:xfrm>
            <a:off x="5912395" y="518815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900" dirty="0">
                <a:solidFill>
                  <a:schemeClr val="lt1"/>
                </a:solidFill>
                <a:latin typeface="Open Sans"/>
                <a:sym typeface="Open Sans"/>
              </a:rPr>
              <a:t>.</a:t>
            </a:r>
            <a:r>
              <a:rPr lang="hi-IN" sz="900" dirty="0">
                <a:solidFill>
                  <a:schemeClr val="lt1"/>
                </a:solidFill>
                <a:latin typeface="Open Sans"/>
                <a:sym typeface="Open Sans"/>
              </a:rPr>
              <a:t>संगठन</a:t>
            </a:r>
            <a:endParaRPr lang="es-MX" sz="900" dirty="0">
              <a:solidFill>
                <a:schemeClr val="lt1"/>
              </a:solidFill>
              <a:latin typeface="Open Sans"/>
              <a:ea typeface="Open Sans"/>
              <a:cs typeface="Open Sans"/>
              <a:sym typeface="Open Sans"/>
            </a:endParaRPr>
          </a:p>
        </p:txBody>
      </p:sp>
      <p:sp>
        <p:nvSpPr>
          <p:cNvPr id="201" name="Google Shape;201;p8"/>
          <p:cNvSpPr txBox="1"/>
          <p:nvPr/>
        </p:nvSpPr>
        <p:spPr>
          <a:xfrm>
            <a:off x="5923038" y="586345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a:t>
            </a:r>
            <a:r>
              <a:rPr lang="ar-SA" sz="1050">
                <a:solidFill>
                  <a:schemeClr val="lt1"/>
                </a:solidFill>
                <a:latin typeface="Open Sans"/>
                <a:sym typeface="Open Sans"/>
              </a:rPr>
              <a:t>ابوظبي</a:t>
            </a:r>
            <a:endParaRPr lang="es-MX" sz="1050">
              <a:solidFill>
                <a:schemeClr val="lt1"/>
              </a:solidFill>
              <a:latin typeface="Open Sans"/>
              <a:ea typeface="Open Sans"/>
              <a:cs typeface="Open Sans"/>
              <a:sym typeface="Open Sans"/>
            </a:endParaRPr>
          </a:p>
        </p:txBody>
      </p:sp>
      <p:sp>
        <p:nvSpPr>
          <p:cNvPr id="202" name="Google Shape;202;p8"/>
          <p:cNvSpPr txBox="1"/>
          <p:nvPr/>
        </p:nvSpPr>
        <p:spPr>
          <a:xfrm>
            <a:off x="6491853" y="5525807"/>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00" dirty="0">
                <a:solidFill>
                  <a:schemeClr val="lt1"/>
                </a:solidFill>
                <a:latin typeface="Open Sans"/>
                <a:sym typeface="Open Sans"/>
              </a:rPr>
              <a:t>.</a:t>
            </a:r>
            <a:r>
              <a:rPr lang="es-MX" sz="800" b="1" dirty="0">
                <a:solidFill>
                  <a:schemeClr val="lt1"/>
                </a:solidFill>
                <a:latin typeface="Open Sans"/>
                <a:sym typeface="Open Sans"/>
              </a:rPr>
              <a:t>ストア</a:t>
            </a:r>
            <a:endParaRPr lang="es-MX" sz="800" b="1" dirty="0">
              <a:solidFill>
                <a:schemeClr val="lt1"/>
              </a:solidFill>
              <a:latin typeface="Open Sans"/>
              <a:ea typeface="Open Sans"/>
              <a:cs typeface="Open Sans"/>
              <a:sym typeface="Open Sans"/>
            </a:endParaRPr>
          </a:p>
        </p:txBody>
      </p:sp>
      <p:sp>
        <p:nvSpPr>
          <p:cNvPr id="203" name="Google Shape;203;p8"/>
          <p:cNvSpPr txBox="1"/>
          <p:nvPr/>
        </p:nvSpPr>
        <p:spPr>
          <a:xfrm>
            <a:off x="6503449" y="586345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00" dirty="0">
                <a:solidFill>
                  <a:schemeClr val="lt1"/>
                </a:solidFill>
                <a:latin typeface="Open Sans"/>
                <a:sym typeface="Open Sans"/>
              </a:rPr>
              <a:t>. дети</a:t>
            </a:r>
            <a:endParaRPr lang="es-MX" sz="1600" dirty="0"/>
          </a:p>
        </p:txBody>
      </p:sp>
      <p:sp>
        <p:nvSpPr>
          <p:cNvPr id="204" name="Google Shape;204;p8"/>
          <p:cNvSpPr txBox="1"/>
          <p:nvPr/>
        </p:nvSpPr>
        <p:spPr>
          <a:xfrm>
            <a:off x="5912394" y="5526333"/>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a:t>
            </a:r>
            <a:r>
              <a:rPr lang="ko-KR" sz="1050" b="1">
                <a:solidFill>
                  <a:schemeClr val="lt1"/>
                </a:solidFill>
                <a:latin typeface="Open Sans"/>
                <a:sym typeface="Open Sans"/>
              </a:rPr>
              <a:t>닷넷</a:t>
            </a:r>
            <a:endParaRPr lang="es-MX" sz="1050" b="1">
              <a:solidFill>
                <a:schemeClr val="lt1"/>
              </a:solidFill>
              <a:latin typeface="Open Sans"/>
              <a:ea typeface="Open Sans"/>
              <a:cs typeface="Open Sans"/>
              <a:sym typeface="Open Sans"/>
            </a:endParaRPr>
          </a:p>
        </p:txBody>
      </p:sp>
      <p:sp>
        <p:nvSpPr>
          <p:cNvPr id="205" name="Google Shape;205;p8"/>
          <p:cNvSpPr txBox="1"/>
          <p:nvPr/>
        </p:nvSpPr>
        <p:spPr>
          <a:xfrm>
            <a:off x="4200301" y="3620671"/>
            <a:ext cx="666476"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b="1" dirty="0">
                <a:solidFill>
                  <a:schemeClr val="lt1"/>
                </a:solidFill>
                <a:latin typeface="Open Sans"/>
                <a:sym typeface="Open Sans"/>
              </a:rPr>
              <a:t>.</a:t>
            </a:r>
            <a:r>
              <a:rPr lang="or-IN" sz="1050" b="1" dirty="0">
                <a:solidFill>
                  <a:schemeClr val="lt1"/>
                </a:solidFill>
                <a:latin typeface="Open Sans"/>
                <a:sym typeface="Open Sans"/>
              </a:rPr>
              <a:t>ଭାରତ</a:t>
            </a:r>
            <a:endParaRPr lang="es-MX" sz="1050" b="1" dirty="0">
              <a:solidFill>
                <a:schemeClr val="lt1"/>
              </a:solidFill>
              <a:latin typeface="Open Sans"/>
              <a:ea typeface="Open Sans"/>
              <a:cs typeface="Open Sans"/>
              <a:sym typeface="Open Sans"/>
            </a:endParaRPr>
          </a:p>
        </p:txBody>
      </p:sp>
      <p:sp>
        <p:nvSpPr>
          <p:cNvPr id="206" name="Google Shape;206;p8"/>
          <p:cNvSpPr txBox="1"/>
          <p:nvPr/>
        </p:nvSpPr>
        <p:spPr>
          <a:xfrm>
            <a:off x="3450336" y="3636077"/>
            <a:ext cx="666475" cy="258913"/>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b="1">
                <a:solidFill>
                  <a:schemeClr val="lt1"/>
                </a:solidFill>
                <a:latin typeface="Open Sans"/>
                <a:sym typeface="Open Sans"/>
              </a:rPr>
              <a:t>.</a:t>
            </a:r>
            <a:r>
              <a:rPr lang="ko-KR" sz="1050" b="1">
                <a:solidFill>
                  <a:schemeClr val="lt1"/>
                </a:solidFill>
                <a:latin typeface="Open Sans"/>
                <a:sym typeface="Open Sans"/>
              </a:rPr>
              <a:t>한국</a:t>
            </a:r>
            <a:endParaRPr lang="es-MX" sz="1050" b="1">
              <a:solidFill>
                <a:schemeClr val="lt1"/>
              </a:solidFill>
              <a:latin typeface="Open Sans"/>
              <a:ea typeface="Open Sans"/>
              <a:cs typeface="Open Sans"/>
              <a:sym typeface="Open Sans"/>
            </a:endParaRPr>
          </a:p>
        </p:txBody>
      </p:sp>
      <p:sp>
        <p:nvSpPr>
          <p:cNvPr id="207" name="Google Shape;207;p8"/>
          <p:cNvSpPr txBox="1"/>
          <p:nvPr/>
        </p:nvSpPr>
        <p:spPr>
          <a:xfrm>
            <a:off x="738460" y="4676166"/>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.info</a:t>
            </a:r>
            <a:endParaRPr lang="es-MX"/>
          </a:p>
        </p:txBody>
      </p:sp>
      <p:sp>
        <p:nvSpPr>
          <p:cNvPr id="208" name="Google Shape;208;p8"/>
          <p:cNvSpPr/>
          <p:nvPr/>
        </p:nvSpPr>
        <p:spPr>
          <a:xfrm>
            <a:off x="3386342" y="2311868"/>
            <a:ext cx="2255184" cy="341717"/>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09" name="Google Shape;209;p8"/>
          <p:cNvSpPr txBox="1"/>
          <p:nvPr/>
        </p:nvSpPr>
        <p:spPr>
          <a:xfrm>
            <a:off x="3577960" y="2304449"/>
            <a:ext cx="2334434"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s-MX" sz="1600" b="1" dirty="0">
                <a:solidFill>
                  <a:schemeClr val="lt1"/>
                </a:solidFill>
                <a:latin typeface="Open Sans"/>
                <a:sym typeface="Open Sans"/>
              </a:rPr>
              <a:t>2009 - en adelante</a:t>
            </a:r>
            <a:endParaRPr lang="es-MX" dirty="0"/>
          </a:p>
        </p:txBody>
      </p:sp>
      <p:sp>
        <p:nvSpPr>
          <p:cNvPr id="210" name="Google Shape;210;p8"/>
          <p:cNvSpPr/>
          <p:nvPr/>
        </p:nvSpPr>
        <p:spPr>
          <a:xfrm>
            <a:off x="5863490" y="2306409"/>
            <a:ext cx="2514437" cy="341717"/>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11" name="Google Shape;211;p8"/>
          <p:cNvSpPr txBox="1"/>
          <p:nvPr/>
        </p:nvSpPr>
        <p:spPr>
          <a:xfrm>
            <a:off x="6108195" y="2301594"/>
            <a:ext cx="2922864"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s-MX" sz="1600" b="1" dirty="0">
                <a:solidFill>
                  <a:schemeClr val="lt1"/>
                </a:solidFill>
                <a:latin typeface="Open Sans"/>
                <a:sym typeface="Open Sans"/>
              </a:rPr>
              <a:t>2012 - en adelante</a:t>
            </a:r>
            <a:endParaRPr lang="es-MX" dirty="0"/>
          </a:p>
        </p:txBody>
      </p:sp>
      <p:sp>
        <p:nvSpPr>
          <p:cNvPr id="212" name="Google Shape;212;p8"/>
          <p:cNvSpPr txBox="1"/>
          <p:nvPr/>
        </p:nvSpPr>
        <p:spPr>
          <a:xfrm>
            <a:off x="3392265" y="2713348"/>
            <a:ext cx="2313800" cy="572424"/>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s-MX" sz="1400" dirty="0">
                <a:solidFill>
                  <a:schemeClr val="dk1"/>
                </a:solidFill>
                <a:latin typeface="Open Sans"/>
                <a:sym typeface="Open Sans"/>
              </a:rPr>
              <a:t>IDN ccTLD</a:t>
            </a:r>
            <a:endParaRPr lang="es-MX" dirty="0"/>
          </a:p>
          <a:p>
            <a:pPr marL="0" marR="0" lvl="0" indent="0" algn="l" rtl="0">
              <a:lnSpc>
                <a:spcPct val="130000"/>
              </a:lnSpc>
              <a:spcBef>
                <a:spcPts val="0"/>
              </a:spcBef>
              <a:spcAft>
                <a:spcPts val="0"/>
              </a:spcAft>
              <a:buNone/>
            </a:pPr>
            <a:r>
              <a:rPr lang="es-MX" sz="1000" dirty="0">
                <a:solidFill>
                  <a:schemeClr val="dk1"/>
                </a:solidFill>
                <a:latin typeface="Open Sans"/>
                <a:sym typeface="Open Sans"/>
              </a:rPr>
              <a:t>(en códigos de escritura no latinos) </a:t>
            </a:r>
            <a:endParaRPr lang="es-MX" dirty="0"/>
          </a:p>
        </p:txBody>
      </p:sp>
      <p:sp>
        <p:nvSpPr>
          <p:cNvPr id="213" name="Google Shape;213;p8"/>
          <p:cNvSpPr txBox="1"/>
          <p:nvPr/>
        </p:nvSpPr>
        <p:spPr>
          <a:xfrm>
            <a:off x="5915339" y="4636008"/>
            <a:ext cx="2232083" cy="572424"/>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s-MX" sz="1400" dirty="0">
                <a:solidFill>
                  <a:schemeClr val="dk1"/>
                </a:solidFill>
                <a:latin typeface="Open Sans"/>
                <a:sym typeface="Open Sans"/>
              </a:rPr>
              <a:t>gTLD de IDN</a:t>
            </a:r>
            <a:endParaRPr lang="es-MX" dirty="0"/>
          </a:p>
          <a:p>
            <a:pPr marL="0" marR="0" lvl="0" indent="0" algn="l" rtl="0">
              <a:lnSpc>
                <a:spcPct val="130000"/>
              </a:lnSpc>
              <a:spcBef>
                <a:spcPts val="0"/>
              </a:spcBef>
              <a:spcAft>
                <a:spcPts val="0"/>
              </a:spcAft>
              <a:buNone/>
            </a:pPr>
            <a:r>
              <a:rPr lang="es-MX" sz="1000" dirty="0">
                <a:solidFill>
                  <a:schemeClr val="dk1"/>
                </a:solidFill>
                <a:latin typeface="Open Sans"/>
                <a:sym typeface="Open Sans"/>
              </a:rPr>
              <a:t>(en varios códigos de escritura)</a:t>
            </a:r>
            <a:endParaRPr lang="es-MX" dirty="0"/>
          </a:p>
        </p:txBody>
      </p:sp>
      <p:sp>
        <p:nvSpPr>
          <p:cNvPr id="214" name="Google Shape;214;p8"/>
          <p:cNvSpPr txBox="1"/>
          <p:nvPr/>
        </p:nvSpPr>
        <p:spPr>
          <a:xfrm>
            <a:off x="1305926" y="5523632"/>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.jp</a:t>
            </a:r>
            <a:endParaRPr lang="es-MX"/>
          </a:p>
        </p:txBody>
      </p:sp>
      <p:sp>
        <p:nvSpPr>
          <p:cNvPr id="215" name="Google Shape;215;p8"/>
          <p:cNvSpPr txBox="1"/>
          <p:nvPr/>
        </p:nvSpPr>
        <p:spPr>
          <a:xfrm>
            <a:off x="1305926" y="586475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.fr</a:t>
            </a:r>
            <a:endParaRPr lang="es-MX"/>
          </a:p>
        </p:txBody>
      </p:sp>
      <p:sp>
        <p:nvSpPr>
          <p:cNvPr id="216" name="Google Shape;216;p8"/>
          <p:cNvSpPr txBox="1"/>
          <p:nvPr/>
        </p:nvSpPr>
        <p:spPr>
          <a:xfrm>
            <a:off x="727620" y="5523632"/>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.uk</a:t>
            </a:r>
            <a:endParaRPr lang="es-MX"/>
          </a:p>
        </p:txBody>
      </p:sp>
      <p:sp>
        <p:nvSpPr>
          <p:cNvPr id="217" name="Google Shape;217;p8"/>
          <p:cNvSpPr txBox="1"/>
          <p:nvPr/>
        </p:nvSpPr>
        <p:spPr>
          <a:xfrm>
            <a:off x="727620" y="586345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.de</a:t>
            </a:r>
            <a:endParaRPr lang="es-MX"/>
          </a:p>
        </p:txBody>
      </p:sp>
      <p:sp>
        <p:nvSpPr>
          <p:cNvPr id="218" name="Google Shape;218;p8"/>
          <p:cNvSpPr txBox="1"/>
          <p:nvPr/>
        </p:nvSpPr>
        <p:spPr>
          <a:xfrm>
            <a:off x="727620" y="4973358"/>
            <a:ext cx="4608287" cy="572424"/>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s-MX" sz="1400" dirty="0">
                <a:solidFill>
                  <a:schemeClr val="dk1"/>
                </a:solidFill>
                <a:latin typeface="Open Sans"/>
                <a:sym typeface="Open Sans"/>
              </a:rPr>
              <a:t>Dominios de alto nivel con código de país (ccTLD) </a:t>
            </a:r>
            <a:endParaRPr lang="es-MX" dirty="0"/>
          </a:p>
          <a:p>
            <a:pPr marL="0" marR="0" lvl="0" indent="0" algn="l" rtl="0">
              <a:lnSpc>
                <a:spcPct val="130000"/>
              </a:lnSpc>
              <a:spcBef>
                <a:spcPts val="0"/>
              </a:spcBef>
              <a:spcAft>
                <a:spcPts val="0"/>
              </a:spcAft>
              <a:buNone/>
            </a:pPr>
            <a:r>
              <a:rPr lang="es-MX" sz="1000" dirty="0">
                <a:solidFill>
                  <a:schemeClr val="dk1"/>
                </a:solidFill>
                <a:latin typeface="Open Sans"/>
                <a:sym typeface="Open Sans"/>
              </a:rPr>
              <a:t>(ccTLD de dos caracteres ASCII)</a:t>
            </a:r>
            <a:endParaRPr lang="es-MX" dirty="0"/>
          </a:p>
        </p:txBody>
      </p:sp>
      <p:sp>
        <p:nvSpPr>
          <p:cNvPr id="219" name="Google Shape;219;p8"/>
          <p:cNvSpPr txBox="1"/>
          <p:nvPr/>
        </p:nvSpPr>
        <p:spPr>
          <a:xfrm>
            <a:off x="5936571" y="2783979"/>
            <a:ext cx="2210851" cy="215444"/>
          </a:xfrm>
          <a:prstGeom prst="rect">
            <a:avLst/>
          </a:prstGeom>
          <a:solidFill>
            <a:srgbClr val="DFE0DF"/>
          </a:solidFill>
          <a:ln w="9525" cap="flat" cmpd="sng">
            <a:solidFill>
              <a:schemeClr val="accent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s-MX" sz="1400" dirty="0">
                <a:solidFill>
                  <a:schemeClr val="dk1"/>
                </a:solidFill>
                <a:latin typeface="Open Sans"/>
                <a:sym typeface="Open Sans"/>
              </a:rPr>
              <a:t>Programa de Nuevos gTLD</a:t>
            </a:r>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Evolución de las direcciones de correo electrónico</a:t>
            </a:r>
          </a:p>
        </p:txBody>
      </p:sp>
      <p:sp>
        <p:nvSpPr>
          <p:cNvPr id="225" name="Google Shape;225;p9"/>
          <p:cNvSpPr txBox="1">
            <a:spLocks noGrp="1"/>
          </p:cNvSpPr>
          <p:nvPr>
            <p:ph type="body" idx="1"/>
          </p:nvPr>
        </p:nvSpPr>
        <p:spPr>
          <a:xfrm>
            <a:off x="320675" y="1318686"/>
            <a:ext cx="8450746" cy="5015853"/>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Al principio, las direcciones de correo electrónico tampoco estaban disponibles en los idiomas y códigos de escritura locales. </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La internacionalización de las direcciones de correo electrónico (EAI) aborda esta limitación y permite disponer de direcciones de correo electrónico en los idiomas y códigos de escritura locales.  </a:t>
            </a:r>
            <a:endParaRPr lang="es-MX" dirty="0"/>
          </a:p>
          <a:p>
            <a:pPr marL="91440" lvl="0" indent="0" algn="l" rtl="0">
              <a:spcBef>
                <a:spcPts val="360"/>
              </a:spcBef>
              <a:spcAft>
                <a:spcPts val="0"/>
              </a:spcAft>
              <a:buSzPts val="1530"/>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Las </a:t>
            </a:r>
            <a:r>
              <a:rPr lang="es-MX"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3"/>
                  </a:ext>
                </a:extLst>
              </a:rPr>
              <a:t>direcciones de correo electrónico</a:t>
            </a:r>
            <a:r>
              <a:rPr lang="es-MX" sz="1800" dirty="0"/>
              <a:t> internacionalizadas no están relacionadas con el texto del cuerpo del mensaje, que se gestiona a través de las Extensiones Multipropósito de Correo de Internet (MIME).</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1097280" lvl="3" indent="-107315" algn="l" rtl="0">
              <a:spcBef>
                <a:spcPts val="280"/>
              </a:spcBef>
              <a:spcAft>
                <a:spcPts val="0"/>
              </a:spcAft>
              <a:buSzPts val="1190"/>
              <a:buNone/>
            </a:pPr>
            <a:endParaRPr lang="es-MX" dirty="0"/>
          </a:p>
        </p:txBody>
      </p:sp>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themeOverride>
</file>

<file path=docProps/app.xml><?xml version="1.0" encoding="utf-8"?>
<Properties xmlns="http://schemas.openxmlformats.org/officeDocument/2006/extended-properties" xmlns:vt="http://schemas.openxmlformats.org/officeDocument/2006/docPropsVTypes">
  <Template/>
  <TotalTime>172</TotalTime>
  <Words>3258</Words>
  <Application>Microsoft Macintosh PowerPoint</Application>
  <PresentationFormat>On-screen Show (4:3)</PresentationFormat>
  <Paragraphs>331</Paragraphs>
  <Slides>31</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Calibri</vt:lpstr>
      <vt:lpstr>Noto Sans Symbols</vt:lpstr>
      <vt:lpstr>Arial</vt:lpstr>
      <vt:lpstr>Slack-Lato</vt:lpstr>
      <vt:lpstr>Merriweather Sans</vt:lpstr>
      <vt:lpstr>Source Sans Pro Light</vt:lpstr>
      <vt:lpstr>Lato</vt:lpstr>
      <vt:lpstr>Times New Roman</vt:lpstr>
      <vt:lpstr>Open Sans Light</vt:lpstr>
      <vt:lpstr>Open Sans</vt:lpstr>
      <vt:lpstr>Office Theme</vt:lpstr>
      <vt:lpstr>Aceptación Universal (UA) de nombres de dominio y direcciones de correo electrónico</vt:lpstr>
      <vt:lpstr>¡Bienvenidos!</vt:lpstr>
      <vt:lpstr>¡Vivimos en un mundo multilingüe!</vt:lpstr>
      <vt:lpstr>Acceso a Internet a nivel global</vt:lpstr>
      <vt:lpstr>El Sistema de Nombres de Dominio y la ICANN</vt:lpstr>
      <vt:lpstr>Composición de los nombres de dominio y las direcciones de correo electrónico</vt:lpstr>
      <vt:lpstr>Evolución de los dominios de alto nivel (TLD) y el DNS</vt:lpstr>
      <vt:lpstr>Expansión del DNS y la próxima ronda</vt:lpstr>
      <vt:lpstr>Evolución de las direcciones de correo electrónico</vt:lpstr>
      <vt:lpstr>¿Por qué necesitamos los IDN?</vt:lpstr>
      <vt:lpstr>Dominios de Alto Nivel con Código de País de IDN</vt:lpstr>
      <vt:lpstr>TLD genéricos (gTLD) de IDN</vt:lpstr>
      <vt:lpstr>Ejemplos de IDN</vt:lpstr>
      <vt:lpstr>Ejemplos de correos electrónicos internacionalizados</vt:lpstr>
      <vt:lpstr>¿Qué es la Aceptación Universal (UA)?</vt:lpstr>
      <vt:lpstr>Ejemplo de un problema de Aceptación Universal</vt:lpstr>
      <vt:lpstr>Objetivo e impacto de la Aceptación Universal</vt:lpstr>
      <vt:lpstr>¿Por qué es importante la Aceptación Universal?</vt:lpstr>
      <vt:lpstr>Respaldar a una Internet multilingüe e inclusiva</vt:lpstr>
      <vt:lpstr>Preparar las aplicaciones para que estén listas para la Aceptación Universal</vt:lpstr>
      <vt:lpstr>Trabajo hacia la preparación para la Aceptación Universal</vt:lpstr>
      <vt:lpstr>Cuál es su rol: Sector comercial</vt:lpstr>
      <vt:lpstr>Cuál es su rol: Gobierno</vt:lpstr>
      <vt:lpstr>Cuál es su rol: Sociedad civil</vt:lpstr>
      <vt:lpstr>Cuál es su rol: Sector académico</vt:lpstr>
      <vt:lpstr>Cuál es su rol: Comunidad técnica</vt:lpstr>
      <vt:lpstr>Cuál es su rol: Registros y registradores</vt:lpstr>
      <vt:lpstr>Cuál es su rol: Titular del dominio/Registratario</vt:lpstr>
      <vt:lpstr>Trabajo en curso en la ICANN</vt:lpstr>
      <vt:lpstr>¡Participe en la Aceptación Universal!</vt:lpstr>
      <vt:lpstr>Participe con la ICANN – Programas de Becas y NextGen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Sarmad Hussain</cp:lastModifiedBy>
  <cp:revision>32</cp:revision>
  <dcterms:created xsi:type="dcterms:W3CDTF">2016-03-09T19:41:20Z</dcterms:created>
  <dcterms:modified xsi:type="dcterms:W3CDTF">2023-03-21T06:12:53Z</dcterms:modified>
</cp:coreProperties>
</file>