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handoutMasterIdLst>
    <p:handoutMasterId r:id="rId41"/>
  </p:handoutMasterIdLst>
  <p:sldIdLst>
    <p:sldId id="548" r:id="rId2"/>
    <p:sldId id="847" r:id="rId3"/>
    <p:sldId id="833" r:id="rId4"/>
    <p:sldId id="613" r:id="rId5"/>
    <p:sldId id="610" r:id="rId6"/>
    <p:sldId id="822" r:id="rId7"/>
    <p:sldId id="807" r:id="rId8"/>
    <p:sldId id="804" r:id="rId9"/>
    <p:sldId id="266" r:id="rId10"/>
    <p:sldId id="826" r:id="rId11"/>
    <p:sldId id="854" r:id="rId12"/>
    <p:sldId id="824" r:id="rId13"/>
    <p:sldId id="1308" r:id="rId14"/>
    <p:sldId id="1310" r:id="rId15"/>
    <p:sldId id="1318" r:id="rId16"/>
    <p:sldId id="1365" r:id="rId17"/>
    <p:sldId id="1317" r:id="rId18"/>
    <p:sldId id="1313" r:id="rId19"/>
    <p:sldId id="1311" r:id="rId20"/>
    <p:sldId id="1309" r:id="rId21"/>
    <p:sldId id="1331" r:id="rId22"/>
    <p:sldId id="1320" r:id="rId23"/>
    <p:sldId id="1375" r:id="rId24"/>
    <p:sldId id="848" r:id="rId25"/>
    <p:sldId id="865" r:id="rId26"/>
    <p:sldId id="1338" r:id="rId27"/>
    <p:sldId id="1348" r:id="rId28"/>
    <p:sldId id="1350" r:id="rId29"/>
    <p:sldId id="866" r:id="rId30"/>
    <p:sldId id="1351" r:id="rId31"/>
    <p:sldId id="1361" r:id="rId32"/>
    <p:sldId id="1305" r:id="rId33"/>
    <p:sldId id="1268" r:id="rId34"/>
    <p:sldId id="1389" r:id="rId35"/>
    <p:sldId id="829" r:id="rId36"/>
    <p:sldId id="1390" r:id="rId37"/>
    <p:sldId id="818" r:id="rId38"/>
    <p:sldId id="75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7" clrIdx="0"/>
  <p:cmAuthor id="2" name="Jane Sexton" initials="JS" lastIdx="1" clrIdx="1">
    <p:extLst>
      <p:ext uri="{19B8F6BF-5375-455C-9EA6-DF929625EA0E}">
        <p15:presenceInfo xmlns:p15="http://schemas.microsoft.com/office/powerpoint/2012/main" userId="S::jane.sexton@icann.org::74f5318d-4b03-4508-9132-a81a58a7f5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EDEDE"/>
    <a:srgbClr val="002B49"/>
    <a:srgbClr val="9C240F"/>
    <a:srgbClr val="CB460F"/>
    <a:srgbClr val="FA5B36"/>
    <a:srgbClr val="0E4B91"/>
    <a:srgbClr val="18548A"/>
    <a:srgbClr val="15538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9" autoAdjust="0"/>
    <p:restoredTop sz="88576" autoAdjust="0"/>
  </p:normalViewPr>
  <p:slideViewPr>
    <p:cSldViewPr snapToGrid="0" snapToObjects="1">
      <p:cViewPr varScale="1">
        <p:scale>
          <a:sx n="97" d="100"/>
          <a:sy n="97" d="100"/>
        </p:scale>
        <p:origin x="256" y="192"/>
      </p:cViewPr>
      <p:guideLst>
        <p:guide orient="horz" pos="141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68"/>
    </p:cViewPr>
  </p:sorterViewPr>
  <p:notesViewPr>
    <p:cSldViewPr snapToGrid="0" snapToObject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ct\_dchkt890t9b566kstk40dqnl99nk2\T\com.microsoft.Outlook\Outlook%20Temp\EAI-Testing-Results-charts-02-04-2022%5b1%5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j-lt"/>
                <a:ea typeface="+mn-ea"/>
                <a:cs typeface="+mn-cs"/>
              </a:defRPr>
            </a:pPr>
            <a:r>
              <a:rPr lang="en-IN" sz="1800" b="1" dirty="0">
                <a:latin typeface="+mj-lt"/>
              </a:rPr>
              <a:t>EAI Acceptance 2017 to 2022</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manualLayout>
          <c:layoutTarget val="inner"/>
          <c:xMode val="edge"/>
          <c:yMode val="edge"/>
          <c:x val="0.34483381835247207"/>
          <c:y val="9.9523140565116006E-2"/>
          <c:w val="0.61523880059949065"/>
          <c:h val="0.8178038814206694"/>
        </c:manualLayout>
      </c:layout>
      <c:barChart>
        <c:barDir val="bar"/>
        <c:grouping val="clustered"/>
        <c:varyColors val="0"/>
        <c:ser>
          <c:idx val="0"/>
          <c:order val="0"/>
          <c:tx>
            <c:strRef>
              <c:f>'2017-2022'!$C$1</c:f>
              <c:strCache>
                <c:ptCount val="1"/>
                <c:pt idx="0">
                  <c:v>2017</c:v>
                </c:pt>
              </c:strCache>
            </c:strRef>
          </c:tx>
          <c:spPr>
            <a:solidFill>
              <a:srgbClr val="C1500B"/>
            </a:solidFill>
            <a:ln>
              <a:noFill/>
            </a:ln>
            <a:effectLst/>
          </c:spPr>
          <c:invertIfNegative val="0"/>
          <c:cat>
            <c:strRef>
              <c:f>'2017-2022'!$B$2:$B$8</c:f>
              <c:strCache>
                <c:ptCount val="7"/>
                <c:pt idx="0">
                  <c:v>ascii@ascii.newshort</c:v>
                </c:pt>
                <c:pt idx="1">
                  <c:v>ascii@ascii.newlong</c:v>
                </c:pt>
                <c:pt idx="2">
                  <c:v>ascii@idn.ascii</c:v>
                </c:pt>
                <c:pt idx="3">
                  <c:v>ascii@ascii.idn</c:v>
                </c:pt>
                <c:pt idx="4">
                  <c:v>Unicode@ascii.ascii</c:v>
                </c:pt>
                <c:pt idx="5">
                  <c:v>chinese@chinese.chinese</c:v>
                </c:pt>
                <c:pt idx="6">
                  <c:v>arabic.arabic@arabic</c:v>
                </c:pt>
              </c:strCache>
            </c:strRef>
          </c:cat>
          <c:val>
            <c:numRef>
              <c:f>'2017-2022'!$C$2:$C$8</c:f>
              <c:numCache>
                <c:formatCode>0%</c:formatCode>
                <c:ptCount val="7"/>
                <c:pt idx="0">
                  <c:v>0.91</c:v>
                </c:pt>
                <c:pt idx="1">
                  <c:v>0.78</c:v>
                </c:pt>
                <c:pt idx="2">
                  <c:v>0.45</c:v>
                </c:pt>
                <c:pt idx="4">
                  <c:v>0.14000000000000001</c:v>
                </c:pt>
                <c:pt idx="5">
                  <c:v>0.08</c:v>
                </c:pt>
                <c:pt idx="6">
                  <c:v>0.08</c:v>
                </c:pt>
              </c:numCache>
            </c:numRef>
          </c:val>
          <c:extLst>
            <c:ext xmlns:c16="http://schemas.microsoft.com/office/drawing/2014/chart" uri="{C3380CC4-5D6E-409C-BE32-E72D297353CC}">
              <c16:uniqueId val="{00000000-04BC-446D-BA0A-F9C4B81A066C}"/>
            </c:ext>
          </c:extLst>
        </c:ser>
        <c:ser>
          <c:idx val="1"/>
          <c:order val="1"/>
          <c:tx>
            <c:strRef>
              <c:f>'2017-2022'!$D$1</c:f>
              <c:strCache>
                <c:ptCount val="1"/>
                <c:pt idx="0">
                  <c:v>2019</c:v>
                </c:pt>
              </c:strCache>
            </c:strRef>
          </c:tx>
          <c:spPr>
            <a:solidFill>
              <a:srgbClr val="ED7E33"/>
            </a:solidFill>
            <a:ln>
              <a:noFill/>
            </a:ln>
            <a:effectLst/>
          </c:spPr>
          <c:invertIfNegative val="0"/>
          <c:cat>
            <c:strRef>
              <c:f>'2017-2022'!$B$2:$B$8</c:f>
              <c:strCache>
                <c:ptCount val="7"/>
                <c:pt idx="0">
                  <c:v>ascii@ascii.newshort</c:v>
                </c:pt>
                <c:pt idx="1">
                  <c:v>ascii@ascii.newlong</c:v>
                </c:pt>
                <c:pt idx="2">
                  <c:v>ascii@idn.ascii</c:v>
                </c:pt>
                <c:pt idx="3">
                  <c:v>ascii@ascii.idn</c:v>
                </c:pt>
                <c:pt idx="4">
                  <c:v>Unicode@ascii.ascii</c:v>
                </c:pt>
                <c:pt idx="5">
                  <c:v>chinese@chinese.chinese</c:v>
                </c:pt>
                <c:pt idx="6">
                  <c:v>arabic.arabic@arabic</c:v>
                </c:pt>
              </c:strCache>
            </c:strRef>
          </c:cat>
          <c:val>
            <c:numRef>
              <c:f>'2017-2022'!$D$2:$D$8</c:f>
              <c:numCache>
                <c:formatCode>0%</c:formatCode>
                <c:ptCount val="7"/>
                <c:pt idx="0">
                  <c:v>0.97</c:v>
                </c:pt>
                <c:pt idx="1">
                  <c:v>0.84</c:v>
                </c:pt>
                <c:pt idx="2">
                  <c:v>0.5</c:v>
                </c:pt>
                <c:pt idx="4">
                  <c:v>0.13</c:v>
                </c:pt>
                <c:pt idx="5">
                  <c:v>0.08</c:v>
                </c:pt>
                <c:pt idx="6">
                  <c:v>7.0000000000000007E-2</c:v>
                </c:pt>
              </c:numCache>
            </c:numRef>
          </c:val>
          <c:extLst>
            <c:ext xmlns:c16="http://schemas.microsoft.com/office/drawing/2014/chart" uri="{C3380CC4-5D6E-409C-BE32-E72D297353CC}">
              <c16:uniqueId val="{00000001-04BC-446D-BA0A-F9C4B81A066C}"/>
            </c:ext>
          </c:extLst>
        </c:ser>
        <c:ser>
          <c:idx val="2"/>
          <c:order val="2"/>
          <c:tx>
            <c:strRef>
              <c:f>'2017-2022'!$E$1</c:f>
              <c:strCache>
                <c:ptCount val="1"/>
                <c:pt idx="0">
                  <c:v>2020</c:v>
                </c:pt>
              </c:strCache>
            </c:strRef>
          </c:tx>
          <c:spPr>
            <a:solidFill>
              <a:srgbClr val="F4B488"/>
            </a:solidFill>
            <a:ln>
              <a:noFill/>
            </a:ln>
            <a:effectLst/>
          </c:spPr>
          <c:invertIfNegative val="0"/>
          <c:cat>
            <c:strRef>
              <c:f>'2017-2022'!$B$2:$B$8</c:f>
              <c:strCache>
                <c:ptCount val="7"/>
                <c:pt idx="0">
                  <c:v>ascii@ascii.newshort</c:v>
                </c:pt>
                <c:pt idx="1">
                  <c:v>ascii@ascii.newlong</c:v>
                </c:pt>
                <c:pt idx="2">
                  <c:v>ascii@idn.ascii</c:v>
                </c:pt>
                <c:pt idx="3">
                  <c:v>ascii@ascii.idn</c:v>
                </c:pt>
                <c:pt idx="4">
                  <c:v>Unicode@ascii.ascii</c:v>
                </c:pt>
                <c:pt idx="5">
                  <c:v>chinese@chinese.chinese</c:v>
                </c:pt>
                <c:pt idx="6">
                  <c:v>arabic.arabic@arabic</c:v>
                </c:pt>
              </c:strCache>
            </c:strRef>
          </c:cat>
          <c:val>
            <c:numRef>
              <c:f>'2017-2022'!$E$2:$E$8</c:f>
              <c:numCache>
                <c:formatCode>0.00%</c:formatCode>
                <c:ptCount val="7"/>
                <c:pt idx="0">
                  <c:v>0.98299999999999998</c:v>
                </c:pt>
                <c:pt idx="1">
                  <c:v>0.84799999999999998</c:v>
                </c:pt>
                <c:pt idx="2">
                  <c:v>0.47899999999999998</c:v>
                </c:pt>
                <c:pt idx="4">
                  <c:v>0.187</c:v>
                </c:pt>
                <c:pt idx="5">
                  <c:v>0.11</c:v>
                </c:pt>
                <c:pt idx="6">
                  <c:v>0.113</c:v>
                </c:pt>
              </c:numCache>
            </c:numRef>
          </c:val>
          <c:extLst>
            <c:ext xmlns:c16="http://schemas.microsoft.com/office/drawing/2014/chart" uri="{C3380CC4-5D6E-409C-BE32-E72D297353CC}">
              <c16:uniqueId val="{00000002-04BC-446D-BA0A-F9C4B81A066C}"/>
            </c:ext>
          </c:extLst>
        </c:ser>
        <c:ser>
          <c:idx val="3"/>
          <c:order val="3"/>
          <c:tx>
            <c:strRef>
              <c:f>'2017-2022'!$F$1</c:f>
              <c:strCache>
                <c:ptCount val="1"/>
                <c:pt idx="0">
                  <c:v>2022</c:v>
                </c:pt>
              </c:strCache>
            </c:strRef>
          </c:tx>
          <c:spPr>
            <a:solidFill>
              <a:srgbClr val="FADDCA"/>
            </a:solidFill>
            <a:ln>
              <a:noFill/>
            </a:ln>
            <a:effectLst/>
          </c:spPr>
          <c:invertIfNegative val="0"/>
          <c:cat>
            <c:strRef>
              <c:f>'2017-2022'!$B$2:$B$8</c:f>
              <c:strCache>
                <c:ptCount val="7"/>
                <c:pt idx="0">
                  <c:v>ascii@ascii.newshort</c:v>
                </c:pt>
                <c:pt idx="1">
                  <c:v>ascii@ascii.newlong</c:v>
                </c:pt>
                <c:pt idx="2">
                  <c:v>ascii@idn.ascii</c:v>
                </c:pt>
                <c:pt idx="3">
                  <c:v>ascii@ascii.idn</c:v>
                </c:pt>
                <c:pt idx="4">
                  <c:v>Unicode@ascii.ascii</c:v>
                </c:pt>
                <c:pt idx="5">
                  <c:v>chinese@chinese.chinese</c:v>
                </c:pt>
                <c:pt idx="6">
                  <c:v>arabic.arabic@arabic</c:v>
                </c:pt>
              </c:strCache>
            </c:strRef>
          </c:cat>
          <c:val>
            <c:numRef>
              <c:f>'2017-2022'!$F$2:$F$8</c:f>
              <c:numCache>
                <c:formatCode>0.00%</c:formatCode>
                <c:ptCount val="7"/>
                <c:pt idx="0">
                  <c:v>0.92789999999999995</c:v>
                </c:pt>
                <c:pt idx="1">
                  <c:v>0.80900000000000005</c:v>
                </c:pt>
                <c:pt idx="2">
                  <c:v>0.52239999999999998</c:v>
                </c:pt>
                <c:pt idx="3">
                  <c:v>0.3488</c:v>
                </c:pt>
                <c:pt idx="4">
                  <c:v>8.1100000000000005E-2</c:v>
                </c:pt>
                <c:pt idx="5">
                  <c:v>8.7099999999999997E-2</c:v>
                </c:pt>
                <c:pt idx="6">
                  <c:v>8.1600000000000006E-2</c:v>
                </c:pt>
              </c:numCache>
            </c:numRef>
          </c:val>
          <c:extLst>
            <c:ext xmlns:c16="http://schemas.microsoft.com/office/drawing/2014/chart" uri="{C3380CC4-5D6E-409C-BE32-E72D297353CC}">
              <c16:uniqueId val="{00000003-04BC-446D-BA0A-F9C4B81A066C}"/>
            </c:ext>
          </c:extLst>
        </c:ser>
        <c:dLbls>
          <c:showLegendKey val="0"/>
          <c:showVal val="0"/>
          <c:showCatName val="0"/>
          <c:showSerName val="0"/>
          <c:showPercent val="0"/>
          <c:showBubbleSize val="0"/>
        </c:dLbls>
        <c:gapWidth val="130"/>
        <c:axId val="127625680"/>
        <c:axId val="127629840"/>
      </c:barChart>
      <c:catAx>
        <c:axId val="12762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7629840"/>
        <c:crosses val="autoZero"/>
        <c:auto val="1"/>
        <c:lblAlgn val="ctr"/>
        <c:lblOffset val="100"/>
        <c:noMultiLvlLbl val="0"/>
      </c:catAx>
      <c:valAx>
        <c:axId val="12762984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7625680"/>
        <c:crosses val="autoZero"/>
        <c:crossBetween val="between"/>
      </c:valAx>
      <c:spPr>
        <a:noFill/>
        <a:ln>
          <a:noFill/>
        </a:ln>
        <a:effectLst/>
      </c:spPr>
    </c:plotArea>
    <c:legend>
      <c:legendPos val="b"/>
      <c:layout>
        <c:manualLayout>
          <c:xMode val="edge"/>
          <c:yMode val="edge"/>
          <c:x val="0.83095318779265637"/>
          <c:y val="4.6807027637674747E-2"/>
          <c:w val="0.11532880624270388"/>
          <c:h val="0.2437012502425897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38DED-47CF-484F-B90A-48141953B4EF}" type="doc">
      <dgm:prSet loTypeId="urn:microsoft.com/office/officeart/2008/layout/LinedList" loCatId="" qsTypeId="urn:microsoft.com/office/officeart/2005/8/quickstyle/simple4" qsCatId="simple" csTypeId="urn:microsoft.com/office/officeart/2005/8/colors/accent1_5" csCatId="accent1" phldr="1"/>
      <dgm:spPr/>
    </dgm:pt>
    <dgm:pt modelId="{D8ED19D0-93EC-D24C-A3FA-E8AB7A543827}">
      <dgm:prSet phldrT="[Text]" custT="1"/>
      <dgm:spPr/>
      <dgm:t>
        <a:bodyPr/>
        <a:lstStyle/>
        <a:p>
          <a:r>
            <a:rPr lang="en-US" sz="1800" b="1">
              <a:solidFill>
                <a:schemeClr val="tx1"/>
              </a:solidFill>
            </a:rPr>
            <a:t>Applications and Websites</a:t>
          </a:r>
        </a:p>
        <a:p>
          <a:r>
            <a:rPr lang="en-US" sz="1800">
              <a:solidFill>
                <a:schemeClr val="tx1"/>
              </a:solidFill>
            </a:rPr>
            <a:t>- </a:t>
          </a:r>
          <a:r>
            <a:rPr lang="en-US" sz="1800" err="1">
              <a:solidFill>
                <a:schemeClr val="tx1"/>
              </a:solidFill>
            </a:rPr>
            <a:t>Wikipedia.org</a:t>
          </a:r>
          <a:r>
            <a:rPr lang="en-US" sz="1800">
              <a:solidFill>
                <a:schemeClr val="tx1"/>
              </a:solidFill>
            </a:rPr>
            <a:t>, </a:t>
          </a:r>
          <a:r>
            <a:rPr lang="en-US" sz="1800" err="1">
              <a:solidFill>
                <a:schemeClr val="tx1"/>
              </a:solidFill>
            </a:rPr>
            <a:t>ICANN.org</a:t>
          </a:r>
          <a:r>
            <a:rPr lang="en-US" sz="1800">
              <a:solidFill>
                <a:schemeClr val="tx1"/>
              </a:solidFill>
            </a:rPr>
            <a:t>, </a:t>
          </a:r>
          <a:r>
            <a:rPr lang="en-US" sz="1800" err="1">
              <a:solidFill>
                <a:schemeClr val="tx1"/>
              </a:solidFill>
            </a:rPr>
            <a:t>Amazon.com</a:t>
          </a:r>
          <a:r>
            <a:rPr lang="en-US" sz="1800">
              <a:solidFill>
                <a:schemeClr val="tx1"/>
              </a:solidFill>
            </a:rPr>
            <a:t>, custom websites globally</a:t>
          </a:r>
        </a:p>
        <a:p>
          <a:r>
            <a:rPr lang="en-US" sz="1800">
              <a:solidFill>
                <a:schemeClr val="tx1"/>
              </a:solidFill>
            </a:rPr>
            <a:t>- PowerPoint, Google-Docs, Safari, Acrobat, custom apps</a:t>
          </a:r>
        </a:p>
        <a:p>
          <a:endParaRPr lang="en-US" sz="1800">
            <a:solidFill>
              <a:schemeClr val="tx1"/>
            </a:solidFill>
          </a:endParaRPr>
        </a:p>
      </dgm:t>
    </dgm:pt>
    <dgm:pt modelId="{8969D3B3-593F-8F47-BCB9-ED0CC2E0B8F2}" type="parTrans" cxnId="{00D41834-7977-AA44-AD96-5B63CF3212A2}">
      <dgm:prSet/>
      <dgm:spPr/>
      <dgm:t>
        <a:bodyPr/>
        <a:lstStyle/>
        <a:p>
          <a:endParaRPr lang="en-US" sz="1800">
            <a:solidFill>
              <a:schemeClr val="tx1"/>
            </a:solidFill>
          </a:endParaRPr>
        </a:p>
      </dgm:t>
    </dgm:pt>
    <dgm:pt modelId="{4508C87E-BC25-124D-9812-51DA685D48FC}" type="sibTrans" cxnId="{00D41834-7977-AA44-AD96-5B63CF3212A2}">
      <dgm:prSet/>
      <dgm:spPr/>
      <dgm:t>
        <a:bodyPr/>
        <a:lstStyle/>
        <a:p>
          <a:endParaRPr lang="en-US" sz="1800">
            <a:solidFill>
              <a:schemeClr val="tx1"/>
            </a:solidFill>
          </a:endParaRPr>
        </a:p>
      </dgm:t>
    </dgm:pt>
    <dgm:pt modelId="{DA4BC098-568F-9943-897C-AF42FA6EDD66}">
      <dgm:prSet phldrT="[Text]" custT="1"/>
      <dgm:spPr/>
      <dgm:t>
        <a:bodyPr/>
        <a:lstStyle/>
        <a:p>
          <a:r>
            <a:rPr lang="en-US" sz="1800" b="1" dirty="0">
              <a:solidFill>
                <a:schemeClr val="tx1"/>
              </a:solidFill>
            </a:rPr>
            <a:t>Programming Languages and Frameworks</a:t>
          </a:r>
        </a:p>
        <a:p>
          <a:r>
            <a:rPr lang="en-US" sz="1800" dirty="0">
              <a:solidFill>
                <a:schemeClr val="tx1"/>
              </a:solidFill>
            </a:rPr>
            <a:t>- JavaScript, Java, Swift, C#, PHP, Python</a:t>
          </a:r>
        </a:p>
        <a:p>
          <a:r>
            <a:rPr lang="en-US" sz="1800" dirty="0">
              <a:solidFill>
                <a:schemeClr val="tx1"/>
              </a:solidFill>
            </a:rPr>
            <a:t>- Angular, Spring, .NET core, J2EE, WordPress, SAP, Oracle</a:t>
          </a:r>
        </a:p>
      </dgm:t>
    </dgm:pt>
    <dgm:pt modelId="{02509E6F-8172-D942-ACA4-951AE6D914B7}" type="parTrans" cxnId="{3438EBBD-DC74-BE48-A5F5-6825F949864A}">
      <dgm:prSet/>
      <dgm:spPr/>
      <dgm:t>
        <a:bodyPr/>
        <a:lstStyle/>
        <a:p>
          <a:endParaRPr lang="en-US" sz="1800">
            <a:solidFill>
              <a:schemeClr val="tx1"/>
            </a:solidFill>
          </a:endParaRPr>
        </a:p>
      </dgm:t>
    </dgm:pt>
    <dgm:pt modelId="{2D18029D-45C2-C746-9F73-507B699B3B3E}" type="sibTrans" cxnId="{3438EBBD-DC74-BE48-A5F5-6825F949864A}">
      <dgm:prSet/>
      <dgm:spPr/>
      <dgm:t>
        <a:bodyPr/>
        <a:lstStyle/>
        <a:p>
          <a:endParaRPr lang="en-US" sz="1800">
            <a:solidFill>
              <a:schemeClr val="tx1"/>
            </a:solidFill>
          </a:endParaRPr>
        </a:p>
      </dgm:t>
    </dgm:pt>
    <dgm:pt modelId="{249DE2A3-B3A4-7348-B74B-55D7164A2187}">
      <dgm:prSet phldrT="[Text]" custT="1"/>
      <dgm:spPr/>
      <dgm:t>
        <a:bodyPr/>
        <a:lstStyle/>
        <a:p>
          <a:r>
            <a:rPr lang="en-US" sz="1800" b="1">
              <a:solidFill>
                <a:schemeClr val="tx1"/>
              </a:solidFill>
            </a:rPr>
            <a:t>Standards and Best Practices</a:t>
          </a:r>
        </a:p>
        <a:p>
          <a:r>
            <a:rPr lang="en-US" sz="1800">
              <a:solidFill>
                <a:schemeClr val="tx1"/>
              </a:solidFill>
            </a:rPr>
            <a:t>- IETF RFCs, W3C HTML, Unicode CLDR, WHATWG</a:t>
          </a:r>
        </a:p>
        <a:p>
          <a:r>
            <a:rPr lang="en-US" sz="1800">
              <a:solidFill>
                <a:schemeClr val="tx1"/>
              </a:solidFill>
            </a:rPr>
            <a:t>- Industry-based standards (health, aviation, ...)</a:t>
          </a:r>
        </a:p>
      </dgm:t>
    </dgm:pt>
    <dgm:pt modelId="{B967C7CB-EA3C-D241-B5DD-64A37B3293D9}" type="parTrans" cxnId="{39F20CA2-7591-5E45-BEDC-0D35FB66B537}">
      <dgm:prSet/>
      <dgm:spPr/>
      <dgm:t>
        <a:bodyPr/>
        <a:lstStyle/>
        <a:p>
          <a:endParaRPr lang="en-US" sz="1800">
            <a:solidFill>
              <a:schemeClr val="tx1"/>
            </a:solidFill>
          </a:endParaRPr>
        </a:p>
      </dgm:t>
    </dgm:pt>
    <dgm:pt modelId="{2B5E6614-9F4C-FE40-98B5-A880DA6C8667}" type="sibTrans" cxnId="{39F20CA2-7591-5E45-BEDC-0D35FB66B537}">
      <dgm:prSet/>
      <dgm:spPr/>
      <dgm:t>
        <a:bodyPr/>
        <a:lstStyle/>
        <a:p>
          <a:endParaRPr lang="en-US" sz="1800">
            <a:solidFill>
              <a:schemeClr val="tx1"/>
            </a:solidFill>
          </a:endParaRPr>
        </a:p>
      </dgm:t>
    </dgm:pt>
    <dgm:pt modelId="{756F6CAC-B7E2-E948-84D1-3F7C766850BA}">
      <dgm:prSet phldrT="[Text]" custT="1"/>
      <dgm:spPr/>
      <dgm:t>
        <a:bodyPr/>
        <a:lstStyle/>
        <a:p>
          <a:r>
            <a:rPr lang="en-US" sz="1800" b="1">
              <a:solidFill>
                <a:schemeClr val="tx1"/>
              </a:solidFill>
            </a:rPr>
            <a:t>Platforms, Operating Systems and Sytem Tools</a:t>
          </a:r>
        </a:p>
        <a:p>
          <a:r>
            <a:rPr lang="en-US" sz="1800">
              <a:solidFill>
                <a:schemeClr val="tx1"/>
              </a:solidFill>
            </a:rPr>
            <a:t>- iOS, Windows, Linux, Android, App Stores</a:t>
          </a:r>
        </a:p>
        <a:p>
          <a:r>
            <a:rPr lang="en-US" sz="1800">
              <a:solidFill>
                <a:schemeClr val="tx1"/>
              </a:solidFill>
            </a:rPr>
            <a:t>- Active Directory, OpenLDAP, OpenSSL, Ping, Telnet</a:t>
          </a:r>
        </a:p>
      </dgm:t>
    </dgm:pt>
    <dgm:pt modelId="{54145543-887D-4B43-BE72-D1DE13930196}" type="parTrans" cxnId="{1961110B-6E3B-E246-A4D1-B0FB33DC8465}">
      <dgm:prSet/>
      <dgm:spPr/>
      <dgm:t>
        <a:bodyPr/>
        <a:lstStyle/>
        <a:p>
          <a:endParaRPr lang="en-US" sz="1800">
            <a:solidFill>
              <a:schemeClr val="tx1"/>
            </a:solidFill>
          </a:endParaRPr>
        </a:p>
      </dgm:t>
    </dgm:pt>
    <dgm:pt modelId="{E6A8BB8D-CCD7-4B44-BBAB-96E992068CC0}" type="sibTrans" cxnId="{1961110B-6E3B-E246-A4D1-B0FB33DC8465}">
      <dgm:prSet/>
      <dgm:spPr/>
      <dgm:t>
        <a:bodyPr/>
        <a:lstStyle/>
        <a:p>
          <a:endParaRPr lang="en-US" sz="1800">
            <a:solidFill>
              <a:schemeClr val="tx1"/>
            </a:solidFill>
          </a:endParaRPr>
        </a:p>
      </dgm:t>
    </dgm:pt>
    <dgm:pt modelId="{F2162790-E0C0-5C47-A0F1-7C7C7AAD44E0}">
      <dgm:prSet phldrT="[Text]" custT="1"/>
      <dgm:spPr/>
      <dgm:t>
        <a:bodyPr/>
        <a:lstStyle/>
        <a:p>
          <a:r>
            <a:rPr lang="en-US" sz="1800" b="1" dirty="0">
              <a:solidFill>
                <a:schemeClr val="tx1"/>
              </a:solidFill>
            </a:rPr>
            <a:t>Social Media and Search Engines</a:t>
          </a:r>
        </a:p>
        <a:p>
          <a:r>
            <a:rPr lang="en-US" sz="1800" dirty="0">
              <a:solidFill>
                <a:schemeClr val="tx1"/>
              </a:solidFill>
            </a:rPr>
            <a:t>- Chrome, Bing, Safari, Firefox, local (e.g., Chinese) browsers</a:t>
          </a:r>
        </a:p>
        <a:p>
          <a:r>
            <a:rPr lang="en-US" sz="1800" dirty="0">
              <a:solidFill>
                <a:schemeClr val="tx1"/>
              </a:solidFill>
            </a:rPr>
            <a:t>- Facebook, Instagram, Twitter, Skype, WeChat, WhatsApp, Viber</a:t>
          </a:r>
        </a:p>
        <a:p>
          <a:endParaRPr lang="en-US" sz="1800" dirty="0">
            <a:solidFill>
              <a:schemeClr val="tx1"/>
            </a:solidFill>
          </a:endParaRPr>
        </a:p>
      </dgm:t>
    </dgm:pt>
    <dgm:pt modelId="{6C5A299F-F90B-6848-A7CD-D1C1A710A3EC}" type="parTrans" cxnId="{13E52063-4F85-CE49-97C6-45398289B9C0}">
      <dgm:prSet/>
      <dgm:spPr/>
      <dgm:t>
        <a:bodyPr/>
        <a:lstStyle/>
        <a:p>
          <a:endParaRPr lang="en-US" sz="1800">
            <a:solidFill>
              <a:schemeClr val="tx1"/>
            </a:solidFill>
          </a:endParaRPr>
        </a:p>
      </dgm:t>
    </dgm:pt>
    <dgm:pt modelId="{0D3D4E6A-E1F8-EF4D-BBA1-07FFABA7255C}" type="sibTrans" cxnId="{13E52063-4F85-CE49-97C6-45398289B9C0}">
      <dgm:prSet/>
      <dgm:spPr/>
      <dgm:t>
        <a:bodyPr/>
        <a:lstStyle/>
        <a:p>
          <a:endParaRPr lang="en-US" sz="1800">
            <a:solidFill>
              <a:schemeClr val="tx1"/>
            </a:solidFill>
          </a:endParaRPr>
        </a:p>
      </dgm:t>
    </dgm:pt>
    <dgm:pt modelId="{EDD4B27A-8852-714A-8E39-5BFAA57B8D3A}" type="pres">
      <dgm:prSet presAssocID="{95338DED-47CF-484F-B90A-48141953B4EF}" presName="vert0" presStyleCnt="0">
        <dgm:presLayoutVars>
          <dgm:dir/>
          <dgm:animOne val="branch"/>
          <dgm:animLvl val="lvl"/>
        </dgm:presLayoutVars>
      </dgm:prSet>
      <dgm:spPr/>
    </dgm:pt>
    <dgm:pt modelId="{E99B148B-51D3-984B-908D-35C7BA697A68}" type="pres">
      <dgm:prSet presAssocID="{D8ED19D0-93EC-D24C-A3FA-E8AB7A543827}" presName="thickLine" presStyleLbl="alignNode1" presStyleIdx="0" presStyleCnt="5" custLinFactNeighborY="8233"/>
      <dgm:spPr/>
    </dgm:pt>
    <dgm:pt modelId="{FA7C3AA4-AB12-EB4B-84F8-9DDB7555CDDA}" type="pres">
      <dgm:prSet presAssocID="{D8ED19D0-93EC-D24C-A3FA-E8AB7A543827}" presName="horz1" presStyleCnt="0"/>
      <dgm:spPr/>
    </dgm:pt>
    <dgm:pt modelId="{E62B68A4-435C-8148-A715-C7125705757F}" type="pres">
      <dgm:prSet presAssocID="{D8ED19D0-93EC-D24C-A3FA-E8AB7A543827}" presName="tx1" presStyleLbl="revTx" presStyleIdx="0" presStyleCnt="5"/>
      <dgm:spPr/>
    </dgm:pt>
    <dgm:pt modelId="{2B05AB6D-D740-FC4B-95CB-522EEA00CC61}" type="pres">
      <dgm:prSet presAssocID="{D8ED19D0-93EC-D24C-A3FA-E8AB7A543827}" presName="vert1" presStyleCnt="0"/>
      <dgm:spPr/>
    </dgm:pt>
    <dgm:pt modelId="{08610D36-A3D1-0746-974B-24AE6B01A103}" type="pres">
      <dgm:prSet presAssocID="{F2162790-E0C0-5C47-A0F1-7C7C7AAD44E0}" presName="thickLine" presStyleLbl="alignNode1" presStyleIdx="1" presStyleCnt="5"/>
      <dgm:spPr/>
    </dgm:pt>
    <dgm:pt modelId="{B15A0974-3D8F-2341-A09B-5CA8CCB44349}" type="pres">
      <dgm:prSet presAssocID="{F2162790-E0C0-5C47-A0F1-7C7C7AAD44E0}" presName="horz1" presStyleCnt="0"/>
      <dgm:spPr/>
    </dgm:pt>
    <dgm:pt modelId="{41E0D395-EC50-2947-92E2-6D4A0981FA7B}" type="pres">
      <dgm:prSet presAssocID="{F2162790-E0C0-5C47-A0F1-7C7C7AAD44E0}" presName="tx1" presStyleLbl="revTx" presStyleIdx="1" presStyleCnt="5"/>
      <dgm:spPr/>
    </dgm:pt>
    <dgm:pt modelId="{F3DBCFDC-3BED-064E-B811-EED69BE20A50}" type="pres">
      <dgm:prSet presAssocID="{F2162790-E0C0-5C47-A0F1-7C7C7AAD44E0}" presName="vert1" presStyleCnt="0"/>
      <dgm:spPr/>
    </dgm:pt>
    <dgm:pt modelId="{93CB4C11-E67D-834C-94DD-E9D82BBF2892}" type="pres">
      <dgm:prSet presAssocID="{DA4BC098-568F-9943-897C-AF42FA6EDD66}" presName="thickLine" presStyleLbl="alignNode1" presStyleIdx="2" presStyleCnt="5"/>
      <dgm:spPr/>
    </dgm:pt>
    <dgm:pt modelId="{DA1CBBF6-54E6-E14D-B0FB-6273B2AC7AAC}" type="pres">
      <dgm:prSet presAssocID="{DA4BC098-568F-9943-897C-AF42FA6EDD66}" presName="horz1" presStyleCnt="0"/>
      <dgm:spPr/>
    </dgm:pt>
    <dgm:pt modelId="{53123178-6898-254C-B4C4-043BAED9F64E}" type="pres">
      <dgm:prSet presAssocID="{DA4BC098-568F-9943-897C-AF42FA6EDD66}" presName="tx1" presStyleLbl="revTx" presStyleIdx="2" presStyleCnt="5"/>
      <dgm:spPr/>
    </dgm:pt>
    <dgm:pt modelId="{F4452919-CC43-5B49-9440-4B1A9FA4661B}" type="pres">
      <dgm:prSet presAssocID="{DA4BC098-568F-9943-897C-AF42FA6EDD66}" presName="vert1" presStyleCnt="0"/>
      <dgm:spPr/>
    </dgm:pt>
    <dgm:pt modelId="{CF2C3791-F942-FC4E-A629-DAA25967F316}" type="pres">
      <dgm:prSet presAssocID="{756F6CAC-B7E2-E948-84D1-3F7C766850BA}" presName="thickLine" presStyleLbl="alignNode1" presStyleIdx="3" presStyleCnt="5"/>
      <dgm:spPr/>
    </dgm:pt>
    <dgm:pt modelId="{171813FA-554B-F348-AD24-A1B4715C4360}" type="pres">
      <dgm:prSet presAssocID="{756F6CAC-B7E2-E948-84D1-3F7C766850BA}" presName="horz1" presStyleCnt="0"/>
      <dgm:spPr/>
    </dgm:pt>
    <dgm:pt modelId="{D490B8E8-8416-A141-B449-8D5A186CE04C}" type="pres">
      <dgm:prSet presAssocID="{756F6CAC-B7E2-E948-84D1-3F7C766850BA}" presName="tx1" presStyleLbl="revTx" presStyleIdx="3" presStyleCnt="5"/>
      <dgm:spPr/>
    </dgm:pt>
    <dgm:pt modelId="{18AEA3C5-538D-7148-A3A5-177B630D0FC2}" type="pres">
      <dgm:prSet presAssocID="{756F6CAC-B7E2-E948-84D1-3F7C766850BA}" presName="vert1" presStyleCnt="0"/>
      <dgm:spPr/>
    </dgm:pt>
    <dgm:pt modelId="{688EAB7A-C341-F546-9C09-DC0CB073740B}" type="pres">
      <dgm:prSet presAssocID="{249DE2A3-B3A4-7348-B74B-55D7164A2187}" presName="thickLine" presStyleLbl="alignNode1" presStyleIdx="4" presStyleCnt="5"/>
      <dgm:spPr/>
    </dgm:pt>
    <dgm:pt modelId="{4CC31AC9-8E35-0E41-B57D-A2AD88DAF681}" type="pres">
      <dgm:prSet presAssocID="{249DE2A3-B3A4-7348-B74B-55D7164A2187}" presName="horz1" presStyleCnt="0"/>
      <dgm:spPr/>
    </dgm:pt>
    <dgm:pt modelId="{7B68092B-0275-0C43-9211-DA4EB30107E2}" type="pres">
      <dgm:prSet presAssocID="{249DE2A3-B3A4-7348-B74B-55D7164A2187}" presName="tx1" presStyleLbl="revTx" presStyleIdx="4" presStyleCnt="5"/>
      <dgm:spPr/>
    </dgm:pt>
    <dgm:pt modelId="{8381162C-0F26-C546-983F-56EAB730E4A7}" type="pres">
      <dgm:prSet presAssocID="{249DE2A3-B3A4-7348-B74B-55D7164A2187}" presName="vert1" presStyleCnt="0"/>
      <dgm:spPr/>
    </dgm:pt>
  </dgm:ptLst>
  <dgm:cxnLst>
    <dgm:cxn modelId="{1961110B-6E3B-E246-A4D1-B0FB33DC8465}" srcId="{95338DED-47CF-484F-B90A-48141953B4EF}" destId="{756F6CAC-B7E2-E948-84D1-3F7C766850BA}" srcOrd="3" destOrd="0" parTransId="{54145543-887D-4B43-BE72-D1DE13930196}" sibTransId="{E6A8BB8D-CCD7-4B44-BBAB-96E992068CC0}"/>
    <dgm:cxn modelId="{E259C721-AA1F-E948-B376-4F5CDFE05F1A}" type="presOf" srcId="{DA4BC098-568F-9943-897C-AF42FA6EDD66}" destId="{53123178-6898-254C-B4C4-043BAED9F64E}" srcOrd="0" destOrd="0" presId="urn:microsoft.com/office/officeart/2008/layout/LinedList"/>
    <dgm:cxn modelId="{00D41834-7977-AA44-AD96-5B63CF3212A2}" srcId="{95338DED-47CF-484F-B90A-48141953B4EF}" destId="{D8ED19D0-93EC-D24C-A3FA-E8AB7A543827}" srcOrd="0" destOrd="0" parTransId="{8969D3B3-593F-8F47-BCB9-ED0CC2E0B8F2}" sibTransId="{4508C87E-BC25-124D-9812-51DA685D48FC}"/>
    <dgm:cxn modelId="{2F8D154E-5493-4D40-8DB2-C8E4CDE0CCB5}" type="presOf" srcId="{756F6CAC-B7E2-E948-84D1-3F7C766850BA}" destId="{D490B8E8-8416-A141-B449-8D5A186CE04C}" srcOrd="0" destOrd="0" presId="urn:microsoft.com/office/officeart/2008/layout/LinedList"/>
    <dgm:cxn modelId="{73E6DF57-BEEB-3943-8BDF-7339AE7FFA14}" type="presOf" srcId="{F2162790-E0C0-5C47-A0F1-7C7C7AAD44E0}" destId="{41E0D395-EC50-2947-92E2-6D4A0981FA7B}" srcOrd="0" destOrd="0" presId="urn:microsoft.com/office/officeart/2008/layout/LinedList"/>
    <dgm:cxn modelId="{13E52063-4F85-CE49-97C6-45398289B9C0}" srcId="{95338DED-47CF-484F-B90A-48141953B4EF}" destId="{F2162790-E0C0-5C47-A0F1-7C7C7AAD44E0}" srcOrd="1" destOrd="0" parTransId="{6C5A299F-F90B-6848-A7CD-D1C1A710A3EC}" sibTransId="{0D3D4E6A-E1F8-EF4D-BBA1-07FFABA7255C}"/>
    <dgm:cxn modelId="{54F64B88-E47E-BC43-878F-53A218663B82}" type="presOf" srcId="{D8ED19D0-93EC-D24C-A3FA-E8AB7A543827}" destId="{E62B68A4-435C-8148-A715-C7125705757F}" srcOrd="0" destOrd="0" presId="urn:microsoft.com/office/officeart/2008/layout/LinedList"/>
    <dgm:cxn modelId="{39F20CA2-7591-5E45-BEDC-0D35FB66B537}" srcId="{95338DED-47CF-484F-B90A-48141953B4EF}" destId="{249DE2A3-B3A4-7348-B74B-55D7164A2187}" srcOrd="4" destOrd="0" parTransId="{B967C7CB-EA3C-D241-B5DD-64A37B3293D9}" sibTransId="{2B5E6614-9F4C-FE40-98B5-A880DA6C8667}"/>
    <dgm:cxn modelId="{3438EBBD-DC74-BE48-A5F5-6825F949864A}" srcId="{95338DED-47CF-484F-B90A-48141953B4EF}" destId="{DA4BC098-568F-9943-897C-AF42FA6EDD66}" srcOrd="2" destOrd="0" parTransId="{02509E6F-8172-D942-ACA4-951AE6D914B7}" sibTransId="{2D18029D-45C2-C746-9F73-507B699B3B3E}"/>
    <dgm:cxn modelId="{7E06B7CD-9007-AE4E-96B8-7C99F4144CAF}" type="presOf" srcId="{249DE2A3-B3A4-7348-B74B-55D7164A2187}" destId="{7B68092B-0275-0C43-9211-DA4EB30107E2}" srcOrd="0" destOrd="0" presId="urn:microsoft.com/office/officeart/2008/layout/LinedList"/>
    <dgm:cxn modelId="{ADBC19E7-460F-004C-9FD5-2DBB3CF7F269}" type="presOf" srcId="{95338DED-47CF-484F-B90A-48141953B4EF}" destId="{EDD4B27A-8852-714A-8E39-5BFAA57B8D3A}" srcOrd="0" destOrd="0" presId="urn:microsoft.com/office/officeart/2008/layout/LinedList"/>
    <dgm:cxn modelId="{A6CDCB25-198E-8C4E-BA98-79E82098A898}" type="presParOf" srcId="{EDD4B27A-8852-714A-8E39-5BFAA57B8D3A}" destId="{E99B148B-51D3-984B-908D-35C7BA697A68}" srcOrd="0" destOrd="0" presId="urn:microsoft.com/office/officeart/2008/layout/LinedList"/>
    <dgm:cxn modelId="{B34D5538-AE63-EF49-B2B1-07C96B99B16F}" type="presParOf" srcId="{EDD4B27A-8852-714A-8E39-5BFAA57B8D3A}" destId="{FA7C3AA4-AB12-EB4B-84F8-9DDB7555CDDA}" srcOrd="1" destOrd="0" presId="urn:microsoft.com/office/officeart/2008/layout/LinedList"/>
    <dgm:cxn modelId="{1131D26B-AB6F-E54F-9A8B-5F170BA70E2E}" type="presParOf" srcId="{FA7C3AA4-AB12-EB4B-84F8-9DDB7555CDDA}" destId="{E62B68A4-435C-8148-A715-C7125705757F}" srcOrd="0" destOrd="0" presId="urn:microsoft.com/office/officeart/2008/layout/LinedList"/>
    <dgm:cxn modelId="{B07D78A0-5526-5D4E-B3AB-FB08916021DB}" type="presParOf" srcId="{FA7C3AA4-AB12-EB4B-84F8-9DDB7555CDDA}" destId="{2B05AB6D-D740-FC4B-95CB-522EEA00CC61}" srcOrd="1" destOrd="0" presId="urn:microsoft.com/office/officeart/2008/layout/LinedList"/>
    <dgm:cxn modelId="{4BFCEFEC-D05D-544D-8BE5-7C09595D7B40}" type="presParOf" srcId="{EDD4B27A-8852-714A-8E39-5BFAA57B8D3A}" destId="{08610D36-A3D1-0746-974B-24AE6B01A103}" srcOrd="2" destOrd="0" presId="urn:microsoft.com/office/officeart/2008/layout/LinedList"/>
    <dgm:cxn modelId="{90BE6CD8-BBD4-F544-A3AC-265C13A77DD5}" type="presParOf" srcId="{EDD4B27A-8852-714A-8E39-5BFAA57B8D3A}" destId="{B15A0974-3D8F-2341-A09B-5CA8CCB44349}" srcOrd="3" destOrd="0" presId="urn:microsoft.com/office/officeart/2008/layout/LinedList"/>
    <dgm:cxn modelId="{C1FBD3D5-7AA7-C64C-9C7C-D07B57712C63}" type="presParOf" srcId="{B15A0974-3D8F-2341-A09B-5CA8CCB44349}" destId="{41E0D395-EC50-2947-92E2-6D4A0981FA7B}" srcOrd="0" destOrd="0" presId="urn:microsoft.com/office/officeart/2008/layout/LinedList"/>
    <dgm:cxn modelId="{0DCFE4FD-00C1-BD48-B2C8-4432F3011FDF}" type="presParOf" srcId="{B15A0974-3D8F-2341-A09B-5CA8CCB44349}" destId="{F3DBCFDC-3BED-064E-B811-EED69BE20A50}" srcOrd="1" destOrd="0" presId="urn:microsoft.com/office/officeart/2008/layout/LinedList"/>
    <dgm:cxn modelId="{F89F5CFB-896F-324B-8D73-564C9C5C3549}" type="presParOf" srcId="{EDD4B27A-8852-714A-8E39-5BFAA57B8D3A}" destId="{93CB4C11-E67D-834C-94DD-E9D82BBF2892}" srcOrd="4" destOrd="0" presId="urn:microsoft.com/office/officeart/2008/layout/LinedList"/>
    <dgm:cxn modelId="{F8D02814-A826-B84A-A9DA-FAC1C0F2AD63}" type="presParOf" srcId="{EDD4B27A-8852-714A-8E39-5BFAA57B8D3A}" destId="{DA1CBBF6-54E6-E14D-B0FB-6273B2AC7AAC}" srcOrd="5" destOrd="0" presId="urn:microsoft.com/office/officeart/2008/layout/LinedList"/>
    <dgm:cxn modelId="{E9D146EF-559B-8640-897F-F85EF76C8438}" type="presParOf" srcId="{DA1CBBF6-54E6-E14D-B0FB-6273B2AC7AAC}" destId="{53123178-6898-254C-B4C4-043BAED9F64E}" srcOrd="0" destOrd="0" presId="urn:microsoft.com/office/officeart/2008/layout/LinedList"/>
    <dgm:cxn modelId="{6F93A30C-49B1-464E-862C-C9A667E83942}" type="presParOf" srcId="{DA1CBBF6-54E6-E14D-B0FB-6273B2AC7AAC}" destId="{F4452919-CC43-5B49-9440-4B1A9FA4661B}" srcOrd="1" destOrd="0" presId="urn:microsoft.com/office/officeart/2008/layout/LinedList"/>
    <dgm:cxn modelId="{611FC892-1F6C-FE4A-A9D0-4B29521DA3C3}" type="presParOf" srcId="{EDD4B27A-8852-714A-8E39-5BFAA57B8D3A}" destId="{CF2C3791-F942-FC4E-A629-DAA25967F316}" srcOrd="6" destOrd="0" presId="urn:microsoft.com/office/officeart/2008/layout/LinedList"/>
    <dgm:cxn modelId="{B3B4663E-0275-D145-B1B2-D3E753C2126A}" type="presParOf" srcId="{EDD4B27A-8852-714A-8E39-5BFAA57B8D3A}" destId="{171813FA-554B-F348-AD24-A1B4715C4360}" srcOrd="7" destOrd="0" presId="urn:microsoft.com/office/officeart/2008/layout/LinedList"/>
    <dgm:cxn modelId="{472F48BF-49F7-4D41-B3B9-ECBA97DC1E38}" type="presParOf" srcId="{171813FA-554B-F348-AD24-A1B4715C4360}" destId="{D490B8E8-8416-A141-B449-8D5A186CE04C}" srcOrd="0" destOrd="0" presId="urn:microsoft.com/office/officeart/2008/layout/LinedList"/>
    <dgm:cxn modelId="{CF77122B-4B0A-F747-BF26-DE891985B912}" type="presParOf" srcId="{171813FA-554B-F348-AD24-A1B4715C4360}" destId="{18AEA3C5-538D-7148-A3A5-177B630D0FC2}" srcOrd="1" destOrd="0" presId="urn:microsoft.com/office/officeart/2008/layout/LinedList"/>
    <dgm:cxn modelId="{5B7AD268-7074-8849-BC62-35D604BE128B}" type="presParOf" srcId="{EDD4B27A-8852-714A-8E39-5BFAA57B8D3A}" destId="{688EAB7A-C341-F546-9C09-DC0CB073740B}" srcOrd="8" destOrd="0" presId="urn:microsoft.com/office/officeart/2008/layout/LinedList"/>
    <dgm:cxn modelId="{8E87067B-5F5F-804D-A415-824AC1B06987}" type="presParOf" srcId="{EDD4B27A-8852-714A-8E39-5BFAA57B8D3A}" destId="{4CC31AC9-8E35-0E41-B57D-A2AD88DAF681}" srcOrd="9" destOrd="0" presId="urn:microsoft.com/office/officeart/2008/layout/LinedList"/>
    <dgm:cxn modelId="{F21F4A1A-089D-B446-B640-3AD70FB85525}" type="presParOf" srcId="{4CC31AC9-8E35-0E41-B57D-A2AD88DAF681}" destId="{7B68092B-0275-0C43-9211-DA4EB30107E2}" srcOrd="0" destOrd="0" presId="urn:microsoft.com/office/officeart/2008/layout/LinedList"/>
    <dgm:cxn modelId="{5656945D-1BBC-5A43-86F1-87005A8E3E4A}" type="presParOf" srcId="{4CC31AC9-8E35-0E41-B57D-A2AD88DAF681}" destId="{8381162C-0F26-C546-983F-56EAB730E4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148B-51D3-984B-908D-35C7BA697A68}">
      <dsp:nvSpPr>
        <dsp:cNvPr id="0" name=""/>
        <dsp:cNvSpPr/>
      </dsp:nvSpPr>
      <dsp:spPr>
        <a:xfrm>
          <a:off x="0" y="88466"/>
          <a:ext cx="7028426" cy="0"/>
        </a:xfrm>
        <a:prstGeom prst="lin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w="9525" cap="flat" cmpd="sng" algn="ctr">
          <a:solidFill>
            <a:schemeClr val="accent1">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2B68A4-435C-8148-A715-C7125705757F}">
      <dsp:nvSpPr>
        <dsp:cNvPr id="0" name=""/>
        <dsp:cNvSpPr/>
      </dsp:nvSpPr>
      <dsp:spPr>
        <a:xfrm>
          <a:off x="0" y="651"/>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Applications and Websites</a:t>
          </a:r>
        </a:p>
        <a:p>
          <a:pPr marL="0" lvl="0" indent="0" algn="l" defTabSz="800100">
            <a:lnSpc>
              <a:spcPct val="90000"/>
            </a:lnSpc>
            <a:spcBef>
              <a:spcPct val="0"/>
            </a:spcBef>
            <a:spcAft>
              <a:spcPct val="35000"/>
            </a:spcAft>
            <a:buNone/>
          </a:pPr>
          <a:r>
            <a:rPr lang="en-US" sz="1800" kern="1200">
              <a:solidFill>
                <a:schemeClr val="tx1"/>
              </a:solidFill>
            </a:rPr>
            <a:t>- </a:t>
          </a:r>
          <a:r>
            <a:rPr lang="en-US" sz="1800" kern="1200" err="1">
              <a:solidFill>
                <a:schemeClr val="tx1"/>
              </a:solidFill>
            </a:rPr>
            <a:t>Wikipedia.org</a:t>
          </a:r>
          <a:r>
            <a:rPr lang="en-US" sz="1800" kern="1200">
              <a:solidFill>
                <a:schemeClr val="tx1"/>
              </a:solidFill>
            </a:rPr>
            <a:t>, </a:t>
          </a:r>
          <a:r>
            <a:rPr lang="en-US" sz="1800" kern="1200" err="1">
              <a:solidFill>
                <a:schemeClr val="tx1"/>
              </a:solidFill>
            </a:rPr>
            <a:t>ICANN.org</a:t>
          </a:r>
          <a:r>
            <a:rPr lang="en-US" sz="1800" kern="1200">
              <a:solidFill>
                <a:schemeClr val="tx1"/>
              </a:solidFill>
            </a:rPr>
            <a:t>, </a:t>
          </a:r>
          <a:r>
            <a:rPr lang="en-US" sz="1800" kern="1200" err="1">
              <a:solidFill>
                <a:schemeClr val="tx1"/>
              </a:solidFill>
            </a:rPr>
            <a:t>Amazon.com</a:t>
          </a:r>
          <a:r>
            <a:rPr lang="en-US" sz="1800" kern="1200">
              <a:solidFill>
                <a:schemeClr val="tx1"/>
              </a:solidFill>
            </a:rPr>
            <a:t>, custom websites globally</a:t>
          </a:r>
        </a:p>
        <a:p>
          <a:pPr marL="0" lvl="0" indent="0" algn="l" defTabSz="800100">
            <a:lnSpc>
              <a:spcPct val="90000"/>
            </a:lnSpc>
            <a:spcBef>
              <a:spcPct val="0"/>
            </a:spcBef>
            <a:spcAft>
              <a:spcPct val="35000"/>
            </a:spcAft>
            <a:buNone/>
          </a:pPr>
          <a:r>
            <a:rPr lang="en-US" sz="1800" kern="1200">
              <a:solidFill>
                <a:schemeClr val="tx1"/>
              </a:solidFill>
            </a:rPr>
            <a:t>- PowerPoint, Google-Docs, Safari, Acrobat, custom apps</a:t>
          </a:r>
        </a:p>
        <a:p>
          <a:pPr marL="0" lvl="0" indent="0" algn="l" defTabSz="800100">
            <a:lnSpc>
              <a:spcPct val="90000"/>
            </a:lnSpc>
            <a:spcBef>
              <a:spcPct val="0"/>
            </a:spcBef>
            <a:spcAft>
              <a:spcPct val="35000"/>
            </a:spcAft>
            <a:buNone/>
          </a:pPr>
          <a:endParaRPr lang="en-US" sz="1800" kern="1200">
            <a:solidFill>
              <a:schemeClr val="tx1"/>
            </a:solidFill>
          </a:endParaRPr>
        </a:p>
      </dsp:txBody>
      <dsp:txXfrm>
        <a:off x="0" y="651"/>
        <a:ext cx="7028426" cy="1066625"/>
      </dsp:txXfrm>
    </dsp:sp>
    <dsp:sp modelId="{08610D36-A3D1-0746-974B-24AE6B01A103}">
      <dsp:nvSpPr>
        <dsp:cNvPr id="0" name=""/>
        <dsp:cNvSpPr/>
      </dsp:nvSpPr>
      <dsp:spPr>
        <a:xfrm>
          <a:off x="0" y="1067277"/>
          <a:ext cx="7028426" cy="0"/>
        </a:xfrm>
        <a:prstGeom prst="line">
          <a:avLst/>
        </a:prstGeom>
        <a:gradFill rotWithShape="0">
          <a:gsLst>
            <a:gs pos="0">
              <a:schemeClr val="accent1">
                <a:alpha val="90000"/>
                <a:hueOff val="0"/>
                <a:satOff val="0"/>
                <a:lumOff val="0"/>
                <a:alphaOff val="-10000"/>
                <a:tint val="100000"/>
                <a:shade val="100000"/>
                <a:satMod val="130000"/>
              </a:schemeClr>
            </a:gs>
            <a:gs pos="100000">
              <a:schemeClr val="accent1">
                <a:alpha val="90000"/>
                <a:hueOff val="0"/>
                <a:satOff val="0"/>
                <a:lumOff val="0"/>
                <a:alphaOff val="-10000"/>
                <a:tint val="50000"/>
                <a:shade val="100000"/>
                <a:satMod val="350000"/>
              </a:schemeClr>
            </a:gs>
          </a:gsLst>
          <a:lin ang="16200000" scaled="0"/>
        </a:gradFill>
        <a:ln w="9525" cap="flat" cmpd="sng" algn="ctr">
          <a:solidFill>
            <a:schemeClr val="accent1">
              <a:alpha val="90000"/>
              <a:hueOff val="0"/>
              <a:satOff val="0"/>
              <a:lumOff val="0"/>
              <a:alphaOff val="-1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1E0D395-EC50-2947-92E2-6D4A0981FA7B}">
      <dsp:nvSpPr>
        <dsp:cNvPr id="0" name=""/>
        <dsp:cNvSpPr/>
      </dsp:nvSpPr>
      <dsp:spPr>
        <a:xfrm>
          <a:off x="0" y="1067277"/>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Social Media and Search Engines</a:t>
          </a:r>
        </a:p>
        <a:p>
          <a:pPr marL="0" lvl="0" indent="0" algn="l" defTabSz="800100">
            <a:lnSpc>
              <a:spcPct val="90000"/>
            </a:lnSpc>
            <a:spcBef>
              <a:spcPct val="0"/>
            </a:spcBef>
            <a:spcAft>
              <a:spcPct val="35000"/>
            </a:spcAft>
            <a:buNone/>
          </a:pPr>
          <a:r>
            <a:rPr lang="en-US" sz="1800" kern="1200" dirty="0">
              <a:solidFill>
                <a:schemeClr val="tx1"/>
              </a:solidFill>
            </a:rPr>
            <a:t>- Chrome, Bing, Safari, Firefox, local (e.g., Chinese) browsers</a:t>
          </a:r>
        </a:p>
        <a:p>
          <a:pPr marL="0" lvl="0" indent="0" algn="l" defTabSz="800100">
            <a:lnSpc>
              <a:spcPct val="90000"/>
            </a:lnSpc>
            <a:spcBef>
              <a:spcPct val="0"/>
            </a:spcBef>
            <a:spcAft>
              <a:spcPct val="35000"/>
            </a:spcAft>
            <a:buNone/>
          </a:pPr>
          <a:r>
            <a:rPr lang="en-US" sz="1800" kern="1200" dirty="0">
              <a:solidFill>
                <a:schemeClr val="tx1"/>
              </a:solidFill>
            </a:rPr>
            <a:t>- Facebook, Instagram, Twitter, Skype, WeChat, WhatsApp, Viber</a:t>
          </a:r>
        </a:p>
        <a:p>
          <a:pPr marL="0" lvl="0" indent="0" algn="l" defTabSz="800100">
            <a:lnSpc>
              <a:spcPct val="90000"/>
            </a:lnSpc>
            <a:spcBef>
              <a:spcPct val="0"/>
            </a:spcBef>
            <a:spcAft>
              <a:spcPct val="35000"/>
            </a:spcAft>
            <a:buNone/>
          </a:pPr>
          <a:endParaRPr lang="en-US" sz="1800" kern="1200" dirty="0">
            <a:solidFill>
              <a:schemeClr val="tx1"/>
            </a:solidFill>
          </a:endParaRPr>
        </a:p>
      </dsp:txBody>
      <dsp:txXfrm>
        <a:off x="0" y="1067277"/>
        <a:ext cx="7028426" cy="1066625"/>
      </dsp:txXfrm>
    </dsp:sp>
    <dsp:sp modelId="{93CB4C11-E67D-834C-94DD-E9D82BBF2892}">
      <dsp:nvSpPr>
        <dsp:cNvPr id="0" name=""/>
        <dsp:cNvSpPr/>
      </dsp:nvSpPr>
      <dsp:spPr>
        <a:xfrm>
          <a:off x="0" y="2133903"/>
          <a:ext cx="7028426" cy="0"/>
        </a:xfrm>
        <a:prstGeom prst="lin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w="9525" cap="flat" cmpd="sng" algn="ctr">
          <a:solidFill>
            <a:schemeClr val="accent1">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3123178-6898-254C-B4C4-043BAED9F64E}">
      <dsp:nvSpPr>
        <dsp:cNvPr id="0" name=""/>
        <dsp:cNvSpPr/>
      </dsp:nvSpPr>
      <dsp:spPr>
        <a:xfrm>
          <a:off x="0" y="2133903"/>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Programming Languages and Frameworks</a:t>
          </a:r>
        </a:p>
        <a:p>
          <a:pPr marL="0" lvl="0" indent="0" algn="l" defTabSz="800100">
            <a:lnSpc>
              <a:spcPct val="90000"/>
            </a:lnSpc>
            <a:spcBef>
              <a:spcPct val="0"/>
            </a:spcBef>
            <a:spcAft>
              <a:spcPct val="35000"/>
            </a:spcAft>
            <a:buNone/>
          </a:pPr>
          <a:r>
            <a:rPr lang="en-US" sz="1800" kern="1200" dirty="0">
              <a:solidFill>
                <a:schemeClr val="tx1"/>
              </a:solidFill>
            </a:rPr>
            <a:t>- JavaScript, Java, Swift, C#, PHP, Python</a:t>
          </a:r>
        </a:p>
        <a:p>
          <a:pPr marL="0" lvl="0" indent="0" algn="l" defTabSz="800100">
            <a:lnSpc>
              <a:spcPct val="90000"/>
            </a:lnSpc>
            <a:spcBef>
              <a:spcPct val="0"/>
            </a:spcBef>
            <a:spcAft>
              <a:spcPct val="35000"/>
            </a:spcAft>
            <a:buNone/>
          </a:pPr>
          <a:r>
            <a:rPr lang="en-US" sz="1800" kern="1200" dirty="0">
              <a:solidFill>
                <a:schemeClr val="tx1"/>
              </a:solidFill>
            </a:rPr>
            <a:t>- Angular, Spring, .NET core, J2EE, WordPress, SAP, Oracle</a:t>
          </a:r>
        </a:p>
      </dsp:txBody>
      <dsp:txXfrm>
        <a:off x="0" y="2133903"/>
        <a:ext cx="7028426" cy="1066625"/>
      </dsp:txXfrm>
    </dsp:sp>
    <dsp:sp modelId="{CF2C3791-F942-FC4E-A629-DAA25967F316}">
      <dsp:nvSpPr>
        <dsp:cNvPr id="0" name=""/>
        <dsp:cNvSpPr/>
      </dsp:nvSpPr>
      <dsp:spPr>
        <a:xfrm>
          <a:off x="0" y="3200528"/>
          <a:ext cx="7028426" cy="0"/>
        </a:xfrm>
        <a:prstGeom prst="line">
          <a:avLst/>
        </a:prstGeom>
        <a:gradFill rotWithShape="0">
          <a:gsLst>
            <a:gs pos="0">
              <a:schemeClr val="accent1">
                <a:alpha val="90000"/>
                <a:hueOff val="0"/>
                <a:satOff val="0"/>
                <a:lumOff val="0"/>
                <a:alphaOff val="-30000"/>
                <a:tint val="100000"/>
                <a:shade val="100000"/>
                <a:satMod val="130000"/>
              </a:schemeClr>
            </a:gs>
            <a:gs pos="100000">
              <a:schemeClr val="accent1">
                <a:alpha val="90000"/>
                <a:hueOff val="0"/>
                <a:satOff val="0"/>
                <a:lumOff val="0"/>
                <a:alphaOff val="-30000"/>
                <a:tint val="50000"/>
                <a:shade val="100000"/>
                <a:satMod val="350000"/>
              </a:schemeClr>
            </a:gs>
          </a:gsLst>
          <a:lin ang="16200000" scaled="0"/>
        </a:gradFill>
        <a:ln w="9525" cap="flat" cmpd="sng" algn="ctr">
          <a:solidFill>
            <a:schemeClr val="accent1">
              <a:alpha val="90000"/>
              <a:hueOff val="0"/>
              <a:satOff val="0"/>
              <a:lumOff val="0"/>
              <a:alphaOff val="-3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490B8E8-8416-A141-B449-8D5A186CE04C}">
      <dsp:nvSpPr>
        <dsp:cNvPr id="0" name=""/>
        <dsp:cNvSpPr/>
      </dsp:nvSpPr>
      <dsp:spPr>
        <a:xfrm>
          <a:off x="0" y="3200528"/>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Platforms, Operating Systems and Sytem Tools</a:t>
          </a:r>
        </a:p>
        <a:p>
          <a:pPr marL="0" lvl="0" indent="0" algn="l" defTabSz="800100">
            <a:lnSpc>
              <a:spcPct val="90000"/>
            </a:lnSpc>
            <a:spcBef>
              <a:spcPct val="0"/>
            </a:spcBef>
            <a:spcAft>
              <a:spcPct val="35000"/>
            </a:spcAft>
            <a:buNone/>
          </a:pPr>
          <a:r>
            <a:rPr lang="en-US" sz="1800" kern="1200">
              <a:solidFill>
                <a:schemeClr val="tx1"/>
              </a:solidFill>
            </a:rPr>
            <a:t>- iOS, Windows, Linux, Android, App Stores</a:t>
          </a:r>
        </a:p>
        <a:p>
          <a:pPr marL="0" lvl="0" indent="0" algn="l" defTabSz="800100">
            <a:lnSpc>
              <a:spcPct val="90000"/>
            </a:lnSpc>
            <a:spcBef>
              <a:spcPct val="0"/>
            </a:spcBef>
            <a:spcAft>
              <a:spcPct val="35000"/>
            </a:spcAft>
            <a:buNone/>
          </a:pPr>
          <a:r>
            <a:rPr lang="en-US" sz="1800" kern="1200">
              <a:solidFill>
                <a:schemeClr val="tx1"/>
              </a:solidFill>
            </a:rPr>
            <a:t>- Active Directory, OpenLDAP, OpenSSL, Ping, Telnet</a:t>
          </a:r>
        </a:p>
      </dsp:txBody>
      <dsp:txXfrm>
        <a:off x="0" y="3200528"/>
        <a:ext cx="7028426" cy="1066625"/>
      </dsp:txXfrm>
    </dsp:sp>
    <dsp:sp modelId="{688EAB7A-C341-F546-9C09-DC0CB073740B}">
      <dsp:nvSpPr>
        <dsp:cNvPr id="0" name=""/>
        <dsp:cNvSpPr/>
      </dsp:nvSpPr>
      <dsp:spPr>
        <a:xfrm>
          <a:off x="0" y="4267154"/>
          <a:ext cx="7028426" cy="0"/>
        </a:xfrm>
        <a:prstGeom prst="lin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w="9525" cap="flat" cmpd="sng" algn="ctr">
          <a:solidFill>
            <a:schemeClr val="accent1">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B68092B-0275-0C43-9211-DA4EB30107E2}">
      <dsp:nvSpPr>
        <dsp:cNvPr id="0" name=""/>
        <dsp:cNvSpPr/>
      </dsp:nvSpPr>
      <dsp:spPr>
        <a:xfrm>
          <a:off x="0" y="4267154"/>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Standards and Best Practices</a:t>
          </a:r>
        </a:p>
        <a:p>
          <a:pPr marL="0" lvl="0" indent="0" algn="l" defTabSz="800100">
            <a:lnSpc>
              <a:spcPct val="90000"/>
            </a:lnSpc>
            <a:spcBef>
              <a:spcPct val="0"/>
            </a:spcBef>
            <a:spcAft>
              <a:spcPct val="35000"/>
            </a:spcAft>
            <a:buNone/>
          </a:pPr>
          <a:r>
            <a:rPr lang="en-US" sz="1800" kern="1200">
              <a:solidFill>
                <a:schemeClr val="tx1"/>
              </a:solidFill>
            </a:rPr>
            <a:t>- IETF RFCs, W3C HTML, Unicode CLDR, WHATWG</a:t>
          </a:r>
        </a:p>
        <a:p>
          <a:pPr marL="0" lvl="0" indent="0" algn="l" defTabSz="800100">
            <a:lnSpc>
              <a:spcPct val="90000"/>
            </a:lnSpc>
            <a:spcBef>
              <a:spcPct val="0"/>
            </a:spcBef>
            <a:spcAft>
              <a:spcPct val="35000"/>
            </a:spcAft>
            <a:buNone/>
          </a:pPr>
          <a:r>
            <a:rPr lang="en-US" sz="1800" kern="1200">
              <a:solidFill>
                <a:schemeClr val="tx1"/>
              </a:solidFill>
            </a:rPr>
            <a:t>- Industry-based standards (health, aviation, ...)</a:t>
          </a:r>
        </a:p>
      </dsp:txBody>
      <dsp:txXfrm>
        <a:off x="0" y="4267154"/>
        <a:ext cx="7028426" cy="106662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8F13CC-A6A6-524A-A0F8-DAB9B298E3B6}" type="datetimeFigureOut">
              <a:rPr lang="en-US" smtClean="0"/>
              <a:t>3/24/23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CED518-EFD6-E34B-989E-6B6564A75595}" type="slidenum">
              <a:rPr lang="en-US" smtClean="0"/>
              <a:t>‹#›</a:t>
            </a:fld>
            <a:endParaRPr lang="en-US" dirty="0"/>
          </a:p>
        </p:txBody>
      </p:sp>
    </p:spTree>
    <p:extLst>
      <p:ext uri="{BB962C8B-B14F-4D97-AF65-F5344CB8AC3E}">
        <p14:creationId xmlns:p14="http://schemas.microsoft.com/office/powerpoint/2010/main" val="2314000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614CD-FA73-DF49-AA13-A5EF746D725A}" type="datetimeFigureOut">
              <a:rPr lang="en-US" smtClean="0"/>
              <a:t>3/24/23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2FF9-4628-B146-9948-95257A430692}" type="slidenum">
              <a:rPr lang="en-US" smtClean="0"/>
              <a:t>‹#›</a:t>
            </a:fld>
            <a:endParaRPr lang="en-US" dirty="0"/>
          </a:p>
        </p:txBody>
      </p:sp>
    </p:spTree>
    <p:extLst>
      <p:ext uri="{BB962C8B-B14F-4D97-AF65-F5344CB8AC3E}">
        <p14:creationId xmlns:p14="http://schemas.microsoft.com/office/powerpoint/2010/main" val="21568994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2</a:t>
            </a:fld>
            <a:endParaRPr lang="en-US"/>
          </a:p>
        </p:txBody>
      </p:sp>
    </p:spTree>
    <p:extLst>
      <p:ext uri="{BB962C8B-B14F-4D97-AF65-F5344CB8AC3E}">
        <p14:creationId xmlns:p14="http://schemas.microsoft.com/office/powerpoint/2010/main" val="214110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17</a:t>
            </a:fld>
            <a:endParaRPr lang="en-US"/>
          </a:p>
        </p:txBody>
      </p:sp>
    </p:spTree>
    <p:extLst>
      <p:ext uri="{BB962C8B-B14F-4D97-AF65-F5344CB8AC3E}">
        <p14:creationId xmlns:p14="http://schemas.microsoft.com/office/powerpoint/2010/main" val="282778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18</a:t>
            </a:fld>
            <a:endParaRPr lang="en-US"/>
          </a:p>
        </p:txBody>
      </p:sp>
    </p:spTree>
    <p:extLst>
      <p:ext uri="{BB962C8B-B14F-4D97-AF65-F5344CB8AC3E}">
        <p14:creationId xmlns:p14="http://schemas.microsoft.com/office/powerpoint/2010/main" val="395636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19</a:t>
            </a:fld>
            <a:endParaRPr lang="en-US"/>
          </a:p>
        </p:txBody>
      </p:sp>
    </p:spTree>
    <p:extLst>
      <p:ext uri="{BB962C8B-B14F-4D97-AF65-F5344CB8AC3E}">
        <p14:creationId xmlns:p14="http://schemas.microsoft.com/office/powerpoint/2010/main" val="390536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20</a:t>
            </a:fld>
            <a:endParaRPr lang="en-US"/>
          </a:p>
        </p:txBody>
      </p:sp>
    </p:spTree>
    <p:extLst>
      <p:ext uri="{BB962C8B-B14F-4D97-AF65-F5344CB8AC3E}">
        <p14:creationId xmlns:p14="http://schemas.microsoft.com/office/powerpoint/2010/main" val="382799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21</a:t>
            </a:fld>
            <a:endParaRPr lang="en-US"/>
          </a:p>
        </p:txBody>
      </p:sp>
    </p:spTree>
    <p:extLst>
      <p:ext uri="{BB962C8B-B14F-4D97-AF65-F5344CB8AC3E}">
        <p14:creationId xmlns:p14="http://schemas.microsoft.com/office/powerpoint/2010/main" val="3436411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22</a:t>
            </a:fld>
            <a:endParaRPr lang="en-US"/>
          </a:p>
        </p:txBody>
      </p:sp>
    </p:spTree>
    <p:extLst>
      <p:ext uri="{BB962C8B-B14F-4D97-AF65-F5344CB8AC3E}">
        <p14:creationId xmlns:p14="http://schemas.microsoft.com/office/powerpoint/2010/main" val="1042534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23</a:t>
            </a:fld>
            <a:endParaRPr lang="en-US"/>
          </a:p>
        </p:txBody>
      </p:sp>
    </p:spTree>
    <p:extLst>
      <p:ext uri="{BB962C8B-B14F-4D97-AF65-F5344CB8AC3E}">
        <p14:creationId xmlns:p14="http://schemas.microsoft.com/office/powerpoint/2010/main" val="239464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25</a:t>
            </a:fld>
            <a:endParaRPr lang="en-US" dirty="0"/>
          </a:p>
        </p:txBody>
      </p:sp>
    </p:spTree>
    <p:extLst>
      <p:ext uri="{BB962C8B-B14F-4D97-AF65-F5344CB8AC3E}">
        <p14:creationId xmlns:p14="http://schemas.microsoft.com/office/powerpoint/2010/main" val="2207831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26</a:t>
            </a:fld>
            <a:endParaRPr lang="en-US" dirty="0"/>
          </a:p>
        </p:txBody>
      </p:sp>
    </p:spTree>
    <p:extLst>
      <p:ext uri="{BB962C8B-B14F-4D97-AF65-F5344CB8AC3E}">
        <p14:creationId xmlns:p14="http://schemas.microsoft.com/office/powerpoint/2010/main" val="899615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28</a:t>
            </a:fld>
            <a:endParaRPr lang="en-US" dirty="0"/>
          </a:p>
        </p:txBody>
      </p:sp>
    </p:spTree>
    <p:extLst>
      <p:ext uri="{BB962C8B-B14F-4D97-AF65-F5344CB8AC3E}">
        <p14:creationId xmlns:p14="http://schemas.microsoft.com/office/powerpoint/2010/main" val="8199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7</a:t>
            </a:fld>
            <a:endParaRPr lang="en-US"/>
          </a:p>
        </p:txBody>
      </p:sp>
    </p:spTree>
    <p:extLst>
      <p:ext uri="{BB962C8B-B14F-4D97-AF65-F5344CB8AC3E}">
        <p14:creationId xmlns:p14="http://schemas.microsoft.com/office/powerpoint/2010/main" val="4009280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29</a:t>
            </a:fld>
            <a:endParaRPr lang="en-US" dirty="0"/>
          </a:p>
        </p:txBody>
      </p:sp>
    </p:spTree>
    <p:extLst>
      <p:ext uri="{BB962C8B-B14F-4D97-AF65-F5344CB8AC3E}">
        <p14:creationId xmlns:p14="http://schemas.microsoft.com/office/powerpoint/2010/main" val="3996230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30</a:t>
            </a:fld>
            <a:endParaRPr lang="en-US" dirty="0"/>
          </a:p>
        </p:txBody>
      </p:sp>
    </p:spTree>
    <p:extLst>
      <p:ext uri="{BB962C8B-B14F-4D97-AF65-F5344CB8AC3E}">
        <p14:creationId xmlns:p14="http://schemas.microsoft.com/office/powerpoint/2010/main" val="363343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31</a:t>
            </a:fld>
            <a:endParaRPr lang="en-US" dirty="0"/>
          </a:p>
        </p:txBody>
      </p:sp>
    </p:spTree>
    <p:extLst>
      <p:ext uri="{BB962C8B-B14F-4D97-AF65-F5344CB8AC3E}">
        <p14:creationId xmlns:p14="http://schemas.microsoft.com/office/powerpoint/2010/main" val="609644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34</a:t>
            </a:fld>
            <a:endParaRPr lang="en-US"/>
          </a:p>
        </p:txBody>
      </p:sp>
    </p:spTree>
    <p:extLst>
      <p:ext uri="{BB962C8B-B14F-4D97-AF65-F5344CB8AC3E}">
        <p14:creationId xmlns:p14="http://schemas.microsoft.com/office/powerpoint/2010/main" val="3381047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35</a:t>
            </a:fld>
            <a:endParaRPr lang="en-US"/>
          </a:p>
        </p:txBody>
      </p:sp>
    </p:spTree>
    <p:extLst>
      <p:ext uri="{BB962C8B-B14F-4D97-AF65-F5344CB8AC3E}">
        <p14:creationId xmlns:p14="http://schemas.microsoft.com/office/powerpoint/2010/main" val="70721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36</a:t>
            </a:fld>
            <a:endParaRPr lang="en-US" dirty="0"/>
          </a:p>
        </p:txBody>
      </p:sp>
    </p:spTree>
    <p:extLst>
      <p:ext uri="{BB962C8B-B14F-4D97-AF65-F5344CB8AC3E}">
        <p14:creationId xmlns:p14="http://schemas.microsoft.com/office/powerpoint/2010/main" val="2151071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37</a:t>
            </a:fld>
            <a:endParaRPr lang="en-US" dirty="0"/>
          </a:p>
        </p:txBody>
      </p:sp>
    </p:spTree>
    <p:extLst>
      <p:ext uri="{BB962C8B-B14F-4D97-AF65-F5344CB8AC3E}">
        <p14:creationId xmlns:p14="http://schemas.microsoft.com/office/powerpoint/2010/main" val="839948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111109E3-1F78-D74C-90F3-E36E832CAE1F}" type="slidenum">
              <a:rPr lang="en-US" smtClean="0"/>
              <a:pPr>
                <a:defRPr/>
              </a:pPr>
              <a:t>38</a:t>
            </a:fld>
            <a:endParaRPr lang="en-US" dirty="0"/>
          </a:p>
        </p:txBody>
      </p:sp>
    </p:spTree>
    <p:extLst>
      <p:ext uri="{BB962C8B-B14F-4D97-AF65-F5344CB8AC3E}">
        <p14:creationId xmlns:p14="http://schemas.microsoft.com/office/powerpoint/2010/main" val="126552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002FF9-4628-B146-9948-95257A430692}" type="slidenum">
              <a:rPr lang="en-US" smtClean="0"/>
              <a:t>8</a:t>
            </a:fld>
            <a:endParaRPr lang="en-US"/>
          </a:p>
        </p:txBody>
      </p:sp>
    </p:spTree>
    <p:extLst>
      <p:ext uri="{BB962C8B-B14F-4D97-AF65-F5344CB8AC3E}">
        <p14:creationId xmlns:p14="http://schemas.microsoft.com/office/powerpoint/2010/main" val="256074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32a6a9eb7f_0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132a6a9eb7f_0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Switching to a point per MX server - Multiple MX servers may resolve to the same IP addresses.</a:t>
            </a:r>
            <a:endParaRPr b="1" dirty="0"/>
          </a:p>
          <a:p>
            <a:pPr marL="0" lvl="0" indent="0" algn="l" rtl="0">
              <a:spcBef>
                <a:spcPts val="0"/>
              </a:spcBef>
              <a:spcAft>
                <a:spcPts val="0"/>
              </a:spcAft>
              <a:buNone/>
            </a:pPr>
            <a:r>
              <a:rPr lang="en" b="1" dirty="0"/>
              <a:t>Full</a:t>
            </a:r>
            <a:r>
              <a:rPr lang="en" dirty="0"/>
              <a:t>: All resolved IPs passed the tests</a:t>
            </a:r>
            <a:endParaRPr dirty="0"/>
          </a:p>
          <a:p>
            <a:pPr marL="0" lvl="0" indent="0" algn="l" rtl="0">
              <a:spcBef>
                <a:spcPts val="0"/>
              </a:spcBef>
              <a:spcAft>
                <a:spcPts val="0"/>
              </a:spcAft>
              <a:buNone/>
            </a:pPr>
            <a:r>
              <a:rPr lang="en" b="1" dirty="0"/>
              <a:t>Partial</a:t>
            </a:r>
            <a:r>
              <a:rPr lang="en" dirty="0"/>
              <a:t>: Some IP passed the tests, and some failed</a:t>
            </a:r>
            <a:endParaRPr dirty="0"/>
          </a:p>
          <a:p>
            <a:pPr marL="0" lvl="0" indent="0" algn="l" rtl="0">
              <a:spcBef>
                <a:spcPts val="0"/>
              </a:spcBef>
              <a:spcAft>
                <a:spcPts val="0"/>
              </a:spcAft>
              <a:buNone/>
            </a:pPr>
            <a:r>
              <a:rPr lang="en" b="1" dirty="0"/>
              <a:t>None: </a:t>
            </a:r>
            <a:r>
              <a:rPr lang="en" dirty="0"/>
              <a:t>All of the MX server IPs failed the tests</a:t>
            </a:r>
            <a:endParaRPr dirty="0"/>
          </a:p>
          <a:p>
            <a:pPr marL="0" lvl="0" indent="0" algn="l" rtl="0">
              <a:spcBef>
                <a:spcPts val="0"/>
              </a:spcBef>
              <a:spcAft>
                <a:spcPts val="0"/>
              </a:spcAft>
              <a:buNone/>
            </a:pPr>
            <a:r>
              <a:rPr lang="en" b="1" dirty="0"/>
              <a:t>No IPs: </a:t>
            </a:r>
            <a:r>
              <a:rPr lang="en" dirty="0"/>
              <a:t>No IPs could be resolved for the MX server (e.g. NXdomain)</a:t>
            </a:r>
            <a:endParaRPr dirty="0"/>
          </a:p>
          <a:p>
            <a:pPr marL="0" lvl="0" indent="0" algn="l" rtl="0">
              <a:spcBef>
                <a:spcPts val="0"/>
              </a:spcBef>
              <a:spcAft>
                <a:spcPts val="0"/>
              </a:spcAft>
              <a:buNone/>
            </a:pPr>
            <a:r>
              <a:rPr lang="en" b="1" dirty="0"/>
              <a:t>Not tested: </a:t>
            </a:r>
            <a:r>
              <a:rPr lang="en" dirty="0"/>
              <a:t>IPs could not be tested (e.g. timeout, refused connections, special use IPs, etc.)</a:t>
            </a:r>
            <a:endParaRPr dirty="0"/>
          </a:p>
        </p:txBody>
      </p:sp>
      <p:sp>
        <p:nvSpPr>
          <p:cNvPr id="865" name="Google Shape;865;g132a6a9eb7f_0_7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Tree>
    <p:extLst>
      <p:ext uri="{BB962C8B-B14F-4D97-AF65-F5344CB8AC3E}">
        <p14:creationId xmlns:p14="http://schemas.microsoft.com/office/powerpoint/2010/main" val="138312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10</a:t>
            </a:fld>
            <a:endParaRPr lang="en-US"/>
          </a:p>
        </p:txBody>
      </p:sp>
    </p:spTree>
    <p:extLst>
      <p:ext uri="{BB962C8B-B14F-4D97-AF65-F5344CB8AC3E}">
        <p14:creationId xmlns:p14="http://schemas.microsoft.com/office/powerpoint/2010/main" val="66705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12</a:t>
            </a:fld>
            <a:endParaRPr lang="en-US"/>
          </a:p>
        </p:txBody>
      </p:sp>
    </p:spTree>
    <p:extLst>
      <p:ext uri="{BB962C8B-B14F-4D97-AF65-F5344CB8AC3E}">
        <p14:creationId xmlns:p14="http://schemas.microsoft.com/office/powerpoint/2010/main" val="153244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14</a:t>
            </a:fld>
            <a:endParaRPr lang="en-US"/>
          </a:p>
        </p:txBody>
      </p:sp>
    </p:spTree>
    <p:extLst>
      <p:ext uri="{BB962C8B-B14F-4D97-AF65-F5344CB8AC3E}">
        <p14:creationId xmlns:p14="http://schemas.microsoft.com/office/powerpoint/2010/main" val="21593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https://bournetocode.com/projects/GCSE_Computing_Fundamentals/pages/3-3-5-ascii.html</a:t>
            </a:r>
          </a:p>
        </p:txBody>
      </p:sp>
      <p:sp>
        <p:nvSpPr>
          <p:cNvPr id="4" name="Slide Number Placeholder 3"/>
          <p:cNvSpPr>
            <a:spLocks noGrp="1"/>
          </p:cNvSpPr>
          <p:nvPr>
            <p:ph type="sldNum" sz="quarter" idx="10"/>
          </p:nvPr>
        </p:nvSpPr>
        <p:spPr/>
        <p:txBody>
          <a:bodyPr/>
          <a:lstStyle/>
          <a:p>
            <a:fld id="{7E002FF9-4628-B146-9948-95257A430692}" type="slidenum">
              <a:rPr lang="en-US" smtClean="0"/>
              <a:t>15</a:t>
            </a:fld>
            <a:endParaRPr lang="en-US"/>
          </a:p>
        </p:txBody>
      </p:sp>
    </p:spTree>
    <p:extLst>
      <p:ext uri="{BB962C8B-B14F-4D97-AF65-F5344CB8AC3E}">
        <p14:creationId xmlns:p14="http://schemas.microsoft.com/office/powerpoint/2010/main" val="125332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https://bournetocode.com/projects/GCSE_Computing_Fundamentals/pages/3-3-5-ascii.html</a:t>
            </a:r>
          </a:p>
        </p:txBody>
      </p:sp>
      <p:sp>
        <p:nvSpPr>
          <p:cNvPr id="4" name="Slide Number Placeholder 3"/>
          <p:cNvSpPr>
            <a:spLocks noGrp="1"/>
          </p:cNvSpPr>
          <p:nvPr>
            <p:ph type="sldNum" sz="quarter" idx="10"/>
          </p:nvPr>
        </p:nvSpPr>
        <p:spPr/>
        <p:txBody>
          <a:bodyPr/>
          <a:lstStyle/>
          <a:p>
            <a:fld id="{7E002FF9-4628-B146-9948-95257A430692}" type="slidenum">
              <a:rPr lang="en-US" smtClean="0"/>
              <a:t>16</a:t>
            </a:fld>
            <a:endParaRPr lang="en-US"/>
          </a:p>
        </p:txBody>
      </p:sp>
    </p:spTree>
    <p:extLst>
      <p:ext uri="{BB962C8B-B14F-4D97-AF65-F5344CB8AC3E}">
        <p14:creationId xmlns:p14="http://schemas.microsoft.com/office/powerpoint/2010/main" val="20493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facebook.com/icannorg" TargetMode="External"/><Relationship Id="rId18" Type="http://schemas.openxmlformats.org/officeDocument/2006/relationships/hyperlink" Target="https://soundcloud.com/icann" TargetMode="External"/><Relationship Id="rId3" Type="http://schemas.openxmlformats.org/officeDocument/2006/relationships/hyperlink" Target="https://www.flickr.com/photos/icann" TargetMode="External"/><Relationship Id="rId7" Type="http://schemas.openxmlformats.org/officeDocument/2006/relationships/hyperlink" Target="linkedin.com/company/icann" TargetMode="External"/><Relationship Id="rId12" Type="http://schemas.openxmlformats.org/officeDocument/2006/relationships/hyperlink" Target="https://www.facebook.com/icannorg" TargetMode="External"/><Relationship Id="rId17" Type="http://schemas.openxmlformats.org/officeDocument/2006/relationships/hyperlink" Target="https://www.youtube.com/user/ICANNnews" TargetMode="External"/><Relationship Id="rId2" Type="http://schemas.openxmlformats.org/officeDocument/2006/relationships/image" Target="../media/image18.emf"/><Relationship Id="rId16" Type="http://schemas.openxmlformats.org/officeDocument/2006/relationships/image" Target="../media/image23.png"/><Relationship Id="rId20" Type="http://schemas.openxmlformats.org/officeDocument/2006/relationships/hyperlink" Target="https://www.slideshare.net/icannpresentations" TargetMode="External"/><Relationship Id="rId1" Type="http://schemas.openxmlformats.org/officeDocument/2006/relationships/slideMaster" Target="../slideMasters/slideMaster1.xml"/><Relationship Id="rId6" Type="http://schemas.openxmlformats.org/officeDocument/2006/relationships/hyperlink" Target="https://www.linkedin.com/company/icann" TargetMode="External"/><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hyperlink" Target="youtube.com/user/ICANNnews" TargetMode="External"/><Relationship Id="rId10" Type="http://schemas.openxmlformats.org/officeDocument/2006/relationships/hyperlink" Target="twitter.com/icann" TargetMode="External"/><Relationship Id="rId19" Type="http://schemas.openxmlformats.org/officeDocument/2006/relationships/image" Target="../media/image24.png"/><Relationship Id="rId4" Type="http://schemas.openxmlformats.org/officeDocument/2006/relationships/hyperlink" Target="flickr.com/photos/icann" TargetMode="External"/><Relationship Id="rId9" Type="http://schemas.openxmlformats.org/officeDocument/2006/relationships/hyperlink" Target="https://www.twitter.com/icann" TargetMode="External"/><Relationship Id="rId1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05055" cy="450663"/>
          </a:xfrm>
          <a:prstGeom prst="rect">
            <a:avLst/>
          </a:prstGeom>
        </p:spPr>
        <p:txBody>
          <a:bodyPr lIns="91440" tIns="45720" rIns="91440" bIns="45720"/>
          <a:lstStyle>
            <a:lvl1pPr>
              <a:defRPr>
                <a:solidFill>
                  <a:schemeClr val="accent6">
                    <a:lumMod val="50000"/>
                  </a:schemeClr>
                </a:solidFill>
                <a:latin typeface="+mj-lt"/>
              </a:defRPr>
            </a:lvl1pPr>
          </a:lstStyle>
          <a:p>
            <a:r>
              <a:rPr lang="en-US"/>
              <a:t>Click to edit Master title style</a:t>
            </a:r>
            <a:endParaRPr lang="en-US" dirty="0"/>
          </a:p>
        </p:txBody>
      </p:sp>
      <p:sp>
        <p:nvSpPr>
          <p:cNvPr id="6" name="Content Placeholder 5"/>
          <p:cNvSpPr>
            <a:spLocks noGrp="1"/>
          </p:cNvSpPr>
          <p:nvPr>
            <p:ph sz="quarter" idx="10" hasCustomPrompt="1"/>
          </p:nvPr>
        </p:nvSpPr>
        <p:spPr>
          <a:xfrm>
            <a:off x="812800" y="1470213"/>
            <a:ext cx="10543117" cy="4571813"/>
          </a:xfrm>
          <a:prstGeom prst="rect">
            <a:avLst/>
          </a:prstGeom>
        </p:spPr>
        <p:txBody>
          <a:bodyPr lIns="0" tIns="0" rIns="0" bIns="0"/>
          <a:lstStyle>
            <a:lvl1pPr marL="342900" indent="-342900">
              <a:spcBef>
                <a:spcPts val="2000"/>
              </a:spcBef>
              <a:spcAft>
                <a:spcPts val="0"/>
              </a:spcAft>
              <a:buClr>
                <a:srgbClr val="000000"/>
              </a:buClr>
              <a:buSzPct val="75000"/>
              <a:buFont typeface="Wingdings" panose="05000000000000000000" pitchFamily="2" charset="2"/>
              <a:buChar char=""/>
              <a:defRPr sz="1900">
                <a:solidFill>
                  <a:srgbClr val="000000"/>
                </a:solidFill>
              </a:defRPr>
            </a:lvl1pPr>
            <a:lvl2pPr marL="798513" indent="-341313">
              <a:spcBef>
                <a:spcPts val="500"/>
              </a:spcBef>
              <a:buSzPct val="75000"/>
              <a:buFont typeface="Wingdings" panose="05000000000000000000" pitchFamily="2" charset="2"/>
              <a:buChar char=""/>
              <a:defRPr sz="1900">
                <a:solidFill>
                  <a:srgbClr val="000000"/>
                </a:solidFill>
              </a:defRPr>
            </a:lvl2pPr>
            <a:lvl3pPr marL="1255713" indent="-341313">
              <a:spcBef>
                <a:spcPts val="500"/>
              </a:spcBef>
              <a:buFont typeface="Arial" panose="020B0604020202020204" pitchFamily="34" charset="0"/>
              <a:buChar char="•"/>
              <a:defRPr sz="1900">
                <a:solidFill>
                  <a:srgbClr val="000000"/>
                </a:solidFill>
              </a:defRPr>
            </a:lvl3pPr>
            <a:lvl4pPr marL="1371600" indent="0">
              <a:buNone/>
              <a:defRPr sz="1900">
                <a:solidFill>
                  <a:srgbClr val="000000"/>
                </a:solidFill>
              </a:defRPr>
            </a:lvl4pPr>
            <a:lvl5pPr>
              <a:defRPr sz="1900">
                <a:solidFill>
                  <a:srgbClr val="000000"/>
                </a:solidFill>
              </a:defRPr>
            </a:lvl5pPr>
          </a:lstStyle>
          <a:p>
            <a:pPr lvl="0"/>
            <a:r>
              <a:rPr lang="en-US" dirty="0"/>
              <a:t>Place text here</a:t>
            </a:r>
          </a:p>
          <a:p>
            <a:pPr lvl="1"/>
            <a:r>
              <a:rPr lang="en-US" dirty="0"/>
              <a:t>Second level bullet</a:t>
            </a:r>
          </a:p>
          <a:p>
            <a:pPr lvl="2"/>
            <a:r>
              <a:rPr lang="en-US" dirty="0"/>
              <a:t>Third level bullet</a:t>
            </a:r>
          </a:p>
        </p:txBody>
      </p:sp>
    </p:spTree>
    <p:extLst>
      <p:ext uri="{BB962C8B-B14F-4D97-AF65-F5344CB8AC3E}">
        <p14:creationId xmlns:p14="http://schemas.microsoft.com/office/powerpoint/2010/main" val="72130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Background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t="10075" b="8780"/>
          <a:stretch/>
        </p:blipFill>
        <p:spPr>
          <a:xfrm>
            <a:off x="0" y="683491"/>
            <a:ext cx="12192000" cy="5564909"/>
          </a:xfrm>
          <a:prstGeom prst="rect">
            <a:avLst/>
          </a:prstGeom>
        </p:spPr>
      </p:pic>
      <p:sp>
        <p:nvSpPr>
          <p:cNvPr id="15" name="Rectangle 14"/>
          <p:cNvSpPr/>
          <p:nvPr userDrawn="1"/>
        </p:nvSpPr>
        <p:spPr>
          <a:xfrm>
            <a:off x="0" y="790814"/>
            <a:ext cx="12192000" cy="5346700"/>
          </a:xfrm>
          <a:prstGeom prst="rect">
            <a:avLst/>
          </a:prstGeom>
          <a:gradFill>
            <a:gsLst>
              <a:gs pos="0">
                <a:schemeClr val="bg1">
                  <a:alpha val="75000"/>
                </a:schemeClr>
              </a:gs>
              <a:gs pos="69000">
                <a:schemeClr val="tx2">
                  <a:lumMod val="20000"/>
                  <a:lumOff val="80000"/>
                  <a:alpha val="62000"/>
                </a:schemeClr>
              </a:gs>
              <a:gs pos="24000">
                <a:schemeClr val="tx2">
                  <a:lumMod val="20000"/>
                  <a:lumOff val="80000"/>
                  <a:alpha val="45000"/>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Title 19"/>
          <p:cNvSpPr>
            <a:spLocks noGrp="1"/>
          </p:cNvSpPr>
          <p:nvPr userDrawn="1">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Tree>
    <p:extLst>
      <p:ext uri="{BB962C8B-B14F-4D97-AF65-F5344CB8AC3E}">
        <p14:creationId xmlns:p14="http://schemas.microsoft.com/office/powerpoint/2010/main" val="130537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Background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t="8972" b="7826"/>
          <a:stretch/>
        </p:blipFill>
        <p:spPr>
          <a:xfrm>
            <a:off x="0" y="654425"/>
            <a:ext cx="12192000" cy="5620869"/>
          </a:xfrm>
          <a:prstGeom prst="rect">
            <a:avLst/>
          </a:prstGeom>
        </p:spPr>
      </p:pic>
      <p:sp>
        <p:nvSpPr>
          <p:cNvPr id="28"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Tree>
    <p:extLst>
      <p:ext uri="{BB962C8B-B14F-4D97-AF65-F5344CB8AC3E}">
        <p14:creationId xmlns:p14="http://schemas.microsoft.com/office/powerpoint/2010/main" val="71697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ternate Background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13037"/>
            <a:ext cx="12192000" cy="5696861"/>
          </a:xfrm>
          <a:prstGeom prst="rect">
            <a:avLst/>
          </a:prstGeom>
        </p:spPr>
      </p:pic>
      <p:cxnSp>
        <p:nvCxnSpPr>
          <p:cNvPr id="22" name="Straight Connector 21"/>
          <p:cNvCxnSpPr/>
          <p:nvPr userDrawn="1"/>
        </p:nvCxnSpPr>
        <p:spPr>
          <a:xfrm flipH="1">
            <a:off x="0" y="60808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9"/>
          <p:cNvSpPr>
            <a:spLocks noGrp="1"/>
          </p:cNvSpPr>
          <p:nvPr>
            <p:ph type="title" hasCustomPrompt="1"/>
          </p:nvPr>
        </p:nvSpPr>
        <p:spPr>
          <a:xfrm>
            <a:off x="420624" y="48278"/>
            <a:ext cx="10208224"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Tree>
    <p:extLst>
      <p:ext uri="{BB962C8B-B14F-4D97-AF65-F5344CB8AC3E}">
        <p14:creationId xmlns:p14="http://schemas.microsoft.com/office/powerpoint/2010/main" val="2404070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
            <a:ext cx="12192002" cy="6858000"/>
          </a:xfrm>
          <a:prstGeom prst="rect">
            <a:avLst/>
          </a:prstGeom>
        </p:spPr>
      </p:pic>
      <p:sp>
        <p:nvSpPr>
          <p:cNvPr id="2"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4808"/>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0" name="Oval 29"/>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6" name="Straight Connector 3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Oval 38"/>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0" name="Straight Connector 39"/>
          <p:cNvCxnSpPr>
            <a:endCxn id="41"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Arc 40"/>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2" name="Straight Connector 41"/>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48" name="Oval 4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8308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2">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216385" cy="6858000"/>
          </a:xfrm>
          <a:prstGeom prst="rect">
            <a:avLst/>
          </a:prstGeom>
        </p:spPr>
      </p:pic>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6"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48699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1.3">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cxnSp>
        <p:nvCxnSpPr>
          <p:cNvPr id="32" name="Straight Connector 31"/>
          <p:cNvCxnSpPr/>
          <p:nvPr userDrawn="1"/>
        </p:nvCxnSpPr>
        <p:spPr>
          <a:xfrm flipH="1">
            <a:off x="3230"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8" name="Oval 17"/>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Oval 18"/>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0" name="Oval 19"/>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75773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1.4">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3341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1.5">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8599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1.6">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8446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Divid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54" y="0"/>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0" name="Picture 9"/>
          <p:cNvPicPr>
            <a:picLocks noChangeAspect="1"/>
          </p:cNvPicPr>
          <p:nvPr userDrawn="1"/>
        </p:nvPicPr>
        <p:blipFill>
          <a:blip r:embed="rId3"/>
          <a:stretch>
            <a:fillRect/>
          </a:stretch>
        </p:blipFill>
        <p:spPr>
          <a:xfrm>
            <a:off x="365760" y="6464808"/>
            <a:ext cx="390801" cy="312641"/>
          </a:xfrm>
          <a:prstGeom prst="rect">
            <a:avLst/>
          </a:prstGeom>
        </p:spPr>
      </p:pic>
      <p:sp>
        <p:nvSpPr>
          <p:cNvPr id="1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49883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Whi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53082" y="0"/>
            <a:ext cx="10788321" cy="2533369"/>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dirty="0"/>
              <a:t>Insert title here</a:t>
            </a:r>
            <a:br>
              <a:rPr lang="en-US" dirty="0"/>
            </a:br>
            <a:r>
              <a:rPr lang="en-US" dirty="0"/>
              <a:t>(75 characters maximum)</a:t>
            </a:r>
          </a:p>
        </p:txBody>
      </p:sp>
      <p:sp>
        <p:nvSpPr>
          <p:cNvPr id="5" name="Text Placeholder 4"/>
          <p:cNvSpPr>
            <a:spLocks noGrp="1"/>
          </p:cNvSpPr>
          <p:nvPr>
            <p:ph type="body" sz="quarter" idx="10" hasCustomPrompt="1"/>
          </p:nvPr>
        </p:nvSpPr>
        <p:spPr>
          <a:xfrm>
            <a:off x="566928" y="3553576"/>
            <a:ext cx="10788321" cy="716808"/>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566928" y="4279392"/>
            <a:ext cx="10788321" cy="27360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Event Name</a:t>
            </a:r>
          </a:p>
        </p:txBody>
      </p:sp>
      <p:sp>
        <p:nvSpPr>
          <p:cNvPr id="9" name="Text Placeholder 4"/>
          <p:cNvSpPr>
            <a:spLocks noGrp="1"/>
          </p:cNvSpPr>
          <p:nvPr>
            <p:ph type="body" sz="quarter" idx="12" hasCustomPrompt="1"/>
          </p:nvPr>
        </p:nvSpPr>
        <p:spPr>
          <a:xfrm>
            <a:off x="566928" y="4553712"/>
            <a:ext cx="10788321"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DD Month 2017</a:t>
            </a:r>
          </a:p>
        </p:txBody>
      </p:sp>
      <p:pic>
        <p:nvPicPr>
          <p:cNvPr id="8" name="Picture 7"/>
          <p:cNvPicPr>
            <a:picLocks noChangeAspect="1"/>
          </p:cNvPicPr>
          <p:nvPr userDrawn="1"/>
        </p:nvPicPr>
        <p:blipFill>
          <a:blip r:embed="rId2"/>
          <a:stretch>
            <a:fillRect/>
          </a:stretch>
        </p:blipFill>
        <p:spPr>
          <a:xfrm>
            <a:off x="567596" y="5193792"/>
            <a:ext cx="1189829" cy="951863"/>
          </a:xfrm>
          <a:prstGeom prst="rect">
            <a:avLst/>
          </a:prstGeom>
        </p:spPr>
      </p:pic>
      <p:sp>
        <p:nvSpPr>
          <p:cNvPr id="15" name="Text Placeholder 4"/>
          <p:cNvSpPr>
            <a:spLocks noGrp="1"/>
          </p:cNvSpPr>
          <p:nvPr>
            <p:ph type="body" sz="quarter" idx="13" hasCustomPrompt="1"/>
          </p:nvPr>
        </p:nvSpPr>
        <p:spPr>
          <a:xfrm>
            <a:off x="548639" y="2837138"/>
            <a:ext cx="10808208" cy="716808"/>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dirty="0"/>
              <a:t>Insert subtitle here (75 characters maximum)</a:t>
            </a:r>
          </a:p>
        </p:txBody>
      </p:sp>
    </p:spTree>
    <p:extLst>
      <p:ext uri="{BB962C8B-B14F-4D97-AF65-F5344CB8AC3E}">
        <p14:creationId xmlns:p14="http://schemas.microsoft.com/office/powerpoint/2010/main" val="2648024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Divi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
        <p:nvSpPr>
          <p:cNvPr id="13"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613000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ivi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7257"/>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
        <p:nvSpPr>
          <p:cNvPr id="13"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387118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1">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483281"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4"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9" name="Oval 38"/>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3" name="Straight Connector 42"/>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6" name="Straight Connector 4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4"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5"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6"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7"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78"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9"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80"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81"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82"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933220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2">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414"/>
            <a:ext cx="12216385" cy="6858000"/>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666325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3">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988230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4">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3382714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5">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152553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6">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4150387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7">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891085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8">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a:stretch>
            <a:fillRect/>
          </a:stretch>
        </p:blipFill>
        <p:spPr>
          <a:xfrm>
            <a:off x="0" y="1"/>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3"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4"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5"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6"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7"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8"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9"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0"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71"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52115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Blu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le 2"/>
          <p:cNvSpPr>
            <a:spLocks noGrp="1"/>
          </p:cNvSpPr>
          <p:nvPr>
            <p:ph type="title" hasCustomPrompt="1"/>
          </p:nvPr>
        </p:nvSpPr>
        <p:spPr>
          <a:xfrm>
            <a:off x="550863" y="1"/>
            <a:ext cx="10805054" cy="2533369"/>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dirty="0"/>
              <a:t>Insert title here</a:t>
            </a:r>
            <a:br>
              <a:rPr lang="en-US" dirty="0"/>
            </a:br>
            <a:r>
              <a:rPr lang="en-US" dirty="0"/>
              <a:t>(75 characters maximum)</a:t>
            </a:r>
          </a:p>
        </p:txBody>
      </p:sp>
      <p:sp>
        <p:nvSpPr>
          <p:cNvPr id="5" name="Text Placeholder 4"/>
          <p:cNvSpPr>
            <a:spLocks noGrp="1"/>
          </p:cNvSpPr>
          <p:nvPr>
            <p:ph type="body" sz="quarter" idx="10" hasCustomPrompt="1"/>
          </p:nvPr>
        </p:nvSpPr>
        <p:spPr>
          <a:xfrm>
            <a:off x="550863" y="3553574"/>
            <a:ext cx="10805054" cy="716808"/>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550863" y="4279392"/>
            <a:ext cx="10805054" cy="27360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Event Name</a:t>
            </a:r>
          </a:p>
        </p:txBody>
      </p:sp>
      <p:sp>
        <p:nvSpPr>
          <p:cNvPr id="9" name="Text Placeholder 4"/>
          <p:cNvSpPr>
            <a:spLocks noGrp="1"/>
          </p:cNvSpPr>
          <p:nvPr>
            <p:ph type="body" sz="quarter" idx="12" hasCustomPrompt="1"/>
          </p:nvPr>
        </p:nvSpPr>
        <p:spPr>
          <a:xfrm>
            <a:off x="550863" y="4553415"/>
            <a:ext cx="10805054"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DD Month 2017</a:t>
            </a:r>
          </a:p>
        </p:txBody>
      </p:sp>
      <p:pic>
        <p:nvPicPr>
          <p:cNvPr id="10" name="Picture 9"/>
          <p:cNvPicPr>
            <a:picLocks noChangeAspect="1"/>
          </p:cNvPicPr>
          <p:nvPr userDrawn="1"/>
        </p:nvPicPr>
        <p:blipFill>
          <a:blip r:embed="rId2"/>
          <a:stretch>
            <a:fillRect/>
          </a:stretch>
        </p:blipFill>
        <p:spPr>
          <a:xfrm>
            <a:off x="567217" y="5193792"/>
            <a:ext cx="1193800" cy="952500"/>
          </a:xfrm>
          <a:prstGeom prst="rect">
            <a:avLst/>
          </a:prstGeom>
        </p:spPr>
      </p:pic>
      <p:sp>
        <p:nvSpPr>
          <p:cNvPr id="13" name="Text Placeholder 4"/>
          <p:cNvSpPr>
            <a:spLocks noGrp="1"/>
          </p:cNvSpPr>
          <p:nvPr>
            <p:ph type="body" sz="quarter" idx="14" hasCustomPrompt="1"/>
          </p:nvPr>
        </p:nvSpPr>
        <p:spPr>
          <a:xfrm>
            <a:off x="548640" y="2837138"/>
            <a:ext cx="10808208" cy="716808"/>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dirty="0"/>
              <a:t>Insert subtitle here (75 characters maximum)</a:t>
            </a:r>
          </a:p>
        </p:txBody>
      </p:sp>
    </p:spTree>
    <p:extLst>
      <p:ext uri="{BB962C8B-B14F-4D97-AF65-F5344CB8AC3E}">
        <p14:creationId xmlns:p14="http://schemas.microsoft.com/office/powerpoint/2010/main" val="334251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1">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1"/>
            <a:ext cx="12192000" cy="6857999"/>
          </a:xfrm>
          <a:prstGeom prst="rect">
            <a:avLst/>
          </a:prstGeom>
        </p:spPr>
      </p:pic>
      <p:sp>
        <p:nvSpPr>
          <p:cNvPr id="56" name="Arc 55"/>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57" name="Straight Connector 56"/>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7"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dirty="0"/>
              <a:t>Presenters (option)</a:t>
            </a:r>
          </a:p>
        </p:txBody>
      </p:sp>
      <p:sp>
        <p:nvSpPr>
          <p:cNvPr id="44"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5"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6"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pic>
        <p:nvPicPr>
          <p:cNvPr id="38" name="Pictur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cxnSp>
        <p:nvCxnSpPr>
          <p:cNvPr id="55" name="Straight Connector 54"/>
          <p:cNvCxnSpPr>
            <a:endCxn id="56" idx="0"/>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31" name="Oval 30"/>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32" name="Oval 31"/>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Tree>
    <p:extLst>
      <p:ext uri="{BB962C8B-B14F-4D97-AF65-F5344CB8AC3E}">
        <p14:creationId xmlns:p14="http://schemas.microsoft.com/office/powerpoint/2010/main" val="4159617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413"/>
            <a:ext cx="12216385" cy="6858000"/>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0366"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8" name="Arc 37"/>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3" name="Straight Connector 42"/>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7"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1"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2"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53"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54"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55"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6"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59" name="Straight Connector 5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94087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3">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29043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4">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57411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5">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82115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6">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9" name="Picture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30"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7" name="Oval 26"/>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80097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7">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Tree>
    <p:extLst>
      <p:ext uri="{BB962C8B-B14F-4D97-AF65-F5344CB8AC3E}">
        <p14:creationId xmlns:p14="http://schemas.microsoft.com/office/powerpoint/2010/main" val="628110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3" y="-1"/>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01667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1">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5"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6"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Oval 2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8" name="Straight Connector 27"/>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2" name="Straight Connector 31"/>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874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414"/>
            <a:ext cx="12216385" cy="6858000"/>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747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White">
    <p:spTree>
      <p:nvGrpSpPr>
        <p:cNvPr id="1" name=""/>
        <p:cNvGrpSpPr/>
        <p:nvPr/>
      </p:nvGrpSpPr>
      <p:grpSpPr>
        <a:xfrm>
          <a:off x="0" y="0"/>
          <a:ext cx="0" cy="0"/>
          <a:chOff x="0" y="0"/>
          <a:chExt cx="0" cy="0"/>
        </a:xfrm>
      </p:grpSpPr>
      <p:sp>
        <p:nvSpPr>
          <p:cNvPr id="22" name="Title 2"/>
          <p:cNvSpPr>
            <a:spLocks noGrp="1"/>
          </p:cNvSpPr>
          <p:nvPr>
            <p:ph type="title" hasCustomPrompt="1"/>
          </p:nvPr>
        </p:nvSpPr>
        <p:spPr>
          <a:xfrm>
            <a:off x="2228479" y="2020824"/>
            <a:ext cx="9299448" cy="1325880"/>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dirty="0"/>
              <a:t>Insert Title Here </a:t>
            </a:r>
            <a:br>
              <a:rPr lang="en-US" dirty="0"/>
            </a:br>
            <a:r>
              <a:rPr lang="en-US" dirty="0"/>
              <a:t>(75 characters maximum)</a:t>
            </a:r>
          </a:p>
        </p:txBody>
      </p:sp>
      <p:sp>
        <p:nvSpPr>
          <p:cNvPr id="32" name="Text Placeholder 4"/>
          <p:cNvSpPr>
            <a:spLocks noGrp="1"/>
          </p:cNvSpPr>
          <p:nvPr>
            <p:ph type="body" sz="quarter" idx="10" hasCustomPrompt="1"/>
          </p:nvPr>
        </p:nvSpPr>
        <p:spPr>
          <a:xfrm>
            <a:off x="2228479" y="4617720"/>
            <a:ext cx="9299448" cy="578412"/>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33" name="Text Placeholder 4"/>
          <p:cNvSpPr>
            <a:spLocks noGrp="1"/>
          </p:cNvSpPr>
          <p:nvPr>
            <p:ph type="body" sz="quarter" idx="11" hasCustomPrompt="1"/>
          </p:nvPr>
        </p:nvSpPr>
        <p:spPr>
          <a:xfrm>
            <a:off x="2228479" y="5199656"/>
            <a:ext cx="9299448" cy="390521"/>
          </a:xfrm>
          <a:prstGeom prst="rect">
            <a:avLst/>
          </a:prstGeom>
        </p:spPr>
        <p:txBody>
          <a:bodyPr lIns="0" tIns="0" rIns="0" bIns="0" anchor="b" anchorCtr="0">
            <a:normAutofit/>
          </a:bodyPr>
          <a:lstStyle>
            <a:lvl1pPr marL="0" indent="0" algn="l">
              <a:spcBef>
                <a:spcPts val="0"/>
              </a:spcBef>
              <a:buNone/>
              <a:defRPr sz="1800">
                <a:solidFill>
                  <a:schemeClr val="accent6">
                    <a:lumMod val="50000"/>
                  </a:schemeClr>
                </a:solidFill>
              </a:defRPr>
            </a:lvl1pPr>
          </a:lstStyle>
          <a:p>
            <a:pPr lvl="0"/>
            <a:r>
              <a:rPr lang="en-US" dirty="0"/>
              <a:t>Event Name</a:t>
            </a:r>
          </a:p>
        </p:txBody>
      </p:sp>
      <p:sp>
        <p:nvSpPr>
          <p:cNvPr id="34" name="Text Placeholder 4"/>
          <p:cNvSpPr>
            <a:spLocks noGrp="1"/>
          </p:cNvSpPr>
          <p:nvPr>
            <p:ph type="body" sz="quarter" idx="12" hasCustomPrompt="1"/>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DD Month 2017</a:t>
            </a:r>
          </a:p>
        </p:txBody>
      </p:sp>
      <p:pic>
        <p:nvPicPr>
          <p:cNvPr id="35" name="Picture 34"/>
          <p:cNvPicPr>
            <a:picLocks noChangeAspect="1"/>
          </p:cNvPicPr>
          <p:nvPr userDrawn="1"/>
        </p:nvPicPr>
        <p:blipFill>
          <a:blip r:embed="rId2"/>
          <a:stretch>
            <a:fillRect/>
          </a:stretch>
        </p:blipFill>
        <p:spPr>
          <a:xfrm>
            <a:off x="326395" y="4874480"/>
            <a:ext cx="1189829" cy="951863"/>
          </a:xfrm>
          <a:prstGeom prst="rect">
            <a:avLst/>
          </a:prstGeom>
        </p:spPr>
      </p:pic>
      <p:sp>
        <p:nvSpPr>
          <p:cNvPr id="48" name="Oval 47"/>
          <p:cNvSpPr/>
          <p:nvPr userDrawn="1"/>
        </p:nvSpPr>
        <p:spPr>
          <a:xfrm>
            <a:off x="1825043"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9" name="Straight Connector 48"/>
          <p:cNvCxnSpPr/>
          <p:nvPr userDrawn="1"/>
        </p:nvCxnSpPr>
        <p:spPr>
          <a:xfrm flipH="1">
            <a:off x="0" y="6124669"/>
            <a:ext cx="1793872"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a:xfrm flipH="1">
            <a:off x="1892734" y="6124511"/>
            <a:ext cx="9720781"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Oval 50"/>
          <p:cNvSpPr/>
          <p:nvPr userDrawn="1"/>
        </p:nvSpPr>
        <p:spPr>
          <a:xfrm flipH="1">
            <a:off x="11642081"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52" name="Oval 51"/>
          <p:cNvSpPr/>
          <p:nvPr userDrawn="1"/>
        </p:nvSpPr>
        <p:spPr>
          <a:xfrm flipH="1">
            <a:off x="11642081" y="347037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53" name="Straight Connector 52"/>
          <p:cNvCxnSpPr/>
          <p:nvPr userDrawn="1"/>
        </p:nvCxnSpPr>
        <p:spPr>
          <a:xfrm flipV="1">
            <a:off x="1849172" y="3552825"/>
            <a:ext cx="0" cy="2529959"/>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4" name="Arc 53"/>
          <p:cNvSpPr/>
          <p:nvPr userDrawn="1"/>
        </p:nvSpPr>
        <p:spPr>
          <a:xfrm rot="16200000">
            <a:off x="1847726" y="3495590"/>
            <a:ext cx="121764" cy="118872"/>
          </a:xfrm>
          <a:prstGeom prst="arc">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55" name="Straight Connector 54"/>
          <p:cNvCxnSpPr/>
          <p:nvPr userDrawn="1"/>
        </p:nvCxnSpPr>
        <p:spPr>
          <a:xfrm flipH="1">
            <a:off x="1899083" y="3494144"/>
            <a:ext cx="9714432"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4" hasCustomPrompt="1"/>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dirty="0"/>
              <a:t>Insert subtitle here (75 characters maximum)</a:t>
            </a:r>
          </a:p>
        </p:txBody>
      </p:sp>
    </p:spTree>
    <p:extLst>
      <p:ext uri="{BB962C8B-B14F-4D97-AF65-F5344CB8AC3E}">
        <p14:creationId xmlns:p14="http://schemas.microsoft.com/office/powerpoint/2010/main" val="3016674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3">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784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4">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139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5">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388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6">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020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7">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431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3" y="-1"/>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868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gage with ICANN White">
    <p:spTree>
      <p:nvGrpSpPr>
        <p:cNvPr id="1" name=""/>
        <p:cNvGrpSpPr/>
        <p:nvPr/>
      </p:nvGrpSpPr>
      <p:grpSpPr>
        <a:xfrm>
          <a:off x="0" y="0"/>
          <a:ext cx="0" cy="0"/>
          <a:chOff x="0" y="0"/>
          <a:chExt cx="0" cy="0"/>
        </a:xfrm>
      </p:grpSpPr>
      <p:sp>
        <p:nvSpPr>
          <p:cNvPr id="3" name="Rectangle 2"/>
          <p:cNvSpPr/>
          <p:nvPr userDrawn="1"/>
        </p:nvSpPr>
        <p:spPr>
          <a:xfrm>
            <a:off x="3084875" y="685225"/>
            <a:ext cx="9107124" cy="1864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solidFill>
                <a:prstClr val="white"/>
              </a:solidFill>
              <a:cs typeface="Arial"/>
            </a:endParaRPr>
          </a:p>
        </p:txBody>
      </p:sp>
      <p:sp>
        <p:nvSpPr>
          <p:cNvPr id="4" name="Text Placeholder 32"/>
          <p:cNvSpPr txBox="1">
            <a:spLocks/>
          </p:cNvSpPr>
          <p:nvPr userDrawn="1"/>
        </p:nvSpPr>
        <p:spPr bwMode="auto">
          <a:xfrm>
            <a:off x="3391319" y="1552703"/>
            <a:ext cx="8800679" cy="329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2000" dirty="0">
                <a:solidFill>
                  <a:schemeClr val="bg1"/>
                </a:solidFill>
                <a:latin typeface="+mn-lt"/>
                <a:cs typeface="Arial"/>
              </a:rPr>
              <a:t>Visit us at </a:t>
            </a:r>
            <a:r>
              <a:rPr lang="en-US" sz="2000" b="1" dirty="0">
                <a:solidFill>
                  <a:schemeClr val="bg1"/>
                </a:solidFill>
                <a:latin typeface="+mn-lt"/>
                <a:cs typeface="Arial"/>
              </a:rPr>
              <a:t>icann.org</a:t>
            </a:r>
          </a:p>
        </p:txBody>
      </p:sp>
      <p:sp>
        <p:nvSpPr>
          <p:cNvPr id="5" name="Text Placeholder 33"/>
          <p:cNvSpPr txBox="1">
            <a:spLocks/>
          </p:cNvSpPr>
          <p:nvPr userDrawn="1"/>
        </p:nvSpPr>
        <p:spPr bwMode="auto">
          <a:xfrm>
            <a:off x="3391319" y="1049145"/>
            <a:ext cx="6974253" cy="32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r>
              <a:rPr lang="en-AU" sz="2700" b="1" dirty="0">
                <a:solidFill>
                  <a:schemeClr val="bg1"/>
                </a:solidFill>
                <a:latin typeface="+mn-lt"/>
                <a:ea typeface="Segoe UI" charset="0"/>
                <a:cs typeface="Arial"/>
              </a:rPr>
              <a:t>Thank You and Questions</a:t>
            </a:r>
          </a:p>
        </p:txBody>
      </p:sp>
      <p:sp>
        <p:nvSpPr>
          <p:cNvPr id="6" name="Rectangle 5"/>
          <p:cNvSpPr/>
          <p:nvPr userDrawn="1"/>
        </p:nvSpPr>
        <p:spPr>
          <a:xfrm>
            <a:off x="2" y="685225"/>
            <a:ext cx="2977273" cy="1864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solidFill>
                <a:prstClr val="white"/>
              </a:solidFill>
              <a:cs typeface="Arial"/>
            </a:endParaRPr>
          </a:p>
        </p:txBody>
      </p:sp>
      <p:sp>
        <p:nvSpPr>
          <p:cNvPr id="30" name="Text Placeholder 29"/>
          <p:cNvSpPr>
            <a:spLocks noGrp="1"/>
          </p:cNvSpPr>
          <p:nvPr>
            <p:ph type="body" sz="quarter" idx="10" hasCustomPrompt="1"/>
          </p:nvPr>
        </p:nvSpPr>
        <p:spPr>
          <a:xfrm>
            <a:off x="3391319" y="1865312"/>
            <a:ext cx="7964599" cy="346541"/>
          </a:xfrm>
          <a:prstGeom prst="rect">
            <a:avLst/>
          </a:prstGeom>
        </p:spPr>
        <p:txBody>
          <a:bodyPr lIns="0" tIns="0" rIns="0" bIns="0"/>
          <a:lstStyle>
            <a:lvl1pPr marL="0" indent="0">
              <a:buFontTx/>
              <a:buNone/>
              <a:defRPr lang="en-US" sz="2000" kern="1200" dirty="0" smtClean="0">
                <a:solidFill>
                  <a:schemeClr val="bg1"/>
                </a:solidFill>
                <a:latin typeface="+mn-lt"/>
                <a:ea typeface="ＭＳ Ｐゴシック" charset="0"/>
                <a:cs typeface="Arial"/>
              </a:defRPr>
            </a:lvl1pPr>
            <a:lvl2pPr marL="457200" indent="0">
              <a:buFontTx/>
              <a:buNone/>
              <a:defRPr lang="en-US" sz="2000" kern="1200" dirty="0" smtClean="0">
                <a:solidFill>
                  <a:schemeClr val="bg1"/>
                </a:solidFill>
                <a:latin typeface="+mn-lt"/>
                <a:ea typeface="ＭＳ Ｐゴシック" charset="0"/>
                <a:cs typeface="Arial"/>
              </a:defRPr>
            </a:lvl2pPr>
            <a:lvl3pPr marL="914400" indent="0">
              <a:buFontTx/>
              <a:buNone/>
              <a:defRPr lang="en-US" sz="2000" kern="1200" dirty="0" smtClean="0">
                <a:solidFill>
                  <a:schemeClr val="bg1"/>
                </a:solidFill>
                <a:latin typeface="+mn-lt"/>
                <a:ea typeface="ＭＳ Ｐゴシック" charset="0"/>
                <a:cs typeface="Arial"/>
              </a:defRPr>
            </a:lvl3pPr>
            <a:lvl4pPr marL="1371600" indent="0">
              <a:buFontTx/>
              <a:buNone/>
              <a:defRPr lang="en-US" sz="2000" kern="1200" dirty="0" smtClean="0">
                <a:solidFill>
                  <a:schemeClr val="bg1"/>
                </a:solidFill>
                <a:latin typeface="+mn-lt"/>
                <a:ea typeface="ＭＳ Ｐゴシック" charset="0"/>
                <a:cs typeface="Arial"/>
              </a:defRPr>
            </a:lvl4pPr>
            <a:lvl5pPr marL="1828800" indent="0">
              <a:buFontTx/>
              <a:buNone/>
              <a:defRPr lang="en-US" sz="2000" kern="1200" dirty="0">
                <a:solidFill>
                  <a:schemeClr val="bg1"/>
                </a:solidFill>
                <a:latin typeface="+mn-lt"/>
                <a:ea typeface="ＭＳ Ｐゴシック" charset="0"/>
                <a:cs typeface="Arial"/>
              </a:defRPr>
            </a:lvl5pPr>
          </a:lstStyle>
          <a:p>
            <a:pPr lvl="0"/>
            <a:r>
              <a:rPr lang="en-US" dirty="0"/>
              <a:t>Email: email</a:t>
            </a:r>
          </a:p>
        </p:txBody>
      </p:sp>
      <p:sp>
        <p:nvSpPr>
          <p:cNvPr id="31" name="Title 4"/>
          <p:cNvSpPr>
            <a:spLocks noGrp="1"/>
          </p:cNvSpPr>
          <p:nvPr>
            <p:ph type="title" hasCustomPrompt="1"/>
          </p:nvPr>
        </p:nvSpPr>
        <p:spPr>
          <a:xfrm>
            <a:off x="420624" y="42394"/>
            <a:ext cx="10547350" cy="531346"/>
          </a:xfrm>
          <a:prstGeom prst="rect">
            <a:avLst/>
          </a:prstGeom>
          <a:noFill/>
        </p:spPr>
        <p:txBody>
          <a:bodyPr lIns="91440" tIns="45720" rIns="91440" bIns="45720"/>
          <a:lstStyle>
            <a:lvl1pPr>
              <a:defRPr>
                <a:solidFill>
                  <a:schemeClr val="accent6">
                    <a:lumMod val="50000"/>
                  </a:schemeClr>
                </a:solidFill>
              </a:defRPr>
            </a:lvl1pPr>
          </a:lstStyle>
          <a:p>
            <a:r>
              <a:rPr lang="en-US" dirty="0"/>
              <a:t>Engage with ICANN</a:t>
            </a:r>
          </a:p>
        </p:txBody>
      </p:sp>
      <p:pic>
        <p:nvPicPr>
          <p:cNvPr id="32" name="Picture 31" descr="ICANN_Logo_W.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392" y="856105"/>
            <a:ext cx="1962493" cy="1523172"/>
          </a:xfrm>
          <a:prstGeom prst="rect">
            <a:avLst/>
          </a:prstGeom>
        </p:spPr>
      </p:pic>
      <p:grpSp>
        <p:nvGrpSpPr>
          <p:cNvPr id="54" name="Group 53"/>
          <p:cNvGrpSpPr/>
          <p:nvPr userDrawn="1"/>
        </p:nvGrpSpPr>
        <p:grpSpPr>
          <a:xfrm>
            <a:off x="3402135" y="4228306"/>
            <a:ext cx="3416667" cy="365760"/>
            <a:chOff x="5325979" y="4715893"/>
            <a:chExt cx="3416667" cy="365760"/>
          </a:xfrm>
        </p:grpSpPr>
        <p:sp>
          <p:nvSpPr>
            <p:cNvPr id="55" name="Text Placeholder 32"/>
            <p:cNvSpPr txBox="1">
              <a:spLocks/>
            </p:cNvSpPr>
            <p:nvPr/>
          </p:nvSpPr>
          <p:spPr>
            <a:xfrm>
              <a:off x="5793339" y="4734885"/>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3"/>
                </a:rPr>
                <a:t>flickr.com</a:t>
              </a:r>
              <a:r>
                <a:rPr lang="en-US" sz="1400">
                  <a:solidFill>
                    <a:srgbClr val="0A304B"/>
                  </a:solidFill>
                  <a:latin typeface="+mn-lt"/>
                  <a:ea typeface="Segoe UI" panose="020B0502040204020203" pitchFamily="34" charset="0"/>
                  <a:cs typeface="Arial"/>
                  <a:hlinkClick r:id="rId3"/>
                </a:rPr>
                <a:t>/</a:t>
              </a:r>
              <a:r>
                <a:rPr lang="en-US" sz="1400" err="1">
                  <a:solidFill>
                    <a:srgbClr val="0A304B"/>
                  </a:solidFill>
                  <a:latin typeface="+mn-lt"/>
                  <a:ea typeface="Segoe UI" panose="020B0502040204020203" pitchFamily="34" charset="0"/>
                  <a:cs typeface="Arial"/>
                  <a:hlinkClick r:id="rId3"/>
                </a:rPr>
                <a:t>icann</a:t>
              </a:r>
              <a:endParaRPr lang="en-US" sz="1400">
                <a:solidFill>
                  <a:srgbClr val="0A304B"/>
                </a:solidFill>
                <a:latin typeface="+mn-lt"/>
                <a:ea typeface="Segoe UI" panose="020B0502040204020203" pitchFamily="34" charset="0"/>
                <a:cs typeface="Arial"/>
              </a:endParaRPr>
            </a:p>
          </p:txBody>
        </p:sp>
        <p:pic>
          <p:nvPicPr>
            <p:cNvPr id="56" name="Picture 55" descr="1420947842_social_style_3_flikr-128.png">
              <a:hlinkClick r:id="rId4" action="ppaction://hlinkfil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5979" y="4715893"/>
              <a:ext cx="365760" cy="365760"/>
            </a:xfrm>
            <a:prstGeom prst="rect">
              <a:avLst/>
            </a:prstGeom>
          </p:spPr>
        </p:pic>
      </p:grpSp>
      <p:grpSp>
        <p:nvGrpSpPr>
          <p:cNvPr id="57" name="Group 56"/>
          <p:cNvGrpSpPr/>
          <p:nvPr userDrawn="1"/>
        </p:nvGrpSpPr>
        <p:grpSpPr>
          <a:xfrm>
            <a:off x="3402135" y="4726326"/>
            <a:ext cx="3636602" cy="365760"/>
            <a:chOff x="1235726" y="5571713"/>
            <a:chExt cx="3636602" cy="365760"/>
          </a:xfrm>
        </p:grpSpPr>
        <p:sp>
          <p:nvSpPr>
            <p:cNvPr id="58" name="Text Placeholder 32"/>
            <p:cNvSpPr txBox="1">
              <a:spLocks/>
            </p:cNvSpPr>
            <p:nvPr/>
          </p:nvSpPr>
          <p:spPr>
            <a:xfrm>
              <a:off x="1703086" y="5592033"/>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6"/>
                </a:rPr>
                <a:t>linkedin</a:t>
              </a:r>
              <a:r>
                <a:rPr lang="en-US" sz="1400">
                  <a:solidFill>
                    <a:srgbClr val="0A304B"/>
                  </a:solidFill>
                  <a:latin typeface="+mn-lt"/>
                  <a:ea typeface="Segoe UI" panose="020B0502040204020203" pitchFamily="34" charset="0"/>
                  <a:cs typeface="Arial"/>
                  <a:hlinkClick r:id="rId6"/>
                </a:rPr>
                <a:t>/company/</a:t>
              </a:r>
              <a:r>
                <a:rPr lang="en-US" sz="1400" err="1">
                  <a:solidFill>
                    <a:srgbClr val="0A304B"/>
                  </a:solidFill>
                  <a:latin typeface="+mn-lt"/>
                  <a:ea typeface="Segoe UI" panose="020B0502040204020203" pitchFamily="34" charset="0"/>
                  <a:cs typeface="Arial"/>
                  <a:hlinkClick r:id="rId6"/>
                </a:rPr>
                <a:t>icann</a:t>
              </a:r>
              <a:endParaRPr lang="en-US" sz="1400">
                <a:solidFill>
                  <a:srgbClr val="0A304B"/>
                </a:solidFill>
                <a:latin typeface="+mn-lt"/>
                <a:ea typeface="Segoe UI" panose="020B0502040204020203" pitchFamily="34" charset="0"/>
                <a:cs typeface="Arial"/>
              </a:endParaRPr>
            </a:p>
          </p:txBody>
        </p:sp>
        <p:pic>
          <p:nvPicPr>
            <p:cNvPr id="59" name="Picture 58"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5726" y="5571713"/>
              <a:ext cx="365760" cy="365760"/>
            </a:xfrm>
            <a:prstGeom prst="rect">
              <a:avLst/>
            </a:prstGeom>
          </p:spPr>
        </p:pic>
      </p:grpSp>
      <p:grpSp>
        <p:nvGrpSpPr>
          <p:cNvPr id="60" name="Group 59"/>
          <p:cNvGrpSpPr/>
          <p:nvPr userDrawn="1"/>
        </p:nvGrpSpPr>
        <p:grpSpPr>
          <a:xfrm>
            <a:off x="3402135" y="2734246"/>
            <a:ext cx="2809587" cy="365760"/>
            <a:chOff x="1235726" y="3073176"/>
            <a:chExt cx="2809587" cy="365760"/>
          </a:xfrm>
        </p:grpSpPr>
        <p:sp>
          <p:nvSpPr>
            <p:cNvPr id="61" name="Text Placeholder 32"/>
            <p:cNvSpPr txBox="1">
              <a:spLocks/>
            </p:cNvSpPr>
            <p:nvPr/>
          </p:nvSpPr>
          <p:spPr>
            <a:xfrm>
              <a:off x="1703087" y="3093496"/>
              <a:ext cx="2342226"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9"/>
                </a:rPr>
                <a:t>@icann</a:t>
              </a:r>
              <a:endParaRPr lang="en-US" sz="1400" dirty="0">
                <a:solidFill>
                  <a:srgbClr val="0A304B"/>
                </a:solidFill>
                <a:latin typeface="+mn-lt"/>
                <a:ea typeface="Segoe UI" panose="020B0502040204020203" pitchFamily="34" charset="0"/>
                <a:cs typeface="Arial"/>
              </a:endParaRPr>
            </a:p>
          </p:txBody>
        </p:sp>
        <p:pic>
          <p:nvPicPr>
            <p:cNvPr id="62" name="Picture 61" descr="1420948433_social_style_3_twiter-128.png">
              <a:hlinkClick r:id="rId10" action="ppaction://hlinkfil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35726" y="3073176"/>
              <a:ext cx="365760" cy="365760"/>
            </a:xfrm>
            <a:prstGeom prst="rect">
              <a:avLst/>
            </a:prstGeom>
          </p:spPr>
        </p:pic>
      </p:grpSp>
      <p:grpSp>
        <p:nvGrpSpPr>
          <p:cNvPr id="63" name="Group 62"/>
          <p:cNvGrpSpPr/>
          <p:nvPr userDrawn="1"/>
        </p:nvGrpSpPr>
        <p:grpSpPr>
          <a:xfrm>
            <a:off x="3402135" y="3232266"/>
            <a:ext cx="3730320" cy="365760"/>
            <a:chOff x="1235727" y="3892739"/>
            <a:chExt cx="3730320" cy="365760"/>
          </a:xfrm>
        </p:grpSpPr>
        <p:sp>
          <p:nvSpPr>
            <p:cNvPr id="64" name="Text Placeholder 32"/>
            <p:cNvSpPr txBox="1">
              <a:spLocks/>
            </p:cNvSpPr>
            <p:nvPr/>
          </p:nvSpPr>
          <p:spPr>
            <a:xfrm>
              <a:off x="1703086" y="3913059"/>
              <a:ext cx="3262961"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2"/>
                </a:rPr>
                <a:t>facebook.com</a:t>
              </a:r>
              <a:r>
                <a:rPr lang="en-US" sz="1400">
                  <a:solidFill>
                    <a:srgbClr val="0A304B"/>
                  </a:solidFill>
                  <a:latin typeface="+mn-lt"/>
                  <a:ea typeface="Segoe UI" panose="020B0502040204020203" pitchFamily="34" charset="0"/>
                  <a:cs typeface="Arial"/>
                  <a:hlinkClick r:id="rId12"/>
                </a:rPr>
                <a:t>/</a:t>
              </a:r>
              <a:r>
                <a:rPr lang="en-US" sz="1400" err="1">
                  <a:solidFill>
                    <a:srgbClr val="0A304B"/>
                  </a:solidFill>
                  <a:latin typeface="+mn-lt"/>
                  <a:ea typeface="Segoe UI" panose="020B0502040204020203" pitchFamily="34" charset="0"/>
                  <a:cs typeface="Arial"/>
                  <a:hlinkClick r:id="rId12"/>
                </a:rPr>
                <a:t>icannorg</a:t>
              </a:r>
              <a:r>
                <a:rPr lang="en-US" sz="1400">
                  <a:solidFill>
                    <a:srgbClr val="0A304B"/>
                  </a:solidFill>
                  <a:latin typeface="+mn-lt"/>
                  <a:ea typeface="Segoe UI" panose="020B0502040204020203" pitchFamily="34" charset="0"/>
                  <a:cs typeface="Arial"/>
                  <a:hlinkClick r:id="rId12"/>
                </a:rPr>
                <a:t> </a:t>
              </a:r>
              <a:endParaRPr lang="en-US" sz="1400">
                <a:solidFill>
                  <a:srgbClr val="0A304B"/>
                </a:solidFill>
                <a:latin typeface="+mn-lt"/>
                <a:ea typeface="Segoe UI" panose="020B0502040204020203" pitchFamily="34" charset="0"/>
                <a:cs typeface="Arial"/>
              </a:endParaRPr>
            </a:p>
          </p:txBody>
        </p:sp>
        <p:pic>
          <p:nvPicPr>
            <p:cNvPr id="65" name="Picture 64" descr="1420948141_social_style_3_facebook-128.png">
              <a:hlinkClick r:id="rId13" action="ppaction://hlinkfile"/>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35727" y="3892739"/>
              <a:ext cx="365760" cy="365760"/>
            </a:xfrm>
            <a:prstGeom prst="rect">
              <a:avLst/>
            </a:prstGeom>
          </p:spPr>
        </p:pic>
      </p:grpSp>
      <p:grpSp>
        <p:nvGrpSpPr>
          <p:cNvPr id="66" name="Group 65"/>
          <p:cNvGrpSpPr/>
          <p:nvPr userDrawn="1"/>
        </p:nvGrpSpPr>
        <p:grpSpPr>
          <a:xfrm>
            <a:off x="3402135" y="3730286"/>
            <a:ext cx="3636602" cy="365760"/>
            <a:chOff x="1235726" y="4721075"/>
            <a:chExt cx="3636602" cy="365760"/>
          </a:xfrm>
        </p:grpSpPr>
        <p:pic>
          <p:nvPicPr>
            <p:cNvPr id="67" name="Picture 66" descr="1420948149_social_style_3_youtube-128.png">
              <a:hlinkClick r:id="rId15" action="ppaction://hlinkfil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35726" y="4721075"/>
              <a:ext cx="365760" cy="365760"/>
            </a:xfrm>
            <a:prstGeom prst="rect">
              <a:avLst/>
            </a:prstGeom>
          </p:spPr>
        </p:pic>
        <p:sp>
          <p:nvSpPr>
            <p:cNvPr id="68" name="Text Placeholder 32"/>
            <p:cNvSpPr txBox="1">
              <a:spLocks/>
            </p:cNvSpPr>
            <p:nvPr/>
          </p:nvSpPr>
          <p:spPr>
            <a:xfrm>
              <a:off x="1703086" y="4734885"/>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7"/>
                </a:rPr>
                <a:t>youtube.com</a:t>
              </a:r>
              <a:r>
                <a:rPr lang="en-US" sz="1400">
                  <a:solidFill>
                    <a:srgbClr val="0A304B"/>
                  </a:solidFill>
                  <a:latin typeface="+mn-lt"/>
                  <a:ea typeface="Segoe UI" panose="020B0502040204020203" pitchFamily="34" charset="0"/>
                  <a:cs typeface="Arial"/>
                  <a:hlinkClick r:id="rId17"/>
                </a:rPr>
                <a:t>/</a:t>
              </a:r>
              <a:r>
                <a:rPr lang="en-US" sz="1400" err="1">
                  <a:solidFill>
                    <a:srgbClr val="0A304B"/>
                  </a:solidFill>
                  <a:latin typeface="+mn-lt"/>
                  <a:ea typeface="Segoe UI" panose="020B0502040204020203" pitchFamily="34" charset="0"/>
                  <a:cs typeface="Arial"/>
                  <a:hlinkClick r:id="rId17"/>
                </a:rPr>
                <a:t>icannnews</a:t>
              </a:r>
              <a:endParaRPr lang="en-US" sz="1400">
                <a:solidFill>
                  <a:srgbClr val="0A304B"/>
                </a:solidFill>
                <a:latin typeface="+mn-lt"/>
                <a:ea typeface="Segoe UI" panose="020B0502040204020203" pitchFamily="34" charset="0"/>
                <a:cs typeface="Arial"/>
              </a:endParaRPr>
            </a:p>
          </p:txBody>
        </p:sp>
      </p:grpSp>
      <p:grpSp>
        <p:nvGrpSpPr>
          <p:cNvPr id="69" name="Group 68"/>
          <p:cNvGrpSpPr/>
          <p:nvPr userDrawn="1"/>
        </p:nvGrpSpPr>
        <p:grpSpPr>
          <a:xfrm>
            <a:off x="3402135" y="5722367"/>
            <a:ext cx="2586167" cy="365760"/>
            <a:chOff x="5325979" y="3073176"/>
            <a:chExt cx="2586167" cy="365760"/>
          </a:xfrm>
        </p:grpSpPr>
        <p:sp>
          <p:nvSpPr>
            <p:cNvPr id="70" name="Text Placeholder 32"/>
            <p:cNvSpPr txBox="1">
              <a:spLocks/>
            </p:cNvSpPr>
            <p:nvPr/>
          </p:nvSpPr>
          <p:spPr>
            <a:xfrm>
              <a:off x="5793339" y="3093496"/>
              <a:ext cx="21188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8"/>
                </a:rPr>
                <a:t>soundcloud</a:t>
              </a:r>
              <a:r>
                <a:rPr lang="en-US" sz="1400">
                  <a:solidFill>
                    <a:srgbClr val="0A304B"/>
                  </a:solidFill>
                  <a:latin typeface="+mn-lt"/>
                  <a:ea typeface="Segoe UI" panose="020B0502040204020203" pitchFamily="34" charset="0"/>
                  <a:cs typeface="Arial"/>
                  <a:hlinkClick r:id="rId18"/>
                </a:rPr>
                <a:t>/</a:t>
              </a:r>
              <a:r>
                <a:rPr lang="en-US" sz="1400" err="1">
                  <a:solidFill>
                    <a:srgbClr val="0A304B"/>
                  </a:solidFill>
                  <a:latin typeface="+mn-lt"/>
                  <a:ea typeface="Segoe UI" panose="020B0502040204020203" pitchFamily="34" charset="0"/>
                  <a:cs typeface="Arial"/>
                  <a:hlinkClick r:id="rId18"/>
                </a:rPr>
                <a:t>icann</a:t>
              </a:r>
              <a:endParaRPr lang="en-US" sz="1400">
                <a:solidFill>
                  <a:srgbClr val="0A304B"/>
                </a:solidFill>
                <a:latin typeface="+mn-lt"/>
                <a:ea typeface="Segoe UI" panose="020B0502040204020203" pitchFamily="34" charset="0"/>
                <a:cs typeface="Arial"/>
              </a:endParaRPr>
            </a:p>
          </p:txBody>
        </p:sp>
        <p:pic>
          <p:nvPicPr>
            <p:cNvPr id="71" name="Picture 7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325979" y="3073176"/>
              <a:ext cx="365760" cy="365760"/>
            </a:xfrm>
            <a:prstGeom prst="rect">
              <a:avLst/>
            </a:prstGeom>
          </p:spPr>
        </p:pic>
      </p:grpSp>
      <p:grpSp>
        <p:nvGrpSpPr>
          <p:cNvPr id="72" name="Group 71"/>
          <p:cNvGrpSpPr/>
          <p:nvPr userDrawn="1"/>
        </p:nvGrpSpPr>
        <p:grpSpPr>
          <a:xfrm>
            <a:off x="3402135" y="5224346"/>
            <a:ext cx="3416667" cy="365760"/>
            <a:chOff x="5325979" y="5571713"/>
            <a:chExt cx="3416667" cy="365760"/>
          </a:xfrm>
        </p:grpSpPr>
        <p:sp>
          <p:nvSpPr>
            <p:cNvPr id="73" name="Text Placeholder 32"/>
            <p:cNvSpPr txBox="1">
              <a:spLocks/>
            </p:cNvSpPr>
            <p:nvPr/>
          </p:nvSpPr>
          <p:spPr>
            <a:xfrm>
              <a:off x="5793339" y="5592033"/>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20"/>
                </a:rPr>
                <a:t>slideshare</a:t>
              </a:r>
              <a:r>
                <a:rPr lang="en-US" sz="1400">
                  <a:solidFill>
                    <a:srgbClr val="0A304B"/>
                  </a:solidFill>
                  <a:latin typeface="+mn-lt"/>
                  <a:ea typeface="Segoe UI" panose="020B0502040204020203" pitchFamily="34" charset="0"/>
                  <a:cs typeface="Arial"/>
                  <a:hlinkClick r:id="rId20"/>
                </a:rPr>
                <a:t>/</a:t>
              </a:r>
              <a:r>
                <a:rPr lang="en-US" sz="1400" err="1">
                  <a:solidFill>
                    <a:srgbClr val="0A304B"/>
                  </a:solidFill>
                  <a:latin typeface="+mn-lt"/>
                  <a:ea typeface="Segoe UI" panose="020B0502040204020203" pitchFamily="34" charset="0"/>
                  <a:cs typeface="Arial"/>
                  <a:hlinkClick r:id="rId20"/>
                </a:rPr>
                <a:t>icannpresentations</a:t>
              </a:r>
              <a:endParaRPr lang="en-US" sz="1400">
                <a:solidFill>
                  <a:srgbClr val="0A304B"/>
                </a:solidFill>
                <a:latin typeface="+mn-lt"/>
                <a:ea typeface="Segoe UI" panose="020B0502040204020203" pitchFamily="34" charset="0"/>
                <a:cs typeface="Arial"/>
              </a:endParaRPr>
            </a:p>
          </p:txBody>
        </p:sp>
        <p:pic>
          <p:nvPicPr>
            <p:cNvPr id="74" name="Picture 73"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25979" y="5571713"/>
              <a:ext cx="365760" cy="365760"/>
            </a:xfrm>
            <a:prstGeom prst="rect">
              <a:avLst/>
            </a:prstGeom>
          </p:spPr>
        </p:pic>
      </p:grpSp>
    </p:spTree>
    <p:extLst>
      <p:ext uri="{BB962C8B-B14F-4D97-AF65-F5344CB8AC3E}">
        <p14:creationId xmlns:p14="http://schemas.microsoft.com/office/powerpoint/2010/main" val="5972573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gage with ICANN Blue">
    <p:spTree>
      <p:nvGrpSpPr>
        <p:cNvPr id="1" name=""/>
        <p:cNvGrpSpPr/>
        <p:nvPr/>
      </p:nvGrpSpPr>
      <p:grpSpPr>
        <a:xfrm>
          <a:off x="0" y="0"/>
          <a:ext cx="0" cy="0"/>
          <a:chOff x="0" y="0"/>
          <a:chExt cx="0" cy="0"/>
        </a:xfrm>
      </p:grpSpPr>
      <p:sp>
        <p:nvSpPr>
          <p:cNvPr id="29" name="Rectangle 28"/>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0" name="Text Placeholder 32"/>
          <p:cNvSpPr txBox="1">
            <a:spLocks/>
          </p:cNvSpPr>
          <p:nvPr userDrawn="1"/>
        </p:nvSpPr>
        <p:spPr bwMode="auto">
          <a:xfrm>
            <a:off x="2921748" y="2425013"/>
            <a:ext cx="8440953" cy="34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1500" dirty="0">
                <a:solidFill>
                  <a:schemeClr val="bg1"/>
                </a:solidFill>
                <a:latin typeface="+mn-lt"/>
                <a:cs typeface="Arial"/>
              </a:rPr>
              <a:t>Visit us at </a:t>
            </a:r>
            <a:r>
              <a:rPr lang="en-US" sz="1500" b="1" dirty="0">
                <a:solidFill>
                  <a:schemeClr val="bg1"/>
                </a:solidFill>
                <a:latin typeface="+mn-lt"/>
                <a:cs typeface="Arial"/>
              </a:rPr>
              <a:t>icann.org</a:t>
            </a:r>
          </a:p>
        </p:txBody>
      </p:sp>
      <p:sp>
        <p:nvSpPr>
          <p:cNvPr id="31" name="Text Placeholder 33"/>
          <p:cNvSpPr txBox="1">
            <a:spLocks/>
          </p:cNvSpPr>
          <p:nvPr userDrawn="1"/>
        </p:nvSpPr>
        <p:spPr bwMode="auto">
          <a:xfrm>
            <a:off x="498950" y="862602"/>
            <a:ext cx="9870957" cy="393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endParaRPr lang="en-AU" sz="2700" b="1" dirty="0">
              <a:solidFill>
                <a:schemeClr val="bg1"/>
              </a:solidFill>
              <a:latin typeface="+mn-lt"/>
              <a:ea typeface="Segoe UI" charset="0"/>
              <a:cs typeface="Arial"/>
            </a:endParaRPr>
          </a:p>
        </p:txBody>
      </p:sp>
      <p:sp>
        <p:nvSpPr>
          <p:cNvPr id="33" name="Oval 32"/>
          <p:cNvSpPr/>
          <p:nvPr userDrawn="1"/>
        </p:nvSpPr>
        <p:spPr>
          <a:xfrm>
            <a:off x="52732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n-lt"/>
            </a:endParaRPr>
          </a:p>
        </p:txBody>
      </p:sp>
      <p:cxnSp>
        <p:nvCxnSpPr>
          <p:cNvPr id="34" name="Straight Connector 33"/>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2421943"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1" y="6320453"/>
            <a:ext cx="23872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2504929" y="6320453"/>
            <a:ext cx="90658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15191"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2" name="Straight Connector 41"/>
          <p:cNvCxnSpPr>
            <a:endCxn id="43" idx="0"/>
          </p:cNvCxnSpPr>
          <p:nvPr userDrawn="1"/>
        </p:nvCxnSpPr>
        <p:spPr>
          <a:xfrm flipV="1">
            <a:off x="2446072" y="2281331"/>
            <a:ext cx="0" cy="39765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Arc 42"/>
          <p:cNvSpPr/>
          <p:nvPr userDrawn="1"/>
        </p:nvSpPr>
        <p:spPr>
          <a:xfrm rot="16200000">
            <a:off x="2444626" y="2221895"/>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latin typeface="+mn-lt"/>
            </a:endParaRPr>
          </a:p>
        </p:txBody>
      </p:sp>
      <p:cxnSp>
        <p:nvCxnSpPr>
          <p:cNvPr id="44" name="Straight Connector 43"/>
          <p:cNvCxnSpPr/>
          <p:nvPr userDrawn="1"/>
        </p:nvCxnSpPr>
        <p:spPr>
          <a:xfrm flipH="1">
            <a:off x="2504929" y="2220449"/>
            <a:ext cx="90658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H="1">
            <a:off x="11700996" y="6320453"/>
            <a:ext cx="4941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itle 4"/>
          <p:cNvSpPr>
            <a:spLocks noGrp="1"/>
          </p:cNvSpPr>
          <p:nvPr>
            <p:ph type="title" hasCustomPrompt="1"/>
          </p:nvPr>
        </p:nvSpPr>
        <p:spPr>
          <a:xfrm>
            <a:off x="420624" y="42394"/>
            <a:ext cx="11808013" cy="531346"/>
          </a:xfrm>
          <a:prstGeom prst="rect">
            <a:avLst/>
          </a:prstGeom>
        </p:spPr>
        <p:txBody>
          <a:bodyPr lIns="91440" tIns="45720" rIns="91440" bIns="45720"/>
          <a:lstStyle>
            <a:lvl1pPr>
              <a:defRPr lang="en-US" smtClean="0">
                <a:solidFill>
                  <a:schemeClr val="bg1"/>
                </a:solidFill>
                <a:ea typeface="Segoe UI" charset="0"/>
              </a:defRPr>
            </a:lvl1pPr>
          </a:lstStyle>
          <a:p>
            <a:r>
              <a:rPr lang="en-US" dirty="0">
                <a:solidFill>
                  <a:schemeClr val="bg1"/>
                </a:solidFill>
                <a:latin typeface="+mn-lt"/>
              </a:rPr>
              <a:t>Engage with ICANN – </a:t>
            </a:r>
            <a:r>
              <a:rPr lang="en-US" dirty="0">
                <a:solidFill>
                  <a:schemeClr val="bg1"/>
                </a:solidFill>
                <a:latin typeface="+mn-lt"/>
                <a:ea typeface="Segoe UI" charset="0"/>
              </a:rPr>
              <a:t>Thank You and Questions</a:t>
            </a:r>
            <a:endParaRPr lang="en-US" dirty="0"/>
          </a:p>
        </p:txBody>
      </p:sp>
      <p:pic>
        <p:nvPicPr>
          <p:cNvPr id="22" name="Picture 21"/>
          <p:cNvPicPr>
            <a:picLocks noChangeAspect="1"/>
          </p:cNvPicPr>
          <p:nvPr userDrawn="1"/>
        </p:nvPicPr>
        <p:blipFill>
          <a:blip r:embed="rId2"/>
          <a:stretch>
            <a:fillRect/>
          </a:stretch>
        </p:blipFill>
        <p:spPr>
          <a:xfrm>
            <a:off x="2826932" y="1039938"/>
            <a:ext cx="4287549" cy="760694"/>
          </a:xfrm>
          <a:prstGeom prst="rect">
            <a:avLst/>
          </a:prstGeom>
        </p:spPr>
      </p:pic>
      <p:pic>
        <p:nvPicPr>
          <p:cNvPr id="23" name="Picture 22"/>
          <p:cNvPicPr>
            <a:picLocks noChangeAspect="1"/>
          </p:cNvPicPr>
          <p:nvPr userDrawn="1"/>
        </p:nvPicPr>
        <p:blipFill>
          <a:blip r:embed="rId3"/>
          <a:stretch>
            <a:fillRect/>
          </a:stretch>
        </p:blipFill>
        <p:spPr>
          <a:xfrm>
            <a:off x="2919709" y="2853692"/>
            <a:ext cx="3149229" cy="3236708"/>
          </a:xfrm>
          <a:prstGeom prst="rect">
            <a:avLst/>
          </a:prstGeom>
        </p:spPr>
      </p:pic>
      <p:sp>
        <p:nvSpPr>
          <p:cNvPr id="24"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51" name="Oval 50"/>
          <p:cNvSpPr/>
          <p:nvPr userDrawn="1"/>
        </p:nvSpPr>
        <p:spPr>
          <a:xfrm flipH="1">
            <a:off x="11615191" y="2196678"/>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2" name="Straight Connector 51"/>
          <p:cNvCxnSpPr/>
          <p:nvPr userDrawn="1"/>
        </p:nvCxnSpPr>
        <p:spPr>
          <a:xfrm flipH="1">
            <a:off x="11700996" y="2219538"/>
            <a:ext cx="4941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8502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ull-Wid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764" y="616645"/>
            <a:ext cx="12225528" cy="5696712"/>
          </a:xfrm>
          <a:prstGeom prst="rect">
            <a:avLst/>
          </a:prstGeom>
          <a:ln w="19050">
            <a:solidFill>
              <a:schemeClr val="accent6">
                <a:lumMod val="50000"/>
              </a:schemeClr>
            </a:solidFill>
          </a:ln>
        </p:spPr>
        <p:txBody>
          <a:bodyPr/>
          <a:lstStyle>
            <a:lvl1pPr marL="0" indent="0">
              <a:buFontTx/>
              <a:buNone/>
              <a:defRPr/>
            </a:lvl1pPr>
          </a:lstStyle>
          <a:p>
            <a:r>
              <a:rPr lang="en-US" dirty="0"/>
              <a:t>Click icon to add picture</a:t>
            </a:r>
          </a:p>
        </p:txBody>
      </p:sp>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873601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ullets">
  <p:cSld name="1_Bullets">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499872" y="46179"/>
            <a:ext cx="10684000" cy="450600"/>
          </a:xfrm>
          <a:prstGeom prst="rect">
            <a:avLst/>
          </a:prstGeom>
          <a:noFill/>
          <a:ln>
            <a:noFill/>
          </a:ln>
        </p:spPr>
        <p:txBody>
          <a:bodyPr spcFirstLastPara="1" wrap="square" lIns="0" tIns="45700" rIns="0" bIns="45700" anchor="t" anchorCtr="0">
            <a:noAutofit/>
          </a:bodyPr>
          <a:lstStyle>
            <a:lvl1pPr marR="0" lvl="0" algn="l" rtl="0">
              <a:spcBef>
                <a:spcPts val="0"/>
              </a:spcBef>
              <a:spcAft>
                <a:spcPts val="0"/>
              </a:spcAft>
              <a:buClr>
                <a:srgbClr val="0B3458"/>
              </a:buClr>
              <a:buSzPts val="2800"/>
              <a:buFont typeface="Arial"/>
              <a:buNone/>
              <a:defRPr sz="2800" b="1" i="0" u="none" strike="noStrike" cap="none">
                <a:solidFill>
                  <a:srgbClr val="0B3458"/>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8" name="Google Shape;118;p16"/>
          <p:cNvSpPr txBox="1">
            <a:spLocks noGrp="1"/>
          </p:cNvSpPr>
          <p:nvPr>
            <p:ph type="body" idx="1"/>
          </p:nvPr>
        </p:nvSpPr>
        <p:spPr>
          <a:xfrm>
            <a:off x="812800" y="1470212"/>
            <a:ext cx="10543200" cy="4571700"/>
          </a:xfrm>
          <a:prstGeom prst="rect">
            <a:avLst/>
          </a:prstGeom>
          <a:noFill/>
          <a:ln>
            <a:noFill/>
          </a:ln>
        </p:spPr>
        <p:txBody>
          <a:bodyPr spcFirstLastPara="1" wrap="square" lIns="0" tIns="0" rIns="0" bIns="0" anchor="t" anchorCtr="0">
            <a:noAutofit/>
          </a:bodyPr>
          <a:lstStyle>
            <a:lvl1pPr marL="457200" marR="0" lvl="0" indent="-319087" algn="l" rtl="0">
              <a:spcBef>
                <a:spcPts val="2000"/>
              </a:spcBef>
              <a:spcAft>
                <a:spcPts val="0"/>
              </a:spcAft>
              <a:buClr>
                <a:srgbClr val="000000"/>
              </a:buClr>
              <a:buSzPts val="1425"/>
              <a:buFont typeface="Noto Sans Symbols"/>
              <a:buChar char="◉"/>
              <a:defRPr sz="1900" b="0" i="0" u="none" strike="noStrike" cap="none">
                <a:solidFill>
                  <a:srgbClr val="000000"/>
                </a:solidFill>
                <a:latin typeface="Arial"/>
                <a:ea typeface="Arial"/>
                <a:cs typeface="Arial"/>
                <a:sym typeface="Arial"/>
              </a:defRPr>
            </a:lvl1pPr>
            <a:lvl2pPr marL="914400" marR="0" lvl="1" indent="-319087" algn="l" rtl="0">
              <a:spcBef>
                <a:spcPts val="500"/>
              </a:spcBef>
              <a:spcAft>
                <a:spcPts val="0"/>
              </a:spcAft>
              <a:buClr>
                <a:srgbClr val="000000"/>
              </a:buClr>
              <a:buSzPts val="1425"/>
              <a:buFont typeface="Noto Sans Symbols"/>
              <a:buChar char="⚪"/>
              <a:defRPr sz="1900" b="0" i="0" u="none" strike="noStrike" cap="none">
                <a:solidFill>
                  <a:srgbClr val="000000"/>
                </a:solidFill>
                <a:latin typeface="Arial"/>
                <a:ea typeface="Arial"/>
                <a:cs typeface="Arial"/>
                <a:sym typeface="Arial"/>
              </a:defRPr>
            </a:lvl2pPr>
            <a:lvl3pPr marL="1371600" marR="0" lvl="2" indent="-349250" algn="l" rtl="0">
              <a:spcBef>
                <a:spcPts val="5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spcBef>
                <a:spcPts val="38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spcBef>
                <a:spcPts val="38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5796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Decorativ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4"/>
          <p:cNvSpPr>
            <a:spLocks noGrp="1"/>
          </p:cNvSpPr>
          <p:nvPr>
            <p:ph type="body" sz="quarter" idx="10" hasCustomPrompt="1"/>
          </p:nvPr>
        </p:nvSpPr>
        <p:spPr>
          <a:xfrm>
            <a:off x="2228479" y="4617720"/>
            <a:ext cx="9295500" cy="575112"/>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11" name="Text Placeholder 4"/>
          <p:cNvSpPr>
            <a:spLocks noGrp="1"/>
          </p:cNvSpPr>
          <p:nvPr>
            <p:ph type="body" sz="quarter" idx="11" hasCustomPrompt="1"/>
          </p:nvPr>
        </p:nvSpPr>
        <p:spPr>
          <a:xfrm>
            <a:off x="2228479" y="5199656"/>
            <a:ext cx="9295500" cy="390521"/>
          </a:xfrm>
          <a:prstGeom prst="rect">
            <a:avLst/>
          </a:prstGeom>
        </p:spPr>
        <p:txBody>
          <a:bodyPr lIns="0" tIns="0" rIns="0" bIns="0" anchor="b" anchorCtr="0">
            <a:normAutofit/>
          </a:bodyPr>
          <a:lstStyle>
            <a:lvl1pPr marL="0" indent="0" algn="l">
              <a:spcBef>
                <a:spcPts val="0"/>
              </a:spcBef>
              <a:buNone/>
              <a:defRPr sz="1800">
                <a:solidFill>
                  <a:schemeClr val="bg1"/>
                </a:solidFill>
              </a:defRPr>
            </a:lvl1pPr>
          </a:lstStyle>
          <a:p>
            <a:pPr lvl="0"/>
            <a:r>
              <a:rPr lang="en-US" dirty="0"/>
              <a:t>Event Name</a:t>
            </a:r>
          </a:p>
        </p:txBody>
      </p:sp>
      <p:sp>
        <p:nvSpPr>
          <p:cNvPr id="12" name="Text Placeholder 4"/>
          <p:cNvSpPr>
            <a:spLocks noGrp="1"/>
          </p:cNvSpPr>
          <p:nvPr>
            <p:ph type="body" sz="quarter" idx="12" hasCustomPrompt="1"/>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DD Month 2017</a:t>
            </a:r>
          </a:p>
        </p:txBody>
      </p:sp>
      <p:pic>
        <p:nvPicPr>
          <p:cNvPr id="9" name="Picture 8"/>
          <p:cNvPicPr>
            <a:picLocks noChangeAspect="1"/>
          </p:cNvPicPr>
          <p:nvPr userDrawn="1"/>
        </p:nvPicPr>
        <p:blipFill>
          <a:blip r:embed="rId3"/>
          <a:stretch>
            <a:fillRect/>
          </a:stretch>
        </p:blipFill>
        <p:spPr>
          <a:xfrm>
            <a:off x="326044" y="4878445"/>
            <a:ext cx="1193800" cy="952500"/>
          </a:xfrm>
          <a:prstGeom prst="rect">
            <a:avLst/>
          </a:prstGeom>
        </p:spPr>
      </p:pic>
      <p:sp>
        <p:nvSpPr>
          <p:cNvPr id="13" name="Oval 12"/>
          <p:cNvSpPr/>
          <p:nvPr userDrawn="1"/>
        </p:nvSpPr>
        <p:spPr>
          <a:xfrm>
            <a:off x="1825043" y="6101651"/>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14" name="Straight Connector 13"/>
          <p:cNvCxnSpPr/>
          <p:nvPr userDrawn="1"/>
        </p:nvCxnSpPr>
        <p:spPr>
          <a:xfrm flipH="1">
            <a:off x="0" y="6124669"/>
            <a:ext cx="179387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1892734" y="6124511"/>
            <a:ext cx="972078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userDrawn="1"/>
        </p:nvSpPr>
        <p:spPr>
          <a:xfrm flipH="1">
            <a:off x="11642081" y="6101651"/>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7" name="Oval 16"/>
          <p:cNvSpPr/>
          <p:nvPr userDrawn="1"/>
        </p:nvSpPr>
        <p:spPr>
          <a:xfrm flipH="1">
            <a:off x="11642081" y="347037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18" name="Straight Connector 17"/>
          <p:cNvCxnSpPr/>
          <p:nvPr userDrawn="1"/>
        </p:nvCxnSpPr>
        <p:spPr>
          <a:xfrm flipV="1">
            <a:off x="1849172" y="3552825"/>
            <a:ext cx="0" cy="252995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Arc 18"/>
          <p:cNvSpPr/>
          <p:nvPr userDrawn="1"/>
        </p:nvSpPr>
        <p:spPr>
          <a:xfrm rot="16200000">
            <a:off x="1847726" y="3495590"/>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20" name="Straight Connector 19"/>
          <p:cNvCxnSpPr/>
          <p:nvPr userDrawn="1"/>
        </p:nvCxnSpPr>
        <p:spPr>
          <a:xfrm flipH="1">
            <a:off x="1899083" y="3494144"/>
            <a:ext cx="971443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Title 2"/>
          <p:cNvSpPr>
            <a:spLocks noGrp="1"/>
          </p:cNvSpPr>
          <p:nvPr>
            <p:ph type="title" hasCustomPrompt="1"/>
          </p:nvPr>
        </p:nvSpPr>
        <p:spPr>
          <a:xfrm>
            <a:off x="2228479" y="2020824"/>
            <a:ext cx="9295500" cy="1325563"/>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dirty="0"/>
              <a:t>Insert Title Here</a:t>
            </a:r>
            <a:br>
              <a:rPr lang="en-US" dirty="0"/>
            </a:br>
            <a:r>
              <a:rPr lang="en-US" dirty="0"/>
              <a:t>(75 characters maximum) </a:t>
            </a:r>
          </a:p>
        </p:txBody>
      </p:sp>
      <p:sp>
        <p:nvSpPr>
          <p:cNvPr id="21" name="Text Placeholder 4"/>
          <p:cNvSpPr>
            <a:spLocks noGrp="1"/>
          </p:cNvSpPr>
          <p:nvPr>
            <p:ph type="body" sz="quarter" idx="14" hasCustomPrompt="1"/>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dirty="0"/>
              <a:t>Insert subtitle here (75 characters maximum)</a:t>
            </a:r>
          </a:p>
        </p:txBody>
      </p:sp>
    </p:spTree>
    <p:extLst>
      <p:ext uri="{BB962C8B-B14F-4D97-AF65-F5344CB8AC3E}">
        <p14:creationId xmlns:p14="http://schemas.microsoft.com/office/powerpoint/2010/main" val="362034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47122" cy="450663"/>
          </a:xfrm>
          <a:prstGeom prst="rect">
            <a:avLst/>
          </a:prstGeom>
        </p:spPr>
        <p:txBody>
          <a:bodyPr lIns="91440" tIns="45720" rIns="9144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4708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Wid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16645"/>
            <a:ext cx="12192000" cy="5696712"/>
          </a:xfrm>
          <a:prstGeom prst="rect">
            <a:avLst/>
          </a:prstGeom>
        </p:spPr>
        <p:txBody>
          <a:bodyPr/>
          <a:lstStyle>
            <a:lvl1pPr marL="0" indent="0">
              <a:buFontTx/>
              <a:buNone/>
              <a:defRPr/>
            </a:lvl1pPr>
          </a:lstStyle>
          <a:p>
            <a:r>
              <a:rPr lang="en-US" dirty="0"/>
              <a:t>Click icon to add picture</a:t>
            </a:r>
          </a:p>
        </p:txBody>
      </p:sp>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cxnSp>
        <p:nvCxnSpPr>
          <p:cNvPr id="22" name="Straight Connector 21"/>
          <p:cNvCxnSpPr/>
          <p:nvPr userDrawn="1"/>
        </p:nvCxnSpPr>
        <p:spPr>
          <a:xfrm flipH="1">
            <a:off x="0" y="60808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27762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No Header/Footer)">
    <p:spTree>
      <p:nvGrpSpPr>
        <p:cNvPr id="1" name=""/>
        <p:cNvGrpSpPr/>
        <p:nvPr/>
      </p:nvGrpSpPr>
      <p:grpSpPr>
        <a:xfrm>
          <a:off x="0" y="0"/>
          <a:ext cx="0" cy="0"/>
          <a:chOff x="0" y="0"/>
          <a:chExt cx="0" cy="0"/>
        </a:xfrm>
      </p:grpSpPr>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405807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half page image">
    <p:spTree>
      <p:nvGrpSpPr>
        <p:cNvPr id="1" name=""/>
        <p:cNvGrpSpPr/>
        <p:nvPr/>
      </p:nvGrpSpPr>
      <p:grpSpPr>
        <a:xfrm>
          <a:off x="0" y="0"/>
          <a:ext cx="0" cy="0"/>
          <a:chOff x="0" y="0"/>
          <a:chExt cx="0" cy="0"/>
        </a:xfrm>
      </p:grpSpPr>
      <p:sp>
        <p:nvSpPr>
          <p:cNvPr id="4" name="Rectangle 3"/>
          <p:cNvSpPr/>
          <p:nvPr userDrawn="1"/>
        </p:nvSpPr>
        <p:spPr>
          <a:xfrm>
            <a:off x="0" y="6329943"/>
            <a:ext cx="12192000" cy="528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p:cNvCxnSpPr/>
          <p:nvPr userDrawn="1"/>
        </p:nvCxnSpPr>
        <p:spPr>
          <a:xfrm flipH="1">
            <a:off x="0" y="608083"/>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0"/>
          </p:nvPr>
        </p:nvSpPr>
        <p:spPr>
          <a:xfrm>
            <a:off x="8965" y="614512"/>
            <a:ext cx="4655184" cy="5696712"/>
          </a:xfrm>
          <a:prstGeom prst="rect">
            <a:avLst/>
          </a:prstGeom>
        </p:spPr>
        <p:txBody>
          <a:bodyPr/>
          <a:lstStyle>
            <a:lvl1pPr marL="0" indent="0">
              <a:buFont typeface="Arial" panose="020B0604020202020204" pitchFamily="34" charset="0"/>
              <a:buNone/>
              <a:defRPr/>
            </a:lvl1pPr>
          </a:lstStyle>
          <a:p>
            <a:r>
              <a:rPr lang="en-US" dirty="0"/>
              <a:t>Click icon to add picture</a:t>
            </a:r>
          </a:p>
        </p:txBody>
      </p:sp>
      <p:pic>
        <p:nvPicPr>
          <p:cNvPr id="9" name="Picture 8"/>
          <p:cNvPicPr>
            <a:picLocks noChangeAspect="1"/>
          </p:cNvPicPr>
          <p:nvPr userDrawn="1"/>
        </p:nvPicPr>
        <p:blipFill>
          <a:blip r:embed="rId2"/>
          <a:stretch>
            <a:fillRect/>
          </a:stretch>
        </p:blipFill>
        <p:spPr>
          <a:xfrm>
            <a:off x="365760" y="6464808"/>
            <a:ext cx="390801" cy="312641"/>
          </a:xfrm>
          <a:prstGeom prst="rect">
            <a:avLst/>
          </a:prstGeom>
        </p:spPr>
      </p:pic>
      <p:sp>
        <p:nvSpPr>
          <p:cNvPr id="12"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cxnSp>
        <p:nvCxnSpPr>
          <p:cNvPr id="23" name="Straight Connector 22"/>
          <p:cNvCxnSpPr/>
          <p:nvPr userDrawn="1"/>
        </p:nvCxnSpPr>
        <p:spPr>
          <a:xfrm flipH="1">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15543048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pic>
        <p:nvPicPr>
          <p:cNvPr id="21" name="Picture 20"/>
          <p:cNvPicPr>
            <a:picLocks noChangeAspect="1"/>
          </p:cNvPicPr>
          <p:nvPr userDrawn="1"/>
        </p:nvPicPr>
        <p:blipFill>
          <a:blip r:embed="rId51"/>
          <a:stretch>
            <a:fillRect/>
          </a:stretch>
        </p:blipFill>
        <p:spPr>
          <a:xfrm>
            <a:off x="365760" y="6464808"/>
            <a:ext cx="390801" cy="312641"/>
          </a:xfrm>
          <a:prstGeom prst="rect">
            <a:avLst/>
          </a:prstGeom>
        </p:spPr>
      </p:pic>
      <p:sp>
        <p:nvSpPr>
          <p:cNvPr id="31" name="Oval 30"/>
          <p:cNvSpPr/>
          <p:nvPr userDrawn="1"/>
        </p:nvSpPr>
        <p:spPr>
          <a:xfrm>
            <a:off x="53367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2" name="Straight Connector 31"/>
          <p:cNvCxnSpPr/>
          <p:nvPr userDrawn="1"/>
        </p:nvCxnSpPr>
        <p:spPr>
          <a:xfrm flipH="1">
            <a:off x="3230" y="608083"/>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6656" y="608083"/>
            <a:ext cx="11575344"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a:off x="53367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5" y="6320547"/>
            <a:ext cx="1095727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flipH="1">
            <a:off x="11606949"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a:off x="11696282"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71243"/>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1" r:id="rId3"/>
    <p:sldLayoutId id="2147483672" r:id="rId4"/>
    <p:sldLayoutId id="2147483649" r:id="rId5"/>
    <p:sldLayoutId id="2147483673" r:id="rId6"/>
    <p:sldLayoutId id="2147483714" r:id="rId7"/>
    <p:sldLayoutId id="2147483752" r:id="rId8"/>
    <p:sldLayoutId id="2147483715" r:id="rId9"/>
    <p:sldLayoutId id="2147483660" r:id="rId10"/>
    <p:sldLayoutId id="2147483676" r:id="rId11"/>
    <p:sldLayoutId id="2147483675" r:id="rId12"/>
    <p:sldLayoutId id="2147483651" r:id="rId13"/>
    <p:sldLayoutId id="2147483704" r:id="rId14"/>
    <p:sldLayoutId id="2147483705" r:id="rId15"/>
    <p:sldLayoutId id="2147483706" r:id="rId16"/>
    <p:sldLayoutId id="2147483707" r:id="rId17"/>
    <p:sldLayoutId id="2147483708" r:id="rId18"/>
    <p:sldLayoutId id="2147483655" r:id="rId19"/>
    <p:sldLayoutId id="2147483718" r:id="rId20"/>
    <p:sldLayoutId id="2147483719" r:id="rId21"/>
    <p:sldLayoutId id="2147483679" r:id="rId22"/>
    <p:sldLayoutId id="2147483727" r:id="rId23"/>
    <p:sldLayoutId id="2147483728" r:id="rId24"/>
    <p:sldLayoutId id="2147483730" r:id="rId25"/>
    <p:sldLayoutId id="2147483731" r:id="rId26"/>
    <p:sldLayoutId id="2147483732" r:id="rId27"/>
    <p:sldLayoutId id="2147483729" r:id="rId28"/>
    <p:sldLayoutId id="2147483734" r:id="rId29"/>
    <p:sldLayoutId id="2147483688" r:id="rId30"/>
    <p:sldLayoutId id="2147483743" r:id="rId31"/>
    <p:sldLayoutId id="2147483744" r:id="rId32"/>
    <p:sldLayoutId id="2147483745" r:id="rId33"/>
    <p:sldLayoutId id="2147483746" r:id="rId34"/>
    <p:sldLayoutId id="2147483747" r:id="rId35"/>
    <p:sldLayoutId id="2147483748" r:id="rId36"/>
    <p:sldLayoutId id="2147483750" r:id="rId37"/>
    <p:sldLayoutId id="2147483687" r:id="rId38"/>
    <p:sldLayoutId id="2147483735" r:id="rId39"/>
    <p:sldLayoutId id="2147483736" r:id="rId40"/>
    <p:sldLayoutId id="2147483737" r:id="rId41"/>
    <p:sldLayoutId id="2147483738" r:id="rId42"/>
    <p:sldLayoutId id="2147483739" r:id="rId43"/>
    <p:sldLayoutId id="2147483740" r:id="rId44"/>
    <p:sldLayoutId id="2147483742" r:id="rId45"/>
    <p:sldLayoutId id="2147483716" r:id="rId46"/>
    <p:sldLayoutId id="2147483717" r:id="rId47"/>
    <p:sldLayoutId id="2147483751" r:id="rId48"/>
    <p:sldLayoutId id="2147483753" r:id="rId49"/>
  </p:sldLayoutIdLst>
  <p:hf hdr="0" ftr="0" dt="0"/>
  <p:txStyles>
    <p:titleStyle>
      <a:lvl1pPr marL="0" indent="0" algn="l" defTabSz="457200" rtl="0" eaLnBrk="1" latinLnBrk="0" hangingPunct="1">
        <a:spcBef>
          <a:spcPct val="0"/>
        </a:spcBef>
        <a:buNone/>
        <a:defRPr lang="en-US" sz="2800" b="1" i="0" kern="1200" baseline="0" smtClean="0">
          <a:solidFill>
            <a:schemeClr val="accent6">
              <a:lumMod val="50000"/>
            </a:schemeClr>
          </a:solidFill>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153" userDrawn="1">
          <p15:clr>
            <a:srgbClr val="F26B43"/>
          </p15:clr>
        </p15:guide>
        <p15:guide id="4" pos="512" userDrawn="1">
          <p15:clr>
            <a:srgbClr val="F26B43"/>
          </p15:clr>
        </p15:guide>
        <p15:guide id="5" pos="347" userDrawn="1">
          <p15:clr>
            <a:srgbClr val="F26B43"/>
          </p15:clr>
        </p15:guide>
        <p15:guide id="6" pos="7324" userDrawn="1">
          <p15:clr>
            <a:srgbClr val="F26B43"/>
          </p15:clr>
        </p15:guide>
        <p15:guide id="7" orient="horz" pos="4105" userDrawn="1">
          <p15:clr>
            <a:srgbClr val="F26B43"/>
          </p15:clr>
        </p15:guide>
        <p15:guide id="8" orient="horz" pos="384" userDrawn="1">
          <p15:clr>
            <a:srgbClr val="F26B43"/>
          </p15:clr>
        </p15:guide>
        <p15:guide id="9" orient="horz" pos="39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s://uasg.tech/wp-content/uploads/documents/UASG012-en-digital.pdf" TargetMode="Externa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unicode.org/chart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unicode.org/reports/tr15/"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www.example.co.uk/"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data.iana.org/TLD/tlds-alpha-by-domain.tx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ex&#226;mple.ca/"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hyperlink" Target="mailto:myname@example.org"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mailto:k&#233;vin@example.or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uasg.tech/wp-content/uploads/documents/UASG018A-en-digital.pdf" TargetMode="Externa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s://uasg.tech/wp-content/uploads/documents/EAI-Software-Test%20Results-UASG030A.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uasg.tech/wp-content/uploads/2020/03/UASG_ICANN_Case_Study_UASG013C.2.pdf"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5.tiff"/><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hyperlink" Target="https://uasg.tech/subscribe" TargetMode="External"/><Relationship Id="rId3" Type="http://schemas.openxmlformats.org/officeDocument/2006/relationships/image" Target="../media/image27.png"/><Relationship Id="rId7" Type="http://schemas.openxmlformats.org/officeDocument/2006/relationships/hyperlink" Target="https://community.icann.org/display/TUA" TargetMode="External"/><Relationship Id="rId12" Type="http://schemas.openxmlformats.org/officeDocument/2006/relationships/hyperlink" Target="https://www.facebook.com/uasgtech/"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uasg.tech/" TargetMode="External"/><Relationship Id="rId11" Type="http://schemas.openxmlformats.org/officeDocument/2006/relationships/hyperlink" Target="https://www.linkedin.com/company/uasgtech/" TargetMode="External"/><Relationship Id="rId5" Type="http://schemas.openxmlformats.org/officeDocument/2006/relationships/hyperlink" Target="mailto:UAProgram@icann.org" TargetMode="External"/><Relationship Id="rId10" Type="http://schemas.openxmlformats.org/officeDocument/2006/relationships/hyperlink" Target="https://twitter.com/UASGTech?lang=en" TargetMode="External"/><Relationship Id="rId4" Type="http://schemas.openxmlformats.org/officeDocument/2006/relationships/hyperlink" Target="mailto:info@uasg.tech" TargetMode="External"/><Relationship Id="rId9" Type="http://schemas.openxmlformats.org/officeDocument/2006/relationships/hyperlink" Target="https://docs.google.com/forms/d/e/1FAIpQLScRg7caDnbgEo_r6UnP3s5OvtIMlE9btaM--sIWXukWbA52oQ/viewform"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uasg.tech/wp-content/uploads/documents/UASG018A-en-digital.pdf" TargetMode="External"/><Relationship Id="rId13" Type="http://schemas.openxmlformats.org/officeDocument/2006/relationships/hyperlink" Target="https://uasg.tech/download/uasg-042-ua-readiness-of-web-hosting-tools-cpanel-plesk-ispconfig-en/" TargetMode="External"/><Relationship Id="rId3" Type="http://schemas.openxmlformats.org/officeDocument/2006/relationships/hyperlink" Target="https://uasg.tech/" TargetMode="External"/><Relationship Id="rId7" Type="http://schemas.openxmlformats.org/officeDocument/2006/relationships/hyperlink" Target="https://uasg.tech/wp-content/uploads/documents/UASG012-en-digital.pdf" TargetMode="External"/><Relationship Id="rId12" Type="http://schemas.openxmlformats.org/officeDocument/2006/relationships/hyperlink" Target="https://uasg.tech/wp-content/uploads/documents/UASG032-en-digital.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uasg.tech/wp-content/uploads/documents/UASG014-en-digital.pdf" TargetMode="External"/><Relationship Id="rId11" Type="http://schemas.openxmlformats.org/officeDocument/2006/relationships/hyperlink" Target="https://uasg.tech/download/uasg-030a-eai-software-test-results-en/" TargetMode="External"/><Relationship Id="rId5" Type="http://schemas.openxmlformats.org/officeDocument/2006/relationships/hyperlink" Target="https://uasg.tech/wp-content/uploads/documents/UASG007-en-digital.pdf" TargetMode="External"/><Relationship Id="rId10" Type="http://schemas.openxmlformats.org/officeDocument/2006/relationships/hyperlink" Target="https://uasg.tech/wp-content/uploads/documents/UASG028-en-digital.pdf" TargetMode="External"/><Relationship Id="rId4" Type="http://schemas.openxmlformats.org/officeDocument/2006/relationships/hyperlink" Target="https://uasg.tech/wp-content/uploads/documents/UASG005-en-digital.pdf" TargetMode="External"/><Relationship Id="rId9" Type="http://schemas.openxmlformats.org/officeDocument/2006/relationships/hyperlink" Target="https://uasg.tech/wp-content/uploads/documents/UASG026-en-digital.pdf" TargetMode="External"/><Relationship Id="rId1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chart" Target="../charts/chart1.xml"/><Relationship Id="rId4" Type="http://schemas.openxmlformats.org/officeDocument/2006/relationships/hyperlink" Target="https://uasg.tech/wp-content/uploads/documents/UASG027-en-digital.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82" y="0"/>
            <a:ext cx="11234727" cy="2533369"/>
          </a:xfrm>
        </p:spPr>
        <p:txBody>
          <a:bodyPr/>
          <a:lstStyle/>
          <a:p>
            <a:r>
              <a:rPr lang="en-US" dirty="0"/>
              <a:t>Technical Overview of Universal Acceptance of Domain Names and Email Addresses</a:t>
            </a:r>
          </a:p>
        </p:txBody>
      </p:sp>
      <p:sp>
        <p:nvSpPr>
          <p:cNvPr id="5" name="Text Placeholder 4"/>
          <p:cNvSpPr>
            <a:spLocks noGrp="1"/>
          </p:cNvSpPr>
          <p:nvPr>
            <p:ph type="body" sz="quarter" idx="12"/>
          </p:nvPr>
        </p:nvSpPr>
        <p:spPr>
          <a:xfrm>
            <a:off x="566928" y="4755604"/>
            <a:ext cx="10788321" cy="403785"/>
          </a:xfrm>
        </p:spPr>
        <p:txBody>
          <a:bodyPr/>
          <a:lstStyle/>
          <a:p>
            <a:r>
              <a:rPr lang="en-US" dirty="0"/>
              <a:t>28 March 2023</a:t>
            </a:r>
          </a:p>
        </p:txBody>
      </p:sp>
      <p:sp>
        <p:nvSpPr>
          <p:cNvPr id="6" name="Text Placeholder 5"/>
          <p:cNvSpPr>
            <a:spLocks noGrp="1"/>
          </p:cNvSpPr>
          <p:nvPr>
            <p:ph type="body" sz="quarter" idx="13"/>
          </p:nvPr>
        </p:nvSpPr>
        <p:spPr>
          <a:xfrm>
            <a:off x="547041" y="2455029"/>
            <a:ext cx="10808208" cy="716808"/>
          </a:xfrm>
        </p:spPr>
        <p:txBody>
          <a:bodyPr>
            <a:normAutofit/>
          </a:bodyPr>
          <a:lstStyle/>
          <a:p>
            <a:r>
              <a:rPr lang="en-US" dirty="0"/>
              <a:t> </a:t>
            </a:r>
          </a:p>
          <a:p>
            <a:r>
              <a:rPr lang="en-US" dirty="0"/>
              <a:t>UA Day</a:t>
            </a:r>
          </a:p>
        </p:txBody>
      </p:sp>
      <p:sp>
        <p:nvSpPr>
          <p:cNvPr id="8" name="Text Placeholder 7">
            <a:extLst>
              <a:ext uri="{FF2B5EF4-FFF2-40B4-BE49-F238E27FC236}">
                <a16:creationId xmlns:a16="http://schemas.microsoft.com/office/drawing/2014/main" id="{DF8E9707-2818-8D10-FA19-24F447819B64}"/>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86409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6B6274-DBC2-4C0B-0FF4-3165807701BE}"/>
              </a:ext>
            </a:extLst>
          </p:cNvPr>
          <p:cNvSpPr>
            <a:spLocks noGrp="1"/>
          </p:cNvSpPr>
          <p:nvPr>
            <p:ph sz="quarter" idx="10"/>
          </p:nvPr>
        </p:nvSpPr>
        <p:spPr>
          <a:xfrm>
            <a:off x="824441" y="1143093"/>
            <a:ext cx="10543117" cy="4571813"/>
          </a:xfrm>
        </p:spPr>
        <p:txBody>
          <a:bodyPr/>
          <a:lstStyle/>
          <a:p>
            <a:r>
              <a:rPr lang="en-US" sz="1800" dirty="0"/>
              <a:t>Support all valid domain names including IDNs and email addresses, including internationalized email addresses: </a:t>
            </a:r>
          </a:p>
          <a:p>
            <a:endParaRPr lang="en-US" sz="1800" dirty="0"/>
          </a:p>
          <a:p>
            <a:endParaRPr lang="en-US" sz="1800" dirty="0"/>
          </a:p>
          <a:p>
            <a:endParaRPr lang="en-US" sz="1800" dirty="0"/>
          </a:p>
          <a:p>
            <a:r>
              <a:rPr lang="en-US" sz="1800" dirty="0"/>
              <a:t>Accept: The user can input characters from their local script into a text field.</a:t>
            </a:r>
          </a:p>
          <a:p>
            <a:r>
              <a:rPr lang="en-US" sz="1800" dirty="0"/>
              <a:t>Validate: The software accepts the characters and recognizes them as valid.</a:t>
            </a:r>
          </a:p>
          <a:p>
            <a:r>
              <a:rPr lang="en-US" sz="1800" dirty="0"/>
              <a:t>Process: The system performs operations with the characters.</a:t>
            </a:r>
          </a:p>
          <a:p>
            <a:r>
              <a:rPr lang="en-US" sz="1800" dirty="0"/>
              <a:t>Store: The database can store the text without breaking or corrupting.</a:t>
            </a:r>
          </a:p>
          <a:p>
            <a:r>
              <a:rPr lang="en-US" sz="1800" dirty="0"/>
              <a:t>Display: When fetched from the database, the information is correctly shown.</a:t>
            </a:r>
          </a:p>
        </p:txBody>
      </p:sp>
      <p:sp>
        <p:nvSpPr>
          <p:cNvPr id="5" name="Title 4"/>
          <p:cNvSpPr>
            <a:spLocks noGrp="1"/>
          </p:cNvSpPr>
          <p:nvPr>
            <p:ph type="title"/>
          </p:nvPr>
        </p:nvSpPr>
        <p:spPr/>
        <p:txBody>
          <a:bodyPr/>
          <a:lstStyle/>
          <a:p>
            <a:r>
              <a:rPr lang="en-US" dirty="0"/>
              <a:t>Scope of UA-Readiness for Programmers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grpSp>
        <p:nvGrpSpPr>
          <p:cNvPr id="29" name="Group 28">
            <a:extLst>
              <a:ext uri="{FF2B5EF4-FFF2-40B4-BE49-F238E27FC236}">
                <a16:creationId xmlns:a16="http://schemas.microsoft.com/office/drawing/2014/main" id="{FF3E8CE4-5BEB-AB4B-BC3E-F36E027D7112}"/>
              </a:ext>
            </a:extLst>
          </p:cNvPr>
          <p:cNvGrpSpPr/>
          <p:nvPr/>
        </p:nvGrpSpPr>
        <p:grpSpPr>
          <a:xfrm>
            <a:off x="1298985" y="2044443"/>
            <a:ext cx="9048332" cy="1295462"/>
            <a:chOff x="1927228" y="5269981"/>
            <a:chExt cx="7921353" cy="976513"/>
          </a:xfrm>
        </p:grpSpPr>
        <p:grpSp>
          <p:nvGrpSpPr>
            <p:cNvPr id="30" name="Group 29">
              <a:extLst>
                <a:ext uri="{FF2B5EF4-FFF2-40B4-BE49-F238E27FC236}">
                  <a16:creationId xmlns:a16="http://schemas.microsoft.com/office/drawing/2014/main" id="{88CA18D1-8A41-3345-B85F-7925A4C0569A}"/>
                </a:ext>
              </a:extLst>
            </p:cNvPr>
            <p:cNvGrpSpPr/>
            <p:nvPr/>
          </p:nvGrpSpPr>
          <p:grpSpPr>
            <a:xfrm>
              <a:off x="1927228" y="5273672"/>
              <a:ext cx="1302251" cy="972822"/>
              <a:chOff x="820555" y="1643185"/>
              <a:chExt cx="2011680" cy="1644160"/>
            </a:xfrm>
          </p:grpSpPr>
          <p:sp>
            <p:nvSpPr>
              <p:cNvPr id="47" name="Rectangle 46">
                <a:extLst>
                  <a:ext uri="{FF2B5EF4-FFF2-40B4-BE49-F238E27FC236}">
                    <a16:creationId xmlns:a16="http://schemas.microsoft.com/office/drawing/2014/main" id="{04E9FDE2-6C75-9045-BEBB-6E9A27DE09D0}"/>
                  </a:ext>
                </a:extLst>
              </p:cNvPr>
              <p:cNvSpPr/>
              <p:nvPr/>
            </p:nvSpPr>
            <p:spPr>
              <a:xfrm>
                <a:off x="820555" y="2835439"/>
                <a:ext cx="2011680"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Accept</a:t>
                </a:r>
              </a:p>
            </p:txBody>
          </p:sp>
          <p:sp>
            <p:nvSpPr>
              <p:cNvPr id="48" name="Rectangle 47">
                <a:extLst>
                  <a:ext uri="{FF2B5EF4-FFF2-40B4-BE49-F238E27FC236}">
                    <a16:creationId xmlns:a16="http://schemas.microsoft.com/office/drawing/2014/main" id="{D095B2E6-8192-564A-B0D4-8D25BBD97F7D}"/>
                  </a:ext>
                </a:extLst>
              </p:cNvPr>
              <p:cNvSpPr>
                <a:spLocks/>
              </p:cNvSpPr>
              <p:nvPr/>
            </p:nvSpPr>
            <p:spPr>
              <a:xfrm>
                <a:off x="820555"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pic>
            <p:nvPicPr>
              <p:cNvPr id="49" name="Picture 48" descr="ua-capability-icons_wht_Accept.png">
                <a:extLst>
                  <a:ext uri="{FF2B5EF4-FFF2-40B4-BE49-F238E27FC236}">
                    <a16:creationId xmlns:a16="http://schemas.microsoft.com/office/drawing/2014/main" id="{95AE17AA-1A8D-9D48-9EBD-42ED787C6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630" y="1900022"/>
                <a:ext cx="562359" cy="643725"/>
              </a:xfrm>
              <a:prstGeom prst="rect">
                <a:avLst/>
              </a:prstGeom>
            </p:spPr>
          </p:pic>
        </p:grpSp>
        <p:grpSp>
          <p:nvGrpSpPr>
            <p:cNvPr id="31" name="Group 30">
              <a:extLst>
                <a:ext uri="{FF2B5EF4-FFF2-40B4-BE49-F238E27FC236}">
                  <a16:creationId xmlns:a16="http://schemas.microsoft.com/office/drawing/2014/main" id="{66AD7C3E-1B21-EA49-8443-C0ED70B8257A}"/>
                </a:ext>
              </a:extLst>
            </p:cNvPr>
            <p:cNvGrpSpPr/>
            <p:nvPr/>
          </p:nvGrpSpPr>
          <p:grpSpPr>
            <a:xfrm>
              <a:off x="3582203" y="5273672"/>
              <a:ext cx="1314106" cy="967039"/>
              <a:chOff x="3554360" y="1646720"/>
              <a:chExt cx="2029993" cy="1634387"/>
            </a:xfrm>
          </p:grpSpPr>
          <p:sp>
            <p:nvSpPr>
              <p:cNvPr id="44" name="Rectangle 43">
                <a:extLst>
                  <a:ext uri="{FF2B5EF4-FFF2-40B4-BE49-F238E27FC236}">
                    <a16:creationId xmlns:a16="http://schemas.microsoft.com/office/drawing/2014/main" id="{51B7CDDE-3D06-0740-94CA-B0F1E035313A}"/>
                  </a:ext>
                </a:extLst>
              </p:cNvPr>
              <p:cNvSpPr>
                <a:spLocks/>
              </p:cNvSpPr>
              <p:nvPr/>
            </p:nvSpPr>
            <p:spPr>
              <a:xfrm>
                <a:off x="3554360" y="1646720"/>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45" name="Rectangle 44">
                <a:extLst>
                  <a:ext uri="{FF2B5EF4-FFF2-40B4-BE49-F238E27FC236}">
                    <a16:creationId xmlns:a16="http://schemas.microsoft.com/office/drawing/2014/main" id="{58541279-6FA3-8D42-B5C8-D52B525811FB}"/>
                  </a:ext>
                </a:extLst>
              </p:cNvPr>
              <p:cNvSpPr/>
              <p:nvPr/>
            </p:nvSpPr>
            <p:spPr>
              <a:xfrm>
                <a:off x="3572673" y="2829201"/>
                <a:ext cx="2011680"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Validate</a:t>
                </a:r>
              </a:p>
            </p:txBody>
          </p:sp>
          <p:pic>
            <p:nvPicPr>
              <p:cNvPr id="46" name="Picture 45" descr="ua-capability-icons_wht_Validate.png">
                <a:extLst>
                  <a:ext uri="{FF2B5EF4-FFF2-40B4-BE49-F238E27FC236}">
                    <a16:creationId xmlns:a16="http://schemas.microsoft.com/office/drawing/2014/main" id="{0A09F761-7140-1B41-A0F2-165BB85AA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348" y="1895569"/>
                <a:ext cx="779705" cy="643725"/>
              </a:xfrm>
              <a:prstGeom prst="rect">
                <a:avLst/>
              </a:prstGeom>
            </p:spPr>
          </p:pic>
        </p:grpSp>
        <p:grpSp>
          <p:nvGrpSpPr>
            <p:cNvPr id="32" name="Group 31">
              <a:extLst>
                <a:ext uri="{FF2B5EF4-FFF2-40B4-BE49-F238E27FC236}">
                  <a16:creationId xmlns:a16="http://schemas.microsoft.com/office/drawing/2014/main" id="{C49AA9E2-9693-C548-8C8D-93CB9162783D}"/>
                </a:ext>
              </a:extLst>
            </p:cNvPr>
            <p:cNvGrpSpPr/>
            <p:nvPr/>
          </p:nvGrpSpPr>
          <p:grpSpPr>
            <a:xfrm>
              <a:off x="6892153" y="5269981"/>
              <a:ext cx="1302251" cy="968544"/>
              <a:chOff x="6331693" y="1643185"/>
              <a:chExt cx="2011680" cy="1636930"/>
            </a:xfrm>
          </p:grpSpPr>
          <p:sp>
            <p:nvSpPr>
              <p:cNvPr id="41" name="Rectangle 40">
                <a:extLst>
                  <a:ext uri="{FF2B5EF4-FFF2-40B4-BE49-F238E27FC236}">
                    <a16:creationId xmlns:a16="http://schemas.microsoft.com/office/drawing/2014/main" id="{99727F8D-A583-2B42-8956-0E4F176329FB}"/>
                  </a:ext>
                </a:extLst>
              </p:cNvPr>
              <p:cNvSpPr>
                <a:spLocks/>
              </p:cNvSpPr>
              <p:nvPr/>
            </p:nvSpPr>
            <p:spPr>
              <a:xfrm>
                <a:off x="6331693"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42" name="Rectangle 41">
                <a:extLst>
                  <a:ext uri="{FF2B5EF4-FFF2-40B4-BE49-F238E27FC236}">
                    <a16:creationId xmlns:a16="http://schemas.microsoft.com/office/drawing/2014/main" id="{087D5BAF-0D83-DD44-911D-2E14DE3C4330}"/>
                  </a:ext>
                </a:extLst>
              </p:cNvPr>
              <p:cNvSpPr/>
              <p:nvPr/>
            </p:nvSpPr>
            <p:spPr>
              <a:xfrm>
                <a:off x="6331693" y="2828209"/>
                <a:ext cx="2011680"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Store</a:t>
                </a:r>
              </a:p>
            </p:txBody>
          </p:sp>
          <p:pic>
            <p:nvPicPr>
              <p:cNvPr id="43" name="Picture 42" descr="ua-capability-icons_wht_Store.png">
                <a:extLst>
                  <a:ext uri="{FF2B5EF4-FFF2-40B4-BE49-F238E27FC236}">
                    <a16:creationId xmlns:a16="http://schemas.microsoft.com/office/drawing/2014/main" id="{6AB810CB-7FFA-E647-820F-1348D55A8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9490" y="1900022"/>
                <a:ext cx="647296" cy="647296"/>
              </a:xfrm>
              <a:prstGeom prst="rect">
                <a:avLst/>
              </a:prstGeom>
            </p:spPr>
          </p:pic>
        </p:grpSp>
        <p:grpSp>
          <p:nvGrpSpPr>
            <p:cNvPr id="33" name="Group 32">
              <a:extLst>
                <a:ext uri="{FF2B5EF4-FFF2-40B4-BE49-F238E27FC236}">
                  <a16:creationId xmlns:a16="http://schemas.microsoft.com/office/drawing/2014/main" id="{A01A6786-B4F7-E64B-8ADF-2CCDA6FFB00B}"/>
                </a:ext>
              </a:extLst>
            </p:cNvPr>
            <p:cNvGrpSpPr/>
            <p:nvPr/>
          </p:nvGrpSpPr>
          <p:grpSpPr>
            <a:xfrm>
              <a:off x="5237178" y="5269981"/>
              <a:ext cx="1302251" cy="970730"/>
              <a:chOff x="2202899" y="3852184"/>
              <a:chExt cx="2011680" cy="1640625"/>
            </a:xfrm>
          </p:grpSpPr>
          <p:sp>
            <p:nvSpPr>
              <p:cNvPr id="38" name="Rectangle 37">
                <a:extLst>
                  <a:ext uri="{FF2B5EF4-FFF2-40B4-BE49-F238E27FC236}">
                    <a16:creationId xmlns:a16="http://schemas.microsoft.com/office/drawing/2014/main" id="{46C1B392-FF8A-1A46-AF2C-63FA41E5A3D0}"/>
                  </a:ext>
                </a:extLst>
              </p:cNvPr>
              <p:cNvSpPr>
                <a:spLocks/>
              </p:cNvSpPr>
              <p:nvPr/>
            </p:nvSpPr>
            <p:spPr>
              <a:xfrm>
                <a:off x="2202899"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39" name="Rectangle 38">
                <a:extLst>
                  <a:ext uri="{FF2B5EF4-FFF2-40B4-BE49-F238E27FC236}">
                    <a16:creationId xmlns:a16="http://schemas.microsoft.com/office/drawing/2014/main" id="{D08E740B-EE22-E54F-BECC-BFA4D1A7E347}"/>
                  </a:ext>
                </a:extLst>
              </p:cNvPr>
              <p:cNvSpPr/>
              <p:nvPr/>
            </p:nvSpPr>
            <p:spPr>
              <a:xfrm>
                <a:off x="2202899" y="5040903"/>
                <a:ext cx="2011680"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Process</a:t>
                </a:r>
              </a:p>
            </p:txBody>
          </p:sp>
          <p:pic>
            <p:nvPicPr>
              <p:cNvPr id="40" name="Picture 39" descr="ua-capability-icons_wht_Process.png">
                <a:extLst>
                  <a:ext uri="{FF2B5EF4-FFF2-40B4-BE49-F238E27FC236}">
                    <a16:creationId xmlns:a16="http://schemas.microsoft.com/office/drawing/2014/main" id="{8E2BA25B-94F7-E146-AC59-48DF74B707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759" y="4119754"/>
                <a:ext cx="1027282" cy="632806"/>
              </a:xfrm>
              <a:prstGeom prst="rect">
                <a:avLst/>
              </a:prstGeom>
            </p:spPr>
          </p:pic>
        </p:grpSp>
        <p:grpSp>
          <p:nvGrpSpPr>
            <p:cNvPr id="34" name="Group 33">
              <a:extLst>
                <a:ext uri="{FF2B5EF4-FFF2-40B4-BE49-F238E27FC236}">
                  <a16:creationId xmlns:a16="http://schemas.microsoft.com/office/drawing/2014/main" id="{DCE1F724-3B0F-EB40-92D6-82F9EE7CF4EA}"/>
                </a:ext>
              </a:extLst>
            </p:cNvPr>
            <p:cNvGrpSpPr/>
            <p:nvPr/>
          </p:nvGrpSpPr>
          <p:grpSpPr>
            <a:xfrm>
              <a:off x="8546330" y="5275764"/>
              <a:ext cx="1302251" cy="970730"/>
              <a:chOff x="4943583" y="3852184"/>
              <a:chExt cx="2011680" cy="1640625"/>
            </a:xfrm>
          </p:grpSpPr>
          <p:sp>
            <p:nvSpPr>
              <p:cNvPr id="35" name="Rectangle 34">
                <a:extLst>
                  <a:ext uri="{FF2B5EF4-FFF2-40B4-BE49-F238E27FC236}">
                    <a16:creationId xmlns:a16="http://schemas.microsoft.com/office/drawing/2014/main" id="{FE413D40-E4B1-7B43-95EE-9A70F693E450}"/>
                  </a:ext>
                </a:extLst>
              </p:cNvPr>
              <p:cNvSpPr>
                <a:spLocks/>
              </p:cNvSpPr>
              <p:nvPr/>
            </p:nvSpPr>
            <p:spPr>
              <a:xfrm>
                <a:off x="4943583"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36" name="Rectangle 35">
                <a:extLst>
                  <a:ext uri="{FF2B5EF4-FFF2-40B4-BE49-F238E27FC236}">
                    <a16:creationId xmlns:a16="http://schemas.microsoft.com/office/drawing/2014/main" id="{A8F6DA22-0257-334F-BF9C-0493C7E95829}"/>
                  </a:ext>
                </a:extLst>
              </p:cNvPr>
              <p:cNvSpPr/>
              <p:nvPr/>
            </p:nvSpPr>
            <p:spPr>
              <a:xfrm>
                <a:off x="4946287" y="5040903"/>
                <a:ext cx="2008976"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Display</a:t>
                </a:r>
              </a:p>
            </p:txBody>
          </p:sp>
          <p:pic>
            <p:nvPicPr>
              <p:cNvPr id="37" name="Picture 36" descr="ua-capability-icons_wht_Display.png">
                <a:extLst>
                  <a:ext uri="{FF2B5EF4-FFF2-40B4-BE49-F238E27FC236}">
                    <a16:creationId xmlns:a16="http://schemas.microsoft.com/office/drawing/2014/main" id="{03B399DB-C262-DD4C-9E27-94DC38E042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1163" y="4126903"/>
                <a:ext cx="489490" cy="633398"/>
              </a:xfrm>
              <a:prstGeom prst="rect">
                <a:avLst/>
              </a:prstGeom>
            </p:spPr>
          </p:pic>
        </p:grpSp>
      </p:grpSp>
    </p:spTree>
    <p:extLst>
      <p:ext uri="{BB962C8B-B14F-4D97-AF65-F5344CB8AC3E}">
        <p14:creationId xmlns:p14="http://schemas.microsoft.com/office/powerpoint/2010/main" val="2636244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F512-A707-6942-97D9-A27B3460500E}"/>
              </a:ext>
            </a:extLst>
          </p:cNvPr>
          <p:cNvSpPr>
            <a:spLocks noGrp="1"/>
          </p:cNvSpPr>
          <p:nvPr>
            <p:ph type="title"/>
          </p:nvPr>
        </p:nvSpPr>
        <p:spPr/>
        <p:txBody>
          <a:bodyPr/>
          <a:lstStyle/>
          <a:p>
            <a:r>
              <a:rPr lang="en-US" dirty="0"/>
              <a:t>Technology Stack for UA Consideration </a:t>
            </a:r>
          </a:p>
        </p:txBody>
      </p:sp>
      <p:graphicFrame>
        <p:nvGraphicFramePr>
          <p:cNvPr id="6" name="Diagram 5">
            <a:extLst>
              <a:ext uri="{FF2B5EF4-FFF2-40B4-BE49-F238E27FC236}">
                <a16:creationId xmlns:a16="http://schemas.microsoft.com/office/drawing/2014/main" id="{46126D98-EB57-E54E-B9E7-E94B7FB0045D}"/>
              </a:ext>
            </a:extLst>
          </p:cNvPr>
          <p:cNvGraphicFramePr/>
          <p:nvPr>
            <p:extLst>
              <p:ext uri="{D42A27DB-BD31-4B8C-83A1-F6EECF244321}">
                <p14:modId xmlns:p14="http://schemas.microsoft.com/office/powerpoint/2010/main" val="821927551"/>
              </p:ext>
            </p:extLst>
          </p:nvPr>
        </p:nvGraphicFramePr>
        <p:xfrm>
          <a:off x="768791" y="761784"/>
          <a:ext cx="7028426" cy="5334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3ADB858-09EA-274A-9841-5D52984C8112}"/>
              </a:ext>
            </a:extLst>
          </p:cNvPr>
          <p:cNvPicPr>
            <a:picLocks noChangeAspect="1"/>
          </p:cNvPicPr>
          <p:nvPr/>
        </p:nvPicPr>
        <p:blipFill>
          <a:blip r:embed="rId7"/>
          <a:stretch>
            <a:fillRect/>
          </a:stretch>
        </p:blipFill>
        <p:spPr>
          <a:xfrm>
            <a:off x="10902950" y="32733"/>
            <a:ext cx="1241861" cy="563488"/>
          </a:xfrm>
          <a:prstGeom prst="rect">
            <a:avLst/>
          </a:prstGeom>
        </p:spPr>
      </p:pic>
      <p:sp>
        <p:nvSpPr>
          <p:cNvPr id="5" name="TextBox 4">
            <a:extLst>
              <a:ext uri="{FF2B5EF4-FFF2-40B4-BE49-F238E27FC236}">
                <a16:creationId xmlns:a16="http://schemas.microsoft.com/office/drawing/2014/main" id="{096FF6C9-4EF8-4E44-B71B-E4D99D5BD8A5}"/>
              </a:ext>
            </a:extLst>
          </p:cNvPr>
          <p:cNvSpPr txBox="1"/>
          <p:nvPr/>
        </p:nvSpPr>
        <p:spPr>
          <a:xfrm>
            <a:off x="9024079" y="2823812"/>
            <a:ext cx="2923081" cy="1107996"/>
          </a:xfrm>
          <a:prstGeom prst="rect">
            <a:avLst/>
          </a:prstGeom>
          <a:noFill/>
        </p:spPr>
        <p:txBody>
          <a:bodyPr wrap="square" lIns="0" tIns="0" rIns="0" bIns="0" rtlCol="0">
            <a:spAutoFit/>
          </a:bodyPr>
          <a:lstStyle/>
          <a:p>
            <a:pPr algn="ctr"/>
            <a:r>
              <a:rPr lang="en-US" dirty="0">
                <a:cs typeface="Source Sans Pro"/>
              </a:rPr>
              <a:t>Accept, validate, process, store and display </a:t>
            </a:r>
          </a:p>
          <a:p>
            <a:pPr algn="ctr"/>
            <a:r>
              <a:rPr lang="en-US" dirty="0">
                <a:cs typeface="Source Sans Pro"/>
              </a:rPr>
              <a:t>all valid domain names and email addresses.</a:t>
            </a:r>
          </a:p>
        </p:txBody>
      </p:sp>
      <p:sp>
        <p:nvSpPr>
          <p:cNvPr id="3" name="Right Brace 2">
            <a:extLst>
              <a:ext uri="{FF2B5EF4-FFF2-40B4-BE49-F238E27FC236}">
                <a16:creationId xmlns:a16="http://schemas.microsoft.com/office/drawing/2014/main" id="{5581D396-B699-FE4D-B22B-B94B964B53FD}"/>
              </a:ext>
            </a:extLst>
          </p:cNvPr>
          <p:cNvSpPr/>
          <p:nvPr/>
        </p:nvSpPr>
        <p:spPr>
          <a:xfrm>
            <a:off x="8217877" y="836734"/>
            <a:ext cx="656492" cy="5205262"/>
          </a:xfrm>
          <a:prstGeom prst="rightBrace">
            <a:avLst/>
          </a:prstGeom>
          <a:ln w="38100">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2461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Email Systems and EAI Support</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3D14A1BF-7739-7C46-90AA-80A50EE2A849}"/>
              </a:ext>
            </a:extLst>
          </p:cNvPr>
          <p:cNvPicPr>
            <a:picLocks noChangeAspect="1"/>
          </p:cNvPicPr>
          <p:nvPr/>
        </p:nvPicPr>
        <p:blipFill rotWithShape="1">
          <a:blip r:embed="rId4"/>
          <a:srcRect l="5267" r="4665"/>
          <a:stretch/>
        </p:blipFill>
        <p:spPr>
          <a:xfrm>
            <a:off x="7897595" y="929390"/>
            <a:ext cx="3709739" cy="2695153"/>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4" y="1140405"/>
            <a:ext cx="6984516" cy="5411449"/>
          </a:xfrm>
        </p:spPr>
        <p:txBody>
          <a:bodyPr/>
          <a:lstStyle/>
          <a:p>
            <a:r>
              <a:rPr lang="en-US" sz="1800" dirty="0"/>
              <a:t>All email agents must be configured to send and receive internationalized email addresses. See </a:t>
            </a:r>
            <a:r>
              <a:rPr lang="en-US" sz="1800" dirty="0">
                <a:hlinkClick r:id="rId5"/>
              </a:rPr>
              <a:t>EAI: A Technical Overview</a:t>
            </a:r>
            <a:r>
              <a:rPr lang="en-US" sz="1800" dirty="0"/>
              <a:t> for details.</a:t>
            </a:r>
          </a:p>
          <a:p>
            <a:pPr lvl="1"/>
            <a:r>
              <a:rPr lang="en-US" sz="1800" dirty="0">
                <a:solidFill>
                  <a:schemeClr val="accent1"/>
                </a:solidFill>
              </a:rPr>
              <a:t>MUA</a:t>
            </a:r>
            <a:r>
              <a:rPr lang="en-US" sz="1800" dirty="0"/>
              <a:t> – Mail User Agent: A client program that a person uses to send, receive, and manage mail.</a:t>
            </a:r>
          </a:p>
          <a:p>
            <a:pPr lvl="1"/>
            <a:r>
              <a:rPr lang="en-US" sz="1800" dirty="0">
                <a:solidFill>
                  <a:schemeClr val="accent1"/>
                </a:solidFill>
              </a:rPr>
              <a:t>MSA</a:t>
            </a:r>
            <a:r>
              <a:rPr lang="en-US" sz="1800" dirty="0"/>
              <a:t> – Mail Submission Agent: A server program that receives mail from a MUA and prepares it for transmission and delivery.</a:t>
            </a:r>
          </a:p>
          <a:p>
            <a:pPr lvl="1"/>
            <a:r>
              <a:rPr lang="en-US" sz="1800" dirty="0">
                <a:solidFill>
                  <a:schemeClr val="accent1"/>
                </a:solidFill>
              </a:rPr>
              <a:t>MTA</a:t>
            </a:r>
            <a:r>
              <a:rPr lang="en-US" sz="1800" dirty="0"/>
              <a:t> – Mail Transfer Agent: A server program that sends and receives mail to and from other Internet hosts. An MTA may receive mail from an MSA and/or deliver mail to an MDA.</a:t>
            </a:r>
          </a:p>
          <a:p>
            <a:pPr lvl="1"/>
            <a:r>
              <a:rPr lang="en-US" sz="1800" dirty="0">
                <a:solidFill>
                  <a:schemeClr val="accent1"/>
                </a:solidFill>
              </a:rPr>
              <a:t>MDA</a:t>
            </a:r>
            <a:r>
              <a:rPr lang="en-US" sz="1800" dirty="0"/>
              <a:t> – Mail Delivery Agent: A server program that handles incoming mail and typically stores it in a mailbox or folder.</a:t>
            </a:r>
          </a:p>
          <a:p>
            <a:endParaRPr lang="en-US" sz="1800" dirty="0"/>
          </a:p>
        </p:txBody>
      </p:sp>
      <p:pic>
        <p:nvPicPr>
          <p:cNvPr id="7" name="Picture 6">
            <a:extLst>
              <a:ext uri="{FF2B5EF4-FFF2-40B4-BE49-F238E27FC236}">
                <a16:creationId xmlns:a16="http://schemas.microsoft.com/office/drawing/2014/main" id="{46327B79-8902-4740-B3C3-CDE15F4C5823}"/>
              </a:ext>
            </a:extLst>
          </p:cNvPr>
          <p:cNvPicPr>
            <a:picLocks noChangeAspect="1"/>
          </p:cNvPicPr>
          <p:nvPr/>
        </p:nvPicPr>
        <p:blipFill>
          <a:blip r:embed="rId6"/>
          <a:stretch>
            <a:fillRect/>
          </a:stretch>
        </p:blipFill>
        <p:spPr>
          <a:xfrm>
            <a:off x="7704012" y="4388649"/>
            <a:ext cx="4096904" cy="1291896"/>
          </a:xfrm>
          <a:prstGeom prst="rect">
            <a:avLst/>
          </a:prstGeom>
        </p:spPr>
      </p:pic>
    </p:spTree>
    <p:extLst>
      <p:ext uri="{BB962C8B-B14F-4D97-AF65-F5344CB8AC3E}">
        <p14:creationId xmlns:p14="http://schemas.microsoft.com/office/powerpoint/2010/main" val="3109676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804566" cy="1701535"/>
          </a:xfrm>
        </p:spPr>
        <p:txBody>
          <a:bodyPr/>
          <a:lstStyle/>
          <a:p>
            <a:r>
              <a:rPr lang="en-US" dirty="0"/>
              <a:t>Fundamentals of Unicode</a:t>
            </a:r>
          </a:p>
        </p:txBody>
      </p:sp>
    </p:spTree>
    <p:extLst>
      <p:ext uri="{BB962C8B-B14F-4D97-AF65-F5344CB8AC3E}">
        <p14:creationId xmlns:p14="http://schemas.microsoft.com/office/powerpoint/2010/main" val="73611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Character and Character Set</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1800" b="0" i="0" dirty="0">
                <a:solidFill>
                  <a:schemeClr val="tx1"/>
                </a:solidFill>
                <a:effectLst/>
              </a:rPr>
              <a:t>A label or string </a:t>
            </a:r>
            <a:r>
              <a:rPr lang="en-US" sz="1800" dirty="0">
                <a:solidFill>
                  <a:schemeClr val="tx1"/>
                </a:solidFill>
              </a:rPr>
              <a:t>such as</a:t>
            </a:r>
            <a:r>
              <a:rPr lang="en-US" sz="1800" b="0" i="0" dirty="0">
                <a:solidFill>
                  <a:schemeClr val="tx1"/>
                </a:solidFill>
                <a:effectLst/>
              </a:rPr>
              <a:t> </a:t>
            </a:r>
            <a:r>
              <a:rPr lang="ar-AE" sz="1800" b="0" i="0" dirty="0">
                <a:solidFill>
                  <a:schemeClr val="tx1"/>
                </a:solidFill>
                <a:effectLst/>
              </a:rPr>
              <a:t>أهلا</a:t>
            </a:r>
            <a:r>
              <a:rPr lang="en-US" sz="1800" b="0" i="0" dirty="0">
                <a:solidFill>
                  <a:schemeClr val="tx1"/>
                </a:solidFill>
                <a:effectLst/>
              </a:rPr>
              <a:t>, </a:t>
            </a:r>
            <a:r>
              <a:rPr lang="hi-IN" sz="1800" b="0" i="0" dirty="0">
                <a:solidFill>
                  <a:schemeClr val="tx1"/>
                </a:solidFill>
                <a:effectLst/>
              </a:rPr>
              <a:t>नमस्ते</a:t>
            </a:r>
            <a:r>
              <a:rPr lang="en-US" sz="1800" b="0" i="0" dirty="0">
                <a:solidFill>
                  <a:schemeClr val="tx1"/>
                </a:solidFill>
                <a:effectLst/>
              </a:rPr>
              <a:t>, Hello is formed of characters.</a:t>
            </a:r>
          </a:p>
          <a:p>
            <a:pPr lvl="1"/>
            <a:r>
              <a:rPr lang="en-US" sz="1800" b="0" i="0" dirty="0">
                <a:solidFill>
                  <a:schemeClr val="tx1"/>
                </a:solidFill>
                <a:effectLst/>
              </a:rPr>
              <a:t>Hello </a:t>
            </a:r>
            <a:r>
              <a:rPr lang="en-US" sz="1800" dirty="0">
                <a:solidFill>
                  <a:schemeClr val="tx1"/>
                </a:solidFill>
                <a:sym typeface="Wingdings" pitchFamily="2" charset="2"/>
              </a:rPr>
              <a:t> </a:t>
            </a:r>
            <a:r>
              <a:rPr lang="en-US" sz="1800" b="0" i="0" dirty="0">
                <a:solidFill>
                  <a:schemeClr val="tx1"/>
                </a:solidFill>
                <a:effectLst/>
              </a:rPr>
              <a:t> H  e  l   l     o</a:t>
            </a:r>
          </a:p>
          <a:p>
            <a:pPr lvl="0"/>
            <a:r>
              <a:rPr lang="en-US" sz="1800" b="0" i="0" dirty="0">
                <a:solidFill>
                  <a:schemeClr val="tx1"/>
                </a:solidFill>
                <a:effectLst/>
              </a:rPr>
              <a:t>A character is unit of information used for the organization, control, or representation of textual data.</a:t>
            </a:r>
          </a:p>
          <a:p>
            <a:r>
              <a:rPr lang="en-US" sz="1800" b="0" i="0" dirty="0">
                <a:solidFill>
                  <a:schemeClr val="tx1"/>
                </a:solidFill>
                <a:effectLst/>
              </a:rPr>
              <a:t>Examples of character:</a:t>
            </a:r>
          </a:p>
          <a:p>
            <a:pPr lvl="1"/>
            <a:r>
              <a:rPr lang="en-US" sz="1800" b="0" i="0" dirty="0">
                <a:solidFill>
                  <a:schemeClr val="tx1"/>
                </a:solidFill>
                <a:effectLst/>
              </a:rPr>
              <a:t>Letters </a:t>
            </a:r>
          </a:p>
          <a:p>
            <a:pPr lvl="1"/>
            <a:r>
              <a:rPr lang="en-US" sz="1800" b="0" i="0" dirty="0">
                <a:solidFill>
                  <a:schemeClr val="tx1"/>
                </a:solidFill>
                <a:effectLst/>
              </a:rPr>
              <a:t>Digits </a:t>
            </a:r>
          </a:p>
          <a:p>
            <a:pPr lvl="1"/>
            <a:r>
              <a:rPr lang="en-US" sz="1800" dirty="0">
                <a:solidFill>
                  <a:schemeClr val="tx1"/>
                </a:solidFill>
              </a:rPr>
              <a:t>Special characters i.e., m</a:t>
            </a:r>
            <a:r>
              <a:rPr lang="en-US" sz="1800" b="0" i="0" dirty="0">
                <a:solidFill>
                  <a:schemeClr val="tx1"/>
                </a:solidFill>
                <a:effectLst/>
              </a:rPr>
              <a:t>athematical symbols, punctuation marks</a:t>
            </a:r>
          </a:p>
          <a:p>
            <a:pPr lvl="1"/>
            <a:r>
              <a:rPr lang="en-US" sz="1800" b="0" i="0" dirty="0">
                <a:solidFill>
                  <a:schemeClr val="tx1"/>
                </a:solidFill>
                <a:effectLst/>
              </a:rPr>
              <a:t>Control Characters - typically not visible</a:t>
            </a:r>
          </a:p>
          <a:p>
            <a:pPr lvl="0"/>
            <a:r>
              <a:rPr lang="en-US" sz="1800" dirty="0">
                <a:solidFill>
                  <a:schemeClr val="tx1"/>
                </a:solidFill>
              </a:rPr>
              <a:t>American Standard Code for Information Interchange (</a:t>
            </a:r>
            <a:r>
              <a:rPr lang="en-US" sz="1800" b="0" i="0" dirty="0">
                <a:solidFill>
                  <a:schemeClr val="tx1"/>
                </a:solidFill>
                <a:effectLst/>
              </a:rPr>
              <a:t>ASCII) encodes characters used in computing including letters a-z, digits 0-9 and others.</a:t>
            </a:r>
          </a:p>
          <a:p>
            <a:pPr marL="0" indent="0">
              <a:buNone/>
            </a:pPr>
            <a:endParaRPr lang="en-US" sz="1800" dirty="0">
              <a:solidFill>
                <a:schemeClr val="tx1"/>
              </a:solidFill>
            </a:endParaRP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4164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Code Point</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182792"/>
            <a:ext cx="10401238" cy="5389942"/>
          </a:xfrm>
        </p:spPr>
        <p:txBody>
          <a:bodyPr/>
          <a:lstStyle/>
          <a:p>
            <a:pPr lvl="0"/>
            <a:r>
              <a:rPr lang="en-US" sz="1800" dirty="0">
                <a:solidFill>
                  <a:schemeClr val="tx1"/>
                </a:solidFill>
              </a:rPr>
              <a:t>Code point is a value, or a position, for a character, in any coded character set.</a:t>
            </a:r>
          </a:p>
          <a:p>
            <a:pPr lvl="0"/>
            <a:r>
              <a:rPr lang="en-US" sz="1800" dirty="0">
                <a:solidFill>
                  <a:schemeClr val="tx1"/>
                </a:solidFill>
              </a:rPr>
              <a:t>C</a:t>
            </a:r>
            <a:r>
              <a:rPr lang="en-US" sz="1800" b="0" i="0" dirty="0">
                <a:solidFill>
                  <a:schemeClr val="tx1"/>
                </a:solidFill>
                <a:effectLst/>
              </a:rPr>
              <a:t>ode point is a number assigned to represent an abstract character in a system for representing text.</a:t>
            </a:r>
          </a:p>
          <a:p>
            <a:pPr marL="0" indent="0">
              <a:buNone/>
            </a:pPr>
            <a:endParaRPr lang="en-US" sz="18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5122" name="Picture 2" descr="3.3.5 Character Encoding">
            <a:extLst>
              <a:ext uri="{FF2B5EF4-FFF2-40B4-BE49-F238E27FC236}">
                <a16:creationId xmlns:a16="http://schemas.microsoft.com/office/drawing/2014/main" id="{0F60A8D5-9F34-A2B7-3723-0863CA6D2B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21" t="8897" b="64533"/>
          <a:stretch/>
        </p:blipFill>
        <p:spPr bwMode="auto">
          <a:xfrm>
            <a:off x="1527532" y="2355442"/>
            <a:ext cx="9136935" cy="331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07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Code Point</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36164" y="1182792"/>
            <a:ext cx="10962747" cy="5389942"/>
          </a:xfrm>
        </p:spPr>
        <p:txBody>
          <a:bodyPr/>
          <a:lstStyle/>
          <a:p>
            <a:pPr lvl="0"/>
            <a:r>
              <a:rPr lang="en-US" sz="1800" dirty="0">
                <a:solidFill>
                  <a:schemeClr val="tx1"/>
                </a:solidFill>
              </a:rPr>
              <a:t>Code point is a value, or a position, for a character, in any coded character set.</a:t>
            </a:r>
          </a:p>
          <a:p>
            <a:pPr lvl="0"/>
            <a:r>
              <a:rPr lang="en-US" sz="1800" dirty="0">
                <a:solidFill>
                  <a:schemeClr val="tx1"/>
                </a:solidFill>
              </a:rPr>
              <a:t>C</a:t>
            </a:r>
            <a:r>
              <a:rPr lang="en-US" sz="1800" b="0" i="0" dirty="0">
                <a:solidFill>
                  <a:schemeClr val="tx1"/>
                </a:solidFill>
                <a:effectLst/>
              </a:rPr>
              <a:t>ode point is a number assigned to represent an abstract character in a system for representing text.</a:t>
            </a:r>
          </a:p>
          <a:p>
            <a:pPr marL="0" indent="0">
              <a:buNone/>
            </a:pPr>
            <a:endParaRPr lang="en-US" sz="1800" dirty="0">
              <a:solidFill>
                <a:schemeClr val="tx1"/>
              </a:solidFill>
            </a:endParaRP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5122" name="Picture 2" descr="3.3.5 Character Encoding">
            <a:extLst>
              <a:ext uri="{FF2B5EF4-FFF2-40B4-BE49-F238E27FC236}">
                <a16:creationId xmlns:a16="http://schemas.microsoft.com/office/drawing/2014/main" id="{0F60A8D5-9F34-A2B7-3723-0863CA6D2B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21" t="8897" b="64533"/>
          <a:stretch/>
        </p:blipFill>
        <p:spPr bwMode="auto">
          <a:xfrm>
            <a:off x="1527532" y="2355442"/>
            <a:ext cx="9136935" cy="331976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7631117-823A-4B9D-52CB-7CCAEDA3E33F}"/>
              </a:ext>
            </a:extLst>
          </p:cNvPr>
          <p:cNvSpPr/>
          <p:nvPr/>
        </p:nvSpPr>
        <p:spPr>
          <a:xfrm>
            <a:off x="1701903" y="3472563"/>
            <a:ext cx="3872921" cy="466531"/>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K"/>
          </a:p>
        </p:txBody>
      </p:sp>
    </p:spTree>
    <p:extLst>
      <p:ext uri="{BB962C8B-B14F-4D97-AF65-F5344CB8AC3E}">
        <p14:creationId xmlns:p14="http://schemas.microsoft.com/office/powerpoint/2010/main" val="1017827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Glyph</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1800" b="0" i="0" dirty="0">
                <a:solidFill>
                  <a:schemeClr val="tx1"/>
                </a:solidFill>
                <a:effectLst/>
              </a:rPr>
              <a:t> A typographic representation of a character is called a glyph.</a:t>
            </a:r>
          </a:p>
          <a:p>
            <a:pPr lvl="1"/>
            <a:r>
              <a:rPr lang="en-US" sz="1800" b="0" i="0" dirty="0">
                <a:solidFill>
                  <a:schemeClr val="tx1"/>
                </a:solidFill>
                <a:effectLst/>
              </a:rPr>
              <a:t>English: </a:t>
            </a:r>
            <a:r>
              <a:rPr lang="en-US" sz="1800" i="1" dirty="0">
                <a:solidFill>
                  <a:schemeClr val="tx1"/>
                </a:solidFill>
                <a:latin typeface="Times New Roman" panose="02020603050405020304" pitchFamily="18" charset="0"/>
                <a:cs typeface="Times New Roman" panose="02020603050405020304" pitchFamily="18" charset="0"/>
              </a:rPr>
              <a:t>a</a:t>
            </a:r>
            <a:r>
              <a:rPr lang="en-US" sz="1800" b="0" i="0" dirty="0">
                <a:solidFill>
                  <a:schemeClr val="tx1"/>
                </a:solidFill>
                <a:effectLst/>
              </a:rPr>
              <a:t>, a  </a:t>
            </a:r>
          </a:p>
          <a:p>
            <a:pPr lvl="1"/>
            <a:r>
              <a:rPr lang="en-US" sz="1800" b="0" i="0" dirty="0">
                <a:solidFill>
                  <a:schemeClr val="tx1"/>
                </a:solidFill>
                <a:effectLst/>
              </a:rPr>
              <a:t>Each Arabic letters often have four glyphs based on where they occur in a string. </a:t>
            </a:r>
            <a:r>
              <a:rPr lang="en-US" sz="1800" dirty="0">
                <a:solidFill>
                  <a:schemeClr val="tx1"/>
                </a:solidFill>
              </a:rPr>
              <a:t>For example, for the ARABIC LETTER GHAIN the four glyphs are</a:t>
            </a:r>
            <a:r>
              <a:rPr lang="en-US" sz="1800" b="0" i="0" dirty="0">
                <a:solidFill>
                  <a:schemeClr val="tx1"/>
                </a:solidFill>
                <a:effectLst/>
              </a:rPr>
              <a:t>:</a:t>
            </a:r>
          </a:p>
          <a:p>
            <a:pPr lvl="1"/>
            <a:endParaRPr lang="en-US" sz="1800" dirty="0">
              <a:solidFill>
                <a:srgbClr val="3B3835"/>
              </a:solidFill>
            </a:endParaRPr>
          </a:p>
          <a:p>
            <a:pPr lvl="1"/>
            <a:endParaRPr lang="en-US" sz="1800" b="0" i="0" dirty="0">
              <a:solidFill>
                <a:srgbClr val="3B3835"/>
              </a:solidFill>
              <a:effectLst/>
            </a:endParaRPr>
          </a:p>
          <a:p>
            <a:pPr lvl="1"/>
            <a:endParaRPr lang="en-US" sz="1800" dirty="0">
              <a:solidFill>
                <a:srgbClr val="3B3835"/>
              </a:solidFill>
            </a:endParaRPr>
          </a:p>
          <a:p>
            <a:pPr lvl="1"/>
            <a:endParaRPr lang="en-US" sz="1800" b="0" i="0" dirty="0">
              <a:solidFill>
                <a:srgbClr val="3B3835"/>
              </a:solidFill>
              <a:effectLst/>
            </a:endParaRPr>
          </a:p>
          <a:p>
            <a:pPr lvl="1"/>
            <a:endParaRPr lang="en-US" sz="1800" dirty="0">
              <a:solidFill>
                <a:srgbClr val="3B3835"/>
              </a:solidFill>
            </a:endParaRPr>
          </a:p>
          <a:p>
            <a:pPr lvl="1"/>
            <a:endParaRPr lang="en-US" sz="1800" b="0" i="0" dirty="0">
              <a:solidFill>
                <a:srgbClr val="3B3835"/>
              </a:solidFill>
              <a:effectLst/>
            </a:endParaRPr>
          </a:p>
          <a:p>
            <a:pPr lvl="1"/>
            <a:endParaRPr lang="en-US" sz="1800" dirty="0">
              <a:solidFill>
                <a:srgbClr val="3B3835"/>
              </a:solidFill>
            </a:endParaRPr>
          </a:p>
          <a:p>
            <a:pPr lvl="1"/>
            <a:r>
              <a:rPr lang="en-US" sz="1800" dirty="0">
                <a:solidFill>
                  <a:schemeClr val="tx1"/>
                </a:solidFill>
              </a:rPr>
              <a:t>Languages may be written/displayed in right-to-left and left-to-right order but reading of data is on the basis of key press order in a file and not dependent on writing direction.</a:t>
            </a:r>
          </a:p>
          <a:p>
            <a:pPr lvl="1"/>
            <a:endParaRPr lang="en-US" sz="1800" b="0" i="0" dirty="0">
              <a:solidFill>
                <a:srgbClr val="3B3835"/>
              </a:solidFill>
              <a:effectLst/>
            </a:endParaRPr>
          </a:p>
          <a:p>
            <a:pPr lvl="0"/>
            <a:endParaRPr lang="en-US" sz="1800" b="0" i="0" dirty="0">
              <a:solidFill>
                <a:srgbClr val="3B3835"/>
              </a:solidFill>
              <a:effectLst/>
            </a:endParaRPr>
          </a:p>
          <a:p>
            <a:pPr marL="0" indent="0">
              <a:buNone/>
            </a:pPr>
            <a:endParaRPr lang="en-US" sz="18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2050" name="Picture 2" descr="Context-dependent and Directional Text - Complex-Text Languages - An  Overview">
            <a:extLst>
              <a:ext uri="{FF2B5EF4-FFF2-40B4-BE49-F238E27FC236}">
                <a16:creationId xmlns:a16="http://schemas.microsoft.com/office/drawing/2014/main" id="{94403C9C-44D4-1561-C1FB-936A7BA22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58" y="2451291"/>
            <a:ext cx="1783637" cy="217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02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Character Encoding</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2" y="1010858"/>
            <a:ext cx="10242144" cy="5389942"/>
          </a:xfrm>
        </p:spPr>
        <p:txBody>
          <a:bodyPr/>
          <a:lstStyle/>
          <a:p>
            <a:pPr lvl="0"/>
            <a:r>
              <a:rPr lang="en-US" sz="1800" b="0" i="0" dirty="0">
                <a:solidFill>
                  <a:srgbClr val="000000"/>
                </a:solidFill>
                <a:effectLst/>
              </a:rPr>
              <a:t>Character encoding is mapping from a character set definition to the actual code units used to represent the data.</a:t>
            </a:r>
            <a:endParaRPr lang="en-US" sz="1800" dirty="0"/>
          </a:p>
          <a:p>
            <a:pPr lvl="0"/>
            <a:r>
              <a:rPr lang="en-US" sz="1800" dirty="0"/>
              <a:t>An encoding describes how to encode code points to bytes and how to decode bytes to code points.</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270438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Brief History</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12718" y="1221874"/>
            <a:ext cx="10962747" cy="5389942"/>
          </a:xfrm>
        </p:spPr>
        <p:txBody>
          <a:bodyPr/>
          <a:lstStyle/>
          <a:p>
            <a:pPr lvl="0"/>
            <a:r>
              <a:rPr lang="en-US" sz="1800" dirty="0">
                <a:solidFill>
                  <a:schemeClr val="tx1"/>
                </a:solidFill>
                <a:latin typeface="+mj-lt"/>
              </a:rPr>
              <a:t>Basic ASCII</a:t>
            </a:r>
            <a:r>
              <a:rPr lang="en-US" sz="1800" b="0" i="0" dirty="0">
                <a:solidFill>
                  <a:schemeClr val="tx1"/>
                </a:solidFill>
                <a:effectLst/>
                <a:latin typeface="+mj-lt"/>
              </a:rPr>
              <a:t> single 7-bit character, limited to a maximum of 128 characters.</a:t>
            </a:r>
          </a:p>
          <a:p>
            <a:pPr lvl="0"/>
            <a:r>
              <a:rPr lang="en-US" sz="1800" b="0" i="0" dirty="0">
                <a:solidFill>
                  <a:schemeClr val="tx1"/>
                </a:solidFill>
                <a:effectLst/>
                <a:latin typeface="+mj-lt"/>
              </a:rPr>
              <a:t>Extended ASCII single 8-bit character, limited to a maximum limit of 256 characters. </a:t>
            </a:r>
          </a:p>
          <a:p>
            <a:pPr lvl="0"/>
            <a:r>
              <a:rPr lang="en-US" sz="1800" b="0" i="0" dirty="0">
                <a:solidFill>
                  <a:schemeClr val="tx1"/>
                </a:solidFill>
                <a:effectLst/>
                <a:latin typeface="+mj-lt"/>
              </a:rPr>
              <a:t>ASCII encoding couldn’t contain enough characters to cover all the languages. </a:t>
            </a:r>
          </a:p>
          <a:p>
            <a:pPr lvl="0"/>
            <a:r>
              <a:rPr lang="en-US" sz="1800" b="0" i="0" dirty="0">
                <a:solidFill>
                  <a:schemeClr val="tx1"/>
                </a:solidFill>
                <a:effectLst/>
                <a:latin typeface="+mj-lt"/>
              </a:rPr>
              <a:t>So, different encoding systems were developed for assigning numbers to characters for different languages and scripts, which created interoperability problems.</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927423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3" y="1553737"/>
            <a:ext cx="10682514" cy="4410762"/>
          </a:xfrm>
        </p:spPr>
        <p:txBody>
          <a:bodyPr/>
          <a:lstStyle/>
          <a:p>
            <a:r>
              <a:rPr lang="en-US" sz="2000" dirty="0"/>
              <a:t>Introduction </a:t>
            </a:r>
          </a:p>
          <a:p>
            <a:r>
              <a:rPr lang="en-US" sz="2000" dirty="0"/>
              <a:t>Overview of Universal Acceptance</a:t>
            </a:r>
          </a:p>
          <a:p>
            <a:r>
              <a:rPr lang="en-US" sz="2000" dirty="0"/>
              <a:t>Fundamentals of Unicode</a:t>
            </a:r>
          </a:p>
          <a:p>
            <a:r>
              <a:rPr lang="en-US" sz="2000" dirty="0"/>
              <a:t>Fundamentals of IDNs</a:t>
            </a:r>
          </a:p>
          <a:p>
            <a:r>
              <a:rPr lang="en-US" sz="2000" dirty="0"/>
              <a:t>Fundamentals of EAI</a:t>
            </a:r>
          </a:p>
          <a:p>
            <a:r>
              <a:rPr lang="en-US" sz="2000" dirty="0"/>
              <a:t>Conclusion</a:t>
            </a:r>
          </a:p>
        </p:txBody>
      </p:sp>
      <p:sp>
        <p:nvSpPr>
          <p:cNvPr id="5" name="Title 4"/>
          <p:cNvSpPr>
            <a:spLocks noGrp="1"/>
          </p:cNvSpPr>
          <p:nvPr>
            <p:ph type="title"/>
          </p:nvPr>
        </p:nvSpPr>
        <p:spPr/>
        <p:txBody>
          <a:bodyPr/>
          <a:lstStyle/>
          <a:p>
            <a:r>
              <a:rPr lang="en-US"/>
              <a:t>Agenda</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770835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Unicode Standard</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300759" cy="5389942"/>
          </a:xfrm>
        </p:spPr>
        <p:txBody>
          <a:bodyPr/>
          <a:lstStyle/>
          <a:p>
            <a:pPr lvl="0"/>
            <a:r>
              <a:rPr lang="en-US" sz="1800" dirty="0"/>
              <a:t>The standard for digital representation of the characters used in writing all of the world's languages.</a:t>
            </a:r>
          </a:p>
          <a:p>
            <a:pPr lvl="0"/>
            <a:r>
              <a:rPr lang="en-US" sz="1800" dirty="0"/>
              <a:t>Organized characters at script level.</a:t>
            </a:r>
          </a:p>
          <a:p>
            <a:pPr lvl="0"/>
            <a:r>
              <a:rPr lang="en-US" sz="1800" dirty="0"/>
              <a:t>Unicode provides a uniform means for storing, searching, and interchanging text in any language.</a:t>
            </a:r>
          </a:p>
          <a:p>
            <a:pPr lvl="0"/>
            <a:r>
              <a:rPr lang="en-US" sz="1800" dirty="0"/>
              <a:t>It is used by all modern computers and is the foundation for processing text on the Internet.</a:t>
            </a:r>
          </a:p>
          <a:p>
            <a:pPr lvl="0"/>
            <a:r>
              <a:rPr lang="en-US" sz="1800" dirty="0"/>
              <a:t>Number of slots to represent world languages is 0000 – 10FFFF.  Visit </a:t>
            </a:r>
            <a:r>
              <a:rPr lang="en-US" sz="1800" dirty="0">
                <a:hlinkClick r:id="rId3"/>
              </a:rPr>
              <a:t>https://unicode.org/charts/</a:t>
            </a:r>
            <a:r>
              <a:rPr lang="en-US" sz="1800" dirty="0"/>
              <a:t> to see script coverage and encoding ranges.</a:t>
            </a:r>
          </a:p>
          <a:p>
            <a:pPr marL="0" indent="0">
              <a:buNone/>
            </a:pPr>
            <a:endParaRPr lang="en-US" sz="18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52990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Unicode Encoding</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1800" b="0" i="0" dirty="0">
                <a:solidFill>
                  <a:srgbClr val="000000"/>
                </a:solidFill>
                <a:effectLst/>
              </a:rPr>
              <a:t>Unicode can be implemented by different character encodings.</a:t>
            </a:r>
          </a:p>
          <a:p>
            <a:pPr lvl="1"/>
            <a:r>
              <a:rPr lang="en-US" sz="1800" dirty="0"/>
              <a:t>UTF-8</a:t>
            </a:r>
          </a:p>
          <a:p>
            <a:pPr lvl="1"/>
            <a:r>
              <a:rPr lang="en-US" sz="1800" dirty="0"/>
              <a:t>UTF-16</a:t>
            </a:r>
          </a:p>
          <a:p>
            <a:pPr lvl="1"/>
            <a:r>
              <a:rPr lang="en-US" sz="1800" dirty="0"/>
              <a:t>UTF-32</a:t>
            </a:r>
          </a:p>
          <a:p>
            <a:r>
              <a:rPr lang="en-US" sz="1800" dirty="0"/>
              <a:t>UTF-8 encoding is generally used in domain name system.</a:t>
            </a:r>
          </a:p>
          <a:p>
            <a:r>
              <a:rPr lang="en-US" sz="1800" dirty="0"/>
              <a:t>UTF-8 is variable length character encoding.</a:t>
            </a:r>
          </a:p>
          <a:p>
            <a:r>
              <a:rPr lang="en-US" sz="1800" dirty="0"/>
              <a:t>UTF-8 encodes code points in one to four bytes, read one byte at a time:</a:t>
            </a:r>
          </a:p>
          <a:p>
            <a:pPr lvl="1"/>
            <a:r>
              <a:rPr lang="en-US" sz="1800" dirty="0"/>
              <a:t>For ASCII characters 1 byte is used.</a:t>
            </a:r>
          </a:p>
          <a:p>
            <a:pPr lvl="1"/>
            <a:r>
              <a:rPr lang="en-US" sz="1800" dirty="0"/>
              <a:t>For Arabic characters 2 bytes are used.</a:t>
            </a:r>
          </a:p>
          <a:p>
            <a:pPr lvl="1"/>
            <a:r>
              <a:rPr lang="en-US" sz="1800" dirty="0"/>
              <a:t>For Devanagari characters 3 bytes are used.</a:t>
            </a:r>
          </a:p>
          <a:p>
            <a:pPr lvl="1"/>
            <a:r>
              <a:rPr lang="en-US" sz="1800" dirty="0"/>
              <a:t>For Chinese characters 4 bytes are used.</a:t>
            </a:r>
          </a:p>
          <a:p>
            <a:r>
              <a:rPr lang="en-US" sz="1800" dirty="0"/>
              <a:t>So, for byte level reading, we need to specify encoding before file reading.</a:t>
            </a:r>
          </a:p>
          <a:p>
            <a:pPr marL="0" indent="0">
              <a:buNone/>
            </a:pPr>
            <a:endParaRPr lang="en-US" sz="18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080397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Normalization</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768458" y="1364565"/>
            <a:ext cx="10962747" cy="4737657"/>
          </a:xfrm>
        </p:spPr>
        <p:txBody>
          <a:bodyPr/>
          <a:lstStyle/>
          <a:p>
            <a:r>
              <a:rPr lang="en-US" sz="1800" dirty="0"/>
              <a:t>There are multiple ways to encode certain glyphs in Unicode:</a:t>
            </a:r>
          </a:p>
          <a:p>
            <a:pPr lvl="1"/>
            <a:r>
              <a:rPr lang="en-US" sz="1800" dirty="0">
                <a:solidFill>
                  <a:schemeClr val="accent1"/>
                </a:solidFill>
              </a:rPr>
              <a:t>è =  U+00E8</a:t>
            </a:r>
          </a:p>
          <a:p>
            <a:pPr lvl="1"/>
            <a:r>
              <a:rPr lang="en-US" sz="1800" dirty="0">
                <a:solidFill>
                  <a:schemeClr val="accent1"/>
                </a:solidFill>
              </a:rPr>
              <a:t>e + ` = è = U+0065 + U+0300</a:t>
            </a:r>
          </a:p>
          <a:p>
            <a:pPr lvl="1"/>
            <a:r>
              <a:rPr lang="ar-AE" sz="1800" dirty="0">
                <a:solidFill>
                  <a:schemeClr val="accent1"/>
                </a:solidFill>
              </a:rPr>
              <a:t>آ</a:t>
            </a:r>
            <a:r>
              <a:rPr lang="en-US" sz="1800" dirty="0">
                <a:solidFill>
                  <a:schemeClr val="accent1"/>
                </a:solidFill>
              </a:rPr>
              <a:t> = U+0622</a:t>
            </a:r>
          </a:p>
          <a:p>
            <a:pPr lvl="1"/>
            <a:r>
              <a:rPr lang="en-US" sz="1800" dirty="0">
                <a:solidFill>
                  <a:schemeClr val="accent1"/>
                </a:solidFill>
              </a:rPr>
              <a:t> </a:t>
            </a:r>
            <a:r>
              <a:rPr lang="ar-AE" sz="1800" dirty="0">
                <a:solidFill>
                  <a:schemeClr val="accent1"/>
                </a:solidFill>
              </a:rPr>
              <a:t>ٓ</a:t>
            </a:r>
            <a:r>
              <a:rPr lang="en-US" sz="1800" dirty="0">
                <a:solidFill>
                  <a:schemeClr val="accent1"/>
                </a:solidFill>
              </a:rPr>
              <a:t> + </a:t>
            </a:r>
            <a:r>
              <a:rPr lang="ar-AE" sz="1800" dirty="0">
                <a:solidFill>
                  <a:schemeClr val="accent1"/>
                </a:solidFill>
              </a:rPr>
              <a:t>ا</a:t>
            </a:r>
            <a:r>
              <a:rPr lang="en-US" sz="1800" dirty="0">
                <a:solidFill>
                  <a:schemeClr val="accent1"/>
                </a:solidFill>
              </a:rPr>
              <a:t> = </a:t>
            </a:r>
            <a:r>
              <a:rPr lang="ar-AE" sz="1800" dirty="0">
                <a:solidFill>
                  <a:schemeClr val="accent1"/>
                </a:solidFill>
              </a:rPr>
              <a:t>آ</a:t>
            </a:r>
            <a:r>
              <a:rPr lang="en-US" sz="1800" dirty="0">
                <a:solidFill>
                  <a:schemeClr val="accent1"/>
                </a:solidFill>
              </a:rPr>
              <a:t>  =U+0627 U+0653</a:t>
            </a:r>
          </a:p>
          <a:p>
            <a:r>
              <a:rPr lang="en-US" sz="1800" dirty="0"/>
              <a:t>The following string can exist in corpus in the form of first string below, whereas input string is in the form of second string, below. So, search result will be empty. </a:t>
            </a:r>
          </a:p>
          <a:p>
            <a:pPr lvl="1"/>
            <a:r>
              <a:rPr lang="ar-AE" sz="1800" dirty="0"/>
              <a:t>آدم</a:t>
            </a:r>
            <a:r>
              <a:rPr lang="en-US" sz="1800" dirty="0"/>
              <a:t> </a:t>
            </a:r>
            <a:r>
              <a:rPr lang="ar-AE" sz="1800" dirty="0"/>
              <a:t> </a:t>
            </a:r>
            <a:r>
              <a:rPr lang="en-US" sz="1800" dirty="0"/>
              <a:t>(U+0622 U+062F U+0645)</a:t>
            </a:r>
          </a:p>
          <a:p>
            <a:pPr lvl="1"/>
            <a:r>
              <a:rPr lang="ar-AE" sz="1800" dirty="0"/>
              <a:t>آدم</a:t>
            </a:r>
            <a:r>
              <a:rPr lang="en-US" sz="1800" dirty="0"/>
              <a:t> (U+0627 U+0653 U+062F U+0645)</a:t>
            </a:r>
          </a:p>
          <a:p>
            <a:r>
              <a:rPr lang="en-US" sz="1800" dirty="0"/>
              <a:t>For searching , sorting  and any string operations we need normalization.</a:t>
            </a:r>
          </a:p>
          <a:p>
            <a:r>
              <a:rPr lang="en-US" sz="1800" dirty="0"/>
              <a:t>Normalization ensures that the end representation is the same, even if users type differently </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12782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Normalization</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768458" y="1350498"/>
            <a:ext cx="10962747" cy="4751725"/>
          </a:xfrm>
        </p:spPr>
        <p:txBody>
          <a:bodyPr/>
          <a:lstStyle/>
          <a:p>
            <a:r>
              <a:rPr lang="en-US" sz="1800" dirty="0"/>
              <a:t>Different </a:t>
            </a:r>
            <a:r>
              <a:rPr lang="en-US" sz="1800" dirty="0">
                <a:hlinkClick r:id="rId3"/>
              </a:rPr>
              <a:t>normalization forms </a:t>
            </a:r>
            <a:r>
              <a:rPr lang="en-US" sz="1800" dirty="0"/>
              <a:t>defined by Unicode are listed below:</a:t>
            </a:r>
          </a:p>
          <a:p>
            <a:pPr lvl="1"/>
            <a:r>
              <a:rPr lang="en-US" sz="1800" dirty="0"/>
              <a:t>Normalization Form D (NFD)</a:t>
            </a:r>
          </a:p>
          <a:p>
            <a:pPr lvl="1"/>
            <a:r>
              <a:rPr lang="en-US" sz="1800" dirty="0"/>
              <a:t>Normalization Form C (NFC)</a:t>
            </a:r>
          </a:p>
          <a:p>
            <a:pPr lvl="1"/>
            <a:r>
              <a:rPr lang="en-US" sz="1800" dirty="0"/>
              <a:t>Normalization Form KD (NFKD)</a:t>
            </a:r>
          </a:p>
          <a:p>
            <a:pPr lvl="1"/>
            <a:r>
              <a:rPr lang="en-US" sz="1800" dirty="0"/>
              <a:t>Normalization Form KC (NFKC)</a:t>
            </a:r>
          </a:p>
          <a:p>
            <a:r>
              <a:rPr lang="en-US" sz="1800" dirty="0"/>
              <a:t>In domain names NFC is used.</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484728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8496082" cy="1701535"/>
          </a:xfrm>
        </p:spPr>
        <p:txBody>
          <a:bodyPr/>
          <a:lstStyle/>
          <a:p>
            <a:r>
              <a:rPr lang="en-US" dirty="0"/>
              <a:t>Internationalized Domain Names</a:t>
            </a:r>
          </a:p>
        </p:txBody>
      </p:sp>
    </p:spTree>
    <p:extLst>
      <p:ext uri="{BB962C8B-B14F-4D97-AF65-F5344CB8AC3E}">
        <p14:creationId xmlns:p14="http://schemas.microsoft.com/office/powerpoint/2010/main" val="1277556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Domain Names</a:t>
            </a:r>
          </a:p>
        </p:txBody>
      </p:sp>
      <p:sp>
        <p:nvSpPr>
          <p:cNvPr id="3" name="Content Placeholder 2"/>
          <p:cNvSpPr>
            <a:spLocks noGrp="1"/>
          </p:cNvSpPr>
          <p:nvPr>
            <p:ph sz="quarter" idx="10"/>
          </p:nvPr>
        </p:nvSpPr>
        <p:spPr>
          <a:xfrm>
            <a:off x="776157" y="1227326"/>
            <a:ext cx="10639685" cy="4810666"/>
          </a:xfrm>
        </p:spPr>
        <p:txBody>
          <a:bodyPr/>
          <a:lstStyle/>
          <a:p>
            <a:r>
              <a:rPr lang="en-US" sz="1800" dirty="0"/>
              <a:t>A domain name is an ordered set of labels or strings:  </a:t>
            </a:r>
            <a:r>
              <a:rPr lang="en-US" sz="1800" dirty="0">
                <a:hlinkClick r:id="rId3"/>
              </a:rPr>
              <a:t>www.example.co.uk</a:t>
            </a:r>
            <a:r>
              <a:rPr lang="en-US" sz="1800" dirty="0"/>
              <a:t>. </a:t>
            </a:r>
          </a:p>
          <a:p>
            <a:pPr lvl="1"/>
            <a:r>
              <a:rPr lang="en-US" sz="1800" dirty="0"/>
              <a:t>The top-level domain (TLD) is the rightmost label: ”</a:t>
            </a:r>
            <a:r>
              <a:rPr lang="en-US" sz="1800" dirty="0" err="1"/>
              <a:t>uk</a:t>
            </a:r>
            <a:r>
              <a:rPr lang="en-US" sz="1800" dirty="0"/>
              <a:t>”.</a:t>
            </a:r>
          </a:p>
          <a:p>
            <a:pPr lvl="1"/>
            <a:r>
              <a:rPr lang="en-US" sz="1800" dirty="0"/>
              <a:t>Second-level domain: “co”.</a:t>
            </a:r>
          </a:p>
          <a:p>
            <a:pPr lvl="1"/>
            <a:r>
              <a:rPr lang="en-US" sz="1800" dirty="0"/>
              <a:t>Third-level domain: “example”.</a:t>
            </a:r>
          </a:p>
          <a:p>
            <a:r>
              <a:rPr lang="en-US" sz="1800" dirty="0"/>
              <a:t>Initially, TLDs were only two or three characters long (e.g., </a:t>
            </a:r>
            <a:r>
              <a:rPr lang="en-US" sz="1800" dirty="0">
                <a:solidFill>
                  <a:schemeClr val="accent1"/>
                </a:solidFill>
              </a:rPr>
              <a:t>.ca, .com</a:t>
            </a:r>
            <a:r>
              <a:rPr lang="en-US" sz="1800" dirty="0"/>
              <a:t>). </a:t>
            </a:r>
          </a:p>
          <a:p>
            <a:r>
              <a:rPr lang="en-US" sz="1800" dirty="0"/>
              <a:t>Now TLDs can be longer strings (e.g., </a:t>
            </a:r>
            <a:r>
              <a:rPr lang="en-US" sz="1800" dirty="0">
                <a:solidFill>
                  <a:schemeClr val="accent1"/>
                </a:solidFill>
              </a:rPr>
              <a:t>.info, .google, .engineering</a:t>
            </a:r>
            <a:r>
              <a:rPr lang="en-US" sz="1800" dirty="0"/>
              <a:t>).</a:t>
            </a:r>
          </a:p>
          <a:p>
            <a:r>
              <a:rPr lang="en-US" sz="1800" dirty="0"/>
              <a:t>TLDs delegated in the </a:t>
            </a:r>
            <a:r>
              <a:rPr lang="en-US" sz="1800" dirty="0">
                <a:hlinkClick r:id="rId4"/>
              </a:rPr>
              <a:t>root zone</a:t>
            </a:r>
            <a:r>
              <a:rPr lang="en-US" sz="1800" dirty="0"/>
              <a:t> can change over time, so a fixed list can get outdated.</a:t>
            </a:r>
          </a:p>
          <a:p>
            <a:r>
              <a:rPr lang="en-US" sz="1800" dirty="0"/>
              <a:t>Each label is 63 Octet.</a:t>
            </a:r>
          </a:p>
          <a:p>
            <a:r>
              <a:rPr lang="en-US" sz="1800" dirty="0">
                <a:solidFill>
                  <a:schemeClr val="tx1"/>
                </a:solidFill>
              </a:rPr>
              <a:t>Total domain name length can not be more than 255 (including separators).</a:t>
            </a:r>
          </a:p>
          <a:p>
            <a:endParaRPr lang="en-US" sz="1800" dirty="0"/>
          </a:p>
          <a:p>
            <a:endParaRPr lang="en-US" sz="1800" dirty="0"/>
          </a:p>
        </p:txBody>
      </p:sp>
      <p:pic>
        <p:nvPicPr>
          <p:cNvPr id="4" name="Picture 3">
            <a:extLst>
              <a:ext uri="{FF2B5EF4-FFF2-40B4-BE49-F238E27FC236}">
                <a16:creationId xmlns:a16="http://schemas.microsoft.com/office/drawing/2014/main" id="{BC8A6867-0A83-6445-BBBC-2BA130ED714A}"/>
              </a:ext>
            </a:extLst>
          </p:cNvPr>
          <p:cNvPicPr>
            <a:picLocks noChangeAspect="1"/>
          </p:cNvPicPr>
          <p:nvPr/>
        </p:nvPicPr>
        <p:blipFill>
          <a:blip r:embed="rId5"/>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88321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Internationalized Domain Names (IDNs)</a:t>
            </a:r>
          </a:p>
        </p:txBody>
      </p:sp>
      <p:sp>
        <p:nvSpPr>
          <p:cNvPr id="3" name="Content Placeholder 2"/>
          <p:cNvSpPr>
            <a:spLocks noGrp="1"/>
          </p:cNvSpPr>
          <p:nvPr>
            <p:ph sz="quarter" idx="10"/>
          </p:nvPr>
        </p:nvSpPr>
        <p:spPr>
          <a:xfrm>
            <a:off x="776157" y="1227326"/>
            <a:ext cx="10639685" cy="4810666"/>
          </a:xfrm>
        </p:spPr>
        <p:txBody>
          <a:bodyPr/>
          <a:lstStyle/>
          <a:p>
            <a:r>
              <a:rPr lang="en-US" sz="1800" dirty="0"/>
              <a:t>Domain names can also be internationalized when one of the labels contains at least one non-ASCII character.</a:t>
            </a:r>
          </a:p>
          <a:p>
            <a:pPr lvl="1"/>
            <a:r>
              <a:rPr lang="en-US" sz="1800" dirty="0"/>
              <a:t>For example: </a:t>
            </a:r>
            <a:r>
              <a:rPr lang="en-US" sz="1800" dirty="0">
                <a:hlinkClick r:id="rId3"/>
              </a:rPr>
              <a:t>www.exâmple.ca</a:t>
            </a:r>
            <a:r>
              <a:rPr lang="en-US" sz="1800" dirty="0"/>
              <a:t> , </a:t>
            </a:r>
            <a:r>
              <a:rPr lang="ja-JP" altLang="en-US" sz="1800" dirty="0">
                <a:solidFill>
                  <a:schemeClr val="accent1"/>
                </a:solidFill>
              </a:rPr>
              <a:t>普遍接受</a:t>
            </a:r>
            <a:r>
              <a:rPr lang="en-US" altLang="ja-JP" sz="1800" dirty="0">
                <a:solidFill>
                  <a:schemeClr val="accent1"/>
                </a:solidFill>
              </a:rPr>
              <a:t>-</a:t>
            </a:r>
            <a:r>
              <a:rPr lang="ja-JP" altLang="en-US" sz="1800" dirty="0">
                <a:solidFill>
                  <a:schemeClr val="accent1"/>
                </a:solidFill>
              </a:rPr>
              <a:t>测试</a:t>
            </a:r>
            <a:r>
              <a:rPr lang="en-US" altLang="ja-JP" sz="1800" dirty="0">
                <a:solidFill>
                  <a:schemeClr val="accent1"/>
                </a:solidFill>
              </a:rPr>
              <a:t>.</a:t>
            </a:r>
            <a:r>
              <a:rPr lang="ja-JP" altLang="en-US" sz="1800" dirty="0">
                <a:solidFill>
                  <a:schemeClr val="accent1"/>
                </a:solidFill>
              </a:rPr>
              <a:t>世界</a:t>
            </a:r>
            <a:r>
              <a:rPr lang="en-US" altLang="ja-JP" sz="1800" dirty="0">
                <a:solidFill>
                  <a:schemeClr val="accent1"/>
                </a:solidFill>
              </a:rPr>
              <a:t>. </a:t>
            </a:r>
            <a:r>
              <a:rPr lang="en-US" altLang="ja-JP" sz="1800" dirty="0"/>
              <a:t>, </a:t>
            </a:r>
            <a:r>
              <a:rPr lang="ar-AE" altLang="ja-JP" sz="1800" dirty="0">
                <a:solidFill>
                  <a:schemeClr val="accent1"/>
                </a:solidFill>
              </a:rPr>
              <a:t>صحة.مصر</a:t>
            </a:r>
            <a:r>
              <a:rPr lang="en-US" altLang="ja-JP" sz="1800" dirty="0"/>
              <a:t>,</a:t>
            </a:r>
            <a:r>
              <a:rPr lang="en-US" altLang="ja-JP" sz="1800" dirty="0">
                <a:solidFill>
                  <a:schemeClr val="accent1"/>
                </a:solidFill>
              </a:rPr>
              <a:t> </a:t>
            </a:r>
            <a:r>
              <a:rPr lang="th-TH" altLang="ja-JP" sz="1800" dirty="0">
                <a:solidFill>
                  <a:schemeClr val="accent1"/>
                </a:solidFill>
              </a:rPr>
              <a:t>ทัวร์เที่ยวไทย.ไทย</a:t>
            </a:r>
            <a:endParaRPr lang="en-US" altLang="ja-JP" sz="1800" dirty="0">
              <a:solidFill>
                <a:schemeClr val="accent1"/>
              </a:solidFill>
            </a:endParaRPr>
          </a:p>
          <a:p>
            <a:r>
              <a:rPr lang="en-US" sz="1800" dirty="0"/>
              <a:t>There are two equivalent forms of IDN domain labels: U-label and A-label.</a:t>
            </a:r>
          </a:p>
          <a:p>
            <a:pPr lvl="1"/>
            <a:r>
              <a:rPr lang="en-US" sz="1800" dirty="0"/>
              <a:t>Human users use the IDN version called U-label (using UTF-8 format): </a:t>
            </a:r>
            <a:r>
              <a:rPr lang="en-US" sz="1800" dirty="0" err="1">
                <a:solidFill>
                  <a:schemeClr val="accent1"/>
                </a:solidFill>
              </a:rPr>
              <a:t>exâmple</a:t>
            </a:r>
            <a:r>
              <a:rPr lang="en-US" sz="1800" dirty="0">
                <a:solidFill>
                  <a:schemeClr val="accent1"/>
                </a:solidFill>
              </a:rPr>
              <a:t> </a:t>
            </a:r>
          </a:p>
          <a:p>
            <a:pPr lvl="1"/>
            <a:r>
              <a:rPr lang="en-US" sz="1800" dirty="0"/>
              <a:t>Applications or systems internally use an ASCII equivalent called A-label:</a:t>
            </a:r>
          </a:p>
          <a:p>
            <a:pPr marL="1371600" lvl="2" indent="-457200">
              <a:buFont typeface="+mj-lt"/>
              <a:buAutoNum type="arabicPeriod"/>
            </a:pPr>
            <a:r>
              <a:rPr lang="en-US" sz="1800" dirty="0"/>
              <a:t>Take user input and normalize and check against IDNA2008 to form IDN U-label.</a:t>
            </a:r>
          </a:p>
          <a:p>
            <a:pPr marL="1371600" lvl="2" indent="-457200">
              <a:buFont typeface="+mj-lt"/>
              <a:buAutoNum type="arabicPeriod"/>
            </a:pPr>
            <a:r>
              <a:rPr lang="en-US" sz="1800" dirty="0"/>
              <a:t>Convert U-label to </a:t>
            </a:r>
            <a:r>
              <a:rPr lang="en-US" sz="1800" dirty="0" err="1"/>
              <a:t>punycode</a:t>
            </a:r>
            <a:r>
              <a:rPr lang="en-US" sz="1800" dirty="0"/>
              <a:t> (using </a:t>
            </a:r>
            <a:r>
              <a:rPr lang="fr" sz="1800" dirty="0"/>
              <a:t>RFC3492).</a:t>
            </a:r>
            <a:endParaRPr lang="en-US" sz="1800" dirty="0"/>
          </a:p>
          <a:p>
            <a:pPr marL="1371600" lvl="2" indent="-457200">
              <a:buFont typeface="+mj-lt"/>
              <a:buAutoNum type="arabicPeriod"/>
            </a:pPr>
            <a:r>
              <a:rPr lang="en-US" sz="1800" dirty="0"/>
              <a:t>Add the “</a:t>
            </a:r>
            <a:r>
              <a:rPr lang="en-US" sz="1800" dirty="0" err="1"/>
              <a:t>xn</a:t>
            </a:r>
            <a:r>
              <a:rPr lang="en-US" sz="1800" dirty="0"/>
              <a:t>--” prefix to identify the ASCII string as an IDN A-label.</a:t>
            </a:r>
          </a:p>
          <a:p>
            <a:pPr marL="1487487" lvl="3" indent="-457200">
              <a:buFont typeface="Arial" panose="020B0604020202020204" pitchFamily="34" charset="0"/>
              <a:buChar char="•"/>
            </a:pPr>
            <a:r>
              <a:rPr lang="en-US" sz="1800" dirty="0" err="1">
                <a:solidFill>
                  <a:schemeClr val="accent1"/>
                </a:solidFill>
              </a:rPr>
              <a:t>exâmple</a:t>
            </a:r>
            <a:r>
              <a:rPr lang="en-US" sz="1800" dirty="0">
                <a:solidFill>
                  <a:schemeClr val="accent1"/>
                </a:solidFill>
              </a:rPr>
              <a:t> </a:t>
            </a:r>
            <a:r>
              <a:rPr lang="en-US" sz="1800" dirty="0">
                <a:solidFill>
                  <a:schemeClr val="tx1"/>
                </a:solidFill>
              </a:rPr>
              <a:t>=&gt; </a:t>
            </a:r>
            <a:r>
              <a:rPr lang="en-US" sz="1800" dirty="0" err="1">
                <a:solidFill>
                  <a:schemeClr val="accent1"/>
                </a:solidFill>
              </a:rPr>
              <a:t>exmple-xta</a:t>
            </a:r>
            <a:r>
              <a:rPr lang="en-US" sz="1800" dirty="0">
                <a:solidFill>
                  <a:schemeClr val="accent1"/>
                </a:solidFill>
              </a:rPr>
              <a:t> </a:t>
            </a:r>
            <a:r>
              <a:rPr lang="en-US" sz="1800" dirty="0">
                <a:solidFill>
                  <a:schemeClr val="tx1"/>
                </a:solidFill>
              </a:rPr>
              <a:t>=&gt;</a:t>
            </a:r>
            <a:r>
              <a:rPr lang="en-US" sz="1800" dirty="0">
                <a:solidFill>
                  <a:schemeClr val="accent1"/>
                </a:solidFill>
              </a:rPr>
              <a:t> </a:t>
            </a:r>
            <a:r>
              <a:rPr lang="en-US" sz="1800" dirty="0" err="1">
                <a:solidFill>
                  <a:schemeClr val="accent1"/>
                </a:solidFill>
              </a:rPr>
              <a:t>xn</a:t>
            </a:r>
            <a:r>
              <a:rPr lang="en-US" sz="1800" dirty="0">
                <a:solidFill>
                  <a:schemeClr val="accent1"/>
                </a:solidFill>
              </a:rPr>
              <a:t>--</a:t>
            </a:r>
            <a:r>
              <a:rPr lang="en-US" sz="1800" dirty="0" err="1">
                <a:solidFill>
                  <a:schemeClr val="accent1"/>
                </a:solidFill>
              </a:rPr>
              <a:t>exmple-xta</a:t>
            </a:r>
            <a:endParaRPr lang="en-US" sz="1800" dirty="0">
              <a:solidFill>
                <a:schemeClr val="accent1"/>
              </a:solidFill>
            </a:endParaRPr>
          </a:p>
          <a:p>
            <a:pPr marL="1487487" lvl="3" indent="-457200">
              <a:buFont typeface="Arial" panose="020B0604020202020204" pitchFamily="34" charset="0"/>
              <a:buChar char="•"/>
            </a:pPr>
            <a:r>
              <a:rPr lang="ja-JP" altLang="en-US" sz="1800" dirty="0">
                <a:solidFill>
                  <a:schemeClr val="accent1"/>
                </a:solidFill>
              </a:rPr>
              <a:t>普遍接受</a:t>
            </a:r>
            <a:r>
              <a:rPr lang="en-US" altLang="ja-JP" sz="1800" dirty="0">
                <a:solidFill>
                  <a:schemeClr val="accent1"/>
                </a:solidFill>
              </a:rPr>
              <a:t>-</a:t>
            </a:r>
            <a:r>
              <a:rPr lang="ja-JP" altLang="en-US" sz="1800" dirty="0">
                <a:solidFill>
                  <a:schemeClr val="accent1"/>
                </a:solidFill>
              </a:rPr>
              <a:t>测试</a:t>
            </a:r>
            <a:r>
              <a:rPr lang="en-US" altLang="ja-JP" sz="1800" dirty="0">
                <a:solidFill>
                  <a:schemeClr val="accent1"/>
                </a:solidFill>
              </a:rPr>
              <a:t> </a:t>
            </a:r>
            <a:r>
              <a:rPr lang="en-US" altLang="ja-JP" sz="1800" dirty="0">
                <a:solidFill>
                  <a:schemeClr val="tx1"/>
                </a:solidFill>
              </a:rPr>
              <a:t>=&gt;</a:t>
            </a:r>
            <a:r>
              <a:rPr lang="en-US" altLang="ja-JP" sz="1800" dirty="0">
                <a:solidFill>
                  <a:schemeClr val="accent1"/>
                </a:solidFill>
              </a:rPr>
              <a:t> </a:t>
            </a:r>
            <a:r>
              <a:rPr lang="en-US" sz="1800" dirty="0">
                <a:solidFill>
                  <a:schemeClr val="accent1"/>
                </a:solidFill>
              </a:rPr>
              <a:t>--f38am99bqvcd5liy1cxsg </a:t>
            </a:r>
            <a:r>
              <a:rPr lang="en-US" sz="1800" dirty="0">
                <a:solidFill>
                  <a:schemeClr val="tx1"/>
                </a:solidFill>
              </a:rPr>
              <a:t>=&gt;</a:t>
            </a:r>
            <a:r>
              <a:rPr lang="en-US" sz="1800" dirty="0">
                <a:solidFill>
                  <a:schemeClr val="accent1"/>
                </a:solidFill>
              </a:rPr>
              <a:t> </a:t>
            </a:r>
            <a:r>
              <a:rPr lang="en-US" sz="1800" dirty="0" err="1">
                <a:solidFill>
                  <a:schemeClr val="accent1"/>
                </a:solidFill>
              </a:rPr>
              <a:t>xn</a:t>
            </a:r>
            <a:r>
              <a:rPr lang="en-US" sz="1800" dirty="0">
                <a:solidFill>
                  <a:schemeClr val="accent1"/>
                </a:solidFill>
              </a:rPr>
              <a:t>----f38am99bqvcd5liy1cxsg </a:t>
            </a:r>
          </a:p>
          <a:p>
            <a:r>
              <a:rPr lang="en-US" sz="1800" dirty="0"/>
              <a:t>Use the latest IDN standard called IDNA2008 for IDNs. </a:t>
            </a:r>
          </a:p>
          <a:p>
            <a:pPr lvl="1"/>
            <a:r>
              <a:rPr lang="en-US" sz="1800" dirty="0"/>
              <a:t>Do not use libraries for the outdated IDNA2003 version.</a:t>
            </a:r>
          </a:p>
          <a:p>
            <a:endParaRPr lang="en-US" sz="1800" dirty="0"/>
          </a:p>
          <a:p>
            <a:endParaRPr lang="en-US" sz="1800" dirty="0"/>
          </a:p>
        </p:txBody>
      </p:sp>
      <p:pic>
        <p:nvPicPr>
          <p:cNvPr id="4" name="Picture 3">
            <a:extLst>
              <a:ext uri="{FF2B5EF4-FFF2-40B4-BE49-F238E27FC236}">
                <a16:creationId xmlns:a16="http://schemas.microsoft.com/office/drawing/2014/main" id="{BC8A6867-0A83-6445-BBBC-2BA130ED714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49492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49" y="1308848"/>
            <a:ext cx="9333259" cy="1701535"/>
          </a:xfrm>
        </p:spPr>
        <p:txBody>
          <a:bodyPr/>
          <a:lstStyle/>
          <a:p>
            <a:r>
              <a:rPr lang="en-US" dirty="0"/>
              <a:t>Email Address Internationalization (EAI)</a:t>
            </a:r>
          </a:p>
        </p:txBody>
      </p:sp>
    </p:spTree>
    <p:extLst>
      <p:ext uri="{BB962C8B-B14F-4D97-AF65-F5344CB8AC3E}">
        <p14:creationId xmlns:p14="http://schemas.microsoft.com/office/powerpoint/2010/main" val="939170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Email Address</a:t>
            </a:r>
          </a:p>
        </p:txBody>
      </p:sp>
      <p:sp>
        <p:nvSpPr>
          <p:cNvPr id="3" name="Content Placeholder 2"/>
          <p:cNvSpPr>
            <a:spLocks noGrp="1"/>
          </p:cNvSpPr>
          <p:nvPr>
            <p:ph sz="quarter" idx="10"/>
          </p:nvPr>
        </p:nvSpPr>
        <p:spPr>
          <a:xfrm>
            <a:off x="812800" y="1170175"/>
            <a:ext cx="11044420" cy="4945577"/>
          </a:xfrm>
        </p:spPr>
        <p:txBody>
          <a:bodyPr/>
          <a:lstStyle/>
          <a:p>
            <a:r>
              <a:rPr lang="en-US" sz="1800" dirty="0"/>
              <a:t>Email address syntax:  </a:t>
            </a:r>
            <a:r>
              <a:rPr lang="en-US" sz="1800" dirty="0" err="1">
                <a:solidFill>
                  <a:schemeClr val="accent1"/>
                </a:solidFill>
              </a:rPr>
              <a:t>mailboxName@domainName</a:t>
            </a:r>
            <a:r>
              <a:rPr lang="en-US" sz="1800" dirty="0">
                <a:solidFill>
                  <a:schemeClr val="accent1"/>
                </a:solidFill>
              </a:rPr>
              <a:t>.</a:t>
            </a:r>
          </a:p>
          <a:p>
            <a:pPr lvl="1"/>
            <a:r>
              <a:rPr lang="en-US" sz="1800" dirty="0"/>
              <a:t>Email has a </a:t>
            </a:r>
            <a:r>
              <a:rPr lang="en-US" sz="1800" dirty="0" err="1">
                <a:solidFill>
                  <a:schemeClr val="tx1"/>
                </a:solidFill>
              </a:rPr>
              <a:t>mailboxName</a:t>
            </a:r>
            <a:r>
              <a:rPr lang="en-US" sz="1800" dirty="0">
                <a:solidFill>
                  <a:schemeClr val="tx1"/>
                </a:solidFill>
              </a:rPr>
              <a:t>.</a:t>
            </a:r>
          </a:p>
          <a:p>
            <a:pPr lvl="1"/>
            <a:r>
              <a:rPr lang="en-US" sz="1800" dirty="0"/>
              <a:t>Email has a </a:t>
            </a:r>
            <a:r>
              <a:rPr lang="en-US" sz="1800" dirty="0" err="1">
                <a:solidFill>
                  <a:schemeClr val="tx1"/>
                </a:solidFill>
              </a:rPr>
              <a:t>domainName</a:t>
            </a:r>
            <a:r>
              <a:rPr lang="en-US" sz="1800" dirty="0">
                <a:solidFill>
                  <a:schemeClr val="tx1"/>
                </a:solidFill>
              </a:rPr>
              <a:t>.</a:t>
            </a:r>
          </a:p>
          <a:p>
            <a:pPr lvl="2"/>
            <a:r>
              <a:rPr lang="en-US" sz="1800" dirty="0"/>
              <a:t>The </a:t>
            </a:r>
            <a:r>
              <a:rPr lang="en-US" sz="1800" dirty="0" err="1"/>
              <a:t>domainName</a:t>
            </a:r>
            <a:r>
              <a:rPr lang="en-US" sz="1800" dirty="0"/>
              <a:t> can be ASCII or IDN.</a:t>
            </a:r>
          </a:p>
          <a:p>
            <a:pPr lvl="2"/>
            <a:r>
              <a:rPr lang="en-US" sz="1800" dirty="0"/>
              <a:t>For example: </a:t>
            </a:r>
          </a:p>
          <a:p>
            <a:pPr lvl="3"/>
            <a:r>
              <a:rPr lang="en-US" sz="1800" u="sng" dirty="0">
                <a:solidFill>
                  <a:schemeClr val="accent1"/>
                </a:solidFill>
                <a:hlinkClick r:id="rId3"/>
              </a:rPr>
              <a:t>myname@example</a:t>
            </a:r>
            <a:r>
              <a:rPr lang="en-US" sz="1800" dirty="0">
                <a:solidFill>
                  <a:schemeClr val="accent1"/>
                </a:solidFill>
                <a:hlinkClick r:id="rId3"/>
              </a:rPr>
              <a:t>.org</a:t>
            </a:r>
            <a:endParaRPr lang="en-US" sz="1800" dirty="0">
              <a:solidFill>
                <a:schemeClr val="accent1"/>
              </a:solidFill>
            </a:endParaRPr>
          </a:p>
          <a:p>
            <a:pPr lvl="3"/>
            <a:r>
              <a:rPr lang="en-US" sz="1800" u="sng" dirty="0">
                <a:solidFill>
                  <a:schemeClr val="accent1"/>
                </a:solidFill>
              </a:rPr>
              <a:t>myname@xn--exmple-xta.ca </a:t>
            </a:r>
          </a:p>
          <a:p>
            <a:endParaRPr lang="en-US" sz="1800" dirty="0"/>
          </a:p>
          <a:p>
            <a:endParaRPr lang="en-US" sz="1800" dirty="0"/>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257008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EAI</a:t>
            </a:r>
          </a:p>
        </p:txBody>
      </p:sp>
      <p:sp>
        <p:nvSpPr>
          <p:cNvPr id="3" name="Content Placeholder 2"/>
          <p:cNvSpPr>
            <a:spLocks noGrp="1"/>
          </p:cNvSpPr>
          <p:nvPr>
            <p:ph sz="quarter" idx="10"/>
          </p:nvPr>
        </p:nvSpPr>
        <p:spPr>
          <a:xfrm>
            <a:off x="812800" y="1170175"/>
            <a:ext cx="11044420" cy="4945577"/>
          </a:xfrm>
        </p:spPr>
        <p:txBody>
          <a:bodyPr/>
          <a:lstStyle/>
          <a:p>
            <a:r>
              <a:rPr lang="en-US" sz="1800" dirty="0"/>
              <a:t>EAI has the </a:t>
            </a:r>
            <a:r>
              <a:rPr lang="en-US" sz="1800" dirty="0" err="1"/>
              <a:t>mailboxName</a:t>
            </a:r>
            <a:r>
              <a:rPr lang="en-US" sz="1800" dirty="0"/>
              <a:t> in Unicode (in UTF-8 format). </a:t>
            </a:r>
          </a:p>
          <a:p>
            <a:r>
              <a:rPr lang="en-US" sz="1800" dirty="0"/>
              <a:t>The </a:t>
            </a:r>
            <a:r>
              <a:rPr lang="en-US" sz="1800" dirty="0" err="1"/>
              <a:t>domainName</a:t>
            </a:r>
            <a:r>
              <a:rPr lang="en-US" sz="1800" dirty="0"/>
              <a:t> can be ASCII or IDN.	</a:t>
            </a:r>
          </a:p>
          <a:p>
            <a:pPr lvl="1"/>
            <a:r>
              <a:rPr lang="en-US" sz="1800" dirty="0"/>
              <a:t>For example: </a:t>
            </a:r>
          </a:p>
          <a:p>
            <a:pPr lvl="2"/>
            <a:r>
              <a:rPr lang="en-US" sz="1800" dirty="0">
                <a:solidFill>
                  <a:schemeClr val="accent1"/>
                </a:solidFill>
                <a:hlinkClick r:id="rId3"/>
              </a:rPr>
              <a:t>kévin@example.org</a:t>
            </a:r>
            <a:r>
              <a:rPr lang="en-US" sz="1800" dirty="0"/>
              <a:t> </a:t>
            </a:r>
          </a:p>
          <a:p>
            <a:pPr lvl="2"/>
            <a:r>
              <a:rPr lang="ja-JP" altLang="en-US" sz="1800" dirty="0">
                <a:solidFill>
                  <a:schemeClr val="accent1"/>
                </a:solidFill>
              </a:rPr>
              <a:t>すし</a:t>
            </a:r>
            <a:r>
              <a:rPr lang="en-US" sz="1800" dirty="0">
                <a:solidFill>
                  <a:schemeClr val="accent1"/>
                </a:solidFill>
              </a:rPr>
              <a:t>@ xn--exmple-xta.ca</a:t>
            </a:r>
          </a:p>
          <a:p>
            <a:pPr lvl="2"/>
            <a:r>
              <a:rPr lang="ja-JP" altLang="en-US" sz="1800" dirty="0">
                <a:solidFill>
                  <a:schemeClr val="accent1"/>
                </a:solidFill>
              </a:rPr>
              <a:t>すし</a:t>
            </a:r>
            <a:r>
              <a:rPr lang="en-US" altLang="ja-JP" sz="1800" dirty="0">
                <a:solidFill>
                  <a:schemeClr val="accent1"/>
                </a:solidFill>
              </a:rPr>
              <a:t>@</a:t>
            </a:r>
            <a:r>
              <a:rPr lang="ja-JP" altLang="en-US" sz="1800" dirty="0">
                <a:solidFill>
                  <a:schemeClr val="accent1"/>
                </a:solidFill>
              </a:rPr>
              <a:t>快手</a:t>
            </a:r>
            <a:r>
              <a:rPr lang="en-US" altLang="ja-JP" sz="1800" dirty="0">
                <a:solidFill>
                  <a:schemeClr val="accent1"/>
                </a:solidFill>
              </a:rPr>
              <a:t>.</a:t>
            </a:r>
            <a:r>
              <a:rPr lang="ja-JP" altLang="en-US" sz="1800" dirty="0">
                <a:solidFill>
                  <a:schemeClr val="accent1"/>
                </a:solidFill>
              </a:rPr>
              <a:t>游戏</a:t>
            </a:r>
            <a:r>
              <a:rPr lang="en-US" altLang="ja-JP" sz="1800" dirty="0">
                <a:solidFill>
                  <a:schemeClr val="accent1"/>
                </a:solidFill>
              </a:rPr>
              <a:t>.</a:t>
            </a:r>
            <a:endParaRPr lang="ja-JP" altLang="en-US" sz="1800" dirty="0">
              <a:solidFill>
                <a:schemeClr val="accent1"/>
              </a:solidFill>
            </a:endParaRPr>
          </a:p>
          <a:p>
            <a:endParaRPr lang="en-US" sz="1800" dirty="0"/>
          </a:p>
          <a:p>
            <a:endParaRPr lang="en-US" sz="1800" dirty="0"/>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83174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804566" cy="1701535"/>
          </a:xfrm>
        </p:spPr>
        <p:txBody>
          <a:bodyPr/>
          <a:lstStyle/>
          <a:p>
            <a:r>
              <a:rPr lang="en-US"/>
              <a:t>Overview of Universal Acceptance </a:t>
            </a:r>
          </a:p>
        </p:txBody>
      </p:sp>
    </p:spTree>
    <p:extLst>
      <p:ext uri="{BB962C8B-B14F-4D97-AF65-F5344CB8AC3E}">
        <p14:creationId xmlns:p14="http://schemas.microsoft.com/office/powerpoint/2010/main" val="678514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Email Addresses Form</a:t>
            </a:r>
          </a:p>
        </p:txBody>
      </p:sp>
      <p:sp>
        <p:nvSpPr>
          <p:cNvPr id="3" name="Content Placeholder 2"/>
          <p:cNvSpPr>
            <a:spLocks noGrp="1"/>
          </p:cNvSpPr>
          <p:nvPr>
            <p:ph sz="quarter" idx="10"/>
          </p:nvPr>
        </p:nvSpPr>
        <p:spPr>
          <a:xfrm>
            <a:off x="812800" y="1170175"/>
            <a:ext cx="10511692" cy="4945577"/>
          </a:xfrm>
        </p:spPr>
        <p:txBody>
          <a:bodyPr/>
          <a:lstStyle/>
          <a:p>
            <a:r>
              <a:rPr lang="en-US" sz="1800" dirty="0" err="1"/>
              <a:t>name@exâmple.ca</a:t>
            </a:r>
            <a:r>
              <a:rPr lang="en-US" sz="1800" dirty="0"/>
              <a:t> and </a:t>
            </a:r>
            <a:r>
              <a:rPr lang="en-US" sz="1800" dirty="0" err="1"/>
              <a:t>name@xn</a:t>
            </a:r>
            <a:r>
              <a:rPr lang="en-US" sz="1800" dirty="0"/>
              <a:t>--exmple-xta.ca represent equivalent email address.</a:t>
            </a:r>
          </a:p>
          <a:p>
            <a:r>
              <a:rPr lang="en-US" sz="1800" dirty="0"/>
              <a:t>Application should be able to treat both forms as equivalent.</a:t>
            </a:r>
          </a:p>
          <a:p>
            <a:r>
              <a:rPr lang="en-US" sz="1800" dirty="0"/>
              <a:t>Internally consistently use A-label or U-label, but don’t mix A-label and U-label.</a:t>
            </a:r>
          </a:p>
          <a:p>
            <a:r>
              <a:rPr lang="en-US" sz="1800" dirty="0"/>
              <a:t>Technical Recommendation: Backend processing should be in A-label, and U-label for visual inspection.</a:t>
            </a:r>
          </a:p>
          <a:p>
            <a:r>
              <a:rPr lang="en-US" sz="1800" dirty="0"/>
              <a:t>For example, new user registration in application with equivalent A-label.</a:t>
            </a:r>
          </a:p>
          <a:p>
            <a:endParaRPr lang="en-US" sz="1800" dirty="0"/>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47525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Sending and Receiving </a:t>
            </a:r>
          </a:p>
        </p:txBody>
      </p:sp>
      <p:sp>
        <p:nvSpPr>
          <p:cNvPr id="3" name="Content Placeholder 2"/>
          <p:cNvSpPr>
            <a:spLocks noGrp="1"/>
          </p:cNvSpPr>
          <p:nvPr>
            <p:ph sz="quarter" idx="10"/>
          </p:nvPr>
        </p:nvSpPr>
        <p:spPr>
          <a:xfrm>
            <a:off x="812800" y="1010303"/>
            <a:ext cx="11044420" cy="5463180"/>
          </a:xfrm>
        </p:spPr>
        <p:txBody>
          <a:bodyPr/>
          <a:lstStyle/>
          <a:p>
            <a:r>
              <a:rPr lang="en-US" sz="1800" dirty="0">
                <a:solidFill>
                  <a:schemeClr val="tx1"/>
                </a:solidFill>
              </a:rPr>
              <a:t>We need to be able to send to either form:</a:t>
            </a:r>
          </a:p>
          <a:p>
            <a:pPr lvl="1"/>
            <a:r>
              <a:rPr lang="en-US" sz="1800" dirty="0">
                <a:solidFill>
                  <a:schemeClr val="tx1"/>
                </a:solidFill>
              </a:rPr>
              <a:t>mailboxName-UTF-8@A-labelform.</a:t>
            </a:r>
          </a:p>
          <a:p>
            <a:pPr lvl="1"/>
            <a:r>
              <a:rPr lang="en-US" sz="1800" dirty="0">
                <a:solidFill>
                  <a:schemeClr val="tx1"/>
                </a:solidFill>
              </a:rPr>
              <a:t>mailboxName-UTF-8@U-labelform.</a:t>
            </a:r>
          </a:p>
          <a:p>
            <a:r>
              <a:rPr lang="en-US" sz="1800" dirty="0">
                <a:solidFill>
                  <a:schemeClr val="tx1"/>
                </a:solidFill>
              </a:rPr>
              <a:t>We need to be able to receive to either form:</a:t>
            </a:r>
          </a:p>
          <a:p>
            <a:pPr lvl="1"/>
            <a:r>
              <a:rPr lang="en-US" sz="1800" dirty="0">
                <a:solidFill>
                  <a:schemeClr val="tx1"/>
                </a:solidFill>
              </a:rPr>
              <a:t>mailboxName-UTF-8@A-labelform.</a:t>
            </a:r>
          </a:p>
          <a:p>
            <a:pPr lvl="1"/>
            <a:r>
              <a:rPr lang="en-US" sz="1800" dirty="0">
                <a:solidFill>
                  <a:schemeClr val="tx1"/>
                </a:solidFill>
              </a:rPr>
              <a:t>mailboxName-UTF-8@U-labelform.</a:t>
            </a:r>
          </a:p>
          <a:p>
            <a:r>
              <a:rPr lang="en-US" sz="1800" dirty="0">
                <a:solidFill>
                  <a:schemeClr val="tx1"/>
                </a:solidFill>
              </a:rPr>
              <a:t>Storage of email should be consistent with domain name in either A-label or U-label form.</a:t>
            </a:r>
          </a:p>
          <a:p>
            <a:r>
              <a:rPr lang="en-US" sz="1800" dirty="0">
                <a:solidFill>
                  <a:schemeClr val="tx1"/>
                </a:solidFill>
              </a:rPr>
              <a:t>Backend send/receive should be managed by mail server.</a:t>
            </a:r>
          </a:p>
          <a:p>
            <a:r>
              <a:rPr lang="en-US" sz="1800" dirty="0">
                <a:solidFill>
                  <a:schemeClr val="tx1"/>
                </a:solidFill>
              </a:rPr>
              <a:t>Handover process (Front end application </a:t>
            </a:r>
            <a:r>
              <a:rPr lang="en-US" sz="1800" dirty="0">
                <a:solidFill>
                  <a:schemeClr val="tx1"/>
                </a:solidFill>
                <a:sym typeface="Wingdings" pitchFamily="2" charset="2"/>
              </a:rPr>
              <a:t></a:t>
            </a:r>
            <a:r>
              <a:rPr lang="en-US" sz="1800" dirty="0">
                <a:solidFill>
                  <a:schemeClr val="tx1"/>
                </a:solidFill>
              </a:rPr>
              <a:t> email server).</a:t>
            </a:r>
          </a:p>
          <a:p>
            <a:pPr lvl="1"/>
            <a:r>
              <a:rPr lang="en-US" sz="1800" dirty="0">
                <a:solidFill>
                  <a:schemeClr val="tx1"/>
                </a:solidFill>
              </a:rPr>
              <a:t>Libraries used in handover process should be EAI Compliant.</a:t>
            </a:r>
          </a:p>
          <a:p>
            <a:pPr lvl="1"/>
            <a:r>
              <a:rPr lang="en-US" sz="1800" dirty="0">
                <a:solidFill>
                  <a:schemeClr val="tx1"/>
                </a:solidFill>
              </a:rPr>
              <a:t>Mail server should also be EAI compatible.</a:t>
            </a:r>
          </a:p>
          <a:p>
            <a:pPr lvl="2"/>
            <a:r>
              <a:rPr lang="en-US" sz="1800" dirty="0">
                <a:solidFill>
                  <a:schemeClr val="tx1"/>
                </a:solidFill>
              </a:rPr>
              <a:t>How to make mail server EAI compatible is out of scope of this training?</a:t>
            </a:r>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673585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49" y="1308848"/>
            <a:ext cx="10489773" cy="1701535"/>
          </a:xfrm>
        </p:spPr>
        <p:txBody>
          <a:bodyPr/>
          <a:lstStyle/>
          <a:p>
            <a:r>
              <a:rPr lang="en-US"/>
              <a:t>Conclusion</a:t>
            </a:r>
          </a:p>
        </p:txBody>
      </p:sp>
    </p:spTree>
    <p:extLst>
      <p:ext uri="{BB962C8B-B14F-4D97-AF65-F5344CB8AC3E}">
        <p14:creationId xmlns:p14="http://schemas.microsoft.com/office/powerpoint/2010/main" val="1888645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F36C-9C8E-FE4C-BC4F-8706AEA4C138}"/>
              </a:ext>
            </a:extLst>
          </p:cNvPr>
          <p:cNvSpPr>
            <a:spLocks noGrp="1"/>
          </p:cNvSpPr>
          <p:nvPr>
            <p:ph type="title"/>
          </p:nvPr>
        </p:nvSpPr>
        <p:spPr/>
        <p:txBody>
          <a:bodyPr/>
          <a:lstStyle/>
          <a:p>
            <a:r>
              <a:rPr lang="en-US"/>
              <a:t>Prog. Languages Support</a:t>
            </a:r>
          </a:p>
        </p:txBody>
      </p:sp>
      <p:sp>
        <p:nvSpPr>
          <p:cNvPr id="8" name="TextBox 7">
            <a:extLst>
              <a:ext uri="{FF2B5EF4-FFF2-40B4-BE49-F238E27FC236}">
                <a16:creationId xmlns:a16="http://schemas.microsoft.com/office/drawing/2014/main" id="{90DD6656-C3D1-CC4C-85CD-98D9CE657DCC}"/>
              </a:ext>
            </a:extLst>
          </p:cNvPr>
          <p:cNvSpPr txBox="1"/>
          <p:nvPr/>
        </p:nvSpPr>
        <p:spPr>
          <a:xfrm>
            <a:off x="558800" y="870761"/>
            <a:ext cx="1192634" cy="276999"/>
          </a:xfrm>
          <a:prstGeom prst="rect">
            <a:avLst/>
          </a:prstGeom>
          <a:noFill/>
        </p:spPr>
        <p:txBody>
          <a:bodyPr wrap="none" lIns="0" tIns="0" rIns="0" bIns="0" rtlCol="0">
            <a:spAutoFit/>
          </a:bodyPr>
          <a:lstStyle/>
          <a:p>
            <a:r>
              <a:rPr lang="en-US">
                <a:cs typeface="Source Sans Pro"/>
                <a:hlinkClick r:id="rId2"/>
              </a:rPr>
              <a:t>UASG018A</a:t>
            </a:r>
            <a:endParaRPr lang="en-US">
              <a:cs typeface="Source Sans Pro"/>
            </a:endParaRPr>
          </a:p>
        </p:txBody>
      </p:sp>
      <p:grpSp>
        <p:nvGrpSpPr>
          <p:cNvPr id="11" name="Group 10">
            <a:extLst>
              <a:ext uri="{FF2B5EF4-FFF2-40B4-BE49-F238E27FC236}">
                <a16:creationId xmlns:a16="http://schemas.microsoft.com/office/drawing/2014/main" id="{5805F94D-FA1D-AA49-A028-28C76F5EA065}"/>
              </a:ext>
            </a:extLst>
          </p:cNvPr>
          <p:cNvGrpSpPr/>
          <p:nvPr/>
        </p:nvGrpSpPr>
        <p:grpSpPr>
          <a:xfrm>
            <a:off x="241300" y="1374733"/>
            <a:ext cx="5981700" cy="4868905"/>
            <a:chOff x="241300" y="1336633"/>
            <a:chExt cx="5981700" cy="5048945"/>
          </a:xfrm>
        </p:grpSpPr>
        <p:pic>
          <p:nvPicPr>
            <p:cNvPr id="6" name="Picture 5">
              <a:extLst>
                <a:ext uri="{FF2B5EF4-FFF2-40B4-BE49-F238E27FC236}">
                  <a16:creationId xmlns:a16="http://schemas.microsoft.com/office/drawing/2014/main" id="{E39ED243-8917-BA4C-ADD5-38BA986B9A90}"/>
                </a:ext>
              </a:extLst>
            </p:cNvPr>
            <p:cNvPicPr>
              <a:picLocks noChangeAspect="1"/>
            </p:cNvPicPr>
            <p:nvPr/>
          </p:nvPicPr>
          <p:blipFill rotWithShape="1">
            <a:blip r:embed="rId3"/>
            <a:srcRect b="90328"/>
            <a:stretch/>
          </p:blipFill>
          <p:spPr>
            <a:xfrm>
              <a:off x="241300" y="1336633"/>
              <a:ext cx="5981700" cy="616645"/>
            </a:xfrm>
            <a:prstGeom prst="rect">
              <a:avLst/>
            </a:prstGeom>
          </p:spPr>
        </p:pic>
        <p:pic>
          <p:nvPicPr>
            <p:cNvPr id="10" name="Picture 9">
              <a:extLst>
                <a:ext uri="{FF2B5EF4-FFF2-40B4-BE49-F238E27FC236}">
                  <a16:creationId xmlns:a16="http://schemas.microsoft.com/office/drawing/2014/main" id="{75AE508C-9DDD-3441-A79C-72EAEFC2C7DE}"/>
                </a:ext>
              </a:extLst>
            </p:cNvPr>
            <p:cNvPicPr>
              <a:picLocks noChangeAspect="1"/>
            </p:cNvPicPr>
            <p:nvPr/>
          </p:nvPicPr>
          <p:blipFill>
            <a:blip r:embed="rId4"/>
            <a:stretch>
              <a:fillRect/>
            </a:stretch>
          </p:blipFill>
          <p:spPr>
            <a:xfrm>
              <a:off x="266700" y="1927878"/>
              <a:ext cx="5943600" cy="4457700"/>
            </a:xfrm>
            <a:prstGeom prst="rect">
              <a:avLst/>
            </a:prstGeom>
          </p:spPr>
        </p:pic>
      </p:grpSp>
      <p:pic>
        <p:nvPicPr>
          <p:cNvPr id="13" name="Picture 12">
            <a:extLst>
              <a:ext uri="{FF2B5EF4-FFF2-40B4-BE49-F238E27FC236}">
                <a16:creationId xmlns:a16="http://schemas.microsoft.com/office/drawing/2014/main" id="{2DB3D619-9578-B248-92E0-A6A05B5E0DB0}"/>
              </a:ext>
            </a:extLst>
          </p:cNvPr>
          <p:cNvPicPr>
            <a:picLocks noChangeAspect="1"/>
          </p:cNvPicPr>
          <p:nvPr/>
        </p:nvPicPr>
        <p:blipFill>
          <a:blip r:embed="rId5"/>
          <a:stretch>
            <a:fillRect/>
          </a:stretch>
        </p:blipFill>
        <p:spPr>
          <a:xfrm>
            <a:off x="6248400" y="200024"/>
            <a:ext cx="5943600" cy="6043613"/>
          </a:xfrm>
          <a:prstGeom prst="rect">
            <a:avLst/>
          </a:prstGeom>
        </p:spPr>
      </p:pic>
    </p:spTree>
    <p:extLst>
      <p:ext uri="{BB962C8B-B14F-4D97-AF65-F5344CB8AC3E}">
        <p14:creationId xmlns:p14="http://schemas.microsoft.com/office/powerpoint/2010/main" val="4110013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EAI Support by Email Tools and Services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Rectangle 2">
            <a:extLst>
              <a:ext uri="{FF2B5EF4-FFF2-40B4-BE49-F238E27FC236}">
                <a16:creationId xmlns:a16="http://schemas.microsoft.com/office/drawing/2014/main" id="{9F83E4C9-8936-5547-885A-72BB83BBB173}"/>
              </a:ext>
            </a:extLst>
          </p:cNvPr>
          <p:cNvSpPr/>
          <p:nvPr/>
        </p:nvSpPr>
        <p:spPr>
          <a:xfrm>
            <a:off x="7989757" y="1127134"/>
            <a:ext cx="4035132" cy="923330"/>
          </a:xfrm>
          <a:prstGeom prst="rect">
            <a:avLst/>
          </a:prstGeom>
        </p:spPr>
        <p:txBody>
          <a:bodyPr wrap="square">
            <a:spAutoFit/>
          </a:bodyPr>
          <a:lstStyle/>
          <a:p>
            <a:r>
              <a:rPr lang="en-US" dirty="0"/>
              <a:t>See detailed testing results in </a:t>
            </a:r>
            <a:r>
              <a:rPr lang="en-US" dirty="0">
                <a:hlinkClick r:id="rId4"/>
              </a:rPr>
              <a:t>UASG030A: EAI Software Test Results</a:t>
            </a:r>
            <a:endParaRPr lang="en-US" sz="1600" dirty="0"/>
          </a:p>
        </p:txBody>
      </p:sp>
      <p:pic>
        <p:nvPicPr>
          <p:cNvPr id="6" name="Picture 5" descr="Table&#10;&#10;Description automatically generated">
            <a:extLst>
              <a:ext uri="{FF2B5EF4-FFF2-40B4-BE49-F238E27FC236}">
                <a16:creationId xmlns:a16="http://schemas.microsoft.com/office/drawing/2014/main" id="{6251A1A0-A6F5-674B-81AA-C77A8BC1D7A5}"/>
              </a:ext>
            </a:extLst>
          </p:cNvPr>
          <p:cNvPicPr>
            <a:picLocks noChangeAspect="1"/>
          </p:cNvPicPr>
          <p:nvPr/>
        </p:nvPicPr>
        <p:blipFill>
          <a:blip r:embed="rId5"/>
          <a:stretch>
            <a:fillRect/>
          </a:stretch>
        </p:blipFill>
        <p:spPr>
          <a:xfrm>
            <a:off x="1179002" y="671420"/>
            <a:ext cx="6046484" cy="5515159"/>
          </a:xfrm>
          <a:prstGeom prst="rect">
            <a:avLst/>
          </a:prstGeom>
        </p:spPr>
      </p:pic>
    </p:spTree>
    <p:extLst>
      <p:ext uri="{BB962C8B-B14F-4D97-AF65-F5344CB8AC3E}">
        <p14:creationId xmlns:p14="http://schemas.microsoft.com/office/powerpoint/2010/main" val="2471701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ICANN’s Journey to UA-Readiness - Model</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12801" y="1470213"/>
            <a:ext cx="7257773" cy="4571813"/>
          </a:xfrm>
        </p:spPr>
        <p:txBody>
          <a:bodyPr/>
          <a:lstStyle/>
          <a:p>
            <a:r>
              <a:rPr lang="en-US" sz="1800" dirty="0"/>
              <a:t>Stage 1: Update services to support both new short and long ASCII TLDs.</a:t>
            </a:r>
          </a:p>
          <a:p>
            <a:r>
              <a:rPr lang="en-US" sz="1800" dirty="0"/>
              <a:t>Stage 2: Update services to support non-ASCII Internationalized Domain Names (IDNs) in Unicode (U-label), and ASCII-based IDN representations in Punycode (A-label).</a:t>
            </a:r>
          </a:p>
          <a:p>
            <a:r>
              <a:rPr lang="en-US" sz="1800" dirty="0"/>
              <a:t>Stage 3: Update infrastructure and services to support non-ASCII email addresses.</a:t>
            </a:r>
          </a:p>
          <a:p>
            <a:pPr lvl="1"/>
            <a:r>
              <a:rPr lang="en-US" sz="1800" dirty="0"/>
              <a:t>Note: all components must support Email Address Internationalization (EAI) before infrastructure is compliant.</a:t>
            </a:r>
          </a:p>
          <a:p>
            <a:pPr lvl="1"/>
            <a:endParaRPr lang="en-US" sz="1800" dirty="0"/>
          </a:p>
          <a:p>
            <a:r>
              <a:rPr lang="en-US" sz="1800" dirty="0"/>
              <a:t>See details in </a:t>
            </a:r>
            <a:r>
              <a:rPr lang="en-US" sz="1800" dirty="0">
                <a:hlinkClick r:id="rId3"/>
              </a:rPr>
              <a:t>ICANN’s Case Study</a:t>
            </a:r>
            <a:endParaRPr lang="en-US" sz="1800" dirty="0"/>
          </a:p>
        </p:txBody>
      </p:sp>
      <p:pic>
        <p:nvPicPr>
          <p:cNvPr id="6" name="Picture 5">
            <a:extLst>
              <a:ext uri="{FF2B5EF4-FFF2-40B4-BE49-F238E27FC236}">
                <a16:creationId xmlns:a16="http://schemas.microsoft.com/office/drawing/2014/main" id="{48DBD555-1B30-154C-B63A-6D74109AF787}"/>
              </a:ext>
            </a:extLst>
          </p:cNvPr>
          <p:cNvPicPr>
            <a:picLocks noChangeAspect="1"/>
          </p:cNvPicPr>
          <p:nvPr/>
        </p:nvPicPr>
        <p:blipFill>
          <a:blip r:embed="rId4"/>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D5946471-6B8F-284B-A21E-F1FB18E5EE74}"/>
              </a:ext>
            </a:extLst>
          </p:cNvPr>
          <p:cNvPicPr>
            <a:picLocks noChangeAspect="1"/>
          </p:cNvPicPr>
          <p:nvPr/>
        </p:nvPicPr>
        <p:blipFill>
          <a:blip r:embed="rId5"/>
          <a:stretch>
            <a:fillRect/>
          </a:stretch>
        </p:blipFill>
        <p:spPr>
          <a:xfrm>
            <a:off x="8347133" y="784708"/>
            <a:ext cx="3557630" cy="5288583"/>
          </a:xfrm>
          <a:prstGeom prst="rect">
            <a:avLst/>
          </a:prstGeom>
        </p:spPr>
      </p:pic>
    </p:spTree>
    <p:extLst>
      <p:ext uri="{BB962C8B-B14F-4D97-AF65-F5344CB8AC3E}">
        <p14:creationId xmlns:p14="http://schemas.microsoft.com/office/powerpoint/2010/main" val="3752492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Get Involved!</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4" name="Content Placeholder 3">
            <a:extLst>
              <a:ext uri="{FF2B5EF4-FFF2-40B4-BE49-F238E27FC236}">
                <a16:creationId xmlns:a16="http://schemas.microsoft.com/office/drawing/2014/main" id="{A3701C5C-C819-545F-5B55-29AC73D42067}"/>
              </a:ext>
            </a:extLst>
          </p:cNvPr>
          <p:cNvSpPr txBox="1">
            <a:spLocks/>
          </p:cNvSpPr>
          <p:nvPr/>
        </p:nvSpPr>
        <p:spPr>
          <a:xfrm>
            <a:off x="871225" y="917574"/>
            <a:ext cx="10805055" cy="4769222"/>
          </a:xfrm>
          <a:prstGeom prst="rect">
            <a:avLst/>
          </a:prstGeom>
        </p:spPr>
        <p:txBody>
          <a:bodyPr lIns="0" tIns="0" rIns="0" bIns="0"/>
          <a:lstStyle>
            <a:lvl1pPr marL="342900" indent="-342900" algn="l" defTabSz="457200" rtl="0" eaLnBrk="1" latinLnBrk="0" hangingPunct="1">
              <a:spcBef>
                <a:spcPts val="2000"/>
              </a:spcBef>
              <a:spcAft>
                <a:spcPts val="0"/>
              </a:spcAft>
              <a:buClr>
                <a:srgbClr val="000000"/>
              </a:buClr>
              <a:buSzPct val="75000"/>
              <a:buFont typeface="Wingdings" panose="05000000000000000000" pitchFamily="2" charset="2"/>
              <a:buChar char=""/>
              <a:defRPr sz="1900" kern="1200">
                <a:solidFill>
                  <a:srgbClr val="000000"/>
                </a:solidFill>
                <a:latin typeface="+mn-lt"/>
                <a:ea typeface="+mn-ea"/>
                <a:cs typeface="+mn-cs"/>
              </a:defRPr>
            </a:lvl1pPr>
            <a:lvl2pPr marL="798513" indent="-341313" algn="l" defTabSz="457200" rtl="0" eaLnBrk="1" latinLnBrk="0" hangingPunct="1">
              <a:spcBef>
                <a:spcPts val="500"/>
              </a:spcBef>
              <a:buSzPct val="75000"/>
              <a:buFont typeface="Wingdings" panose="05000000000000000000" pitchFamily="2" charset="2"/>
              <a:buChar char=""/>
              <a:defRPr sz="1900" kern="1200">
                <a:solidFill>
                  <a:srgbClr val="000000"/>
                </a:solidFill>
                <a:latin typeface="+mn-lt"/>
                <a:ea typeface="+mn-ea"/>
                <a:cs typeface="+mn-cs"/>
              </a:defRPr>
            </a:lvl2pPr>
            <a:lvl3pPr marL="1255713" indent="-341313" algn="l" defTabSz="457200" rtl="0" eaLnBrk="1" latinLnBrk="0" hangingPunct="1">
              <a:spcBef>
                <a:spcPts val="500"/>
              </a:spcBef>
              <a:buFont typeface="Arial" panose="020B0604020202020204" pitchFamily="34" charset="0"/>
              <a:buChar char="•"/>
              <a:defRPr sz="1900" kern="1200">
                <a:solidFill>
                  <a:srgbClr val="000000"/>
                </a:solidFill>
                <a:latin typeface="+mn-lt"/>
                <a:ea typeface="+mn-ea"/>
                <a:cs typeface="+mn-cs"/>
              </a:defRPr>
            </a:lvl3pPr>
            <a:lvl4pPr marL="1371600" indent="0" algn="l" defTabSz="457200" rtl="0" eaLnBrk="1" latinLnBrk="0" hangingPunct="1">
              <a:spcBef>
                <a:spcPct val="20000"/>
              </a:spcBef>
              <a:buFont typeface="Arial"/>
              <a:buNone/>
              <a:defRPr sz="19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9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For more information on UA, email </a:t>
            </a:r>
            <a:r>
              <a:rPr lang="en-US" sz="1800" dirty="0">
                <a:hlinkClick r:id="rId4"/>
              </a:rPr>
              <a:t>info@uasg.tech</a:t>
            </a:r>
            <a:r>
              <a:rPr lang="en-US" sz="1800" dirty="0"/>
              <a:t> or </a:t>
            </a:r>
            <a:r>
              <a:rPr lang="en-US" sz="1800" dirty="0">
                <a:hlinkClick r:id="rId5"/>
              </a:rPr>
              <a:t>UAProgram@icann.org</a:t>
            </a:r>
            <a:r>
              <a:rPr lang="en-US" sz="1800" dirty="0"/>
              <a:t>.</a:t>
            </a:r>
          </a:p>
          <a:p>
            <a:r>
              <a:rPr lang="en-US" sz="1800" dirty="0"/>
              <a:t>Access all UA documents and presentations at: </a:t>
            </a:r>
            <a:r>
              <a:rPr lang="en-US" sz="1800" dirty="0">
                <a:hlinkClick r:id="rId6"/>
              </a:rPr>
              <a:t>https://uasg.tech</a:t>
            </a:r>
            <a:r>
              <a:rPr lang="en-US" sz="1800" dirty="0"/>
              <a:t>.</a:t>
            </a:r>
          </a:p>
          <a:p>
            <a:r>
              <a:rPr lang="en-US" sz="1800" dirty="0"/>
              <a:t>Access details of ongoing work from ICANN community wiki pages: </a:t>
            </a:r>
            <a:r>
              <a:rPr lang="en-US" sz="1800" dirty="0">
                <a:hlinkClick r:id="rId7"/>
              </a:rPr>
              <a:t>https://community.icann.org/display/TUA</a:t>
            </a:r>
            <a:r>
              <a:rPr lang="en-US" sz="1800" dirty="0"/>
              <a:t>.</a:t>
            </a:r>
          </a:p>
          <a:p>
            <a:r>
              <a:rPr lang="en-US" sz="1800" dirty="0"/>
              <a:t>Subscribe to the UA discussion list at: </a:t>
            </a:r>
            <a:r>
              <a:rPr lang="en-US" sz="1800" dirty="0">
                <a:hlinkClick r:id="rId8"/>
              </a:rPr>
              <a:t>https://uasg.tech/subscribe</a:t>
            </a:r>
            <a:r>
              <a:rPr lang="en-US" sz="1800" dirty="0"/>
              <a:t>.</a:t>
            </a:r>
          </a:p>
          <a:p>
            <a:r>
              <a:rPr lang="en-US" sz="1800" dirty="0"/>
              <a:t>Register to participate in UA working groups </a:t>
            </a:r>
            <a:r>
              <a:rPr lang="en-US" sz="1800" dirty="0">
                <a:hlinkClick r:id="rId9"/>
              </a:rPr>
              <a:t>here</a:t>
            </a:r>
            <a:r>
              <a:rPr lang="en-US" sz="1800" dirty="0"/>
              <a:t>.</a:t>
            </a:r>
          </a:p>
          <a:p>
            <a:r>
              <a:rPr lang="en-US" sz="1800" dirty="0"/>
              <a:t>Follow the UASG on social media and use the hashtag #Internet4All</a:t>
            </a:r>
          </a:p>
          <a:p>
            <a:pPr marL="609585" lvl="1" defTabSz="1219170">
              <a:lnSpc>
                <a:spcPct val="150000"/>
              </a:lnSpc>
              <a:buClr>
                <a:srgbClr val="000000"/>
              </a:buClr>
              <a:buSzPts val="1600"/>
            </a:pPr>
            <a:r>
              <a:rPr lang="en-US" sz="1800" kern="0" dirty="0">
                <a:latin typeface="Arial" panose="020B0604020202020204" pitchFamily="34" charset="0"/>
                <a:ea typeface="Open Sans" panose="020B0606030504020204" pitchFamily="34" charset="0"/>
                <a:cs typeface="Arial" panose="020B0604020202020204" pitchFamily="34" charset="0"/>
                <a:sym typeface="Calibri"/>
              </a:rPr>
              <a:t>Twitter: </a:t>
            </a:r>
            <a:r>
              <a:rPr lang="en-US" sz="1800" u="sng" kern="0" dirty="0">
                <a:solidFill>
                  <a:schemeClr val="accent1"/>
                </a:solidFill>
                <a:latin typeface="Arial" panose="020B0604020202020204" pitchFamily="34" charset="0"/>
                <a:ea typeface="Open Sans" panose="020B0606030504020204" pitchFamily="34" charset="0"/>
                <a:cs typeface="Arial" panose="020B0604020202020204" pitchFamily="34" charset="0"/>
                <a:sym typeface="Calibri"/>
                <a:hlinkClick r:id="rId10">
                  <a:extLst>
                    <a:ext uri="{A12FA001-AC4F-418D-AE19-62706E023703}">
                      <ahyp:hlinkClr xmlns:ahyp="http://schemas.microsoft.com/office/drawing/2018/hyperlinkcolor" val="tx"/>
                    </a:ext>
                  </a:extLst>
                </a:hlinkClick>
              </a:rPr>
              <a:t>@UASGTech</a:t>
            </a:r>
            <a:endParaRPr lang="en-US" sz="1800" kern="0" dirty="0">
              <a:solidFill>
                <a:schemeClr val="accent1"/>
              </a:solidFill>
              <a:latin typeface="Arial" panose="020B0604020202020204" pitchFamily="34" charset="0"/>
              <a:ea typeface="Open Sans" panose="020B0606030504020204" pitchFamily="34" charset="0"/>
              <a:cs typeface="Arial" panose="020B0604020202020204" pitchFamily="34" charset="0"/>
              <a:sym typeface="Calibri"/>
            </a:endParaRPr>
          </a:p>
          <a:p>
            <a:pPr marL="609585" lvl="1" defTabSz="1219170">
              <a:lnSpc>
                <a:spcPct val="150000"/>
              </a:lnSpc>
              <a:buClr>
                <a:srgbClr val="000000"/>
              </a:buClr>
              <a:buSzPts val="1600"/>
            </a:pPr>
            <a:r>
              <a:rPr lang="en-US" sz="1800" kern="0" dirty="0">
                <a:latin typeface="Arial" panose="020B0604020202020204" pitchFamily="34" charset="0"/>
                <a:ea typeface="Open Sans" panose="020B0606030504020204" pitchFamily="34" charset="0"/>
                <a:cs typeface="Arial" panose="020B0604020202020204" pitchFamily="34" charset="0"/>
                <a:sym typeface="Calibri"/>
              </a:rPr>
              <a:t>LinkedIn: </a:t>
            </a:r>
            <a:r>
              <a:rPr lang="en-US" sz="1800" u="sng" kern="0" dirty="0">
                <a:solidFill>
                  <a:schemeClr val="accent1"/>
                </a:solidFill>
                <a:latin typeface="Arial" panose="020B0604020202020204" pitchFamily="34" charset="0"/>
                <a:ea typeface="Open Sans" panose="020B0606030504020204" pitchFamily="34" charset="0"/>
                <a:cs typeface="Arial" panose="020B0604020202020204" pitchFamily="34" charset="0"/>
                <a:sym typeface="Calibri"/>
                <a:hlinkClick r:id="rId11">
                  <a:extLst>
                    <a:ext uri="{A12FA001-AC4F-418D-AE19-62706E023703}">
                      <ahyp:hlinkClr xmlns:ahyp="http://schemas.microsoft.com/office/drawing/2018/hyperlinkcolor" val="tx"/>
                    </a:ext>
                  </a:extLst>
                </a:hlinkClick>
              </a:rPr>
              <a:t>https://www.linkedin.com/company/uasgtech/</a:t>
            </a:r>
            <a:endParaRPr lang="en-US" sz="1800" kern="0" dirty="0">
              <a:solidFill>
                <a:schemeClr val="accent1"/>
              </a:solidFill>
              <a:latin typeface="Arial" panose="020B0604020202020204" pitchFamily="34" charset="0"/>
              <a:ea typeface="Open Sans" panose="020B0606030504020204" pitchFamily="34" charset="0"/>
              <a:cs typeface="Arial" panose="020B0604020202020204" pitchFamily="34" charset="0"/>
              <a:sym typeface="Calibri"/>
            </a:endParaRPr>
          </a:p>
          <a:p>
            <a:pPr marL="609585" lvl="1" defTabSz="1219170">
              <a:lnSpc>
                <a:spcPct val="150000"/>
              </a:lnSpc>
              <a:buClr>
                <a:srgbClr val="000000"/>
              </a:buClr>
              <a:buSzPts val="1600"/>
            </a:pPr>
            <a:r>
              <a:rPr lang="en-US" sz="1800" kern="0" dirty="0">
                <a:latin typeface="Arial" panose="020B0604020202020204" pitchFamily="34" charset="0"/>
                <a:ea typeface="Open Sans" panose="020B0606030504020204" pitchFamily="34" charset="0"/>
                <a:cs typeface="Arial" panose="020B0604020202020204" pitchFamily="34" charset="0"/>
                <a:sym typeface="Calibri"/>
              </a:rPr>
              <a:t>Facebook: </a:t>
            </a:r>
            <a:r>
              <a:rPr lang="en-US" sz="1800" u="sng" kern="0" dirty="0">
                <a:solidFill>
                  <a:schemeClr val="accent1"/>
                </a:solidFill>
                <a:latin typeface="Arial" panose="020B0604020202020204" pitchFamily="34" charset="0"/>
                <a:ea typeface="Open Sans" panose="020B0606030504020204" pitchFamily="34" charset="0"/>
                <a:cs typeface="Arial" panose="020B0604020202020204" pitchFamily="34" charset="0"/>
                <a:sym typeface="Calibri"/>
                <a:hlinkClick r:id="rId12">
                  <a:extLst>
                    <a:ext uri="{A12FA001-AC4F-418D-AE19-62706E023703}">
                      <ahyp:hlinkClr xmlns:ahyp="http://schemas.microsoft.com/office/drawing/2018/hyperlinkcolor" val="tx"/>
                    </a:ext>
                  </a:extLst>
                </a:hlinkClick>
              </a:rPr>
              <a:t>https://www.facebook.com/uasgtech/</a:t>
            </a:r>
            <a:endParaRPr lang="en-US" sz="1800" u="sng" kern="0" dirty="0">
              <a:solidFill>
                <a:schemeClr val="accent1"/>
              </a:solidFill>
              <a:latin typeface="Arial" panose="020B0604020202020204" pitchFamily="34" charset="0"/>
              <a:ea typeface="Open Sans" panose="020B0606030504020204" pitchFamily="34" charset="0"/>
              <a:cs typeface="Arial" panose="020B0604020202020204" pitchFamily="34" charset="0"/>
              <a:sym typeface="Calibri"/>
            </a:endParaRPr>
          </a:p>
        </p:txBody>
      </p:sp>
    </p:spTree>
    <p:extLst>
      <p:ext uri="{BB962C8B-B14F-4D97-AF65-F5344CB8AC3E}">
        <p14:creationId xmlns:p14="http://schemas.microsoft.com/office/powerpoint/2010/main" val="425821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4848" y="1379775"/>
            <a:ext cx="10995461" cy="4528240"/>
          </a:xfrm>
        </p:spPr>
        <p:txBody>
          <a:bodyPr/>
          <a:lstStyle/>
          <a:p>
            <a:r>
              <a:rPr lang="en-US" sz="1800" dirty="0"/>
              <a:t>See </a:t>
            </a:r>
            <a:r>
              <a:rPr lang="en-US" sz="1800" dirty="0">
                <a:hlinkClick r:id="rId3"/>
              </a:rPr>
              <a:t>https://uasg.tech</a:t>
            </a:r>
            <a:r>
              <a:rPr lang="en-US" sz="1800" dirty="0"/>
              <a:t> for a complete list of reports.</a:t>
            </a:r>
          </a:p>
          <a:p>
            <a:pPr lvl="1"/>
            <a:r>
              <a:rPr lang="en-US" sz="1800" dirty="0"/>
              <a:t>Universal Acceptance Quick Guide: </a:t>
            </a:r>
            <a:r>
              <a:rPr lang="en-US" sz="1800" dirty="0">
                <a:hlinkClick r:id="rId4"/>
              </a:rPr>
              <a:t>UASG005</a:t>
            </a:r>
            <a:endParaRPr lang="en-US" sz="1800" dirty="0"/>
          </a:p>
          <a:p>
            <a:pPr lvl="1"/>
            <a:r>
              <a:rPr lang="en-US" sz="1800" dirty="0"/>
              <a:t>Introduction to Universal Acceptance: </a:t>
            </a:r>
            <a:r>
              <a:rPr lang="en-US" sz="1800" dirty="0">
                <a:hlinkClick r:id="rId5"/>
              </a:rPr>
              <a:t>UASG007</a:t>
            </a:r>
            <a:endParaRPr lang="en-US" sz="1800" dirty="0"/>
          </a:p>
          <a:p>
            <a:pPr lvl="1"/>
            <a:r>
              <a:rPr lang="en-US" sz="1800" dirty="0"/>
              <a:t>Quick Guide to EAI: </a:t>
            </a:r>
            <a:r>
              <a:rPr lang="en-US" sz="1800" dirty="0">
                <a:hlinkClick r:id="rId6"/>
              </a:rPr>
              <a:t>UASG014</a:t>
            </a:r>
            <a:endParaRPr lang="en-US" sz="1800" dirty="0"/>
          </a:p>
          <a:p>
            <a:pPr lvl="1"/>
            <a:r>
              <a:rPr lang="en-US" sz="1800" dirty="0"/>
              <a:t>EAI – A Technical Overview: </a:t>
            </a:r>
            <a:r>
              <a:rPr lang="en-US" sz="1800" dirty="0">
                <a:hlinkClick r:id="rId7"/>
              </a:rPr>
              <a:t>UASG012</a:t>
            </a:r>
            <a:endParaRPr lang="en-US" sz="1800" dirty="0"/>
          </a:p>
          <a:p>
            <a:pPr lvl="1"/>
            <a:r>
              <a:rPr lang="en-US" sz="1800" dirty="0"/>
              <a:t>UA Compliance of Some Programming Language Libraries and Frameworks – </a:t>
            </a:r>
            <a:r>
              <a:rPr lang="en-US" sz="1800" dirty="0">
                <a:hlinkClick r:id="rId8"/>
              </a:rPr>
              <a:t>UASG018A</a:t>
            </a:r>
            <a:endParaRPr lang="en-US" sz="1800" dirty="0"/>
          </a:p>
          <a:p>
            <a:pPr lvl="1"/>
            <a:r>
              <a:rPr lang="en-US" sz="1800" dirty="0"/>
              <a:t>Universal Acceptance Readiness Framework: </a:t>
            </a:r>
            <a:r>
              <a:rPr lang="en-US" sz="1800" dirty="0">
                <a:hlinkClick r:id="rId9"/>
              </a:rPr>
              <a:t>UASG026</a:t>
            </a:r>
            <a:endParaRPr lang="en-US" sz="1800" dirty="0"/>
          </a:p>
          <a:p>
            <a:pPr lvl="1"/>
            <a:r>
              <a:rPr lang="en-US" sz="1800" dirty="0"/>
              <a:t>Considerations for Naming Internationalized Email Mailboxes: </a:t>
            </a:r>
            <a:r>
              <a:rPr lang="en-US" sz="1800" dirty="0">
                <a:hlinkClick r:id="rId10"/>
              </a:rPr>
              <a:t>UASG028</a:t>
            </a:r>
            <a:endParaRPr lang="en-US" sz="1800" dirty="0"/>
          </a:p>
          <a:p>
            <a:pPr lvl="1"/>
            <a:r>
              <a:rPr lang="en-US" sz="1800" dirty="0"/>
              <a:t>Evaluation of EAI Support in Email Software and Services Report: </a:t>
            </a:r>
            <a:r>
              <a:rPr lang="en-US" sz="1800" dirty="0">
                <a:hlinkClick r:id="rId11"/>
              </a:rPr>
              <a:t>UASG030A</a:t>
            </a:r>
            <a:endParaRPr lang="en-US" sz="1800" dirty="0"/>
          </a:p>
          <a:p>
            <a:pPr lvl="1"/>
            <a:r>
              <a:rPr lang="en-US" sz="1800" dirty="0"/>
              <a:t>UA of Content Management Systems (CMS) Phase 1 – WordPress: </a:t>
            </a:r>
            <a:r>
              <a:rPr lang="en-US" sz="1800" dirty="0">
                <a:hlinkClick r:id="rId12"/>
              </a:rPr>
              <a:t>UASG032</a:t>
            </a:r>
            <a:endParaRPr lang="en-US" sz="1800" dirty="0"/>
          </a:p>
          <a:p>
            <a:pPr lvl="1"/>
            <a:r>
              <a:rPr lang="en-US" sz="1800" dirty="0"/>
              <a:t>UA-Readiness of Web Hosting Tools (cPanel, Plesk, </a:t>
            </a:r>
            <a:r>
              <a:rPr lang="en-US" sz="1800" dirty="0" err="1"/>
              <a:t>ISPConfig</a:t>
            </a:r>
            <a:r>
              <a:rPr lang="en-US" sz="1800" dirty="0"/>
              <a:t>): </a:t>
            </a:r>
            <a:r>
              <a:rPr lang="en-US" sz="1800" dirty="0">
                <a:hlinkClick r:id="rId13"/>
              </a:rPr>
              <a:t>UASG042</a:t>
            </a:r>
            <a:r>
              <a:rPr lang="en-US" sz="1800" dirty="0"/>
              <a:t> </a:t>
            </a:r>
          </a:p>
          <a:p>
            <a:endParaRPr lang="en-US" sz="1800" dirty="0"/>
          </a:p>
          <a:p>
            <a:endParaRPr lang="en-US" sz="1800" dirty="0"/>
          </a:p>
        </p:txBody>
      </p:sp>
      <p:sp>
        <p:nvSpPr>
          <p:cNvPr id="5" name="Title 4"/>
          <p:cNvSpPr>
            <a:spLocks noGrp="1"/>
          </p:cNvSpPr>
          <p:nvPr>
            <p:ph type="title"/>
          </p:nvPr>
        </p:nvSpPr>
        <p:spPr/>
        <p:txBody>
          <a:bodyPr/>
          <a:lstStyle/>
          <a:p>
            <a:r>
              <a:rPr lang="en-US" dirty="0"/>
              <a:t>Some Relevant Materials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02106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bwMode="auto">
          <a:xfrm>
            <a:off x="420688" y="42863"/>
            <a:ext cx="11807825" cy="53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a:latin typeface="Arial" charset="0"/>
                <a:cs typeface="Segoe UI" charset="0"/>
              </a:rPr>
              <a:t>Engage with ICANN – Thank You and Questions</a:t>
            </a:r>
          </a:p>
        </p:txBody>
      </p:sp>
      <p:sp>
        <p:nvSpPr>
          <p:cNvPr id="87042" name="TextBox 2"/>
          <p:cNvSpPr txBox="1">
            <a:spLocks noChangeArrowheads="1"/>
          </p:cNvSpPr>
          <p:nvPr/>
        </p:nvSpPr>
        <p:spPr bwMode="auto">
          <a:xfrm>
            <a:off x="5156200" y="2413000"/>
            <a:ext cx="3125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r>
              <a:rPr lang="en-US" altLang="en-US" sz="1600" dirty="0">
                <a:solidFill>
                  <a:schemeClr val="bg1"/>
                </a:solidFill>
                <a:ea typeface="ＭＳ Ｐゴシック" charset="-128"/>
                <a:cs typeface="Arial" charset="0"/>
              </a:rPr>
              <a:t>Email: sarmad.hussain@icann.org</a:t>
            </a:r>
          </a:p>
          <a:p>
            <a:endParaRPr lang="en-US" altLang="en-US" dirty="0">
              <a:ea typeface="ＭＳ Ｐゴシック" charset="-128"/>
              <a:cs typeface="Arial" charset="0"/>
            </a:endParaRPr>
          </a:p>
        </p:txBody>
      </p:sp>
    </p:spTree>
    <p:extLst>
      <p:ext uri="{BB962C8B-B14F-4D97-AF65-F5344CB8AC3E}">
        <p14:creationId xmlns:p14="http://schemas.microsoft.com/office/powerpoint/2010/main" val="186543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What is Universal Acceptance?</a:t>
            </a:r>
          </a:p>
        </p:txBody>
      </p:sp>
      <p:sp>
        <p:nvSpPr>
          <p:cNvPr id="4" name="Content Placeholder 3">
            <a:extLst>
              <a:ext uri="{FF2B5EF4-FFF2-40B4-BE49-F238E27FC236}">
                <a16:creationId xmlns:a16="http://schemas.microsoft.com/office/drawing/2014/main" id="{6BCE8964-D943-074F-BE4D-1875E149A9AB}"/>
              </a:ext>
            </a:extLst>
          </p:cNvPr>
          <p:cNvSpPr>
            <a:spLocks noGrp="1"/>
          </p:cNvSpPr>
          <p:nvPr>
            <p:ph sz="quarter" idx="10"/>
          </p:nvPr>
        </p:nvSpPr>
        <p:spPr>
          <a:xfrm>
            <a:off x="764498" y="1143094"/>
            <a:ext cx="10672997" cy="4571813"/>
          </a:xfrm>
        </p:spPr>
        <p:txBody>
          <a:bodyPr/>
          <a:lstStyle/>
          <a:p>
            <a:pPr marL="0" indent="0">
              <a:buNone/>
            </a:pPr>
            <a:r>
              <a:rPr lang="en-US" sz="1800" dirty="0"/>
              <a:t>The Domain Name System (DNS) has changed over the last decade. There are now more than 1,200 active gTLDs representing many different scripts and character strings of varying length (e.g., .</a:t>
            </a:r>
            <a:r>
              <a:rPr lang="az-Cyrl-AZ" sz="1800" dirty="0"/>
              <a:t>дети, .</a:t>
            </a:r>
            <a:r>
              <a:rPr lang="en-US" sz="1800" dirty="0" err="1"/>
              <a:t>london</a:t>
            </a:r>
            <a:r>
              <a:rPr lang="en-US" sz="1800" dirty="0"/>
              <a:t>, .engineering). There are also more than 60 IDN country code top-level domains (ccTLDs) representing global communities online in native scripts (e.g., .</a:t>
            </a:r>
            <a:r>
              <a:rPr lang="th-TH" sz="1800" dirty="0"/>
              <a:t>ไทย</a:t>
            </a:r>
            <a:r>
              <a:rPr lang="en-US" sz="1800" dirty="0"/>
              <a:t>).</a:t>
            </a:r>
          </a:p>
          <a:p>
            <a:pPr marL="0" indent="0">
              <a:buNone/>
            </a:pPr>
            <a:r>
              <a:rPr lang="en-US" sz="1800" dirty="0"/>
              <a:t>Universal Acceptance (UA) is cornerstone to a digitally inclusive Internet by ensuring all valid domain names and email addresses – regardless of language, script, or new or long TLD (e.g., </a:t>
            </a:r>
            <a:r>
              <a:rPr lang="en-US" altLang="ja-JP" sz="1800" dirty="0"/>
              <a:t>.</a:t>
            </a:r>
            <a:r>
              <a:rPr lang="ja-JP" altLang="en-US" sz="1800"/>
              <a:t>在线</a:t>
            </a:r>
            <a:r>
              <a:rPr lang="az-Cyrl-AZ" sz="1800" dirty="0"/>
              <a:t>, .</a:t>
            </a:r>
            <a:r>
              <a:rPr lang="en-US" sz="1800" dirty="0"/>
              <a:t>photography) – are accepted equally by all Internet-enabled applications, devices, and systems.</a:t>
            </a:r>
          </a:p>
        </p:txBody>
      </p:sp>
      <p:pic>
        <p:nvPicPr>
          <p:cNvPr id="8" name="Picture 7" descr="A picture containing lamp, drawing&#10;&#10;Description automatically generated">
            <a:extLst>
              <a:ext uri="{FF2B5EF4-FFF2-40B4-BE49-F238E27FC236}">
                <a16:creationId xmlns:a16="http://schemas.microsoft.com/office/drawing/2014/main" id="{6BC6B966-319C-6444-9FA3-94BB81CBC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596" y="4037085"/>
            <a:ext cx="3063110" cy="1378400"/>
          </a:xfrm>
          <a:prstGeom prst="rect">
            <a:avLst/>
          </a:prstGeom>
        </p:spPr>
      </p:pic>
    </p:spTree>
    <p:extLst>
      <p:ext uri="{BB962C8B-B14F-4D97-AF65-F5344CB8AC3E}">
        <p14:creationId xmlns:p14="http://schemas.microsoft.com/office/powerpoint/2010/main" val="980677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Why Does Universal Acceptance Matter?</a:t>
            </a:r>
          </a:p>
        </p:txBody>
      </p:sp>
      <p:sp>
        <p:nvSpPr>
          <p:cNvPr id="7" name="TextBox 6">
            <a:extLst>
              <a:ext uri="{FF2B5EF4-FFF2-40B4-BE49-F238E27FC236}">
                <a16:creationId xmlns:a16="http://schemas.microsoft.com/office/drawing/2014/main" id="{FA7AF126-99F7-1349-84A9-4FF29A95386D}"/>
              </a:ext>
            </a:extLst>
          </p:cNvPr>
          <p:cNvSpPr txBox="1"/>
          <p:nvPr/>
        </p:nvSpPr>
        <p:spPr>
          <a:xfrm>
            <a:off x="614597" y="1039056"/>
            <a:ext cx="9918193" cy="923330"/>
          </a:xfrm>
          <a:prstGeom prst="rect">
            <a:avLst/>
          </a:prstGeom>
          <a:noFill/>
        </p:spPr>
        <p:txBody>
          <a:bodyPr wrap="square" rtlCol="0">
            <a:spAutoFit/>
          </a:bodyPr>
          <a:lstStyle/>
          <a:p>
            <a:r>
              <a:rPr lang="en-US" dirty="0"/>
              <a:t>Achieving UA ensures every person has the ability to navigate and communicate on the Internet using their chosen domain name and email address that best aligns with their interests, business, culture, language, and script.</a:t>
            </a:r>
          </a:p>
        </p:txBody>
      </p:sp>
      <p:sp>
        <p:nvSpPr>
          <p:cNvPr id="4" name="Content Placeholder 2">
            <a:extLst>
              <a:ext uri="{FF2B5EF4-FFF2-40B4-BE49-F238E27FC236}">
                <a16:creationId xmlns:a16="http://schemas.microsoft.com/office/drawing/2014/main" id="{1CA48813-46C5-724D-9B90-2E38CCC395D0}"/>
              </a:ext>
            </a:extLst>
          </p:cNvPr>
          <p:cNvSpPr txBox="1">
            <a:spLocks/>
          </p:cNvSpPr>
          <p:nvPr/>
        </p:nvSpPr>
        <p:spPr>
          <a:xfrm>
            <a:off x="724717" y="2225245"/>
            <a:ext cx="9808073" cy="3593699"/>
          </a:xfrm>
          <a:prstGeom prst="rect">
            <a:avLst/>
          </a:prstGeom>
        </p:spPr>
        <p:txBody>
          <a:bodyPr lIns="0" tIns="0" rIns="0" bIns="0">
            <a:normAutofit/>
          </a:bodyPr>
          <a:lstStyle>
            <a:lvl1pPr marL="342900" indent="-342900" algn="l" defTabSz="457200" rtl="0" eaLnBrk="1" latinLnBrk="0" hangingPunct="1">
              <a:spcBef>
                <a:spcPts val="2000"/>
              </a:spcBef>
              <a:spcAft>
                <a:spcPts val="0"/>
              </a:spcAft>
              <a:buClr>
                <a:srgbClr val="000000"/>
              </a:buClr>
              <a:buSzPct val="75000"/>
              <a:buFont typeface="Wingdings" panose="05000000000000000000" pitchFamily="2" charset="2"/>
              <a:buChar char=""/>
              <a:defRPr sz="1900" kern="1200">
                <a:solidFill>
                  <a:srgbClr val="000000"/>
                </a:solidFill>
                <a:latin typeface="+mn-lt"/>
                <a:ea typeface="+mn-ea"/>
                <a:cs typeface="+mn-cs"/>
              </a:defRPr>
            </a:lvl1pPr>
            <a:lvl2pPr marL="798513" indent="-341313" algn="l" defTabSz="457200" rtl="0" eaLnBrk="1" latinLnBrk="0" hangingPunct="1">
              <a:spcBef>
                <a:spcPts val="500"/>
              </a:spcBef>
              <a:buSzPct val="75000"/>
              <a:buFont typeface="Wingdings" panose="05000000000000000000" pitchFamily="2" charset="2"/>
              <a:buChar char=""/>
              <a:defRPr sz="1900" kern="1200">
                <a:solidFill>
                  <a:srgbClr val="000000"/>
                </a:solidFill>
                <a:latin typeface="+mn-lt"/>
                <a:ea typeface="+mn-ea"/>
                <a:cs typeface="+mn-cs"/>
              </a:defRPr>
            </a:lvl2pPr>
            <a:lvl3pPr marL="1255713" indent="-341313" algn="l" defTabSz="457200" rtl="0" eaLnBrk="1" latinLnBrk="0" hangingPunct="1">
              <a:spcBef>
                <a:spcPts val="500"/>
              </a:spcBef>
              <a:buFont typeface="Arial" panose="020B0604020202020204" pitchFamily="34" charset="0"/>
              <a:buChar char="•"/>
              <a:defRPr sz="19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9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9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UA can also help:</a:t>
            </a:r>
          </a:p>
          <a:p>
            <a:r>
              <a:rPr lang="en-US" sz="1800" dirty="0"/>
              <a:t>Support a diverse and multilingual Internet.</a:t>
            </a:r>
          </a:p>
          <a:p>
            <a:r>
              <a:rPr lang="en-US" sz="1800" dirty="0"/>
              <a:t>Enable greater competition, innovation, and consumer choice.</a:t>
            </a:r>
          </a:p>
          <a:p>
            <a:r>
              <a:rPr lang="en-US" sz="1800" dirty="0"/>
              <a:t>Create business opportunities. </a:t>
            </a:r>
          </a:p>
          <a:p>
            <a:r>
              <a:rPr lang="en-US" sz="1800" dirty="0"/>
              <a:t>Offer career advantages for developers and system administrators. </a:t>
            </a:r>
          </a:p>
          <a:p>
            <a:r>
              <a:rPr lang="en-US" sz="1800" dirty="0"/>
              <a:t>Assist governments and policymakers in reaching their citizens.</a:t>
            </a:r>
          </a:p>
          <a:p>
            <a:endParaRPr lang="en-US" sz="1800" dirty="0"/>
          </a:p>
        </p:txBody>
      </p:sp>
    </p:spTree>
    <p:extLst>
      <p:ext uri="{BB962C8B-B14F-4D97-AF65-F5344CB8AC3E}">
        <p14:creationId xmlns:p14="http://schemas.microsoft.com/office/powerpoint/2010/main" val="446463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BD06-17DB-4584-AF10-02AE8394A149}"/>
              </a:ext>
            </a:extLst>
          </p:cNvPr>
          <p:cNvSpPr>
            <a:spLocks noGrp="1"/>
          </p:cNvSpPr>
          <p:nvPr>
            <p:ph type="title"/>
          </p:nvPr>
        </p:nvSpPr>
        <p:spPr/>
        <p:txBody>
          <a:bodyPr>
            <a:noAutofit/>
          </a:bodyPr>
          <a:lstStyle/>
          <a:p>
            <a:r>
              <a:rPr lang="en-US" dirty="0"/>
              <a:t>Universal Acceptance of Domain Names and Email</a:t>
            </a:r>
            <a:endParaRPr lang="en-SG" dirty="0"/>
          </a:p>
        </p:txBody>
      </p:sp>
      <p:sp>
        <p:nvSpPr>
          <p:cNvPr id="4" name="Rectangle 3">
            <a:extLst>
              <a:ext uri="{FF2B5EF4-FFF2-40B4-BE49-F238E27FC236}">
                <a16:creationId xmlns:a16="http://schemas.microsoft.com/office/drawing/2014/main" id="{4CA36FDA-29B9-254C-8975-5ABB15D41994}"/>
              </a:ext>
            </a:extLst>
          </p:cNvPr>
          <p:cNvSpPr/>
          <p:nvPr/>
        </p:nvSpPr>
        <p:spPr>
          <a:xfrm>
            <a:off x="926617" y="2150772"/>
            <a:ext cx="10327341" cy="2246769"/>
          </a:xfrm>
          <a:prstGeom prst="rect">
            <a:avLst/>
          </a:prstGeom>
        </p:spPr>
        <p:txBody>
          <a:bodyPr wrap="square">
            <a:spAutoFit/>
          </a:bodyPr>
          <a:lstStyle/>
          <a:p>
            <a:pPr algn="ctr"/>
            <a:r>
              <a:rPr lang="en-US" sz="2000" b="1" dirty="0">
                <a:cs typeface="Arial" panose="020B0604020202020204" pitchFamily="34" charset="0"/>
              </a:rPr>
              <a:t>Goal</a:t>
            </a:r>
            <a:endParaRPr lang="en-US" sz="2000" dirty="0">
              <a:cs typeface="Arial" panose="020B0604020202020204" pitchFamily="34" charset="0"/>
            </a:endParaRPr>
          </a:p>
          <a:p>
            <a:pPr algn="ctr"/>
            <a:r>
              <a:rPr lang="en-US" sz="2000" dirty="0">
                <a:cs typeface="Arial" panose="020B0604020202020204" pitchFamily="34" charset="0"/>
              </a:rPr>
              <a:t>All valid domain names and email addresses work in all software applications.</a:t>
            </a:r>
          </a:p>
          <a:p>
            <a:pPr algn="ctr"/>
            <a:endParaRPr lang="en-US" sz="2000" b="1" dirty="0">
              <a:cs typeface="Arial" panose="020B0604020202020204" pitchFamily="34" charset="0"/>
            </a:endParaRPr>
          </a:p>
          <a:p>
            <a:pPr algn="ctr"/>
            <a:endParaRPr lang="en-US" sz="2000" b="1" dirty="0">
              <a:cs typeface="Arial" panose="020B0604020202020204" pitchFamily="34" charset="0"/>
            </a:endParaRPr>
          </a:p>
          <a:p>
            <a:pPr algn="ctr"/>
            <a:r>
              <a:rPr lang="en-US" sz="2000" b="1" dirty="0">
                <a:cs typeface="Arial" panose="020B0604020202020204" pitchFamily="34" charset="0"/>
              </a:rPr>
              <a:t>Impact</a:t>
            </a:r>
          </a:p>
          <a:p>
            <a:pPr algn="ctr">
              <a:buSzPct val="75000"/>
            </a:pPr>
            <a:r>
              <a:rPr lang="en-US" sz="2000" dirty="0">
                <a:cs typeface="Arial" panose="020B0604020202020204" pitchFamily="34" charset="0"/>
              </a:rPr>
              <a:t>Promote consumer choice, improve competition, and provide broader access to end users.</a:t>
            </a:r>
            <a:endParaRPr lang="en-US" sz="2400" dirty="0">
              <a:cs typeface="Arial" panose="020B0604020202020204" pitchFamily="34" charset="0"/>
            </a:endParaRPr>
          </a:p>
        </p:txBody>
      </p:sp>
      <p:pic>
        <p:nvPicPr>
          <p:cNvPr id="5" name="Picture 4">
            <a:extLst>
              <a:ext uri="{FF2B5EF4-FFF2-40B4-BE49-F238E27FC236}">
                <a16:creationId xmlns:a16="http://schemas.microsoft.com/office/drawing/2014/main" id="{0AC1B50C-EDBD-8641-99F1-BC6C9BFBF4F2}"/>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384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Categories of Domain Names and Email Addresses</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1800" dirty="0"/>
              <a:t>It’s now possible to have domain names and email addresses in local languages using UTF8.</a:t>
            </a:r>
          </a:p>
          <a:p>
            <a:pPr lvl="1"/>
            <a:r>
              <a:rPr lang="en-US" sz="1800" dirty="0"/>
              <a:t>Internationalized Domain Names (IDNs) </a:t>
            </a:r>
          </a:p>
          <a:p>
            <a:pPr lvl="1"/>
            <a:r>
              <a:rPr lang="en-US" sz="1800" dirty="0"/>
              <a:t>Email Address Internationalization (EAI)</a:t>
            </a:r>
          </a:p>
          <a:p>
            <a:pPr lvl="0"/>
            <a:r>
              <a:rPr lang="en-US" sz="1800" dirty="0"/>
              <a:t>Domain names</a:t>
            </a:r>
          </a:p>
          <a:p>
            <a:pPr lvl="1"/>
            <a:r>
              <a:rPr lang="en-US" sz="1800" b="1" dirty="0"/>
              <a:t>Newer</a:t>
            </a:r>
            <a:r>
              <a:rPr lang="en-US" sz="1800" dirty="0"/>
              <a:t> top-level domain names:		</a:t>
            </a:r>
            <a:r>
              <a:rPr lang="en-US" sz="1800" dirty="0" err="1"/>
              <a:t>example.</a:t>
            </a:r>
            <a:r>
              <a:rPr lang="en-US" sz="1800" dirty="0" err="1">
                <a:solidFill>
                  <a:srgbClr val="FF0000"/>
                </a:solidFill>
              </a:rPr>
              <a:t>sky</a:t>
            </a:r>
            <a:endParaRPr lang="en-US" sz="1800" dirty="0">
              <a:solidFill>
                <a:srgbClr val="FF0000"/>
              </a:solidFill>
            </a:endParaRPr>
          </a:p>
          <a:p>
            <a:pPr lvl="1"/>
            <a:r>
              <a:rPr lang="en-US" sz="1800" b="1" dirty="0"/>
              <a:t>Longer</a:t>
            </a:r>
            <a:r>
              <a:rPr lang="en-US" sz="1800" dirty="0"/>
              <a:t> top-level domain names:	</a:t>
            </a:r>
            <a:r>
              <a:rPr lang="en-US" sz="1800" dirty="0" err="1"/>
              <a:t>example.</a:t>
            </a:r>
            <a:r>
              <a:rPr lang="en-US" sz="1800" dirty="0" err="1">
                <a:solidFill>
                  <a:srgbClr val="FF0000"/>
                </a:solidFill>
              </a:rPr>
              <a:t>abudhabi</a:t>
            </a:r>
            <a:endParaRPr lang="en-US" sz="1800" dirty="0">
              <a:solidFill>
                <a:srgbClr val="FF0000"/>
              </a:solidFill>
            </a:endParaRPr>
          </a:p>
          <a:p>
            <a:pPr lvl="1"/>
            <a:r>
              <a:rPr lang="en-US" sz="1800" b="1" dirty="0"/>
              <a:t>Internationalized </a:t>
            </a:r>
            <a:r>
              <a:rPr lang="en-US" sz="1800" dirty="0"/>
              <a:t>Domain Names:	</a:t>
            </a:r>
            <a:r>
              <a:rPr lang="ja-JP" altLang="en-US" sz="1800" dirty="0">
                <a:solidFill>
                  <a:srgbClr val="FF0000"/>
                </a:solidFill>
              </a:rPr>
              <a:t>普遍接受</a:t>
            </a:r>
            <a:r>
              <a:rPr lang="en-US" altLang="ja-JP" sz="1800" dirty="0">
                <a:solidFill>
                  <a:srgbClr val="FF0000"/>
                </a:solidFill>
              </a:rPr>
              <a:t>-</a:t>
            </a:r>
            <a:r>
              <a:rPr lang="ja-JP" altLang="en-US" sz="1800" dirty="0">
                <a:solidFill>
                  <a:srgbClr val="FF0000"/>
                </a:solidFill>
              </a:rPr>
              <a:t>测试</a:t>
            </a:r>
            <a:r>
              <a:rPr lang="en-US" altLang="ja-JP" sz="1800" dirty="0">
                <a:solidFill>
                  <a:srgbClr val="FF0000"/>
                </a:solidFill>
              </a:rPr>
              <a:t>.</a:t>
            </a:r>
            <a:r>
              <a:rPr lang="ja-JP" altLang="en-US" sz="1800" dirty="0">
                <a:solidFill>
                  <a:srgbClr val="FF0000"/>
                </a:solidFill>
              </a:rPr>
              <a:t>世界</a:t>
            </a:r>
            <a:endParaRPr lang="en-US" sz="1800" b="1" dirty="0"/>
          </a:p>
          <a:p>
            <a:pPr lvl="0"/>
            <a:r>
              <a:rPr lang="en-US" sz="1800" dirty="0"/>
              <a:t>Internationalized email addresses (EAI)</a:t>
            </a:r>
          </a:p>
          <a:p>
            <a:pPr lvl="1"/>
            <a:r>
              <a:rPr lang="en-US" sz="1800" dirty="0"/>
              <a:t>ASCII@IDN						</a:t>
            </a:r>
            <a:r>
              <a:rPr lang="en-US" sz="1800" dirty="0" err="1"/>
              <a:t>marc@</a:t>
            </a:r>
            <a:r>
              <a:rPr lang="en-US" sz="1800" dirty="0" err="1">
                <a:solidFill>
                  <a:srgbClr val="FF0000"/>
                </a:solidFill>
              </a:rPr>
              <a:t>société</a:t>
            </a:r>
            <a:r>
              <a:rPr lang="en-US" sz="1800" dirty="0" err="1"/>
              <a:t>.org</a:t>
            </a:r>
            <a:endParaRPr lang="en-US" sz="1800" dirty="0"/>
          </a:p>
          <a:p>
            <a:pPr lvl="1"/>
            <a:r>
              <a:rPr lang="en-US" sz="1800" dirty="0"/>
              <a:t>UTF8@ASCII						</a:t>
            </a:r>
            <a:r>
              <a:rPr lang="hi-IN" sz="1800" dirty="0">
                <a:solidFill>
                  <a:srgbClr val="FF0000"/>
                </a:solidFill>
              </a:rPr>
              <a:t>ईमेल</a:t>
            </a:r>
            <a:r>
              <a:rPr lang="en-US" sz="1800" dirty="0"/>
              <a:t>@example.com</a:t>
            </a:r>
          </a:p>
          <a:p>
            <a:pPr lvl="1"/>
            <a:r>
              <a:rPr lang="en-US" sz="1800" dirty="0"/>
              <a:t>UTF8</a:t>
            </a:r>
            <a:r>
              <a:rPr lang="el-GR" sz="1800" dirty="0"/>
              <a:t>@IDN</a:t>
            </a:r>
            <a:r>
              <a:rPr lang="en-US" sz="1800" dirty="0"/>
              <a:t>						</a:t>
            </a:r>
            <a:r>
              <a:rPr lang="ja-JP" altLang="en-US" sz="1800">
                <a:solidFill>
                  <a:srgbClr val="FF0000"/>
                </a:solidFill>
              </a:rPr>
              <a:t>测</a:t>
            </a:r>
            <a:r>
              <a:rPr lang="ja-JP" altLang="en-US" sz="1800" dirty="0">
                <a:solidFill>
                  <a:srgbClr val="FF0000"/>
                </a:solidFill>
              </a:rPr>
              <a:t>试</a:t>
            </a:r>
            <a:r>
              <a:rPr lang="en-US" altLang="ja-JP" sz="1800" dirty="0">
                <a:solidFill>
                  <a:srgbClr val="FF0000"/>
                </a:solidFill>
              </a:rPr>
              <a:t>@</a:t>
            </a:r>
            <a:r>
              <a:rPr lang="ja-JP" altLang="en-US" sz="1800" dirty="0">
                <a:solidFill>
                  <a:srgbClr val="FF0000"/>
                </a:solidFill>
              </a:rPr>
              <a:t>普遍接受</a:t>
            </a:r>
            <a:r>
              <a:rPr lang="en-US" altLang="ja-JP" sz="1800" dirty="0">
                <a:solidFill>
                  <a:srgbClr val="FF0000"/>
                </a:solidFill>
              </a:rPr>
              <a:t>-</a:t>
            </a:r>
            <a:r>
              <a:rPr lang="ja-JP" altLang="en-US" sz="1800" dirty="0">
                <a:solidFill>
                  <a:srgbClr val="FF0000"/>
                </a:solidFill>
              </a:rPr>
              <a:t>测试</a:t>
            </a:r>
            <a:r>
              <a:rPr lang="en-US" altLang="ja-JP" sz="1800" dirty="0">
                <a:solidFill>
                  <a:srgbClr val="FF0000"/>
                </a:solidFill>
              </a:rPr>
              <a:t>.</a:t>
            </a:r>
            <a:r>
              <a:rPr lang="ja-JP" altLang="en-US" sz="1800" dirty="0">
                <a:solidFill>
                  <a:srgbClr val="FF0000"/>
                </a:solidFill>
              </a:rPr>
              <a:t>世界</a:t>
            </a:r>
            <a:endParaRPr lang="en-US" sz="1800" dirty="0">
              <a:solidFill>
                <a:srgbClr val="FF0000"/>
              </a:solidFill>
            </a:endParaRPr>
          </a:p>
          <a:p>
            <a:pPr lvl="1"/>
            <a:r>
              <a:rPr lang="en-US" sz="1800" dirty="0"/>
              <a:t>UTF8@IDN; right-to-left scripts		</a:t>
            </a:r>
            <a:r>
              <a:rPr lang="ur-PK" sz="1800" dirty="0">
                <a:solidFill>
                  <a:srgbClr val="FF0000"/>
                </a:solidFill>
              </a:rPr>
              <a:t>موقع</a:t>
            </a:r>
            <a:r>
              <a:rPr lang="en-US" sz="1800" dirty="0">
                <a:solidFill>
                  <a:srgbClr val="FF0000"/>
                </a:solidFill>
              </a:rPr>
              <a:t>.</a:t>
            </a:r>
            <a:r>
              <a:rPr lang="ur-PK" sz="1800" dirty="0">
                <a:solidFill>
                  <a:srgbClr val="FF0000"/>
                </a:solidFill>
              </a:rPr>
              <a:t>مثال</a:t>
            </a:r>
            <a:r>
              <a:rPr lang="en-US" sz="1800" dirty="0">
                <a:solidFill>
                  <a:srgbClr val="FF0000"/>
                </a:solidFill>
              </a:rPr>
              <a:t>@</a:t>
            </a:r>
            <a:r>
              <a:rPr lang="ur-PK" sz="1800" dirty="0">
                <a:solidFill>
                  <a:srgbClr val="FF0000"/>
                </a:solidFill>
              </a:rPr>
              <a:t>میل</a:t>
            </a:r>
            <a:r>
              <a:rPr lang="en-US" sz="1800" dirty="0">
                <a:solidFill>
                  <a:srgbClr val="FF0000"/>
                </a:solidFill>
              </a:rPr>
              <a:t>-</a:t>
            </a:r>
            <a:r>
              <a:rPr lang="ur-PK" sz="1800" dirty="0">
                <a:solidFill>
                  <a:srgbClr val="FF0000"/>
                </a:solidFill>
              </a:rPr>
              <a:t>ای</a:t>
            </a:r>
            <a:r>
              <a:rPr lang="en-US" sz="1800" dirty="0"/>
              <a:t>		</a:t>
            </a:r>
          </a:p>
          <a:p>
            <a:pPr marL="0" indent="0">
              <a:buNone/>
            </a:pPr>
            <a:endParaRPr lang="en-US" sz="18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3419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BD06-17DB-4584-AF10-02AE8394A149}"/>
              </a:ext>
            </a:extLst>
          </p:cNvPr>
          <p:cNvSpPr>
            <a:spLocks noGrp="1"/>
          </p:cNvSpPr>
          <p:nvPr>
            <p:ph type="title"/>
          </p:nvPr>
        </p:nvSpPr>
        <p:spPr>
          <a:xfrm>
            <a:off x="420624" y="48278"/>
            <a:ext cx="11157294" cy="434888"/>
          </a:xfrm>
        </p:spPr>
        <p:txBody>
          <a:bodyPr>
            <a:noAutofit/>
          </a:bodyPr>
          <a:lstStyle/>
          <a:p>
            <a:r>
              <a:rPr lang="en-US" dirty="0"/>
              <a:t>Acceptance of Email Addresses by Websites Globally</a:t>
            </a:r>
            <a:endParaRPr lang="en-SG" dirty="0"/>
          </a:p>
        </p:txBody>
      </p:sp>
      <p:pic>
        <p:nvPicPr>
          <p:cNvPr id="4" name="Picture 3">
            <a:extLst>
              <a:ext uri="{FF2B5EF4-FFF2-40B4-BE49-F238E27FC236}">
                <a16:creationId xmlns:a16="http://schemas.microsoft.com/office/drawing/2014/main" id="{6EC4F12C-DAFE-EB4D-9411-CBF6FDA8A0FE}"/>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Rectangle 2">
            <a:extLst>
              <a:ext uri="{FF2B5EF4-FFF2-40B4-BE49-F238E27FC236}">
                <a16:creationId xmlns:a16="http://schemas.microsoft.com/office/drawing/2014/main" id="{D07F075B-FFDB-7C47-8083-54FD06FC4942}"/>
              </a:ext>
            </a:extLst>
          </p:cNvPr>
          <p:cNvSpPr/>
          <p:nvPr/>
        </p:nvSpPr>
        <p:spPr>
          <a:xfrm>
            <a:off x="7596554" y="835331"/>
            <a:ext cx="4180655" cy="400110"/>
          </a:xfrm>
          <a:prstGeom prst="rect">
            <a:avLst/>
          </a:prstGeom>
        </p:spPr>
        <p:txBody>
          <a:bodyPr wrap="square">
            <a:spAutoFit/>
          </a:bodyPr>
          <a:lstStyle/>
          <a:p>
            <a:pPr algn="ctr"/>
            <a:r>
              <a:rPr lang="en-US" sz="2000" dirty="0">
                <a:cs typeface="Source Sans Pro"/>
              </a:rPr>
              <a:t>For details, see </a:t>
            </a:r>
            <a:r>
              <a:rPr lang="en-US" sz="2000" dirty="0">
                <a:cs typeface="Source Sans Pro"/>
                <a:hlinkClick r:id="rId4"/>
              </a:rPr>
              <a:t>UASG027</a:t>
            </a:r>
            <a:endParaRPr lang="en-US" sz="2000" dirty="0">
              <a:cs typeface="Source Sans Pro"/>
            </a:endParaRPr>
          </a:p>
        </p:txBody>
      </p:sp>
      <p:graphicFrame>
        <p:nvGraphicFramePr>
          <p:cNvPr id="5" name="Chart 4">
            <a:extLst>
              <a:ext uri="{FF2B5EF4-FFF2-40B4-BE49-F238E27FC236}">
                <a16:creationId xmlns:a16="http://schemas.microsoft.com/office/drawing/2014/main" id="{FB6B613E-48A5-2BD6-51A6-50438533FF22}"/>
              </a:ext>
            </a:extLst>
          </p:cNvPr>
          <p:cNvGraphicFramePr/>
          <p:nvPr/>
        </p:nvGraphicFramePr>
        <p:xfrm>
          <a:off x="623456" y="1536106"/>
          <a:ext cx="10954462" cy="47758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88707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graphicFrame>
        <p:nvGraphicFramePr>
          <p:cNvPr id="867" name="Google Shape;867;p54"/>
          <p:cNvGraphicFramePr/>
          <p:nvPr/>
        </p:nvGraphicFramePr>
        <p:xfrm>
          <a:off x="1938050" y="748525"/>
          <a:ext cx="8286900" cy="5482950"/>
        </p:xfrm>
        <a:graphic>
          <a:graphicData uri="http://schemas.openxmlformats.org/drawingml/2006/table">
            <a:tbl>
              <a:tblPr>
                <a:noFill/>
              </a:tblPr>
              <a:tblGrid>
                <a:gridCol w="1764850">
                  <a:extLst>
                    <a:ext uri="{9D8B030D-6E8A-4147-A177-3AD203B41FA5}">
                      <a16:colId xmlns:a16="http://schemas.microsoft.com/office/drawing/2014/main" val="20000"/>
                    </a:ext>
                  </a:extLst>
                </a:gridCol>
                <a:gridCol w="2152200">
                  <a:extLst>
                    <a:ext uri="{9D8B030D-6E8A-4147-A177-3AD203B41FA5}">
                      <a16:colId xmlns:a16="http://schemas.microsoft.com/office/drawing/2014/main" val="20001"/>
                    </a:ext>
                  </a:extLst>
                </a:gridCol>
                <a:gridCol w="2184925">
                  <a:extLst>
                    <a:ext uri="{9D8B030D-6E8A-4147-A177-3AD203B41FA5}">
                      <a16:colId xmlns:a16="http://schemas.microsoft.com/office/drawing/2014/main" val="20002"/>
                    </a:ext>
                  </a:extLst>
                </a:gridCol>
                <a:gridCol w="2184925">
                  <a:extLst>
                    <a:ext uri="{9D8B030D-6E8A-4147-A177-3AD203B41FA5}">
                      <a16:colId xmlns:a16="http://schemas.microsoft.com/office/drawing/2014/main" val="20003"/>
                    </a:ext>
                  </a:extLst>
                </a:gridCol>
              </a:tblGrid>
              <a:tr h="471175">
                <a:tc>
                  <a:txBody>
                    <a:bodyPr/>
                    <a:lstStyle/>
                    <a:p>
                      <a:pPr marL="0" lvl="0" indent="0" algn="l" rtl="0">
                        <a:spcBef>
                          <a:spcPts val="0"/>
                        </a:spcBef>
                        <a:spcAft>
                          <a:spcPts val="0"/>
                        </a:spcAft>
                        <a:buNone/>
                      </a:pPr>
                      <a:r>
                        <a:rPr lang="en" sz="1400" b="1"/>
                        <a:t>Survey date</a:t>
                      </a:r>
                      <a:endParaRPr sz="1400" b="1"/>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C9DAF8"/>
                    </a:solidFill>
                  </a:tcPr>
                </a:tc>
                <a:tc>
                  <a:txBody>
                    <a:bodyPr/>
                    <a:lstStyle/>
                    <a:p>
                      <a:pPr marL="0" lvl="0" indent="0" algn="r" rtl="0">
                        <a:spcBef>
                          <a:spcPts val="0"/>
                        </a:spcBef>
                        <a:spcAft>
                          <a:spcPts val="0"/>
                        </a:spcAft>
                        <a:buNone/>
                      </a:pPr>
                      <a:r>
                        <a:rPr lang="en" sz="1600" b="1">
                          <a:solidFill>
                            <a:schemeClr val="lt1"/>
                          </a:solidFill>
                        </a:rPr>
                        <a:t>07-Apr-2022</a:t>
                      </a:r>
                      <a:endParaRPr sz="16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6"/>
                    </a:solidFill>
                  </a:tcPr>
                </a:tc>
                <a:tc>
                  <a:txBody>
                    <a:bodyPr/>
                    <a:lstStyle/>
                    <a:p>
                      <a:pPr marL="0" lvl="0" indent="0" algn="r" rtl="0">
                        <a:spcBef>
                          <a:spcPts val="0"/>
                        </a:spcBef>
                        <a:spcAft>
                          <a:spcPts val="0"/>
                        </a:spcAft>
                        <a:buNone/>
                      </a:pPr>
                      <a:r>
                        <a:rPr lang="en" sz="1600" b="1">
                          <a:solidFill>
                            <a:schemeClr val="lt1"/>
                          </a:solidFill>
                        </a:rPr>
                        <a:t>01-Jul-2022</a:t>
                      </a:r>
                      <a:endParaRPr sz="16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6"/>
                    </a:solidFill>
                  </a:tcPr>
                </a:tc>
                <a:tc>
                  <a:txBody>
                    <a:bodyPr/>
                    <a:lstStyle/>
                    <a:p>
                      <a:pPr marL="0" lvl="0" indent="0" algn="r" rtl="0">
                        <a:spcBef>
                          <a:spcPts val="0"/>
                        </a:spcBef>
                        <a:spcAft>
                          <a:spcPts val="0"/>
                        </a:spcAft>
                        <a:buNone/>
                      </a:pPr>
                      <a:r>
                        <a:rPr lang="en" sz="1600" b="1">
                          <a:solidFill>
                            <a:schemeClr val="lt1"/>
                          </a:solidFill>
                        </a:rPr>
                        <a:t>03-Oct-2022</a:t>
                      </a:r>
                      <a:endParaRPr sz="16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471175">
                <a:tc>
                  <a:txBody>
                    <a:bodyPr/>
                    <a:lstStyle/>
                    <a:p>
                      <a:pPr marL="0" lvl="0" indent="0" algn="l" rtl="0">
                        <a:spcBef>
                          <a:spcPts val="0"/>
                        </a:spcBef>
                        <a:spcAft>
                          <a:spcPts val="0"/>
                        </a:spcAft>
                        <a:buNone/>
                      </a:pPr>
                      <a:r>
                        <a:rPr lang="en" sz="1400" b="1"/>
                        <a:t>Test email script</a:t>
                      </a:r>
                      <a:endParaRPr sz="14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lvl="0" indent="0" algn="r" rtl="0">
                        <a:spcBef>
                          <a:spcPts val="0"/>
                        </a:spcBef>
                        <a:spcAft>
                          <a:spcPts val="0"/>
                        </a:spcAft>
                        <a:buNone/>
                      </a:pPr>
                      <a:r>
                        <a:rPr lang="en" sz="1600" b="1"/>
                        <a:t>Han</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1600" b="1"/>
                        <a:t>Arabic</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1600" b="1"/>
                        <a:t>Cyrillic</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82425">
                <a:tc>
                  <a:txBody>
                    <a:bodyPr/>
                    <a:lstStyle/>
                    <a:p>
                      <a:pPr marL="0" lvl="0" indent="0" algn="l" rtl="0">
                        <a:spcBef>
                          <a:spcPts val="0"/>
                        </a:spcBef>
                        <a:spcAft>
                          <a:spcPts val="0"/>
                        </a:spcAft>
                        <a:buNone/>
                      </a:pPr>
                      <a:r>
                        <a:rPr lang="en" sz="1400" b="1" dirty="0"/>
                        <a:t>Processed gTLD zones</a:t>
                      </a:r>
                      <a:endParaRPr sz="1400" b="1" dirty="0"/>
                    </a:p>
                  </a:txBody>
                  <a:tcPr marL="91425" marR="91425" marT="91425" marB="91425">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C9DAF8"/>
                    </a:solidFill>
                  </a:tcPr>
                </a:tc>
                <a:tc>
                  <a:txBody>
                    <a:bodyPr/>
                    <a:lstStyle/>
                    <a:p>
                      <a:pPr marL="0" lvl="0" indent="0" algn="r" rtl="0">
                        <a:spcBef>
                          <a:spcPts val="0"/>
                        </a:spcBef>
                        <a:spcAft>
                          <a:spcPts val="0"/>
                        </a:spcAft>
                        <a:buNone/>
                      </a:pPr>
                      <a:r>
                        <a:rPr lang="en" sz="1600" b="1"/>
                        <a:t>1,172</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1600" b="1"/>
                        <a:t>1,170</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1600" b="1"/>
                        <a:t>1,172</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82425">
                <a:tc>
                  <a:txBody>
                    <a:bodyPr/>
                    <a:lstStyle/>
                    <a:p>
                      <a:pPr marL="0" lvl="0" indent="0" algn="l" rtl="0">
                        <a:spcBef>
                          <a:spcPts val="0"/>
                        </a:spcBef>
                        <a:spcAft>
                          <a:spcPts val="0"/>
                        </a:spcAft>
                        <a:buNone/>
                      </a:pPr>
                      <a:r>
                        <a:rPr lang="en" sz="1400" b="1"/>
                        <a:t>Unique MX servers</a:t>
                      </a:r>
                      <a:endParaRPr sz="1400" b="1"/>
                    </a:p>
                  </a:txBody>
                  <a:tcPr marL="91425" marR="91425" marT="91425" marB="91425">
                    <a:lnR w="9525" cap="flat" cmpd="sng">
                      <a:solidFill>
                        <a:srgbClr val="9E9E9E"/>
                      </a:solidFill>
                      <a:prstDash val="solid"/>
                      <a:round/>
                      <a:headEnd type="none" w="sm" len="sm"/>
                      <a:tailEnd type="none" w="sm" len="sm"/>
                    </a:lnR>
                    <a:solidFill>
                      <a:srgbClr val="C9DAF8"/>
                    </a:solidFill>
                  </a:tcPr>
                </a:tc>
                <a:tc>
                  <a:txBody>
                    <a:bodyPr/>
                    <a:lstStyle/>
                    <a:p>
                      <a:pPr marL="0" lvl="0" indent="0" algn="r" rtl="0">
                        <a:spcBef>
                          <a:spcPts val="0"/>
                        </a:spcBef>
                        <a:spcAft>
                          <a:spcPts val="0"/>
                        </a:spcAft>
                        <a:buNone/>
                      </a:pPr>
                      <a:r>
                        <a:rPr lang="en" sz="1600" b="1"/>
                        <a:t>35,521,173</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r" rtl="0">
                        <a:spcBef>
                          <a:spcPts val="0"/>
                        </a:spcBef>
                        <a:spcAft>
                          <a:spcPts val="0"/>
                        </a:spcAft>
                        <a:buNone/>
                      </a:pPr>
                      <a:r>
                        <a:rPr lang="en" sz="1600" b="1"/>
                        <a:t>35,190,999</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r" rtl="0">
                        <a:spcBef>
                          <a:spcPts val="0"/>
                        </a:spcBef>
                        <a:spcAft>
                          <a:spcPts val="0"/>
                        </a:spcAft>
                        <a:buNone/>
                      </a:pPr>
                      <a:r>
                        <a:rPr lang="en" sz="1600" b="1"/>
                        <a:t>35,257,528</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682425">
                <a:tc>
                  <a:txBody>
                    <a:bodyPr/>
                    <a:lstStyle/>
                    <a:p>
                      <a:pPr marL="0" lvl="0" indent="0" algn="l" rtl="0">
                        <a:spcBef>
                          <a:spcPts val="0"/>
                        </a:spcBef>
                        <a:spcAft>
                          <a:spcPts val="0"/>
                        </a:spcAft>
                        <a:buNone/>
                      </a:pPr>
                      <a:r>
                        <a:rPr lang="en" sz="1400" b="1"/>
                        <a:t>Unique IP addresses</a:t>
                      </a:r>
                      <a:endParaRPr sz="1400" b="1"/>
                    </a:p>
                  </a:txBody>
                  <a:tcPr marL="91425" marR="91425" marT="91425" marB="91425">
                    <a:lnR w="9525" cap="flat" cmpd="sng">
                      <a:solidFill>
                        <a:srgbClr val="9E9E9E"/>
                      </a:solidFill>
                      <a:prstDash val="solid"/>
                      <a:round/>
                      <a:headEnd type="none" w="sm" len="sm"/>
                      <a:tailEnd type="none" w="sm" len="sm"/>
                    </a:lnR>
                    <a:solidFill>
                      <a:srgbClr val="C9DAF8"/>
                    </a:solidFill>
                  </a:tcPr>
                </a:tc>
                <a:tc>
                  <a:txBody>
                    <a:bodyPr/>
                    <a:lstStyle/>
                    <a:p>
                      <a:pPr marL="0" lvl="0" indent="0" algn="r" rtl="0">
                        <a:spcBef>
                          <a:spcPts val="0"/>
                        </a:spcBef>
                        <a:spcAft>
                          <a:spcPts val="0"/>
                        </a:spcAft>
                        <a:buNone/>
                      </a:pPr>
                      <a:r>
                        <a:rPr lang="en" sz="1600" b="1"/>
                        <a:t>2,506,329</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600" b="1"/>
                        <a:t>2,473,755</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600" b="1"/>
                        <a:t>2,508,108</a:t>
                      </a:r>
                      <a:endParaRPr sz="16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493325">
                <a:tc>
                  <a:txBody>
                    <a:bodyPr/>
                    <a:lstStyle/>
                    <a:p>
                      <a:pPr marL="0" lvl="0" indent="0" algn="r" rtl="0">
                        <a:spcBef>
                          <a:spcPts val="0"/>
                        </a:spcBef>
                        <a:spcAft>
                          <a:spcPts val="0"/>
                        </a:spcAft>
                        <a:buNone/>
                      </a:pPr>
                      <a:endParaRPr sz="1600" b="1"/>
                    </a:p>
                  </a:txBody>
                  <a:tcPr marL="91425" marR="91425" marT="91425" marB="91425">
                    <a:solidFill>
                      <a:srgbClr val="C9DAF8"/>
                    </a:solidFill>
                  </a:tcPr>
                </a:tc>
                <a:tc>
                  <a:txBody>
                    <a:bodyPr/>
                    <a:lstStyle/>
                    <a:p>
                      <a:pPr marL="0" lvl="0" indent="0" algn="r" rtl="0">
                        <a:spcBef>
                          <a:spcPts val="0"/>
                        </a:spcBef>
                        <a:spcAft>
                          <a:spcPts val="0"/>
                        </a:spcAft>
                        <a:buNone/>
                      </a:pPr>
                      <a:endParaRPr sz="1600" b="1"/>
                    </a:p>
                  </a:txBody>
                  <a:tcPr marL="91425" marR="91425" marT="91425" marB="91425">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r" rtl="0">
                        <a:spcBef>
                          <a:spcPts val="0"/>
                        </a:spcBef>
                        <a:spcAft>
                          <a:spcPts val="0"/>
                        </a:spcAft>
                        <a:buNone/>
                      </a:pPr>
                      <a:endParaRPr sz="16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defTabSz="457200" rtl="0" eaLnBrk="1" latinLnBrk="0" hangingPunct="1">
                        <a:spcBef>
                          <a:spcPts val="0"/>
                        </a:spcBef>
                        <a:spcAft>
                          <a:spcPts val="0"/>
                        </a:spcAft>
                        <a:buNone/>
                      </a:pPr>
                      <a:endParaRPr sz="1600"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868" name="Google Shape;868;p54"/>
          <p:cNvPicPr preferRelativeResize="0"/>
          <p:nvPr/>
        </p:nvPicPr>
        <p:blipFill>
          <a:blip r:embed="rId3">
            <a:alphaModFix/>
          </a:blip>
          <a:stretch>
            <a:fillRect/>
          </a:stretch>
        </p:blipFill>
        <p:spPr>
          <a:xfrm>
            <a:off x="4031149" y="4357488"/>
            <a:ext cx="1668225" cy="1697501"/>
          </a:xfrm>
          <a:prstGeom prst="rect">
            <a:avLst/>
          </a:prstGeom>
          <a:noFill/>
          <a:ln>
            <a:noFill/>
          </a:ln>
        </p:spPr>
      </p:pic>
      <p:sp>
        <p:nvSpPr>
          <p:cNvPr id="870" name="Google Shape;870;p54"/>
          <p:cNvSpPr txBox="1"/>
          <p:nvPr/>
        </p:nvSpPr>
        <p:spPr>
          <a:xfrm>
            <a:off x="4583300" y="3894051"/>
            <a:ext cx="764100" cy="400079"/>
          </a:xfrm>
          <a:prstGeom prst="rect">
            <a:avLst/>
          </a:prstGeom>
          <a:noFill/>
          <a:ln>
            <a:noFill/>
          </a:ln>
        </p:spPr>
        <p:txBody>
          <a:bodyPr spcFirstLastPara="1" wrap="square" lIns="91425" tIns="91425" rIns="91425" bIns="91425" anchor="t" anchorCtr="0">
            <a:spAutoFit/>
          </a:bodyPr>
          <a:lstStyle/>
          <a:p>
            <a:r>
              <a:rPr lang="en" sz="1400" b="1"/>
              <a:t>.02 %</a:t>
            </a:r>
            <a:endParaRPr sz="1400" b="1"/>
          </a:p>
        </p:txBody>
      </p:sp>
      <p:sp>
        <p:nvSpPr>
          <p:cNvPr id="871" name="Google Shape;871;p54"/>
          <p:cNvSpPr txBox="1"/>
          <p:nvPr/>
        </p:nvSpPr>
        <p:spPr>
          <a:xfrm>
            <a:off x="5089775" y="5881901"/>
            <a:ext cx="844200" cy="400079"/>
          </a:xfrm>
          <a:prstGeom prst="rect">
            <a:avLst/>
          </a:prstGeom>
          <a:noFill/>
          <a:ln>
            <a:noFill/>
          </a:ln>
        </p:spPr>
        <p:txBody>
          <a:bodyPr spcFirstLastPara="1" wrap="square" lIns="91425" tIns="91425" rIns="91425" bIns="91425" anchor="t" anchorCtr="0">
            <a:spAutoFit/>
          </a:bodyPr>
          <a:lstStyle/>
          <a:p>
            <a:r>
              <a:rPr lang="en" sz="1400" b="1"/>
              <a:t>66.11 %</a:t>
            </a:r>
            <a:endParaRPr sz="1400" b="1"/>
          </a:p>
        </p:txBody>
      </p:sp>
      <p:sp>
        <p:nvSpPr>
          <p:cNvPr id="872" name="Google Shape;872;p54"/>
          <p:cNvSpPr txBox="1"/>
          <p:nvPr/>
        </p:nvSpPr>
        <p:spPr>
          <a:xfrm>
            <a:off x="3658113" y="4357476"/>
            <a:ext cx="764100" cy="400079"/>
          </a:xfrm>
          <a:prstGeom prst="rect">
            <a:avLst/>
          </a:prstGeom>
          <a:noFill/>
          <a:ln>
            <a:noFill/>
          </a:ln>
        </p:spPr>
        <p:txBody>
          <a:bodyPr spcFirstLastPara="1" wrap="square" lIns="91425" tIns="91425" rIns="91425" bIns="91425" anchor="t" anchorCtr="0">
            <a:spAutoFit/>
          </a:bodyPr>
          <a:lstStyle/>
          <a:p>
            <a:r>
              <a:rPr lang="en" sz="1400" b="1"/>
              <a:t>6.94 %</a:t>
            </a:r>
            <a:endParaRPr sz="1400" b="1"/>
          </a:p>
        </p:txBody>
      </p:sp>
      <p:sp>
        <p:nvSpPr>
          <p:cNvPr id="873" name="Google Shape;873;p54"/>
          <p:cNvSpPr txBox="1"/>
          <p:nvPr/>
        </p:nvSpPr>
        <p:spPr>
          <a:xfrm>
            <a:off x="4049450" y="4122651"/>
            <a:ext cx="844200" cy="400079"/>
          </a:xfrm>
          <a:prstGeom prst="rect">
            <a:avLst/>
          </a:prstGeom>
          <a:noFill/>
          <a:ln>
            <a:noFill/>
          </a:ln>
        </p:spPr>
        <p:txBody>
          <a:bodyPr spcFirstLastPara="1" wrap="square" lIns="91425" tIns="91425" rIns="91425" bIns="91425" anchor="t" anchorCtr="0">
            <a:spAutoFit/>
          </a:bodyPr>
          <a:lstStyle/>
          <a:p>
            <a:r>
              <a:rPr lang="en" sz="1400" b="1"/>
              <a:t>6.64 %</a:t>
            </a:r>
            <a:endParaRPr sz="1400" b="1"/>
          </a:p>
        </p:txBody>
      </p:sp>
      <p:graphicFrame>
        <p:nvGraphicFramePr>
          <p:cNvPr id="874" name="Google Shape;874;p54"/>
          <p:cNvGraphicFramePr/>
          <p:nvPr/>
        </p:nvGraphicFramePr>
        <p:xfrm>
          <a:off x="2362201" y="4052675"/>
          <a:ext cx="1266975" cy="1986500"/>
        </p:xfrm>
        <a:graphic>
          <a:graphicData uri="http://schemas.openxmlformats.org/drawingml/2006/table">
            <a:tbl>
              <a:tblPr>
                <a:noFill/>
              </a:tblPr>
              <a:tblGrid>
                <a:gridCol w="1266975">
                  <a:extLst>
                    <a:ext uri="{9D8B030D-6E8A-4147-A177-3AD203B41FA5}">
                      <a16:colId xmlns:a16="http://schemas.microsoft.com/office/drawing/2014/main" val="20000"/>
                    </a:ext>
                  </a:extLst>
                </a:gridCol>
              </a:tblGrid>
              <a:tr h="397300">
                <a:tc>
                  <a:txBody>
                    <a:bodyPr/>
                    <a:lstStyle/>
                    <a:p>
                      <a:pPr marL="0" lvl="0" indent="0" algn="l" rtl="0">
                        <a:spcBef>
                          <a:spcPts val="0"/>
                        </a:spcBef>
                        <a:spcAft>
                          <a:spcPts val="0"/>
                        </a:spcAft>
                        <a:buNone/>
                      </a:pPr>
                      <a:r>
                        <a:rPr lang="en" sz="1400" b="1" dirty="0"/>
                        <a:t>MX Full</a:t>
                      </a:r>
                      <a:endParaRPr sz="1400" b="1"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397300">
                <a:tc>
                  <a:txBody>
                    <a:bodyPr/>
                    <a:lstStyle/>
                    <a:p>
                      <a:pPr marL="0" lvl="0" indent="0" algn="l" rtl="0">
                        <a:spcBef>
                          <a:spcPts val="0"/>
                        </a:spcBef>
                        <a:spcAft>
                          <a:spcPts val="0"/>
                        </a:spcAft>
                        <a:buNone/>
                      </a:pPr>
                      <a:r>
                        <a:rPr lang="en" sz="1400" b="1" dirty="0"/>
                        <a:t>MX Partial</a:t>
                      </a:r>
                      <a:endParaRPr sz="1400" b="1"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r h="397300">
                <a:tc>
                  <a:txBody>
                    <a:bodyPr/>
                    <a:lstStyle/>
                    <a:p>
                      <a:pPr marL="0" lvl="0" indent="0" algn="l" rtl="0">
                        <a:spcBef>
                          <a:spcPts val="0"/>
                        </a:spcBef>
                        <a:spcAft>
                          <a:spcPts val="0"/>
                        </a:spcAft>
                        <a:buNone/>
                      </a:pPr>
                      <a:r>
                        <a:rPr lang="en" sz="1400" b="1" dirty="0"/>
                        <a:t>MX None</a:t>
                      </a:r>
                      <a:endParaRPr sz="1400" b="1"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2"/>
                  </a:ext>
                </a:extLst>
              </a:tr>
              <a:tr h="397300">
                <a:tc>
                  <a:txBody>
                    <a:bodyPr/>
                    <a:lstStyle/>
                    <a:p>
                      <a:pPr marL="0" lvl="0" indent="0" algn="l" rtl="0">
                        <a:spcBef>
                          <a:spcPts val="0"/>
                        </a:spcBef>
                        <a:spcAft>
                          <a:spcPts val="0"/>
                        </a:spcAft>
                        <a:buNone/>
                      </a:pPr>
                      <a:r>
                        <a:rPr lang="en" sz="1400" b="1" dirty="0"/>
                        <a:t>Not tested</a:t>
                      </a:r>
                      <a:endParaRPr sz="1400" b="1"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r h="397300">
                <a:tc>
                  <a:txBody>
                    <a:bodyPr/>
                    <a:lstStyle/>
                    <a:p>
                      <a:pPr marL="0" lvl="0" indent="0" algn="l" rtl="0">
                        <a:spcBef>
                          <a:spcPts val="0"/>
                        </a:spcBef>
                        <a:spcAft>
                          <a:spcPts val="0"/>
                        </a:spcAft>
                        <a:buNone/>
                      </a:pPr>
                      <a:r>
                        <a:rPr lang="en" sz="1400" b="1" dirty="0"/>
                        <a:t>No IPs</a:t>
                      </a:r>
                      <a:endParaRPr sz="1400" b="1"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75" name="Google Shape;875;p54"/>
          <p:cNvSpPr/>
          <p:nvPr/>
        </p:nvSpPr>
        <p:spPr>
          <a:xfrm>
            <a:off x="2112975" y="4118775"/>
            <a:ext cx="237300" cy="283800"/>
          </a:xfrm>
          <a:prstGeom prst="ellipse">
            <a:avLst/>
          </a:prstGeom>
          <a:solidFill>
            <a:srgbClr val="93C47D"/>
          </a:solidFill>
          <a:ln>
            <a:noFill/>
          </a:ln>
        </p:spPr>
        <p:txBody>
          <a:bodyPr spcFirstLastPara="1" wrap="square" lIns="91425" tIns="91425" rIns="91425" bIns="91425" anchor="ctr" anchorCtr="0">
            <a:noAutofit/>
          </a:bodyPr>
          <a:lstStyle/>
          <a:p>
            <a:endParaRPr sz="1100"/>
          </a:p>
        </p:txBody>
      </p:sp>
      <p:sp>
        <p:nvSpPr>
          <p:cNvPr id="876" name="Google Shape;876;p54"/>
          <p:cNvSpPr/>
          <p:nvPr/>
        </p:nvSpPr>
        <p:spPr>
          <a:xfrm>
            <a:off x="2112975" y="4894102"/>
            <a:ext cx="237300" cy="283800"/>
          </a:xfrm>
          <a:prstGeom prst="ellipse">
            <a:avLst/>
          </a:prstGeom>
          <a:solidFill>
            <a:srgbClr val="EA9999"/>
          </a:solidFill>
          <a:ln>
            <a:noFill/>
          </a:ln>
        </p:spPr>
        <p:txBody>
          <a:bodyPr spcFirstLastPara="1" wrap="square" lIns="91425" tIns="91425" rIns="91425" bIns="91425" anchor="ctr" anchorCtr="0">
            <a:noAutofit/>
          </a:bodyPr>
          <a:lstStyle/>
          <a:p>
            <a:endParaRPr sz="1100"/>
          </a:p>
        </p:txBody>
      </p:sp>
      <p:sp>
        <p:nvSpPr>
          <p:cNvPr id="877" name="Google Shape;877;p54"/>
          <p:cNvSpPr/>
          <p:nvPr/>
        </p:nvSpPr>
        <p:spPr>
          <a:xfrm>
            <a:off x="2112975" y="5295556"/>
            <a:ext cx="237300" cy="283800"/>
          </a:xfrm>
          <a:prstGeom prst="ellipse">
            <a:avLst/>
          </a:prstGeom>
          <a:solidFill>
            <a:srgbClr val="8E7CC3"/>
          </a:solidFill>
          <a:ln>
            <a:noFill/>
          </a:ln>
        </p:spPr>
        <p:txBody>
          <a:bodyPr spcFirstLastPara="1" wrap="square" lIns="91425" tIns="91425" rIns="91425" bIns="91425" anchor="ctr" anchorCtr="0">
            <a:noAutofit/>
          </a:bodyPr>
          <a:lstStyle/>
          <a:p>
            <a:endParaRPr sz="1100"/>
          </a:p>
        </p:txBody>
      </p:sp>
      <p:sp>
        <p:nvSpPr>
          <p:cNvPr id="878" name="Google Shape;878;p54"/>
          <p:cNvSpPr txBox="1"/>
          <p:nvPr/>
        </p:nvSpPr>
        <p:spPr>
          <a:xfrm>
            <a:off x="5063600" y="4136764"/>
            <a:ext cx="985500" cy="400079"/>
          </a:xfrm>
          <a:prstGeom prst="rect">
            <a:avLst/>
          </a:prstGeom>
          <a:noFill/>
          <a:ln>
            <a:noFill/>
          </a:ln>
        </p:spPr>
        <p:txBody>
          <a:bodyPr spcFirstLastPara="1" wrap="square" lIns="91425" tIns="91425" rIns="91425" bIns="91425" anchor="t" anchorCtr="0">
            <a:spAutoFit/>
          </a:bodyPr>
          <a:lstStyle/>
          <a:p>
            <a:r>
              <a:rPr lang="en" sz="1400" b="1"/>
              <a:t>20.26 %</a:t>
            </a:r>
            <a:endParaRPr sz="1400" b="1"/>
          </a:p>
        </p:txBody>
      </p:sp>
      <p:sp>
        <p:nvSpPr>
          <p:cNvPr id="879" name="Google Shape;879;p54"/>
          <p:cNvSpPr/>
          <p:nvPr/>
        </p:nvSpPr>
        <p:spPr>
          <a:xfrm>
            <a:off x="2112975" y="5676556"/>
            <a:ext cx="237300" cy="283800"/>
          </a:xfrm>
          <a:prstGeom prst="ellipse">
            <a:avLst/>
          </a:prstGeom>
          <a:solidFill>
            <a:srgbClr val="351C75"/>
          </a:solidFill>
          <a:ln>
            <a:noFill/>
          </a:ln>
        </p:spPr>
        <p:txBody>
          <a:bodyPr spcFirstLastPara="1" wrap="square" lIns="91425" tIns="91425" rIns="91425" bIns="91425" anchor="ctr" anchorCtr="0">
            <a:noAutofit/>
          </a:bodyPr>
          <a:lstStyle/>
          <a:p>
            <a:endParaRPr sz="1100"/>
          </a:p>
        </p:txBody>
      </p:sp>
      <p:sp>
        <p:nvSpPr>
          <p:cNvPr id="880" name="Google Shape;880;p54"/>
          <p:cNvSpPr/>
          <p:nvPr/>
        </p:nvSpPr>
        <p:spPr>
          <a:xfrm>
            <a:off x="2112975" y="4533556"/>
            <a:ext cx="237300" cy="283800"/>
          </a:xfrm>
          <a:prstGeom prst="ellipse">
            <a:avLst/>
          </a:prstGeom>
          <a:solidFill>
            <a:srgbClr val="FFE599"/>
          </a:solidFill>
          <a:ln>
            <a:noFill/>
          </a:ln>
        </p:spPr>
        <p:txBody>
          <a:bodyPr spcFirstLastPara="1" wrap="square" lIns="91425" tIns="91425" rIns="91425" bIns="91425" anchor="ctr" anchorCtr="0">
            <a:noAutofit/>
          </a:bodyPr>
          <a:lstStyle/>
          <a:p>
            <a:endParaRPr sz="1100">
              <a:solidFill>
                <a:srgbClr val="F1C232"/>
              </a:solidFill>
            </a:endParaRPr>
          </a:p>
        </p:txBody>
      </p:sp>
      <p:pic>
        <p:nvPicPr>
          <p:cNvPr id="881" name="Google Shape;881;p54"/>
          <p:cNvPicPr preferRelativeResize="0"/>
          <p:nvPr/>
        </p:nvPicPr>
        <p:blipFill>
          <a:blip r:embed="rId4">
            <a:alphaModFix/>
          </a:blip>
          <a:stretch>
            <a:fillRect/>
          </a:stretch>
        </p:blipFill>
        <p:spPr>
          <a:xfrm>
            <a:off x="6125300" y="4336800"/>
            <a:ext cx="1782050" cy="1719632"/>
          </a:xfrm>
          <a:prstGeom prst="rect">
            <a:avLst/>
          </a:prstGeom>
          <a:noFill/>
          <a:ln>
            <a:noFill/>
          </a:ln>
        </p:spPr>
      </p:pic>
      <p:sp>
        <p:nvSpPr>
          <p:cNvPr id="882" name="Google Shape;882;p54"/>
          <p:cNvSpPr txBox="1"/>
          <p:nvPr/>
        </p:nvSpPr>
        <p:spPr>
          <a:xfrm>
            <a:off x="6740200" y="3733801"/>
            <a:ext cx="764100" cy="400079"/>
          </a:xfrm>
          <a:prstGeom prst="rect">
            <a:avLst/>
          </a:prstGeom>
          <a:noFill/>
          <a:ln>
            <a:noFill/>
          </a:ln>
        </p:spPr>
        <p:txBody>
          <a:bodyPr spcFirstLastPara="1" wrap="square" lIns="91425" tIns="91425" rIns="91425" bIns="91425" anchor="t" anchorCtr="0">
            <a:spAutoFit/>
          </a:bodyPr>
          <a:lstStyle/>
          <a:p>
            <a:r>
              <a:rPr lang="en" sz="1400" b="1"/>
              <a:t>.02 %</a:t>
            </a:r>
            <a:endParaRPr sz="1400" b="1"/>
          </a:p>
        </p:txBody>
      </p:sp>
      <p:sp>
        <p:nvSpPr>
          <p:cNvPr id="883" name="Google Shape;883;p54"/>
          <p:cNvSpPr txBox="1"/>
          <p:nvPr/>
        </p:nvSpPr>
        <p:spPr>
          <a:xfrm>
            <a:off x="7226975" y="5874751"/>
            <a:ext cx="844200" cy="400079"/>
          </a:xfrm>
          <a:prstGeom prst="rect">
            <a:avLst/>
          </a:prstGeom>
          <a:noFill/>
          <a:ln>
            <a:noFill/>
          </a:ln>
        </p:spPr>
        <p:txBody>
          <a:bodyPr spcFirstLastPara="1" wrap="square" lIns="91425" tIns="91425" rIns="91425" bIns="91425" anchor="t" anchorCtr="0">
            <a:spAutoFit/>
          </a:bodyPr>
          <a:lstStyle/>
          <a:p>
            <a:r>
              <a:rPr lang="en" sz="1400" b="1"/>
              <a:t>65.21 %</a:t>
            </a:r>
            <a:endParaRPr sz="1400" b="1"/>
          </a:p>
        </p:txBody>
      </p:sp>
      <p:sp>
        <p:nvSpPr>
          <p:cNvPr id="884" name="Google Shape;884;p54"/>
          <p:cNvSpPr txBox="1"/>
          <p:nvPr/>
        </p:nvSpPr>
        <p:spPr>
          <a:xfrm>
            <a:off x="5815013" y="4197226"/>
            <a:ext cx="764100" cy="400079"/>
          </a:xfrm>
          <a:prstGeom prst="rect">
            <a:avLst/>
          </a:prstGeom>
          <a:noFill/>
          <a:ln>
            <a:noFill/>
          </a:ln>
        </p:spPr>
        <p:txBody>
          <a:bodyPr spcFirstLastPara="1" wrap="square" lIns="91425" tIns="91425" rIns="91425" bIns="91425" anchor="t" anchorCtr="0">
            <a:spAutoFit/>
          </a:bodyPr>
          <a:lstStyle/>
          <a:p>
            <a:r>
              <a:rPr lang="en" sz="1400" b="1"/>
              <a:t>6.80 %</a:t>
            </a:r>
            <a:endParaRPr sz="1400" b="1"/>
          </a:p>
        </p:txBody>
      </p:sp>
      <p:sp>
        <p:nvSpPr>
          <p:cNvPr id="885" name="Google Shape;885;p54"/>
          <p:cNvSpPr txBox="1"/>
          <p:nvPr/>
        </p:nvSpPr>
        <p:spPr>
          <a:xfrm>
            <a:off x="6206350" y="3962401"/>
            <a:ext cx="844200" cy="400079"/>
          </a:xfrm>
          <a:prstGeom prst="rect">
            <a:avLst/>
          </a:prstGeom>
          <a:noFill/>
          <a:ln>
            <a:noFill/>
          </a:ln>
        </p:spPr>
        <p:txBody>
          <a:bodyPr spcFirstLastPara="1" wrap="square" lIns="91425" tIns="91425" rIns="91425" bIns="91425" anchor="t" anchorCtr="0">
            <a:spAutoFit/>
          </a:bodyPr>
          <a:lstStyle/>
          <a:p>
            <a:r>
              <a:rPr lang="en" sz="1400" b="1"/>
              <a:t>6.97 %</a:t>
            </a:r>
            <a:endParaRPr sz="1400" b="1"/>
          </a:p>
        </p:txBody>
      </p:sp>
      <p:sp>
        <p:nvSpPr>
          <p:cNvPr id="886" name="Google Shape;886;p54"/>
          <p:cNvSpPr txBox="1"/>
          <p:nvPr/>
        </p:nvSpPr>
        <p:spPr>
          <a:xfrm>
            <a:off x="7220500" y="3976514"/>
            <a:ext cx="985500" cy="400079"/>
          </a:xfrm>
          <a:prstGeom prst="rect">
            <a:avLst/>
          </a:prstGeom>
          <a:noFill/>
          <a:ln>
            <a:noFill/>
          </a:ln>
        </p:spPr>
        <p:txBody>
          <a:bodyPr spcFirstLastPara="1" wrap="square" lIns="91425" tIns="91425" rIns="91425" bIns="91425" anchor="t" anchorCtr="0">
            <a:spAutoFit/>
          </a:bodyPr>
          <a:lstStyle/>
          <a:p>
            <a:r>
              <a:rPr lang="en" sz="1400" b="1"/>
              <a:t>20.98 %</a:t>
            </a:r>
            <a:endParaRPr sz="1400" b="1"/>
          </a:p>
        </p:txBody>
      </p:sp>
      <p:pic>
        <p:nvPicPr>
          <p:cNvPr id="887" name="Google Shape;887;p54"/>
          <p:cNvPicPr preferRelativeResize="0"/>
          <p:nvPr/>
        </p:nvPicPr>
        <p:blipFill>
          <a:blip r:embed="rId5">
            <a:alphaModFix/>
          </a:blip>
          <a:stretch>
            <a:fillRect/>
          </a:stretch>
        </p:blipFill>
        <p:spPr>
          <a:xfrm>
            <a:off x="8330825" y="4315051"/>
            <a:ext cx="1782050" cy="1720627"/>
          </a:xfrm>
          <a:prstGeom prst="rect">
            <a:avLst/>
          </a:prstGeom>
          <a:noFill/>
          <a:ln>
            <a:noFill/>
          </a:ln>
        </p:spPr>
      </p:pic>
      <p:sp>
        <p:nvSpPr>
          <p:cNvPr id="888" name="Google Shape;888;p54"/>
          <p:cNvSpPr txBox="1"/>
          <p:nvPr/>
        </p:nvSpPr>
        <p:spPr>
          <a:xfrm>
            <a:off x="8965200" y="3814351"/>
            <a:ext cx="764100" cy="400079"/>
          </a:xfrm>
          <a:prstGeom prst="rect">
            <a:avLst/>
          </a:prstGeom>
          <a:noFill/>
          <a:ln>
            <a:noFill/>
          </a:ln>
        </p:spPr>
        <p:txBody>
          <a:bodyPr spcFirstLastPara="1" wrap="square" lIns="91425" tIns="91425" rIns="91425" bIns="91425" anchor="t" anchorCtr="0">
            <a:spAutoFit/>
          </a:bodyPr>
          <a:lstStyle/>
          <a:p>
            <a:r>
              <a:rPr lang="en" sz="1400" b="1"/>
              <a:t>.02 %</a:t>
            </a:r>
            <a:endParaRPr sz="1400" b="1"/>
          </a:p>
        </p:txBody>
      </p:sp>
      <p:sp>
        <p:nvSpPr>
          <p:cNvPr id="889" name="Google Shape;889;p54"/>
          <p:cNvSpPr txBox="1"/>
          <p:nvPr/>
        </p:nvSpPr>
        <p:spPr>
          <a:xfrm>
            <a:off x="9471675" y="5878401"/>
            <a:ext cx="844200" cy="400079"/>
          </a:xfrm>
          <a:prstGeom prst="rect">
            <a:avLst/>
          </a:prstGeom>
          <a:noFill/>
          <a:ln>
            <a:noFill/>
          </a:ln>
        </p:spPr>
        <p:txBody>
          <a:bodyPr spcFirstLastPara="1" wrap="square" lIns="91425" tIns="91425" rIns="91425" bIns="91425" anchor="t" anchorCtr="0">
            <a:spAutoFit/>
          </a:bodyPr>
          <a:lstStyle/>
          <a:p>
            <a:r>
              <a:rPr lang="en" sz="1400" b="1"/>
              <a:t>64.63 %</a:t>
            </a:r>
            <a:endParaRPr sz="1400" b="1"/>
          </a:p>
        </p:txBody>
      </p:sp>
      <p:sp>
        <p:nvSpPr>
          <p:cNvPr id="890" name="Google Shape;890;p54"/>
          <p:cNvSpPr txBox="1"/>
          <p:nvPr/>
        </p:nvSpPr>
        <p:spPr>
          <a:xfrm>
            <a:off x="8040013" y="4277776"/>
            <a:ext cx="764100" cy="400079"/>
          </a:xfrm>
          <a:prstGeom prst="rect">
            <a:avLst/>
          </a:prstGeom>
          <a:noFill/>
          <a:ln>
            <a:noFill/>
          </a:ln>
        </p:spPr>
        <p:txBody>
          <a:bodyPr spcFirstLastPara="1" wrap="square" lIns="91425" tIns="91425" rIns="91425" bIns="91425" anchor="t" anchorCtr="0">
            <a:spAutoFit/>
          </a:bodyPr>
          <a:lstStyle/>
          <a:p>
            <a:r>
              <a:rPr lang="en" sz="1400" b="1"/>
              <a:t>6.77 %</a:t>
            </a:r>
            <a:endParaRPr sz="1400" b="1"/>
          </a:p>
        </p:txBody>
      </p:sp>
      <p:sp>
        <p:nvSpPr>
          <p:cNvPr id="891" name="Google Shape;891;p54"/>
          <p:cNvSpPr txBox="1"/>
          <p:nvPr/>
        </p:nvSpPr>
        <p:spPr>
          <a:xfrm>
            <a:off x="8431350" y="4042951"/>
            <a:ext cx="844200" cy="400079"/>
          </a:xfrm>
          <a:prstGeom prst="rect">
            <a:avLst/>
          </a:prstGeom>
          <a:noFill/>
          <a:ln>
            <a:noFill/>
          </a:ln>
        </p:spPr>
        <p:txBody>
          <a:bodyPr spcFirstLastPara="1" wrap="square" lIns="91425" tIns="91425" rIns="91425" bIns="91425" anchor="t" anchorCtr="0">
            <a:spAutoFit/>
          </a:bodyPr>
          <a:lstStyle/>
          <a:p>
            <a:r>
              <a:rPr lang="en" sz="1400" b="1"/>
              <a:t>6.90 %</a:t>
            </a:r>
            <a:endParaRPr sz="1400" b="1"/>
          </a:p>
        </p:txBody>
      </p:sp>
      <p:sp>
        <p:nvSpPr>
          <p:cNvPr id="892" name="Google Shape;892;p54"/>
          <p:cNvSpPr txBox="1"/>
          <p:nvPr/>
        </p:nvSpPr>
        <p:spPr>
          <a:xfrm>
            <a:off x="9445500" y="4057064"/>
            <a:ext cx="985500" cy="400079"/>
          </a:xfrm>
          <a:prstGeom prst="rect">
            <a:avLst/>
          </a:prstGeom>
          <a:noFill/>
          <a:ln>
            <a:noFill/>
          </a:ln>
        </p:spPr>
        <p:txBody>
          <a:bodyPr spcFirstLastPara="1" wrap="square" lIns="91425" tIns="91425" rIns="91425" bIns="91425" anchor="t" anchorCtr="0">
            <a:spAutoFit/>
          </a:bodyPr>
          <a:lstStyle/>
          <a:p>
            <a:r>
              <a:rPr lang="en" sz="1400" b="1"/>
              <a:t>21.66 %</a:t>
            </a:r>
            <a:endParaRPr sz="1400" b="1"/>
          </a:p>
        </p:txBody>
      </p:sp>
      <p:sp>
        <p:nvSpPr>
          <p:cNvPr id="3" name="Title 2">
            <a:extLst>
              <a:ext uri="{FF2B5EF4-FFF2-40B4-BE49-F238E27FC236}">
                <a16:creationId xmlns:a16="http://schemas.microsoft.com/office/drawing/2014/main" id="{7727E336-28BA-7A3C-2C9D-D0F4C2816715}"/>
              </a:ext>
            </a:extLst>
          </p:cNvPr>
          <p:cNvSpPr>
            <a:spLocks noGrp="1"/>
          </p:cNvSpPr>
          <p:nvPr>
            <p:ph type="title"/>
          </p:nvPr>
        </p:nvSpPr>
        <p:spPr/>
        <p:txBody>
          <a:bodyPr/>
          <a:lstStyle/>
          <a:p>
            <a:r>
              <a:rPr lang="en-US" dirty="0"/>
              <a:t>EAI Support Across Email Servers</a:t>
            </a:r>
          </a:p>
        </p:txBody>
      </p:sp>
    </p:spTree>
    <p:extLst>
      <p:ext uri="{BB962C8B-B14F-4D97-AF65-F5344CB8AC3E}">
        <p14:creationId xmlns:p14="http://schemas.microsoft.com/office/powerpoint/2010/main" val="3139389875"/>
      </p:ext>
    </p:extLst>
  </p:cSld>
  <p:clrMapOvr>
    <a:masterClrMapping/>
  </p:clrMapOvr>
</p:sld>
</file>

<file path=ppt/theme/theme1.xml><?xml version="1.0" encoding="utf-8"?>
<a:theme xmlns:a="http://schemas.openxmlformats.org/drawingml/2006/main" name="ICANN PPT_Arial_16x9_June 2017_potx">
  <a:themeElements>
    <a:clrScheme name="ICANN PPT Colors">
      <a:dk1>
        <a:srgbClr val="0A1F24"/>
      </a:dk1>
      <a:lt1>
        <a:sysClr val="window" lastClr="FFFFFF"/>
      </a:lt1>
      <a:dk2>
        <a:srgbClr val="1A87C9"/>
      </a:dk2>
      <a:lt2>
        <a:srgbClr val="EEECE1"/>
      </a:lt2>
      <a:accent1>
        <a:srgbClr val="1A87C9"/>
      </a:accent1>
      <a:accent2>
        <a:srgbClr val="0D436C"/>
      </a:accent2>
      <a:accent3>
        <a:srgbClr val="1B6F74"/>
      </a:accent3>
      <a:accent4>
        <a:srgbClr val="EA903A"/>
      </a:accent4>
      <a:accent5>
        <a:srgbClr val="DB6033"/>
      </a:accent5>
      <a:accent6>
        <a:srgbClr val="1768B1"/>
      </a:accent6>
      <a:hlink>
        <a:srgbClr val="1D98D3"/>
      </a:hlink>
      <a:folHlink>
        <a:srgbClr val="427B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cs typeface="Source Sans Pro"/>
          </a:defRPr>
        </a:defPPr>
      </a:lstStyle>
    </a:txDef>
  </a:objectDefaults>
  <a:extraClrSchemeLst/>
  <a:extLst>
    <a:ext uri="{05A4C25C-085E-4340-85A3-A5531E510DB2}">
      <thm15:themeFamily xmlns:thm15="http://schemas.microsoft.com/office/thememl/2012/main" name="ICANN PPT Template_16x9 20170601.potx" id="{6DCE996D-886D-4310-B448-1ACF06EC9706}" vid="{B8D7A136-CA80-4520-9EC3-55CACFEC00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ICANN PPT_Arial_16x9_June 2017_potx</Template>
  <TotalTime>11117</TotalTime>
  <Words>2764</Words>
  <Application>Microsoft Macintosh PowerPoint</Application>
  <PresentationFormat>Widescreen</PresentationFormat>
  <Paragraphs>331</Paragraphs>
  <Slides>38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Noto Sans Symbols</vt:lpstr>
      <vt:lpstr>Source Sans Pro Light</vt:lpstr>
      <vt:lpstr>Times New Roman</vt:lpstr>
      <vt:lpstr>Wingdings</vt:lpstr>
      <vt:lpstr>ICANN PPT_Arial_16x9_June 2017_potx</vt:lpstr>
      <vt:lpstr>Technical Overview of Universal Acceptance of Domain Names and Email Addresses</vt:lpstr>
      <vt:lpstr>Agenda</vt:lpstr>
      <vt:lpstr>Overview of Universal Acceptance </vt:lpstr>
      <vt:lpstr>What is Universal Acceptance?</vt:lpstr>
      <vt:lpstr>Why Does Universal Acceptance Matter?</vt:lpstr>
      <vt:lpstr>Universal Acceptance of Domain Names and Email</vt:lpstr>
      <vt:lpstr>Categories of Domain Names and Email Addresses</vt:lpstr>
      <vt:lpstr>Acceptance of Email Addresses by Websites Globally</vt:lpstr>
      <vt:lpstr>EAI Support Across Email Servers</vt:lpstr>
      <vt:lpstr>Scope of UA-Readiness for Programmers</vt:lpstr>
      <vt:lpstr>Technology Stack for UA Consideration </vt:lpstr>
      <vt:lpstr>Email Systems and EAI Support</vt:lpstr>
      <vt:lpstr>Fundamentals of Unicode</vt:lpstr>
      <vt:lpstr>Character and Character Set</vt:lpstr>
      <vt:lpstr>Code Point</vt:lpstr>
      <vt:lpstr>Code Point</vt:lpstr>
      <vt:lpstr>Glyph</vt:lpstr>
      <vt:lpstr>Character Encoding</vt:lpstr>
      <vt:lpstr>A Brief History</vt:lpstr>
      <vt:lpstr>Unicode Standard</vt:lpstr>
      <vt:lpstr>Unicode Encoding</vt:lpstr>
      <vt:lpstr>Normalization</vt:lpstr>
      <vt:lpstr>Normalization</vt:lpstr>
      <vt:lpstr>Internationalized Domain Names</vt:lpstr>
      <vt:lpstr>Domain Names</vt:lpstr>
      <vt:lpstr>Internationalized Domain Names (IDNs)</vt:lpstr>
      <vt:lpstr>Email Address Internationalization (EAI)</vt:lpstr>
      <vt:lpstr>Email Address</vt:lpstr>
      <vt:lpstr>EAI</vt:lpstr>
      <vt:lpstr>Email Addresses Form</vt:lpstr>
      <vt:lpstr>Sending and Receiving </vt:lpstr>
      <vt:lpstr>Conclusion</vt:lpstr>
      <vt:lpstr>Prog. Languages Support</vt:lpstr>
      <vt:lpstr>EAI Support by Email Tools and Services</vt:lpstr>
      <vt:lpstr>ICANN’s Journey to UA-Readiness - Model</vt:lpstr>
      <vt:lpstr>Get Involved!</vt:lpstr>
      <vt:lpstr>Some Relevant Materials</vt:lpstr>
      <vt:lpstr>Engage with ICANN – Thank You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Acceptance of Domain Names and Email addresses</dc:title>
  <dc:creator>Sarmad Hussain</dc:creator>
  <cp:lastModifiedBy>Sarmad Hussain</cp:lastModifiedBy>
  <cp:revision>597</cp:revision>
  <cp:lastPrinted>2017-01-26T19:29:02Z</cp:lastPrinted>
  <dcterms:created xsi:type="dcterms:W3CDTF">2021-04-05T05:56:20Z</dcterms:created>
  <dcterms:modified xsi:type="dcterms:W3CDTF">2023-03-24T00:28:29Z</dcterms:modified>
</cp:coreProperties>
</file>