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6"/>
  </p:notesMasterIdLst>
  <p:sldIdLst>
    <p:sldId id="256" r:id="rId2"/>
    <p:sldId id="257" r:id="rId3"/>
    <p:sldId id="262" r:id="rId4"/>
    <p:sldId id="266" r:id="rId5"/>
    <p:sldId id="267" r:id="rId6"/>
    <p:sldId id="268" r:id="rId7"/>
    <p:sldId id="269" r:id="rId8"/>
    <p:sldId id="270" r:id="rId9"/>
    <p:sldId id="272" r:id="rId10"/>
    <p:sldId id="271" r:id="rId11"/>
    <p:sldId id="276" r:id="rId12"/>
    <p:sldId id="277" r:id="rId13"/>
    <p:sldId id="279" r:id="rId14"/>
    <p:sldId id="1371" r:id="rId15"/>
    <p:sldId id="1370" r:id="rId16"/>
    <p:sldId id="631" r:id="rId17"/>
    <p:sldId id="632" r:id="rId18"/>
    <p:sldId id="633" r:id="rId19"/>
    <p:sldId id="620" r:id="rId20"/>
    <p:sldId id="619" r:id="rId21"/>
    <p:sldId id="621" r:id="rId22"/>
    <p:sldId id="622" r:id="rId23"/>
    <p:sldId id="623" r:id="rId24"/>
    <p:sldId id="624" r:id="rId25"/>
    <p:sldId id="626" r:id="rId26"/>
    <p:sldId id="625" r:id="rId27"/>
    <p:sldId id="627" r:id="rId28"/>
    <p:sldId id="628" r:id="rId29"/>
    <p:sldId id="629" r:id="rId30"/>
    <p:sldId id="630" r:id="rId31"/>
    <p:sldId id="635" r:id="rId32"/>
    <p:sldId id="634" r:id="rId33"/>
    <p:sldId id="290" r:id="rId34"/>
    <p:sldId id="291" r:id="rId35"/>
  </p:sldIdLst>
  <p:sldSz cx="9144000" cy="6858000" type="screen4x3"/>
  <p:notesSz cx="6858000" cy="9144000"/>
  <p:embeddedFontLst>
    <p:embeddedFont>
      <p:font typeface="Calibri" panose="020F0502020204030204" pitchFamily="34" charset="0"/>
      <p:regular r:id="rId37"/>
      <p:bold r:id="rId38"/>
      <p:italic r:id="rId39"/>
      <p:boldItalic r:id="rId40"/>
    </p:embeddedFont>
    <p:embeddedFont>
      <p:font typeface="Merriweather Sans" pitchFamily="2" charset="77"/>
      <p:regular r:id="rId41"/>
      <p:bold r:id="rId42"/>
      <p:italic r:id="rId43"/>
      <p:boldItalic r:id="rId44"/>
    </p:embeddedFont>
    <p:embeddedFont>
      <p:font typeface="Noto Sans Symbols" panose="020B0702040504020204" pitchFamily="34" charset="0"/>
      <p:regular r:id="rId45"/>
      <p:bold r:id="rId46"/>
    </p:embeddedFont>
    <p:embeddedFont>
      <p:font typeface="Open Sans" panose="020B0606030504020204" pitchFamily="34" charset="0"/>
      <p:regular r:id="rId47"/>
      <p:bold r:id="rId48"/>
      <p:italic r:id="rId49"/>
      <p:boldItalic r:id="rId50"/>
    </p:embeddedFont>
    <p:embeddedFont>
      <p:font typeface="Open Sans Light" panose="020B0306030504020204" pitchFamily="34" charset="0"/>
      <p:regular r:id="rId51"/>
      <p:bold r:id="rId52"/>
      <p:italic r:id="rId53"/>
      <p:boldItalic r:id="rId54"/>
    </p:embeddedFont>
    <p:embeddedFont>
      <p:font typeface="Source Sans Pro Light" panose="020F03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51">
          <p15:clr>
            <a:srgbClr val="A4A3A4"/>
          </p15:clr>
        </p15:guide>
        <p15:guide id="2" pos="24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h1s108WmY4dRM5vuvbNI8SEZ9T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Sexto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3E2C26-B644-420A-8619-DE85BF4257E0}">
  <a:tblStyle styleId="{123E2C26-B644-420A-8619-DE85BF4257E0}"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EFE7"/>
          </a:solidFill>
        </a:fill>
      </a:tcStyle>
    </a:wholeTbl>
    <a:band1H>
      <a:tcTxStyle/>
      <a:tcStyle>
        <a:tcBdr/>
        <a:fill>
          <a:solidFill>
            <a:srgbClr val="FFDECB"/>
          </a:solidFill>
        </a:fill>
      </a:tcStyle>
    </a:band1H>
    <a:band2H>
      <a:tcTxStyle/>
      <a:tcStyle>
        <a:tcBdr/>
      </a:tcStyle>
    </a:band2H>
    <a:band1V>
      <a:tcTxStyle/>
      <a:tcStyle>
        <a:tcBdr/>
        <a:fill>
          <a:solidFill>
            <a:srgbClr val="FFDECB"/>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9"/>
    <p:restoredTop sz="94643"/>
  </p:normalViewPr>
  <p:slideViewPr>
    <p:cSldViewPr snapToGrid="0">
      <p:cViewPr varScale="1">
        <p:scale>
          <a:sx n="105" d="100"/>
          <a:sy n="105" d="100"/>
        </p:scale>
        <p:origin x="1888" y="184"/>
      </p:cViewPr>
      <p:guideLst>
        <p:guide orient="horz" pos="851"/>
        <p:guide pos="2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6"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74" Type="http://customschemas.google.com/relationships/presentationmetadata" Target="metadata"/><Relationship Id="rId79"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f5ee76131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5ee76131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5529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31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647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296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4545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69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0390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230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193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92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659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9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412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6011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616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83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2061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8118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8885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Long">
  <p:cSld name="Title: Long">
    <p:bg>
      <p:bgPr>
        <a:solidFill>
          <a:schemeClr val="accent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title"/>
          </p:nvPr>
        </p:nvSpPr>
        <p:spPr>
          <a:xfrm>
            <a:off x="473077" y="4191337"/>
            <a:ext cx="8137524" cy="115476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 name="Google Shape;12;p45" descr="ua-deck_title-art.png"/>
          <p:cNvPicPr preferRelativeResize="0"/>
          <p:nvPr/>
        </p:nvPicPr>
        <p:blipFill rotWithShape="1">
          <a:blip r:embed="rId2">
            <a:alphaModFix/>
          </a:blip>
          <a:srcRect r="3690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i="0" u="none" strike="noStrike" cap="none">
                <a:solidFill>
                  <a:schemeClr val="dk2"/>
                </a:solidFill>
                <a:latin typeface="Open Sans Light"/>
                <a:ea typeface="Open Sans Light"/>
                <a:cs typeface="Open Sans Light"/>
                <a:sym typeface="Open Sans Light"/>
              </a:rPr>
              <a:t>Universal Acceptance</a:t>
            </a:r>
            <a:endParaRPr sz="1200" b="0" i="0" u="none" strike="noStrike" cap="none">
              <a:solidFill>
                <a:schemeClr val="dk2"/>
              </a:solidFill>
              <a:latin typeface="Open Sans Light"/>
              <a:ea typeface="Open Sans Light"/>
              <a:cs typeface="Open Sans Light"/>
              <a:sym typeface="Open Sans Light"/>
            </a:endParaRPr>
          </a:p>
        </p:txBody>
      </p:sp>
      <p:pic>
        <p:nvPicPr>
          <p:cNvPr id="14" name="Google Shape;14;p45" descr="ua-logo_wht.png"/>
          <p:cNvPicPr preferRelativeResize="0"/>
          <p:nvPr/>
        </p:nvPicPr>
        <p:blipFill rotWithShape="1">
          <a:blip r:embed="rId3">
            <a:alphaModFix amt="50000"/>
          </a:blip>
          <a:srcRect/>
          <a:stretch/>
        </p:blipFill>
        <p:spPr>
          <a:xfrm>
            <a:off x="7416496" y="5918780"/>
            <a:ext cx="1467358" cy="4663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Bullets">
  <p:cSld name="Text: Bullets">
    <p:spTree>
      <p:nvGrpSpPr>
        <p:cNvPr id="1" name="Shape 15"/>
        <p:cNvGrpSpPr/>
        <p:nvPr/>
      </p:nvGrpSpPr>
      <p:grpSpPr>
        <a:xfrm>
          <a:off x="0" y="0"/>
          <a:ext cx="0" cy="0"/>
          <a:chOff x="0" y="0"/>
          <a:chExt cx="0" cy="0"/>
        </a:xfrm>
      </p:grpSpPr>
      <p:sp>
        <p:nvSpPr>
          <p:cNvPr id="16" name="Google Shape;16;p4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3200"/>
              <a:buFont typeface="Open Sans"/>
              <a:buNone/>
              <a:defRPr sz="3200" b="0" i="0" u="none" strike="noStrike" cap="none">
                <a:solidFill>
                  <a:srgbClr val="000000"/>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46"/>
          <p:cNvSpPr txBox="1">
            <a:spLocks noGrp="1"/>
          </p:cNvSpPr>
          <p:nvPr>
            <p:ph type="body" idx="1"/>
          </p:nvPr>
        </p:nvSpPr>
        <p:spPr>
          <a:xfrm>
            <a:off x="320675" y="1852083"/>
            <a:ext cx="8450746" cy="4297680"/>
          </a:xfrm>
          <a:prstGeom prst="rect">
            <a:avLst/>
          </a:prstGeom>
          <a:noFill/>
          <a:ln>
            <a:noFill/>
          </a:ln>
        </p:spPr>
        <p:txBody>
          <a:bodyPr spcFirstLastPara="1" wrap="square" lIns="91425" tIns="45700" rIns="91425" bIns="45700" anchor="t" anchorCtr="0">
            <a:noAutofit/>
          </a:bodyPr>
          <a:lstStyle>
            <a:lvl1pPr marL="457200" marR="0" lvl="0" indent="-336550" algn="l" rtl="0">
              <a:spcBef>
                <a:spcPts val="400"/>
              </a:spcBef>
              <a:spcAft>
                <a:spcPts val="0"/>
              </a:spcAft>
              <a:buClr>
                <a:schemeClr val="accent3"/>
              </a:buClr>
              <a:buSzPts val="1700"/>
              <a:buFont typeface="Merriweather Sans"/>
              <a:buChar char="*"/>
              <a:defRPr sz="2000" b="0" i="0" u="none" strike="noStrike" cap="none">
                <a:solidFill>
                  <a:srgbClr val="000000"/>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3"/>
              </a:buClr>
              <a:buSzPts val="1530"/>
              <a:buFont typeface="Merriweather Sans"/>
              <a:buChar char="*"/>
              <a:defRPr sz="1800" b="0" i="0" u="none" strike="noStrike" cap="none">
                <a:solidFill>
                  <a:srgbClr val="000000"/>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3"/>
              </a:buClr>
              <a:buSzPts val="1360"/>
              <a:buFont typeface="Merriweather Sans"/>
              <a:buChar char="*"/>
              <a:defRPr sz="1600" b="0" i="0" u="none" strike="noStrike" cap="none">
                <a:solidFill>
                  <a:srgbClr val="000000"/>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3"/>
              </a:buClr>
              <a:buSzPts val="1190"/>
              <a:buFont typeface="Merriweather Sans"/>
              <a:buChar char="*"/>
              <a:defRPr sz="1400" b="0" i="0" u="none" strike="noStrike" cap="none">
                <a:solidFill>
                  <a:srgbClr val="000000"/>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pic>
        <p:nvPicPr>
          <p:cNvPr id="18" name="Google Shape;18;p46" descr="ua-logo_wht.png"/>
          <p:cNvPicPr preferRelativeResize="0"/>
          <p:nvPr/>
        </p:nvPicPr>
        <p:blipFill rotWithShape="1">
          <a:blip r:embed="rId2">
            <a:alphaModFix amt="40000"/>
          </a:blip>
          <a:srcRect/>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21" name="Google Shape;21;p46"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tylized">
  <p:cSld name="Text: Stylized">
    <p:spTree>
      <p:nvGrpSpPr>
        <p:cNvPr id="1" name="Shape 26"/>
        <p:cNvGrpSpPr/>
        <p:nvPr/>
      </p:nvGrpSpPr>
      <p:grpSpPr>
        <a:xfrm>
          <a:off x="0" y="0"/>
          <a:ext cx="0" cy="0"/>
          <a:chOff x="0" y="0"/>
          <a:chExt cx="0" cy="0"/>
        </a:xfrm>
      </p:grpSpPr>
      <p:sp>
        <p:nvSpPr>
          <p:cNvPr id="27" name="Google Shape;27;p47"/>
          <p:cNvSpPr/>
          <p:nvPr/>
        </p:nvSpPr>
        <p:spPr>
          <a:xfrm>
            <a:off x="1" y="2839082"/>
            <a:ext cx="9143999" cy="4026665"/>
          </a:xfrm>
          <a:custGeom>
            <a:avLst/>
            <a:gdLst/>
            <a:ahLst/>
            <a:cxnLst/>
            <a:rect l="l" t="t" r="r" b="b"/>
            <a:pathLst>
              <a:path w="9198524" h="5515904" extrusionOk="0">
                <a:moveTo>
                  <a:pt x="0" y="0"/>
                </a:moveTo>
                <a:lnTo>
                  <a:pt x="9198524" y="3014506"/>
                </a:lnTo>
                <a:lnTo>
                  <a:pt x="9198524" y="5477421"/>
                </a:lnTo>
                <a:lnTo>
                  <a:pt x="0" y="5515904"/>
                </a:lnTo>
                <a:cubicBezTo>
                  <a:pt x="4276" y="3685821"/>
                  <a:pt x="8553" y="1855738"/>
                  <a:pt x="0" y="0"/>
                </a:cubicBez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avLst/>
            <a:gdLst/>
            <a:ahLst/>
            <a:cxnLst/>
            <a:rect l="l" t="t" r="r" b="b"/>
            <a:pathLst>
              <a:path w="6029715" h="6875638" extrusionOk="0">
                <a:moveTo>
                  <a:pt x="6029715" y="0"/>
                </a:moveTo>
                <a:lnTo>
                  <a:pt x="6029715" y="6875638"/>
                </a:lnTo>
                <a:lnTo>
                  <a:pt x="0" y="6875638"/>
                </a:lnTo>
                <a:lnTo>
                  <a:pt x="6029715" y="0"/>
                </a:lnTo>
                <a:close/>
              </a:path>
            </a:pathLst>
          </a:custGeom>
          <a:solidFill>
            <a:schemeClr val="accen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29" name="Google Shape;29;p4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7"/>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pic>
        <p:nvPicPr>
          <p:cNvPr id="32" name="Google Shape;32;p47"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b="0" i="0" u="none" strike="noStrike" cap="non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Plain">
  <p:cSld name="Text: Plain">
    <p:spTree>
      <p:nvGrpSpPr>
        <p:cNvPr id="1" name="Shape 37"/>
        <p:cNvGrpSpPr/>
        <p:nvPr/>
      </p:nvGrpSpPr>
      <p:grpSpPr>
        <a:xfrm>
          <a:off x="0" y="0"/>
          <a:ext cx="0" cy="0"/>
          <a:chOff x="0" y="0"/>
          <a:chExt cx="0" cy="0"/>
        </a:xfrm>
      </p:grpSpPr>
      <p:sp>
        <p:nvSpPr>
          <p:cNvPr id="38" name="Google Shape;38;p48"/>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8"/>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41" name="Google Shape;41;p48"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hort">
  <p:cSld name="Title: Short">
    <p:bg>
      <p:bgPr>
        <a:solidFill>
          <a:schemeClr val="accent1"/>
        </a:solidFill>
        <a:effectLst/>
      </p:bgPr>
    </p:bg>
    <p:spTree>
      <p:nvGrpSpPr>
        <p:cNvPr id="1" name="Shape 56"/>
        <p:cNvGrpSpPr/>
        <p:nvPr/>
      </p:nvGrpSpPr>
      <p:grpSpPr>
        <a:xfrm>
          <a:off x="0" y="0"/>
          <a:ext cx="0" cy="0"/>
          <a:chOff x="0" y="0"/>
          <a:chExt cx="0" cy="0"/>
        </a:xfrm>
      </p:grpSpPr>
      <p:sp>
        <p:nvSpPr>
          <p:cNvPr id="57" name="Google Shape;57;p51"/>
          <p:cNvSpPr txBox="1">
            <a:spLocks noGrp="1"/>
          </p:cNvSpPr>
          <p:nvPr>
            <p:ph type="title"/>
          </p:nvPr>
        </p:nvSpPr>
        <p:spPr>
          <a:xfrm>
            <a:off x="475488" y="4389120"/>
            <a:ext cx="8153399" cy="74398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262626"/>
              </a:buClr>
              <a:buSzPts val="3200"/>
              <a:buFont typeface="Open Sans"/>
              <a:buNone/>
              <a:defRPr sz="3200" b="0" i="0" u="none" strike="noStrike" cap="none">
                <a:solidFill>
                  <a:srgbClr val="262626"/>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51"/>
          <p:cNvSpPr txBox="1"/>
          <p:nvPr/>
        </p:nvSpPr>
        <p:spPr>
          <a:xfrm>
            <a:off x="7318073" y="6465474"/>
            <a:ext cx="1692519" cy="200055"/>
          </a:xfrm>
          <a:prstGeom prst="rect">
            <a:avLst/>
          </a:prstGeom>
          <a:noFill/>
          <a:ln>
            <a:noFill/>
          </a:ln>
        </p:spPr>
        <p:txBody>
          <a:bodyPr spcFirstLastPara="1" wrap="square" lIns="91425" tIns="0" rIns="0" bIns="0" anchor="ctr" anchorCtr="0">
            <a:spAutoFit/>
          </a:bodyPr>
          <a:lstStyle/>
          <a:p>
            <a:pPr marL="0" marR="0" lvl="0" indent="0" algn="l" rtl="0">
              <a:lnSpc>
                <a:spcPct val="110000"/>
              </a:lnSpc>
              <a:spcBef>
                <a:spcPts val="0"/>
              </a:spcBef>
              <a:spcAft>
                <a:spcPts val="0"/>
              </a:spcAft>
              <a:buNone/>
            </a:pPr>
            <a:r>
              <a:rPr lang="en-US" sz="1200" b="0">
                <a:solidFill>
                  <a:schemeClr val="dk2"/>
                </a:solidFill>
                <a:latin typeface="Open Sans Light"/>
                <a:ea typeface="Open Sans Light"/>
                <a:cs typeface="Open Sans Light"/>
                <a:sym typeface="Open Sans Light"/>
              </a:rPr>
              <a:t>Universal Acceptance</a:t>
            </a:r>
            <a:endParaRPr sz="1200" b="0">
              <a:solidFill>
                <a:schemeClr val="dk2"/>
              </a:solidFill>
              <a:latin typeface="Open Sans Light"/>
              <a:ea typeface="Open Sans Light"/>
              <a:cs typeface="Open Sans Light"/>
              <a:sym typeface="Open Sans Light"/>
            </a:endParaRPr>
          </a:p>
        </p:txBody>
      </p:sp>
      <p:pic>
        <p:nvPicPr>
          <p:cNvPr id="59" name="Google Shape;59;p51" descr="ua-logo_wht.png"/>
          <p:cNvPicPr preferRelativeResize="0"/>
          <p:nvPr/>
        </p:nvPicPr>
        <p:blipFill rotWithShape="1">
          <a:blip r:embed="rId2">
            <a:alphaModFix amt="50000"/>
          </a:blip>
          <a:srcRect/>
          <a:stretch/>
        </p:blipFill>
        <p:spPr>
          <a:xfrm>
            <a:off x="7416496" y="5918780"/>
            <a:ext cx="1467358" cy="466344"/>
          </a:xfrm>
          <a:prstGeom prst="rect">
            <a:avLst/>
          </a:prstGeom>
          <a:noFill/>
          <a:ln>
            <a:noFill/>
          </a:ln>
        </p:spPr>
      </p:pic>
      <p:pic>
        <p:nvPicPr>
          <p:cNvPr id="60" name="Google Shape;60;p51" descr="ua-deck_title-art.png"/>
          <p:cNvPicPr preferRelativeResize="0"/>
          <p:nvPr/>
        </p:nvPicPr>
        <p:blipFill rotWithShape="1">
          <a:blip r:embed="rId3">
            <a:alphaModFix/>
          </a:blip>
          <a:srcRect r="36900"/>
          <a:stretch/>
        </p:blipFill>
        <p:spPr>
          <a:xfrm>
            <a:off x="0" y="-1"/>
            <a:ext cx="9144000" cy="37581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Graphic / Chart">
  <p:cSld name="Graphic / Char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320040" y="275167"/>
            <a:ext cx="8445730"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52"/>
          <p:cNvSpPr/>
          <p:nvPr/>
        </p:nvSpPr>
        <p:spPr>
          <a:xfrm>
            <a:off x="8910474" y="6646725"/>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pic>
        <p:nvPicPr>
          <p:cNvPr id="64" name="Google Shape;64;p52"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65" name="Google Shape;65;p52"/>
          <p:cNvSpPr/>
          <p:nvPr/>
        </p:nvSpPr>
        <p:spPr>
          <a:xfrm>
            <a:off x="8821590" y="6574536"/>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66" name="Google Shape;66;p52"/>
          <p:cNvSpPr/>
          <p:nvPr/>
        </p:nvSpPr>
        <p:spPr>
          <a:xfrm>
            <a:off x="8904389" y="6694020"/>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2"/>
              </a:buClr>
              <a:buSzPts val="3200"/>
              <a:buFont typeface="Open Sans"/>
              <a:buNone/>
              <a:defRPr sz="3200" b="0" i="0" u="none" strike="noStrike" cap="none">
                <a:solidFill>
                  <a:schemeClr val="dk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53"/>
          <p:cNvSpPr txBox="1">
            <a:spLocks noGrp="1"/>
          </p:cNvSpPr>
          <p:nvPr>
            <p:ph type="body" idx="1"/>
          </p:nvPr>
        </p:nvSpPr>
        <p:spPr>
          <a:xfrm>
            <a:off x="0" y="1328928"/>
            <a:ext cx="5486400" cy="45110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2"/>
              </a:buClr>
              <a:buSzPts val="1700"/>
              <a:buFont typeface="Merriweather Sans"/>
              <a:buNone/>
              <a:defRPr sz="2000" b="0" i="0" u="none" strike="noStrike" cap="none">
                <a:solidFill>
                  <a:schemeClr val="dk1"/>
                </a:solidFill>
                <a:latin typeface="Open Sans Light"/>
                <a:ea typeface="Open Sans Light"/>
                <a:cs typeface="Open Sans Light"/>
                <a:sym typeface="Open Sans Light"/>
              </a:defRPr>
            </a:lvl1pPr>
            <a:lvl2pPr marL="914400" marR="0" lvl="1" indent="-325755" algn="l" rtl="0">
              <a:spcBef>
                <a:spcPts val="360"/>
              </a:spcBef>
              <a:spcAft>
                <a:spcPts val="0"/>
              </a:spcAft>
              <a:buClr>
                <a:schemeClr val="accent2"/>
              </a:buClr>
              <a:buSzPts val="1530"/>
              <a:buFont typeface="Merriweather Sans"/>
              <a:buChar char="*"/>
              <a:defRPr sz="1800" b="0" i="0" u="none" strike="noStrike" cap="none">
                <a:solidFill>
                  <a:schemeClr val="dk1"/>
                </a:solidFill>
                <a:latin typeface="Open Sans Light"/>
                <a:ea typeface="Open Sans Light"/>
                <a:cs typeface="Open Sans Light"/>
                <a:sym typeface="Open Sans Light"/>
              </a:defRPr>
            </a:lvl2pPr>
            <a:lvl3pPr marL="1371600" marR="0" lvl="2" indent="-314960" algn="l" rtl="0">
              <a:spcBef>
                <a:spcPts val="320"/>
              </a:spcBef>
              <a:spcAft>
                <a:spcPts val="0"/>
              </a:spcAft>
              <a:buClr>
                <a:schemeClr val="accent2"/>
              </a:buClr>
              <a:buSzPts val="1360"/>
              <a:buFont typeface="Merriweather Sans"/>
              <a:buChar char="*"/>
              <a:defRPr sz="1600" b="0" i="0" u="none" strike="noStrike" cap="none">
                <a:solidFill>
                  <a:schemeClr val="dk1"/>
                </a:solidFill>
                <a:latin typeface="Open Sans Light"/>
                <a:ea typeface="Open Sans Light"/>
                <a:cs typeface="Open Sans Light"/>
                <a:sym typeface="Open Sans Light"/>
              </a:defRPr>
            </a:lvl3pPr>
            <a:lvl4pPr marL="1828800" marR="0" lvl="3"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4pPr>
            <a:lvl5pPr marL="2286000" marR="0" lvl="4" indent="-304164" algn="l" rtl="0">
              <a:spcBef>
                <a:spcPts val="280"/>
              </a:spcBef>
              <a:spcAft>
                <a:spcPts val="0"/>
              </a:spcAft>
              <a:buClr>
                <a:schemeClr val="accent2"/>
              </a:buClr>
              <a:buSzPts val="1190"/>
              <a:buFont typeface="Merriweather Sans"/>
              <a:buChar char="*"/>
              <a:defRPr sz="1400" b="0" i="0" u="none" strike="noStrike" cap="none">
                <a:solidFill>
                  <a:schemeClr val="dk1"/>
                </a:solidFill>
                <a:latin typeface="Open Sans Light"/>
                <a:ea typeface="Open Sans Light"/>
                <a:cs typeface="Open Sans Light"/>
                <a:sym typeface="Open Sans Light"/>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53"/>
          <p:cNvSpPr/>
          <p:nvPr/>
        </p:nvSpPr>
        <p:spPr>
          <a:xfrm>
            <a:off x="737418" y="6578812"/>
            <a:ext cx="8247888" cy="28466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1" name="Google Shape;71;p53"/>
          <p:cNvSpPr/>
          <p:nvPr/>
        </p:nvSpPr>
        <p:spPr>
          <a:xfrm>
            <a:off x="0" y="6579724"/>
            <a:ext cx="1371600" cy="283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pic>
        <p:nvPicPr>
          <p:cNvPr id="72" name="Google Shape;72;p53" descr="ua-logo_wht.png"/>
          <p:cNvPicPr preferRelativeResize="0"/>
          <p:nvPr/>
        </p:nvPicPr>
        <p:blipFill rotWithShape="1">
          <a:blip r:embed="rId2">
            <a:alphaModFix amt="40000"/>
          </a:blip>
          <a:srcRect/>
          <a:stretch/>
        </p:blipFill>
        <p:spPr>
          <a:xfrm>
            <a:off x="163565" y="6612480"/>
            <a:ext cx="661750" cy="210312"/>
          </a:xfrm>
          <a:prstGeom prst="rect">
            <a:avLst/>
          </a:prstGeom>
          <a:noFill/>
          <a:ln>
            <a:noFill/>
          </a:ln>
        </p:spPr>
      </p:pic>
      <p:sp>
        <p:nvSpPr>
          <p:cNvPr id="73" name="Google Shape;73;p53"/>
          <p:cNvSpPr/>
          <p:nvPr/>
        </p:nvSpPr>
        <p:spPr>
          <a:xfrm>
            <a:off x="8827675" y="6579724"/>
            <a:ext cx="322410" cy="283464"/>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4" name="Google Shape;74;p53"/>
          <p:cNvSpPr/>
          <p:nvPr/>
        </p:nvSpPr>
        <p:spPr>
          <a:xfrm>
            <a:off x="8910474" y="6693734"/>
            <a:ext cx="153888" cy="1384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fld id="{00000000-1234-1234-1234-123412341234}" type="slidenum">
              <a:rPr lang="en-US" sz="900" b="0" i="0" u="none" strike="noStrike" cap="none">
                <a:solidFill>
                  <a:schemeClr val="lt1"/>
                </a:solidFill>
                <a:latin typeface="Open Sans"/>
                <a:ea typeface="Open Sans"/>
                <a:cs typeface="Open Sans"/>
                <a:sym typeface="Open Sans"/>
              </a:rPr>
              <a:t>‹#›</a:t>
            </a:fld>
            <a:endParaRPr sz="900">
              <a:solidFill>
                <a:schemeClr val="lt1"/>
              </a:solidFill>
              <a:latin typeface="Open Sans"/>
              <a:ea typeface="Open Sans"/>
              <a:cs typeface="Open Sans"/>
              <a:sym typeface="Open Sans"/>
            </a:endParaRPr>
          </a:p>
        </p:txBody>
      </p:sp>
      <p:sp>
        <p:nvSpPr>
          <p:cNvPr id="75" name="Google Shape;75;p53"/>
          <p:cNvSpPr/>
          <p:nvPr/>
        </p:nvSpPr>
        <p:spPr>
          <a:xfrm rot="10800000">
            <a:off x="1222502" y="6578773"/>
            <a:ext cx="322410" cy="283464"/>
          </a:xfrm>
          <a:prstGeom prst="parallelogram">
            <a:avLst>
              <a:gd name="adj" fmla="val 5811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
        <p:nvSpPr>
          <p:cNvPr id="76" name="Google Shape;76;p53"/>
          <p:cNvSpPr/>
          <p:nvPr/>
        </p:nvSpPr>
        <p:spPr>
          <a:xfrm>
            <a:off x="1309370" y="6578772"/>
            <a:ext cx="124460" cy="1204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tu.int/en/council/Documents/basic-texts-2023/RES-133-E.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ata.iana.org/TLD/tlds-alpha-by-domain.tx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uasg.tech/download/uasg-028-considerations-for-naming-internationalized-email-mailboxes-e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uasg.tech/eai-certification/"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unity.icann.org/display/TUA/Draft+UA+Curriculu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mailto:UAProgram@icann.org"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forms/d/e/1FAIpQLScRg7caDnbgEo_r6UnP3s5OvtIMlE9btaM--sIWXukWbA52oQ/viewform" TargetMode="External"/><Relationship Id="rId3" Type="http://schemas.openxmlformats.org/officeDocument/2006/relationships/hyperlink" Target="mailto:info@uasg.tech" TargetMode="External"/><Relationship Id="rId7" Type="http://schemas.openxmlformats.org/officeDocument/2006/relationships/hyperlink" Target="https://uasg.tech/subscrib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community.icann.org/display/T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icann.org/fellowshipprogra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www.icann.org/public-responsibility-support/nextge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p:nvPr/>
        </p:nvSpPr>
        <p:spPr>
          <a:xfrm>
            <a:off x="465996" y="5362254"/>
            <a:ext cx="6861561" cy="1013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[Presenter Name]  </a:t>
            </a:r>
            <a:endParaRPr lang="en-US" sz="1800" dirty="0">
              <a:solidFill>
                <a:srgbClr val="FAFAFA"/>
              </a:solidFill>
              <a:latin typeface="Open Sans Light"/>
              <a:ea typeface="Open Sans Light"/>
              <a:cs typeface="Open Sans Light"/>
              <a:sym typeface="Open Sans Light"/>
            </a:endParaRPr>
          </a:p>
          <a:p>
            <a:pPr marL="0" marR="0" lvl="0" indent="0" algn="l" rtl="0">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UA Day Academic Curriculum </a:t>
            </a:r>
            <a:r>
              <a:rPr lang="en-US" sz="1800" dirty="0">
                <a:solidFill>
                  <a:srgbClr val="FAFAFA"/>
                </a:solidFill>
                <a:latin typeface="Open Sans Light"/>
                <a:ea typeface="Open Sans Light"/>
                <a:cs typeface="Open Sans Light"/>
                <a:sym typeface="Open Sans 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Workshop</a:t>
            </a:r>
            <a:r>
              <a:rPr lang="en-US" sz="1800" b="0" i="0" u="none" strike="noStrike" cap="none" dirty="0">
                <a:solidFill>
                  <a:srgbClr val="FAFAFA"/>
                </a:solidFill>
                <a:latin typeface="Open Sans Light"/>
                <a:ea typeface="Open Sans Light"/>
                <a:cs typeface="Open Sans Light"/>
                <a:sym typeface="Open Sans Light"/>
              </a:rPr>
              <a:t>  </a:t>
            </a:r>
          </a:p>
          <a:p>
            <a:pPr marL="0" marR="0" lvl="0" indent="0" algn="l" rtl="0">
              <a:spcBef>
                <a:spcPts val="0"/>
              </a:spcBef>
              <a:spcAft>
                <a:spcPts val="0"/>
              </a:spcAft>
              <a:buClr>
                <a:srgbClr val="FAFAFA"/>
              </a:buClr>
              <a:buSzPts val="1800"/>
              <a:buFont typeface="Arial"/>
              <a:buNone/>
            </a:pPr>
            <a:r>
              <a:rPr lang="en-US" sz="1800" b="0" i="0" u="none" strike="noStrike" cap="none" dirty="0">
                <a:solidFill>
                  <a:srgbClr val="FAFAFA"/>
                </a:solidFill>
                <a:latin typeface="Open Sans Light"/>
                <a:ea typeface="Open Sans Light"/>
                <a:cs typeface="Open Sans Light"/>
                <a:sym typeface="Open Sans Light"/>
              </a:rPr>
              <a:t>[Day, month] 2024</a:t>
            </a:r>
            <a:endParaRPr dirty="0"/>
          </a:p>
        </p:txBody>
      </p:sp>
      <p:sp>
        <p:nvSpPr>
          <p:cNvPr id="82" name="Google Shape;82;p1"/>
          <p:cNvSpPr txBox="1">
            <a:spLocks noGrp="1"/>
          </p:cNvSpPr>
          <p:nvPr>
            <p:ph type="title"/>
          </p:nvPr>
        </p:nvSpPr>
        <p:spPr>
          <a:xfrm>
            <a:off x="473076" y="4191337"/>
            <a:ext cx="8261849" cy="11547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3200"/>
              <a:buFont typeface="Open Sans"/>
              <a:buNone/>
            </a:pPr>
            <a:r>
              <a:rPr lang="en-US" sz="2800" dirty="0"/>
              <a:t>Academic Curriculum for Universal Acceptance (UA) of Domain Names and Email Addresses</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6"/>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Examples of Categories Affected by UA</a:t>
            </a:r>
            <a:endParaRPr sz="2800" dirty="0"/>
          </a:p>
        </p:txBody>
      </p:sp>
      <p:sp>
        <p:nvSpPr>
          <p:cNvPr id="273" name="Google Shape;273;p16"/>
          <p:cNvSpPr txBox="1">
            <a:spLocks noGrp="1"/>
          </p:cNvSpPr>
          <p:nvPr>
            <p:ph type="body" idx="1"/>
          </p:nvPr>
        </p:nvSpPr>
        <p:spPr>
          <a:xfrm>
            <a:off x="320675" y="1318686"/>
            <a:ext cx="8450746" cy="4927131"/>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Domain Names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that</a:t>
            </a:r>
            <a:r>
              <a:rPr lang="en-US" sz="1800" dirty="0"/>
              <a:t> may not work in applications:</a:t>
            </a:r>
            <a:endParaRPr dirty="0"/>
          </a:p>
          <a:p>
            <a:pPr marL="548640" lvl="1" indent="-182880" algn="l" rtl="0">
              <a:spcBef>
                <a:spcPts val="360"/>
              </a:spcBef>
              <a:spcAft>
                <a:spcPts val="0"/>
              </a:spcAft>
              <a:buSzPts val="1530"/>
              <a:buChar char="*"/>
            </a:pPr>
            <a:r>
              <a:rPr lang="en-US" sz="1800" dirty="0"/>
              <a:t>ASCII: 	</a:t>
            </a:r>
            <a:r>
              <a:rPr lang="en-US" sz="1800" dirty="0" err="1"/>
              <a:t>example.</a:t>
            </a:r>
            <a:r>
              <a:rPr lang="en-US" sz="1800" dirty="0" err="1">
                <a:solidFill>
                  <a:srgbClr val="FF0000"/>
                </a:solidFill>
              </a:rPr>
              <a:t>sky</a:t>
            </a:r>
            <a:endParaRPr sz="1800" dirty="0">
              <a:solidFill>
                <a:srgbClr val="FF0000"/>
              </a:solidFill>
            </a:endParaRPr>
          </a:p>
          <a:p>
            <a:pPr marL="548640" lvl="1" indent="-182880" algn="l" rtl="0">
              <a:spcBef>
                <a:spcPts val="360"/>
              </a:spcBef>
              <a:spcAft>
                <a:spcPts val="0"/>
              </a:spcAft>
              <a:buSzPts val="1530"/>
              <a:buChar char="*"/>
            </a:pPr>
            <a:r>
              <a:rPr lang="en-US" sz="1800" dirty="0"/>
              <a:t>ASCII:</a:t>
            </a:r>
            <a:r>
              <a:rPr lang="en-US" dirty="0"/>
              <a:t>	</a:t>
            </a:r>
            <a:r>
              <a:rPr lang="en-US" sz="1800" dirty="0" err="1"/>
              <a:t>example.</a:t>
            </a:r>
            <a:r>
              <a:rPr lang="en-US" sz="1800" dirty="0" err="1">
                <a:solidFill>
                  <a:srgbClr val="FF0000"/>
                </a:solidFill>
              </a:rPr>
              <a:t>engineering</a:t>
            </a:r>
            <a:endParaRPr sz="1800" dirty="0">
              <a:solidFill>
                <a:srgbClr val="FF0000"/>
              </a:solidFill>
            </a:endParaRPr>
          </a:p>
          <a:p>
            <a:pPr marL="548640" lvl="1" indent="-182880" algn="l" rtl="0">
              <a:spcBef>
                <a:spcPts val="480"/>
              </a:spcBef>
              <a:spcAft>
                <a:spcPts val="0"/>
              </a:spcAft>
              <a:buSzPts val="1530"/>
              <a:buChar char="*"/>
            </a:pPr>
            <a:r>
              <a:rPr lang="en-US" sz="1800" dirty="0">
                <a:solidFill>
                  <a:schemeClr val="dk1"/>
                </a:solidFill>
              </a:rPr>
              <a:t>Unicode:</a:t>
            </a:r>
            <a:r>
              <a:rPr lang="en-US" sz="1800" dirty="0">
                <a:solidFill>
                  <a:srgbClr val="FF0000"/>
                </a:solidFill>
              </a:rPr>
              <a:t>	</a:t>
            </a:r>
            <a:r>
              <a:rPr lang="en-US" sz="2400" dirty="0" err="1">
                <a:solidFill>
                  <a:srgbClr val="FF0000"/>
                </a:solidFill>
              </a:rPr>
              <a:t>คน.ไทย</a:t>
            </a:r>
            <a:endParaRPr sz="1800" dirty="0">
              <a:solidFill>
                <a:srgbClr val="FF0000"/>
              </a:solidFill>
            </a:endParaRPr>
          </a:p>
          <a:p>
            <a:pPr marL="274320" lvl="0" indent="-182880" algn="l" rtl="0">
              <a:spcBef>
                <a:spcPts val="360"/>
              </a:spcBef>
              <a:spcAft>
                <a:spcPts val="0"/>
              </a:spcAft>
              <a:buClr>
                <a:schemeClr val="accent3"/>
              </a:buClr>
              <a:buSzPts val="1530"/>
              <a:buFont typeface="Merriweather Sans"/>
              <a:buChar char="*"/>
            </a:pPr>
            <a:r>
              <a:rPr lang="en-US" sz="1800" dirty="0"/>
              <a:t>Internationalized email addresses (EAI)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that</a:t>
            </a:r>
            <a:r>
              <a:rPr lang="en-US" sz="1800" dirty="0"/>
              <a:t> may not work in applications: </a:t>
            </a:r>
            <a:endParaRPr dirty="0"/>
          </a:p>
          <a:p>
            <a:pPr marL="548640" lvl="1" indent="-182880" algn="l" rtl="0">
              <a:spcBef>
                <a:spcPts val="360"/>
              </a:spcBef>
              <a:spcAft>
                <a:spcPts val="0"/>
              </a:spcAft>
              <a:buSzPts val="1530"/>
              <a:buChar char="*"/>
            </a:pPr>
            <a:r>
              <a:rPr lang="en-US" sz="1800" dirty="0"/>
              <a:t>Unicode:	</a:t>
            </a:r>
            <a:r>
              <a:rPr lang="en-US" sz="1800" dirty="0" err="1"/>
              <a:t>marc@</a:t>
            </a:r>
            <a:r>
              <a:rPr lang="en-US" sz="1800" dirty="0" err="1">
                <a:solidFill>
                  <a:srgbClr val="FF0000"/>
                </a:solidFill>
              </a:rPr>
              <a:t>société</a:t>
            </a:r>
            <a:r>
              <a:rPr lang="en-US" sz="1800" dirty="0" err="1"/>
              <a:t>.org</a:t>
            </a:r>
            <a:endParaRPr sz="1800"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测试</a:t>
            </a:r>
            <a:r>
              <a:rPr lang="en-US" sz="1800" dirty="0" err="1"/>
              <a:t>@example.com</a:t>
            </a:r>
            <a:endParaRPr sz="1800"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ईमेल@उदाहरण.भारत</a:t>
            </a:r>
            <a:endParaRPr dirty="0"/>
          </a:p>
          <a:p>
            <a:pPr marL="548640" lvl="1" indent="-182880" algn="l" rtl="0">
              <a:spcBef>
                <a:spcPts val="360"/>
              </a:spcBef>
              <a:spcAft>
                <a:spcPts val="0"/>
              </a:spcAft>
              <a:buSzPts val="1530"/>
              <a:buChar char="*"/>
            </a:pPr>
            <a:r>
              <a:rPr lang="en-US" sz="1800" dirty="0"/>
              <a:t>Unicode:	</a:t>
            </a:r>
            <a:r>
              <a:rPr lang="en-US" sz="1800" dirty="0" err="1">
                <a:solidFill>
                  <a:srgbClr val="FF0000"/>
                </a:solidFill>
              </a:rPr>
              <a:t>ای-میل</a:t>
            </a:r>
            <a:r>
              <a:rPr lang="en-US" sz="1800" dirty="0">
                <a:solidFill>
                  <a:srgbClr val="FF0000"/>
                </a:solidFill>
              </a:rPr>
              <a:t>@ </a:t>
            </a:r>
            <a:r>
              <a:rPr lang="en-US" sz="1800" dirty="0" err="1">
                <a:solidFill>
                  <a:srgbClr val="FF0000"/>
                </a:solidFill>
              </a:rPr>
              <a:t>مثال.موقع</a:t>
            </a:r>
            <a:r>
              <a:rPr lang="en-US" sz="1800" dirty="0">
                <a:solidFill>
                  <a:srgbClr val="FF0000"/>
                </a:solidFill>
              </a:rPr>
              <a:t>  </a:t>
            </a:r>
            <a:r>
              <a:rPr lang="en-US" sz="1800" dirty="0">
                <a:solidFill>
                  <a:schemeClr val="dk1"/>
                </a:solidFill>
              </a:rPr>
              <a:t>(written right-to-left, RTL)</a:t>
            </a:r>
            <a:r>
              <a:rPr lang="en-US" sz="1800" dirty="0"/>
              <a:t>	</a:t>
            </a:r>
            <a:r>
              <a:rPr lang="en-US" dirty="0"/>
              <a:t>	</a:t>
            </a:r>
            <a:endParaRPr dirty="0"/>
          </a:p>
          <a:p>
            <a:pPr marL="274320" lvl="0" indent="-74930" algn="l" rtl="0">
              <a:spcBef>
                <a:spcPts val="400"/>
              </a:spcBef>
              <a:spcAft>
                <a:spcPts val="0"/>
              </a:spcAft>
              <a:buClr>
                <a:schemeClr val="accent3"/>
              </a:buClr>
              <a:buSzPts val="1700"/>
              <a:buFont typeface="Merriweather Sans"/>
              <a:buNone/>
            </a:pPr>
            <a:endParaRPr dirty="0"/>
          </a:p>
          <a:p>
            <a:pPr marL="0" lvl="0" indent="0" algn="l" rtl="0">
              <a:spcBef>
                <a:spcPts val="400"/>
              </a:spcBef>
              <a:spcAft>
                <a:spcPts val="0"/>
              </a:spcAft>
              <a:buSzPts val="1700"/>
              <a:buNone/>
            </a:pPr>
            <a:r>
              <a:rPr lang="en-US" sz="1800" b="1" dirty="0"/>
              <a:t>ASCII</a:t>
            </a:r>
            <a:r>
              <a:rPr lang="en-US" sz="1800" dirty="0"/>
              <a:t> is based on letters A-Z, a-z, digits 0-9 and hyphen.</a:t>
            </a:r>
            <a:endParaRPr sz="1800" dirty="0"/>
          </a:p>
          <a:p>
            <a:pPr marL="0" lvl="0" indent="0" algn="l" rtl="0">
              <a:spcBef>
                <a:spcPts val="400"/>
              </a:spcBef>
              <a:spcAft>
                <a:spcPts val="0"/>
              </a:spcAft>
              <a:buSzPts val="1700"/>
              <a:buNone/>
            </a:pPr>
            <a:r>
              <a:rPr lang="en-US" sz="1800" b="1" dirty="0"/>
              <a:t>Unicode</a:t>
            </a:r>
            <a:r>
              <a:rPr lang="en-US" sz="1800" dirty="0"/>
              <a:t> supports characters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of global</a:t>
            </a:r>
            <a:r>
              <a:rPr lang="en-US" sz="1800" dirty="0"/>
              <a:t> languages and scripts.</a:t>
            </a:r>
            <a:endParaRPr sz="1800" dirty="0"/>
          </a:p>
          <a:p>
            <a:pPr marL="1097280" lvl="3" indent="-107315" algn="l" rtl="0">
              <a:spcBef>
                <a:spcPts val="280"/>
              </a:spcBef>
              <a:spcAft>
                <a:spcPts val="0"/>
              </a:spcAft>
              <a:buSzPts val="119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UA Goal and Impact</a:t>
            </a:r>
            <a:endParaRPr dirty="0"/>
          </a:p>
        </p:txBody>
      </p:sp>
      <p:sp>
        <p:nvSpPr>
          <p:cNvPr id="308" name="Google Shape;308;p21"/>
          <p:cNvSpPr txBox="1"/>
          <p:nvPr/>
        </p:nvSpPr>
        <p:spPr>
          <a:xfrm>
            <a:off x="609600" y="1470212"/>
            <a:ext cx="7907338" cy="4571813"/>
          </a:xfrm>
          <a:prstGeom prst="rect">
            <a:avLst/>
          </a:prstGeom>
          <a:noFill/>
          <a:ln>
            <a:noFill/>
          </a:ln>
        </p:spPr>
        <p:txBody>
          <a:bodyPr spcFirstLastPara="1" wrap="square" lIns="91425" tIns="45700" rIns="91425" bIns="45700" anchor="t" anchorCtr="0">
            <a:normAutofit/>
          </a:bodyPr>
          <a:lstStyle/>
          <a:p>
            <a:pPr marL="0" marR="0" lvl="0" indent="0" algn="ctr" rtl="0">
              <a:spcBef>
                <a:spcPts val="360"/>
              </a:spcBef>
              <a:spcAft>
                <a:spcPts val="0"/>
              </a:spcAft>
              <a:buClr>
                <a:schemeClr val="dk1"/>
              </a:buClr>
              <a:buSzPts val="1800"/>
              <a:buFont typeface="Arial"/>
              <a:buNone/>
            </a:pPr>
            <a:endParaRPr sz="1800" b="1" dirty="0">
              <a:solidFill>
                <a:schemeClr val="dk1"/>
              </a:solidFill>
              <a:latin typeface="Open Sans"/>
              <a:ea typeface="Open Sans"/>
              <a:cs typeface="Open Sans"/>
              <a:sym typeface="Open Sans"/>
            </a:endParaRPr>
          </a:p>
          <a:p>
            <a:pPr marL="0" marR="0" lvl="0" indent="0" algn="ctr" rtl="0">
              <a:spcBef>
                <a:spcPts val="360"/>
              </a:spcBef>
              <a:spcAft>
                <a:spcPts val="0"/>
              </a:spcAft>
              <a:buClr>
                <a:schemeClr val="dk1"/>
              </a:buClr>
              <a:buSzPts val="1800"/>
              <a:buFont typeface="Arial"/>
              <a:buNone/>
            </a:pPr>
            <a:r>
              <a:rPr lang="en-US" sz="1800" b="1"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sym typeface="Open Sans"/>
              </a:rPr>
              <a:t>Goal</a:t>
            </a:r>
            <a:endParaRPr sz="1800" b="1"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rtl="0">
              <a:spcBef>
                <a:spcPts val="360"/>
              </a:spcBef>
              <a:spcAft>
                <a:spcPts val="0"/>
              </a:spcAft>
              <a:buClr>
                <a:schemeClr val="dk1"/>
              </a:buClr>
              <a:buSzPts val="1800"/>
              <a:buFont typeface="Arial"/>
              <a:buNone/>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All valid domain names and email addresses work in all software applications.</a:t>
            </a:r>
            <a:endParaRPr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rtl="0">
              <a:spcBef>
                <a:spcPts val="360"/>
              </a:spcBef>
              <a:spcAft>
                <a:spcPts val="0"/>
              </a:spcAft>
              <a:buClr>
                <a:schemeClr val="dk1"/>
              </a:buClr>
              <a:buSzPts val="1800"/>
              <a:buFont typeface="Arial"/>
              <a:buNone/>
            </a:pPr>
            <a:endParaRPr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marR="0" lvl="0" indent="0" algn="ctr" rtl="0">
              <a:spcBef>
                <a:spcPts val="360"/>
              </a:spcBef>
              <a:spcAft>
                <a:spcPts val="0"/>
              </a:spcAft>
              <a:buClr>
                <a:schemeClr val="dk1"/>
              </a:buClr>
              <a:buSzPts val="1800"/>
              <a:buFont typeface="Arial"/>
              <a:buNone/>
            </a:pPr>
            <a:endParaRPr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0" marR="0" lvl="0" indent="0" algn="ctr" rtl="0">
              <a:spcBef>
                <a:spcPts val="360"/>
              </a:spcBef>
              <a:spcAft>
                <a:spcPts val="0"/>
              </a:spcAft>
              <a:buClr>
                <a:schemeClr val="dk1"/>
              </a:buClr>
              <a:buSzPts val="1800"/>
              <a:buFont typeface="Arial"/>
              <a:buNone/>
            </a:pPr>
            <a:r>
              <a:rPr lang="en-US" sz="1800" b="1"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sym typeface="Open Sans"/>
              </a:rPr>
              <a:t>Impact</a:t>
            </a:r>
            <a:endParaRPr sz="1800" b="1"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ctr" rtl="0">
              <a:spcBef>
                <a:spcPts val="360"/>
              </a:spcBef>
              <a:spcAft>
                <a:spcPts val="0"/>
              </a:spcAft>
              <a:buClr>
                <a:schemeClr val="dk1"/>
              </a:buClr>
              <a:buSzPts val="1800"/>
              <a:buFont typeface="Arial"/>
              <a:buNone/>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sym typeface="Open Sans"/>
              </a:rPr>
              <a:t>Promote consumer choice, improve competition, and provide broader access to end users.</a:t>
            </a:r>
            <a:endParaRPr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228600" algn="l" rtl="0">
              <a:spcBef>
                <a:spcPts val="360"/>
              </a:spcBef>
              <a:spcAft>
                <a:spcPts val="0"/>
              </a:spcAft>
              <a:buClr>
                <a:schemeClr val="dk1"/>
              </a:buClr>
              <a:buSzPts val="1800"/>
              <a:buFont typeface="Arial"/>
              <a:buNone/>
            </a:pPr>
            <a:endParaRPr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228600" algn="l" rtl="0">
              <a:spcBef>
                <a:spcPts val="360"/>
              </a:spcBef>
              <a:spcAft>
                <a:spcPts val="0"/>
              </a:spcAft>
              <a:buClr>
                <a:schemeClr val="dk1"/>
              </a:buClr>
              <a:buSzPts val="1800"/>
              <a:buFont typeface="Arial"/>
              <a:buNone/>
            </a:pPr>
            <a:endParaRPr sz="1800" dirty="0">
              <a:solidFill>
                <a:schemeClr val="dk1"/>
              </a:solidFill>
              <a:latin typeface="Open Sans"/>
              <a:ea typeface="Open Sans"/>
              <a:cs typeface="Open Sans"/>
              <a:sym typeface="Open Sans"/>
            </a:endParaRPr>
          </a:p>
          <a:p>
            <a:pPr marL="342900" marR="0" lvl="0" indent="-139700" algn="l" rtl="0">
              <a:spcBef>
                <a:spcPts val="640"/>
              </a:spcBef>
              <a:spcAft>
                <a:spcPts val="0"/>
              </a:spcAft>
              <a:buClr>
                <a:schemeClr val="dk1"/>
              </a:buClr>
              <a:buSzPts val="3200"/>
              <a:buFont typeface="Arial"/>
              <a:buNone/>
            </a:pPr>
            <a:endParaRPr sz="32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1f5ee761316_0_0"/>
          <p:cNvSpPr txBox="1">
            <a:spLocks noGrp="1"/>
          </p:cNvSpPr>
          <p:nvPr>
            <p:ph type="title"/>
          </p:nvPr>
        </p:nvSpPr>
        <p:spPr>
          <a:xfrm>
            <a:off x="320041" y="275167"/>
            <a:ext cx="84513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Why Does UA Matter?</a:t>
            </a:r>
            <a:endParaRPr sz="2800" dirty="0"/>
          </a:p>
        </p:txBody>
      </p:sp>
      <p:sp>
        <p:nvSpPr>
          <p:cNvPr id="2" name="Google Shape;320;p22">
            <a:extLst>
              <a:ext uri="{FF2B5EF4-FFF2-40B4-BE49-F238E27FC236}">
                <a16:creationId xmlns:a16="http://schemas.microsoft.com/office/drawing/2014/main" id="{330EC758-148C-D71B-28F0-01F6E4A4CF00}"/>
              </a:ext>
            </a:extLst>
          </p:cNvPr>
          <p:cNvSpPr txBox="1">
            <a:spLocks/>
          </p:cNvSpPr>
          <p:nvPr/>
        </p:nvSpPr>
        <p:spPr>
          <a:xfrm>
            <a:off x="320675" y="1318686"/>
            <a:ext cx="8450746" cy="5264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91440">
              <a:buClr>
                <a:schemeClr val="accent3"/>
              </a:buClr>
              <a:buSzPts val="1530"/>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Achieving UA ensures every person has the ability to navigate and communicate on the Internet using their chosen domain name and email address that best aligns with their interests, business, culture, language, and script.</a:t>
            </a:r>
          </a:p>
          <a:p>
            <a:pPr marL="91440">
              <a:buClr>
                <a:schemeClr val="accent3"/>
              </a:buClr>
              <a:buSzPts val="1530"/>
            </a:pPr>
            <a:endPar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endParaRPr>
          </a:p>
          <a:p>
            <a:pPr marL="91440">
              <a:buClr>
                <a:schemeClr val="accent3"/>
              </a:buClr>
              <a:buSzPts val="1530"/>
            </a:pPr>
            <a:r>
              <a:rPr lang="en-US" sz="1800" dirty="0">
                <a:solidFill>
                  <a:srgbClr val="0A1F24"/>
                </a:solidFill>
                <a:latin typeface="Open Sans Light" panose="020B0306030504020204" pitchFamily="34" charset="0"/>
                <a:ea typeface="Open Sans Light" panose="020B0306030504020204" pitchFamily="34" charset="0"/>
                <a:cs typeface="Open Sans Light" panose="020B0306030504020204" pitchFamily="34" charset="0"/>
              </a:rPr>
              <a:t>UA can also help:</a:t>
            </a:r>
          </a:p>
          <a:p>
            <a:pPr marL="91440">
              <a:buClr>
                <a:schemeClr val="accent3"/>
              </a:buClr>
              <a:buSzPts val="1530"/>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274320" indent="-182880">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Support a diverse and multilingual Internet</a:t>
            </a: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Enable greater competition, innovation, and consumer choice</a:t>
            </a: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Create business opportunities</a:t>
            </a:r>
            <a:endParaRPr lang="ar-AE" sz="1800" dirty="0">
              <a:latin typeface="Open Sans Light" panose="020B0306030504020204" pitchFamily="34" charset="0"/>
              <a:ea typeface="Open Sans Light" panose="020B0306030504020204" pitchFamily="34" charset="0"/>
            </a:endParaRP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Offer career advantages for developers and system administrators</a:t>
            </a:r>
          </a:p>
          <a:p>
            <a:pPr marL="274320" indent="-182880">
              <a:spcBef>
                <a:spcPts val="360"/>
              </a:spcBef>
              <a:buClr>
                <a:schemeClr val="accent3"/>
              </a:buClr>
              <a:buSzPts val="1530"/>
              <a:buFont typeface="Merriweather Sans"/>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Assist governments and policymakers in reaching their citizens</a:t>
            </a:r>
          </a:p>
          <a:p>
            <a:pPr marL="274320" indent="-182880">
              <a:spcBef>
                <a:spcPts val="360"/>
              </a:spcBef>
              <a:buClr>
                <a:schemeClr val="accent3"/>
              </a:buClr>
              <a:buSzPts val="1530"/>
              <a:buFont typeface="Merriweather Sans"/>
              <a:buChar char="*"/>
            </a:pP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Making Applications UA-Ready</a:t>
            </a:r>
            <a:endParaRPr sz="2800" dirty="0"/>
          </a:p>
        </p:txBody>
      </p:sp>
      <p:sp>
        <p:nvSpPr>
          <p:cNvPr id="326" name="Google Shape;326;p23"/>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Support all valid domain names and email addresses:</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Accept: The user can input characters from their local script into a </a:t>
            </a:r>
            <a:r>
              <a:rPr lang="en-US" sz="1800"/>
              <a:t>text field</a:t>
            </a:r>
            <a:endParaRPr dirty="0"/>
          </a:p>
          <a:p>
            <a:pPr marL="274320" lvl="0" indent="-182880" algn="l" rtl="0">
              <a:spcBef>
                <a:spcPts val="360"/>
              </a:spcBef>
              <a:spcAft>
                <a:spcPts val="0"/>
              </a:spcAft>
              <a:buClr>
                <a:schemeClr val="accent3"/>
              </a:buClr>
              <a:buSzPts val="1530"/>
              <a:buFont typeface="Merriweather Sans"/>
              <a:buChar char="*"/>
            </a:pPr>
            <a:r>
              <a:rPr lang="en-US" sz="1800" dirty="0"/>
              <a:t>Validate: The software accepts the characters and recognizes them </a:t>
            </a:r>
            <a:r>
              <a:rPr lang="en-US" sz="1800"/>
              <a:t>as valid</a:t>
            </a:r>
            <a:endParaRPr dirty="0"/>
          </a:p>
          <a:p>
            <a:pPr marL="274320" lvl="0" indent="-182880" algn="l" rtl="0">
              <a:spcBef>
                <a:spcPts val="360"/>
              </a:spcBef>
              <a:spcAft>
                <a:spcPts val="0"/>
              </a:spcAft>
              <a:buClr>
                <a:schemeClr val="accent3"/>
              </a:buClr>
              <a:buSzPts val="1530"/>
              <a:buFont typeface="Merriweather Sans"/>
              <a:buChar char="*"/>
            </a:pPr>
            <a:r>
              <a:rPr lang="en-US" sz="1800" dirty="0"/>
              <a:t>Process: The system performs operations with </a:t>
            </a:r>
            <a:r>
              <a:rPr lang="en-US" sz="1800"/>
              <a:t>the characters</a:t>
            </a:r>
            <a:endParaRPr dirty="0"/>
          </a:p>
          <a:p>
            <a:pPr marL="274320" lvl="0" indent="-182880" algn="l" rtl="0">
              <a:spcBef>
                <a:spcPts val="360"/>
              </a:spcBef>
              <a:spcAft>
                <a:spcPts val="0"/>
              </a:spcAft>
              <a:buClr>
                <a:schemeClr val="accent3"/>
              </a:buClr>
              <a:buSzPts val="1530"/>
              <a:buFont typeface="Merriweather Sans"/>
              <a:buChar char="*"/>
            </a:pPr>
            <a:r>
              <a:rPr lang="en-US" sz="1800" dirty="0"/>
              <a:t>Store: The database can store the text without breaking </a:t>
            </a:r>
            <a:r>
              <a:rPr lang="en-US" sz="1800"/>
              <a:t>or corrupting</a:t>
            </a:r>
            <a:endParaRPr dirty="0"/>
          </a:p>
          <a:p>
            <a:pPr marL="274320" lvl="0" indent="-182880" algn="l" rtl="0">
              <a:spcBef>
                <a:spcPts val="360"/>
              </a:spcBef>
              <a:spcAft>
                <a:spcPts val="0"/>
              </a:spcAft>
              <a:buClr>
                <a:schemeClr val="accent3"/>
              </a:buClr>
              <a:buSzPts val="1530"/>
              <a:buFont typeface="Merriweather Sans"/>
              <a:buChar char="*"/>
            </a:pPr>
            <a:r>
              <a:rPr lang="en-US" sz="1800" dirty="0"/>
              <a:t>Display: When fetched from the database, the information is </a:t>
            </a:r>
            <a:r>
              <a:rPr lang="en-US" sz="1800"/>
              <a:t>correctly shown</a:t>
            </a:r>
            <a:endParaRPr dirty="0"/>
          </a:p>
          <a:p>
            <a:pPr marL="274320" lvl="0" indent="-85725" algn="l" rtl="0">
              <a:spcBef>
                <a:spcPts val="360"/>
              </a:spcBef>
              <a:spcAft>
                <a:spcPts val="0"/>
              </a:spcAft>
              <a:buClr>
                <a:schemeClr val="accent3"/>
              </a:buClr>
              <a:buSzPts val="1530"/>
              <a:buFont typeface="Merriweather Sans"/>
              <a:buNone/>
            </a:pPr>
            <a:endParaRPr sz="1800" dirty="0">
              <a:solidFill>
                <a:srgbClr val="FF0000"/>
              </a:solidFill>
            </a:endParaRPr>
          </a:p>
          <a:p>
            <a:pPr marL="1097280" lvl="3" indent="-107315" algn="l" rtl="0">
              <a:spcBef>
                <a:spcPts val="280"/>
              </a:spcBef>
              <a:spcAft>
                <a:spcPts val="0"/>
              </a:spcAft>
              <a:buSzPts val="1190"/>
              <a:buNone/>
            </a:pPr>
            <a:endParaRPr dirty="0"/>
          </a:p>
        </p:txBody>
      </p:sp>
      <p:grpSp>
        <p:nvGrpSpPr>
          <p:cNvPr id="327" name="Google Shape;327;p23"/>
          <p:cNvGrpSpPr/>
          <p:nvPr/>
        </p:nvGrpSpPr>
        <p:grpSpPr>
          <a:xfrm>
            <a:off x="492252" y="2025923"/>
            <a:ext cx="8159496" cy="1018672"/>
            <a:chOff x="1927228" y="5269981"/>
            <a:chExt cx="7921353" cy="976513"/>
          </a:xfrm>
        </p:grpSpPr>
        <p:grpSp>
          <p:nvGrpSpPr>
            <p:cNvPr id="328" name="Google Shape;328;p23"/>
            <p:cNvGrpSpPr/>
            <p:nvPr/>
          </p:nvGrpSpPr>
          <p:grpSpPr>
            <a:xfrm>
              <a:off x="1927228" y="5273672"/>
              <a:ext cx="1302251" cy="972822"/>
              <a:chOff x="820555" y="1643185"/>
              <a:chExt cx="2011680" cy="1644160"/>
            </a:xfrm>
          </p:grpSpPr>
          <p:sp>
            <p:nvSpPr>
              <p:cNvPr id="329" name="Google Shape;329;p23"/>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Accept</a:t>
                </a:r>
                <a:endParaRPr sz="1400" b="0" i="0" u="none" strike="noStrike" cap="none">
                  <a:solidFill>
                    <a:srgbClr val="000000"/>
                  </a:solidFill>
                  <a:latin typeface="Arial"/>
                  <a:ea typeface="Arial"/>
                  <a:cs typeface="Arial"/>
                  <a:sym typeface="Arial"/>
                </a:endParaRPr>
              </a:p>
            </p:txBody>
          </p:sp>
          <p:sp>
            <p:nvSpPr>
              <p:cNvPr id="330" name="Google Shape;330;p23"/>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pic>
            <p:nvPicPr>
              <p:cNvPr id="331" name="Google Shape;331;p23" descr="ua-capability-icons_wht_Accept.png"/>
              <p:cNvPicPr preferRelativeResize="0"/>
              <p:nvPr/>
            </p:nvPicPr>
            <p:blipFill rotWithShape="1">
              <a:blip r:embed="rId3">
                <a:alphaModFix/>
              </a:blip>
              <a:srcRect/>
              <a:stretch/>
            </p:blipFill>
            <p:spPr>
              <a:xfrm>
                <a:off x="1529630" y="1900022"/>
                <a:ext cx="562359" cy="643725"/>
              </a:xfrm>
              <a:prstGeom prst="rect">
                <a:avLst/>
              </a:prstGeom>
              <a:noFill/>
              <a:ln>
                <a:noFill/>
              </a:ln>
            </p:spPr>
          </p:pic>
        </p:grpSp>
        <p:grpSp>
          <p:nvGrpSpPr>
            <p:cNvPr id="332" name="Google Shape;332;p23"/>
            <p:cNvGrpSpPr/>
            <p:nvPr/>
          </p:nvGrpSpPr>
          <p:grpSpPr>
            <a:xfrm>
              <a:off x="3582203" y="5273672"/>
              <a:ext cx="1314106" cy="967039"/>
              <a:chOff x="3554360" y="1646720"/>
              <a:chExt cx="2029993" cy="1634387"/>
            </a:xfrm>
          </p:grpSpPr>
          <p:sp>
            <p:nvSpPr>
              <p:cNvPr id="333" name="Google Shape;333;p23"/>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4" name="Google Shape;334;p23"/>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Validate</a:t>
                </a:r>
                <a:endParaRPr sz="1400" b="0" i="0" u="none" strike="noStrike" cap="none">
                  <a:solidFill>
                    <a:srgbClr val="000000"/>
                  </a:solidFill>
                  <a:latin typeface="Arial"/>
                  <a:ea typeface="Arial"/>
                  <a:cs typeface="Arial"/>
                  <a:sym typeface="Arial"/>
                </a:endParaRPr>
              </a:p>
            </p:txBody>
          </p:sp>
          <p:pic>
            <p:nvPicPr>
              <p:cNvPr id="335" name="Google Shape;335;p23" descr="ua-capability-icons_wht_Validate.png"/>
              <p:cNvPicPr preferRelativeResize="0"/>
              <p:nvPr/>
            </p:nvPicPr>
            <p:blipFill rotWithShape="1">
              <a:blip r:embed="rId4">
                <a:alphaModFix/>
              </a:blip>
              <a:srcRect/>
              <a:stretch/>
            </p:blipFill>
            <p:spPr>
              <a:xfrm>
                <a:off x="4170348" y="1895569"/>
                <a:ext cx="779705" cy="643725"/>
              </a:xfrm>
              <a:prstGeom prst="rect">
                <a:avLst/>
              </a:prstGeom>
              <a:noFill/>
              <a:ln>
                <a:noFill/>
              </a:ln>
            </p:spPr>
          </p:pic>
        </p:grpSp>
        <p:grpSp>
          <p:nvGrpSpPr>
            <p:cNvPr id="336" name="Google Shape;336;p23"/>
            <p:cNvGrpSpPr/>
            <p:nvPr/>
          </p:nvGrpSpPr>
          <p:grpSpPr>
            <a:xfrm>
              <a:off x="6892153" y="5269981"/>
              <a:ext cx="1302251" cy="968544"/>
              <a:chOff x="6331693" y="1643185"/>
              <a:chExt cx="2011680" cy="1636930"/>
            </a:xfrm>
          </p:grpSpPr>
          <p:sp>
            <p:nvSpPr>
              <p:cNvPr id="337" name="Google Shape;337;p23"/>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38" name="Google Shape;338;p23"/>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Store</a:t>
                </a:r>
                <a:endParaRPr sz="1400" b="0" i="0" u="none" strike="noStrike" cap="none">
                  <a:solidFill>
                    <a:srgbClr val="000000"/>
                  </a:solidFill>
                  <a:latin typeface="Arial"/>
                  <a:ea typeface="Arial"/>
                  <a:cs typeface="Arial"/>
                  <a:sym typeface="Arial"/>
                </a:endParaRPr>
              </a:p>
            </p:txBody>
          </p:sp>
          <p:pic>
            <p:nvPicPr>
              <p:cNvPr id="339" name="Google Shape;339;p23" descr="ua-capability-icons_wht_Store.png"/>
              <p:cNvPicPr preferRelativeResize="0"/>
              <p:nvPr/>
            </p:nvPicPr>
            <p:blipFill rotWithShape="1">
              <a:blip r:embed="rId5">
                <a:alphaModFix/>
              </a:blip>
              <a:srcRect/>
              <a:stretch/>
            </p:blipFill>
            <p:spPr>
              <a:xfrm>
                <a:off x="6999490" y="1900022"/>
                <a:ext cx="647296" cy="647296"/>
              </a:xfrm>
              <a:prstGeom prst="rect">
                <a:avLst/>
              </a:prstGeom>
              <a:noFill/>
              <a:ln>
                <a:noFill/>
              </a:ln>
            </p:spPr>
          </p:pic>
        </p:grpSp>
        <p:grpSp>
          <p:nvGrpSpPr>
            <p:cNvPr id="340" name="Google Shape;340;p23"/>
            <p:cNvGrpSpPr/>
            <p:nvPr/>
          </p:nvGrpSpPr>
          <p:grpSpPr>
            <a:xfrm>
              <a:off x="5237178" y="5269981"/>
              <a:ext cx="1302251" cy="970730"/>
              <a:chOff x="2202899" y="3852184"/>
              <a:chExt cx="2011680" cy="1640625"/>
            </a:xfrm>
          </p:grpSpPr>
          <p:sp>
            <p:nvSpPr>
              <p:cNvPr id="341" name="Google Shape;341;p23"/>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2" name="Google Shape;342;p23"/>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Process</a:t>
                </a:r>
                <a:endParaRPr sz="1400" b="0" i="0" u="none" strike="noStrike" cap="none">
                  <a:solidFill>
                    <a:srgbClr val="000000"/>
                  </a:solidFill>
                  <a:latin typeface="Arial"/>
                  <a:ea typeface="Arial"/>
                  <a:cs typeface="Arial"/>
                  <a:sym typeface="Arial"/>
                </a:endParaRPr>
              </a:p>
            </p:txBody>
          </p:sp>
          <p:pic>
            <p:nvPicPr>
              <p:cNvPr id="343" name="Google Shape;343;p23" descr="ua-capability-icons_wht_Process.png"/>
              <p:cNvPicPr preferRelativeResize="0"/>
              <p:nvPr/>
            </p:nvPicPr>
            <p:blipFill rotWithShape="1">
              <a:blip r:embed="rId6">
                <a:alphaModFix/>
              </a:blip>
              <a:srcRect/>
              <a:stretch/>
            </p:blipFill>
            <p:spPr>
              <a:xfrm>
                <a:off x="2686759" y="4119754"/>
                <a:ext cx="1027282" cy="632806"/>
              </a:xfrm>
              <a:prstGeom prst="rect">
                <a:avLst/>
              </a:prstGeom>
              <a:noFill/>
              <a:ln>
                <a:noFill/>
              </a:ln>
            </p:spPr>
          </p:pic>
        </p:grpSp>
        <p:grpSp>
          <p:nvGrpSpPr>
            <p:cNvPr id="344" name="Google Shape;344;p23"/>
            <p:cNvGrpSpPr/>
            <p:nvPr/>
          </p:nvGrpSpPr>
          <p:grpSpPr>
            <a:xfrm>
              <a:off x="8546330" y="5275764"/>
              <a:ext cx="1302251" cy="970730"/>
              <a:chOff x="4943583" y="3852184"/>
              <a:chExt cx="2011680" cy="1640625"/>
            </a:xfrm>
          </p:grpSpPr>
          <p:sp>
            <p:nvSpPr>
              <p:cNvPr id="345" name="Google Shape;345;p23"/>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99D1F2"/>
                  </a:solidFill>
                  <a:latin typeface="Arial"/>
                  <a:ea typeface="Arial"/>
                  <a:cs typeface="Arial"/>
                  <a:sym typeface="Arial"/>
                </a:endParaRPr>
              </a:p>
            </p:txBody>
          </p:sp>
          <p:sp>
            <p:nvSpPr>
              <p:cNvPr id="346" name="Google Shape;346;p23"/>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Source Sans Pro Light"/>
                    <a:ea typeface="Source Sans Pro Light"/>
                    <a:cs typeface="Source Sans Pro Light"/>
                    <a:sym typeface="Source Sans Pro Light"/>
                  </a:rPr>
                  <a:t>Display</a:t>
                </a:r>
                <a:endParaRPr sz="1400" b="0" i="0" u="none" strike="noStrike" cap="none">
                  <a:solidFill>
                    <a:srgbClr val="000000"/>
                  </a:solidFill>
                  <a:latin typeface="Arial"/>
                  <a:ea typeface="Arial"/>
                  <a:cs typeface="Arial"/>
                  <a:sym typeface="Arial"/>
                </a:endParaRPr>
              </a:p>
            </p:txBody>
          </p:sp>
          <p:pic>
            <p:nvPicPr>
              <p:cNvPr id="347" name="Google Shape;347;p23" descr="ua-capability-icons_wht_Display.png"/>
              <p:cNvPicPr preferRelativeResize="0"/>
              <p:nvPr/>
            </p:nvPicPr>
            <p:blipFill rotWithShape="1">
              <a:blip r:embed="rId7">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A Call to 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International Telecommunication Union (ITU) Plenipotentiary </a:t>
            </a:r>
            <a:r>
              <a:rPr lang="en-US" sz="1800" dirty="0">
                <a:hlinkClick r:id="rId3"/>
              </a:rPr>
              <a:t>Resolution 133 (Revision Bucharest 2022)</a:t>
            </a:r>
            <a:r>
              <a:rPr lang="en-US" sz="1800" dirty="0"/>
              <a:t> focuses on the Role of administrations of Member States in the management of internationalized (multilingual) domain names: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en-US" dirty="0"/>
              <a:t>Emphasizes</a:t>
            </a:r>
          </a:p>
          <a:p>
            <a:pPr marL="1188720" lvl="2" indent="-182880"/>
            <a:r>
              <a:rPr lang="en-US" sz="1800" dirty="0"/>
              <a:t>IDNs contribute to sustainable development through the promotion of greater Internet accessibility and use in local languages</a:t>
            </a:r>
          </a:p>
          <a:p>
            <a:pPr marL="1188720" lvl="2" indent="-182880"/>
            <a:r>
              <a:rPr lang="en-US" sz="1800" dirty="0"/>
              <a:t>The need to continue to implement technical solutions to enhance the implementation of IDNs</a:t>
            </a:r>
          </a:p>
          <a:p>
            <a:pPr marL="731520" lvl="1" indent="-182880"/>
            <a:r>
              <a:rPr lang="en-US" dirty="0"/>
              <a:t>Recognizes</a:t>
            </a:r>
          </a:p>
          <a:p>
            <a:pPr marL="1188720" lvl="2" indent="-182880"/>
            <a:r>
              <a:rPr lang="en-US" sz="1800" dirty="0"/>
              <a:t>The role played by governments, technical communities and other stakeholders in advancing multilingualism, including the introduction of internationalized domain names</a:t>
            </a:r>
          </a:p>
          <a:p>
            <a:pPr marL="1188720" lvl="2" indent="-182880"/>
            <a:r>
              <a:rPr lang="en-US" sz="1800" dirty="0"/>
              <a:t>The importance of community engagement and information-sharing to get a better understanding of existing challenges and to support solutions, particularly in developing countries</a:t>
            </a:r>
          </a:p>
        </p:txBody>
      </p:sp>
    </p:spTree>
    <p:extLst>
      <p:ext uri="{BB962C8B-B14F-4D97-AF65-F5344CB8AC3E}">
        <p14:creationId xmlns:p14="http://schemas.microsoft.com/office/powerpoint/2010/main" val="356832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A Call to Action </a:t>
            </a:r>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International Telecommunication Union (ITU) Plenipotentiary </a:t>
            </a:r>
            <a:r>
              <a:rPr lang="en-US" sz="1800" dirty="0">
                <a:hlinkClick r:id="rId3"/>
              </a:rPr>
              <a:t>Resolution 133 (Revision Bucharest 2022)</a:t>
            </a:r>
            <a:r>
              <a:rPr lang="en-US" sz="1800" dirty="0"/>
              <a:t> focuses on the Role of administrations of Member States in the management of internationalized (multilingual) domain names:</a:t>
            </a:r>
          </a:p>
          <a:p>
            <a:pPr marL="274320" lvl="0" indent="-182880" algn="l" rtl="0">
              <a:spcBef>
                <a:spcPts val="0"/>
              </a:spcBef>
              <a:spcAft>
                <a:spcPts val="0"/>
              </a:spcAft>
              <a:buClr>
                <a:schemeClr val="accent3"/>
              </a:buClr>
              <a:buSzPts val="1530"/>
              <a:buFont typeface="Merriweather Sans"/>
              <a:buChar char="*"/>
            </a:pPr>
            <a:endParaRPr lang="en-US" sz="1800" dirty="0"/>
          </a:p>
          <a:p>
            <a:pPr marL="731520" lvl="1" indent="-182880"/>
            <a:r>
              <a:rPr lang="en-US" dirty="0"/>
              <a:t>Invites Member States and Sector Members</a:t>
            </a:r>
          </a:p>
          <a:p>
            <a:pPr marL="1188720" lvl="2" indent="-182880"/>
            <a:r>
              <a:rPr lang="en-US" sz="1800" dirty="0"/>
              <a:t>To consider how to further promote the adoption of Universal Acceptance in respect of IDNs and to collaborate and coordinate with relevant organizations and stakeholders in enabling the use of IDNs in the Internet</a:t>
            </a:r>
            <a:endParaRPr sz="1800" dirty="0"/>
          </a:p>
        </p:txBody>
      </p:sp>
    </p:spTree>
    <p:extLst>
      <p:ext uri="{BB962C8B-B14F-4D97-AF65-F5344CB8AC3E}">
        <p14:creationId xmlns:p14="http://schemas.microsoft.com/office/powerpoint/2010/main" val="2487029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Key Objectives for Academic Curricula for UA</a:t>
            </a:r>
            <a:endParaRPr sz="2800" dirty="0"/>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Introduce basic internationalization, including Unicode, IDNs </a:t>
            </a:r>
            <a:r>
              <a:rPr lang="en-US" sz="1800"/>
              <a:t>and EAI</a:t>
            </a: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Operationalize UA use cases, i.e., accept, store, process, validate </a:t>
            </a:r>
            <a:r>
              <a:rPr lang="en-US" sz="1800"/>
              <a:t>and display</a:t>
            </a: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Learn to use built-in libraries for processing Unicode </a:t>
            </a:r>
            <a:r>
              <a:rPr lang="en-US" sz="1800"/>
              <a:t>and IDNs</a:t>
            </a: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Provide technical knowledge and skills on standards or RFCs for IDNs </a:t>
            </a:r>
            <a:r>
              <a:rPr lang="en-US" sz="1800"/>
              <a:t>and EAI</a:t>
            </a: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Produce test cases and procedures to verify </a:t>
            </a:r>
            <a:r>
              <a:rPr lang="en-US" sz="1800"/>
              <a:t>UA support</a:t>
            </a:r>
            <a:endParaRPr lang="en-US" sz="1800" dirty="0"/>
          </a:p>
        </p:txBody>
      </p:sp>
    </p:spTree>
    <p:extLst>
      <p:ext uri="{BB962C8B-B14F-4D97-AF65-F5344CB8AC3E}">
        <p14:creationId xmlns:p14="http://schemas.microsoft.com/office/powerpoint/2010/main" val="3878855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Curricular Design Considerations </a:t>
            </a:r>
            <a:endParaRPr sz="2800" dirty="0"/>
          </a:p>
        </p:txBody>
      </p:sp>
      <p:sp>
        <p:nvSpPr>
          <p:cNvPr id="267" name="Google Shape;267;p15"/>
          <p:cNvSpPr txBox="1">
            <a:spLocks noGrp="1"/>
          </p:cNvSpPr>
          <p:nvPr>
            <p:ph type="body" idx="1"/>
          </p:nvPr>
        </p:nvSpPr>
        <p:spPr>
          <a:xfrm>
            <a:off x="320674" y="1318686"/>
            <a:ext cx="7761969"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en-US" sz="1800" dirty="0"/>
              <a:t>Cover theoretical knowledge, standards and </a:t>
            </a:r>
            <a:r>
              <a:rPr lang="en-US" sz="1800"/>
              <a:t>best practices</a:t>
            </a:r>
            <a:endParaRPr lang="en-US" sz="1800" dirty="0"/>
          </a:p>
          <a:p>
            <a:pPr marL="274320" lvl="0" indent="-182880">
              <a:spcBef>
                <a:spcPts val="0"/>
              </a:spcBef>
              <a:buSzPts val="1530"/>
            </a:pPr>
            <a:r>
              <a:rPr lang="en-US" sz="1800" dirty="0"/>
              <a:t>Develop practical </a:t>
            </a:r>
            <a:r>
              <a:rPr lang="en-US" sz="1800"/>
              <a:t>programming competence</a:t>
            </a: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Develop short (micro-learning) modules to integrate key concepts into the existing coursework:</a:t>
            </a:r>
          </a:p>
          <a:p>
            <a:pPr marL="731520" lvl="1" indent="-182880">
              <a:spcBef>
                <a:spcPts val="0"/>
              </a:spcBef>
            </a:pPr>
            <a:r>
              <a:rPr lang="en-US" sz="1600" dirty="0"/>
              <a:t>Internationalization using Unicode</a:t>
            </a:r>
          </a:p>
          <a:p>
            <a:pPr marL="731520" lvl="1" indent="-182880">
              <a:spcBef>
                <a:spcPts val="0"/>
              </a:spcBef>
            </a:pPr>
            <a:r>
              <a:rPr lang="en-US" sz="1600" dirty="0"/>
              <a:t>Internationalized Domain Names</a:t>
            </a:r>
          </a:p>
          <a:p>
            <a:pPr marL="731520" lvl="1" indent="-182880">
              <a:spcBef>
                <a:spcPts val="0"/>
              </a:spcBef>
            </a:pPr>
            <a:r>
              <a:rPr lang="en-US" sz="1600" dirty="0"/>
              <a:t>Email Address Internationalization</a:t>
            </a:r>
          </a:p>
          <a:p>
            <a:pPr marL="274320" indent="-182880">
              <a:spcBef>
                <a:spcPts val="0"/>
              </a:spcBef>
            </a:pPr>
            <a:r>
              <a:rPr lang="en-US" sz="1800" dirty="0"/>
              <a:t>Distribute new concepts across </a:t>
            </a:r>
            <a:r>
              <a:rPr lang="en-US" sz="1800"/>
              <a:t>relevant courses</a:t>
            </a: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Introduce minimal new courses, only focused on more </a:t>
            </a:r>
            <a:r>
              <a:rPr lang="en-US" sz="1800"/>
              <a:t>advanced topics</a:t>
            </a: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225775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Proposed Modules</a:t>
            </a:r>
            <a:endParaRPr sz="2800" dirty="0"/>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en-US" sz="1800" dirty="0"/>
              <a:t>Module-1: Unicode Programming Fundamentals</a:t>
            </a:r>
          </a:p>
          <a:p>
            <a:pPr marL="274320" lvl="0" indent="-182880">
              <a:spcBef>
                <a:spcPts val="0"/>
              </a:spcBef>
              <a:buSzPts val="1530"/>
            </a:pPr>
            <a:r>
              <a:rPr lang="en-US" sz="1800" dirty="0"/>
              <a:t>Module-2: Unicode Advanced Programming</a:t>
            </a:r>
          </a:p>
          <a:p>
            <a:pPr marL="274320" lvl="0" indent="-182880">
              <a:spcBef>
                <a:spcPts val="0"/>
              </a:spcBef>
              <a:buSzPts val="1530"/>
            </a:pPr>
            <a:r>
              <a:rPr lang="en-US" sz="1800" dirty="0"/>
              <a:t>Module-3: Unicode in Data Structures and Algorithms</a:t>
            </a:r>
          </a:p>
          <a:p>
            <a:pPr marL="274320" lvl="0" indent="-182880">
              <a:spcBef>
                <a:spcPts val="0"/>
              </a:spcBef>
              <a:buSzPts val="1530"/>
            </a:pPr>
            <a:r>
              <a:rPr lang="en-US" sz="1800" dirty="0"/>
              <a:t>Module-4: Unicode in Database Management Systems</a:t>
            </a:r>
          </a:p>
          <a:p>
            <a:pPr marL="274320" lvl="0" indent="-182880">
              <a:spcBef>
                <a:spcPts val="0"/>
              </a:spcBef>
              <a:buSzPts val="1530"/>
            </a:pPr>
            <a:r>
              <a:rPr lang="en-US" sz="1800" dirty="0"/>
              <a:t>Module-5: Introducing Internationalized domain names (IDNs)</a:t>
            </a:r>
          </a:p>
          <a:p>
            <a:pPr marL="274320" lvl="0" indent="-182880">
              <a:spcBef>
                <a:spcPts val="0"/>
              </a:spcBef>
              <a:buSzPts val="1530"/>
            </a:pPr>
            <a:r>
              <a:rPr lang="en-US" sz="1800" dirty="0"/>
              <a:t>Module-6: Programming with Internationalized domain names (IDNs)</a:t>
            </a:r>
          </a:p>
          <a:p>
            <a:pPr marL="274320" lvl="0" indent="-182880">
              <a:spcBef>
                <a:spcPts val="0"/>
              </a:spcBef>
              <a:buSzPts val="1530"/>
            </a:pPr>
            <a:r>
              <a:rPr lang="en-US" sz="1800" dirty="0"/>
              <a:t>Module-7: Advanced Topics for Internationalized domain names (IDNs)</a:t>
            </a:r>
          </a:p>
          <a:p>
            <a:pPr marL="274320" lvl="0" indent="-182880">
              <a:spcBef>
                <a:spcPts val="0"/>
              </a:spcBef>
              <a:buSzPts val="1530"/>
            </a:pPr>
            <a:r>
              <a:rPr lang="en-US" sz="1800" dirty="0"/>
              <a:t>Module-8: Email address internationalization (EAI)</a:t>
            </a:r>
          </a:p>
          <a:p>
            <a:pPr marL="274320" lvl="0" indent="-182880">
              <a:spcBef>
                <a:spcPts val="0"/>
              </a:spcBef>
              <a:buSzPts val="1530"/>
            </a:pPr>
            <a:r>
              <a:rPr lang="en-US" sz="1800" dirty="0"/>
              <a:t>Module-9: Programming for Email address internationalization (EAI)</a:t>
            </a:r>
          </a:p>
          <a:p>
            <a:pPr marL="274320" lvl="0" indent="-182880">
              <a:spcBef>
                <a:spcPts val="0"/>
              </a:spcBef>
              <a:buSzPts val="1530"/>
            </a:pPr>
            <a:r>
              <a:rPr lang="en-US" sz="1800" dirty="0"/>
              <a:t>Module-10: Processing IDNs and EAI in Mobile Apps</a:t>
            </a:r>
          </a:p>
          <a:p>
            <a:pPr marL="274320" lvl="0" indent="-182880">
              <a:spcBef>
                <a:spcPts val="0"/>
              </a:spcBef>
              <a:buSzPts val="1530"/>
            </a:pPr>
            <a:r>
              <a:rPr lang="en-US" sz="1800" dirty="0"/>
              <a:t>Module-11: IDN Security</a:t>
            </a:r>
          </a:p>
          <a:p>
            <a:pPr marL="274320" lvl="0" indent="-182880">
              <a:spcBef>
                <a:spcPts val="0"/>
              </a:spcBef>
              <a:buSzPts val="1530"/>
            </a:pPr>
            <a:r>
              <a:rPr lang="en-US" sz="1800" dirty="0"/>
              <a:t>Module-12</a:t>
            </a:r>
            <a:r>
              <a:rPr lang="en-US" sz="1800"/>
              <a:t>: Unicode Support </a:t>
            </a:r>
            <a:r>
              <a:rPr lang="en-US" sz="1800" dirty="0"/>
              <a:t>in Operating Systems</a:t>
            </a:r>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Detailed module descriptions and contents available at: </a:t>
            </a:r>
            <a:r>
              <a:rPr lang="en-US" sz="1800" dirty="0">
                <a:hlinkClick r:id="rId3"/>
              </a:rPr>
              <a:t>https://community.icann.org/display/TUA/Draft+UA</a:t>
            </a:r>
            <a:r>
              <a:rPr lang="en-US" sz="1800">
                <a:hlinkClick r:id="rId3"/>
              </a:rPr>
              <a:t>+Curriculum</a:t>
            </a:r>
            <a:r>
              <a:rPr lang="en-US" sz="1800"/>
              <a:t> </a:t>
            </a: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38620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1: Unicode Programming Fundamentals </a:t>
            </a:r>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dirty="0"/>
              <a:t>Data types and </a:t>
            </a:r>
            <a:r>
              <a:rPr lang="en-US" sz="1800"/>
              <a:t>data representations, ASCII encoding, </a:t>
            </a:r>
            <a:r>
              <a:rPr lang="en-US" sz="1800" dirty="0"/>
              <a:t>ASCII input </a:t>
            </a:r>
            <a:r>
              <a:rPr lang="en-US" sz="1800"/>
              <a:t>and output, ASCII files,</a:t>
            </a:r>
            <a:endParaRPr lang="en-US" sz="1800" dirty="0"/>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Introduction to encoding schemes (ASCII, ISO 8859,Unicode)</a:t>
            </a:r>
          </a:p>
          <a:p>
            <a:pPr marL="434340" lvl="0" indent="-342900" algn="l" rtl="0">
              <a:spcBef>
                <a:spcPts val="0"/>
              </a:spcBef>
              <a:spcAft>
                <a:spcPts val="0"/>
              </a:spcAft>
              <a:buClr>
                <a:schemeClr val="accent3"/>
              </a:buClr>
              <a:buSzPts val="1530"/>
              <a:buFont typeface="+mj-lt"/>
              <a:buAutoNum type="arabicPeriod"/>
            </a:pPr>
            <a:r>
              <a:rPr lang="en-US" sz="1800" dirty="0"/>
              <a:t>Why do we need Unicode? </a:t>
            </a:r>
          </a:p>
          <a:p>
            <a:pPr marL="434340" lvl="0" indent="-342900" algn="l" rtl="0">
              <a:spcBef>
                <a:spcPts val="0"/>
              </a:spcBef>
              <a:spcAft>
                <a:spcPts val="0"/>
              </a:spcAft>
              <a:buClr>
                <a:schemeClr val="accent3"/>
              </a:buClr>
              <a:buSzPts val="1530"/>
              <a:buFont typeface="+mj-lt"/>
              <a:buAutoNum type="arabicPeriod"/>
            </a:pPr>
            <a:r>
              <a:rPr lang="en-US" sz="1800" dirty="0"/>
              <a:t>Character data type for Unicode code points</a:t>
            </a:r>
          </a:p>
          <a:p>
            <a:pPr marL="434340" lvl="0" indent="-342900" algn="l" rtl="0">
              <a:spcBef>
                <a:spcPts val="0"/>
              </a:spcBef>
              <a:spcAft>
                <a:spcPts val="0"/>
              </a:spcAft>
              <a:buClr>
                <a:schemeClr val="accent3"/>
              </a:buClr>
              <a:buSzPts val="1530"/>
              <a:buFont typeface="+mj-lt"/>
              <a:buAutoNum type="arabicPeriod"/>
            </a:pPr>
            <a:r>
              <a:rPr lang="en-US" sz="1800" dirty="0"/>
              <a:t>Introduction to Unicode code charts</a:t>
            </a:r>
          </a:p>
          <a:p>
            <a:pPr marL="434340" lvl="0" indent="-342900" algn="l" rtl="0">
              <a:spcBef>
                <a:spcPts val="0"/>
              </a:spcBef>
              <a:spcAft>
                <a:spcPts val="0"/>
              </a:spcAft>
              <a:buClr>
                <a:schemeClr val="accent3"/>
              </a:buClr>
              <a:buSzPts val="1530"/>
              <a:buFont typeface="+mj-lt"/>
              <a:buAutoNum type="arabicPeriod"/>
            </a:pPr>
            <a:r>
              <a:rPr lang="en-US" sz="1800" dirty="0"/>
              <a:t>Processing Unicode Strings - creation, input and output, concatenation.</a:t>
            </a:r>
          </a:p>
          <a:p>
            <a:pPr marL="434340" lvl="0" indent="-342900" algn="l" rtl="0">
              <a:spcBef>
                <a:spcPts val="0"/>
              </a:spcBef>
              <a:spcAft>
                <a:spcPts val="0"/>
              </a:spcAft>
              <a:buClr>
                <a:schemeClr val="accent3"/>
              </a:buClr>
              <a:buSzPts val="1530"/>
              <a:buFont typeface="+mj-lt"/>
              <a:buAutoNum type="arabicPeriod"/>
            </a:pPr>
            <a:r>
              <a:rPr lang="en-US" sz="1800" dirty="0"/>
              <a:t>Store Unicode data in UTF8 format files</a:t>
            </a:r>
          </a:p>
          <a:p>
            <a:pPr marL="274320" lvl="0" indent="-182880" algn="l" rtl="0">
              <a:spcBef>
                <a:spcPts val="0"/>
              </a:spcBef>
              <a:spcAft>
                <a:spcPts val="0"/>
              </a:spcAft>
              <a:buClr>
                <a:schemeClr val="accent3"/>
              </a:buClr>
              <a:buSzPts val="1530"/>
              <a:buFont typeface="Merriweather Sans"/>
              <a:buChar char="*"/>
            </a:pPr>
            <a:endParaRPr lang="en-US" sz="1800" dirty="0"/>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Fundamentals of Programming or </a:t>
            </a:r>
            <a:r>
              <a:rPr lang="en-US" sz="1800"/>
              <a:t>Programming I</a:t>
            </a:r>
            <a:endParaRPr lang="en-US" sz="1800" dirty="0"/>
          </a:p>
        </p:txBody>
      </p:sp>
    </p:spTree>
    <p:extLst>
      <p:ext uri="{BB962C8B-B14F-4D97-AF65-F5344CB8AC3E}">
        <p14:creationId xmlns:p14="http://schemas.microsoft.com/office/powerpoint/2010/main" val="3664875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Welcome!</a:t>
            </a:r>
            <a:endParaRPr sz="2800" dirty="0"/>
          </a:p>
        </p:txBody>
      </p:sp>
      <p:sp>
        <p:nvSpPr>
          <p:cNvPr id="88" name="Google Shape;88;p2"/>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Many people around the world are currently excluded from experiencing the full benefits of the Internet simply because they’re unable to use a domain name or email address in their language and script </a:t>
            </a:r>
            <a:r>
              <a:rPr lang="en-US" sz="1800"/>
              <a:t>of choice </a:t>
            </a: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Through Universal Acceptance (UA), all those who develop, provide or manage online websites and applications have the opportunity to enable users globally to experience the social and economic power of </a:t>
            </a:r>
            <a:r>
              <a:rPr lang="en-US" sz="1800"/>
              <a:t>the Internet</a:t>
            </a:r>
            <a:endParaRPr lang="en-US" sz="1800"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A strong understanding </a:t>
            </a:r>
            <a:r>
              <a:rPr lang="en-US" sz="1800"/>
              <a:t>of UA </a:t>
            </a:r>
            <a:r>
              <a:rPr lang="en-US" sz="1800" dirty="0"/>
              <a:t>is the new competitive differentiator every developer should have in their </a:t>
            </a:r>
            <a:r>
              <a:rPr lang="en-US" sz="1800"/>
              <a:t>skill set</a:t>
            </a:r>
            <a:endParaRPr lang="en-US" sz="1800" dirty="0"/>
          </a:p>
          <a:p>
            <a:pPr marL="731520" lvl="1" indent="-182880"/>
            <a:r>
              <a:rPr lang="en-US" sz="1600" dirty="0"/>
              <a:t>UA is the cornerstone of a more inclusive and </a:t>
            </a:r>
            <a:r>
              <a:rPr lang="en-US" sz="1600"/>
              <a:t>multilingual Internet</a:t>
            </a:r>
            <a:endParaRPr lang="en-US" sz="1600" dirty="0"/>
          </a:p>
          <a:p>
            <a:pPr marL="731520" lvl="1" indent="-182880"/>
            <a:r>
              <a:rPr lang="en-US" sz="1600"/>
              <a:t>UA </a:t>
            </a:r>
            <a:r>
              <a:rPr lang="en-US" sz="1600" dirty="0"/>
              <a:t>is essential for developers who want to be at the forefront of their industry and keep pace with the new, </a:t>
            </a:r>
            <a:r>
              <a:rPr lang="en-US" sz="1600"/>
              <a:t>global Internet </a:t>
            </a:r>
            <a:endParaRPr lang="en-US" sz="1600" dirty="0"/>
          </a:p>
          <a:p>
            <a:pPr marL="731520" lvl="1" indent="-182880"/>
            <a:r>
              <a:rPr lang="en-US" sz="1600" dirty="0"/>
              <a:t>UA offers a $9.8+ billion opportunity </a:t>
            </a:r>
            <a:r>
              <a:rPr lang="en-US" sz="1600"/>
              <a:t>to businesses</a:t>
            </a: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2: Unicode Advanced Programming </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dirty="0"/>
              <a:t>Module 1</a:t>
            </a:r>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The character-glyph model - difference between processing textual information and displaying text</a:t>
            </a:r>
          </a:p>
          <a:p>
            <a:pPr marL="434340" lvl="0" indent="-342900" algn="l" rtl="0">
              <a:spcBef>
                <a:spcPts val="0"/>
              </a:spcBef>
              <a:spcAft>
                <a:spcPts val="0"/>
              </a:spcAft>
              <a:buClr>
                <a:schemeClr val="accent3"/>
              </a:buClr>
              <a:buSzPts val="1530"/>
              <a:buFont typeface="+mj-lt"/>
              <a:buAutoNum type="arabicPeriod"/>
            </a:pPr>
            <a:r>
              <a:rPr lang="en-US" sz="1800" dirty="0"/>
              <a:t>Displaying text - use of text engines, fonts, glyph shapers</a:t>
            </a:r>
          </a:p>
          <a:p>
            <a:pPr marL="434340" lvl="0" indent="-342900" algn="l" rtl="0">
              <a:spcBef>
                <a:spcPts val="0"/>
              </a:spcBef>
              <a:spcAft>
                <a:spcPts val="0"/>
              </a:spcAft>
              <a:buClr>
                <a:schemeClr val="accent3"/>
              </a:buClr>
              <a:buSzPts val="1530"/>
              <a:buFont typeface="+mj-lt"/>
              <a:buAutoNum type="arabicPeriod"/>
            </a:pPr>
            <a:r>
              <a:rPr lang="en-US" sz="1800" dirty="0"/>
              <a:t>Normalization of Unicode strings - NFC and NFD</a:t>
            </a:r>
          </a:p>
          <a:p>
            <a:pPr marL="434340" lvl="0" indent="-342900" algn="l" rtl="0">
              <a:spcBef>
                <a:spcPts val="0"/>
              </a:spcBef>
              <a:spcAft>
                <a:spcPts val="0"/>
              </a:spcAft>
              <a:buClr>
                <a:schemeClr val="accent3"/>
              </a:buClr>
              <a:buSzPts val="1530"/>
              <a:buFont typeface="+mj-lt"/>
              <a:buAutoNum type="arabicPeriod"/>
            </a:pPr>
            <a:r>
              <a:rPr lang="en-US" sz="1800" dirty="0"/>
              <a:t>Comparing Unicode strings  </a:t>
            </a:r>
          </a:p>
          <a:p>
            <a:pPr marL="434340" lvl="0" indent="-342900" algn="l" rtl="0">
              <a:spcBef>
                <a:spcPts val="0"/>
              </a:spcBef>
              <a:spcAft>
                <a:spcPts val="0"/>
              </a:spcAft>
              <a:buClr>
                <a:schemeClr val="accent3"/>
              </a:buClr>
              <a:buSzPts val="1530"/>
              <a:buFont typeface="+mj-lt"/>
              <a:buAutoNum type="arabicPeriod"/>
            </a:pPr>
            <a:r>
              <a:rPr lang="en-US" sz="1800" dirty="0"/>
              <a:t>Introducing bidirectional and shaped scripts</a:t>
            </a:r>
          </a:p>
          <a:p>
            <a:pPr marL="891540" lvl="1" indent="-342900">
              <a:spcBef>
                <a:spcPts val="0"/>
              </a:spcBef>
              <a:buFont typeface="+mj-lt"/>
              <a:buAutoNum type="arabicPeriod"/>
            </a:pPr>
            <a:r>
              <a:rPr lang="en-US" sz="1600" dirty="0"/>
              <a:t>Display format</a:t>
            </a:r>
          </a:p>
          <a:p>
            <a:pPr marL="891540" lvl="1" indent="-342900">
              <a:spcBef>
                <a:spcPts val="0"/>
              </a:spcBef>
              <a:buFont typeface="+mj-lt"/>
              <a:buAutoNum type="arabicPeriod"/>
            </a:pPr>
            <a:r>
              <a:rPr lang="en-US" sz="1600" dirty="0"/>
              <a:t>File storage in key-press order</a:t>
            </a:r>
          </a:p>
          <a:p>
            <a:pPr marL="891540" lvl="1" indent="-342900">
              <a:spcBef>
                <a:spcPts val="0"/>
              </a:spcBef>
              <a:buFont typeface="+mj-lt"/>
              <a:buAutoNum type="arabicPeriod"/>
            </a:pPr>
            <a:r>
              <a:rPr lang="en-US" sz="1600" dirty="0"/>
              <a:t>Glyph shapers</a:t>
            </a:r>
          </a:p>
          <a:p>
            <a:pPr marL="434340" lvl="0" indent="-342900" algn="l" rtl="0">
              <a:spcBef>
                <a:spcPts val="0"/>
              </a:spcBef>
              <a:spcAft>
                <a:spcPts val="0"/>
              </a:spcAft>
              <a:buClr>
                <a:schemeClr val="accent3"/>
              </a:buClr>
              <a:buSzPts val="1530"/>
              <a:buFont typeface="+mj-lt"/>
              <a:buAutoNum type="arabicPeriod"/>
            </a:pPr>
            <a:r>
              <a:rPr lang="en-US" sz="1800" dirty="0"/>
              <a:t>Interface/Class/Object</a:t>
            </a:r>
          </a:p>
          <a:p>
            <a:pPr marL="891540" lvl="1" indent="-342900">
              <a:spcBef>
                <a:spcPts val="0"/>
              </a:spcBef>
              <a:buFont typeface="+mj-lt"/>
              <a:buAutoNum type="arabicPeriod"/>
            </a:pPr>
            <a:r>
              <a:rPr lang="en-US" sz="1600" dirty="0"/>
              <a:t>Variables using Unicode data</a:t>
            </a:r>
          </a:p>
          <a:p>
            <a:pPr marL="891540" lvl="1" indent="-342900">
              <a:spcBef>
                <a:spcPts val="0"/>
              </a:spcBef>
              <a:buFont typeface="+mj-lt"/>
              <a:buAutoNum type="arabicPeriod"/>
            </a:pPr>
            <a:r>
              <a:rPr lang="en-US" sz="1600" dirty="0"/>
              <a:t>Methods using Unicode data</a:t>
            </a:r>
          </a:p>
          <a:p>
            <a:pPr marL="434340" lvl="0" indent="-342900" algn="l" rtl="0">
              <a:spcBef>
                <a:spcPts val="0"/>
              </a:spcBef>
              <a:spcAft>
                <a:spcPts val="0"/>
              </a:spcAft>
              <a:buClr>
                <a:schemeClr val="accent3"/>
              </a:buClr>
              <a:buSzPts val="1530"/>
              <a:buFont typeface="+mj-lt"/>
              <a:buAutoNum type="arabicPeriod"/>
            </a:pPr>
            <a:r>
              <a:rPr lang="en-US" sz="1800" dirty="0"/>
              <a:t>Unicode in Other file formats and their handling - JSON File Unicode handling</a:t>
            </a:r>
          </a:p>
          <a:p>
            <a:pPr marL="434340" lvl="0" indent="-342900" algn="l" rtl="0">
              <a:spcBef>
                <a:spcPts val="0"/>
              </a:spcBef>
              <a:spcAft>
                <a:spcPts val="0"/>
              </a:spcAft>
              <a:buClr>
                <a:schemeClr val="accent3"/>
              </a:buClr>
              <a:buSzPts val="1530"/>
              <a:buFont typeface="+mj-lt"/>
              <a:buAutoNum type="arabicPeriod"/>
            </a:pPr>
            <a:r>
              <a:rPr lang="en-US" sz="1800" dirty="0"/>
              <a:t>Using Unicode libraries - ICU and others </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Advanced Programming or Object </a:t>
            </a:r>
            <a:r>
              <a:rPr lang="en-US" sz="1800"/>
              <a:t>Oriented Programming</a:t>
            </a:r>
            <a:endParaRPr lang="en-US" sz="1800" dirty="0"/>
          </a:p>
        </p:txBody>
      </p:sp>
    </p:spTree>
    <p:extLst>
      <p:ext uri="{BB962C8B-B14F-4D97-AF65-F5344CB8AC3E}">
        <p14:creationId xmlns:p14="http://schemas.microsoft.com/office/powerpoint/2010/main" val="212223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3: Unicode in Data Structures and Algorithms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dirty="0"/>
              <a:t>Module 2, Arrays, Lists, Sets, Queues, Trees, Dictionaries, etc., Sorting and Searching.</a:t>
            </a:r>
          </a:p>
          <a:p>
            <a:pPr marL="91440" lvl="0" indent="0" algn="l" rtl="0">
              <a:spcBef>
                <a:spcPts val="0"/>
              </a:spcBef>
              <a:spcAft>
                <a:spcPts val="0"/>
              </a:spcAft>
              <a:buClr>
                <a:schemeClr val="accent3"/>
              </a:buClr>
              <a:buSzPts val="1530"/>
              <a:buNone/>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Data structures using local language strings in Unicode</a:t>
            </a:r>
          </a:p>
          <a:p>
            <a:pPr marL="434340" lvl="0" indent="-342900" algn="l" rtl="0">
              <a:spcBef>
                <a:spcPts val="0"/>
              </a:spcBef>
              <a:spcAft>
                <a:spcPts val="0"/>
              </a:spcAft>
              <a:buClr>
                <a:schemeClr val="accent3"/>
              </a:buClr>
              <a:buSzPts val="1530"/>
              <a:buFont typeface="+mj-lt"/>
              <a:buAutoNum type="arabicPeriod"/>
            </a:pPr>
            <a:r>
              <a:rPr lang="en-US" sz="1800" dirty="0"/>
              <a:t>Unicode collation algorithm for sorting of Unicode strings</a:t>
            </a:r>
          </a:p>
          <a:p>
            <a:pPr marL="434340" lvl="0" indent="-342900" algn="l" rtl="0">
              <a:spcBef>
                <a:spcPts val="0"/>
              </a:spcBef>
              <a:spcAft>
                <a:spcPts val="0"/>
              </a:spcAft>
              <a:buClr>
                <a:schemeClr val="accent3"/>
              </a:buClr>
              <a:buSzPts val="1530"/>
              <a:buFont typeface="+mj-lt"/>
              <a:buAutoNum type="arabicPeriod"/>
            </a:pPr>
            <a:r>
              <a:rPr lang="en-US" sz="1800" dirty="0"/>
              <a:t>Searching through Unicode data (Normalization + Collation)</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Data Structures and Algorithms</a:t>
            </a:r>
          </a:p>
        </p:txBody>
      </p:sp>
    </p:spTree>
    <p:extLst>
      <p:ext uri="{BB962C8B-B14F-4D97-AF65-F5344CB8AC3E}">
        <p14:creationId xmlns:p14="http://schemas.microsoft.com/office/powerpoint/2010/main" val="3045653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4 : Unicode in Database Management Systems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a:t>Module 3</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Indexing on columns with Unicode characters</a:t>
            </a:r>
          </a:p>
          <a:p>
            <a:pPr marL="434340" lvl="0" indent="-342900" algn="l" rtl="0">
              <a:spcBef>
                <a:spcPts val="0"/>
              </a:spcBef>
              <a:spcAft>
                <a:spcPts val="0"/>
              </a:spcAft>
              <a:buClr>
                <a:schemeClr val="accent3"/>
              </a:buClr>
              <a:buSzPts val="1530"/>
              <a:buFont typeface="+mj-lt"/>
              <a:buAutoNum type="arabicPeriod"/>
            </a:pPr>
            <a:r>
              <a:rPr lang="en-US" sz="1800" dirty="0"/>
              <a:t>Integrity constraints based on columns with Unicode characters (e.g. for primary key and foreign keys)</a:t>
            </a:r>
          </a:p>
          <a:p>
            <a:pPr marL="434340" lvl="0" indent="-342900" algn="l" rtl="0">
              <a:spcBef>
                <a:spcPts val="0"/>
              </a:spcBef>
              <a:spcAft>
                <a:spcPts val="0"/>
              </a:spcAft>
              <a:buClr>
                <a:schemeClr val="accent3"/>
              </a:buClr>
              <a:buSzPts val="1530"/>
              <a:buFont typeface="+mj-lt"/>
              <a:buAutoNum type="arabicPeriod"/>
            </a:pPr>
            <a:r>
              <a:rPr lang="en-US" sz="1800" dirty="0"/>
              <a:t>Queries- regular expression with Unicode characters</a:t>
            </a:r>
          </a:p>
          <a:p>
            <a:pPr marL="434340" lvl="0" indent="-342900" algn="l" rtl="0">
              <a:spcBef>
                <a:spcPts val="0"/>
              </a:spcBef>
              <a:spcAft>
                <a:spcPts val="0"/>
              </a:spcAft>
              <a:buClr>
                <a:schemeClr val="accent3"/>
              </a:buClr>
              <a:buSzPts val="1530"/>
              <a:buFont typeface="+mj-lt"/>
              <a:buAutoNum type="arabicPeriod"/>
            </a:pPr>
            <a:r>
              <a:rPr lang="en-US" sz="1800" dirty="0"/>
              <a:t>Storing Unicode data in databases (create, insert and update records)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a:t>
            </a:r>
            <a:r>
              <a:rPr lang="en-US" sz="1800"/>
              <a:t>Database Management Systems</a:t>
            </a:r>
            <a:endParaRPr lang="en-US" sz="1800" dirty="0"/>
          </a:p>
        </p:txBody>
      </p:sp>
    </p:spTree>
    <p:extLst>
      <p:ext uri="{BB962C8B-B14F-4D97-AF65-F5344CB8AC3E}">
        <p14:creationId xmlns:p14="http://schemas.microsoft.com/office/powerpoint/2010/main" val="542840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5: Introducing Internationalized Domain Names (IDNs)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dirty="0"/>
              <a:t>Module 2, Networks and Protocols, IP, Domain Name System (in </a:t>
            </a:r>
            <a:r>
              <a:rPr lang="en-US" sz="1800"/>
              <a:t>ASCII)</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Introducing the root zone: TLD, gTLD, ccTLD</a:t>
            </a:r>
          </a:p>
          <a:p>
            <a:pPr marL="434340" lvl="0" indent="-342900" algn="l" rtl="0">
              <a:spcBef>
                <a:spcPts val="0"/>
              </a:spcBef>
              <a:spcAft>
                <a:spcPts val="0"/>
              </a:spcAft>
              <a:buClr>
                <a:schemeClr val="accent3"/>
              </a:buClr>
              <a:buSzPts val="1530"/>
              <a:buFont typeface="+mj-lt"/>
              <a:buAutoNum type="arabicPeriod"/>
            </a:pPr>
            <a:r>
              <a:rPr lang="en-US" sz="1800" dirty="0"/>
              <a:t>Why do we need IDNs</a:t>
            </a:r>
          </a:p>
          <a:p>
            <a:pPr marL="434340" lvl="0" indent="-342900" algn="l" rtl="0">
              <a:spcBef>
                <a:spcPts val="0"/>
              </a:spcBef>
              <a:spcAft>
                <a:spcPts val="0"/>
              </a:spcAft>
              <a:buClr>
                <a:schemeClr val="accent3"/>
              </a:buClr>
              <a:buSzPts val="1530"/>
              <a:buFont typeface="+mj-lt"/>
              <a:buAutoNum type="arabicPeriod"/>
            </a:pPr>
            <a:r>
              <a:rPr lang="en-US" sz="1800" dirty="0"/>
              <a:t>Unicode based domain names: U-label</a:t>
            </a:r>
          </a:p>
          <a:p>
            <a:pPr marL="434340" lvl="0" indent="-342900" algn="l" rtl="0">
              <a:spcBef>
                <a:spcPts val="0"/>
              </a:spcBef>
              <a:spcAft>
                <a:spcPts val="0"/>
              </a:spcAft>
              <a:buClr>
                <a:schemeClr val="accent3"/>
              </a:buClr>
              <a:buSzPts val="1530"/>
              <a:buFont typeface="+mj-lt"/>
              <a:buAutoNum type="arabicPeriod"/>
            </a:pPr>
            <a:r>
              <a:rPr lang="en-US" sz="1800" dirty="0"/>
              <a:t>Need for A-labels</a:t>
            </a:r>
          </a:p>
          <a:p>
            <a:pPr marL="434340" lvl="0" indent="-342900" algn="l" rtl="0">
              <a:spcBef>
                <a:spcPts val="0"/>
              </a:spcBef>
              <a:spcAft>
                <a:spcPts val="0"/>
              </a:spcAft>
              <a:buClr>
                <a:schemeClr val="accent3"/>
              </a:buClr>
              <a:buSzPts val="1530"/>
              <a:buFont typeface="+mj-lt"/>
              <a:buAutoNum type="arabicPeriod"/>
            </a:pPr>
            <a:r>
              <a:rPr lang="en-US" sz="1800" dirty="0"/>
              <a:t>Punycode algorithm (RFC 3492)</a:t>
            </a:r>
          </a:p>
          <a:p>
            <a:pPr marL="434340" lvl="0" indent="-342900" algn="l" rtl="0">
              <a:spcBef>
                <a:spcPts val="0"/>
              </a:spcBef>
              <a:spcAft>
                <a:spcPts val="0"/>
              </a:spcAft>
              <a:buClr>
                <a:schemeClr val="accent3"/>
              </a:buClr>
              <a:buSzPts val="1530"/>
              <a:buFont typeface="+mj-lt"/>
              <a:buAutoNum type="arabicPeriod"/>
            </a:pPr>
            <a:r>
              <a:rPr lang="en-US" sz="1800" dirty="0"/>
              <a:t>IDNA2003 and its limitations</a:t>
            </a:r>
          </a:p>
          <a:p>
            <a:pPr marL="434340" lvl="0" indent="-342900" algn="l" rtl="0">
              <a:spcBef>
                <a:spcPts val="0"/>
              </a:spcBef>
              <a:spcAft>
                <a:spcPts val="0"/>
              </a:spcAft>
              <a:buClr>
                <a:schemeClr val="accent3"/>
              </a:buClr>
              <a:buSzPts val="1530"/>
              <a:buFont typeface="+mj-lt"/>
              <a:buAutoNum type="arabicPeriod"/>
            </a:pPr>
            <a:r>
              <a:rPr lang="en-US" sz="1800" dirty="0"/>
              <a:t>IDNA2008 </a:t>
            </a:r>
          </a:p>
          <a:p>
            <a:pPr marL="434340" lvl="0" indent="-342900" algn="l" rtl="0">
              <a:spcBef>
                <a:spcPts val="0"/>
              </a:spcBef>
              <a:spcAft>
                <a:spcPts val="0"/>
              </a:spcAft>
              <a:buClr>
                <a:schemeClr val="accent3"/>
              </a:buClr>
              <a:buSzPts val="1530"/>
              <a:buFont typeface="+mj-lt"/>
              <a:buAutoNum type="arabicPeriod"/>
            </a:pPr>
            <a:r>
              <a:rPr lang="en-US" sz="1800" dirty="0"/>
              <a:t>Limitations of protocols on IDNs: FTP, HTTP, HTTPS</a:t>
            </a:r>
          </a:p>
          <a:p>
            <a:pPr marL="434340" lvl="0" indent="-342900" algn="l" rtl="0">
              <a:spcBef>
                <a:spcPts val="0"/>
              </a:spcBef>
              <a:spcAft>
                <a:spcPts val="0"/>
              </a:spcAft>
              <a:buClr>
                <a:schemeClr val="accent3"/>
              </a:buClr>
              <a:buSzPts val="1530"/>
              <a:buFont typeface="+mj-lt"/>
              <a:buAutoNum type="arabicPeriod"/>
            </a:pPr>
            <a:r>
              <a:rPr lang="en-US" sz="1800" dirty="0"/>
              <a:t>Network troubleshooting commands with U-Labels- dig, traceroute, </a:t>
            </a:r>
            <a:r>
              <a:rPr lang="en-US" sz="1800" dirty="0" err="1"/>
              <a:t>nslookup</a:t>
            </a:r>
            <a:r>
              <a:rPr lang="en-US" sz="1800" dirty="0"/>
              <a:t>, etc.</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Data Communication and </a:t>
            </a:r>
            <a:r>
              <a:rPr lang="en-US" sz="1800"/>
              <a:t>Computer Networks</a:t>
            </a:r>
            <a:endParaRPr lang="en-US" sz="1800" dirty="0"/>
          </a:p>
        </p:txBody>
      </p:sp>
    </p:spTree>
    <p:extLst>
      <p:ext uri="{BB962C8B-B14F-4D97-AF65-F5344CB8AC3E}">
        <p14:creationId xmlns:p14="http://schemas.microsoft.com/office/powerpoint/2010/main" val="4098768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6: Programming with Internationalized Domain Names (IDNs)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a:t>Module 5</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IDNA2008 compatible libraries and how to use them</a:t>
            </a:r>
          </a:p>
          <a:p>
            <a:pPr marL="891540" lvl="1" indent="-342900">
              <a:spcBef>
                <a:spcPts val="0"/>
              </a:spcBef>
              <a:buFont typeface="+mj-lt"/>
              <a:buAutoNum type="alphaLcPeriod"/>
            </a:pPr>
            <a:r>
              <a:rPr lang="en-US" sz="1600" dirty="0"/>
              <a:t>Python, Java, and/or other platform(s) of choice</a:t>
            </a:r>
          </a:p>
          <a:p>
            <a:pPr marL="891540" lvl="1" indent="-342900">
              <a:spcBef>
                <a:spcPts val="0"/>
              </a:spcBef>
              <a:buFont typeface="+mj-lt"/>
              <a:buAutoNum type="alphaLcPeriod"/>
            </a:pPr>
            <a:r>
              <a:rPr lang="en-US" sz="1600" dirty="0"/>
              <a:t>Pitfalls of Using the IDNA2003 Library: Avoiding IDNA2003 libraries </a:t>
            </a:r>
          </a:p>
          <a:p>
            <a:pPr marL="891540" lvl="1" indent="-342900">
              <a:spcBef>
                <a:spcPts val="0"/>
              </a:spcBef>
              <a:buFont typeface="+mj-lt"/>
              <a:buAutoNum type="alphaLcPeriod"/>
            </a:pPr>
            <a:r>
              <a:rPr lang="en-US" sz="1600" dirty="0"/>
              <a:t>Parsing active IDN TLDs from </a:t>
            </a:r>
            <a:r>
              <a:rPr lang="en-US" sz="1600" dirty="0">
                <a:hlinkClick r:id="rId3"/>
              </a:rPr>
              <a:t>https://data.iana.org/TLD/tlds-alpha-by-domain.txt</a:t>
            </a:r>
            <a:r>
              <a:rPr lang="en-US" sz="1600" dirty="0"/>
              <a:t> </a:t>
            </a:r>
          </a:p>
          <a:p>
            <a:pPr marL="434340" lvl="0" indent="-342900" algn="l" rtl="0">
              <a:spcBef>
                <a:spcPts val="0"/>
              </a:spcBef>
              <a:spcAft>
                <a:spcPts val="0"/>
              </a:spcAft>
              <a:buClr>
                <a:schemeClr val="accent3"/>
              </a:buClr>
              <a:buSzPts val="1530"/>
              <a:buFont typeface="+mj-lt"/>
              <a:buAutoNum type="alphaLcPeriod"/>
            </a:pPr>
            <a:endParaRPr lang="en-US" sz="1800" dirty="0"/>
          </a:p>
          <a:p>
            <a:pPr marL="91440" lvl="0" indent="0" algn="l" rtl="0">
              <a:spcBef>
                <a:spcPts val="0"/>
              </a:spcBef>
              <a:spcAft>
                <a:spcPts val="0"/>
              </a:spcAft>
              <a:buClr>
                <a:schemeClr val="accent3"/>
              </a:buClr>
              <a:buSzPts val="1530"/>
              <a:buNone/>
            </a:pPr>
            <a:r>
              <a:rPr lang="en-US" sz="1800" dirty="0"/>
              <a:t>Course for integration: Data Communication and </a:t>
            </a:r>
            <a:r>
              <a:rPr lang="en-US" sz="1800"/>
              <a:t>Computer Networks</a:t>
            </a:r>
            <a:endParaRPr lang="en-US" sz="1800" dirty="0"/>
          </a:p>
        </p:txBody>
      </p:sp>
    </p:spTree>
    <p:extLst>
      <p:ext uri="{BB962C8B-B14F-4D97-AF65-F5344CB8AC3E}">
        <p14:creationId xmlns:p14="http://schemas.microsoft.com/office/powerpoint/2010/main" val="1315821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7: Advanced Topics for Internationalized Domain Names (IDNs)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a:t>Module 6</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Limitations of IDNA2008</a:t>
            </a:r>
          </a:p>
          <a:p>
            <a:pPr marL="434340" lvl="0" indent="-342900" algn="l" rtl="0">
              <a:spcBef>
                <a:spcPts val="0"/>
              </a:spcBef>
              <a:spcAft>
                <a:spcPts val="0"/>
              </a:spcAft>
              <a:buClr>
                <a:schemeClr val="accent3"/>
              </a:buClr>
              <a:buSzPts val="1530"/>
              <a:buFont typeface="+mj-lt"/>
              <a:buAutoNum type="arabicPeriod"/>
            </a:pPr>
            <a:r>
              <a:rPr lang="en-US" sz="1800" dirty="0"/>
              <a:t>Introducing Label Generation Rules (LGRs)</a:t>
            </a:r>
          </a:p>
          <a:p>
            <a:pPr marL="434340" lvl="0" indent="-342900" algn="l" rtl="0">
              <a:spcBef>
                <a:spcPts val="0"/>
              </a:spcBef>
              <a:spcAft>
                <a:spcPts val="0"/>
              </a:spcAft>
              <a:buClr>
                <a:schemeClr val="accent3"/>
              </a:buClr>
              <a:buSzPts val="1530"/>
              <a:buFont typeface="+mj-lt"/>
              <a:buAutoNum type="arabicPeriod"/>
            </a:pPr>
            <a:r>
              <a:rPr lang="en-US" sz="1800" dirty="0"/>
              <a:t>Exploring XML based Label Generation Rules format (RFC7940; RFC 4690, and RFC 3743 as earlier text based formats)</a:t>
            </a:r>
          </a:p>
          <a:p>
            <a:pPr marL="434340" lvl="0" indent="-342900" algn="l" rtl="0">
              <a:spcBef>
                <a:spcPts val="0"/>
              </a:spcBef>
              <a:spcAft>
                <a:spcPts val="0"/>
              </a:spcAft>
              <a:buClr>
                <a:schemeClr val="accent3"/>
              </a:buClr>
              <a:buSzPts val="1530"/>
              <a:buFont typeface="+mj-lt"/>
              <a:buAutoNum type="arabicPeriod"/>
            </a:pPr>
            <a:r>
              <a:rPr lang="en-US" sz="1800" dirty="0"/>
              <a:t>Using available LGRs in ICANN to create valid labels </a:t>
            </a:r>
          </a:p>
          <a:p>
            <a:pPr marL="434340" lvl="0" indent="-342900" algn="l" rtl="0">
              <a:spcBef>
                <a:spcPts val="0"/>
              </a:spcBef>
              <a:spcAft>
                <a:spcPts val="0"/>
              </a:spcAft>
              <a:buClr>
                <a:schemeClr val="accent3"/>
              </a:buClr>
              <a:buSzPts val="1530"/>
              <a:buFont typeface="+mj-lt"/>
              <a:buAutoNum type="arabicPeriod"/>
            </a:pPr>
            <a:r>
              <a:rPr lang="en-US" sz="1800" dirty="0"/>
              <a:t>Understanding a few LGRs</a:t>
            </a:r>
          </a:p>
          <a:p>
            <a:pPr marL="434340" lvl="0" indent="-342900" algn="l" rtl="0">
              <a:spcBef>
                <a:spcPts val="0"/>
              </a:spcBef>
              <a:spcAft>
                <a:spcPts val="0"/>
              </a:spcAft>
              <a:buClr>
                <a:schemeClr val="accent3"/>
              </a:buClr>
              <a:buSzPts val="1530"/>
              <a:buFont typeface="+mj-lt"/>
              <a:buAutoNum type="arabicPeriod"/>
            </a:pPr>
            <a:r>
              <a:rPr lang="en-US" sz="1800" dirty="0"/>
              <a:t>Programming exercise to use LGRs to verify a label and identify its variant labels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Advanced Topics in IDNs and </a:t>
            </a:r>
            <a:r>
              <a:rPr lang="en-US" sz="1800"/>
              <a:t>Universal Acceptance</a:t>
            </a:r>
            <a:endParaRPr lang="en-US" sz="1800" dirty="0"/>
          </a:p>
        </p:txBody>
      </p:sp>
    </p:spTree>
    <p:extLst>
      <p:ext uri="{BB962C8B-B14F-4D97-AF65-F5344CB8AC3E}">
        <p14:creationId xmlns:p14="http://schemas.microsoft.com/office/powerpoint/2010/main" val="293434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8: Email Address Internationalization (EAI)</a:t>
            </a:r>
          </a:p>
        </p:txBody>
      </p:sp>
      <p:sp>
        <p:nvSpPr>
          <p:cNvPr id="88" name="Google Shape;88;p2"/>
          <p:cNvSpPr txBox="1">
            <a:spLocks noGrp="1"/>
          </p:cNvSpPr>
          <p:nvPr>
            <p:ph type="body" idx="1"/>
          </p:nvPr>
        </p:nvSpPr>
        <p:spPr>
          <a:xfrm>
            <a:off x="320675" y="113102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a:t>Module 6</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Why do we need EAI?</a:t>
            </a:r>
          </a:p>
          <a:p>
            <a:pPr marL="434340" lvl="0" indent="-342900" algn="l" rtl="0">
              <a:spcBef>
                <a:spcPts val="0"/>
              </a:spcBef>
              <a:spcAft>
                <a:spcPts val="0"/>
              </a:spcAft>
              <a:buClr>
                <a:schemeClr val="accent3"/>
              </a:buClr>
              <a:buSzPts val="1530"/>
              <a:buFont typeface="+mj-lt"/>
              <a:buAutoNum type="arabicPeriod"/>
            </a:pPr>
            <a:r>
              <a:rPr lang="en-US" sz="1800" dirty="0"/>
              <a:t>Storing EAI mail</a:t>
            </a:r>
          </a:p>
          <a:p>
            <a:pPr marL="434340" lvl="0" indent="-342900" algn="l" rtl="0">
              <a:spcBef>
                <a:spcPts val="0"/>
              </a:spcBef>
              <a:spcAft>
                <a:spcPts val="0"/>
              </a:spcAft>
              <a:buClr>
                <a:schemeClr val="accent3"/>
              </a:buClr>
              <a:buSzPts val="1530"/>
              <a:buFont typeface="+mj-lt"/>
              <a:buAutoNum type="arabicPeriod"/>
            </a:pPr>
            <a:r>
              <a:rPr lang="en-US" sz="1800" dirty="0"/>
              <a:t>Email protocol changes for EAI</a:t>
            </a:r>
          </a:p>
          <a:p>
            <a:pPr marL="891540" lvl="1" indent="-342900">
              <a:spcBef>
                <a:spcPts val="0"/>
              </a:spcBef>
              <a:buFont typeface="+mj-lt"/>
              <a:buAutoNum type="arabicPeriod"/>
            </a:pPr>
            <a:r>
              <a:rPr lang="en-US" sz="1600" dirty="0"/>
              <a:t>SMTP - signaling flag (SMTPUTF8)</a:t>
            </a:r>
          </a:p>
          <a:p>
            <a:pPr marL="891540" lvl="1" indent="-342900">
              <a:spcBef>
                <a:spcPts val="0"/>
              </a:spcBef>
              <a:buFont typeface="+mj-lt"/>
              <a:buAutoNum type="arabicPeriod"/>
            </a:pPr>
            <a:r>
              <a:rPr lang="en-US" sz="1600" dirty="0"/>
              <a:t>POP/IMAP</a:t>
            </a:r>
          </a:p>
          <a:p>
            <a:pPr marL="434340" lvl="0" indent="-342900" algn="l" rtl="0">
              <a:spcBef>
                <a:spcPts val="0"/>
              </a:spcBef>
              <a:spcAft>
                <a:spcPts val="0"/>
              </a:spcAft>
              <a:buClr>
                <a:schemeClr val="accent3"/>
              </a:buClr>
              <a:buSzPts val="1530"/>
              <a:buFont typeface="+mj-lt"/>
              <a:buAutoNum type="arabicPeriod"/>
            </a:pPr>
            <a:r>
              <a:rPr lang="en-US" sz="1800" dirty="0"/>
              <a:t>EAI and Mail message formats</a:t>
            </a:r>
          </a:p>
          <a:p>
            <a:pPr marL="434340" lvl="0" indent="-342900" algn="l" rtl="0">
              <a:spcBef>
                <a:spcPts val="0"/>
              </a:spcBef>
              <a:spcAft>
                <a:spcPts val="0"/>
              </a:spcAft>
              <a:buClr>
                <a:schemeClr val="accent3"/>
              </a:buClr>
              <a:buSzPts val="1530"/>
              <a:buFont typeface="+mj-lt"/>
              <a:buAutoNum type="arabicPeriod"/>
            </a:pPr>
            <a:r>
              <a:rPr lang="en-US" sz="1800" dirty="0"/>
              <a:t>EAI and MIME standard</a:t>
            </a:r>
          </a:p>
          <a:p>
            <a:pPr marL="434340" lvl="0" indent="-342900" algn="l" rtl="0">
              <a:spcBef>
                <a:spcPts val="0"/>
              </a:spcBef>
              <a:spcAft>
                <a:spcPts val="0"/>
              </a:spcAft>
              <a:buClr>
                <a:schemeClr val="accent3"/>
              </a:buClr>
              <a:buSzPts val="1530"/>
              <a:buFont typeface="+mj-lt"/>
              <a:buAutoNum type="arabicPeriod"/>
            </a:pPr>
            <a:r>
              <a:rPr lang="en-US" sz="1800" dirty="0"/>
              <a:t>Adoption challenges in a partially-compatible world:</a:t>
            </a:r>
          </a:p>
          <a:p>
            <a:pPr marL="891540" lvl="1" indent="-342900">
              <a:spcBef>
                <a:spcPts val="0"/>
              </a:spcBef>
              <a:buFont typeface="+mj-lt"/>
              <a:buAutoNum type="alphaLcPeriod"/>
            </a:pPr>
            <a:r>
              <a:rPr lang="en-US" sz="1600" dirty="0"/>
              <a:t>Technical Compatibility Issues -challenges associated with  the partial compatibility of EAI across email systems and clients.</a:t>
            </a:r>
          </a:p>
          <a:p>
            <a:pPr marL="1405890" lvl="2" indent="-400050">
              <a:spcBef>
                <a:spcPts val="0"/>
              </a:spcBef>
              <a:buFont typeface="+mj-lt"/>
              <a:buAutoNum type="romanLcPeriod"/>
            </a:pPr>
            <a:r>
              <a:rPr lang="en-US" sz="1400" dirty="0"/>
              <a:t>Possible technical solution: translation/transliteration feature in receiving email clients, e.g. a reported translation feature of </a:t>
            </a:r>
            <a:r>
              <a:rPr lang="en-US" sz="1400" dirty="0" err="1"/>
              <a:t>GMail</a:t>
            </a:r>
            <a:r>
              <a:rPr lang="en-US" sz="1400" dirty="0"/>
              <a:t>.</a:t>
            </a:r>
          </a:p>
          <a:p>
            <a:pPr marL="891540" lvl="1" indent="-342900">
              <a:spcBef>
                <a:spcPts val="0"/>
              </a:spcBef>
              <a:buFont typeface="+mj-lt"/>
              <a:buAutoNum type="alphaLcPeriod"/>
            </a:pPr>
            <a:r>
              <a:rPr lang="en-US" sz="1600" dirty="0"/>
              <a:t>Email and Anti-spam measures- anti-spam measures in a partially compatible EAI environment.</a:t>
            </a:r>
          </a:p>
          <a:p>
            <a:pPr marL="434340" lvl="0" indent="-342900" algn="l" rtl="0">
              <a:spcBef>
                <a:spcPts val="0"/>
              </a:spcBef>
              <a:spcAft>
                <a:spcPts val="0"/>
              </a:spcAft>
              <a:buClr>
                <a:schemeClr val="accent3"/>
              </a:buClr>
              <a:buSzPts val="1530"/>
              <a:buFont typeface="+mj-lt"/>
              <a:buAutoNum type="arabicPeriod"/>
            </a:pPr>
            <a:r>
              <a:rPr lang="en-US" sz="1800" dirty="0"/>
              <a:t>EAI and cross-cultural email communication skills- Communication Etiquette and Best Practices </a:t>
            </a:r>
          </a:p>
          <a:p>
            <a:pPr marL="434340" lvl="0" indent="-342900" algn="l" rtl="0">
              <a:spcBef>
                <a:spcPts val="0"/>
              </a:spcBef>
              <a:spcAft>
                <a:spcPts val="0"/>
              </a:spcAft>
              <a:buClr>
                <a:schemeClr val="accent3"/>
              </a:buClr>
              <a:buSzPts val="1530"/>
              <a:buFont typeface="+mj-lt"/>
              <a:buAutoNum type="alphaLcPeriod"/>
            </a:pPr>
            <a:endParaRPr lang="en-US" sz="1800" dirty="0"/>
          </a:p>
          <a:p>
            <a:pPr marL="91440" lvl="0" indent="0" algn="l" rtl="0">
              <a:spcBef>
                <a:spcPts val="0"/>
              </a:spcBef>
              <a:spcAft>
                <a:spcPts val="0"/>
              </a:spcAft>
              <a:buClr>
                <a:schemeClr val="accent3"/>
              </a:buClr>
              <a:buSzPts val="1530"/>
              <a:buNone/>
            </a:pPr>
            <a:r>
              <a:rPr lang="en-US" sz="1800" dirty="0"/>
              <a:t>Course for integration: Data Communication and </a:t>
            </a:r>
            <a:r>
              <a:rPr lang="en-US" sz="1800"/>
              <a:t>Computer Networks</a:t>
            </a:r>
            <a:endParaRPr lang="en-US" sz="1800" dirty="0"/>
          </a:p>
        </p:txBody>
      </p:sp>
    </p:spTree>
    <p:extLst>
      <p:ext uri="{BB962C8B-B14F-4D97-AF65-F5344CB8AC3E}">
        <p14:creationId xmlns:p14="http://schemas.microsoft.com/office/powerpoint/2010/main" val="268492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9: Programming for Email address internationalization (EAI)</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a:t>Module 7</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Handling UTF-8/non-ASCII characters:</a:t>
            </a:r>
          </a:p>
          <a:p>
            <a:pPr marL="891540" lvl="1" indent="-342900">
              <a:spcBef>
                <a:spcPts val="0"/>
              </a:spcBef>
              <a:buFont typeface="+mj-lt"/>
              <a:buAutoNum type="alphaLcPeriod"/>
            </a:pPr>
            <a:r>
              <a:rPr lang="en-US" sz="1600" dirty="0"/>
              <a:t>Subject line</a:t>
            </a:r>
          </a:p>
          <a:p>
            <a:pPr marL="891540" lvl="1" indent="-342900">
              <a:spcBef>
                <a:spcPts val="0"/>
              </a:spcBef>
              <a:buFont typeface="+mj-lt"/>
              <a:buAutoNum type="alphaLcPeriod"/>
            </a:pPr>
            <a:r>
              <a:rPr lang="en-US" sz="1600" dirty="0"/>
              <a:t>Header</a:t>
            </a:r>
          </a:p>
          <a:p>
            <a:pPr marL="891540" lvl="1" indent="-342900">
              <a:spcBef>
                <a:spcPts val="0"/>
              </a:spcBef>
              <a:buFont typeface="+mj-lt"/>
              <a:buAutoNum type="alphaLcPeriod"/>
            </a:pPr>
            <a:r>
              <a:rPr lang="en-US" sz="1600" dirty="0"/>
              <a:t>Email body text </a:t>
            </a:r>
          </a:p>
          <a:p>
            <a:pPr marL="891540" lvl="1" indent="-342900">
              <a:spcBef>
                <a:spcPts val="0"/>
              </a:spcBef>
              <a:buFont typeface="+mj-lt"/>
              <a:buAutoNum type="alphaLcPeriod"/>
            </a:pPr>
            <a:r>
              <a:rPr lang="en-US" sz="1600" dirty="0"/>
              <a:t>Attachments</a:t>
            </a:r>
          </a:p>
          <a:p>
            <a:pPr marL="434340" lvl="0" indent="-342900" algn="l" rtl="0">
              <a:spcBef>
                <a:spcPts val="0"/>
              </a:spcBef>
              <a:spcAft>
                <a:spcPts val="0"/>
              </a:spcAft>
              <a:buClr>
                <a:schemeClr val="accent3"/>
              </a:buClr>
              <a:buSzPts val="1530"/>
              <a:buFont typeface="+mj-lt"/>
              <a:buAutoNum type="arabicPeriod"/>
            </a:pPr>
            <a:r>
              <a:rPr lang="en-US" sz="1800" dirty="0"/>
              <a:t>Libraries or APIs that handle SMTP interactions with EAI support</a:t>
            </a:r>
          </a:p>
          <a:p>
            <a:pPr marL="434340" lvl="0" indent="-342900" algn="l" rtl="0">
              <a:spcBef>
                <a:spcPts val="0"/>
              </a:spcBef>
              <a:spcAft>
                <a:spcPts val="0"/>
              </a:spcAft>
              <a:buClr>
                <a:schemeClr val="accent3"/>
              </a:buClr>
              <a:buSzPts val="1530"/>
              <a:buFont typeface="+mj-lt"/>
              <a:buAutoNum type="arabicPeriod"/>
            </a:pPr>
            <a:r>
              <a:rPr lang="en-US" sz="1800" dirty="0"/>
              <a:t>Validating internationalized email addresses using confirmation link workflow</a:t>
            </a:r>
          </a:p>
          <a:p>
            <a:pPr marL="434340" lvl="0" indent="-342900" algn="l" rtl="0">
              <a:spcBef>
                <a:spcPts val="0"/>
              </a:spcBef>
              <a:spcAft>
                <a:spcPts val="0"/>
              </a:spcAft>
              <a:buClr>
                <a:schemeClr val="accent3"/>
              </a:buClr>
              <a:buSzPts val="1530"/>
              <a:buFont typeface="+mj-lt"/>
              <a:buAutoNum type="arabicPeriod"/>
            </a:pPr>
            <a:r>
              <a:rPr lang="en-US" sz="1800" dirty="0"/>
              <a:t>Email address parsing for Internationalized emails addresses</a:t>
            </a:r>
          </a:p>
          <a:p>
            <a:pPr marL="434340" lvl="0" indent="-342900" algn="l" rtl="0">
              <a:spcBef>
                <a:spcPts val="0"/>
              </a:spcBef>
              <a:spcAft>
                <a:spcPts val="0"/>
              </a:spcAft>
              <a:buClr>
                <a:schemeClr val="accent3"/>
              </a:buClr>
              <a:buSzPts val="1530"/>
              <a:buFont typeface="+mj-lt"/>
              <a:buAutoNum type="arabicPeriod"/>
            </a:pPr>
            <a:r>
              <a:rPr lang="en-US" sz="1800" dirty="0"/>
              <a:t>Considerations for setting up email mailbox names, e.g. as in </a:t>
            </a:r>
            <a:r>
              <a:rPr lang="en-US" sz="1800" dirty="0">
                <a:hlinkClick r:id="rId3"/>
              </a:rPr>
              <a:t>https://uasg.tech/download/uasg-028-considerations-for-naming-internationalized-email-mailboxes-en/</a:t>
            </a:r>
            <a:r>
              <a:rPr lang="en-US" sz="1800" dirty="0"/>
              <a:t> </a:t>
            </a:r>
          </a:p>
          <a:p>
            <a:pPr marL="434340" lvl="0" indent="-342900" algn="l" rtl="0">
              <a:spcBef>
                <a:spcPts val="0"/>
              </a:spcBef>
              <a:spcAft>
                <a:spcPts val="0"/>
              </a:spcAft>
              <a:buClr>
                <a:schemeClr val="accent3"/>
              </a:buClr>
              <a:buSzPts val="1530"/>
              <a:buFont typeface="+mj-lt"/>
              <a:buAutoNum type="arabicPeriod"/>
            </a:pPr>
            <a:r>
              <a:rPr lang="en-US" sz="1800" dirty="0"/>
              <a:t>Defining scope of EAI features, e.g. using EAI Self-Certification Guide, e.g. </a:t>
            </a:r>
            <a:r>
              <a:rPr lang="en-US" sz="1800" dirty="0">
                <a:hlinkClick r:id="rId4"/>
              </a:rPr>
              <a:t>https://uasg.tech/eai-certification/</a:t>
            </a:r>
            <a:r>
              <a:rPr lang="en-US" sz="1800" dirty="0"/>
              <a:t>  </a:t>
            </a:r>
          </a:p>
          <a:p>
            <a:pPr marL="434340" lvl="0" indent="-342900" algn="l" rtl="0">
              <a:spcBef>
                <a:spcPts val="0"/>
              </a:spcBef>
              <a:spcAft>
                <a:spcPts val="0"/>
              </a:spcAft>
              <a:buClr>
                <a:schemeClr val="accent3"/>
              </a:buClr>
              <a:buSzPts val="1530"/>
              <a:buFont typeface="+mj-lt"/>
              <a:buAutoNum type="arabicPeriod"/>
            </a:pPr>
            <a:endParaRPr lang="en-US" sz="1800" dirty="0"/>
          </a:p>
          <a:p>
            <a:pPr marL="91440" lvl="0" indent="0" algn="l" rtl="0">
              <a:spcBef>
                <a:spcPts val="0"/>
              </a:spcBef>
              <a:spcAft>
                <a:spcPts val="0"/>
              </a:spcAft>
              <a:buClr>
                <a:schemeClr val="accent3"/>
              </a:buClr>
              <a:buSzPts val="1530"/>
              <a:buNone/>
            </a:pPr>
            <a:r>
              <a:rPr lang="en-US" sz="1800" dirty="0"/>
              <a:t>Course for integration: Advanced Topics in IDNs and </a:t>
            </a:r>
            <a:r>
              <a:rPr lang="en-US" sz="1800"/>
              <a:t>Universal Acceptance</a:t>
            </a:r>
            <a:endParaRPr lang="en-US" sz="1800" dirty="0"/>
          </a:p>
        </p:txBody>
      </p:sp>
    </p:spTree>
    <p:extLst>
      <p:ext uri="{BB962C8B-B14F-4D97-AF65-F5344CB8AC3E}">
        <p14:creationId xmlns:p14="http://schemas.microsoft.com/office/powerpoint/2010/main" val="88139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10: Processing IDNs and EAI in Mobile Apps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dirty="0"/>
              <a:t>Module 2, Module 6, </a:t>
            </a:r>
            <a:r>
              <a:rPr lang="en-US" sz="1800"/>
              <a:t>Module 9</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Unicode Character set support</a:t>
            </a:r>
          </a:p>
          <a:p>
            <a:pPr marL="434340" lvl="0" indent="-342900" algn="l" rtl="0">
              <a:spcBef>
                <a:spcPts val="0"/>
              </a:spcBef>
              <a:spcAft>
                <a:spcPts val="0"/>
              </a:spcAft>
              <a:buClr>
                <a:schemeClr val="accent3"/>
              </a:buClr>
              <a:buSzPts val="1530"/>
              <a:buFont typeface="+mj-lt"/>
              <a:buAutoNum type="arabicPeriod"/>
            </a:pPr>
            <a:r>
              <a:rPr lang="en-US" sz="1800" dirty="0"/>
              <a:t>Unicode Text layout and rendering</a:t>
            </a:r>
          </a:p>
          <a:p>
            <a:pPr marL="434340" lvl="0" indent="-342900" algn="l" rtl="0">
              <a:spcBef>
                <a:spcPts val="0"/>
              </a:spcBef>
              <a:spcAft>
                <a:spcPts val="0"/>
              </a:spcAft>
              <a:buClr>
                <a:schemeClr val="accent3"/>
              </a:buClr>
              <a:buSzPts val="1530"/>
              <a:buFont typeface="+mj-lt"/>
              <a:buAutoNum type="arabicPeriod"/>
            </a:pPr>
            <a:r>
              <a:rPr lang="en-US" sz="1800" dirty="0"/>
              <a:t>Unicode Support in Mobile Apps Development Frameworks</a:t>
            </a:r>
          </a:p>
          <a:p>
            <a:pPr marL="434340" lvl="0" indent="-342900" algn="l" rtl="0">
              <a:spcBef>
                <a:spcPts val="0"/>
              </a:spcBef>
              <a:spcAft>
                <a:spcPts val="0"/>
              </a:spcAft>
              <a:buClr>
                <a:schemeClr val="accent3"/>
              </a:buClr>
              <a:buSzPts val="1530"/>
              <a:buFont typeface="+mj-lt"/>
              <a:buAutoNum type="arabicPeriod"/>
            </a:pPr>
            <a:r>
              <a:rPr lang="en-US" sz="1800" dirty="0" err="1"/>
              <a:t>iconv</a:t>
            </a:r>
            <a:r>
              <a:rPr lang="en-US" sz="1800" dirty="0"/>
              <a:t>/ICU Converter APIs</a:t>
            </a:r>
          </a:p>
          <a:p>
            <a:pPr marL="434340" lvl="0" indent="-342900" algn="l" rtl="0">
              <a:spcBef>
                <a:spcPts val="0"/>
              </a:spcBef>
              <a:spcAft>
                <a:spcPts val="0"/>
              </a:spcAft>
              <a:buClr>
                <a:schemeClr val="accent3"/>
              </a:buClr>
              <a:buSzPts val="1530"/>
              <a:buFont typeface="+mj-lt"/>
              <a:buAutoNum type="arabicPeriod"/>
            </a:pPr>
            <a:r>
              <a:rPr lang="en-US" sz="1800" dirty="0"/>
              <a:t>Processing IDNs on mobile devices - relevant libraries</a:t>
            </a:r>
          </a:p>
          <a:p>
            <a:pPr marL="434340" lvl="0" indent="-342900" algn="l" rtl="0">
              <a:spcBef>
                <a:spcPts val="0"/>
              </a:spcBef>
              <a:spcAft>
                <a:spcPts val="0"/>
              </a:spcAft>
              <a:buClr>
                <a:schemeClr val="accent3"/>
              </a:buClr>
              <a:buSzPts val="1530"/>
              <a:buFont typeface="+mj-lt"/>
              <a:buAutoNum type="arabicPeriod"/>
            </a:pPr>
            <a:r>
              <a:rPr lang="en-US" sz="1800" dirty="0"/>
              <a:t>Processing EAI on mobile devices - relevant libraries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Mobile </a:t>
            </a:r>
            <a:r>
              <a:rPr lang="en-US" sz="1800"/>
              <a:t>Application Development</a:t>
            </a:r>
            <a:endParaRPr lang="en-US" sz="1800" dirty="0"/>
          </a:p>
        </p:txBody>
      </p:sp>
    </p:spTree>
    <p:extLst>
      <p:ext uri="{BB962C8B-B14F-4D97-AF65-F5344CB8AC3E}">
        <p14:creationId xmlns:p14="http://schemas.microsoft.com/office/powerpoint/2010/main" val="3312995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11: IDN Security</a:t>
            </a:r>
          </a:p>
        </p:txBody>
      </p:sp>
      <p:sp>
        <p:nvSpPr>
          <p:cNvPr id="88" name="Google Shape;88;p2"/>
          <p:cNvSpPr txBox="1">
            <a:spLocks noGrp="1"/>
          </p:cNvSpPr>
          <p:nvPr>
            <p:ph type="body" idx="1"/>
          </p:nvPr>
        </p:nvSpPr>
        <p:spPr>
          <a:xfrm>
            <a:off x="320675" y="118220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dirty="0"/>
              <a:t>Module 2, </a:t>
            </a:r>
            <a:r>
              <a:rPr lang="en-US" sz="1800"/>
              <a:t>Module 6</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Unicode Security </a:t>
            </a:r>
          </a:p>
          <a:p>
            <a:pPr marL="891540" lvl="1" indent="-342900">
              <a:spcBef>
                <a:spcPts val="0"/>
              </a:spcBef>
              <a:buFont typeface="+mj-lt"/>
              <a:buAutoNum type="arabicPeriod"/>
            </a:pPr>
            <a:r>
              <a:rPr lang="en-US" sz="1600" dirty="0"/>
              <a:t>Unicode Security Mechanisms</a:t>
            </a:r>
          </a:p>
          <a:p>
            <a:pPr marL="891540" lvl="1" indent="-342900">
              <a:spcBef>
                <a:spcPts val="0"/>
              </a:spcBef>
              <a:buFont typeface="+mj-lt"/>
              <a:buAutoNum type="arabicPeriod"/>
            </a:pPr>
            <a:r>
              <a:rPr lang="en-US" sz="1600" dirty="0"/>
              <a:t>Context: there are many other security risks, and DNS, IDN, and Unicode-related risks are small compared to risks from e.g. phishing, user inattention to security, lack of user training about security.</a:t>
            </a:r>
          </a:p>
          <a:p>
            <a:pPr marL="891540" lvl="1" indent="-342900">
              <a:spcBef>
                <a:spcPts val="0"/>
              </a:spcBef>
              <a:buFont typeface="+mj-lt"/>
              <a:buAutoNum type="arabicPeriod"/>
            </a:pPr>
            <a:r>
              <a:rPr lang="en-US" sz="1600" dirty="0"/>
              <a:t>Mitigating EAI addresses blocking. </a:t>
            </a:r>
          </a:p>
          <a:p>
            <a:pPr marL="891540" lvl="1" indent="-342900">
              <a:spcBef>
                <a:spcPts val="0"/>
              </a:spcBef>
              <a:buFont typeface="+mj-lt"/>
              <a:buAutoNum type="arabicPeriod"/>
            </a:pPr>
            <a:r>
              <a:rPr lang="en-US" sz="1600" dirty="0"/>
              <a:t>DNS Security </a:t>
            </a:r>
          </a:p>
          <a:p>
            <a:pPr marL="891540" lvl="1" indent="-342900">
              <a:spcBef>
                <a:spcPts val="0"/>
              </a:spcBef>
              <a:buFont typeface="+mj-lt"/>
              <a:buAutoNum type="arabicPeriod"/>
            </a:pPr>
            <a:r>
              <a:rPr lang="en-US" sz="1600" dirty="0"/>
              <a:t>ASCII Homograph  </a:t>
            </a:r>
          </a:p>
          <a:p>
            <a:pPr marL="891540" lvl="1" indent="-342900">
              <a:spcBef>
                <a:spcPts val="0"/>
              </a:spcBef>
              <a:buFont typeface="+mj-lt"/>
              <a:buAutoNum type="arabicPeriod"/>
            </a:pPr>
            <a:r>
              <a:rPr lang="en-US" sz="1600" dirty="0"/>
              <a:t>Phishing, Spamming, …</a:t>
            </a:r>
          </a:p>
          <a:p>
            <a:pPr marL="434340" lvl="0" indent="-342900" algn="l" rtl="0">
              <a:spcBef>
                <a:spcPts val="0"/>
              </a:spcBef>
              <a:spcAft>
                <a:spcPts val="0"/>
              </a:spcAft>
              <a:buClr>
                <a:schemeClr val="accent3"/>
              </a:buClr>
              <a:buSzPts val="1530"/>
              <a:buFont typeface="+mj-lt"/>
              <a:buAutoNum type="arabicPeriod"/>
            </a:pPr>
            <a:r>
              <a:rPr lang="en-US" sz="1800" dirty="0"/>
              <a:t>IDN Security</a:t>
            </a:r>
          </a:p>
          <a:p>
            <a:pPr marL="891540" lvl="1" indent="-342900">
              <a:spcBef>
                <a:spcPts val="0"/>
              </a:spcBef>
              <a:buFont typeface="+mj-lt"/>
              <a:buAutoNum type="arabicPeriod"/>
            </a:pPr>
            <a:r>
              <a:rPr lang="en-US" sz="1600" dirty="0"/>
              <a:t>Strings not covered by normalization - managing visually same but distinct strings using LGRs</a:t>
            </a:r>
          </a:p>
          <a:p>
            <a:pPr marL="891540" lvl="1" indent="-342900">
              <a:spcBef>
                <a:spcPts val="0"/>
              </a:spcBef>
              <a:buFont typeface="+mj-lt"/>
              <a:buAutoNum type="arabicPeriod"/>
            </a:pPr>
            <a:r>
              <a:rPr lang="en-US" sz="1600" dirty="0"/>
              <a:t>IDN homographs</a:t>
            </a:r>
          </a:p>
          <a:p>
            <a:pPr marL="891540" lvl="1" indent="-342900">
              <a:spcBef>
                <a:spcPts val="0"/>
              </a:spcBef>
              <a:buFont typeface="+mj-lt"/>
              <a:buAutoNum type="arabicPeriod"/>
            </a:pPr>
            <a:r>
              <a:rPr lang="en-US" sz="1600" dirty="0"/>
              <a:t>LGRs and variants</a:t>
            </a:r>
          </a:p>
          <a:p>
            <a:pPr marL="891540" lvl="1" indent="-342900">
              <a:spcBef>
                <a:spcPts val="0"/>
              </a:spcBef>
              <a:buFont typeface="+mj-lt"/>
              <a:buAutoNum type="arabicPeriod"/>
            </a:pPr>
            <a:r>
              <a:rPr lang="en-US" sz="1600" dirty="0"/>
              <a:t>String similarity </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a:t>
            </a:r>
            <a:r>
              <a:rPr lang="en-US" sz="1800"/>
              <a:t>Computer Security</a:t>
            </a:r>
            <a:endParaRPr lang="en-US" sz="1800" dirty="0"/>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a:t>
            </a:r>
          </a:p>
        </p:txBody>
      </p:sp>
    </p:spTree>
    <p:extLst>
      <p:ext uri="{BB962C8B-B14F-4D97-AF65-F5344CB8AC3E}">
        <p14:creationId xmlns:p14="http://schemas.microsoft.com/office/powerpoint/2010/main" val="100410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320040" y="275167"/>
            <a:ext cx="8823959"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Evolution of Domain Name and Email Systems</a:t>
            </a:r>
            <a:endParaRPr sz="2800" dirty="0"/>
          </a:p>
        </p:txBody>
      </p:sp>
      <p:sp>
        <p:nvSpPr>
          <p:cNvPr id="168" name="Google Shape;168;p7"/>
          <p:cNvSpPr txBox="1">
            <a:spLocks noGrp="1"/>
          </p:cNvSpPr>
          <p:nvPr>
            <p:ph type="body" idx="1"/>
          </p:nvPr>
        </p:nvSpPr>
        <p:spPr>
          <a:xfrm>
            <a:off x="320041" y="942187"/>
            <a:ext cx="8450746" cy="564064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A domain name is a unique name that forms the basis of the uniform resource locators (URLs) that people use to find resources on the Internet (e.g., web pages, email servers, images, and </a:t>
            </a:r>
            <a:r>
              <a:rPr lang="en-US" sz="18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3"/>
                  </a:ext>
                </a:extLst>
              </a:rPr>
              <a:t>videos)</a:t>
            </a:r>
            <a:endParaRPr lang="en-US" sz="1800" dirty="0"/>
          </a:p>
          <a:p>
            <a:pPr marL="91440" lvl="0" indent="0" algn="l" rtl="0">
              <a:spcBef>
                <a:spcPts val="360"/>
              </a:spcBef>
              <a:spcAft>
                <a:spcPts val="0"/>
              </a:spcAft>
              <a:buClr>
                <a:schemeClr val="accent3"/>
              </a:buClr>
              <a:buSzPts val="1530"/>
              <a:buNone/>
            </a:pPr>
            <a:endParaRPr lang="en-US" sz="1800" dirty="0"/>
          </a:p>
          <a:p>
            <a:pPr marL="274320" lvl="0" indent="-182880" algn="l" rtl="0">
              <a:spcBef>
                <a:spcPts val="0"/>
              </a:spcBef>
              <a:spcAft>
                <a:spcPts val="0"/>
              </a:spcAft>
              <a:buClr>
                <a:schemeClr val="accent3"/>
              </a:buClr>
              <a:buSzPts val="1530"/>
              <a:buFont typeface="Merriweather Sans"/>
              <a:buChar char="*"/>
            </a:pPr>
            <a:r>
              <a:rPr lang="en-US" sz="1800" dirty="0"/>
              <a:t>In the past, </a:t>
            </a:r>
            <a:r>
              <a:rPr lang="en-US" sz="1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top-level domains</a:t>
            </a:r>
            <a:r>
              <a:rPr lang="en-US" sz="1800" dirty="0"/>
              <a:t> (TLDs) have mostly been two or three letters long formed with Latin characters a-z (e.g., .com, .org). The evolution of the DNS has allowed for newer and longer TLDs. </a:t>
            </a:r>
          </a:p>
          <a:p>
            <a:pPr marL="731520" lvl="1" indent="-182880">
              <a:spcBef>
                <a:spcPts val="0"/>
              </a:spcBef>
            </a:pPr>
            <a:r>
              <a:rPr lang="en-US" sz="1600" dirty="0"/>
              <a:t>There are now around 1,200 new generic gTLDs that represent brands, communities, and geographies (e.g., .photography, .</a:t>
            </a:r>
            <a:r>
              <a:rPr lang="en-US" sz="1600" err="1"/>
              <a:t>london</a:t>
            </a:r>
            <a:r>
              <a:rPr lang="en-US" sz="1600"/>
              <a:t>)</a:t>
            </a:r>
            <a:endParaRPr lang="en-US" sz="1600" dirty="0"/>
          </a:p>
          <a:p>
            <a:pPr marL="274320" lvl="0" indent="-182880" algn="l" rtl="0">
              <a:spcBef>
                <a:spcPts val="360"/>
              </a:spcBef>
              <a:spcAft>
                <a:spcPts val="0"/>
              </a:spcAft>
              <a:buClr>
                <a:schemeClr val="accent3"/>
              </a:buClr>
              <a:buSzPts val="1530"/>
              <a:buFont typeface="Merriweather Sans"/>
              <a:buChar char="*"/>
            </a:pPr>
            <a:endParaRPr sz="1400" dirty="0"/>
          </a:p>
          <a:p>
            <a:pPr marL="274320" lvl="0" indent="-182880" algn="l" rtl="0">
              <a:spcBef>
                <a:spcPts val="360"/>
              </a:spcBef>
              <a:spcAft>
                <a:spcPts val="0"/>
              </a:spcAft>
              <a:buClr>
                <a:schemeClr val="accent3"/>
              </a:buClr>
              <a:buSzPts val="1530"/>
              <a:buFont typeface="Merriweather Sans"/>
              <a:buChar char="*"/>
            </a:pPr>
            <a:r>
              <a:rPr lang="en-US" sz="1800" dirty="0"/>
              <a:t>These new TLDs also include Internationalized Domain Names (IDNs), which allow for domain names in local languages and scripts such as “.</a:t>
            </a:r>
            <a:r>
              <a:rPr lang="en-US" sz="1800" dirty="0" err="1"/>
              <a:t>例子</a:t>
            </a:r>
            <a:r>
              <a:rPr lang="en-US" sz="1800" dirty="0"/>
              <a:t>” and “</a:t>
            </a:r>
            <a:r>
              <a:rPr lang="en-US" sz="1800" dirty="0" err="1"/>
              <a:t>مثال</a:t>
            </a:r>
            <a:r>
              <a:rPr lang="en-US" sz="1800" dirty="0"/>
              <a:t>.“ (“example” written in Chinese and </a:t>
            </a:r>
            <a:r>
              <a:rPr lang="en-US" sz="1800"/>
              <a:t>Arabic)</a:t>
            </a:r>
            <a:endParaRPr lang="en-US" sz="1800" dirty="0"/>
          </a:p>
          <a:p>
            <a:pPr marL="731520" lvl="1" indent="-182880"/>
            <a:r>
              <a:rPr lang="en-US" sz="1600" dirty="0"/>
              <a:t>Other labels within a domain name can also be internationalized, allowing for a domain name to be in a local language and script completely. </a:t>
            </a:r>
            <a:r>
              <a:rPr lang="en-US" sz="1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IDNs are separate from online content, which can also be multilingual. </a:t>
            </a:r>
            <a:endPar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74320" indent="-182880"/>
            <a:endPar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274320" indent="-182880"/>
            <a:r>
              <a:rPr lang="en-US" dirty="0"/>
              <a:t>Initially, email addresses were also not available in local languages </a:t>
            </a:r>
            <a:r>
              <a:rPr lang="en-US"/>
              <a:t>and scripts</a:t>
            </a:r>
            <a:endParaRPr lang="en-US" dirty="0"/>
          </a:p>
          <a:p>
            <a:pPr marL="91440" lvl="0" indent="0" algn="l" rtl="0">
              <a:spcBef>
                <a:spcPts val="400"/>
              </a:spcBef>
              <a:spcAft>
                <a:spcPts val="0"/>
              </a:spcAft>
              <a:buSzPts val="1700"/>
              <a:buNone/>
            </a:pPr>
            <a:endParaRPr sz="1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Module 12: Unicode Support in Operating Systems</a:t>
            </a:r>
          </a:p>
        </p:txBody>
      </p:sp>
      <p:sp>
        <p:nvSpPr>
          <p:cNvPr id="88" name="Google Shape;88;p2"/>
          <p:cNvSpPr txBox="1">
            <a:spLocks noGrp="1"/>
          </p:cNvSpPr>
          <p:nvPr>
            <p:ph type="body" idx="1"/>
          </p:nvPr>
        </p:nvSpPr>
        <p:spPr>
          <a:xfrm>
            <a:off x="320675" y="1318686"/>
            <a:ext cx="8503284" cy="4620517"/>
          </a:xfrm>
          <a:prstGeom prst="rect">
            <a:avLst/>
          </a:prstGeom>
          <a:noFill/>
          <a:ln>
            <a:noFill/>
          </a:ln>
        </p:spPr>
        <p:txBody>
          <a:bodyPr spcFirstLastPara="1" wrap="square" lIns="91425" tIns="45700" rIns="91425" bIns="45700" anchor="t" anchorCtr="0">
            <a:noAutofit/>
          </a:bodyPr>
          <a:lstStyle/>
          <a:p>
            <a:pPr marL="91440" lvl="0" indent="0" algn="l" rtl="0">
              <a:spcBef>
                <a:spcPts val="0"/>
              </a:spcBef>
              <a:spcAft>
                <a:spcPts val="0"/>
              </a:spcAft>
              <a:buClr>
                <a:schemeClr val="accent3"/>
              </a:buClr>
              <a:buSzPts val="1530"/>
              <a:buNone/>
            </a:pPr>
            <a:r>
              <a:rPr lang="en-US" sz="1800" b="1" dirty="0"/>
              <a:t>Pre-requisites: </a:t>
            </a:r>
            <a:r>
              <a:rPr lang="en-US" sz="1800"/>
              <a:t>Module 2</a:t>
            </a:r>
            <a:endParaRPr lang="en-US" sz="1800" dirty="0"/>
          </a:p>
          <a:p>
            <a:pPr marL="434340" lvl="0" indent="-342900" algn="l" rtl="0">
              <a:spcBef>
                <a:spcPts val="0"/>
              </a:spcBef>
              <a:spcAft>
                <a:spcPts val="0"/>
              </a:spcAft>
              <a:buClr>
                <a:schemeClr val="accent3"/>
              </a:buClr>
              <a:buSzPts val="1530"/>
              <a:buFont typeface="+mj-lt"/>
              <a:buAutoNum type="arabicPeriod"/>
            </a:pP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File systems support for Unicode</a:t>
            </a:r>
          </a:p>
          <a:p>
            <a:pPr marL="434340" lvl="0" indent="-342900" algn="l" rtl="0">
              <a:spcBef>
                <a:spcPts val="0"/>
              </a:spcBef>
              <a:spcAft>
                <a:spcPts val="0"/>
              </a:spcAft>
              <a:buClr>
                <a:schemeClr val="accent3"/>
              </a:buClr>
              <a:buSzPts val="1530"/>
              <a:buFont typeface="+mj-lt"/>
              <a:buAutoNum type="arabicPeriod"/>
            </a:pPr>
            <a:r>
              <a:rPr lang="en-US" sz="1800" dirty="0"/>
              <a:t>Working with Unicode: Case-sensitive vs case-insensitive vs case-insensitive but case-preserving </a:t>
            </a:r>
            <a:r>
              <a:rPr lang="en-US" sz="1800"/>
              <a:t>filename handling</a:t>
            </a:r>
            <a:endParaRPr lang="en-US" sz="1800" dirty="0"/>
          </a:p>
          <a:p>
            <a:pPr marL="434340" lvl="0" indent="-342900" algn="l" rtl="0">
              <a:spcBef>
                <a:spcPts val="0"/>
              </a:spcBef>
              <a:spcAft>
                <a:spcPts val="0"/>
              </a:spcAft>
              <a:buClr>
                <a:schemeClr val="accent3"/>
              </a:buClr>
              <a:buSzPts val="1530"/>
              <a:buFont typeface="+mj-lt"/>
              <a:buAutoNum type="arabicPeriod"/>
            </a:pPr>
            <a:r>
              <a:rPr lang="en-US" sz="1800" dirty="0"/>
              <a:t>Unicode APIs for OS</a:t>
            </a:r>
          </a:p>
          <a:p>
            <a:pPr marL="91440" lvl="0" indent="0" algn="l" rtl="0">
              <a:spcBef>
                <a:spcPts val="0"/>
              </a:spcBef>
              <a:spcAft>
                <a:spcPts val="0"/>
              </a:spcAft>
              <a:buClr>
                <a:schemeClr val="accent3"/>
              </a:buClr>
              <a:buSzPts val="1530"/>
              <a:buNone/>
            </a:pPr>
            <a:endParaRPr lang="en-US" sz="1800" dirty="0"/>
          </a:p>
          <a:p>
            <a:pPr marL="91440" lvl="0" indent="0" algn="l" rtl="0">
              <a:spcBef>
                <a:spcPts val="0"/>
              </a:spcBef>
              <a:spcAft>
                <a:spcPts val="0"/>
              </a:spcAft>
              <a:buClr>
                <a:schemeClr val="accent3"/>
              </a:buClr>
              <a:buSzPts val="1530"/>
              <a:buNone/>
            </a:pPr>
            <a:r>
              <a:rPr lang="en-US" sz="1800" dirty="0"/>
              <a:t>Course for integration: Operating System</a:t>
            </a:r>
          </a:p>
          <a:p>
            <a:pPr marL="91440" lvl="0" indent="0" algn="l" rtl="0">
              <a:spcBef>
                <a:spcPts val="0"/>
              </a:spcBef>
              <a:spcAft>
                <a:spcPts val="0"/>
              </a:spcAft>
              <a:buClr>
                <a:schemeClr val="accent3"/>
              </a:buClr>
              <a:buSzPts val="1530"/>
              <a:buNone/>
            </a:pPr>
            <a:r>
              <a:rPr lang="en-US" sz="1800" dirty="0"/>
              <a:t>.</a:t>
            </a:r>
          </a:p>
        </p:txBody>
      </p:sp>
    </p:spTree>
    <p:extLst>
      <p:ext uri="{BB962C8B-B14F-4D97-AF65-F5344CB8AC3E}">
        <p14:creationId xmlns:p14="http://schemas.microsoft.com/office/powerpoint/2010/main" val="2859715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Coursework Impacted</a:t>
            </a:r>
            <a:endParaRPr sz="2800" dirty="0"/>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91440" lvl="0" indent="0">
              <a:spcBef>
                <a:spcPts val="0"/>
              </a:spcBef>
              <a:buSzPts val="1530"/>
              <a:buNone/>
            </a:pPr>
            <a:r>
              <a:rPr lang="en-US" sz="1800" dirty="0"/>
              <a:t>Updates in existing courses:</a:t>
            </a:r>
          </a:p>
          <a:p>
            <a:pPr marL="91440" lvl="0" indent="0">
              <a:spcBef>
                <a:spcPts val="0"/>
              </a:spcBef>
              <a:buSzPts val="1530"/>
              <a:buNone/>
            </a:pPr>
            <a:endParaRPr lang="en-US" sz="1800" dirty="0"/>
          </a:p>
          <a:p>
            <a:pPr marL="274320" lvl="0" indent="-182880">
              <a:spcBef>
                <a:spcPts val="0"/>
              </a:spcBef>
              <a:buSzPts val="1530"/>
            </a:pPr>
            <a:r>
              <a:rPr lang="en-US" sz="1800" dirty="0"/>
              <a:t>Fundamentals of Programming or Programming I</a:t>
            </a:r>
          </a:p>
          <a:p>
            <a:pPr marL="274320" lvl="0" indent="-182880">
              <a:spcBef>
                <a:spcPts val="0"/>
              </a:spcBef>
              <a:buSzPts val="1530"/>
            </a:pPr>
            <a:r>
              <a:rPr lang="en-US" sz="1800" dirty="0"/>
              <a:t>Advanced Programming or Object Oriented Programming</a:t>
            </a:r>
          </a:p>
          <a:p>
            <a:pPr marL="274320" lvl="0" indent="-182880">
              <a:spcBef>
                <a:spcPts val="0"/>
              </a:spcBef>
              <a:buSzPts val="1530"/>
            </a:pPr>
            <a:r>
              <a:rPr lang="en-US" sz="1800" dirty="0"/>
              <a:t>Data Structures and Algorithms</a:t>
            </a:r>
          </a:p>
          <a:p>
            <a:pPr marL="274320" lvl="0" indent="-182880">
              <a:spcBef>
                <a:spcPts val="0"/>
              </a:spcBef>
              <a:buSzPts val="1530"/>
            </a:pPr>
            <a:r>
              <a:rPr lang="en-US" sz="1800" dirty="0"/>
              <a:t>Database Management Systems</a:t>
            </a:r>
          </a:p>
          <a:p>
            <a:pPr marL="274320" lvl="0" indent="-182880">
              <a:spcBef>
                <a:spcPts val="0"/>
              </a:spcBef>
              <a:buSzPts val="1530"/>
            </a:pPr>
            <a:r>
              <a:rPr lang="en-US" sz="1800" dirty="0"/>
              <a:t>Data Communication and Computer Networks</a:t>
            </a:r>
          </a:p>
          <a:p>
            <a:pPr marL="274320" lvl="0" indent="-182880">
              <a:spcBef>
                <a:spcPts val="0"/>
              </a:spcBef>
              <a:buSzPts val="1530"/>
            </a:pPr>
            <a:r>
              <a:rPr lang="en-US" sz="1800" dirty="0"/>
              <a:t>Mobile Application Development</a:t>
            </a:r>
          </a:p>
          <a:p>
            <a:pPr marL="274320" lvl="0" indent="-182880">
              <a:spcBef>
                <a:spcPts val="0"/>
              </a:spcBef>
              <a:buSzPts val="1530"/>
            </a:pPr>
            <a:r>
              <a:rPr lang="en-US" sz="1800" dirty="0"/>
              <a:t>Computer Security</a:t>
            </a:r>
          </a:p>
          <a:p>
            <a:pPr marL="274320" lvl="0" indent="-182880">
              <a:spcBef>
                <a:spcPts val="0"/>
              </a:spcBef>
              <a:buSzPts val="1530"/>
            </a:pPr>
            <a:r>
              <a:rPr lang="en-US" sz="1800" dirty="0"/>
              <a:t>Operating System</a:t>
            </a:r>
          </a:p>
          <a:p>
            <a:pPr marL="274320" lvl="0" indent="-182880">
              <a:spcBef>
                <a:spcPts val="0"/>
              </a:spcBef>
              <a:buSzPts val="1530"/>
            </a:pPr>
            <a:endParaRPr lang="en-US" sz="1800" dirty="0"/>
          </a:p>
          <a:p>
            <a:pPr marL="91440" lvl="0" indent="0">
              <a:spcBef>
                <a:spcPts val="0"/>
              </a:spcBef>
              <a:buSzPts val="1530"/>
              <a:buNone/>
            </a:pPr>
            <a:r>
              <a:rPr lang="en-US" sz="1800" dirty="0"/>
              <a:t>Suggested new course:</a:t>
            </a:r>
          </a:p>
          <a:p>
            <a:pPr marL="91440" lvl="0" indent="0">
              <a:spcBef>
                <a:spcPts val="0"/>
              </a:spcBef>
              <a:buSzPts val="1530"/>
              <a:buNone/>
            </a:pPr>
            <a:endParaRPr lang="en-US" sz="1800" dirty="0"/>
          </a:p>
          <a:p>
            <a:pPr marL="274320" indent="-182880">
              <a:spcBef>
                <a:spcPts val="0"/>
              </a:spcBef>
              <a:buSzPts val="1530"/>
            </a:pPr>
            <a:r>
              <a:rPr lang="en-US" sz="1800" dirty="0"/>
              <a:t>Advanced Topics in IDNs and Universal Acceptance</a:t>
            </a:r>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2646336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Resources to Support Curricular Update</a:t>
            </a:r>
            <a:endParaRPr sz="2800" dirty="0"/>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spcBef>
                <a:spcPts val="0"/>
              </a:spcBef>
              <a:buSzPts val="1530"/>
            </a:pPr>
            <a:r>
              <a:rPr lang="en-US" sz="1800" dirty="0"/>
              <a:t>Draft module student guide: </a:t>
            </a:r>
            <a:r>
              <a:rPr lang="en-US" sz="1800" dirty="0">
                <a:hlinkClick r:id="rId3"/>
              </a:rPr>
              <a:t>https://community.icann.org/display/TUA/Draft+UA+Curriculum</a:t>
            </a:r>
            <a:r>
              <a:rPr lang="en-US" sz="1800" dirty="0"/>
              <a:t>. </a:t>
            </a:r>
            <a:endParaRPr lang="en-US" sz="1800" dirty="0">
              <a:highlight>
                <a:srgbClr val="FFFF00"/>
              </a:highlight>
            </a:endParaRPr>
          </a:p>
          <a:p>
            <a:pPr marL="274320" lvl="0" indent="-182880">
              <a:spcBef>
                <a:spcPts val="0"/>
              </a:spcBef>
              <a:buSzPts val="1530"/>
            </a:pPr>
            <a:r>
              <a:rPr lang="en-US" sz="1800" dirty="0"/>
              <a:t>Draft module instructor guide</a:t>
            </a:r>
          </a:p>
          <a:p>
            <a:pPr marL="274320" lvl="0" indent="-182880">
              <a:spcBef>
                <a:spcPts val="0"/>
              </a:spcBef>
              <a:buSzPts val="1530"/>
            </a:pPr>
            <a:r>
              <a:rPr lang="en-US" sz="1800" dirty="0"/>
              <a:t>Draft assignments</a:t>
            </a:r>
          </a:p>
          <a:p>
            <a:pPr marL="274320" lvl="0" indent="-182880">
              <a:spcBef>
                <a:spcPts val="0"/>
              </a:spcBef>
              <a:buSzPts val="1530"/>
            </a:pPr>
            <a:r>
              <a:rPr lang="en-US" sz="1800" dirty="0"/>
              <a:t>References for additional materials</a:t>
            </a:r>
          </a:p>
          <a:p>
            <a:pPr marL="274320" lvl="0" indent="-182880">
              <a:spcBef>
                <a:spcPts val="0"/>
              </a:spcBef>
              <a:buSzPts val="1530"/>
            </a:pPr>
            <a:endParaRPr lang="en-US" sz="1800" dirty="0"/>
          </a:p>
          <a:p>
            <a:pPr marL="274320" lvl="0" indent="-182880">
              <a:spcBef>
                <a:spcPts val="0"/>
              </a:spcBef>
              <a:buSzPts val="1530"/>
            </a:pPr>
            <a:r>
              <a:rPr lang="en-US" sz="1800" dirty="0"/>
              <a:t>Faculty training program (on request and availability) by ICANN – please email </a:t>
            </a:r>
            <a:r>
              <a:rPr lang="en-US" sz="1800" dirty="0">
                <a:hlinkClick r:id="rId4"/>
              </a:rPr>
              <a:t>UAProgram@icann</a:t>
            </a:r>
            <a:r>
              <a:rPr lang="en-US" sz="1800">
                <a:hlinkClick r:id="rId4"/>
              </a:rPr>
              <a:t>.org</a:t>
            </a: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spcBef>
                <a:spcPts val="0"/>
              </a:spcBef>
              <a:buSzPts val="1530"/>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a:p>
            <a:pPr marL="274320" lvl="0" indent="-182880" algn="l" rtl="0">
              <a:spcBef>
                <a:spcPts val="0"/>
              </a:spcBef>
              <a:spcAft>
                <a:spcPts val="0"/>
              </a:spcAft>
              <a:buClr>
                <a:schemeClr val="accent3"/>
              </a:buClr>
              <a:buSzPts val="1530"/>
              <a:buFont typeface="Merriweather Sans"/>
              <a:buChar char="*"/>
            </a:pPr>
            <a:endParaRPr lang="en-US" sz="1800" dirty="0"/>
          </a:p>
        </p:txBody>
      </p:sp>
    </p:spTree>
    <p:extLst>
      <p:ext uri="{BB962C8B-B14F-4D97-AF65-F5344CB8AC3E}">
        <p14:creationId xmlns:p14="http://schemas.microsoft.com/office/powerpoint/2010/main" val="191047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4"/>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Get Involved with UA!</a:t>
            </a:r>
            <a:endParaRPr sz="2800" dirty="0"/>
          </a:p>
        </p:txBody>
      </p:sp>
      <p:sp>
        <p:nvSpPr>
          <p:cNvPr id="438" name="Google Shape;438;p34"/>
          <p:cNvSpPr/>
          <p:nvPr/>
        </p:nvSpPr>
        <p:spPr>
          <a:xfrm>
            <a:off x="6317623" y="1541463"/>
            <a:ext cx="2826378" cy="2927839"/>
          </a:xfrm>
          <a:prstGeom prst="rect">
            <a:avLst/>
          </a:prstGeom>
          <a:solidFill>
            <a:schemeClr val="accent1"/>
          </a:solidFill>
          <a:ln>
            <a:noFill/>
          </a:ln>
        </p:spPr>
        <p:txBody>
          <a:bodyPr spcFirstLastPara="1" wrap="square" lIns="274300" tIns="45700" rIns="274300" bIns="45700" anchor="ctr" anchorCtr="0">
            <a:noAutofit/>
          </a:bodyPr>
          <a:lstStyle/>
          <a:p>
            <a:pPr marL="0" marR="0" lvl="0" indent="0" algn="l" rtl="0">
              <a:spcBef>
                <a:spcPts val="0"/>
              </a:spcBef>
              <a:spcAft>
                <a:spcPts val="0"/>
              </a:spcAft>
              <a:buNone/>
            </a:pPr>
            <a:r>
              <a:rPr lang="en-US" sz="1800">
                <a:solidFill>
                  <a:srgbClr val="3F3F3F"/>
                </a:solidFill>
                <a:latin typeface="Open Sans Light"/>
                <a:ea typeface="Open Sans Light"/>
                <a:cs typeface="Open Sans Light"/>
                <a:sym typeface="Open Sans Light"/>
              </a:rPr>
              <a:t>Universal Acceptance Steering Group info &amp; recent developments: </a:t>
            </a:r>
            <a:r>
              <a:rPr lang="en-US" sz="1800">
                <a:solidFill>
                  <a:schemeClr val="accent6"/>
                </a:solidFill>
                <a:latin typeface="Open Sans"/>
                <a:ea typeface="Open Sans"/>
                <a:cs typeface="Open Sans"/>
                <a:sym typeface="Open Sans"/>
              </a:rPr>
              <a:t>www.uasg.tech </a:t>
            </a:r>
            <a:endParaRPr/>
          </a:p>
        </p:txBody>
      </p:sp>
      <p:sp>
        <p:nvSpPr>
          <p:cNvPr id="439" name="Google Shape;439;p34"/>
          <p:cNvSpPr txBox="1"/>
          <p:nvPr/>
        </p:nvSpPr>
        <p:spPr>
          <a:xfrm>
            <a:off x="320675" y="1318687"/>
            <a:ext cx="5816654" cy="372628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For more information on UA, email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3">
                  <a:extLst>
                    <a:ext uri="{A12FA001-AC4F-418D-AE19-62706E023703}">
                      <ahyp:hlinkClr xmlns:ahyp="http://schemas.microsoft.com/office/drawing/2018/hyperlinkcolor" val="tx"/>
                    </a:ext>
                  </a:extLst>
                </a:hlinkClick>
              </a:rPr>
              <a:t>info@uasg.tech</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or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4">
                  <a:extLst>
                    <a:ext uri="{A12FA001-AC4F-418D-AE19-62706E023703}">
                      <ahyp:hlinkClr xmlns:ahyp="http://schemas.microsoft.com/office/drawing/2018/hyperlinkcolor" val="tx"/>
                    </a:ext>
                  </a:extLst>
                </a:hlinkClick>
              </a:rPr>
              <a:t>UAProgram@icann.org</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Access all UASG documents and presentations at: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5">
                  <a:extLst>
                    <a:ext uri="{A12FA001-AC4F-418D-AE19-62706E023703}">
                      <ahyp:hlinkClr xmlns:ahyp="http://schemas.microsoft.com/office/drawing/2018/hyperlinkcolor" val="tx"/>
                    </a:ext>
                  </a:extLst>
                </a:hlinkClick>
              </a:rPr>
              <a:t>https://uasg.tech</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Access details of ongoing work from ICANN community wiki pages: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6">
                  <a:extLst>
                    <a:ext uri="{A12FA001-AC4F-418D-AE19-62706E023703}">
                      <ahyp:hlinkClr xmlns:ahyp="http://schemas.microsoft.com/office/drawing/2018/hyperlinkcolor" val="tx"/>
                    </a:ext>
                  </a:extLst>
                </a:hlinkClick>
              </a:rPr>
              <a:t>https://community.icann.org/display/TUA</a:t>
            </a: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 </a:t>
            </a: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Subscribe to the UA discussion list at: </a:t>
            </a:r>
            <a:r>
              <a:rPr lang="en-US" sz="1800" u="sng"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7">
                  <a:extLst>
                    <a:ext uri="{A12FA001-AC4F-418D-AE19-62706E023703}">
                      <ahyp:hlinkClr xmlns:ahyp="http://schemas.microsoft.com/office/drawing/2018/hyperlinkcolor" val="tx"/>
                    </a:ext>
                  </a:extLst>
                </a:hlinkClick>
              </a:rPr>
              <a:t>https://uasg.tech/subscribe</a:t>
            </a:r>
            <a:endParaRPr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Register to participate in UA working </a:t>
            </a:r>
            <a:r>
              <a:rPr lang="en-US" sz="180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rPr>
              <a:t>groups </a:t>
            </a:r>
            <a:r>
              <a:rPr lang="en-US" sz="1800" u="sng">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hlinkClick r:id="rId8">
                  <a:extLst>
                    <a:ext uri="{A12FA001-AC4F-418D-AE19-62706E023703}">
                      <ahyp:hlinkClr xmlns:ahyp="http://schemas.microsoft.com/office/drawing/2018/hyperlinkcolor" val="tx"/>
                    </a:ext>
                  </a:extLst>
                </a:hlinkClick>
              </a:rPr>
              <a:t>here</a:t>
            </a:r>
            <a:endParaRPr lang="en-US" sz="1800" dirty="0">
              <a:solidFill>
                <a:schemeClr val="dk1"/>
              </a:solidFill>
              <a:latin typeface="Open Sans Light" panose="020B0306030504020204" pitchFamily="34" charset="0"/>
              <a:ea typeface="Open Sans Light" panose="020B0306030504020204" pitchFamily="34" charset="0"/>
              <a:cs typeface="Open Sans Light" panose="020B0306030504020204" pitchFamily="34" charset="0"/>
              <a:sym typeface="Open Sans"/>
            </a:endParaRPr>
          </a:p>
          <a:p>
            <a:pPr marL="342900" marR="0" lvl="0" indent="-342900" algn="l" rtl="0">
              <a:spcBef>
                <a:spcPts val="400"/>
              </a:spcBef>
              <a:spcAft>
                <a:spcPts val="0"/>
              </a:spcAft>
              <a:buClr>
                <a:schemeClr val="dk1"/>
              </a:buClr>
              <a:buSzPts val="2000"/>
              <a:buFont typeface="Arial"/>
              <a:buChar char="•"/>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Follow the UASG on social media and use the hashtag </a:t>
            </a:r>
            <a:r>
              <a:rPr lang="en-US" sz="1800">
                <a:latin typeface="Open Sans Light" panose="020B0306030504020204" pitchFamily="34" charset="0"/>
                <a:ea typeface="Open Sans Light" panose="020B0306030504020204" pitchFamily="34" charset="0"/>
                <a:cs typeface="Open Sans Light" panose="020B0306030504020204" pitchFamily="34" charset="0"/>
              </a:rPr>
              <a:t>#Internet4All:</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l" rtl="0">
              <a:spcBef>
                <a:spcPts val="400"/>
              </a:spcBef>
              <a:spcAft>
                <a:spcPts val="0"/>
              </a:spcAft>
              <a:buClr>
                <a:schemeClr val="dk1"/>
              </a:buClr>
              <a:buSzPts val="2000"/>
              <a:buFont typeface="Arial"/>
              <a:buChar char="•"/>
            </a:pPr>
            <a:endParaRPr sz="18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850A6BF-80BD-1C2B-C492-1336CBF99C26}"/>
              </a:ext>
            </a:extLst>
          </p:cNvPr>
          <p:cNvSpPr txBox="1"/>
          <p:nvPr/>
        </p:nvSpPr>
        <p:spPr>
          <a:xfrm>
            <a:off x="767254" y="5044967"/>
            <a:ext cx="7262649" cy="1241365"/>
          </a:xfrm>
          <a:prstGeom prst="rect">
            <a:avLst/>
          </a:prstGeom>
          <a:noFill/>
        </p:spPr>
        <p:txBody>
          <a:bodyPr wrap="square" rtlCol="0">
            <a:spAutoFit/>
          </a:bodyPr>
          <a:lstStyle/>
          <a:p>
            <a:pPr lvl="3">
              <a:spcBef>
                <a:spcPts val="400"/>
              </a:spcBef>
              <a:buClr>
                <a:schemeClr val="dk1"/>
              </a:buClr>
              <a:buSzPts val="2000"/>
            </a:pPr>
            <a:r>
              <a:rPr lang="en-US" sz="1800">
                <a:latin typeface="Open Sans Light" panose="020B0306030504020204" pitchFamily="34" charset="0"/>
                <a:ea typeface="Open Sans Light" panose="020B0306030504020204" pitchFamily="34" charset="0"/>
                <a:cs typeface="Open Sans Light" panose="020B0306030504020204" pitchFamily="34" charset="0"/>
              </a:rPr>
              <a:t>X (formerly Twitter): </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endParaRPr lang="en-US" sz="1800" dirty="0">
              <a:latin typeface="Open Sans Light" panose="020B0306030504020204" pitchFamily="34" charset="0"/>
              <a:ea typeface="Open Sans Light" panose="020B0306030504020204" pitchFamily="34" charset="0"/>
              <a:cs typeface="Open Sans Light" panose="020B0306030504020204" pitchFamily="34" charset="0"/>
            </a:endParaRPr>
          </a:p>
          <a:p>
            <a:pPr marR="0" lvl="0" algn="l" rtl="0">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LinkedIn: 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www.linkedin.com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/company/</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p>
          <a:p>
            <a:pPr marR="0" lvl="0" algn="l" rtl="0">
              <a:spcBef>
                <a:spcPts val="400"/>
              </a:spcBef>
              <a:spcAft>
                <a:spcPts val="0"/>
              </a:spcAft>
              <a:buClr>
                <a:schemeClr val="dk1"/>
              </a:buClr>
              <a:buSzPts val="2000"/>
            </a:pPr>
            <a:r>
              <a:rPr lang="en-US" sz="1800" dirty="0">
                <a:latin typeface="Open Sans Light" panose="020B0306030504020204" pitchFamily="34" charset="0"/>
                <a:ea typeface="Open Sans Light" panose="020B0306030504020204" pitchFamily="34" charset="0"/>
                <a:cs typeface="Open Sans Light" panose="020B0306030504020204" pitchFamily="34" charset="0"/>
              </a:rPr>
              <a:t>Facebook: https://</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www.facebook.com</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r>
              <a:rPr lang="en-US" sz="1800" dirty="0" err="1">
                <a:latin typeface="Open Sans Light" panose="020B0306030504020204" pitchFamily="34" charset="0"/>
                <a:ea typeface="Open Sans Light" panose="020B0306030504020204" pitchFamily="34" charset="0"/>
                <a:cs typeface="Open Sans Light" panose="020B0306030504020204" pitchFamily="34" charset="0"/>
              </a:rPr>
              <a:t>uasgtech</a:t>
            </a:r>
            <a:r>
              <a:rPr lang="en-US" sz="1800" dirty="0">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5"/>
          <p:cNvSpPr txBox="1">
            <a:spLocks noGrp="1"/>
          </p:cNvSpPr>
          <p:nvPr>
            <p:ph type="title"/>
          </p:nvPr>
        </p:nvSpPr>
        <p:spPr>
          <a:xfrm>
            <a:off x="320041" y="275167"/>
            <a:ext cx="8699973"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Engage with ICANN – Fellowship and NextGen Programs  </a:t>
            </a:r>
            <a:endParaRPr sz="2800" dirty="0"/>
          </a:p>
        </p:txBody>
      </p:sp>
      <p:sp>
        <p:nvSpPr>
          <p:cNvPr id="445" name="Google Shape;445;p35"/>
          <p:cNvSpPr txBox="1">
            <a:spLocks noGrp="1"/>
          </p:cNvSpPr>
          <p:nvPr>
            <p:ph type="body" idx="1"/>
          </p:nvPr>
        </p:nvSpPr>
        <p:spPr>
          <a:xfrm>
            <a:off x="320675" y="1318686"/>
            <a:ext cx="8450746" cy="4620517"/>
          </a:xfrm>
          <a:prstGeom prst="rect">
            <a:avLst/>
          </a:prstGeom>
          <a:noFill/>
          <a:ln>
            <a:noFill/>
          </a:ln>
        </p:spPr>
        <p:txBody>
          <a:bodyPr spcFirstLastPara="1" wrap="square" lIns="91425" tIns="45700" rIns="91425" bIns="45700" anchor="t" anchorCtr="0">
            <a:noAutofit/>
          </a:bodyPr>
          <a:lstStyle/>
          <a:p>
            <a:pPr marL="274320" lvl="0" indent="-74930" algn="l" rtl="0">
              <a:spcBef>
                <a:spcPts val="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The goal of the ICANN Fellowship Program is to strengthen the diversity of the multistakeholder model by fostering opportunities for individuals from underserved and underrepresented communities to become active participants in the </a:t>
            </a:r>
            <a:r>
              <a:rPr lang="en-US" sz="1800"/>
              <a:t>ICANN community</a:t>
            </a:r>
            <a:endParaRPr sz="1800" dirty="0"/>
          </a:p>
          <a:p>
            <a:pPr marL="548640" lvl="1" indent="-182880" algn="l" rtl="0">
              <a:spcBef>
                <a:spcPts val="360"/>
              </a:spcBef>
              <a:spcAft>
                <a:spcPts val="0"/>
              </a:spcAft>
              <a:buSzPts val="1530"/>
              <a:buChar char="*"/>
            </a:pPr>
            <a:r>
              <a:rPr lang="en-US" dirty="0"/>
              <a:t>Apply to the </a:t>
            </a:r>
            <a:r>
              <a:rPr lang="en-US" u="sng" dirty="0">
                <a:solidFill>
                  <a:schemeClr val="hlink"/>
                </a:solidFill>
                <a:hlinkClick r:id="rId3"/>
              </a:rPr>
              <a:t>ICANN </a:t>
            </a:r>
            <a:r>
              <a:rPr lang="en-US" dirty="0">
                <a:solidFill>
                  <a:schemeClr val="hlink"/>
                </a:solidFill>
                <a:hlinkClick r:id="rId3"/>
              </a:rPr>
              <a:t>Fellowship</a:t>
            </a:r>
            <a:r>
              <a:rPr lang="en-US" dirty="0">
                <a:solidFill>
                  <a:schemeClr val="hlink"/>
                </a:solidFill>
              </a:rPr>
              <a:t> </a:t>
            </a:r>
            <a:r>
              <a:rPr lang="en-US" dirty="0"/>
              <a:t>to </a:t>
            </a:r>
            <a:r>
              <a:rPr lang="en-US"/>
              <a:t>get involved</a:t>
            </a:r>
            <a:endParaRPr dirty="0"/>
          </a:p>
          <a:p>
            <a:pPr marL="274320" lvl="0" indent="-74930" algn="l" rtl="0">
              <a:spcBef>
                <a:spcPts val="400"/>
              </a:spcBef>
              <a:spcAft>
                <a:spcPts val="0"/>
              </a:spcAft>
              <a:buClr>
                <a:schemeClr val="accent3"/>
              </a:buClr>
              <a:buSzPts val="1700"/>
              <a:buFont typeface="Merriweather Sans"/>
              <a:buNone/>
            </a:pPr>
            <a:endParaRPr sz="1800" dirty="0"/>
          </a:p>
          <a:p>
            <a:pPr marL="274320" lvl="0" indent="-182880" algn="l" rtl="0">
              <a:spcBef>
                <a:spcPts val="400"/>
              </a:spcBef>
              <a:spcAft>
                <a:spcPts val="0"/>
              </a:spcAft>
              <a:buClr>
                <a:schemeClr val="accent3"/>
              </a:buClr>
              <a:buSzPts val="1700"/>
              <a:buFont typeface="Merriweather Sans"/>
              <a:buChar char="*"/>
            </a:pPr>
            <a:r>
              <a:rPr lang="en-US" sz="1800" dirty="0"/>
              <a:t>The ICANN organization is looking for the next generation of individuals who are interested in becoming actively engaged in their regional communities and in shaping the future of global Internet policy. Important work is happening every day at ICANN.  </a:t>
            </a:r>
            <a:endParaRPr sz="1800" dirty="0"/>
          </a:p>
          <a:p>
            <a:pPr marL="548640" lvl="1" indent="-182880" algn="l" rtl="0">
              <a:spcBef>
                <a:spcPts val="360"/>
              </a:spcBef>
              <a:spcAft>
                <a:spcPts val="0"/>
              </a:spcAft>
              <a:buSzPts val="1530"/>
              <a:buChar char="*"/>
            </a:pPr>
            <a:r>
              <a:rPr lang="en-US" dirty="0"/>
              <a:t>Apply to the </a:t>
            </a:r>
            <a:r>
              <a:rPr lang="en-US" u="sng" dirty="0">
                <a:solidFill>
                  <a:schemeClr val="hlink"/>
                </a:solidFill>
                <a:hlinkClick r:id="rId4"/>
              </a:rPr>
              <a:t>ICANN NextGen</a:t>
            </a:r>
            <a:r>
              <a:rPr lang="en-US" dirty="0"/>
              <a:t> Program to </a:t>
            </a:r>
            <a:r>
              <a:rPr lang="en-US"/>
              <a:t>get involved</a:t>
            </a:r>
            <a:endParaRPr dirty="0"/>
          </a:p>
          <a:p>
            <a:pPr marL="91440" lvl="0" indent="0" algn="l" rtl="0">
              <a:spcBef>
                <a:spcPts val="400"/>
              </a:spcBef>
              <a:spcAft>
                <a:spcPts val="0"/>
              </a:spcAft>
              <a:buSzPts val="1700"/>
              <a:buNone/>
            </a:pPr>
            <a:endParaRPr sz="1800" dirty="0"/>
          </a:p>
          <a:p>
            <a:pPr marL="1097280" lvl="3" indent="-107315" algn="l" rtl="0">
              <a:spcBef>
                <a:spcPts val="280"/>
              </a:spcBef>
              <a:spcAft>
                <a:spcPts val="0"/>
              </a:spcAft>
              <a:buSzPts val="1190"/>
              <a:buNone/>
            </a:pP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IDN Country Code </a:t>
            </a:r>
            <a:r>
              <a:rPr lang="en-US" sz="2800"/>
              <a:t>Top-Level Domains (ccTLDs)</a:t>
            </a:r>
            <a:endParaRPr sz="2800" dirty="0"/>
          </a:p>
        </p:txBody>
      </p:sp>
      <p:pic>
        <p:nvPicPr>
          <p:cNvPr id="240" name="Google Shape;240;p11"/>
          <p:cNvPicPr preferRelativeResize="0"/>
          <p:nvPr/>
        </p:nvPicPr>
        <p:blipFill rotWithShape="1">
          <a:blip r:embed="rId3">
            <a:alphaModFix/>
          </a:blip>
          <a:srcRect t="7650"/>
          <a:stretch/>
        </p:blipFill>
        <p:spPr>
          <a:xfrm>
            <a:off x="443600" y="846667"/>
            <a:ext cx="8204261" cy="56823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320041" y="275167"/>
            <a:ext cx="8451381"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t>IDN Generic TLDs (gTLDs)</a:t>
            </a:r>
            <a:endParaRPr sz="2800" dirty="0"/>
          </a:p>
        </p:txBody>
      </p:sp>
      <p:pic>
        <p:nvPicPr>
          <p:cNvPr id="246" name="Google Shape;246;p12"/>
          <p:cNvPicPr preferRelativeResize="0"/>
          <p:nvPr/>
        </p:nvPicPr>
        <p:blipFill rotWithShape="1">
          <a:blip r:embed="rId3">
            <a:alphaModFix/>
          </a:blip>
          <a:srcRect/>
          <a:stretch/>
        </p:blipFill>
        <p:spPr>
          <a:xfrm>
            <a:off x="1178351" y="1482854"/>
            <a:ext cx="6787297" cy="3670520"/>
          </a:xfrm>
          <a:prstGeom prst="rect">
            <a:avLst/>
          </a:prstGeom>
          <a:noFill/>
          <a:ln>
            <a:noFill/>
          </a:ln>
        </p:spPr>
      </p:pic>
      <p:sp>
        <p:nvSpPr>
          <p:cNvPr id="247" name="Google Shape;247;p12"/>
          <p:cNvSpPr txBox="1"/>
          <p:nvPr/>
        </p:nvSpPr>
        <p:spPr>
          <a:xfrm>
            <a:off x="1503485" y="5440757"/>
            <a:ext cx="6137031" cy="47734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500"/>
              <a:buFont typeface="Arial"/>
              <a:buNone/>
            </a:pPr>
            <a:r>
              <a:rPr lang="en-US" sz="1800" dirty="0">
                <a:solidFill>
                  <a:schemeClr val="dk1"/>
                </a:solidFill>
                <a:latin typeface="Open Sans"/>
                <a:ea typeface="Open Sans"/>
                <a:cs typeface="Open Sans"/>
                <a:sym typeface="Open Sans"/>
              </a:rPr>
              <a:t>90 IDN gTLDs are delegated.</a:t>
            </a:r>
            <a:endParaRPr sz="1800" dirty="0">
              <a:solidFill>
                <a:srgbClr val="0C1F24"/>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3"/>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Examples of IDNs</a:t>
            </a:r>
            <a:endParaRPr sz="2800" dirty="0"/>
          </a:p>
        </p:txBody>
      </p:sp>
      <p:sp>
        <p:nvSpPr>
          <p:cNvPr id="253" name="Google Shape;253;p13"/>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համընդհանուր-ընկալում-թեստ.հայ</a:t>
            </a:r>
            <a:endParaRPr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ଯୁନିଭରସାଲ-ଏକସେପ୍ଟନ୍ସ-ଟେଷ୍ଟ.ଭାରତ</a:t>
            </a:r>
            <a:endParaRPr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უნივერსალური-თავსობადობის-ტესტი.გე</a:t>
            </a:r>
            <a:endParaRPr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다국어도메인이용환경테스트.한국</a:t>
            </a:r>
            <a:endParaRPr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Open Sans"/>
                <a:ea typeface="Open Sans"/>
                <a:cs typeface="Open Sans"/>
                <a:sym typeface="Open Sans"/>
              </a:rPr>
              <a:t>സാർവത്രിക-സ്വീകാര്യതാ-പരിശോധന.ഭാരതം</a:t>
            </a:r>
            <a:endParaRPr sz="2000" dirty="0">
              <a:solidFill>
                <a:srgbClr val="000000"/>
              </a:solidFill>
              <a:latin typeface="Open Sans"/>
              <a:ea typeface="Open Sans"/>
              <a:cs typeface="Open Sans"/>
              <a:sym typeface="Open Sans"/>
            </a:endParaRPr>
          </a:p>
          <a:p>
            <a:pPr marL="457200" marR="0" lvl="0" indent="-277813" algn="l" rtl="0">
              <a:spcBef>
                <a:spcPts val="2000"/>
              </a:spcBef>
              <a:spcAft>
                <a:spcPts val="0"/>
              </a:spcAft>
              <a:buClr>
                <a:srgbClr val="000000"/>
              </a:buClr>
              <a:buSzPts val="1500"/>
              <a:buFont typeface="Arial"/>
              <a:buAutoNum type="arabicPeriod"/>
            </a:pPr>
            <a:r>
              <a:rPr lang="en-US" sz="2000" dirty="0" err="1">
                <a:solidFill>
                  <a:schemeClr val="dk1"/>
                </a:solidFill>
                <a:latin typeface="Open Sans"/>
                <a:ea typeface="Open Sans"/>
                <a:cs typeface="Open Sans"/>
                <a:sym typeface="Open Sans"/>
              </a:rPr>
              <a:t>تجربة-القبول-الشامل.موريتانيا</a:t>
            </a:r>
            <a:r>
              <a:rPr lang="en-US" sz="2000" dirty="0">
                <a:solidFill>
                  <a:schemeClr val="dk1"/>
                </a:solidFill>
                <a:latin typeface="Open Sans"/>
                <a:ea typeface="Open Sans"/>
                <a:cs typeface="Open Sans"/>
                <a:sym typeface="Open Sans"/>
              </a:rPr>
              <a:t> </a:t>
            </a:r>
            <a:br>
              <a:rPr lang="en-US" sz="2000" dirty="0">
                <a:solidFill>
                  <a:schemeClr val="dk1"/>
                </a:solidFill>
                <a:latin typeface="Open Sans"/>
                <a:ea typeface="Open Sans"/>
                <a:cs typeface="Open Sans"/>
                <a:sym typeface="Open Sans"/>
              </a:rPr>
            </a:br>
            <a:endParaRPr sz="2000" dirty="0">
              <a:solidFill>
                <a:srgbClr val="000000"/>
              </a:solidFill>
              <a:latin typeface="Open Sans"/>
              <a:ea typeface="Open Sans"/>
              <a:cs typeface="Open Sans"/>
              <a:sym typeface="Open Sans"/>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54" name="Google Shape;254;p13"/>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a:solidFill>
                  <a:srgbClr val="000000"/>
                </a:solidFill>
                <a:latin typeface="Open Sans"/>
                <a:ea typeface="Open Sans"/>
                <a:cs typeface="Open Sans"/>
                <a:sym typeface="Open Sans"/>
              </a:rPr>
              <a:t>Armenian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Oriya</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Georgian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Korean</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Malayalam            </a:t>
            </a:r>
            <a:endParaRPr/>
          </a:p>
          <a:p>
            <a:pPr marL="0" marR="0" lvl="0" indent="0" algn="l" rtl="0">
              <a:spcBef>
                <a:spcPts val="2000"/>
              </a:spcBef>
              <a:spcAft>
                <a:spcPts val="0"/>
              </a:spcAft>
              <a:buNone/>
            </a:pPr>
            <a:r>
              <a:rPr lang="en-US" sz="2000">
                <a:solidFill>
                  <a:srgbClr val="000000"/>
                </a:solidFill>
                <a:latin typeface="Open Sans"/>
                <a:ea typeface="Open Sans"/>
                <a:cs typeface="Open Sans"/>
                <a:sym typeface="Open Sans"/>
              </a:rPr>
              <a:t>Arabic</a:t>
            </a:r>
            <a:br>
              <a:rPr lang="en-US" sz="2000">
                <a:solidFill>
                  <a:srgbClr val="000000"/>
                </a:solidFill>
                <a:latin typeface="Open Sans"/>
                <a:ea typeface="Open Sans"/>
                <a:cs typeface="Open Sans"/>
                <a:sym typeface="Open Sans"/>
              </a:rPr>
            </a:b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4"/>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Examples of Internationalized Email</a:t>
            </a:r>
            <a:endParaRPr sz="2800" dirty="0"/>
          </a:p>
        </p:txBody>
      </p:sp>
      <p:sp>
        <p:nvSpPr>
          <p:cNvPr id="260" name="Google Shape;260;p14"/>
          <p:cNvSpPr/>
          <p:nvPr/>
        </p:nvSpPr>
        <p:spPr>
          <a:xfrm>
            <a:off x="288751" y="1443796"/>
            <a:ext cx="6791318" cy="4929295"/>
          </a:xfrm>
          <a:prstGeom prst="rect">
            <a:avLst/>
          </a:prstGeom>
          <a:noFill/>
          <a:ln>
            <a:noFill/>
          </a:ln>
        </p:spPr>
        <p:txBody>
          <a:bodyPr spcFirstLastPara="1" wrap="square" lIns="0" tIns="0" rIns="0" bIns="0" anchor="t" anchorCtr="0">
            <a:normAutofit/>
          </a:bodyPr>
          <a:lstStyle/>
          <a:p>
            <a:pPr marL="457200" marR="0" lvl="0" indent="-277813" algn="l" rtl="0">
              <a:spcBef>
                <a:spcPts val="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Էլփոստ-թեստ@համընդհանուր-ընկալում-թեստ.հայ</a:t>
            </a:r>
            <a:endParaRPr dirty="0"/>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电子邮件测试@普遍适用测试.我爱你</a:t>
            </a:r>
            <a:r>
              <a:rPr lang="en-US" sz="2000" dirty="0">
                <a:solidFill>
                  <a:srgbClr val="000000"/>
                </a:solidFill>
                <a:latin typeface="Times New Roman"/>
                <a:ea typeface="Times New Roman"/>
                <a:cs typeface="Times New Roman"/>
                <a:sym typeface="Times New Roman"/>
              </a:rPr>
              <a:t> </a:t>
            </a:r>
            <a:endParaRPr dirty="0"/>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ईमेल-परीक्षण@सार्वभौमिक-स्वीकृति-परीक्षण.संगठन</a:t>
            </a:r>
            <a:r>
              <a:rPr lang="en-US" sz="2000" dirty="0">
                <a:solidFill>
                  <a:srgbClr val="000000"/>
                </a:solidFill>
                <a:latin typeface="Times New Roman"/>
                <a:ea typeface="Times New Roman"/>
                <a:cs typeface="Times New Roman"/>
                <a:sym typeface="Times New Roman"/>
              </a:rPr>
              <a:t>  </a:t>
            </a:r>
            <a:endParaRPr dirty="0"/>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تجربة-بريد-الكتروني@تجربة-القبول-الشامل.موريتانيا</a:t>
            </a:r>
            <a:endParaRPr dirty="0"/>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ηλεκτρονικό-μήνυμ</a:t>
            </a:r>
            <a:r>
              <a:rPr lang="en-US" sz="2000" dirty="0">
                <a:solidFill>
                  <a:srgbClr val="000000"/>
                </a:solidFill>
                <a:latin typeface="Times New Roman"/>
                <a:ea typeface="Times New Roman"/>
                <a:cs typeface="Times New Roman"/>
                <a:sym typeface="Times New Roman"/>
              </a:rPr>
              <a:t>α-</a:t>
            </a:r>
            <a:r>
              <a:rPr lang="en-US" sz="2000" dirty="0" err="1">
                <a:solidFill>
                  <a:srgbClr val="000000"/>
                </a:solidFill>
                <a:latin typeface="Times New Roman"/>
                <a:ea typeface="Times New Roman"/>
                <a:cs typeface="Times New Roman"/>
                <a:sym typeface="Times New Roman"/>
              </a:rPr>
              <a:t>δοκιμή@κ</a:t>
            </a:r>
            <a:r>
              <a:rPr lang="en-US" sz="2000" dirty="0">
                <a:solidFill>
                  <a:srgbClr val="000000"/>
                </a:solidFill>
                <a:latin typeface="Times New Roman"/>
                <a:ea typeface="Times New Roman"/>
                <a:cs typeface="Times New Roman"/>
                <a:sym typeface="Times New Roman"/>
              </a:rPr>
              <a:t>α</a:t>
            </a:r>
            <a:r>
              <a:rPr lang="en-US" sz="2000" dirty="0" err="1">
                <a:solidFill>
                  <a:srgbClr val="000000"/>
                </a:solidFill>
                <a:latin typeface="Times New Roman"/>
                <a:ea typeface="Times New Roman"/>
                <a:cs typeface="Times New Roman"/>
                <a:sym typeface="Times New Roman"/>
              </a:rPr>
              <a:t>θολική</a:t>
            </a:r>
            <a:r>
              <a:rPr lang="en-US" sz="2000" dirty="0">
                <a:solidFill>
                  <a:srgbClr val="000000"/>
                </a:solidFill>
                <a:latin typeface="Times New Roman"/>
                <a:ea typeface="Times New Roman"/>
                <a:cs typeface="Times New Roman"/>
                <a:sym typeface="Times New Roman"/>
              </a:rPr>
              <a:t>-απ</a:t>
            </a:r>
            <a:r>
              <a:rPr lang="en-US" sz="2000" dirty="0" err="1">
                <a:solidFill>
                  <a:srgbClr val="000000"/>
                </a:solidFill>
                <a:latin typeface="Times New Roman"/>
                <a:ea typeface="Times New Roman"/>
                <a:cs typeface="Times New Roman"/>
                <a:sym typeface="Times New Roman"/>
              </a:rPr>
              <a:t>οδοχή-δοκιμή.ευ</a:t>
            </a:r>
            <a:r>
              <a:rPr lang="en-US" sz="2000" dirty="0">
                <a:solidFill>
                  <a:srgbClr val="000000"/>
                </a:solidFill>
                <a:latin typeface="Times New Roman"/>
                <a:ea typeface="Times New Roman"/>
                <a:cs typeface="Times New Roman"/>
                <a:sym typeface="Times New Roman"/>
              </a:rPr>
              <a:t>  </a:t>
            </a:r>
            <a:endParaRPr dirty="0"/>
          </a:p>
          <a:p>
            <a:pPr marL="457200" marR="0" lvl="0" indent="-277813" algn="l" rtl="0">
              <a:spcBef>
                <a:spcPts val="2000"/>
              </a:spcBef>
              <a:spcAft>
                <a:spcPts val="0"/>
              </a:spcAft>
              <a:buClr>
                <a:srgbClr val="000000"/>
              </a:buClr>
              <a:buSzPts val="1500"/>
              <a:buFont typeface="Arial"/>
              <a:buAutoNum type="arabicPeriod"/>
            </a:pPr>
            <a:r>
              <a:rPr lang="en-US" sz="2000" dirty="0" err="1">
                <a:solidFill>
                  <a:srgbClr val="000000"/>
                </a:solidFill>
                <a:latin typeface="Times New Roman"/>
                <a:ea typeface="Times New Roman"/>
                <a:cs typeface="Times New Roman"/>
                <a:sym typeface="Times New Roman"/>
              </a:rPr>
              <a:t>மின்னஞ்சல்-சோதனை@பொது-ஏற்பு-சோதனை.சிங்கப்பூர்</a:t>
            </a:r>
            <a:endParaRPr sz="2000" dirty="0">
              <a:solidFill>
                <a:srgbClr val="000000"/>
              </a:solidFill>
              <a:latin typeface="Times New Roman"/>
              <a:ea typeface="Times New Roman"/>
              <a:cs typeface="Times New Roman"/>
              <a:sym typeface="Times New Roman"/>
            </a:endParaRPr>
          </a:p>
          <a:p>
            <a:pPr marL="0" marR="0" lvl="0" indent="0" algn="l" rtl="0">
              <a:spcBef>
                <a:spcPts val="2000"/>
              </a:spcBef>
              <a:spcAft>
                <a:spcPts val="0"/>
              </a:spcAft>
              <a:buNone/>
            </a:pPr>
            <a:endParaRPr sz="2000" dirty="0">
              <a:solidFill>
                <a:srgbClr val="000000"/>
              </a:solidFill>
              <a:latin typeface="Open Sans"/>
              <a:ea typeface="Open Sans"/>
              <a:cs typeface="Open Sans"/>
              <a:sym typeface="Open Sans"/>
            </a:endParaRPr>
          </a:p>
        </p:txBody>
      </p:sp>
      <p:sp>
        <p:nvSpPr>
          <p:cNvPr id="261" name="Google Shape;261;p14"/>
          <p:cNvSpPr/>
          <p:nvPr/>
        </p:nvSpPr>
        <p:spPr>
          <a:xfrm>
            <a:off x="7318243" y="1443796"/>
            <a:ext cx="1450854" cy="492929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n-US" sz="2000" dirty="0">
                <a:solidFill>
                  <a:srgbClr val="000000"/>
                </a:solidFill>
                <a:latin typeface="Open Sans"/>
                <a:ea typeface="Open Sans"/>
                <a:cs typeface="Open Sans"/>
                <a:sym typeface="Open Sans"/>
              </a:rPr>
              <a:t>Armenian</a:t>
            </a:r>
            <a:endParaRPr dirty="0"/>
          </a:p>
          <a:p>
            <a:pPr marL="0" marR="0" lvl="0" indent="0" algn="l" rtl="0">
              <a:spcBef>
                <a:spcPts val="2000"/>
              </a:spcBef>
              <a:spcAft>
                <a:spcPts val="0"/>
              </a:spcAft>
              <a:buNone/>
            </a:pPr>
            <a:r>
              <a:rPr lang="en-US" sz="2000" dirty="0">
                <a:solidFill>
                  <a:srgbClr val="000000"/>
                </a:solidFill>
                <a:latin typeface="Open Sans"/>
                <a:ea typeface="Open Sans"/>
                <a:cs typeface="Open Sans"/>
                <a:sym typeface="Open Sans"/>
              </a:rPr>
              <a:t>Chinese</a:t>
            </a:r>
            <a:endParaRPr dirty="0"/>
          </a:p>
          <a:p>
            <a:pPr marL="0" marR="0" lvl="0" indent="0" algn="l" rtl="0">
              <a:spcBef>
                <a:spcPts val="2000"/>
              </a:spcBef>
              <a:spcAft>
                <a:spcPts val="0"/>
              </a:spcAft>
              <a:buNone/>
            </a:pPr>
            <a:r>
              <a:rPr lang="en-US" sz="2000" dirty="0">
                <a:solidFill>
                  <a:srgbClr val="000000"/>
                </a:solidFill>
                <a:latin typeface="Open Sans"/>
                <a:ea typeface="Open Sans"/>
                <a:cs typeface="Open Sans"/>
                <a:sym typeface="Open Sans"/>
              </a:rPr>
              <a:t>Devanagari</a:t>
            </a:r>
            <a:endParaRPr dirty="0"/>
          </a:p>
          <a:p>
            <a:pPr marL="0" marR="0" lvl="0" indent="0" algn="l" rtl="0">
              <a:spcBef>
                <a:spcPts val="2000"/>
              </a:spcBef>
              <a:spcAft>
                <a:spcPts val="0"/>
              </a:spcAft>
              <a:buNone/>
            </a:pPr>
            <a:r>
              <a:rPr lang="en-US" sz="2000" dirty="0">
                <a:solidFill>
                  <a:srgbClr val="000000"/>
                </a:solidFill>
                <a:latin typeface="Open Sans"/>
                <a:ea typeface="Open Sans"/>
                <a:cs typeface="Open Sans"/>
                <a:sym typeface="Open Sans"/>
              </a:rPr>
              <a:t>Arabic</a:t>
            </a:r>
            <a:endParaRPr dirty="0"/>
          </a:p>
          <a:p>
            <a:pPr marL="0" marR="0" lvl="0" indent="0" algn="l" rtl="0">
              <a:spcBef>
                <a:spcPts val="2000"/>
              </a:spcBef>
              <a:spcAft>
                <a:spcPts val="0"/>
              </a:spcAft>
              <a:buNone/>
            </a:pPr>
            <a:r>
              <a:rPr lang="en-US" sz="2000" dirty="0">
                <a:solidFill>
                  <a:srgbClr val="000000"/>
                </a:solidFill>
                <a:latin typeface="Open Sans"/>
                <a:ea typeface="Open Sans"/>
                <a:cs typeface="Open Sans"/>
                <a:sym typeface="Open Sans"/>
              </a:rPr>
              <a:t>Greek            </a:t>
            </a:r>
            <a:endParaRPr dirty="0"/>
          </a:p>
          <a:p>
            <a:pPr marL="0" marR="0" lvl="0" indent="0" algn="l" rtl="0">
              <a:spcBef>
                <a:spcPts val="2000"/>
              </a:spcBef>
              <a:spcAft>
                <a:spcPts val="0"/>
              </a:spcAft>
              <a:buNone/>
            </a:pPr>
            <a:r>
              <a:rPr lang="en-US" sz="2000" dirty="0">
                <a:solidFill>
                  <a:srgbClr val="000000"/>
                </a:solidFill>
                <a:latin typeface="Open Sans"/>
                <a:ea typeface="Open Sans"/>
                <a:cs typeface="Open Sans"/>
                <a:sym typeface="Open Sans"/>
              </a:rPr>
              <a:t>Tamil</a:t>
            </a:r>
            <a:br>
              <a:rPr lang="en-US" sz="2000" dirty="0">
                <a:solidFill>
                  <a:srgbClr val="000000"/>
                </a:solidFill>
                <a:latin typeface="Open Sans"/>
                <a:ea typeface="Open Sans"/>
                <a:cs typeface="Open Sans"/>
                <a:sym typeface="Open Sans"/>
              </a:rPr>
            </a:b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a:p>
            <a:pPr marL="342900" marR="0" lvl="0" indent="-247650" algn="l" rtl="0">
              <a:spcBef>
                <a:spcPts val="2000"/>
              </a:spcBef>
              <a:spcAft>
                <a:spcPts val="0"/>
              </a:spcAft>
              <a:buClr>
                <a:srgbClr val="000000"/>
              </a:buClr>
              <a:buSzPts val="1500"/>
              <a:buFont typeface="Noto Sans Symbols"/>
              <a:buNone/>
            </a:pPr>
            <a:endParaRPr sz="2000" dirty="0">
              <a:solidFill>
                <a:srgbClr val="0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5"/>
          <p:cNvSpPr txBox="1">
            <a:spLocks noGrp="1"/>
          </p:cNvSpPr>
          <p:nvPr>
            <p:ph type="title"/>
          </p:nvPr>
        </p:nvSpPr>
        <p:spPr>
          <a:xfrm>
            <a:off x="320041" y="275167"/>
            <a:ext cx="8503284"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200"/>
              <a:buFont typeface="Open Sans"/>
              <a:buNone/>
            </a:pPr>
            <a:r>
              <a:rPr lang="en-US" sz="2800" dirty="0"/>
              <a:t>What is Universal Acceptance (UA)?</a:t>
            </a:r>
            <a:endParaRPr sz="2800" dirty="0"/>
          </a:p>
        </p:txBody>
      </p:sp>
      <p:sp>
        <p:nvSpPr>
          <p:cNvPr id="267" name="Google Shape;267;p15"/>
          <p:cNvSpPr txBox="1">
            <a:spLocks noGrp="1"/>
          </p:cNvSpPr>
          <p:nvPr>
            <p:ph type="body" idx="1"/>
          </p:nvPr>
        </p:nvSpPr>
        <p:spPr>
          <a:xfrm>
            <a:off x="320675" y="1318686"/>
            <a:ext cx="8450746" cy="4973626"/>
          </a:xfrm>
          <a:prstGeom prst="rect">
            <a:avLst/>
          </a:prstGeom>
          <a:noFill/>
          <a:ln>
            <a:noFill/>
          </a:ln>
        </p:spPr>
        <p:txBody>
          <a:bodyPr spcFirstLastPara="1" wrap="square" lIns="91425" tIns="45700" rIns="91425" bIns="45700" anchor="t" anchorCtr="0">
            <a:noAutofit/>
          </a:bodyPr>
          <a:lstStyle/>
          <a:p>
            <a:pPr marL="274320" lvl="0" indent="-182880" algn="l" rtl="0">
              <a:spcBef>
                <a:spcPts val="0"/>
              </a:spcBef>
              <a:spcAft>
                <a:spcPts val="0"/>
              </a:spcAft>
              <a:buClr>
                <a:schemeClr val="accent3"/>
              </a:buClr>
              <a:buSzPts val="1530"/>
              <a:buFont typeface="Merriweather Sans"/>
              <a:buChar char="*"/>
            </a:pPr>
            <a:r>
              <a:rPr lang="en-US" sz="1800" dirty="0"/>
              <a:t>While the Domain Name System (DNS) has evolved, the checks used by many software applications to validate domain names and email addresses </a:t>
            </a:r>
            <a:r>
              <a:rPr lang="en-US" sz="1800"/>
              <a:t>remain outdated</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In addition, not all online portals are primed for the opening of a user account with a related email address, leaving many people unable to navigate the Internet using their language and online identity </a:t>
            </a:r>
            <a:r>
              <a:rPr lang="en-US" sz="1800"/>
              <a:t>of choice </a:t>
            </a:r>
            <a:endParaRPr dirty="0"/>
          </a:p>
          <a:p>
            <a:pPr marL="274320" lvl="0" indent="-85725" algn="l" rtl="0">
              <a:spcBef>
                <a:spcPts val="360"/>
              </a:spcBef>
              <a:spcAft>
                <a:spcPts val="0"/>
              </a:spcAft>
              <a:buClr>
                <a:schemeClr val="accent3"/>
              </a:buClr>
              <a:buSzPts val="1530"/>
              <a:buFont typeface="Merriweather Sans"/>
              <a:buNone/>
            </a:pPr>
            <a:endParaRPr sz="1800" dirty="0"/>
          </a:p>
          <a:p>
            <a:pPr marL="274320" lvl="0" indent="-182880" algn="l" rtl="0">
              <a:spcBef>
                <a:spcPts val="360"/>
              </a:spcBef>
              <a:spcAft>
                <a:spcPts val="0"/>
              </a:spcAft>
              <a:buClr>
                <a:schemeClr val="accent3"/>
              </a:buClr>
              <a:buSzPts val="1530"/>
              <a:buFont typeface="Merriweather Sans"/>
              <a:buChar char="*"/>
            </a:pPr>
            <a:r>
              <a:rPr lang="en-US" sz="1800" dirty="0"/>
              <a:t>Considered a technical compliance best practice, UA solves these issues by ensuring all valid domain names and email addresses, regardless of script, language or character length, can be used equally by all Internet-enabled applications, devices, </a:t>
            </a:r>
            <a:r>
              <a:rPr lang="en-US" sz="1800"/>
              <a:t>and systems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txBox="1">
            <a:spLocks noGrp="1"/>
          </p:cNvSpPr>
          <p:nvPr>
            <p:ph type="title"/>
          </p:nvPr>
        </p:nvSpPr>
        <p:spPr>
          <a:xfrm>
            <a:off x="320040" y="275167"/>
            <a:ext cx="8441502"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3200"/>
              <a:buFont typeface="Open Sans"/>
              <a:buNone/>
            </a:pP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Example of a UA Issue</a:t>
            </a:r>
            <a:endParaRPr sz="2800" dirty="0"/>
          </a:p>
        </p:txBody>
      </p:sp>
      <p:sp>
        <p:nvSpPr>
          <p:cNvPr id="279" name="Google Shape;279;p17"/>
          <p:cNvSpPr txBox="1"/>
          <p:nvPr/>
        </p:nvSpPr>
        <p:spPr>
          <a:xfrm>
            <a:off x="372533" y="1724984"/>
            <a:ext cx="8481183" cy="86789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1800" dirty="0">
                <a:solidFill>
                  <a:schemeClr val="dk1"/>
                </a:solidFill>
                <a:latin typeface="Open Sans Light"/>
                <a:ea typeface="Open Sans Light"/>
                <a:cs typeface="Open Sans Light"/>
                <a:sym typeface="Open Sans Ligh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A valid email is rejected by a form used on a website and is incorrectly displayed from left-to-right instead of right-to-left:</a:t>
            </a:r>
          </a:p>
        </p:txBody>
      </p:sp>
      <p:pic>
        <p:nvPicPr>
          <p:cNvPr id="280" name="Google Shape;280;p17"/>
          <p:cNvPicPr preferRelativeResize="0"/>
          <p:nvPr/>
        </p:nvPicPr>
        <p:blipFill rotWithShape="1">
          <a:blip r:embed="rId3">
            <a:alphaModFix/>
          </a:blip>
          <a:srcRect/>
          <a:stretch/>
        </p:blipFill>
        <p:spPr>
          <a:xfrm>
            <a:off x="124286" y="2813754"/>
            <a:ext cx="8832566" cy="2672646"/>
          </a:xfrm>
          <a:prstGeom prst="rect">
            <a:avLst/>
          </a:prstGeom>
          <a:noFill/>
          <a:ln w="19050"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TotalTime>
  <Words>2720</Words>
  <Application>Microsoft Macintosh PowerPoint</Application>
  <PresentationFormat>On-screen Show (4:3)</PresentationFormat>
  <Paragraphs>357</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Merriweather Sans</vt:lpstr>
      <vt:lpstr>Open Sans</vt:lpstr>
      <vt:lpstr>Source Sans Pro Light</vt:lpstr>
      <vt:lpstr>Times New Roman</vt:lpstr>
      <vt:lpstr>Open Sans Light</vt:lpstr>
      <vt:lpstr>Noto Sans Symbols</vt:lpstr>
      <vt:lpstr>Calibri</vt:lpstr>
      <vt:lpstr>Arial</vt:lpstr>
      <vt:lpstr>Office Theme</vt:lpstr>
      <vt:lpstr>Academic Curriculum for Universal Acceptance (UA) of Domain Names and Email Addresses</vt:lpstr>
      <vt:lpstr>Welcome!</vt:lpstr>
      <vt:lpstr>Evolution of Domain Name and Email Systems</vt:lpstr>
      <vt:lpstr>IDN Country Code Top-Level Domains (ccTLDs)</vt:lpstr>
      <vt:lpstr>IDN Generic TLDs (gTLDs)</vt:lpstr>
      <vt:lpstr>Examples of IDNs</vt:lpstr>
      <vt:lpstr>Examples of Internationalized Email</vt:lpstr>
      <vt:lpstr>What is Universal Acceptance (UA)?</vt:lpstr>
      <vt:lpstr>Example of a UA Issue</vt:lpstr>
      <vt:lpstr>Examples of Categories Affected by UA</vt:lpstr>
      <vt:lpstr>UA Goal and Impact</vt:lpstr>
      <vt:lpstr>Why Does UA Matter?</vt:lpstr>
      <vt:lpstr>Making Applications UA-Ready</vt:lpstr>
      <vt:lpstr>A Call to Action </vt:lpstr>
      <vt:lpstr>A Call to Action </vt:lpstr>
      <vt:lpstr>Key Objectives for Academic Curricula for UA</vt:lpstr>
      <vt:lpstr>Curricular Design Considerations </vt:lpstr>
      <vt:lpstr>Proposed Modules</vt:lpstr>
      <vt:lpstr>Module 1: Unicode Programming Fundamentals </vt:lpstr>
      <vt:lpstr>Module 2: Unicode Advanced Programming </vt:lpstr>
      <vt:lpstr>Module 3: Unicode in Data Structures and Algorithms</vt:lpstr>
      <vt:lpstr>Module 4 : Unicode in Database Management Systems</vt:lpstr>
      <vt:lpstr>Module 5: Introducing Internationalized Domain Names (IDNs)</vt:lpstr>
      <vt:lpstr>Module 6: Programming with Internationalized Domain Names (IDNs)</vt:lpstr>
      <vt:lpstr>Module 7: Advanced Topics for Internationalized Domain Names (IDNs)</vt:lpstr>
      <vt:lpstr>Module 8: Email Address Internationalization (EAI)</vt:lpstr>
      <vt:lpstr>Module 9: Programming for Email address internationalization (EAI)</vt:lpstr>
      <vt:lpstr>Module 10: Processing IDNs and EAI in Mobile Apps</vt:lpstr>
      <vt:lpstr>Module 11: IDN Security</vt:lpstr>
      <vt:lpstr>Module 12: Unicode Support in Operating Systems</vt:lpstr>
      <vt:lpstr>Coursework Impacted</vt:lpstr>
      <vt:lpstr>Resources to Support Curricular Update</vt:lpstr>
      <vt:lpstr>Get Involved with UA!</vt:lpstr>
      <vt:lpstr>Engage with ICANN – Fellowship and NextGen Programs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Acceptance (UA) of Domain Names and Email Addresses</dc:title>
  <dc:creator>Nicole Davenport</dc:creator>
  <cp:lastModifiedBy>Sarmad Hussain</cp:lastModifiedBy>
  <cp:revision>47</cp:revision>
  <dcterms:created xsi:type="dcterms:W3CDTF">2016-03-09T19:41:20Z</dcterms:created>
  <dcterms:modified xsi:type="dcterms:W3CDTF">2024-01-24T15:41:38Z</dcterms:modified>
</cp:coreProperties>
</file>