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1"/>
  </p:notesMasterIdLst>
  <p:handoutMasterIdLst>
    <p:handoutMasterId r:id="rId82"/>
  </p:handoutMasterIdLst>
  <p:sldIdLst>
    <p:sldId id="548" r:id="rId2"/>
    <p:sldId id="847" r:id="rId3"/>
    <p:sldId id="833" r:id="rId4"/>
    <p:sldId id="822" r:id="rId5"/>
    <p:sldId id="807" r:id="rId6"/>
    <p:sldId id="804" r:id="rId7"/>
    <p:sldId id="1391" r:id="rId8"/>
    <p:sldId id="266" r:id="rId9"/>
    <p:sldId id="826" r:id="rId10"/>
    <p:sldId id="854" r:id="rId11"/>
    <p:sldId id="824" r:id="rId12"/>
    <p:sldId id="1393" r:id="rId13"/>
    <p:sldId id="1394" r:id="rId14"/>
    <p:sldId id="1306" r:id="rId15"/>
    <p:sldId id="1307" r:id="rId16"/>
    <p:sldId id="1389" r:id="rId17"/>
    <p:sldId id="1308" r:id="rId18"/>
    <p:sldId id="1310" r:id="rId19"/>
    <p:sldId id="1318" r:id="rId20"/>
    <p:sldId id="1365" r:id="rId21"/>
    <p:sldId id="1317" r:id="rId22"/>
    <p:sldId id="1313" r:id="rId23"/>
    <p:sldId id="1311" r:id="rId24"/>
    <p:sldId id="1309" r:id="rId25"/>
    <p:sldId id="1331" r:id="rId26"/>
    <p:sldId id="1335" r:id="rId27"/>
    <p:sldId id="1334" r:id="rId28"/>
    <p:sldId id="1332" r:id="rId29"/>
    <p:sldId id="1333" r:id="rId30"/>
    <p:sldId id="1367" r:id="rId31"/>
    <p:sldId id="1320" r:id="rId32"/>
    <p:sldId id="1375" r:id="rId33"/>
    <p:sldId id="1336" r:id="rId34"/>
    <p:sldId id="1337" r:id="rId35"/>
    <p:sldId id="848" r:id="rId36"/>
    <p:sldId id="865" r:id="rId37"/>
    <p:sldId id="1338" r:id="rId38"/>
    <p:sldId id="1339" r:id="rId39"/>
    <p:sldId id="1369" r:id="rId40"/>
    <p:sldId id="1370" r:id="rId41"/>
    <p:sldId id="1340" r:id="rId42"/>
    <p:sldId id="1388" r:id="rId43"/>
    <p:sldId id="1344" r:id="rId44"/>
    <p:sldId id="1392" r:id="rId45"/>
    <p:sldId id="1383" r:id="rId46"/>
    <p:sldId id="1384" r:id="rId47"/>
    <p:sldId id="1377" r:id="rId48"/>
    <p:sldId id="1378" r:id="rId49"/>
    <p:sldId id="1387" r:id="rId50"/>
    <p:sldId id="1345" r:id="rId51"/>
    <p:sldId id="1346" r:id="rId52"/>
    <p:sldId id="1347" r:id="rId53"/>
    <p:sldId id="1357" r:id="rId54"/>
    <p:sldId id="1348" r:id="rId55"/>
    <p:sldId id="1350" r:id="rId56"/>
    <p:sldId id="866" r:id="rId57"/>
    <p:sldId id="1351" r:id="rId58"/>
    <p:sldId id="1353" r:id="rId59"/>
    <p:sldId id="1354" r:id="rId60"/>
    <p:sldId id="1386" r:id="rId61"/>
    <p:sldId id="1355" r:id="rId62"/>
    <p:sldId id="1356" r:id="rId63"/>
    <p:sldId id="1382" r:id="rId64"/>
    <p:sldId id="1385" r:id="rId65"/>
    <p:sldId id="1360" r:id="rId66"/>
    <p:sldId id="1361" r:id="rId67"/>
    <p:sldId id="1362" r:id="rId68"/>
    <p:sldId id="1376" r:id="rId69"/>
    <p:sldId id="1379" r:id="rId70"/>
    <p:sldId id="1363" r:id="rId71"/>
    <p:sldId id="1364" r:id="rId72"/>
    <p:sldId id="1380" r:id="rId73"/>
    <p:sldId id="1305" r:id="rId74"/>
    <p:sldId id="1268" r:id="rId75"/>
    <p:sldId id="1299" r:id="rId76"/>
    <p:sldId id="846" r:id="rId77"/>
    <p:sldId id="789" r:id="rId78"/>
    <p:sldId id="818" r:id="rId79"/>
    <p:sldId id="756"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cmAuthor id="2" name="Jane Sexton" initials="JS" lastIdx="1" clrIdx="1">
    <p:extLst>
      <p:ext uri="{19B8F6BF-5375-455C-9EA6-DF929625EA0E}">
        <p15:presenceInfo xmlns:p15="http://schemas.microsoft.com/office/powerpoint/2012/main" userId="S::jane.sexton@icann.org::74f5318d-4b03-4508-9132-a81a58a7f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40"/>
    <a:srgbClr val="36A240"/>
    <a:srgbClr val="FF9300"/>
    <a:srgbClr val="FA5B36"/>
    <a:srgbClr val="FFFFFF"/>
    <a:srgbClr val="000000"/>
    <a:srgbClr val="DEDEDE"/>
    <a:srgbClr val="002B49"/>
    <a:srgbClr val="9C240F"/>
    <a:srgbClr val="CB46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5" autoAdjust="0"/>
    <p:restoredTop sz="88587" autoAdjust="0"/>
  </p:normalViewPr>
  <p:slideViewPr>
    <p:cSldViewPr snapToGrid="0" snapToObjects="1">
      <p:cViewPr varScale="1">
        <p:scale>
          <a:sx n="98" d="100"/>
          <a:sy n="98" d="100"/>
        </p:scale>
        <p:origin x="1312" y="184"/>
      </p:cViewPr>
      <p:guideLst>
        <p:guide orient="horz" pos="1416"/>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68"/>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var\folders\ct\_dchkt890t9b566kstk40dqnl99nk2\T\com.microsoft.Outlook\Outlook%20Temp\EAI-Testing-Results-charts-02-04-2022%5b1%5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j-lt"/>
                <a:ea typeface="+mn-ea"/>
                <a:cs typeface="+mn-cs"/>
              </a:defRPr>
            </a:pPr>
            <a:r>
              <a:rPr lang="en-IN" sz="1800" b="1" dirty="0">
                <a:latin typeface="+mj-lt"/>
              </a:rPr>
              <a:t>EAI Acceptance 2017 to 2022</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0.34483381835247207"/>
          <c:y val="9.9523140565116006E-2"/>
          <c:w val="0.61523880059949065"/>
          <c:h val="0.8178038814206694"/>
        </c:manualLayout>
      </c:layout>
      <c:barChart>
        <c:barDir val="bar"/>
        <c:grouping val="clustered"/>
        <c:varyColors val="0"/>
        <c:ser>
          <c:idx val="0"/>
          <c:order val="0"/>
          <c:tx>
            <c:strRef>
              <c:f>'2017-2022'!$C$1</c:f>
              <c:strCache>
                <c:ptCount val="1"/>
                <c:pt idx="0">
                  <c:v>2017</c:v>
                </c:pt>
              </c:strCache>
            </c:strRef>
          </c:tx>
          <c:spPr>
            <a:solidFill>
              <a:srgbClr val="C1500B"/>
            </a:solidFill>
            <a:ln>
              <a:noFill/>
            </a:ln>
            <a:effectLst/>
          </c:spPr>
          <c:invertIfNegative val="0"/>
          <c:cat>
            <c:strRef>
              <c:f>'2017-2022'!$B$2:$B$8</c:f>
              <c:strCache>
                <c:ptCount val="7"/>
                <c:pt idx="0">
                  <c:v>ascii@ascii.newshort</c:v>
                </c:pt>
                <c:pt idx="1">
                  <c:v>ascii@ascii.newlong</c:v>
                </c:pt>
                <c:pt idx="2">
                  <c:v>ascii@idn.ascii</c:v>
                </c:pt>
                <c:pt idx="3">
                  <c:v>ascii@ascii.idn</c:v>
                </c:pt>
                <c:pt idx="4">
                  <c:v>Unicode@ascii.ascii</c:v>
                </c:pt>
                <c:pt idx="5">
                  <c:v>chinese@chinese.chinese</c:v>
                </c:pt>
                <c:pt idx="6">
                  <c:v>arabic.arabic@arabic</c:v>
                </c:pt>
              </c:strCache>
            </c:strRef>
          </c:cat>
          <c:val>
            <c:numRef>
              <c:f>'2017-2022'!$C$2:$C$8</c:f>
              <c:numCache>
                <c:formatCode>0%</c:formatCode>
                <c:ptCount val="7"/>
                <c:pt idx="0">
                  <c:v>0.91</c:v>
                </c:pt>
                <c:pt idx="1">
                  <c:v>0.78</c:v>
                </c:pt>
                <c:pt idx="2">
                  <c:v>0.45</c:v>
                </c:pt>
                <c:pt idx="4">
                  <c:v>0.14000000000000001</c:v>
                </c:pt>
                <c:pt idx="5">
                  <c:v>0.08</c:v>
                </c:pt>
                <c:pt idx="6">
                  <c:v>0.08</c:v>
                </c:pt>
              </c:numCache>
            </c:numRef>
          </c:val>
          <c:extLst>
            <c:ext xmlns:c16="http://schemas.microsoft.com/office/drawing/2014/chart" uri="{C3380CC4-5D6E-409C-BE32-E72D297353CC}">
              <c16:uniqueId val="{00000000-04BC-446D-BA0A-F9C4B81A066C}"/>
            </c:ext>
          </c:extLst>
        </c:ser>
        <c:ser>
          <c:idx val="1"/>
          <c:order val="1"/>
          <c:tx>
            <c:strRef>
              <c:f>'2017-2022'!$D$1</c:f>
              <c:strCache>
                <c:ptCount val="1"/>
                <c:pt idx="0">
                  <c:v>2019</c:v>
                </c:pt>
              </c:strCache>
            </c:strRef>
          </c:tx>
          <c:spPr>
            <a:solidFill>
              <a:srgbClr val="ED7E33"/>
            </a:solidFill>
            <a:ln>
              <a:noFill/>
            </a:ln>
            <a:effectLst/>
          </c:spPr>
          <c:invertIfNegative val="0"/>
          <c:cat>
            <c:strRef>
              <c:f>'2017-2022'!$B$2:$B$8</c:f>
              <c:strCache>
                <c:ptCount val="7"/>
                <c:pt idx="0">
                  <c:v>ascii@ascii.newshort</c:v>
                </c:pt>
                <c:pt idx="1">
                  <c:v>ascii@ascii.newlong</c:v>
                </c:pt>
                <c:pt idx="2">
                  <c:v>ascii@idn.ascii</c:v>
                </c:pt>
                <c:pt idx="3">
                  <c:v>ascii@ascii.idn</c:v>
                </c:pt>
                <c:pt idx="4">
                  <c:v>Unicode@ascii.ascii</c:v>
                </c:pt>
                <c:pt idx="5">
                  <c:v>chinese@chinese.chinese</c:v>
                </c:pt>
                <c:pt idx="6">
                  <c:v>arabic.arabic@arabic</c:v>
                </c:pt>
              </c:strCache>
            </c:strRef>
          </c:cat>
          <c:val>
            <c:numRef>
              <c:f>'2017-2022'!$D$2:$D$8</c:f>
              <c:numCache>
                <c:formatCode>0%</c:formatCode>
                <c:ptCount val="7"/>
                <c:pt idx="0">
                  <c:v>0.97</c:v>
                </c:pt>
                <c:pt idx="1">
                  <c:v>0.84</c:v>
                </c:pt>
                <c:pt idx="2">
                  <c:v>0.5</c:v>
                </c:pt>
                <c:pt idx="4">
                  <c:v>0.13</c:v>
                </c:pt>
                <c:pt idx="5">
                  <c:v>0.08</c:v>
                </c:pt>
                <c:pt idx="6">
                  <c:v>7.0000000000000007E-2</c:v>
                </c:pt>
              </c:numCache>
            </c:numRef>
          </c:val>
          <c:extLst>
            <c:ext xmlns:c16="http://schemas.microsoft.com/office/drawing/2014/chart" uri="{C3380CC4-5D6E-409C-BE32-E72D297353CC}">
              <c16:uniqueId val="{00000001-04BC-446D-BA0A-F9C4B81A066C}"/>
            </c:ext>
          </c:extLst>
        </c:ser>
        <c:ser>
          <c:idx val="2"/>
          <c:order val="2"/>
          <c:tx>
            <c:strRef>
              <c:f>'2017-2022'!$E$1</c:f>
              <c:strCache>
                <c:ptCount val="1"/>
                <c:pt idx="0">
                  <c:v>2020</c:v>
                </c:pt>
              </c:strCache>
            </c:strRef>
          </c:tx>
          <c:spPr>
            <a:solidFill>
              <a:srgbClr val="F4B488"/>
            </a:solidFill>
            <a:ln>
              <a:noFill/>
            </a:ln>
            <a:effectLst/>
          </c:spPr>
          <c:invertIfNegative val="0"/>
          <c:cat>
            <c:strRef>
              <c:f>'2017-2022'!$B$2:$B$8</c:f>
              <c:strCache>
                <c:ptCount val="7"/>
                <c:pt idx="0">
                  <c:v>ascii@ascii.newshort</c:v>
                </c:pt>
                <c:pt idx="1">
                  <c:v>ascii@ascii.newlong</c:v>
                </c:pt>
                <c:pt idx="2">
                  <c:v>ascii@idn.ascii</c:v>
                </c:pt>
                <c:pt idx="3">
                  <c:v>ascii@ascii.idn</c:v>
                </c:pt>
                <c:pt idx="4">
                  <c:v>Unicode@ascii.ascii</c:v>
                </c:pt>
                <c:pt idx="5">
                  <c:v>chinese@chinese.chinese</c:v>
                </c:pt>
                <c:pt idx="6">
                  <c:v>arabic.arabic@arabic</c:v>
                </c:pt>
              </c:strCache>
            </c:strRef>
          </c:cat>
          <c:val>
            <c:numRef>
              <c:f>'2017-2022'!$E$2:$E$8</c:f>
              <c:numCache>
                <c:formatCode>0.00%</c:formatCode>
                <c:ptCount val="7"/>
                <c:pt idx="0">
                  <c:v>0.98299999999999998</c:v>
                </c:pt>
                <c:pt idx="1">
                  <c:v>0.84799999999999998</c:v>
                </c:pt>
                <c:pt idx="2">
                  <c:v>0.47899999999999998</c:v>
                </c:pt>
                <c:pt idx="4">
                  <c:v>0.187</c:v>
                </c:pt>
                <c:pt idx="5">
                  <c:v>0.11</c:v>
                </c:pt>
                <c:pt idx="6">
                  <c:v>0.113</c:v>
                </c:pt>
              </c:numCache>
            </c:numRef>
          </c:val>
          <c:extLst>
            <c:ext xmlns:c16="http://schemas.microsoft.com/office/drawing/2014/chart" uri="{C3380CC4-5D6E-409C-BE32-E72D297353CC}">
              <c16:uniqueId val="{00000002-04BC-446D-BA0A-F9C4B81A066C}"/>
            </c:ext>
          </c:extLst>
        </c:ser>
        <c:ser>
          <c:idx val="3"/>
          <c:order val="3"/>
          <c:tx>
            <c:strRef>
              <c:f>'2017-2022'!$F$1</c:f>
              <c:strCache>
                <c:ptCount val="1"/>
                <c:pt idx="0">
                  <c:v>2022</c:v>
                </c:pt>
              </c:strCache>
            </c:strRef>
          </c:tx>
          <c:spPr>
            <a:solidFill>
              <a:srgbClr val="FADDCA"/>
            </a:solidFill>
            <a:ln>
              <a:noFill/>
            </a:ln>
            <a:effectLst/>
          </c:spPr>
          <c:invertIfNegative val="0"/>
          <c:cat>
            <c:strRef>
              <c:f>'2017-2022'!$B$2:$B$8</c:f>
              <c:strCache>
                <c:ptCount val="7"/>
                <c:pt idx="0">
                  <c:v>ascii@ascii.newshort</c:v>
                </c:pt>
                <c:pt idx="1">
                  <c:v>ascii@ascii.newlong</c:v>
                </c:pt>
                <c:pt idx="2">
                  <c:v>ascii@idn.ascii</c:v>
                </c:pt>
                <c:pt idx="3">
                  <c:v>ascii@ascii.idn</c:v>
                </c:pt>
                <c:pt idx="4">
                  <c:v>Unicode@ascii.ascii</c:v>
                </c:pt>
                <c:pt idx="5">
                  <c:v>chinese@chinese.chinese</c:v>
                </c:pt>
                <c:pt idx="6">
                  <c:v>arabic.arabic@arabic</c:v>
                </c:pt>
              </c:strCache>
            </c:strRef>
          </c:cat>
          <c:val>
            <c:numRef>
              <c:f>'2017-2022'!$F$2:$F$8</c:f>
              <c:numCache>
                <c:formatCode>0.00%</c:formatCode>
                <c:ptCount val="7"/>
                <c:pt idx="0">
                  <c:v>0.92789999999999995</c:v>
                </c:pt>
                <c:pt idx="1">
                  <c:v>0.80900000000000005</c:v>
                </c:pt>
                <c:pt idx="2">
                  <c:v>0.52239999999999998</c:v>
                </c:pt>
                <c:pt idx="3">
                  <c:v>0.3488</c:v>
                </c:pt>
                <c:pt idx="4">
                  <c:v>8.1100000000000005E-2</c:v>
                </c:pt>
                <c:pt idx="5">
                  <c:v>8.7099999999999997E-2</c:v>
                </c:pt>
                <c:pt idx="6">
                  <c:v>8.1600000000000006E-2</c:v>
                </c:pt>
              </c:numCache>
            </c:numRef>
          </c:val>
          <c:extLst>
            <c:ext xmlns:c16="http://schemas.microsoft.com/office/drawing/2014/chart" uri="{C3380CC4-5D6E-409C-BE32-E72D297353CC}">
              <c16:uniqueId val="{00000003-04BC-446D-BA0A-F9C4B81A066C}"/>
            </c:ext>
          </c:extLst>
        </c:ser>
        <c:dLbls>
          <c:showLegendKey val="0"/>
          <c:showVal val="0"/>
          <c:showCatName val="0"/>
          <c:showSerName val="0"/>
          <c:showPercent val="0"/>
          <c:showBubbleSize val="0"/>
        </c:dLbls>
        <c:gapWidth val="130"/>
        <c:axId val="127625680"/>
        <c:axId val="127629840"/>
      </c:barChart>
      <c:catAx>
        <c:axId val="127625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27629840"/>
        <c:crosses val="autoZero"/>
        <c:auto val="1"/>
        <c:lblAlgn val="ctr"/>
        <c:lblOffset val="100"/>
        <c:noMultiLvlLbl val="0"/>
      </c:catAx>
      <c:valAx>
        <c:axId val="12762984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27625680"/>
        <c:crosses val="autoZero"/>
        <c:crossBetween val="between"/>
      </c:valAx>
      <c:spPr>
        <a:noFill/>
        <a:ln>
          <a:noFill/>
        </a:ln>
        <a:effectLst/>
      </c:spPr>
    </c:plotArea>
    <c:legend>
      <c:legendPos val="b"/>
      <c:layout>
        <c:manualLayout>
          <c:xMode val="edge"/>
          <c:yMode val="edge"/>
          <c:x val="0.83095318779265637"/>
          <c:y val="4.6807027637674747E-2"/>
          <c:w val="0.11532880624270388"/>
          <c:h val="0.2437012502425897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38DED-47CF-484F-B90A-48141953B4EF}" type="doc">
      <dgm:prSet loTypeId="urn:microsoft.com/office/officeart/2008/layout/LinedList" loCatId="" qsTypeId="urn:microsoft.com/office/officeart/2005/8/quickstyle/simple4" qsCatId="simple" csTypeId="urn:microsoft.com/office/officeart/2005/8/colors/accent1_5" csCatId="accent1" phldr="1"/>
      <dgm:spPr/>
    </dgm:pt>
    <dgm:pt modelId="{D8ED19D0-93EC-D24C-A3FA-E8AB7A543827}">
      <dgm:prSet phldrT="[Text]" custT="1"/>
      <dgm:spPr/>
      <dgm:t>
        <a:bodyPr/>
        <a:lstStyle/>
        <a:p>
          <a:r>
            <a:rPr lang="en-US" sz="2000" b="1">
              <a:solidFill>
                <a:schemeClr val="tx1"/>
              </a:solidFill>
            </a:rPr>
            <a:t>Applications and Websites</a:t>
          </a:r>
        </a:p>
        <a:p>
          <a:r>
            <a:rPr lang="en-US" sz="1800">
              <a:solidFill>
                <a:schemeClr val="tx1"/>
              </a:solidFill>
            </a:rPr>
            <a:t>- </a:t>
          </a:r>
          <a:r>
            <a:rPr lang="en-US" sz="1800" err="1">
              <a:solidFill>
                <a:schemeClr val="tx1"/>
              </a:solidFill>
            </a:rPr>
            <a:t>Wikipedia.org</a:t>
          </a:r>
          <a:r>
            <a:rPr lang="en-US" sz="1800">
              <a:solidFill>
                <a:schemeClr val="tx1"/>
              </a:solidFill>
            </a:rPr>
            <a:t>, </a:t>
          </a:r>
          <a:r>
            <a:rPr lang="en-US" sz="1800" err="1">
              <a:solidFill>
                <a:schemeClr val="tx1"/>
              </a:solidFill>
            </a:rPr>
            <a:t>ICANN.org</a:t>
          </a:r>
          <a:r>
            <a:rPr lang="en-US" sz="1800">
              <a:solidFill>
                <a:schemeClr val="tx1"/>
              </a:solidFill>
            </a:rPr>
            <a:t>, </a:t>
          </a:r>
          <a:r>
            <a:rPr lang="en-US" sz="1800" err="1">
              <a:solidFill>
                <a:schemeClr val="tx1"/>
              </a:solidFill>
            </a:rPr>
            <a:t>Amazon.com</a:t>
          </a:r>
          <a:r>
            <a:rPr lang="en-US" sz="1800">
              <a:solidFill>
                <a:schemeClr val="tx1"/>
              </a:solidFill>
            </a:rPr>
            <a:t>, custom websites globally</a:t>
          </a:r>
        </a:p>
        <a:p>
          <a:r>
            <a:rPr lang="en-US" sz="1800">
              <a:solidFill>
                <a:schemeClr val="tx1"/>
              </a:solidFill>
            </a:rPr>
            <a:t>- PowerPoint, Google-Docs, Safari, Acrobat, custom apps</a:t>
          </a:r>
        </a:p>
        <a:p>
          <a:endParaRPr lang="en-US" sz="2000">
            <a:solidFill>
              <a:schemeClr val="tx1"/>
            </a:solidFill>
          </a:endParaRPr>
        </a:p>
      </dgm:t>
    </dgm:pt>
    <dgm:pt modelId="{8969D3B3-593F-8F47-BCB9-ED0CC2E0B8F2}" type="parTrans" cxnId="{00D41834-7977-AA44-AD96-5B63CF3212A2}">
      <dgm:prSet/>
      <dgm:spPr/>
      <dgm:t>
        <a:bodyPr/>
        <a:lstStyle/>
        <a:p>
          <a:endParaRPr lang="en-US" sz="1600">
            <a:solidFill>
              <a:schemeClr val="tx1"/>
            </a:solidFill>
          </a:endParaRPr>
        </a:p>
      </dgm:t>
    </dgm:pt>
    <dgm:pt modelId="{4508C87E-BC25-124D-9812-51DA685D48FC}" type="sibTrans" cxnId="{00D41834-7977-AA44-AD96-5B63CF3212A2}">
      <dgm:prSet/>
      <dgm:spPr/>
      <dgm:t>
        <a:bodyPr/>
        <a:lstStyle/>
        <a:p>
          <a:endParaRPr lang="en-US" sz="1600">
            <a:solidFill>
              <a:schemeClr val="tx1"/>
            </a:solidFill>
          </a:endParaRPr>
        </a:p>
      </dgm:t>
    </dgm:pt>
    <dgm:pt modelId="{DA4BC098-568F-9943-897C-AF42FA6EDD66}">
      <dgm:prSet phldrT="[Text]" custT="1"/>
      <dgm:spPr/>
      <dgm:t>
        <a:bodyPr/>
        <a:lstStyle/>
        <a:p>
          <a:r>
            <a:rPr lang="en-US" sz="2000" b="1">
              <a:solidFill>
                <a:schemeClr val="tx1"/>
              </a:solidFill>
            </a:rPr>
            <a:t>Programming Languages and Frameworks</a:t>
          </a:r>
        </a:p>
        <a:p>
          <a:r>
            <a:rPr lang="en-US" sz="1800">
              <a:solidFill>
                <a:schemeClr val="tx1"/>
              </a:solidFill>
            </a:rPr>
            <a:t>- JavaScript, Java, Swift, C#, PHP, Python</a:t>
          </a:r>
        </a:p>
        <a:p>
          <a:r>
            <a:rPr lang="en-US" sz="1800">
              <a:solidFill>
                <a:schemeClr val="tx1"/>
              </a:solidFill>
            </a:rPr>
            <a:t>- Angular, Spring, .NET core, J2EE, WordPress, SAP, Oracle</a:t>
          </a:r>
        </a:p>
      </dgm:t>
    </dgm:pt>
    <dgm:pt modelId="{02509E6F-8172-D942-ACA4-951AE6D914B7}" type="parTrans" cxnId="{3438EBBD-DC74-BE48-A5F5-6825F949864A}">
      <dgm:prSet/>
      <dgm:spPr/>
      <dgm:t>
        <a:bodyPr/>
        <a:lstStyle/>
        <a:p>
          <a:endParaRPr lang="en-US" sz="1600">
            <a:solidFill>
              <a:schemeClr val="tx1"/>
            </a:solidFill>
          </a:endParaRPr>
        </a:p>
      </dgm:t>
    </dgm:pt>
    <dgm:pt modelId="{2D18029D-45C2-C746-9F73-507B699B3B3E}" type="sibTrans" cxnId="{3438EBBD-DC74-BE48-A5F5-6825F949864A}">
      <dgm:prSet/>
      <dgm:spPr/>
      <dgm:t>
        <a:bodyPr/>
        <a:lstStyle/>
        <a:p>
          <a:endParaRPr lang="en-US" sz="1600">
            <a:solidFill>
              <a:schemeClr val="tx1"/>
            </a:solidFill>
          </a:endParaRPr>
        </a:p>
      </dgm:t>
    </dgm:pt>
    <dgm:pt modelId="{249DE2A3-B3A4-7348-B74B-55D7164A2187}">
      <dgm:prSet phldrT="[Text]" custT="1"/>
      <dgm:spPr/>
      <dgm:t>
        <a:bodyPr/>
        <a:lstStyle/>
        <a:p>
          <a:r>
            <a:rPr lang="en-US" sz="2000" b="1">
              <a:solidFill>
                <a:schemeClr val="tx1"/>
              </a:solidFill>
            </a:rPr>
            <a:t>Standards and Best Practices</a:t>
          </a:r>
        </a:p>
        <a:p>
          <a:r>
            <a:rPr lang="en-US" sz="1800">
              <a:solidFill>
                <a:schemeClr val="tx1"/>
              </a:solidFill>
            </a:rPr>
            <a:t>- IETF RFCs, W3C HTML, Unicode CLDR, WHATWG</a:t>
          </a:r>
        </a:p>
        <a:p>
          <a:r>
            <a:rPr lang="en-US" sz="1800">
              <a:solidFill>
                <a:schemeClr val="tx1"/>
              </a:solidFill>
            </a:rPr>
            <a:t>- Industry-based standards (health, aviation, ...)</a:t>
          </a:r>
          <a:endParaRPr lang="en-US" sz="2000">
            <a:solidFill>
              <a:schemeClr val="tx1"/>
            </a:solidFill>
          </a:endParaRPr>
        </a:p>
      </dgm:t>
    </dgm:pt>
    <dgm:pt modelId="{B967C7CB-EA3C-D241-B5DD-64A37B3293D9}" type="parTrans" cxnId="{39F20CA2-7591-5E45-BEDC-0D35FB66B537}">
      <dgm:prSet/>
      <dgm:spPr/>
      <dgm:t>
        <a:bodyPr/>
        <a:lstStyle/>
        <a:p>
          <a:endParaRPr lang="en-US" sz="1600">
            <a:solidFill>
              <a:schemeClr val="tx1"/>
            </a:solidFill>
          </a:endParaRPr>
        </a:p>
      </dgm:t>
    </dgm:pt>
    <dgm:pt modelId="{2B5E6614-9F4C-FE40-98B5-A880DA6C8667}" type="sibTrans" cxnId="{39F20CA2-7591-5E45-BEDC-0D35FB66B537}">
      <dgm:prSet/>
      <dgm:spPr/>
      <dgm:t>
        <a:bodyPr/>
        <a:lstStyle/>
        <a:p>
          <a:endParaRPr lang="en-US" sz="1600">
            <a:solidFill>
              <a:schemeClr val="tx1"/>
            </a:solidFill>
          </a:endParaRPr>
        </a:p>
      </dgm:t>
    </dgm:pt>
    <dgm:pt modelId="{756F6CAC-B7E2-E948-84D1-3F7C766850BA}">
      <dgm:prSet phldrT="[Text]" custT="1"/>
      <dgm:spPr/>
      <dgm:t>
        <a:bodyPr/>
        <a:lstStyle/>
        <a:p>
          <a:r>
            <a:rPr lang="en-US" sz="2000" b="1">
              <a:solidFill>
                <a:schemeClr val="tx1"/>
              </a:solidFill>
            </a:rPr>
            <a:t>Platforms, Operating Systems and Sytem Tools</a:t>
          </a:r>
        </a:p>
        <a:p>
          <a:r>
            <a:rPr lang="en-US" sz="1800">
              <a:solidFill>
                <a:schemeClr val="tx1"/>
              </a:solidFill>
            </a:rPr>
            <a:t>- iOS, Windows, Linux, Android, App Stores</a:t>
          </a:r>
        </a:p>
        <a:p>
          <a:r>
            <a:rPr lang="en-US" sz="1800">
              <a:solidFill>
                <a:schemeClr val="tx1"/>
              </a:solidFill>
            </a:rPr>
            <a:t>- Active Directory, OpenLDAP, OpenSSL, Ping, Telnet</a:t>
          </a:r>
        </a:p>
      </dgm:t>
    </dgm:pt>
    <dgm:pt modelId="{54145543-887D-4B43-BE72-D1DE13930196}" type="parTrans" cxnId="{1961110B-6E3B-E246-A4D1-B0FB33DC8465}">
      <dgm:prSet/>
      <dgm:spPr/>
      <dgm:t>
        <a:bodyPr/>
        <a:lstStyle/>
        <a:p>
          <a:endParaRPr lang="en-US" sz="3200">
            <a:solidFill>
              <a:schemeClr val="tx1"/>
            </a:solidFill>
          </a:endParaRPr>
        </a:p>
      </dgm:t>
    </dgm:pt>
    <dgm:pt modelId="{E6A8BB8D-CCD7-4B44-BBAB-96E992068CC0}" type="sibTrans" cxnId="{1961110B-6E3B-E246-A4D1-B0FB33DC8465}">
      <dgm:prSet/>
      <dgm:spPr/>
      <dgm:t>
        <a:bodyPr/>
        <a:lstStyle/>
        <a:p>
          <a:endParaRPr lang="en-US" sz="3200">
            <a:solidFill>
              <a:schemeClr val="tx1"/>
            </a:solidFill>
          </a:endParaRPr>
        </a:p>
      </dgm:t>
    </dgm:pt>
    <dgm:pt modelId="{F2162790-E0C0-5C47-A0F1-7C7C7AAD44E0}">
      <dgm:prSet phldrT="[Text]" custT="1"/>
      <dgm:spPr/>
      <dgm:t>
        <a:bodyPr/>
        <a:lstStyle/>
        <a:p>
          <a:r>
            <a:rPr lang="en-US" sz="2000" b="1" dirty="0">
              <a:solidFill>
                <a:schemeClr val="tx1"/>
              </a:solidFill>
            </a:rPr>
            <a:t>Social Media and Search Engines</a:t>
          </a:r>
        </a:p>
        <a:p>
          <a:r>
            <a:rPr lang="en-US" sz="1800" dirty="0">
              <a:solidFill>
                <a:schemeClr val="tx1"/>
              </a:solidFill>
            </a:rPr>
            <a:t>- Chrome, Bing, Safari, Firefox, local (e.g., Chinese) browsers</a:t>
          </a:r>
        </a:p>
        <a:p>
          <a:r>
            <a:rPr lang="en-US" sz="1800" dirty="0">
              <a:solidFill>
                <a:schemeClr val="tx1"/>
              </a:solidFill>
            </a:rPr>
            <a:t>- Facebook, Instagram, Twitter, Skype, WeChat, WhatsApp, Viber</a:t>
          </a:r>
        </a:p>
        <a:p>
          <a:endParaRPr lang="en-US" sz="2000" dirty="0">
            <a:solidFill>
              <a:schemeClr val="tx1"/>
            </a:solidFill>
          </a:endParaRPr>
        </a:p>
      </dgm:t>
    </dgm:pt>
    <dgm:pt modelId="{6C5A299F-F90B-6848-A7CD-D1C1A710A3EC}" type="parTrans" cxnId="{13E52063-4F85-CE49-97C6-45398289B9C0}">
      <dgm:prSet/>
      <dgm:spPr/>
      <dgm:t>
        <a:bodyPr/>
        <a:lstStyle/>
        <a:p>
          <a:endParaRPr lang="en-US" sz="3200">
            <a:solidFill>
              <a:schemeClr val="tx1"/>
            </a:solidFill>
          </a:endParaRPr>
        </a:p>
      </dgm:t>
    </dgm:pt>
    <dgm:pt modelId="{0D3D4E6A-E1F8-EF4D-BBA1-07FFABA7255C}" type="sibTrans" cxnId="{13E52063-4F85-CE49-97C6-45398289B9C0}">
      <dgm:prSet/>
      <dgm:spPr/>
      <dgm:t>
        <a:bodyPr/>
        <a:lstStyle/>
        <a:p>
          <a:endParaRPr lang="en-US" sz="3200">
            <a:solidFill>
              <a:schemeClr val="tx1"/>
            </a:solidFill>
          </a:endParaRPr>
        </a:p>
      </dgm:t>
    </dgm:pt>
    <dgm:pt modelId="{EDD4B27A-8852-714A-8E39-5BFAA57B8D3A}" type="pres">
      <dgm:prSet presAssocID="{95338DED-47CF-484F-B90A-48141953B4EF}" presName="vert0" presStyleCnt="0">
        <dgm:presLayoutVars>
          <dgm:dir/>
          <dgm:animOne val="branch"/>
          <dgm:animLvl val="lvl"/>
        </dgm:presLayoutVars>
      </dgm:prSet>
      <dgm:spPr/>
    </dgm:pt>
    <dgm:pt modelId="{E99B148B-51D3-984B-908D-35C7BA697A68}" type="pres">
      <dgm:prSet presAssocID="{D8ED19D0-93EC-D24C-A3FA-E8AB7A543827}" presName="thickLine" presStyleLbl="alignNode1" presStyleIdx="0" presStyleCnt="5" custLinFactNeighborY="8233"/>
      <dgm:spPr/>
    </dgm:pt>
    <dgm:pt modelId="{FA7C3AA4-AB12-EB4B-84F8-9DDB7555CDDA}" type="pres">
      <dgm:prSet presAssocID="{D8ED19D0-93EC-D24C-A3FA-E8AB7A543827}" presName="horz1" presStyleCnt="0"/>
      <dgm:spPr/>
    </dgm:pt>
    <dgm:pt modelId="{E62B68A4-435C-8148-A715-C7125705757F}" type="pres">
      <dgm:prSet presAssocID="{D8ED19D0-93EC-D24C-A3FA-E8AB7A543827}" presName="tx1" presStyleLbl="revTx" presStyleIdx="0" presStyleCnt="5"/>
      <dgm:spPr/>
    </dgm:pt>
    <dgm:pt modelId="{2B05AB6D-D740-FC4B-95CB-522EEA00CC61}" type="pres">
      <dgm:prSet presAssocID="{D8ED19D0-93EC-D24C-A3FA-E8AB7A543827}" presName="vert1" presStyleCnt="0"/>
      <dgm:spPr/>
    </dgm:pt>
    <dgm:pt modelId="{08610D36-A3D1-0746-974B-24AE6B01A103}" type="pres">
      <dgm:prSet presAssocID="{F2162790-E0C0-5C47-A0F1-7C7C7AAD44E0}" presName="thickLine" presStyleLbl="alignNode1" presStyleIdx="1" presStyleCnt="5"/>
      <dgm:spPr/>
    </dgm:pt>
    <dgm:pt modelId="{B15A0974-3D8F-2341-A09B-5CA8CCB44349}" type="pres">
      <dgm:prSet presAssocID="{F2162790-E0C0-5C47-A0F1-7C7C7AAD44E0}" presName="horz1" presStyleCnt="0"/>
      <dgm:spPr/>
    </dgm:pt>
    <dgm:pt modelId="{41E0D395-EC50-2947-92E2-6D4A0981FA7B}" type="pres">
      <dgm:prSet presAssocID="{F2162790-E0C0-5C47-A0F1-7C7C7AAD44E0}" presName="tx1" presStyleLbl="revTx" presStyleIdx="1" presStyleCnt="5"/>
      <dgm:spPr/>
    </dgm:pt>
    <dgm:pt modelId="{F3DBCFDC-3BED-064E-B811-EED69BE20A50}" type="pres">
      <dgm:prSet presAssocID="{F2162790-E0C0-5C47-A0F1-7C7C7AAD44E0}" presName="vert1" presStyleCnt="0"/>
      <dgm:spPr/>
    </dgm:pt>
    <dgm:pt modelId="{93CB4C11-E67D-834C-94DD-E9D82BBF2892}" type="pres">
      <dgm:prSet presAssocID="{DA4BC098-568F-9943-897C-AF42FA6EDD66}" presName="thickLine" presStyleLbl="alignNode1" presStyleIdx="2" presStyleCnt="5"/>
      <dgm:spPr/>
    </dgm:pt>
    <dgm:pt modelId="{DA1CBBF6-54E6-E14D-B0FB-6273B2AC7AAC}" type="pres">
      <dgm:prSet presAssocID="{DA4BC098-568F-9943-897C-AF42FA6EDD66}" presName="horz1" presStyleCnt="0"/>
      <dgm:spPr/>
    </dgm:pt>
    <dgm:pt modelId="{53123178-6898-254C-B4C4-043BAED9F64E}" type="pres">
      <dgm:prSet presAssocID="{DA4BC098-568F-9943-897C-AF42FA6EDD66}" presName="tx1" presStyleLbl="revTx" presStyleIdx="2" presStyleCnt="5"/>
      <dgm:spPr/>
    </dgm:pt>
    <dgm:pt modelId="{F4452919-CC43-5B49-9440-4B1A9FA4661B}" type="pres">
      <dgm:prSet presAssocID="{DA4BC098-568F-9943-897C-AF42FA6EDD66}" presName="vert1" presStyleCnt="0"/>
      <dgm:spPr/>
    </dgm:pt>
    <dgm:pt modelId="{CF2C3791-F942-FC4E-A629-DAA25967F316}" type="pres">
      <dgm:prSet presAssocID="{756F6CAC-B7E2-E948-84D1-3F7C766850BA}" presName="thickLine" presStyleLbl="alignNode1" presStyleIdx="3" presStyleCnt="5"/>
      <dgm:spPr/>
    </dgm:pt>
    <dgm:pt modelId="{171813FA-554B-F348-AD24-A1B4715C4360}" type="pres">
      <dgm:prSet presAssocID="{756F6CAC-B7E2-E948-84D1-3F7C766850BA}" presName="horz1" presStyleCnt="0"/>
      <dgm:spPr/>
    </dgm:pt>
    <dgm:pt modelId="{D490B8E8-8416-A141-B449-8D5A186CE04C}" type="pres">
      <dgm:prSet presAssocID="{756F6CAC-B7E2-E948-84D1-3F7C766850BA}" presName="tx1" presStyleLbl="revTx" presStyleIdx="3" presStyleCnt="5"/>
      <dgm:spPr/>
    </dgm:pt>
    <dgm:pt modelId="{18AEA3C5-538D-7148-A3A5-177B630D0FC2}" type="pres">
      <dgm:prSet presAssocID="{756F6CAC-B7E2-E948-84D1-3F7C766850BA}" presName="vert1" presStyleCnt="0"/>
      <dgm:spPr/>
    </dgm:pt>
    <dgm:pt modelId="{688EAB7A-C341-F546-9C09-DC0CB073740B}" type="pres">
      <dgm:prSet presAssocID="{249DE2A3-B3A4-7348-B74B-55D7164A2187}" presName="thickLine" presStyleLbl="alignNode1" presStyleIdx="4" presStyleCnt="5"/>
      <dgm:spPr/>
    </dgm:pt>
    <dgm:pt modelId="{4CC31AC9-8E35-0E41-B57D-A2AD88DAF681}" type="pres">
      <dgm:prSet presAssocID="{249DE2A3-B3A4-7348-B74B-55D7164A2187}" presName="horz1" presStyleCnt="0"/>
      <dgm:spPr/>
    </dgm:pt>
    <dgm:pt modelId="{7B68092B-0275-0C43-9211-DA4EB30107E2}" type="pres">
      <dgm:prSet presAssocID="{249DE2A3-B3A4-7348-B74B-55D7164A2187}" presName="tx1" presStyleLbl="revTx" presStyleIdx="4" presStyleCnt="5"/>
      <dgm:spPr/>
    </dgm:pt>
    <dgm:pt modelId="{8381162C-0F26-C546-983F-56EAB730E4A7}" type="pres">
      <dgm:prSet presAssocID="{249DE2A3-B3A4-7348-B74B-55D7164A2187}" presName="vert1" presStyleCnt="0"/>
      <dgm:spPr/>
    </dgm:pt>
  </dgm:ptLst>
  <dgm:cxnLst>
    <dgm:cxn modelId="{1961110B-6E3B-E246-A4D1-B0FB33DC8465}" srcId="{95338DED-47CF-484F-B90A-48141953B4EF}" destId="{756F6CAC-B7E2-E948-84D1-3F7C766850BA}" srcOrd="3" destOrd="0" parTransId="{54145543-887D-4B43-BE72-D1DE13930196}" sibTransId="{E6A8BB8D-CCD7-4B44-BBAB-96E992068CC0}"/>
    <dgm:cxn modelId="{E259C721-AA1F-E948-B376-4F5CDFE05F1A}" type="presOf" srcId="{DA4BC098-568F-9943-897C-AF42FA6EDD66}" destId="{53123178-6898-254C-B4C4-043BAED9F64E}" srcOrd="0" destOrd="0" presId="urn:microsoft.com/office/officeart/2008/layout/LinedList"/>
    <dgm:cxn modelId="{00D41834-7977-AA44-AD96-5B63CF3212A2}" srcId="{95338DED-47CF-484F-B90A-48141953B4EF}" destId="{D8ED19D0-93EC-D24C-A3FA-E8AB7A543827}" srcOrd="0" destOrd="0" parTransId="{8969D3B3-593F-8F47-BCB9-ED0CC2E0B8F2}" sibTransId="{4508C87E-BC25-124D-9812-51DA685D48FC}"/>
    <dgm:cxn modelId="{2F8D154E-5493-4D40-8DB2-C8E4CDE0CCB5}" type="presOf" srcId="{756F6CAC-B7E2-E948-84D1-3F7C766850BA}" destId="{D490B8E8-8416-A141-B449-8D5A186CE04C}" srcOrd="0" destOrd="0" presId="urn:microsoft.com/office/officeart/2008/layout/LinedList"/>
    <dgm:cxn modelId="{73E6DF57-BEEB-3943-8BDF-7339AE7FFA14}" type="presOf" srcId="{F2162790-E0C0-5C47-A0F1-7C7C7AAD44E0}" destId="{41E0D395-EC50-2947-92E2-6D4A0981FA7B}" srcOrd="0" destOrd="0" presId="urn:microsoft.com/office/officeart/2008/layout/LinedList"/>
    <dgm:cxn modelId="{13E52063-4F85-CE49-97C6-45398289B9C0}" srcId="{95338DED-47CF-484F-B90A-48141953B4EF}" destId="{F2162790-E0C0-5C47-A0F1-7C7C7AAD44E0}" srcOrd="1" destOrd="0" parTransId="{6C5A299F-F90B-6848-A7CD-D1C1A710A3EC}" sibTransId="{0D3D4E6A-E1F8-EF4D-BBA1-07FFABA7255C}"/>
    <dgm:cxn modelId="{54F64B88-E47E-BC43-878F-53A218663B82}" type="presOf" srcId="{D8ED19D0-93EC-D24C-A3FA-E8AB7A543827}" destId="{E62B68A4-435C-8148-A715-C7125705757F}" srcOrd="0" destOrd="0" presId="urn:microsoft.com/office/officeart/2008/layout/LinedList"/>
    <dgm:cxn modelId="{39F20CA2-7591-5E45-BEDC-0D35FB66B537}" srcId="{95338DED-47CF-484F-B90A-48141953B4EF}" destId="{249DE2A3-B3A4-7348-B74B-55D7164A2187}" srcOrd="4" destOrd="0" parTransId="{B967C7CB-EA3C-D241-B5DD-64A37B3293D9}" sibTransId="{2B5E6614-9F4C-FE40-98B5-A880DA6C8667}"/>
    <dgm:cxn modelId="{3438EBBD-DC74-BE48-A5F5-6825F949864A}" srcId="{95338DED-47CF-484F-B90A-48141953B4EF}" destId="{DA4BC098-568F-9943-897C-AF42FA6EDD66}" srcOrd="2" destOrd="0" parTransId="{02509E6F-8172-D942-ACA4-951AE6D914B7}" sibTransId="{2D18029D-45C2-C746-9F73-507B699B3B3E}"/>
    <dgm:cxn modelId="{7E06B7CD-9007-AE4E-96B8-7C99F4144CAF}" type="presOf" srcId="{249DE2A3-B3A4-7348-B74B-55D7164A2187}" destId="{7B68092B-0275-0C43-9211-DA4EB30107E2}" srcOrd="0" destOrd="0" presId="urn:microsoft.com/office/officeart/2008/layout/LinedList"/>
    <dgm:cxn modelId="{ADBC19E7-460F-004C-9FD5-2DBB3CF7F269}" type="presOf" srcId="{95338DED-47CF-484F-B90A-48141953B4EF}" destId="{EDD4B27A-8852-714A-8E39-5BFAA57B8D3A}" srcOrd="0" destOrd="0" presId="urn:microsoft.com/office/officeart/2008/layout/LinedList"/>
    <dgm:cxn modelId="{A6CDCB25-198E-8C4E-BA98-79E82098A898}" type="presParOf" srcId="{EDD4B27A-8852-714A-8E39-5BFAA57B8D3A}" destId="{E99B148B-51D3-984B-908D-35C7BA697A68}" srcOrd="0" destOrd="0" presId="urn:microsoft.com/office/officeart/2008/layout/LinedList"/>
    <dgm:cxn modelId="{B34D5538-AE63-EF49-B2B1-07C96B99B16F}" type="presParOf" srcId="{EDD4B27A-8852-714A-8E39-5BFAA57B8D3A}" destId="{FA7C3AA4-AB12-EB4B-84F8-9DDB7555CDDA}" srcOrd="1" destOrd="0" presId="urn:microsoft.com/office/officeart/2008/layout/LinedList"/>
    <dgm:cxn modelId="{1131D26B-AB6F-E54F-9A8B-5F170BA70E2E}" type="presParOf" srcId="{FA7C3AA4-AB12-EB4B-84F8-9DDB7555CDDA}" destId="{E62B68A4-435C-8148-A715-C7125705757F}" srcOrd="0" destOrd="0" presId="urn:microsoft.com/office/officeart/2008/layout/LinedList"/>
    <dgm:cxn modelId="{B07D78A0-5526-5D4E-B3AB-FB08916021DB}" type="presParOf" srcId="{FA7C3AA4-AB12-EB4B-84F8-9DDB7555CDDA}" destId="{2B05AB6D-D740-FC4B-95CB-522EEA00CC61}" srcOrd="1" destOrd="0" presId="urn:microsoft.com/office/officeart/2008/layout/LinedList"/>
    <dgm:cxn modelId="{4BFCEFEC-D05D-544D-8BE5-7C09595D7B40}" type="presParOf" srcId="{EDD4B27A-8852-714A-8E39-5BFAA57B8D3A}" destId="{08610D36-A3D1-0746-974B-24AE6B01A103}" srcOrd="2" destOrd="0" presId="urn:microsoft.com/office/officeart/2008/layout/LinedList"/>
    <dgm:cxn modelId="{90BE6CD8-BBD4-F544-A3AC-265C13A77DD5}" type="presParOf" srcId="{EDD4B27A-8852-714A-8E39-5BFAA57B8D3A}" destId="{B15A0974-3D8F-2341-A09B-5CA8CCB44349}" srcOrd="3" destOrd="0" presId="urn:microsoft.com/office/officeart/2008/layout/LinedList"/>
    <dgm:cxn modelId="{C1FBD3D5-7AA7-C64C-9C7C-D07B57712C63}" type="presParOf" srcId="{B15A0974-3D8F-2341-A09B-5CA8CCB44349}" destId="{41E0D395-EC50-2947-92E2-6D4A0981FA7B}" srcOrd="0" destOrd="0" presId="urn:microsoft.com/office/officeart/2008/layout/LinedList"/>
    <dgm:cxn modelId="{0DCFE4FD-00C1-BD48-B2C8-4432F3011FDF}" type="presParOf" srcId="{B15A0974-3D8F-2341-A09B-5CA8CCB44349}" destId="{F3DBCFDC-3BED-064E-B811-EED69BE20A50}" srcOrd="1" destOrd="0" presId="urn:microsoft.com/office/officeart/2008/layout/LinedList"/>
    <dgm:cxn modelId="{F89F5CFB-896F-324B-8D73-564C9C5C3549}" type="presParOf" srcId="{EDD4B27A-8852-714A-8E39-5BFAA57B8D3A}" destId="{93CB4C11-E67D-834C-94DD-E9D82BBF2892}" srcOrd="4" destOrd="0" presId="urn:microsoft.com/office/officeart/2008/layout/LinedList"/>
    <dgm:cxn modelId="{F8D02814-A826-B84A-A9DA-FAC1C0F2AD63}" type="presParOf" srcId="{EDD4B27A-8852-714A-8E39-5BFAA57B8D3A}" destId="{DA1CBBF6-54E6-E14D-B0FB-6273B2AC7AAC}" srcOrd="5" destOrd="0" presId="urn:microsoft.com/office/officeart/2008/layout/LinedList"/>
    <dgm:cxn modelId="{E9D146EF-559B-8640-897F-F85EF76C8438}" type="presParOf" srcId="{DA1CBBF6-54E6-E14D-B0FB-6273B2AC7AAC}" destId="{53123178-6898-254C-B4C4-043BAED9F64E}" srcOrd="0" destOrd="0" presId="urn:microsoft.com/office/officeart/2008/layout/LinedList"/>
    <dgm:cxn modelId="{6F93A30C-49B1-464E-862C-C9A667E83942}" type="presParOf" srcId="{DA1CBBF6-54E6-E14D-B0FB-6273B2AC7AAC}" destId="{F4452919-CC43-5B49-9440-4B1A9FA4661B}" srcOrd="1" destOrd="0" presId="urn:microsoft.com/office/officeart/2008/layout/LinedList"/>
    <dgm:cxn modelId="{611FC892-1F6C-FE4A-A9D0-4B29521DA3C3}" type="presParOf" srcId="{EDD4B27A-8852-714A-8E39-5BFAA57B8D3A}" destId="{CF2C3791-F942-FC4E-A629-DAA25967F316}" srcOrd="6" destOrd="0" presId="urn:microsoft.com/office/officeart/2008/layout/LinedList"/>
    <dgm:cxn modelId="{B3B4663E-0275-D145-B1B2-D3E753C2126A}" type="presParOf" srcId="{EDD4B27A-8852-714A-8E39-5BFAA57B8D3A}" destId="{171813FA-554B-F348-AD24-A1B4715C4360}" srcOrd="7" destOrd="0" presId="urn:microsoft.com/office/officeart/2008/layout/LinedList"/>
    <dgm:cxn modelId="{472F48BF-49F7-4D41-B3B9-ECBA97DC1E38}" type="presParOf" srcId="{171813FA-554B-F348-AD24-A1B4715C4360}" destId="{D490B8E8-8416-A141-B449-8D5A186CE04C}" srcOrd="0" destOrd="0" presId="urn:microsoft.com/office/officeart/2008/layout/LinedList"/>
    <dgm:cxn modelId="{CF77122B-4B0A-F747-BF26-DE891985B912}" type="presParOf" srcId="{171813FA-554B-F348-AD24-A1B4715C4360}" destId="{18AEA3C5-538D-7148-A3A5-177B630D0FC2}" srcOrd="1" destOrd="0" presId="urn:microsoft.com/office/officeart/2008/layout/LinedList"/>
    <dgm:cxn modelId="{5B7AD268-7074-8849-BC62-35D604BE128B}" type="presParOf" srcId="{EDD4B27A-8852-714A-8E39-5BFAA57B8D3A}" destId="{688EAB7A-C341-F546-9C09-DC0CB073740B}" srcOrd="8" destOrd="0" presId="urn:microsoft.com/office/officeart/2008/layout/LinedList"/>
    <dgm:cxn modelId="{8E87067B-5F5F-804D-A415-824AC1B06987}" type="presParOf" srcId="{EDD4B27A-8852-714A-8E39-5BFAA57B8D3A}" destId="{4CC31AC9-8E35-0E41-B57D-A2AD88DAF681}" srcOrd="9" destOrd="0" presId="urn:microsoft.com/office/officeart/2008/layout/LinedList"/>
    <dgm:cxn modelId="{F21F4A1A-089D-B446-B640-3AD70FB85525}" type="presParOf" srcId="{4CC31AC9-8E35-0E41-B57D-A2AD88DAF681}" destId="{7B68092B-0275-0C43-9211-DA4EB30107E2}" srcOrd="0" destOrd="0" presId="urn:microsoft.com/office/officeart/2008/layout/LinedList"/>
    <dgm:cxn modelId="{5656945D-1BBC-5A43-86F1-87005A8E3E4A}" type="presParOf" srcId="{4CC31AC9-8E35-0E41-B57D-A2AD88DAF681}" destId="{8381162C-0F26-C546-983F-56EAB730E4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B148B-51D3-984B-908D-35C7BA697A68}">
      <dsp:nvSpPr>
        <dsp:cNvPr id="0" name=""/>
        <dsp:cNvSpPr/>
      </dsp:nvSpPr>
      <dsp:spPr>
        <a:xfrm>
          <a:off x="0" y="88466"/>
          <a:ext cx="7028426" cy="0"/>
        </a:xfrm>
        <a:prstGeom prst="line">
          <a:avLst/>
        </a:prstGeom>
        <a:gradFill rotWithShape="0">
          <a:gsLst>
            <a:gs pos="0">
              <a:schemeClr val="accent1">
                <a:alpha val="90000"/>
                <a:hueOff val="0"/>
                <a:satOff val="0"/>
                <a:lumOff val="0"/>
                <a:alphaOff val="0"/>
                <a:tint val="100000"/>
                <a:shade val="100000"/>
                <a:satMod val="130000"/>
              </a:schemeClr>
            </a:gs>
            <a:gs pos="100000">
              <a:schemeClr val="accent1">
                <a:alpha val="90000"/>
                <a:hueOff val="0"/>
                <a:satOff val="0"/>
                <a:lumOff val="0"/>
                <a:alphaOff val="0"/>
                <a:tint val="50000"/>
                <a:shade val="100000"/>
                <a:satMod val="350000"/>
              </a:schemeClr>
            </a:gs>
          </a:gsLst>
          <a:lin ang="16200000" scaled="0"/>
        </a:gra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2B68A4-435C-8148-A715-C7125705757F}">
      <dsp:nvSpPr>
        <dsp:cNvPr id="0" name=""/>
        <dsp:cNvSpPr/>
      </dsp:nvSpPr>
      <dsp:spPr>
        <a:xfrm>
          <a:off x="0" y="651"/>
          <a:ext cx="7028426" cy="1066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tx1"/>
              </a:solidFill>
            </a:rPr>
            <a:t>Applications and Websites</a:t>
          </a:r>
        </a:p>
        <a:p>
          <a:pPr marL="0" lvl="0" indent="0" algn="l" defTabSz="889000">
            <a:lnSpc>
              <a:spcPct val="90000"/>
            </a:lnSpc>
            <a:spcBef>
              <a:spcPct val="0"/>
            </a:spcBef>
            <a:spcAft>
              <a:spcPct val="35000"/>
            </a:spcAft>
            <a:buNone/>
          </a:pPr>
          <a:r>
            <a:rPr lang="en-US" sz="1800" kern="1200">
              <a:solidFill>
                <a:schemeClr val="tx1"/>
              </a:solidFill>
            </a:rPr>
            <a:t>- </a:t>
          </a:r>
          <a:r>
            <a:rPr lang="en-US" sz="1800" kern="1200" err="1">
              <a:solidFill>
                <a:schemeClr val="tx1"/>
              </a:solidFill>
            </a:rPr>
            <a:t>Wikipedia.org</a:t>
          </a:r>
          <a:r>
            <a:rPr lang="en-US" sz="1800" kern="1200">
              <a:solidFill>
                <a:schemeClr val="tx1"/>
              </a:solidFill>
            </a:rPr>
            <a:t>, </a:t>
          </a:r>
          <a:r>
            <a:rPr lang="en-US" sz="1800" kern="1200" err="1">
              <a:solidFill>
                <a:schemeClr val="tx1"/>
              </a:solidFill>
            </a:rPr>
            <a:t>ICANN.org</a:t>
          </a:r>
          <a:r>
            <a:rPr lang="en-US" sz="1800" kern="1200">
              <a:solidFill>
                <a:schemeClr val="tx1"/>
              </a:solidFill>
            </a:rPr>
            <a:t>, </a:t>
          </a:r>
          <a:r>
            <a:rPr lang="en-US" sz="1800" kern="1200" err="1">
              <a:solidFill>
                <a:schemeClr val="tx1"/>
              </a:solidFill>
            </a:rPr>
            <a:t>Amazon.com</a:t>
          </a:r>
          <a:r>
            <a:rPr lang="en-US" sz="1800" kern="1200">
              <a:solidFill>
                <a:schemeClr val="tx1"/>
              </a:solidFill>
            </a:rPr>
            <a:t>, custom websites globally</a:t>
          </a:r>
        </a:p>
        <a:p>
          <a:pPr marL="0" lvl="0" indent="0" algn="l" defTabSz="889000">
            <a:lnSpc>
              <a:spcPct val="90000"/>
            </a:lnSpc>
            <a:spcBef>
              <a:spcPct val="0"/>
            </a:spcBef>
            <a:spcAft>
              <a:spcPct val="35000"/>
            </a:spcAft>
            <a:buNone/>
          </a:pPr>
          <a:r>
            <a:rPr lang="en-US" sz="1800" kern="1200">
              <a:solidFill>
                <a:schemeClr val="tx1"/>
              </a:solidFill>
            </a:rPr>
            <a:t>- PowerPoint, Google-Docs, Safari, Acrobat, custom apps</a:t>
          </a:r>
        </a:p>
        <a:p>
          <a:pPr marL="0" lvl="0" indent="0" algn="l" defTabSz="889000">
            <a:lnSpc>
              <a:spcPct val="90000"/>
            </a:lnSpc>
            <a:spcBef>
              <a:spcPct val="0"/>
            </a:spcBef>
            <a:spcAft>
              <a:spcPct val="35000"/>
            </a:spcAft>
            <a:buNone/>
          </a:pPr>
          <a:endParaRPr lang="en-US" sz="2000" kern="1200">
            <a:solidFill>
              <a:schemeClr val="tx1"/>
            </a:solidFill>
          </a:endParaRPr>
        </a:p>
      </dsp:txBody>
      <dsp:txXfrm>
        <a:off x="0" y="651"/>
        <a:ext cx="7028426" cy="1066625"/>
      </dsp:txXfrm>
    </dsp:sp>
    <dsp:sp modelId="{08610D36-A3D1-0746-974B-24AE6B01A103}">
      <dsp:nvSpPr>
        <dsp:cNvPr id="0" name=""/>
        <dsp:cNvSpPr/>
      </dsp:nvSpPr>
      <dsp:spPr>
        <a:xfrm>
          <a:off x="0" y="1067277"/>
          <a:ext cx="7028426" cy="0"/>
        </a:xfrm>
        <a:prstGeom prst="line">
          <a:avLst/>
        </a:prstGeom>
        <a:gradFill rotWithShape="0">
          <a:gsLst>
            <a:gs pos="0">
              <a:schemeClr val="accent1">
                <a:alpha val="90000"/>
                <a:hueOff val="0"/>
                <a:satOff val="0"/>
                <a:lumOff val="0"/>
                <a:alphaOff val="-10000"/>
                <a:tint val="100000"/>
                <a:shade val="100000"/>
                <a:satMod val="130000"/>
              </a:schemeClr>
            </a:gs>
            <a:gs pos="100000">
              <a:schemeClr val="accent1">
                <a:alpha val="90000"/>
                <a:hueOff val="0"/>
                <a:satOff val="0"/>
                <a:lumOff val="0"/>
                <a:alphaOff val="-10000"/>
                <a:tint val="50000"/>
                <a:shade val="100000"/>
                <a:satMod val="350000"/>
              </a:schemeClr>
            </a:gs>
          </a:gsLst>
          <a:lin ang="16200000" scaled="0"/>
        </a:gradFill>
        <a:ln w="9525" cap="flat" cmpd="sng" algn="ctr">
          <a:solidFill>
            <a:schemeClr val="accent1">
              <a:alpha val="90000"/>
              <a:hueOff val="0"/>
              <a:satOff val="0"/>
              <a:lumOff val="0"/>
              <a:alphaOff val="-1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1E0D395-EC50-2947-92E2-6D4A0981FA7B}">
      <dsp:nvSpPr>
        <dsp:cNvPr id="0" name=""/>
        <dsp:cNvSpPr/>
      </dsp:nvSpPr>
      <dsp:spPr>
        <a:xfrm>
          <a:off x="0" y="1067277"/>
          <a:ext cx="7028426" cy="1066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Social Media and Search Engines</a:t>
          </a:r>
        </a:p>
        <a:p>
          <a:pPr marL="0" lvl="0" indent="0" algn="l" defTabSz="889000">
            <a:lnSpc>
              <a:spcPct val="90000"/>
            </a:lnSpc>
            <a:spcBef>
              <a:spcPct val="0"/>
            </a:spcBef>
            <a:spcAft>
              <a:spcPct val="35000"/>
            </a:spcAft>
            <a:buNone/>
          </a:pPr>
          <a:r>
            <a:rPr lang="en-US" sz="1800" kern="1200" dirty="0">
              <a:solidFill>
                <a:schemeClr val="tx1"/>
              </a:solidFill>
            </a:rPr>
            <a:t>- Chrome, Bing, Safari, Firefox, local (e.g., Chinese) browsers</a:t>
          </a:r>
        </a:p>
        <a:p>
          <a:pPr marL="0" lvl="0" indent="0" algn="l" defTabSz="889000">
            <a:lnSpc>
              <a:spcPct val="90000"/>
            </a:lnSpc>
            <a:spcBef>
              <a:spcPct val="0"/>
            </a:spcBef>
            <a:spcAft>
              <a:spcPct val="35000"/>
            </a:spcAft>
            <a:buNone/>
          </a:pPr>
          <a:r>
            <a:rPr lang="en-US" sz="1800" kern="1200" dirty="0">
              <a:solidFill>
                <a:schemeClr val="tx1"/>
              </a:solidFill>
            </a:rPr>
            <a:t>- Facebook, Instagram, Twitter, Skype, WeChat, WhatsApp, Viber</a:t>
          </a:r>
        </a:p>
        <a:p>
          <a:pPr marL="0" lvl="0" indent="0" algn="l" defTabSz="889000">
            <a:lnSpc>
              <a:spcPct val="90000"/>
            </a:lnSpc>
            <a:spcBef>
              <a:spcPct val="0"/>
            </a:spcBef>
            <a:spcAft>
              <a:spcPct val="35000"/>
            </a:spcAft>
            <a:buNone/>
          </a:pPr>
          <a:endParaRPr lang="en-US" sz="2000" kern="1200" dirty="0">
            <a:solidFill>
              <a:schemeClr val="tx1"/>
            </a:solidFill>
          </a:endParaRPr>
        </a:p>
      </dsp:txBody>
      <dsp:txXfrm>
        <a:off x="0" y="1067277"/>
        <a:ext cx="7028426" cy="1066625"/>
      </dsp:txXfrm>
    </dsp:sp>
    <dsp:sp modelId="{93CB4C11-E67D-834C-94DD-E9D82BBF2892}">
      <dsp:nvSpPr>
        <dsp:cNvPr id="0" name=""/>
        <dsp:cNvSpPr/>
      </dsp:nvSpPr>
      <dsp:spPr>
        <a:xfrm>
          <a:off x="0" y="2133903"/>
          <a:ext cx="7028426" cy="0"/>
        </a:xfrm>
        <a:prstGeom prst="line">
          <a:avLst/>
        </a:prstGeom>
        <a:gradFill rotWithShape="0">
          <a:gsLst>
            <a:gs pos="0">
              <a:schemeClr val="accent1">
                <a:alpha val="90000"/>
                <a:hueOff val="0"/>
                <a:satOff val="0"/>
                <a:lumOff val="0"/>
                <a:alphaOff val="-20000"/>
                <a:tint val="100000"/>
                <a:shade val="100000"/>
                <a:satMod val="130000"/>
              </a:schemeClr>
            </a:gs>
            <a:gs pos="100000">
              <a:schemeClr val="accent1">
                <a:alpha val="90000"/>
                <a:hueOff val="0"/>
                <a:satOff val="0"/>
                <a:lumOff val="0"/>
                <a:alphaOff val="-20000"/>
                <a:tint val="50000"/>
                <a:shade val="100000"/>
                <a:satMod val="350000"/>
              </a:schemeClr>
            </a:gs>
          </a:gsLst>
          <a:lin ang="16200000" scaled="0"/>
        </a:gradFill>
        <a:ln w="9525" cap="flat" cmpd="sng" algn="ctr">
          <a:solidFill>
            <a:schemeClr val="accent1">
              <a:alpha val="90000"/>
              <a:hueOff val="0"/>
              <a:satOff val="0"/>
              <a:lumOff val="0"/>
              <a:alphaOff val="-2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3123178-6898-254C-B4C4-043BAED9F64E}">
      <dsp:nvSpPr>
        <dsp:cNvPr id="0" name=""/>
        <dsp:cNvSpPr/>
      </dsp:nvSpPr>
      <dsp:spPr>
        <a:xfrm>
          <a:off x="0" y="2133903"/>
          <a:ext cx="7028426" cy="1066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tx1"/>
              </a:solidFill>
            </a:rPr>
            <a:t>Programming Languages and Frameworks</a:t>
          </a:r>
        </a:p>
        <a:p>
          <a:pPr marL="0" lvl="0" indent="0" algn="l" defTabSz="889000">
            <a:lnSpc>
              <a:spcPct val="90000"/>
            </a:lnSpc>
            <a:spcBef>
              <a:spcPct val="0"/>
            </a:spcBef>
            <a:spcAft>
              <a:spcPct val="35000"/>
            </a:spcAft>
            <a:buNone/>
          </a:pPr>
          <a:r>
            <a:rPr lang="en-US" sz="1800" kern="1200">
              <a:solidFill>
                <a:schemeClr val="tx1"/>
              </a:solidFill>
            </a:rPr>
            <a:t>- JavaScript, Java, Swift, C#, PHP, Python</a:t>
          </a:r>
        </a:p>
        <a:p>
          <a:pPr marL="0" lvl="0" indent="0" algn="l" defTabSz="889000">
            <a:lnSpc>
              <a:spcPct val="90000"/>
            </a:lnSpc>
            <a:spcBef>
              <a:spcPct val="0"/>
            </a:spcBef>
            <a:spcAft>
              <a:spcPct val="35000"/>
            </a:spcAft>
            <a:buNone/>
          </a:pPr>
          <a:r>
            <a:rPr lang="en-US" sz="1800" kern="1200">
              <a:solidFill>
                <a:schemeClr val="tx1"/>
              </a:solidFill>
            </a:rPr>
            <a:t>- Angular, Spring, .NET core, J2EE, WordPress, SAP, Oracle</a:t>
          </a:r>
        </a:p>
      </dsp:txBody>
      <dsp:txXfrm>
        <a:off x="0" y="2133903"/>
        <a:ext cx="7028426" cy="1066625"/>
      </dsp:txXfrm>
    </dsp:sp>
    <dsp:sp modelId="{CF2C3791-F942-FC4E-A629-DAA25967F316}">
      <dsp:nvSpPr>
        <dsp:cNvPr id="0" name=""/>
        <dsp:cNvSpPr/>
      </dsp:nvSpPr>
      <dsp:spPr>
        <a:xfrm>
          <a:off x="0" y="3200528"/>
          <a:ext cx="7028426" cy="0"/>
        </a:xfrm>
        <a:prstGeom prst="line">
          <a:avLst/>
        </a:prstGeom>
        <a:gradFill rotWithShape="0">
          <a:gsLst>
            <a:gs pos="0">
              <a:schemeClr val="accent1">
                <a:alpha val="90000"/>
                <a:hueOff val="0"/>
                <a:satOff val="0"/>
                <a:lumOff val="0"/>
                <a:alphaOff val="-30000"/>
                <a:tint val="100000"/>
                <a:shade val="100000"/>
                <a:satMod val="130000"/>
              </a:schemeClr>
            </a:gs>
            <a:gs pos="100000">
              <a:schemeClr val="accent1">
                <a:alpha val="90000"/>
                <a:hueOff val="0"/>
                <a:satOff val="0"/>
                <a:lumOff val="0"/>
                <a:alphaOff val="-30000"/>
                <a:tint val="50000"/>
                <a:shade val="100000"/>
                <a:satMod val="350000"/>
              </a:schemeClr>
            </a:gs>
          </a:gsLst>
          <a:lin ang="16200000" scaled="0"/>
        </a:gradFill>
        <a:ln w="9525" cap="flat" cmpd="sng" algn="ctr">
          <a:solidFill>
            <a:schemeClr val="accent1">
              <a:alpha val="90000"/>
              <a:hueOff val="0"/>
              <a:satOff val="0"/>
              <a:lumOff val="0"/>
              <a:alphaOff val="-3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490B8E8-8416-A141-B449-8D5A186CE04C}">
      <dsp:nvSpPr>
        <dsp:cNvPr id="0" name=""/>
        <dsp:cNvSpPr/>
      </dsp:nvSpPr>
      <dsp:spPr>
        <a:xfrm>
          <a:off x="0" y="3200528"/>
          <a:ext cx="7028426" cy="1066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tx1"/>
              </a:solidFill>
            </a:rPr>
            <a:t>Platforms, Operating Systems and Sytem Tools</a:t>
          </a:r>
        </a:p>
        <a:p>
          <a:pPr marL="0" lvl="0" indent="0" algn="l" defTabSz="889000">
            <a:lnSpc>
              <a:spcPct val="90000"/>
            </a:lnSpc>
            <a:spcBef>
              <a:spcPct val="0"/>
            </a:spcBef>
            <a:spcAft>
              <a:spcPct val="35000"/>
            </a:spcAft>
            <a:buNone/>
          </a:pPr>
          <a:r>
            <a:rPr lang="en-US" sz="1800" kern="1200">
              <a:solidFill>
                <a:schemeClr val="tx1"/>
              </a:solidFill>
            </a:rPr>
            <a:t>- iOS, Windows, Linux, Android, App Stores</a:t>
          </a:r>
        </a:p>
        <a:p>
          <a:pPr marL="0" lvl="0" indent="0" algn="l" defTabSz="889000">
            <a:lnSpc>
              <a:spcPct val="90000"/>
            </a:lnSpc>
            <a:spcBef>
              <a:spcPct val="0"/>
            </a:spcBef>
            <a:spcAft>
              <a:spcPct val="35000"/>
            </a:spcAft>
            <a:buNone/>
          </a:pPr>
          <a:r>
            <a:rPr lang="en-US" sz="1800" kern="1200">
              <a:solidFill>
                <a:schemeClr val="tx1"/>
              </a:solidFill>
            </a:rPr>
            <a:t>- Active Directory, OpenLDAP, OpenSSL, Ping, Telnet</a:t>
          </a:r>
        </a:p>
      </dsp:txBody>
      <dsp:txXfrm>
        <a:off x="0" y="3200528"/>
        <a:ext cx="7028426" cy="1066625"/>
      </dsp:txXfrm>
    </dsp:sp>
    <dsp:sp modelId="{688EAB7A-C341-F546-9C09-DC0CB073740B}">
      <dsp:nvSpPr>
        <dsp:cNvPr id="0" name=""/>
        <dsp:cNvSpPr/>
      </dsp:nvSpPr>
      <dsp:spPr>
        <a:xfrm>
          <a:off x="0" y="4267154"/>
          <a:ext cx="7028426" cy="0"/>
        </a:xfrm>
        <a:prstGeom prst="line">
          <a:avLst/>
        </a:prstGeom>
        <a:gradFill rotWithShape="0">
          <a:gsLst>
            <a:gs pos="0">
              <a:schemeClr val="accent1">
                <a:alpha val="90000"/>
                <a:hueOff val="0"/>
                <a:satOff val="0"/>
                <a:lumOff val="0"/>
                <a:alphaOff val="-40000"/>
                <a:tint val="100000"/>
                <a:shade val="100000"/>
                <a:satMod val="130000"/>
              </a:schemeClr>
            </a:gs>
            <a:gs pos="100000">
              <a:schemeClr val="accent1">
                <a:alpha val="90000"/>
                <a:hueOff val="0"/>
                <a:satOff val="0"/>
                <a:lumOff val="0"/>
                <a:alphaOff val="-40000"/>
                <a:tint val="50000"/>
                <a:shade val="100000"/>
                <a:satMod val="350000"/>
              </a:schemeClr>
            </a:gs>
          </a:gsLst>
          <a:lin ang="16200000" scaled="0"/>
        </a:gra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B68092B-0275-0C43-9211-DA4EB30107E2}">
      <dsp:nvSpPr>
        <dsp:cNvPr id="0" name=""/>
        <dsp:cNvSpPr/>
      </dsp:nvSpPr>
      <dsp:spPr>
        <a:xfrm>
          <a:off x="0" y="4267154"/>
          <a:ext cx="7028426" cy="1066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tx1"/>
              </a:solidFill>
            </a:rPr>
            <a:t>Standards and Best Practices</a:t>
          </a:r>
        </a:p>
        <a:p>
          <a:pPr marL="0" lvl="0" indent="0" algn="l" defTabSz="889000">
            <a:lnSpc>
              <a:spcPct val="90000"/>
            </a:lnSpc>
            <a:spcBef>
              <a:spcPct val="0"/>
            </a:spcBef>
            <a:spcAft>
              <a:spcPct val="35000"/>
            </a:spcAft>
            <a:buNone/>
          </a:pPr>
          <a:r>
            <a:rPr lang="en-US" sz="1800" kern="1200">
              <a:solidFill>
                <a:schemeClr val="tx1"/>
              </a:solidFill>
            </a:rPr>
            <a:t>- IETF RFCs, W3C HTML, Unicode CLDR, WHATWG</a:t>
          </a:r>
        </a:p>
        <a:p>
          <a:pPr marL="0" lvl="0" indent="0" algn="l" defTabSz="889000">
            <a:lnSpc>
              <a:spcPct val="90000"/>
            </a:lnSpc>
            <a:spcBef>
              <a:spcPct val="0"/>
            </a:spcBef>
            <a:spcAft>
              <a:spcPct val="35000"/>
            </a:spcAft>
            <a:buNone/>
          </a:pPr>
          <a:r>
            <a:rPr lang="en-US" sz="1800" kern="1200">
              <a:solidFill>
                <a:schemeClr val="tx1"/>
              </a:solidFill>
            </a:rPr>
            <a:t>- Industry-based standards (health, aviation, ...)</a:t>
          </a:r>
          <a:endParaRPr lang="en-US" sz="2000" kern="1200">
            <a:solidFill>
              <a:schemeClr val="tx1"/>
            </a:solidFill>
          </a:endParaRPr>
        </a:p>
      </dsp:txBody>
      <dsp:txXfrm>
        <a:off x="0" y="4267154"/>
        <a:ext cx="7028426" cy="10666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1/24/24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dirty="0"/>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1/24/24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dirty="0"/>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214110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15</a:t>
            </a:fld>
            <a:endParaRPr lang="en-US"/>
          </a:p>
        </p:txBody>
      </p:sp>
    </p:spTree>
    <p:extLst>
      <p:ext uri="{BB962C8B-B14F-4D97-AF65-F5344CB8AC3E}">
        <p14:creationId xmlns:p14="http://schemas.microsoft.com/office/powerpoint/2010/main" val="2924496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16</a:t>
            </a:fld>
            <a:endParaRPr lang="en-US"/>
          </a:p>
        </p:txBody>
      </p:sp>
    </p:spTree>
    <p:extLst>
      <p:ext uri="{BB962C8B-B14F-4D97-AF65-F5344CB8AC3E}">
        <p14:creationId xmlns:p14="http://schemas.microsoft.com/office/powerpoint/2010/main" val="2525054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18</a:t>
            </a:fld>
            <a:endParaRPr lang="en-US"/>
          </a:p>
        </p:txBody>
      </p:sp>
    </p:spTree>
    <p:extLst>
      <p:ext uri="{BB962C8B-B14F-4D97-AF65-F5344CB8AC3E}">
        <p14:creationId xmlns:p14="http://schemas.microsoft.com/office/powerpoint/2010/main" val="215938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https://bournetocode.com/projects/GCSE_Computing_Fundamentals/pages/3-3-5-ascii.html</a:t>
            </a:r>
          </a:p>
        </p:txBody>
      </p:sp>
      <p:sp>
        <p:nvSpPr>
          <p:cNvPr id="4" name="Slide Number Placeholder 3"/>
          <p:cNvSpPr>
            <a:spLocks noGrp="1"/>
          </p:cNvSpPr>
          <p:nvPr>
            <p:ph type="sldNum" sz="quarter" idx="10"/>
          </p:nvPr>
        </p:nvSpPr>
        <p:spPr/>
        <p:txBody>
          <a:bodyPr/>
          <a:lstStyle/>
          <a:p>
            <a:fld id="{7E002FF9-4628-B146-9948-95257A430692}" type="slidenum">
              <a:rPr lang="en-US" smtClean="0"/>
              <a:t>19</a:t>
            </a:fld>
            <a:endParaRPr lang="en-US"/>
          </a:p>
        </p:txBody>
      </p:sp>
    </p:spTree>
    <p:extLst>
      <p:ext uri="{BB962C8B-B14F-4D97-AF65-F5344CB8AC3E}">
        <p14:creationId xmlns:p14="http://schemas.microsoft.com/office/powerpoint/2010/main" val="1253323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https://bournetocode.com/projects/GCSE_Computing_Fundamentals/pages/3-3-5-ascii.html</a:t>
            </a:r>
          </a:p>
        </p:txBody>
      </p:sp>
      <p:sp>
        <p:nvSpPr>
          <p:cNvPr id="4" name="Slide Number Placeholder 3"/>
          <p:cNvSpPr>
            <a:spLocks noGrp="1"/>
          </p:cNvSpPr>
          <p:nvPr>
            <p:ph type="sldNum" sz="quarter" idx="10"/>
          </p:nvPr>
        </p:nvSpPr>
        <p:spPr/>
        <p:txBody>
          <a:bodyPr/>
          <a:lstStyle/>
          <a:p>
            <a:fld id="{7E002FF9-4628-B146-9948-95257A430692}" type="slidenum">
              <a:rPr lang="en-US" smtClean="0"/>
              <a:t>20</a:t>
            </a:fld>
            <a:endParaRPr lang="en-US"/>
          </a:p>
        </p:txBody>
      </p:sp>
    </p:spTree>
    <p:extLst>
      <p:ext uri="{BB962C8B-B14F-4D97-AF65-F5344CB8AC3E}">
        <p14:creationId xmlns:p14="http://schemas.microsoft.com/office/powerpoint/2010/main" val="204931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21</a:t>
            </a:fld>
            <a:endParaRPr lang="en-US"/>
          </a:p>
        </p:txBody>
      </p:sp>
    </p:spTree>
    <p:extLst>
      <p:ext uri="{BB962C8B-B14F-4D97-AF65-F5344CB8AC3E}">
        <p14:creationId xmlns:p14="http://schemas.microsoft.com/office/powerpoint/2010/main" val="2827783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22</a:t>
            </a:fld>
            <a:endParaRPr lang="en-US"/>
          </a:p>
        </p:txBody>
      </p:sp>
    </p:spTree>
    <p:extLst>
      <p:ext uri="{BB962C8B-B14F-4D97-AF65-F5344CB8AC3E}">
        <p14:creationId xmlns:p14="http://schemas.microsoft.com/office/powerpoint/2010/main" val="3956364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23</a:t>
            </a:fld>
            <a:endParaRPr lang="en-US"/>
          </a:p>
        </p:txBody>
      </p:sp>
    </p:spTree>
    <p:extLst>
      <p:ext uri="{BB962C8B-B14F-4D97-AF65-F5344CB8AC3E}">
        <p14:creationId xmlns:p14="http://schemas.microsoft.com/office/powerpoint/2010/main" val="3905360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24</a:t>
            </a:fld>
            <a:endParaRPr lang="en-US"/>
          </a:p>
        </p:txBody>
      </p:sp>
    </p:spTree>
    <p:extLst>
      <p:ext uri="{BB962C8B-B14F-4D97-AF65-F5344CB8AC3E}">
        <p14:creationId xmlns:p14="http://schemas.microsoft.com/office/powerpoint/2010/main" val="3827992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25</a:t>
            </a:fld>
            <a:endParaRPr lang="en-US"/>
          </a:p>
        </p:txBody>
      </p:sp>
    </p:spTree>
    <p:extLst>
      <p:ext uri="{BB962C8B-B14F-4D97-AF65-F5344CB8AC3E}">
        <p14:creationId xmlns:p14="http://schemas.microsoft.com/office/powerpoint/2010/main" val="343641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4009280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26</a:t>
            </a:fld>
            <a:endParaRPr lang="en-US"/>
          </a:p>
        </p:txBody>
      </p:sp>
    </p:spTree>
    <p:extLst>
      <p:ext uri="{BB962C8B-B14F-4D97-AF65-F5344CB8AC3E}">
        <p14:creationId xmlns:p14="http://schemas.microsoft.com/office/powerpoint/2010/main" val="1503236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27</a:t>
            </a:fld>
            <a:endParaRPr lang="en-US"/>
          </a:p>
        </p:txBody>
      </p:sp>
    </p:spTree>
    <p:extLst>
      <p:ext uri="{BB962C8B-B14F-4D97-AF65-F5344CB8AC3E}">
        <p14:creationId xmlns:p14="http://schemas.microsoft.com/office/powerpoint/2010/main" val="266524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28</a:t>
            </a:fld>
            <a:endParaRPr lang="en-US"/>
          </a:p>
        </p:txBody>
      </p:sp>
    </p:spTree>
    <p:extLst>
      <p:ext uri="{BB962C8B-B14F-4D97-AF65-F5344CB8AC3E}">
        <p14:creationId xmlns:p14="http://schemas.microsoft.com/office/powerpoint/2010/main" val="927601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29</a:t>
            </a:fld>
            <a:endParaRPr lang="en-US"/>
          </a:p>
        </p:txBody>
      </p:sp>
    </p:spTree>
    <p:extLst>
      <p:ext uri="{BB962C8B-B14F-4D97-AF65-F5344CB8AC3E}">
        <p14:creationId xmlns:p14="http://schemas.microsoft.com/office/powerpoint/2010/main" val="1101024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30</a:t>
            </a:fld>
            <a:endParaRPr lang="en-US"/>
          </a:p>
        </p:txBody>
      </p:sp>
    </p:spTree>
    <p:extLst>
      <p:ext uri="{BB962C8B-B14F-4D97-AF65-F5344CB8AC3E}">
        <p14:creationId xmlns:p14="http://schemas.microsoft.com/office/powerpoint/2010/main" val="1369327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31</a:t>
            </a:fld>
            <a:endParaRPr lang="en-US"/>
          </a:p>
        </p:txBody>
      </p:sp>
    </p:spTree>
    <p:extLst>
      <p:ext uri="{BB962C8B-B14F-4D97-AF65-F5344CB8AC3E}">
        <p14:creationId xmlns:p14="http://schemas.microsoft.com/office/powerpoint/2010/main" val="1042534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32</a:t>
            </a:fld>
            <a:endParaRPr lang="en-US"/>
          </a:p>
        </p:txBody>
      </p:sp>
    </p:spTree>
    <p:extLst>
      <p:ext uri="{BB962C8B-B14F-4D97-AF65-F5344CB8AC3E}">
        <p14:creationId xmlns:p14="http://schemas.microsoft.com/office/powerpoint/2010/main" val="2394645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33</a:t>
            </a:fld>
            <a:endParaRPr lang="en-US"/>
          </a:p>
        </p:txBody>
      </p:sp>
    </p:spTree>
    <p:extLst>
      <p:ext uri="{BB962C8B-B14F-4D97-AF65-F5344CB8AC3E}">
        <p14:creationId xmlns:p14="http://schemas.microsoft.com/office/powerpoint/2010/main" val="2114893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34</a:t>
            </a:fld>
            <a:endParaRPr lang="en-US"/>
          </a:p>
        </p:txBody>
      </p:sp>
    </p:spTree>
    <p:extLst>
      <p:ext uri="{BB962C8B-B14F-4D97-AF65-F5344CB8AC3E}">
        <p14:creationId xmlns:p14="http://schemas.microsoft.com/office/powerpoint/2010/main" val="2029510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36</a:t>
            </a:fld>
            <a:endParaRPr lang="en-US" dirty="0"/>
          </a:p>
        </p:txBody>
      </p:sp>
    </p:spTree>
    <p:extLst>
      <p:ext uri="{BB962C8B-B14F-4D97-AF65-F5344CB8AC3E}">
        <p14:creationId xmlns:p14="http://schemas.microsoft.com/office/powerpoint/2010/main" val="220783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6</a:t>
            </a:fld>
            <a:endParaRPr lang="en-US"/>
          </a:p>
        </p:txBody>
      </p:sp>
    </p:spTree>
    <p:extLst>
      <p:ext uri="{BB962C8B-B14F-4D97-AF65-F5344CB8AC3E}">
        <p14:creationId xmlns:p14="http://schemas.microsoft.com/office/powerpoint/2010/main" val="2560747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37</a:t>
            </a:fld>
            <a:endParaRPr lang="en-US" dirty="0"/>
          </a:p>
        </p:txBody>
      </p:sp>
    </p:spTree>
    <p:extLst>
      <p:ext uri="{BB962C8B-B14F-4D97-AF65-F5344CB8AC3E}">
        <p14:creationId xmlns:p14="http://schemas.microsoft.com/office/powerpoint/2010/main" val="899615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39</a:t>
            </a:fld>
            <a:endParaRPr lang="en-US" dirty="0"/>
          </a:p>
        </p:txBody>
      </p:sp>
    </p:spTree>
    <p:extLst>
      <p:ext uri="{BB962C8B-B14F-4D97-AF65-F5344CB8AC3E}">
        <p14:creationId xmlns:p14="http://schemas.microsoft.com/office/powerpoint/2010/main" val="4000642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40</a:t>
            </a:fld>
            <a:endParaRPr lang="en-US" dirty="0"/>
          </a:p>
        </p:txBody>
      </p:sp>
    </p:spTree>
    <p:extLst>
      <p:ext uri="{BB962C8B-B14F-4D97-AF65-F5344CB8AC3E}">
        <p14:creationId xmlns:p14="http://schemas.microsoft.com/office/powerpoint/2010/main" val="2598608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41</a:t>
            </a:fld>
            <a:endParaRPr lang="en-US" dirty="0"/>
          </a:p>
        </p:txBody>
      </p:sp>
    </p:spTree>
    <p:extLst>
      <p:ext uri="{BB962C8B-B14F-4D97-AF65-F5344CB8AC3E}">
        <p14:creationId xmlns:p14="http://schemas.microsoft.com/office/powerpoint/2010/main" val="1931964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6df1da39b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6df1da39b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903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43</a:t>
            </a:fld>
            <a:endParaRPr lang="en-US" dirty="0"/>
          </a:p>
        </p:txBody>
      </p:sp>
    </p:spTree>
    <p:extLst>
      <p:ext uri="{BB962C8B-B14F-4D97-AF65-F5344CB8AC3E}">
        <p14:creationId xmlns:p14="http://schemas.microsoft.com/office/powerpoint/2010/main" val="4802207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44</a:t>
            </a:fld>
            <a:endParaRPr lang="en-US" dirty="0"/>
          </a:p>
        </p:txBody>
      </p:sp>
    </p:spTree>
    <p:extLst>
      <p:ext uri="{BB962C8B-B14F-4D97-AF65-F5344CB8AC3E}">
        <p14:creationId xmlns:p14="http://schemas.microsoft.com/office/powerpoint/2010/main" val="2812726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45</a:t>
            </a:fld>
            <a:endParaRPr lang="en-US" dirty="0"/>
          </a:p>
        </p:txBody>
      </p:sp>
    </p:spTree>
    <p:extLst>
      <p:ext uri="{BB962C8B-B14F-4D97-AF65-F5344CB8AC3E}">
        <p14:creationId xmlns:p14="http://schemas.microsoft.com/office/powerpoint/2010/main" val="27757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46</a:t>
            </a:fld>
            <a:endParaRPr lang="en-US" dirty="0"/>
          </a:p>
        </p:txBody>
      </p:sp>
    </p:spTree>
    <p:extLst>
      <p:ext uri="{BB962C8B-B14F-4D97-AF65-F5344CB8AC3E}">
        <p14:creationId xmlns:p14="http://schemas.microsoft.com/office/powerpoint/2010/main" val="16299997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6df1da39b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6df1da39b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865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7</a:t>
            </a:fld>
            <a:endParaRPr lang="en-US"/>
          </a:p>
        </p:txBody>
      </p:sp>
    </p:spTree>
    <p:extLst>
      <p:ext uri="{BB962C8B-B14F-4D97-AF65-F5344CB8AC3E}">
        <p14:creationId xmlns:p14="http://schemas.microsoft.com/office/powerpoint/2010/main" val="28390102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55</a:t>
            </a:fld>
            <a:endParaRPr lang="en-US" dirty="0"/>
          </a:p>
        </p:txBody>
      </p:sp>
    </p:spTree>
    <p:extLst>
      <p:ext uri="{BB962C8B-B14F-4D97-AF65-F5344CB8AC3E}">
        <p14:creationId xmlns:p14="http://schemas.microsoft.com/office/powerpoint/2010/main" val="81997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56</a:t>
            </a:fld>
            <a:endParaRPr lang="en-US" dirty="0"/>
          </a:p>
        </p:txBody>
      </p:sp>
    </p:spTree>
    <p:extLst>
      <p:ext uri="{BB962C8B-B14F-4D97-AF65-F5344CB8AC3E}">
        <p14:creationId xmlns:p14="http://schemas.microsoft.com/office/powerpoint/2010/main" val="3996230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57</a:t>
            </a:fld>
            <a:endParaRPr lang="en-US" dirty="0"/>
          </a:p>
        </p:txBody>
      </p:sp>
    </p:spTree>
    <p:extLst>
      <p:ext uri="{BB962C8B-B14F-4D97-AF65-F5344CB8AC3E}">
        <p14:creationId xmlns:p14="http://schemas.microsoft.com/office/powerpoint/2010/main" val="3633436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6df1da39b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6df1da39b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4093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61</a:t>
            </a:fld>
            <a:endParaRPr lang="en-US" dirty="0"/>
          </a:p>
        </p:txBody>
      </p:sp>
    </p:spTree>
    <p:extLst>
      <p:ext uri="{BB962C8B-B14F-4D97-AF65-F5344CB8AC3E}">
        <p14:creationId xmlns:p14="http://schemas.microsoft.com/office/powerpoint/2010/main" val="42243224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62</a:t>
            </a:fld>
            <a:endParaRPr lang="en-US" dirty="0"/>
          </a:p>
        </p:txBody>
      </p:sp>
    </p:spTree>
    <p:extLst>
      <p:ext uri="{BB962C8B-B14F-4D97-AF65-F5344CB8AC3E}">
        <p14:creationId xmlns:p14="http://schemas.microsoft.com/office/powerpoint/2010/main" val="521978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63</a:t>
            </a:fld>
            <a:endParaRPr lang="en-US" dirty="0"/>
          </a:p>
        </p:txBody>
      </p:sp>
    </p:spTree>
    <p:extLst>
      <p:ext uri="{BB962C8B-B14F-4D97-AF65-F5344CB8AC3E}">
        <p14:creationId xmlns:p14="http://schemas.microsoft.com/office/powerpoint/2010/main" val="24972107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64</a:t>
            </a:fld>
            <a:endParaRPr lang="en-US" dirty="0"/>
          </a:p>
        </p:txBody>
      </p:sp>
    </p:spTree>
    <p:extLst>
      <p:ext uri="{BB962C8B-B14F-4D97-AF65-F5344CB8AC3E}">
        <p14:creationId xmlns:p14="http://schemas.microsoft.com/office/powerpoint/2010/main" val="37812131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6df1da39b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6df1da39b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73408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66</a:t>
            </a:fld>
            <a:endParaRPr lang="en-US" dirty="0"/>
          </a:p>
        </p:txBody>
      </p:sp>
    </p:spTree>
    <p:extLst>
      <p:ext uri="{BB962C8B-B14F-4D97-AF65-F5344CB8AC3E}">
        <p14:creationId xmlns:p14="http://schemas.microsoft.com/office/powerpoint/2010/main" val="609644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132a6a9eb7f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132a6a9eb7f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Switching to a point per MX server - Multiple MX servers may resolve to the same IP addresses.</a:t>
            </a:r>
            <a:endParaRPr b="1" dirty="0"/>
          </a:p>
          <a:p>
            <a:pPr marL="0" lvl="0" indent="0" algn="l" rtl="0">
              <a:spcBef>
                <a:spcPts val="0"/>
              </a:spcBef>
              <a:spcAft>
                <a:spcPts val="0"/>
              </a:spcAft>
              <a:buNone/>
            </a:pPr>
            <a:r>
              <a:rPr lang="en" b="1" dirty="0"/>
              <a:t>Full</a:t>
            </a:r>
            <a:r>
              <a:rPr lang="en" dirty="0"/>
              <a:t>: All resolved IPs passed the tests</a:t>
            </a:r>
            <a:endParaRPr dirty="0"/>
          </a:p>
          <a:p>
            <a:pPr marL="0" lvl="0" indent="0" algn="l" rtl="0">
              <a:spcBef>
                <a:spcPts val="0"/>
              </a:spcBef>
              <a:spcAft>
                <a:spcPts val="0"/>
              </a:spcAft>
              <a:buNone/>
            </a:pPr>
            <a:r>
              <a:rPr lang="en" b="1" dirty="0"/>
              <a:t>Partial</a:t>
            </a:r>
            <a:r>
              <a:rPr lang="en" dirty="0"/>
              <a:t>: Some IP passed the tests, and some failed</a:t>
            </a:r>
            <a:endParaRPr dirty="0"/>
          </a:p>
          <a:p>
            <a:pPr marL="0" lvl="0" indent="0" algn="l" rtl="0">
              <a:spcBef>
                <a:spcPts val="0"/>
              </a:spcBef>
              <a:spcAft>
                <a:spcPts val="0"/>
              </a:spcAft>
              <a:buNone/>
            </a:pPr>
            <a:r>
              <a:rPr lang="en" b="1" dirty="0"/>
              <a:t>None: </a:t>
            </a:r>
            <a:r>
              <a:rPr lang="en" dirty="0"/>
              <a:t>All of the MX server IPs failed the tests</a:t>
            </a:r>
            <a:endParaRPr dirty="0"/>
          </a:p>
          <a:p>
            <a:pPr marL="0" lvl="0" indent="0" algn="l" rtl="0">
              <a:spcBef>
                <a:spcPts val="0"/>
              </a:spcBef>
              <a:spcAft>
                <a:spcPts val="0"/>
              </a:spcAft>
              <a:buNone/>
            </a:pPr>
            <a:r>
              <a:rPr lang="en" b="1" dirty="0"/>
              <a:t>No IPs: </a:t>
            </a:r>
            <a:r>
              <a:rPr lang="en" dirty="0"/>
              <a:t>No IPs could be resolved for the MX server (e.g. NXdomain)</a:t>
            </a:r>
            <a:endParaRPr dirty="0"/>
          </a:p>
          <a:p>
            <a:pPr marL="0" lvl="0" indent="0" algn="l" rtl="0">
              <a:spcBef>
                <a:spcPts val="0"/>
              </a:spcBef>
              <a:spcAft>
                <a:spcPts val="0"/>
              </a:spcAft>
              <a:buNone/>
            </a:pPr>
            <a:r>
              <a:rPr lang="en" b="1" dirty="0"/>
              <a:t>Not tested: </a:t>
            </a:r>
            <a:r>
              <a:rPr lang="en" dirty="0"/>
              <a:t>IPs could not be tested (e.g. timeout, refused connections, special use IPs, etc.)</a:t>
            </a:r>
            <a:endParaRPr dirty="0"/>
          </a:p>
        </p:txBody>
      </p:sp>
      <p:sp>
        <p:nvSpPr>
          <p:cNvPr id="865" name="Google Shape;865;g132a6a9eb7f_0_7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extLst>
      <p:ext uri="{BB962C8B-B14F-4D97-AF65-F5344CB8AC3E}">
        <p14:creationId xmlns:p14="http://schemas.microsoft.com/office/powerpoint/2010/main" val="13831276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67</a:t>
            </a:fld>
            <a:endParaRPr lang="en-US" dirty="0"/>
          </a:p>
        </p:txBody>
      </p:sp>
    </p:spTree>
    <p:extLst>
      <p:ext uri="{BB962C8B-B14F-4D97-AF65-F5344CB8AC3E}">
        <p14:creationId xmlns:p14="http://schemas.microsoft.com/office/powerpoint/2010/main" val="16179785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68</a:t>
            </a:fld>
            <a:endParaRPr lang="en-US" dirty="0"/>
          </a:p>
        </p:txBody>
      </p:sp>
    </p:spTree>
    <p:extLst>
      <p:ext uri="{BB962C8B-B14F-4D97-AF65-F5344CB8AC3E}">
        <p14:creationId xmlns:p14="http://schemas.microsoft.com/office/powerpoint/2010/main" val="14238327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69</a:t>
            </a:fld>
            <a:endParaRPr lang="en-US" dirty="0"/>
          </a:p>
        </p:txBody>
      </p:sp>
    </p:spTree>
    <p:extLst>
      <p:ext uri="{BB962C8B-B14F-4D97-AF65-F5344CB8AC3E}">
        <p14:creationId xmlns:p14="http://schemas.microsoft.com/office/powerpoint/2010/main" val="28779756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70</a:t>
            </a:fld>
            <a:endParaRPr lang="en-US" dirty="0"/>
          </a:p>
        </p:txBody>
      </p:sp>
    </p:spTree>
    <p:extLst>
      <p:ext uri="{BB962C8B-B14F-4D97-AF65-F5344CB8AC3E}">
        <p14:creationId xmlns:p14="http://schemas.microsoft.com/office/powerpoint/2010/main" val="15947539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71</a:t>
            </a:fld>
            <a:endParaRPr lang="en-US" dirty="0"/>
          </a:p>
        </p:txBody>
      </p:sp>
    </p:spTree>
    <p:extLst>
      <p:ext uri="{BB962C8B-B14F-4D97-AF65-F5344CB8AC3E}">
        <p14:creationId xmlns:p14="http://schemas.microsoft.com/office/powerpoint/2010/main" val="5364664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7E002FF9-4628-B146-9948-95257A430692}" type="slidenum">
              <a:rPr lang="en-US" smtClean="0"/>
              <a:t>72</a:t>
            </a:fld>
            <a:endParaRPr lang="en-US" dirty="0"/>
          </a:p>
        </p:txBody>
      </p:sp>
    </p:spTree>
    <p:extLst>
      <p:ext uri="{BB962C8B-B14F-4D97-AF65-F5344CB8AC3E}">
        <p14:creationId xmlns:p14="http://schemas.microsoft.com/office/powerpoint/2010/main" val="29163485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77</a:t>
            </a:fld>
            <a:endParaRPr lang="en-US" dirty="0"/>
          </a:p>
        </p:txBody>
      </p:sp>
    </p:spTree>
    <p:extLst>
      <p:ext uri="{BB962C8B-B14F-4D97-AF65-F5344CB8AC3E}">
        <p14:creationId xmlns:p14="http://schemas.microsoft.com/office/powerpoint/2010/main" val="215107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78</a:t>
            </a:fld>
            <a:endParaRPr lang="en-US" dirty="0"/>
          </a:p>
        </p:txBody>
      </p:sp>
    </p:spTree>
    <p:extLst>
      <p:ext uri="{BB962C8B-B14F-4D97-AF65-F5344CB8AC3E}">
        <p14:creationId xmlns:p14="http://schemas.microsoft.com/office/powerpoint/2010/main" val="8399489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111109E3-1F78-D74C-90F3-E36E832CAE1F}" type="slidenum">
              <a:rPr lang="en-US" smtClean="0"/>
              <a:pPr>
                <a:defRPr/>
              </a:pPr>
              <a:t>79</a:t>
            </a:fld>
            <a:endParaRPr lang="en-US" dirty="0"/>
          </a:p>
        </p:txBody>
      </p:sp>
    </p:spTree>
    <p:extLst>
      <p:ext uri="{BB962C8B-B14F-4D97-AF65-F5344CB8AC3E}">
        <p14:creationId xmlns:p14="http://schemas.microsoft.com/office/powerpoint/2010/main" val="126552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a:p>
        </p:txBody>
      </p:sp>
    </p:spTree>
    <p:extLst>
      <p:ext uri="{BB962C8B-B14F-4D97-AF65-F5344CB8AC3E}">
        <p14:creationId xmlns:p14="http://schemas.microsoft.com/office/powerpoint/2010/main" val="667053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11</a:t>
            </a:fld>
            <a:endParaRPr lang="en-US"/>
          </a:p>
        </p:txBody>
      </p:sp>
    </p:spTree>
    <p:extLst>
      <p:ext uri="{BB962C8B-B14F-4D97-AF65-F5344CB8AC3E}">
        <p14:creationId xmlns:p14="http://schemas.microsoft.com/office/powerpoint/2010/main" val="1532445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12</a:t>
            </a:fld>
            <a:endParaRPr lang="en-US"/>
          </a:p>
        </p:txBody>
      </p:sp>
    </p:spTree>
    <p:extLst>
      <p:ext uri="{BB962C8B-B14F-4D97-AF65-F5344CB8AC3E}">
        <p14:creationId xmlns:p14="http://schemas.microsoft.com/office/powerpoint/2010/main" val="2118052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13</a:t>
            </a:fld>
            <a:endParaRPr lang="en-US"/>
          </a:p>
        </p:txBody>
      </p:sp>
    </p:spTree>
    <p:extLst>
      <p:ext uri="{BB962C8B-B14F-4D97-AF65-F5344CB8AC3E}">
        <p14:creationId xmlns:p14="http://schemas.microsoft.com/office/powerpoint/2010/main" val="196726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18.emf"/><Relationship Id="rId16" Type="http://schemas.openxmlformats.org/officeDocument/2006/relationships/image" Target="../media/image23.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1.png"/><Relationship Id="rId5" Type="http://schemas.openxmlformats.org/officeDocument/2006/relationships/image" Target="../media/image19.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4.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05055" cy="450663"/>
          </a:xfrm>
          <a:prstGeom prst="rect">
            <a:avLst/>
          </a:prstGeom>
        </p:spPr>
        <p:txBody>
          <a:bodyPr lIns="91440" tIns="45720" rIns="91440" bIns="45720"/>
          <a:lstStyle>
            <a:lvl1pPr>
              <a:defRPr>
                <a:solidFill>
                  <a:schemeClr val="accent6">
                    <a:lumMod val="50000"/>
                  </a:schemeClr>
                </a:solidFill>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812800" y="1470213"/>
            <a:ext cx="10543117"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marL="1371600" indent="0">
              <a:buNone/>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10075" b="8780"/>
          <a:stretch/>
        </p:blipFill>
        <p:spPr>
          <a:xfrm>
            <a:off x="0" y="683491"/>
            <a:ext cx="12192000" cy="5564909"/>
          </a:xfrm>
          <a:prstGeom prst="rect">
            <a:avLst/>
          </a:prstGeom>
        </p:spPr>
      </p:pic>
      <p:sp>
        <p:nvSpPr>
          <p:cNvPr id="15" name="Rectangle 14"/>
          <p:cNvSpPr/>
          <p:nvPr userDrawn="1"/>
        </p:nvSpPr>
        <p:spPr>
          <a:xfrm>
            <a:off x="0" y="790814"/>
            <a:ext cx="12192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3" name="Title 19"/>
          <p:cNvSpPr>
            <a:spLocks noGrp="1"/>
          </p:cNvSpPr>
          <p:nvPr userDrawn="1">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8972" b="7826"/>
          <a:stretch/>
        </p:blipFill>
        <p:spPr>
          <a:xfrm>
            <a:off x="0" y="654425"/>
            <a:ext cx="12192000" cy="5620869"/>
          </a:xfrm>
          <a:prstGeom prst="rect">
            <a:avLst/>
          </a:prstGeom>
        </p:spPr>
      </p:pic>
      <p:sp>
        <p:nvSpPr>
          <p:cNvPr id="28"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613037"/>
            <a:ext cx="12192000" cy="5696861"/>
          </a:xfrm>
          <a:prstGeom prst="rect">
            <a:avLst/>
          </a:prstGeom>
        </p:spPr>
      </p:pic>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9"/>
          <p:cNvSpPr>
            <a:spLocks noGrp="1"/>
          </p:cNvSpPr>
          <p:nvPr>
            <p:ph type="title" hasCustomPrompt="1"/>
          </p:nvPr>
        </p:nvSpPr>
        <p:spPr>
          <a:xfrm>
            <a:off x="420624" y="48278"/>
            <a:ext cx="10208224"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1"/>
            <a:ext cx="12192002" cy="6858000"/>
          </a:xfrm>
          <a:prstGeom prst="rect">
            <a:avLst/>
          </a:prstGeom>
        </p:spPr>
      </p:pic>
      <p:sp>
        <p:nvSpPr>
          <p:cNvPr id="2"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0" name="Oval 29"/>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6" name="Straight Connector 3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Oval 3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0" name="Straight Connector 39"/>
          <p:cNvCxnSpPr>
            <a:endCxn id="41"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Arc 40"/>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42" name="Straight Connector 41"/>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48" name="Oval 4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216385" cy="6858000"/>
          </a:xfrm>
          <a:prstGeom prst="rect">
            <a:avLst/>
          </a:prstGeom>
        </p:spPr>
      </p:pic>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8" name="Oval 17"/>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Oval 1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0" name="Oval 19"/>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0" y="0"/>
            <a:ext cx="12192000" cy="6857999"/>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4"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0" name="Picture 9"/>
          <p:cNvPicPr>
            <a:picLocks noChangeAspect="1"/>
          </p:cNvPicPr>
          <p:nvPr userDrawn="1"/>
        </p:nvPicPr>
        <p:blipFill>
          <a:blip r:embed="rId3"/>
          <a:stretch>
            <a:fillRect/>
          </a:stretch>
        </p:blipFill>
        <p:spPr>
          <a:xfrm>
            <a:off x="365760" y="6464808"/>
            <a:ext cx="390801" cy="312641"/>
          </a:xfrm>
          <a:prstGeom prst="rect">
            <a:avLst/>
          </a:prstGeom>
        </p:spPr>
      </p:pic>
      <p:sp>
        <p:nvSpPr>
          <p:cNvPr id="1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53082" y="0"/>
            <a:ext cx="10788321"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66928" y="3553576"/>
            <a:ext cx="10788321"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66928" y="4279392"/>
            <a:ext cx="10788321"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566928" y="4553712"/>
            <a:ext cx="10788321"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567596" y="5193792"/>
            <a:ext cx="1189829" cy="951863"/>
          </a:xfrm>
          <a:prstGeom prst="rect">
            <a:avLst/>
          </a:prstGeom>
        </p:spPr>
      </p:pic>
      <p:sp>
        <p:nvSpPr>
          <p:cNvPr id="15" name="Text Placeholder 4"/>
          <p:cNvSpPr>
            <a:spLocks noGrp="1"/>
          </p:cNvSpPr>
          <p:nvPr>
            <p:ph type="body" sz="quarter" idx="13" hasCustomPrompt="1"/>
          </p:nvPr>
        </p:nvSpPr>
        <p:spPr>
          <a:xfrm>
            <a:off x="548639" y="2837138"/>
            <a:ext cx="10808208"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7257"/>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483281"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9" name="Oval 38"/>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0" name="Straight Connector 39"/>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3" name="Straight Connector 42"/>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6" name="Straight Connector 4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4"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5"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6"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7"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8"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9"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80"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81"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82"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stretch>
            <a:fillRect/>
          </a:stretch>
        </p:blipFill>
        <p:spPr>
          <a:xfrm>
            <a:off x="0"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3"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4"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5"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6"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7"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8"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9"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0"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1"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le 2"/>
          <p:cNvSpPr>
            <a:spLocks noGrp="1"/>
          </p:cNvSpPr>
          <p:nvPr>
            <p:ph type="title" hasCustomPrompt="1"/>
          </p:nvPr>
        </p:nvSpPr>
        <p:spPr>
          <a:xfrm>
            <a:off x="550863" y="1"/>
            <a:ext cx="10805054"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50863" y="3553574"/>
            <a:ext cx="10805054"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50863" y="4279392"/>
            <a:ext cx="10805054"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550863" y="4553415"/>
            <a:ext cx="10805054"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567217" y="5193792"/>
            <a:ext cx="1193800" cy="952500"/>
          </a:xfrm>
          <a:prstGeom prst="rect">
            <a:avLst/>
          </a:prstGeom>
        </p:spPr>
      </p:pic>
      <p:sp>
        <p:nvSpPr>
          <p:cNvPr id="13" name="Text Placeholder 4"/>
          <p:cNvSpPr>
            <a:spLocks noGrp="1"/>
          </p:cNvSpPr>
          <p:nvPr>
            <p:ph type="body" sz="quarter" idx="14" hasCustomPrompt="1"/>
          </p:nvPr>
        </p:nvSpPr>
        <p:spPr>
          <a:xfrm>
            <a:off x="548640" y="2837138"/>
            <a:ext cx="10808208"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1"/>
            <a:ext cx="12192000" cy="6857999"/>
          </a:xfrm>
          <a:prstGeom prst="rect">
            <a:avLst/>
          </a:prstGeom>
        </p:spPr>
      </p:pic>
      <p:sp>
        <p:nvSpPr>
          <p:cNvPr id="56" name="Arc 55"/>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57" name="Straight Connector 56"/>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38" name="Picture 3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cxnSp>
        <p:nvCxnSpPr>
          <p:cNvPr id="55" name="Straight Connector 54"/>
          <p:cNvCxnSpPr>
            <a:endCxn id="56" idx="0"/>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31" name="Oval 30"/>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32" name="Oval 31"/>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Tree>
    <p:extLst>
      <p:ext uri="{BB962C8B-B14F-4D97-AF65-F5344CB8AC3E}">
        <p14:creationId xmlns:p14="http://schemas.microsoft.com/office/powerpoint/2010/main" val="4159617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3"/>
            <a:ext cx="12216385" cy="6858000"/>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0366"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8" name="Arc 37"/>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43" name="Straight Connector 42"/>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1"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2"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3"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59" name="Straight Connector 5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94087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29043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57411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82115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30"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7" name="Oval 26"/>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80097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Tree>
    <p:extLst>
      <p:ext uri="{BB962C8B-B14F-4D97-AF65-F5344CB8AC3E}">
        <p14:creationId xmlns:p14="http://schemas.microsoft.com/office/powerpoint/2010/main" val="628110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01667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5"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Oval 2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8" name="Straight Connector 27"/>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Oval 30"/>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7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47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22" name="Title 2"/>
          <p:cNvSpPr>
            <a:spLocks noGrp="1"/>
          </p:cNvSpPr>
          <p:nvPr>
            <p:ph type="title" hasCustomPrompt="1"/>
          </p:nvPr>
        </p:nvSpPr>
        <p:spPr>
          <a:xfrm>
            <a:off x="2228479" y="2020824"/>
            <a:ext cx="9299448" cy="1325880"/>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 </a:t>
            </a:r>
            <a:br>
              <a:rPr lang="en-US" dirty="0"/>
            </a:br>
            <a:r>
              <a:rPr lang="en-US" dirty="0"/>
              <a:t>(75 characters maximum)</a:t>
            </a:r>
          </a:p>
        </p:txBody>
      </p:sp>
      <p:sp>
        <p:nvSpPr>
          <p:cNvPr id="32" name="Text Placeholder 4"/>
          <p:cNvSpPr>
            <a:spLocks noGrp="1"/>
          </p:cNvSpPr>
          <p:nvPr>
            <p:ph type="body" sz="quarter" idx="10" hasCustomPrompt="1"/>
          </p:nvPr>
        </p:nvSpPr>
        <p:spPr>
          <a:xfrm>
            <a:off x="2228479" y="4617720"/>
            <a:ext cx="9299448" cy="578412"/>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33" name="Text Placeholder 4"/>
          <p:cNvSpPr>
            <a:spLocks noGrp="1"/>
          </p:cNvSpPr>
          <p:nvPr>
            <p:ph type="body" sz="quarter" idx="11" hasCustomPrompt="1"/>
          </p:nvPr>
        </p:nvSpPr>
        <p:spPr>
          <a:xfrm>
            <a:off x="2228479" y="5199656"/>
            <a:ext cx="9299448" cy="390521"/>
          </a:xfrm>
          <a:prstGeom prst="rect">
            <a:avLst/>
          </a:prstGeom>
        </p:spPr>
        <p:txBody>
          <a:bodyPr lIns="0" tIns="0" rIns="0" bIns="0" anchor="b" anchorCtr="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34"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35" name="Picture 34"/>
          <p:cNvPicPr>
            <a:picLocks noChangeAspect="1"/>
          </p:cNvPicPr>
          <p:nvPr userDrawn="1"/>
        </p:nvPicPr>
        <p:blipFill>
          <a:blip r:embed="rId2"/>
          <a:stretch>
            <a:fillRect/>
          </a:stretch>
        </p:blipFill>
        <p:spPr>
          <a:xfrm>
            <a:off x="326395" y="4874480"/>
            <a:ext cx="1189829" cy="951863"/>
          </a:xfrm>
          <a:prstGeom prst="rect">
            <a:avLst/>
          </a:prstGeom>
        </p:spPr>
      </p:pic>
      <p:sp>
        <p:nvSpPr>
          <p:cNvPr id="48" name="Oval 47"/>
          <p:cNvSpPr/>
          <p:nvPr userDrawn="1"/>
        </p:nvSpPr>
        <p:spPr>
          <a:xfrm>
            <a:off x="1825043"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49" name="Straight Connector 48"/>
          <p:cNvCxnSpPr/>
          <p:nvPr userDrawn="1"/>
        </p:nvCxnSpPr>
        <p:spPr>
          <a:xfrm flipH="1">
            <a:off x="0" y="6124669"/>
            <a:ext cx="179387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H="1">
            <a:off x="1892734" y="6124511"/>
            <a:ext cx="972078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Oval 50"/>
          <p:cNvSpPr/>
          <p:nvPr userDrawn="1"/>
        </p:nvSpPr>
        <p:spPr>
          <a:xfrm flipH="1">
            <a:off x="11642081"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52" name="Oval 51"/>
          <p:cNvSpPr/>
          <p:nvPr userDrawn="1"/>
        </p:nvSpPr>
        <p:spPr>
          <a:xfrm flipH="1">
            <a:off x="11642081"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53" name="Straight Connector 52"/>
          <p:cNvCxnSpPr/>
          <p:nvPr userDrawn="1"/>
        </p:nvCxnSpPr>
        <p:spPr>
          <a:xfrm flipV="1">
            <a:off x="1849172" y="3552825"/>
            <a:ext cx="0" cy="2529959"/>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4" name="Arc 53"/>
          <p:cNvSpPr/>
          <p:nvPr userDrawn="1"/>
        </p:nvSpPr>
        <p:spPr>
          <a:xfrm rot="16200000">
            <a:off x="1847726" y="3495590"/>
            <a:ext cx="121764" cy="118872"/>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55" name="Straight Connector 54"/>
          <p:cNvCxnSpPr/>
          <p:nvPr userDrawn="1"/>
        </p:nvCxnSpPr>
        <p:spPr>
          <a:xfrm flipH="1">
            <a:off x="1899083" y="3494144"/>
            <a:ext cx="971443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784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139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388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020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431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868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gage with ICANN White">
    <p:spTree>
      <p:nvGrpSpPr>
        <p:cNvPr id="1" name=""/>
        <p:cNvGrpSpPr/>
        <p:nvPr/>
      </p:nvGrpSpPr>
      <p:grpSpPr>
        <a:xfrm>
          <a:off x="0" y="0"/>
          <a:ext cx="0" cy="0"/>
          <a:chOff x="0" y="0"/>
          <a:chExt cx="0" cy="0"/>
        </a:xfrm>
      </p:grpSpPr>
      <p:sp>
        <p:nvSpPr>
          <p:cNvPr id="3" name="Rectangle 2"/>
          <p:cNvSpPr/>
          <p:nvPr userDrawn="1"/>
        </p:nvSpPr>
        <p:spPr>
          <a:xfrm>
            <a:off x="3084875" y="685225"/>
            <a:ext cx="9107124"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3391319" y="1552703"/>
            <a:ext cx="880067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3391319" y="1049145"/>
            <a:ext cx="6974253"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2" y="685225"/>
            <a:ext cx="2977273"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30" name="Text Placeholder 29"/>
          <p:cNvSpPr>
            <a:spLocks noGrp="1"/>
          </p:cNvSpPr>
          <p:nvPr>
            <p:ph type="body" sz="quarter" idx="10" hasCustomPrompt="1"/>
          </p:nvPr>
        </p:nvSpPr>
        <p:spPr>
          <a:xfrm>
            <a:off x="3391319" y="1865312"/>
            <a:ext cx="796459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420624" y="42394"/>
            <a:ext cx="10547350" cy="531346"/>
          </a:xfrm>
          <a:prstGeom prst="rect">
            <a:avLst/>
          </a:prstGeom>
          <a:noFill/>
        </p:spPr>
        <p:txBody>
          <a:bodyPr lIns="91440" tIns="45720" rIns="91440" bIns="45720"/>
          <a:lstStyle>
            <a:lvl1pPr>
              <a:defRPr>
                <a:solidFill>
                  <a:schemeClr val="accent6">
                    <a:lumMod val="50000"/>
                  </a:schemeClr>
                </a:solidFill>
              </a:defRPr>
            </a:lvl1pPr>
          </a:lstStyle>
          <a:p>
            <a:r>
              <a:rPr lang="en-US" dirty="0"/>
              <a:t>Engage with ICANN</a:t>
            </a:r>
          </a:p>
        </p:txBody>
      </p:sp>
      <p:pic>
        <p:nvPicPr>
          <p:cNvPr id="32" name="Picture 31"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7392" y="856105"/>
            <a:ext cx="1962493" cy="1523172"/>
          </a:xfrm>
          <a:prstGeom prst="rect">
            <a:avLst/>
          </a:prstGeom>
        </p:spPr>
      </p:pic>
      <p:grpSp>
        <p:nvGrpSpPr>
          <p:cNvPr id="54" name="Group 53"/>
          <p:cNvGrpSpPr/>
          <p:nvPr userDrawn="1"/>
        </p:nvGrpSpPr>
        <p:grpSpPr>
          <a:xfrm>
            <a:off x="3402135" y="4228306"/>
            <a:ext cx="3416667" cy="365760"/>
            <a:chOff x="5325979" y="4715893"/>
            <a:chExt cx="3416667" cy="365760"/>
          </a:xfrm>
        </p:grpSpPr>
        <p:sp>
          <p:nvSpPr>
            <p:cNvPr id="55"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a:t>
              </a:r>
              <a:r>
                <a:rPr lang="en-US" sz="1400">
                  <a:solidFill>
                    <a:srgbClr val="0A304B"/>
                  </a:solidFill>
                  <a:latin typeface="+mn-lt"/>
                  <a:ea typeface="Segoe UI" panose="020B0502040204020203" pitchFamily="34" charset="0"/>
                  <a:cs typeface="Arial"/>
                  <a:hlinkClick r:id="rId3"/>
                </a:rPr>
                <a:t>/</a:t>
              </a:r>
              <a:r>
                <a:rPr lang="en-US" sz="1400" err="1">
                  <a:solidFill>
                    <a:srgbClr val="0A304B"/>
                  </a:solidFill>
                  <a:latin typeface="+mn-lt"/>
                  <a:ea typeface="Segoe UI" panose="020B0502040204020203" pitchFamily="34" charset="0"/>
                  <a:cs typeface="Arial"/>
                  <a:hlinkClick r:id="rId3"/>
                </a:rPr>
                <a:t>icann</a:t>
              </a:r>
              <a:endParaRPr lang="en-US" sz="1400">
                <a:solidFill>
                  <a:srgbClr val="0A304B"/>
                </a:solidFill>
                <a:latin typeface="+mn-lt"/>
                <a:ea typeface="Segoe UI" panose="020B0502040204020203" pitchFamily="34" charset="0"/>
                <a:cs typeface="Arial"/>
              </a:endParaRPr>
            </a:p>
          </p:txBody>
        </p:sp>
        <p:pic>
          <p:nvPicPr>
            <p:cNvPr id="56" name="Picture 55"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7" name="Group 56"/>
          <p:cNvGrpSpPr/>
          <p:nvPr userDrawn="1"/>
        </p:nvGrpSpPr>
        <p:grpSpPr>
          <a:xfrm>
            <a:off x="3402135" y="4726326"/>
            <a:ext cx="3636602" cy="365760"/>
            <a:chOff x="1235726" y="5571713"/>
            <a:chExt cx="3636602" cy="365760"/>
          </a:xfrm>
        </p:grpSpPr>
        <p:sp>
          <p:nvSpPr>
            <p:cNvPr id="58"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59" name="Picture 58"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60" name="Group 59"/>
          <p:cNvGrpSpPr/>
          <p:nvPr userDrawn="1"/>
        </p:nvGrpSpPr>
        <p:grpSpPr>
          <a:xfrm>
            <a:off x="3402135" y="2734246"/>
            <a:ext cx="2809587" cy="365760"/>
            <a:chOff x="1235726" y="3073176"/>
            <a:chExt cx="2809587" cy="365760"/>
          </a:xfrm>
        </p:grpSpPr>
        <p:sp>
          <p:nvSpPr>
            <p:cNvPr id="61"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62" name="Picture 61"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63" name="Group 62"/>
          <p:cNvGrpSpPr/>
          <p:nvPr userDrawn="1"/>
        </p:nvGrpSpPr>
        <p:grpSpPr>
          <a:xfrm>
            <a:off x="3402135" y="3232266"/>
            <a:ext cx="3730320" cy="365760"/>
            <a:chOff x="1235727" y="3892739"/>
            <a:chExt cx="3730320" cy="365760"/>
          </a:xfrm>
        </p:grpSpPr>
        <p:sp>
          <p:nvSpPr>
            <p:cNvPr id="64"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a:solidFill>
                    <a:srgbClr val="0A304B"/>
                  </a:solidFill>
                  <a:latin typeface="+mn-lt"/>
                  <a:ea typeface="Segoe UI" panose="020B0502040204020203" pitchFamily="34" charset="0"/>
                  <a:cs typeface="Arial"/>
                  <a:hlinkClick r:id="rId12"/>
                </a:rPr>
                <a:t>/</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65" name="Picture 64"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66" name="Group 65"/>
          <p:cNvGrpSpPr/>
          <p:nvPr userDrawn="1"/>
        </p:nvGrpSpPr>
        <p:grpSpPr>
          <a:xfrm>
            <a:off x="3402135" y="3730286"/>
            <a:ext cx="3636602" cy="365760"/>
            <a:chOff x="1235726" y="4721075"/>
            <a:chExt cx="3636602" cy="365760"/>
          </a:xfrm>
        </p:grpSpPr>
        <p:pic>
          <p:nvPicPr>
            <p:cNvPr id="67" name="Picture 66"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8"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a:solidFill>
                    <a:srgbClr val="0A304B"/>
                  </a:solidFill>
                  <a:latin typeface="+mn-lt"/>
                  <a:ea typeface="Segoe UI" panose="020B0502040204020203" pitchFamily="34" charset="0"/>
                  <a:cs typeface="Arial"/>
                  <a:hlinkClick r:id="rId17"/>
                </a:rPr>
                <a:t>/</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69" name="Group 68"/>
          <p:cNvGrpSpPr/>
          <p:nvPr userDrawn="1"/>
        </p:nvGrpSpPr>
        <p:grpSpPr>
          <a:xfrm>
            <a:off x="3402135" y="5722367"/>
            <a:ext cx="2586167" cy="365760"/>
            <a:chOff x="5325979" y="3073176"/>
            <a:chExt cx="2586167" cy="365760"/>
          </a:xfrm>
        </p:grpSpPr>
        <p:sp>
          <p:nvSpPr>
            <p:cNvPr id="70"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71" name="Picture 70"/>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72" name="Group 71"/>
          <p:cNvGrpSpPr/>
          <p:nvPr userDrawn="1"/>
        </p:nvGrpSpPr>
        <p:grpSpPr>
          <a:xfrm>
            <a:off x="3402135" y="5224346"/>
            <a:ext cx="3416667" cy="365760"/>
            <a:chOff x="5325979" y="5571713"/>
            <a:chExt cx="3416667" cy="365760"/>
          </a:xfrm>
        </p:grpSpPr>
        <p:sp>
          <p:nvSpPr>
            <p:cNvPr id="73"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0"/>
                </a:rPr>
                <a:t>slideshare</a:t>
              </a:r>
              <a:r>
                <a:rPr lang="en-US" sz="1400">
                  <a:solidFill>
                    <a:srgbClr val="0A304B"/>
                  </a:solidFill>
                  <a:latin typeface="+mn-lt"/>
                  <a:ea typeface="Segoe UI" panose="020B0502040204020203" pitchFamily="34" charset="0"/>
                  <a:cs typeface="Arial"/>
                  <a:hlinkClick r:id="rId20"/>
                </a:rPr>
                <a:t>/</a:t>
              </a:r>
              <a:r>
                <a:rPr lang="en-US" sz="1400" err="1">
                  <a:solidFill>
                    <a:srgbClr val="0A304B"/>
                  </a:solidFill>
                  <a:latin typeface="+mn-lt"/>
                  <a:ea typeface="Segoe UI" panose="020B0502040204020203" pitchFamily="34" charset="0"/>
                  <a:cs typeface="Arial"/>
                  <a:hlinkClick r:id="rId20"/>
                </a:rPr>
                <a:t>icannpresentations</a:t>
              </a:r>
              <a:endParaRPr lang="en-US" sz="1400">
                <a:solidFill>
                  <a:srgbClr val="0A304B"/>
                </a:solidFill>
                <a:latin typeface="+mn-lt"/>
                <a:ea typeface="Segoe UI" panose="020B0502040204020203" pitchFamily="34" charset="0"/>
                <a:cs typeface="Arial"/>
              </a:endParaRPr>
            </a:p>
          </p:txBody>
        </p:sp>
        <p:pic>
          <p:nvPicPr>
            <p:cNvPr id="74" name="Picture 73"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597257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Text Placeholder 32"/>
          <p:cNvSpPr txBox="1">
            <a:spLocks/>
          </p:cNvSpPr>
          <p:nvPr userDrawn="1"/>
        </p:nvSpPr>
        <p:spPr bwMode="auto">
          <a:xfrm>
            <a:off x="2921748" y="2425013"/>
            <a:ext cx="8440953"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a:solidFill>
                  <a:schemeClr val="bg1"/>
                </a:solidFill>
                <a:latin typeface="+mn-lt"/>
                <a:cs typeface="Arial"/>
              </a:rPr>
              <a:t>icann.org</a:t>
            </a:r>
          </a:p>
        </p:txBody>
      </p:sp>
      <p:sp>
        <p:nvSpPr>
          <p:cNvPr id="31" name="Text Placeholder 33"/>
          <p:cNvSpPr txBox="1">
            <a:spLocks/>
          </p:cNvSpPr>
          <p:nvPr userDrawn="1"/>
        </p:nvSpPr>
        <p:spPr bwMode="auto">
          <a:xfrm>
            <a:off x="498950" y="862602"/>
            <a:ext cx="9870957"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52732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mn-lt"/>
            </a:endParaRPr>
          </a:p>
        </p:txBody>
      </p:sp>
      <p:cxnSp>
        <p:nvCxnSpPr>
          <p:cNvPr id="34" name="Straight Connector 3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2421943"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1" y="6320453"/>
            <a:ext cx="23872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2504929" y="6320453"/>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15191"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2" name="Straight Connector 41"/>
          <p:cNvCxnSpPr>
            <a:endCxn id="43" idx="0"/>
          </p:cNvCxnSpPr>
          <p:nvPr userDrawn="1"/>
        </p:nvCxnSpPr>
        <p:spPr>
          <a:xfrm flipV="1">
            <a:off x="2446072" y="2281331"/>
            <a:ext cx="0" cy="3976594"/>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2444626" y="2221895"/>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mn-lt"/>
            </a:endParaRPr>
          </a:p>
        </p:txBody>
      </p:sp>
      <p:cxnSp>
        <p:nvCxnSpPr>
          <p:cNvPr id="44" name="Straight Connector 43"/>
          <p:cNvCxnSpPr/>
          <p:nvPr userDrawn="1"/>
        </p:nvCxnSpPr>
        <p:spPr>
          <a:xfrm flipH="1">
            <a:off x="2504929" y="2220449"/>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11700996" y="6320453"/>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420624" y="42394"/>
            <a:ext cx="11808013" cy="531346"/>
          </a:xfrm>
          <a:prstGeom prst="rect">
            <a:avLst/>
          </a:prstGeom>
        </p:spPr>
        <p:txBody>
          <a:bodyPr lIns="91440" tIns="45720" rIns="91440" bIns="4572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pic>
        <p:nvPicPr>
          <p:cNvPr id="22" name="Picture 21"/>
          <p:cNvPicPr>
            <a:picLocks noChangeAspect="1"/>
          </p:cNvPicPr>
          <p:nvPr userDrawn="1"/>
        </p:nvPicPr>
        <p:blipFill>
          <a:blip r:embed="rId2"/>
          <a:stretch>
            <a:fillRect/>
          </a:stretch>
        </p:blipFill>
        <p:spPr>
          <a:xfrm>
            <a:off x="2826932" y="1039938"/>
            <a:ext cx="4287549" cy="760694"/>
          </a:xfrm>
          <a:prstGeom prst="rect">
            <a:avLst/>
          </a:prstGeom>
        </p:spPr>
      </p:pic>
      <p:pic>
        <p:nvPicPr>
          <p:cNvPr id="23" name="Picture 22"/>
          <p:cNvPicPr>
            <a:picLocks noChangeAspect="1"/>
          </p:cNvPicPr>
          <p:nvPr userDrawn="1"/>
        </p:nvPicPr>
        <p:blipFill>
          <a:blip r:embed="rId3"/>
          <a:stretch>
            <a:fillRect/>
          </a:stretch>
        </p:blipFill>
        <p:spPr>
          <a:xfrm>
            <a:off x="2919709" y="2853692"/>
            <a:ext cx="3149229" cy="3236708"/>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51" name="Oval 50"/>
          <p:cNvSpPr/>
          <p:nvPr userDrawn="1"/>
        </p:nvSpPr>
        <p:spPr>
          <a:xfrm flipH="1">
            <a:off x="11615191"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2" name="Straight Connector 51"/>
          <p:cNvCxnSpPr/>
          <p:nvPr userDrawn="1"/>
        </p:nvCxnSpPr>
        <p:spPr>
          <a:xfrm flipH="1">
            <a:off x="11700996" y="2219538"/>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502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764" y="616645"/>
            <a:ext cx="12225528" cy="5696712"/>
          </a:xfrm>
          <a:prstGeom prst="rect">
            <a:avLst/>
          </a:prstGeom>
          <a:ln w="19050">
            <a:solidFill>
              <a:schemeClr val="accent6">
                <a:lumMod val="50000"/>
              </a:schemeClr>
            </a:solidFill>
          </a:ln>
        </p:spPr>
        <p:txBody>
          <a:bodyPr/>
          <a:lstStyle>
            <a:lvl1pPr marL="0" indent="0">
              <a:buFontTx/>
              <a:buNone/>
              <a:defRPr/>
            </a:lvl1pPr>
          </a:lstStyle>
          <a:p>
            <a:r>
              <a:rPr lang="en-US" dirty="0"/>
              <a:t>Click icon to add picture</a:t>
            </a:r>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873601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499872" y="46179"/>
            <a:ext cx="10684000" cy="450600"/>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8" name="Google Shape;118;p16"/>
          <p:cNvSpPr txBox="1">
            <a:spLocks noGrp="1"/>
          </p:cNvSpPr>
          <p:nvPr>
            <p:ph type="body" idx="1"/>
          </p:nvPr>
        </p:nvSpPr>
        <p:spPr>
          <a:xfrm>
            <a:off x="812800" y="1470212"/>
            <a:ext cx="10543200" cy="4571700"/>
          </a:xfrm>
          <a:prstGeom prst="rect">
            <a:avLst/>
          </a:prstGeom>
          <a:noFill/>
          <a:ln>
            <a:noFill/>
          </a:ln>
        </p:spPr>
        <p:txBody>
          <a:bodyPr spcFirstLastPara="1" wrap="square" lIns="0" tIns="0" rIns="0" bIns="0" anchor="t" anchorCtr="0">
            <a:no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5796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4"/>
          <p:cNvSpPr>
            <a:spLocks noGrp="1"/>
          </p:cNvSpPr>
          <p:nvPr>
            <p:ph type="body" sz="quarter" idx="10" hasCustomPrompt="1"/>
          </p:nvPr>
        </p:nvSpPr>
        <p:spPr>
          <a:xfrm>
            <a:off x="2228479" y="4617720"/>
            <a:ext cx="9295500" cy="575112"/>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11" name="Text Placeholder 4"/>
          <p:cNvSpPr>
            <a:spLocks noGrp="1"/>
          </p:cNvSpPr>
          <p:nvPr>
            <p:ph type="body" sz="quarter" idx="11" hasCustomPrompt="1"/>
          </p:nvPr>
        </p:nvSpPr>
        <p:spPr>
          <a:xfrm>
            <a:off x="2228479" y="5199656"/>
            <a:ext cx="9295500" cy="390521"/>
          </a:xfrm>
          <a:prstGeom prst="rect">
            <a:avLst/>
          </a:prstGeom>
        </p:spPr>
        <p:txBody>
          <a:bodyPr lIns="0" tIns="0" rIns="0" bIns="0" anchor="b" anchorCtr="0">
            <a:normAutofit/>
          </a:bodyPr>
          <a:lstStyle>
            <a:lvl1pPr marL="0" indent="0" algn="l">
              <a:spcBef>
                <a:spcPts val="0"/>
              </a:spcBef>
              <a:buNone/>
              <a:defRPr sz="1800">
                <a:solidFill>
                  <a:schemeClr val="bg1"/>
                </a:solidFill>
              </a:defRPr>
            </a:lvl1pPr>
          </a:lstStyle>
          <a:p>
            <a:pPr lvl="0"/>
            <a:r>
              <a:rPr lang="en-US" dirty="0"/>
              <a:t>Event Name</a:t>
            </a:r>
          </a:p>
        </p:txBody>
      </p:sp>
      <p:sp>
        <p:nvSpPr>
          <p:cNvPr id="12"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9" name="Picture 8"/>
          <p:cNvPicPr>
            <a:picLocks noChangeAspect="1"/>
          </p:cNvPicPr>
          <p:nvPr userDrawn="1"/>
        </p:nvPicPr>
        <p:blipFill>
          <a:blip r:embed="rId3"/>
          <a:stretch>
            <a:fillRect/>
          </a:stretch>
        </p:blipFill>
        <p:spPr>
          <a:xfrm>
            <a:off x="326044" y="4878445"/>
            <a:ext cx="1193800" cy="952500"/>
          </a:xfrm>
          <a:prstGeom prst="rect">
            <a:avLst/>
          </a:prstGeom>
        </p:spPr>
      </p:pic>
      <p:sp>
        <p:nvSpPr>
          <p:cNvPr id="13" name="Oval 12"/>
          <p:cNvSpPr/>
          <p:nvPr userDrawn="1"/>
        </p:nvSpPr>
        <p:spPr>
          <a:xfrm>
            <a:off x="1825043"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14" name="Straight Connector 13"/>
          <p:cNvCxnSpPr/>
          <p:nvPr userDrawn="1"/>
        </p:nvCxnSpPr>
        <p:spPr>
          <a:xfrm flipH="1">
            <a:off x="0" y="6124669"/>
            <a:ext cx="179387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1892734" y="6124511"/>
            <a:ext cx="972078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Oval 15"/>
          <p:cNvSpPr/>
          <p:nvPr userDrawn="1"/>
        </p:nvSpPr>
        <p:spPr>
          <a:xfrm flipH="1">
            <a:off x="11642081"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17" name="Oval 16"/>
          <p:cNvSpPr/>
          <p:nvPr userDrawn="1"/>
        </p:nvSpPr>
        <p:spPr>
          <a:xfrm flipH="1">
            <a:off x="11642081"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cxnSp>
        <p:nvCxnSpPr>
          <p:cNvPr id="18" name="Straight Connector 17"/>
          <p:cNvCxnSpPr/>
          <p:nvPr userDrawn="1"/>
        </p:nvCxnSpPr>
        <p:spPr>
          <a:xfrm flipV="1">
            <a:off x="1849172" y="3552825"/>
            <a:ext cx="0" cy="252995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Arc 18"/>
          <p:cNvSpPr/>
          <p:nvPr userDrawn="1"/>
        </p:nvSpPr>
        <p:spPr>
          <a:xfrm rot="16200000">
            <a:off x="1847726" y="3495590"/>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20" name="Straight Connector 19"/>
          <p:cNvCxnSpPr/>
          <p:nvPr userDrawn="1"/>
        </p:nvCxnSpPr>
        <p:spPr>
          <a:xfrm flipH="1">
            <a:off x="1899083" y="3494144"/>
            <a:ext cx="971443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2"/>
          <p:cNvSpPr>
            <a:spLocks noGrp="1"/>
          </p:cNvSpPr>
          <p:nvPr>
            <p:ph type="title" hasCustomPrompt="1"/>
          </p:nvPr>
        </p:nvSpPr>
        <p:spPr>
          <a:xfrm>
            <a:off x="2228479" y="2020824"/>
            <a:ext cx="9295500" cy="1325563"/>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 </a:t>
            </a:r>
          </a:p>
        </p:txBody>
      </p:sp>
      <p:sp>
        <p:nvSpPr>
          <p:cNvPr id="21"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47122" cy="450663"/>
          </a:xfrm>
          <a:prstGeom prst="rect">
            <a:avLst/>
          </a:prstGeom>
        </p:spPr>
        <p:txBody>
          <a:bodyPr lIns="91440" tIns="45720" rIns="9144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616645"/>
            <a:ext cx="12192000" cy="5696712"/>
          </a:xfrm>
          <a:prstGeom prst="rect">
            <a:avLst/>
          </a:prstGeom>
        </p:spPr>
        <p:txBody>
          <a:bodyPr/>
          <a:lstStyle>
            <a:lvl1pPr marL="0" indent="0">
              <a:buFontTx/>
              <a:buNone/>
              <a:defRPr/>
            </a:lvl1pPr>
          </a:lstStyle>
          <a:p>
            <a:r>
              <a:rPr lang="en-US" dirty="0"/>
              <a:t>Click icon to add picture</a:t>
            </a:r>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7762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05807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12192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2" name="Straight Connector 21"/>
          <p:cNvCxnSpPr/>
          <p:nvPr userDrawn="1"/>
        </p:nvCxnSpPr>
        <p:spPr>
          <a:xfrm flipH="1">
            <a:off x="0" y="608083"/>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8965" y="614512"/>
            <a:ext cx="4655184" cy="5696712"/>
          </a:xfrm>
          <a:prstGeom prst="rect">
            <a:avLst/>
          </a:prstGeom>
        </p:spPr>
        <p:txBody>
          <a:bodyPr/>
          <a:lstStyle>
            <a:lvl1pPr marL="0" indent="0">
              <a:buFont typeface="Arial" panose="020B0604020202020204" pitchFamily="34" charset="0"/>
              <a:buNone/>
              <a:defRPr/>
            </a:lvl1pPr>
          </a:lstStyle>
          <a:p>
            <a:r>
              <a:rPr lang="en-US" dirty="0"/>
              <a:t>Click icon to add picture</a:t>
            </a:r>
          </a:p>
        </p:txBody>
      </p:sp>
      <p:pic>
        <p:nvPicPr>
          <p:cNvPr id="9" name="Picture 8"/>
          <p:cNvPicPr>
            <a:picLocks noChangeAspect="1"/>
          </p:cNvPicPr>
          <p:nvPr userDrawn="1"/>
        </p:nvPicPr>
        <p:blipFill>
          <a:blip r:embed="rId2"/>
          <a:stretch>
            <a:fillRect/>
          </a:stretch>
        </p:blipFill>
        <p:spPr>
          <a:xfrm>
            <a:off x="365760" y="6464808"/>
            <a:ext cx="390801" cy="312641"/>
          </a:xfrm>
          <a:prstGeom prst="rect">
            <a:avLst/>
          </a:prstGeom>
        </p:spPr>
      </p:pic>
      <p:sp>
        <p:nvSpPr>
          <p:cNvPr id="12"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3" name="Straight Connector 22"/>
          <p:cNvCxnSpPr/>
          <p:nvPr userDrawn="1"/>
        </p:nvCxnSpPr>
        <p:spPr>
          <a:xfrm flipH="1">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21" name="Picture 20"/>
          <p:cNvPicPr>
            <a:picLocks noChangeAspect="1"/>
          </p:cNvPicPr>
          <p:nvPr userDrawn="1"/>
        </p:nvPicPr>
        <p:blipFill>
          <a:blip r:embed="rId51"/>
          <a:stretch>
            <a:fillRect/>
          </a:stretch>
        </p:blipFill>
        <p:spPr>
          <a:xfrm>
            <a:off x="365760" y="6464808"/>
            <a:ext cx="390801" cy="312641"/>
          </a:xfrm>
          <a:prstGeom prst="rect">
            <a:avLst/>
          </a:prstGeom>
        </p:spPr>
      </p:pic>
      <p:sp>
        <p:nvSpPr>
          <p:cNvPr id="31" name="Oval 30"/>
          <p:cNvSpPr/>
          <p:nvPr userDrawn="1"/>
        </p:nvSpPr>
        <p:spPr>
          <a:xfrm>
            <a:off x="53367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2" name="Straight Connector 31"/>
          <p:cNvCxnSpPr/>
          <p:nvPr userDrawn="1"/>
        </p:nvCxnSpPr>
        <p:spPr>
          <a:xfrm flipH="1">
            <a:off x="3230" y="608083"/>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6" y="608083"/>
            <a:ext cx="11575344"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a:off x="53367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flipH="1">
            <a:off x="11606949"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14"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679" r:id="rId22"/>
    <p:sldLayoutId id="2147483727" r:id="rId23"/>
    <p:sldLayoutId id="2147483728" r:id="rId24"/>
    <p:sldLayoutId id="2147483730" r:id="rId25"/>
    <p:sldLayoutId id="2147483731" r:id="rId26"/>
    <p:sldLayoutId id="2147483732" r:id="rId27"/>
    <p:sldLayoutId id="2147483729" r:id="rId28"/>
    <p:sldLayoutId id="2147483734" r:id="rId29"/>
    <p:sldLayoutId id="2147483688" r:id="rId30"/>
    <p:sldLayoutId id="2147483743" r:id="rId31"/>
    <p:sldLayoutId id="2147483744" r:id="rId32"/>
    <p:sldLayoutId id="2147483745" r:id="rId33"/>
    <p:sldLayoutId id="2147483746" r:id="rId34"/>
    <p:sldLayoutId id="2147483747" r:id="rId35"/>
    <p:sldLayoutId id="2147483748" r:id="rId36"/>
    <p:sldLayoutId id="2147483750" r:id="rId37"/>
    <p:sldLayoutId id="2147483687" r:id="rId38"/>
    <p:sldLayoutId id="2147483735" r:id="rId39"/>
    <p:sldLayoutId id="2147483736" r:id="rId40"/>
    <p:sldLayoutId id="2147483737" r:id="rId41"/>
    <p:sldLayoutId id="2147483738" r:id="rId42"/>
    <p:sldLayoutId id="2147483739" r:id="rId43"/>
    <p:sldLayoutId id="2147483740" r:id="rId44"/>
    <p:sldLayoutId id="2147483742" r:id="rId45"/>
    <p:sldLayoutId id="2147483716" r:id="rId46"/>
    <p:sldLayoutId id="2147483717" r:id="rId47"/>
    <p:sldLayoutId id="2147483751" r:id="rId48"/>
    <p:sldLayoutId id="2147483753" r:id="rId49"/>
  </p:sldLayoutIdLst>
  <p:hf hdr="0" ftr="0" dt="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3" userDrawn="1">
          <p15:clr>
            <a:srgbClr val="F26B43"/>
          </p15:clr>
        </p15:guide>
        <p15:guide id="4" pos="512" userDrawn="1">
          <p15:clr>
            <a:srgbClr val="F26B43"/>
          </p15:clr>
        </p15:guide>
        <p15:guide id="5" pos="347" userDrawn="1">
          <p15:clr>
            <a:srgbClr val="F26B43"/>
          </p15:clr>
        </p15:guide>
        <p15:guide id="6" pos="7324" userDrawn="1">
          <p15:clr>
            <a:srgbClr val="F26B43"/>
          </p15:clr>
        </p15:guide>
        <p15:guide id="7" orient="horz" pos="4105" userDrawn="1">
          <p15:clr>
            <a:srgbClr val="F26B43"/>
          </p15:clr>
        </p15:guide>
        <p15:guide id="8" orient="horz" pos="384" userDrawn="1">
          <p15:clr>
            <a:srgbClr val="F26B43"/>
          </p15:clr>
        </p15:guide>
        <p15:guide id="9"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7.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hyperlink" Target="https://uasg.tech/wp-content/uploads/documents/UASG012-en-digital.pdf" TargetMode="Externa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2.svg"/><Relationship Id="rId11" Type="http://schemas.openxmlformats.org/officeDocument/2006/relationships/image" Target="../media/image2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0.svg"/><Relationship Id="rId12"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8.svg"/><Relationship Id="rId5" Type="http://schemas.openxmlformats.org/officeDocument/2006/relationships/image" Target="../media/image44.sv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42.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2.gi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unicode.org/chart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github.com/icann/ua-code-sampl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unicode.org/reports/tr15/"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hyperlink" Target="http://www.example.co.uk/"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data.iana.org/TLD/tlds-alpha-by-domain.tx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ex&#226;mple.ca/"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unicode.org/reports/tr46/"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hyperlink" Target="mailto:myname@example.org"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mailto:myname@xn--exmple-xta.ca"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k&#233;vin@example.org"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owasp.org/www-community/OWASP_Validation_Regex_Repository"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howtodoinjava.com/regex/java-regex-validate-email-addres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chart" Target="../charts/chart1.xml"/><Relationship Id="rId4" Type="http://schemas.openxmlformats.org/officeDocument/2006/relationships/hyperlink" Target="https://uasg.tech/wp-content/uploads/documents/UASG027-en-digital.pdf"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mailto:firstname.lastname@gmail.com"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hyperlink" Target="https://uasg.tech/download/uasg-028-considerations-for-naming-internationalized-email-mailboxes-en/" TargetMode="External"/><Relationship Id="rId4" Type="http://schemas.openxmlformats.org/officeDocument/2006/relationships/hyperlink" Target="mailto:firstnamelastname@gmail.com"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7.png"/></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uasg.tech/wp-content/uploads/documents/UASG018A-en-digital.pdf" TargetMode="External"/><Relationship Id="rId1" Type="http://schemas.openxmlformats.org/officeDocument/2006/relationships/slideLayout" Target="../slideLayouts/slideLayout10.xml"/><Relationship Id="rId5" Type="http://schemas.openxmlformats.org/officeDocument/2006/relationships/image" Target="../media/image55.png"/><Relationship Id="rId4" Type="http://schemas.openxmlformats.org/officeDocument/2006/relationships/image" Target="../media/image54.png"/></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8" Type="http://schemas.openxmlformats.org/officeDocument/2006/relationships/hyperlink" Target="https://docs.google.com/forms/d/e/1FAIpQLScRg7caDnbgEo_r6UnP3s5OvtIMlE9btaM--sIWXukWbA52oQ/viewform" TargetMode="External"/><Relationship Id="rId3" Type="http://schemas.openxmlformats.org/officeDocument/2006/relationships/hyperlink" Target="mailto:info@uasg.tech" TargetMode="External"/><Relationship Id="rId7" Type="http://schemas.openxmlformats.org/officeDocument/2006/relationships/hyperlink" Target="https://uasg.tech/subscribe"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hyperlink" Target="https://community.icann.org/display/T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 Id="rId9" Type="http://schemas.openxmlformats.org/officeDocument/2006/relationships/image" Target="../media/image27.png"/></Relationships>
</file>

<file path=ppt/slides/_rels/slide78.xml.rels><?xml version="1.0" encoding="UTF-8" standalone="yes"?>
<Relationships xmlns="http://schemas.openxmlformats.org/package/2006/relationships"><Relationship Id="rId8" Type="http://schemas.openxmlformats.org/officeDocument/2006/relationships/hyperlink" Target="https://uasg.tech/wp-content/uploads/documents/UASG018A-en-digital.pdf" TargetMode="External"/><Relationship Id="rId13" Type="http://schemas.openxmlformats.org/officeDocument/2006/relationships/hyperlink" Target="https://uasg.tech/wp-content/uploads/documents/UASG032-en-digital.pdf" TargetMode="External"/><Relationship Id="rId3" Type="http://schemas.openxmlformats.org/officeDocument/2006/relationships/hyperlink" Target="https://uasg.tech/" TargetMode="External"/><Relationship Id="rId7" Type="http://schemas.openxmlformats.org/officeDocument/2006/relationships/hyperlink" Target="https://uasg.tech/wp-content/uploads/documents/UASG012-en-digital.pdf" TargetMode="External"/><Relationship Id="rId12" Type="http://schemas.openxmlformats.org/officeDocument/2006/relationships/hyperlink" Target="https://uasg.tech/wp-content/uploads/documents/UASG030-en-digital.pdf"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hyperlink" Target="https://uasg.tech/wp-content/uploads/documents/UASG014-en-digital.pdf" TargetMode="External"/><Relationship Id="rId11" Type="http://schemas.openxmlformats.org/officeDocument/2006/relationships/hyperlink" Target="https://uasg.tech/wp-content/uploads/documents/UASG028-en-digital.pdf" TargetMode="External"/><Relationship Id="rId5" Type="http://schemas.openxmlformats.org/officeDocument/2006/relationships/hyperlink" Target="https://uasg.tech/wp-content/uploads/documents/UASG007-en-digital.pdf" TargetMode="External"/><Relationship Id="rId15" Type="http://schemas.openxmlformats.org/officeDocument/2006/relationships/image" Target="../media/image27.png"/><Relationship Id="rId10" Type="http://schemas.openxmlformats.org/officeDocument/2006/relationships/hyperlink" Target="https://uasg.tech/wp-content/uploads/documents/UASG026-en-digital.pdf" TargetMode="External"/><Relationship Id="rId4" Type="http://schemas.openxmlformats.org/officeDocument/2006/relationships/hyperlink" Target="https://uasg.tech/wp-content/uploads/documents/UASG005-en-digital.pdf" TargetMode="External"/><Relationship Id="rId9" Type="http://schemas.openxmlformats.org/officeDocument/2006/relationships/hyperlink" Target="https://uasg.tech/wp-content/uploads/documents/UASG021B-en-digital.pdf" TargetMode="External"/><Relationship Id="rId14" Type="http://schemas.openxmlformats.org/officeDocument/2006/relationships/hyperlink" Target="https://github.com/icann/ua-code-samples"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082" y="0"/>
            <a:ext cx="11234727" cy="2533369"/>
          </a:xfrm>
        </p:spPr>
        <p:txBody>
          <a:bodyPr/>
          <a:lstStyle/>
          <a:p>
            <a:r>
              <a:rPr lang="en-US" dirty="0"/>
              <a:t>Programming to Support Universal Acceptance of Domain Names and Email Addresses</a:t>
            </a:r>
          </a:p>
        </p:txBody>
      </p:sp>
      <p:sp>
        <p:nvSpPr>
          <p:cNvPr id="5" name="Text Placeholder 4"/>
          <p:cNvSpPr>
            <a:spLocks noGrp="1"/>
          </p:cNvSpPr>
          <p:nvPr>
            <p:ph type="body" sz="quarter" idx="12"/>
          </p:nvPr>
        </p:nvSpPr>
        <p:spPr>
          <a:xfrm>
            <a:off x="566928" y="4755604"/>
            <a:ext cx="10788321" cy="403785"/>
          </a:xfrm>
        </p:spPr>
        <p:txBody>
          <a:bodyPr/>
          <a:lstStyle/>
          <a:p>
            <a:r>
              <a:rPr lang="en-US" dirty="0"/>
              <a:t>DD </a:t>
            </a:r>
            <a:r>
              <a:rPr lang="en-US"/>
              <a:t>Month 2024</a:t>
            </a:r>
            <a:endParaRPr lang="en-US" dirty="0"/>
          </a:p>
        </p:txBody>
      </p:sp>
      <p:sp>
        <p:nvSpPr>
          <p:cNvPr id="6" name="Text Placeholder 5"/>
          <p:cNvSpPr>
            <a:spLocks noGrp="1"/>
          </p:cNvSpPr>
          <p:nvPr>
            <p:ph type="body" sz="quarter" idx="13"/>
          </p:nvPr>
        </p:nvSpPr>
        <p:spPr>
          <a:xfrm>
            <a:off x="547041" y="2455029"/>
            <a:ext cx="10808208" cy="716808"/>
          </a:xfrm>
        </p:spPr>
        <p:txBody>
          <a:bodyPr>
            <a:normAutofit/>
          </a:bodyPr>
          <a:lstStyle/>
          <a:p>
            <a:r>
              <a:rPr lang="en-US" dirty="0"/>
              <a:t> </a:t>
            </a:r>
          </a:p>
          <a:p>
            <a:r>
              <a:rPr lang="en-US" dirty="0"/>
              <a:t>UA Day Program</a:t>
            </a:r>
          </a:p>
        </p:txBody>
      </p:sp>
      <p:sp>
        <p:nvSpPr>
          <p:cNvPr id="8" name="Text Placeholder 7">
            <a:extLst>
              <a:ext uri="{FF2B5EF4-FFF2-40B4-BE49-F238E27FC236}">
                <a16:creationId xmlns:a16="http://schemas.microsoft.com/office/drawing/2014/main" id="{DF8E9707-2818-8D10-FA19-24F447819B64}"/>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86409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3F512-A707-6942-97D9-A27B3460500E}"/>
              </a:ext>
            </a:extLst>
          </p:cNvPr>
          <p:cNvSpPr>
            <a:spLocks noGrp="1"/>
          </p:cNvSpPr>
          <p:nvPr>
            <p:ph type="title"/>
          </p:nvPr>
        </p:nvSpPr>
        <p:spPr/>
        <p:txBody>
          <a:bodyPr/>
          <a:lstStyle/>
          <a:p>
            <a:r>
              <a:rPr lang="en-US" dirty="0"/>
              <a:t>Technology Stack for UA Consideration </a:t>
            </a:r>
          </a:p>
        </p:txBody>
      </p:sp>
      <p:graphicFrame>
        <p:nvGraphicFramePr>
          <p:cNvPr id="6" name="Diagram 5">
            <a:extLst>
              <a:ext uri="{FF2B5EF4-FFF2-40B4-BE49-F238E27FC236}">
                <a16:creationId xmlns:a16="http://schemas.microsoft.com/office/drawing/2014/main" id="{46126D98-EB57-E54E-B9E7-E94B7FB0045D}"/>
              </a:ext>
            </a:extLst>
          </p:cNvPr>
          <p:cNvGraphicFramePr/>
          <p:nvPr/>
        </p:nvGraphicFramePr>
        <p:xfrm>
          <a:off x="768791" y="761784"/>
          <a:ext cx="7028426" cy="5334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03ADB858-09EA-274A-9841-5D52984C8112}"/>
              </a:ext>
            </a:extLst>
          </p:cNvPr>
          <p:cNvPicPr>
            <a:picLocks noChangeAspect="1"/>
          </p:cNvPicPr>
          <p:nvPr/>
        </p:nvPicPr>
        <p:blipFill>
          <a:blip r:embed="rId7"/>
          <a:stretch>
            <a:fillRect/>
          </a:stretch>
        </p:blipFill>
        <p:spPr>
          <a:xfrm>
            <a:off x="10902950" y="32733"/>
            <a:ext cx="1241861" cy="563488"/>
          </a:xfrm>
          <a:prstGeom prst="rect">
            <a:avLst/>
          </a:prstGeom>
        </p:spPr>
      </p:pic>
      <p:sp>
        <p:nvSpPr>
          <p:cNvPr id="5" name="TextBox 4">
            <a:extLst>
              <a:ext uri="{FF2B5EF4-FFF2-40B4-BE49-F238E27FC236}">
                <a16:creationId xmlns:a16="http://schemas.microsoft.com/office/drawing/2014/main" id="{096FF6C9-4EF8-4E44-B71B-E4D99D5BD8A5}"/>
              </a:ext>
            </a:extLst>
          </p:cNvPr>
          <p:cNvSpPr txBox="1"/>
          <p:nvPr/>
        </p:nvSpPr>
        <p:spPr>
          <a:xfrm>
            <a:off x="9024079" y="2823812"/>
            <a:ext cx="2923081" cy="1231106"/>
          </a:xfrm>
          <a:prstGeom prst="rect">
            <a:avLst/>
          </a:prstGeom>
          <a:noFill/>
        </p:spPr>
        <p:txBody>
          <a:bodyPr wrap="square" lIns="0" tIns="0" rIns="0" bIns="0" rtlCol="0">
            <a:spAutoFit/>
          </a:bodyPr>
          <a:lstStyle/>
          <a:p>
            <a:pPr algn="ctr"/>
            <a:r>
              <a:rPr lang="en-US" sz="2000" dirty="0">
                <a:cs typeface="Source Sans Pro"/>
              </a:rPr>
              <a:t>Accept, validate, process, store and display </a:t>
            </a:r>
          </a:p>
          <a:p>
            <a:pPr algn="ctr"/>
            <a:r>
              <a:rPr lang="en-US" sz="2000" dirty="0">
                <a:cs typeface="Source Sans Pro"/>
              </a:rPr>
              <a:t>all domain names and email addresses.</a:t>
            </a:r>
          </a:p>
        </p:txBody>
      </p:sp>
      <p:sp>
        <p:nvSpPr>
          <p:cNvPr id="3" name="Right Brace 2">
            <a:extLst>
              <a:ext uri="{FF2B5EF4-FFF2-40B4-BE49-F238E27FC236}">
                <a16:creationId xmlns:a16="http://schemas.microsoft.com/office/drawing/2014/main" id="{5581D396-B699-FE4D-B22B-B94B964B53FD}"/>
              </a:ext>
            </a:extLst>
          </p:cNvPr>
          <p:cNvSpPr/>
          <p:nvPr/>
        </p:nvSpPr>
        <p:spPr>
          <a:xfrm>
            <a:off x="8217877" y="836734"/>
            <a:ext cx="656492" cy="5205262"/>
          </a:xfrm>
          <a:prstGeom prst="rightBrace">
            <a:avLst/>
          </a:prstGeom>
          <a:ln w="38100">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24618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Email Systems and EAI Support</a:t>
            </a:r>
          </a:p>
        </p:txBody>
      </p:sp>
      <p:pic>
        <p:nvPicPr>
          <p:cNvPr id="10" name="Picture 9">
            <a:extLst>
              <a:ext uri="{FF2B5EF4-FFF2-40B4-BE49-F238E27FC236}">
                <a16:creationId xmlns:a16="http://schemas.microsoft.com/office/drawing/2014/main" id="{51AB4471-B117-7941-922D-BB3E4BC9B065}"/>
              </a:ext>
            </a:extLst>
          </p:cNvPr>
          <p:cNvPicPr>
            <a:picLocks noChangeAspect="1"/>
          </p:cNvPicPr>
          <p:nvPr/>
        </p:nvPicPr>
        <p:blipFill>
          <a:blip r:embed="rId3"/>
          <a:stretch>
            <a:fillRect/>
          </a:stretch>
        </p:blipFill>
        <p:spPr>
          <a:xfrm>
            <a:off x="10902950" y="32733"/>
            <a:ext cx="1241861" cy="563488"/>
          </a:xfrm>
          <a:prstGeom prst="rect">
            <a:avLst/>
          </a:prstGeom>
        </p:spPr>
      </p:pic>
      <p:pic>
        <p:nvPicPr>
          <p:cNvPr id="2" name="Picture 1">
            <a:extLst>
              <a:ext uri="{FF2B5EF4-FFF2-40B4-BE49-F238E27FC236}">
                <a16:creationId xmlns:a16="http://schemas.microsoft.com/office/drawing/2014/main" id="{3D14A1BF-7739-7C46-90AA-80A50EE2A849}"/>
              </a:ext>
            </a:extLst>
          </p:cNvPr>
          <p:cNvPicPr>
            <a:picLocks noChangeAspect="1"/>
          </p:cNvPicPr>
          <p:nvPr/>
        </p:nvPicPr>
        <p:blipFill rotWithShape="1">
          <a:blip r:embed="rId4"/>
          <a:srcRect l="5267" r="4665"/>
          <a:stretch/>
        </p:blipFill>
        <p:spPr>
          <a:xfrm>
            <a:off x="7897595" y="929390"/>
            <a:ext cx="3709739" cy="2695153"/>
          </a:xfrm>
          <a:prstGeom prst="rect">
            <a:avLst/>
          </a:prstGeom>
        </p:spPr>
      </p:pic>
      <p:sp>
        <p:nvSpPr>
          <p:cNvPr id="8" name="Content Placeholder 3">
            <a:extLst>
              <a:ext uri="{FF2B5EF4-FFF2-40B4-BE49-F238E27FC236}">
                <a16:creationId xmlns:a16="http://schemas.microsoft.com/office/drawing/2014/main" id="{F1808436-F257-AE4A-9742-7FF8BBC6ADDC}"/>
              </a:ext>
            </a:extLst>
          </p:cNvPr>
          <p:cNvSpPr>
            <a:spLocks noGrp="1"/>
          </p:cNvSpPr>
          <p:nvPr>
            <p:ph sz="quarter" idx="10"/>
          </p:nvPr>
        </p:nvSpPr>
        <p:spPr>
          <a:xfrm>
            <a:off x="420625" y="929390"/>
            <a:ext cx="6984516" cy="5411449"/>
          </a:xfrm>
        </p:spPr>
        <p:txBody>
          <a:bodyPr/>
          <a:lstStyle/>
          <a:p>
            <a:r>
              <a:rPr lang="en-US" sz="2000" dirty="0"/>
              <a:t>All email agents must be configured to send and receive internationalized email addresses. See </a:t>
            </a:r>
            <a:r>
              <a:rPr lang="en-US" sz="2000" dirty="0">
                <a:hlinkClick r:id="rId5"/>
              </a:rPr>
              <a:t>EAI: A Technical Overview</a:t>
            </a:r>
            <a:r>
              <a:rPr lang="en-US" sz="2000" dirty="0"/>
              <a:t> for details.</a:t>
            </a:r>
          </a:p>
          <a:p>
            <a:pPr lvl="1"/>
            <a:r>
              <a:rPr lang="en-US" sz="2000" dirty="0">
                <a:solidFill>
                  <a:schemeClr val="accent1"/>
                </a:solidFill>
              </a:rPr>
              <a:t>MUA</a:t>
            </a:r>
            <a:r>
              <a:rPr lang="en-US" sz="2000" dirty="0"/>
              <a:t> – Mail User Agent: A client program that a person uses to send, receive, and </a:t>
            </a:r>
            <a:r>
              <a:rPr lang="en-US" sz="2000"/>
              <a:t>manage mail</a:t>
            </a:r>
            <a:endParaRPr lang="en-US" sz="2000" dirty="0"/>
          </a:p>
          <a:p>
            <a:pPr lvl="1"/>
            <a:r>
              <a:rPr lang="en-US" sz="2000" dirty="0">
                <a:solidFill>
                  <a:schemeClr val="accent1"/>
                </a:solidFill>
              </a:rPr>
              <a:t>MSA</a:t>
            </a:r>
            <a:r>
              <a:rPr lang="en-US" sz="2000" dirty="0"/>
              <a:t> – Mail Submission Agent: A server program that receives mail from a MUA and prepares it for transmission </a:t>
            </a:r>
            <a:r>
              <a:rPr lang="en-US" sz="2000"/>
              <a:t>and delivery</a:t>
            </a:r>
            <a:endParaRPr lang="en-US" sz="2000" dirty="0"/>
          </a:p>
          <a:p>
            <a:pPr lvl="1"/>
            <a:r>
              <a:rPr lang="en-US" sz="2000" dirty="0">
                <a:solidFill>
                  <a:schemeClr val="accent1"/>
                </a:solidFill>
              </a:rPr>
              <a:t>MTA</a:t>
            </a:r>
            <a:r>
              <a:rPr lang="en-US" sz="2000" dirty="0"/>
              <a:t> – Mail Transfer Agent: A server program that sends and receives mail to and from other Internet hosts. An MTA may receive mail from an MSA and/or deliver mail to an MDA.</a:t>
            </a:r>
          </a:p>
          <a:p>
            <a:pPr lvl="1"/>
            <a:r>
              <a:rPr lang="en-US" sz="2000" dirty="0">
                <a:solidFill>
                  <a:schemeClr val="accent1"/>
                </a:solidFill>
              </a:rPr>
              <a:t>MDA</a:t>
            </a:r>
            <a:r>
              <a:rPr lang="en-US" sz="2000" dirty="0"/>
              <a:t> – Mail Delivery Agent: A server program that handles incoming mail and typically stores it in a mailbox </a:t>
            </a:r>
            <a:r>
              <a:rPr lang="en-US" sz="2000"/>
              <a:t>or folder</a:t>
            </a:r>
            <a:endParaRPr lang="en-US" sz="2000" dirty="0"/>
          </a:p>
          <a:p>
            <a:endParaRPr lang="en-US" sz="2000" dirty="0"/>
          </a:p>
        </p:txBody>
      </p:sp>
      <p:pic>
        <p:nvPicPr>
          <p:cNvPr id="7" name="Picture 6">
            <a:extLst>
              <a:ext uri="{FF2B5EF4-FFF2-40B4-BE49-F238E27FC236}">
                <a16:creationId xmlns:a16="http://schemas.microsoft.com/office/drawing/2014/main" id="{46327B79-8902-4740-B3C3-CDE15F4C5823}"/>
              </a:ext>
            </a:extLst>
          </p:cNvPr>
          <p:cNvPicPr>
            <a:picLocks noChangeAspect="1"/>
          </p:cNvPicPr>
          <p:nvPr/>
        </p:nvPicPr>
        <p:blipFill>
          <a:blip r:embed="rId6"/>
          <a:stretch>
            <a:fillRect/>
          </a:stretch>
        </p:blipFill>
        <p:spPr>
          <a:xfrm>
            <a:off x="7704012" y="4388649"/>
            <a:ext cx="4096904" cy="1291896"/>
          </a:xfrm>
          <a:prstGeom prst="rect">
            <a:avLst/>
          </a:prstGeom>
        </p:spPr>
      </p:pic>
    </p:spTree>
    <p:extLst>
      <p:ext uri="{BB962C8B-B14F-4D97-AF65-F5344CB8AC3E}">
        <p14:creationId xmlns:p14="http://schemas.microsoft.com/office/powerpoint/2010/main" val="3109676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Group 142">
            <a:extLst>
              <a:ext uri="{FF2B5EF4-FFF2-40B4-BE49-F238E27FC236}">
                <a16:creationId xmlns:a16="http://schemas.microsoft.com/office/drawing/2014/main" id="{19C80D4A-C459-1EE7-3ABB-522D33F56F64}"/>
              </a:ext>
            </a:extLst>
          </p:cNvPr>
          <p:cNvGrpSpPr/>
          <p:nvPr/>
        </p:nvGrpSpPr>
        <p:grpSpPr>
          <a:xfrm>
            <a:off x="6186110" y="843744"/>
            <a:ext cx="5337770" cy="5057086"/>
            <a:chOff x="6190527" y="830541"/>
            <a:chExt cx="5337770" cy="5057086"/>
          </a:xfrm>
        </p:grpSpPr>
        <p:pic>
          <p:nvPicPr>
            <p:cNvPr id="87" name="Graphic 86" descr="Server with solid fill">
              <a:extLst>
                <a:ext uri="{FF2B5EF4-FFF2-40B4-BE49-F238E27FC236}">
                  <a16:creationId xmlns:a16="http://schemas.microsoft.com/office/drawing/2014/main" id="{E387110D-D34E-0E8A-625E-0F8C95E2E1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9504" y="2385144"/>
              <a:ext cx="914400" cy="914400"/>
            </a:xfrm>
            <a:prstGeom prst="rect">
              <a:avLst/>
            </a:prstGeom>
          </p:spPr>
        </p:pic>
        <p:pic>
          <p:nvPicPr>
            <p:cNvPr id="88" name="Graphic 87" descr="Server with solid fill">
              <a:extLst>
                <a:ext uri="{FF2B5EF4-FFF2-40B4-BE49-F238E27FC236}">
                  <a16:creationId xmlns:a16="http://schemas.microsoft.com/office/drawing/2014/main" id="{AD728F4F-1AB6-7848-179F-367D5471DD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7192" y="2394486"/>
              <a:ext cx="914400" cy="914400"/>
            </a:xfrm>
            <a:prstGeom prst="rect">
              <a:avLst/>
            </a:prstGeom>
          </p:spPr>
        </p:pic>
        <p:pic>
          <p:nvPicPr>
            <p:cNvPr id="89" name="Graphic 88" descr="Server with solid fill">
              <a:extLst>
                <a:ext uri="{FF2B5EF4-FFF2-40B4-BE49-F238E27FC236}">
                  <a16:creationId xmlns:a16="http://schemas.microsoft.com/office/drawing/2014/main" id="{4474A020-5334-2875-4E08-9A60CDEBC6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2218" y="2393183"/>
              <a:ext cx="914400" cy="914400"/>
            </a:xfrm>
            <a:prstGeom prst="rect">
              <a:avLst/>
            </a:prstGeom>
          </p:spPr>
        </p:pic>
        <p:pic>
          <p:nvPicPr>
            <p:cNvPr id="90" name="Graphic 89" descr="Server with solid fill">
              <a:extLst>
                <a:ext uri="{FF2B5EF4-FFF2-40B4-BE49-F238E27FC236}">
                  <a16:creationId xmlns:a16="http://schemas.microsoft.com/office/drawing/2014/main" id="{C8025C81-7DD6-A8E8-EA3B-7DBD1C9472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8551" y="4419229"/>
              <a:ext cx="914400" cy="914400"/>
            </a:xfrm>
            <a:prstGeom prst="rect">
              <a:avLst/>
            </a:prstGeom>
          </p:spPr>
        </p:pic>
        <p:pic>
          <p:nvPicPr>
            <p:cNvPr id="91" name="Graphic 90" descr="Database outline">
              <a:extLst>
                <a:ext uri="{FF2B5EF4-FFF2-40B4-BE49-F238E27FC236}">
                  <a16:creationId xmlns:a16="http://schemas.microsoft.com/office/drawing/2014/main" id="{11AB968D-1619-D860-480A-A2A4DBD424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6269" y="4428571"/>
              <a:ext cx="914400" cy="914400"/>
            </a:xfrm>
            <a:prstGeom prst="rect">
              <a:avLst/>
            </a:prstGeom>
          </p:spPr>
        </p:pic>
        <p:sp>
          <p:nvSpPr>
            <p:cNvPr id="93" name="TextBox 92">
              <a:extLst>
                <a:ext uri="{FF2B5EF4-FFF2-40B4-BE49-F238E27FC236}">
                  <a16:creationId xmlns:a16="http://schemas.microsoft.com/office/drawing/2014/main" id="{D199698E-C97A-256C-66DC-4D1CA72F5A6B}"/>
                </a:ext>
              </a:extLst>
            </p:cNvPr>
            <p:cNvSpPr txBox="1"/>
            <p:nvPr/>
          </p:nvSpPr>
          <p:spPr>
            <a:xfrm>
              <a:off x="7980013" y="5352899"/>
              <a:ext cx="1501983" cy="276999"/>
            </a:xfrm>
            <a:prstGeom prst="rect">
              <a:avLst/>
            </a:prstGeom>
            <a:noFill/>
          </p:spPr>
          <p:txBody>
            <a:bodyPr wrap="square" lIns="0" tIns="0" rIns="0" bIns="0" rtlCol="0">
              <a:spAutoFit/>
            </a:bodyPr>
            <a:lstStyle/>
            <a:p>
              <a:pPr algn="ctr"/>
              <a:r>
                <a:rPr lang="en-BE" dirty="0">
                  <a:cs typeface="Source Sans Pro"/>
                </a:rPr>
                <a:t>Mail storage</a:t>
              </a:r>
            </a:p>
          </p:txBody>
        </p:sp>
        <p:sp>
          <p:nvSpPr>
            <p:cNvPr id="94" name="TextBox 93">
              <a:extLst>
                <a:ext uri="{FF2B5EF4-FFF2-40B4-BE49-F238E27FC236}">
                  <a16:creationId xmlns:a16="http://schemas.microsoft.com/office/drawing/2014/main" id="{423699F8-66A7-0066-FE1C-A92EB569D0D3}"/>
                </a:ext>
              </a:extLst>
            </p:cNvPr>
            <p:cNvSpPr txBox="1"/>
            <p:nvPr/>
          </p:nvSpPr>
          <p:spPr>
            <a:xfrm>
              <a:off x="9743530" y="5374612"/>
              <a:ext cx="1784767" cy="276999"/>
            </a:xfrm>
            <a:prstGeom prst="rect">
              <a:avLst/>
            </a:prstGeom>
            <a:noFill/>
          </p:spPr>
          <p:txBody>
            <a:bodyPr wrap="square" lIns="0" tIns="0" rIns="0" bIns="0" rtlCol="0">
              <a:spAutoFit/>
            </a:bodyPr>
            <a:lstStyle/>
            <a:p>
              <a:pPr algn="ctr"/>
              <a:r>
                <a:rPr lang="en-BE" dirty="0">
                  <a:cs typeface="Source Sans Pro"/>
                </a:rPr>
                <a:t>MUA: Webmail</a:t>
              </a:r>
            </a:p>
          </p:txBody>
        </p:sp>
        <p:sp>
          <p:nvSpPr>
            <p:cNvPr id="95" name="TextBox 94">
              <a:extLst>
                <a:ext uri="{FF2B5EF4-FFF2-40B4-BE49-F238E27FC236}">
                  <a16:creationId xmlns:a16="http://schemas.microsoft.com/office/drawing/2014/main" id="{DDE89012-4C43-C437-D37A-00F0AC9E461B}"/>
                </a:ext>
              </a:extLst>
            </p:cNvPr>
            <p:cNvSpPr txBox="1"/>
            <p:nvPr/>
          </p:nvSpPr>
          <p:spPr>
            <a:xfrm>
              <a:off x="9832062" y="3266886"/>
              <a:ext cx="1501984" cy="553998"/>
            </a:xfrm>
            <a:prstGeom prst="rect">
              <a:avLst/>
            </a:prstGeom>
            <a:noFill/>
          </p:spPr>
          <p:txBody>
            <a:bodyPr wrap="square" lIns="0" tIns="0" rIns="0" bIns="0" rtlCol="0">
              <a:spAutoFit/>
            </a:bodyPr>
            <a:lstStyle/>
            <a:p>
              <a:pPr algn="ctr"/>
              <a:r>
                <a:rPr lang="en-BE" dirty="0">
                  <a:cs typeface="Source Sans Pro"/>
                </a:rPr>
                <a:t>MSA for sender</a:t>
              </a:r>
            </a:p>
          </p:txBody>
        </p:sp>
        <p:sp>
          <p:nvSpPr>
            <p:cNvPr id="96" name="TextBox 95">
              <a:extLst>
                <a:ext uri="{FF2B5EF4-FFF2-40B4-BE49-F238E27FC236}">
                  <a16:creationId xmlns:a16="http://schemas.microsoft.com/office/drawing/2014/main" id="{07B45DF0-348E-D86D-7632-2DDBFA360D6D}"/>
                </a:ext>
              </a:extLst>
            </p:cNvPr>
            <p:cNvSpPr txBox="1"/>
            <p:nvPr/>
          </p:nvSpPr>
          <p:spPr>
            <a:xfrm>
              <a:off x="7970484" y="3299544"/>
              <a:ext cx="1501983" cy="553998"/>
            </a:xfrm>
            <a:prstGeom prst="rect">
              <a:avLst/>
            </a:prstGeom>
            <a:noFill/>
          </p:spPr>
          <p:txBody>
            <a:bodyPr wrap="square" lIns="0" tIns="0" rIns="0" bIns="0" rtlCol="0">
              <a:spAutoFit/>
            </a:bodyPr>
            <a:lstStyle/>
            <a:p>
              <a:pPr algn="ctr"/>
              <a:r>
                <a:rPr lang="en-BE" dirty="0">
                  <a:cs typeface="Source Sans Pro"/>
                </a:rPr>
                <a:t>MTA for sender</a:t>
              </a:r>
            </a:p>
          </p:txBody>
        </p:sp>
        <p:sp>
          <p:nvSpPr>
            <p:cNvPr id="97" name="TextBox 96">
              <a:extLst>
                <a:ext uri="{FF2B5EF4-FFF2-40B4-BE49-F238E27FC236}">
                  <a16:creationId xmlns:a16="http://schemas.microsoft.com/office/drawing/2014/main" id="{5CC3F5B2-F3CF-7298-5186-E002B9B3669C}"/>
                </a:ext>
              </a:extLst>
            </p:cNvPr>
            <p:cNvSpPr txBox="1"/>
            <p:nvPr/>
          </p:nvSpPr>
          <p:spPr>
            <a:xfrm>
              <a:off x="6308189" y="3263103"/>
              <a:ext cx="1431471" cy="553998"/>
            </a:xfrm>
            <a:prstGeom prst="rect">
              <a:avLst/>
            </a:prstGeom>
            <a:noFill/>
          </p:spPr>
          <p:txBody>
            <a:bodyPr wrap="square" lIns="0" tIns="0" rIns="0" bIns="0" rtlCol="0">
              <a:spAutoFit/>
            </a:bodyPr>
            <a:lstStyle/>
            <a:p>
              <a:pPr algn="ctr"/>
              <a:r>
                <a:rPr lang="en-BE" dirty="0">
                  <a:cs typeface="Source Sans Pro"/>
                </a:rPr>
                <a:t>MTA for recipient</a:t>
              </a:r>
            </a:p>
          </p:txBody>
        </p:sp>
        <p:sp>
          <p:nvSpPr>
            <p:cNvPr id="98" name="TextBox 97">
              <a:extLst>
                <a:ext uri="{FF2B5EF4-FFF2-40B4-BE49-F238E27FC236}">
                  <a16:creationId xmlns:a16="http://schemas.microsoft.com/office/drawing/2014/main" id="{2699A504-3912-F483-AC76-A357FA4A1178}"/>
                </a:ext>
              </a:extLst>
            </p:cNvPr>
            <p:cNvSpPr txBox="1"/>
            <p:nvPr/>
          </p:nvSpPr>
          <p:spPr>
            <a:xfrm>
              <a:off x="6190527" y="5333629"/>
              <a:ext cx="1564931" cy="553998"/>
            </a:xfrm>
            <a:prstGeom prst="rect">
              <a:avLst/>
            </a:prstGeom>
            <a:noFill/>
          </p:spPr>
          <p:txBody>
            <a:bodyPr wrap="square" lIns="0" tIns="0" rIns="0" bIns="0" rtlCol="0">
              <a:spAutoFit/>
            </a:bodyPr>
            <a:lstStyle/>
            <a:p>
              <a:pPr algn="ctr"/>
              <a:r>
                <a:rPr lang="en-BE" dirty="0">
                  <a:cs typeface="Source Sans Pro"/>
                </a:rPr>
                <a:t>MTA: Spam filter</a:t>
              </a:r>
            </a:p>
          </p:txBody>
        </p:sp>
        <p:cxnSp>
          <p:nvCxnSpPr>
            <p:cNvPr id="100" name="Curved Connector 99">
              <a:extLst>
                <a:ext uri="{FF2B5EF4-FFF2-40B4-BE49-F238E27FC236}">
                  <a16:creationId xmlns:a16="http://schemas.microsoft.com/office/drawing/2014/main" id="{E71A4464-E2C6-C853-3294-29097DC9FCA8}"/>
                </a:ext>
              </a:extLst>
            </p:cNvPr>
            <p:cNvCxnSpPr>
              <a:cxnSpLocks/>
              <a:stCxn id="89" idx="1"/>
              <a:endCxn id="90" idx="1"/>
            </p:cNvCxnSpPr>
            <p:nvPr/>
          </p:nvCxnSpPr>
          <p:spPr>
            <a:xfrm rot="10800000" flipH="1" flipV="1">
              <a:off x="6552217" y="2850383"/>
              <a:ext cx="6333" cy="2026046"/>
            </a:xfrm>
            <a:prstGeom prst="curvedConnector3">
              <a:avLst>
                <a:gd name="adj1" fmla="val -3609664"/>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102" name="Straight Arrow Connector 101">
              <a:extLst>
                <a:ext uri="{FF2B5EF4-FFF2-40B4-BE49-F238E27FC236}">
                  <a16:creationId xmlns:a16="http://schemas.microsoft.com/office/drawing/2014/main" id="{13F5F1EC-44E2-C7C8-2B7C-3BE7586F8FA0}"/>
                </a:ext>
              </a:extLst>
            </p:cNvPr>
            <p:cNvCxnSpPr>
              <a:cxnSpLocks/>
              <a:stCxn id="87" idx="1"/>
              <a:endCxn id="88" idx="3"/>
            </p:cNvCxnSpPr>
            <p:nvPr/>
          </p:nvCxnSpPr>
          <p:spPr>
            <a:xfrm flipH="1">
              <a:off x="9181592" y="2842344"/>
              <a:ext cx="937912" cy="9342"/>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103" name="Straight Arrow Connector 102">
              <a:extLst>
                <a:ext uri="{FF2B5EF4-FFF2-40B4-BE49-F238E27FC236}">
                  <a16:creationId xmlns:a16="http://schemas.microsoft.com/office/drawing/2014/main" id="{F0B2AABD-6F99-2698-DB5C-CDEBFEFA23A8}"/>
                </a:ext>
              </a:extLst>
            </p:cNvPr>
            <p:cNvCxnSpPr>
              <a:cxnSpLocks/>
              <a:stCxn id="88" idx="1"/>
              <a:endCxn id="89" idx="3"/>
            </p:cNvCxnSpPr>
            <p:nvPr/>
          </p:nvCxnSpPr>
          <p:spPr>
            <a:xfrm flipH="1" flipV="1">
              <a:off x="7466618" y="2850383"/>
              <a:ext cx="800574" cy="1303"/>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104" name="Straight Arrow Connector 103">
              <a:extLst>
                <a:ext uri="{FF2B5EF4-FFF2-40B4-BE49-F238E27FC236}">
                  <a16:creationId xmlns:a16="http://schemas.microsoft.com/office/drawing/2014/main" id="{64F1753F-319F-7E61-77C1-AD064B0085A6}"/>
                </a:ext>
              </a:extLst>
            </p:cNvPr>
            <p:cNvCxnSpPr>
              <a:cxnSpLocks/>
              <a:stCxn id="90" idx="3"/>
              <a:endCxn id="91" idx="1"/>
            </p:cNvCxnSpPr>
            <p:nvPr/>
          </p:nvCxnSpPr>
          <p:spPr>
            <a:xfrm>
              <a:off x="7472951" y="4876429"/>
              <a:ext cx="823318" cy="9342"/>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105" name="Straight Arrow Connector 104">
              <a:extLst>
                <a:ext uri="{FF2B5EF4-FFF2-40B4-BE49-F238E27FC236}">
                  <a16:creationId xmlns:a16="http://schemas.microsoft.com/office/drawing/2014/main" id="{77A91FAB-2CE7-F9EC-7065-6466682796CF}"/>
                </a:ext>
              </a:extLst>
            </p:cNvPr>
            <p:cNvCxnSpPr>
              <a:cxnSpLocks/>
              <a:stCxn id="91" idx="3"/>
            </p:cNvCxnSpPr>
            <p:nvPr/>
          </p:nvCxnSpPr>
          <p:spPr>
            <a:xfrm flipV="1">
              <a:off x="9210669" y="4876428"/>
              <a:ext cx="915185" cy="9343"/>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pic>
          <p:nvPicPr>
            <p:cNvPr id="134" name="Graphic 133" descr="Smart Phone with solid fill">
              <a:extLst>
                <a:ext uri="{FF2B5EF4-FFF2-40B4-BE49-F238E27FC236}">
                  <a16:creationId xmlns:a16="http://schemas.microsoft.com/office/drawing/2014/main" id="{EBBE0CB2-1808-E761-A27F-028BACCF3B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99114" y="830541"/>
              <a:ext cx="914400" cy="914400"/>
            </a:xfrm>
            <a:prstGeom prst="rect">
              <a:avLst/>
            </a:prstGeom>
          </p:spPr>
        </p:pic>
        <p:pic>
          <p:nvPicPr>
            <p:cNvPr id="136" name="Graphic 135" descr="Browser window with solid fill">
              <a:extLst>
                <a:ext uri="{FF2B5EF4-FFF2-40B4-BE49-F238E27FC236}">
                  <a16:creationId xmlns:a16="http://schemas.microsoft.com/office/drawing/2014/main" id="{6C868721-6726-2462-71B3-F67D66B34F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19504" y="4419228"/>
              <a:ext cx="914400" cy="914400"/>
            </a:xfrm>
            <a:prstGeom prst="rect">
              <a:avLst/>
            </a:prstGeom>
          </p:spPr>
        </p:pic>
        <p:sp>
          <p:nvSpPr>
            <p:cNvPr id="137" name="TextBox 136">
              <a:extLst>
                <a:ext uri="{FF2B5EF4-FFF2-40B4-BE49-F238E27FC236}">
                  <a16:creationId xmlns:a16="http://schemas.microsoft.com/office/drawing/2014/main" id="{14A6CDF1-1D78-DD22-D2FA-264D2B92D42C}"/>
                </a:ext>
              </a:extLst>
            </p:cNvPr>
            <p:cNvSpPr txBox="1"/>
            <p:nvPr/>
          </p:nvSpPr>
          <p:spPr>
            <a:xfrm>
              <a:off x="9911672" y="1744941"/>
              <a:ext cx="1501984" cy="553998"/>
            </a:xfrm>
            <a:prstGeom prst="rect">
              <a:avLst/>
            </a:prstGeom>
            <a:noFill/>
          </p:spPr>
          <p:txBody>
            <a:bodyPr wrap="square" lIns="0" tIns="0" rIns="0" bIns="0" rtlCol="0">
              <a:spAutoFit/>
            </a:bodyPr>
            <a:lstStyle/>
            <a:p>
              <a:pPr algn="ctr"/>
              <a:r>
                <a:rPr lang="en-BE" dirty="0">
                  <a:cs typeface="Source Sans Pro"/>
                </a:rPr>
                <a:t>Smartphone MUA app</a:t>
              </a:r>
            </a:p>
          </p:txBody>
        </p:sp>
        <p:cxnSp>
          <p:nvCxnSpPr>
            <p:cNvPr id="138" name="Curved Connector 137">
              <a:extLst>
                <a:ext uri="{FF2B5EF4-FFF2-40B4-BE49-F238E27FC236}">
                  <a16:creationId xmlns:a16="http://schemas.microsoft.com/office/drawing/2014/main" id="{4D213884-63FE-6C5D-2901-4EEEC40D3AD7}"/>
                </a:ext>
              </a:extLst>
            </p:cNvPr>
            <p:cNvCxnSpPr>
              <a:cxnSpLocks/>
              <a:stCxn id="134" idx="3"/>
              <a:endCxn id="87" idx="3"/>
            </p:cNvCxnSpPr>
            <p:nvPr/>
          </p:nvCxnSpPr>
          <p:spPr>
            <a:xfrm flipH="1">
              <a:off x="11033904" y="1287741"/>
              <a:ext cx="79610" cy="1554603"/>
            </a:xfrm>
            <a:prstGeom prst="curvedConnector3">
              <a:avLst>
                <a:gd name="adj1" fmla="val -287150"/>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grpSp>
      <p:sp>
        <p:nvSpPr>
          <p:cNvPr id="5" name="Title 4"/>
          <p:cNvSpPr>
            <a:spLocks noGrp="1"/>
          </p:cNvSpPr>
          <p:nvPr>
            <p:ph type="title"/>
          </p:nvPr>
        </p:nvSpPr>
        <p:spPr/>
        <p:txBody>
          <a:bodyPr/>
          <a:lstStyle/>
          <a:p>
            <a:r>
              <a:rPr lang="en-US" dirty="0"/>
              <a:t>Examples of Email Components</a:t>
            </a:r>
          </a:p>
        </p:txBody>
      </p:sp>
      <p:pic>
        <p:nvPicPr>
          <p:cNvPr id="10" name="Picture 9">
            <a:extLst>
              <a:ext uri="{FF2B5EF4-FFF2-40B4-BE49-F238E27FC236}">
                <a16:creationId xmlns:a16="http://schemas.microsoft.com/office/drawing/2014/main" id="{51AB4471-B117-7941-922D-BB3E4BC9B065}"/>
              </a:ext>
            </a:extLst>
          </p:cNvPr>
          <p:cNvPicPr>
            <a:picLocks noChangeAspect="1"/>
          </p:cNvPicPr>
          <p:nvPr/>
        </p:nvPicPr>
        <p:blipFill>
          <a:blip r:embed="rId11"/>
          <a:stretch>
            <a:fillRect/>
          </a:stretch>
        </p:blipFill>
        <p:spPr>
          <a:xfrm>
            <a:off x="10902950" y="32733"/>
            <a:ext cx="1241861" cy="563488"/>
          </a:xfrm>
          <a:prstGeom prst="rect">
            <a:avLst/>
          </a:prstGeom>
        </p:spPr>
      </p:pic>
      <p:sp>
        <p:nvSpPr>
          <p:cNvPr id="8" name="Content Placeholder 3">
            <a:extLst>
              <a:ext uri="{FF2B5EF4-FFF2-40B4-BE49-F238E27FC236}">
                <a16:creationId xmlns:a16="http://schemas.microsoft.com/office/drawing/2014/main" id="{F1808436-F257-AE4A-9742-7FF8BBC6ADDC}"/>
              </a:ext>
            </a:extLst>
          </p:cNvPr>
          <p:cNvSpPr>
            <a:spLocks noGrp="1"/>
          </p:cNvSpPr>
          <p:nvPr>
            <p:ph sz="quarter" idx="10"/>
          </p:nvPr>
        </p:nvSpPr>
        <p:spPr>
          <a:xfrm>
            <a:off x="420625" y="929390"/>
            <a:ext cx="5300237" cy="5411449"/>
          </a:xfrm>
        </p:spPr>
        <p:txBody>
          <a:bodyPr/>
          <a:lstStyle/>
          <a:p>
            <a:r>
              <a:rPr lang="en-US" sz="2000" dirty="0">
                <a:solidFill>
                  <a:schemeClr val="accent1"/>
                </a:solidFill>
              </a:rPr>
              <a:t>MUA</a:t>
            </a:r>
            <a:r>
              <a:rPr lang="en-US" sz="2000" dirty="0"/>
              <a:t> – Mail User Agent – Outlook, Thunderbird, Amazon’s shipping backend, Gmail’s webmail subsystem, a web server’s </a:t>
            </a:r>
            <a:r>
              <a:rPr lang="en-US" sz="2000"/>
              <a:t>contact form</a:t>
            </a:r>
            <a:endParaRPr lang="en-US" sz="2000" dirty="0"/>
          </a:p>
          <a:p>
            <a:r>
              <a:rPr lang="en-US" sz="2000" dirty="0">
                <a:solidFill>
                  <a:schemeClr val="accent1"/>
                </a:solidFill>
              </a:rPr>
              <a:t>MSA</a:t>
            </a:r>
            <a:r>
              <a:rPr lang="en-US" sz="2000" dirty="0"/>
              <a:t> – Mail Submission Agent – Exchange, Postfix, </a:t>
            </a:r>
            <a:r>
              <a:rPr lang="en-US" sz="2000" dirty="0" err="1"/>
              <a:t>Sendgrid</a:t>
            </a:r>
            <a:r>
              <a:rPr lang="en-US" sz="2000" dirty="0"/>
              <a:t>, </a:t>
            </a:r>
            <a:r>
              <a:rPr lang="en-US" sz="2000"/>
              <a:t>AWS Workmail</a:t>
            </a:r>
            <a:endParaRPr lang="en-US" sz="2000" dirty="0"/>
          </a:p>
          <a:p>
            <a:r>
              <a:rPr lang="en-US" sz="2000" dirty="0">
                <a:solidFill>
                  <a:schemeClr val="accent1"/>
                </a:solidFill>
              </a:rPr>
              <a:t>MTA</a:t>
            </a:r>
            <a:r>
              <a:rPr lang="en-US" sz="2000" dirty="0"/>
              <a:t> – Mail Transfer Agent – Postfix, Exim, Halon, </a:t>
            </a:r>
            <a:r>
              <a:rPr lang="en-US" sz="2000" dirty="0" err="1"/>
              <a:t>Sendgrid</a:t>
            </a:r>
            <a:r>
              <a:rPr lang="en-US" sz="2000" dirty="0"/>
              <a:t>, </a:t>
            </a:r>
            <a:r>
              <a:rPr lang="en-US" sz="2000"/>
              <a:t>AWS Workmail</a:t>
            </a:r>
            <a:endParaRPr lang="en-US" sz="2000" dirty="0"/>
          </a:p>
          <a:p>
            <a:r>
              <a:rPr lang="en-US" sz="2000" dirty="0">
                <a:solidFill>
                  <a:schemeClr val="accent1"/>
                </a:solidFill>
              </a:rPr>
              <a:t>MDA</a:t>
            </a:r>
            <a:r>
              <a:rPr lang="en-US" sz="2000" dirty="0"/>
              <a:t> – Mail Delivery Agent – part of Gmail and Exchange, parts of Zendesk </a:t>
            </a:r>
          </a:p>
        </p:txBody>
      </p:sp>
    </p:spTree>
    <p:extLst>
      <p:ext uri="{BB962C8B-B14F-4D97-AF65-F5344CB8AC3E}">
        <p14:creationId xmlns:p14="http://schemas.microsoft.com/office/powerpoint/2010/main" val="108525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Examples of Email Components</a:t>
            </a:r>
          </a:p>
        </p:txBody>
      </p:sp>
      <p:pic>
        <p:nvPicPr>
          <p:cNvPr id="10" name="Picture 9">
            <a:extLst>
              <a:ext uri="{FF2B5EF4-FFF2-40B4-BE49-F238E27FC236}">
                <a16:creationId xmlns:a16="http://schemas.microsoft.com/office/drawing/2014/main" id="{51AB4471-B117-7941-922D-BB3E4BC9B065}"/>
              </a:ext>
            </a:extLst>
          </p:cNvPr>
          <p:cNvPicPr>
            <a:picLocks noChangeAspect="1"/>
          </p:cNvPicPr>
          <p:nvPr/>
        </p:nvPicPr>
        <p:blipFill>
          <a:blip r:embed="rId3"/>
          <a:stretch>
            <a:fillRect/>
          </a:stretch>
        </p:blipFill>
        <p:spPr>
          <a:xfrm>
            <a:off x="10902950" y="32733"/>
            <a:ext cx="1241861" cy="563488"/>
          </a:xfrm>
          <a:prstGeom prst="rect">
            <a:avLst/>
          </a:prstGeom>
        </p:spPr>
      </p:pic>
      <p:sp>
        <p:nvSpPr>
          <p:cNvPr id="8" name="Content Placeholder 3">
            <a:extLst>
              <a:ext uri="{FF2B5EF4-FFF2-40B4-BE49-F238E27FC236}">
                <a16:creationId xmlns:a16="http://schemas.microsoft.com/office/drawing/2014/main" id="{F1808436-F257-AE4A-9742-7FF8BBC6ADDC}"/>
              </a:ext>
            </a:extLst>
          </p:cNvPr>
          <p:cNvSpPr>
            <a:spLocks noGrp="1"/>
          </p:cNvSpPr>
          <p:nvPr>
            <p:ph sz="quarter" idx="10"/>
          </p:nvPr>
        </p:nvSpPr>
        <p:spPr>
          <a:xfrm>
            <a:off x="420625" y="929390"/>
            <a:ext cx="5300237" cy="5411449"/>
          </a:xfrm>
        </p:spPr>
        <p:txBody>
          <a:bodyPr/>
          <a:lstStyle/>
          <a:p>
            <a:r>
              <a:rPr lang="en-US" sz="2000" dirty="0">
                <a:solidFill>
                  <a:schemeClr val="accent1"/>
                </a:solidFill>
              </a:rPr>
              <a:t>MUA</a:t>
            </a:r>
            <a:r>
              <a:rPr lang="en-US" sz="2000" dirty="0"/>
              <a:t> – Mail User Agent – Outlook, Thunderbird, Amazon’s shipping backend, Gmail’s webmail subsystem, a web server’s </a:t>
            </a:r>
            <a:r>
              <a:rPr lang="en-US" sz="2000"/>
              <a:t>contact form</a:t>
            </a:r>
            <a:endParaRPr lang="en-US" sz="2000" dirty="0"/>
          </a:p>
          <a:p>
            <a:r>
              <a:rPr lang="en-US" sz="2000" dirty="0">
                <a:solidFill>
                  <a:schemeClr val="accent1"/>
                </a:solidFill>
              </a:rPr>
              <a:t>MSA</a:t>
            </a:r>
            <a:r>
              <a:rPr lang="en-US" sz="2000" dirty="0"/>
              <a:t> – Mail Submission Agent – Exchange, Postfix, </a:t>
            </a:r>
            <a:r>
              <a:rPr lang="en-US" sz="2000" dirty="0" err="1"/>
              <a:t>Sendgrid</a:t>
            </a:r>
            <a:r>
              <a:rPr lang="en-US" sz="2000" dirty="0"/>
              <a:t>, </a:t>
            </a:r>
            <a:r>
              <a:rPr lang="en-US" sz="2000"/>
              <a:t>AWS Workmail</a:t>
            </a:r>
            <a:endParaRPr lang="en-US" sz="2000" dirty="0"/>
          </a:p>
          <a:p>
            <a:r>
              <a:rPr lang="en-US" sz="2000" dirty="0">
                <a:solidFill>
                  <a:schemeClr val="accent1"/>
                </a:solidFill>
              </a:rPr>
              <a:t>MTA</a:t>
            </a:r>
            <a:r>
              <a:rPr lang="en-US" sz="2000" dirty="0"/>
              <a:t> – Mail Transfer Agent – Postfix, Exim, Halon, </a:t>
            </a:r>
            <a:r>
              <a:rPr lang="en-US" sz="2000" dirty="0" err="1"/>
              <a:t>Sendgrid</a:t>
            </a:r>
            <a:r>
              <a:rPr lang="en-US" sz="2000" dirty="0"/>
              <a:t>, </a:t>
            </a:r>
            <a:r>
              <a:rPr lang="en-US" sz="2000"/>
              <a:t>AWS Workmail</a:t>
            </a:r>
            <a:endParaRPr lang="en-US" sz="2000" dirty="0"/>
          </a:p>
          <a:p>
            <a:r>
              <a:rPr lang="en-US" sz="2000" dirty="0">
                <a:solidFill>
                  <a:schemeClr val="accent1"/>
                </a:solidFill>
              </a:rPr>
              <a:t>MDA</a:t>
            </a:r>
            <a:r>
              <a:rPr lang="en-US" sz="2000" dirty="0"/>
              <a:t> – Mail Delivery Agent – part of Gmail and Exchange, parts of Zendesk </a:t>
            </a:r>
          </a:p>
        </p:txBody>
      </p:sp>
      <p:grpSp>
        <p:nvGrpSpPr>
          <p:cNvPr id="46" name="Group 45">
            <a:extLst>
              <a:ext uri="{FF2B5EF4-FFF2-40B4-BE49-F238E27FC236}">
                <a16:creationId xmlns:a16="http://schemas.microsoft.com/office/drawing/2014/main" id="{6CCCD80B-1823-87DD-347A-8FC383764A9F}"/>
              </a:ext>
            </a:extLst>
          </p:cNvPr>
          <p:cNvGrpSpPr/>
          <p:nvPr/>
        </p:nvGrpSpPr>
        <p:grpSpPr>
          <a:xfrm>
            <a:off x="6096000" y="695436"/>
            <a:ext cx="5427880" cy="5411450"/>
            <a:chOff x="6096000" y="695436"/>
            <a:chExt cx="5427880" cy="5411450"/>
          </a:xfrm>
        </p:grpSpPr>
        <p:sp>
          <p:nvSpPr>
            <p:cNvPr id="47" name="Rectangle 46">
              <a:extLst>
                <a:ext uri="{FF2B5EF4-FFF2-40B4-BE49-F238E27FC236}">
                  <a16:creationId xmlns:a16="http://schemas.microsoft.com/office/drawing/2014/main" id="{89499A0A-ACAE-5FE0-B927-45DA30B244B6}"/>
                </a:ext>
              </a:extLst>
            </p:cNvPr>
            <p:cNvSpPr/>
            <p:nvPr/>
          </p:nvSpPr>
          <p:spPr>
            <a:xfrm>
              <a:off x="6096000" y="695436"/>
              <a:ext cx="5427880" cy="5411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pic>
          <p:nvPicPr>
            <p:cNvPr id="48" name="Graphic 47" descr="Smart Phone with solid fill">
              <a:extLst>
                <a:ext uri="{FF2B5EF4-FFF2-40B4-BE49-F238E27FC236}">
                  <a16:creationId xmlns:a16="http://schemas.microsoft.com/office/drawing/2014/main" id="{D4E0EB1F-0513-BEC3-211D-9F2311EE39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1437" y="4422436"/>
              <a:ext cx="914400" cy="914400"/>
            </a:xfrm>
            <a:prstGeom prst="rect">
              <a:avLst/>
            </a:prstGeom>
          </p:spPr>
        </p:pic>
        <p:pic>
          <p:nvPicPr>
            <p:cNvPr id="49" name="Graphic 48" descr="Server with solid fill">
              <a:extLst>
                <a:ext uri="{FF2B5EF4-FFF2-40B4-BE49-F238E27FC236}">
                  <a16:creationId xmlns:a16="http://schemas.microsoft.com/office/drawing/2014/main" id="{A9B04C8F-56DA-A1D6-CBEC-0AD182CF9C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15087" y="2388352"/>
              <a:ext cx="914400" cy="914400"/>
            </a:xfrm>
            <a:prstGeom prst="rect">
              <a:avLst/>
            </a:prstGeom>
          </p:spPr>
        </p:pic>
        <p:pic>
          <p:nvPicPr>
            <p:cNvPr id="50" name="Graphic 49" descr="Server with solid fill">
              <a:extLst>
                <a:ext uri="{FF2B5EF4-FFF2-40B4-BE49-F238E27FC236}">
                  <a16:creationId xmlns:a16="http://schemas.microsoft.com/office/drawing/2014/main" id="{1A13E25A-3B2B-FFDC-A352-25D0F45295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62775" y="2397694"/>
              <a:ext cx="914400" cy="914400"/>
            </a:xfrm>
            <a:prstGeom prst="rect">
              <a:avLst/>
            </a:prstGeom>
          </p:spPr>
        </p:pic>
        <p:pic>
          <p:nvPicPr>
            <p:cNvPr id="51" name="Graphic 50" descr="Server with solid fill">
              <a:extLst>
                <a:ext uri="{FF2B5EF4-FFF2-40B4-BE49-F238E27FC236}">
                  <a16:creationId xmlns:a16="http://schemas.microsoft.com/office/drawing/2014/main" id="{E4454B9B-6A5F-26EC-519B-65486A5164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47802" y="2396391"/>
              <a:ext cx="914400" cy="914400"/>
            </a:xfrm>
            <a:prstGeom prst="rect">
              <a:avLst/>
            </a:prstGeom>
          </p:spPr>
        </p:pic>
        <p:pic>
          <p:nvPicPr>
            <p:cNvPr id="52" name="Graphic 51" descr="Server with solid fill">
              <a:extLst>
                <a:ext uri="{FF2B5EF4-FFF2-40B4-BE49-F238E27FC236}">
                  <a16:creationId xmlns:a16="http://schemas.microsoft.com/office/drawing/2014/main" id="{6AD20B44-7818-0DE5-307F-1EB7DE85AD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54134" y="4422437"/>
              <a:ext cx="914400" cy="914400"/>
            </a:xfrm>
            <a:prstGeom prst="rect">
              <a:avLst/>
            </a:prstGeom>
          </p:spPr>
        </p:pic>
        <p:pic>
          <p:nvPicPr>
            <p:cNvPr id="53" name="Graphic 52" descr="Database outline">
              <a:extLst>
                <a:ext uri="{FF2B5EF4-FFF2-40B4-BE49-F238E27FC236}">
                  <a16:creationId xmlns:a16="http://schemas.microsoft.com/office/drawing/2014/main" id="{FC80B031-C934-458C-13C3-578DA85197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91852" y="4431779"/>
              <a:ext cx="914400" cy="914400"/>
            </a:xfrm>
            <a:prstGeom prst="rect">
              <a:avLst/>
            </a:prstGeom>
          </p:spPr>
        </p:pic>
        <p:sp>
          <p:nvSpPr>
            <p:cNvPr id="55" name="TextBox 54">
              <a:extLst>
                <a:ext uri="{FF2B5EF4-FFF2-40B4-BE49-F238E27FC236}">
                  <a16:creationId xmlns:a16="http://schemas.microsoft.com/office/drawing/2014/main" id="{DC048ED0-F717-B901-6396-31A18C4ED4C3}"/>
                </a:ext>
              </a:extLst>
            </p:cNvPr>
            <p:cNvSpPr txBox="1"/>
            <p:nvPr/>
          </p:nvSpPr>
          <p:spPr>
            <a:xfrm>
              <a:off x="7975596" y="5356107"/>
              <a:ext cx="1501983" cy="276999"/>
            </a:xfrm>
            <a:prstGeom prst="rect">
              <a:avLst/>
            </a:prstGeom>
            <a:noFill/>
          </p:spPr>
          <p:txBody>
            <a:bodyPr wrap="square" lIns="0" tIns="0" rIns="0" bIns="0" rtlCol="0">
              <a:spAutoFit/>
            </a:bodyPr>
            <a:lstStyle/>
            <a:p>
              <a:pPr algn="ctr"/>
              <a:r>
                <a:rPr lang="en-BE" dirty="0">
                  <a:cs typeface="Source Sans Pro"/>
                </a:rPr>
                <a:t>Mail storage</a:t>
              </a:r>
            </a:p>
          </p:txBody>
        </p:sp>
        <p:sp>
          <p:nvSpPr>
            <p:cNvPr id="56" name="TextBox 55">
              <a:extLst>
                <a:ext uri="{FF2B5EF4-FFF2-40B4-BE49-F238E27FC236}">
                  <a16:creationId xmlns:a16="http://schemas.microsoft.com/office/drawing/2014/main" id="{AC2DE63F-080C-43CE-F1C4-0E96D0658875}"/>
                </a:ext>
              </a:extLst>
            </p:cNvPr>
            <p:cNvSpPr txBox="1"/>
            <p:nvPr/>
          </p:nvSpPr>
          <p:spPr>
            <a:xfrm>
              <a:off x="9739113" y="5377820"/>
              <a:ext cx="1784767" cy="553998"/>
            </a:xfrm>
            <a:prstGeom prst="rect">
              <a:avLst/>
            </a:prstGeom>
            <a:noFill/>
          </p:spPr>
          <p:txBody>
            <a:bodyPr wrap="square" lIns="0" tIns="0" rIns="0" bIns="0" rtlCol="0">
              <a:spAutoFit/>
            </a:bodyPr>
            <a:lstStyle/>
            <a:p>
              <a:pPr algn="ctr"/>
              <a:r>
                <a:rPr lang="en-BE" dirty="0">
                  <a:cs typeface="Source Sans Pro"/>
                </a:rPr>
                <a:t>Smartphone MUA app</a:t>
              </a:r>
            </a:p>
          </p:txBody>
        </p:sp>
        <p:sp>
          <p:nvSpPr>
            <p:cNvPr id="58" name="TextBox 57">
              <a:extLst>
                <a:ext uri="{FF2B5EF4-FFF2-40B4-BE49-F238E27FC236}">
                  <a16:creationId xmlns:a16="http://schemas.microsoft.com/office/drawing/2014/main" id="{8DA19A57-9C90-642C-BAD7-274877AD4ED1}"/>
                </a:ext>
              </a:extLst>
            </p:cNvPr>
            <p:cNvSpPr txBox="1"/>
            <p:nvPr/>
          </p:nvSpPr>
          <p:spPr>
            <a:xfrm>
              <a:off x="9827645" y="3270094"/>
              <a:ext cx="1501984" cy="553998"/>
            </a:xfrm>
            <a:prstGeom prst="rect">
              <a:avLst/>
            </a:prstGeom>
            <a:noFill/>
          </p:spPr>
          <p:txBody>
            <a:bodyPr wrap="square" lIns="0" tIns="0" rIns="0" bIns="0" rtlCol="0">
              <a:spAutoFit/>
            </a:bodyPr>
            <a:lstStyle/>
            <a:p>
              <a:pPr algn="ctr"/>
              <a:r>
                <a:rPr lang="en-BE" dirty="0">
                  <a:cs typeface="Source Sans Pro"/>
                </a:rPr>
                <a:t>MSA for sender</a:t>
              </a:r>
            </a:p>
          </p:txBody>
        </p:sp>
        <p:sp>
          <p:nvSpPr>
            <p:cNvPr id="59" name="TextBox 58">
              <a:extLst>
                <a:ext uri="{FF2B5EF4-FFF2-40B4-BE49-F238E27FC236}">
                  <a16:creationId xmlns:a16="http://schemas.microsoft.com/office/drawing/2014/main" id="{13ADEE02-D5E1-AB7E-CE09-2EB16D1FDDCA}"/>
                </a:ext>
              </a:extLst>
            </p:cNvPr>
            <p:cNvSpPr txBox="1"/>
            <p:nvPr/>
          </p:nvSpPr>
          <p:spPr>
            <a:xfrm>
              <a:off x="7966067" y="3302752"/>
              <a:ext cx="1501983" cy="553998"/>
            </a:xfrm>
            <a:prstGeom prst="rect">
              <a:avLst/>
            </a:prstGeom>
            <a:noFill/>
          </p:spPr>
          <p:txBody>
            <a:bodyPr wrap="square" lIns="0" tIns="0" rIns="0" bIns="0" rtlCol="0">
              <a:spAutoFit/>
            </a:bodyPr>
            <a:lstStyle/>
            <a:p>
              <a:pPr algn="ctr"/>
              <a:r>
                <a:rPr lang="en-BE" dirty="0">
                  <a:cs typeface="Source Sans Pro"/>
                </a:rPr>
                <a:t>MTA for sender</a:t>
              </a:r>
            </a:p>
          </p:txBody>
        </p:sp>
        <p:sp>
          <p:nvSpPr>
            <p:cNvPr id="61" name="TextBox 60">
              <a:extLst>
                <a:ext uri="{FF2B5EF4-FFF2-40B4-BE49-F238E27FC236}">
                  <a16:creationId xmlns:a16="http://schemas.microsoft.com/office/drawing/2014/main" id="{A27C22A3-B1B5-31DB-2BDB-61AC633AEF64}"/>
                </a:ext>
              </a:extLst>
            </p:cNvPr>
            <p:cNvSpPr txBox="1"/>
            <p:nvPr/>
          </p:nvSpPr>
          <p:spPr>
            <a:xfrm>
              <a:off x="6241100" y="3283843"/>
              <a:ext cx="1431471" cy="553998"/>
            </a:xfrm>
            <a:prstGeom prst="rect">
              <a:avLst/>
            </a:prstGeom>
            <a:noFill/>
          </p:spPr>
          <p:txBody>
            <a:bodyPr wrap="square" lIns="0" tIns="0" rIns="0" bIns="0" rtlCol="0">
              <a:spAutoFit/>
            </a:bodyPr>
            <a:lstStyle/>
            <a:p>
              <a:pPr algn="ctr"/>
              <a:r>
                <a:rPr lang="en-BE" dirty="0">
                  <a:cs typeface="Source Sans Pro"/>
                </a:rPr>
                <a:t>MTA for recipient</a:t>
              </a:r>
            </a:p>
          </p:txBody>
        </p:sp>
        <p:sp>
          <p:nvSpPr>
            <p:cNvPr id="62" name="TextBox 61">
              <a:extLst>
                <a:ext uri="{FF2B5EF4-FFF2-40B4-BE49-F238E27FC236}">
                  <a16:creationId xmlns:a16="http://schemas.microsoft.com/office/drawing/2014/main" id="{055D2234-A9A3-5DF8-7A01-E228BDFBD5B6}"/>
                </a:ext>
              </a:extLst>
            </p:cNvPr>
            <p:cNvSpPr txBox="1"/>
            <p:nvPr/>
          </p:nvSpPr>
          <p:spPr>
            <a:xfrm>
              <a:off x="6222537" y="5336837"/>
              <a:ext cx="1564931" cy="553998"/>
            </a:xfrm>
            <a:prstGeom prst="rect">
              <a:avLst/>
            </a:prstGeom>
            <a:noFill/>
          </p:spPr>
          <p:txBody>
            <a:bodyPr wrap="square" lIns="0" tIns="0" rIns="0" bIns="0" rtlCol="0">
              <a:spAutoFit/>
            </a:bodyPr>
            <a:lstStyle/>
            <a:p>
              <a:pPr algn="ctr"/>
              <a:r>
                <a:rPr lang="en-BE" dirty="0">
                  <a:cs typeface="Source Sans Pro"/>
                </a:rPr>
                <a:t>MTA: Spam filter</a:t>
              </a:r>
            </a:p>
          </p:txBody>
        </p:sp>
        <p:cxnSp>
          <p:nvCxnSpPr>
            <p:cNvPr id="64" name="Curved Connector 63">
              <a:extLst>
                <a:ext uri="{FF2B5EF4-FFF2-40B4-BE49-F238E27FC236}">
                  <a16:creationId xmlns:a16="http://schemas.microsoft.com/office/drawing/2014/main" id="{1E63C0B8-709D-714D-63A8-282A8A4A6F87}"/>
                </a:ext>
              </a:extLst>
            </p:cNvPr>
            <p:cNvCxnSpPr>
              <a:cxnSpLocks/>
              <a:stCxn id="51" idx="1"/>
              <a:endCxn id="52" idx="1"/>
            </p:cNvCxnSpPr>
            <p:nvPr/>
          </p:nvCxnSpPr>
          <p:spPr>
            <a:xfrm rot="10800000" flipH="1" flipV="1">
              <a:off x="6547802" y="2853591"/>
              <a:ext cx="6332" cy="2026046"/>
            </a:xfrm>
            <a:prstGeom prst="curvedConnector3">
              <a:avLst>
                <a:gd name="adj1" fmla="val -3610234"/>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65" name="Curved Connector 64">
              <a:extLst>
                <a:ext uri="{FF2B5EF4-FFF2-40B4-BE49-F238E27FC236}">
                  <a16:creationId xmlns:a16="http://schemas.microsoft.com/office/drawing/2014/main" id="{A899E380-7045-AEC8-375F-F465B5D000F9}"/>
                </a:ext>
              </a:extLst>
            </p:cNvPr>
            <p:cNvCxnSpPr>
              <a:cxnSpLocks/>
              <a:endCxn id="49" idx="3"/>
            </p:cNvCxnSpPr>
            <p:nvPr/>
          </p:nvCxnSpPr>
          <p:spPr>
            <a:xfrm>
              <a:off x="11029487" y="1292998"/>
              <a:ext cx="12700" cy="1552554"/>
            </a:xfrm>
            <a:prstGeom prst="curvedConnector3">
              <a:avLst>
                <a:gd name="adj1" fmla="val 1800000"/>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67" name="Straight Arrow Connector 66">
              <a:extLst>
                <a:ext uri="{FF2B5EF4-FFF2-40B4-BE49-F238E27FC236}">
                  <a16:creationId xmlns:a16="http://schemas.microsoft.com/office/drawing/2014/main" id="{9060F959-378B-4468-5578-2789E0A42355}"/>
                </a:ext>
              </a:extLst>
            </p:cNvPr>
            <p:cNvCxnSpPr>
              <a:cxnSpLocks/>
              <a:stCxn id="49" idx="1"/>
              <a:endCxn id="50" idx="3"/>
            </p:cNvCxnSpPr>
            <p:nvPr/>
          </p:nvCxnSpPr>
          <p:spPr>
            <a:xfrm flipH="1">
              <a:off x="9177175" y="2845552"/>
              <a:ext cx="937912" cy="9342"/>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68" name="Straight Arrow Connector 67">
              <a:extLst>
                <a:ext uri="{FF2B5EF4-FFF2-40B4-BE49-F238E27FC236}">
                  <a16:creationId xmlns:a16="http://schemas.microsoft.com/office/drawing/2014/main" id="{74D53A68-F67A-A4B9-B514-CD4CBF07492A}"/>
                </a:ext>
              </a:extLst>
            </p:cNvPr>
            <p:cNvCxnSpPr>
              <a:cxnSpLocks/>
              <a:stCxn id="50" idx="1"/>
              <a:endCxn id="51" idx="3"/>
            </p:cNvCxnSpPr>
            <p:nvPr/>
          </p:nvCxnSpPr>
          <p:spPr>
            <a:xfrm flipH="1" flipV="1">
              <a:off x="7462202" y="2853591"/>
              <a:ext cx="800573" cy="1303"/>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70" name="Straight Arrow Connector 69">
              <a:extLst>
                <a:ext uri="{FF2B5EF4-FFF2-40B4-BE49-F238E27FC236}">
                  <a16:creationId xmlns:a16="http://schemas.microsoft.com/office/drawing/2014/main" id="{D455D83B-0B17-8C09-7ADF-9DC0F2581DB5}"/>
                </a:ext>
              </a:extLst>
            </p:cNvPr>
            <p:cNvCxnSpPr>
              <a:cxnSpLocks/>
              <a:stCxn id="52" idx="3"/>
              <a:endCxn id="53" idx="1"/>
            </p:cNvCxnSpPr>
            <p:nvPr/>
          </p:nvCxnSpPr>
          <p:spPr>
            <a:xfrm>
              <a:off x="7468534" y="4879637"/>
              <a:ext cx="823318" cy="9342"/>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71" name="Straight Arrow Connector 70">
              <a:extLst>
                <a:ext uri="{FF2B5EF4-FFF2-40B4-BE49-F238E27FC236}">
                  <a16:creationId xmlns:a16="http://schemas.microsoft.com/office/drawing/2014/main" id="{85328185-DABE-1832-57C1-E9B66296CD7A}"/>
                </a:ext>
              </a:extLst>
            </p:cNvPr>
            <p:cNvCxnSpPr>
              <a:cxnSpLocks/>
              <a:stCxn id="53" idx="3"/>
              <a:endCxn id="48" idx="1"/>
            </p:cNvCxnSpPr>
            <p:nvPr/>
          </p:nvCxnSpPr>
          <p:spPr>
            <a:xfrm flipV="1">
              <a:off x="9206252" y="4879636"/>
              <a:ext cx="915185" cy="9343"/>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pic>
          <p:nvPicPr>
            <p:cNvPr id="72" name="Graphic 71" descr="Server with solid fill">
              <a:extLst>
                <a:ext uri="{FF2B5EF4-FFF2-40B4-BE49-F238E27FC236}">
                  <a16:creationId xmlns:a16="http://schemas.microsoft.com/office/drawing/2014/main" id="{D03A04B4-396E-E7F4-E6A5-62127116EE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43875" y="830541"/>
              <a:ext cx="914400" cy="914400"/>
            </a:xfrm>
            <a:prstGeom prst="rect">
              <a:avLst/>
            </a:prstGeom>
          </p:spPr>
        </p:pic>
        <p:pic>
          <p:nvPicPr>
            <p:cNvPr id="73" name="Graphic 72" descr="Document with solid fill">
              <a:extLst>
                <a:ext uri="{FF2B5EF4-FFF2-40B4-BE49-F238E27FC236}">
                  <a16:creationId xmlns:a16="http://schemas.microsoft.com/office/drawing/2014/main" id="{6464928E-D048-0649-EA9E-365A374927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02841" y="830541"/>
              <a:ext cx="914400" cy="914400"/>
            </a:xfrm>
            <a:prstGeom prst="rect">
              <a:avLst/>
            </a:prstGeom>
          </p:spPr>
        </p:pic>
        <p:pic>
          <p:nvPicPr>
            <p:cNvPr id="74" name="Graphic 73" descr="Browser window with solid fill">
              <a:extLst>
                <a:ext uri="{FF2B5EF4-FFF2-40B4-BE49-F238E27FC236}">
                  <a16:creationId xmlns:a16="http://schemas.microsoft.com/office/drawing/2014/main" id="{E1CAF974-EB68-03FC-CC71-BF7AE6D1E45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76967" y="842922"/>
              <a:ext cx="914400" cy="914400"/>
            </a:xfrm>
            <a:prstGeom prst="rect">
              <a:avLst/>
            </a:prstGeom>
          </p:spPr>
        </p:pic>
        <p:cxnSp>
          <p:nvCxnSpPr>
            <p:cNvPr id="75" name="Straight Arrow Connector 74">
              <a:extLst>
                <a:ext uri="{FF2B5EF4-FFF2-40B4-BE49-F238E27FC236}">
                  <a16:creationId xmlns:a16="http://schemas.microsoft.com/office/drawing/2014/main" id="{9F9B2BDF-670C-69CE-9917-B970200EB2EB}"/>
                </a:ext>
              </a:extLst>
            </p:cNvPr>
            <p:cNvCxnSpPr>
              <a:cxnSpLocks/>
              <a:stCxn id="74" idx="3"/>
              <a:endCxn id="72" idx="1"/>
            </p:cNvCxnSpPr>
            <p:nvPr/>
          </p:nvCxnSpPr>
          <p:spPr>
            <a:xfrm flipV="1">
              <a:off x="7391367" y="1287741"/>
              <a:ext cx="852508" cy="12381"/>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76" name="TextBox 75">
              <a:extLst>
                <a:ext uri="{FF2B5EF4-FFF2-40B4-BE49-F238E27FC236}">
                  <a16:creationId xmlns:a16="http://schemas.microsoft.com/office/drawing/2014/main" id="{FB3E7E76-CC15-2013-201D-50C110CADC57}"/>
                </a:ext>
              </a:extLst>
            </p:cNvPr>
            <p:cNvSpPr txBox="1"/>
            <p:nvPr/>
          </p:nvSpPr>
          <p:spPr>
            <a:xfrm>
              <a:off x="7787468" y="1792335"/>
              <a:ext cx="1907613" cy="276999"/>
            </a:xfrm>
            <a:prstGeom prst="rect">
              <a:avLst/>
            </a:prstGeom>
            <a:noFill/>
          </p:spPr>
          <p:txBody>
            <a:bodyPr wrap="square" lIns="0" tIns="0" rIns="0" bIns="0" rtlCol="0">
              <a:spAutoFit/>
            </a:bodyPr>
            <a:lstStyle/>
            <a:p>
              <a:pPr algn="ctr"/>
              <a:r>
                <a:rPr lang="en-BE" dirty="0">
                  <a:cs typeface="Source Sans Pro"/>
                </a:rPr>
                <a:t>Web server</a:t>
              </a:r>
            </a:p>
          </p:txBody>
        </p:sp>
        <p:sp>
          <p:nvSpPr>
            <p:cNvPr id="77" name="TextBox 76">
              <a:extLst>
                <a:ext uri="{FF2B5EF4-FFF2-40B4-BE49-F238E27FC236}">
                  <a16:creationId xmlns:a16="http://schemas.microsoft.com/office/drawing/2014/main" id="{F4353DD5-7FD5-CA8F-1F56-03F2999783CB}"/>
                </a:ext>
              </a:extLst>
            </p:cNvPr>
            <p:cNvSpPr txBox="1"/>
            <p:nvPr/>
          </p:nvSpPr>
          <p:spPr>
            <a:xfrm>
              <a:off x="6285983" y="1776720"/>
              <a:ext cx="1556461" cy="276999"/>
            </a:xfrm>
            <a:prstGeom prst="rect">
              <a:avLst/>
            </a:prstGeom>
            <a:noFill/>
          </p:spPr>
          <p:txBody>
            <a:bodyPr wrap="square" lIns="0" tIns="0" rIns="0" bIns="0" rtlCol="0">
              <a:spAutoFit/>
            </a:bodyPr>
            <a:lstStyle/>
            <a:p>
              <a:pPr algn="ctr"/>
              <a:r>
                <a:rPr lang="en-BE" dirty="0">
                  <a:cs typeface="Source Sans Pro"/>
                </a:rPr>
                <a:t>Web browser</a:t>
              </a:r>
            </a:p>
          </p:txBody>
        </p:sp>
        <p:cxnSp>
          <p:nvCxnSpPr>
            <p:cNvPr id="78" name="Straight Arrow Connector 77">
              <a:extLst>
                <a:ext uri="{FF2B5EF4-FFF2-40B4-BE49-F238E27FC236}">
                  <a16:creationId xmlns:a16="http://schemas.microsoft.com/office/drawing/2014/main" id="{6D3A644B-2EC1-DBCC-BA85-5EBC30DEDF1F}"/>
                </a:ext>
              </a:extLst>
            </p:cNvPr>
            <p:cNvCxnSpPr>
              <a:cxnSpLocks/>
              <a:stCxn id="72" idx="3"/>
              <a:endCxn id="73" idx="1"/>
            </p:cNvCxnSpPr>
            <p:nvPr/>
          </p:nvCxnSpPr>
          <p:spPr>
            <a:xfrm>
              <a:off x="9158275" y="1287741"/>
              <a:ext cx="944566" cy="0"/>
            </a:xfrm>
            <a:prstGeom prst="straightConnector1">
              <a:avLst/>
            </a:prstGeom>
            <a:ln w="31750">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79" name="TextBox 78">
              <a:extLst>
                <a:ext uri="{FF2B5EF4-FFF2-40B4-BE49-F238E27FC236}">
                  <a16:creationId xmlns:a16="http://schemas.microsoft.com/office/drawing/2014/main" id="{BF4D428B-2E38-44F7-A117-3964384CA064}"/>
                </a:ext>
              </a:extLst>
            </p:cNvPr>
            <p:cNvSpPr txBox="1"/>
            <p:nvPr/>
          </p:nvSpPr>
          <p:spPr>
            <a:xfrm>
              <a:off x="9695081" y="1799184"/>
              <a:ext cx="1784768" cy="553998"/>
            </a:xfrm>
            <a:prstGeom prst="rect">
              <a:avLst/>
            </a:prstGeom>
            <a:noFill/>
          </p:spPr>
          <p:txBody>
            <a:bodyPr wrap="square" lIns="0" tIns="0" rIns="0" bIns="0" rtlCol="0">
              <a:spAutoFit/>
            </a:bodyPr>
            <a:lstStyle/>
            <a:p>
              <a:pPr algn="ctr"/>
              <a:r>
                <a:rPr lang="en-BE" dirty="0">
                  <a:cs typeface="Source Sans Pro"/>
                </a:rPr>
                <a:t>MUA: Contact form software</a:t>
              </a:r>
            </a:p>
          </p:txBody>
        </p:sp>
      </p:grpSp>
    </p:spTree>
    <p:extLst>
      <p:ext uri="{BB962C8B-B14F-4D97-AF65-F5344CB8AC3E}">
        <p14:creationId xmlns:p14="http://schemas.microsoft.com/office/powerpoint/2010/main" val="591932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850" y="1308848"/>
            <a:ext cx="9215903" cy="1701535"/>
          </a:xfrm>
        </p:spPr>
        <p:txBody>
          <a:bodyPr/>
          <a:lstStyle/>
          <a:p>
            <a:r>
              <a:rPr lang="en-US"/>
              <a:t>Quiz</a:t>
            </a:r>
          </a:p>
        </p:txBody>
      </p:sp>
    </p:spTree>
    <p:extLst>
      <p:ext uri="{BB962C8B-B14F-4D97-AF65-F5344CB8AC3E}">
        <p14:creationId xmlns:p14="http://schemas.microsoft.com/office/powerpoint/2010/main" val="1559195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Quiz 1 Question</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543117" cy="5389942"/>
          </a:xfrm>
        </p:spPr>
        <p:txBody>
          <a:bodyPr/>
          <a:lstStyle/>
          <a:p>
            <a:pPr lvl="0"/>
            <a:r>
              <a:rPr lang="en-US" sz="2000" dirty="0"/>
              <a:t>To enhance systems to be Universal Acceptance (UA) ready, which of the following categories of domain names and email addresses are relevant?</a:t>
            </a:r>
          </a:p>
          <a:p>
            <a:pPr marL="912813" lvl="1" indent="-457200">
              <a:buFont typeface="+mj-lt"/>
              <a:buAutoNum type="arabicPeriod"/>
            </a:pPr>
            <a:r>
              <a:rPr lang="en-US" sz="2000" dirty="0"/>
              <a:t>ASCII </a:t>
            </a:r>
            <a:r>
              <a:rPr lang="en-US" sz="2000"/>
              <a:t>domain names</a:t>
            </a:r>
            <a:endParaRPr lang="en-US" sz="2000" dirty="0"/>
          </a:p>
          <a:p>
            <a:pPr marL="912813" lvl="1" indent="-457200">
              <a:buFont typeface="+mj-lt"/>
              <a:buAutoNum type="arabicPeriod"/>
            </a:pPr>
            <a:r>
              <a:rPr lang="en-US" sz="2000" dirty="0"/>
              <a:t>Internationalized Domain Names (</a:t>
            </a:r>
            <a:r>
              <a:rPr lang="en-US" sz="2000"/>
              <a:t>IDNs)</a:t>
            </a:r>
            <a:endParaRPr lang="en-US" sz="2000" dirty="0"/>
          </a:p>
          <a:p>
            <a:pPr marL="912813" lvl="1" indent="-457200">
              <a:buFont typeface="+mj-lt"/>
              <a:buAutoNum type="arabicPeriod"/>
            </a:pPr>
            <a:r>
              <a:rPr lang="en-US" sz="2000" dirty="0"/>
              <a:t>Internationalized email addresses (</a:t>
            </a:r>
            <a:r>
              <a:rPr lang="en-US" sz="2000"/>
              <a:t>EAI)</a:t>
            </a:r>
            <a:endParaRPr lang="en-US" sz="2000" dirty="0"/>
          </a:p>
          <a:p>
            <a:pPr marL="912813" lvl="1" indent="-457200">
              <a:buFont typeface="+mj-lt"/>
              <a:buAutoNum type="arabicPeriod"/>
            </a:pPr>
            <a:r>
              <a:rPr lang="en-US" sz="2000" dirty="0"/>
              <a:t>All </a:t>
            </a:r>
            <a:r>
              <a:rPr lang="en-US" sz="2000"/>
              <a:t>the above</a:t>
            </a:r>
            <a:endParaRPr lang="en-US" sz="2000" dirty="0"/>
          </a:p>
          <a:p>
            <a:pPr marL="912813" lvl="1" indent="-457200">
              <a:buFont typeface="+mj-lt"/>
              <a:buAutoNum type="arabicPeriod"/>
            </a:pPr>
            <a:r>
              <a:rPr lang="en-US" sz="2000" dirty="0"/>
              <a:t>Only 2 </a:t>
            </a:r>
            <a:r>
              <a:rPr lang="en-US" sz="2000"/>
              <a:t>and 3</a:t>
            </a:r>
            <a:endParaRPr lang="en-US" sz="2000" dirty="0"/>
          </a:p>
          <a:p>
            <a:pPr marL="0" indent="0">
              <a:buNone/>
            </a:pPr>
            <a:endParaRPr lang="en-US"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29937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Quiz 1 Question</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543117" cy="5389942"/>
          </a:xfrm>
        </p:spPr>
        <p:txBody>
          <a:bodyPr/>
          <a:lstStyle/>
          <a:p>
            <a:pPr lvl="0"/>
            <a:r>
              <a:rPr lang="en-US" sz="2000" dirty="0"/>
              <a:t>To enhance systems to be Universal Acceptance (UA) ready, which of the following categories of domain names and email addresses are relevant?</a:t>
            </a:r>
          </a:p>
          <a:p>
            <a:pPr marL="912813" lvl="1" indent="-457200">
              <a:buFont typeface="+mj-lt"/>
              <a:buAutoNum type="arabicPeriod"/>
            </a:pPr>
            <a:r>
              <a:rPr lang="en-US" sz="2000" dirty="0"/>
              <a:t>ASCII </a:t>
            </a:r>
            <a:r>
              <a:rPr lang="en-US" sz="2000"/>
              <a:t>domain names</a:t>
            </a:r>
            <a:endParaRPr lang="en-US" sz="2000" dirty="0"/>
          </a:p>
          <a:p>
            <a:pPr marL="912813" lvl="1" indent="-457200">
              <a:buFont typeface="+mj-lt"/>
              <a:buAutoNum type="arabicPeriod"/>
            </a:pPr>
            <a:r>
              <a:rPr lang="en-US" sz="2000" dirty="0"/>
              <a:t>Internationalized Domain Names (</a:t>
            </a:r>
            <a:r>
              <a:rPr lang="en-US" sz="2000"/>
              <a:t>IDNs)</a:t>
            </a:r>
            <a:endParaRPr lang="en-US" sz="2000" dirty="0"/>
          </a:p>
          <a:p>
            <a:pPr marL="912813" lvl="1" indent="-457200">
              <a:buFont typeface="+mj-lt"/>
              <a:buAutoNum type="arabicPeriod"/>
            </a:pPr>
            <a:r>
              <a:rPr lang="en-US" sz="2000" dirty="0"/>
              <a:t>Internationalized email addresses (</a:t>
            </a:r>
            <a:r>
              <a:rPr lang="en-US" sz="2000"/>
              <a:t>EAI)</a:t>
            </a:r>
            <a:endParaRPr lang="en-US" sz="2000" dirty="0"/>
          </a:p>
          <a:p>
            <a:pPr marL="912813" lvl="1" indent="-457200">
              <a:buFont typeface="+mj-lt"/>
              <a:buAutoNum type="arabicPeriod"/>
            </a:pPr>
            <a:r>
              <a:rPr lang="en-US" sz="2000" dirty="0">
                <a:solidFill>
                  <a:srgbClr val="00B050"/>
                </a:solidFill>
              </a:rPr>
              <a:t>All </a:t>
            </a:r>
            <a:r>
              <a:rPr lang="en-US" sz="2000">
                <a:solidFill>
                  <a:srgbClr val="00B050"/>
                </a:solidFill>
              </a:rPr>
              <a:t>the above</a:t>
            </a:r>
            <a:endParaRPr lang="en-US" sz="2000" dirty="0">
              <a:solidFill>
                <a:srgbClr val="00B050"/>
              </a:solidFill>
            </a:endParaRPr>
          </a:p>
          <a:p>
            <a:pPr marL="912813" lvl="1" indent="-457200">
              <a:buFont typeface="+mj-lt"/>
              <a:buAutoNum type="arabicPeriod"/>
            </a:pPr>
            <a:r>
              <a:rPr lang="en-US" sz="2000" dirty="0"/>
              <a:t>Only 2 </a:t>
            </a:r>
            <a:r>
              <a:rPr lang="en-US" sz="2000"/>
              <a:t>and 3</a:t>
            </a:r>
            <a:endParaRPr lang="en-US" sz="2000" dirty="0"/>
          </a:p>
          <a:p>
            <a:pPr marL="0" indent="0">
              <a:buNone/>
            </a:pPr>
            <a:endParaRPr lang="en-US"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034102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850" y="1308848"/>
            <a:ext cx="10804566" cy="1701535"/>
          </a:xfrm>
        </p:spPr>
        <p:txBody>
          <a:bodyPr/>
          <a:lstStyle/>
          <a:p>
            <a:r>
              <a:rPr lang="en-US" dirty="0"/>
              <a:t>Fundamentals of Unicode</a:t>
            </a:r>
          </a:p>
        </p:txBody>
      </p:sp>
    </p:spTree>
    <p:extLst>
      <p:ext uri="{BB962C8B-B14F-4D97-AF65-F5344CB8AC3E}">
        <p14:creationId xmlns:p14="http://schemas.microsoft.com/office/powerpoint/2010/main" val="736112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Character and Character Set</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lvl="0"/>
            <a:r>
              <a:rPr lang="en-US" sz="2000" b="0" i="0" dirty="0">
                <a:solidFill>
                  <a:schemeClr val="tx1"/>
                </a:solidFill>
                <a:effectLst/>
              </a:rPr>
              <a:t>A label or string </a:t>
            </a:r>
            <a:r>
              <a:rPr lang="en-US" sz="2000" dirty="0">
                <a:solidFill>
                  <a:schemeClr val="tx1"/>
                </a:solidFill>
              </a:rPr>
              <a:t>such as</a:t>
            </a:r>
            <a:r>
              <a:rPr lang="en-US" sz="2000" b="0" i="0" dirty="0">
                <a:solidFill>
                  <a:schemeClr val="tx1"/>
                </a:solidFill>
                <a:effectLst/>
              </a:rPr>
              <a:t> </a:t>
            </a:r>
            <a:r>
              <a:rPr lang="ar-AE" sz="2000" b="0" i="0" dirty="0">
                <a:solidFill>
                  <a:schemeClr val="tx1"/>
                </a:solidFill>
                <a:effectLst/>
              </a:rPr>
              <a:t>أهلا</a:t>
            </a:r>
            <a:r>
              <a:rPr lang="en-US" sz="2000" b="0" i="0" dirty="0">
                <a:solidFill>
                  <a:schemeClr val="tx1"/>
                </a:solidFill>
                <a:effectLst/>
              </a:rPr>
              <a:t>, </a:t>
            </a:r>
            <a:r>
              <a:rPr lang="hi-IN" sz="2000" b="0" i="0" dirty="0">
                <a:solidFill>
                  <a:schemeClr val="tx1"/>
                </a:solidFill>
                <a:effectLst/>
              </a:rPr>
              <a:t>नमस्ते</a:t>
            </a:r>
            <a:r>
              <a:rPr lang="en-US" sz="2000" b="0" i="0" dirty="0">
                <a:solidFill>
                  <a:schemeClr val="tx1"/>
                </a:solidFill>
                <a:effectLst/>
              </a:rPr>
              <a:t>, Hello is formed </a:t>
            </a:r>
            <a:r>
              <a:rPr lang="en-US" sz="2000" b="0" i="0">
                <a:solidFill>
                  <a:schemeClr val="tx1"/>
                </a:solidFill>
                <a:effectLst/>
              </a:rPr>
              <a:t>of characters</a:t>
            </a:r>
            <a:endParaRPr lang="en-US" sz="2000" b="0" i="0" dirty="0">
              <a:solidFill>
                <a:schemeClr val="tx1"/>
              </a:solidFill>
              <a:effectLst/>
            </a:endParaRPr>
          </a:p>
          <a:p>
            <a:pPr lvl="1"/>
            <a:r>
              <a:rPr lang="en-US" sz="2000" b="0" i="0" dirty="0">
                <a:solidFill>
                  <a:schemeClr val="tx1"/>
                </a:solidFill>
                <a:effectLst/>
              </a:rPr>
              <a:t>Hello </a:t>
            </a:r>
            <a:r>
              <a:rPr lang="en-US" sz="2000" dirty="0">
                <a:solidFill>
                  <a:schemeClr val="tx1"/>
                </a:solidFill>
                <a:sym typeface="Wingdings" pitchFamily="2" charset="2"/>
              </a:rPr>
              <a:t> </a:t>
            </a:r>
            <a:r>
              <a:rPr lang="en-US" sz="2000" b="0" i="0" dirty="0">
                <a:solidFill>
                  <a:schemeClr val="tx1"/>
                </a:solidFill>
                <a:effectLst/>
              </a:rPr>
              <a:t> H  e  l   l     o</a:t>
            </a:r>
          </a:p>
          <a:p>
            <a:pPr lvl="0"/>
            <a:r>
              <a:rPr lang="en-US" sz="2000" b="0" i="0" dirty="0">
                <a:solidFill>
                  <a:schemeClr val="tx1"/>
                </a:solidFill>
                <a:effectLst/>
              </a:rPr>
              <a:t>A character is unit of information used for the organization, control, or representation of </a:t>
            </a:r>
            <a:r>
              <a:rPr lang="en-US" sz="2000" b="0" i="0">
                <a:solidFill>
                  <a:schemeClr val="tx1"/>
                </a:solidFill>
                <a:effectLst/>
              </a:rPr>
              <a:t>textual data</a:t>
            </a:r>
            <a:endParaRPr lang="en-US" sz="2000" b="0" i="0" dirty="0">
              <a:solidFill>
                <a:schemeClr val="tx1"/>
              </a:solidFill>
              <a:effectLst/>
            </a:endParaRPr>
          </a:p>
          <a:p>
            <a:r>
              <a:rPr lang="en-US" sz="2000" b="0" i="0" dirty="0">
                <a:solidFill>
                  <a:schemeClr val="tx1"/>
                </a:solidFill>
                <a:effectLst/>
              </a:rPr>
              <a:t>Examples of character:</a:t>
            </a:r>
          </a:p>
          <a:p>
            <a:pPr lvl="1"/>
            <a:r>
              <a:rPr lang="en-US" sz="2000" b="0" i="0" dirty="0">
                <a:solidFill>
                  <a:schemeClr val="tx1"/>
                </a:solidFill>
                <a:effectLst/>
              </a:rPr>
              <a:t>Letters </a:t>
            </a:r>
          </a:p>
          <a:p>
            <a:pPr lvl="1"/>
            <a:r>
              <a:rPr lang="en-US" sz="2000" b="0" i="0" dirty="0">
                <a:solidFill>
                  <a:schemeClr val="tx1"/>
                </a:solidFill>
                <a:effectLst/>
              </a:rPr>
              <a:t>Digits </a:t>
            </a:r>
          </a:p>
          <a:p>
            <a:pPr lvl="1"/>
            <a:r>
              <a:rPr lang="en-US" sz="2000">
                <a:solidFill>
                  <a:schemeClr val="tx1"/>
                </a:solidFill>
              </a:rPr>
              <a:t>Special characters, </a:t>
            </a:r>
            <a:r>
              <a:rPr lang="en-US" sz="2000" dirty="0">
                <a:solidFill>
                  <a:schemeClr val="tx1"/>
                </a:solidFill>
              </a:rPr>
              <a:t>i.e</a:t>
            </a:r>
            <a:r>
              <a:rPr lang="en-US" sz="2000">
                <a:solidFill>
                  <a:schemeClr val="tx1"/>
                </a:solidFill>
              </a:rPr>
              <a:t>. m</a:t>
            </a:r>
            <a:r>
              <a:rPr lang="en-US" sz="2000" b="0" i="0">
                <a:solidFill>
                  <a:schemeClr val="tx1"/>
                </a:solidFill>
                <a:effectLst/>
              </a:rPr>
              <a:t>athematical symbols, </a:t>
            </a:r>
            <a:r>
              <a:rPr lang="en-US" sz="2000" b="0" i="0" dirty="0">
                <a:solidFill>
                  <a:schemeClr val="tx1"/>
                </a:solidFill>
                <a:effectLst/>
              </a:rPr>
              <a:t>punctuation marks</a:t>
            </a:r>
          </a:p>
          <a:p>
            <a:pPr lvl="1"/>
            <a:r>
              <a:rPr lang="en-US" sz="2000" b="0" i="0">
                <a:solidFill>
                  <a:schemeClr val="tx1"/>
                </a:solidFill>
                <a:effectLst/>
              </a:rPr>
              <a:t>Control characters </a:t>
            </a:r>
            <a:r>
              <a:rPr lang="en-US" sz="2000" b="0" i="0" dirty="0">
                <a:solidFill>
                  <a:schemeClr val="tx1"/>
                </a:solidFill>
                <a:effectLst/>
              </a:rPr>
              <a:t>- typically not visible</a:t>
            </a:r>
          </a:p>
          <a:p>
            <a:pPr lvl="0"/>
            <a:r>
              <a:rPr lang="en-US" sz="2000" dirty="0">
                <a:solidFill>
                  <a:schemeClr val="tx1"/>
                </a:solidFill>
              </a:rPr>
              <a:t>American Standard Code for Information Interchange (</a:t>
            </a:r>
            <a:r>
              <a:rPr lang="en-US" sz="2000" b="0" i="0" dirty="0">
                <a:solidFill>
                  <a:schemeClr val="tx1"/>
                </a:solidFill>
                <a:effectLst/>
              </a:rPr>
              <a:t>ASCII) assigns encodes characters used in computing including letters a-z, digits 0-9 </a:t>
            </a:r>
            <a:r>
              <a:rPr lang="en-US" sz="2000" b="0" i="0">
                <a:solidFill>
                  <a:schemeClr val="tx1"/>
                </a:solidFill>
                <a:effectLst/>
              </a:rPr>
              <a:t>and others</a:t>
            </a:r>
            <a:endParaRPr lang="en-US" sz="2000" b="0" i="0" dirty="0">
              <a:solidFill>
                <a:schemeClr val="tx1"/>
              </a:solidFill>
              <a:effectLst/>
            </a:endParaRPr>
          </a:p>
          <a:p>
            <a:pPr marL="0" indent="0">
              <a:buNone/>
            </a:pPr>
            <a:endParaRPr lang="en-US" dirty="0">
              <a:solidFill>
                <a:schemeClr val="tx1"/>
              </a:solidFill>
            </a:endParaRP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041643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Code Point</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lvl="0"/>
            <a:r>
              <a:rPr lang="en-US" sz="2000" dirty="0">
                <a:solidFill>
                  <a:srgbClr val="3B3835"/>
                </a:solidFill>
              </a:rPr>
              <a:t>Code point is a value, or a position, for a character, in any coded </a:t>
            </a:r>
            <a:r>
              <a:rPr lang="en-US" sz="2000">
                <a:solidFill>
                  <a:srgbClr val="3B3835"/>
                </a:solidFill>
              </a:rPr>
              <a:t>character set</a:t>
            </a:r>
            <a:endParaRPr lang="en-US" sz="2000" dirty="0">
              <a:solidFill>
                <a:srgbClr val="3B3835"/>
              </a:solidFill>
            </a:endParaRPr>
          </a:p>
          <a:p>
            <a:pPr lvl="0"/>
            <a:r>
              <a:rPr lang="en-US" sz="2000" dirty="0">
                <a:solidFill>
                  <a:srgbClr val="3B3835"/>
                </a:solidFill>
              </a:rPr>
              <a:t>C</a:t>
            </a:r>
            <a:r>
              <a:rPr lang="en-US" sz="2000" b="0" i="0" dirty="0">
                <a:solidFill>
                  <a:srgbClr val="3B3835"/>
                </a:solidFill>
                <a:effectLst/>
              </a:rPr>
              <a:t>ode point is a number assigned to represent an abstract character in a system for </a:t>
            </a:r>
            <a:r>
              <a:rPr lang="en-US" sz="2000" b="0" i="0">
                <a:solidFill>
                  <a:srgbClr val="3B3835"/>
                </a:solidFill>
                <a:effectLst/>
              </a:rPr>
              <a:t>representing text</a:t>
            </a:r>
            <a:endParaRPr lang="en-US" sz="2000" b="0" i="0" dirty="0">
              <a:solidFill>
                <a:srgbClr val="3B3835"/>
              </a:solidFill>
              <a:effectLst/>
            </a:endParaRPr>
          </a:p>
          <a:p>
            <a:pPr marL="0" indent="0">
              <a:buNone/>
            </a:pPr>
            <a:endParaRPr lang="en-US"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pic>
        <p:nvPicPr>
          <p:cNvPr id="5122" name="Picture 2" descr="3.3.5 Character Encoding">
            <a:extLst>
              <a:ext uri="{FF2B5EF4-FFF2-40B4-BE49-F238E27FC236}">
                <a16:creationId xmlns:a16="http://schemas.microsoft.com/office/drawing/2014/main" id="{0F60A8D5-9F34-A2B7-3723-0863CA6D2B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521" t="8897" b="64533"/>
          <a:stretch/>
        </p:blipFill>
        <p:spPr bwMode="auto">
          <a:xfrm>
            <a:off x="1527532" y="2355442"/>
            <a:ext cx="9136935" cy="331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07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73086AE0-0EB2-9B4A-B8A3-2A9FF067E38C}"/>
              </a:ext>
            </a:extLst>
          </p:cNvPr>
          <p:cNvSpPr>
            <a:spLocks noGrp="1"/>
          </p:cNvSpPr>
          <p:nvPr>
            <p:ph sz="quarter" idx="10"/>
          </p:nvPr>
        </p:nvSpPr>
        <p:spPr>
          <a:xfrm>
            <a:off x="754743" y="1553737"/>
            <a:ext cx="10682514" cy="4410762"/>
          </a:xfrm>
        </p:spPr>
        <p:txBody>
          <a:bodyPr/>
          <a:lstStyle/>
          <a:p>
            <a:r>
              <a:rPr lang="en-US" sz="2000" dirty="0"/>
              <a:t>Introduction </a:t>
            </a:r>
          </a:p>
          <a:p>
            <a:r>
              <a:rPr lang="en-US" sz="2000" dirty="0"/>
              <a:t>Overview of Universal Acceptance</a:t>
            </a:r>
          </a:p>
          <a:p>
            <a:pPr lvl="1"/>
            <a:r>
              <a:rPr lang="en-US" sz="2000" dirty="0"/>
              <a:t>Quiz</a:t>
            </a:r>
          </a:p>
          <a:p>
            <a:r>
              <a:rPr lang="en-US" sz="2000" dirty="0"/>
              <a:t>Fundamentals of Unicode</a:t>
            </a:r>
          </a:p>
          <a:p>
            <a:r>
              <a:rPr lang="en-US" sz="2000" dirty="0"/>
              <a:t>Fundamentals for IDNs and EAI</a:t>
            </a:r>
          </a:p>
          <a:p>
            <a:r>
              <a:rPr lang="en-US" sz="2000" dirty="0"/>
              <a:t>Programming for UA</a:t>
            </a:r>
          </a:p>
          <a:p>
            <a:pPr lvl="1"/>
            <a:r>
              <a:rPr lang="en-US" sz="2000" dirty="0"/>
              <a:t>Processing Domain Names</a:t>
            </a:r>
          </a:p>
          <a:p>
            <a:pPr lvl="1"/>
            <a:r>
              <a:rPr lang="en-US" sz="2000" dirty="0"/>
              <a:t>Processing Email Address</a:t>
            </a:r>
          </a:p>
          <a:p>
            <a:r>
              <a:rPr lang="en-US" sz="2000" dirty="0"/>
              <a:t>Conclusion</a:t>
            </a:r>
          </a:p>
        </p:txBody>
      </p:sp>
      <p:sp>
        <p:nvSpPr>
          <p:cNvPr id="5" name="Title 4"/>
          <p:cNvSpPr>
            <a:spLocks noGrp="1"/>
          </p:cNvSpPr>
          <p:nvPr>
            <p:ph type="title"/>
          </p:nvPr>
        </p:nvSpPr>
        <p:spPr/>
        <p:txBody>
          <a:bodyPr/>
          <a:lstStyle/>
          <a:p>
            <a:r>
              <a:rPr lang="en-US"/>
              <a:t>Agenda</a:t>
            </a:r>
          </a:p>
        </p:txBody>
      </p:sp>
      <p:pic>
        <p:nvPicPr>
          <p:cNvPr id="10" name="Picture 9">
            <a:extLst>
              <a:ext uri="{FF2B5EF4-FFF2-40B4-BE49-F238E27FC236}">
                <a16:creationId xmlns:a16="http://schemas.microsoft.com/office/drawing/2014/main" id="{51AB4471-B117-7941-922D-BB3E4BC9B065}"/>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770835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Code Point</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lvl="0"/>
            <a:r>
              <a:rPr lang="en-US" sz="2000" dirty="0">
                <a:solidFill>
                  <a:srgbClr val="3B3835"/>
                </a:solidFill>
              </a:rPr>
              <a:t>Code point is a value, or a position, for a character, in any coded </a:t>
            </a:r>
            <a:r>
              <a:rPr lang="en-US" sz="2000">
                <a:solidFill>
                  <a:srgbClr val="3B3835"/>
                </a:solidFill>
              </a:rPr>
              <a:t>character set</a:t>
            </a:r>
            <a:endParaRPr lang="en-US" sz="2000" dirty="0">
              <a:solidFill>
                <a:srgbClr val="3B3835"/>
              </a:solidFill>
            </a:endParaRPr>
          </a:p>
          <a:p>
            <a:pPr lvl="0"/>
            <a:r>
              <a:rPr lang="en-US" sz="2000" dirty="0">
                <a:solidFill>
                  <a:srgbClr val="3B3835"/>
                </a:solidFill>
              </a:rPr>
              <a:t>C</a:t>
            </a:r>
            <a:r>
              <a:rPr lang="en-US" sz="2000" b="0" i="0" dirty="0">
                <a:solidFill>
                  <a:srgbClr val="3B3835"/>
                </a:solidFill>
                <a:effectLst/>
              </a:rPr>
              <a:t>ode point is a number assigned to represent an abstract character in a system for </a:t>
            </a:r>
            <a:r>
              <a:rPr lang="en-US" sz="2000" b="0" i="0">
                <a:solidFill>
                  <a:srgbClr val="3B3835"/>
                </a:solidFill>
                <a:effectLst/>
              </a:rPr>
              <a:t>representing text</a:t>
            </a:r>
            <a:endParaRPr lang="en-US" sz="2000" b="0" i="0" dirty="0">
              <a:solidFill>
                <a:srgbClr val="3B3835"/>
              </a:solidFill>
              <a:effectLst/>
            </a:endParaRPr>
          </a:p>
          <a:p>
            <a:pPr marL="0" indent="0">
              <a:buNone/>
            </a:pPr>
            <a:endParaRPr lang="en-US"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pic>
        <p:nvPicPr>
          <p:cNvPr id="5122" name="Picture 2" descr="3.3.5 Character Encoding">
            <a:extLst>
              <a:ext uri="{FF2B5EF4-FFF2-40B4-BE49-F238E27FC236}">
                <a16:creationId xmlns:a16="http://schemas.microsoft.com/office/drawing/2014/main" id="{0F60A8D5-9F34-A2B7-3723-0863CA6D2B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521" t="8897" b="64533"/>
          <a:stretch/>
        </p:blipFill>
        <p:spPr bwMode="auto">
          <a:xfrm>
            <a:off x="1527532" y="2355442"/>
            <a:ext cx="9136935" cy="331976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27631117-823A-4B9D-52CB-7CCAEDA3E33F}"/>
              </a:ext>
            </a:extLst>
          </p:cNvPr>
          <p:cNvSpPr/>
          <p:nvPr/>
        </p:nvSpPr>
        <p:spPr>
          <a:xfrm>
            <a:off x="1701903" y="3472563"/>
            <a:ext cx="3872921" cy="466531"/>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1017827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Glyph</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lvl="0"/>
            <a:r>
              <a:rPr lang="en-US" sz="2000" b="0" i="0" dirty="0">
                <a:solidFill>
                  <a:srgbClr val="3B3835"/>
                </a:solidFill>
                <a:effectLst/>
              </a:rPr>
              <a:t> A typographic representation of a character is called </a:t>
            </a:r>
            <a:r>
              <a:rPr lang="en-US" sz="2000" b="0" i="0">
                <a:solidFill>
                  <a:srgbClr val="3B3835"/>
                </a:solidFill>
                <a:effectLst/>
              </a:rPr>
              <a:t>a glyph</a:t>
            </a:r>
            <a:endParaRPr lang="en-US" sz="2000" b="0" i="0" dirty="0">
              <a:solidFill>
                <a:srgbClr val="3B3835"/>
              </a:solidFill>
              <a:effectLst/>
            </a:endParaRPr>
          </a:p>
          <a:p>
            <a:pPr lvl="1"/>
            <a:r>
              <a:rPr lang="en-US" sz="2000" b="0" i="0" dirty="0">
                <a:solidFill>
                  <a:srgbClr val="3B3835"/>
                </a:solidFill>
                <a:effectLst/>
              </a:rPr>
              <a:t>English: </a:t>
            </a:r>
            <a:r>
              <a:rPr lang="en-US" sz="2000" i="1" dirty="0">
                <a:solidFill>
                  <a:srgbClr val="3B3835"/>
                </a:solidFill>
                <a:latin typeface="Times New Roman" panose="02020603050405020304" pitchFamily="18" charset="0"/>
                <a:cs typeface="Times New Roman" panose="02020603050405020304" pitchFamily="18" charset="0"/>
              </a:rPr>
              <a:t>a</a:t>
            </a:r>
            <a:r>
              <a:rPr lang="en-US" sz="2000" b="0" i="0" dirty="0">
                <a:solidFill>
                  <a:srgbClr val="3B3835"/>
                </a:solidFill>
                <a:effectLst/>
              </a:rPr>
              <a:t>, a  </a:t>
            </a:r>
          </a:p>
          <a:p>
            <a:pPr lvl="1"/>
            <a:r>
              <a:rPr lang="en-US" sz="2000" b="0" i="0" dirty="0">
                <a:solidFill>
                  <a:srgbClr val="3B3835"/>
                </a:solidFill>
                <a:effectLst/>
              </a:rPr>
              <a:t>Each Arabic letters often have four glyphs based on where they occur in a string. </a:t>
            </a:r>
            <a:r>
              <a:rPr lang="en-US" sz="2000" dirty="0">
                <a:solidFill>
                  <a:srgbClr val="3B3835"/>
                </a:solidFill>
              </a:rPr>
              <a:t>For example, for the </a:t>
            </a:r>
            <a:r>
              <a:rPr lang="en-US" sz="2000" dirty="0"/>
              <a:t>ARABIC LETTER GHAIN the four glyphs are</a:t>
            </a:r>
            <a:r>
              <a:rPr lang="en-US" sz="2000" b="0" i="0" dirty="0">
                <a:solidFill>
                  <a:srgbClr val="3B3835"/>
                </a:solidFill>
                <a:effectLst/>
              </a:rPr>
              <a:t>:</a:t>
            </a:r>
          </a:p>
          <a:p>
            <a:pPr lvl="1"/>
            <a:endParaRPr lang="en-US" sz="2000" dirty="0">
              <a:solidFill>
                <a:srgbClr val="3B3835"/>
              </a:solidFill>
            </a:endParaRPr>
          </a:p>
          <a:p>
            <a:pPr lvl="1"/>
            <a:endParaRPr lang="en-US" sz="2000" b="0" i="0" dirty="0">
              <a:solidFill>
                <a:srgbClr val="3B3835"/>
              </a:solidFill>
              <a:effectLst/>
            </a:endParaRPr>
          </a:p>
          <a:p>
            <a:pPr lvl="1"/>
            <a:endParaRPr lang="en-US" sz="2000" dirty="0">
              <a:solidFill>
                <a:srgbClr val="3B3835"/>
              </a:solidFill>
            </a:endParaRPr>
          </a:p>
          <a:p>
            <a:pPr lvl="1"/>
            <a:endParaRPr lang="en-US" sz="2000" b="0" i="0" dirty="0">
              <a:solidFill>
                <a:srgbClr val="3B3835"/>
              </a:solidFill>
              <a:effectLst/>
            </a:endParaRPr>
          </a:p>
          <a:p>
            <a:pPr lvl="1"/>
            <a:endParaRPr lang="en-US" sz="2000" dirty="0">
              <a:solidFill>
                <a:srgbClr val="3B3835"/>
              </a:solidFill>
            </a:endParaRPr>
          </a:p>
          <a:p>
            <a:pPr lvl="1"/>
            <a:endParaRPr lang="en-US" sz="2000" b="0" i="0" dirty="0">
              <a:solidFill>
                <a:srgbClr val="3B3835"/>
              </a:solidFill>
              <a:effectLst/>
            </a:endParaRPr>
          </a:p>
          <a:p>
            <a:pPr lvl="1"/>
            <a:endParaRPr lang="en-US" sz="2000" dirty="0">
              <a:solidFill>
                <a:srgbClr val="3B3835"/>
              </a:solidFill>
            </a:endParaRPr>
          </a:p>
          <a:p>
            <a:pPr lvl="1"/>
            <a:r>
              <a:rPr lang="en-US" sz="2000" dirty="0">
                <a:solidFill>
                  <a:srgbClr val="3B3835"/>
                </a:solidFill>
              </a:rPr>
              <a:t>Languages may be written/displayed in right-to-left and left-to-right order but reading of data is on the basis of key press order in a file and not dependent on </a:t>
            </a:r>
            <a:r>
              <a:rPr lang="en-US" sz="2000">
                <a:solidFill>
                  <a:srgbClr val="3B3835"/>
                </a:solidFill>
              </a:rPr>
              <a:t>writing direction</a:t>
            </a:r>
            <a:endParaRPr lang="en-US" sz="2000" dirty="0">
              <a:solidFill>
                <a:srgbClr val="3B3835"/>
              </a:solidFill>
            </a:endParaRPr>
          </a:p>
          <a:p>
            <a:pPr lvl="1"/>
            <a:endParaRPr lang="en-US" sz="2000" b="0" i="0" dirty="0">
              <a:solidFill>
                <a:srgbClr val="3B3835"/>
              </a:solidFill>
              <a:effectLst/>
            </a:endParaRPr>
          </a:p>
          <a:p>
            <a:pPr lvl="0"/>
            <a:endParaRPr lang="en-US" sz="2000" b="0" i="0" dirty="0">
              <a:solidFill>
                <a:srgbClr val="3B3835"/>
              </a:solidFill>
              <a:effectLst/>
            </a:endParaRPr>
          </a:p>
          <a:p>
            <a:pPr marL="0" indent="0">
              <a:buNone/>
            </a:pPr>
            <a:endParaRPr lang="en-US"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pic>
        <p:nvPicPr>
          <p:cNvPr id="2050" name="Picture 2" descr="Context-dependent and Directional Text - Complex-Text Languages - An  Overview">
            <a:extLst>
              <a:ext uri="{FF2B5EF4-FFF2-40B4-BE49-F238E27FC236}">
                <a16:creationId xmlns:a16="http://schemas.microsoft.com/office/drawing/2014/main" id="{94403C9C-44D4-1561-C1FB-936A7BA22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628" y="2498183"/>
            <a:ext cx="1783637" cy="217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00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Character Encoding</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lvl="0"/>
            <a:r>
              <a:rPr lang="en-US" sz="2000" b="0" i="0" dirty="0">
                <a:solidFill>
                  <a:srgbClr val="000000"/>
                </a:solidFill>
                <a:effectLst/>
              </a:rPr>
              <a:t>Character encoding is mapping from a character set definition to the actual code units used to represent </a:t>
            </a:r>
            <a:r>
              <a:rPr lang="en-US" sz="2000" b="0" i="0">
                <a:solidFill>
                  <a:srgbClr val="000000"/>
                </a:solidFill>
                <a:effectLst/>
              </a:rPr>
              <a:t>the data</a:t>
            </a:r>
            <a:endParaRPr lang="en-US" sz="2000" dirty="0"/>
          </a:p>
          <a:p>
            <a:pPr lvl="0"/>
            <a:r>
              <a:rPr lang="en-US" sz="2000" dirty="0"/>
              <a:t>An encoding describes how to encode code points to bytes and how to decode bytes to </a:t>
            </a:r>
            <a:r>
              <a:rPr lang="en-US" sz="2000"/>
              <a:t>code points</a:t>
            </a:r>
            <a:endParaRPr lang="en-US" sz="2000"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270438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Brief History</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lvl="0"/>
            <a:r>
              <a:rPr lang="en-US" sz="2000" dirty="0">
                <a:solidFill>
                  <a:srgbClr val="3B3835"/>
                </a:solidFill>
                <a:latin typeface="+mj-lt"/>
              </a:rPr>
              <a:t>Basic ASCII</a:t>
            </a:r>
            <a:r>
              <a:rPr lang="en-US" sz="2000" b="0" i="0" dirty="0">
                <a:solidFill>
                  <a:srgbClr val="3B3835"/>
                </a:solidFill>
                <a:effectLst/>
                <a:latin typeface="+mj-lt"/>
              </a:rPr>
              <a:t> single 7-bit character, limited to a maximum of </a:t>
            </a:r>
            <a:r>
              <a:rPr lang="en-US" sz="2000" b="0" i="0">
                <a:solidFill>
                  <a:srgbClr val="3B3835"/>
                </a:solidFill>
                <a:effectLst/>
                <a:latin typeface="+mj-lt"/>
              </a:rPr>
              <a:t>128 characters</a:t>
            </a:r>
            <a:endParaRPr lang="en-US" sz="2000" b="0" i="0" dirty="0">
              <a:solidFill>
                <a:srgbClr val="3B3835"/>
              </a:solidFill>
              <a:effectLst/>
              <a:latin typeface="+mj-lt"/>
            </a:endParaRPr>
          </a:p>
          <a:p>
            <a:pPr lvl="0"/>
            <a:r>
              <a:rPr lang="en-US" sz="2000" b="0" i="0" dirty="0">
                <a:solidFill>
                  <a:srgbClr val="3B3835"/>
                </a:solidFill>
                <a:effectLst/>
                <a:latin typeface="+mj-lt"/>
              </a:rPr>
              <a:t>Extended ASCII single 8-bit character, limited to a maximum limit of </a:t>
            </a:r>
            <a:r>
              <a:rPr lang="en-US" sz="2000" b="0" i="0">
                <a:solidFill>
                  <a:srgbClr val="3B3835"/>
                </a:solidFill>
                <a:effectLst/>
                <a:latin typeface="+mj-lt"/>
              </a:rPr>
              <a:t>256 characters</a:t>
            </a:r>
            <a:endParaRPr lang="en-US" sz="2000" b="0" i="0" dirty="0">
              <a:solidFill>
                <a:srgbClr val="3B3835"/>
              </a:solidFill>
              <a:effectLst/>
              <a:latin typeface="+mj-lt"/>
            </a:endParaRPr>
          </a:p>
          <a:p>
            <a:pPr lvl="0"/>
            <a:r>
              <a:rPr lang="en-US" sz="2000" b="0" i="0" dirty="0">
                <a:solidFill>
                  <a:srgbClr val="3B3835"/>
                </a:solidFill>
                <a:effectLst/>
                <a:latin typeface="+mj-lt"/>
              </a:rPr>
              <a:t>ASCII encoding could contain enough characters to cover all </a:t>
            </a:r>
            <a:r>
              <a:rPr lang="en-US" sz="2000" b="0" i="0">
                <a:solidFill>
                  <a:srgbClr val="3B3835"/>
                </a:solidFill>
                <a:effectLst/>
                <a:latin typeface="+mj-lt"/>
              </a:rPr>
              <a:t>the languages</a:t>
            </a:r>
            <a:endParaRPr lang="en-US" sz="2000" b="0" i="0" dirty="0">
              <a:solidFill>
                <a:srgbClr val="3B3835"/>
              </a:solidFill>
              <a:effectLst/>
              <a:latin typeface="+mj-lt"/>
            </a:endParaRPr>
          </a:p>
          <a:p>
            <a:pPr lvl="0"/>
            <a:r>
              <a:rPr lang="en-US" sz="2000" b="0" i="0" dirty="0">
                <a:solidFill>
                  <a:srgbClr val="3B3835"/>
                </a:solidFill>
                <a:effectLst/>
                <a:latin typeface="+mj-lt"/>
              </a:rPr>
              <a:t>So, different encoding systems were developed for assigning numbers to characters for different languages and scripts, which created </a:t>
            </a:r>
            <a:r>
              <a:rPr lang="en-US" sz="2000" b="0" i="0">
                <a:solidFill>
                  <a:srgbClr val="3B3835"/>
                </a:solidFill>
                <a:effectLst/>
                <a:latin typeface="+mj-lt"/>
              </a:rPr>
              <a:t>interoperability problems</a:t>
            </a:r>
            <a:endParaRPr lang="en-US" sz="2000" b="0" i="0" dirty="0">
              <a:solidFill>
                <a:srgbClr val="3B3835"/>
              </a:solidFill>
              <a:effectLst/>
              <a:latin typeface="+mj-lt"/>
            </a:endParaRP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927423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Unicode Standard</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lvl="0"/>
            <a:r>
              <a:rPr lang="en-US" sz="2000" dirty="0"/>
              <a:t>The standard for digital representation of the characters used in writing all of the </a:t>
            </a:r>
            <a:r>
              <a:rPr lang="en-US" sz="2000"/>
              <a:t>world's languages</a:t>
            </a:r>
            <a:endParaRPr lang="en-US" sz="2000" dirty="0"/>
          </a:p>
          <a:p>
            <a:pPr lvl="0"/>
            <a:r>
              <a:rPr lang="en-US" sz="2000" dirty="0"/>
              <a:t>Organized characters at </a:t>
            </a:r>
            <a:r>
              <a:rPr lang="en-US" sz="2000"/>
              <a:t>script level</a:t>
            </a:r>
            <a:endParaRPr lang="en-US" sz="2000" dirty="0"/>
          </a:p>
          <a:p>
            <a:pPr lvl="0"/>
            <a:r>
              <a:rPr lang="en-US" sz="2000" dirty="0"/>
              <a:t>Unicode provides a uniform means for storing, searching, and interchanging text in </a:t>
            </a:r>
            <a:r>
              <a:rPr lang="en-US" sz="2000"/>
              <a:t>any language</a:t>
            </a:r>
            <a:endParaRPr lang="en-US" sz="2000" dirty="0"/>
          </a:p>
          <a:p>
            <a:pPr lvl="0"/>
            <a:r>
              <a:rPr lang="en-US" sz="2000" dirty="0"/>
              <a:t>It is used by all modern computers and is the foundation for processing text on </a:t>
            </a:r>
            <a:r>
              <a:rPr lang="en-US" sz="2000"/>
              <a:t>the Internet</a:t>
            </a:r>
            <a:endParaRPr lang="en-US" sz="2000" dirty="0"/>
          </a:p>
          <a:p>
            <a:pPr lvl="0"/>
            <a:r>
              <a:rPr lang="en-US" sz="2000" dirty="0"/>
              <a:t>Number of slots to represent world languages is 0000 – 10FFFF</a:t>
            </a:r>
            <a:r>
              <a:rPr lang="en-US" sz="2000"/>
              <a:t>. See </a:t>
            </a:r>
            <a:r>
              <a:rPr lang="en-US" sz="2000" dirty="0">
                <a:hlinkClick r:id="rId3"/>
              </a:rPr>
              <a:t>https://unicode.org/charts/</a:t>
            </a:r>
            <a:r>
              <a:rPr lang="en-US" sz="2000" dirty="0"/>
              <a:t> to see script coverage and encoding ranges.</a:t>
            </a:r>
          </a:p>
          <a:p>
            <a:pPr marL="0" indent="0">
              <a:buNone/>
            </a:pPr>
            <a:endParaRPr lang="en-US" sz="2000"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4"/>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52990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Unicode Encoding</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lvl="0"/>
            <a:r>
              <a:rPr lang="en-US" sz="2000" b="0" i="0" dirty="0">
                <a:solidFill>
                  <a:srgbClr val="000000"/>
                </a:solidFill>
                <a:effectLst/>
              </a:rPr>
              <a:t>Unicode can be implemented by different </a:t>
            </a:r>
            <a:r>
              <a:rPr lang="en-US" sz="2000" b="0" i="0">
                <a:solidFill>
                  <a:srgbClr val="000000"/>
                </a:solidFill>
                <a:effectLst/>
              </a:rPr>
              <a:t>character encodings:</a:t>
            </a:r>
            <a:endParaRPr lang="en-US" sz="2000" b="0" i="0" dirty="0">
              <a:solidFill>
                <a:srgbClr val="000000"/>
              </a:solidFill>
              <a:effectLst/>
            </a:endParaRPr>
          </a:p>
          <a:p>
            <a:pPr lvl="1"/>
            <a:r>
              <a:rPr lang="en-US" sz="2000" dirty="0"/>
              <a:t>UTF-8</a:t>
            </a:r>
          </a:p>
          <a:p>
            <a:pPr lvl="1"/>
            <a:r>
              <a:rPr lang="en-US" sz="2000" dirty="0"/>
              <a:t>UTF-16</a:t>
            </a:r>
          </a:p>
          <a:p>
            <a:pPr lvl="1"/>
            <a:r>
              <a:rPr lang="en-US" sz="2000" dirty="0"/>
              <a:t>UTF-32</a:t>
            </a:r>
          </a:p>
          <a:p>
            <a:r>
              <a:rPr lang="en-US" sz="2000" dirty="0"/>
              <a:t>UTF-8 encoding is generally </a:t>
            </a:r>
            <a:r>
              <a:rPr lang="en-US" sz="2000"/>
              <a:t>used by the Domain Name System (DNS)</a:t>
            </a:r>
            <a:endParaRPr lang="en-US" sz="2000" dirty="0"/>
          </a:p>
          <a:p>
            <a:r>
              <a:rPr lang="en-US" sz="2000" dirty="0"/>
              <a:t>UTF-8 is variable length </a:t>
            </a:r>
            <a:r>
              <a:rPr lang="en-US" sz="2000"/>
              <a:t>character encoding</a:t>
            </a:r>
            <a:endParaRPr lang="en-US" sz="2000" dirty="0"/>
          </a:p>
          <a:p>
            <a:r>
              <a:rPr lang="en-US" sz="2000" dirty="0"/>
              <a:t>UTF-8 encodes code points in one to four bytes, read one byte at a time:</a:t>
            </a:r>
          </a:p>
          <a:p>
            <a:pPr lvl="1"/>
            <a:r>
              <a:rPr lang="en-US" sz="2000" dirty="0"/>
              <a:t>For ASCII characters 1 byte </a:t>
            </a:r>
            <a:r>
              <a:rPr lang="en-US" sz="2000"/>
              <a:t>is used</a:t>
            </a:r>
            <a:endParaRPr lang="en-US" sz="2000" dirty="0"/>
          </a:p>
          <a:p>
            <a:pPr lvl="1"/>
            <a:r>
              <a:rPr lang="en-US" sz="2000" dirty="0"/>
              <a:t>For Arabic characters 2 bytes </a:t>
            </a:r>
            <a:r>
              <a:rPr lang="en-US" sz="2000"/>
              <a:t>are used</a:t>
            </a:r>
            <a:endParaRPr lang="en-US" sz="2000" dirty="0"/>
          </a:p>
          <a:p>
            <a:pPr lvl="1"/>
            <a:r>
              <a:rPr lang="en-US" sz="2000" dirty="0"/>
              <a:t>For Devanagari characters 3 bytes </a:t>
            </a:r>
            <a:r>
              <a:rPr lang="en-US" sz="2000"/>
              <a:t>are used</a:t>
            </a:r>
            <a:endParaRPr lang="en-US" sz="2000" dirty="0"/>
          </a:p>
          <a:p>
            <a:pPr lvl="1"/>
            <a:r>
              <a:rPr lang="en-US" sz="2000" dirty="0"/>
              <a:t>For Chinese characters 4 bytes </a:t>
            </a:r>
            <a:r>
              <a:rPr lang="en-US" sz="2000"/>
              <a:t>are used</a:t>
            </a:r>
            <a:endParaRPr lang="en-US" sz="2000" dirty="0"/>
          </a:p>
          <a:p>
            <a:r>
              <a:rPr lang="en-US" sz="2000" dirty="0"/>
              <a:t>So, </a:t>
            </a:r>
            <a:r>
              <a:rPr lang="en-US" sz="2000"/>
              <a:t>for byte-level </a:t>
            </a:r>
            <a:r>
              <a:rPr lang="en-US" sz="2000" dirty="0"/>
              <a:t>reading, we need to specify encoding before </a:t>
            </a:r>
            <a:r>
              <a:rPr lang="en-US" sz="2000"/>
              <a:t>file reading</a:t>
            </a:r>
            <a:endParaRPr lang="en-US" sz="2000" dirty="0"/>
          </a:p>
          <a:p>
            <a:pPr marL="0" indent="0">
              <a:buNone/>
            </a:pPr>
            <a:endParaRPr lang="en-US"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080397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Hello World: Python</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marL="0" lvl="0" indent="0">
              <a:buNone/>
            </a:pPr>
            <a:endParaRPr lang="en-US" sz="2000" dirty="0">
              <a:latin typeface="Courier New" panose="02070309020205020404" pitchFamily="49" charset="0"/>
              <a:cs typeface="Courier New" panose="02070309020205020404" pitchFamily="49" charset="0"/>
            </a:endParaRPr>
          </a:p>
          <a:p>
            <a:pPr marL="0" lvl="0" indent="0">
              <a:buNone/>
            </a:pPr>
            <a:endParaRPr lang="en-US" sz="2000"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Rectangle 1">
            <a:extLst>
              <a:ext uri="{FF2B5EF4-FFF2-40B4-BE49-F238E27FC236}">
                <a16:creationId xmlns:a16="http://schemas.microsoft.com/office/drawing/2014/main" id="{4CA09BBA-8621-9D22-D84E-A7AB0EDAD205}"/>
              </a:ext>
            </a:extLst>
          </p:cNvPr>
          <p:cNvSpPr>
            <a:spLocks noChangeArrowheads="1"/>
          </p:cNvSpPr>
          <p:nvPr/>
        </p:nvSpPr>
        <p:spPr bwMode="auto">
          <a:xfrm>
            <a:off x="543356" y="763601"/>
            <a:ext cx="10027661" cy="2031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"Enter your input: "</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endParaRPr kumimoji="0" lang="en-US"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inputstr</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input</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#default character encoding is UTF-8</a:t>
            </a:r>
            <a:br>
              <a:rPr kumimoji="0" lang="en-PK" altLang="en-PK"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endParaRPr kumimoji="0" lang="en-US" altLang="en-PK"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"Input data is: "</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endParaRPr kumimoji="0" lang="en-US"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inputstr</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endParaRPr kumimoji="0" lang="en-PK" altLang="en-PK"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CA3027FB-0B23-070D-80DE-986B8F2931A0}"/>
              </a:ext>
            </a:extLst>
          </p:cNvPr>
          <p:cNvSpPr txBox="1"/>
          <p:nvPr/>
        </p:nvSpPr>
        <p:spPr>
          <a:xfrm>
            <a:off x="543356" y="5708642"/>
            <a:ext cx="11072911" cy="276999"/>
          </a:xfrm>
          <a:prstGeom prst="rect">
            <a:avLst/>
          </a:prstGeom>
          <a:noFill/>
        </p:spPr>
        <p:txBody>
          <a:bodyPr wrap="square" lIns="0" tIns="0" rIns="0" bIns="0" rtlCol="0">
            <a:spAutoFit/>
          </a:bodyPr>
          <a:lstStyle/>
          <a:p>
            <a:r>
              <a:rPr lang="en-BE" dirty="0">
                <a:cs typeface="Source Sans Pro"/>
              </a:rPr>
              <a:t>All of the code in this presentation is available on github: </a:t>
            </a:r>
            <a:r>
              <a:rPr lang="en-BE" dirty="0">
                <a:cs typeface="Source Sans Pro"/>
                <a:hlinkClick r:id="rId4"/>
              </a:rPr>
              <a:t>https://github.com/icann/ua-code-samples</a:t>
            </a:r>
            <a:endParaRPr lang="en-BE" dirty="0">
              <a:cs typeface="Source Sans Pro"/>
            </a:endParaRPr>
          </a:p>
        </p:txBody>
      </p:sp>
    </p:spTree>
    <p:extLst>
      <p:ext uri="{BB962C8B-B14F-4D97-AF65-F5344CB8AC3E}">
        <p14:creationId xmlns:p14="http://schemas.microsoft.com/office/powerpoint/2010/main" val="2333198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Hello World: Java</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marL="0" lvl="0" indent="0">
              <a:buNone/>
            </a:pPr>
            <a:r>
              <a:rPr lang="en-US" dirty="0">
                <a:latin typeface="Courier New" panose="02070309020205020404" pitchFamily="49" charset="0"/>
                <a:cs typeface="Courier New" panose="02070309020205020404" pitchFamily="49" charset="0"/>
              </a:rPr>
              <a:t>import </a:t>
            </a:r>
            <a:r>
              <a:rPr lang="en-US" dirty="0" err="1">
                <a:latin typeface="Courier New" panose="02070309020205020404" pitchFamily="49" charset="0"/>
                <a:cs typeface="Courier New" panose="02070309020205020404" pitchFamily="49" charset="0"/>
              </a:rPr>
              <a:t>java.util.Scanner</a:t>
            </a:r>
            <a:r>
              <a:rPr lang="en-US" dirty="0">
                <a:latin typeface="Courier New" panose="02070309020205020404" pitchFamily="49" charset="0"/>
                <a:cs typeface="Courier New" panose="02070309020205020404" pitchFamily="49" charset="0"/>
              </a:rPr>
              <a:t>;</a:t>
            </a:r>
          </a:p>
          <a:p>
            <a:pPr marL="0" lvl="0" indent="0">
              <a:buNone/>
            </a:pPr>
            <a:r>
              <a:rPr lang="en-US" dirty="0">
                <a:latin typeface="Courier New" panose="02070309020205020404" pitchFamily="49" charset="0"/>
                <a:cs typeface="Courier New" panose="02070309020205020404" pitchFamily="49" charset="0"/>
              </a:rPr>
              <a:t>public class </a:t>
            </a:r>
            <a:r>
              <a:rPr lang="en-US" dirty="0" err="1">
                <a:latin typeface="Courier New" panose="02070309020205020404" pitchFamily="49" charset="0"/>
                <a:cs typeface="Courier New" panose="02070309020205020404" pitchFamily="49" charset="0"/>
              </a:rPr>
              <a:t>ReadWriteUnicode</a:t>
            </a:r>
            <a:r>
              <a:rPr lang="en-US" dirty="0">
                <a:latin typeface="Courier New" panose="02070309020205020404" pitchFamily="49" charset="0"/>
                <a:cs typeface="Courier New" panose="02070309020205020404" pitchFamily="49" charset="0"/>
              </a:rPr>
              <a:t> {</a:t>
            </a:r>
          </a:p>
          <a:p>
            <a:pPr marL="0" lvl="0" indent="0">
              <a:buNone/>
            </a:pPr>
            <a:r>
              <a:rPr lang="en-US" dirty="0">
                <a:latin typeface="Courier New" panose="02070309020205020404" pitchFamily="49" charset="0"/>
                <a:cs typeface="Courier New" panose="02070309020205020404" pitchFamily="49" charset="0"/>
              </a:rPr>
              <a:t>	public static void main(String[]</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0" lvl="0" indent="0">
              <a:buNone/>
            </a:pPr>
            <a:r>
              <a:rPr lang="en-US" dirty="0">
                <a:latin typeface="Courier New" panose="02070309020205020404" pitchFamily="49" charset="0"/>
                <a:cs typeface="Courier New" panose="02070309020205020404" pitchFamily="49" charset="0"/>
              </a:rPr>
              <a:t>       Scanner </a:t>
            </a:r>
            <a:r>
              <a:rPr lang="en-US" dirty="0" err="1">
                <a:latin typeface="Courier New" panose="02070309020205020404" pitchFamily="49" charset="0"/>
                <a:cs typeface="Courier New" panose="02070309020205020404" pitchFamily="49" charset="0"/>
              </a:rPr>
              <a:t>scr</a:t>
            </a:r>
            <a:r>
              <a:rPr lang="en-US" dirty="0">
                <a:latin typeface="Courier New" panose="02070309020205020404" pitchFamily="49" charset="0"/>
                <a:cs typeface="Courier New" panose="02070309020205020404" pitchFamily="49" charset="0"/>
              </a:rPr>
              <a:t> = new Scanner(System.in);</a:t>
            </a:r>
          </a:p>
          <a:p>
            <a:pPr marL="0" lv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System.out.println</a:t>
            </a:r>
            <a:r>
              <a:rPr lang="en-US" dirty="0">
                <a:latin typeface="Courier New" panose="02070309020205020404" pitchFamily="49" charset="0"/>
                <a:cs typeface="Courier New" panose="02070309020205020404" pitchFamily="49" charset="0"/>
              </a:rPr>
              <a:t>("Enter your input");</a:t>
            </a:r>
          </a:p>
          <a:p>
            <a:pPr marL="0" lvl="0" indent="0">
              <a:buNone/>
            </a:pPr>
            <a:r>
              <a:rPr lang="en-US" dirty="0">
                <a:latin typeface="Courier New" panose="02070309020205020404" pitchFamily="49" charset="0"/>
                <a:cs typeface="Courier New" panose="02070309020205020404" pitchFamily="49" charset="0"/>
              </a:rPr>
              <a:t>       String Input = </a:t>
            </a:r>
            <a:r>
              <a:rPr lang="en-US" dirty="0" err="1">
                <a:latin typeface="Courier New" panose="02070309020205020404" pitchFamily="49" charset="0"/>
                <a:cs typeface="Courier New" panose="02070309020205020404" pitchFamily="49" charset="0"/>
              </a:rPr>
              <a:t>scr.nextLine</a:t>
            </a:r>
            <a:r>
              <a:rPr lang="en-US"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//default character encoding is UTF-8</a:t>
            </a:r>
            <a:endParaRPr lang="en-US" dirty="0">
              <a:latin typeface="Courier New" panose="02070309020205020404" pitchFamily="49" charset="0"/>
              <a:cs typeface="Courier New" panose="02070309020205020404" pitchFamily="49" charset="0"/>
            </a:endParaRPr>
          </a:p>
          <a:p>
            <a:pPr marL="0" lv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System.out.println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Receieved</a:t>
            </a:r>
            <a:r>
              <a:rPr lang="en-US" dirty="0">
                <a:latin typeface="Courier New" panose="02070309020205020404" pitchFamily="49" charset="0"/>
                <a:cs typeface="Courier New" panose="02070309020205020404" pitchFamily="49" charset="0"/>
              </a:rPr>
              <a:t> input is: "+Input);</a:t>
            </a:r>
          </a:p>
          <a:p>
            <a:pPr marL="0" lvl="0" indent="0">
              <a:buNone/>
            </a:pPr>
            <a:r>
              <a:rPr lang="en-US" dirty="0">
                <a:latin typeface="Courier New" panose="02070309020205020404" pitchFamily="49" charset="0"/>
                <a:cs typeface="Courier New" panose="02070309020205020404" pitchFamily="49" charset="0"/>
              </a:rPr>
              <a:t>   }</a:t>
            </a:r>
          </a:p>
          <a:p>
            <a:pPr marL="0" lvl="0" indent="0">
              <a:buNone/>
            </a:pPr>
            <a:r>
              <a:rPr lang="en-US" dirty="0">
                <a:latin typeface="Courier New" panose="02070309020205020404" pitchFamily="49" charset="0"/>
                <a:cs typeface="Courier New" panose="02070309020205020404" pitchFamily="49" charset="0"/>
              </a:rPr>
              <a:t>}</a:t>
            </a: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4159356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Unicode Encoding – File Reading/Writing in Python</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r>
              <a:rPr lang="en-US" sz="2000" dirty="0"/>
              <a:t>Read UTF-8 file</a:t>
            </a:r>
          </a:p>
          <a:p>
            <a:pPr marL="0" indent="0">
              <a:buNone/>
            </a:pPr>
            <a:endParaRPr lang="en-US" dirty="0">
              <a:latin typeface="Courier New" panose="02070309020205020404" pitchFamily="49" charset="0"/>
              <a:cs typeface="Courier New" panose="02070309020205020404" pitchFamily="49" charset="0"/>
            </a:endParaRPr>
          </a:p>
          <a:p>
            <a:endParaRPr lang="en-US" sz="2000" dirty="0"/>
          </a:p>
          <a:p>
            <a:endParaRPr lang="en-US" sz="2000" dirty="0"/>
          </a:p>
          <a:p>
            <a:r>
              <a:rPr lang="en-US" sz="2000" dirty="0"/>
              <a:t>Write UTF-8 file</a:t>
            </a: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Rectangle 1">
            <a:extLst>
              <a:ext uri="{FF2B5EF4-FFF2-40B4-BE49-F238E27FC236}">
                <a16:creationId xmlns:a16="http://schemas.microsoft.com/office/drawing/2014/main" id="{C9E310EF-67F5-C88F-7961-6FA54CB86034}"/>
              </a:ext>
            </a:extLst>
          </p:cNvPr>
          <p:cNvSpPr>
            <a:spLocks noChangeArrowheads="1"/>
          </p:cNvSpPr>
          <p:nvPr/>
        </p:nvSpPr>
        <p:spPr bwMode="auto">
          <a:xfrm>
            <a:off x="1156951" y="1540364"/>
            <a:ext cx="6250429"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file = </a:t>
            </a:r>
            <a:r>
              <a:rPr kumimoji="0" lang="en-PK" altLang="en-PK"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open</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err="1">
                <a:ln>
                  <a:noFill/>
                </a:ln>
                <a:solidFill>
                  <a:srgbClr val="008080"/>
                </a:solidFill>
                <a:effectLst/>
                <a:latin typeface="Courier New" panose="02070309020205020404" pitchFamily="49" charset="0"/>
                <a:cs typeface="Courier New" panose="02070309020205020404" pitchFamily="49" charset="0"/>
              </a:rPr>
              <a:t>filepath</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err="1">
                <a:ln>
                  <a:noFill/>
                </a:ln>
                <a:solidFill>
                  <a:srgbClr val="008080"/>
                </a:solidFill>
                <a:effectLst/>
                <a:latin typeface="Courier New" panose="02070309020205020404" pitchFamily="49" charset="0"/>
                <a:cs typeface="Courier New" panose="02070309020205020404" pitchFamily="49" charset="0"/>
              </a:rPr>
              <a:t>r'</a:t>
            </a:r>
            <a:r>
              <a:rPr kumimoji="0" lang="en-PK" altLang="en-PK"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a:t>
            </a:r>
            <a:r>
              <a:rPr kumimoji="0" lang="en-PK" altLang="en-PK" b="0" i="0" u="none" strike="noStrike" cap="none" normalizeH="0" baseline="0" dirty="0" err="1">
                <a:ln>
                  <a:noFill/>
                </a:ln>
                <a:solidFill>
                  <a:srgbClr val="660099"/>
                </a:solidFill>
                <a:effectLst/>
                <a:latin typeface="Courier New" panose="02070309020205020404" pitchFamily="49" charset="0"/>
                <a:cs typeface="Courier New" panose="02070309020205020404" pitchFamily="49" charset="0"/>
              </a:rPr>
              <a:t>encoding</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'UTF-8'</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for </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line </a:t>
            </a:r>
            <a:r>
              <a:rPr kumimoji="0" lang="en-PK" altLang="en-PK"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in </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file:</a:t>
            </a:r>
            <a:b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(line)</a:t>
            </a:r>
            <a:b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file.close</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endParaRPr kumimoji="0" lang="en-PK" altLang="en-PK"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D45E2500-8BBD-AA47-1660-23D3657619E4}"/>
              </a:ext>
            </a:extLst>
          </p:cNvPr>
          <p:cNvSpPr>
            <a:spLocks noChangeArrowheads="1"/>
          </p:cNvSpPr>
          <p:nvPr/>
        </p:nvSpPr>
        <p:spPr bwMode="auto">
          <a:xfrm>
            <a:off x="1156951" y="3758344"/>
            <a:ext cx="6388287"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file2 = </a:t>
            </a:r>
            <a:r>
              <a:rPr kumimoji="0" lang="en-PK" altLang="en-PK"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open</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US" altLang="en-PK" b="1" i="0" u="none" strike="noStrike" cap="none" normalizeH="0" baseline="0" dirty="0" err="1">
                <a:ln>
                  <a:noFill/>
                </a:ln>
                <a:solidFill>
                  <a:srgbClr val="008080"/>
                </a:solidFill>
                <a:effectLst/>
                <a:latin typeface="Courier New" panose="02070309020205020404" pitchFamily="49" charset="0"/>
                <a:cs typeface="Courier New" panose="02070309020205020404" pitchFamily="49" charset="0"/>
              </a:rPr>
              <a:t>filepath</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'w'</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0" i="0" u="none" strike="noStrike" cap="none" normalizeH="0" baseline="0" dirty="0">
                <a:ln>
                  <a:noFill/>
                </a:ln>
                <a:solidFill>
                  <a:srgbClr val="660099"/>
                </a:solidFill>
                <a:effectLst/>
                <a:latin typeface="Courier New" panose="02070309020205020404" pitchFamily="49" charset="0"/>
                <a:cs typeface="Courier New" panose="02070309020205020404" pitchFamily="49" charset="0"/>
              </a:rPr>
              <a:t>encoding</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'UTF-8'</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data_to_write</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ar-SA"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اُن کے وکلا کی کوشش ہو گی</a:t>
            </a:r>
            <a: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br>
              <a:rPr kumimoji="0" lang="en-PK" altLang="en-PK"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file2.writelines(</a:t>
            </a:r>
            <a:r>
              <a:rPr kumimoji="0" lang="en-PK" altLang="en-PK"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data_to_write</a:t>
            </a: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file2.close()</a:t>
            </a:r>
            <a:endParaRPr kumimoji="0" lang="en-PK" altLang="en-PK"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8539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Unicode Encoding – File Reading in Java</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786926"/>
            <a:ext cx="10962747" cy="5389942"/>
          </a:xfrm>
        </p:spPr>
        <p:txBody>
          <a:bodyPr/>
          <a:lstStyle/>
          <a:p>
            <a:pPr marL="0" indent="0">
              <a:buNone/>
            </a:pPr>
            <a:r>
              <a:rPr lang="en-US" sz="1800" dirty="0">
                <a:latin typeface="Courier New" panose="02070309020205020404" pitchFamily="49" charset="0"/>
                <a:cs typeface="Courier New" panose="02070309020205020404" pitchFamily="49" charset="0"/>
              </a:rPr>
              <a:t>public void </a:t>
            </a:r>
            <a:r>
              <a:rPr lang="en-US" sz="1800" dirty="0" err="1">
                <a:latin typeface="Courier New" panose="02070309020205020404" pitchFamily="49" charset="0"/>
                <a:cs typeface="Courier New" panose="02070309020205020404" pitchFamily="49" charset="0"/>
              </a:rPr>
              <a:t>ReadFile</a:t>
            </a:r>
            <a:r>
              <a:rPr lang="en-US" sz="1800" dirty="0">
                <a:latin typeface="Courier New" panose="02070309020205020404" pitchFamily="49" charset="0"/>
                <a:cs typeface="Courier New" panose="02070309020205020404" pitchFamily="49" charset="0"/>
              </a:rPr>
              <a:t>(final String filename){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try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FileInputStream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fis</a:t>
            </a:r>
            <a:r>
              <a:rPr lang="en-US" sz="1800" dirty="0">
                <a:latin typeface="Courier New" panose="02070309020205020404" pitchFamily="49" charset="0"/>
                <a:cs typeface="Courier New" panose="02070309020205020404" pitchFamily="49" charset="0"/>
              </a:rPr>
              <a:t> = new </a:t>
            </a:r>
            <a:r>
              <a:rPr lang="en-US" sz="1800" dirty="0" err="1">
                <a:latin typeface="Courier New" panose="02070309020205020404" pitchFamily="49" charset="0"/>
                <a:cs typeface="Courier New" panose="02070309020205020404" pitchFamily="49" charset="0"/>
              </a:rPr>
              <a:t>FileInputStream</a:t>
            </a:r>
            <a:r>
              <a:rPr lang="en-US" sz="1800" dirty="0">
                <a:latin typeface="Courier New" panose="02070309020205020404" pitchFamily="49" charset="0"/>
                <a:cs typeface="Courier New" panose="02070309020205020404" pitchFamily="49" charset="0"/>
              </a:rPr>
              <a:t>(filename);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InputStreamReader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isr</a:t>
            </a:r>
            <a:r>
              <a:rPr lang="en-US" sz="1800" dirty="0">
                <a:latin typeface="Courier New" panose="02070309020205020404" pitchFamily="49" charset="0"/>
                <a:cs typeface="Courier New" panose="02070309020205020404" pitchFamily="49" charset="0"/>
              </a:rPr>
              <a:t>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new </a:t>
            </a:r>
            <a:r>
              <a:rPr lang="en-US" sz="1800" dirty="0" err="1">
                <a:latin typeface="Courier New" panose="02070309020205020404" pitchFamily="49" charset="0"/>
                <a:cs typeface="Courier New" panose="02070309020205020404" pitchFamily="49" charset="0"/>
              </a:rPr>
              <a:t>InputStreamReader</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fis</a:t>
            </a:r>
            <a:r>
              <a:rPr lang="en-US" sz="1800" dirty="0">
                <a:latin typeface="Courier New" panose="02070309020205020404" pitchFamily="49" charset="0"/>
                <a:cs typeface="Courier New" panose="02070309020205020404" pitchFamily="49" charset="0"/>
              </a:rPr>
              <a:t>, StandardCharsets.UTF_8);</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BufferedReader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br</a:t>
            </a:r>
            <a:r>
              <a:rPr lang="en-US" sz="1800" dirty="0">
                <a:latin typeface="Courier New" panose="02070309020205020404" pitchFamily="49" charset="0"/>
                <a:cs typeface="Courier New" panose="02070309020205020404" pitchFamily="49" charset="0"/>
              </a:rPr>
              <a:t> = new </a:t>
            </a:r>
            <a:r>
              <a:rPr lang="en-US" sz="1800" dirty="0" err="1">
                <a:latin typeface="Courier New" panose="02070309020205020404" pitchFamily="49" charset="0"/>
                <a:cs typeface="Courier New" panose="02070309020205020404" pitchFamily="49" charset="0"/>
              </a:rPr>
              <a:t>BufferedReader</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isr</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String line =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while((line = </a:t>
            </a:r>
            <a:r>
              <a:rPr lang="en-US" sz="1800" dirty="0" err="1">
                <a:latin typeface="Courier New" panose="02070309020205020404" pitchFamily="49" charset="0"/>
                <a:cs typeface="Courier New" panose="02070309020205020404" pitchFamily="49" charset="0"/>
              </a:rPr>
              <a:t>br.readLine</a:t>
            </a:r>
            <a:r>
              <a:rPr lang="en-US" sz="1800" dirty="0">
                <a:latin typeface="Courier New" panose="02070309020205020404" pitchFamily="49" charset="0"/>
                <a:cs typeface="Courier New" panose="02070309020205020404" pitchFamily="49" charset="0"/>
              </a:rPr>
              <a:t>())!=null)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System.out.println</a:t>
            </a:r>
            <a:r>
              <a:rPr lang="en-US" sz="1800" dirty="0">
                <a:latin typeface="Courier New" panose="02070309020205020404" pitchFamily="49" charset="0"/>
                <a:cs typeface="Courier New" panose="02070309020205020404" pitchFamily="49" charset="0"/>
              </a:rPr>
              <a:t>(line);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fis.close</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 catch(</a:t>
            </a:r>
            <a:r>
              <a:rPr lang="en-US" sz="1800" dirty="0" err="1">
                <a:latin typeface="Courier New" panose="02070309020205020404" pitchFamily="49" charset="0"/>
                <a:cs typeface="Courier New" panose="02070309020205020404" pitchFamily="49" charset="0"/>
              </a:rPr>
              <a:t>IOException</a:t>
            </a:r>
            <a:r>
              <a:rPr lang="en-US" sz="1800" dirty="0">
                <a:latin typeface="Courier New" panose="02070309020205020404" pitchFamily="49" charset="0"/>
                <a:cs typeface="Courier New" panose="02070309020205020404" pitchFamily="49" charset="0"/>
              </a:rPr>
              <a:t> ex)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System.err.println</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ex.toString</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a:t>
            </a: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77941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850" y="1308848"/>
            <a:ext cx="10804566" cy="1701535"/>
          </a:xfrm>
        </p:spPr>
        <p:txBody>
          <a:bodyPr/>
          <a:lstStyle/>
          <a:p>
            <a:r>
              <a:rPr lang="en-US"/>
              <a:t>Overview of Universal Acceptance (UA) </a:t>
            </a:r>
          </a:p>
        </p:txBody>
      </p:sp>
    </p:spTree>
    <p:extLst>
      <p:ext uri="{BB962C8B-B14F-4D97-AF65-F5344CB8AC3E}">
        <p14:creationId xmlns:p14="http://schemas.microsoft.com/office/powerpoint/2010/main" val="678514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Unicode Encoding – File Writing in Java</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420624" y="786926"/>
            <a:ext cx="11771375" cy="5389942"/>
          </a:xfrm>
        </p:spPr>
        <p:txBody>
          <a:bodyPr/>
          <a:lstStyle/>
          <a:p>
            <a:pPr marL="0" indent="0">
              <a:buNone/>
            </a:pPr>
            <a:r>
              <a:rPr lang="en-US" sz="1800" dirty="0">
                <a:latin typeface="Courier New" panose="02070309020205020404" pitchFamily="49" charset="0"/>
                <a:cs typeface="Courier New" panose="02070309020205020404" pitchFamily="49" charset="0"/>
              </a:rPr>
              <a:t>public void </a:t>
            </a:r>
            <a:r>
              <a:rPr lang="en-US" sz="1800" dirty="0" err="1">
                <a:latin typeface="Courier New" panose="02070309020205020404" pitchFamily="49" charset="0"/>
                <a:cs typeface="Courier New" panose="02070309020205020404" pitchFamily="49" charset="0"/>
              </a:rPr>
              <a:t>WriteFile</a:t>
            </a:r>
            <a:r>
              <a:rPr lang="en-US" sz="1800" dirty="0">
                <a:latin typeface="Courier New" panose="02070309020205020404" pitchFamily="49" charset="0"/>
                <a:cs typeface="Courier New" panose="02070309020205020404" pitchFamily="49" charset="0"/>
              </a:rPr>
              <a:t>(final String filename, String text){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try{</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FileOutputStream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fis</a:t>
            </a:r>
            <a:r>
              <a:rPr lang="en-US" sz="1800" dirty="0">
                <a:latin typeface="Courier New" panose="02070309020205020404" pitchFamily="49" charset="0"/>
                <a:cs typeface="Courier New" panose="02070309020205020404" pitchFamily="49" charset="0"/>
              </a:rPr>
              <a:t> = new </a:t>
            </a:r>
            <a:r>
              <a:rPr lang="en-US" sz="1800" dirty="0" err="1">
                <a:latin typeface="Courier New" panose="02070309020205020404" pitchFamily="49" charset="0"/>
                <a:cs typeface="Courier New" panose="02070309020205020404" pitchFamily="49" charset="0"/>
              </a:rPr>
              <a:t>FileOutputStream</a:t>
            </a:r>
            <a:r>
              <a:rPr lang="en-US" sz="1800" dirty="0">
                <a:latin typeface="Courier New" panose="02070309020205020404" pitchFamily="49" charset="0"/>
                <a:cs typeface="Courier New" panose="02070309020205020404" pitchFamily="49" charset="0"/>
              </a:rPr>
              <a:t>(filename);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OutputStreamWriter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osw</a:t>
            </a:r>
            <a:r>
              <a:rPr lang="en-US" sz="1800" dirty="0">
                <a:latin typeface="Courier New" panose="02070309020205020404" pitchFamily="49" charset="0"/>
                <a:cs typeface="Courier New" panose="02070309020205020404" pitchFamily="49" charset="0"/>
              </a:rPr>
              <a:t> = new </a:t>
            </a:r>
            <a:r>
              <a:rPr lang="en-US" sz="1800" dirty="0" err="1">
                <a:latin typeface="Courier New" panose="02070309020205020404" pitchFamily="49" charset="0"/>
                <a:cs typeface="Courier New" panose="02070309020205020404" pitchFamily="49" charset="0"/>
              </a:rPr>
              <a:t>OutputStreamWriter</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fis</a:t>
            </a:r>
            <a:r>
              <a:rPr lang="en-US" sz="1800" dirty="0">
                <a:latin typeface="Courier New" panose="02070309020205020404" pitchFamily="49" charset="0"/>
                <a:cs typeface="Courier New" panose="02070309020205020404" pitchFamily="49" charset="0"/>
              </a:rPr>
              <a:t>, StandardCharsets.UTF_8);</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BufferedWriter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bw</a:t>
            </a:r>
            <a:r>
              <a:rPr lang="en-US" sz="1800" dirty="0">
                <a:latin typeface="Courier New" panose="02070309020205020404" pitchFamily="49" charset="0"/>
                <a:cs typeface="Courier New" panose="02070309020205020404" pitchFamily="49" charset="0"/>
              </a:rPr>
              <a:t> = new </a:t>
            </a:r>
            <a:r>
              <a:rPr lang="en-US" sz="1800" dirty="0" err="1">
                <a:latin typeface="Courier New" panose="02070309020205020404" pitchFamily="49" charset="0"/>
                <a:cs typeface="Courier New" panose="02070309020205020404" pitchFamily="49" charset="0"/>
              </a:rPr>
              <a:t>BufferedWriter</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osw</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bw.write</a:t>
            </a:r>
            <a:r>
              <a:rPr lang="en-US" sz="1800" dirty="0">
                <a:latin typeface="Courier New" panose="02070309020205020404" pitchFamily="49" charset="0"/>
                <a:cs typeface="Courier New" panose="02070309020205020404" pitchFamily="49" charset="0"/>
              </a:rPr>
              <a:t>(text);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bw.flush</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fis.close</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}catch(</a:t>
            </a:r>
            <a:r>
              <a:rPr lang="en-US" sz="1800" dirty="0" err="1">
                <a:latin typeface="Courier New" panose="02070309020205020404" pitchFamily="49" charset="0"/>
                <a:cs typeface="Courier New" panose="02070309020205020404" pitchFamily="49" charset="0"/>
              </a:rPr>
              <a:t>IOException</a:t>
            </a:r>
            <a:r>
              <a:rPr lang="en-US" sz="1800" dirty="0">
                <a:latin typeface="Courier New" panose="02070309020205020404" pitchFamily="49" charset="0"/>
                <a:cs typeface="Courier New" panose="02070309020205020404" pitchFamily="49" charset="0"/>
              </a:rPr>
              <a:t> ex)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System.err.println</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ex.toString</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a:t>
            </a: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909231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Normalization</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768458" y="1134255"/>
            <a:ext cx="10962747" cy="4737657"/>
          </a:xfrm>
        </p:spPr>
        <p:txBody>
          <a:bodyPr/>
          <a:lstStyle/>
          <a:p>
            <a:r>
              <a:rPr lang="en-US" sz="2000" dirty="0"/>
              <a:t>There are multiple ways to encode certain glyphs in Unicode:</a:t>
            </a:r>
          </a:p>
          <a:p>
            <a:pPr lvl="1"/>
            <a:r>
              <a:rPr lang="en-US" sz="2000" dirty="0">
                <a:solidFill>
                  <a:schemeClr val="accent1"/>
                </a:solidFill>
              </a:rPr>
              <a:t>è =  U+00E8</a:t>
            </a:r>
          </a:p>
          <a:p>
            <a:pPr lvl="1"/>
            <a:r>
              <a:rPr lang="en-US" sz="2000" dirty="0">
                <a:solidFill>
                  <a:schemeClr val="accent1"/>
                </a:solidFill>
              </a:rPr>
              <a:t>e + ` = è = U+0065 + U+0300</a:t>
            </a:r>
          </a:p>
          <a:p>
            <a:pPr lvl="1"/>
            <a:r>
              <a:rPr lang="ar-AE" sz="2000" dirty="0">
                <a:solidFill>
                  <a:schemeClr val="accent1"/>
                </a:solidFill>
              </a:rPr>
              <a:t>آ</a:t>
            </a:r>
            <a:r>
              <a:rPr lang="en-US" sz="2000" dirty="0">
                <a:solidFill>
                  <a:schemeClr val="accent1"/>
                </a:solidFill>
              </a:rPr>
              <a:t> = U+0622</a:t>
            </a:r>
          </a:p>
          <a:p>
            <a:pPr lvl="1"/>
            <a:r>
              <a:rPr lang="en-US" sz="2000" dirty="0">
                <a:solidFill>
                  <a:schemeClr val="accent1"/>
                </a:solidFill>
              </a:rPr>
              <a:t> </a:t>
            </a:r>
            <a:r>
              <a:rPr lang="ar-AE" sz="2000" dirty="0">
                <a:solidFill>
                  <a:schemeClr val="accent1"/>
                </a:solidFill>
              </a:rPr>
              <a:t>ٓ</a:t>
            </a:r>
            <a:r>
              <a:rPr lang="en-US" sz="2000" dirty="0">
                <a:solidFill>
                  <a:schemeClr val="accent1"/>
                </a:solidFill>
              </a:rPr>
              <a:t> + </a:t>
            </a:r>
            <a:r>
              <a:rPr lang="ar-AE" sz="2000" dirty="0">
                <a:solidFill>
                  <a:schemeClr val="accent1"/>
                </a:solidFill>
              </a:rPr>
              <a:t>ا</a:t>
            </a:r>
            <a:r>
              <a:rPr lang="en-US" sz="2000" dirty="0">
                <a:solidFill>
                  <a:schemeClr val="accent1"/>
                </a:solidFill>
              </a:rPr>
              <a:t> = </a:t>
            </a:r>
            <a:r>
              <a:rPr lang="ar-AE" sz="2000" dirty="0">
                <a:solidFill>
                  <a:schemeClr val="accent1"/>
                </a:solidFill>
              </a:rPr>
              <a:t>آ</a:t>
            </a:r>
            <a:r>
              <a:rPr lang="en-US" sz="2000" dirty="0">
                <a:solidFill>
                  <a:schemeClr val="accent1"/>
                </a:solidFill>
              </a:rPr>
              <a:t>  =U+0627 U+0653</a:t>
            </a:r>
          </a:p>
          <a:p>
            <a:r>
              <a:rPr lang="en-US" sz="2000" dirty="0"/>
              <a:t>The following string can exist in corpus in the form of first string below, whereas input string is in the form of second string, below. So, search result will be empty. </a:t>
            </a:r>
          </a:p>
          <a:p>
            <a:pPr lvl="1"/>
            <a:r>
              <a:rPr lang="ar-AE" sz="2000" dirty="0"/>
              <a:t>آدم</a:t>
            </a:r>
            <a:r>
              <a:rPr lang="en-US" sz="2000" dirty="0"/>
              <a:t> </a:t>
            </a:r>
            <a:r>
              <a:rPr lang="ar-AE" sz="2000" dirty="0"/>
              <a:t> </a:t>
            </a:r>
            <a:r>
              <a:rPr lang="en-US" sz="2000" dirty="0"/>
              <a:t>(U+0622 U+062F U+0645)</a:t>
            </a:r>
          </a:p>
          <a:p>
            <a:pPr lvl="1"/>
            <a:r>
              <a:rPr lang="ar-AE" sz="2000" dirty="0"/>
              <a:t>آدم</a:t>
            </a:r>
            <a:r>
              <a:rPr lang="en-US" sz="2000" dirty="0"/>
              <a:t> (U+0627 U+0653 U+062F U+0645)</a:t>
            </a:r>
          </a:p>
          <a:p>
            <a:r>
              <a:rPr lang="en-US" sz="2000"/>
              <a:t>For searching, sorting </a:t>
            </a:r>
            <a:r>
              <a:rPr lang="en-US" sz="2000" dirty="0"/>
              <a:t>and any string operations we </a:t>
            </a:r>
            <a:r>
              <a:rPr lang="en-US" sz="2000"/>
              <a:t>need normalization</a:t>
            </a:r>
            <a:endParaRPr lang="en-US" sz="2000" dirty="0"/>
          </a:p>
          <a:p>
            <a:r>
              <a:rPr lang="en-US" sz="2000" dirty="0"/>
              <a:t>Normalization ensures that the end representation is the same, even if users type differently </a:t>
            </a: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12782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Normalization</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768458" y="1350498"/>
            <a:ext cx="10962747" cy="4751725"/>
          </a:xfrm>
        </p:spPr>
        <p:txBody>
          <a:bodyPr/>
          <a:lstStyle/>
          <a:p>
            <a:r>
              <a:rPr lang="en-US" sz="2000" dirty="0"/>
              <a:t>Different </a:t>
            </a:r>
            <a:r>
              <a:rPr lang="en-US" sz="2000" dirty="0">
                <a:hlinkClick r:id="rId3"/>
              </a:rPr>
              <a:t>normalization forms </a:t>
            </a:r>
            <a:r>
              <a:rPr lang="en-US" sz="2000" dirty="0"/>
              <a:t>defined by Unicode are listed below:</a:t>
            </a:r>
          </a:p>
          <a:p>
            <a:pPr lvl="1"/>
            <a:r>
              <a:rPr lang="en-US" sz="2000" dirty="0"/>
              <a:t>Normalization Form D (NFD)</a:t>
            </a:r>
          </a:p>
          <a:p>
            <a:pPr lvl="1"/>
            <a:r>
              <a:rPr lang="en-US" sz="2000" dirty="0"/>
              <a:t>Normalization Form C (NFC)</a:t>
            </a:r>
          </a:p>
          <a:p>
            <a:pPr lvl="1"/>
            <a:r>
              <a:rPr lang="en-US" sz="2000" dirty="0"/>
              <a:t>Normalization Form KD (NFKD)</a:t>
            </a:r>
          </a:p>
          <a:p>
            <a:pPr lvl="1"/>
            <a:r>
              <a:rPr lang="en-US" sz="2000" dirty="0"/>
              <a:t>Normalization Form KC (NFKC)</a:t>
            </a:r>
          </a:p>
          <a:p>
            <a:r>
              <a:rPr lang="en-US" sz="2000" dirty="0"/>
              <a:t>In domain names NFC </a:t>
            </a:r>
            <a:r>
              <a:rPr lang="en-US" sz="2000"/>
              <a:t>is used</a:t>
            </a:r>
            <a:endParaRPr lang="en-US" sz="2000" dirty="0"/>
          </a:p>
          <a:p>
            <a:r>
              <a:rPr lang="en-US" sz="2000" dirty="0"/>
              <a:t>C is composed (</a:t>
            </a:r>
            <a:r>
              <a:rPr lang="en-US" sz="2000" dirty="0" err="1"/>
              <a:t>å</a:t>
            </a:r>
            <a:r>
              <a:rPr lang="en-US" sz="2000" dirty="0"/>
              <a:t> is one character), while D is decomposed (</a:t>
            </a:r>
            <a:r>
              <a:rPr lang="en-US" sz="2000" dirty="0" err="1"/>
              <a:t>å</a:t>
            </a:r>
            <a:r>
              <a:rPr lang="en-US" sz="2000" dirty="0"/>
              <a:t> is a + </a:t>
            </a:r>
            <a:r>
              <a:rPr lang="en-US" sz="2000"/>
              <a:t>ring-above)</a:t>
            </a:r>
            <a:endParaRPr lang="en-US" sz="2000" dirty="0"/>
          </a:p>
          <a:p>
            <a:r>
              <a:rPr lang="en-US" sz="2000" dirty="0"/>
              <a:t>K includes additional bug compatibility, and seldom </a:t>
            </a:r>
            <a:r>
              <a:rPr lang="en-US" sz="2000"/>
              <a:t>used now</a:t>
            </a:r>
            <a:endParaRPr lang="en-US" sz="2000"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4"/>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484728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Normalization Code - Python</a:t>
            </a: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Content Placeholder 1">
            <a:extLst>
              <a:ext uri="{FF2B5EF4-FFF2-40B4-BE49-F238E27FC236}">
                <a16:creationId xmlns:a16="http://schemas.microsoft.com/office/drawing/2014/main" id="{FB7948E5-B2D6-8C56-A5D6-101AB85423DE}"/>
              </a:ext>
            </a:extLst>
          </p:cNvPr>
          <p:cNvSpPr>
            <a:spLocks noGrp="1" noChangeArrowheads="1"/>
          </p:cNvSpPr>
          <p:nvPr>
            <p:ph sz="quarter" idx="10"/>
          </p:nvPr>
        </p:nvSpPr>
        <p:spPr bwMode="auto">
          <a:xfrm>
            <a:off x="420624" y="750720"/>
            <a:ext cx="11586545" cy="2031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import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unicodedata</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endPar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input_str</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input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take input from user</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endParaRPr kumimoji="0" lang="en-US"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normalized_input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unicodedata.normalize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'NFC'</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input_str</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#normalize user input</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endParaRPr kumimoji="0" lang="en-US"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normalized_input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endParaRPr kumimoji="0" lang="en-PK" altLang="en-P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8941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Normalization Code - Java</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marL="0" indent="0">
              <a:buNone/>
            </a:pPr>
            <a:r>
              <a:rPr lang="pt-BR" sz="1800" dirty="0">
                <a:latin typeface="Courier New" panose="02070309020205020404" pitchFamily="49" charset="0"/>
                <a:cs typeface="Courier New" panose="02070309020205020404" pitchFamily="49" charset="0"/>
              </a:rPr>
              <a:t>import com.ibm.icu.text.Normalizer2;</a:t>
            </a: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Scanner </a:t>
            </a:r>
            <a:r>
              <a:rPr lang="en-US" sz="1800" dirty="0" err="1">
                <a:latin typeface="Courier New" panose="02070309020205020404" pitchFamily="49" charset="0"/>
                <a:cs typeface="Courier New" panose="02070309020205020404" pitchFamily="49" charset="0"/>
              </a:rPr>
              <a:t>sc</a:t>
            </a:r>
            <a:r>
              <a:rPr lang="en-US" sz="1800" dirty="0">
                <a:latin typeface="Courier New" panose="02070309020205020404" pitchFamily="49" charset="0"/>
                <a:cs typeface="Courier New" panose="02070309020205020404" pitchFamily="49" charset="0"/>
              </a:rPr>
              <a:t> = new Scanner(System.in);</a:t>
            </a:r>
          </a:p>
          <a:p>
            <a:pPr marL="0" indent="0">
              <a:buNone/>
            </a:pPr>
            <a:r>
              <a:rPr lang="en-US" sz="1800" dirty="0">
                <a:latin typeface="Courier New" panose="02070309020205020404" pitchFamily="49" charset="0"/>
                <a:cs typeface="Courier New" panose="02070309020205020404" pitchFamily="49" charset="0"/>
              </a:rPr>
              <a:t>Normalizer2 norm = Normalizer2.getNFCInstance(); //get NFC object</a:t>
            </a:r>
          </a:p>
          <a:p>
            <a:pPr marL="0" indent="0">
              <a:buNone/>
            </a:pPr>
            <a:r>
              <a:rPr lang="en-US" sz="1800" dirty="0">
                <a:latin typeface="Courier New" panose="02070309020205020404" pitchFamily="49" charset="0"/>
                <a:cs typeface="Courier New" panose="02070309020205020404" pitchFamily="49" charset="0"/>
              </a:rPr>
              <a:t>String input;</a:t>
            </a:r>
          </a:p>
          <a:p>
            <a:pPr marL="0" indent="0">
              <a:buNone/>
            </a:pPr>
            <a:r>
              <a:rPr lang="en-US" sz="1800" dirty="0">
                <a:latin typeface="Courier New" panose="02070309020205020404" pitchFamily="49" charset="0"/>
                <a:cs typeface="Courier New" panose="02070309020205020404" pitchFamily="49" charset="0"/>
              </a:rPr>
              <a:t>input = </a:t>
            </a:r>
            <a:r>
              <a:rPr lang="en-US" sz="1800" dirty="0" err="1">
                <a:latin typeface="Courier New" panose="02070309020205020404" pitchFamily="49" charset="0"/>
                <a:cs typeface="Courier New" panose="02070309020205020404" pitchFamily="49" charset="0"/>
              </a:rPr>
              <a:t>sc.nextline</a:t>
            </a:r>
            <a:r>
              <a:rPr lang="en-US" sz="1800" dirty="0">
                <a:latin typeface="Courier New" panose="02070309020205020404" pitchFamily="49" charset="0"/>
                <a:cs typeface="Courier New" panose="02070309020205020404" pitchFamily="49" charset="0"/>
              </a:rPr>
              <a:t>();</a:t>
            </a:r>
          </a:p>
          <a:p>
            <a:pPr marL="0" indent="0">
              <a:buNone/>
            </a:pPr>
            <a:r>
              <a:rPr lang="en-US" sz="1800" dirty="0">
                <a:latin typeface="Courier New" panose="02070309020205020404" pitchFamily="49" charset="0"/>
                <a:cs typeface="Courier New" panose="02070309020205020404" pitchFamily="49" charset="0"/>
              </a:rPr>
              <a:t>String </a:t>
            </a:r>
            <a:r>
              <a:rPr lang="en-US" sz="1800" dirty="0" err="1">
                <a:latin typeface="Courier New" panose="02070309020205020404" pitchFamily="49" charset="0"/>
                <a:cs typeface="Courier New" panose="02070309020205020404" pitchFamily="49" charset="0"/>
              </a:rPr>
              <a:t>normalized_input</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norm.normalize</a:t>
            </a:r>
            <a:r>
              <a:rPr lang="en-US" sz="1800" dirty="0">
                <a:latin typeface="Courier New" panose="02070309020205020404" pitchFamily="49" charset="0"/>
                <a:cs typeface="Courier New" panose="02070309020205020404" pitchFamily="49" charset="0"/>
              </a:rPr>
              <a:t>(input);</a:t>
            </a:r>
          </a:p>
          <a:p>
            <a:pPr marL="0" indent="0">
              <a:buNone/>
            </a:pPr>
            <a:endParaRPr lang="en-US" sz="1800" dirty="0">
              <a:latin typeface="Courier New" panose="02070309020205020404" pitchFamily="49" charset="0"/>
              <a:cs typeface="Courier New" panose="02070309020205020404" pitchFamily="49" charset="0"/>
            </a:endParaRPr>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226299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850" y="1308848"/>
            <a:ext cx="8496082" cy="1701535"/>
          </a:xfrm>
        </p:spPr>
        <p:txBody>
          <a:bodyPr/>
          <a:lstStyle/>
          <a:p>
            <a:r>
              <a:rPr lang="en-US" dirty="0"/>
              <a:t>Internationalized Domain Names</a:t>
            </a:r>
          </a:p>
        </p:txBody>
      </p:sp>
    </p:spTree>
    <p:extLst>
      <p:ext uri="{BB962C8B-B14F-4D97-AF65-F5344CB8AC3E}">
        <p14:creationId xmlns:p14="http://schemas.microsoft.com/office/powerpoint/2010/main" val="1277556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Domain Names</a:t>
            </a:r>
          </a:p>
        </p:txBody>
      </p:sp>
      <p:sp>
        <p:nvSpPr>
          <p:cNvPr id="3" name="Content Placeholder 2"/>
          <p:cNvSpPr>
            <a:spLocks noGrp="1"/>
          </p:cNvSpPr>
          <p:nvPr>
            <p:ph sz="quarter" idx="10"/>
          </p:nvPr>
        </p:nvSpPr>
        <p:spPr>
          <a:xfrm>
            <a:off x="776157" y="1227326"/>
            <a:ext cx="10639685" cy="4810666"/>
          </a:xfrm>
        </p:spPr>
        <p:txBody>
          <a:bodyPr/>
          <a:lstStyle/>
          <a:p>
            <a:r>
              <a:rPr lang="en-US" sz="2000" dirty="0"/>
              <a:t>A domain name is an ordered set of labels or strings:  </a:t>
            </a:r>
            <a:r>
              <a:rPr lang="en-US" sz="2000" dirty="0">
                <a:hlinkClick r:id="rId3"/>
              </a:rPr>
              <a:t>www.example.co</a:t>
            </a:r>
            <a:r>
              <a:rPr lang="en-US" sz="2000">
                <a:hlinkClick r:id="rId3"/>
              </a:rPr>
              <a:t>.uk</a:t>
            </a:r>
            <a:endParaRPr lang="en-US" sz="2000" dirty="0"/>
          </a:p>
          <a:p>
            <a:pPr lvl="1"/>
            <a:r>
              <a:rPr lang="en-US" sz="2000" dirty="0"/>
              <a:t>The top-level domain (TLD) is the rightmost label: ”</a:t>
            </a:r>
            <a:r>
              <a:rPr lang="en-US" sz="2000" err="1"/>
              <a:t>uk</a:t>
            </a:r>
            <a:r>
              <a:rPr lang="en-US" sz="2000"/>
              <a:t>”</a:t>
            </a:r>
            <a:endParaRPr lang="en-US" sz="2000" dirty="0"/>
          </a:p>
          <a:p>
            <a:pPr lvl="1"/>
            <a:r>
              <a:rPr lang="en-US" sz="2000" dirty="0"/>
              <a:t>Second-level domain: “</a:t>
            </a:r>
            <a:r>
              <a:rPr lang="en-US" sz="2000"/>
              <a:t>co”</a:t>
            </a:r>
            <a:endParaRPr lang="en-US" sz="2000" dirty="0"/>
          </a:p>
          <a:p>
            <a:pPr lvl="1"/>
            <a:r>
              <a:rPr lang="en-US" sz="2000" dirty="0"/>
              <a:t>Third-level domain: “</a:t>
            </a:r>
            <a:r>
              <a:rPr lang="en-US" sz="2000"/>
              <a:t>example”</a:t>
            </a:r>
            <a:endParaRPr lang="en-US" sz="2000" dirty="0"/>
          </a:p>
          <a:p>
            <a:r>
              <a:rPr lang="en-US" sz="2000" dirty="0"/>
              <a:t>Initially, TLDs were only two or three characters long (e.g., </a:t>
            </a:r>
            <a:r>
              <a:rPr lang="en-US" sz="2000" dirty="0">
                <a:solidFill>
                  <a:schemeClr val="accent1"/>
                </a:solidFill>
              </a:rPr>
              <a:t>.ca, .</a:t>
            </a:r>
            <a:r>
              <a:rPr lang="en-US" sz="2000">
                <a:solidFill>
                  <a:schemeClr val="accent1"/>
                </a:solidFill>
              </a:rPr>
              <a:t>com</a:t>
            </a:r>
            <a:r>
              <a:rPr lang="en-US" sz="2000"/>
              <a:t>)</a:t>
            </a:r>
            <a:endParaRPr lang="en-US" sz="2000" dirty="0"/>
          </a:p>
          <a:p>
            <a:r>
              <a:rPr lang="en-US" sz="2000" dirty="0"/>
              <a:t>Now TLDs can be longer strings (e.g., </a:t>
            </a:r>
            <a:r>
              <a:rPr lang="en-US" sz="2000" dirty="0">
                <a:solidFill>
                  <a:schemeClr val="accent1"/>
                </a:solidFill>
              </a:rPr>
              <a:t>.info, .google, .</a:t>
            </a:r>
            <a:r>
              <a:rPr lang="en-US" sz="2000">
                <a:solidFill>
                  <a:schemeClr val="accent1"/>
                </a:solidFill>
              </a:rPr>
              <a:t>engineering</a:t>
            </a:r>
            <a:r>
              <a:rPr lang="en-US" sz="2000"/>
              <a:t>)</a:t>
            </a:r>
            <a:endParaRPr lang="en-US" sz="2000" dirty="0"/>
          </a:p>
          <a:p>
            <a:r>
              <a:rPr lang="en-US" sz="2000" dirty="0"/>
              <a:t>TLDs delegated in the </a:t>
            </a:r>
            <a:r>
              <a:rPr lang="en-US" sz="2000" dirty="0">
                <a:hlinkClick r:id="rId4"/>
              </a:rPr>
              <a:t>root zone</a:t>
            </a:r>
            <a:r>
              <a:rPr lang="en-US" sz="2000" dirty="0"/>
              <a:t> can change over time, so a fixed list can </a:t>
            </a:r>
            <a:r>
              <a:rPr lang="en-US" sz="2000"/>
              <a:t>get outdated</a:t>
            </a:r>
            <a:endParaRPr lang="en-US" sz="2000" dirty="0"/>
          </a:p>
          <a:p>
            <a:r>
              <a:rPr lang="en-US" sz="2000" dirty="0"/>
              <a:t>Each label is </a:t>
            </a:r>
            <a:r>
              <a:rPr lang="en-US" sz="2000"/>
              <a:t>63 octets</a:t>
            </a:r>
            <a:endParaRPr lang="en-US" sz="2000" dirty="0"/>
          </a:p>
          <a:p>
            <a:r>
              <a:rPr lang="en-US" sz="2000" dirty="0">
                <a:solidFill>
                  <a:schemeClr val="tx1"/>
                </a:solidFill>
              </a:rPr>
              <a:t>Total domain name length can not be more than 255 (including </a:t>
            </a:r>
            <a:r>
              <a:rPr lang="en-US" sz="2000">
                <a:solidFill>
                  <a:schemeClr val="tx1"/>
                </a:solidFill>
              </a:rPr>
              <a:t>separators)</a:t>
            </a:r>
            <a:endParaRPr lang="en-US" sz="2000" dirty="0">
              <a:solidFill>
                <a:schemeClr val="tx1"/>
              </a:solidFill>
            </a:endParaRPr>
          </a:p>
          <a:p>
            <a:endParaRPr lang="en-US" sz="2000" dirty="0"/>
          </a:p>
          <a:p>
            <a:endParaRPr lang="en-US" dirty="0"/>
          </a:p>
        </p:txBody>
      </p:sp>
      <p:pic>
        <p:nvPicPr>
          <p:cNvPr id="4" name="Picture 3">
            <a:extLst>
              <a:ext uri="{FF2B5EF4-FFF2-40B4-BE49-F238E27FC236}">
                <a16:creationId xmlns:a16="http://schemas.microsoft.com/office/drawing/2014/main" id="{BC8A6867-0A83-6445-BBBC-2BA130ED714A}"/>
              </a:ext>
            </a:extLst>
          </p:cNvPr>
          <p:cNvPicPr>
            <a:picLocks noChangeAspect="1"/>
          </p:cNvPicPr>
          <p:nvPr/>
        </p:nvPicPr>
        <p:blipFill>
          <a:blip r:embed="rId5"/>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088321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Internationalized Domain Names (IDNs)</a:t>
            </a:r>
          </a:p>
        </p:txBody>
      </p:sp>
      <p:sp>
        <p:nvSpPr>
          <p:cNvPr id="3" name="Content Placeholder 2"/>
          <p:cNvSpPr>
            <a:spLocks noGrp="1"/>
          </p:cNvSpPr>
          <p:nvPr>
            <p:ph sz="quarter" idx="10"/>
          </p:nvPr>
        </p:nvSpPr>
        <p:spPr>
          <a:xfrm>
            <a:off x="776157" y="1227326"/>
            <a:ext cx="10639685" cy="4810666"/>
          </a:xfrm>
        </p:spPr>
        <p:txBody>
          <a:bodyPr/>
          <a:lstStyle/>
          <a:p>
            <a:r>
              <a:rPr lang="en-US" sz="2000"/>
              <a:t>Domain names can also be internationalized when one of the labels contains at least one non-ASCII character</a:t>
            </a:r>
          </a:p>
          <a:p>
            <a:pPr lvl="1"/>
            <a:r>
              <a:rPr lang="en-US" sz="2000"/>
              <a:t>For example: </a:t>
            </a:r>
            <a:r>
              <a:rPr lang="en-US" sz="2000">
                <a:hlinkClick r:id="rId3"/>
              </a:rPr>
              <a:t>www.exâmple.ca</a:t>
            </a:r>
            <a:r>
              <a:rPr lang="en-US" sz="2000"/>
              <a:t>, </a:t>
            </a:r>
            <a:r>
              <a:rPr lang="ja-JP" altLang="en-US" sz="2000">
                <a:solidFill>
                  <a:schemeClr val="accent1"/>
                </a:solidFill>
              </a:rPr>
              <a:t>普遍接受</a:t>
            </a:r>
            <a:r>
              <a:rPr lang="en-US" altLang="ja-JP" sz="2000">
                <a:solidFill>
                  <a:schemeClr val="accent1"/>
                </a:solidFill>
              </a:rPr>
              <a:t>-</a:t>
            </a:r>
            <a:r>
              <a:rPr lang="ja-JP" altLang="en-US" sz="2000">
                <a:solidFill>
                  <a:schemeClr val="accent1"/>
                </a:solidFill>
              </a:rPr>
              <a:t>测试</a:t>
            </a:r>
            <a:r>
              <a:rPr lang="en-US" altLang="ja-JP" sz="2000">
                <a:solidFill>
                  <a:schemeClr val="accent1"/>
                </a:solidFill>
              </a:rPr>
              <a:t>.</a:t>
            </a:r>
            <a:r>
              <a:rPr lang="ja-JP" altLang="en-US" sz="2000">
                <a:solidFill>
                  <a:schemeClr val="accent1"/>
                </a:solidFill>
              </a:rPr>
              <a:t>世界</a:t>
            </a:r>
            <a:r>
              <a:rPr lang="en-US" altLang="ja-JP" sz="2000">
                <a:solidFill>
                  <a:schemeClr val="accent1"/>
                </a:solidFill>
              </a:rPr>
              <a:t>.</a:t>
            </a:r>
            <a:r>
              <a:rPr lang="en-US" altLang="ja-JP" sz="2000"/>
              <a:t>, </a:t>
            </a:r>
            <a:r>
              <a:rPr lang="ar-AE" altLang="ja-JP" sz="2000" dirty="0">
                <a:solidFill>
                  <a:schemeClr val="accent1"/>
                </a:solidFill>
              </a:rPr>
              <a:t>صحة.مصر</a:t>
            </a:r>
            <a:r>
              <a:rPr lang="en-US" altLang="ja-JP" sz="2000" dirty="0"/>
              <a:t>,</a:t>
            </a:r>
            <a:r>
              <a:rPr lang="en-US" altLang="ja-JP" sz="2000" dirty="0">
                <a:solidFill>
                  <a:schemeClr val="accent1"/>
                </a:solidFill>
              </a:rPr>
              <a:t> </a:t>
            </a:r>
            <a:r>
              <a:rPr lang="th-TH" altLang="ja-JP" sz="2000" dirty="0">
                <a:solidFill>
                  <a:schemeClr val="accent1"/>
                </a:solidFill>
              </a:rPr>
              <a:t>ทัวร์เที่ยวไทย.ไทย</a:t>
            </a:r>
            <a:endParaRPr lang="en-US" altLang="ja-JP" sz="2000" dirty="0">
              <a:solidFill>
                <a:schemeClr val="accent1"/>
              </a:solidFill>
            </a:endParaRPr>
          </a:p>
          <a:p>
            <a:r>
              <a:rPr lang="en-US" sz="2000" dirty="0"/>
              <a:t>There are two equivalent forms of IDN domain labels: U-label </a:t>
            </a:r>
            <a:r>
              <a:rPr lang="en-US" sz="2000"/>
              <a:t>and A-label</a:t>
            </a:r>
            <a:endParaRPr lang="en-US" sz="2000" dirty="0"/>
          </a:p>
          <a:p>
            <a:pPr lvl="1"/>
            <a:r>
              <a:rPr lang="en-US" sz="2000" dirty="0"/>
              <a:t>Human users use the IDN version called U-label (using UTF-8 format): </a:t>
            </a:r>
            <a:r>
              <a:rPr lang="en-US" sz="2000" dirty="0" err="1">
                <a:solidFill>
                  <a:schemeClr val="accent1"/>
                </a:solidFill>
              </a:rPr>
              <a:t>exâmple</a:t>
            </a:r>
            <a:r>
              <a:rPr lang="en-US" sz="2000" dirty="0">
                <a:solidFill>
                  <a:schemeClr val="accent1"/>
                </a:solidFill>
              </a:rPr>
              <a:t> </a:t>
            </a:r>
          </a:p>
          <a:p>
            <a:pPr lvl="1"/>
            <a:r>
              <a:rPr lang="en-US" sz="2000" dirty="0"/>
              <a:t>DNS uses an ASCII equivalent called A-label:</a:t>
            </a:r>
          </a:p>
          <a:p>
            <a:pPr marL="1371600" lvl="2" indent="-457200">
              <a:buFont typeface="+mj-lt"/>
              <a:buAutoNum type="arabicPeriod"/>
            </a:pPr>
            <a:r>
              <a:rPr lang="en-US" sz="2000" dirty="0"/>
              <a:t>Take user input and normalize and check against IDNA2008 to form </a:t>
            </a:r>
            <a:r>
              <a:rPr lang="en-US" sz="2000"/>
              <a:t>IDN U-label</a:t>
            </a:r>
            <a:endParaRPr lang="en-US" sz="2000" dirty="0"/>
          </a:p>
          <a:p>
            <a:pPr marL="1371600" lvl="2" indent="-457200">
              <a:buFont typeface="+mj-lt"/>
              <a:buAutoNum type="arabicPeriod"/>
            </a:pPr>
            <a:r>
              <a:rPr lang="en-US" sz="2000" dirty="0"/>
              <a:t>Convert U-label to </a:t>
            </a:r>
            <a:r>
              <a:rPr lang="en-US" sz="2000" dirty="0" err="1"/>
              <a:t>punycode</a:t>
            </a:r>
            <a:r>
              <a:rPr lang="en-US" sz="2000" dirty="0"/>
              <a:t> (using </a:t>
            </a:r>
            <a:r>
              <a:rPr lang="fr" sz="2000"/>
              <a:t>RFC3492)</a:t>
            </a:r>
            <a:endParaRPr lang="en-US" sz="2000" dirty="0"/>
          </a:p>
          <a:p>
            <a:pPr marL="1371600" lvl="2" indent="-457200">
              <a:buFont typeface="+mj-lt"/>
              <a:buAutoNum type="arabicPeriod"/>
            </a:pPr>
            <a:r>
              <a:rPr lang="en-US" sz="2000" dirty="0"/>
              <a:t>Add the “</a:t>
            </a:r>
            <a:r>
              <a:rPr lang="en-US" sz="2000" dirty="0" err="1"/>
              <a:t>xn</a:t>
            </a:r>
            <a:r>
              <a:rPr lang="en-US" sz="2000" dirty="0"/>
              <a:t>--” prefix to identify the ASCII string as an </a:t>
            </a:r>
            <a:r>
              <a:rPr lang="en-US" sz="2000"/>
              <a:t>IDN A-label</a:t>
            </a:r>
            <a:endParaRPr lang="en-US" sz="2000" dirty="0"/>
          </a:p>
          <a:p>
            <a:pPr marL="1487487" lvl="3" indent="-457200">
              <a:buFont typeface="Arial" panose="020B0604020202020204" pitchFamily="34" charset="0"/>
              <a:buChar char="•"/>
            </a:pPr>
            <a:r>
              <a:rPr lang="en-US" sz="2000" dirty="0" err="1">
                <a:solidFill>
                  <a:schemeClr val="accent1"/>
                </a:solidFill>
              </a:rPr>
              <a:t>exâmple</a:t>
            </a:r>
            <a:r>
              <a:rPr lang="en-US" sz="2000" dirty="0">
                <a:solidFill>
                  <a:schemeClr val="accent1"/>
                </a:solidFill>
              </a:rPr>
              <a:t> </a:t>
            </a:r>
            <a:r>
              <a:rPr lang="en-US" sz="2000" dirty="0">
                <a:solidFill>
                  <a:schemeClr val="tx1"/>
                </a:solidFill>
              </a:rPr>
              <a:t>=&gt; </a:t>
            </a:r>
            <a:r>
              <a:rPr lang="en-US" sz="2000" dirty="0" err="1">
                <a:solidFill>
                  <a:schemeClr val="accent1"/>
                </a:solidFill>
              </a:rPr>
              <a:t>exmple-xta</a:t>
            </a:r>
            <a:r>
              <a:rPr lang="en-US" sz="2000" dirty="0">
                <a:solidFill>
                  <a:schemeClr val="accent1"/>
                </a:solidFill>
              </a:rPr>
              <a:t> </a:t>
            </a:r>
            <a:r>
              <a:rPr lang="en-US" sz="2000" dirty="0">
                <a:solidFill>
                  <a:schemeClr val="tx1"/>
                </a:solidFill>
              </a:rPr>
              <a:t>=&gt;</a:t>
            </a:r>
            <a:r>
              <a:rPr lang="en-US" sz="2000" dirty="0">
                <a:solidFill>
                  <a:schemeClr val="accent1"/>
                </a:solidFill>
              </a:rPr>
              <a:t> </a:t>
            </a:r>
            <a:r>
              <a:rPr lang="en-US" sz="2000" dirty="0" err="1">
                <a:solidFill>
                  <a:schemeClr val="accent1"/>
                </a:solidFill>
              </a:rPr>
              <a:t>xn</a:t>
            </a:r>
            <a:r>
              <a:rPr lang="en-US" sz="2000" dirty="0">
                <a:solidFill>
                  <a:schemeClr val="accent1"/>
                </a:solidFill>
              </a:rPr>
              <a:t>--</a:t>
            </a:r>
            <a:r>
              <a:rPr lang="en-US" sz="2000" dirty="0" err="1">
                <a:solidFill>
                  <a:schemeClr val="accent1"/>
                </a:solidFill>
              </a:rPr>
              <a:t>exmple-xta</a:t>
            </a:r>
            <a:endParaRPr lang="en-US" sz="2000" dirty="0">
              <a:solidFill>
                <a:schemeClr val="accent1"/>
              </a:solidFill>
            </a:endParaRPr>
          </a:p>
          <a:p>
            <a:pPr marL="1487487" lvl="3" indent="-457200">
              <a:buFont typeface="Arial" panose="020B0604020202020204" pitchFamily="34" charset="0"/>
              <a:buChar char="•"/>
            </a:pPr>
            <a:r>
              <a:rPr lang="ja-JP" altLang="en-US" sz="2000" dirty="0">
                <a:solidFill>
                  <a:schemeClr val="accent1"/>
                </a:solidFill>
              </a:rPr>
              <a:t>普遍接受</a:t>
            </a:r>
            <a:r>
              <a:rPr lang="en-US" altLang="ja-JP" sz="2000" dirty="0">
                <a:solidFill>
                  <a:schemeClr val="accent1"/>
                </a:solidFill>
              </a:rPr>
              <a:t>-</a:t>
            </a:r>
            <a:r>
              <a:rPr lang="ja-JP" altLang="en-US" sz="2000" dirty="0">
                <a:solidFill>
                  <a:schemeClr val="accent1"/>
                </a:solidFill>
              </a:rPr>
              <a:t>测试</a:t>
            </a:r>
            <a:r>
              <a:rPr lang="en-US" altLang="ja-JP" sz="2000" dirty="0">
                <a:solidFill>
                  <a:schemeClr val="accent1"/>
                </a:solidFill>
              </a:rPr>
              <a:t> </a:t>
            </a:r>
            <a:r>
              <a:rPr lang="en-US" altLang="ja-JP" sz="2000" dirty="0">
                <a:solidFill>
                  <a:schemeClr val="tx1"/>
                </a:solidFill>
              </a:rPr>
              <a:t>=&gt;</a:t>
            </a:r>
            <a:r>
              <a:rPr lang="en-US" altLang="ja-JP" sz="2000" dirty="0">
                <a:solidFill>
                  <a:schemeClr val="accent1"/>
                </a:solidFill>
              </a:rPr>
              <a:t> </a:t>
            </a:r>
            <a:r>
              <a:rPr lang="en-US" sz="2000" dirty="0">
                <a:solidFill>
                  <a:schemeClr val="accent1"/>
                </a:solidFill>
              </a:rPr>
              <a:t>--f38am99bqvcd5liy1cxsg </a:t>
            </a:r>
            <a:r>
              <a:rPr lang="en-US" sz="2000" dirty="0">
                <a:solidFill>
                  <a:schemeClr val="tx1"/>
                </a:solidFill>
              </a:rPr>
              <a:t>=&gt;</a:t>
            </a:r>
            <a:r>
              <a:rPr lang="en-US" sz="2000" dirty="0">
                <a:solidFill>
                  <a:schemeClr val="accent1"/>
                </a:solidFill>
              </a:rPr>
              <a:t> </a:t>
            </a:r>
            <a:r>
              <a:rPr lang="en-US" sz="2000" dirty="0" err="1">
                <a:solidFill>
                  <a:schemeClr val="accent1"/>
                </a:solidFill>
              </a:rPr>
              <a:t>xn</a:t>
            </a:r>
            <a:r>
              <a:rPr lang="en-US" sz="2000" dirty="0">
                <a:solidFill>
                  <a:schemeClr val="accent1"/>
                </a:solidFill>
              </a:rPr>
              <a:t>----f38am99bqvcd5liy1cxsg </a:t>
            </a:r>
          </a:p>
          <a:p>
            <a:r>
              <a:rPr lang="en-US" sz="2000" dirty="0"/>
              <a:t>Most systems should </a:t>
            </a:r>
            <a:r>
              <a:rPr lang="en-US" sz="2000"/>
              <a:t>use U-labels</a:t>
            </a:r>
            <a:r>
              <a:rPr lang="en-US" sz="2000" dirty="0"/>
              <a:t>, </a:t>
            </a:r>
            <a:r>
              <a:rPr lang="en-US" sz="2000"/>
              <a:t>particularly databases</a:t>
            </a:r>
            <a:endParaRPr lang="en-US" sz="2000" dirty="0"/>
          </a:p>
          <a:p>
            <a:endParaRPr lang="en-US" sz="2000" dirty="0"/>
          </a:p>
          <a:p>
            <a:endParaRPr lang="en-US" dirty="0"/>
          </a:p>
        </p:txBody>
      </p:sp>
      <p:pic>
        <p:nvPicPr>
          <p:cNvPr id="4" name="Picture 3">
            <a:extLst>
              <a:ext uri="{FF2B5EF4-FFF2-40B4-BE49-F238E27FC236}">
                <a16:creationId xmlns:a16="http://schemas.microsoft.com/office/drawing/2014/main" id="{BC8A6867-0A83-6445-BBBC-2BA130ED714A}"/>
              </a:ext>
            </a:extLst>
          </p:cNvPr>
          <p:cNvPicPr>
            <a:picLocks noChangeAspect="1"/>
          </p:cNvPicPr>
          <p:nvPr/>
        </p:nvPicPr>
        <p:blipFill>
          <a:blip r:embed="rId4"/>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649492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Convert U-Label </a:t>
            </a:r>
            <a:r>
              <a:rPr lang="en-US" dirty="0">
                <a:sym typeface="Wingdings" pitchFamily="2" charset="2"/>
              </a:rPr>
              <a:t></a:t>
            </a:r>
            <a:r>
              <a:rPr lang="en-US" dirty="0"/>
              <a:t> A-Label: Python</a:t>
            </a:r>
          </a:p>
        </p:txBody>
      </p:sp>
      <p:pic>
        <p:nvPicPr>
          <p:cNvPr id="4" name="Picture 3">
            <a:extLst>
              <a:ext uri="{FF2B5EF4-FFF2-40B4-BE49-F238E27FC236}">
                <a16:creationId xmlns:a16="http://schemas.microsoft.com/office/drawing/2014/main" id="{BC8A6867-0A83-6445-BBBC-2BA130ED714A}"/>
              </a:ext>
            </a:extLst>
          </p:cNvPr>
          <p:cNvPicPr>
            <a:picLocks noChangeAspect="1"/>
          </p:cNvPicPr>
          <p:nvPr/>
        </p:nvPicPr>
        <p:blipFill>
          <a:blip r:embed="rId2"/>
          <a:stretch>
            <a:fillRect/>
          </a:stretch>
        </p:blipFill>
        <p:spPr>
          <a:xfrm>
            <a:off x="10902950" y="32733"/>
            <a:ext cx="1241861" cy="563488"/>
          </a:xfrm>
          <a:prstGeom prst="rect">
            <a:avLst/>
          </a:prstGeom>
        </p:spPr>
      </p:pic>
      <p:sp>
        <p:nvSpPr>
          <p:cNvPr id="2" name="Content Placeholder 1">
            <a:extLst>
              <a:ext uri="{FF2B5EF4-FFF2-40B4-BE49-F238E27FC236}">
                <a16:creationId xmlns:a16="http://schemas.microsoft.com/office/drawing/2014/main" id="{46EEF13B-129C-B9E0-E776-AF4AEE1C6EBF}"/>
              </a:ext>
            </a:extLst>
          </p:cNvPr>
          <p:cNvSpPr>
            <a:spLocks noGrp="1" noChangeArrowheads="1"/>
          </p:cNvSpPr>
          <p:nvPr>
            <p:ph sz="quarter" idx="10"/>
          </p:nvPr>
        </p:nvSpPr>
        <p:spPr bwMode="auto">
          <a:xfrm>
            <a:off x="348336" y="1031212"/>
            <a:ext cx="11787201" cy="35394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6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import </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unicodedata</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#library for normalization</a:t>
            </a:r>
            <a:b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6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import </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idna</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#library for conversion</a:t>
            </a:r>
            <a:b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ar-SA"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صحة.مصر</a:t>
            </a:r>
            <a:r>
              <a:rPr kumimoji="0" lang="en-PK"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br>
              <a:rPr kumimoji="0" lang="en-PK"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sz="16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try</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_normalized = </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unicodedata.normalize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'NFC'</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#normalize to NFC</a:t>
            </a:r>
            <a:b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16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_normalized)</a:t>
            </a:r>
            <a:b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alabel</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idna.encode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_normalized).decode(</a:t>
            </a:r>
            <a:r>
              <a:rPr kumimoji="0" lang="en-PK"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"ascii"</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#U-label to A-label</a:t>
            </a:r>
            <a:b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16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alabel</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ulabel</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idna.decode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alabel</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6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ulabel</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6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 </a:t>
            </a:r>
            <a:r>
              <a:rPr kumimoji="0" lang="en-PK" altLang="en-PK" sz="16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idna.IDNAError</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6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as </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a:t>
            </a:r>
            <a:b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6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"Domain '{domain</a:t>
            </a:r>
            <a:r>
              <a:rPr kumimoji="0" lang="en-US"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Name</a:t>
            </a:r>
            <a:r>
              <a:rPr kumimoji="0" lang="en-PK"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 is invalid: {e}"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#invalid domain as per IDNA 2008</a:t>
            </a:r>
            <a:br>
              <a:rPr kumimoji="0" lang="en-PK" altLang="en-PK" sz="16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6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 </a:t>
            </a:r>
            <a:r>
              <a:rPr kumimoji="0" lang="en-PK" altLang="en-PK" sz="16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Exception </a:t>
            </a:r>
            <a:r>
              <a:rPr kumimoji="0" lang="en-PK" altLang="en-PK" sz="16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as </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a:t>
            </a:r>
            <a:b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6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6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"ERROR: {e}"</a:t>
            </a:r>
            <a:r>
              <a:rPr kumimoji="0" lang="en-PK" altLang="en-PK" sz="16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endParaRPr kumimoji="0" lang="en-PK" altLang="en-PK"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23300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Convert U-Label </a:t>
            </a:r>
            <a:r>
              <a:rPr lang="en-US" dirty="0">
                <a:sym typeface="Wingdings" pitchFamily="2" charset="2"/>
              </a:rPr>
              <a:t></a:t>
            </a:r>
            <a:r>
              <a:rPr lang="en-US" dirty="0"/>
              <a:t> A-Label: Java	</a:t>
            </a:r>
          </a:p>
        </p:txBody>
      </p:sp>
      <p:sp>
        <p:nvSpPr>
          <p:cNvPr id="3" name="Content Placeholder 2"/>
          <p:cNvSpPr>
            <a:spLocks noGrp="1"/>
          </p:cNvSpPr>
          <p:nvPr>
            <p:ph sz="quarter" idx="10"/>
          </p:nvPr>
        </p:nvSpPr>
        <p:spPr>
          <a:xfrm>
            <a:off x="776157" y="1227326"/>
            <a:ext cx="10639685" cy="4810666"/>
          </a:xfrm>
        </p:spPr>
        <p:txBody>
          <a:bodyPr/>
          <a:lstStyle/>
          <a:p>
            <a:r>
              <a:rPr lang="fr-FR" sz="2000" dirty="0"/>
              <a:t>International Components for Unicode (</a:t>
            </a:r>
            <a:r>
              <a:rPr lang="fr-FR" sz="2000"/>
              <a:t>ICU)</a:t>
            </a:r>
            <a:endParaRPr lang="en-US" sz="2000" dirty="0"/>
          </a:p>
          <a:p>
            <a:r>
              <a:rPr lang="en-US" sz="2000" dirty="0"/>
              <a:t>The gold standard library </a:t>
            </a:r>
            <a:r>
              <a:rPr lang="en-US" sz="2000"/>
              <a:t>for Unicode, it </a:t>
            </a:r>
            <a:r>
              <a:rPr lang="en-US" sz="2000" dirty="0"/>
              <a:t>was developed by IBM and is now managed </a:t>
            </a:r>
            <a:r>
              <a:rPr lang="en-US" sz="2000"/>
              <a:t>by Unicode in </a:t>
            </a:r>
            <a:r>
              <a:rPr lang="en-US" sz="2000" dirty="0"/>
              <a:t>sync with Unicode standards.</a:t>
            </a:r>
          </a:p>
          <a:p>
            <a:pPr lvl="1"/>
            <a:r>
              <a:rPr lang="en-US" sz="2000" dirty="0"/>
              <a:t>IDNA Conversion is based on Unicode </a:t>
            </a:r>
            <a:r>
              <a:rPr lang="en-US" sz="2000" dirty="0">
                <a:hlinkClick r:id="rId3"/>
              </a:rPr>
              <a:t>UTS46</a:t>
            </a:r>
            <a:r>
              <a:rPr lang="en-US" sz="2000" dirty="0"/>
              <a:t>, which supports transition from IDNA2003 to IDNA2008. However, it is possible to configure not to support transition (recommended).</a:t>
            </a:r>
          </a:p>
          <a:p>
            <a:pPr lvl="1"/>
            <a:r>
              <a:rPr lang="en-US" sz="2000" dirty="0"/>
              <a:t>IDNA Conversion includes normalization as per IDNA (</a:t>
            </a:r>
            <a:r>
              <a:rPr lang="en-US" sz="2000"/>
              <a:t>good!)</a:t>
            </a:r>
            <a:endParaRPr lang="en-US" sz="2000" dirty="0"/>
          </a:p>
          <a:p>
            <a:pPr lvl="1"/>
            <a:r>
              <a:rPr lang="en-US" sz="2000" dirty="0"/>
              <a:t>Check if there are errors in the conversion by calling </a:t>
            </a:r>
            <a:r>
              <a:rPr lang="en-US" sz="2000" dirty="0" err="1"/>
              <a:t>info.</a:t>
            </a:r>
            <a:r>
              <a:rPr lang="en-US" sz="2000" err="1"/>
              <a:t>hasErrors</a:t>
            </a:r>
            <a:r>
              <a:rPr lang="en-US" sz="2000"/>
              <a:t>()</a:t>
            </a:r>
            <a:endParaRPr lang="en-US" sz="2000" dirty="0"/>
          </a:p>
          <a:p>
            <a:pPr lvl="1"/>
            <a:r>
              <a:rPr lang="en-US" sz="2000" dirty="0"/>
              <a:t>For IDNs, set the options to restrict the validation and use </a:t>
            </a:r>
            <a:r>
              <a:rPr lang="en-US" sz="2000"/>
              <a:t>to IDNA2008</a:t>
            </a:r>
            <a:endParaRPr lang="en-US" sz="2000" dirty="0"/>
          </a:p>
          <a:p>
            <a:pPr lvl="1"/>
            <a:r>
              <a:rPr lang="en-US" sz="2000" dirty="0"/>
              <a:t>The static methods implement IDNA2003, and non-static methods </a:t>
            </a:r>
            <a:r>
              <a:rPr lang="en-US" sz="2000"/>
              <a:t>implement IDNA2008</a:t>
            </a:r>
            <a:endParaRPr lang="en-US" sz="2000" dirty="0"/>
          </a:p>
        </p:txBody>
      </p:sp>
      <p:pic>
        <p:nvPicPr>
          <p:cNvPr id="4" name="Picture 3">
            <a:extLst>
              <a:ext uri="{FF2B5EF4-FFF2-40B4-BE49-F238E27FC236}">
                <a16:creationId xmlns:a16="http://schemas.microsoft.com/office/drawing/2014/main" id="{BC8A6867-0A83-6445-BBBC-2BA130ED714A}"/>
              </a:ext>
            </a:extLst>
          </p:cNvPr>
          <p:cNvPicPr>
            <a:picLocks noChangeAspect="1"/>
          </p:cNvPicPr>
          <p:nvPr/>
        </p:nvPicPr>
        <p:blipFill>
          <a:blip r:embed="rId4"/>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7238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BD06-17DB-4584-AF10-02AE8394A149}"/>
              </a:ext>
            </a:extLst>
          </p:cNvPr>
          <p:cNvSpPr>
            <a:spLocks noGrp="1"/>
          </p:cNvSpPr>
          <p:nvPr>
            <p:ph type="title"/>
          </p:nvPr>
        </p:nvSpPr>
        <p:spPr/>
        <p:txBody>
          <a:bodyPr>
            <a:noAutofit/>
          </a:bodyPr>
          <a:lstStyle/>
          <a:p>
            <a:r>
              <a:rPr lang="en-US"/>
              <a:t>Universal Acceptance of Domain Names and Email</a:t>
            </a:r>
            <a:endParaRPr lang="en-SG"/>
          </a:p>
        </p:txBody>
      </p:sp>
      <p:sp>
        <p:nvSpPr>
          <p:cNvPr id="4" name="Rectangle 3">
            <a:extLst>
              <a:ext uri="{FF2B5EF4-FFF2-40B4-BE49-F238E27FC236}">
                <a16:creationId xmlns:a16="http://schemas.microsoft.com/office/drawing/2014/main" id="{4CA36FDA-29B9-254C-8975-5ABB15D41994}"/>
              </a:ext>
            </a:extLst>
          </p:cNvPr>
          <p:cNvSpPr/>
          <p:nvPr/>
        </p:nvSpPr>
        <p:spPr>
          <a:xfrm>
            <a:off x="926617" y="2150772"/>
            <a:ext cx="10327341" cy="2677656"/>
          </a:xfrm>
          <a:prstGeom prst="rect">
            <a:avLst/>
          </a:prstGeom>
        </p:spPr>
        <p:txBody>
          <a:bodyPr wrap="square">
            <a:spAutoFit/>
          </a:bodyPr>
          <a:lstStyle/>
          <a:p>
            <a:pPr algn="ctr"/>
            <a:r>
              <a:rPr lang="en-US" sz="2400" b="1" dirty="0">
                <a:cs typeface="Arial" panose="020B0604020202020204" pitchFamily="34" charset="0"/>
              </a:rPr>
              <a:t>Goal</a:t>
            </a:r>
            <a:endParaRPr lang="en-US" sz="2400" dirty="0">
              <a:cs typeface="Arial" panose="020B0604020202020204" pitchFamily="34" charset="0"/>
            </a:endParaRPr>
          </a:p>
          <a:p>
            <a:pPr algn="ctr"/>
            <a:r>
              <a:rPr lang="en-US" sz="2400" dirty="0">
                <a:cs typeface="Arial" panose="020B0604020202020204" pitchFamily="34" charset="0"/>
              </a:rPr>
              <a:t>All domain names and email addresses work in all software applications.</a:t>
            </a:r>
          </a:p>
          <a:p>
            <a:pPr algn="ctr"/>
            <a:endParaRPr lang="en-US" sz="2400" b="1" dirty="0">
              <a:cs typeface="Arial" panose="020B0604020202020204" pitchFamily="34" charset="0"/>
            </a:endParaRPr>
          </a:p>
          <a:p>
            <a:pPr algn="ctr"/>
            <a:endParaRPr lang="en-US" sz="2400" b="1" dirty="0">
              <a:cs typeface="Arial" panose="020B0604020202020204" pitchFamily="34" charset="0"/>
            </a:endParaRPr>
          </a:p>
          <a:p>
            <a:pPr algn="ctr"/>
            <a:r>
              <a:rPr lang="en-US" sz="2400" b="1" dirty="0">
                <a:cs typeface="Arial" panose="020B0604020202020204" pitchFamily="34" charset="0"/>
              </a:rPr>
              <a:t>Impact</a:t>
            </a:r>
          </a:p>
          <a:p>
            <a:pPr algn="ctr">
              <a:buSzPct val="75000"/>
            </a:pPr>
            <a:r>
              <a:rPr lang="en-US" sz="2400" dirty="0">
                <a:cs typeface="Arial" panose="020B0604020202020204" pitchFamily="34" charset="0"/>
              </a:rPr>
              <a:t>Promote consumer choice, improve competition, and provide broader access to end users.</a:t>
            </a:r>
            <a:endParaRPr lang="en-US" sz="2800" dirty="0">
              <a:cs typeface="Arial" panose="020B0604020202020204" pitchFamily="34" charset="0"/>
            </a:endParaRPr>
          </a:p>
        </p:txBody>
      </p:sp>
      <p:pic>
        <p:nvPicPr>
          <p:cNvPr id="5" name="Picture 4">
            <a:extLst>
              <a:ext uri="{FF2B5EF4-FFF2-40B4-BE49-F238E27FC236}">
                <a16:creationId xmlns:a16="http://schemas.microsoft.com/office/drawing/2014/main" id="{0AC1B50C-EDBD-8641-99F1-BC6C9BFBF4F2}"/>
              </a:ext>
            </a:extLst>
          </p:cNvPr>
          <p:cNvPicPr>
            <a:picLocks noChangeAspect="1"/>
          </p:cNvPicPr>
          <p:nvPr/>
        </p:nvPicPr>
        <p:blipFill>
          <a:blip r:embed="rId2"/>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4384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Convert U-Label </a:t>
            </a:r>
            <a:r>
              <a:rPr lang="en-US" dirty="0">
                <a:sym typeface="Wingdings" pitchFamily="2" charset="2"/>
              </a:rPr>
              <a:t></a:t>
            </a:r>
            <a:r>
              <a:rPr lang="en-US" dirty="0"/>
              <a:t> A-Label: Java	</a:t>
            </a:r>
          </a:p>
        </p:txBody>
      </p:sp>
      <p:sp>
        <p:nvSpPr>
          <p:cNvPr id="3" name="Content Placeholder 2"/>
          <p:cNvSpPr>
            <a:spLocks noGrp="1"/>
          </p:cNvSpPr>
          <p:nvPr>
            <p:ph sz="quarter" idx="10"/>
          </p:nvPr>
        </p:nvSpPr>
        <p:spPr>
          <a:xfrm>
            <a:off x="291799" y="748359"/>
            <a:ext cx="11909284" cy="5303701"/>
          </a:xfrm>
        </p:spPr>
        <p:txBody>
          <a:bodyPr/>
          <a:lstStyle/>
          <a:p>
            <a:pPr marL="0" indent="0">
              <a:spcBef>
                <a:spcPts val="0"/>
              </a:spcBef>
              <a:buNone/>
            </a:pPr>
            <a:r>
              <a:rPr lang="en-US" sz="1800" dirty="0">
                <a:latin typeface="Courier New" panose="02070309020205020404" pitchFamily="49" charset="0"/>
                <a:cs typeface="Courier New" panose="02070309020205020404" pitchFamily="49" charset="0"/>
              </a:rPr>
              <a:t>import </a:t>
            </a:r>
            <a:r>
              <a:rPr lang="en-US" sz="1800" dirty="0" err="1">
                <a:latin typeface="Courier New" panose="02070309020205020404" pitchFamily="49" charset="0"/>
                <a:cs typeface="Courier New" panose="02070309020205020404" pitchFamily="49" charset="0"/>
              </a:rPr>
              <a:t>com.ibm.icu.text.IDNA</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public static String </a:t>
            </a:r>
            <a:r>
              <a:rPr lang="en-US" sz="1800" dirty="0" err="1">
                <a:latin typeface="Courier New" panose="02070309020205020404" pitchFamily="49" charset="0"/>
                <a:cs typeface="Courier New" panose="02070309020205020404" pitchFamily="49" charset="0"/>
              </a:rPr>
              <a:t>convertULabeltoALabel</a:t>
            </a:r>
            <a:r>
              <a:rPr lang="en-US" sz="1800" dirty="0">
                <a:latin typeface="Courier New" panose="02070309020205020404" pitchFamily="49" charset="0"/>
                <a:cs typeface="Courier New" panose="02070309020205020404" pitchFamily="49" charset="0"/>
              </a:rPr>
              <a:t>(final String </a:t>
            </a:r>
            <a:r>
              <a:rPr lang="en-US" sz="1800" dirty="0" err="1">
                <a:latin typeface="Courier New" panose="02070309020205020404" pitchFamily="49" charset="0"/>
                <a:cs typeface="Courier New" panose="02070309020205020404" pitchFamily="49" charset="0"/>
              </a:rPr>
              <a:t>uLabel</a:t>
            </a: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    final IDNA </a:t>
            </a:r>
            <a:r>
              <a:rPr lang="en-US" sz="1800" dirty="0" err="1">
                <a:latin typeface="Courier New" panose="02070309020205020404" pitchFamily="49" charset="0"/>
                <a:cs typeface="Courier New" panose="02070309020205020404" pitchFamily="49" charset="0"/>
              </a:rPr>
              <a:t>idnaInstance</a:t>
            </a:r>
            <a:r>
              <a:rPr lang="en-US" sz="1800" dirty="0">
                <a:latin typeface="Courier New" panose="02070309020205020404" pitchFamily="49" charset="0"/>
                <a:cs typeface="Courier New" panose="02070309020205020404" pitchFamily="49" charset="0"/>
              </a:rPr>
              <a:t> = IDNA.getUTS46Instance(IDNA.NONTRANSITIONAL_TO_ASCII</a:t>
            </a:r>
          </a:p>
          <a:p>
            <a:pPr marL="0" indent="0">
              <a:spcBef>
                <a:spcPts val="0"/>
              </a:spcBef>
              <a:buNone/>
            </a:pPr>
            <a:r>
              <a:rPr lang="en-US" sz="1800" dirty="0">
                <a:latin typeface="Courier New" panose="02070309020205020404" pitchFamily="49" charset="0"/>
                <a:cs typeface="Courier New" panose="02070309020205020404" pitchFamily="49" charset="0"/>
              </a:rPr>
              <a:t>                            | IDNA.CHECK_BIDI</a:t>
            </a:r>
          </a:p>
          <a:p>
            <a:pPr marL="0" indent="0">
              <a:spcBef>
                <a:spcPts val="0"/>
              </a:spcBef>
              <a:buNone/>
            </a:pPr>
            <a:r>
              <a:rPr lang="en-US" sz="1800" dirty="0">
                <a:latin typeface="Courier New" panose="02070309020205020404" pitchFamily="49" charset="0"/>
                <a:cs typeface="Courier New" panose="02070309020205020404" pitchFamily="49" charset="0"/>
              </a:rPr>
              <a:t>                            | IDNA.CHECK_CONTEXTJ</a:t>
            </a:r>
          </a:p>
          <a:p>
            <a:pPr marL="0" indent="0">
              <a:spcBef>
                <a:spcPts val="0"/>
              </a:spcBef>
              <a:buNone/>
            </a:pPr>
            <a:r>
              <a:rPr lang="en-US" sz="1800" dirty="0">
                <a:latin typeface="Courier New" panose="02070309020205020404" pitchFamily="49" charset="0"/>
                <a:cs typeface="Courier New" panose="02070309020205020404" pitchFamily="49" charset="0"/>
              </a:rPr>
              <a:t>                            | IDNA.CHECK_CONTEXTO</a:t>
            </a:r>
          </a:p>
          <a:p>
            <a:pPr marL="0" indent="0">
              <a:spcBef>
                <a:spcPts val="0"/>
              </a:spcBef>
              <a:buNone/>
            </a:pPr>
            <a:r>
              <a:rPr lang="en-US" sz="1800" dirty="0">
                <a:latin typeface="Courier New" panose="02070309020205020404" pitchFamily="49" charset="0"/>
                <a:cs typeface="Courier New" panose="02070309020205020404" pitchFamily="49" charset="0"/>
              </a:rPr>
              <a:t>                            | IDNA.USE_STD3_RULES);</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StringBuilder output = new StringBuilder();</a:t>
            </a:r>
          </a:p>
          <a:p>
            <a:pPr marL="0"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IDNA.Info</a:t>
            </a:r>
            <a:r>
              <a:rPr lang="en-US" sz="1800" dirty="0">
                <a:latin typeface="Courier New" panose="02070309020205020404" pitchFamily="49" charset="0"/>
                <a:cs typeface="Courier New" panose="02070309020205020404" pitchFamily="49" charset="0"/>
              </a:rPr>
              <a:t> info = new </a:t>
            </a:r>
            <a:r>
              <a:rPr lang="en-US" sz="1800" dirty="0" err="1">
                <a:latin typeface="Courier New" panose="02070309020205020404" pitchFamily="49" charset="0"/>
                <a:cs typeface="Courier New" panose="02070309020205020404" pitchFamily="49" charset="0"/>
              </a:rPr>
              <a:t>IDNA.Info</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idnaInstance.nameToASCII</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uLabel</a:t>
            </a:r>
            <a:r>
              <a:rPr lang="en-US" sz="1800" dirty="0">
                <a:latin typeface="Courier New" panose="02070309020205020404" pitchFamily="49" charset="0"/>
                <a:cs typeface="Courier New" panose="02070309020205020404" pitchFamily="49" charset="0"/>
              </a:rPr>
              <a:t>, output, info);</a:t>
            </a:r>
          </a:p>
          <a:p>
            <a:pPr marL="0" indent="0">
              <a:spcBef>
                <a:spcPts val="0"/>
              </a:spcBef>
              <a:buNone/>
            </a:pPr>
            <a:r>
              <a:rPr lang="en-US" sz="1800" dirty="0">
                <a:latin typeface="Courier New" panose="02070309020205020404" pitchFamily="49" charset="0"/>
                <a:cs typeface="Courier New" panose="02070309020205020404" pitchFamily="49" charset="0"/>
              </a:rPr>
              <a:t>    String </a:t>
            </a:r>
            <a:r>
              <a:rPr lang="en-US" sz="1800" dirty="0" err="1">
                <a:latin typeface="Courier New" panose="02070309020205020404" pitchFamily="49" charset="0"/>
                <a:cs typeface="Courier New" panose="02070309020205020404" pitchFamily="49" charset="0"/>
              </a:rPr>
              <a:t>aLabel</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output.toString</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if (!</a:t>
            </a:r>
            <a:r>
              <a:rPr lang="en-US" sz="1800" dirty="0" err="1">
                <a:latin typeface="Courier New" panose="02070309020205020404" pitchFamily="49" charset="0"/>
                <a:cs typeface="Courier New" panose="02070309020205020404" pitchFamily="49" charset="0"/>
              </a:rPr>
              <a:t>info.hasErrors</a:t>
            </a: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Alabel</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 else {</a:t>
            </a:r>
          </a:p>
          <a:p>
            <a:pPr marL="0" indent="0">
              <a:spcBef>
                <a:spcPts val="0"/>
              </a:spcBef>
              <a:buNone/>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info.getErrors</a:t>
            </a:r>
            <a:r>
              <a:rPr lang="en-US" sz="1800" dirty="0">
                <a:latin typeface="Courier New" panose="02070309020205020404" pitchFamily="49" charset="0"/>
                <a:cs typeface="Courier New" panose="02070309020205020404" pitchFamily="49" charset="0"/>
              </a:rPr>
              <a:t>().stream().</a:t>
            </a:r>
            <a:r>
              <a:rPr lang="en-US" sz="1800" dirty="0" err="1">
                <a:latin typeface="Courier New" panose="02070309020205020404" pitchFamily="49" charset="0"/>
                <a:cs typeface="Courier New" panose="02070309020205020404" pitchFamily="49" charset="0"/>
              </a:rPr>
              <a:t>toString</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a:t>
            </a:r>
          </a:p>
        </p:txBody>
      </p:sp>
      <p:pic>
        <p:nvPicPr>
          <p:cNvPr id="4" name="Picture 3">
            <a:extLst>
              <a:ext uri="{FF2B5EF4-FFF2-40B4-BE49-F238E27FC236}">
                <a16:creationId xmlns:a16="http://schemas.microsoft.com/office/drawing/2014/main" id="{BC8A6867-0A83-6445-BBBC-2BA130ED714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932075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Convert U-Label </a:t>
            </a:r>
            <a:r>
              <a:rPr lang="en-US" dirty="0">
                <a:sym typeface="Wingdings" pitchFamily="2" charset="2"/>
              </a:rPr>
              <a:t></a:t>
            </a:r>
            <a:r>
              <a:rPr lang="en-US" dirty="0"/>
              <a:t> A-Label: Java	</a:t>
            </a:r>
          </a:p>
        </p:txBody>
      </p:sp>
      <p:sp>
        <p:nvSpPr>
          <p:cNvPr id="3" name="Content Placeholder 2"/>
          <p:cNvSpPr>
            <a:spLocks noGrp="1"/>
          </p:cNvSpPr>
          <p:nvPr>
            <p:ph sz="quarter" idx="10"/>
          </p:nvPr>
        </p:nvSpPr>
        <p:spPr>
          <a:xfrm>
            <a:off x="291159" y="750347"/>
            <a:ext cx="11748654" cy="5721859"/>
          </a:xfrm>
        </p:spPr>
        <p:txBody>
          <a:bodyPr/>
          <a:lstStyle/>
          <a:p>
            <a:pPr marL="0" indent="0">
              <a:spcBef>
                <a:spcPts val="0"/>
              </a:spcBef>
              <a:buNone/>
            </a:pPr>
            <a:r>
              <a:rPr lang="en-US" sz="1800" dirty="0">
                <a:latin typeface="Courier New" panose="02070309020205020404" pitchFamily="49" charset="0"/>
                <a:cs typeface="Courier New" panose="02070309020205020404" pitchFamily="49" charset="0"/>
              </a:rPr>
              <a:t>import </a:t>
            </a:r>
            <a:r>
              <a:rPr lang="en-US" sz="1800" dirty="0" err="1">
                <a:latin typeface="Courier New" panose="02070309020205020404" pitchFamily="49" charset="0"/>
                <a:cs typeface="Courier New" panose="02070309020205020404" pitchFamily="49" charset="0"/>
              </a:rPr>
              <a:t>com.ibm.icu.text.IDNA</a:t>
            </a: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public static String </a:t>
            </a:r>
            <a:r>
              <a:rPr lang="en-US" sz="1800" dirty="0" err="1">
                <a:latin typeface="Courier New" panose="02070309020205020404" pitchFamily="49" charset="0"/>
                <a:cs typeface="Courier New" panose="02070309020205020404" pitchFamily="49" charset="0"/>
              </a:rPr>
              <a:t>convertALabeltoULabel</a:t>
            </a:r>
            <a:r>
              <a:rPr lang="en-US" sz="1800" dirty="0">
                <a:latin typeface="Courier New" panose="02070309020205020404" pitchFamily="49" charset="0"/>
                <a:cs typeface="Courier New" panose="02070309020205020404" pitchFamily="49" charset="0"/>
              </a:rPr>
              <a:t>(final String </a:t>
            </a:r>
            <a:r>
              <a:rPr lang="en-US" sz="1800" dirty="0" err="1">
                <a:latin typeface="Courier New" panose="02070309020205020404" pitchFamily="49" charset="0"/>
                <a:cs typeface="Courier New" panose="02070309020205020404" pitchFamily="49" charset="0"/>
              </a:rPr>
              <a:t>aLabel</a:t>
            </a: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    final IDNA </a:t>
            </a:r>
            <a:r>
              <a:rPr lang="en-US" sz="1800" dirty="0" err="1">
                <a:latin typeface="Courier New" panose="02070309020205020404" pitchFamily="49" charset="0"/>
                <a:cs typeface="Courier New" panose="02070309020205020404" pitchFamily="49" charset="0"/>
              </a:rPr>
              <a:t>idnaInstance</a:t>
            </a:r>
            <a:r>
              <a:rPr lang="en-US" sz="1800" dirty="0">
                <a:latin typeface="Courier New" panose="02070309020205020404" pitchFamily="49" charset="0"/>
                <a:cs typeface="Courier New" panose="02070309020205020404" pitchFamily="49" charset="0"/>
              </a:rPr>
              <a:t> = IDNA.getUTS46Instance(IDNA.NONTRANSITIONAL_TO_ASCII</a:t>
            </a:r>
          </a:p>
          <a:p>
            <a:pPr marL="0" indent="0">
              <a:spcBef>
                <a:spcPts val="0"/>
              </a:spcBef>
              <a:buNone/>
            </a:pPr>
            <a:r>
              <a:rPr lang="en-US" sz="1800" dirty="0">
                <a:latin typeface="Courier New" panose="02070309020205020404" pitchFamily="49" charset="0"/>
                <a:cs typeface="Courier New" panose="02070309020205020404" pitchFamily="49" charset="0"/>
              </a:rPr>
              <a:t>                            | IDNA.CHECK_BIDI</a:t>
            </a:r>
          </a:p>
          <a:p>
            <a:pPr marL="0" indent="0">
              <a:spcBef>
                <a:spcPts val="0"/>
              </a:spcBef>
              <a:buNone/>
            </a:pPr>
            <a:r>
              <a:rPr lang="en-US" sz="1800" dirty="0">
                <a:latin typeface="Courier New" panose="02070309020205020404" pitchFamily="49" charset="0"/>
                <a:cs typeface="Courier New" panose="02070309020205020404" pitchFamily="49" charset="0"/>
              </a:rPr>
              <a:t>                            | IDNA.CHECK_CONTEXTJ</a:t>
            </a:r>
          </a:p>
          <a:p>
            <a:pPr marL="0" indent="0">
              <a:spcBef>
                <a:spcPts val="0"/>
              </a:spcBef>
              <a:buNone/>
            </a:pPr>
            <a:r>
              <a:rPr lang="en-US" sz="1800" dirty="0">
                <a:latin typeface="Courier New" panose="02070309020205020404" pitchFamily="49" charset="0"/>
                <a:cs typeface="Courier New" panose="02070309020205020404" pitchFamily="49" charset="0"/>
              </a:rPr>
              <a:t>                            | IDNA.CHECK_CONTEXTO</a:t>
            </a:r>
          </a:p>
          <a:p>
            <a:pPr marL="0" indent="0">
              <a:spcBef>
                <a:spcPts val="0"/>
              </a:spcBef>
              <a:buNone/>
            </a:pPr>
            <a:r>
              <a:rPr lang="en-US" sz="1800" dirty="0">
                <a:latin typeface="Courier New" panose="02070309020205020404" pitchFamily="49" charset="0"/>
                <a:cs typeface="Courier New" panose="02070309020205020404" pitchFamily="49" charset="0"/>
              </a:rPr>
              <a:t>                            | IDNA.NONTRANSITIONAL_TO_UNICODE</a:t>
            </a:r>
          </a:p>
          <a:p>
            <a:pPr marL="0" indent="0">
              <a:spcBef>
                <a:spcPts val="0"/>
              </a:spcBef>
              <a:buNone/>
            </a:pPr>
            <a:r>
              <a:rPr lang="en-US" sz="1800" dirty="0">
                <a:latin typeface="Courier New" panose="02070309020205020404" pitchFamily="49" charset="0"/>
                <a:cs typeface="Courier New" panose="02070309020205020404" pitchFamily="49" charset="0"/>
              </a:rPr>
              <a:t>                            | IDNA.USE_STD3_RULES);</a:t>
            </a:r>
          </a:p>
          <a:p>
            <a:pPr marL="0" indent="0">
              <a:spcBef>
                <a:spcPts val="0"/>
              </a:spcBef>
              <a:buNone/>
            </a:pPr>
            <a:r>
              <a:rPr lang="en-US" sz="1800" dirty="0">
                <a:latin typeface="Courier New" panose="02070309020205020404" pitchFamily="49" charset="0"/>
                <a:cs typeface="Courier New" panose="02070309020205020404" pitchFamily="49" charset="0"/>
              </a:rPr>
              <a:t>    StringBuilder output = new StringBuilder();</a:t>
            </a:r>
          </a:p>
          <a:p>
            <a:pPr marL="0"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IDNA.Info</a:t>
            </a:r>
            <a:r>
              <a:rPr lang="en-US" sz="1800" dirty="0">
                <a:latin typeface="Courier New" panose="02070309020205020404" pitchFamily="49" charset="0"/>
                <a:cs typeface="Courier New" panose="02070309020205020404" pitchFamily="49" charset="0"/>
              </a:rPr>
              <a:t> info = new </a:t>
            </a:r>
            <a:r>
              <a:rPr lang="en-US" sz="1800" dirty="0" err="1">
                <a:latin typeface="Courier New" panose="02070309020205020404" pitchFamily="49" charset="0"/>
                <a:cs typeface="Courier New" panose="02070309020205020404" pitchFamily="49" charset="0"/>
              </a:rPr>
              <a:t>IDNA.Info</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idnaInstance.nameToUnicode</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Alabel</a:t>
            </a:r>
            <a:r>
              <a:rPr lang="en-US" sz="1800" dirty="0">
                <a:latin typeface="Courier New" panose="02070309020205020404" pitchFamily="49" charset="0"/>
                <a:cs typeface="Courier New" panose="02070309020205020404" pitchFamily="49" charset="0"/>
              </a:rPr>
              <a:t>, output, info);</a:t>
            </a:r>
          </a:p>
          <a:p>
            <a:pPr marL="0" indent="0">
              <a:spcBef>
                <a:spcPts val="0"/>
              </a:spcBef>
              <a:buNone/>
            </a:pPr>
            <a:r>
              <a:rPr lang="en-US" sz="1800" dirty="0">
                <a:latin typeface="Courier New" panose="02070309020205020404" pitchFamily="49" charset="0"/>
                <a:cs typeface="Courier New" panose="02070309020205020404" pitchFamily="49" charset="0"/>
              </a:rPr>
              <a:t>    final String </a:t>
            </a:r>
            <a:r>
              <a:rPr lang="en-US" sz="1800" dirty="0" err="1">
                <a:latin typeface="Courier New" panose="02070309020205020404" pitchFamily="49" charset="0"/>
                <a:cs typeface="Courier New" panose="02070309020205020404" pitchFamily="49" charset="0"/>
              </a:rPr>
              <a:t>uLabel</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output.toString</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if (!</a:t>
            </a:r>
            <a:r>
              <a:rPr lang="en-US" sz="1800" dirty="0" err="1">
                <a:latin typeface="Courier New" panose="02070309020205020404" pitchFamily="49" charset="0"/>
                <a:cs typeface="Courier New" panose="02070309020205020404" pitchFamily="49" charset="0"/>
              </a:rPr>
              <a:t>info.hasErrors</a:t>
            </a: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uLabel</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 else {</a:t>
            </a:r>
          </a:p>
          <a:p>
            <a:pPr marL="0" indent="0">
              <a:spcBef>
                <a:spcPts val="0"/>
              </a:spcBef>
              <a:buNone/>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info.getErrors</a:t>
            </a:r>
            <a:r>
              <a:rPr lang="en-US" sz="1800" dirty="0">
                <a:latin typeface="Courier New" panose="02070309020205020404" pitchFamily="49" charset="0"/>
                <a:cs typeface="Courier New" panose="02070309020205020404" pitchFamily="49" charset="0"/>
              </a:rPr>
              <a:t>().stream().</a:t>
            </a:r>
            <a:r>
              <a:rPr lang="en-US" sz="1800" dirty="0" err="1">
                <a:latin typeface="Courier New" panose="02070309020205020404" pitchFamily="49" charset="0"/>
                <a:cs typeface="Courier New" panose="02070309020205020404" pitchFamily="49" charset="0"/>
              </a:rPr>
              <a:t>toString</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a:t>
            </a:r>
          </a:p>
        </p:txBody>
      </p:sp>
      <p:pic>
        <p:nvPicPr>
          <p:cNvPr id="4" name="Picture 3">
            <a:extLst>
              <a:ext uri="{FF2B5EF4-FFF2-40B4-BE49-F238E27FC236}">
                <a16:creationId xmlns:a16="http://schemas.microsoft.com/office/drawing/2014/main" id="{BC8A6867-0A83-6445-BBBC-2BA130ED714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380648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107"/>
          <p:cNvSpPr txBox="1">
            <a:spLocks noGrp="1"/>
          </p:cNvSpPr>
          <p:nvPr>
            <p:ph type="title"/>
          </p:nvPr>
        </p:nvSpPr>
        <p:spPr>
          <a:xfrm>
            <a:off x="754032" y="2978337"/>
            <a:ext cx="10683935" cy="450663"/>
          </a:xfrm>
          <a:prstGeom prst="rect">
            <a:avLst/>
          </a:prstGeom>
        </p:spPr>
        <p:txBody>
          <a:bodyPr spcFirstLastPara="1" wrap="square" lIns="121900" tIns="121900" rIns="121900" bIns="121900" anchor="t" anchorCtr="0">
            <a:noAutofit/>
          </a:bodyPr>
          <a:lstStyle/>
          <a:p>
            <a:pPr algn="ctr">
              <a:spcBef>
                <a:spcPts val="0"/>
              </a:spcBef>
            </a:pPr>
            <a:r>
              <a:rPr lang="en-US" dirty="0"/>
              <a:t>Domain Name Validation</a:t>
            </a:r>
          </a:p>
        </p:txBody>
      </p:sp>
      <p:pic>
        <p:nvPicPr>
          <p:cNvPr id="3" name="Picture 2">
            <a:extLst>
              <a:ext uri="{FF2B5EF4-FFF2-40B4-BE49-F238E27FC236}">
                <a16:creationId xmlns:a16="http://schemas.microsoft.com/office/drawing/2014/main" id="{753108F8-AAAB-4045-B4CC-C72B13DEA44E}"/>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621642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Validating a Domain </a:t>
            </a:r>
            <a:r>
              <a:rPr lang="en-US" dirty="0"/>
              <a:t>Name</a:t>
            </a:r>
          </a:p>
        </p:txBody>
      </p:sp>
      <p:sp>
        <p:nvSpPr>
          <p:cNvPr id="3" name="Content Placeholder 2"/>
          <p:cNvSpPr>
            <a:spLocks noGrp="1"/>
          </p:cNvSpPr>
          <p:nvPr>
            <p:ph sz="quarter" idx="10"/>
          </p:nvPr>
        </p:nvSpPr>
        <p:spPr>
          <a:xfrm>
            <a:off x="824441" y="1241613"/>
            <a:ext cx="10543117" cy="5051357"/>
          </a:xfrm>
        </p:spPr>
        <p:txBody>
          <a:bodyPr/>
          <a:lstStyle/>
          <a:p>
            <a:r>
              <a:rPr lang="en-US" sz="2000" dirty="0"/>
              <a:t>Validating s</a:t>
            </a:r>
            <a:r>
              <a:rPr lang="en-US" dirty="0"/>
              <a:t>yntax:</a:t>
            </a:r>
          </a:p>
          <a:p>
            <a:pPr lvl="1"/>
            <a:r>
              <a:rPr lang="en-US" dirty="0"/>
              <a:t>ASCII: RFC1035</a:t>
            </a:r>
          </a:p>
          <a:p>
            <a:pPr lvl="2"/>
            <a:r>
              <a:rPr lang="en-US" dirty="0"/>
              <a:t>Composed of letters, digits, </a:t>
            </a:r>
            <a:r>
              <a:rPr lang="en-US"/>
              <a:t>and hyphen</a:t>
            </a:r>
            <a:endParaRPr lang="en-US" dirty="0"/>
          </a:p>
          <a:p>
            <a:pPr lvl="2"/>
            <a:r>
              <a:rPr lang="en-US" dirty="0"/>
              <a:t>Max length is 255 octets with each label up to </a:t>
            </a:r>
            <a:r>
              <a:rPr lang="en-US"/>
              <a:t>63 octets</a:t>
            </a:r>
            <a:endParaRPr lang="en-US" dirty="0"/>
          </a:p>
          <a:p>
            <a:pPr lvl="1"/>
            <a:r>
              <a:rPr lang="en-US" dirty="0"/>
              <a:t>IDN: IDNA2008 (RFCs 5890-5894)</a:t>
            </a:r>
          </a:p>
          <a:p>
            <a:pPr lvl="2"/>
            <a:r>
              <a:rPr lang="en-US" dirty="0"/>
              <a:t>Valid  A-labels</a:t>
            </a:r>
          </a:p>
          <a:p>
            <a:pPr lvl="2"/>
            <a:r>
              <a:rPr lang="en-US" dirty="0"/>
              <a:t>Valid U-labels</a:t>
            </a:r>
          </a:p>
          <a:p>
            <a:r>
              <a:rPr lang="en-US" dirty="0"/>
              <a:t>Three ways to validate a domain name:</a:t>
            </a:r>
          </a:p>
          <a:p>
            <a:pPr lvl="1"/>
            <a:r>
              <a:rPr lang="en-US" dirty="0"/>
              <a:t>Validate only syntax</a:t>
            </a:r>
          </a:p>
          <a:p>
            <a:pPr lvl="1"/>
            <a:r>
              <a:rPr lang="en-US" dirty="0"/>
              <a:t>Check that the TLD is valid and check syntax for the rest</a:t>
            </a:r>
          </a:p>
          <a:p>
            <a:pPr lvl="2"/>
            <a:r>
              <a:rPr lang="en-US" dirty="0"/>
              <a:t>Checking TLD validity is surprisingly tricky</a:t>
            </a:r>
          </a:p>
          <a:p>
            <a:pPr lvl="1"/>
            <a:r>
              <a:rPr lang="en-US" dirty="0"/>
              <a:t>Check existence using a DNS lookup</a:t>
            </a:r>
          </a:p>
          <a:p>
            <a:pPr lvl="2"/>
            <a:endParaRPr lang="en-US" dirty="0"/>
          </a:p>
        </p:txBody>
      </p:sp>
      <p:pic>
        <p:nvPicPr>
          <p:cNvPr id="4" name="Picture 3">
            <a:extLst>
              <a:ext uri="{FF2B5EF4-FFF2-40B4-BE49-F238E27FC236}">
                <a16:creationId xmlns:a16="http://schemas.microsoft.com/office/drawing/2014/main" id="{37370D23-5D1C-654F-AFD0-D3D1B3CC40BE}"/>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449600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Validating a Top-Level </a:t>
            </a:r>
            <a:r>
              <a:rPr lang="en-US" dirty="0"/>
              <a:t>Domain Name</a:t>
            </a:r>
          </a:p>
        </p:txBody>
      </p:sp>
      <p:sp>
        <p:nvSpPr>
          <p:cNvPr id="3" name="Content Placeholder 2"/>
          <p:cNvSpPr>
            <a:spLocks noGrp="1"/>
          </p:cNvSpPr>
          <p:nvPr>
            <p:ph sz="quarter" idx="10"/>
          </p:nvPr>
        </p:nvSpPr>
        <p:spPr>
          <a:xfrm>
            <a:off x="824441" y="1241613"/>
            <a:ext cx="10543117" cy="5051357"/>
          </a:xfrm>
        </p:spPr>
        <p:txBody>
          <a:bodyPr/>
          <a:lstStyle/>
          <a:p>
            <a:r>
              <a:rPr lang="en-US" sz="2000" dirty="0"/>
              <a:t>Validating the top-level domain names effectively needs a list.</a:t>
            </a:r>
          </a:p>
          <a:p>
            <a:r>
              <a:rPr lang="en-US" sz="2000" dirty="0"/>
              <a:t>Using a static list is a bad idea.</a:t>
            </a:r>
          </a:p>
          <a:p>
            <a:pPr lvl="1"/>
            <a:r>
              <a:rPr lang="en-US" sz="2000" dirty="0"/>
              <a:t>A large mobile phone company forgot to update its list for several years.</a:t>
            </a:r>
          </a:p>
          <a:p>
            <a:r>
              <a:rPr lang="en-US" sz="2000" dirty="0"/>
              <a:t>Downloading from IANA on server startup provides up-to-date lists, but makes server startup depend on connectivity to IANA.</a:t>
            </a:r>
          </a:p>
          <a:p>
            <a:r>
              <a:rPr lang="en-US" sz="2000" dirty="0"/>
              <a:t>Automatic weekly updates is an alternative, but perhaps complex.</a:t>
            </a:r>
          </a:p>
          <a:p>
            <a:r>
              <a:rPr lang="en-US" sz="2000" dirty="0"/>
              <a:t>Using third-party libraries that update often is also an alternative.</a:t>
            </a:r>
          </a:p>
          <a:p>
            <a:pPr lvl="1"/>
            <a:r>
              <a:rPr lang="en-US" sz="2000" dirty="0"/>
              <a:t>There are libraries called ‘</a:t>
            </a:r>
            <a:r>
              <a:rPr lang="en-US" sz="2000" dirty="0" err="1"/>
              <a:t>publicsuffix</a:t>
            </a:r>
            <a:r>
              <a:rPr lang="en-US" sz="2000" dirty="0"/>
              <a:t>’ or similar in many languages.</a:t>
            </a:r>
          </a:p>
          <a:p>
            <a:pPr lvl="1"/>
            <a:r>
              <a:rPr lang="en-US" sz="2000" dirty="0"/>
              <a:t>In Java/Kotlin, Google’s Guava toolkit has useful functionality.</a:t>
            </a:r>
            <a:endParaRPr lang="en-US" dirty="0"/>
          </a:p>
          <a:p>
            <a:pPr lvl="2"/>
            <a:endParaRPr lang="en-US" dirty="0"/>
          </a:p>
        </p:txBody>
      </p:sp>
      <p:pic>
        <p:nvPicPr>
          <p:cNvPr id="4" name="Picture 3">
            <a:extLst>
              <a:ext uri="{FF2B5EF4-FFF2-40B4-BE49-F238E27FC236}">
                <a16:creationId xmlns:a16="http://schemas.microsoft.com/office/drawing/2014/main" id="{37370D23-5D1C-654F-AFD0-D3D1B3CC40BE}"/>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073232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TLD Validation - Java</a:t>
            </a:r>
          </a:p>
        </p:txBody>
      </p:sp>
      <p:sp>
        <p:nvSpPr>
          <p:cNvPr id="3" name="Content Placeholder 2"/>
          <p:cNvSpPr>
            <a:spLocks noGrp="1"/>
          </p:cNvSpPr>
          <p:nvPr>
            <p:ph sz="quarter" idx="10"/>
          </p:nvPr>
        </p:nvSpPr>
        <p:spPr>
          <a:xfrm>
            <a:off x="193964" y="615988"/>
            <a:ext cx="11950847" cy="4945577"/>
          </a:xfrm>
        </p:spPr>
        <p:txBody>
          <a:bodyPr/>
          <a:lstStyle/>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 Download the list of TLDs on ICANN website</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public static String[] </a:t>
            </a:r>
            <a:r>
              <a:rPr lang="en-US" sz="1800" dirty="0" err="1">
                <a:solidFill>
                  <a:schemeClr val="tx1"/>
                </a:solidFill>
                <a:latin typeface="Courier New" panose="02070309020205020404" pitchFamily="49" charset="0"/>
                <a:cs typeface="Courier New" panose="02070309020205020404" pitchFamily="49" charset="0"/>
              </a:rPr>
              <a:t>retrieveTlds</a:t>
            </a: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String IANA_TLD_LIST_URL = "https://data.iana.org/TLD/tlds-alpha-by-domain.txt";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StringBuilder out = new StringBuilder();</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try (</a:t>
            </a:r>
            <a:r>
              <a:rPr lang="en-US" sz="1800" dirty="0" err="1">
                <a:solidFill>
                  <a:schemeClr val="tx1"/>
                </a:solidFill>
                <a:latin typeface="Courier New" panose="02070309020205020404" pitchFamily="49" charset="0"/>
                <a:cs typeface="Courier New" panose="02070309020205020404" pitchFamily="49" charset="0"/>
              </a:rPr>
              <a:t>BufferedInputStream</a:t>
            </a:r>
            <a:r>
              <a:rPr lang="en-US" sz="1800" dirty="0">
                <a:solidFill>
                  <a:schemeClr val="tx1"/>
                </a:solidFill>
                <a:latin typeface="Courier New" panose="02070309020205020404" pitchFamily="49" charset="0"/>
                <a:cs typeface="Courier New" panose="02070309020205020404" pitchFamily="49" charset="0"/>
              </a:rPr>
              <a:t> in = new </a:t>
            </a:r>
            <a:r>
              <a:rPr lang="en-US" sz="1800" dirty="0" err="1">
                <a:solidFill>
                  <a:schemeClr val="tx1"/>
                </a:solidFill>
                <a:latin typeface="Courier New" panose="02070309020205020404" pitchFamily="49" charset="0"/>
                <a:cs typeface="Courier New" panose="02070309020205020404" pitchFamily="49" charset="0"/>
              </a:rPr>
              <a:t>BufferedInputStream</a:t>
            </a:r>
            <a:r>
              <a:rPr lang="en-US" sz="18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new URL(IANA_TLD_LIST_URL).</a:t>
            </a:r>
            <a:r>
              <a:rPr lang="en-US" sz="1800" dirty="0" err="1">
                <a:solidFill>
                  <a:schemeClr val="tx1"/>
                </a:solidFill>
                <a:latin typeface="Courier New" panose="02070309020205020404" pitchFamily="49" charset="0"/>
                <a:cs typeface="Courier New" panose="02070309020205020404" pitchFamily="49" charset="0"/>
              </a:rPr>
              <a:t>openStream</a:t>
            </a: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byte[] </a:t>
            </a:r>
            <a:r>
              <a:rPr lang="en-US" sz="1800" dirty="0" err="1">
                <a:solidFill>
                  <a:schemeClr val="tx1"/>
                </a:solidFill>
                <a:latin typeface="Courier New" panose="02070309020205020404" pitchFamily="49" charset="0"/>
                <a:cs typeface="Courier New" panose="02070309020205020404" pitchFamily="49" charset="0"/>
              </a:rPr>
              <a:t>dataBuffer</a:t>
            </a:r>
            <a:r>
              <a:rPr lang="en-US" sz="1800" dirty="0">
                <a:solidFill>
                  <a:schemeClr val="tx1"/>
                </a:solidFill>
                <a:latin typeface="Courier New" panose="02070309020205020404" pitchFamily="49" charset="0"/>
                <a:cs typeface="Courier New" panose="02070309020205020404" pitchFamily="49" charset="0"/>
              </a:rPr>
              <a:t> = new byte[1024];</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int </a:t>
            </a:r>
            <a:r>
              <a:rPr lang="en-US" sz="1800" dirty="0" err="1">
                <a:solidFill>
                  <a:schemeClr val="tx1"/>
                </a:solidFill>
                <a:latin typeface="Courier New" panose="02070309020205020404" pitchFamily="49" charset="0"/>
                <a:cs typeface="Courier New" panose="02070309020205020404" pitchFamily="49" charset="0"/>
              </a:rPr>
              <a:t>bytesRead</a:t>
            </a:r>
            <a:r>
              <a:rPr lang="en-US" sz="18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while ((</a:t>
            </a:r>
            <a:r>
              <a:rPr lang="en-US" sz="1800" dirty="0" err="1">
                <a:solidFill>
                  <a:schemeClr val="tx1"/>
                </a:solidFill>
                <a:latin typeface="Courier New" panose="02070309020205020404" pitchFamily="49" charset="0"/>
                <a:cs typeface="Courier New" panose="02070309020205020404" pitchFamily="49" charset="0"/>
              </a:rPr>
              <a:t>bytesRead</a:t>
            </a:r>
            <a:r>
              <a:rPr lang="en-US" sz="1800" dirty="0">
                <a:solidFill>
                  <a:schemeClr val="tx1"/>
                </a:solidFill>
                <a:latin typeface="Courier New" panose="02070309020205020404" pitchFamily="49" charset="0"/>
                <a:cs typeface="Courier New" panose="02070309020205020404" pitchFamily="49" charset="0"/>
              </a:rPr>
              <a:t> = </a:t>
            </a:r>
            <a:r>
              <a:rPr lang="en-US" sz="1800" dirty="0" err="1">
                <a:solidFill>
                  <a:schemeClr val="tx1"/>
                </a:solidFill>
                <a:latin typeface="Courier New" panose="02070309020205020404" pitchFamily="49" charset="0"/>
                <a:cs typeface="Courier New" panose="02070309020205020404" pitchFamily="49" charset="0"/>
              </a:rPr>
              <a:t>in.read</a:t>
            </a:r>
            <a:r>
              <a:rPr lang="en-US" sz="1800" dirty="0">
                <a:solidFill>
                  <a:schemeClr val="tx1"/>
                </a:solidFill>
                <a:latin typeface="Courier New" panose="02070309020205020404" pitchFamily="49" charset="0"/>
                <a:cs typeface="Courier New" panose="02070309020205020404" pitchFamily="49" charset="0"/>
              </a:rPr>
              <a:t>(</a:t>
            </a:r>
            <a:r>
              <a:rPr lang="en-US" sz="1800" dirty="0" err="1">
                <a:solidFill>
                  <a:schemeClr val="tx1"/>
                </a:solidFill>
                <a:latin typeface="Courier New" panose="02070309020205020404" pitchFamily="49" charset="0"/>
                <a:cs typeface="Courier New" panose="02070309020205020404" pitchFamily="49" charset="0"/>
              </a:rPr>
              <a:t>dataBuffer</a:t>
            </a:r>
            <a:r>
              <a:rPr lang="en-US" sz="1800" dirty="0">
                <a:solidFill>
                  <a:schemeClr val="tx1"/>
                </a:solidFill>
                <a:latin typeface="Courier New" panose="02070309020205020404" pitchFamily="49" charset="0"/>
                <a:cs typeface="Courier New" panose="02070309020205020404" pitchFamily="49" charset="0"/>
              </a:rPr>
              <a:t>, 0, 1024)) != -1)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r>
              <a:rPr lang="en-US" sz="1800" dirty="0" err="1">
                <a:solidFill>
                  <a:schemeClr val="tx1"/>
                </a:solidFill>
                <a:latin typeface="Courier New" panose="02070309020205020404" pitchFamily="49" charset="0"/>
                <a:cs typeface="Courier New" panose="02070309020205020404" pitchFamily="49" charset="0"/>
              </a:rPr>
              <a:t>out.append</a:t>
            </a:r>
            <a:r>
              <a:rPr lang="en-US" sz="1800" dirty="0">
                <a:solidFill>
                  <a:schemeClr val="tx1"/>
                </a:solidFill>
                <a:latin typeface="Courier New" panose="02070309020205020404" pitchFamily="49" charset="0"/>
                <a:cs typeface="Courier New" panose="02070309020205020404" pitchFamily="49" charset="0"/>
              </a:rPr>
              <a:t>(new String(</a:t>
            </a:r>
            <a:r>
              <a:rPr lang="en-US" sz="1800" dirty="0" err="1">
                <a:solidFill>
                  <a:schemeClr val="tx1"/>
                </a:solidFill>
                <a:latin typeface="Courier New" panose="02070309020205020404" pitchFamily="49" charset="0"/>
                <a:cs typeface="Courier New" panose="02070309020205020404" pitchFamily="49" charset="0"/>
              </a:rPr>
              <a:t>dataBuffer</a:t>
            </a:r>
            <a:r>
              <a:rPr lang="en-US" sz="1800" dirty="0">
                <a:solidFill>
                  <a:schemeClr val="tx1"/>
                </a:solidFill>
                <a:latin typeface="Courier New" panose="02070309020205020404" pitchFamily="49" charset="0"/>
                <a:cs typeface="Courier New" panose="02070309020205020404" pitchFamily="49" charset="0"/>
              </a:rPr>
              <a:t>, 0, </a:t>
            </a:r>
            <a:r>
              <a:rPr lang="en-US" sz="1800" dirty="0" err="1">
                <a:solidFill>
                  <a:schemeClr val="tx1"/>
                </a:solidFill>
                <a:latin typeface="Courier New" panose="02070309020205020404" pitchFamily="49" charset="0"/>
                <a:cs typeface="Courier New" panose="02070309020205020404" pitchFamily="49" charset="0"/>
              </a:rPr>
              <a:t>bytesRead</a:t>
            </a:r>
            <a:r>
              <a:rPr lang="en-US" sz="18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 catch (</a:t>
            </a:r>
            <a:r>
              <a:rPr lang="en-US" sz="1800" dirty="0" err="1">
                <a:solidFill>
                  <a:schemeClr val="tx1"/>
                </a:solidFill>
                <a:latin typeface="Courier New" panose="02070309020205020404" pitchFamily="49" charset="0"/>
                <a:cs typeface="Courier New" panose="02070309020205020404" pitchFamily="49" charset="0"/>
              </a:rPr>
              <a:t>IOException</a:t>
            </a:r>
            <a:r>
              <a:rPr lang="en-US" sz="1800" dirty="0">
                <a:solidFill>
                  <a:schemeClr val="tx1"/>
                </a:solidFill>
                <a:latin typeface="Courier New" panose="02070309020205020404" pitchFamily="49" charset="0"/>
                <a:cs typeface="Courier New" panose="02070309020205020404" pitchFamily="49" charset="0"/>
              </a:rPr>
              <a:t> e)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 handle exception</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return </a:t>
            </a:r>
            <a:r>
              <a:rPr lang="en-US" sz="1800" dirty="0" err="1">
                <a:solidFill>
                  <a:schemeClr val="tx1"/>
                </a:solidFill>
                <a:latin typeface="Courier New" panose="02070309020205020404" pitchFamily="49" charset="0"/>
                <a:cs typeface="Courier New" panose="02070309020205020404" pitchFamily="49" charset="0"/>
              </a:rPr>
              <a:t>Arrays.stream</a:t>
            </a:r>
            <a:r>
              <a:rPr lang="en-US" sz="1800" dirty="0">
                <a:solidFill>
                  <a:schemeClr val="tx1"/>
                </a:solidFill>
                <a:latin typeface="Courier New" panose="02070309020205020404" pitchFamily="49" charset="0"/>
                <a:cs typeface="Courier New" panose="02070309020205020404" pitchFamily="49" charset="0"/>
              </a:rPr>
              <a:t>(</a:t>
            </a:r>
            <a:r>
              <a:rPr lang="en-US" sz="1800" dirty="0" err="1">
                <a:solidFill>
                  <a:schemeClr val="tx1"/>
                </a:solidFill>
                <a:latin typeface="Courier New" panose="02070309020205020404" pitchFamily="49" charset="0"/>
                <a:cs typeface="Courier New" panose="02070309020205020404" pitchFamily="49" charset="0"/>
              </a:rPr>
              <a:t>out.toString</a:t>
            </a:r>
            <a:r>
              <a:rPr lang="en-US" sz="1800" dirty="0">
                <a:solidFill>
                  <a:schemeClr val="tx1"/>
                </a:solidFill>
                <a:latin typeface="Courier New" panose="02070309020205020404" pitchFamily="49" charset="0"/>
                <a:cs typeface="Courier New" panose="02070309020205020404" pitchFamily="49" charset="0"/>
              </a:rPr>
              <a:t>().split("\n"))</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.filter(s -&gt; !</a:t>
            </a:r>
            <a:r>
              <a:rPr lang="en-US" sz="1800" dirty="0" err="1">
                <a:solidFill>
                  <a:schemeClr val="tx1"/>
                </a:solidFill>
                <a:latin typeface="Courier New" panose="02070309020205020404" pitchFamily="49" charset="0"/>
                <a:cs typeface="Courier New" panose="02070309020205020404" pitchFamily="49" charset="0"/>
              </a:rPr>
              <a:t>s.startsWith</a:t>
            </a:r>
            <a:r>
              <a:rPr lang="en-US" sz="18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.map(String::</a:t>
            </a:r>
            <a:r>
              <a:rPr lang="en-US" sz="1800" dirty="0" err="1">
                <a:solidFill>
                  <a:schemeClr val="tx1"/>
                </a:solidFill>
                <a:latin typeface="Courier New" panose="02070309020205020404" pitchFamily="49" charset="0"/>
                <a:cs typeface="Courier New" panose="02070309020205020404" pitchFamily="49" charset="0"/>
              </a:rPr>
              <a:t>toLowerCase</a:t>
            </a:r>
            <a:r>
              <a:rPr lang="en-US" sz="1800" dirty="0">
                <a:solidFill>
                  <a:schemeClr val="tx1"/>
                </a:solidFill>
                <a:latin typeface="Courier New" panose="02070309020205020404" pitchFamily="49" charset="0"/>
                <a:cs typeface="Courier New" panose="02070309020205020404" pitchFamily="49" charset="0"/>
              </a:rPr>
              <a:t>).distinct().</a:t>
            </a:r>
            <a:r>
              <a:rPr lang="en-US" sz="1800" dirty="0" err="1">
                <a:solidFill>
                  <a:schemeClr val="tx1"/>
                </a:solidFill>
                <a:latin typeface="Courier New" panose="02070309020205020404" pitchFamily="49" charset="0"/>
                <a:cs typeface="Courier New" panose="02070309020205020404" pitchFamily="49" charset="0"/>
              </a:rPr>
              <a:t>toArray</a:t>
            </a:r>
            <a:r>
              <a:rPr lang="en-US" sz="1800" dirty="0">
                <a:solidFill>
                  <a:schemeClr val="tx1"/>
                </a:solidFill>
                <a:latin typeface="Courier New" panose="02070309020205020404" pitchFamily="49" charset="0"/>
                <a:cs typeface="Courier New" panose="02070309020205020404" pitchFamily="49" charset="0"/>
              </a:rPr>
              <a:t>(String[]::new);</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512685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Domain Validation - Java</a:t>
            </a:r>
          </a:p>
        </p:txBody>
      </p:sp>
      <p:sp>
        <p:nvSpPr>
          <p:cNvPr id="3" name="Content Placeholder 2"/>
          <p:cNvSpPr>
            <a:spLocks noGrp="1"/>
          </p:cNvSpPr>
          <p:nvPr>
            <p:ph sz="quarter" idx="10"/>
          </p:nvPr>
        </p:nvSpPr>
        <p:spPr>
          <a:xfrm>
            <a:off x="193964" y="615988"/>
            <a:ext cx="11950847" cy="4945577"/>
          </a:xfrm>
        </p:spPr>
        <p:txBody>
          <a:bodyPr/>
          <a:lstStyle/>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public static </a:t>
            </a:r>
            <a:r>
              <a:rPr lang="en-US" sz="1800" dirty="0" err="1">
                <a:solidFill>
                  <a:schemeClr val="tx1"/>
                </a:solidFill>
                <a:latin typeface="Courier New" panose="02070309020205020404" pitchFamily="49" charset="0"/>
                <a:cs typeface="Courier New" panose="02070309020205020404" pitchFamily="49" charset="0"/>
              </a:rPr>
              <a:t>DomainValidator</a:t>
            </a:r>
            <a:r>
              <a:rPr lang="en-US" sz="1800" dirty="0">
                <a:solidFill>
                  <a:schemeClr val="tx1"/>
                </a:solidFill>
                <a:latin typeface="Courier New" panose="02070309020205020404" pitchFamily="49" charset="0"/>
                <a:cs typeface="Courier New" panose="02070309020205020404" pitchFamily="49" charset="0"/>
              </a:rPr>
              <a:t> </a:t>
            </a:r>
            <a:r>
              <a:rPr lang="en-US" sz="1800" dirty="0" err="1">
                <a:solidFill>
                  <a:schemeClr val="tx1"/>
                </a:solidFill>
                <a:latin typeface="Courier New" panose="02070309020205020404" pitchFamily="49" charset="0"/>
                <a:cs typeface="Courier New" panose="02070309020205020404" pitchFamily="49" charset="0"/>
              </a:rPr>
              <a:t>createDomainValidatorInstance</a:t>
            </a:r>
            <a:r>
              <a:rPr lang="en-US" sz="1800" dirty="0">
                <a:solidFill>
                  <a:schemeClr val="tx1"/>
                </a:solidFill>
                <a:latin typeface="Courier New" panose="02070309020205020404" pitchFamily="49" charset="0"/>
                <a:cs typeface="Courier New" panose="02070309020205020404" pitchFamily="49" charset="0"/>
              </a:rPr>
              <a:t>(String domain,</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r>
              <a:rPr lang="en-US" sz="1800" dirty="0" err="1">
                <a:solidFill>
                  <a:schemeClr val="tx1"/>
                </a:solidFill>
                <a:latin typeface="Courier New" panose="02070309020205020404" pitchFamily="49" charset="0"/>
                <a:cs typeface="Courier New" panose="02070309020205020404" pitchFamily="49" charset="0"/>
              </a:rPr>
              <a:t>boolean</a:t>
            </a:r>
            <a:r>
              <a:rPr lang="en-US" sz="1800" dirty="0">
                <a:solidFill>
                  <a:schemeClr val="tx1"/>
                </a:solidFill>
                <a:latin typeface="Courier New" panose="02070309020205020404" pitchFamily="49" charset="0"/>
                <a:cs typeface="Courier New" panose="02070309020205020404" pitchFamily="49" charset="0"/>
              </a:rPr>
              <a:t> </a:t>
            </a:r>
            <a:r>
              <a:rPr lang="en-US" sz="1800" dirty="0" err="1">
                <a:solidFill>
                  <a:schemeClr val="tx1"/>
                </a:solidFill>
                <a:latin typeface="Courier New" panose="02070309020205020404" pitchFamily="49" charset="0"/>
                <a:cs typeface="Courier New" panose="02070309020205020404" pitchFamily="49" charset="0"/>
              </a:rPr>
              <a:t>use_actual_domains</a:t>
            </a: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List&lt;Item&gt; domains = new </a:t>
            </a:r>
            <a:r>
              <a:rPr lang="en-US" sz="1800" dirty="0" err="1">
                <a:solidFill>
                  <a:schemeClr val="tx1"/>
                </a:solidFill>
                <a:latin typeface="Courier New" panose="02070309020205020404" pitchFamily="49" charset="0"/>
                <a:cs typeface="Courier New" panose="02070309020205020404" pitchFamily="49" charset="0"/>
              </a:rPr>
              <a:t>ArrayList</a:t>
            </a:r>
            <a:r>
              <a:rPr lang="en-US" sz="1800" dirty="0">
                <a:solidFill>
                  <a:schemeClr val="tx1"/>
                </a:solidFill>
                <a:latin typeface="Courier New" panose="02070309020205020404" pitchFamily="49" charset="0"/>
                <a:cs typeface="Courier New" panose="02070309020205020404" pitchFamily="49" charset="0"/>
              </a:rPr>
              <a:t>&lt;&gt;();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if (</a:t>
            </a:r>
            <a:r>
              <a:rPr lang="en-US" sz="1800" dirty="0" err="1">
                <a:solidFill>
                  <a:schemeClr val="tx1"/>
                </a:solidFill>
                <a:latin typeface="Courier New" panose="02070309020205020404" pitchFamily="49" charset="0"/>
                <a:cs typeface="Courier New" panose="02070309020205020404" pitchFamily="49" charset="0"/>
              </a:rPr>
              <a:t>use_actual_domains</a:t>
            </a: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r>
              <a:rPr lang="en-US" sz="1800" dirty="0" err="1">
                <a:solidFill>
                  <a:schemeClr val="tx1"/>
                </a:solidFill>
                <a:latin typeface="Courier New" panose="02070309020205020404" pitchFamily="49" charset="0"/>
                <a:cs typeface="Courier New" panose="02070309020205020404" pitchFamily="49" charset="0"/>
              </a:rPr>
              <a:t>domains.add</a:t>
            </a:r>
            <a:r>
              <a:rPr lang="en-US" sz="1800" dirty="0">
                <a:solidFill>
                  <a:schemeClr val="tx1"/>
                </a:solidFill>
                <a:latin typeface="Courier New" panose="02070309020205020404" pitchFamily="49" charset="0"/>
                <a:cs typeface="Courier New" panose="02070309020205020404" pitchFamily="49" charset="0"/>
              </a:rPr>
              <a:t>(new Item(GENERIC_PLUS, </a:t>
            </a:r>
            <a:r>
              <a:rPr lang="en-US" sz="1800" dirty="0" err="1">
                <a:solidFill>
                  <a:schemeClr val="tx1"/>
                </a:solidFill>
                <a:latin typeface="Courier New" panose="02070309020205020404" pitchFamily="49" charset="0"/>
                <a:cs typeface="Courier New" panose="02070309020205020404" pitchFamily="49" charset="0"/>
              </a:rPr>
              <a:t>retrieveTlds</a:t>
            </a:r>
            <a:r>
              <a:rPr lang="en-US" sz="18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 else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String </a:t>
            </a:r>
            <a:r>
              <a:rPr lang="en-US" sz="1800" dirty="0" err="1">
                <a:solidFill>
                  <a:schemeClr val="tx1"/>
                </a:solidFill>
                <a:latin typeface="Courier New" panose="02070309020205020404" pitchFamily="49" charset="0"/>
                <a:cs typeface="Courier New" panose="02070309020205020404" pitchFamily="49" charset="0"/>
              </a:rPr>
              <a:t>tld</a:t>
            </a:r>
            <a:r>
              <a:rPr lang="en-US" sz="1800" dirty="0">
                <a:solidFill>
                  <a:schemeClr val="tx1"/>
                </a:solidFill>
                <a:latin typeface="Courier New" panose="02070309020205020404" pitchFamily="49" charset="0"/>
                <a:cs typeface="Courier New" panose="02070309020205020404" pitchFamily="49" charset="0"/>
              </a:rPr>
              <a:t> = domain;</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if (</a:t>
            </a:r>
            <a:r>
              <a:rPr lang="en-US" sz="1800" dirty="0" err="1">
                <a:solidFill>
                  <a:schemeClr val="tx1"/>
                </a:solidFill>
                <a:latin typeface="Courier New" panose="02070309020205020404" pitchFamily="49" charset="0"/>
                <a:cs typeface="Courier New" panose="02070309020205020404" pitchFamily="49" charset="0"/>
              </a:rPr>
              <a:t>domain.contains</a:t>
            </a: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r>
              <a:rPr lang="en-US" sz="1800" dirty="0" err="1">
                <a:solidFill>
                  <a:schemeClr val="tx1"/>
                </a:solidFill>
                <a:latin typeface="Courier New" panose="02070309020205020404" pitchFamily="49" charset="0"/>
                <a:cs typeface="Courier New" panose="02070309020205020404" pitchFamily="49" charset="0"/>
              </a:rPr>
              <a:t>tld</a:t>
            </a:r>
            <a:r>
              <a:rPr lang="en-US" sz="1800" dirty="0">
                <a:solidFill>
                  <a:schemeClr val="tx1"/>
                </a:solidFill>
                <a:latin typeface="Courier New" panose="02070309020205020404" pitchFamily="49" charset="0"/>
                <a:cs typeface="Courier New" panose="02070309020205020404" pitchFamily="49" charset="0"/>
              </a:rPr>
              <a:t> = </a:t>
            </a:r>
            <a:r>
              <a:rPr lang="en-US" sz="1800" dirty="0" err="1">
                <a:solidFill>
                  <a:schemeClr val="tx1"/>
                </a:solidFill>
                <a:latin typeface="Courier New" panose="02070309020205020404" pitchFamily="49" charset="0"/>
                <a:cs typeface="Courier New" panose="02070309020205020404" pitchFamily="49" charset="0"/>
              </a:rPr>
              <a:t>domain.substring</a:t>
            </a:r>
            <a:r>
              <a:rPr lang="en-US" sz="1800" dirty="0">
                <a:solidFill>
                  <a:schemeClr val="tx1"/>
                </a:solidFill>
                <a:latin typeface="Courier New" panose="02070309020205020404" pitchFamily="49" charset="0"/>
                <a:cs typeface="Courier New" panose="02070309020205020404" pitchFamily="49" charset="0"/>
              </a:rPr>
              <a:t>(</a:t>
            </a:r>
            <a:r>
              <a:rPr lang="en-US" sz="1800" dirty="0" err="1">
                <a:solidFill>
                  <a:schemeClr val="tx1"/>
                </a:solidFill>
                <a:latin typeface="Courier New" panose="02070309020205020404" pitchFamily="49" charset="0"/>
                <a:cs typeface="Courier New" panose="02070309020205020404" pitchFamily="49" charset="0"/>
              </a:rPr>
              <a:t>domain.lastIndexOf</a:t>
            </a:r>
            <a:r>
              <a:rPr lang="en-US" sz="1800" dirty="0">
                <a:solidFill>
                  <a:schemeClr val="tx1"/>
                </a:solidFill>
                <a:latin typeface="Courier New" panose="02070309020205020404" pitchFamily="49" charset="0"/>
                <a:cs typeface="Courier New" panose="02070309020205020404" pitchFamily="49" charset="0"/>
              </a:rPr>
              <a:t>(".") + 1);</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 Convert TLD to A-Label</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String </a:t>
            </a:r>
            <a:r>
              <a:rPr lang="en-US" sz="1800" dirty="0" err="1">
                <a:solidFill>
                  <a:schemeClr val="tx1"/>
                </a:solidFill>
                <a:latin typeface="Courier New" panose="02070309020205020404" pitchFamily="49" charset="0"/>
                <a:cs typeface="Courier New" panose="02070309020205020404" pitchFamily="49" charset="0"/>
              </a:rPr>
              <a:t>domainConverted</a:t>
            </a:r>
            <a:r>
              <a:rPr lang="en-US" sz="1800" dirty="0">
                <a:solidFill>
                  <a:schemeClr val="tx1"/>
                </a:solidFill>
                <a:latin typeface="Courier New" panose="02070309020205020404" pitchFamily="49" charset="0"/>
                <a:cs typeface="Courier New" panose="02070309020205020404" pitchFamily="49" charset="0"/>
              </a:rPr>
              <a:t> = </a:t>
            </a:r>
            <a:r>
              <a:rPr lang="en-US" sz="1800" dirty="0" err="1">
                <a:solidFill>
                  <a:schemeClr val="tx1"/>
                </a:solidFill>
                <a:latin typeface="Courier New" panose="02070309020205020404" pitchFamily="49" charset="0"/>
                <a:cs typeface="Courier New" panose="02070309020205020404" pitchFamily="49" charset="0"/>
              </a:rPr>
              <a:t>convertULabeltoALabel</a:t>
            </a:r>
            <a:r>
              <a:rPr lang="en-US" sz="1800" dirty="0">
                <a:solidFill>
                  <a:schemeClr val="tx1"/>
                </a:solidFill>
                <a:latin typeface="Courier New" panose="02070309020205020404" pitchFamily="49" charset="0"/>
                <a:cs typeface="Courier New" panose="02070309020205020404" pitchFamily="49" charset="0"/>
              </a:rPr>
              <a:t>(</a:t>
            </a:r>
            <a:r>
              <a:rPr lang="en-US" sz="1800" dirty="0" err="1">
                <a:solidFill>
                  <a:schemeClr val="tx1"/>
                </a:solidFill>
                <a:latin typeface="Courier New" panose="02070309020205020404" pitchFamily="49" charset="0"/>
                <a:cs typeface="Courier New" panose="02070309020205020404" pitchFamily="49" charset="0"/>
              </a:rPr>
              <a:t>tld</a:t>
            </a:r>
            <a:r>
              <a:rPr lang="en-US" sz="18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 if there is an error, do nothing, validator will fail</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if (</a:t>
            </a:r>
            <a:r>
              <a:rPr lang="en-US" sz="1800" dirty="0" err="1">
                <a:solidFill>
                  <a:schemeClr val="tx1"/>
                </a:solidFill>
                <a:latin typeface="Courier New" panose="02070309020205020404" pitchFamily="49" charset="0"/>
                <a:cs typeface="Courier New" panose="02070309020205020404" pitchFamily="49" charset="0"/>
              </a:rPr>
              <a:t>domainConverted</a:t>
            </a: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r>
              <a:rPr lang="en-US" sz="1800" dirty="0" err="1">
                <a:solidFill>
                  <a:schemeClr val="tx1"/>
                </a:solidFill>
                <a:latin typeface="Courier New" panose="02070309020205020404" pitchFamily="49" charset="0"/>
                <a:cs typeface="Courier New" panose="02070309020205020404" pitchFamily="49" charset="0"/>
              </a:rPr>
              <a:t>domains.add</a:t>
            </a:r>
            <a:r>
              <a:rPr lang="en-US" sz="1800" dirty="0">
                <a:solidFill>
                  <a:schemeClr val="tx1"/>
                </a:solidFill>
                <a:latin typeface="Courier New" panose="02070309020205020404" pitchFamily="49" charset="0"/>
                <a:cs typeface="Courier New" panose="02070309020205020404" pitchFamily="49" charset="0"/>
              </a:rPr>
              <a:t>(new Item(GENERIC_PLUS, new String[]{</a:t>
            </a:r>
            <a:r>
              <a:rPr lang="en-US" sz="1800" dirty="0" err="1">
                <a:solidFill>
                  <a:schemeClr val="tx1"/>
                </a:solidFill>
                <a:latin typeface="Courier New" panose="02070309020205020404" pitchFamily="49" charset="0"/>
                <a:cs typeface="Courier New" panose="02070309020205020404" pitchFamily="49" charset="0"/>
              </a:rPr>
              <a:t>domainConverted</a:t>
            </a:r>
            <a:r>
              <a:rPr lang="en-US" sz="18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endParaRPr lang="en-US" sz="1800" dirty="0">
              <a:solidFill>
                <a:schemeClr val="tx1"/>
              </a:solidFill>
              <a:latin typeface="Courier New" panose="02070309020205020404" pitchFamily="49" charset="0"/>
              <a:cs typeface="Courier New" panose="02070309020205020404" pitchFamily="49" charset="0"/>
            </a:endParaRP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return </a:t>
            </a:r>
            <a:r>
              <a:rPr lang="en-US" sz="1800" dirty="0" err="1">
                <a:solidFill>
                  <a:schemeClr val="tx1"/>
                </a:solidFill>
                <a:latin typeface="Courier New" panose="02070309020205020404" pitchFamily="49" charset="0"/>
                <a:cs typeface="Courier New" panose="02070309020205020404" pitchFamily="49" charset="0"/>
              </a:rPr>
              <a:t>DomainValidator.getInstance</a:t>
            </a:r>
            <a:r>
              <a:rPr lang="en-US" sz="1800" dirty="0">
                <a:solidFill>
                  <a:schemeClr val="tx1"/>
                </a:solidFill>
                <a:latin typeface="Courier New" panose="02070309020205020404" pitchFamily="49" charset="0"/>
                <a:cs typeface="Courier New" panose="02070309020205020404" pitchFamily="49" charset="0"/>
              </a:rPr>
              <a:t>(false, domains);</a:t>
            </a:r>
          </a:p>
          <a:p>
            <a:pPr marL="0" indent="0">
              <a:spcBef>
                <a:spcPts val="0"/>
              </a:spcBef>
              <a:buNone/>
            </a:pPr>
            <a:r>
              <a:rPr lang="en-US" sz="1800" dirty="0">
                <a:solidFill>
                  <a:schemeClr val="tx1"/>
                </a:solidFill>
                <a:latin typeface="Courier New" panose="02070309020205020404" pitchFamily="49" charset="0"/>
                <a:cs typeface="Courier New" panose="02070309020205020404" pitchFamily="49" charset="0"/>
              </a:rPr>
              <a:t>    }</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756035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Validate Domain Name: Python</a:t>
            </a:r>
          </a:p>
        </p:txBody>
      </p:sp>
      <p:pic>
        <p:nvPicPr>
          <p:cNvPr id="4" name="Picture 3">
            <a:extLst>
              <a:ext uri="{FF2B5EF4-FFF2-40B4-BE49-F238E27FC236}">
                <a16:creationId xmlns:a16="http://schemas.microsoft.com/office/drawing/2014/main" id="{BC8A6867-0A83-6445-BBBC-2BA130ED714A}"/>
              </a:ext>
            </a:extLst>
          </p:cNvPr>
          <p:cNvPicPr>
            <a:picLocks noChangeAspect="1"/>
          </p:cNvPicPr>
          <p:nvPr/>
        </p:nvPicPr>
        <p:blipFill>
          <a:blip r:embed="rId2"/>
          <a:stretch>
            <a:fillRect/>
          </a:stretch>
        </p:blipFill>
        <p:spPr>
          <a:xfrm>
            <a:off x="10902950" y="32733"/>
            <a:ext cx="1241861" cy="563488"/>
          </a:xfrm>
          <a:prstGeom prst="rect">
            <a:avLst/>
          </a:prstGeom>
        </p:spPr>
      </p:pic>
      <p:sp>
        <p:nvSpPr>
          <p:cNvPr id="5" name="Rectangle 2">
            <a:extLst>
              <a:ext uri="{FF2B5EF4-FFF2-40B4-BE49-F238E27FC236}">
                <a16:creationId xmlns:a16="http://schemas.microsoft.com/office/drawing/2014/main" id="{C205C611-A1B6-84B2-8ED5-113FBA803B89}"/>
              </a:ext>
            </a:extLst>
          </p:cNvPr>
          <p:cNvSpPr>
            <a:spLocks noGrp="1" noChangeArrowheads="1"/>
          </p:cNvSpPr>
          <p:nvPr>
            <p:ph sz="quarter" idx="10"/>
          </p:nvPr>
        </p:nvSpPr>
        <p:spPr bwMode="auto">
          <a:xfrm>
            <a:off x="111264" y="653156"/>
            <a:ext cx="12040476" cy="39703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import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unicodedata</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#library for normalization</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import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idna</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#library for conversion</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ar-SA"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صحة.مصر</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b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try</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domain</a:t>
            </a:r>
            <a:r>
              <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_normalized =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unicodedata.normalize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'NFC'</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domain</a:t>
            </a:r>
            <a:r>
              <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#normalize to NFC</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_normalized)</a:t>
            </a:r>
            <a:endPar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#U-label to A-label</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domain</a:t>
            </a:r>
            <a:r>
              <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alabel</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idna.encode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_normalized).decode(</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"ascii"</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(domain</a:t>
            </a:r>
            <a:r>
              <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alabel</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idna.IDNAError</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as </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#invalid domain as per IDNA 2008</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endParaRPr kumimoji="0" lang="en-US"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"Domain '{domain</a:t>
            </a:r>
            <a:r>
              <a:rPr kumimoji="0" lang="en-US"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Name</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 is invalid: {e}"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 </a:t>
            </a: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Exception </a:t>
            </a: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as </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"ERROR: {e}"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endParaRPr kumimoji="0" lang="en-PK" altLang="en-P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3555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Validate Domain Name: Java</a:t>
            </a:r>
          </a:p>
        </p:txBody>
      </p:sp>
      <p:sp>
        <p:nvSpPr>
          <p:cNvPr id="3" name="Content Placeholder 2"/>
          <p:cNvSpPr>
            <a:spLocks noGrp="1"/>
          </p:cNvSpPr>
          <p:nvPr>
            <p:ph sz="quarter" idx="10"/>
          </p:nvPr>
        </p:nvSpPr>
        <p:spPr>
          <a:xfrm>
            <a:off x="420624" y="748145"/>
            <a:ext cx="11724187" cy="5289847"/>
          </a:xfrm>
        </p:spPr>
        <p:txBody>
          <a:bodyPr/>
          <a:lstStyle/>
          <a:p>
            <a:pPr marL="0" indent="0">
              <a:spcBef>
                <a:spcPts val="0"/>
              </a:spcBef>
              <a:buNone/>
            </a:pPr>
            <a:r>
              <a:rPr lang="en-US" sz="1800" dirty="0">
                <a:latin typeface="Courier New" panose="02070309020205020404" pitchFamily="49" charset="0"/>
                <a:cs typeface="Courier New" panose="02070309020205020404" pitchFamily="49" charset="0"/>
              </a:rPr>
              <a:t>import </a:t>
            </a:r>
            <a:r>
              <a:rPr lang="en-US" sz="1800" dirty="0" err="1">
                <a:latin typeface="Courier New" panose="02070309020205020404" pitchFamily="49" charset="0"/>
                <a:cs typeface="Courier New" panose="02070309020205020404" pitchFamily="49" charset="0"/>
              </a:rPr>
              <a:t>com.ibm.icu.text.IDNA</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public static </a:t>
            </a:r>
            <a:r>
              <a:rPr lang="en-US" sz="1800" dirty="0" err="1">
                <a:latin typeface="Courier New" panose="02070309020205020404" pitchFamily="49" charset="0"/>
                <a:cs typeface="Courier New" panose="02070309020205020404" pitchFamily="49" charset="0"/>
              </a:rPr>
              <a:t>boolean</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isValidDomain</a:t>
            </a:r>
            <a:r>
              <a:rPr lang="en-US" sz="1800" dirty="0">
                <a:latin typeface="Courier New" panose="02070309020205020404" pitchFamily="49" charset="0"/>
                <a:cs typeface="Courier New" panose="02070309020205020404" pitchFamily="49" charset="0"/>
              </a:rPr>
              <a:t>(final String </a:t>
            </a:r>
            <a:r>
              <a:rPr lang="en-US" sz="1800" dirty="0" err="1">
                <a:latin typeface="Courier New" panose="02070309020205020404" pitchFamily="49" charset="0"/>
                <a:cs typeface="Courier New" panose="02070309020205020404" pitchFamily="49" charset="0"/>
              </a:rPr>
              <a:t>domainName</a:t>
            </a: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    final IDNA </a:t>
            </a:r>
            <a:r>
              <a:rPr lang="en-US" sz="1800" dirty="0" err="1">
                <a:latin typeface="Courier New" panose="02070309020205020404" pitchFamily="49" charset="0"/>
                <a:cs typeface="Courier New" panose="02070309020205020404" pitchFamily="49" charset="0"/>
              </a:rPr>
              <a:t>idnaInstance</a:t>
            </a:r>
            <a:r>
              <a:rPr lang="en-US" sz="1800" dirty="0">
                <a:latin typeface="Courier New" panose="02070309020205020404" pitchFamily="49" charset="0"/>
                <a:cs typeface="Courier New" panose="02070309020205020404" pitchFamily="49" charset="0"/>
              </a:rPr>
              <a:t> = IDNA.getUTS46Instance(IDNA.NONTRANSITIONAL_TO_ASCII</a:t>
            </a:r>
          </a:p>
          <a:p>
            <a:pPr marL="0" indent="0">
              <a:spcBef>
                <a:spcPts val="0"/>
              </a:spcBef>
              <a:buNone/>
            </a:pPr>
            <a:r>
              <a:rPr lang="en-US" sz="1800" dirty="0">
                <a:latin typeface="Courier New" panose="02070309020205020404" pitchFamily="49" charset="0"/>
                <a:cs typeface="Courier New" panose="02070309020205020404" pitchFamily="49" charset="0"/>
              </a:rPr>
              <a:t>                            | IDNA.CHECK_BIDI</a:t>
            </a:r>
          </a:p>
          <a:p>
            <a:pPr marL="0" indent="0">
              <a:spcBef>
                <a:spcPts val="0"/>
              </a:spcBef>
              <a:buNone/>
            </a:pPr>
            <a:r>
              <a:rPr lang="en-US" sz="1800" dirty="0">
                <a:latin typeface="Courier New" panose="02070309020205020404" pitchFamily="49" charset="0"/>
                <a:cs typeface="Courier New" panose="02070309020205020404" pitchFamily="49" charset="0"/>
              </a:rPr>
              <a:t>                            | IDNA.CHECK_CONTEXTJ</a:t>
            </a:r>
          </a:p>
          <a:p>
            <a:pPr marL="0" indent="0">
              <a:spcBef>
                <a:spcPts val="0"/>
              </a:spcBef>
              <a:buNone/>
            </a:pPr>
            <a:r>
              <a:rPr lang="en-US" sz="1800" dirty="0">
                <a:latin typeface="Courier New" panose="02070309020205020404" pitchFamily="49" charset="0"/>
                <a:cs typeface="Courier New" panose="02070309020205020404" pitchFamily="49" charset="0"/>
              </a:rPr>
              <a:t>                            | IDNA.CHECK_CONTEXTO</a:t>
            </a:r>
          </a:p>
          <a:p>
            <a:pPr marL="0" indent="0">
              <a:spcBef>
                <a:spcPts val="0"/>
              </a:spcBef>
              <a:buNone/>
            </a:pPr>
            <a:r>
              <a:rPr lang="en-US" sz="1800" dirty="0">
                <a:latin typeface="Courier New" panose="02070309020205020404" pitchFamily="49" charset="0"/>
                <a:cs typeface="Courier New" panose="02070309020205020404" pitchFamily="49" charset="0"/>
              </a:rPr>
              <a:t>                            | IDNA.USE_STD3_RULES);</a:t>
            </a:r>
          </a:p>
          <a:p>
            <a:pPr marL="0" indent="0">
              <a:spcBef>
                <a:spcPts val="0"/>
              </a:spcBef>
              <a:buNone/>
            </a:pPr>
            <a:r>
              <a:rPr lang="en-US" sz="1800" dirty="0">
                <a:latin typeface="Courier New" panose="02070309020205020404" pitchFamily="49" charset="0"/>
                <a:cs typeface="Courier New" panose="02070309020205020404" pitchFamily="49" charset="0"/>
              </a:rPr>
              <a:t>    StringBuilder output = new StringBuilder();</a:t>
            </a:r>
          </a:p>
          <a:p>
            <a:pPr marL="0"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IDNA.Info</a:t>
            </a:r>
            <a:r>
              <a:rPr lang="en-US" sz="1800" dirty="0">
                <a:latin typeface="Courier New" panose="02070309020205020404" pitchFamily="49" charset="0"/>
                <a:cs typeface="Courier New" panose="02070309020205020404" pitchFamily="49" charset="0"/>
              </a:rPr>
              <a:t> info = new </a:t>
            </a:r>
            <a:r>
              <a:rPr lang="en-US" sz="1800" dirty="0" err="1">
                <a:latin typeface="Courier New" panose="02070309020205020404" pitchFamily="49" charset="0"/>
                <a:cs typeface="Courier New" panose="02070309020205020404" pitchFamily="49" charset="0"/>
              </a:rPr>
              <a:t>IDNA.Info</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idnaInstance.nameToASCII</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domainName</a:t>
            </a:r>
            <a:r>
              <a:rPr lang="en-US" sz="1800" dirty="0">
                <a:latin typeface="Courier New" panose="02070309020205020404" pitchFamily="49" charset="0"/>
                <a:cs typeface="Courier New" panose="02070309020205020404" pitchFamily="49" charset="0"/>
              </a:rPr>
              <a:t>, output, info);</a:t>
            </a:r>
          </a:p>
          <a:p>
            <a:pPr marL="0" indent="0">
              <a:spcBef>
                <a:spcPts val="0"/>
              </a:spcBef>
              <a:buNone/>
            </a:pPr>
            <a:r>
              <a:rPr lang="en-US" sz="1800" dirty="0">
                <a:latin typeface="Courier New" panose="02070309020205020404" pitchFamily="49" charset="0"/>
                <a:cs typeface="Courier New" panose="02070309020205020404" pitchFamily="49" charset="0"/>
              </a:rPr>
              <a:t>    return !</a:t>
            </a:r>
            <a:r>
              <a:rPr lang="en-US" sz="1800" dirty="0" err="1">
                <a:latin typeface="Courier New" panose="02070309020205020404" pitchFamily="49" charset="0"/>
                <a:cs typeface="Courier New" panose="02070309020205020404" pitchFamily="49" charset="0"/>
              </a:rPr>
              <a:t>info.hasErrors</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p>
          <a:p>
            <a:pPr marL="0" indent="0">
              <a:buNone/>
            </a:pPr>
            <a:endParaRPr lang="en-US" sz="1800" dirty="0">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BC8A6867-0A83-6445-BBBC-2BA130ED714A}"/>
              </a:ext>
            </a:extLst>
          </p:cNvPr>
          <p:cNvPicPr>
            <a:picLocks noChangeAspect="1"/>
          </p:cNvPicPr>
          <p:nvPr/>
        </p:nvPicPr>
        <p:blipFill>
          <a:blip r:embed="rId2"/>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546291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107"/>
          <p:cNvSpPr txBox="1">
            <a:spLocks noGrp="1"/>
          </p:cNvSpPr>
          <p:nvPr>
            <p:ph type="title"/>
          </p:nvPr>
        </p:nvSpPr>
        <p:spPr>
          <a:xfrm>
            <a:off x="754032" y="2978337"/>
            <a:ext cx="10683935" cy="450663"/>
          </a:xfrm>
          <a:prstGeom prst="rect">
            <a:avLst/>
          </a:prstGeom>
        </p:spPr>
        <p:txBody>
          <a:bodyPr spcFirstLastPara="1" wrap="square" lIns="121900" tIns="121900" rIns="121900" bIns="121900" anchor="t" anchorCtr="0">
            <a:noAutofit/>
          </a:bodyPr>
          <a:lstStyle/>
          <a:p>
            <a:pPr algn="ctr">
              <a:spcBef>
                <a:spcPts val="0"/>
              </a:spcBef>
            </a:pPr>
            <a:r>
              <a:rPr lang="en-US" dirty="0"/>
              <a:t>Domain Name Resolution</a:t>
            </a:r>
          </a:p>
        </p:txBody>
      </p:sp>
      <p:pic>
        <p:nvPicPr>
          <p:cNvPr id="3" name="Picture 2">
            <a:extLst>
              <a:ext uri="{FF2B5EF4-FFF2-40B4-BE49-F238E27FC236}">
                <a16:creationId xmlns:a16="http://schemas.microsoft.com/office/drawing/2014/main" id="{753108F8-AAAB-4045-B4CC-C72B13DEA44E}"/>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670439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Categories of Domain Names and Email Addresses</a:t>
            </a:r>
          </a:p>
        </p:txBody>
      </p:sp>
      <p:sp>
        <p:nvSpPr>
          <p:cNvPr id="4" name="Content Placeholder 3">
            <a:extLst>
              <a:ext uri="{FF2B5EF4-FFF2-40B4-BE49-F238E27FC236}">
                <a16:creationId xmlns:a16="http://schemas.microsoft.com/office/drawing/2014/main" id="{4A733B2F-47D5-42AE-81CF-737E5878B6C4}"/>
              </a:ext>
            </a:extLst>
          </p:cNvPr>
          <p:cNvSpPr>
            <a:spLocks noGrp="1"/>
          </p:cNvSpPr>
          <p:nvPr>
            <p:ph sz="quarter" idx="10"/>
          </p:nvPr>
        </p:nvSpPr>
        <p:spPr>
          <a:xfrm>
            <a:off x="824441" y="1010858"/>
            <a:ext cx="10962747" cy="5389942"/>
          </a:xfrm>
        </p:spPr>
        <p:txBody>
          <a:bodyPr/>
          <a:lstStyle/>
          <a:p>
            <a:pPr lvl="0"/>
            <a:r>
              <a:rPr lang="en-US" sz="2000" dirty="0"/>
              <a:t>It’s now possible to have domain names and email addresses in local languages </a:t>
            </a:r>
            <a:r>
              <a:rPr lang="en-US" sz="2000"/>
              <a:t>using UTF8</a:t>
            </a:r>
            <a:endParaRPr lang="en-US" sz="2000" dirty="0"/>
          </a:p>
          <a:p>
            <a:pPr lvl="1"/>
            <a:r>
              <a:rPr lang="en-US" sz="2000" dirty="0"/>
              <a:t>Internationalized Domain Names (IDNs) </a:t>
            </a:r>
          </a:p>
          <a:p>
            <a:pPr lvl="1"/>
            <a:r>
              <a:rPr lang="en-US" sz="2000" dirty="0"/>
              <a:t>Email Address Internationalization (EAI)</a:t>
            </a:r>
          </a:p>
          <a:p>
            <a:pPr lvl="0"/>
            <a:r>
              <a:rPr lang="en-US" sz="2000" dirty="0"/>
              <a:t>Domain names</a:t>
            </a:r>
          </a:p>
          <a:p>
            <a:pPr lvl="1"/>
            <a:r>
              <a:rPr lang="en-US" sz="2000" b="1" dirty="0"/>
              <a:t>Newer</a:t>
            </a:r>
            <a:r>
              <a:rPr lang="en-US" sz="2000" dirty="0"/>
              <a:t> top-level domain names:		</a:t>
            </a:r>
            <a:r>
              <a:rPr lang="en-US" sz="2000" dirty="0" err="1"/>
              <a:t>example.</a:t>
            </a:r>
            <a:r>
              <a:rPr lang="en-US" sz="2000" dirty="0" err="1">
                <a:solidFill>
                  <a:srgbClr val="FF0000"/>
                </a:solidFill>
              </a:rPr>
              <a:t>sky</a:t>
            </a:r>
            <a:endParaRPr lang="en-US" sz="2000" dirty="0">
              <a:solidFill>
                <a:srgbClr val="FF0000"/>
              </a:solidFill>
            </a:endParaRPr>
          </a:p>
          <a:p>
            <a:pPr lvl="1"/>
            <a:r>
              <a:rPr lang="en-US" sz="2000" b="1" dirty="0"/>
              <a:t>Longer</a:t>
            </a:r>
            <a:r>
              <a:rPr lang="en-US" sz="2000" dirty="0"/>
              <a:t> top-level domain names:		</a:t>
            </a:r>
            <a:r>
              <a:rPr lang="en-US" sz="2000" dirty="0" err="1"/>
              <a:t>example.</a:t>
            </a:r>
            <a:r>
              <a:rPr lang="en-US" sz="2000" dirty="0" err="1">
                <a:solidFill>
                  <a:srgbClr val="FF0000"/>
                </a:solidFill>
              </a:rPr>
              <a:t>abudhabi</a:t>
            </a:r>
            <a:endParaRPr lang="en-US" sz="2000" dirty="0">
              <a:solidFill>
                <a:srgbClr val="FF0000"/>
              </a:solidFill>
            </a:endParaRPr>
          </a:p>
          <a:p>
            <a:pPr lvl="1"/>
            <a:r>
              <a:rPr lang="en-US" sz="2000" b="1" dirty="0"/>
              <a:t>Internationalized </a:t>
            </a:r>
            <a:r>
              <a:rPr lang="en-US" sz="2000" dirty="0"/>
              <a:t>Domain Names:	</a:t>
            </a:r>
            <a:r>
              <a:rPr lang="ja-JP" altLang="en-US" dirty="0">
                <a:solidFill>
                  <a:srgbClr val="FF0000"/>
                </a:solidFill>
              </a:rPr>
              <a:t>普遍接受</a:t>
            </a:r>
            <a:r>
              <a:rPr lang="en-US" altLang="ja-JP" dirty="0">
                <a:solidFill>
                  <a:srgbClr val="FF0000"/>
                </a:solidFill>
              </a:rPr>
              <a:t>-</a:t>
            </a:r>
            <a:r>
              <a:rPr lang="ja-JP" altLang="en-US" dirty="0">
                <a:solidFill>
                  <a:srgbClr val="FF0000"/>
                </a:solidFill>
              </a:rPr>
              <a:t>测试</a:t>
            </a:r>
            <a:r>
              <a:rPr lang="en-US" altLang="ja-JP" dirty="0">
                <a:solidFill>
                  <a:srgbClr val="FF0000"/>
                </a:solidFill>
              </a:rPr>
              <a:t>.</a:t>
            </a:r>
            <a:r>
              <a:rPr lang="ja-JP" altLang="en-US" dirty="0">
                <a:solidFill>
                  <a:srgbClr val="FF0000"/>
                </a:solidFill>
              </a:rPr>
              <a:t>世界</a:t>
            </a:r>
            <a:endParaRPr lang="en-US" sz="2000" b="1" dirty="0"/>
          </a:p>
          <a:p>
            <a:pPr lvl="0"/>
            <a:r>
              <a:rPr lang="en-US" sz="2000" dirty="0"/>
              <a:t>Internationalized email addresses (EAI)</a:t>
            </a:r>
          </a:p>
          <a:p>
            <a:pPr lvl="1"/>
            <a:r>
              <a:rPr lang="en-US" sz="2000" dirty="0"/>
              <a:t>ASCII@IDN							marc@</a:t>
            </a:r>
            <a:r>
              <a:rPr lang="en-US" sz="2000" dirty="0">
                <a:solidFill>
                  <a:srgbClr val="FF0000"/>
                </a:solidFill>
              </a:rPr>
              <a:t>société</a:t>
            </a:r>
            <a:r>
              <a:rPr lang="en-US" sz="2000" dirty="0"/>
              <a:t>.org</a:t>
            </a:r>
          </a:p>
          <a:p>
            <a:pPr lvl="1"/>
            <a:r>
              <a:rPr lang="en-US" sz="2000" dirty="0"/>
              <a:t>UTF8@ASCII						</a:t>
            </a:r>
            <a:r>
              <a:rPr lang="hi-IN" sz="2000" dirty="0">
                <a:solidFill>
                  <a:srgbClr val="FF0000"/>
                </a:solidFill>
              </a:rPr>
              <a:t>ईमेल</a:t>
            </a:r>
            <a:r>
              <a:rPr lang="en-US" sz="2000" dirty="0"/>
              <a:t>@example.com</a:t>
            </a:r>
          </a:p>
          <a:p>
            <a:pPr lvl="1"/>
            <a:r>
              <a:rPr lang="en-US" sz="2000" dirty="0"/>
              <a:t>UTF8</a:t>
            </a:r>
            <a:r>
              <a:rPr lang="el-GR" sz="2000" dirty="0"/>
              <a:t>@IDN</a:t>
            </a:r>
            <a:r>
              <a:rPr lang="en-US" sz="2000" dirty="0"/>
              <a:t>							</a:t>
            </a:r>
            <a:r>
              <a:rPr lang="ja-JP" altLang="en-US" sz="2000" dirty="0">
                <a:solidFill>
                  <a:srgbClr val="FF0000"/>
                </a:solidFill>
              </a:rPr>
              <a:t>测试</a:t>
            </a:r>
            <a:r>
              <a:rPr lang="en-US" altLang="ja-JP" sz="2000" dirty="0">
                <a:solidFill>
                  <a:srgbClr val="FF0000"/>
                </a:solidFill>
              </a:rPr>
              <a:t>@</a:t>
            </a:r>
            <a:r>
              <a:rPr lang="ja-JP" altLang="en-US" sz="2000" dirty="0">
                <a:solidFill>
                  <a:srgbClr val="FF0000"/>
                </a:solidFill>
              </a:rPr>
              <a:t>普遍接受</a:t>
            </a:r>
            <a:r>
              <a:rPr lang="en-US" altLang="ja-JP" sz="2000" dirty="0">
                <a:solidFill>
                  <a:srgbClr val="FF0000"/>
                </a:solidFill>
              </a:rPr>
              <a:t>-</a:t>
            </a:r>
            <a:r>
              <a:rPr lang="ja-JP" altLang="en-US" sz="2000" dirty="0">
                <a:solidFill>
                  <a:srgbClr val="FF0000"/>
                </a:solidFill>
              </a:rPr>
              <a:t>测试</a:t>
            </a:r>
            <a:r>
              <a:rPr lang="en-US" altLang="ja-JP" sz="2000" dirty="0">
                <a:solidFill>
                  <a:srgbClr val="FF0000"/>
                </a:solidFill>
              </a:rPr>
              <a:t>.</a:t>
            </a:r>
            <a:r>
              <a:rPr lang="ja-JP" altLang="en-US" sz="2000" dirty="0">
                <a:solidFill>
                  <a:srgbClr val="FF0000"/>
                </a:solidFill>
              </a:rPr>
              <a:t>世界</a:t>
            </a:r>
            <a:endParaRPr lang="en-US" sz="2000" dirty="0">
              <a:solidFill>
                <a:srgbClr val="FF0000"/>
              </a:solidFill>
            </a:endParaRPr>
          </a:p>
          <a:p>
            <a:pPr lvl="1"/>
            <a:r>
              <a:rPr lang="en-US" sz="2000" dirty="0"/>
              <a:t>UTF8@IDN; right-to-left scripts		</a:t>
            </a:r>
            <a:r>
              <a:rPr lang="ur-PK" sz="2000" dirty="0">
                <a:solidFill>
                  <a:srgbClr val="FF0000"/>
                </a:solidFill>
              </a:rPr>
              <a:t>موقع</a:t>
            </a:r>
            <a:r>
              <a:rPr lang="en-US" sz="2000" dirty="0">
                <a:solidFill>
                  <a:srgbClr val="FF0000"/>
                </a:solidFill>
              </a:rPr>
              <a:t>.</a:t>
            </a:r>
            <a:r>
              <a:rPr lang="ur-PK" sz="2000" dirty="0">
                <a:solidFill>
                  <a:srgbClr val="FF0000"/>
                </a:solidFill>
              </a:rPr>
              <a:t>مثال</a:t>
            </a:r>
            <a:r>
              <a:rPr lang="en-US" sz="2000" dirty="0">
                <a:solidFill>
                  <a:srgbClr val="FF0000"/>
                </a:solidFill>
              </a:rPr>
              <a:t>@</a:t>
            </a:r>
            <a:r>
              <a:rPr lang="ur-PK" sz="2000" dirty="0">
                <a:solidFill>
                  <a:srgbClr val="FF0000"/>
                </a:solidFill>
              </a:rPr>
              <a:t>میل</a:t>
            </a:r>
            <a:r>
              <a:rPr lang="en-US" sz="2000" dirty="0">
                <a:solidFill>
                  <a:srgbClr val="FF0000"/>
                </a:solidFill>
              </a:rPr>
              <a:t>-</a:t>
            </a:r>
            <a:r>
              <a:rPr lang="ur-PK" sz="2000" dirty="0">
                <a:solidFill>
                  <a:srgbClr val="FF0000"/>
                </a:solidFill>
              </a:rPr>
              <a:t>ای</a:t>
            </a:r>
            <a:r>
              <a:rPr lang="en-US" sz="2000" dirty="0"/>
              <a:t>		</a:t>
            </a:r>
            <a:endParaRPr lang="en-US" dirty="0"/>
          </a:p>
          <a:p>
            <a:pPr marL="0" indent="0">
              <a:buNone/>
            </a:pPr>
            <a:endParaRPr lang="en-US" dirty="0"/>
          </a:p>
        </p:txBody>
      </p:sp>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34191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Domain Name Resolution</a:t>
            </a:r>
          </a:p>
        </p:txBody>
      </p:sp>
      <p:sp>
        <p:nvSpPr>
          <p:cNvPr id="3" name="Content Placeholder 2"/>
          <p:cNvSpPr>
            <a:spLocks noGrp="1"/>
          </p:cNvSpPr>
          <p:nvPr>
            <p:ph sz="quarter" idx="10"/>
          </p:nvPr>
        </p:nvSpPr>
        <p:spPr>
          <a:xfrm>
            <a:off x="824441" y="1241613"/>
            <a:ext cx="10543117" cy="5051357"/>
          </a:xfrm>
        </p:spPr>
        <p:txBody>
          <a:bodyPr/>
          <a:lstStyle/>
          <a:p>
            <a:r>
              <a:rPr lang="en-US" sz="2000" dirty="0"/>
              <a:t>After validation, a software would then use the domain name identifier as:</a:t>
            </a:r>
          </a:p>
          <a:p>
            <a:pPr lvl="1"/>
            <a:r>
              <a:rPr lang="en-US" sz="2000" dirty="0"/>
              <a:t>A domain name to be resolved in </a:t>
            </a:r>
            <a:r>
              <a:rPr lang="en-US" sz="2000"/>
              <a:t>the DNS</a:t>
            </a:r>
            <a:endParaRPr lang="en-US" sz="2000" dirty="0"/>
          </a:p>
          <a:p>
            <a:r>
              <a:rPr lang="en-US" sz="2000" dirty="0"/>
              <a:t>Traditional way of doing hostname resolution and sockets resolution cannot be used </a:t>
            </a:r>
            <a:r>
              <a:rPr lang="en-US" sz="2000"/>
              <a:t>for IDNs</a:t>
            </a:r>
            <a:endParaRPr lang="en-US" sz="2000" dirty="0"/>
          </a:p>
          <a:p>
            <a:r>
              <a:rPr lang="en-US" sz="2000" dirty="0"/>
              <a:t>Programming languages vary; some have </a:t>
            </a:r>
            <a:r>
              <a:rPr lang="en-US" sz="2000"/>
              <a:t>been updated</a:t>
            </a:r>
            <a:endParaRPr lang="en-US" sz="2000" dirty="0"/>
          </a:p>
          <a:p>
            <a:pPr lvl="1"/>
            <a:r>
              <a:rPr lang="en-US" sz="2000" dirty="0"/>
              <a:t>Java generally allows using U-labels freely</a:t>
            </a:r>
          </a:p>
          <a:p>
            <a:pPr lvl="1"/>
            <a:r>
              <a:rPr lang="en-US" sz="2000" dirty="0"/>
              <a:t>C++ does not</a:t>
            </a:r>
          </a:p>
          <a:p>
            <a:r>
              <a:rPr lang="en-US" sz="2000" dirty="0"/>
              <a:t>We may need to do following:</a:t>
            </a:r>
          </a:p>
          <a:p>
            <a:pPr marL="914400" lvl="1" indent="-457200">
              <a:buFont typeface="+mj-lt"/>
              <a:buAutoNum type="arabicPeriod"/>
            </a:pPr>
            <a:r>
              <a:rPr lang="en-US" sz="2000" dirty="0"/>
              <a:t>Take user input and normalize</a:t>
            </a:r>
          </a:p>
          <a:p>
            <a:pPr marL="914400" lvl="1" indent="-457200">
              <a:buFont typeface="+mj-lt"/>
              <a:buAutoNum type="arabicPeriod"/>
            </a:pPr>
            <a:r>
              <a:rPr lang="en-US" sz="2000" dirty="0"/>
              <a:t>Convert U-label to A-label (IDNA2008</a:t>
            </a:r>
            <a:r>
              <a:rPr lang="fr" sz="2000" dirty="0"/>
              <a:t>)</a:t>
            </a:r>
          </a:p>
          <a:p>
            <a:pPr marL="914400" lvl="1" indent="-457200">
              <a:buFont typeface="+mj-lt"/>
              <a:buAutoNum type="arabicPeriod"/>
            </a:pPr>
            <a:r>
              <a:rPr lang="fr" sz="2000" dirty="0"/>
              <a:t>Use A-label for hostname resolution</a:t>
            </a:r>
            <a:endParaRPr lang="en-US" sz="2000" dirty="0"/>
          </a:p>
          <a:p>
            <a:endParaRPr lang="en-US" dirty="0"/>
          </a:p>
        </p:txBody>
      </p:sp>
      <p:pic>
        <p:nvPicPr>
          <p:cNvPr id="4" name="Picture 3">
            <a:extLst>
              <a:ext uri="{FF2B5EF4-FFF2-40B4-BE49-F238E27FC236}">
                <a16:creationId xmlns:a16="http://schemas.microsoft.com/office/drawing/2014/main" id="{37370D23-5D1C-654F-AFD0-D3D1B3CC40BE}"/>
              </a:ext>
            </a:extLst>
          </p:cNvPr>
          <p:cNvPicPr>
            <a:picLocks noChangeAspect="1"/>
          </p:cNvPicPr>
          <p:nvPr/>
        </p:nvPicPr>
        <p:blipFill>
          <a:blip r:embed="rId2"/>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829092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Domain Name Resolution – Python</a:t>
            </a:r>
          </a:p>
        </p:txBody>
      </p:sp>
      <p:pic>
        <p:nvPicPr>
          <p:cNvPr id="4" name="Picture 3">
            <a:extLst>
              <a:ext uri="{FF2B5EF4-FFF2-40B4-BE49-F238E27FC236}">
                <a16:creationId xmlns:a16="http://schemas.microsoft.com/office/drawing/2014/main" id="{37370D23-5D1C-654F-AFD0-D3D1B3CC40BE}"/>
              </a:ext>
            </a:extLst>
          </p:cNvPr>
          <p:cNvPicPr>
            <a:picLocks noChangeAspect="1"/>
          </p:cNvPicPr>
          <p:nvPr/>
        </p:nvPicPr>
        <p:blipFill>
          <a:blip r:embed="rId2"/>
          <a:stretch>
            <a:fillRect/>
          </a:stretch>
        </p:blipFill>
        <p:spPr>
          <a:xfrm>
            <a:off x="10902950" y="32733"/>
            <a:ext cx="1241861" cy="563488"/>
          </a:xfrm>
          <a:prstGeom prst="rect">
            <a:avLst/>
          </a:prstGeom>
        </p:spPr>
      </p:pic>
      <p:sp>
        <p:nvSpPr>
          <p:cNvPr id="2" name="Content Placeholder 1">
            <a:extLst>
              <a:ext uri="{FF2B5EF4-FFF2-40B4-BE49-F238E27FC236}">
                <a16:creationId xmlns:a16="http://schemas.microsoft.com/office/drawing/2014/main" id="{09CD4D7D-BC0D-9BE4-9D42-5493C2425AB1}"/>
              </a:ext>
            </a:extLst>
          </p:cNvPr>
          <p:cNvSpPr>
            <a:spLocks noGrp="1" noChangeArrowheads="1"/>
          </p:cNvSpPr>
          <p:nvPr>
            <p:ph sz="quarter" idx="10"/>
          </p:nvPr>
        </p:nvSpPr>
        <p:spPr bwMode="auto">
          <a:xfrm>
            <a:off x="586270" y="853724"/>
            <a:ext cx="10937610" cy="39703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import </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socket</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import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unicodedata</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import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idna</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domainName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b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try</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#normalize domain Name</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domainName_normalized</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unicodedata.normalize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'NFC'</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domainName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#Convert U-label to A-label form</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domainName_alabelForm</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idna.encode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domainName_normalized</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).decode(</a:t>
            </a:r>
            <a:r>
              <a:rPr kumimoji="0" lang="en-PK" altLang="en-PK" sz="18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"ascii"</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#get IP address of the domain</a:t>
            </a:r>
            <a:b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8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ip</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socket.gethostbyname</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domainName_alabelForm</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ip</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 </a:t>
            </a: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Exception </a:t>
            </a:r>
            <a:r>
              <a:rPr kumimoji="0" lang="en-PK" altLang="en-PK" sz="18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as </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ex:</a:t>
            </a:r>
            <a:b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8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(ex)</a:t>
            </a:r>
            <a:endParaRPr kumimoji="0" lang="en-PK" altLang="en-P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3851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Domain Name Resolution – Java</a:t>
            </a:r>
          </a:p>
        </p:txBody>
      </p:sp>
      <p:sp>
        <p:nvSpPr>
          <p:cNvPr id="3" name="Content Placeholder 2"/>
          <p:cNvSpPr>
            <a:spLocks noGrp="1"/>
          </p:cNvSpPr>
          <p:nvPr>
            <p:ph sz="quarter" idx="10"/>
          </p:nvPr>
        </p:nvSpPr>
        <p:spPr>
          <a:xfrm>
            <a:off x="616616" y="895256"/>
            <a:ext cx="10543117" cy="5051357"/>
          </a:xfrm>
        </p:spPr>
        <p:txBody>
          <a:bodyPr/>
          <a:lstStyle/>
          <a:p>
            <a:r>
              <a:rPr lang="pt-BR" sz="2000" dirty="0">
                <a:cs typeface="Courier New" panose="02070309020205020404" pitchFamily="49" charset="0"/>
              </a:rPr>
              <a:t>Normalization and U-label to A-label conversion is same as </a:t>
            </a:r>
            <a:r>
              <a:rPr lang="pt-BR" sz="2000">
                <a:cs typeface="Courier New" panose="02070309020205020404" pitchFamily="49" charset="0"/>
              </a:rPr>
              <a:t>discussed before</a:t>
            </a:r>
            <a:endParaRPr lang="pt-BR" sz="2000" dirty="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import </a:t>
            </a:r>
            <a:r>
              <a:rPr lang="en-US" sz="1800" dirty="0" err="1">
                <a:latin typeface="Courier New" panose="02070309020205020404" pitchFamily="49" charset="0"/>
                <a:cs typeface="Courier New" panose="02070309020205020404" pitchFamily="49" charset="0"/>
              </a:rPr>
              <a:t>java.net.InetAddress</a:t>
            </a:r>
            <a:r>
              <a:rPr lang="en-US" sz="1800" dirty="0">
                <a:latin typeface="Courier New" panose="02070309020205020404" pitchFamily="49" charset="0"/>
                <a:cs typeface="Courier New" panose="02070309020205020404" pitchFamily="49" charset="0"/>
              </a:rPr>
              <a:t>;</a:t>
            </a:r>
          </a:p>
          <a:p>
            <a:pPr marL="0" indent="0">
              <a:buNone/>
            </a:pPr>
            <a:r>
              <a:rPr lang="en-US" sz="1800" dirty="0">
                <a:latin typeface="Courier New" panose="02070309020205020404" pitchFamily="49" charset="0"/>
                <a:cs typeface="Courier New" panose="02070309020205020404" pitchFamily="49" charset="0"/>
              </a:rPr>
              <a:t>    try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InetAddress</a:t>
            </a:r>
            <a:r>
              <a:rPr lang="en-US" sz="1800" dirty="0">
                <a:latin typeface="Courier New" panose="02070309020205020404" pitchFamily="49" charset="0"/>
                <a:cs typeface="Courier New" panose="02070309020205020404" pitchFamily="49" charset="0"/>
              </a:rPr>
              <a:t> ad = </a:t>
            </a:r>
            <a:r>
              <a:rPr lang="en-US" sz="1800" dirty="0" err="1">
                <a:latin typeface="Courier New" panose="02070309020205020404" pitchFamily="49" charset="0"/>
                <a:cs typeface="Courier New" panose="02070309020205020404" pitchFamily="49" charset="0"/>
              </a:rPr>
              <a:t>InetAddress.getByName</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domainNameAlabelForm</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String </a:t>
            </a:r>
            <a:r>
              <a:rPr lang="en-US" sz="1800" dirty="0" err="1">
                <a:latin typeface="Courier New" panose="02070309020205020404" pitchFamily="49" charset="0"/>
                <a:cs typeface="Courier New" panose="02070309020205020404" pitchFamily="49" charset="0"/>
              </a:rPr>
              <a:t>ip</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ad.getHostAddress</a:t>
            </a:r>
            <a:r>
              <a:rPr lang="en-US" sz="1800" dirty="0">
                <a:latin typeface="Courier New" panose="02070309020205020404" pitchFamily="49" charset="0"/>
                <a:cs typeface="Courier New" panose="02070309020205020404" pitchFamily="49" charset="0"/>
              </a:rPr>
              <a:t>(); // returns </a:t>
            </a:r>
            <a:r>
              <a:rPr lang="en-US" sz="1800" dirty="0" err="1">
                <a:latin typeface="Courier New" panose="02070309020205020404" pitchFamily="49" charset="0"/>
                <a:cs typeface="Courier New" panose="02070309020205020404" pitchFamily="49" charset="0"/>
              </a:rPr>
              <a:t>ip</a:t>
            </a:r>
            <a:r>
              <a:rPr lang="en-US" sz="1800" dirty="0">
                <a:latin typeface="Courier New" panose="02070309020205020404" pitchFamily="49" charset="0"/>
                <a:cs typeface="Courier New" panose="02070309020205020404" pitchFamily="49" charset="0"/>
              </a:rPr>
              <a:t> for domain</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System.out.println</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ip</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 catch (Exception ex)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System.out.println</a:t>
            </a:r>
            <a:r>
              <a:rPr lang="en-US" sz="1800" dirty="0">
                <a:latin typeface="Courier New" panose="02070309020205020404" pitchFamily="49" charset="0"/>
                <a:cs typeface="Courier New" panose="02070309020205020404" pitchFamily="49" charset="0"/>
              </a:rPr>
              <a:t>(ex); //Unknown host exception</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endParaRPr lang="en-US" sz="1800" dirty="0">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37370D23-5D1C-654F-AFD0-D3D1B3CC40BE}"/>
              </a:ext>
            </a:extLst>
          </p:cNvPr>
          <p:cNvPicPr>
            <a:picLocks noChangeAspect="1"/>
          </p:cNvPicPr>
          <p:nvPr/>
        </p:nvPicPr>
        <p:blipFill>
          <a:blip r:embed="rId2"/>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154104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Domain Name Storage</a:t>
            </a:r>
          </a:p>
        </p:txBody>
      </p:sp>
      <p:sp>
        <p:nvSpPr>
          <p:cNvPr id="3" name="Content Placeholder 2"/>
          <p:cNvSpPr>
            <a:spLocks noGrp="1"/>
          </p:cNvSpPr>
          <p:nvPr>
            <p:ph sz="quarter" idx="10"/>
          </p:nvPr>
        </p:nvSpPr>
        <p:spPr>
          <a:xfrm>
            <a:off x="824441" y="1241613"/>
            <a:ext cx="10543117" cy="5051357"/>
          </a:xfrm>
        </p:spPr>
        <p:txBody>
          <a:bodyPr/>
          <a:lstStyle/>
          <a:p>
            <a:r>
              <a:rPr lang="en-US" sz="2000" dirty="0"/>
              <a:t>We need to ensure that database supports and configure </a:t>
            </a:r>
            <a:r>
              <a:rPr lang="en-US" sz="2000"/>
              <a:t>for UTF-8</a:t>
            </a:r>
            <a:endParaRPr lang="en-US" sz="2000" dirty="0"/>
          </a:p>
          <a:p>
            <a:r>
              <a:rPr lang="en-US" sz="2000" dirty="0"/>
              <a:t>SQL, e.g., MySQL, Oracle, Microsoft </a:t>
            </a:r>
            <a:r>
              <a:rPr lang="en-US" sz="2000"/>
              <a:t>SQL Server</a:t>
            </a:r>
            <a:endParaRPr lang="en-US" sz="2000" dirty="0"/>
          </a:p>
          <a:p>
            <a:pPr lvl="1"/>
            <a:r>
              <a:rPr lang="en-US" sz="2000" dirty="0"/>
              <a:t>Set domain names to max: 255 octets, 63 octets </a:t>
            </a:r>
            <a:r>
              <a:rPr lang="en-US" sz="2000"/>
              <a:t>per label</a:t>
            </a:r>
            <a:endParaRPr lang="en-US" sz="2000" dirty="0"/>
          </a:p>
          <a:p>
            <a:pPr lvl="2"/>
            <a:r>
              <a:rPr lang="en-US" sz="2000" dirty="0"/>
              <a:t>In UTF-8 native, </a:t>
            </a:r>
            <a:r>
              <a:rPr lang="en-US" sz="2000"/>
              <a:t>variable length</a:t>
            </a:r>
            <a:endParaRPr lang="en-US" sz="2000" dirty="0"/>
          </a:p>
          <a:p>
            <a:pPr lvl="1"/>
            <a:r>
              <a:rPr lang="en-US" sz="2000" dirty="0"/>
              <a:t>Recommendation to use variable length </a:t>
            </a:r>
            <a:r>
              <a:rPr lang="en-US" sz="2000"/>
              <a:t>String columns</a:t>
            </a:r>
            <a:endParaRPr lang="en-US" sz="2000" dirty="0"/>
          </a:p>
          <a:p>
            <a:pPr lvl="1"/>
            <a:r>
              <a:rPr lang="en-US" sz="2000" dirty="0"/>
              <a:t>Consider/verify the object-relational mapping (ORM) driver/tool if you are </a:t>
            </a:r>
            <a:r>
              <a:rPr lang="en-US" sz="2000"/>
              <a:t>using one</a:t>
            </a:r>
            <a:endParaRPr lang="en-US" sz="2000" dirty="0"/>
          </a:p>
          <a:p>
            <a:r>
              <a:rPr lang="en-US" sz="2000" dirty="0" err="1"/>
              <a:t>noSQL</a:t>
            </a:r>
            <a:r>
              <a:rPr lang="en-US" sz="2000" dirty="0"/>
              <a:t>, e.g., MongoDB, CouchDB, Cassandra, HBase, Redis, </a:t>
            </a:r>
            <a:r>
              <a:rPr lang="en-US" sz="2000" dirty="0" err="1"/>
              <a:t>Riak</a:t>
            </a:r>
            <a:r>
              <a:rPr lang="en-US" sz="2000"/>
              <a:t>, Neo4J</a:t>
            </a:r>
            <a:endParaRPr lang="en-US" sz="2000" dirty="0"/>
          </a:p>
          <a:p>
            <a:pPr lvl="1"/>
            <a:r>
              <a:rPr lang="en-US" sz="2000" dirty="0"/>
              <a:t>Already UTF-8 </a:t>
            </a:r>
            <a:r>
              <a:rPr lang="en-US" sz="2000"/>
              <a:t>variable length</a:t>
            </a:r>
            <a:endParaRPr lang="en-US" dirty="0"/>
          </a:p>
          <a:p>
            <a:pPr marL="457200" indent="-457200">
              <a:buFont typeface="+mj-lt"/>
              <a:buAutoNum type="arabicPeriod"/>
            </a:pPr>
            <a:r>
              <a:rPr lang="en-US" dirty="0"/>
              <a:t>Store and retrieve either U-label or A-label in a </a:t>
            </a:r>
            <a:r>
              <a:rPr lang="en-US"/>
              <a:t>field consistently</a:t>
            </a:r>
            <a:endParaRPr lang="en-US" dirty="0"/>
          </a:p>
          <a:p>
            <a:pPr marL="457200" indent="-457200">
              <a:buFont typeface="+mj-lt"/>
              <a:buAutoNum type="arabicPeriod"/>
            </a:pPr>
            <a:r>
              <a:rPr lang="en-US" dirty="0"/>
              <a:t>You can also store both U-label and A-label in </a:t>
            </a:r>
            <a:r>
              <a:rPr lang="en-US"/>
              <a:t>separate fields</a:t>
            </a:r>
            <a:endParaRPr lang="en-US" dirty="0"/>
          </a:p>
        </p:txBody>
      </p:sp>
      <p:pic>
        <p:nvPicPr>
          <p:cNvPr id="4" name="Picture 3">
            <a:extLst>
              <a:ext uri="{FF2B5EF4-FFF2-40B4-BE49-F238E27FC236}">
                <a16:creationId xmlns:a16="http://schemas.microsoft.com/office/drawing/2014/main" id="{37370D23-5D1C-654F-AFD0-D3D1B3CC40BE}"/>
              </a:ext>
            </a:extLst>
          </p:cNvPr>
          <p:cNvPicPr>
            <a:picLocks noChangeAspect="1"/>
          </p:cNvPicPr>
          <p:nvPr/>
        </p:nvPicPr>
        <p:blipFill>
          <a:blip r:embed="rId2"/>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710707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849" y="1308848"/>
            <a:ext cx="9333259" cy="1701535"/>
          </a:xfrm>
        </p:spPr>
        <p:txBody>
          <a:bodyPr/>
          <a:lstStyle/>
          <a:p>
            <a:r>
              <a:rPr lang="en-US" dirty="0"/>
              <a:t>Email Address Internationalization (EAI)</a:t>
            </a:r>
          </a:p>
        </p:txBody>
      </p:sp>
    </p:spTree>
    <p:extLst>
      <p:ext uri="{BB962C8B-B14F-4D97-AF65-F5344CB8AC3E}">
        <p14:creationId xmlns:p14="http://schemas.microsoft.com/office/powerpoint/2010/main" val="9391703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Email Address</a:t>
            </a:r>
          </a:p>
        </p:txBody>
      </p:sp>
      <p:sp>
        <p:nvSpPr>
          <p:cNvPr id="3" name="Content Placeholder 2"/>
          <p:cNvSpPr>
            <a:spLocks noGrp="1"/>
          </p:cNvSpPr>
          <p:nvPr>
            <p:ph sz="quarter" idx="10"/>
          </p:nvPr>
        </p:nvSpPr>
        <p:spPr>
          <a:xfrm>
            <a:off x="812800" y="1170175"/>
            <a:ext cx="11044420" cy="4945577"/>
          </a:xfrm>
        </p:spPr>
        <p:txBody>
          <a:bodyPr/>
          <a:lstStyle/>
          <a:p>
            <a:r>
              <a:rPr lang="en-US" sz="2000" dirty="0"/>
              <a:t>Email address syntax:  </a:t>
            </a:r>
            <a:r>
              <a:rPr lang="en-US" sz="2000" dirty="0" err="1">
                <a:solidFill>
                  <a:schemeClr val="accent1"/>
                </a:solidFill>
              </a:rPr>
              <a:t>mailboxName</a:t>
            </a:r>
            <a:r>
              <a:rPr lang="en-US" sz="2000" err="1">
                <a:solidFill>
                  <a:schemeClr val="accent1"/>
                </a:solidFill>
              </a:rPr>
              <a:t>@</a:t>
            </a:r>
            <a:r>
              <a:rPr lang="en-US" sz="2000">
                <a:solidFill>
                  <a:schemeClr val="accent1"/>
                </a:solidFill>
              </a:rPr>
              <a:t>domainName</a:t>
            </a:r>
            <a:endParaRPr lang="en-US" sz="2000" dirty="0">
              <a:solidFill>
                <a:schemeClr val="accent1"/>
              </a:solidFill>
            </a:endParaRPr>
          </a:p>
          <a:p>
            <a:pPr lvl="1"/>
            <a:r>
              <a:rPr lang="en-US" sz="2000" dirty="0"/>
              <a:t>Email has </a:t>
            </a:r>
            <a:r>
              <a:rPr lang="en-US" sz="2000"/>
              <a:t>a </a:t>
            </a:r>
            <a:r>
              <a:rPr lang="en-US" sz="2000">
                <a:solidFill>
                  <a:schemeClr val="tx1"/>
                </a:solidFill>
              </a:rPr>
              <a:t>mailboxName</a:t>
            </a:r>
            <a:endParaRPr lang="en-US" sz="2000" dirty="0">
              <a:solidFill>
                <a:schemeClr val="tx1"/>
              </a:solidFill>
            </a:endParaRPr>
          </a:p>
          <a:p>
            <a:pPr lvl="1"/>
            <a:r>
              <a:rPr lang="en-US" sz="2000" dirty="0"/>
              <a:t>Email has </a:t>
            </a:r>
            <a:r>
              <a:rPr lang="en-US" sz="2000"/>
              <a:t>a </a:t>
            </a:r>
            <a:r>
              <a:rPr lang="en-US" sz="2000">
                <a:solidFill>
                  <a:schemeClr val="tx1"/>
                </a:solidFill>
              </a:rPr>
              <a:t>domainName</a:t>
            </a:r>
            <a:endParaRPr lang="en-US" sz="2000" dirty="0">
              <a:solidFill>
                <a:schemeClr val="tx1"/>
              </a:solidFill>
            </a:endParaRPr>
          </a:p>
          <a:p>
            <a:pPr lvl="2"/>
            <a:r>
              <a:rPr lang="en-US" sz="2000" dirty="0"/>
              <a:t>The </a:t>
            </a:r>
            <a:r>
              <a:rPr lang="en-US" sz="2000" dirty="0" err="1"/>
              <a:t>domainName</a:t>
            </a:r>
            <a:r>
              <a:rPr lang="en-US" sz="2000" dirty="0"/>
              <a:t> can be ASCII </a:t>
            </a:r>
            <a:r>
              <a:rPr lang="en-US" sz="2000"/>
              <a:t>or IDN</a:t>
            </a:r>
            <a:endParaRPr lang="en-US" sz="2000" dirty="0"/>
          </a:p>
          <a:p>
            <a:pPr lvl="2"/>
            <a:r>
              <a:rPr lang="en-US" sz="2000" dirty="0"/>
              <a:t>For example: </a:t>
            </a:r>
          </a:p>
          <a:p>
            <a:pPr lvl="3"/>
            <a:r>
              <a:rPr lang="en-US" sz="2000" u="sng" dirty="0">
                <a:solidFill>
                  <a:schemeClr val="accent1"/>
                </a:solidFill>
                <a:hlinkClick r:id="rId3"/>
              </a:rPr>
              <a:t>myname@example</a:t>
            </a:r>
            <a:r>
              <a:rPr lang="en-US" sz="2000" dirty="0">
                <a:solidFill>
                  <a:schemeClr val="accent1"/>
                </a:solidFill>
                <a:hlinkClick r:id="rId3"/>
              </a:rPr>
              <a:t>.org</a:t>
            </a:r>
            <a:endParaRPr lang="en-US" sz="2000" dirty="0">
              <a:solidFill>
                <a:schemeClr val="accent1"/>
              </a:solidFill>
            </a:endParaRPr>
          </a:p>
          <a:p>
            <a:pPr lvl="3"/>
            <a:r>
              <a:rPr lang="en-US" sz="2000" u="sng" dirty="0">
                <a:solidFill>
                  <a:schemeClr val="accent1"/>
                </a:solidFill>
                <a:hlinkClick r:id="rId4"/>
              </a:rPr>
              <a:t>myname@xn--exmple-xta.ca</a:t>
            </a:r>
            <a:endParaRPr lang="en-US" sz="2000" u="sng" dirty="0">
              <a:solidFill>
                <a:schemeClr val="accent1"/>
              </a:solidFill>
            </a:endParaRPr>
          </a:p>
          <a:p>
            <a:pPr lvl="3"/>
            <a:r>
              <a:rPr lang="en-US" sz="2000" u="sng" dirty="0" err="1">
                <a:solidFill>
                  <a:schemeClr val="accent1"/>
                </a:solidFill>
              </a:rPr>
              <a:t>myname@exâmple.ca</a:t>
            </a:r>
            <a:endParaRPr lang="en-US" sz="2000" u="sng" dirty="0">
              <a:solidFill>
                <a:schemeClr val="accent1"/>
              </a:solidFill>
            </a:endParaRPr>
          </a:p>
          <a:p>
            <a:pPr lvl="1"/>
            <a:r>
              <a:rPr lang="en-US" sz="2000" dirty="0"/>
              <a:t>If you receive email from others, then you will see both …@</a:t>
            </a:r>
            <a:r>
              <a:rPr lang="en-US" sz="2000" dirty="0" err="1"/>
              <a:t>exâmple</a:t>
            </a:r>
            <a:r>
              <a:rPr lang="en-US" sz="2000" dirty="0"/>
              <a:t>... and …@</a:t>
            </a:r>
            <a:r>
              <a:rPr lang="en-US" sz="2000" dirty="0" err="1"/>
              <a:t>xn</a:t>
            </a:r>
            <a:r>
              <a:rPr lang="en-US" sz="2000" dirty="0"/>
              <a:t>--example-</a:t>
            </a:r>
            <a:r>
              <a:rPr lang="en-US" sz="2000" dirty="0" err="1"/>
              <a:t>xta</a:t>
            </a:r>
            <a:r>
              <a:rPr lang="en-US" sz="2000" dirty="0"/>
              <a:t>… </a:t>
            </a:r>
            <a:r>
              <a:rPr lang="en-US" sz="2000"/>
              <a:t>in use</a:t>
            </a:r>
            <a:endParaRPr lang="en-US" sz="2000" dirty="0"/>
          </a:p>
          <a:p>
            <a:pPr lvl="2"/>
            <a:r>
              <a:rPr lang="en-US" sz="2000" dirty="0"/>
              <a:t>The former is more </a:t>
            </a:r>
            <a:r>
              <a:rPr lang="en-US" sz="2000"/>
              <a:t>commonly used</a:t>
            </a:r>
            <a:endParaRPr lang="en-US" sz="2000" dirty="0"/>
          </a:p>
          <a:p>
            <a:pPr lvl="1"/>
            <a:r>
              <a:rPr lang="en-US" sz="2000" dirty="0"/>
              <a:t>exâmple@xn--example--</a:t>
            </a:r>
            <a:r>
              <a:rPr lang="en-US" sz="2000" dirty="0" err="1"/>
              <a:t>xte</a:t>
            </a:r>
            <a:r>
              <a:rPr lang="en-US" sz="2000"/>
              <a:t>... is </a:t>
            </a:r>
            <a:r>
              <a:rPr lang="en-US" sz="2000" dirty="0"/>
              <a:t>valid and used, but </a:t>
            </a:r>
            <a:r>
              <a:rPr lang="en-US" sz="2000" dirty="0" err="1"/>
              <a:t>xn</a:t>
            </a:r>
            <a:r>
              <a:rPr lang="en-US" sz="2000" dirty="0"/>
              <a:t>--…@</a:t>
            </a:r>
            <a:r>
              <a:rPr lang="en-US" sz="2000" dirty="0" err="1"/>
              <a:t>xn</a:t>
            </a:r>
            <a:r>
              <a:rPr lang="en-US" sz="2000" dirty="0"/>
              <a:t>--… </a:t>
            </a:r>
            <a:r>
              <a:rPr lang="en-US" sz="2000" b="1" dirty="0"/>
              <a:t>is </a:t>
            </a:r>
            <a:r>
              <a:rPr lang="en-US" sz="2000" b="1"/>
              <a:t>not valid</a:t>
            </a:r>
            <a:endParaRPr lang="en-US" sz="2000" dirty="0"/>
          </a:p>
          <a:p>
            <a:pPr marL="914400" lvl="2" indent="0">
              <a:buNone/>
            </a:pPr>
            <a:endParaRPr lang="en-US" sz="2000" dirty="0"/>
          </a:p>
          <a:p>
            <a:endParaRPr lang="en-US" sz="2000" dirty="0"/>
          </a:p>
          <a:p>
            <a:endParaRPr lang="en-US" sz="2000" dirty="0"/>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5"/>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2570087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EAI</a:t>
            </a:r>
          </a:p>
        </p:txBody>
      </p:sp>
      <p:sp>
        <p:nvSpPr>
          <p:cNvPr id="3" name="Content Placeholder 2"/>
          <p:cNvSpPr>
            <a:spLocks noGrp="1"/>
          </p:cNvSpPr>
          <p:nvPr>
            <p:ph sz="quarter" idx="10"/>
          </p:nvPr>
        </p:nvSpPr>
        <p:spPr>
          <a:xfrm>
            <a:off x="812800" y="1170175"/>
            <a:ext cx="11044420" cy="4945577"/>
          </a:xfrm>
        </p:spPr>
        <p:txBody>
          <a:bodyPr/>
          <a:lstStyle/>
          <a:p>
            <a:r>
              <a:rPr lang="en-US" sz="2000" dirty="0"/>
              <a:t>EAI has the </a:t>
            </a:r>
            <a:r>
              <a:rPr lang="en-US" sz="2000" dirty="0" err="1"/>
              <a:t>mailboxName</a:t>
            </a:r>
            <a:r>
              <a:rPr lang="en-US" sz="2000" dirty="0"/>
              <a:t> in Unicode (in UTF-8 </a:t>
            </a:r>
            <a:r>
              <a:rPr lang="en-US" sz="2000"/>
              <a:t>format) </a:t>
            </a:r>
            <a:endParaRPr lang="en-US" sz="2000" dirty="0"/>
          </a:p>
          <a:p>
            <a:r>
              <a:rPr lang="en-US" sz="2000" dirty="0"/>
              <a:t>The </a:t>
            </a:r>
            <a:r>
              <a:rPr lang="en-US" sz="2000" dirty="0" err="1"/>
              <a:t>domainName</a:t>
            </a:r>
            <a:r>
              <a:rPr lang="en-US" sz="2000" dirty="0"/>
              <a:t> can be ASCII </a:t>
            </a:r>
            <a:r>
              <a:rPr lang="en-US" sz="2000"/>
              <a:t>or IDN</a:t>
            </a:r>
            <a:r>
              <a:rPr lang="en-US" sz="2000" dirty="0"/>
              <a:t>	</a:t>
            </a:r>
          </a:p>
          <a:p>
            <a:pPr lvl="1"/>
            <a:r>
              <a:rPr lang="en-US" sz="2000" dirty="0"/>
              <a:t>For example: </a:t>
            </a:r>
          </a:p>
          <a:p>
            <a:pPr lvl="2"/>
            <a:r>
              <a:rPr lang="en-US" sz="2000" dirty="0">
                <a:solidFill>
                  <a:schemeClr val="accent1"/>
                </a:solidFill>
                <a:hlinkClick r:id="rId3"/>
              </a:rPr>
              <a:t>kévin@example.org</a:t>
            </a:r>
            <a:r>
              <a:rPr lang="en-US" sz="2000" dirty="0"/>
              <a:t> </a:t>
            </a:r>
          </a:p>
          <a:p>
            <a:pPr lvl="2"/>
            <a:r>
              <a:rPr lang="ja-JP" altLang="en-US" sz="2000" dirty="0">
                <a:solidFill>
                  <a:schemeClr val="accent1"/>
                </a:solidFill>
              </a:rPr>
              <a:t>すし</a:t>
            </a:r>
            <a:r>
              <a:rPr lang="en-US" sz="2000" dirty="0">
                <a:solidFill>
                  <a:schemeClr val="accent1"/>
                </a:solidFill>
              </a:rPr>
              <a:t>@ xn--exmple-xta.ca</a:t>
            </a:r>
          </a:p>
          <a:p>
            <a:pPr lvl="2"/>
            <a:r>
              <a:rPr lang="ja-JP" altLang="en-US" sz="2000" dirty="0">
                <a:solidFill>
                  <a:schemeClr val="accent1"/>
                </a:solidFill>
              </a:rPr>
              <a:t>すし</a:t>
            </a:r>
            <a:r>
              <a:rPr lang="en-US" altLang="ja-JP" sz="2000" dirty="0">
                <a:solidFill>
                  <a:schemeClr val="accent1"/>
                </a:solidFill>
              </a:rPr>
              <a:t>@</a:t>
            </a:r>
            <a:r>
              <a:rPr lang="ja-JP" altLang="en-US" sz="2000" dirty="0">
                <a:solidFill>
                  <a:schemeClr val="accent1"/>
                </a:solidFill>
              </a:rPr>
              <a:t>快手</a:t>
            </a:r>
            <a:r>
              <a:rPr lang="en-US" altLang="ja-JP" sz="2000" dirty="0">
                <a:solidFill>
                  <a:schemeClr val="accent1"/>
                </a:solidFill>
              </a:rPr>
              <a:t>.</a:t>
            </a:r>
            <a:r>
              <a:rPr lang="ja-JP" altLang="en-US" sz="2000" dirty="0">
                <a:solidFill>
                  <a:schemeClr val="accent1"/>
                </a:solidFill>
              </a:rPr>
              <a:t>游戏</a:t>
            </a:r>
            <a:r>
              <a:rPr lang="en-US" altLang="ja-JP" sz="2000" dirty="0">
                <a:solidFill>
                  <a:schemeClr val="accent1"/>
                </a:solidFill>
              </a:rPr>
              <a:t>.</a:t>
            </a:r>
            <a:endParaRPr lang="ja-JP" altLang="en-US" sz="2000" dirty="0">
              <a:solidFill>
                <a:schemeClr val="accent1"/>
              </a:solidFill>
            </a:endParaRPr>
          </a:p>
          <a:p>
            <a:endParaRPr lang="en-US" sz="2000" dirty="0"/>
          </a:p>
          <a:p>
            <a:endParaRPr lang="en-US" sz="2000" dirty="0"/>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4"/>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8317498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Email Addresses Form</a:t>
            </a:r>
          </a:p>
        </p:txBody>
      </p:sp>
      <p:sp>
        <p:nvSpPr>
          <p:cNvPr id="3" name="Content Placeholder 2"/>
          <p:cNvSpPr>
            <a:spLocks noGrp="1"/>
          </p:cNvSpPr>
          <p:nvPr>
            <p:ph sz="quarter" idx="10"/>
          </p:nvPr>
        </p:nvSpPr>
        <p:spPr>
          <a:xfrm>
            <a:off x="812800" y="1170175"/>
            <a:ext cx="11044420" cy="4945577"/>
          </a:xfrm>
        </p:spPr>
        <p:txBody>
          <a:bodyPr/>
          <a:lstStyle/>
          <a:p>
            <a:r>
              <a:rPr lang="en-US" sz="2000" dirty="0" err="1"/>
              <a:t>name@exâmple.ca</a:t>
            </a:r>
            <a:r>
              <a:rPr lang="en-US" sz="2000" dirty="0"/>
              <a:t> and </a:t>
            </a:r>
            <a:r>
              <a:rPr lang="en-US" sz="2000" dirty="0" err="1"/>
              <a:t>name@xn</a:t>
            </a:r>
            <a:r>
              <a:rPr lang="en-US" sz="2000" dirty="0"/>
              <a:t>--exmple-xta.ca represent equivalent </a:t>
            </a:r>
            <a:r>
              <a:rPr lang="en-US" sz="2000"/>
              <a:t>email addresses</a:t>
            </a:r>
            <a:endParaRPr lang="en-US" sz="2000" dirty="0"/>
          </a:p>
          <a:p>
            <a:r>
              <a:rPr lang="en-US" sz="2000" dirty="0"/>
              <a:t>Application should be able to treat both forms </a:t>
            </a:r>
            <a:r>
              <a:rPr lang="en-US" sz="2000"/>
              <a:t>as equivalent</a:t>
            </a:r>
            <a:endParaRPr lang="en-US" sz="2000" dirty="0"/>
          </a:p>
          <a:p>
            <a:r>
              <a:rPr lang="en-US" sz="2000" dirty="0"/>
              <a:t>Internally consistently use A-label or U-label, but don’t mix A-label </a:t>
            </a:r>
            <a:r>
              <a:rPr lang="en-US" sz="2000"/>
              <a:t>and U-label</a:t>
            </a:r>
            <a:endParaRPr lang="en-US" sz="2000" dirty="0"/>
          </a:p>
          <a:p>
            <a:r>
              <a:rPr lang="en-US" sz="2000"/>
              <a:t>Technical recommendation</a:t>
            </a:r>
            <a:r>
              <a:rPr lang="en-US" sz="2000" dirty="0"/>
              <a:t>: Backend processing should use:</a:t>
            </a:r>
          </a:p>
          <a:p>
            <a:pPr lvl="1"/>
            <a:r>
              <a:rPr lang="en-US" sz="2000" dirty="0"/>
              <a:t>A-label for software that uses the DNS or SMTP byte-level protocol</a:t>
            </a:r>
          </a:p>
          <a:p>
            <a:pPr lvl="1"/>
            <a:r>
              <a:rPr lang="en-US" sz="2000" dirty="0"/>
              <a:t>U-label for most software (e.g. normal </a:t>
            </a:r>
            <a:r>
              <a:rPr lang="en-US" sz="2000" dirty="0" err="1"/>
              <a:t>django</a:t>
            </a:r>
            <a:r>
              <a:rPr lang="en-US" sz="2000" dirty="0"/>
              <a:t>/flask/rails/</a:t>
            </a:r>
            <a:r>
              <a:rPr lang="en-US" sz="2000" dirty="0" err="1"/>
              <a:t>symfony</a:t>
            </a:r>
            <a:r>
              <a:rPr lang="en-US" sz="2000" dirty="0"/>
              <a:t> applications)</a:t>
            </a:r>
          </a:p>
          <a:p>
            <a:r>
              <a:rPr lang="en-US" sz="2000" dirty="0"/>
              <a:t>Check that input works using both formats (or even mixed </a:t>
            </a:r>
            <a:r>
              <a:rPr lang="en-US" sz="2000"/>
              <a:t>format)</a:t>
            </a:r>
            <a:endParaRPr lang="en-US" sz="2000" dirty="0"/>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0475259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Email Validation: Email Regular Expressions (Regex)</a:t>
            </a:r>
          </a:p>
        </p:txBody>
      </p:sp>
      <p:sp>
        <p:nvSpPr>
          <p:cNvPr id="3" name="Content Placeholder 2"/>
          <p:cNvSpPr>
            <a:spLocks noGrp="1"/>
          </p:cNvSpPr>
          <p:nvPr>
            <p:ph sz="quarter" idx="10"/>
          </p:nvPr>
        </p:nvSpPr>
        <p:spPr>
          <a:xfrm>
            <a:off x="812800" y="1470213"/>
            <a:ext cx="10805055" cy="4431823"/>
          </a:xfrm>
        </p:spPr>
        <p:txBody>
          <a:bodyPr/>
          <a:lstStyle/>
          <a:p>
            <a:r>
              <a:rPr lang="en-US" sz="2000" dirty="0"/>
              <a:t>Basic: </a:t>
            </a:r>
            <a:r>
              <a:rPr lang="en-US" sz="2000" dirty="0" err="1"/>
              <a:t>something</a:t>
            </a:r>
            <a:r>
              <a:rPr lang="en-US" sz="2000" err="1"/>
              <a:t>@</a:t>
            </a:r>
            <a:r>
              <a:rPr lang="en-US" sz="2000"/>
              <a:t>something</a:t>
            </a:r>
            <a:endParaRPr lang="en-US" sz="2000" dirty="0"/>
          </a:p>
          <a:p>
            <a:pPr lvl="1"/>
            <a:r>
              <a:rPr lang="en-US" sz="2000" dirty="0">
                <a:solidFill>
                  <a:schemeClr val="accent1"/>
                </a:solidFill>
              </a:rPr>
              <a:t>^(.+)@(.+)$</a:t>
            </a:r>
          </a:p>
          <a:p>
            <a:r>
              <a:rPr lang="en-US" sz="2000" dirty="0"/>
              <a:t>From </a:t>
            </a:r>
            <a:r>
              <a:rPr lang="en-US" sz="2000" u="sng" dirty="0">
                <a:solidFill>
                  <a:schemeClr val="hlink"/>
                </a:solidFill>
                <a:hlinkClick r:id="rId2"/>
              </a:rPr>
              <a:t>owasp.org</a:t>
            </a:r>
            <a:r>
              <a:rPr lang="en-US" sz="2000" dirty="0"/>
              <a:t> (security):</a:t>
            </a:r>
          </a:p>
          <a:p>
            <a:pPr lvl="1"/>
            <a:r>
              <a:rPr lang="en-US" sz="2000" dirty="0">
                <a:solidFill>
                  <a:schemeClr val="accent1"/>
                </a:solidFill>
              </a:rPr>
              <a:t>[^[a-zA-Z0-9_+&amp;*-]+(?:\.[a-zA-Z0-9_+&amp;*-]+)*@(?:[a-zA-Z0-9-]+\.)+[a-</a:t>
            </a:r>
            <a:r>
              <a:rPr lang="en-US" sz="2000" dirty="0" err="1">
                <a:solidFill>
                  <a:schemeClr val="accent1"/>
                </a:solidFill>
              </a:rPr>
              <a:t>zA</a:t>
            </a:r>
            <a:r>
              <a:rPr lang="en-US" sz="2000" dirty="0">
                <a:solidFill>
                  <a:schemeClr val="accent1"/>
                </a:solidFill>
              </a:rPr>
              <a:t>-Z]{2,7}$].</a:t>
            </a:r>
          </a:p>
          <a:p>
            <a:pPr lvl="2"/>
            <a:r>
              <a:rPr lang="en-US" sz="2000" dirty="0"/>
              <a:t>Does not support EAI, i.e., mailbox name in UTF8 not allowed: </a:t>
            </a:r>
            <a:r>
              <a:rPr lang="fr" sz="2000" dirty="0">
                <a:solidFill>
                  <a:schemeClr val="accent1"/>
                </a:solidFill>
              </a:rPr>
              <a:t>[</a:t>
            </a:r>
            <a:r>
              <a:rPr lang="fr" sz="2000">
                <a:solidFill>
                  <a:schemeClr val="accent1"/>
                </a:solidFill>
              </a:rPr>
              <a:t>a-zA-Z0-9_+&amp;*-]</a:t>
            </a:r>
            <a:endParaRPr lang="en-US" sz="2000" dirty="0">
              <a:solidFill>
                <a:schemeClr val="accent1"/>
              </a:solidFill>
            </a:endParaRPr>
          </a:p>
          <a:p>
            <a:pPr lvl="2"/>
            <a:r>
              <a:rPr lang="en-US" sz="2000" dirty="0"/>
              <a:t>Does not support ASCII TLD longer than 7 characters: </a:t>
            </a:r>
            <a:r>
              <a:rPr lang="en-US" sz="2000" dirty="0">
                <a:solidFill>
                  <a:schemeClr val="accent1"/>
                </a:solidFill>
              </a:rPr>
              <a:t>[a-</a:t>
            </a:r>
            <a:r>
              <a:rPr lang="en-US" sz="2000" dirty="0" err="1">
                <a:solidFill>
                  <a:schemeClr val="accent1"/>
                </a:solidFill>
              </a:rPr>
              <a:t>zA</a:t>
            </a:r>
            <a:r>
              <a:rPr lang="en-US" sz="2000" dirty="0">
                <a:solidFill>
                  <a:schemeClr val="accent1"/>
                </a:solidFill>
              </a:rPr>
              <a:t>-Z]{</a:t>
            </a:r>
            <a:r>
              <a:rPr lang="en-US" sz="2000">
                <a:solidFill>
                  <a:schemeClr val="accent1"/>
                </a:solidFill>
              </a:rPr>
              <a:t>2,7}</a:t>
            </a:r>
            <a:endParaRPr lang="en-US" sz="2000" dirty="0">
              <a:solidFill>
                <a:schemeClr val="accent1"/>
              </a:solidFill>
            </a:endParaRPr>
          </a:p>
          <a:p>
            <a:pPr lvl="2"/>
            <a:r>
              <a:rPr lang="en-US" sz="2000" dirty="0"/>
              <a:t>Does not support U-labels in IDN TLD: </a:t>
            </a:r>
            <a:r>
              <a:rPr lang="en-US" sz="2000" dirty="0">
                <a:solidFill>
                  <a:schemeClr val="accent1"/>
                </a:solidFill>
              </a:rPr>
              <a:t>[</a:t>
            </a:r>
            <a:r>
              <a:rPr lang="en-US" sz="2000">
                <a:solidFill>
                  <a:schemeClr val="accent1"/>
                </a:solidFill>
              </a:rPr>
              <a:t>a-</a:t>
            </a:r>
            <a:r>
              <a:rPr lang="en-US" sz="2000" err="1">
                <a:solidFill>
                  <a:schemeClr val="accent1"/>
                </a:solidFill>
              </a:rPr>
              <a:t>zA</a:t>
            </a:r>
            <a:r>
              <a:rPr lang="en-US" sz="2000">
                <a:solidFill>
                  <a:schemeClr val="accent1"/>
                </a:solidFill>
              </a:rPr>
              <a:t>-Z]</a:t>
            </a:r>
            <a:endParaRPr lang="en-US" sz="2000" dirty="0">
              <a:solidFill>
                <a:schemeClr val="accent1"/>
              </a:solidFill>
            </a:endParaRPr>
          </a:p>
          <a:p>
            <a:pPr lvl="1"/>
            <a:r>
              <a:rPr lang="en-US" sz="2000" dirty="0"/>
              <a:t>But OWASP is THE reference </a:t>
            </a:r>
            <a:r>
              <a:rPr lang="en-US" sz="2000"/>
              <a:t>for security</a:t>
            </a:r>
            <a:endParaRPr lang="en-US" sz="2000" dirty="0"/>
          </a:p>
          <a:p>
            <a:pPr lvl="2"/>
            <a:r>
              <a:rPr lang="en-US" sz="2000" dirty="0"/>
              <a:t>Therefore, you may end up fighting with your security team to use a UA-compatible Regex instead of the “standard” one </a:t>
            </a:r>
            <a:r>
              <a:rPr lang="en-US" sz="2000"/>
              <a:t>from OWASP</a:t>
            </a:r>
            <a:endParaRPr lang="en-US" sz="2000" dirty="0"/>
          </a:p>
          <a:p>
            <a:endParaRPr lang="en-US" sz="2000" dirty="0"/>
          </a:p>
          <a:p>
            <a:endParaRPr lang="en-US" dirty="0"/>
          </a:p>
          <a:p>
            <a:endParaRPr lang="en-US" dirty="0"/>
          </a:p>
        </p:txBody>
      </p:sp>
      <p:pic>
        <p:nvPicPr>
          <p:cNvPr id="4" name="Picture 3">
            <a:extLst>
              <a:ext uri="{FF2B5EF4-FFF2-40B4-BE49-F238E27FC236}">
                <a16:creationId xmlns:a16="http://schemas.microsoft.com/office/drawing/2014/main" id="{AB784B53-9854-E445-80A1-0B2ED35853A7}"/>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431010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Email Regular Expressions (Regex)</a:t>
            </a:r>
          </a:p>
        </p:txBody>
      </p:sp>
      <p:sp>
        <p:nvSpPr>
          <p:cNvPr id="3" name="Content Placeholder 2"/>
          <p:cNvSpPr>
            <a:spLocks noGrp="1"/>
          </p:cNvSpPr>
          <p:nvPr>
            <p:ph sz="quarter" idx="10"/>
          </p:nvPr>
        </p:nvSpPr>
        <p:spPr>
          <a:xfrm>
            <a:off x="827087" y="1213088"/>
            <a:ext cx="10995572" cy="4787662"/>
          </a:xfrm>
        </p:spPr>
        <p:txBody>
          <a:bodyPr/>
          <a:lstStyle/>
          <a:p>
            <a:r>
              <a:rPr lang="en-US" sz="2000" dirty="0"/>
              <a:t>Example of Regex suggested in various forums: ex: </a:t>
            </a:r>
            <a:r>
              <a:rPr lang="en-US" sz="2000" u="sng" dirty="0">
                <a:solidFill>
                  <a:schemeClr val="hlink"/>
                </a:solidFill>
                <a:hlinkClick r:id="rId2"/>
              </a:rPr>
              <a:t>List of proposals</a:t>
            </a:r>
            <a:endParaRPr lang="en-US" sz="2000" u="sng" dirty="0">
              <a:solidFill>
                <a:schemeClr val="hlink"/>
              </a:solidFill>
            </a:endParaRPr>
          </a:p>
          <a:p>
            <a:pPr lvl="1"/>
            <a:r>
              <a:rPr lang="en-US" sz="2000" dirty="0"/>
              <a:t>^[A-Za-z0-9+_.-]+@(.+)$ </a:t>
            </a:r>
            <a:r>
              <a:rPr lang="en-US" sz="2000" dirty="0">
                <a:solidFill>
                  <a:srgbClr val="FF0000"/>
                </a:solidFill>
              </a:rPr>
              <a:t>does not support UTF8 in </a:t>
            </a:r>
            <a:r>
              <a:rPr lang="en-US" sz="2000">
                <a:solidFill>
                  <a:srgbClr val="FF0000"/>
                </a:solidFill>
              </a:rPr>
              <a:t>mailbox name</a:t>
            </a:r>
            <a:endParaRPr lang="en-US" sz="2000" dirty="0">
              <a:solidFill>
                <a:srgbClr val="FF0000"/>
              </a:solidFill>
            </a:endParaRPr>
          </a:p>
          <a:p>
            <a:pPr lvl="1"/>
            <a:r>
              <a:rPr lang="en-US" sz="2000" dirty="0"/>
              <a:t>^[a-zA-Z0-9_!#$%&amp;’*+/=?`{|}~^.-]+@[a-zA-Z0-9.-]+$ </a:t>
            </a:r>
            <a:r>
              <a:rPr lang="en-US" sz="2000" dirty="0">
                <a:solidFill>
                  <a:srgbClr val="FF0000"/>
                </a:solidFill>
              </a:rPr>
              <a:t>does not </a:t>
            </a:r>
            <a:r>
              <a:rPr lang="en-US" sz="2000">
                <a:solidFill>
                  <a:srgbClr val="FF0000"/>
                </a:solidFill>
              </a:rPr>
              <a:t>support U-labels</a:t>
            </a:r>
            <a:endParaRPr lang="en-US" sz="2000" dirty="0">
              <a:solidFill>
                <a:srgbClr val="FF0000"/>
              </a:solidFill>
            </a:endParaRPr>
          </a:p>
          <a:p>
            <a:pPr lvl="1"/>
            <a:r>
              <a:rPr lang="en-US" sz="2000" dirty="0"/>
              <a:t>^[a-zA-Z0-9_!#$%&amp;’*+/=?`{|}~^-]+(?:\\.[a-zA-Z0-9_!#$%&amp;’*+/=?`{|}~^-]+)*@[a-zA-Z0-9-]+(?:\\.[a-zA-Z0-9-]+)*$ </a:t>
            </a:r>
            <a:r>
              <a:rPr lang="en-US" sz="2000" dirty="0">
                <a:solidFill>
                  <a:srgbClr val="FF0000"/>
                </a:solidFill>
              </a:rPr>
              <a:t>does not </a:t>
            </a:r>
            <a:r>
              <a:rPr lang="en-US" sz="2000">
                <a:solidFill>
                  <a:srgbClr val="FF0000"/>
                </a:solidFill>
              </a:rPr>
              <a:t>support U-labels</a:t>
            </a:r>
            <a:endParaRPr lang="en-US" sz="2000" dirty="0">
              <a:solidFill>
                <a:srgbClr val="FF0000"/>
              </a:solidFill>
            </a:endParaRPr>
          </a:p>
          <a:p>
            <a:pPr lvl="1"/>
            <a:r>
              <a:rPr lang="en-US" sz="2000" dirty="0"/>
              <a:t>^[\\w!#$%&amp;’*+/=?`{|}~^-]+(?:\\.[\\w!#$%&amp;’*+/=?`{|}~^-]+)*@(?:[a-zA-Z0-9-]+\\.)+[a-</a:t>
            </a:r>
            <a:r>
              <a:rPr lang="en-US" sz="2000" dirty="0" err="1"/>
              <a:t>zA</a:t>
            </a:r>
            <a:r>
              <a:rPr lang="en-US" sz="2000" dirty="0"/>
              <a:t>-Z]{2,6}$ </a:t>
            </a:r>
            <a:r>
              <a:rPr lang="en-US" sz="2000" dirty="0">
                <a:solidFill>
                  <a:srgbClr val="FF0000"/>
                </a:solidFill>
              </a:rPr>
              <a:t>have length restrictions for the TLD </a:t>
            </a:r>
            <a:r>
              <a:rPr lang="en-US" sz="2000">
                <a:solidFill>
                  <a:srgbClr val="FF0000"/>
                </a:solidFill>
              </a:rPr>
              <a:t>between 2-6 characters</a:t>
            </a:r>
            <a:endParaRPr lang="en-US" sz="2000" dirty="0">
              <a:solidFill>
                <a:srgbClr val="FF0000"/>
              </a:solidFill>
            </a:endParaRPr>
          </a:p>
          <a:p>
            <a:r>
              <a:rPr lang="en-US" sz="2000" dirty="0"/>
              <a:t>One can come up with an EAI-IDN compatible regex using various Unicode </a:t>
            </a:r>
            <a:r>
              <a:rPr lang="en-US" sz="2000"/>
              <a:t>codepoints characteristics</a:t>
            </a:r>
            <a:endParaRPr lang="en-US" sz="2000" dirty="0"/>
          </a:p>
          <a:p>
            <a:pPr lvl="1"/>
            <a:r>
              <a:rPr lang="en-US" sz="2000" dirty="0"/>
              <a:t>For IDN it would be like a reimplementation of the IDNA protocol tables in regex!</a:t>
            </a:r>
          </a:p>
          <a:p>
            <a:r>
              <a:rPr lang="en-US" sz="2000" dirty="0"/>
              <a:t>Given that both sides of an EAI may have UTF8, then one regex for an EAI could be .*@.* which is only verifying the presence of the </a:t>
            </a:r>
            <a:r>
              <a:rPr lang="en-US" sz="2000"/>
              <a:t>‘@’ character</a:t>
            </a:r>
            <a:endParaRPr lang="en-US" sz="2000" dirty="0"/>
          </a:p>
          <a:p>
            <a:endParaRPr lang="en-US" sz="2000" dirty="0"/>
          </a:p>
          <a:p>
            <a:endParaRPr lang="en-US" sz="2000" dirty="0"/>
          </a:p>
          <a:p>
            <a:endParaRPr lang="en-US" sz="2000" dirty="0"/>
          </a:p>
          <a:p>
            <a:endParaRPr lang="en-US" dirty="0"/>
          </a:p>
          <a:p>
            <a:endParaRPr lang="en-US" dirty="0"/>
          </a:p>
        </p:txBody>
      </p:sp>
      <p:pic>
        <p:nvPicPr>
          <p:cNvPr id="4" name="Picture 3">
            <a:extLst>
              <a:ext uri="{FF2B5EF4-FFF2-40B4-BE49-F238E27FC236}">
                <a16:creationId xmlns:a16="http://schemas.microsoft.com/office/drawing/2014/main" id="{AF5253A1-5976-014A-94B1-D1727C520338}"/>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38186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BD06-17DB-4584-AF10-02AE8394A149}"/>
              </a:ext>
            </a:extLst>
          </p:cNvPr>
          <p:cNvSpPr>
            <a:spLocks noGrp="1"/>
          </p:cNvSpPr>
          <p:nvPr>
            <p:ph type="title"/>
          </p:nvPr>
        </p:nvSpPr>
        <p:spPr>
          <a:xfrm>
            <a:off x="420624" y="48278"/>
            <a:ext cx="11157294" cy="434888"/>
          </a:xfrm>
        </p:spPr>
        <p:txBody>
          <a:bodyPr>
            <a:noAutofit/>
          </a:bodyPr>
          <a:lstStyle/>
          <a:p>
            <a:r>
              <a:rPr lang="en-US" dirty="0"/>
              <a:t>Acceptance of Email Addresses by Websites Globally</a:t>
            </a:r>
            <a:endParaRPr lang="en-SG" dirty="0"/>
          </a:p>
        </p:txBody>
      </p:sp>
      <p:pic>
        <p:nvPicPr>
          <p:cNvPr id="4" name="Picture 3">
            <a:extLst>
              <a:ext uri="{FF2B5EF4-FFF2-40B4-BE49-F238E27FC236}">
                <a16:creationId xmlns:a16="http://schemas.microsoft.com/office/drawing/2014/main" id="{6EC4F12C-DAFE-EB4D-9411-CBF6FDA8A0FE}"/>
              </a:ext>
            </a:extLst>
          </p:cNvPr>
          <p:cNvPicPr>
            <a:picLocks noChangeAspect="1"/>
          </p:cNvPicPr>
          <p:nvPr/>
        </p:nvPicPr>
        <p:blipFill>
          <a:blip r:embed="rId3"/>
          <a:stretch>
            <a:fillRect/>
          </a:stretch>
        </p:blipFill>
        <p:spPr>
          <a:xfrm>
            <a:off x="10902950" y="32733"/>
            <a:ext cx="1241861" cy="563488"/>
          </a:xfrm>
          <a:prstGeom prst="rect">
            <a:avLst/>
          </a:prstGeom>
        </p:spPr>
      </p:pic>
      <p:sp>
        <p:nvSpPr>
          <p:cNvPr id="3" name="Rectangle 2">
            <a:extLst>
              <a:ext uri="{FF2B5EF4-FFF2-40B4-BE49-F238E27FC236}">
                <a16:creationId xmlns:a16="http://schemas.microsoft.com/office/drawing/2014/main" id="{D07F075B-FFDB-7C47-8083-54FD06FC4942}"/>
              </a:ext>
            </a:extLst>
          </p:cNvPr>
          <p:cNvSpPr/>
          <p:nvPr/>
        </p:nvSpPr>
        <p:spPr>
          <a:xfrm>
            <a:off x="7596554" y="835331"/>
            <a:ext cx="4180655" cy="461665"/>
          </a:xfrm>
          <a:prstGeom prst="rect">
            <a:avLst/>
          </a:prstGeom>
        </p:spPr>
        <p:txBody>
          <a:bodyPr wrap="square">
            <a:spAutoFit/>
          </a:bodyPr>
          <a:lstStyle/>
          <a:p>
            <a:pPr algn="ctr"/>
            <a:r>
              <a:rPr lang="en-US" sz="2400">
                <a:cs typeface="Source Sans Pro"/>
              </a:rPr>
              <a:t>For details, see </a:t>
            </a:r>
            <a:r>
              <a:rPr lang="en-US" sz="2400">
                <a:cs typeface="Source Sans Pro"/>
                <a:hlinkClick r:id="rId4"/>
              </a:rPr>
              <a:t>UASG027</a:t>
            </a:r>
            <a:endParaRPr lang="en-US" sz="2400">
              <a:cs typeface="Source Sans Pro"/>
            </a:endParaRPr>
          </a:p>
        </p:txBody>
      </p:sp>
      <p:graphicFrame>
        <p:nvGraphicFramePr>
          <p:cNvPr id="5" name="Chart 4">
            <a:extLst>
              <a:ext uri="{FF2B5EF4-FFF2-40B4-BE49-F238E27FC236}">
                <a16:creationId xmlns:a16="http://schemas.microsoft.com/office/drawing/2014/main" id="{FB6B613E-48A5-2BD6-51A6-50438533FF22}"/>
              </a:ext>
            </a:extLst>
          </p:cNvPr>
          <p:cNvGraphicFramePr/>
          <p:nvPr/>
        </p:nvGraphicFramePr>
        <p:xfrm>
          <a:off x="623456" y="1536106"/>
          <a:ext cx="10954462" cy="47758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887077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107"/>
          <p:cNvSpPr txBox="1">
            <a:spLocks noGrp="1"/>
          </p:cNvSpPr>
          <p:nvPr>
            <p:ph type="title"/>
          </p:nvPr>
        </p:nvSpPr>
        <p:spPr>
          <a:xfrm>
            <a:off x="754032" y="2978337"/>
            <a:ext cx="10683935" cy="450663"/>
          </a:xfrm>
          <a:prstGeom prst="rect">
            <a:avLst/>
          </a:prstGeom>
        </p:spPr>
        <p:txBody>
          <a:bodyPr spcFirstLastPara="1" wrap="square" lIns="121900" tIns="121900" rIns="121900" bIns="121900" anchor="t" anchorCtr="0">
            <a:noAutofit/>
          </a:bodyPr>
          <a:lstStyle/>
          <a:p>
            <a:pPr algn="ctr">
              <a:spcBef>
                <a:spcPts val="0"/>
              </a:spcBef>
            </a:pPr>
            <a:r>
              <a:rPr lang="en-US" dirty="0"/>
              <a:t>Validate Email</a:t>
            </a:r>
          </a:p>
        </p:txBody>
      </p:sp>
      <p:pic>
        <p:nvPicPr>
          <p:cNvPr id="3" name="Picture 2">
            <a:extLst>
              <a:ext uri="{FF2B5EF4-FFF2-40B4-BE49-F238E27FC236}">
                <a16:creationId xmlns:a16="http://schemas.microsoft.com/office/drawing/2014/main" id="{753108F8-AAAB-4045-B4CC-C72B13DEA44E}"/>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8706826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Email Addresses Validation</a:t>
            </a:r>
          </a:p>
        </p:txBody>
      </p:sp>
      <p:sp>
        <p:nvSpPr>
          <p:cNvPr id="3" name="Content Placeholder 2"/>
          <p:cNvSpPr>
            <a:spLocks noGrp="1"/>
          </p:cNvSpPr>
          <p:nvPr>
            <p:ph sz="quarter" idx="10"/>
          </p:nvPr>
        </p:nvSpPr>
        <p:spPr>
          <a:xfrm>
            <a:off x="812800" y="1170175"/>
            <a:ext cx="11044420" cy="4945577"/>
          </a:xfrm>
        </p:spPr>
        <p:txBody>
          <a:bodyPr/>
          <a:lstStyle/>
          <a:p>
            <a:r>
              <a:rPr lang="en-US" sz="2000" dirty="0"/>
              <a:t>Email has </a:t>
            </a:r>
            <a:r>
              <a:rPr lang="en-US" sz="2000"/>
              <a:t>a </a:t>
            </a:r>
            <a:r>
              <a:rPr lang="en-US" sz="2000">
                <a:solidFill>
                  <a:schemeClr val="tx1"/>
                </a:solidFill>
              </a:rPr>
              <a:t>mailboxName</a:t>
            </a:r>
            <a:endParaRPr lang="en-US" sz="2000" dirty="0">
              <a:solidFill>
                <a:schemeClr val="tx1"/>
              </a:solidFill>
            </a:endParaRPr>
          </a:p>
          <a:p>
            <a:r>
              <a:rPr lang="en-US" sz="2000" dirty="0"/>
              <a:t>Email has </a:t>
            </a:r>
            <a:r>
              <a:rPr lang="en-US" sz="2000"/>
              <a:t>a </a:t>
            </a:r>
            <a:r>
              <a:rPr lang="en-US" sz="2000">
                <a:solidFill>
                  <a:schemeClr val="tx1"/>
                </a:solidFill>
              </a:rPr>
              <a:t>domainName</a:t>
            </a:r>
            <a:endParaRPr lang="en-US" sz="2000" dirty="0">
              <a:solidFill>
                <a:schemeClr val="tx1"/>
              </a:solidFill>
            </a:endParaRPr>
          </a:p>
          <a:p>
            <a:r>
              <a:rPr lang="en-US" sz="2000" dirty="0" err="1">
                <a:solidFill>
                  <a:schemeClr val="tx1"/>
                </a:solidFill>
              </a:rPr>
              <a:t>DomainName</a:t>
            </a:r>
            <a:r>
              <a:rPr lang="en-US" sz="2000" dirty="0">
                <a:solidFill>
                  <a:schemeClr val="tx1"/>
                </a:solidFill>
              </a:rPr>
              <a:t> </a:t>
            </a:r>
            <a:r>
              <a:rPr lang="en-US" sz="2000">
                <a:solidFill>
                  <a:schemeClr val="tx1"/>
                </a:solidFill>
              </a:rPr>
              <a:t>validation is the same as before</a:t>
            </a:r>
            <a:endParaRPr lang="en-US" sz="2000" dirty="0">
              <a:solidFill>
                <a:schemeClr val="tx1"/>
              </a:solidFill>
            </a:endParaRPr>
          </a:p>
          <a:p>
            <a:r>
              <a:rPr lang="en-US" sz="2000" dirty="0" err="1">
                <a:solidFill>
                  <a:schemeClr val="tx1"/>
                </a:solidFill>
              </a:rPr>
              <a:t>mailboxName</a:t>
            </a:r>
            <a:r>
              <a:rPr lang="en-US" sz="2000" dirty="0">
                <a:solidFill>
                  <a:schemeClr val="tx1"/>
                </a:solidFill>
              </a:rPr>
              <a:t> validation require a valid </a:t>
            </a:r>
            <a:r>
              <a:rPr lang="en-US" sz="2000">
                <a:solidFill>
                  <a:schemeClr val="tx1"/>
                </a:solidFill>
              </a:rPr>
              <a:t>UTF8 string</a:t>
            </a:r>
            <a:endParaRPr lang="en-US" sz="2000" dirty="0">
              <a:solidFill>
                <a:schemeClr val="tx1"/>
              </a:solidFill>
            </a:endParaRPr>
          </a:p>
          <a:p>
            <a:r>
              <a:rPr lang="en-US" sz="2000" dirty="0">
                <a:solidFill>
                  <a:schemeClr val="tx1"/>
                </a:solidFill>
              </a:rPr>
              <a:t>Local administrator defines policy </a:t>
            </a:r>
            <a:r>
              <a:rPr lang="en-US" sz="2000">
                <a:solidFill>
                  <a:schemeClr val="tx1"/>
                </a:solidFill>
              </a:rPr>
              <a:t>for mailboxName</a:t>
            </a:r>
            <a:endParaRPr lang="en-US" sz="2000" dirty="0">
              <a:solidFill>
                <a:schemeClr val="tx1"/>
              </a:solidFill>
            </a:endParaRPr>
          </a:p>
          <a:p>
            <a:pPr lvl="1"/>
            <a:r>
              <a:rPr lang="en-US" sz="2000" dirty="0">
                <a:solidFill>
                  <a:schemeClr val="tx1"/>
                </a:solidFill>
              </a:rPr>
              <a:t>Gmail policy: </a:t>
            </a:r>
            <a:r>
              <a:rPr lang="en-US" sz="2000" dirty="0">
                <a:solidFill>
                  <a:schemeClr val="tx1"/>
                </a:solidFill>
                <a:hlinkClick r:id="rId3"/>
              </a:rPr>
              <a:t>firstname.lastname@gmail.com</a:t>
            </a:r>
            <a:r>
              <a:rPr lang="en-US" sz="2000" dirty="0">
                <a:solidFill>
                  <a:schemeClr val="tx1"/>
                </a:solidFill>
              </a:rPr>
              <a:t> is equivalent to </a:t>
            </a:r>
            <a:r>
              <a:rPr lang="en-US" sz="2000" dirty="0">
                <a:solidFill>
                  <a:schemeClr val="tx1"/>
                </a:solidFill>
                <a:hlinkClick r:id="rId4"/>
              </a:rPr>
              <a:t>firstnamelastname@gmail</a:t>
            </a:r>
            <a:r>
              <a:rPr lang="en-US" sz="2000">
                <a:solidFill>
                  <a:schemeClr val="tx1"/>
                </a:solidFill>
                <a:hlinkClick r:id="rId4"/>
              </a:rPr>
              <a:t>.com</a:t>
            </a:r>
            <a:endParaRPr lang="en-US" sz="2000" dirty="0">
              <a:solidFill>
                <a:schemeClr val="tx1"/>
              </a:solidFill>
            </a:endParaRPr>
          </a:p>
          <a:p>
            <a:r>
              <a:rPr lang="en-US" sz="2000" dirty="0">
                <a:solidFill>
                  <a:schemeClr val="tx1"/>
                </a:solidFill>
              </a:rPr>
              <a:t>Guidelines for </a:t>
            </a:r>
            <a:r>
              <a:rPr lang="en-US" sz="2000" dirty="0" err="1">
                <a:solidFill>
                  <a:schemeClr val="tx1"/>
                </a:solidFill>
              </a:rPr>
              <a:t>mailboxName</a:t>
            </a:r>
            <a:r>
              <a:rPr lang="en-US" sz="2000" dirty="0">
                <a:solidFill>
                  <a:schemeClr val="tx1"/>
                </a:solidFill>
              </a:rPr>
              <a:t> are available </a:t>
            </a:r>
            <a:r>
              <a:rPr lang="en-US" sz="2000">
                <a:solidFill>
                  <a:schemeClr val="tx1"/>
                </a:solidFill>
              </a:rPr>
              <a:t>by </a:t>
            </a:r>
            <a:r>
              <a:rPr lang="en-US" sz="2000">
                <a:solidFill>
                  <a:schemeClr val="tx1"/>
                </a:solidFill>
                <a:hlinkClick r:id="rId5"/>
              </a:rPr>
              <a:t>UASG</a:t>
            </a:r>
            <a:endParaRPr lang="en-US" sz="2000" dirty="0">
              <a:solidFill>
                <a:schemeClr val="tx1"/>
              </a:solidFill>
            </a:endParaRP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6"/>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484667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EAI Validation - Python</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
        <p:nvSpPr>
          <p:cNvPr id="2" name="Content Placeholder 1">
            <a:extLst>
              <a:ext uri="{FF2B5EF4-FFF2-40B4-BE49-F238E27FC236}">
                <a16:creationId xmlns:a16="http://schemas.microsoft.com/office/drawing/2014/main" id="{AFEBFC5F-441C-E5D4-CD36-AAB3B4BF5614}"/>
              </a:ext>
            </a:extLst>
          </p:cNvPr>
          <p:cNvSpPr>
            <a:spLocks noGrp="1" noChangeArrowheads="1"/>
          </p:cNvSpPr>
          <p:nvPr>
            <p:ph sz="quarter" idx="10"/>
          </p:nvPr>
        </p:nvSpPr>
        <p:spPr bwMode="auto">
          <a:xfrm>
            <a:off x="420624" y="981332"/>
            <a:ext cx="11355740" cy="440120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20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from </a:t>
            </a:r>
            <a:r>
              <a:rPr kumimoji="0" lang="en-PK" altLang="en-PK" sz="20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email_validator</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20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import </a:t>
            </a:r>
            <a:r>
              <a:rPr kumimoji="0" lang="en-PK" altLang="en-PK" sz="20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validate_email,EmailNotValidError</a:t>
            </a:r>
            <a:b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logger = </a:t>
            </a:r>
            <a:r>
              <a:rPr kumimoji="0" lang="en-PK" altLang="en-PK" sz="20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logging.getLogger</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(__name__)</a:t>
            </a:r>
            <a:endParaRPr kumimoji="0" lang="en-US"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20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try</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20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As part of process it performs DNS resolution</a:t>
            </a:r>
            <a:br>
              <a:rPr kumimoji="0" lang="en-PK" altLang="en-PK" sz="20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20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 Normalizes email addresses automatically</a:t>
            </a:r>
            <a:br>
              <a:rPr kumimoji="0" lang="en-PK" altLang="en-PK" sz="20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20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 Supports internationalized domain names </a:t>
            </a:r>
            <a:br>
              <a:rPr kumimoji="0" lang="en-PK" altLang="en-PK" sz="20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20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validated = </a:t>
            </a:r>
            <a:r>
              <a:rPr kumimoji="0" lang="en-PK" altLang="en-PK" sz="20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validate_email</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US"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email_</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address, </a:t>
            </a:r>
            <a:r>
              <a:rPr kumimoji="0" lang="en-PK" altLang="en-PK" sz="2000" b="0" i="0" u="none" strike="noStrike" cap="none" normalizeH="0" baseline="0" dirty="0" err="1">
                <a:ln>
                  <a:noFill/>
                </a:ln>
                <a:solidFill>
                  <a:srgbClr val="660099"/>
                </a:solidFill>
                <a:effectLst/>
                <a:latin typeface="Courier New" panose="02070309020205020404" pitchFamily="49" charset="0"/>
                <a:cs typeface="Courier New" panose="02070309020205020404" pitchFamily="49" charset="0"/>
              </a:rPr>
              <a:t>check_deliverability</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20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True</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20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(validated)</a:t>
            </a:r>
            <a:b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logger.info(</a:t>
            </a:r>
            <a:r>
              <a:rPr kumimoji="0" lang="en-PK" altLang="en-PK" sz="20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"'{address}' is a valid email address"</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20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20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"'{address}' is a valid email address"</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20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 </a:t>
            </a:r>
            <a:r>
              <a:rPr kumimoji="0" lang="en-PK" altLang="en-PK" sz="20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EmailNotValidError</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20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as </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a:t>
            </a:r>
            <a:b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20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20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"'{address}' is not a valid email address: {e}"</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20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 </a:t>
            </a:r>
            <a:r>
              <a:rPr kumimoji="0" lang="en-PK" altLang="en-PK" sz="20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Exception </a:t>
            </a:r>
            <a:r>
              <a:rPr kumimoji="0" lang="en-PK" altLang="en-PK" sz="20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as </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ex:</a:t>
            </a:r>
            <a:b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2000" b="0"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print</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20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"Unexpected Exception"</a:t>
            </a:r>
            <a:r>
              <a:rPr kumimoji="0" lang="en-PK" altLang="en-PK"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endParaRPr kumimoji="0" lang="en-PK" altLang="en-PK"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88132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EAI Validation - Java</a:t>
            </a:r>
          </a:p>
        </p:txBody>
      </p:sp>
      <p:sp>
        <p:nvSpPr>
          <p:cNvPr id="3" name="Content Placeholder 2"/>
          <p:cNvSpPr>
            <a:spLocks noGrp="1"/>
          </p:cNvSpPr>
          <p:nvPr>
            <p:ph sz="quarter" idx="10"/>
          </p:nvPr>
        </p:nvSpPr>
        <p:spPr>
          <a:xfrm>
            <a:off x="527609" y="773648"/>
            <a:ext cx="11044420" cy="4945577"/>
          </a:xfrm>
        </p:spPr>
        <p:txBody>
          <a:bodyPr/>
          <a:lstStyle/>
          <a:p>
            <a:r>
              <a:rPr lang="en-US" sz="2000" dirty="0">
                <a:solidFill>
                  <a:schemeClr val="tx1"/>
                </a:solidFill>
              </a:rPr>
              <a:t>Apache Common Validator:</a:t>
            </a:r>
          </a:p>
          <a:p>
            <a:pPr lvl="1"/>
            <a:r>
              <a:rPr lang="en-US" sz="2000" dirty="0"/>
              <a:t>Has domain and </a:t>
            </a:r>
            <a:r>
              <a:rPr lang="en-US" sz="2000"/>
              <a:t>email validators</a:t>
            </a:r>
            <a:endParaRPr lang="en-US" sz="2000" dirty="0"/>
          </a:p>
          <a:p>
            <a:pPr lvl="1"/>
            <a:r>
              <a:rPr lang="en-US" sz="2000" dirty="0"/>
              <a:t>Do not use as it relies on a static list of TLD</a:t>
            </a:r>
            <a:r>
              <a:rPr lang="en-US" sz="2000" dirty="0">
                <a:solidFill>
                  <a:schemeClr val="tx1"/>
                </a:solidFill>
              </a:rPr>
              <a:t>s! </a:t>
            </a:r>
            <a:r>
              <a:rPr lang="en-US" sz="2000" dirty="0">
                <a:solidFill>
                  <a:srgbClr val="FF0000"/>
                </a:solidFill>
              </a:rPr>
              <a:t>OUTDATED!</a:t>
            </a:r>
          </a:p>
          <a:p>
            <a:pPr marL="0" indent="0">
              <a:buNone/>
            </a:pPr>
            <a:r>
              <a:rPr lang="en-US" sz="2000" dirty="0">
                <a:solidFill>
                  <a:schemeClr val="tx1"/>
                </a:solidFill>
              </a:rPr>
              <a:t> </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0303035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EAI Validation - Java</a:t>
            </a:r>
          </a:p>
        </p:txBody>
      </p:sp>
      <p:sp>
        <p:nvSpPr>
          <p:cNvPr id="3" name="Content Placeholder 2"/>
          <p:cNvSpPr>
            <a:spLocks noGrp="1"/>
          </p:cNvSpPr>
          <p:nvPr>
            <p:ph sz="quarter" idx="10"/>
          </p:nvPr>
        </p:nvSpPr>
        <p:spPr>
          <a:xfrm>
            <a:off x="193964" y="615988"/>
            <a:ext cx="11950847" cy="4945577"/>
          </a:xfrm>
        </p:spPr>
        <p:txBody>
          <a:bodyPr/>
          <a:lstStyle/>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public static  </a:t>
            </a:r>
            <a:r>
              <a:rPr lang="en-US" sz="1600" dirty="0" err="1">
                <a:solidFill>
                  <a:schemeClr val="tx1"/>
                </a:solidFill>
                <a:latin typeface="Courier New" panose="02070309020205020404" pitchFamily="49" charset="0"/>
                <a:cs typeface="Courier New" panose="02070309020205020404" pitchFamily="49" charset="0"/>
              </a:rPr>
              <a:t>boolean</a:t>
            </a: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latin typeface="Courier New" panose="02070309020205020404" pitchFamily="49" charset="0"/>
                <a:cs typeface="Courier New" panose="02070309020205020404" pitchFamily="49" charset="0"/>
              </a:rPr>
              <a:t>isValidEmail</a:t>
            </a:r>
            <a:r>
              <a:rPr lang="en-US" sz="1600" dirty="0">
                <a:solidFill>
                  <a:schemeClr val="tx1"/>
                </a:solidFill>
                <a:latin typeface="Courier New" panose="02070309020205020404" pitchFamily="49" charset="0"/>
                <a:cs typeface="Courier New" panose="02070309020205020404" pitchFamily="49" charset="0"/>
              </a:rPr>
              <a:t>(String </a:t>
            </a:r>
            <a:r>
              <a:rPr lang="en-US" sz="1600" dirty="0" err="1">
                <a:solidFill>
                  <a:schemeClr val="tx1"/>
                </a:solidFill>
                <a:latin typeface="Courier New" panose="02070309020205020404" pitchFamily="49" charset="0"/>
                <a:cs typeface="Courier New" panose="02070309020205020404" pitchFamily="49" charset="0"/>
              </a:rPr>
              <a:t>emailaddress</a:t>
            </a:r>
            <a:r>
              <a:rPr lang="en-US" sz="16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latin typeface="Courier New" panose="02070309020205020404" pitchFamily="49" charset="0"/>
                <a:cs typeface="Courier New" panose="02070309020205020404" pitchFamily="49" charset="0"/>
              </a:rPr>
              <a:t>emailaddress</a:t>
            </a:r>
            <a:r>
              <a:rPr lang="en-US" sz="1600" dirty="0">
                <a:solidFill>
                  <a:schemeClr val="tx1"/>
                </a:solidFill>
                <a:latin typeface="Courier New" panose="02070309020205020404" pitchFamily="49" charset="0"/>
                <a:cs typeface="Courier New" panose="02070309020205020404" pitchFamily="49" charset="0"/>
              </a:rPr>
              <a:t> = Normalizer2.getNFCInstance().normalize(</a:t>
            </a:r>
            <a:r>
              <a:rPr lang="en-US" sz="1600" dirty="0" err="1">
                <a:solidFill>
                  <a:schemeClr val="tx1"/>
                </a:solidFill>
                <a:latin typeface="Courier New" panose="02070309020205020404" pitchFamily="49" charset="0"/>
                <a:cs typeface="Courier New" panose="02070309020205020404" pitchFamily="49" charset="0"/>
              </a:rPr>
              <a:t>emailaddress</a:t>
            </a:r>
            <a:r>
              <a:rPr lang="en-US" sz="16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String[]</a:t>
            </a:r>
            <a:r>
              <a:rPr lang="en-US" sz="1600" dirty="0" err="1">
                <a:solidFill>
                  <a:schemeClr val="tx1"/>
                </a:solidFill>
                <a:latin typeface="Courier New" panose="02070309020205020404" pitchFamily="49" charset="0"/>
                <a:cs typeface="Courier New" panose="02070309020205020404" pitchFamily="49" charset="0"/>
              </a:rPr>
              <a:t>emailparts</a:t>
            </a:r>
            <a:r>
              <a:rPr lang="en-US" sz="1600" dirty="0">
                <a:solidFill>
                  <a:schemeClr val="tx1"/>
                </a:solidFill>
                <a:latin typeface="Courier New" panose="02070309020205020404" pitchFamily="49" charset="0"/>
                <a:cs typeface="Courier New" panose="02070309020205020404" pitchFamily="49" charset="0"/>
              </a:rPr>
              <a:t> = </a:t>
            </a:r>
            <a:r>
              <a:rPr lang="en-US" sz="1600" dirty="0" err="1">
                <a:solidFill>
                  <a:schemeClr val="tx1"/>
                </a:solidFill>
                <a:latin typeface="Courier New" panose="02070309020205020404" pitchFamily="49" charset="0"/>
                <a:cs typeface="Courier New" panose="02070309020205020404" pitchFamily="49" charset="0"/>
              </a:rPr>
              <a:t>emailaddress.split</a:t>
            </a:r>
            <a:r>
              <a:rPr lang="en-US" sz="16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if(</a:t>
            </a:r>
            <a:r>
              <a:rPr lang="en-US" sz="1600" dirty="0" err="1">
                <a:solidFill>
                  <a:schemeClr val="tx1"/>
                </a:solidFill>
                <a:latin typeface="Courier New" panose="02070309020205020404" pitchFamily="49" charset="0"/>
                <a:cs typeface="Courier New" panose="02070309020205020404" pitchFamily="49" charset="0"/>
              </a:rPr>
              <a:t>emailparts.length</a:t>
            </a:r>
            <a:r>
              <a:rPr lang="en-US" sz="1600" dirty="0">
                <a:solidFill>
                  <a:schemeClr val="tx1"/>
                </a:solidFill>
                <a:latin typeface="Courier New" panose="02070309020205020404" pitchFamily="49" charset="0"/>
                <a:cs typeface="Courier New" panose="02070309020205020404" pitchFamily="49" charset="0"/>
              </a:rPr>
              <a:t>==2){</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String </a:t>
            </a:r>
            <a:r>
              <a:rPr lang="en-US" sz="1600" dirty="0" err="1">
                <a:solidFill>
                  <a:schemeClr val="tx1"/>
                </a:solidFill>
                <a:latin typeface="Courier New" panose="02070309020205020404" pitchFamily="49" charset="0"/>
                <a:cs typeface="Courier New" panose="02070309020205020404" pitchFamily="49" charset="0"/>
              </a:rPr>
              <a:t>mailboxname</a:t>
            </a:r>
            <a:r>
              <a:rPr lang="en-US" sz="1600" dirty="0">
                <a:solidFill>
                  <a:schemeClr val="tx1"/>
                </a:solidFill>
                <a:latin typeface="Courier New" panose="02070309020205020404" pitchFamily="49" charset="0"/>
                <a:cs typeface="Courier New" panose="02070309020205020404" pitchFamily="49" charset="0"/>
              </a:rPr>
              <a:t> = </a:t>
            </a:r>
            <a:r>
              <a:rPr lang="en-US" sz="1600" dirty="0" err="1">
                <a:solidFill>
                  <a:schemeClr val="tx1"/>
                </a:solidFill>
                <a:latin typeface="Courier New" panose="02070309020205020404" pitchFamily="49" charset="0"/>
                <a:cs typeface="Courier New" panose="02070309020205020404" pitchFamily="49" charset="0"/>
              </a:rPr>
              <a:t>emailparts</a:t>
            </a:r>
            <a:r>
              <a:rPr lang="en-US" sz="1600" dirty="0">
                <a:solidFill>
                  <a:schemeClr val="tx1"/>
                </a:solidFill>
                <a:latin typeface="Courier New" panose="02070309020205020404" pitchFamily="49" charset="0"/>
                <a:cs typeface="Courier New" panose="02070309020205020404" pitchFamily="49" charset="0"/>
              </a:rPr>
              <a:t>[0];</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String </a:t>
            </a:r>
            <a:r>
              <a:rPr lang="en-US" sz="1600" dirty="0" err="1">
                <a:solidFill>
                  <a:schemeClr val="tx1"/>
                </a:solidFill>
                <a:latin typeface="Courier New" panose="02070309020205020404" pitchFamily="49" charset="0"/>
                <a:cs typeface="Courier New" panose="02070309020205020404" pitchFamily="49" charset="0"/>
              </a:rPr>
              <a:t>domainName</a:t>
            </a:r>
            <a:r>
              <a:rPr lang="en-US" sz="1600" dirty="0">
                <a:solidFill>
                  <a:schemeClr val="tx1"/>
                </a:solidFill>
                <a:latin typeface="Courier New" panose="02070309020205020404" pitchFamily="49" charset="0"/>
                <a:cs typeface="Courier New" panose="02070309020205020404" pitchFamily="49" charset="0"/>
              </a:rPr>
              <a:t> = </a:t>
            </a:r>
            <a:r>
              <a:rPr lang="en-US" sz="1600" dirty="0" err="1">
                <a:solidFill>
                  <a:schemeClr val="tx1"/>
                </a:solidFill>
                <a:latin typeface="Courier New" panose="02070309020205020404" pitchFamily="49" charset="0"/>
                <a:cs typeface="Courier New" panose="02070309020205020404" pitchFamily="49" charset="0"/>
              </a:rPr>
              <a:t>emailparts</a:t>
            </a:r>
            <a:r>
              <a:rPr lang="en-US" sz="1600" dirty="0">
                <a:solidFill>
                  <a:schemeClr val="tx1"/>
                </a:solidFill>
                <a:latin typeface="Courier New" panose="02070309020205020404" pitchFamily="49" charset="0"/>
                <a:cs typeface="Courier New" panose="02070309020205020404" pitchFamily="49" charset="0"/>
              </a:rPr>
              <a:t>[1];</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String </a:t>
            </a:r>
            <a:r>
              <a:rPr lang="en-US" sz="1600" dirty="0" err="1">
                <a:solidFill>
                  <a:schemeClr val="tx1"/>
                </a:solidFill>
                <a:latin typeface="Courier New" panose="02070309020205020404" pitchFamily="49" charset="0"/>
                <a:cs typeface="Courier New" panose="02070309020205020404" pitchFamily="49" charset="0"/>
              </a:rPr>
              <a:t>domainNameAlabelForm</a:t>
            </a:r>
            <a:r>
              <a:rPr lang="en-US" sz="1600" dirty="0">
                <a:solidFill>
                  <a:schemeClr val="tx1"/>
                </a:solidFill>
                <a:latin typeface="Courier New" panose="02070309020205020404" pitchFamily="49" charset="0"/>
                <a:cs typeface="Courier New" panose="02070309020205020404" pitchFamily="49" charset="0"/>
              </a:rPr>
              <a:t> = </a:t>
            </a:r>
            <a:r>
              <a:rPr lang="en-US" sz="1600" dirty="0" err="1">
                <a:solidFill>
                  <a:schemeClr val="tx1"/>
                </a:solidFill>
                <a:latin typeface="Courier New" panose="02070309020205020404" pitchFamily="49" charset="0"/>
                <a:cs typeface="Courier New" panose="02070309020205020404" pitchFamily="49" charset="0"/>
              </a:rPr>
              <a:t>convertULabeltoALabel</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domainName</a:t>
            </a:r>
            <a:r>
              <a:rPr lang="en-US" sz="16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try {</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latin typeface="Courier New" panose="02070309020205020404" pitchFamily="49" charset="0"/>
                <a:cs typeface="Courier New" panose="02070309020205020404" pitchFamily="49" charset="0"/>
              </a:rPr>
              <a:t>EmailValidator</a:t>
            </a: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latin typeface="Courier New" panose="02070309020205020404" pitchFamily="49" charset="0"/>
                <a:cs typeface="Courier New" panose="02070309020205020404" pitchFamily="49" charset="0"/>
              </a:rPr>
              <a:t>em</a:t>
            </a:r>
            <a:r>
              <a:rPr lang="en-US" sz="1600" dirty="0">
                <a:solidFill>
                  <a:schemeClr val="tx1"/>
                </a:solidFill>
                <a:latin typeface="Courier New" panose="02070309020205020404" pitchFamily="49" charset="0"/>
                <a:cs typeface="Courier New" panose="02070309020205020404" pitchFamily="49" charset="0"/>
              </a:rPr>
              <a:t> = new </a:t>
            </a:r>
            <a:r>
              <a:rPr lang="en-US" sz="1600" dirty="0" err="1">
                <a:solidFill>
                  <a:schemeClr val="tx1"/>
                </a:solidFill>
                <a:latin typeface="Courier New" panose="02070309020205020404" pitchFamily="49" charset="0"/>
                <a:cs typeface="Courier New" panose="02070309020205020404" pitchFamily="49" charset="0"/>
              </a:rPr>
              <a:t>EmailValidator</a:t>
            </a:r>
            <a:r>
              <a:rPr lang="en-US" sz="1600" dirty="0">
                <a:solidFill>
                  <a:schemeClr val="tx1"/>
                </a:solidFill>
                <a:latin typeface="Courier New" panose="02070309020205020404" pitchFamily="49" charset="0"/>
                <a:cs typeface="Courier New" panose="02070309020205020404" pitchFamily="49" charset="0"/>
              </a:rPr>
              <a:t>(false, false,</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latin typeface="Courier New" panose="02070309020205020404" pitchFamily="49" charset="0"/>
                <a:cs typeface="Courier New" panose="02070309020205020404" pitchFamily="49" charset="0"/>
              </a:rPr>
              <a:t>createDomainValidatorInstance</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domainName,true</a:t>
            </a:r>
            <a:r>
              <a:rPr lang="en-US" sz="16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return </a:t>
            </a:r>
            <a:r>
              <a:rPr lang="en-US" sz="1600" dirty="0" err="1">
                <a:solidFill>
                  <a:schemeClr val="tx1"/>
                </a:solidFill>
                <a:latin typeface="Courier New" panose="02070309020205020404" pitchFamily="49" charset="0"/>
                <a:cs typeface="Courier New" panose="02070309020205020404" pitchFamily="49" charset="0"/>
              </a:rPr>
              <a:t>em.isValid</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mailboxname</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domainNameAlabelForm</a:t>
            </a:r>
            <a:r>
              <a:rPr lang="en-US" sz="16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 catch (Exception ex) {</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latin typeface="Courier New" panose="02070309020205020404" pitchFamily="49" charset="0"/>
                <a:cs typeface="Courier New" panose="02070309020205020404" pitchFamily="49" charset="0"/>
              </a:rPr>
              <a:t>System.out.println</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ex.toString</a:t>
            </a:r>
            <a:r>
              <a:rPr lang="en-US" sz="16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return false;</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            </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 else{</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return false;</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600" dirty="0">
                <a:solidFill>
                  <a:schemeClr val="tx1"/>
                </a:solidFill>
                <a:latin typeface="Courier New" panose="02070309020205020404" pitchFamily="49" charset="0"/>
                <a:cs typeface="Courier New" panose="02070309020205020404" pitchFamily="49" charset="0"/>
              </a:rPr>
              <a:t>}</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860888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107"/>
          <p:cNvSpPr txBox="1">
            <a:spLocks noGrp="1"/>
          </p:cNvSpPr>
          <p:nvPr>
            <p:ph type="title"/>
          </p:nvPr>
        </p:nvSpPr>
        <p:spPr>
          <a:xfrm>
            <a:off x="754032" y="2978337"/>
            <a:ext cx="10683935" cy="450663"/>
          </a:xfrm>
          <a:prstGeom prst="rect">
            <a:avLst/>
          </a:prstGeom>
        </p:spPr>
        <p:txBody>
          <a:bodyPr spcFirstLastPara="1" wrap="square" lIns="121900" tIns="121900" rIns="121900" bIns="121900" anchor="t" anchorCtr="0">
            <a:noAutofit/>
          </a:bodyPr>
          <a:lstStyle/>
          <a:p>
            <a:pPr algn="ctr">
              <a:spcBef>
                <a:spcPts val="0"/>
              </a:spcBef>
            </a:pPr>
            <a:r>
              <a:rPr lang="en-US" dirty="0"/>
              <a:t>Sending and Receiving Email</a:t>
            </a:r>
          </a:p>
        </p:txBody>
      </p:sp>
      <p:pic>
        <p:nvPicPr>
          <p:cNvPr id="3" name="Picture 2">
            <a:extLst>
              <a:ext uri="{FF2B5EF4-FFF2-40B4-BE49-F238E27FC236}">
                <a16:creationId xmlns:a16="http://schemas.microsoft.com/office/drawing/2014/main" id="{753108F8-AAAB-4045-B4CC-C72B13DEA44E}"/>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977606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Sending and Receiving </a:t>
            </a:r>
          </a:p>
        </p:txBody>
      </p:sp>
      <p:sp>
        <p:nvSpPr>
          <p:cNvPr id="3" name="Content Placeholder 2"/>
          <p:cNvSpPr>
            <a:spLocks noGrp="1"/>
          </p:cNvSpPr>
          <p:nvPr>
            <p:ph sz="quarter" idx="10"/>
          </p:nvPr>
        </p:nvSpPr>
        <p:spPr>
          <a:xfrm>
            <a:off x="812800" y="740672"/>
            <a:ext cx="11044420" cy="5463180"/>
          </a:xfrm>
        </p:spPr>
        <p:txBody>
          <a:bodyPr/>
          <a:lstStyle/>
          <a:p>
            <a:r>
              <a:rPr lang="en-US" sz="2000" dirty="0">
                <a:solidFill>
                  <a:schemeClr val="tx1"/>
                </a:solidFill>
              </a:rPr>
              <a:t>We need to be able to send to either form:</a:t>
            </a:r>
          </a:p>
          <a:p>
            <a:pPr lvl="1"/>
            <a:r>
              <a:rPr lang="en-US" sz="2000" dirty="0">
                <a:solidFill>
                  <a:schemeClr val="tx1"/>
                </a:solidFill>
              </a:rPr>
              <a:t>mailboxName-UTF-8</a:t>
            </a:r>
            <a:r>
              <a:rPr lang="en-US" sz="2000">
                <a:solidFill>
                  <a:schemeClr val="tx1"/>
                </a:solidFill>
              </a:rPr>
              <a:t>@A-labelform</a:t>
            </a:r>
            <a:endParaRPr lang="en-US" sz="2000" dirty="0">
              <a:solidFill>
                <a:schemeClr val="tx1"/>
              </a:solidFill>
            </a:endParaRPr>
          </a:p>
          <a:p>
            <a:pPr lvl="1"/>
            <a:r>
              <a:rPr lang="en-US" sz="2000" dirty="0">
                <a:solidFill>
                  <a:schemeClr val="tx1"/>
                </a:solidFill>
              </a:rPr>
              <a:t>mailboxName-UTF-8</a:t>
            </a:r>
            <a:r>
              <a:rPr lang="en-US" sz="2000">
                <a:solidFill>
                  <a:schemeClr val="tx1"/>
                </a:solidFill>
              </a:rPr>
              <a:t>@U-labelform</a:t>
            </a:r>
            <a:endParaRPr lang="en-US" sz="2000" dirty="0">
              <a:solidFill>
                <a:schemeClr val="tx1"/>
              </a:solidFill>
            </a:endParaRPr>
          </a:p>
          <a:p>
            <a:r>
              <a:rPr lang="en-US" sz="2000" dirty="0">
                <a:solidFill>
                  <a:schemeClr val="tx1"/>
                </a:solidFill>
              </a:rPr>
              <a:t>We need to be able to </a:t>
            </a:r>
            <a:r>
              <a:rPr lang="en-US" sz="2000">
                <a:solidFill>
                  <a:schemeClr val="tx1"/>
                </a:solidFill>
              </a:rPr>
              <a:t>receive from </a:t>
            </a:r>
            <a:r>
              <a:rPr lang="en-US" sz="2000" dirty="0">
                <a:solidFill>
                  <a:schemeClr val="tx1"/>
                </a:solidFill>
              </a:rPr>
              <a:t>either form:</a:t>
            </a:r>
          </a:p>
          <a:p>
            <a:pPr lvl="1"/>
            <a:r>
              <a:rPr lang="en-US" sz="2000" dirty="0">
                <a:solidFill>
                  <a:schemeClr val="tx1"/>
                </a:solidFill>
              </a:rPr>
              <a:t>mailboxName-UTF-8</a:t>
            </a:r>
            <a:r>
              <a:rPr lang="en-US" sz="2000">
                <a:solidFill>
                  <a:schemeClr val="tx1"/>
                </a:solidFill>
              </a:rPr>
              <a:t>@A-labelform</a:t>
            </a:r>
            <a:endParaRPr lang="en-US" sz="2000" dirty="0">
              <a:solidFill>
                <a:schemeClr val="tx1"/>
              </a:solidFill>
            </a:endParaRPr>
          </a:p>
          <a:p>
            <a:pPr lvl="1"/>
            <a:r>
              <a:rPr lang="en-US" sz="2000" dirty="0">
                <a:solidFill>
                  <a:schemeClr val="tx1"/>
                </a:solidFill>
              </a:rPr>
              <a:t>mailboxName-UTF-8</a:t>
            </a:r>
            <a:r>
              <a:rPr lang="en-US" sz="2000">
                <a:solidFill>
                  <a:schemeClr val="tx1"/>
                </a:solidFill>
              </a:rPr>
              <a:t>@U-labelform</a:t>
            </a:r>
            <a:endParaRPr lang="en-US" sz="2000" dirty="0">
              <a:solidFill>
                <a:schemeClr val="tx1"/>
              </a:solidFill>
            </a:endParaRPr>
          </a:p>
          <a:p>
            <a:r>
              <a:rPr lang="en-US" sz="2000" dirty="0">
                <a:solidFill>
                  <a:schemeClr val="tx1"/>
                </a:solidFill>
              </a:rPr>
              <a:t>Storage of email should be consistent with domain name in either A-label or </a:t>
            </a:r>
            <a:r>
              <a:rPr lang="en-US" sz="2000">
                <a:solidFill>
                  <a:schemeClr val="tx1"/>
                </a:solidFill>
              </a:rPr>
              <a:t>U-label form</a:t>
            </a:r>
            <a:endParaRPr lang="en-US" sz="2000" dirty="0">
              <a:solidFill>
                <a:schemeClr val="tx1"/>
              </a:solidFill>
            </a:endParaRPr>
          </a:p>
          <a:p>
            <a:r>
              <a:rPr lang="en-US" sz="2000" dirty="0">
                <a:solidFill>
                  <a:schemeClr val="tx1"/>
                </a:solidFill>
              </a:rPr>
              <a:t>Backend send/receive should be managed by </a:t>
            </a:r>
            <a:r>
              <a:rPr lang="en-US" sz="2000">
                <a:solidFill>
                  <a:schemeClr val="tx1"/>
                </a:solidFill>
              </a:rPr>
              <a:t>mail server</a:t>
            </a:r>
            <a:endParaRPr lang="en-US" sz="2000" dirty="0">
              <a:solidFill>
                <a:schemeClr val="tx1"/>
              </a:solidFill>
            </a:endParaRPr>
          </a:p>
          <a:p>
            <a:r>
              <a:rPr lang="en-US" sz="2000" dirty="0">
                <a:solidFill>
                  <a:schemeClr val="tx1"/>
                </a:solidFill>
              </a:rPr>
              <a:t>Handover process (Front end application </a:t>
            </a:r>
            <a:r>
              <a:rPr lang="en-US" sz="2000" dirty="0">
                <a:solidFill>
                  <a:schemeClr val="tx1"/>
                </a:solidFill>
                <a:sym typeface="Wingdings" pitchFamily="2" charset="2"/>
              </a:rPr>
              <a:t></a:t>
            </a:r>
            <a:r>
              <a:rPr lang="en-US" sz="2000" dirty="0">
                <a:solidFill>
                  <a:schemeClr val="tx1"/>
                </a:solidFill>
              </a:rPr>
              <a:t> email </a:t>
            </a:r>
            <a:r>
              <a:rPr lang="en-US" sz="2000">
                <a:solidFill>
                  <a:schemeClr val="tx1"/>
                </a:solidFill>
              </a:rPr>
              <a:t>server)</a:t>
            </a:r>
            <a:endParaRPr lang="en-US" sz="2000" dirty="0">
              <a:solidFill>
                <a:schemeClr val="tx1"/>
              </a:solidFill>
            </a:endParaRPr>
          </a:p>
          <a:p>
            <a:pPr lvl="1"/>
            <a:r>
              <a:rPr lang="en-US" sz="2000" dirty="0">
                <a:solidFill>
                  <a:schemeClr val="tx1"/>
                </a:solidFill>
              </a:rPr>
              <a:t>Libraries used in handover process should be </a:t>
            </a:r>
            <a:r>
              <a:rPr lang="en-US" sz="2000">
                <a:solidFill>
                  <a:schemeClr val="tx1"/>
                </a:solidFill>
              </a:rPr>
              <a:t>EAI compliant</a:t>
            </a:r>
            <a:endParaRPr lang="en-US" sz="2000" dirty="0">
              <a:solidFill>
                <a:schemeClr val="tx1"/>
              </a:solidFill>
            </a:endParaRPr>
          </a:p>
          <a:p>
            <a:pPr lvl="1"/>
            <a:r>
              <a:rPr lang="en-US" sz="2000" dirty="0">
                <a:solidFill>
                  <a:schemeClr val="tx1"/>
                </a:solidFill>
              </a:rPr>
              <a:t>Mail server should also be </a:t>
            </a:r>
            <a:r>
              <a:rPr lang="en-US" sz="2000">
                <a:solidFill>
                  <a:schemeClr val="tx1"/>
                </a:solidFill>
              </a:rPr>
              <a:t>EAI compatible</a:t>
            </a:r>
            <a:endParaRPr lang="en-US" sz="2000" dirty="0">
              <a:solidFill>
                <a:schemeClr val="tx1"/>
              </a:solidFill>
            </a:endParaRPr>
          </a:p>
          <a:p>
            <a:pPr lvl="2"/>
            <a:r>
              <a:rPr lang="en-US" sz="2000" dirty="0">
                <a:solidFill>
                  <a:schemeClr val="tx1"/>
                </a:solidFill>
              </a:rPr>
              <a:t>How to make mail server EAI compatible is out of scope of </a:t>
            </a:r>
            <a:r>
              <a:rPr lang="en-US" sz="2000">
                <a:solidFill>
                  <a:schemeClr val="tx1"/>
                </a:solidFill>
              </a:rPr>
              <a:t>this training</a:t>
            </a:r>
            <a:endParaRPr lang="en-US" sz="2000" dirty="0">
              <a:solidFill>
                <a:schemeClr val="tx1"/>
              </a:solidFill>
            </a:endParaRP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673585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Sending and Receiving – Python</a:t>
            </a:r>
          </a:p>
        </p:txBody>
      </p:sp>
      <p:sp>
        <p:nvSpPr>
          <p:cNvPr id="3" name="Content Placeholder 2"/>
          <p:cNvSpPr>
            <a:spLocks noGrp="1"/>
          </p:cNvSpPr>
          <p:nvPr>
            <p:ph sz="quarter" idx="10"/>
          </p:nvPr>
        </p:nvSpPr>
        <p:spPr>
          <a:xfrm>
            <a:off x="812800" y="1170175"/>
            <a:ext cx="11044420" cy="4945577"/>
          </a:xfrm>
        </p:spPr>
        <p:txBody>
          <a:bodyPr/>
          <a:lstStyle/>
          <a:p>
            <a:r>
              <a:rPr lang="en-US" sz="2000" dirty="0" err="1"/>
              <a:t>Smtplib</a:t>
            </a:r>
            <a:r>
              <a:rPr lang="en-US" sz="2000" dirty="0"/>
              <a:t> can be used to send </a:t>
            </a:r>
            <a:r>
              <a:rPr lang="en-US" sz="2000"/>
              <a:t>EAI-compliant emails</a:t>
            </a:r>
            <a:endParaRPr lang="en-US" sz="2000" dirty="0"/>
          </a:p>
          <a:p>
            <a:r>
              <a:rPr lang="en-US" sz="2000" dirty="0"/>
              <a:t>It does not validate the domain compliance with IDNA 2008, therefore another validation method should be used before trying to send </a:t>
            </a:r>
            <a:r>
              <a:rPr lang="en-US" sz="2000"/>
              <a:t>an email</a:t>
            </a:r>
            <a:endParaRPr lang="en-US" sz="2000" dirty="0"/>
          </a:p>
          <a:p>
            <a:pPr lvl="1"/>
            <a:r>
              <a:rPr lang="en-US" sz="2000" dirty="0"/>
              <a:t>For instance, using the </a:t>
            </a:r>
            <a:r>
              <a:rPr lang="en-US" sz="2000"/>
              <a:t>email-validator library</a:t>
            </a:r>
            <a:endParaRPr lang="en-US" sz="2000" dirty="0"/>
          </a:p>
          <a:p>
            <a:r>
              <a:rPr lang="en-US" sz="2000" dirty="0"/>
              <a:t>If you do not validate addresses before sending, you will get DSN messages for any invalid addresses and may harm your </a:t>
            </a:r>
            <a:r>
              <a:rPr lang="en-US" sz="2000"/>
              <a:t>spam rating</a:t>
            </a:r>
            <a:endParaRPr lang="en-US" sz="2000" dirty="0"/>
          </a:p>
          <a:p>
            <a:pPr lvl="1"/>
            <a:endParaRPr lang="en-US" sz="2000" dirty="0"/>
          </a:p>
          <a:p>
            <a:pPr lvl="1"/>
            <a:endParaRPr lang="en-US" sz="2000" dirty="0"/>
          </a:p>
          <a:p>
            <a:endParaRPr lang="en-US" sz="2000" dirty="0">
              <a:solidFill>
                <a:schemeClr val="tx1"/>
              </a:solidFill>
            </a:endParaRP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4495342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Sending and Receiving – Python</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
        <p:nvSpPr>
          <p:cNvPr id="5" name="Rectangle 2">
            <a:extLst>
              <a:ext uri="{FF2B5EF4-FFF2-40B4-BE49-F238E27FC236}">
                <a16:creationId xmlns:a16="http://schemas.microsoft.com/office/drawing/2014/main" id="{132F9CE9-B11E-BF73-13CC-F5A3F0621A60}"/>
              </a:ext>
            </a:extLst>
          </p:cNvPr>
          <p:cNvSpPr>
            <a:spLocks noGrp="1" noChangeArrowheads="1"/>
          </p:cNvSpPr>
          <p:nvPr>
            <p:ph sz="quarter" idx="10"/>
          </p:nvPr>
        </p:nvSpPr>
        <p:spPr bwMode="auto">
          <a:xfrm>
            <a:off x="129310" y="656346"/>
            <a:ext cx="11453090" cy="61247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PK" altLang="en-PK" sz="14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try</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to = </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sz="1400" b="1" i="0" u="none" strike="noStrike" cap="none" normalizeH="0" baseline="0" dirty="0" err="1">
                <a:ln>
                  <a:noFill/>
                </a:ln>
                <a:solidFill>
                  <a:srgbClr val="008080"/>
                </a:solidFill>
                <a:effectLst/>
                <a:latin typeface="Courier New" panose="02070309020205020404" pitchFamily="49" charset="0"/>
                <a:cs typeface="Courier New" panose="02070309020205020404" pitchFamily="49" charset="0"/>
              </a:rPr>
              <a:t>kévin</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US"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example.com</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b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local_part</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domain =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to.rsplit</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a:ln>
                  <a:noFill/>
                </a:ln>
                <a:solidFill>
                  <a:srgbClr val="0000FF"/>
                </a:solidFill>
                <a:effectLst/>
                <a:latin typeface="Courier New" panose="02070309020205020404" pitchFamily="49" charset="0"/>
                <a:cs typeface="Courier New" panose="02070309020205020404" pitchFamily="49" charset="0"/>
              </a:rPr>
              <a:t>1</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domain_normalized</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unicodedata.normalize</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sz="1400" b="1" i="0" u="none" strike="noStrike" cap="none" normalizeH="0" baseline="0" dirty="0" err="1">
                <a:ln>
                  <a:noFill/>
                </a:ln>
                <a:solidFill>
                  <a:srgbClr val="008080"/>
                </a:solidFill>
                <a:effectLst/>
                <a:latin typeface="Courier New" panose="02070309020205020404" pitchFamily="49" charset="0"/>
                <a:cs typeface="Courier New" panose="02070309020205020404" pitchFamily="49" charset="0"/>
              </a:rPr>
              <a:t>NFC'</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,domain</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lang="en-US" altLang="en-PK" sz="1400" i="1" dirty="0">
                <a:solidFill>
                  <a:srgbClr val="808080"/>
                </a:solidFill>
                <a:latin typeface="Courier New" panose="02070309020205020404" pitchFamily="49" charset="0"/>
                <a:cs typeface="Courier New" panose="02070309020205020404" pitchFamily="49" charset="0"/>
              </a:rPr>
              <a:t>#normalize domain name</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to = </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.join((</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local_part,idna.encode</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domain_normalized</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).decode(</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'ascii’</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lang="en-US" altLang="en-PK" sz="1400" i="1" dirty="0">
                <a:solidFill>
                  <a:srgbClr val="808080"/>
                </a:solidFill>
                <a:latin typeface="Courier New" panose="02070309020205020404" pitchFamily="49" charset="0"/>
                <a:cs typeface="Courier New" panose="02070309020205020404" pitchFamily="49" charset="0"/>
              </a:rPr>
              <a:t>#convert U-label to A-label</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validated =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validate_email</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(to, </a:t>
            </a:r>
            <a:r>
              <a:rPr kumimoji="0" lang="en-PK" altLang="en-PK" sz="1400" b="0" i="0" u="none" strike="noStrike" cap="none" normalizeH="0" baseline="0" dirty="0" err="1">
                <a:ln>
                  <a:noFill/>
                </a:ln>
                <a:solidFill>
                  <a:srgbClr val="660099"/>
                </a:solidFill>
                <a:effectLst/>
                <a:latin typeface="Courier New" panose="02070309020205020404" pitchFamily="49" charset="0"/>
                <a:cs typeface="Courier New" panose="02070309020205020404" pitchFamily="49" charset="0"/>
              </a:rPr>
              <a:t>check_deliverability</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4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True</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US"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lang="en-US" altLang="en-PK" sz="1400" i="1" dirty="0">
                <a:solidFill>
                  <a:srgbClr val="808080"/>
                </a:solidFill>
                <a:latin typeface="Courier New" panose="02070309020205020404" pitchFamily="49" charset="0"/>
                <a:cs typeface="Courier New" panose="02070309020205020404" pitchFamily="49" charset="0"/>
              </a:rPr>
              <a:t>#validate email address</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if </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validated:</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host=</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b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port=</a:t>
            </a:r>
            <a:r>
              <a:rPr lang="en-US" altLang="en-PK" sz="1400" b="1" dirty="0">
                <a:solidFill>
                  <a:srgbClr val="008080"/>
                </a:solidFill>
                <a:latin typeface="Courier New" panose="02070309020205020404" pitchFamily="49" charset="0"/>
                <a:cs typeface="Courier New" panose="02070309020205020404" pitchFamily="49" charset="0"/>
              </a:rPr>
              <a:t>'</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b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smtp =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smtplib.SMTP</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(host, port)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smtp.set_debuglevel</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4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False</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smtp.login</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US" altLang="en-PK" sz="1400" b="1" i="0" u="none" strike="noStrike" cap="none" normalizeH="0" baseline="0" dirty="0" err="1">
                <a:ln>
                  <a:noFill/>
                </a:ln>
                <a:solidFill>
                  <a:srgbClr val="008080"/>
                </a:solidFill>
                <a:effectLst/>
                <a:latin typeface="Courier New" panose="02070309020205020404" pitchFamily="49" charset="0"/>
                <a:cs typeface="Courier New" panose="02070309020205020404" pitchFamily="49" charset="0"/>
              </a:rPr>
              <a:t>useremail</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US"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password</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sender=</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r>
              <a:rPr kumimoji="0" lang="en-US"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ua@test.org</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a:t>
            </a:r>
            <a:b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subject=</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'hi'</a:t>
            </a:r>
            <a:b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content=</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'content here'</a:t>
            </a:r>
            <a:b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b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msg =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EmailMessage</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msg.set_content</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(content)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msg[</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'Subject'</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subject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msg[</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'From'</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 sender</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msg[</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'to'</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]=to</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lang="en-US" altLang="en-PK" sz="1400" dirty="0">
                <a:latin typeface="Courier New" panose="02070309020205020404" pitchFamily="49" charset="0"/>
                <a:cs typeface="Courier New" panose="02070309020205020404" pitchFamily="49" charset="0"/>
              </a:rPr>
              <a: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smtp.send_message</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(msg, sender, to)</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smtp.quit</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logger.info(</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"Email sent to '{to}'"</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except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smtplib.SMTPNotSupportedError</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The server does not support the SMTPUTF8 option, you may want to perform downgrading</a:t>
            </a:r>
            <a:br>
              <a:rPr kumimoji="0" lang="en-PK" altLang="en-PK" sz="14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PK" altLang="en-PK" sz="1400" b="0" i="1"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PK" altLang="en-PK" sz="14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logger.warning</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PK" altLang="en-PK" sz="1400" b="1" i="0" u="none" strike="noStrike" cap="none" normalizeH="0" baseline="0" dirty="0">
                <a:ln>
                  <a:noFill/>
                </a:ln>
                <a:solidFill>
                  <a:srgbClr val="008080"/>
                </a:solidFill>
                <a:effectLst/>
                <a:latin typeface="Courier New" panose="02070309020205020404" pitchFamily="49" charset="0"/>
                <a:cs typeface="Courier New" panose="02070309020205020404" pitchFamily="49" charset="0"/>
              </a:rPr>
              <a:t>"The SMTP server {host}:{port} does not support the SMTPUTF8 option"</a:t>
            </a: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b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br>
            <a:r>
              <a:rPr kumimoji="0" lang="en-PK" altLang="en-PK"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PK" altLang="en-PK" sz="1400" b="1" i="0" u="none" strike="noStrike" cap="none" normalizeH="0" baseline="0" dirty="0">
                <a:ln>
                  <a:noFill/>
                </a:ln>
                <a:solidFill>
                  <a:srgbClr val="000080"/>
                </a:solidFill>
                <a:effectLst/>
                <a:latin typeface="Courier New" panose="02070309020205020404" pitchFamily="49" charset="0"/>
                <a:cs typeface="Courier New" panose="02070309020205020404" pitchFamily="49" charset="0"/>
              </a:rPr>
              <a:t>raise</a:t>
            </a:r>
            <a:endParaRPr kumimoji="0" lang="en-PK" altLang="en-PK"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86738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Sending and Receiving – Java</a:t>
            </a:r>
          </a:p>
        </p:txBody>
      </p:sp>
      <p:sp>
        <p:nvSpPr>
          <p:cNvPr id="3" name="Content Placeholder 2"/>
          <p:cNvSpPr>
            <a:spLocks noGrp="1"/>
          </p:cNvSpPr>
          <p:nvPr>
            <p:ph sz="quarter" idx="10"/>
          </p:nvPr>
        </p:nvSpPr>
        <p:spPr>
          <a:xfrm>
            <a:off x="479460" y="837666"/>
            <a:ext cx="11044420" cy="4945577"/>
          </a:xfrm>
        </p:spPr>
        <p:txBody>
          <a:bodyPr/>
          <a:lstStyle/>
          <a:p>
            <a:r>
              <a:rPr lang="en-US" sz="1800" dirty="0"/>
              <a:t>Jakarta Mail can be used for </a:t>
            </a:r>
            <a:r>
              <a:rPr lang="en-US" sz="1800"/>
              <a:t>sending email</a:t>
            </a:r>
            <a:endParaRPr lang="en-US" sz="1800" dirty="0"/>
          </a:p>
          <a:p>
            <a:pPr marL="457200" lvl="1" indent="0">
              <a:buNone/>
            </a:pPr>
            <a:endParaRPr lang="en-US" sz="1800" dirty="0">
              <a:solidFill>
                <a:schemeClr val="dk1"/>
              </a:solidFill>
              <a:latin typeface="Courier New" panose="02070309020205020404" pitchFamily="49" charset="0"/>
              <a:cs typeface="Courier New" panose="02070309020205020404" pitchFamily="49" charset="0"/>
            </a:endParaRP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com.sun.mail.smtp.SMTPTransport</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jakarta.mail.Message</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jakarta.mail.MessagingException</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jakarta.mail.PasswordAuthentication</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jakarta.mail.Session</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jakarta.mail.Transport</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jakarta.mail.internet.InternetAddress</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jakarta.mail.internet.MimeMessage</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java.util.Date</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import </a:t>
            </a:r>
            <a:r>
              <a:rPr lang="en-US" sz="1800" dirty="0" err="1">
                <a:solidFill>
                  <a:schemeClr val="dk1"/>
                </a:solidFill>
                <a:latin typeface="Courier New" panose="02070309020205020404" pitchFamily="49" charset="0"/>
                <a:cs typeface="Courier New" panose="02070309020205020404" pitchFamily="49" charset="0"/>
              </a:rPr>
              <a:t>java.util.Properties</a:t>
            </a:r>
            <a:r>
              <a:rPr lang="en-US" sz="1800" dirty="0">
                <a:solidFill>
                  <a:schemeClr val="dk1"/>
                </a:solidFill>
                <a:latin typeface="Courier New" panose="02070309020205020404" pitchFamily="49" charset="0"/>
                <a:cs typeface="Courier New" panose="02070309020205020404" pitchFamily="49" charset="0"/>
              </a:rPr>
              <a:t>;</a:t>
            </a:r>
          </a:p>
          <a:p>
            <a:pPr marL="457200" lvl="1" indent="0">
              <a:buNone/>
            </a:pPr>
            <a:r>
              <a:rPr lang="en-US" sz="1800" dirty="0">
                <a:solidFill>
                  <a:schemeClr val="dk1"/>
                </a:solidFill>
                <a:latin typeface="Courier New" panose="02070309020205020404" pitchFamily="49" charset="0"/>
                <a:cs typeface="Courier New" panose="02070309020205020404" pitchFamily="49" charset="0"/>
              </a:rPr>
              <a:t>             </a:t>
            </a:r>
            <a:endParaRPr lang="en-US" sz="1800" dirty="0">
              <a:solidFill>
                <a:schemeClr val="tx1"/>
              </a:solidFill>
            </a:endParaRP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093595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Screenshots</a:t>
            </a:r>
          </a:p>
        </p:txBody>
      </p:sp>
      <p:pic>
        <p:nvPicPr>
          <p:cNvPr id="3" name="Content Placeholder 2">
            <a:extLst>
              <a:ext uri="{FF2B5EF4-FFF2-40B4-BE49-F238E27FC236}">
                <a16:creationId xmlns:a16="http://schemas.microsoft.com/office/drawing/2014/main" id="{259754F4-5211-5914-EBDF-53F20EBB9259}"/>
              </a:ext>
            </a:extLst>
          </p:cNvPr>
          <p:cNvPicPr>
            <a:picLocks noGrp="1" noChangeAspect="1"/>
          </p:cNvPicPr>
          <p:nvPr>
            <p:ph sz="quarter" idx="10"/>
          </p:nvPr>
        </p:nvPicPr>
        <p:blipFill rotWithShape="1">
          <a:blip r:embed="rId3"/>
          <a:srcRect l="-122" t="480" r="44973" b="39156"/>
          <a:stretch/>
        </p:blipFill>
        <p:spPr>
          <a:xfrm>
            <a:off x="559785" y="734218"/>
            <a:ext cx="4208986" cy="4528817"/>
          </a:xfrm>
        </p:spPr>
      </p:pic>
      <p:pic>
        <p:nvPicPr>
          <p:cNvPr id="26" name="Picture 25">
            <a:extLst>
              <a:ext uri="{FF2B5EF4-FFF2-40B4-BE49-F238E27FC236}">
                <a16:creationId xmlns:a16="http://schemas.microsoft.com/office/drawing/2014/main" id="{BEA9148D-896E-9E4F-995D-F147C62A935A}"/>
              </a:ext>
            </a:extLst>
          </p:cNvPr>
          <p:cNvPicPr>
            <a:picLocks noChangeAspect="1"/>
          </p:cNvPicPr>
          <p:nvPr/>
        </p:nvPicPr>
        <p:blipFill>
          <a:blip r:embed="rId4"/>
          <a:stretch>
            <a:fillRect/>
          </a:stretch>
        </p:blipFill>
        <p:spPr>
          <a:xfrm>
            <a:off x="10902950" y="32733"/>
            <a:ext cx="1241861" cy="563488"/>
          </a:xfrm>
          <a:prstGeom prst="rect">
            <a:avLst/>
          </a:prstGeom>
        </p:spPr>
      </p:pic>
      <p:sp>
        <p:nvSpPr>
          <p:cNvPr id="8" name="TextBox 7">
            <a:extLst>
              <a:ext uri="{FF2B5EF4-FFF2-40B4-BE49-F238E27FC236}">
                <a16:creationId xmlns:a16="http://schemas.microsoft.com/office/drawing/2014/main" id="{B533C7CC-6926-3960-D286-A386AC814E59}"/>
              </a:ext>
            </a:extLst>
          </p:cNvPr>
          <p:cNvSpPr txBox="1"/>
          <p:nvPr/>
        </p:nvSpPr>
        <p:spPr>
          <a:xfrm>
            <a:off x="559786" y="5544274"/>
            <a:ext cx="3798204" cy="276999"/>
          </a:xfrm>
          <a:prstGeom prst="rect">
            <a:avLst/>
          </a:prstGeom>
          <a:noFill/>
        </p:spPr>
        <p:txBody>
          <a:bodyPr wrap="square" lIns="0" tIns="0" rIns="0" bIns="0" rtlCol="0">
            <a:spAutoFit/>
          </a:bodyPr>
          <a:lstStyle/>
          <a:p>
            <a:r>
              <a:rPr lang="en-BE" dirty="0">
                <a:cs typeface="Source Sans Pro"/>
              </a:rPr>
              <a:t>Gmail showing Hindi address</a:t>
            </a:r>
          </a:p>
        </p:txBody>
      </p:sp>
      <p:grpSp>
        <p:nvGrpSpPr>
          <p:cNvPr id="11" name="Group 10">
            <a:extLst>
              <a:ext uri="{FF2B5EF4-FFF2-40B4-BE49-F238E27FC236}">
                <a16:creationId xmlns:a16="http://schemas.microsoft.com/office/drawing/2014/main" id="{DF7EF77A-35F4-C318-647D-DBC8F7755CD3}"/>
              </a:ext>
            </a:extLst>
          </p:cNvPr>
          <p:cNvGrpSpPr/>
          <p:nvPr/>
        </p:nvGrpSpPr>
        <p:grpSpPr>
          <a:xfrm>
            <a:off x="5823151" y="734219"/>
            <a:ext cx="4927600" cy="2158658"/>
            <a:chOff x="5823151" y="734219"/>
            <a:chExt cx="4927600" cy="2158658"/>
          </a:xfrm>
        </p:grpSpPr>
        <p:pic>
          <p:nvPicPr>
            <p:cNvPr id="7" name="Picture 6">
              <a:extLst>
                <a:ext uri="{FF2B5EF4-FFF2-40B4-BE49-F238E27FC236}">
                  <a16:creationId xmlns:a16="http://schemas.microsoft.com/office/drawing/2014/main" id="{C353228D-BC71-4099-A25D-A8E1F1E1E8FD}"/>
                </a:ext>
              </a:extLst>
            </p:cNvPr>
            <p:cNvPicPr>
              <a:picLocks noChangeAspect="1"/>
            </p:cNvPicPr>
            <p:nvPr/>
          </p:nvPicPr>
          <p:blipFill>
            <a:blip r:embed="rId5"/>
            <a:stretch>
              <a:fillRect/>
            </a:stretch>
          </p:blipFill>
          <p:spPr>
            <a:xfrm>
              <a:off x="5823151" y="734219"/>
              <a:ext cx="4927600" cy="1689100"/>
            </a:xfrm>
            <a:prstGeom prst="rect">
              <a:avLst/>
            </a:prstGeom>
          </p:spPr>
        </p:pic>
        <p:sp>
          <p:nvSpPr>
            <p:cNvPr id="9" name="TextBox 8">
              <a:extLst>
                <a:ext uri="{FF2B5EF4-FFF2-40B4-BE49-F238E27FC236}">
                  <a16:creationId xmlns:a16="http://schemas.microsoft.com/office/drawing/2014/main" id="{E648398D-0BCF-2CC7-6E29-8A9E16A3E20D}"/>
                </a:ext>
              </a:extLst>
            </p:cNvPr>
            <p:cNvSpPr txBox="1"/>
            <p:nvPr/>
          </p:nvSpPr>
          <p:spPr>
            <a:xfrm>
              <a:off x="5823151" y="2615878"/>
              <a:ext cx="4927600" cy="276999"/>
            </a:xfrm>
            <a:prstGeom prst="rect">
              <a:avLst/>
            </a:prstGeom>
            <a:noFill/>
          </p:spPr>
          <p:txBody>
            <a:bodyPr wrap="square" lIns="0" tIns="0" rIns="0" bIns="0" rtlCol="0">
              <a:spAutoFit/>
            </a:bodyPr>
            <a:lstStyle/>
            <a:p>
              <a:r>
                <a:rPr lang="en-BE" dirty="0">
                  <a:cs typeface="Source Sans Pro"/>
                </a:rPr>
                <a:t>Thunderbird showing Norwegian address</a:t>
              </a:r>
            </a:p>
          </p:txBody>
        </p:sp>
      </p:grpSp>
      <p:grpSp>
        <p:nvGrpSpPr>
          <p:cNvPr id="12" name="Group 11">
            <a:extLst>
              <a:ext uri="{FF2B5EF4-FFF2-40B4-BE49-F238E27FC236}">
                <a16:creationId xmlns:a16="http://schemas.microsoft.com/office/drawing/2014/main" id="{44014D9C-FEA3-F11D-6415-C5439D6FF6C2}"/>
              </a:ext>
            </a:extLst>
          </p:cNvPr>
          <p:cNvGrpSpPr/>
          <p:nvPr/>
        </p:nvGrpSpPr>
        <p:grpSpPr>
          <a:xfrm>
            <a:off x="5694744" y="3429000"/>
            <a:ext cx="5056007" cy="2392272"/>
            <a:chOff x="5694744" y="3429000"/>
            <a:chExt cx="5056007" cy="2392272"/>
          </a:xfrm>
        </p:grpSpPr>
        <p:pic>
          <p:nvPicPr>
            <p:cNvPr id="1026" name="Picture 2">
              <a:extLst>
                <a:ext uri="{FF2B5EF4-FFF2-40B4-BE49-F238E27FC236}">
                  <a16:creationId xmlns:a16="http://schemas.microsoft.com/office/drawing/2014/main" id="{E6E1A0B5-8AA9-371B-7452-AC45B2BF64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8947" y="3429000"/>
              <a:ext cx="4927600" cy="18308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705A2E0-5DCB-9848-E0A3-69DA85F88E37}"/>
                </a:ext>
              </a:extLst>
            </p:cNvPr>
            <p:cNvSpPr txBox="1"/>
            <p:nvPr/>
          </p:nvSpPr>
          <p:spPr>
            <a:xfrm>
              <a:off x="5694744" y="5544273"/>
              <a:ext cx="5056007" cy="276999"/>
            </a:xfrm>
            <a:prstGeom prst="rect">
              <a:avLst/>
            </a:prstGeom>
            <a:noFill/>
          </p:spPr>
          <p:txBody>
            <a:bodyPr wrap="square" lIns="0" tIns="0" rIns="0" bIns="0" rtlCol="0">
              <a:spAutoFit/>
            </a:bodyPr>
            <a:lstStyle/>
            <a:p>
              <a:r>
                <a:rPr lang="en-BE" dirty="0">
                  <a:cs typeface="Source Sans Pro"/>
                </a:rPr>
                <a:t>Facebook showing link to Thai domain</a:t>
              </a:r>
            </a:p>
          </p:txBody>
        </p:sp>
      </p:grpSp>
      <p:sp>
        <p:nvSpPr>
          <p:cNvPr id="14" name="Oval 13">
            <a:extLst>
              <a:ext uri="{FF2B5EF4-FFF2-40B4-BE49-F238E27FC236}">
                <a16:creationId xmlns:a16="http://schemas.microsoft.com/office/drawing/2014/main" id="{40F19560-5EF3-E11C-C6B1-4A7D19AF1755}"/>
              </a:ext>
            </a:extLst>
          </p:cNvPr>
          <p:cNvSpPr/>
          <p:nvPr/>
        </p:nvSpPr>
        <p:spPr>
          <a:xfrm>
            <a:off x="6354501" y="1319514"/>
            <a:ext cx="1122744" cy="278589"/>
          </a:xfrm>
          <a:prstGeom prst="ellipse">
            <a:avLst/>
          </a:prstGeom>
          <a:noFill/>
          <a:ln w="25400">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dirty="0"/>
          </a:p>
        </p:txBody>
      </p:sp>
      <p:sp>
        <p:nvSpPr>
          <p:cNvPr id="15" name="Oval 14">
            <a:extLst>
              <a:ext uri="{FF2B5EF4-FFF2-40B4-BE49-F238E27FC236}">
                <a16:creationId xmlns:a16="http://schemas.microsoft.com/office/drawing/2014/main" id="{8A768D33-FE20-C266-233E-198FF2E1B3F0}"/>
              </a:ext>
            </a:extLst>
          </p:cNvPr>
          <p:cNvSpPr/>
          <p:nvPr/>
        </p:nvSpPr>
        <p:spPr>
          <a:xfrm>
            <a:off x="1238491" y="2303362"/>
            <a:ext cx="1851950" cy="589515"/>
          </a:xfrm>
          <a:prstGeom prst="ellipse">
            <a:avLst/>
          </a:prstGeom>
          <a:noFill/>
          <a:ln w="25400">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sp>
        <p:nvSpPr>
          <p:cNvPr id="16" name="Oval 15">
            <a:extLst>
              <a:ext uri="{FF2B5EF4-FFF2-40B4-BE49-F238E27FC236}">
                <a16:creationId xmlns:a16="http://schemas.microsoft.com/office/drawing/2014/main" id="{BCF79F61-816E-48A9-72D1-C3DBBBEF5E7D}"/>
              </a:ext>
            </a:extLst>
          </p:cNvPr>
          <p:cNvSpPr/>
          <p:nvPr/>
        </p:nvSpPr>
        <p:spPr>
          <a:xfrm>
            <a:off x="7060557" y="4434682"/>
            <a:ext cx="1591519" cy="565581"/>
          </a:xfrm>
          <a:prstGeom prst="ellipse">
            <a:avLst/>
          </a:prstGeom>
          <a:noFill/>
          <a:ln w="25400">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sp>
        <p:nvSpPr>
          <p:cNvPr id="17" name="Oval 16">
            <a:extLst>
              <a:ext uri="{FF2B5EF4-FFF2-40B4-BE49-F238E27FC236}">
                <a16:creationId xmlns:a16="http://schemas.microsoft.com/office/drawing/2014/main" id="{156EBE83-24E2-8C8B-6A9D-B0711CC63EA2}"/>
              </a:ext>
            </a:extLst>
          </p:cNvPr>
          <p:cNvSpPr/>
          <p:nvPr/>
        </p:nvSpPr>
        <p:spPr>
          <a:xfrm>
            <a:off x="5150734" y="3125165"/>
            <a:ext cx="914400" cy="9144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4831405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Sending and Receiving – Java</a:t>
            </a:r>
          </a:p>
        </p:txBody>
      </p:sp>
      <p:sp>
        <p:nvSpPr>
          <p:cNvPr id="3" name="Content Placeholder 2"/>
          <p:cNvSpPr>
            <a:spLocks noGrp="1"/>
          </p:cNvSpPr>
          <p:nvPr>
            <p:ph sz="quarter" idx="10"/>
          </p:nvPr>
        </p:nvSpPr>
        <p:spPr>
          <a:xfrm>
            <a:off x="479460" y="837666"/>
            <a:ext cx="11044420" cy="4945577"/>
          </a:xfrm>
        </p:spPr>
        <p:txBody>
          <a:bodyPr/>
          <a:lstStyle/>
          <a:p>
            <a:pPr marL="457200" lvl="1" indent="0">
              <a:buNone/>
            </a:pPr>
            <a:r>
              <a:rPr lang="en-US" sz="1600" dirty="0">
                <a:solidFill>
                  <a:schemeClr val="dk1"/>
                </a:solidFill>
                <a:latin typeface="Courier New" panose="02070309020205020404" pitchFamily="49" charset="0"/>
                <a:cs typeface="Courier New" panose="02070309020205020404" pitchFamily="49" charset="0"/>
              </a:rPr>
              <a:t>public static </a:t>
            </a:r>
            <a:r>
              <a:rPr lang="en-US" sz="1600" dirty="0" err="1">
                <a:solidFill>
                  <a:schemeClr val="dk1"/>
                </a:solidFill>
                <a:latin typeface="Courier New" panose="02070309020205020404" pitchFamily="49" charset="0"/>
                <a:cs typeface="Courier New" panose="02070309020205020404" pitchFamily="49" charset="0"/>
              </a:rPr>
              <a:t>boolean</a:t>
            </a:r>
            <a:r>
              <a:rPr lang="en-US" sz="1600" dirty="0">
                <a:solidFill>
                  <a:schemeClr val="dk1"/>
                </a:solidFill>
                <a:latin typeface="Courier New" panose="02070309020205020404" pitchFamily="49" charset="0"/>
                <a:cs typeface="Courier New" panose="02070309020205020404" pitchFamily="49" charset="0"/>
              </a:rPr>
              <a:t> </a:t>
            </a:r>
            <a:r>
              <a:rPr lang="en-US" sz="1600" dirty="0" err="1">
                <a:solidFill>
                  <a:schemeClr val="dk1"/>
                </a:solidFill>
                <a:latin typeface="Courier New" panose="02070309020205020404" pitchFamily="49" charset="0"/>
                <a:cs typeface="Courier New" panose="02070309020205020404" pitchFamily="49" charset="0"/>
              </a:rPr>
              <a:t>sendEmail</a:t>
            </a:r>
            <a:r>
              <a:rPr lang="en-US" sz="1600" dirty="0">
                <a:solidFill>
                  <a:schemeClr val="dk1"/>
                </a:solidFill>
                <a:latin typeface="Courier New" panose="02070309020205020404" pitchFamily="49" charset="0"/>
                <a:cs typeface="Courier New" panose="02070309020205020404" pitchFamily="49" charset="0"/>
              </a:rPr>
              <a:t>(String to, String host, String sender, </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String subject, String </a:t>
            </a:r>
            <a:r>
              <a:rPr lang="en-US" sz="1600" dirty="0" err="1">
                <a:solidFill>
                  <a:schemeClr val="dk1"/>
                </a:solidFill>
                <a:latin typeface="Courier New" panose="02070309020205020404" pitchFamily="49" charset="0"/>
                <a:cs typeface="Courier New" panose="02070309020205020404" pitchFamily="49" charset="0"/>
              </a:rPr>
              <a:t>content,String</a:t>
            </a:r>
            <a:r>
              <a:rPr lang="en-US" sz="1600" dirty="0">
                <a:solidFill>
                  <a:schemeClr val="dk1"/>
                </a:solidFill>
                <a:latin typeface="Courier New" panose="02070309020205020404" pitchFamily="49" charset="0"/>
                <a:cs typeface="Courier New" panose="02070309020205020404" pitchFamily="49" charset="0"/>
              </a:rPr>
              <a:t> </a:t>
            </a:r>
            <a:r>
              <a:rPr lang="en-US" sz="1600" dirty="0" err="1">
                <a:solidFill>
                  <a:schemeClr val="dk1"/>
                </a:solidFill>
                <a:latin typeface="Courier New" panose="02070309020205020404" pitchFamily="49" charset="0"/>
                <a:cs typeface="Courier New" panose="02070309020205020404" pitchFamily="49" charset="0"/>
              </a:rPr>
              <a:t>username,String</a:t>
            </a:r>
            <a:r>
              <a:rPr lang="en-US" sz="1600" dirty="0">
                <a:solidFill>
                  <a:schemeClr val="dk1"/>
                </a:solidFill>
                <a:latin typeface="Courier New" panose="02070309020205020404" pitchFamily="49" charset="0"/>
                <a:cs typeface="Courier New" panose="02070309020205020404" pitchFamily="49" charset="0"/>
              </a:rPr>
              <a:t> password){</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if(</a:t>
            </a:r>
            <a:r>
              <a:rPr lang="en-US" sz="1600" dirty="0" err="1">
                <a:solidFill>
                  <a:schemeClr val="dk1"/>
                </a:solidFill>
                <a:latin typeface="Courier New" panose="02070309020205020404" pitchFamily="49" charset="0"/>
                <a:cs typeface="Courier New" panose="02070309020205020404" pitchFamily="49" charset="0"/>
              </a:rPr>
              <a:t>isValidEmail</a:t>
            </a:r>
            <a:r>
              <a:rPr lang="en-US" sz="1600" dirty="0">
                <a:solidFill>
                  <a:schemeClr val="dk1"/>
                </a:solidFill>
                <a:latin typeface="Courier New" panose="02070309020205020404" pitchFamily="49" charset="0"/>
                <a:cs typeface="Courier New" panose="02070309020205020404" pitchFamily="49" charset="0"/>
              </a:rPr>
              <a:t>(to)) {</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Properties props =  new Properties();</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a:t>
            </a:r>
            <a:r>
              <a:rPr lang="en-US" sz="1600" dirty="0" err="1">
                <a:solidFill>
                  <a:schemeClr val="dk1"/>
                </a:solidFill>
                <a:latin typeface="Courier New" panose="02070309020205020404" pitchFamily="49" charset="0"/>
                <a:cs typeface="Courier New" panose="02070309020205020404" pitchFamily="49" charset="0"/>
              </a:rPr>
              <a:t>props.put</a:t>
            </a:r>
            <a:r>
              <a:rPr lang="en-US" sz="1600" dirty="0">
                <a:solidFill>
                  <a:schemeClr val="dk1"/>
                </a:solidFill>
                <a:latin typeface="Courier New" panose="02070309020205020404" pitchFamily="49" charset="0"/>
                <a:cs typeface="Courier New" panose="02070309020205020404" pitchFamily="49" charset="0"/>
              </a:rPr>
              <a:t>("</a:t>
            </a:r>
            <a:r>
              <a:rPr lang="en-US" sz="1600" dirty="0" err="1">
                <a:solidFill>
                  <a:schemeClr val="dk1"/>
                </a:solidFill>
                <a:latin typeface="Courier New" panose="02070309020205020404" pitchFamily="49" charset="0"/>
                <a:cs typeface="Courier New" panose="02070309020205020404" pitchFamily="49" charset="0"/>
              </a:rPr>
              <a:t>mail.smtp.host</a:t>
            </a:r>
            <a:r>
              <a:rPr lang="en-US" sz="1600" dirty="0">
                <a:solidFill>
                  <a:schemeClr val="dk1"/>
                </a:solidFill>
                <a:latin typeface="Courier New" panose="02070309020205020404" pitchFamily="49" charset="0"/>
                <a:cs typeface="Courier New" panose="02070309020205020404" pitchFamily="49" charset="0"/>
              </a:rPr>
              <a:t>", host);</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a:t>
            </a:r>
            <a:r>
              <a:rPr lang="en-US" sz="1600" dirty="0" err="1">
                <a:solidFill>
                  <a:schemeClr val="dk1"/>
                </a:solidFill>
                <a:latin typeface="Courier New" panose="02070309020205020404" pitchFamily="49" charset="0"/>
                <a:cs typeface="Courier New" panose="02070309020205020404" pitchFamily="49" charset="0"/>
              </a:rPr>
              <a:t>props.put</a:t>
            </a:r>
            <a:r>
              <a:rPr lang="en-US" sz="1600" dirty="0">
                <a:solidFill>
                  <a:schemeClr val="dk1"/>
                </a:solidFill>
                <a:latin typeface="Courier New" panose="02070309020205020404" pitchFamily="49" charset="0"/>
                <a:cs typeface="Courier New" panose="02070309020205020404" pitchFamily="49" charset="0"/>
              </a:rPr>
              <a:t>("</a:t>
            </a:r>
            <a:r>
              <a:rPr lang="en-US" sz="1600" dirty="0" err="1">
                <a:solidFill>
                  <a:schemeClr val="dk1"/>
                </a:solidFill>
                <a:latin typeface="Courier New" panose="02070309020205020404" pitchFamily="49" charset="0"/>
                <a:cs typeface="Courier New" panose="02070309020205020404" pitchFamily="49" charset="0"/>
              </a:rPr>
              <a:t>mail.smtp.port</a:t>
            </a:r>
            <a:r>
              <a:rPr lang="en-US" sz="1600" dirty="0">
                <a:solidFill>
                  <a:schemeClr val="dk1"/>
                </a:solidFill>
                <a:latin typeface="Courier New" panose="02070309020205020404" pitchFamily="49" charset="0"/>
                <a:cs typeface="Courier New" panose="02070309020205020404" pitchFamily="49" charset="0"/>
              </a:rPr>
              <a:t>", "587");</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a:t>
            </a:r>
            <a:r>
              <a:rPr lang="en-US" sz="1600" dirty="0" err="1">
                <a:solidFill>
                  <a:schemeClr val="dk1"/>
                </a:solidFill>
                <a:latin typeface="Courier New" panose="02070309020205020404" pitchFamily="49" charset="0"/>
                <a:cs typeface="Courier New" panose="02070309020205020404" pitchFamily="49" charset="0"/>
              </a:rPr>
              <a:t>props.put</a:t>
            </a:r>
            <a:r>
              <a:rPr lang="en-US" sz="1600" dirty="0">
                <a:solidFill>
                  <a:schemeClr val="dk1"/>
                </a:solidFill>
                <a:latin typeface="Courier New" panose="02070309020205020404" pitchFamily="49" charset="0"/>
                <a:cs typeface="Courier New" panose="02070309020205020404" pitchFamily="49" charset="0"/>
              </a:rPr>
              <a:t>("</a:t>
            </a:r>
            <a:r>
              <a:rPr lang="en-US" sz="1600" dirty="0" err="1">
                <a:solidFill>
                  <a:schemeClr val="dk1"/>
                </a:solidFill>
                <a:latin typeface="Courier New" panose="02070309020205020404" pitchFamily="49" charset="0"/>
                <a:cs typeface="Courier New" panose="02070309020205020404" pitchFamily="49" charset="0"/>
              </a:rPr>
              <a:t>mail.smtp.auth</a:t>
            </a:r>
            <a:r>
              <a:rPr lang="en-US" sz="1600" dirty="0">
                <a:solidFill>
                  <a:schemeClr val="dk1"/>
                </a:solidFill>
                <a:latin typeface="Courier New" panose="02070309020205020404" pitchFamily="49" charset="0"/>
                <a:cs typeface="Courier New" panose="02070309020205020404" pitchFamily="49" charset="0"/>
              </a:rPr>
              <a:t>", "true");</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a:t>
            </a:r>
            <a:r>
              <a:rPr lang="en-US" sz="1600" dirty="0" err="1">
                <a:solidFill>
                  <a:schemeClr val="dk1"/>
                </a:solidFill>
                <a:latin typeface="Courier New" panose="02070309020205020404" pitchFamily="49" charset="0"/>
                <a:cs typeface="Courier New" panose="02070309020205020404" pitchFamily="49" charset="0"/>
              </a:rPr>
              <a:t>props.put</a:t>
            </a:r>
            <a:r>
              <a:rPr lang="en-US" sz="1600" dirty="0">
                <a:solidFill>
                  <a:schemeClr val="dk1"/>
                </a:solidFill>
                <a:latin typeface="Courier New" panose="02070309020205020404" pitchFamily="49" charset="0"/>
                <a:cs typeface="Courier New" panose="02070309020205020404" pitchFamily="49" charset="0"/>
              </a:rPr>
              <a:t>("</a:t>
            </a:r>
            <a:r>
              <a:rPr lang="en-US" sz="1600" dirty="0" err="1">
                <a:solidFill>
                  <a:schemeClr val="dk1"/>
                </a:solidFill>
                <a:latin typeface="Courier New" panose="02070309020205020404" pitchFamily="49" charset="0"/>
                <a:cs typeface="Courier New" panose="02070309020205020404" pitchFamily="49" charset="0"/>
              </a:rPr>
              <a:t>mail.smtp.starttls.enable</a:t>
            </a:r>
            <a:r>
              <a:rPr lang="en-US" sz="1600" dirty="0">
                <a:solidFill>
                  <a:schemeClr val="dk1"/>
                </a:solidFill>
                <a:latin typeface="Courier New" panose="02070309020205020404" pitchFamily="49" charset="0"/>
                <a:cs typeface="Courier New" panose="02070309020205020404" pitchFamily="49" charset="0"/>
              </a:rPr>
              <a:t>", "true");</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 enable UTF-8 support, mandatory for EAI support</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a:t>
            </a:r>
            <a:r>
              <a:rPr lang="en-US" sz="1600" dirty="0" err="1">
                <a:solidFill>
                  <a:schemeClr val="dk1"/>
                </a:solidFill>
                <a:latin typeface="Courier New" panose="02070309020205020404" pitchFamily="49" charset="0"/>
                <a:cs typeface="Courier New" panose="02070309020205020404" pitchFamily="49" charset="0"/>
              </a:rPr>
              <a:t>props.put</a:t>
            </a:r>
            <a:r>
              <a:rPr lang="en-US" sz="1600" dirty="0">
                <a:solidFill>
                  <a:schemeClr val="dk1"/>
                </a:solidFill>
                <a:latin typeface="Courier New" panose="02070309020205020404" pitchFamily="49" charset="0"/>
                <a:cs typeface="Courier New" panose="02070309020205020404" pitchFamily="49" charset="0"/>
              </a:rPr>
              <a:t>("mail.mime.allowutf8", true);</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Session session = </a:t>
            </a:r>
            <a:r>
              <a:rPr lang="en-US" sz="1600" dirty="0" err="1">
                <a:solidFill>
                  <a:schemeClr val="dk1"/>
                </a:solidFill>
                <a:latin typeface="Courier New" panose="02070309020205020404" pitchFamily="49" charset="0"/>
                <a:cs typeface="Courier New" panose="02070309020205020404" pitchFamily="49" charset="0"/>
              </a:rPr>
              <a:t>Session.getInstance</a:t>
            </a:r>
            <a:r>
              <a:rPr lang="en-US" sz="1600" dirty="0">
                <a:solidFill>
                  <a:schemeClr val="dk1"/>
                </a:solidFill>
                <a:latin typeface="Courier New" panose="02070309020205020404" pitchFamily="49" charset="0"/>
                <a:cs typeface="Courier New" panose="02070309020205020404" pitchFamily="49" charset="0"/>
              </a:rPr>
              <a:t>(props,</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new </a:t>
            </a:r>
            <a:r>
              <a:rPr lang="en-US" sz="1600" dirty="0" err="1">
                <a:solidFill>
                  <a:schemeClr val="dk1"/>
                </a:solidFill>
                <a:latin typeface="Courier New" panose="02070309020205020404" pitchFamily="49" charset="0"/>
                <a:cs typeface="Courier New" panose="02070309020205020404" pitchFamily="49" charset="0"/>
              </a:rPr>
              <a:t>jakarta.mail.Authenticator</a:t>
            </a:r>
            <a:r>
              <a:rPr lang="en-US" sz="1600" dirty="0">
                <a:solidFill>
                  <a:schemeClr val="dk1"/>
                </a:solidFill>
                <a:latin typeface="Courier New" panose="02070309020205020404" pitchFamily="49" charset="0"/>
                <a:cs typeface="Courier New" panose="02070309020205020404" pitchFamily="49" charset="0"/>
              </a:rPr>
              <a:t>() {</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protected </a:t>
            </a:r>
            <a:r>
              <a:rPr lang="en-US" sz="1600" dirty="0" err="1">
                <a:solidFill>
                  <a:schemeClr val="dk1"/>
                </a:solidFill>
                <a:latin typeface="Courier New" panose="02070309020205020404" pitchFamily="49" charset="0"/>
                <a:cs typeface="Courier New" panose="02070309020205020404" pitchFamily="49" charset="0"/>
              </a:rPr>
              <a:t>PasswordAuthentication</a:t>
            </a:r>
            <a:r>
              <a:rPr lang="en-US" sz="1600" dirty="0">
                <a:solidFill>
                  <a:schemeClr val="dk1"/>
                </a:solidFill>
                <a:latin typeface="Courier New" panose="02070309020205020404" pitchFamily="49" charset="0"/>
                <a:cs typeface="Courier New" panose="02070309020205020404" pitchFamily="49" charset="0"/>
              </a:rPr>
              <a:t> </a:t>
            </a:r>
            <a:r>
              <a:rPr lang="en-US" sz="1600" dirty="0" err="1">
                <a:solidFill>
                  <a:schemeClr val="dk1"/>
                </a:solidFill>
                <a:latin typeface="Courier New" panose="02070309020205020404" pitchFamily="49" charset="0"/>
                <a:cs typeface="Courier New" panose="02070309020205020404" pitchFamily="49" charset="0"/>
              </a:rPr>
              <a:t>getPasswordAuthentication</a:t>
            </a:r>
            <a:r>
              <a:rPr lang="en-US" sz="1600" dirty="0">
                <a:solidFill>
                  <a:schemeClr val="dk1"/>
                </a:solidFill>
                <a:latin typeface="Courier New" panose="02070309020205020404" pitchFamily="49" charset="0"/>
                <a:cs typeface="Courier New" panose="02070309020205020404" pitchFamily="49" charset="0"/>
              </a:rPr>
              <a:t>() {</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return new </a:t>
            </a:r>
            <a:r>
              <a:rPr lang="en-US" sz="1600" dirty="0" err="1">
                <a:solidFill>
                  <a:schemeClr val="dk1"/>
                </a:solidFill>
                <a:latin typeface="Courier New" panose="02070309020205020404" pitchFamily="49" charset="0"/>
                <a:cs typeface="Courier New" panose="02070309020205020404" pitchFamily="49" charset="0"/>
              </a:rPr>
              <a:t>PasswordAuthentication</a:t>
            </a:r>
            <a:r>
              <a:rPr lang="en-US" sz="1600" dirty="0">
                <a:solidFill>
                  <a:schemeClr val="dk1"/>
                </a:solidFill>
                <a:latin typeface="Courier New" panose="02070309020205020404" pitchFamily="49" charset="0"/>
                <a:cs typeface="Courier New" panose="02070309020205020404" pitchFamily="49" charset="0"/>
              </a:rPr>
              <a:t>(username, password);</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a:t>
            </a:r>
          </a:p>
          <a:p>
            <a:pPr marL="457200" lvl="1" indent="0">
              <a:buNone/>
            </a:pPr>
            <a:r>
              <a:rPr lang="en-US" sz="1600" dirty="0">
                <a:solidFill>
                  <a:schemeClr val="dk1"/>
                </a:solidFill>
                <a:latin typeface="Courier New" panose="02070309020205020404" pitchFamily="49" charset="0"/>
                <a:cs typeface="Courier New" panose="02070309020205020404" pitchFamily="49" charset="0"/>
              </a:rPr>
              <a:t>            });</a:t>
            </a:r>
            <a:endParaRPr lang="en-US" sz="1600" dirty="0">
              <a:solidFill>
                <a:schemeClr val="tx1"/>
              </a:solidFill>
            </a:endParaRP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41613776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Sending and Receiving – Java(2)</a:t>
            </a:r>
          </a:p>
        </p:txBody>
      </p:sp>
      <p:sp>
        <p:nvSpPr>
          <p:cNvPr id="3" name="Content Placeholder 2"/>
          <p:cNvSpPr>
            <a:spLocks noGrp="1"/>
          </p:cNvSpPr>
          <p:nvPr>
            <p:ph sz="quarter" idx="10"/>
          </p:nvPr>
        </p:nvSpPr>
        <p:spPr>
          <a:xfrm>
            <a:off x="300940" y="629916"/>
            <a:ext cx="11738659" cy="4945577"/>
          </a:xfrm>
        </p:spPr>
        <p:txBody>
          <a:bodyPr/>
          <a:lstStyle/>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 Jakarta mail is EAI compliant with 2 issues:</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   - it rejects domains that are not NFC normalized</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   - it rejects some </a:t>
            </a:r>
            <a:r>
              <a:rPr lang="en-US" sz="1400" dirty="0" err="1">
                <a:solidFill>
                  <a:schemeClr val="tx1"/>
                </a:solidFill>
                <a:latin typeface="Courier New" panose="02070309020205020404" pitchFamily="49" charset="0"/>
                <a:cs typeface="Courier New" panose="02070309020205020404" pitchFamily="49" charset="0"/>
              </a:rPr>
              <a:t>unicode</a:t>
            </a:r>
            <a:r>
              <a:rPr lang="en-US" sz="1400" dirty="0">
                <a:solidFill>
                  <a:schemeClr val="tx1"/>
                </a:solidFill>
                <a:latin typeface="Courier New" panose="02070309020205020404" pitchFamily="49" charset="0"/>
                <a:cs typeface="Courier New" panose="02070309020205020404" pitchFamily="49" charset="0"/>
              </a:rPr>
              <a:t> domains</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 In such case, first try to normalize, then convert domain to A-label. We do normalization</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 first to get an email address the closest possible to the user input because once</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 converted in A-label it may be displayed as is to the user.</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p>
          <a:p>
            <a:pPr marL="0" indent="0">
              <a:buNone/>
            </a:pPr>
            <a:r>
              <a:rPr lang="en-US" sz="1600" dirty="0">
                <a:solidFill>
                  <a:schemeClr val="tx1"/>
                </a:solidFill>
                <a:latin typeface="Courier New" panose="02070309020205020404" pitchFamily="49" charset="0"/>
                <a:cs typeface="Courier New" panose="02070309020205020404" pitchFamily="49" charset="0"/>
              </a:rPr>
              <a:t>String[] </a:t>
            </a:r>
            <a:r>
              <a:rPr lang="en-US" sz="1600" dirty="0" err="1">
                <a:solidFill>
                  <a:schemeClr val="tx1"/>
                </a:solidFill>
                <a:latin typeface="Courier New" panose="02070309020205020404" pitchFamily="49" charset="0"/>
                <a:cs typeface="Courier New" panose="02070309020205020404" pitchFamily="49" charset="0"/>
              </a:rPr>
              <a:t>add_parts</a:t>
            </a:r>
            <a:r>
              <a:rPr lang="en-US" sz="1600" dirty="0">
                <a:solidFill>
                  <a:schemeClr val="tx1"/>
                </a:solidFill>
                <a:latin typeface="Courier New" panose="02070309020205020404" pitchFamily="49" charset="0"/>
                <a:cs typeface="Courier New" panose="02070309020205020404" pitchFamily="49" charset="0"/>
              </a:rPr>
              <a:t> = </a:t>
            </a:r>
            <a:r>
              <a:rPr lang="en-US" sz="1600" dirty="0" err="1">
                <a:solidFill>
                  <a:schemeClr val="tx1"/>
                </a:solidFill>
                <a:latin typeface="Courier New" panose="02070309020205020404" pitchFamily="49" charset="0"/>
                <a:cs typeface="Courier New" panose="02070309020205020404" pitchFamily="49" charset="0"/>
              </a:rPr>
              <a:t>to.split</a:t>
            </a:r>
            <a:r>
              <a:rPr lang="en-US" sz="1600" dirty="0">
                <a:solidFill>
                  <a:schemeClr val="tx1"/>
                </a:solidFill>
                <a:latin typeface="Courier New" panose="02070309020205020404" pitchFamily="49" charset="0"/>
                <a:cs typeface="Courier New" panose="02070309020205020404" pitchFamily="49" charset="0"/>
              </a:rPr>
              <a:t>("@");</a:t>
            </a:r>
          </a:p>
          <a:p>
            <a:pPr marL="0" indent="0">
              <a:buNone/>
            </a:pPr>
            <a:r>
              <a:rPr lang="en-US" sz="1600" dirty="0">
                <a:solidFill>
                  <a:schemeClr val="tx1"/>
                </a:solidFill>
                <a:latin typeface="Courier New" panose="02070309020205020404" pitchFamily="49" charset="0"/>
                <a:cs typeface="Courier New" panose="02070309020205020404" pitchFamily="49" charset="0"/>
              </a:rPr>
              <a:t>String </a:t>
            </a:r>
            <a:r>
              <a:rPr lang="en-US" sz="1600" dirty="0" err="1">
                <a:solidFill>
                  <a:schemeClr val="tx1"/>
                </a:solidFill>
                <a:latin typeface="Courier New" panose="02070309020205020404" pitchFamily="49" charset="0"/>
                <a:cs typeface="Courier New" panose="02070309020205020404" pitchFamily="49" charset="0"/>
              </a:rPr>
              <a:t>mailboxName</a:t>
            </a:r>
            <a:r>
              <a:rPr lang="en-US" sz="1600" dirty="0">
                <a:solidFill>
                  <a:schemeClr val="tx1"/>
                </a:solidFill>
                <a:latin typeface="Courier New" panose="02070309020205020404" pitchFamily="49" charset="0"/>
                <a:cs typeface="Courier New" panose="02070309020205020404" pitchFamily="49" charset="0"/>
              </a:rPr>
              <a:t> = </a:t>
            </a:r>
            <a:r>
              <a:rPr lang="en-US" sz="1600" dirty="0" err="1">
                <a:solidFill>
                  <a:schemeClr val="tx1"/>
                </a:solidFill>
                <a:latin typeface="Courier New" panose="02070309020205020404" pitchFamily="49" charset="0"/>
                <a:cs typeface="Courier New" panose="02070309020205020404" pitchFamily="49" charset="0"/>
              </a:rPr>
              <a:t>add_parts</a:t>
            </a:r>
            <a:r>
              <a:rPr lang="en-US" sz="1600" dirty="0">
                <a:solidFill>
                  <a:schemeClr val="tx1"/>
                </a:solidFill>
                <a:latin typeface="Courier New" panose="02070309020205020404" pitchFamily="49" charset="0"/>
                <a:cs typeface="Courier New" panose="02070309020205020404" pitchFamily="49" charset="0"/>
              </a:rPr>
              <a:t>[0];</a:t>
            </a:r>
          </a:p>
          <a:p>
            <a:pPr marL="0" indent="0">
              <a:buNone/>
            </a:pPr>
            <a:r>
              <a:rPr lang="en-US" sz="1600" dirty="0">
                <a:solidFill>
                  <a:schemeClr val="tx1"/>
                </a:solidFill>
                <a:latin typeface="Courier New" panose="02070309020205020404" pitchFamily="49" charset="0"/>
                <a:cs typeface="Courier New" panose="02070309020205020404" pitchFamily="49" charset="0"/>
              </a:rPr>
              <a:t>String </a:t>
            </a:r>
            <a:r>
              <a:rPr lang="en-US" sz="1600" dirty="0" err="1">
                <a:solidFill>
                  <a:schemeClr val="tx1"/>
                </a:solidFill>
                <a:latin typeface="Courier New" panose="02070309020205020404" pitchFamily="49" charset="0"/>
                <a:cs typeface="Courier New" panose="02070309020205020404" pitchFamily="49" charset="0"/>
              </a:rPr>
              <a:t>domainName</a:t>
            </a:r>
            <a:r>
              <a:rPr lang="en-US" sz="1600" dirty="0">
                <a:solidFill>
                  <a:schemeClr val="tx1"/>
                </a:solidFill>
                <a:latin typeface="Courier New" panose="02070309020205020404" pitchFamily="49" charset="0"/>
                <a:cs typeface="Courier New" panose="02070309020205020404" pitchFamily="49" charset="0"/>
              </a:rPr>
              <a:t> = </a:t>
            </a:r>
            <a:r>
              <a:rPr lang="en-US" sz="1600" dirty="0" err="1">
                <a:solidFill>
                  <a:schemeClr val="tx1"/>
                </a:solidFill>
                <a:latin typeface="Courier New" panose="02070309020205020404" pitchFamily="49" charset="0"/>
                <a:cs typeface="Courier New" panose="02070309020205020404" pitchFamily="49" charset="0"/>
              </a:rPr>
              <a:t>add_parts</a:t>
            </a:r>
            <a:r>
              <a:rPr lang="en-US" sz="1600" dirty="0">
                <a:solidFill>
                  <a:schemeClr val="tx1"/>
                </a:solidFill>
                <a:latin typeface="Courier New" panose="02070309020205020404" pitchFamily="49" charset="0"/>
                <a:cs typeface="Courier New" panose="02070309020205020404" pitchFamily="49" charset="0"/>
              </a:rPr>
              <a:t>[1];</a:t>
            </a:r>
          </a:p>
          <a:p>
            <a:pPr marL="0" indent="0">
              <a:buNone/>
            </a:pPr>
            <a:r>
              <a:rPr lang="en-US" sz="1600" dirty="0">
                <a:solidFill>
                  <a:schemeClr val="tx1"/>
                </a:solidFill>
                <a:latin typeface="Courier New" panose="02070309020205020404" pitchFamily="49" charset="0"/>
                <a:cs typeface="Courier New" panose="02070309020205020404" pitchFamily="49" charset="0"/>
              </a:rPr>
              <a:t>String </a:t>
            </a:r>
            <a:r>
              <a:rPr lang="en-US" sz="1600" dirty="0" err="1">
                <a:solidFill>
                  <a:schemeClr val="tx1"/>
                </a:solidFill>
                <a:latin typeface="Courier New" panose="02070309020205020404" pitchFamily="49" charset="0"/>
                <a:cs typeface="Courier New" panose="02070309020205020404" pitchFamily="49" charset="0"/>
              </a:rPr>
              <a:t>domainNameNormalized</a:t>
            </a:r>
            <a:r>
              <a:rPr lang="en-US" sz="1600" dirty="0">
                <a:solidFill>
                  <a:schemeClr val="tx1"/>
                </a:solidFill>
                <a:latin typeface="Courier New" panose="02070309020205020404" pitchFamily="49" charset="0"/>
                <a:cs typeface="Courier New" panose="02070309020205020404" pitchFamily="49" charset="0"/>
              </a:rPr>
              <a:t> = Normalizer2.getNFCInstance().normalize(</a:t>
            </a:r>
            <a:r>
              <a:rPr lang="en-US" sz="1600" dirty="0" err="1">
                <a:solidFill>
                  <a:schemeClr val="tx1"/>
                </a:solidFill>
                <a:latin typeface="Courier New" panose="02070309020205020404" pitchFamily="49" charset="0"/>
                <a:cs typeface="Courier New" panose="02070309020205020404" pitchFamily="49" charset="0"/>
              </a:rPr>
              <a:t>domainName</a:t>
            </a:r>
            <a:r>
              <a:rPr lang="en-US" sz="1600" dirty="0">
                <a:solidFill>
                  <a:schemeClr val="tx1"/>
                </a:solidFill>
                <a:latin typeface="Courier New" panose="02070309020205020404" pitchFamily="49" charset="0"/>
                <a:cs typeface="Courier New" panose="02070309020205020404" pitchFamily="49" charset="0"/>
              </a:rPr>
              <a:t>);</a:t>
            </a:r>
          </a:p>
          <a:p>
            <a:pPr marL="0" indent="0">
              <a:buNone/>
            </a:pPr>
            <a:r>
              <a:rPr lang="en-US" sz="1600" dirty="0">
                <a:solidFill>
                  <a:schemeClr val="tx1"/>
                </a:solidFill>
                <a:latin typeface="Courier New" panose="02070309020205020404" pitchFamily="49" charset="0"/>
                <a:cs typeface="Courier New" panose="02070309020205020404" pitchFamily="49" charset="0"/>
              </a:rPr>
              <a:t>String </a:t>
            </a:r>
            <a:r>
              <a:rPr lang="en-US" sz="1600" dirty="0" err="1">
                <a:solidFill>
                  <a:schemeClr val="tx1"/>
                </a:solidFill>
                <a:latin typeface="Courier New" panose="02070309020205020404" pitchFamily="49" charset="0"/>
                <a:cs typeface="Courier New" panose="02070309020205020404" pitchFamily="49" charset="0"/>
              </a:rPr>
              <a:t>domainNameAlabelForm</a:t>
            </a:r>
            <a:r>
              <a:rPr lang="en-US" sz="1600" dirty="0">
                <a:solidFill>
                  <a:schemeClr val="tx1"/>
                </a:solidFill>
                <a:latin typeface="Courier New" panose="02070309020205020404" pitchFamily="49" charset="0"/>
                <a:cs typeface="Courier New" panose="02070309020205020404" pitchFamily="49" charset="0"/>
              </a:rPr>
              <a:t> = </a:t>
            </a:r>
            <a:r>
              <a:rPr lang="en-US" sz="1600" dirty="0" err="1">
                <a:solidFill>
                  <a:schemeClr val="tx1"/>
                </a:solidFill>
                <a:latin typeface="Courier New" panose="02070309020205020404" pitchFamily="49" charset="0"/>
                <a:cs typeface="Courier New" panose="02070309020205020404" pitchFamily="49" charset="0"/>
              </a:rPr>
              <a:t>convertULabeltoALabel</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domainNameNormalized</a:t>
            </a:r>
            <a:r>
              <a:rPr lang="en-US" sz="1600" dirty="0">
                <a:solidFill>
                  <a:schemeClr val="tx1"/>
                </a:solidFill>
                <a:latin typeface="Courier New" panose="02070309020205020404" pitchFamily="49" charset="0"/>
                <a:cs typeface="Courier New" panose="02070309020205020404" pitchFamily="49" charset="0"/>
              </a:rPr>
              <a:t>);</a:t>
            </a:r>
          </a:p>
          <a:p>
            <a:pPr marL="0" indent="0">
              <a:buNone/>
            </a:pPr>
            <a:r>
              <a:rPr lang="en-US" sz="1600" dirty="0">
                <a:solidFill>
                  <a:schemeClr val="tx1"/>
                </a:solidFill>
                <a:latin typeface="Courier New" panose="02070309020205020404" pitchFamily="49" charset="0"/>
                <a:cs typeface="Courier New" panose="02070309020205020404" pitchFamily="49" charset="0"/>
              </a:rPr>
              <a:t>String </a:t>
            </a:r>
            <a:r>
              <a:rPr lang="en-US" sz="1600" dirty="0" err="1">
                <a:solidFill>
                  <a:schemeClr val="tx1"/>
                </a:solidFill>
                <a:latin typeface="Courier New" panose="02070309020205020404" pitchFamily="49" charset="0"/>
                <a:cs typeface="Courier New" panose="02070309020205020404" pitchFamily="49" charset="0"/>
              </a:rPr>
              <a:t>compliantTo</a:t>
            </a:r>
            <a:r>
              <a:rPr lang="en-US" sz="1600" dirty="0">
                <a:solidFill>
                  <a:schemeClr val="tx1"/>
                </a:solidFill>
                <a:latin typeface="Courier New" panose="02070309020205020404" pitchFamily="49" charset="0"/>
                <a:cs typeface="Courier New" panose="02070309020205020404" pitchFamily="49" charset="0"/>
              </a:rPr>
              <a:t> = </a:t>
            </a:r>
            <a:r>
              <a:rPr lang="en-US" sz="1600" dirty="0" err="1">
                <a:solidFill>
                  <a:schemeClr val="tx1"/>
                </a:solidFill>
                <a:latin typeface="Courier New" panose="02070309020205020404" pitchFamily="49" charset="0"/>
                <a:cs typeface="Courier New" panose="02070309020205020404" pitchFamily="49" charset="0"/>
              </a:rPr>
              <a:t>mailboxName</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domainNameAlabelForm</a:t>
            </a:r>
            <a:r>
              <a:rPr lang="en-US" sz="1600" dirty="0">
                <a:solidFill>
                  <a:schemeClr val="tx1"/>
                </a:solidFill>
                <a:latin typeface="Courier New" panose="02070309020205020404" pitchFamily="49" charset="0"/>
                <a:cs typeface="Courier New" panose="02070309020205020404" pitchFamily="49" charset="0"/>
              </a:rPr>
              <a:t>;</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8850084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Sending and Receiving – </a:t>
            </a:r>
            <a:r>
              <a:rPr lang="en-US"/>
              <a:t>Java(3)</a:t>
            </a:r>
            <a:endParaRPr lang="en-US" dirty="0"/>
          </a:p>
        </p:txBody>
      </p:sp>
      <p:sp>
        <p:nvSpPr>
          <p:cNvPr id="3" name="Content Placeholder 2"/>
          <p:cNvSpPr>
            <a:spLocks noGrp="1"/>
          </p:cNvSpPr>
          <p:nvPr>
            <p:ph sz="quarter" idx="10"/>
          </p:nvPr>
        </p:nvSpPr>
        <p:spPr>
          <a:xfrm>
            <a:off x="300940" y="629916"/>
            <a:ext cx="11738659" cy="6228084"/>
          </a:xfrm>
        </p:spPr>
        <p:txBody>
          <a:bodyPr/>
          <a:lstStyle/>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try (Transport transport = </a:t>
            </a:r>
            <a:r>
              <a:rPr lang="en-US" sz="1400" dirty="0" err="1">
                <a:solidFill>
                  <a:schemeClr val="tx1"/>
                </a:solidFill>
                <a:latin typeface="Courier New" panose="02070309020205020404" pitchFamily="49" charset="0"/>
                <a:cs typeface="Courier New" panose="02070309020205020404" pitchFamily="49" charset="0"/>
              </a:rPr>
              <a:t>session.getTransport</a:t>
            </a:r>
            <a:r>
              <a:rPr lang="en-US" sz="14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if </a:t>
            </a:r>
            <a:r>
              <a:rPr lang="en-US" sz="1200" dirty="0">
                <a:solidFill>
                  <a:schemeClr val="tx1"/>
                </a:solidFill>
                <a:latin typeface="Courier New" panose="02070309020205020404" pitchFamily="49" charset="0"/>
                <a:cs typeface="Courier New" panose="02070309020205020404" pitchFamily="49" charset="0"/>
              </a:rPr>
              <a:t>(transport </a:t>
            </a:r>
            <a:r>
              <a:rPr lang="en-US" sz="1200" dirty="0" err="1">
                <a:solidFill>
                  <a:schemeClr val="tx1"/>
                </a:solidFill>
                <a:latin typeface="Courier New" panose="02070309020205020404" pitchFamily="49" charset="0"/>
                <a:cs typeface="Courier New" panose="02070309020205020404" pitchFamily="49" charset="0"/>
              </a:rPr>
              <a:t>instanceof</a:t>
            </a: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SMTPTransport</a:t>
            </a:r>
            <a:r>
              <a:rPr lang="en-US" sz="1200" dirty="0">
                <a:solidFill>
                  <a:schemeClr val="tx1"/>
                </a:solidFill>
                <a:latin typeface="Courier New" panose="02070309020205020404" pitchFamily="49" charset="0"/>
                <a:cs typeface="Courier New" panose="02070309020205020404" pitchFamily="49" charset="0"/>
              </a:rPr>
              <a:t> &amp;&amp; !((</a:t>
            </a:r>
            <a:r>
              <a:rPr lang="en-US" sz="1200" dirty="0" err="1">
                <a:solidFill>
                  <a:schemeClr val="tx1"/>
                </a:solidFill>
                <a:latin typeface="Courier New" panose="02070309020205020404" pitchFamily="49" charset="0"/>
                <a:cs typeface="Courier New" panose="02070309020205020404" pitchFamily="49" charset="0"/>
              </a:rPr>
              <a:t>SMTPTransport</a:t>
            </a:r>
            <a:r>
              <a:rPr lang="en-US" sz="1200" dirty="0">
                <a:solidFill>
                  <a:schemeClr val="tx1"/>
                </a:solidFill>
                <a:latin typeface="Courier New" panose="02070309020205020404" pitchFamily="49" charset="0"/>
                <a:cs typeface="Courier New" panose="02070309020205020404" pitchFamily="49" charset="0"/>
              </a:rPr>
              <a:t>) transport).</a:t>
            </a:r>
            <a:r>
              <a:rPr lang="en-US" sz="1200" dirty="0" err="1">
                <a:solidFill>
                  <a:schemeClr val="tx1"/>
                </a:solidFill>
                <a:latin typeface="Courier New" panose="02070309020205020404" pitchFamily="49" charset="0"/>
                <a:cs typeface="Courier New" panose="02070309020205020404" pitchFamily="49" charset="0"/>
              </a:rPr>
              <a:t>supportsExtension</a:t>
            </a:r>
            <a:r>
              <a:rPr lang="en-US" sz="1200" dirty="0">
                <a:solidFill>
                  <a:schemeClr val="tx1"/>
                </a:solidFill>
                <a:latin typeface="Courier New" panose="02070309020205020404" pitchFamily="49" charset="0"/>
                <a:cs typeface="Courier New" panose="02070309020205020404" pitchFamily="49" charset="0"/>
              </a:rPr>
              <a:t>("SMTPUTF8")) </a:t>
            </a:r>
            <a:r>
              <a:rPr lang="en-US" sz="1400" dirty="0">
                <a:solidFill>
                  <a:schemeClr val="tx1"/>
                </a:solidFill>
                <a:latin typeface="Courier New" panose="02070309020205020404" pitchFamily="49" charset="0"/>
                <a:cs typeface="Courier New" panose="02070309020205020404" pitchFamily="49" charset="0"/>
              </a:rPr>
              <a:t>{</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try {</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MimeMessage</a:t>
            </a:r>
            <a:r>
              <a:rPr lang="en-US" sz="1400" dirty="0">
                <a:solidFill>
                  <a:schemeClr val="tx1"/>
                </a:solidFill>
                <a:latin typeface="Courier New" panose="02070309020205020404" pitchFamily="49" charset="0"/>
                <a:cs typeface="Courier New" panose="02070309020205020404" pitchFamily="49" charset="0"/>
              </a:rPr>
              <a:t> message = new </a:t>
            </a:r>
            <a:r>
              <a:rPr lang="en-US" sz="1400" dirty="0" err="1">
                <a:solidFill>
                  <a:schemeClr val="tx1"/>
                </a:solidFill>
                <a:latin typeface="Courier New" panose="02070309020205020404" pitchFamily="49" charset="0"/>
                <a:cs typeface="Courier New" panose="02070309020205020404" pitchFamily="49" charset="0"/>
              </a:rPr>
              <a:t>MimeMessage</a:t>
            </a:r>
            <a:r>
              <a:rPr lang="en-US" sz="1400" dirty="0">
                <a:solidFill>
                  <a:schemeClr val="tx1"/>
                </a:solidFill>
                <a:latin typeface="Courier New" panose="02070309020205020404" pitchFamily="49" charset="0"/>
                <a:cs typeface="Courier New" panose="02070309020205020404" pitchFamily="49" charset="0"/>
              </a:rPr>
              <a:t>(session);</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//set message headers for internationalized content</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message.addHeader</a:t>
            </a:r>
            <a:r>
              <a:rPr lang="en-US" sz="1400" dirty="0">
                <a:solidFill>
                  <a:schemeClr val="tx1"/>
                </a:solidFill>
                <a:latin typeface="Courier New" panose="02070309020205020404" pitchFamily="49" charset="0"/>
                <a:cs typeface="Courier New" panose="02070309020205020404" pitchFamily="49" charset="0"/>
              </a:rPr>
              <a:t>("Content-type", "text/HTML; charset=UTF-8");</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message.addHeader</a:t>
            </a:r>
            <a:r>
              <a:rPr lang="en-US" sz="1400" dirty="0">
                <a:solidFill>
                  <a:schemeClr val="tx1"/>
                </a:solidFill>
                <a:latin typeface="Courier New" panose="02070309020205020404" pitchFamily="49" charset="0"/>
                <a:cs typeface="Courier New" panose="02070309020205020404" pitchFamily="49" charset="0"/>
              </a:rPr>
              <a:t>("Content-Transfer-Encoding", "8bit");</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message.addHeader</a:t>
            </a:r>
            <a:r>
              <a:rPr lang="en-US" sz="1400" dirty="0">
                <a:solidFill>
                  <a:schemeClr val="tx1"/>
                </a:solidFill>
                <a:latin typeface="Courier New" panose="02070309020205020404" pitchFamily="49" charset="0"/>
                <a:cs typeface="Courier New" panose="02070309020205020404" pitchFamily="49" charset="0"/>
              </a:rPr>
              <a:t>("format", "flowed");</a:t>
            </a:r>
          </a:p>
          <a:p>
            <a:pPr marL="0" indent="0">
              <a:spcBef>
                <a:spcPts val="0"/>
              </a:spcBef>
              <a:buNone/>
            </a:pPr>
            <a:endParaRPr lang="en-US" sz="1400" dirty="0">
              <a:solidFill>
                <a:schemeClr val="tx1"/>
              </a:solidFill>
              <a:latin typeface="Courier New" panose="02070309020205020404" pitchFamily="49" charset="0"/>
              <a:cs typeface="Courier New" panose="02070309020205020404" pitchFamily="49" charset="0"/>
            </a:endParaRP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message.setFrom</a:t>
            </a:r>
            <a:r>
              <a:rPr lang="en-US" sz="1400" dirty="0">
                <a:solidFill>
                  <a:schemeClr val="tx1"/>
                </a:solidFill>
                <a:latin typeface="Courier New" panose="02070309020205020404" pitchFamily="49" charset="0"/>
                <a:cs typeface="Courier New" panose="02070309020205020404" pitchFamily="49" charset="0"/>
              </a:rPr>
              <a:t>(new </a:t>
            </a:r>
            <a:r>
              <a:rPr lang="en-US" sz="1400" dirty="0" err="1">
                <a:solidFill>
                  <a:schemeClr val="tx1"/>
                </a:solidFill>
                <a:latin typeface="Courier New" panose="02070309020205020404" pitchFamily="49" charset="0"/>
                <a:cs typeface="Courier New" panose="02070309020205020404" pitchFamily="49" charset="0"/>
              </a:rPr>
              <a:t>InternetAddress</a:t>
            </a:r>
            <a:r>
              <a:rPr lang="en-US" sz="1400" dirty="0">
                <a:solidFill>
                  <a:schemeClr val="tx1"/>
                </a:solidFill>
                <a:latin typeface="Courier New" panose="02070309020205020404" pitchFamily="49" charset="0"/>
                <a:cs typeface="Courier New" panose="02070309020205020404" pitchFamily="49" charset="0"/>
              </a:rPr>
              <a:t>(sender));</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message.setSubject</a:t>
            </a:r>
            <a:r>
              <a:rPr lang="en-US" sz="1400" dirty="0">
                <a:solidFill>
                  <a:schemeClr val="tx1"/>
                </a:solidFill>
                <a:latin typeface="Courier New" panose="02070309020205020404" pitchFamily="49" charset="0"/>
                <a:cs typeface="Courier New" panose="02070309020205020404" pitchFamily="49" charset="0"/>
              </a:rPr>
              <a:t>(subject, "UTF-8");</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message.setText</a:t>
            </a:r>
            <a:r>
              <a:rPr lang="en-US" sz="1400" dirty="0">
                <a:solidFill>
                  <a:schemeClr val="tx1"/>
                </a:solidFill>
                <a:latin typeface="Courier New" panose="02070309020205020404" pitchFamily="49" charset="0"/>
                <a:cs typeface="Courier New" panose="02070309020205020404" pitchFamily="49" charset="0"/>
              </a:rPr>
              <a:t>(content, "UTF-8");</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message.setSentDate</a:t>
            </a:r>
            <a:r>
              <a:rPr lang="en-US" sz="1400" dirty="0">
                <a:solidFill>
                  <a:schemeClr val="tx1"/>
                </a:solidFill>
                <a:latin typeface="Courier New" panose="02070309020205020404" pitchFamily="49" charset="0"/>
                <a:cs typeface="Courier New" panose="02070309020205020404" pitchFamily="49" charset="0"/>
              </a:rPr>
              <a:t>(new Date());</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message.setRecipient</a:t>
            </a:r>
            <a:r>
              <a:rPr lang="en-US" sz="1400" dirty="0">
                <a:solidFill>
                  <a:schemeClr val="tx1"/>
                </a:solidFill>
                <a:latin typeface="Courier New" panose="02070309020205020404" pitchFamily="49" charset="0"/>
                <a:cs typeface="Courier New" panose="02070309020205020404" pitchFamily="49" charset="0"/>
              </a:rPr>
              <a:t>(Message.RecipientType.TO, new </a:t>
            </a:r>
            <a:r>
              <a:rPr lang="en-US" sz="1400" dirty="0" err="1">
                <a:solidFill>
                  <a:schemeClr val="tx1"/>
                </a:solidFill>
                <a:latin typeface="Courier New" panose="02070309020205020404" pitchFamily="49" charset="0"/>
                <a:cs typeface="Courier New" panose="02070309020205020404" pitchFamily="49" charset="0"/>
              </a:rPr>
              <a:t>InternetAddress</a:t>
            </a:r>
            <a:r>
              <a:rPr lang="en-US" sz="1400" dirty="0">
                <a:solidFill>
                  <a:schemeClr val="tx1"/>
                </a:solidFill>
                <a:latin typeface="Courier New" panose="02070309020205020404" pitchFamily="49" charset="0"/>
                <a:cs typeface="Courier New" panose="02070309020205020404" pitchFamily="49" charset="0"/>
              </a:rPr>
              <a:t>(</a:t>
            </a:r>
            <a:r>
              <a:rPr lang="en-US" sz="1400" dirty="0" err="1">
                <a:solidFill>
                  <a:schemeClr val="tx1"/>
                </a:solidFill>
                <a:latin typeface="Courier New" panose="02070309020205020404" pitchFamily="49" charset="0"/>
                <a:cs typeface="Courier New" panose="02070309020205020404" pitchFamily="49" charset="0"/>
              </a:rPr>
              <a:t>compliantTo</a:t>
            </a:r>
            <a:r>
              <a:rPr lang="en-US" sz="14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Transport.send</a:t>
            </a:r>
            <a:r>
              <a:rPr lang="en-US" sz="1400" dirty="0">
                <a:solidFill>
                  <a:schemeClr val="tx1"/>
                </a:solidFill>
                <a:latin typeface="Courier New" panose="02070309020205020404" pitchFamily="49" charset="0"/>
                <a:cs typeface="Courier New" panose="02070309020205020404" pitchFamily="49" charset="0"/>
              </a:rPr>
              <a:t>(message);</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return true;</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 catch (Exception e) {</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r>
              <a:rPr lang="en-US" sz="1400" dirty="0" err="1">
                <a:solidFill>
                  <a:schemeClr val="tx1"/>
                </a:solidFill>
                <a:latin typeface="Courier New" panose="02070309020205020404" pitchFamily="49" charset="0"/>
                <a:cs typeface="Courier New" panose="02070309020205020404" pitchFamily="49" charset="0"/>
              </a:rPr>
              <a:t>System.out.println</a:t>
            </a:r>
            <a:r>
              <a:rPr lang="en-US" sz="1400" dirty="0">
                <a:solidFill>
                  <a:schemeClr val="tx1"/>
                </a:solidFill>
                <a:latin typeface="Courier New" panose="02070309020205020404" pitchFamily="49" charset="0"/>
                <a:cs typeface="Courier New" panose="02070309020205020404" pitchFamily="49" charset="0"/>
              </a:rPr>
              <a:t>(</a:t>
            </a:r>
            <a:r>
              <a:rPr lang="en-US" sz="1400" dirty="0" err="1">
                <a:solidFill>
                  <a:schemeClr val="tx1"/>
                </a:solidFill>
                <a:latin typeface="Courier New" panose="02070309020205020404" pitchFamily="49" charset="0"/>
                <a:cs typeface="Courier New" panose="02070309020205020404" pitchFamily="49" charset="0"/>
              </a:rPr>
              <a:t>String.format</a:t>
            </a:r>
            <a:r>
              <a:rPr lang="en-US" sz="1400" dirty="0">
                <a:solidFill>
                  <a:schemeClr val="tx1"/>
                </a:solidFill>
                <a:latin typeface="Courier New" panose="02070309020205020404" pitchFamily="49" charset="0"/>
                <a:cs typeface="Courier New" panose="02070309020205020404" pitchFamily="49" charset="0"/>
              </a:rPr>
              <a:t>("Failed to send email to %s: %s", to, e));</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 catch (</a:t>
            </a:r>
            <a:r>
              <a:rPr lang="en-US" sz="1400" dirty="0" err="1">
                <a:solidFill>
                  <a:schemeClr val="tx1"/>
                </a:solidFill>
                <a:latin typeface="Courier New" panose="02070309020205020404" pitchFamily="49" charset="0"/>
                <a:cs typeface="Courier New" panose="02070309020205020404" pitchFamily="49" charset="0"/>
              </a:rPr>
              <a:t>MessagingException</a:t>
            </a:r>
            <a:r>
              <a:rPr lang="en-US" sz="1400" dirty="0">
                <a:solidFill>
                  <a:schemeClr val="tx1"/>
                </a:solidFill>
                <a:latin typeface="Courier New" panose="02070309020205020404" pitchFamily="49" charset="0"/>
                <a:cs typeface="Courier New" panose="02070309020205020404" pitchFamily="49" charset="0"/>
              </a:rPr>
              <a:t> e) {</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 </a:t>
            </a:r>
          </a:p>
          <a:p>
            <a:pPr marL="0" indent="0">
              <a:spcBef>
                <a:spcPts val="0"/>
              </a:spcBef>
              <a:buNone/>
            </a:pPr>
            <a:r>
              <a:rPr lang="en-US" sz="1400" dirty="0">
                <a:solidFill>
                  <a:schemeClr val="tx1"/>
                </a:solidFill>
                <a:latin typeface="Courier New" panose="02070309020205020404" pitchFamily="49" charset="0"/>
                <a:cs typeface="Courier New" panose="02070309020205020404" pitchFamily="49" charset="0"/>
              </a:rPr>
              <a:t>    return false;</a:t>
            </a:r>
            <a:br>
              <a:rPr lang="en-US" sz="1400" dirty="0">
                <a:solidFill>
                  <a:schemeClr val="tx1"/>
                </a:solidFill>
                <a:latin typeface="Courier New" panose="02070309020205020404" pitchFamily="49" charset="0"/>
                <a:cs typeface="Courier New" panose="02070309020205020404" pitchFamily="49" charset="0"/>
              </a:rPr>
            </a:br>
            <a:r>
              <a:rPr lang="en-US" sz="1400" dirty="0">
                <a:solidFill>
                  <a:schemeClr val="tx1"/>
                </a:solidFill>
                <a:latin typeface="Courier New" panose="02070309020205020404" pitchFamily="49" charset="0"/>
                <a:cs typeface="Courier New" panose="02070309020205020404" pitchFamily="49" charset="0"/>
              </a:rPr>
              <a:t>}</a:t>
            </a:r>
          </a:p>
        </p:txBody>
      </p:sp>
      <p:pic>
        <p:nvPicPr>
          <p:cNvPr id="4" name="Picture 3">
            <a:extLst>
              <a:ext uri="{FF2B5EF4-FFF2-40B4-BE49-F238E27FC236}">
                <a16:creationId xmlns:a16="http://schemas.microsoft.com/office/drawing/2014/main" id="{8675DFCD-324F-ED4C-8C25-A43E312959B0}"/>
              </a:ext>
            </a:extLst>
          </p:cNvPr>
          <p:cNvPicPr>
            <a:picLocks noChangeAspect="1"/>
          </p:cNvPicPr>
          <p:nvPr/>
        </p:nvPicPr>
        <p:blipFill>
          <a:blip r:embed="rId3"/>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32866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849" y="1308848"/>
            <a:ext cx="10489773" cy="1701535"/>
          </a:xfrm>
        </p:spPr>
        <p:txBody>
          <a:bodyPr/>
          <a:lstStyle/>
          <a:p>
            <a:r>
              <a:rPr lang="en-US"/>
              <a:t>Conclusion</a:t>
            </a:r>
          </a:p>
        </p:txBody>
      </p:sp>
    </p:spTree>
    <p:extLst>
      <p:ext uri="{BB962C8B-B14F-4D97-AF65-F5344CB8AC3E}">
        <p14:creationId xmlns:p14="http://schemas.microsoft.com/office/powerpoint/2010/main" val="1888645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F36C-9C8E-FE4C-BC4F-8706AEA4C138}"/>
              </a:ext>
            </a:extLst>
          </p:cNvPr>
          <p:cNvSpPr>
            <a:spLocks noGrp="1"/>
          </p:cNvSpPr>
          <p:nvPr>
            <p:ph type="title"/>
          </p:nvPr>
        </p:nvSpPr>
        <p:spPr/>
        <p:txBody>
          <a:bodyPr/>
          <a:lstStyle/>
          <a:p>
            <a:r>
              <a:rPr lang="en-US"/>
              <a:t>Prog. Languages Support</a:t>
            </a:r>
          </a:p>
        </p:txBody>
      </p:sp>
      <p:sp>
        <p:nvSpPr>
          <p:cNvPr id="8" name="TextBox 7">
            <a:extLst>
              <a:ext uri="{FF2B5EF4-FFF2-40B4-BE49-F238E27FC236}">
                <a16:creationId xmlns:a16="http://schemas.microsoft.com/office/drawing/2014/main" id="{90DD6656-C3D1-CC4C-85CD-98D9CE657DCC}"/>
              </a:ext>
            </a:extLst>
          </p:cNvPr>
          <p:cNvSpPr txBox="1"/>
          <p:nvPr/>
        </p:nvSpPr>
        <p:spPr>
          <a:xfrm>
            <a:off x="558800" y="870761"/>
            <a:ext cx="1192634" cy="276999"/>
          </a:xfrm>
          <a:prstGeom prst="rect">
            <a:avLst/>
          </a:prstGeom>
          <a:noFill/>
        </p:spPr>
        <p:txBody>
          <a:bodyPr wrap="none" lIns="0" tIns="0" rIns="0" bIns="0" rtlCol="0">
            <a:spAutoFit/>
          </a:bodyPr>
          <a:lstStyle/>
          <a:p>
            <a:r>
              <a:rPr lang="en-US">
                <a:cs typeface="Source Sans Pro"/>
                <a:hlinkClick r:id="rId2"/>
              </a:rPr>
              <a:t>UASG018A</a:t>
            </a:r>
            <a:endParaRPr lang="en-US">
              <a:cs typeface="Source Sans Pro"/>
            </a:endParaRPr>
          </a:p>
        </p:txBody>
      </p:sp>
      <p:grpSp>
        <p:nvGrpSpPr>
          <p:cNvPr id="11" name="Group 10">
            <a:extLst>
              <a:ext uri="{FF2B5EF4-FFF2-40B4-BE49-F238E27FC236}">
                <a16:creationId xmlns:a16="http://schemas.microsoft.com/office/drawing/2014/main" id="{5805F94D-FA1D-AA49-A028-28C76F5EA065}"/>
              </a:ext>
            </a:extLst>
          </p:cNvPr>
          <p:cNvGrpSpPr/>
          <p:nvPr/>
        </p:nvGrpSpPr>
        <p:grpSpPr>
          <a:xfrm>
            <a:off x="241300" y="1374733"/>
            <a:ext cx="5981700" cy="4868905"/>
            <a:chOff x="241300" y="1336633"/>
            <a:chExt cx="5981700" cy="5048945"/>
          </a:xfrm>
        </p:grpSpPr>
        <p:pic>
          <p:nvPicPr>
            <p:cNvPr id="6" name="Picture 5">
              <a:extLst>
                <a:ext uri="{FF2B5EF4-FFF2-40B4-BE49-F238E27FC236}">
                  <a16:creationId xmlns:a16="http://schemas.microsoft.com/office/drawing/2014/main" id="{E39ED243-8917-BA4C-ADD5-38BA986B9A90}"/>
                </a:ext>
              </a:extLst>
            </p:cNvPr>
            <p:cNvPicPr>
              <a:picLocks noChangeAspect="1"/>
            </p:cNvPicPr>
            <p:nvPr/>
          </p:nvPicPr>
          <p:blipFill rotWithShape="1">
            <a:blip r:embed="rId3"/>
            <a:srcRect b="90328"/>
            <a:stretch/>
          </p:blipFill>
          <p:spPr>
            <a:xfrm>
              <a:off x="241300" y="1336633"/>
              <a:ext cx="5981700" cy="616645"/>
            </a:xfrm>
            <a:prstGeom prst="rect">
              <a:avLst/>
            </a:prstGeom>
          </p:spPr>
        </p:pic>
        <p:pic>
          <p:nvPicPr>
            <p:cNvPr id="10" name="Picture 9">
              <a:extLst>
                <a:ext uri="{FF2B5EF4-FFF2-40B4-BE49-F238E27FC236}">
                  <a16:creationId xmlns:a16="http://schemas.microsoft.com/office/drawing/2014/main" id="{75AE508C-9DDD-3441-A79C-72EAEFC2C7DE}"/>
                </a:ext>
              </a:extLst>
            </p:cNvPr>
            <p:cNvPicPr>
              <a:picLocks noChangeAspect="1"/>
            </p:cNvPicPr>
            <p:nvPr/>
          </p:nvPicPr>
          <p:blipFill>
            <a:blip r:embed="rId4"/>
            <a:stretch>
              <a:fillRect/>
            </a:stretch>
          </p:blipFill>
          <p:spPr>
            <a:xfrm>
              <a:off x="266700" y="1927878"/>
              <a:ext cx="5943600" cy="4457700"/>
            </a:xfrm>
            <a:prstGeom prst="rect">
              <a:avLst/>
            </a:prstGeom>
          </p:spPr>
        </p:pic>
      </p:grpSp>
      <p:pic>
        <p:nvPicPr>
          <p:cNvPr id="13" name="Picture 12">
            <a:extLst>
              <a:ext uri="{FF2B5EF4-FFF2-40B4-BE49-F238E27FC236}">
                <a16:creationId xmlns:a16="http://schemas.microsoft.com/office/drawing/2014/main" id="{2DB3D619-9578-B248-92E0-A6A05B5E0DB0}"/>
              </a:ext>
            </a:extLst>
          </p:cNvPr>
          <p:cNvPicPr>
            <a:picLocks noChangeAspect="1"/>
          </p:cNvPicPr>
          <p:nvPr/>
        </p:nvPicPr>
        <p:blipFill>
          <a:blip r:embed="rId5"/>
          <a:stretch>
            <a:fillRect/>
          </a:stretch>
        </p:blipFill>
        <p:spPr>
          <a:xfrm>
            <a:off x="6248400" y="200024"/>
            <a:ext cx="5943600" cy="6043613"/>
          </a:xfrm>
          <a:prstGeom prst="rect">
            <a:avLst/>
          </a:prstGeom>
        </p:spPr>
      </p:pic>
    </p:spTree>
    <p:extLst>
      <p:ext uri="{BB962C8B-B14F-4D97-AF65-F5344CB8AC3E}">
        <p14:creationId xmlns:p14="http://schemas.microsoft.com/office/powerpoint/2010/main" val="41100133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Conclusion</a:t>
            </a:r>
          </a:p>
        </p:txBody>
      </p:sp>
      <p:sp>
        <p:nvSpPr>
          <p:cNvPr id="3" name="Content Placeholder 2"/>
          <p:cNvSpPr>
            <a:spLocks noGrp="1"/>
          </p:cNvSpPr>
          <p:nvPr>
            <p:ph sz="quarter" idx="10"/>
          </p:nvPr>
        </p:nvSpPr>
        <p:spPr>
          <a:xfrm>
            <a:off x="812800" y="1470213"/>
            <a:ext cx="10805055" cy="4431823"/>
          </a:xfrm>
        </p:spPr>
        <p:txBody>
          <a:bodyPr/>
          <a:lstStyle/>
          <a:p>
            <a:r>
              <a:rPr lang="en-US" sz="2000" dirty="0"/>
              <a:t>Be aware that UA identifiers may not be fully supported in software </a:t>
            </a:r>
            <a:r>
              <a:rPr lang="en-US" sz="2000"/>
              <a:t>and libraries</a:t>
            </a:r>
            <a:endParaRPr lang="en-US" sz="2000" dirty="0"/>
          </a:p>
          <a:p>
            <a:r>
              <a:rPr lang="en-US" sz="2000" dirty="0"/>
              <a:t>Use the right libraries </a:t>
            </a:r>
            <a:r>
              <a:rPr lang="en-US" sz="2000"/>
              <a:t>and frameworks</a:t>
            </a:r>
            <a:endParaRPr lang="en-US" sz="2000" dirty="0"/>
          </a:p>
          <a:p>
            <a:r>
              <a:rPr lang="en-US" sz="2000" dirty="0"/>
              <a:t>Adapt your code to properly </a:t>
            </a:r>
            <a:r>
              <a:rPr lang="en-US" sz="2000"/>
              <a:t>support UA</a:t>
            </a:r>
            <a:endParaRPr lang="en-US" sz="2000" dirty="0"/>
          </a:p>
          <a:p>
            <a:r>
              <a:rPr lang="en-US" sz="2000" dirty="0"/>
              <a:t>Do unit and system testing using UA test cases to ensure that your software </a:t>
            </a:r>
            <a:r>
              <a:rPr lang="en-US" sz="2000"/>
              <a:t>is UA-ready</a:t>
            </a:r>
            <a:endParaRPr lang="en-US" sz="2000" dirty="0"/>
          </a:p>
          <a:p>
            <a:endParaRPr lang="en-US" sz="2000" dirty="0"/>
          </a:p>
          <a:p>
            <a:endParaRPr lang="en-US" dirty="0"/>
          </a:p>
        </p:txBody>
      </p:sp>
      <p:pic>
        <p:nvPicPr>
          <p:cNvPr id="4" name="Picture 3">
            <a:extLst>
              <a:ext uri="{FF2B5EF4-FFF2-40B4-BE49-F238E27FC236}">
                <a16:creationId xmlns:a16="http://schemas.microsoft.com/office/drawing/2014/main" id="{1C27C5CF-26B4-A14B-AF54-68DC71524618}"/>
              </a:ext>
            </a:extLst>
          </p:cNvPr>
          <p:cNvPicPr>
            <a:picLocks noChangeAspect="1"/>
          </p:cNvPicPr>
          <p:nvPr/>
        </p:nvPicPr>
        <p:blipFill>
          <a:blip r:embed="rId2"/>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19048568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850" y="1308848"/>
            <a:ext cx="9215903" cy="1701535"/>
          </a:xfrm>
        </p:spPr>
        <p:txBody>
          <a:bodyPr/>
          <a:lstStyle/>
          <a:p>
            <a:r>
              <a:rPr lang="en-US"/>
              <a:t>Get Involved!</a:t>
            </a:r>
          </a:p>
        </p:txBody>
      </p:sp>
    </p:spTree>
    <p:extLst>
      <p:ext uri="{BB962C8B-B14F-4D97-AF65-F5344CB8AC3E}">
        <p14:creationId xmlns:p14="http://schemas.microsoft.com/office/powerpoint/2010/main" val="2630068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73086AE0-0EB2-9B4A-B8A3-2A9FF067E38C}"/>
              </a:ext>
            </a:extLst>
          </p:cNvPr>
          <p:cNvSpPr>
            <a:spLocks noGrp="1"/>
          </p:cNvSpPr>
          <p:nvPr>
            <p:ph sz="quarter" idx="10"/>
          </p:nvPr>
        </p:nvSpPr>
        <p:spPr>
          <a:xfrm>
            <a:off x="812800" y="1470213"/>
            <a:ext cx="10805055" cy="4769222"/>
          </a:xfrm>
        </p:spPr>
        <p:txBody>
          <a:bodyPr/>
          <a:lstStyle/>
          <a:p>
            <a:r>
              <a:rPr lang="en-US" sz="2000" dirty="0"/>
              <a:t>For more information on UA, email </a:t>
            </a:r>
            <a:r>
              <a:rPr lang="en-US" sz="2000" dirty="0">
                <a:hlinkClick r:id="rId3"/>
              </a:rPr>
              <a:t>info@uasg.tech</a:t>
            </a:r>
            <a:r>
              <a:rPr lang="en-US" sz="2000" dirty="0"/>
              <a:t> or </a:t>
            </a:r>
            <a:r>
              <a:rPr lang="en-US" sz="2000" dirty="0">
                <a:hlinkClick r:id="rId4"/>
              </a:rPr>
              <a:t>UAProgram@icann.org</a:t>
            </a:r>
            <a:r>
              <a:rPr lang="en-US" sz="2000" dirty="0"/>
              <a:t> </a:t>
            </a:r>
          </a:p>
          <a:p>
            <a:r>
              <a:rPr lang="en-US" sz="2000" dirty="0"/>
              <a:t>Access all UASG documents and </a:t>
            </a:r>
            <a:r>
              <a:rPr lang="en-US" sz="2000"/>
              <a:t>presentations at </a:t>
            </a:r>
            <a:r>
              <a:rPr lang="en-US" sz="2000" dirty="0">
                <a:hlinkClick r:id="rId5"/>
              </a:rPr>
              <a:t>https://uasg.tech</a:t>
            </a:r>
            <a:r>
              <a:rPr lang="en-US" sz="2000" dirty="0"/>
              <a:t> </a:t>
            </a:r>
          </a:p>
          <a:p>
            <a:r>
              <a:rPr lang="en-US" sz="2000" dirty="0"/>
              <a:t>Access details of ongoing work from wiki pages: </a:t>
            </a:r>
            <a:r>
              <a:rPr lang="en-US" sz="2000" dirty="0">
                <a:hlinkClick r:id="rId6"/>
              </a:rPr>
              <a:t>https://community.icann.org/display/TUA</a:t>
            </a:r>
            <a:r>
              <a:rPr lang="en-US" sz="2000" dirty="0"/>
              <a:t> </a:t>
            </a:r>
          </a:p>
          <a:p>
            <a:r>
              <a:rPr lang="en-US" sz="2000" dirty="0"/>
              <a:t>Register to participate or listen in the UA discussion </a:t>
            </a:r>
            <a:r>
              <a:rPr lang="en-US" sz="2000"/>
              <a:t>list at </a:t>
            </a:r>
            <a:r>
              <a:rPr lang="en-US" sz="2000" dirty="0">
                <a:hlinkClick r:id="rId7"/>
              </a:rPr>
              <a:t>https://uasg.tech/subscribe</a:t>
            </a:r>
            <a:endParaRPr lang="en-US" sz="2000" dirty="0"/>
          </a:p>
          <a:p>
            <a:r>
              <a:rPr lang="en-US" sz="2000" dirty="0"/>
              <a:t>Register to participate in UA working </a:t>
            </a:r>
            <a:r>
              <a:rPr lang="en-US" sz="2000"/>
              <a:t>groups </a:t>
            </a:r>
            <a:r>
              <a:rPr lang="en-US" sz="2000">
                <a:hlinkClick r:id="rId8"/>
              </a:rPr>
              <a:t>here</a:t>
            </a:r>
            <a:endParaRPr lang="en-US" sz="2000" dirty="0"/>
          </a:p>
        </p:txBody>
      </p:sp>
      <p:sp>
        <p:nvSpPr>
          <p:cNvPr id="5" name="Title 4"/>
          <p:cNvSpPr>
            <a:spLocks noGrp="1"/>
          </p:cNvSpPr>
          <p:nvPr>
            <p:ph type="title"/>
          </p:nvPr>
        </p:nvSpPr>
        <p:spPr/>
        <p:txBody>
          <a:bodyPr/>
          <a:lstStyle/>
          <a:p>
            <a:r>
              <a:rPr lang="en-US" dirty="0"/>
              <a:t>Get Involved!</a:t>
            </a:r>
          </a:p>
        </p:txBody>
      </p:sp>
      <p:pic>
        <p:nvPicPr>
          <p:cNvPr id="10" name="Picture 9">
            <a:extLst>
              <a:ext uri="{FF2B5EF4-FFF2-40B4-BE49-F238E27FC236}">
                <a16:creationId xmlns:a16="http://schemas.microsoft.com/office/drawing/2014/main" id="{51AB4471-B117-7941-922D-BB3E4BC9B065}"/>
              </a:ext>
            </a:extLst>
          </p:cNvPr>
          <p:cNvPicPr>
            <a:picLocks noChangeAspect="1"/>
          </p:cNvPicPr>
          <p:nvPr/>
        </p:nvPicPr>
        <p:blipFill>
          <a:blip r:embed="rId9"/>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34816601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73086AE0-0EB2-9B4A-B8A3-2A9FF067E38C}"/>
              </a:ext>
            </a:extLst>
          </p:cNvPr>
          <p:cNvSpPr>
            <a:spLocks noGrp="1"/>
          </p:cNvSpPr>
          <p:nvPr>
            <p:ph sz="quarter" idx="10"/>
          </p:nvPr>
        </p:nvSpPr>
        <p:spPr>
          <a:xfrm>
            <a:off x="833124" y="1497006"/>
            <a:ext cx="10995461" cy="4528240"/>
          </a:xfrm>
        </p:spPr>
        <p:txBody>
          <a:bodyPr/>
          <a:lstStyle/>
          <a:p>
            <a:r>
              <a:rPr lang="en-US" sz="2000" dirty="0"/>
              <a:t>See </a:t>
            </a:r>
            <a:r>
              <a:rPr lang="en-US" sz="2000" dirty="0">
                <a:hlinkClick r:id="rId3"/>
              </a:rPr>
              <a:t>https://uasg.tech</a:t>
            </a:r>
            <a:r>
              <a:rPr lang="en-US" sz="2000" dirty="0"/>
              <a:t> for a complete list </a:t>
            </a:r>
            <a:r>
              <a:rPr lang="en-US" sz="2000"/>
              <a:t>of reports</a:t>
            </a:r>
            <a:endParaRPr lang="en-US" sz="2000" dirty="0"/>
          </a:p>
          <a:p>
            <a:pPr lvl="1"/>
            <a:r>
              <a:rPr lang="en-US" sz="2000" dirty="0"/>
              <a:t>Universal Acceptance Quick Guide: </a:t>
            </a:r>
            <a:r>
              <a:rPr lang="en-US" sz="2000" dirty="0">
                <a:hlinkClick r:id="rId4"/>
              </a:rPr>
              <a:t>UASG005</a:t>
            </a:r>
            <a:endParaRPr lang="en-US" sz="2000" dirty="0"/>
          </a:p>
          <a:p>
            <a:pPr lvl="1"/>
            <a:r>
              <a:rPr lang="en-US" sz="2000" dirty="0"/>
              <a:t>Introduction to Universal Acceptance: </a:t>
            </a:r>
            <a:r>
              <a:rPr lang="en-US" sz="2000" dirty="0">
                <a:hlinkClick r:id="rId5"/>
              </a:rPr>
              <a:t>UASG007</a:t>
            </a:r>
            <a:endParaRPr lang="en-US" sz="2000" dirty="0"/>
          </a:p>
          <a:p>
            <a:pPr lvl="1"/>
            <a:r>
              <a:rPr lang="en-US" sz="2000" dirty="0"/>
              <a:t>Quick Guide to EAI: </a:t>
            </a:r>
            <a:r>
              <a:rPr lang="en-US" sz="2000" dirty="0">
                <a:hlinkClick r:id="rId6"/>
              </a:rPr>
              <a:t>UASG014</a:t>
            </a:r>
            <a:endParaRPr lang="en-US" sz="2000" dirty="0"/>
          </a:p>
          <a:p>
            <a:pPr lvl="1"/>
            <a:r>
              <a:rPr lang="en-US" sz="2000" dirty="0"/>
              <a:t>EAI – A Technical Overview: </a:t>
            </a:r>
            <a:r>
              <a:rPr lang="en-US" sz="2000" dirty="0">
                <a:hlinkClick r:id="rId7"/>
              </a:rPr>
              <a:t>UASG012</a:t>
            </a:r>
            <a:endParaRPr lang="en-US" sz="2000" dirty="0"/>
          </a:p>
          <a:p>
            <a:pPr lvl="1"/>
            <a:r>
              <a:rPr lang="en-US" sz="2000" dirty="0"/>
              <a:t>UA Compliance of Some Programming Language Libraries and Frameworks – </a:t>
            </a:r>
            <a:r>
              <a:rPr lang="en-US" sz="2000" dirty="0">
                <a:hlinkClick r:id="rId8"/>
              </a:rPr>
              <a:t>UASG018A</a:t>
            </a:r>
            <a:endParaRPr lang="en-US" sz="2000" dirty="0"/>
          </a:p>
          <a:p>
            <a:pPr lvl="1"/>
            <a:r>
              <a:rPr lang="en-US" sz="2000" dirty="0"/>
              <a:t>EAI – Evaluation of Major Email Software and Services: </a:t>
            </a:r>
            <a:r>
              <a:rPr lang="en-US" sz="2000" dirty="0">
                <a:hlinkClick r:id="rId9"/>
              </a:rPr>
              <a:t>UASG021B</a:t>
            </a:r>
            <a:endParaRPr lang="en-US" sz="2000" dirty="0"/>
          </a:p>
          <a:p>
            <a:pPr lvl="1"/>
            <a:r>
              <a:rPr lang="en-US" sz="2000" dirty="0"/>
              <a:t>Universal Acceptance Readiness Framework: </a:t>
            </a:r>
            <a:r>
              <a:rPr lang="en-US" sz="2000" dirty="0">
                <a:hlinkClick r:id="rId10"/>
              </a:rPr>
              <a:t>UASG026</a:t>
            </a:r>
            <a:endParaRPr lang="en-US" sz="2000" dirty="0"/>
          </a:p>
          <a:p>
            <a:pPr lvl="1"/>
            <a:r>
              <a:rPr lang="en-US" sz="2000" dirty="0"/>
              <a:t>Considerations for Naming Internationalized Email Mailboxes: </a:t>
            </a:r>
            <a:r>
              <a:rPr lang="en-US" sz="2000" dirty="0">
                <a:hlinkClick r:id="rId11"/>
              </a:rPr>
              <a:t>UASG028</a:t>
            </a:r>
            <a:endParaRPr lang="en-US" sz="2000" dirty="0"/>
          </a:p>
          <a:p>
            <a:pPr lvl="1"/>
            <a:r>
              <a:rPr lang="en-US" sz="2000" dirty="0"/>
              <a:t>Evaluation of EAI Support in Email Software and Services Report: </a:t>
            </a:r>
            <a:r>
              <a:rPr lang="en-US" sz="2000" dirty="0">
                <a:hlinkClick r:id="rId12"/>
              </a:rPr>
              <a:t>UASG030</a:t>
            </a:r>
            <a:endParaRPr lang="en-US" sz="2000" dirty="0"/>
          </a:p>
          <a:p>
            <a:pPr lvl="1"/>
            <a:r>
              <a:rPr lang="en-US" sz="2000" dirty="0"/>
              <a:t>UA of Content Management Systems (CMS) Phase 1 – WordPress: </a:t>
            </a:r>
            <a:r>
              <a:rPr lang="en-US" sz="2000" dirty="0">
                <a:hlinkClick r:id="rId13"/>
              </a:rPr>
              <a:t>UASG032</a:t>
            </a:r>
            <a:endParaRPr lang="en-US" sz="2000" dirty="0"/>
          </a:p>
          <a:p>
            <a:r>
              <a:rPr lang="en-US" sz="2000" dirty="0">
                <a:cs typeface="Source Sans Pro"/>
              </a:rPr>
              <a:t>T</a:t>
            </a:r>
            <a:r>
              <a:rPr lang="en-BE" sz="2000">
                <a:cs typeface="Source Sans Pro"/>
              </a:rPr>
              <a:t>he </a:t>
            </a:r>
            <a:r>
              <a:rPr lang="en-BE" sz="2000" dirty="0">
                <a:cs typeface="Source Sans Pro"/>
              </a:rPr>
              <a:t>code samples used: </a:t>
            </a:r>
            <a:r>
              <a:rPr lang="en-BE" sz="2000" dirty="0">
                <a:cs typeface="Source Sans Pro"/>
                <a:hlinkClick r:id="rId14"/>
              </a:rPr>
              <a:t>https://github.com/icann/ua-code-samples</a:t>
            </a:r>
            <a:endParaRPr lang="en-US" sz="2000" dirty="0"/>
          </a:p>
          <a:p>
            <a:endParaRPr lang="en-US" sz="2400" dirty="0"/>
          </a:p>
          <a:p>
            <a:endParaRPr lang="en-US" dirty="0"/>
          </a:p>
        </p:txBody>
      </p:sp>
      <p:sp>
        <p:nvSpPr>
          <p:cNvPr id="5" name="Title 4"/>
          <p:cNvSpPr>
            <a:spLocks noGrp="1"/>
          </p:cNvSpPr>
          <p:nvPr>
            <p:ph type="title"/>
          </p:nvPr>
        </p:nvSpPr>
        <p:spPr/>
        <p:txBody>
          <a:bodyPr/>
          <a:lstStyle/>
          <a:p>
            <a:r>
              <a:rPr lang="en-US" dirty="0"/>
              <a:t>Some Relevant Materials</a:t>
            </a:r>
          </a:p>
        </p:txBody>
      </p:sp>
      <p:pic>
        <p:nvPicPr>
          <p:cNvPr id="10" name="Picture 9">
            <a:extLst>
              <a:ext uri="{FF2B5EF4-FFF2-40B4-BE49-F238E27FC236}">
                <a16:creationId xmlns:a16="http://schemas.microsoft.com/office/drawing/2014/main" id="{51AB4471-B117-7941-922D-BB3E4BC9B065}"/>
              </a:ext>
            </a:extLst>
          </p:cNvPr>
          <p:cNvPicPr>
            <a:picLocks noChangeAspect="1"/>
          </p:cNvPicPr>
          <p:nvPr/>
        </p:nvPicPr>
        <p:blipFill>
          <a:blip r:embed="rId15"/>
          <a:stretch>
            <a:fillRect/>
          </a:stretch>
        </p:blipFill>
        <p:spPr>
          <a:xfrm>
            <a:off x="10902950" y="32733"/>
            <a:ext cx="1241861" cy="563488"/>
          </a:xfrm>
          <a:prstGeom prst="rect">
            <a:avLst/>
          </a:prstGeom>
        </p:spPr>
      </p:pic>
    </p:spTree>
    <p:extLst>
      <p:ext uri="{BB962C8B-B14F-4D97-AF65-F5344CB8AC3E}">
        <p14:creationId xmlns:p14="http://schemas.microsoft.com/office/powerpoint/2010/main" val="26021068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bwMode="auto">
          <a:xfrm>
            <a:off x="420688" y="42863"/>
            <a:ext cx="11807825" cy="53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altLang="en-US" dirty="0">
                <a:latin typeface="Arial" charset="0"/>
                <a:cs typeface="Segoe UI" charset="0"/>
              </a:rPr>
              <a:t>Engage with ICANN – Thank You and Questions</a:t>
            </a:r>
          </a:p>
        </p:txBody>
      </p:sp>
      <p:sp>
        <p:nvSpPr>
          <p:cNvPr id="87042" name="TextBox 2"/>
          <p:cNvSpPr txBox="1">
            <a:spLocks noChangeArrowheads="1"/>
          </p:cNvSpPr>
          <p:nvPr/>
        </p:nvSpPr>
        <p:spPr bwMode="auto">
          <a:xfrm>
            <a:off x="5156200" y="2413000"/>
            <a:ext cx="31258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r>
              <a:rPr lang="en-US" altLang="en-US" sz="1600" dirty="0">
                <a:solidFill>
                  <a:schemeClr val="bg1"/>
                </a:solidFill>
                <a:ea typeface="ＭＳ Ｐゴシック" charset="-128"/>
                <a:cs typeface="Arial" charset="0"/>
              </a:rPr>
              <a:t>Email: sarmad.hussain@icann.org</a:t>
            </a:r>
          </a:p>
          <a:p>
            <a:endParaRPr lang="en-US" altLang="en-US" dirty="0">
              <a:ea typeface="ＭＳ Ｐゴシック" charset="-128"/>
              <a:cs typeface="Arial" charset="0"/>
            </a:endParaRPr>
          </a:p>
        </p:txBody>
      </p:sp>
    </p:spTree>
    <p:extLst>
      <p:ext uri="{BB962C8B-B14F-4D97-AF65-F5344CB8AC3E}">
        <p14:creationId xmlns:p14="http://schemas.microsoft.com/office/powerpoint/2010/main" val="186543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3" name="Title 2">
            <a:extLst>
              <a:ext uri="{FF2B5EF4-FFF2-40B4-BE49-F238E27FC236}">
                <a16:creationId xmlns:a16="http://schemas.microsoft.com/office/drawing/2014/main" id="{7727E336-28BA-7A3C-2C9D-D0F4C2816715}"/>
              </a:ext>
            </a:extLst>
          </p:cNvPr>
          <p:cNvSpPr>
            <a:spLocks noGrp="1"/>
          </p:cNvSpPr>
          <p:nvPr>
            <p:ph type="title"/>
          </p:nvPr>
        </p:nvSpPr>
        <p:spPr/>
        <p:txBody>
          <a:bodyPr/>
          <a:lstStyle/>
          <a:p>
            <a:r>
              <a:rPr lang="en-US" dirty="0"/>
              <a:t>EAI Support Across Email Servers</a:t>
            </a:r>
          </a:p>
        </p:txBody>
      </p:sp>
      <p:pic>
        <p:nvPicPr>
          <p:cNvPr id="2" name="Picture 1">
            <a:extLst>
              <a:ext uri="{FF2B5EF4-FFF2-40B4-BE49-F238E27FC236}">
                <a16:creationId xmlns:a16="http://schemas.microsoft.com/office/drawing/2014/main" id="{55F1C083-B32F-B408-0663-602123596AF0}"/>
              </a:ext>
            </a:extLst>
          </p:cNvPr>
          <p:cNvPicPr>
            <a:picLocks noChangeAspect="1"/>
          </p:cNvPicPr>
          <p:nvPr/>
        </p:nvPicPr>
        <p:blipFill>
          <a:blip r:embed="rId3"/>
          <a:stretch>
            <a:fillRect/>
          </a:stretch>
        </p:blipFill>
        <p:spPr>
          <a:xfrm>
            <a:off x="106680" y="1384662"/>
            <a:ext cx="11978640" cy="4455917"/>
          </a:xfrm>
          <a:prstGeom prst="rect">
            <a:avLst/>
          </a:prstGeom>
        </p:spPr>
      </p:pic>
    </p:spTree>
    <p:extLst>
      <p:ext uri="{BB962C8B-B14F-4D97-AF65-F5344CB8AC3E}">
        <p14:creationId xmlns:p14="http://schemas.microsoft.com/office/powerpoint/2010/main" val="3139389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6B6274-DBC2-4C0B-0FF4-3165807701BE}"/>
              </a:ext>
            </a:extLst>
          </p:cNvPr>
          <p:cNvSpPr>
            <a:spLocks noGrp="1"/>
          </p:cNvSpPr>
          <p:nvPr>
            <p:ph sz="quarter" idx="10"/>
          </p:nvPr>
        </p:nvSpPr>
        <p:spPr>
          <a:xfrm>
            <a:off x="812800" y="1343601"/>
            <a:ext cx="10543117" cy="4571813"/>
          </a:xfrm>
        </p:spPr>
        <p:txBody>
          <a:bodyPr/>
          <a:lstStyle/>
          <a:p>
            <a:r>
              <a:rPr lang="en-US" dirty="0"/>
              <a:t>Support all Domain Names including Internationalized Domain Names (IDNs) and all Email Addresses, including Internationalized Email Addresses (EAI): </a:t>
            </a:r>
          </a:p>
          <a:p>
            <a:endParaRPr lang="en-US" dirty="0"/>
          </a:p>
          <a:p>
            <a:endParaRPr lang="en-US" dirty="0"/>
          </a:p>
          <a:p>
            <a:endParaRPr lang="en-US" dirty="0"/>
          </a:p>
          <a:p>
            <a:r>
              <a:rPr lang="en-US" dirty="0"/>
              <a:t>Accept: The user can input characters from their local script into a </a:t>
            </a:r>
            <a:r>
              <a:rPr lang="en-US"/>
              <a:t>text field</a:t>
            </a:r>
            <a:endParaRPr lang="en-US" dirty="0"/>
          </a:p>
          <a:p>
            <a:r>
              <a:rPr lang="en-US" dirty="0"/>
              <a:t>Validate: The software accepts the characters and recognizes them </a:t>
            </a:r>
            <a:r>
              <a:rPr lang="en-US"/>
              <a:t>as valid</a:t>
            </a:r>
            <a:endParaRPr lang="en-US" dirty="0"/>
          </a:p>
          <a:p>
            <a:r>
              <a:rPr lang="en-US" dirty="0"/>
              <a:t>Process: The system performs operations with </a:t>
            </a:r>
            <a:r>
              <a:rPr lang="en-US"/>
              <a:t>the characters</a:t>
            </a:r>
            <a:endParaRPr lang="en-US" dirty="0"/>
          </a:p>
          <a:p>
            <a:r>
              <a:rPr lang="en-US" dirty="0"/>
              <a:t>Store: The database can store the text without breaking </a:t>
            </a:r>
            <a:r>
              <a:rPr lang="en-US"/>
              <a:t>or corrupting</a:t>
            </a:r>
            <a:endParaRPr lang="en-US" dirty="0"/>
          </a:p>
          <a:p>
            <a:r>
              <a:rPr lang="en-US" dirty="0"/>
              <a:t>Display: When fetched from the database, the information is </a:t>
            </a:r>
            <a:r>
              <a:rPr lang="en-US"/>
              <a:t>correctly shown</a:t>
            </a:r>
            <a:endParaRPr lang="en-US" dirty="0"/>
          </a:p>
        </p:txBody>
      </p:sp>
      <p:sp>
        <p:nvSpPr>
          <p:cNvPr id="5" name="Title 4"/>
          <p:cNvSpPr>
            <a:spLocks noGrp="1"/>
          </p:cNvSpPr>
          <p:nvPr>
            <p:ph type="title"/>
          </p:nvPr>
        </p:nvSpPr>
        <p:spPr/>
        <p:txBody>
          <a:bodyPr/>
          <a:lstStyle/>
          <a:p>
            <a:r>
              <a:rPr lang="en-US"/>
              <a:t>Scope of UA Readiness for Programmers</a:t>
            </a:r>
          </a:p>
        </p:txBody>
      </p:sp>
      <p:pic>
        <p:nvPicPr>
          <p:cNvPr id="10" name="Picture 9">
            <a:extLst>
              <a:ext uri="{FF2B5EF4-FFF2-40B4-BE49-F238E27FC236}">
                <a16:creationId xmlns:a16="http://schemas.microsoft.com/office/drawing/2014/main" id="{51AB4471-B117-7941-922D-BB3E4BC9B065}"/>
              </a:ext>
            </a:extLst>
          </p:cNvPr>
          <p:cNvPicPr>
            <a:picLocks noChangeAspect="1"/>
          </p:cNvPicPr>
          <p:nvPr/>
        </p:nvPicPr>
        <p:blipFill>
          <a:blip r:embed="rId3"/>
          <a:stretch>
            <a:fillRect/>
          </a:stretch>
        </p:blipFill>
        <p:spPr>
          <a:xfrm>
            <a:off x="10902950" y="32733"/>
            <a:ext cx="1241861" cy="563488"/>
          </a:xfrm>
          <a:prstGeom prst="rect">
            <a:avLst/>
          </a:prstGeom>
        </p:spPr>
      </p:pic>
      <p:grpSp>
        <p:nvGrpSpPr>
          <p:cNvPr id="29" name="Group 28">
            <a:extLst>
              <a:ext uri="{FF2B5EF4-FFF2-40B4-BE49-F238E27FC236}">
                <a16:creationId xmlns:a16="http://schemas.microsoft.com/office/drawing/2014/main" id="{FF3E8CE4-5BEB-AB4B-BC3E-F36E027D7112}"/>
              </a:ext>
            </a:extLst>
          </p:cNvPr>
          <p:cNvGrpSpPr/>
          <p:nvPr/>
        </p:nvGrpSpPr>
        <p:grpSpPr>
          <a:xfrm>
            <a:off x="1298985" y="2232012"/>
            <a:ext cx="9048332" cy="1295462"/>
            <a:chOff x="1927228" y="5269981"/>
            <a:chExt cx="7921353" cy="976513"/>
          </a:xfrm>
        </p:grpSpPr>
        <p:grpSp>
          <p:nvGrpSpPr>
            <p:cNvPr id="30" name="Group 29">
              <a:extLst>
                <a:ext uri="{FF2B5EF4-FFF2-40B4-BE49-F238E27FC236}">
                  <a16:creationId xmlns:a16="http://schemas.microsoft.com/office/drawing/2014/main" id="{88CA18D1-8A41-3345-B85F-7925A4C0569A}"/>
                </a:ext>
              </a:extLst>
            </p:cNvPr>
            <p:cNvGrpSpPr/>
            <p:nvPr/>
          </p:nvGrpSpPr>
          <p:grpSpPr>
            <a:xfrm>
              <a:off x="1927228" y="5273672"/>
              <a:ext cx="1302251" cy="972822"/>
              <a:chOff x="820555" y="1643185"/>
              <a:chExt cx="2011680" cy="1644160"/>
            </a:xfrm>
          </p:grpSpPr>
          <p:sp>
            <p:nvSpPr>
              <p:cNvPr id="47" name="Rectangle 46">
                <a:extLst>
                  <a:ext uri="{FF2B5EF4-FFF2-40B4-BE49-F238E27FC236}">
                    <a16:creationId xmlns:a16="http://schemas.microsoft.com/office/drawing/2014/main" id="{04E9FDE2-6C75-9045-BEBB-6E9A27DE09D0}"/>
                  </a:ext>
                </a:extLst>
              </p:cNvPr>
              <p:cNvSpPr/>
              <p:nvPr/>
            </p:nvSpPr>
            <p:spPr>
              <a:xfrm>
                <a:off x="820555" y="2835439"/>
                <a:ext cx="2011680" cy="451906"/>
              </a:xfrm>
              <a:prstGeom prst="rect">
                <a:avLst/>
              </a:prstGeom>
            </p:spPr>
            <p:txBody>
              <a:bodyPr wrap="square" lIns="0" tIns="0" bIns="0">
                <a:spAutoFit/>
              </a:bodyPr>
              <a:lstStyle/>
              <a:p>
                <a:pPr algn="ctr"/>
                <a:r>
                  <a:rPr lang="en-US" sz="2000">
                    <a:solidFill>
                      <a:srgbClr val="000000"/>
                    </a:solidFill>
                    <a:latin typeface="Source Sans Pro Light"/>
                    <a:cs typeface="Source Sans Pro Light"/>
                  </a:rPr>
                  <a:t>Accept</a:t>
                </a:r>
              </a:p>
            </p:txBody>
          </p:sp>
          <p:sp>
            <p:nvSpPr>
              <p:cNvPr id="48" name="Rectangle 47">
                <a:extLst>
                  <a:ext uri="{FF2B5EF4-FFF2-40B4-BE49-F238E27FC236}">
                    <a16:creationId xmlns:a16="http://schemas.microsoft.com/office/drawing/2014/main" id="{D095B2E6-8192-564A-B0D4-8D25BBD97F7D}"/>
                  </a:ext>
                </a:extLst>
              </p:cNvPr>
              <p:cNvSpPr>
                <a:spLocks/>
              </p:cNvSpPr>
              <p:nvPr/>
            </p:nvSpPr>
            <p:spPr>
              <a:xfrm>
                <a:off x="820555" y="1643185"/>
                <a:ext cx="2011680" cy="1188720"/>
              </a:xfrm>
              <a:prstGeom prst="rect">
                <a:avLst/>
              </a:prstGeom>
              <a:solidFill>
                <a:srgbClr val="ED9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a:solidFill>
                    <a:schemeClr val="accent1">
                      <a:lumMod val="40000"/>
                      <a:lumOff val="60000"/>
                    </a:schemeClr>
                  </a:solidFill>
                </a:endParaRPr>
              </a:p>
            </p:txBody>
          </p:sp>
          <p:pic>
            <p:nvPicPr>
              <p:cNvPr id="49" name="Picture 48" descr="ua-capability-icons_wht_Accept.png">
                <a:extLst>
                  <a:ext uri="{FF2B5EF4-FFF2-40B4-BE49-F238E27FC236}">
                    <a16:creationId xmlns:a16="http://schemas.microsoft.com/office/drawing/2014/main" id="{95AE17AA-1A8D-9D48-9EBD-42ED787C6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630" y="1900022"/>
                <a:ext cx="562359" cy="643725"/>
              </a:xfrm>
              <a:prstGeom prst="rect">
                <a:avLst/>
              </a:prstGeom>
            </p:spPr>
          </p:pic>
        </p:grpSp>
        <p:grpSp>
          <p:nvGrpSpPr>
            <p:cNvPr id="31" name="Group 30">
              <a:extLst>
                <a:ext uri="{FF2B5EF4-FFF2-40B4-BE49-F238E27FC236}">
                  <a16:creationId xmlns:a16="http://schemas.microsoft.com/office/drawing/2014/main" id="{66AD7C3E-1B21-EA49-8443-C0ED70B8257A}"/>
                </a:ext>
              </a:extLst>
            </p:cNvPr>
            <p:cNvGrpSpPr/>
            <p:nvPr/>
          </p:nvGrpSpPr>
          <p:grpSpPr>
            <a:xfrm>
              <a:off x="3582203" y="5273672"/>
              <a:ext cx="1314106" cy="967039"/>
              <a:chOff x="3554360" y="1646720"/>
              <a:chExt cx="2029993" cy="1634387"/>
            </a:xfrm>
          </p:grpSpPr>
          <p:sp>
            <p:nvSpPr>
              <p:cNvPr id="44" name="Rectangle 43">
                <a:extLst>
                  <a:ext uri="{FF2B5EF4-FFF2-40B4-BE49-F238E27FC236}">
                    <a16:creationId xmlns:a16="http://schemas.microsoft.com/office/drawing/2014/main" id="{51B7CDDE-3D06-0740-94CA-B0F1E035313A}"/>
                  </a:ext>
                </a:extLst>
              </p:cNvPr>
              <p:cNvSpPr>
                <a:spLocks/>
              </p:cNvSpPr>
              <p:nvPr/>
            </p:nvSpPr>
            <p:spPr>
              <a:xfrm>
                <a:off x="3554360" y="1646720"/>
                <a:ext cx="2011680" cy="1188720"/>
              </a:xfrm>
              <a:prstGeom prst="rect">
                <a:avLst/>
              </a:prstGeom>
              <a:solidFill>
                <a:srgbClr val="ED9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a:solidFill>
                    <a:schemeClr val="accent1">
                      <a:lumMod val="40000"/>
                      <a:lumOff val="60000"/>
                    </a:schemeClr>
                  </a:solidFill>
                </a:endParaRPr>
              </a:p>
            </p:txBody>
          </p:sp>
          <p:sp>
            <p:nvSpPr>
              <p:cNvPr id="45" name="Rectangle 44">
                <a:extLst>
                  <a:ext uri="{FF2B5EF4-FFF2-40B4-BE49-F238E27FC236}">
                    <a16:creationId xmlns:a16="http://schemas.microsoft.com/office/drawing/2014/main" id="{58541279-6FA3-8D42-B5C8-D52B525811FB}"/>
                  </a:ext>
                </a:extLst>
              </p:cNvPr>
              <p:cNvSpPr/>
              <p:nvPr/>
            </p:nvSpPr>
            <p:spPr>
              <a:xfrm>
                <a:off x="3572673" y="2829201"/>
                <a:ext cx="2011680" cy="451906"/>
              </a:xfrm>
              <a:prstGeom prst="rect">
                <a:avLst/>
              </a:prstGeom>
            </p:spPr>
            <p:txBody>
              <a:bodyPr wrap="square" lIns="0" tIns="0" bIns="0">
                <a:spAutoFit/>
              </a:bodyPr>
              <a:lstStyle/>
              <a:p>
                <a:pPr algn="ctr"/>
                <a:r>
                  <a:rPr lang="en-US" sz="2000">
                    <a:solidFill>
                      <a:srgbClr val="000000"/>
                    </a:solidFill>
                    <a:latin typeface="Source Sans Pro Light"/>
                    <a:cs typeface="Source Sans Pro Light"/>
                  </a:rPr>
                  <a:t>Validate</a:t>
                </a:r>
              </a:p>
            </p:txBody>
          </p:sp>
          <p:pic>
            <p:nvPicPr>
              <p:cNvPr id="46" name="Picture 45" descr="ua-capability-icons_wht_Validate.png">
                <a:extLst>
                  <a:ext uri="{FF2B5EF4-FFF2-40B4-BE49-F238E27FC236}">
                    <a16:creationId xmlns:a16="http://schemas.microsoft.com/office/drawing/2014/main" id="{0A09F761-7140-1B41-A0F2-165BB85AA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0348" y="1895569"/>
                <a:ext cx="779705" cy="643725"/>
              </a:xfrm>
              <a:prstGeom prst="rect">
                <a:avLst/>
              </a:prstGeom>
            </p:spPr>
          </p:pic>
        </p:grpSp>
        <p:grpSp>
          <p:nvGrpSpPr>
            <p:cNvPr id="32" name="Group 31">
              <a:extLst>
                <a:ext uri="{FF2B5EF4-FFF2-40B4-BE49-F238E27FC236}">
                  <a16:creationId xmlns:a16="http://schemas.microsoft.com/office/drawing/2014/main" id="{C49AA9E2-9693-C548-8C8D-93CB9162783D}"/>
                </a:ext>
              </a:extLst>
            </p:cNvPr>
            <p:cNvGrpSpPr/>
            <p:nvPr/>
          </p:nvGrpSpPr>
          <p:grpSpPr>
            <a:xfrm>
              <a:off x="6892153" y="5269981"/>
              <a:ext cx="1302251" cy="968544"/>
              <a:chOff x="6331693" y="1643185"/>
              <a:chExt cx="2011680" cy="1636930"/>
            </a:xfrm>
          </p:grpSpPr>
          <p:sp>
            <p:nvSpPr>
              <p:cNvPr id="41" name="Rectangle 40">
                <a:extLst>
                  <a:ext uri="{FF2B5EF4-FFF2-40B4-BE49-F238E27FC236}">
                    <a16:creationId xmlns:a16="http://schemas.microsoft.com/office/drawing/2014/main" id="{99727F8D-A583-2B42-8956-0E4F176329FB}"/>
                  </a:ext>
                </a:extLst>
              </p:cNvPr>
              <p:cNvSpPr>
                <a:spLocks/>
              </p:cNvSpPr>
              <p:nvPr/>
            </p:nvSpPr>
            <p:spPr>
              <a:xfrm>
                <a:off x="6331693" y="1643185"/>
                <a:ext cx="2011680" cy="1188720"/>
              </a:xfrm>
              <a:prstGeom prst="rect">
                <a:avLst/>
              </a:prstGeom>
              <a:solidFill>
                <a:srgbClr val="ED9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a:solidFill>
                    <a:schemeClr val="accent1">
                      <a:lumMod val="40000"/>
                      <a:lumOff val="60000"/>
                    </a:schemeClr>
                  </a:solidFill>
                </a:endParaRPr>
              </a:p>
            </p:txBody>
          </p:sp>
          <p:sp>
            <p:nvSpPr>
              <p:cNvPr id="42" name="Rectangle 41">
                <a:extLst>
                  <a:ext uri="{FF2B5EF4-FFF2-40B4-BE49-F238E27FC236}">
                    <a16:creationId xmlns:a16="http://schemas.microsoft.com/office/drawing/2014/main" id="{087D5BAF-0D83-DD44-911D-2E14DE3C4330}"/>
                  </a:ext>
                </a:extLst>
              </p:cNvPr>
              <p:cNvSpPr/>
              <p:nvPr/>
            </p:nvSpPr>
            <p:spPr>
              <a:xfrm>
                <a:off x="6331693" y="2828209"/>
                <a:ext cx="2011680" cy="451906"/>
              </a:xfrm>
              <a:prstGeom prst="rect">
                <a:avLst/>
              </a:prstGeom>
            </p:spPr>
            <p:txBody>
              <a:bodyPr wrap="square" lIns="0" tIns="0" bIns="0">
                <a:spAutoFit/>
              </a:bodyPr>
              <a:lstStyle/>
              <a:p>
                <a:pPr algn="ctr"/>
                <a:r>
                  <a:rPr lang="en-US" sz="2000">
                    <a:solidFill>
                      <a:srgbClr val="000000"/>
                    </a:solidFill>
                    <a:latin typeface="Source Sans Pro Light"/>
                    <a:cs typeface="Source Sans Pro Light"/>
                  </a:rPr>
                  <a:t>Store</a:t>
                </a:r>
              </a:p>
            </p:txBody>
          </p:sp>
          <p:pic>
            <p:nvPicPr>
              <p:cNvPr id="43" name="Picture 42" descr="ua-capability-icons_wht_Store.png">
                <a:extLst>
                  <a:ext uri="{FF2B5EF4-FFF2-40B4-BE49-F238E27FC236}">
                    <a16:creationId xmlns:a16="http://schemas.microsoft.com/office/drawing/2014/main" id="{6AB810CB-7FFA-E647-820F-1348D55A85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9490" y="1900022"/>
                <a:ext cx="647296" cy="647296"/>
              </a:xfrm>
              <a:prstGeom prst="rect">
                <a:avLst/>
              </a:prstGeom>
            </p:spPr>
          </p:pic>
        </p:grpSp>
        <p:grpSp>
          <p:nvGrpSpPr>
            <p:cNvPr id="33" name="Group 32">
              <a:extLst>
                <a:ext uri="{FF2B5EF4-FFF2-40B4-BE49-F238E27FC236}">
                  <a16:creationId xmlns:a16="http://schemas.microsoft.com/office/drawing/2014/main" id="{A01A6786-B4F7-E64B-8ADF-2CCDA6FFB00B}"/>
                </a:ext>
              </a:extLst>
            </p:cNvPr>
            <p:cNvGrpSpPr/>
            <p:nvPr/>
          </p:nvGrpSpPr>
          <p:grpSpPr>
            <a:xfrm>
              <a:off x="5237178" y="5269981"/>
              <a:ext cx="1302251" cy="970730"/>
              <a:chOff x="2202899" y="3852184"/>
              <a:chExt cx="2011680" cy="1640625"/>
            </a:xfrm>
          </p:grpSpPr>
          <p:sp>
            <p:nvSpPr>
              <p:cNvPr id="38" name="Rectangle 37">
                <a:extLst>
                  <a:ext uri="{FF2B5EF4-FFF2-40B4-BE49-F238E27FC236}">
                    <a16:creationId xmlns:a16="http://schemas.microsoft.com/office/drawing/2014/main" id="{46C1B392-FF8A-1A46-AF2C-63FA41E5A3D0}"/>
                  </a:ext>
                </a:extLst>
              </p:cNvPr>
              <p:cNvSpPr>
                <a:spLocks/>
              </p:cNvSpPr>
              <p:nvPr/>
            </p:nvSpPr>
            <p:spPr>
              <a:xfrm>
                <a:off x="2202899" y="3852184"/>
                <a:ext cx="2011680" cy="1188720"/>
              </a:xfrm>
              <a:prstGeom prst="rect">
                <a:avLst/>
              </a:prstGeom>
              <a:solidFill>
                <a:srgbClr val="ED9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a:solidFill>
                    <a:schemeClr val="accent1">
                      <a:lumMod val="40000"/>
                      <a:lumOff val="60000"/>
                    </a:schemeClr>
                  </a:solidFill>
                </a:endParaRPr>
              </a:p>
            </p:txBody>
          </p:sp>
          <p:sp>
            <p:nvSpPr>
              <p:cNvPr id="39" name="Rectangle 38">
                <a:extLst>
                  <a:ext uri="{FF2B5EF4-FFF2-40B4-BE49-F238E27FC236}">
                    <a16:creationId xmlns:a16="http://schemas.microsoft.com/office/drawing/2014/main" id="{D08E740B-EE22-E54F-BECC-BFA4D1A7E347}"/>
                  </a:ext>
                </a:extLst>
              </p:cNvPr>
              <p:cNvSpPr/>
              <p:nvPr/>
            </p:nvSpPr>
            <p:spPr>
              <a:xfrm>
                <a:off x="2202899" y="5040903"/>
                <a:ext cx="2011680" cy="451906"/>
              </a:xfrm>
              <a:prstGeom prst="rect">
                <a:avLst/>
              </a:prstGeom>
            </p:spPr>
            <p:txBody>
              <a:bodyPr wrap="square" lIns="0" tIns="0" bIns="0">
                <a:spAutoFit/>
              </a:bodyPr>
              <a:lstStyle/>
              <a:p>
                <a:pPr algn="ctr"/>
                <a:r>
                  <a:rPr lang="en-US" sz="2000">
                    <a:solidFill>
                      <a:srgbClr val="000000"/>
                    </a:solidFill>
                    <a:latin typeface="Source Sans Pro Light"/>
                    <a:cs typeface="Source Sans Pro Light"/>
                  </a:rPr>
                  <a:t>Process</a:t>
                </a:r>
              </a:p>
            </p:txBody>
          </p:sp>
          <p:pic>
            <p:nvPicPr>
              <p:cNvPr id="40" name="Picture 39" descr="ua-capability-icons_wht_Process.png">
                <a:extLst>
                  <a:ext uri="{FF2B5EF4-FFF2-40B4-BE49-F238E27FC236}">
                    <a16:creationId xmlns:a16="http://schemas.microsoft.com/office/drawing/2014/main" id="{8E2BA25B-94F7-E146-AC59-48DF74B707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6759" y="4119754"/>
                <a:ext cx="1027282" cy="632806"/>
              </a:xfrm>
              <a:prstGeom prst="rect">
                <a:avLst/>
              </a:prstGeom>
            </p:spPr>
          </p:pic>
        </p:grpSp>
        <p:grpSp>
          <p:nvGrpSpPr>
            <p:cNvPr id="34" name="Group 33">
              <a:extLst>
                <a:ext uri="{FF2B5EF4-FFF2-40B4-BE49-F238E27FC236}">
                  <a16:creationId xmlns:a16="http://schemas.microsoft.com/office/drawing/2014/main" id="{DCE1F724-3B0F-EB40-92D6-82F9EE7CF4EA}"/>
                </a:ext>
              </a:extLst>
            </p:cNvPr>
            <p:cNvGrpSpPr/>
            <p:nvPr/>
          </p:nvGrpSpPr>
          <p:grpSpPr>
            <a:xfrm>
              <a:off x="8546330" y="5275764"/>
              <a:ext cx="1302251" cy="970730"/>
              <a:chOff x="4943583" y="3852184"/>
              <a:chExt cx="2011680" cy="1640625"/>
            </a:xfrm>
          </p:grpSpPr>
          <p:sp>
            <p:nvSpPr>
              <p:cNvPr id="35" name="Rectangle 34">
                <a:extLst>
                  <a:ext uri="{FF2B5EF4-FFF2-40B4-BE49-F238E27FC236}">
                    <a16:creationId xmlns:a16="http://schemas.microsoft.com/office/drawing/2014/main" id="{FE413D40-E4B1-7B43-95EE-9A70F693E450}"/>
                  </a:ext>
                </a:extLst>
              </p:cNvPr>
              <p:cNvSpPr>
                <a:spLocks/>
              </p:cNvSpPr>
              <p:nvPr/>
            </p:nvSpPr>
            <p:spPr>
              <a:xfrm>
                <a:off x="4943583" y="3852184"/>
                <a:ext cx="2011680" cy="1188720"/>
              </a:xfrm>
              <a:prstGeom prst="rect">
                <a:avLst/>
              </a:prstGeom>
              <a:solidFill>
                <a:srgbClr val="ED9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a:solidFill>
                    <a:schemeClr val="accent1">
                      <a:lumMod val="40000"/>
                      <a:lumOff val="60000"/>
                    </a:schemeClr>
                  </a:solidFill>
                </a:endParaRPr>
              </a:p>
            </p:txBody>
          </p:sp>
          <p:sp>
            <p:nvSpPr>
              <p:cNvPr id="36" name="Rectangle 35">
                <a:extLst>
                  <a:ext uri="{FF2B5EF4-FFF2-40B4-BE49-F238E27FC236}">
                    <a16:creationId xmlns:a16="http://schemas.microsoft.com/office/drawing/2014/main" id="{A8F6DA22-0257-334F-BF9C-0493C7E95829}"/>
                  </a:ext>
                </a:extLst>
              </p:cNvPr>
              <p:cNvSpPr/>
              <p:nvPr/>
            </p:nvSpPr>
            <p:spPr>
              <a:xfrm>
                <a:off x="4946287" y="5040903"/>
                <a:ext cx="2008976" cy="451906"/>
              </a:xfrm>
              <a:prstGeom prst="rect">
                <a:avLst/>
              </a:prstGeom>
            </p:spPr>
            <p:txBody>
              <a:bodyPr wrap="square" lIns="0" tIns="0" bIns="0">
                <a:spAutoFit/>
              </a:bodyPr>
              <a:lstStyle/>
              <a:p>
                <a:pPr algn="ctr"/>
                <a:r>
                  <a:rPr lang="en-US" sz="2000">
                    <a:solidFill>
                      <a:srgbClr val="000000"/>
                    </a:solidFill>
                    <a:latin typeface="Source Sans Pro Light"/>
                    <a:cs typeface="Source Sans Pro Light"/>
                  </a:rPr>
                  <a:t>Display</a:t>
                </a:r>
              </a:p>
            </p:txBody>
          </p:sp>
          <p:pic>
            <p:nvPicPr>
              <p:cNvPr id="37" name="Picture 36" descr="ua-capability-icons_wht_Display.png">
                <a:extLst>
                  <a:ext uri="{FF2B5EF4-FFF2-40B4-BE49-F238E27FC236}">
                    <a16:creationId xmlns:a16="http://schemas.microsoft.com/office/drawing/2014/main" id="{03B399DB-C262-DD4C-9E27-94DC38E042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1163" y="4126903"/>
                <a:ext cx="489490" cy="633398"/>
              </a:xfrm>
              <a:prstGeom prst="rect">
                <a:avLst/>
              </a:prstGeom>
            </p:spPr>
          </p:pic>
        </p:grpSp>
      </p:grpSp>
    </p:spTree>
    <p:extLst>
      <p:ext uri="{BB962C8B-B14F-4D97-AF65-F5344CB8AC3E}">
        <p14:creationId xmlns:p14="http://schemas.microsoft.com/office/powerpoint/2010/main" val="2636244874"/>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_16x9 20170601.potx" id="{6DCE996D-886D-4310-B448-1ACF06EC9706}" vid="{B8D7A136-CA80-4520-9EC3-55CACFEC0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PPT_Arial_16x9_June 2017_potx</Template>
  <TotalTime>14979</TotalTime>
  <Words>6624</Words>
  <Application>Microsoft Macintosh PowerPoint</Application>
  <PresentationFormat>Widescreen</PresentationFormat>
  <Paragraphs>691</Paragraphs>
  <Slides>79</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Arial</vt:lpstr>
      <vt:lpstr>Calibri</vt:lpstr>
      <vt:lpstr>Courier New</vt:lpstr>
      <vt:lpstr>Noto Sans Symbols</vt:lpstr>
      <vt:lpstr>Source Sans Pro Light</vt:lpstr>
      <vt:lpstr>Times New Roman</vt:lpstr>
      <vt:lpstr>Wingdings</vt:lpstr>
      <vt:lpstr>ICANN PPT_Arial_16x9_June 2017_potx</vt:lpstr>
      <vt:lpstr>Programming to Support Universal Acceptance of Domain Names and Email Addresses</vt:lpstr>
      <vt:lpstr>Agenda</vt:lpstr>
      <vt:lpstr>Overview of Universal Acceptance (UA) </vt:lpstr>
      <vt:lpstr>Universal Acceptance of Domain Names and Email</vt:lpstr>
      <vt:lpstr>Categories of Domain Names and Email Addresses</vt:lpstr>
      <vt:lpstr>Acceptance of Email Addresses by Websites Globally</vt:lpstr>
      <vt:lpstr>Example Screenshots</vt:lpstr>
      <vt:lpstr>EAI Support Across Email Servers</vt:lpstr>
      <vt:lpstr>Scope of UA Readiness for Programmers</vt:lpstr>
      <vt:lpstr>Technology Stack for UA Consideration </vt:lpstr>
      <vt:lpstr>Email Systems and EAI Support</vt:lpstr>
      <vt:lpstr>Examples of Email Components</vt:lpstr>
      <vt:lpstr>Examples of Email Components</vt:lpstr>
      <vt:lpstr>Quiz</vt:lpstr>
      <vt:lpstr>Quiz 1 Question</vt:lpstr>
      <vt:lpstr>Quiz 1 Question</vt:lpstr>
      <vt:lpstr>Fundamentals of Unicode</vt:lpstr>
      <vt:lpstr>Character and Character Set</vt:lpstr>
      <vt:lpstr>Code Point</vt:lpstr>
      <vt:lpstr>Code Point</vt:lpstr>
      <vt:lpstr>Glyph</vt:lpstr>
      <vt:lpstr>Character Encoding</vt:lpstr>
      <vt:lpstr>A Brief History</vt:lpstr>
      <vt:lpstr>Unicode Standard</vt:lpstr>
      <vt:lpstr>Unicode Encoding</vt:lpstr>
      <vt:lpstr>Hello World: Python</vt:lpstr>
      <vt:lpstr>Hello World: Java</vt:lpstr>
      <vt:lpstr>Unicode Encoding – File Reading/Writing in Python</vt:lpstr>
      <vt:lpstr>Unicode Encoding – File Reading in Java</vt:lpstr>
      <vt:lpstr>Unicode Encoding – File Writing in Java</vt:lpstr>
      <vt:lpstr>Normalization</vt:lpstr>
      <vt:lpstr>Normalization</vt:lpstr>
      <vt:lpstr>Normalization Code - Python</vt:lpstr>
      <vt:lpstr>Normalization Code - Java</vt:lpstr>
      <vt:lpstr>Internationalized Domain Names</vt:lpstr>
      <vt:lpstr>Domain Names</vt:lpstr>
      <vt:lpstr>Internationalized Domain Names (IDNs)</vt:lpstr>
      <vt:lpstr>Convert U-Label  A-Label: Python</vt:lpstr>
      <vt:lpstr>Convert U-Label  A-Label: Java </vt:lpstr>
      <vt:lpstr>Convert U-Label  A-Label: Java </vt:lpstr>
      <vt:lpstr>Convert U-Label  A-Label: Java </vt:lpstr>
      <vt:lpstr>Domain Name Validation</vt:lpstr>
      <vt:lpstr>Validating a Domain Name</vt:lpstr>
      <vt:lpstr>Validating a Top-Level Domain Name</vt:lpstr>
      <vt:lpstr>TLD Validation - Java</vt:lpstr>
      <vt:lpstr>Domain Validation - Java</vt:lpstr>
      <vt:lpstr>Validate Domain Name: Python</vt:lpstr>
      <vt:lpstr>Validate Domain Name: Java</vt:lpstr>
      <vt:lpstr>Domain Name Resolution</vt:lpstr>
      <vt:lpstr>Domain Name Resolution</vt:lpstr>
      <vt:lpstr>Domain Name Resolution – Python</vt:lpstr>
      <vt:lpstr>Domain Name Resolution – Java</vt:lpstr>
      <vt:lpstr>Domain Name Storage</vt:lpstr>
      <vt:lpstr>Email Address Internationalization (EAI)</vt:lpstr>
      <vt:lpstr>Email Address</vt:lpstr>
      <vt:lpstr>EAI</vt:lpstr>
      <vt:lpstr>Email Addresses Form</vt:lpstr>
      <vt:lpstr>Email Validation: Email Regular Expressions (Regex)</vt:lpstr>
      <vt:lpstr>Email Regular Expressions (Regex)</vt:lpstr>
      <vt:lpstr>Validate Email</vt:lpstr>
      <vt:lpstr>Email Addresses Validation</vt:lpstr>
      <vt:lpstr>EAI Validation - Python</vt:lpstr>
      <vt:lpstr>EAI Validation - Java</vt:lpstr>
      <vt:lpstr>EAI Validation - Java</vt:lpstr>
      <vt:lpstr>Sending and Receiving Email</vt:lpstr>
      <vt:lpstr>Sending and Receiving </vt:lpstr>
      <vt:lpstr>Sending and Receiving – Python</vt:lpstr>
      <vt:lpstr>Sending and Receiving – Python</vt:lpstr>
      <vt:lpstr>Sending and Receiving – Java</vt:lpstr>
      <vt:lpstr>Sending and Receiving – Java</vt:lpstr>
      <vt:lpstr>Sending and Receiving – Java(2)</vt:lpstr>
      <vt:lpstr>Sending and Receiving – Java(3)</vt:lpstr>
      <vt:lpstr>Conclusion</vt:lpstr>
      <vt:lpstr>Prog. Languages Support</vt:lpstr>
      <vt:lpstr>Conclusion</vt:lpstr>
      <vt:lpstr>Get Involved!</vt:lpstr>
      <vt:lpstr>Get Involved!</vt:lpstr>
      <vt:lpstr>Some Relevant Materials</vt:lpstr>
      <vt:lpstr>Engage with ICANN – Thank You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Acceptance of Domain Names and Email addresses</dc:title>
  <dc:creator>Sarmad Hussain</dc:creator>
  <cp:lastModifiedBy>Sarmad Hussain</cp:lastModifiedBy>
  <cp:revision>601</cp:revision>
  <cp:lastPrinted>2017-01-26T19:29:02Z</cp:lastPrinted>
  <dcterms:created xsi:type="dcterms:W3CDTF">2021-04-05T05:56:20Z</dcterms:created>
  <dcterms:modified xsi:type="dcterms:W3CDTF">2024-01-24T15:38:17Z</dcterms:modified>
</cp:coreProperties>
</file>