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9"/>
  </p:notesMasterIdLst>
  <p:sldIdLst>
    <p:sldId id="256" r:id="rId2"/>
    <p:sldId id="257" r:id="rId3"/>
    <p:sldId id="258" r:id="rId4"/>
    <p:sldId id="619" r:id="rId5"/>
    <p:sldId id="618" r:id="rId6"/>
    <p:sldId id="260" r:id="rId7"/>
    <p:sldId id="262" r:id="rId8"/>
    <p:sldId id="616" r:id="rId9"/>
    <p:sldId id="266" r:id="rId10"/>
    <p:sldId id="267" r:id="rId11"/>
    <p:sldId id="264" r:id="rId12"/>
    <p:sldId id="268" r:id="rId13"/>
    <p:sldId id="269" r:id="rId14"/>
    <p:sldId id="272" r:id="rId15"/>
    <p:sldId id="273" r:id="rId16"/>
    <p:sldId id="274" r:id="rId17"/>
    <p:sldId id="275" r:id="rId18"/>
    <p:sldId id="306" r:id="rId19"/>
    <p:sldId id="270" r:id="rId20"/>
    <p:sldId id="1369" r:id="rId21"/>
    <p:sldId id="276" r:id="rId22"/>
    <p:sldId id="271" r:id="rId23"/>
    <p:sldId id="277" r:id="rId24"/>
    <p:sldId id="279" r:id="rId25"/>
    <p:sldId id="1371" r:id="rId26"/>
    <p:sldId id="1370" r:id="rId27"/>
    <p:sldId id="280" r:id="rId28"/>
    <p:sldId id="281" r:id="rId29"/>
    <p:sldId id="282" r:id="rId30"/>
    <p:sldId id="283" r:id="rId31"/>
    <p:sldId id="284" r:id="rId32"/>
    <p:sldId id="285" r:id="rId33"/>
    <p:sldId id="286" r:id="rId34"/>
    <p:sldId id="287" r:id="rId35"/>
    <p:sldId id="288" r:id="rId36"/>
    <p:sldId id="289" r:id="rId37"/>
    <p:sldId id="617" r:id="rId38"/>
    <p:sldId id="290" r:id="rId39"/>
    <p:sldId id="291" r:id="rId40"/>
    <p:sldId id="292" r:id="rId41"/>
    <p:sldId id="293" r:id="rId42"/>
    <p:sldId id="294" r:id="rId43"/>
    <p:sldId id="295" r:id="rId44"/>
    <p:sldId id="296" r:id="rId45"/>
    <p:sldId id="297" r:id="rId46"/>
    <p:sldId id="298" r:id="rId47"/>
    <p:sldId id="299" r:id="rId48"/>
  </p:sldIdLst>
  <p:sldSz cx="9144000" cy="6858000" type="screen4x3"/>
  <p:notesSz cx="6858000" cy="9144000"/>
  <p:embeddedFontLst>
    <p:embeddedFont>
      <p:font typeface="Calibri" panose="020F0502020204030204" pitchFamily="34" charset="0"/>
      <p:regular r:id="rId50"/>
      <p:bold r:id="rId51"/>
      <p:italic r:id="rId52"/>
      <p:boldItalic r:id="rId53"/>
    </p:embeddedFont>
    <p:embeddedFont>
      <p:font typeface="Merriweather Sans" pitchFamily="2" charset="77"/>
      <p:regular r:id="rId54"/>
      <p:bold r:id="rId55"/>
      <p:italic r:id="rId56"/>
      <p:boldItalic r:id="rId57"/>
    </p:embeddedFont>
    <p:embeddedFont>
      <p:font typeface="Noto Sans Symbols" panose="020B0702040504020204" pitchFamily="34" charset="0"/>
      <p:regular r:id="rId58"/>
      <p:bold r:id="rId59"/>
    </p:embeddedFont>
    <p:embeddedFont>
      <p:font typeface="Open Sans" panose="020B0606030504020204" pitchFamily="34" charset="0"/>
      <p:regular r:id="rId60"/>
      <p:bold r:id="rId61"/>
      <p:italic r:id="rId62"/>
      <p:boldItalic r:id="rId63"/>
    </p:embeddedFont>
    <p:embeddedFont>
      <p:font typeface="Open Sans Light" panose="020B0306030504020204" pitchFamily="34" charset="0"/>
      <p:regular r:id="rId64"/>
      <p:bold r:id="rId65"/>
      <p:italic r:id="rId66"/>
      <p:boldItalic r:id="rId67"/>
    </p:embeddedFont>
    <p:embeddedFont>
      <p:font typeface="Source Sans Pro Light" panose="020B0403030403020204" pitchFamily="34" charset="77"/>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51">
          <p15:clr>
            <a:srgbClr val="A4A3A4"/>
          </p15:clr>
        </p15:guide>
        <p15:guide id="2" pos="242">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4" roundtripDataSignature="AMtx7mh1s108WmY4dRM5vuvbNI8SEZ9TJ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4D8E92-885E-E5CF-87B5-B3644F7D2BC6}" name="Sarmad Hussain" initials="SH" userId="S::sarmad.hussain@icann.org::cc251c59-d7f5-45f5-a3f4-923965853d2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ane Sexton" initials="" lastIdx="2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23E2C26-B644-420A-8619-DE85BF4257E0}">
  <a:tblStyle styleId="{123E2C26-B644-420A-8619-DE85BF4257E0}" styleName="Table_0">
    <a:wholeTbl>
      <a:tcTxStyle b="off" i="off">
        <a:font>
          <a:latin typeface="Times New Roman"/>
          <a:ea typeface="Times New Roman"/>
          <a:cs typeface="Times New Roman"/>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EFE7"/>
          </a:solidFill>
        </a:fill>
      </a:tcStyle>
    </a:wholeTbl>
    <a:band1H>
      <a:tcTxStyle/>
      <a:tcStyle>
        <a:tcBdr/>
        <a:fill>
          <a:solidFill>
            <a:srgbClr val="FFDECB"/>
          </a:solidFill>
        </a:fill>
      </a:tcStyle>
    </a:band1H>
    <a:band2H>
      <a:tcTxStyle/>
      <a:tcStyle>
        <a:tcBdr/>
      </a:tcStyle>
    </a:band2H>
    <a:band1V>
      <a:tcTxStyle/>
      <a:tcStyle>
        <a:tcBdr/>
        <a:fill>
          <a:solidFill>
            <a:srgbClr val="FFDECB"/>
          </a:solidFill>
        </a:fill>
      </a:tcStyle>
    </a:band1V>
    <a:band2V>
      <a:tcTxStyle/>
      <a:tcStyle>
        <a:tcBdr/>
      </a:tcStyle>
    </a:band2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imes New Roman"/>
          <a:ea typeface="Times New Roman"/>
          <a:cs typeface="Times New Roman"/>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00"/>
    <p:restoredTop sz="94628"/>
  </p:normalViewPr>
  <p:slideViewPr>
    <p:cSldViewPr snapToGrid="0">
      <p:cViewPr varScale="1">
        <p:scale>
          <a:sx n="115" d="100"/>
          <a:sy n="115" d="100"/>
        </p:scale>
        <p:origin x="664" y="192"/>
      </p:cViewPr>
      <p:guideLst>
        <p:guide orient="horz" pos="851"/>
        <p:guide pos="24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4.fntdata"/><Relationship Id="rId68" Type="http://schemas.openxmlformats.org/officeDocument/2006/relationships/font" Target="fonts/font19.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font" Target="fonts/font17.fntdata"/><Relationship Id="rId74" Type="http://customschemas.google.com/relationships/presentationmetadata" Target="meta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font" Target="fonts/font20.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fntdata"/><Relationship Id="rId80"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font" Target="fonts/font21.fntdata"/><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1.fntdata"/><Relationship Id="rId55" Type="http://schemas.openxmlformats.org/officeDocument/2006/relationships/font" Target="fonts/font6.fntdata"/><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22.fntdata"/><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just">
              <a:defRPr sz="1800" b="1" i="0" u="none" strike="noStrike" kern="1200" spc="0"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pPr>
            <a:r>
              <a:rPr lang="es-MX" sz="1800" b="1" dirty="0">
                <a:solidFill>
                  <a:schemeClr val="tx1"/>
                </a:solidFill>
                <a:latin typeface="Open Sans Light" panose="020B0306030504020204" pitchFamily="34" charset="0"/>
              </a:rPr>
              <a:t>Idiomas en la web:</a:t>
            </a:r>
          </a:p>
        </c:rich>
      </c:tx>
      <c:layout>
        <c:manualLayout>
          <c:xMode val="edge"/>
          <c:yMode val="edge"/>
          <c:x val="0.14003364442340463"/>
          <c:y val="9.4020162335914995E-3"/>
        </c:manualLayout>
      </c:layout>
      <c:overlay val="0"/>
      <c:spPr>
        <a:noFill/>
        <a:ln>
          <a:noFill/>
        </a:ln>
        <a:effectLst/>
      </c:spPr>
      <c:txPr>
        <a:bodyPr rot="0" spcFirstLastPara="1" vertOverflow="ellipsis" vert="horz" wrap="square" anchor="ctr" anchorCtr="1"/>
        <a:lstStyle/>
        <a:p>
          <a:pPr algn="just">
            <a:defRPr sz="1800" b="1" i="0" u="none" strike="noStrike" kern="1200" spc="0"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title>
    <c:autoTitleDeleted val="0"/>
    <c:plotArea>
      <c:layout>
        <c:manualLayout>
          <c:layoutTarget val="inner"/>
          <c:xMode val="edge"/>
          <c:yMode val="edge"/>
          <c:x val="0.16141048899834382"/>
          <c:y val="0.10399838938937482"/>
          <c:w val="0.67717902200331237"/>
          <c:h val="0.77826209292059012"/>
        </c:manualLayout>
      </c:layout>
      <c:doughnutChart>
        <c:varyColors val="1"/>
        <c:ser>
          <c:idx val="0"/>
          <c:order val="0"/>
          <c:tx>
            <c:strRef>
              <c:f>Planilha1!$B$1</c:f>
              <c:strCache>
                <c:ptCount val="1"/>
                <c:pt idx="0">
                  <c:v>Languages on the Web</c:v>
                </c:pt>
              </c:strCache>
            </c:strRef>
          </c:tx>
          <c:dPt>
            <c:idx val="0"/>
            <c:bubble3D val="0"/>
            <c:spPr>
              <a:solidFill>
                <a:schemeClr val="accent1"/>
              </a:solidFill>
              <a:ln w="19050">
                <a:solidFill>
                  <a:schemeClr val="lt1"/>
                </a:solidFill>
              </a:ln>
              <a:effectLst/>
            </c:spPr>
            <c:extLs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1-3097-4941-A026-C4F0E3533EA6}"/>
              </c:ext>
            </c:extLst>
          </c:dPt>
          <c:dPt>
            <c:idx val="1"/>
            <c:bubble3D val="0"/>
            <c:spPr>
              <a:solidFill>
                <a:schemeClr val="accent2"/>
              </a:solidFill>
              <a:ln w="19050">
                <a:solidFill>
                  <a:schemeClr val="lt1"/>
                </a:solidFill>
              </a:ln>
              <a:effectLst/>
            </c:spPr>
            <c:extLs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3-3097-4941-A026-C4F0E3533EA6}"/>
              </c:ext>
            </c:extLst>
          </c:dPt>
          <c:dLbls>
            <c:dLbl>
              <c:idx val="0"/>
              <c:layout>
                <c:manualLayout>
                  <c:x val="7.2360044225521211E-2"/>
                  <c:y val="0.14978193690481381"/>
                </c:manualLayout>
              </c:layout>
              <c:tx>
                <c:rich>
                  <a:bodyPr/>
                  <a:lstStyle/>
                  <a:p>
                    <a:r>
                      <a:rPr lang="en-US" dirty="0"/>
                      <a:t>57%</a:t>
                    </a:r>
                  </a:p>
                </c:rich>
              </c:tx>
              <c:showLegendKey val="0"/>
              <c:showVal val="1"/>
              <c:showCatName val="0"/>
              <c:showSerName val="0"/>
              <c:showPercent val="0"/>
              <c:showBubbleSize val="0"/>
              <c:separator>, </c:separator>
              <c:extLs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5="http://schemas.microsoft.com/office/drawing/2012/chart" uri="{CE6537A1-D6FC-4f65-9D91-7224C49458BB}">
                  <c15:showDataLabelsRange val="0"/>
                </c:ext>
                <c:ext xmlns:c16="http://schemas.microsoft.com/office/drawing/2014/chart" uri="{C3380CC4-5D6E-409C-BE32-E72D297353CC}">
                  <c16:uniqueId val="{00000001-3097-4941-A026-C4F0E3533EA6}"/>
                </c:ext>
              </c:extLst>
            </c:dLbl>
            <c:dLbl>
              <c:idx val="1"/>
              <c:layout>
                <c:manualLayout>
                  <c:x val="-7.6168336822382929E-2"/>
                  <c:y val="-0.13128438381299729"/>
                </c:manualLayout>
              </c:layout>
              <c:tx>
                <c:rich>
                  <a:bodyPr/>
                  <a:lstStyle/>
                  <a:p>
                    <a:r>
                      <a:rPr lang="en-US" dirty="0"/>
                      <a:t>43%</a:t>
                    </a:r>
                  </a:p>
                </c:rich>
              </c:tx>
              <c:showLegendKey val="0"/>
              <c:showVal val="1"/>
              <c:showCatName val="0"/>
              <c:showSerName val="0"/>
              <c:showPercent val="0"/>
              <c:showBubbleSize val="0"/>
              <c:separator>, </c:separator>
              <c:extLs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5="http://schemas.microsoft.com/office/drawing/2012/chart" uri="{CE6537A1-D6FC-4f65-9D91-7224C49458BB}">
                  <c15:showDataLabelsRange val="0"/>
                </c:ext>
                <c:ext xmlns:c16="http://schemas.microsoft.com/office/drawing/2014/chart" uri="{C3380CC4-5D6E-409C-BE32-E72D297353CC}">
                  <c16:uniqueId val="{00000003-3097-4941-A026-C4F0E3533EA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showLegendKey val="0"/>
            <c:showVal val="1"/>
            <c:showCatName val="0"/>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5="http://schemas.microsoft.com/office/drawing/2012/chart" uri="{CE6537A1-D6FC-4f65-9D91-7224C49458BB}"/>
            </c:extLst>
          </c:dLbls>
          <c:cat>
            <c:strRef>
              <c:f>Planilha1!$A$2:$A$3</c:f>
              <c:strCache>
                <c:ptCount val="2"/>
                <c:pt idx="0">
                  <c:v>English</c:v>
                </c:pt>
                <c:pt idx="1">
                  <c:v>Others</c:v>
                </c:pt>
              </c:strCache>
            </c:strRef>
          </c:cat>
          <c:val>
            <c:numRef>
              <c:f>Planilha1!$B$2:$B$3</c:f>
              <c:numCache>
                <c:formatCode>General</c:formatCode>
                <c:ptCount val="2"/>
                <c:pt idx="0">
                  <c:v>59</c:v>
                </c:pt>
                <c:pt idx="1">
                  <c:v>41</c:v>
                </c:pt>
              </c:numCache>
            </c:numRef>
          </c:val>
          <c:extLs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4-3097-4941-A026-C4F0E3533EA6}"/>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0.19577556512131566"/>
          <c:y val="0.90644470174358005"/>
          <c:w val="0.60360103383736308"/>
          <c:h val="8.415336561484920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legend>
    <c:plotVisOnly val="1"/>
    <c:dispBlanksAs val="gap"/>
    <c:extLs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r>
              <a:rPr lang="en-US" sz="1800" b="1"/>
              <a:t>Índices de aceptación de EAI en campos de formularios de 2000 sitios web</a:t>
            </a:r>
          </a:p>
        </c:rich>
      </c:tx>
      <c:layout>
        <c:manualLayout>
          <c:xMode val="edge"/>
          <c:yMode val="edge"/>
          <c:x val="0.18777747684076718"/>
          <c:y val="1.9276161697724632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Sheet1!$A$2:$A$8</c:f>
              <c:strCache>
                <c:ptCount val="7"/>
                <c:pt idx="0">
                  <c:v>ascii@ascii.newshort</c:v>
                </c:pt>
                <c:pt idx="1">
                  <c:v>ascii@ascii.newlong</c:v>
                </c:pt>
                <c:pt idx="2">
                  <c:v>ascii@idn.ascii</c:v>
                </c:pt>
                <c:pt idx="3">
                  <c:v>ascii@ascii.idn</c:v>
                </c:pt>
                <c:pt idx="4">
                  <c:v>Unicode@ascii.ascii</c:v>
                </c:pt>
                <c:pt idx="5">
                  <c:v>Unicode@idn.idn</c:v>
                </c:pt>
                <c:pt idx="6">
                  <c:v>RTL@RTL.RTL</c:v>
                </c:pt>
              </c:strCache>
            </c:strRef>
          </c:cat>
          <c:val>
            <c:numRef>
              <c:f>Sheet1!$B$2:$B$8</c:f>
              <c:numCache>
                <c:formatCode>0.00%</c:formatCode>
                <c:ptCount val="7"/>
                <c:pt idx="0">
                  <c:v>0.92789999999999995</c:v>
                </c:pt>
                <c:pt idx="1">
                  <c:v>0.80900000000000005</c:v>
                </c:pt>
                <c:pt idx="2">
                  <c:v>0.52239999999999998</c:v>
                </c:pt>
                <c:pt idx="3">
                  <c:v>0.3488</c:v>
                </c:pt>
                <c:pt idx="4">
                  <c:v>8.1100000000000005E-2</c:v>
                </c:pt>
                <c:pt idx="5">
                  <c:v>8.7099999999999997E-2</c:v>
                </c:pt>
                <c:pt idx="6">
                  <c:v>8.1600000000000006E-2</c:v>
                </c:pt>
              </c:numCache>
            </c:numRef>
          </c:val>
          <c:extLs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0-094E-C84C-8541-46D8D998307D}"/>
            </c:ext>
          </c:extLst>
        </c:ser>
        <c:dLbls>
          <c:showLegendKey val="0"/>
          <c:showVal val="0"/>
          <c:showCatName val="0"/>
          <c:showSerName val="0"/>
          <c:showPercent val="0"/>
          <c:showBubbleSize val="0"/>
        </c:dLbls>
        <c:gapWidth val="219"/>
        <c:axId val="934201920"/>
        <c:axId val="934202248"/>
      </c:barChart>
      <c:catAx>
        <c:axId val="9342019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934202248"/>
        <c:crosses val="autoZero"/>
        <c:auto val="1"/>
        <c:lblAlgn val="ctr"/>
        <c:lblOffset val="100"/>
        <c:noMultiLvlLbl val="0"/>
      </c:catAx>
      <c:valAx>
        <c:axId val="9342022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934201920"/>
        <c:crosses val="autoZero"/>
        <c:crossBetween val="between"/>
      </c:valAx>
      <c:spPr>
        <a:noFill/>
        <a:ln>
          <a:noFill/>
        </a:ln>
        <a:effectLst/>
      </c:spPr>
    </c:plotArea>
    <c:plotVisOnly val="1"/>
    <c:dispBlanksAs val="gap"/>
    <c:extLs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lang="es-MX"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9644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4509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f5ee761316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g1f5ee76131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5529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3107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79224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04269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82880" lvl="1" indent="0" algn="l" rtl="0">
              <a:spcBef>
                <a:spcPts val="0"/>
              </a:spcBef>
              <a:spcAft>
                <a:spcPts val="0"/>
              </a:spcAft>
              <a:buClr>
                <a:schemeClr val="accent2"/>
              </a:buClr>
              <a:buSzPts val="1020"/>
              <a:buFont typeface="Merriweather Sans"/>
              <a:buNone/>
            </a:pPr>
            <a:r>
              <a:rPr lang="es-MX" b="1">
                <a:solidFill>
                  <a:srgbClr val="000000"/>
                </a:solidFill>
                <a:latin typeface="Open Sans Light"/>
                <a:sym typeface="Open Sans Light"/>
              </a:rPr>
              <a:t>Recomendaciones del UASG</a:t>
            </a:r>
            <a:endParaRPr lang="es-MX"/>
          </a:p>
          <a:p>
            <a:pPr marL="525780" lvl="1" indent="-342900" algn="l" rtl="0">
              <a:spcBef>
                <a:spcPts val="400"/>
              </a:spcBef>
              <a:spcAft>
                <a:spcPts val="0"/>
              </a:spcAft>
              <a:buClr>
                <a:schemeClr val="accent2"/>
              </a:buClr>
              <a:buSzPts val="1020"/>
              <a:buFont typeface="Merriweather Sans"/>
              <a:buChar char="*"/>
            </a:pPr>
            <a:r>
              <a:rPr lang="es-MX">
                <a:solidFill>
                  <a:srgbClr val="000000"/>
                </a:solidFill>
                <a:latin typeface="Open Sans Light"/>
                <a:sym typeface="Open Sans Light"/>
              </a:rPr>
              <a:t>Los elementos de interfaz del usuario que requieren que el usuario escriba un nombre de dominio o dirección de correo electrónico deben ser compatibles con Unicode y cadenas de caracteres de hasta 256 caracteres.</a:t>
            </a:r>
            <a:endParaRPr lang="es-MX"/>
          </a:p>
          <a:p>
            <a:pPr marL="525780" lvl="1" indent="-342900" algn="l" rtl="0">
              <a:spcBef>
                <a:spcPts val="400"/>
              </a:spcBef>
              <a:spcAft>
                <a:spcPts val="0"/>
              </a:spcAft>
              <a:buClr>
                <a:schemeClr val="accent2"/>
              </a:buClr>
              <a:buSzPts val="1020"/>
              <a:buFont typeface="Merriweather Sans"/>
              <a:buChar char="*"/>
            </a:pPr>
            <a:r>
              <a:rPr lang="es-MX">
                <a:solidFill>
                  <a:srgbClr val="000000"/>
                </a:solidFill>
                <a:latin typeface="Open Sans Light"/>
                <a:sym typeface="Open Sans Light"/>
              </a:rPr>
              <a:t>Los usuarios deberían poder ingresar texto con codificación compatible con ASCII (o “Punycode”) en lugar de su equivalente Unicode.</a:t>
            </a:r>
            <a:endParaRPr lang="es-MX"/>
          </a:p>
          <a:p>
            <a:pPr marL="982980" lvl="2" indent="-342900" algn="l" rtl="0">
              <a:spcBef>
                <a:spcPts val="400"/>
              </a:spcBef>
              <a:spcAft>
                <a:spcPts val="0"/>
              </a:spcAft>
              <a:buClr>
                <a:schemeClr val="accent2"/>
              </a:buClr>
              <a:buSzPts val="1020"/>
              <a:buFont typeface="Merriweather Sans"/>
              <a:buChar char="*"/>
            </a:pPr>
            <a:r>
              <a:rPr lang="es-MX">
                <a:solidFill>
                  <a:srgbClr val="000000"/>
                </a:solidFill>
                <a:latin typeface="Open Sans Light"/>
                <a:sym typeface="Open Sans Light"/>
              </a:rPr>
              <a:t>Unicode se debería mostrar de forma predeterminada</a:t>
            </a:r>
            <a:endParaRPr lang="es-MX"/>
          </a:p>
          <a:p>
            <a:pPr marL="982980" lvl="2" indent="-342900" algn="l" rtl="0">
              <a:spcBef>
                <a:spcPts val="400"/>
              </a:spcBef>
              <a:spcAft>
                <a:spcPts val="0"/>
              </a:spcAft>
              <a:buClr>
                <a:schemeClr val="accent2"/>
              </a:buClr>
              <a:buSzPts val="1020"/>
              <a:buFont typeface="Merriweather Sans"/>
              <a:buChar char="*"/>
            </a:pPr>
            <a:r>
              <a:rPr lang="es-MX">
                <a:solidFill>
                  <a:srgbClr val="000000"/>
                </a:solidFill>
                <a:latin typeface="Open Sans Light"/>
                <a:sym typeface="Open Sans Light"/>
              </a:rPr>
              <a:t>El texto con Punycode debería visualizarse solo cuando aporta un beneficio.</a:t>
            </a:r>
            <a:endParaRPr lang="es-MX"/>
          </a:p>
        </p:txBody>
      </p:sp>
      <p:sp>
        <p:nvSpPr>
          <p:cNvPr id="454" name="Google Shape;454;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lang="es-MX"/>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MX" sz="1200">
                <a:solidFill>
                  <a:schemeClr val="dk1"/>
                </a:solidFill>
                <a:latin typeface="Calibri"/>
                <a:sym typeface="Calibri"/>
              </a:rPr>
              <a:t>Muchos programadores han sido capacitados para realizar la validación siguiendo las heurísticas que requieren comprobar que un domino de alto nivel tenga el número “correcto” de letras o que las letras pertenezcan al conjunto de caracteres ASCII. Estas heurísticas ya no son aplicables debido a la introducción de nombres de dominio con más de tres caracteres y caracteres Unicode (no ASCII).</a:t>
            </a:r>
            <a:endParaRPr lang="es-MX"/>
          </a:p>
          <a:p>
            <a:pPr marL="0" lvl="0" indent="0" algn="l" rtl="0">
              <a:spcBef>
                <a:spcPts val="0"/>
              </a:spcBef>
              <a:spcAft>
                <a:spcPts val="0"/>
              </a:spcAft>
              <a:buNone/>
            </a:pPr>
            <a:endParaRPr lang="es-MX"/>
          </a:p>
        </p:txBody>
      </p:sp>
      <p:sp>
        <p:nvSpPr>
          <p:cNvPr id="463" name="Google Shape;463;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lang="es-MX"/>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MX" sz="1200">
                <a:solidFill>
                  <a:srgbClr val="5D686E"/>
                </a:solidFill>
                <a:latin typeface="Open Sans"/>
                <a:sym typeface="Open Sans"/>
              </a:rPr>
              <a:t>Independientemente de la vida útil de los datos, deberían almacenarse en formatos definidos en RFC (recomendado) u otros formatos que puedan transformarse entre formatos definidos en RFC.</a:t>
            </a:r>
            <a:endParaRPr lang="es-MX"/>
          </a:p>
          <a:p>
            <a:pPr marL="0" lvl="0" indent="0" algn="l" rtl="0">
              <a:spcBef>
                <a:spcPts val="0"/>
              </a:spcBef>
              <a:spcAft>
                <a:spcPts val="0"/>
              </a:spcAft>
              <a:buNone/>
            </a:pPr>
            <a:endParaRPr lang="es-MX" sz="1200">
              <a:solidFill>
                <a:srgbClr val="5D686E"/>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200"/>
              <a:buFont typeface="Open Sans Light"/>
              <a:buNone/>
            </a:pPr>
            <a:r>
              <a:rPr lang="es-MX" sz="1200">
                <a:latin typeface="Open Sans Light"/>
                <a:sym typeface="Open Sans Light"/>
              </a:rPr>
              <a:t>UTF-8 (Formato de Transformación Unicode). Algunos sistemas pueden requerir compatibilidad con UTF-16 también pero, por lo general, se recomienda UTF-8. Deberían evitarse los formatos UTF-7 y UTF-32.</a:t>
            </a:r>
            <a:endParaRPr lang="es-MX"/>
          </a:p>
          <a:p>
            <a:pPr marL="0" marR="0" lvl="0" indent="0" algn="l" rtl="0">
              <a:lnSpc>
                <a:spcPct val="100000"/>
              </a:lnSpc>
              <a:spcBef>
                <a:spcPts val="0"/>
              </a:spcBef>
              <a:spcAft>
                <a:spcPts val="0"/>
              </a:spcAft>
              <a:buClr>
                <a:schemeClr val="dk1"/>
              </a:buClr>
              <a:buSzPts val="1200"/>
              <a:buFont typeface="Calibri"/>
              <a:buNone/>
            </a:pPr>
            <a:endParaRPr lang="es-MX" sz="1200">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200"/>
              <a:buFont typeface="Open Sans Light"/>
              <a:buNone/>
            </a:pPr>
            <a:r>
              <a:rPr lang="es-MX" sz="1200">
                <a:latin typeface="Open Sans Light"/>
                <a:sym typeface="Open Sans Light"/>
              </a:rPr>
              <a:t>Considere todos los escenarios completos antes de convertir A-Labels (Etiquetas A) a U-Labels (Etiquetas-U) y viceversa al momento de almacenar datos. Puede ser conveniente mantener solo Etiquetas-U en un archivo o base de datos, porque simplifica la búsqueda y la clasificación. Sin embargo, la conversión puede tener implicancias al interoperar con aplicaciones y servicios más antiguos no habilitados con Unicode. Considere almacenar los datos en ambos formatos.</a:t>
            </a:r>
            <a:endParaRPr lang="es-MX"/>
          </a:p>
          <a:p>
            <a:pPr marL="0" marR="0" lvl="0" indent="0" algn="l" rtl="0">
              <a:lnSpc>
                <a:spcPct val="100000"/>
              </a:lnSpc>
              <a:spcBef>
                <a:spcPts val="0"/>
              </a:spcBef>
              <a:spcAft>
                <a:spcPts val="0"/>
              </a:spcAft>
              <a:buClr>
                <a:schemeClr val="dk1"/>
              </a:buClr>
              <a:buSzPts val="1200"/>
              <a:buFont typeface="Calibri"/>
              <a:buNone/>
            </a:pPr>
            <a:endParaRPr lang="es-MX" sz="1200">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200"/>
              <a:buFont typeface="Open Sans Light"/>
              <a:buNone/>
            </a:pPr>
            <a:r>
              <a:rPr lang="es-MX" sz="1200">
                <a:latin typeface="Open Sans Light"/>
                <a:sym typeface="Open Sans Light"/>
              </a:rPr>
              <a:t>Instancias en las que se han archivado direcciones de correo electrónico y nombres de dominio bajo el campo “autor” de un documento o “información de contacto” en un archivo de registro han llevado a la pérdida del origen como dirección.</a:t>
            </a:r>
            <a:endParaRPr lang="es-MX"/>
          </a:p>
          <a:p>
            <a:pPr marL="0" marR="0" lvl="0" indent="0" algn="l" rtl="0">
              <a:lnSpc>
                <a:spcPct val="100000"/>
              </a:lnSpc>
              <a:spcBef>
                <a:spcPts val="0"/>
              </a:spcBef>
              <a:spcAft>
                <a:spcPts val="0"/>
              </a:spcAft>
              <a:buClr>
                <a:schemeClr val="dk1"/>
              </a:buClr>
              <a:buSzPts val="1200"/>
              <a:buFont typeface="Calibri"/>
              <a:buNone/>
            </a:pPr>
            <a:endParaRPr lang="es-MX" sz="1200">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200"/>
              <a:buFont typeface="Calibri"/>
              <a:buNone/>
            </a:pPr>
            <a:endParaRPr lang="es-MX" sz="1200">
              <a:latin typeface="Open Sans Light"/>
              <a:ea typeface="Open Sans Light"/>
              <a:cs typeface="Open Sans Light"/>
              <a:sym typeface="Open Sans Light"/>
            </a:endParaRPr>
          </a:p>
          <a:p>
            <a:pPr marL="0" lvl="0" indent="0" algn="l" rtl="0">
              <a:spcBef>
                <a:spcPts val="0"/>
              </a:spcBef>
              <a:spcAft>
                <a:spcPts val="0"/>
              </a:spcAft>
              <a:buNone/>
            </a:pPr>
            <a:endParaRPr lang="es-MX" sz="1200">
              <a:solidFill>
                <a:srgbClr val="5D686E"/>
              </a:solidFill>
              <a:latin typeface="Open Sans"/>
              <a:ea typeface="Open Sans"/>
              <a:cs typeface="Open Sans"/>
              <a:sym typeface="Open Sans"/>
            </a:endParaRPr>
          </a:p>
          <a:p>
            <a:pPr marL="0" lvl="0" indent="0" algn="l" rtl="0">
              <a:spcBef>
                <a:spcPts val="0"/>
              </a:spcBef>
              <a:spcAft>
                <a:spcPts val="0"/>
              </a:spcAft>
              <a:buNone/>
            </a:pPr>
            <a:endParaRPr lang="es-MX"/>
          </a:p>
        </p:txBody>
      </p:sp>
      <p:sp>
        <p:nvSpPr>
          <p:cNvPr id="472" name="Google Shape;472;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lang="es-MX"/>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D686E"/>
              </a:buClr>
              <a:buSzPts val="1200"/>
              <a:buFont typeface="Open Sans"/>
              <a:buNone/>
            </a:pPr>
            <a:r>
              <a:rPr lang="es-MX" sz="1200">
                <a:solidFill>
                  <a:srgbClr val="5D686E"/>
                </a:solidFill>
                <a:latin typeface="Open Sans"/>
                <a:sym typeface="Open Sans"/>
              </a:rPr>
              <a:t>Actividad (por ejemplo, realizar una búsqueda o clasificar una lista) </a:t>
            </a:r>
            <a:endParaRPr lang="es-MX"/>
          </a:p>
          <a:p>
            <a:pPr marL="0" marR="0" lvl="0" indent="0" algn="l" rtl="0">
              <a:lnSpc>
                <a:spcPct val="100000"/>
              </a:lnSpc>
              <a:spcBef>
                <a:spcPts val="0"/>
              </a:spcBef>
              <a:spcAft>
                <a:spcPts val="0"/>
              </a:spcAft>
              <a:buClr>
                <a:srgbClr val="5D686E"/>
              </a:buClr>
              <a:buSzPts val="1200"/>
              <a:buFont typeface="Open Sans"/>
              <a:buNone/>
            </a:pPr>
            <a:r>
              <a:rPr lang="es-MX" sz="1200">
                <a:solidFill>
                  <a:srgbClr val="5D686E"/>
                </a:solidFill>
                <a:latin typeface="Open Sans"/>
                <a:sym typeface="Open Sans"/>
              </a:rPr>
              <a:t>Formato alternativo (por ejemplo, almacenar ASCII como Unicode). </a:t>
            </a:r>
            <a:endParaRPr lang="es-MX"/>
          </a:p>
          <a:p>
            <a:pPr marL="0" marR="0" lvl="0" indent="0" algn="l" rtl="0">
              <a:lnSpc>
                <a:spcPct val="100000"/>
              </a:lnSpc>
              <a:spcBef>
                <a:spcPts val="0"/>
              </a:spcBef>
              <a:spcAft>
                <a:spcPts val="0"/>
              </a:spcAft>
              <a:buClr>
                <a:srgbClr val="5D686E"/>
              </a:buClr>
              <a:buSzPts val="1200"/>
              <a:buFont typeface="Open Sans"/>
              <a:buNone/>
            </a:pPr>
            <a:r>
              <a:rPr lang="es-MX" sz="1200">
                <a:solidFill>
                  <a:srgbClr val="5D686E"/>
                </a:solidFill>
                <a:latin typeface="Open Sans"/>
                <a:sym typeface="Open Sans"/>
              </a:rPr>
              <a:t>También puede realizarse una validación adicional durante el procesamiento. Los nombres de dominio y direcciones de correo electrónico pueden procesarse en una cantidad ilimitada de formas*, lo que reafirma la necesidad de contar con convenciones para garantizar que los datos se comprendan y clasifiquen de manera uniforme. </a:t>
            </a:r>
            <a:r>
              <a:rPr lang="es-MX" sz="1200" b="0" i="0" u="none" strike="noStrike">
                <a:solidFill>
                  <a:schemeClr val="dk1"/>
                </a:solidFill>
                <a:latin typeface="Calibri"/>
                <a:sym typeface="Calibri"/>
              </a:rPr>
              <a:t>*Ejemplos: Identificar personas en Nueva Zelanda al buscar dentro del ccTLD .nz; identificar farmacéuticos al buscar direcciones de correo electrónico usuario@*.pharmacist.</a:t>
            </a:r>
            <a:endParaRPr lang="es-MX" sz="1200">
              <a:solidFill>
                <a:srgbClr val="5D686E"/>
              </a:solidFill>
              <a:latin typeface="Open Sans"/>
              <a:ea typeface="Open Sans"/>
              <a:cs typeface="Open Sans"/>
              <a:sym typeface="Open Sans"/>
            </a:endParaRPr>
          </a:p>
          <a:p>
            <a:pPr marL="0" lvl="0" indent="0" algn="l" rtl="0">
              <a:spcBef>
                <a:spcPts val="0"/>
              </a:spcBef>
              <a:spcAft>
                <a:spcPts val="0"/>
              </a:spcAft>
              <a:buNone/>
            </a:pPr>
            <a:endParaRPr lang="es-MX"/>
          </a:p>
          <a:p>
            <a:pPr marL="0" lvl="0" indent="0" algn="l" rtl="0">
              <a:spcBef>
                <a:spcPts val="0"/>
              </a:spcBef>
              <a:spcAft>
                <a:spcPts val="0"/>
              </a:spcAft>
              <a:buNone/>
            </a:pPr>
            <a:r>
              <a:rPr lang="es-MX"/>
              <a:t>Recomendaciones: </a:t>
            </a:r>
          </a:p>
          <a:p>
            <a:pPr marL="0" lvl="0" indent="0" algn="l" rtl="0">
              <a:spcBef>
                <a:spcPts val="0"/>
              </a:spcBef>
              <a:spcAft>
                <a:spcPts val="0"/>
              </a:spcAft>
              <a:buNone/>
            </a:pPr>
            <a:r>
              <a:rPr lang="es-MX" sz="1200">
                <a:solidFill>
                  <a:schemeClr val="dk1"/>
                </a:solidFill>
                <a:latin typeface="Calibri"/>
                <a:sym typeface="Calibri"/>
              </a:rPr>
              <a:t>Debido a que el estándar Unicode se expande de manera continua, los puntos de código no definidos al momento en que se creó el servicio o la aplicación deberían ser controlados a fin de garantizar que no “interrumpan” la experiencia del usuario. Tipos de letras faltantes en el sistema operativo subyacente pueden ocasionar caracteres que no pueden mostrarse (con frecuencia, el carácter “” se utiliza para representar los mismos), pero esta situación no debería generar un fallo irrecuperable.</a:t>
            </a:r>
            <a:endParaRPr lang="es-MX"/>
          </a:p>
          <a:p>
            <a:pPr marL="0" lvl="0" indent="0" algn="l" rtl="0">
              <a:spcBef>
                <a:spcPts val="0"/>
              </a:spcBef>
              <a:spcAft>
                <a:spcPts val="0"/>
              </a:spcAft>
              <a:buNone/>
            </a:pPr>
            <a:r>
              <a:rPr lang="es-MX" sz="1200">
                <a:solidFill>
                  <a:schemeClr val="dk1"/>
                </a:solidFill>
                <a:latin typeface="Calibri"/>
                <a:sym typeface="Calibri"/>
              </a:rPr>
              <a:t>Utilice API habilitadas con Unicode compatibles.</a:t>
            </a:r>
            <a:endParaRPr lang="es-MX"/>
          </a:p>
          <a:p>
            <a:pPr marL="0" lvl="0" indent="0" algn="l" rtl="0">
              <a:spcBef>
                <a:spcPts val="0"/>
              </a:spcBef>
              <a:spcAft>
                <a:spcPts val="0"/>
              </a:spcAft>
              <a:buNone/>
            </a:pPr>
            <a:r>
              <a:rPr lang="es-MX" sz="1200">
                <a:solidFill>
                  <a:schemeClr val="dk1"/>
                </a:solidFill>
                <a:latin typeface="Calibri"/>
                <a:sym typeface="Calibri"/>
              </a:rPr>
              <a:t>Utilice la última versión del Protocolo de Nombres de Dominio Internacionalizados en Aplicaciones (IDNA) [http://tools.ietf.org/html/rfc5891] y los documentos de tablas [http://tools.ietf.org/html/rfc5892] para Nombres de Dominios Internacionalizados (IDN).</a:t>
            </a:r>
            <a:endParaRPr lang="es-MX"/>
          </a:p>
          <a:p>
            <a:pPr marL="0" lvl="0" indent="0" algn="l" rtl="0">
              <a:spcBef>
                <a:spcPts val="0"/>
              </a:spcBef>
              <a:spcAft>
                <a:spcPts val="0"/>
              </a:spcAft>
              <a:buNone/>
            </a:pPr>
            <a:r>
              <a:rPr lang="es-MX" sz="1200">
                <a:solidFill>
                  <a:schemeClr val="dk1"/>
                </a:solidFill>
                <a:latin typeface="Calibri"/>
                <a:sym typeface="Calibri"/>
              </a:rPr>
              <a:t>Realice el procesamiento en formato UTF-8 siempre que sea posible. </a:t>
            </a:r>
            <a:endParaRPr lang="es-MX"/>
          </a:p>
          <a:p>
            <a:pPr marL="0" lvl="0" indent="0" algn="l" rtl="0">
              <a:spcBef>
                <a:spcPts val="0"/>
              </a:spcBef>
              <a:spcAft>
                <a:spcPts val="0"/>
              </a:spcAft>
              <a:buNone/>
            </a:pPr>
            <a:r>
              <a:rPr lang="es-MX" sz="1200">
                <a:solidFill>
                  <a:schemeClr val="dk1"/>
                </a:solidFill>
                <a:latin typeface="Calibri"/>
                <a:sym typeface="Calibri"/>
              </a:rPr>
              <a:t>Asegúrese que el producto o la función maneje los números de la forma esperada. Por ejemplo, los numerales de ASCII y las representaciones numéricas ideográficas asiáticas deberían tratarse como números. [RFC5892, enlace anterior]</a:t>
            </a:r>
            <a:endParaRPr lang="es-MX"/>
          </a:p>
          <a:p>
            <a:pPr marL="0" lvl="0" indent="0" algn="l" rtl="0">
              <a:spcBef>
                <a:spcPts val="0"/>
              </a:spcBef>
              <a:spcAft>
                <a:spcPts val="0"/>
              </a:spcAft>
              <a:buNone/>
            </a:pPr>
            <a:r>
              <a:rPr lang="es-MX" sz="1200">
                <a:solidFill>
                  <a:schemeClr val="dk1"/>
                </a:solidFill>
                <a:latin typeface="Calibri"/>
                <a:sym typeface="Calibri"/>
              </a:rPr>
              <a:t>Actualice las aplicaciones y los servidores/servicios en conjunto. Si el servidor es Unicode y el cliente no es Unicode o viceversa, los datos deberán ser convertidos a cada página de código cada vez que viajen entre el servidor y el cliente.</a:t>
            </a:r>
            <a:endParaRPr lang="es-MX"/>
          </a:p>
          <a:p>
            <a:pPr marL="0" lvl="0" indent="0" algn="l" rtl="0">
              <a:spcBef>
                <a:spcPts val="0"/>
              </a:spcBef>
              <a:spcAft>
                <a:spcPts val="0"/>
              </a:spcAft>
              <a:buNone/>
            </a:pPr>
            <a:r>
              <a:rPr lang="es-MX" sz="1200">
                <a:solidFill>
                  <a:schemeClr val="dk1"/>
                </a:solidFill>
                <a:latin typeface="Calibri"/>
                <a:sym typeface="Calibri"/>
              </a:rPr>
              <a:t>Realice revisiones de código para evitar ataques de desbordamiento de búfer. Al realizar la transformación de caracteres, las cadenas de caracteres de texto pueden crecer o reducirse considerablemente.</a:t>
            </a:r>
            <a:endParaRPr lang="es-MX"/>
          </a:p>
        </p:txBody>
      </p:sp>
      <p:sp>
        <p:nvSpPr>
          <p:cNvPr id="481" name="Google Shape;481;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lang="es-MX"/>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D686E"/>
              </a:buClr>
              <a:buSzPts val="1200"/>
              <a:buFont typeface="Open Sans"/>
              <a:buNone/>
            </a:pPr>
            <a:r>
              <a:rPr lang="es-MX" sz="1200">
                <a:solidFill>
                  <a:srgbClr val="5D686E"/>
                </a:solidFill>
                <a:latin typeface="Open Sans"/>
                <a:sym typeface="Open Sans"/>
              </a:rPr>
              <a:t>Actividad (por ejemplo, realizar una búsqueda o clasificar una lista) </a:t>
            </a:r>
            <a:endParaRPr lang="es-MX"/>
          </a:p>
          <a:p>
            <a:pPr marL="0" marR="0" lvl="0" indent="0" algn="l" rtl="0">
              <a:lnSpc>
                <a:spcPct val="100000"/>
              </a:lnSpc>
              <a:spcBef>
                <a:spcPts val="0"/>
              </a:spcBef>
              <a:spcAft>
                <a:spcPts val="0"/>
              </a:spcAft>
              <a:buClr>
                <a:srgbClr val="5D686E"/>
              </a:buClr>
              <a:buSzPts val="1200"/>
              <a:buFont typeface="Open Sans"/>
              <a:buNone/>
            </a:pPr>
            <a:r>
              <a:rPr lang="es-MX" sz="1200">
                <a:solidFill>
                  <a:srgbClr val="5D686E"/>
                </a:solidFill>
                <a:latin typeface="Open Sans"/>
                <a:sym typeface="Open Sans"/>
              </a:rPr>
              <a:t>Formato alternativo (por ejemplo, almacenar ASCII como Unicode). </a:t>
            </a:r>
            <a:endParaRPr lang="es-MX"/>
          </a:p>
          <a:p>
            <a:pPr marL="0" marR="0" lvl="0" indent="0" algn="l" rtl="0">
              <a:lnSpc>
                <a:spcPct val="100000"/>
              </a:lnSpc>
              <a:spcBef>
                <a:spcPts val="0"/>
              </a:spcBef>
              <a:spcAft>
                <a:spcPts val="0"/>
              </a:spcAft>
              <a:buClr>
                <a:srgbClr val="5D686E"/>
              </a:buClr>
              <a:buSzPts val="1200"/>
              <a:buFont typeface="Open Sans"/>
              <a:buNone/>
            </a:pPr>
            <a:r>
              <a:rPr lang="es-MX" sz="1200">
                <a:solidFill>
                  <a:srgbClr val="5D686E"/>
                </a:solidFill>
                <a:latin typeface="Open Sans"/>
                <a:sym typeface="Open Sans"/>
              </a:rPr>
              <a:t>También puede realizarse una validación adicional durante el procesamiento. Los nombres de dominio y direcciones de correo electrónico pueden procesarse en una cantidad ilimitada de formas*, lo que reafirma la necesidad de contar con convenciones para garantizar que los datos se comprendan y clasifiquen de manera uniforme. </a:t>
            </a:r>
            <a:r>
              <a:rPr lang="es-MX" sz="1200" b="0" i="0" u="none" strike="noStrike">
                <a:solidFill>
                  <a:schemeClr val="dk1"/>
                </a:solidFill>
                <a:latin typeface="Calibri"/>
                <a:sym typeface="Calibri"/>
              </a:rPr>
              <a:t>*Ejemplos: Identificar personas en Nueva Zelanda al buscar dentro del ccTLD .nz; identificar farmacéuticos al buscar direcciones de correo electrónico usuario@*.pharmacist.</a:t>
            </a:r>
            <a:endParaRPr lang="es-MX" sz="1200">
              <a:solidFill>
                <a:srgbClr val="5D686E"/>
              </a:solidFill>
              <a:latin typeface="Open Sans"/>
              <a:ea typeface="Open Sans"/>
              <a:cs typeface="Open Sans"/>
              <a:sym typeface="Open Sans"/>
            </a:endParaRPr>
          </a:p>
          <a:p>
            <a:pPr marL="0" lvl="0" indent="0" algn="l" rtl="0">
              <a:spcBef>
                <a:spcPts val="0"/>
              </a:spcBef>
              <a:spcAft>
                <a:spcPts val="0"/>
              </a:spcAft>
              <a:buNone/>
            </a:pPr>
            <a:endParaRPr lang="es-MX"/>
          </a:p>
          <a:p>
            <a:pPr marL="0" lvl="0" indent="0" algn="l" rtl="0">
              <a:spcBef>
                <a:spcPts val="0"/>
              </a:spcBef>
              <a:spcAft>
                <a:spcPts val="0"/>
              </a:spcAft>
              <a:buNone/>
            </a:pPr>
            <a:r>
              <a:rPr lang="es-MX"/>
              <a:t>Recomendaciones: </a:t>
            </a:r>
          </a:p>
          <a:p>
            <a:pPr marL="0" lvl="0" indent="0" algn="l" rtl="0">
              <a:spcBef>
                <a:spcPts val="0"/>
              </a:spcBef>
              <a:spcAft>
                <a:spcPts val="0"/>
              </a:spcAft>
              <a:buNone/>
            </a:pPr>
            <a:r>
              <a:rPr lang="es-MX" sz="1200">
                <a:solidFill>
                  <a:schemeClr val="dk1"/>
                </a:solidFill>
                <a:latin typeface="Calibri"/>
                <a:sym typeface="Calibri"/>
              </a:rPr>
              <a:t>Debido a que el estándar Unicode se expande de manera continua, los puntos de código no definidos al momento en que se creó el servicio o la aplicación deberían ser controlados a fin de garantizar que no “interrumpan” la experiencia del usuario. Tipos de letras faltantes en el sistema operativo subyacente pueden ocasionar caracteres que no pueden mostrarse (con frecuencia, el carácter “” se utiliza para representar los mismos), pero esta situación no debería generar un fallo irrecuperable.</a:t>
            </a:r>
            <a:endParaRPr lang="es-MX"/>
          </a:p>
          <a:p>
            <a:pPr marL="0" lvl="0" indent="0" algn="l" rtl="0">
              <a:spcBef>
                <a:spcPts val="0"/>
              </a:spcBef>
              <a:spcAft>
                <a:spcPts val="0"/>
              </a:spcAft>
              <a:buNone/>
            </a:pPr>
            <a:r>
              <a:rPr lang="es-MX" sz="1200">
                <a:solidFill>
                  <a:schemeClr val="dk1"/>
                </a:solidFill>
                <a:latin typeface="Calibri"/>
                <a:sym typeface="Calibri"/>
              </a:rPr>
              <a:t>Utilice API habilitadas con Unicode compatibles.</a:t>
            </a:r>
            <a:endParaRPr lang="es-MX"/>
          </a:p>
          <a:p>
            <a:pPr marL="0" lvl="0" indent="0" algn="l" rtl="0">
              <a:spcBef>
                <a:spcPts val="0"/>
              </a:spcBef>
              <a:spcAft>
                <a:spcPts val="0"/>
              </a:spcAft>
              <a:buNone/>
            </a:pPr>
            <a:r>
              <a:rPr lang="es-MX" sz="1200">
                <a:solidFill>
                  <a:schemeClr val="dk1"/>
                </a:solidFill>
                <a:latin typeface="Calibri"/>
                <a:sym typeface="Calibri"/>
              </a:rPr>
              <a:t>Utilice la última versión del Protocolo de Nombres de Dominio Internacionalizados en Aplicaciones (IDNA) [http://tools.ietf.org/html/rfc5891] y los documentos de tablas [http://tools.ietf.org/html/rfc5892] para Nombres de Dominios Internacionalizados (IDN).</a:t>
            </a:r>
            <a:endParaRPr lang="es-MX"/>
          </a:p>
          <a:p>
            <a:pPr marL="0" lvl="0" indent="0" algn="l" rtl="0">
              <a:spcBef>
                <a:spcPts val="0"/>
              </a:spcBef>
              <a:spcAft>
                <a:spcPts val="0"/>
              </a:spcAft>
              <a:buNone/>
            </a:pPr>
            <a:r>
              <a:rPr lang="es-MX" sz="1200">
                <a:solidFill>
                  <a:schemeClr val="dk1"/>
                </a:solidFill>
                <a:latin typeface="Calibri"/>
                <a:sym typeface="Calibri"/>
              </a:rPr>
              <a:t>Realice el procesamiento en formato UTF-8 siempre que sea posible. </a:t>
            </a:r>
            <a:endParaRPr lang="es-MX"/>
          </a:p>
          <a:p>
            <a:pPr marL="0" lvl="0" indent="0" algn="l" rtl="0">
              <a:spcBef>
                <a:spcPts val="0"/>
              </a:spcBef>
              <a:spcAft>
                <a:spcPts val="0"/>
              </a:spcAft>
              <a:buNone/>
            </a:pPr>
            <a:r>
              <a:rPr lang="es-MX" sz="1200">
                <a:solidFill>
                  <a:schemeClr val="dk1"/>
                </a:solidFill>
                <a:latin typeface="Calibri"/>
                <a:sym typeface="Calibri"/>
              </a:rPr>
              <a:t>Asegúrese que el producto o la función maneje los números de la forma esperada. Por ejemplo, los numerales de ASCII y las representaciones numéricas ideográficas asiáticas deberían tratarse como números. [RFC5892, enlace anterior]</a:t>
            </a:r>
            <a:endParaRPr lang="es-MX"/>
          </a:p>
          <a:p>
            <a:pPr marL="0" lvl="0" indent="0" algn="l" rtl="0">
              <a:spcBef>
                <a:spcPts val="0"/>
              </a:spcBef>
              <a:spcAft>
                <a:spcPts val="0"/>
              </a:spcAft>
              <a:buNone/>
            </a:pPr>
            <a:r>
              <a:rPr lang="es-MX" sz="1200">
                <a:solidFill>
                  <a:schemeClr val="dk1"/>
                </a:solidFill>
                <a:latin typeface="Calibri"/>
                <a:sym typeface="Calibri"/>
              </a:rPr>
              <a:t>Actualice las aplicaciones y los servidores/servicios en conjunto. Si el servidor es Unicode y el cliente no es Unicode o viceversa, los datos deberán ser convertidos a cada página de código cada vez que viajen entre el servidor y el cliente.</a:t>
            </a:r>
            <a:endParaRPr lang="es-MX"/>
          </a:p>
          <a:p>
            <a:pPr marL="0" lvl="0" indent="0" algn="l" rtl="0">
              <a:spcBef>
                <a:spcPts val="0"/>
              </a:spcBef>
              <a:spcAft>
                <a:spcPts val="0"/>
              </a:spcAft>
              <a:buNone/>
            </a:pPr>
            <a:r>
              <a:rPr lang="es-MX" sz="1200">
                <a:solidFill>
                  <a:schemeClr val="dk1"/>
                </a:solidFill>
                <a:latin typeface="Calibri"/>
                <a:sym typeface="Calibri"/>
              </a:rPr>
              <a:t>Realice revisiones de código para evitar ataques de desbordamiento de búfer. Al realizar la transformación de caracteres, las cadenas de caracteres de texto pueden crecer o reducirse considerablemente.</a:t>
            </a:r>
            <a:endParaRPr lang="es-MX"/>
          </a:p>
        </p:txBody>
      </p:sp>
      <p:sp>
        <p:nvSpPr>
          <p:cNvPr id="490" name="Google Shape;490;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lang="es-MX"/>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MX" sz="1200">
                <a:solidFill>
                  <a:schemeClr val="dk1"/>
                </a:solidFill>
                <a:latin typeface="Calibri"/>
                <a:sym typeface="Calibri"/>
              </a:rPr>
              <a:t>La visualización de nombres de dominio y direcciones de correo electrónico es generalmente simple cuando los códigos de escritura utilizados son compatibles con el SO subyacente y las cadenas de caracteres se almacenan en Unicode; de lo contrario, es posible que se requieran transformaciones específicas de las aplicaciones.</a:t>
            </a:r>
            <a:endParaRPr lang="es-MX"/>
          </a:p>
          <a:p>
            <a:pPr marL="0" lvl="0" indent="0" algn="l" rtl="0">
              <a:spcBef>
                <a:spcPts val="0"/>
              </a:spcBef>
              <a:spcAft>
                <a:spcPts val="0"/>
              </a:spcAft>
              <a:buNone/>
            </a:pPr>
            <a:endParaRPr lang="es-MX" sz="1200">
              <a:solidFill>
                <a:schemeClr val="dk1"/>
              </a:solidFill>
              <a:latin typeface="Calibri"/>
              <a:ea typeface="Calibri"/>
              <a:cs typeface="Calibri"/>
              <a:sym typeface="Calibri"/>
            </a:endParaRPr>
          </a:p>
          <a:p>
            <a:pPr marL="0" lvl="0" indent="0" algn="l" rtl="0">
              <a:spcBef>
                <a:spcPts val="0"/>
              </a:spcBef>
              <a:spcAft>
                <a:spcPts val="0"/>
              </a:spcAft>
              <a:buNone/>
            </a:pPr>
            <a:r>
              <a:rPr lang="es-MX" sz="1200">
                <a:solidFill>
                  <a:schemeClr val="dk1"/>
                </a:solidFill>
                <a:latin typeface="Calibri"/>
                <a:sym typeface="Calibri"/>
              </a:rPr>
              <a:t>Recomendaciones </a:t>
            </a:r>
            <a:endParaRPr lang="es-MX"/>
          </a:p>
          <a:p>
            <a:pPr marL="0" lvl="0" indent="0" algn="l" rtl="0">
              <a:spcBef>
                <a:spcPts val="0"/>
              </a:spcBef>
              <a:spcAft>
                <a:spcPts val="0"/>
              </a:spcAft>
              <a:buNone/>
            </a:pPr>
            <a:r>
              <a:rPr lang="es-MX" sz="1200">
                <a:solidFill>
                  <a:schemeClr val="dk1"/>
                </a:solidFill>
                <a:latin typeface="Calibri"/>
                <a:sym typeface="Calibri"/>
              </a:rPr>
              <a:t>Visualice todos los puntos de código Unicode compatibles con el sistema operativo subyacente. Si una aplicación mantiene sus propios juegos de fuentes, se debería ofrecer compatibilidad integral con Unicode al conjunto de fuentes disponibles del sistema operativo.</a:t>
            </a:r>
            <a:endParaRPr lang="es-MX"/>
          </a:p>
          <a:p>
            <a:pPr marL="0" lvl="0" indent="0" algn="l" rtl="0">
              <a:spcBef>
                <a:spcPts val="0"/>
              </a:spcBef>
              <a:spcAft>
                <a:spcPts val="0"/>
              </a:spcAft>
              <a:buNone/>
            </a:pPr>
            <a:r>
              <a:rPr lang="es-MX" sz="1200">
                <a:solidFill>
                  <a:schemeClr val="dk1"/>
                </a:solidFill>
                <a:latin typeface="Calibri"/>
                <a:sym typeface="Calibri"/>
              </a:rPr>
              <a:t>Al desarrollar una aplicación o un servicio, o al operar un registro, considere los lenguajes compatibles y asegúrese de que el SO y las aplicaciones incluyan dichos lenguajes.</a:t>
            </a:r>
            <a:endParaRPr lang="es-MX"/>
          </a:p>
          <a:p>
            <a:pPr marL="0" lvl="0" indent="0" algn="l" rtl="0">
              <a:spcBef>
                <a:spcPts val="0"/>
              </a:spcBef>
              <a:spcAft>
                <a:spcPts val="0"/>
              </a:spcAft>
              <a:buNone/>
            </a:pPr>
            <a:r>
              <a:rPr lang="es-MX" sz="1200">
                <a:solidFill>
                  <a:schemeClr val="dk1"/>
                </a:solidFill>
                <a:latin typeface="Calibri"/>
                <a:sym typeface="Calibri"/>
              </a:rPr>
              <a:t>Convierta los datos que no tienen formato Unicode a Unicode antes de visualizarlos. Por ejemplo, el usuario final debería ver “todos.みんな” en lugar de “todos.xn--q9jyb4c”. (Esta conversión es un ejemplo de procesamiento listo para la Aceptación Universal).</a:t>
            </a:r>
            <a:endParaRPr lang="es-MX"/>
          </a:p>
          <a:p>
            <a:pPr marL="0" lvl="0" indent="0" algn="l" rtl="0">
              <a:spcBef>
                <a:spcPts val="0"/>
              </a:spcBef>
              <a:spcAft>
                <a:spcPts val="0"/>
              </a:spcAft>
              <a:buNone/>
            </a:pPr>
            <a:r>
              <a:rPr lang="es-MX" sz="1200">
                <a:solidFill>
                  <a:schemeClr val="dk1"/>
                </a:solidFill>
                <a:latin typeface="Calibri"/>
                <a:sym typeface="Calibri"/>
              </a:rPr>
              <a:t>Visualice Unicode de manera predeterminada. Utilice texto con Punycode para el usuario solo cuando aporte un beneficio. Aumente la visualización de Unicode con texto sensible al contexto con Punycode a modo de mitigación.</a:t>
            </a:r>
            <a:endParaRPr lang="es-MX"/>
          </a:p>
          <a:p>
            <a:pPr marL="0" lvl="0" indent="0" algn="l" rtl="0">
              <a:spcBef>
                <a:spcPts val="0"/>
              </a:spcBef>
              <a:spcAft>
                <a:spcPts val="0"/>
              </a:spcAft>
              <a:buNone/>
            </a:pPr>
            <a:r>
              <a:rPr lang="es-MX" sz="1200">
                <a:solidFill>
                  <a:schemeClr val="dk1"/>
                </a:solidFill>
                <a:latin typeface="Calibri"/>
                <a:sym typeface="Calibri"/>
              </a:rPr>
              <a:t>Considere que las direcciones con combinación de códigos de escritura se volverán más comunes. Algunos caracteres Unicode pueden parecer iguales ante el ojo humano, pero diferentes para las computadoras. No suponga que las cadenas de caracteres con combinación de códigos de escritura tienen propósitos maliciosos, tales como phishing, y si la interfaz del usuario hace que las cadenas de caracteres llamen la atención del usuario, asegúrese que lo haga de manera que no resulte perjudicial a los usuarios de códigos de escritura no latinos.</a:t>
            </a:r>
            <a:endParaRPr lang="es-MX"/>
          </a:p>
          <a:p>
            <a:pPr marL="0" lvl="0" indent="0" algn="l" rtl="0">
              <a:spcBef>
                <a:spcPts val="0"/>
              </a:spcBef>
              <a:spcAft>
                <a:spcPts val="0"/>
              </a:spcAft>
              <a:buNone/>
            </a:pPr>
            <a:r>
              <a:rPr lang="es-MX" sz="1200">
                <a:solidFill>
                  <a:schemeClr val="dk1"/>
                </a:solidFill>
                <a:latin typeface="Calibri"/>
                <a:sym typeface="Calibri"/>
              </a:rPr>
              <a:t> Obtenga más información sobre las Consideraciones de seguridad de Unicode en: http://unicode.org/reports/tr36/. </a:t>
            </a:r>
            <a:endParaRPr lang="es-MX"/>
          </a:p>
          <a:p>
            <a:pPr marL="0" lvl="0" indent="0" algn="l" rtl="0">
              <a:spcBef>
                <a:spcPts val="0"/>
              </a:spcBef>
              <a:spcAft>
                <a:spcPts val="0"/>
              </a:spcAft>
              <a:buNone/>
            </a:pPr>
            <a:r>
              <a:rPr lang="es-MX" sz="1200">
                <a:solidFill>
                  <a:schemeClr val="dk1"/>
                </a:solidFill>
                <a:latin typeface="Calibri"/>
                <a:sym typeface="Calibri"/>
              </a:rPr>
              <a:t>Use el Procesamiento de Compatibilidad de IDNA para Unicode a fin de cumplir con las expectativas de los usuarios. Para obtener más información, visite: http://unicode.org/reports/tr46/.</a:t>
            </a:r>
            <a:endParaRPr lang="es-MX"/>
          </a:p>
          <a:p>
            <a:pPr marL="0" lvl="0" indent="0" algn="l" rtl="0">
              <a:spcBef>
                <a:spcPts val="0"/>
              </a:spcBef>
              <a:spcAft>
                <a:spcPts val="0"/>
              </a:spcAft>
              <a:buNone/>
            </a:pPr>
            <a:r>
              <a:rPr lang="es-MX" sz="1200">
                <a:solidFill>
                  <a:schemeClr val="dk1"/>
                </a:solidFill>
                <a:latin typeface="Calibri"/>
                <a:sym typeface="Calibri"/>
              </a:rPr>
              <a:t>Tenga presente los caracteres no asignados y no permitidos. Obtenga más información en la RFC 5892: https://tools.ietf.org/rfc/rfc5892.txt.</a:t>
            </a:r>
            <a:endParaRPr lang="es-MX"/>
          </a:p>
        </p:txBody>
      </p:sp>
      <p:sp>
        <p:nvSpPr>
          <p:cNvPr id="499" name="Google Shape;499;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lang="es-MX"/>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MX" sz="1200">
                <a:solidFill>
                  <a:schemeClr val="dk1"/>
                </a:solidFill>
                <a:latin typeface="Calibri"/>
                <a:sym typeface="Calibri"/>
              </a:rPr>
              <a:t>La visualización de nombres de dominio y direcciones de correo electrónico es generalmente simple cuando los códigos de escritura utilizados son compatibles con el SO subyacente y las cadenas de caracteres se almacenan en Unicode; de lo contrario, es posible que se requieran transformaciones específicas de las aplicaciones.</a:t>
            </a:r>
            <a:endParaRPr lang="es-MX"/>
          </a:p>
          <a:p>
            <a:pPr marL="0" lvl="0" indent="0" algn="l" rtl="0">
              <a:spcBef>
                <a:spcPts val="0"/>
              </a:spcBef>
              <a:spcAft>
                <a:spcPts val="0"/>
              </a:spcAft>
              <a:buNone/>
            </a:pPr>
            <a:endParaRPr lang="es-MX" sz="1200">
              <a:solidFill>
                <a:schemeClr val="dk1"/>
              </a:solidFill>
              <a:latin typeface="Calibri"/>
              <a:ea typeface="Calibri"/>
              <a:cs typeface="Calibri"/>
              <a:sym typeface="Calibri"/>
            </a:endParaRPr>
          </a:p>
          <a:p>
            <a:pPr marL="0" lvl="0" indent="0" algn="l" rtl="0">
              <a:spcBef>
                <a:spcPts val="0"/>
              </a:spcBef>
              <a:spcAft>
                <a:spcPts val="0"/>
              </a:spcAft>
              <a:buNone/>
            </a:pPr>
            <a:r>
              <a:rPr lang="es-MX" sz="1200">
                <a:solidFill>
                  <a:schemeClr val="dk1"/>
                </a:solidFill>
                <a:latin typeface="Calibri"/>
                <a:sym typeface="Calibri"/>
              </a:rPr>
              <a:t>Recomendaciones </a:t>
            </a:r>
            <a:endParaRPr lang="es-MX"/>
          </a:p>
          <a:p>
            <a:pPr marL="0" lvl="0" indent="0" algn="l" rtl="0">
              <a:spcBef>
                <a:spcPts val="0"/>
              </a:spcBef>
              <a:spcAft>
                <a:spcPts val="0"/>
              </a:spcAft>
              <a:buNone/>
            </a:pPr>
            <a:r>
              <a:rPr lang="es-MX" sz="1200">
                <a:solidFill>
                  <a:schemeClr val="dk1"/>
                </a:solidFill>
                <a:latin typeface="Calibri"/>
                <a:sym typeface="Calibri"/>
              </a:rPr>
              <a:t>Visualice todos los puntos de código Unicode compatibles con el sistema operativo subyacente. Si una aplicación mantiene sus propios juegos de fuentes, se debería ofrecer compatibilidad integral con Unicode al conjunto de fuentes disponibles del sistema operativo.</a:t>
            </a:r>
            <a:endParaRPr lang="es-MX"/>
          </a:p>
          <a:p>
            <a:pPr marL="0" lvl="0" indent="0" algn="l" rtl="0">
              <a:spcBef>
                <a:spcPts val="0"/>
              </a:spcBef>
              <a:spcAft>
                <a:spcPts val="0"/>
              </a:spcAft>
              <a:buNone/>
            </a:pPr>
            <a:r>
              <a:rPr lang="es-MX" sz="1200">
                <a:solidFill>
                  <a:schemeClr val="dk1"/>
                </a:solidFill>
                <a:latin typeface="Calibri"/>
                <a:sym typeface="Calibri"/>
              </a:rPr>
              <a:t>Al desarrollar una aplicación o un servicio, o al operar un registro, considere los lenguajes compatibles y asegúrese de que el SO y las aplicaciones incluyan dichos lenguajes.</a:t>
            </a:r>
            <a:endParaRPr lang="es-MX"/>
          </a:p>
          <a:p>
            <a:pPr marL="0" lvl="0" indent="0" algn="l" rtl="0">
              <a:spcBef>
                <a:spcPts val="0"/>
              </a:spcBef>
              <a:spcAft>
                <a:spcPts val="0"/>
              </a:spcAft>
              <a:buNone/>
            </a:pPr>
            <a:r>
              <a:rPr lang="es-MX" sz="1200">
                <a:solidFill>
                  <a:schemeClr val="dk1"/>
                </a:solidFill>
                <a:latin typeface="Calibri"/>
                <a:sym typeface="Calibri"/>
              </a:rPr>
              <a:t>Convierta los datos que no tienen formato Unicode a Unicode antes de visualizarlos. Por ejemplo, el usuario final debería ver “todos.みんな” en lugar de “todos.xn--q9jyb4c”. (Esta conversión es un ejemplo de procesamiento listo para la Aceptación Universal).</a:t>
            </a:r>
            <a:endParaRPr lang="es-MX"/>
          </a:p>
          <a:p>
            <a:pPr marL="0" lvl="0" indent="0" algn="l" rtl="0">
              <a:spcBef>
                <a:spcPts val="0"/>
              </a:spcBef>
              <a:spcAft>
                <a:spcPts val="0"/>
              </a:spcAft>
              <a:buNone/>
            </a:pPr>
            <a:r>
              <a:rPr lang="es-MX" sz="1200">
                <a:solidFill>
                  <a:schemeClr val="dk1"/>
                </a:solidFill>
                <a:latin typeface="Calibri"/>
                <a:sym typeface="Calibri"/>
              </a:rPr>
              <a:t>Visualice Unicode de manera predeterminada. Utilice texto con Punycode para el usuario solo cuando aporte un beneficio. Aumente la visualización de Unicode con texto sensible al contexto con Punycode a modo de mitigación.</a:t>
            </a:r>
            <a:endParaRPr lang="es-MX"/>
          </a:p>
          <a:p>
            <a:pPr marL="0" lvl="0" indent="0" algn="l" rtl="0">
              <a:spcBef>
                <a:spcPts val="0"/>
              </a:spcBef>
              <a:spcAft>
                <a:spcPts val="0"/>
              </a:spcAft>
              <a:buNone/>
            </a:pPr>
            <a:r>
              <a:rPr lang="es-MX" sz="1200">
                <a:solidFill>
                  <a:schemeClr val="dk1"/>
                </a:solidFill>
                <a:latin typeface="Calibri"/>
                <a:sym typeface="Calibri"/>
              </a:rPr>
              <a:t>Considere que las direcciones con combinación de códigos de escritura se volverán más comunes. Algunos caracteres Unicode pueden parecer iguales ante el ojo humano, pero diferentes para las computadoras. No suponga que las cadenas de caracteres con combinación de códigos de escritura tienen propósitos maliciosos, tales como phishing, y si la interfaz del usuario hace que las cadenas de caracteres llamen la atención del usuario, asegúrese que lo haga de manera que no resulte perjudicial a los usuarios de códigos de escritura no latinos.</a:t>
            </a:r>
            <a:endParaRPr lang="es-MX"/>
          </a:p>
          <a:p>
            <a:pPr marL="0" lvl="0" indent="0" algn="l" rtl="0">
              <a:spcBef>
                <a:spcPts val="0"/>
              </a:spcBef>
              <a:spcAft>
                <a:spcPts val="0"/>
              </a:spcAft>
              <a:buNone/>
            </a:pPr>
            <a:r>
              <a:rPr lang="es-MX" sz="1200">
                <a:solidFill>
                  <a:schemeClr val="dk1"/>
                </a:solidFill>
                <a:latin typeface="Calibri"/>
                <a:sym typeface="Calibri"/>
              </a:rPr>
              <a:t> Obtenga más información sobre las Consideraciones de seguridad de Unicode en: http://unicode.org/reports/tr36/. </a:t>
            </a:r>
            <a:endParaRPr lang="es-MX"/>
          </a:p>
          <a:p>
            <a:pPr marL="0" lvl="0" indent="0" algn="l" rtl="0">
              <a:spcBef>
                <a:spcPts val="0"/>
              </a:spcBef>
              <a:spcAft>
                <a:spcPts val="0"/>
              </a:spcAft>
              <a:buNone/>
            </a:pPr>
            <a:r>
              <a:rPr lang="es-MX" sz="1200">
                <a:solidFill>
                  <a:schemeClr val="dk1"/>
                </a:solidFill>
                <a:latin typeface="Calibri"/>
                <a:sym typeface="Calibri"/>
              </a:rPr>
              <a:t>Use el Procesamiento de Compatibilidad de IDNA para Unicode a fin de cumplir con las expectativas de los usuarios. Para obtener más información, visite: http://unicode.org/reports/tr46/.</a:t>
            </a:r>
            <a:endParaRPr lang="es-MX"/>
          </a:p>
          <a:p>
            <a:pPr marL="0" lvl="0" indent="0" algn="l" rtl="0">
              <a:spcBef>
                <a:spcPts val="0"/>
              </a:spcBef>
              <a:spcAft>
                <a:spcPts val="0"/>
              </a:spcAft>
              <a:buNone/>
            </a:pPr>
            <a:r>
              <a:rPr lang="es-MX" sz="1200">
                <a:solidFill>
                  <a:schemeClr val="dk1"/>
                </a:solidFill>
                <a:latin typeface="Calibri"/>
                <a:sym typeface="Calibri"/>
              </a:rPr>
              <a:t>Tenga presente los caracteres no asignados y no permitidos. Obtenga más información en la RFC 5892: https://tools.ietf.org/rfc/rfc5892.txt.</a:t>
            </a:r>
            <a:endParaRPr lang="es-MX"/>
          </a:p>
        </p:txBody>
      </p:sp>
      <p:sp>
        <p:nvSpPr>
          <p:cNvPr id="508" name="Google Shape;508;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3036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Long">
  <p:cSld name="Title: Long">
    <p:bg>
      <p:bgPr>
        <a:solidFill>
          <a:schemeClr val="accent1"/>
        </a:solidFill>
        <a:effectLst/>
      </p:bgPr>
    </p:bg>
    <p:spTree>
      <p:nvGrpSpPr>
        <p:cNvPr id="1" name="Shape 10"/>
        <p:cNvGrpSpPr/>
        <p:nvPr/>
      </p:nvGrpSpPr>
      <p:grpSpPr>
        <a:xfrm>
          <a:off x="0" y="0"/>
          <a:ext cx="0" cy="0"/>
          <a:chOff x="0" y="0"/>
          <a:chExt cx="0" cy="0"/>
        </a:xfrm>
      </p:grpSpPr>
      <p:sp>
        <p:nvSpPr>
          <p:cNvPr id="11" name="Google Shape;11;p45"/>
          <p:cNvSpPr txBox="1">
            <a:spLocks noGrp="1"/>
          </p:cNvSpPr>
          <p:nvPr>
            <p:ph type="title"/>
          </p:nvPr>
        </p:nvSpPr>
        <p:spPr>
          <a:xfrm>
            <a:off x="473077" y="4191337"/>
            <a:ext cx="8137524" cy="115476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262626"/>
              </a:buClr>
              <a:buSzPts val="3200"/>
              <a:buFont typeface="Open Sans"/>
              <a:buNone/>
              <a:defRPr sz="3200" b="0" i="0" u="none" strike="noStrike" cap="none">
                <a:solidFill>
                  <a:srgbClr val="262626"/>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2" name="Google Shape;12;p45" descr="ua-deck_title-art.png"/>
          <p:cNvPicPr preferRelativeResize="0"/>
          <p:nvPr/>
        </p:nvPicPr>
        <p:blipFill rotWithShape="1">
          <a:blip r:embed="rId2">
            <a:alphaModFix/>
          </a:blip>
          <a:srcRect r="36900"/>
          <a:stretch/>
        </p:blipFill>
        <p:spPr>
          <a:xfrm>
            <a:off x="0" y="-1"/>
            <a:ext cx="9144000" cy="3758159"/>
          </a:xfrm>
          <a:prstGeom prst="rect">
            <a:avLst/>
          </a:prstGeom>
          <a:noFill/>
          <a:ln>
            <a:noFill/>
          </a:ln>
        </p:spPr>
      </p:pic>
      <p:sp>
        <p:nvSpPr>
          <p:cNvPr id="13" name="Google Shape;13;p45"/>
          <p:cNvSpPr txBox="1"/>
          <p:nvPr/>
        </p:nvSpPr>
        <p:spPr>
          <a:xfrm>
            <a:off x="7318073" y="6465474"/>
            <a:ext cx="1692519" cy="200055"/>
          </a:xfrm>
          <a:prstGeom prst="rect">
            <a:avLst/>
          </a:prstGeom>
          <a:noFill/>
          <a:ln>
            <a:noFill/>
          </a:ln>
        </p:spPr>
        <p:txBody>
          <a:bodyPr spcFirstLastPara="1" wrap="square" lIns="91425" tIns="0" rIns="0" bIns="0" anchor="ctr" anchorCtr="0">
            <a:spAutoFit/>
          </a:bodyPr>
          <a:lstStyle/>
          <a:p>
            <a:pPr marL="0" marR="0" lvl="0" indent="0" algn="l" rtl="0">
              <a:lnSpc>
                <a:spcPct val="110000"/>
              </a:lnSpc>
              <a:spcBef>
                <a:spcPts val="0"/>
              </a:spcBef>
              <a:spcAft>
                <a:spcPts val="0"/>
              </a:spcAft>
              <a:buNone/>
            </a:pPr>
            <a:r>
              <a:rPr lang="es-MX" sz="1200" b="0" i="0" u="none" strike="noStrike" cap="none">
                <a:solidFill>
                  <a:schemeClr val="dk2"/>
                </a:solidFill>
                <a:latin typeface="Open Sans Light"/>
                <a:sym typeface="Open Sans Light"/>
              </a:rPr>
              <a:t>Aceptación Universal</a:t>
            </a:r>
            <a:endParaRPr lang="es-MX" sz="1200" b="0" i="0" u="none" strike="noStrike" cap="none">
              <a:solidFill>
                <a:schemeClr val="dk2"/>
              </a:solidFill>
              <a:latin typeface="Open Sans Light"/>
              <a:ea typeface="Open Sans Light"/>
              <a:cs typeface="Open Sans Light"/>
              <a:sym typeface="Open Sans Light"/>
            </a:endParaRPr>
          </a:p>
        </p:txBody>
      </p:sp>
      <p:pic>
        <p:nvPicPr>
          <p:cNvPr id="14" name="Google Shape;14;p45" descr="ua-logo_wht.png"/>
          <p:cNvPicPr preferRelativeResize="0"/>
          <p:nvPr/>
        </p:nvPicPr>
        <p:blipFill rotWithShape="1">
          <a:blip r:embed="rId3">
            <a:alphaModFix amt="50000"/>
          </a:blip>
          <a:srcRect/>
          <a:stretch/>
        </p:blipFill>
        <p:spPr>
          <a:xfrm>
            <a:off x="7416496" y="5918780"/>
            <a:ext cx="1467358" cy="46634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Bullets">
  <p:cSld name="Text: Bullets">
    <p:spTree>
      <p:nvGrpSpPr>
        <p:cNvPr id="1" name="Shape 15"/>
        <p:cNvGrpSpPr/>
        <p:nvPr/>
      </p:nvGrpSpPr>
      <p:grpSpPr>
        <a:xfrm>
          <a:off x="0" y="0"/>
          <a:ext cx="0" cy="0"/>
          <a:chOff x="0" y="0"/>
          <a:chExt cx="0" cy="0"/>
        </a:xfrm>
      </p:grpSpPr>
      <p:sp>
        <p:nvSpPr>
          <p:cNvPr id="16" name="Google Shape;16;p46"/>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000000"/>
              </a:buClr>
              <a:buSzPts val="3200"/>
              <a:buFont typeface="Open Sans"/>
              <a:buNone/>
              <a:defRPr sz="3200" b="0" i="0" u="none" strike="noStrike" cap="none">
                <a:solidFill>
                  <a:srgbClr val="000000"/>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46"/>
          <p:cNvSpPr txBox="1">
            <a:spLocks noGrp="1"/>
          </p:cNvSpPr>
          <p:nvPr>
            <p:ph type="body" idx="1"/>
          </p:nvPr>
        </p:nvSpPr>
        <p:spPr>
          <a:xfrm>
            <a:off x="320675" y="1852083"/>
            <a:ext cx="8450746" cy="4297680"/>
          </a:xfrm>
          <a:prstGeom prst="rect">
            <a:avLst/>
          </a:prstGeom>
          <a:noFill/>
          <a:ln>
            <a:noFill/>
          </a:ln>
        </p:spPr>
        <p:txBody>
          <a:bodyPr spcFirstLastPara="1" wrap="square" lIns="91425" tIns="45700" rIns="91425" bIns="45700" anchor="t" anchorCtr="0">
            <a:noAutofit/>
          </a:bodyPr>
          <a:lstStyle>
            <a:lvl1pPr marL="457200" marR="0" lvl="0" indent="-336550" algn="l" rtl="0">
              <a:spcBef>
                <a:spcPts val="400"/>
              </a:spcBef>
              <a:spcAft>
                <a:spcPts val="0"/>
              </a:spcAft>
              <a:buClr>
                <a:schemeClr val="accent3"/>
              </a:buClr>
              <a:buSzPts val="1700"/>
              <a:buFont typeface="Merriweather Sans"/>
              <a:buChar char="*"/>
              <a:defRPr sz="2000" b="0" i="0" u="none" strike="noStrike" cap="none">
                <a:solidFill>
                  <a:srgbClr val="000000"/>
                </a:solidFill>
                <a:latin typeface="Open Sans Light"/>
                <a:ea typeface="Open Sans Light"/>
                <a:cs typeface="Open Sans Light"/>
                <a:sym typeface="Open Sans Light"/>
              </a:defRPr>
            </a:lvl1pPr>
            <a:lvl2pPr marL="914400" marR="0" lvl="1" indent="-325755" algn="l" rtl="0">
              <a:spcBef>
                <a:spcPts val="360"/>
              </a:spcBef>
              <a:spcAft>
                <a:spcPts val="0"/>
              </a:spcAft>
              <a:buClr>
                <a:schemeClr val="accent3"/>
              </a:buClr>
              <a:buSzPts val="1530"/>
              <a:buFont typeface="Merriweather Sans"/>
              <a:buChar char="*"/>
              <a:defRPr sz="1800" b="0" i="0" u="none" strike="noStrike" cap="none">
                <a:solidFill>
                  <a:srgbClr val="000000"/>
                </a:solidFill>
                <a:latin typeface="Open Sans Light"/>
                <a:ea typeface="Open Sans Light"/>
                <a:cs typeface="Open Sans Light"/>
                <a:sym typeface="Open Sans Light"/>
              </a:defRPr>
            </a:lvl2pPr>
            <a:lvl3pPr marL="1371600" marR="0" lvl="2" indent="-314960" algn="l" rtl="0">
              <a:spcBef>
                <a:spcPts val="320"/>
              </a:spcBef>
              <a:spcAft>
                <a:spcPts val="0"/>
              </a:spcAft>
              <a:buClr>
                <a:schemeClr val="accent3"/>
              </a:buClr>
              <a:buSzPts val="1360"/>
              <a:buFont typeface="Merriweather Sans"/>
              <a:buChar char="*"/>
              <a:defRPr sz="1600" b="0" i="0" u="none" strike="noStrike" cap="none">
                <a:solidFill>
                  <a:srgbClr val="000000"/>
                </a:solidFill>
                <a:latin typeface="Open Sans Light"/>
                <a:ea typeface="Open Sans Light"/>
                <a:cs typeface="Open Sans Light"/>
                <a:sym typeface="Open Sans Light"/>
              </a:defRPr>
            </a:lvl3pPr>
            <a:lvl4pPr marL="1828800" marR="0" lvl="3" indent="-304164" algn="l" rtl="0">
              <a:spcBef>
                <a:spcPts val="280"/>
              </a:spcBef>
              <a:spcAft>
                <a:spcPts val="0"/>
              </a:spcAft>
              <a:buClr>
                <a:schemeClr val="accent3"/>
              </a:buClr>
              <a:buSzPts val="1190"/>
              <a:buFont typeface="Merriweather Sans"/>
              <a:buChar char="*"/>
              <a:defRPr sz="1400" b="0" i="0" u="none" strike="noStrike" cap="none">
                <a:solidFill>
                  <a:srgbClr val="000000"/>
                </a:solidFill>
                <a:latin typeface="Open Sans Light"/>
                <a:ea typeface="Open Sans Light"/>
                <a:cs typeface="Open Sans Light"/>
                <a:sym typeface="Open Sans Light"/>
              </a:defRPr>
            </a:lvl4pPr>
            <a:lvl5pPr marL="2286000" marR="0" lvl="4" indent="-304164" algn="l" rtl="0">
              <a:spcBef>
                <a:spcPts val="280"/>
              </a:spcBef>
              <a:spcAft>
                <a:spcPts val="0"/>
              </a:spcAft>
              <a:buClr>
                <a:schemeClr val="accent3"/>
              </a:buClr>
              <a:buSzPts val="1190"/>
              <a:buFont typeface="Merriweather Sans"/>
              <a:buChar char="*"/>
              <a:defRPr sz="1400" b="0" i="0" u="none" strike="noStrike" cap="none">
                <a:solidFill>
                  <a:srgbClr val="000000"/>
                </a:solidFill>
                <a:latin typeface="Open Sans Light"/>
                <a:ea typeface="Open Sans Light"/>
                <a:cs typeface="Open Sans Light"/>
                <a:sym typeface="Open Sans Light"/>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pic>
        <p:nvPicPr>
          <p:cNvPr id="18" name="Google Shape;18;p46" descr="ua-logo_wht.png"/>
          <p:cNvPicPr preferRelativeResize="0"/>
          <p:nvPr/>
        </p:nvPicPr>
        <p:blipFill rotWithShape="1">
          <a:blip r:embed="rId2">
            <a:alphaModFix amt="40000"/>
          </a:blip>
          <a:srcRect/>
          <a:stretch/>
        </p:blipFill>
        <p:spPr>
          <a:xfrm>
            <a:off x="163565" y="4903789"/>
            <a:ext cx="661750" cy="210312"/>
          </a:xfrm>
          <a:prstGeom prst="rect">
            <a:avLst/>
          </a:prstGeom>
          <a:noFill/>
          <a:ln>
            <a:noFill/>
          </a:ln>
        </p:spPr>
      </p:pic>
      <p:sp>
        <p:nvSpPr>
          <p:cNvPr id="19" name="Google Shape;19;p46"/>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0" name="Google Shape;20;p46"/>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pic>
        <p:nvPicPr>
          <p:cNvPr id="21" name="Google Shape;21;p46"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22" name="Google Shape;22;p46"/>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3" name="Google Shape;23;p46"/>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lang="es-MX" sz="900" b="0" i="0" u="none" strike="noStrike" cap="none">
              <a:solidFill>
                <a:schemeClr val="lt1"/>
              </a:solidFill>
              <a:latin typeface="Open Sans"/>
              <a:ea typeface="Open Sans"/>
              <a:cs typeface="Open Sans"/>
              <a:sym typeface="Open Sans"/>
            </a:endParaRPr>
          </a:p>
        </p:txBody>
      </p:sp>
      <p:sp>
        <p:nvSpPr>
          <p:cNvPr id="24" name="Google Shape;24;p46"/>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5" name="Google Shape;25;p46"/>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tylized">
  <p:cSld name="Text: Stylized">
    <p:spTree>
      <p:nvGrpSpPr>
        <p:cNvPr id="1" name="Shape 26"/>
        <p:cNvGrpSpPr/>
        <p:nvPr/>
      </p:nvGrpSpPr>
      <p:grpSpPr>
        <a:xfrm>
          <a:off x="0" y="0"/>
          <a:ext cx="0" cy="0"/>
          <a:chOff x="0" y="0"/>
          <a:chExt cx="0" cy="0"/>
        </a:xfrm>
      </p:grpSpPr>
      <p:sp>
        <p:nvSpPr>
          <p:cNvPr id="27" name="Google Shape;27;p47"/>
          <p:cNvSpPr/>
          <p:nvPr/>
        </p:nvSpPr>
        <p:spPr>
          <a:xfrm>
            <a:off x="1" y="2839082"/>
            <a:ext cx="9143999" cy="4026665"/>
          </a:xfrm>
          <a:custGeom>
            <a:avLst/>
            <a:gdLst/>
            <a:ahLst/>
            <a:cxnLst/>
            <a:rect l="l" t="t" r="r" b="b"/>
            <a:pathLst>
              <a:path w="9198524" h="5515904" extrusionOk="0">
                <a:moveTo>
                  <a:pt x="0" y="0"/>
                </a:moveTo>
                <a:lnTo>
                  <a:pt x="9198524" y="3014506"/>
                </a:lnTo>
                <a:lnTo>
                  <a:pt x="9198524" y="5477421"/>
                </a:lnTo>
                <a:lnTo>
                  <a:pt x="0" y="5515904"/>
                </a:lnTo>
                <a:cubicBezTo>
                  <a:pt x="4276" y="3685821"/>
                  <a:pt x="8553" y="1855738"/>
                  <a:pt x="0" y="0"/>
                </a:cubicBezTo>
                <a:close/>
              </a:path>
            </a:pathLst>
          </a:custGeom>
          <a:solidFill>
            <a:schemeClr val="accent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8" name="Google Shape;28;p47"/>
          <p:cNvSpPr/>
          <p:nvPr/>
        </p:nvSpPr>
        <p:spPr>
          <a:xfrm>
            <a:off x="2607418" y="3934867"/>
            <a:ext cx="6536582" cy="2923133"/>
          </a:xfrm>
          <a:custGeom>
            <a:avLst/>
            <a:gdLst/>
            <a:ahLst/>
            <a:cxnLst/>
            <a:rect l="l" t="t" r="r" b="b"/>
            <a:pathLst>
              <a:path w="6029715" h="6875638" extrusionOk="0">
                <a:moveTo>
                  <a:pt x="6029715" y="0"/>
                </a:moveTo>
                <a:lnTo>
                  <a:pt x="6029715" y="6875638"/>
                </a:lnTo>
                <a:lnTo>
                  <a:pt x="0" y="6875638"/>
                </a:lnTo>
                <a:lnTo>
                  <a:pt x="6029715" y="0"/>
                </a:lnTo>
                <a:close/>
              </a:path>
            </a:pathLst>
          </a:custGeom>
          <a:solidFill>
            <a:schemeClr val="accent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9" name="Google Shape;29;p47"/>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47"/>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1" name="Google Shape;31;p47"/>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pic>
        <p:nvPicPr>
          <p:cNvPr id="32" name="Google Shape;32;p47"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33" name="Google Shape;33;p47"/>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4" name="Google Shape;34;p47"/>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lang="es-MX" sz="900" b="0" i="0" u="none" strike="noStrike" cap="none">
              <a:solidFill>
                <a:schemeClr val="lt1"/>
              </a:solidFill>
              <a:latin typeface="Open Sans"/>
              <a:ea typeface="Open Sans"/>
              <a:cs typeface="Open Sans"/>
              <a:sym typeface="Open Sans"/>
            </a:endParaRPr>
          </a:p>
        </p:txBody>
      </p:sp>
      <p:sp>
        <p:nvSpPr>
          <p:cNvPr id="35" name="Google Shape;35;p47"/>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6" name="Google Shape;36;p47"/>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Plain">
  <p:cSld name="Text: Plain">
    <p:spTree>
      <p:nvGrpSpPr>
        <p:cNvPr id="1" name="Shape 37"/>
        <p:cNvGrpSpPr/>
        <p:nvPr/>
      </p:nvGrpSpPr>
      <p:grpSpPr>
        <a:xfrm>
          <a:off x="0" y="0"/>
          <a:ext cx="0" cy="0"/>
          <a:chOff x="0" y="0"/>
          <a:chExt cx="0" cy="0"/>
        </a:xfrm>
      </p:grpSpPr>
      <p:sp>
        <p:nvSpPr>
          <p:cNvPr id="38" name="Google Shape;38;p48"/>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48"/>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0" name="Google Shape;40;p48"/>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pic>
        <p:nvPicPr>
          <p:cNvPr id="41" name="Google Shape;41;p48"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42" name="Google Shape;42;p48"/>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3" name="Google Shape;43;p48"/>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lang="es-MX" sz="900">
              <a:solidFill>
                <a:schemeClr val="lt1"/>
              </a:solidFill>
              <a:latin typeface="Open Sans"/>
              <a:ea typeface="Open Sans"/>
              <a:cs typeface="Open Sans"/>
              <a:sym typeface="Open Sans"/>
            </a:endParaRPr>
          </a:p>
        </p:txBody>
      </p:sp>
      <p:sp>
        <p:nvSpPr>
          <p:cNvPr id="44" name="Google Shape;44;p48"/>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5" name="Google Shape;45;p48"/>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Section Divider">
  <p:cSld name="1_Section Divider">
    <p:bg>
      <p:bgPr>
        <a:solidFill>
          <a:schemeClr val="accent2"/>
        </a:solidFill>
        <a:effectLst/>
      </p:bgPr>
    </p:bg>
    <p:spTree>
      <p:nvGrpSpPr>
        <p:cNvPr id="1" name="Shape 46"/>
        <p:cNvGrpSpPr/>
        <p:nvPr/>
      </p:nvGrpSpPr>
      <p:grpSpPr>
        <a:xfrm>
          <a:off x="0" y="0"/>
          <a:ext cx="0" cy="0"/>
          <a:chOff x="0" y="0"/>
          <a:chExt cx="0" cy="0"/>
        </a:xfrm>
      </p:grpSpPr>
      <p:sp>
        <p:nvSpPr>
          <p:cNvPr id="47" name="Google Shape;47;p49"/>
          <p:cNvSpPr txBox="1">
            <a:spLocks noGrp="1"/>
          </p:cNvSpPr>
          <p:nvPr>
            <p:ph type="title"/>
          </p:nvPr>
        </p:nvSpPr>
        <p:spPr>
          <a:xfrm>
            <a:off x="915988" y="1822231"/>
            <a:ext cx="5935662" cy="203926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Open Sans"/>
              <a:buNone/>
              <a:defRPr sz="3200" b="0" i="0" u="none" strike="noStrike" cap="none">
                <a:solidFill>
                  <a:schemeClr val="l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8" name="Google Shape;48;p49" descr="ua-deck_title-art.png"/>
          <p:cNvPicPr preferRelativeResize="0"/>
          <p:nvPr/>
        </p:nvPicPr>
        <p:blipFill rotWithShape="1">
          <a:blip r:embed="rId2">
            <a:alphaModFix/>
          </a:blip>
          <a:srcRect t="3" r="36900" b="42816"/>
          <a:stretch/>
        </p:blipFill>
        <p:spPr>
          <a:xfrm>
            <a:off x="-1587" y="4709160"/>
            <a:ext cx="9144000" cy="214884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A Capabilities">
  <p:cSld name="UA Capabilities">
    <p:spTree>
      <p:nvGrpSpPr>
        <p:cNvPr id="1" name="Shape 49"/>
        <p:cNvGrpSpPr/>
        <p:nvPr/>
      </p:nvGrpSpPr>
      <p:grpSpPr>
        <a:xfrm>
          <a:off x="0" y="0"/>
          <a:ext cx="0" cy="0"/>
          <a:chOff x="0" y="0"/>
          <a:chExt cx="0" cy="0"/>
        </a:xfrm>
      </p:grpSpPr>
      <p:sp>
        <p:nvSpPr>
          <p:cNvPr id="50" name="Google Shape;50;p50"/>
          <p:cNvSpPr/>
          <p:nvPr/>
        </p:nvSpPr>
        <p:spPr>
          <a:xfrm>
            <a:off x="2309153" y="-1"/>
            <a:ext cx="6834848" cy="90236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1" name="Google Shape;51;p50"/>
          <p:cNvSpPr txBox="1">
            <a:spLocks noGrp="1"/>
          </p:cNvSpPr>
          <p:nvPr>
            <p:ph type="title"/>
          </p:nvPr>
        </p:nvSpPr>
        <p:spPr>
          <a:xfrm>
            <a:off x="3643611" y="64139"/>
            <a:ext cx="4912149" cy="78961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FFFFFF"/>
              </a:buClr>
              <a:buSzPts val="3200"/>
              <a:buFont typeface="Open Sans"/>
              <a:buNone/>
              <a:defRPr sz="3200" b="0" i="0" u="none" strike="noStrike" cap="none">
                <a:solidFill>
                  <a:srgbClr val="FFFFFF"/>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50"/>
          <p:cNvSpPr/>
          <p:nvPr/>
        </p:nvSpPr>
        <p:spPr>
          <a:xfrm rot="10800000">
            <a:off x="-438109" y="0"/>
            <a:ext cx="4053039" cy="1797050"/>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3" name="Google Shape;53;p50"/>
          <p:cNvSpPr/>
          <p:nvPr/>
        </p:nvSpPr>
        <p:spPr>
          <a:xfrm>
            <a:off x="8910474" y="6646725"/>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lang="es-MX" sz="900">
              <a:solidFill>
                <a:schemeClr val="lt1"/>
              </a:solidFill>
              <a:latin typeface="Open Sans"/>
              <a:ea typeface="Open Sans"/>
              <a:cs typeface="Open Sans"/>
              <a:sym typeface="Open Sans"/>
            </a:endParaRPr>
          </a:p>
        </p:txBody>
      </p:sp>
      <p:sp>
        <p:nvSpPr>
          <p:cNvPr id="54" name="Google Shape;54;p50"/>
          <p:cNvSpPr/>
          <p:nvPr/>
        </p:nvSpPr>
        <p:spPr>
          <a:xfrm>
            <a:off x="8821590" y="6574536"/>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5" name="Google Shape;55;p50"/>
          <p:cNvSpPr/>
          <p:nvPr/>
        </p:nvSpPr>
        <p:spPr>
          <a:xfrm>
            <a:off x="8904389" y="6694020"/>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lang="es-MX" sz="900">
              <a:solidFill>
                <a:schemeClr val="lt1"/>
              </a:solidFill>
              <a:latin typeface="Open Sans"/>
              <a:ea typeface="Open Sans"/>
              <a:cs typeface="Open Sans"/>
              <a:sym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hort">
  <p:cSld name="Title: Short">
    <p:bg>
      <p:bgPr>
        <a:solidFill>
          <a:schemeClr val="accent1"/>
        </a:solidFill>
        <a:effectLst/>
      </p:bgPr>
    </p:bg>
    <p:spTree>
      <p:nvGrpSpPr>
        <p:cNvPr id="1" name="Shape 56"/>
        <p:cNvGrpSpPr/>
        <p:nvPr/>
      </p:nvGrpSpPr>
      <p:grpSpPr>
        <a:xfrm>
          <a:off x="0" y="0"/>
          <a:ext cx="0" cy="0"/>
          <a:chOff x="0" y="0"/>
          <a:chExt cx="0" cy="0"/>
        </a:xfrm>
      </p:grpSpPr>
      <p:sp>
        <p:nvSpPr>
          <p:cNvPr id="57" name="Google Shape;57;p51"/>
          <p:cNvSpPr txBox="1">
            <a:spLocks noGrp="1"/>
          </p:cNvSpPr>
          <p:nvPr>
            <p:ph type="title"/>
          </p:nvPr>
        </p:nvSpPr>
        <p:spPr>
          <a:xfrm>
            <a:off x="475488" y="4389120"/>
            <a:ext cx="8153399" cy="74398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262626"/>
              </a:buClr>
              <a:buSzPts val="3200"/>
              <a:buFont typeface="Open Sans"/>
              <a:buNone/>
              <a:defRPr sz="3200" b="0" i="0" u="none" strike="noStrike" cap="none">
                <a:solidFill>
                  <a:srgbClr val="262626"/>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51"/>
          <p:cNvSpPr txBox="1"/>
          <p:nvPr/>
        </p:nvSpPr>
        <p:spPr>
          <a:xfrm>
            <a:off x="7318073" y="6465474"/>
            <a:ext cx="1692519" cy="200055"/>
          </a:xfrm>
          <a:prstGeom prst="rect">
            <a:avLst/>
          </a:prstGeom>
          <a:noFill/>
          <a:ln>
            <a:noFill/>
          </a:ln>
        </p:spPr>
        <p:txBody>
          <a:bodyPr spcFirstLastPara="1" wrap="square" lIns="91425" tIns="0" rIns="0" bIns="0" anchor="ctr" anchorCtr="0">
            <a:spAutoFit/>
          </a:bodyPr>
          <a:lstStyle/>
          <a:p>
            <a:pPr marL="0" marR="0" lvl="0" indent="0" algn="l" rtl="0">
              <a:lnSpc>
                <a:spcPct val="110000"/>
              </a:lnSpc>
              <a:spcBef>
                <a:spcPts val="0"/>
              </a:spcBef>
              <a:spcAft>
                <a:spcPts val="0"/>
              </a:spcAft>
              <a:buNone/>
            </a:pPr>
            <a:r>
              <a:rPr lang="es-MX" sz="1200" b="0">
                <a:solidFill>
                  <a:schemeClr val="dk2"/>
                </a:solidFill>
                <a:latin typeface="Open Sans Light"/>
                <a:sym typeface="Open Sans Light"/>
              </a:rPr>
              <a:t>Aceptación Universal</a:t>
            </a:r>
            <a:endParaRPr lang="es-MX" sz="1200" b="0">
              <a:solidFill>
                <a:schemeClr val="dk2"/>
              </a:solidFill>
              <a:latin typeface="Open Sans Light"/>
              <a:ea typeface="Open Sans Light"/>
              <a:cs typeface="Open Sans Light"/>
              <a:sym typeface="Open Sans Light"/>
            </a:endParaRPr>
          </a:p>
        </p:txBody>
      </p:sp>
      <p:pic>
        <p:nvPicPr>
          <p:cNvPr id="59" name="Google Shape;59;p51" descr="ua-logo_wht.png"/>
          <p:cNvPicPr preferRelativeResize="0"/>
          <p:nvPr/>
        </p:nvPicPr>
        <p:blipFill rotWithShape="1">
          <a:blip r:embed="rId2">
            <a:alphaModFix amt="50000"/>
          </a:blip>
          <a:srcRect/>
          <a:stretch/>
        </p:blipFill>
        <p:spPr>
          <a:xfrm>
            <a:off x="7416496" y="5918780"/>
            <a:ext cx="1467358" cy="466344"/>
          </a:xfrm>
          <a:prstGeom prst="rect">
            <a:avLst/>
          </a:prstGeom>
          <a:noFill/>
          <a:ln>
            <a:noFill/>
          </a:ln>
        </p:spPr>
      </p:pic>
      <p:pic>
        <p:nvPicPr>
          <p:cNvPr id="60" name="Google Shape;60;p51" descr="ua-deck_title-art.png"/>
          <p:cNvPicPr preferRelativeResize="0"/>
          <p:nvPr/>
        </p:nvPicPr>
        <p:blipFill rotWithShape="1">
          <a:blip r:embed="rId3">
            <a:alphaModFix/>
          </a:blip>
          <a:srcRect r="36900"/>
          <a:stretch/>
        </p:blipFill>
        <p:spPr>
          <a:xfrm>
            <a:off x="0" y="-1"/>
            <a:ext cx="9144000" cy="375815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Graphic / Chart">
  <p:cSld name="Graphic / Chart">
    <p:spTree>
      <p:nvGrpSpPr>
        <p:cNvPr id="1" name="Shape 61"/>
        <p:cNvGrpSpPr/>
        <p:nvPr/>
      </p:nvGrpSpPr>
      <p:grpSpPr>
        <a:xfrm>
          <a:off x="0" y="0"/>
          <a:ext cx="0" cy="0"/>
          <a:chOff x="0" y="0"/>
          <a:chExt cx="0" cy="0"/>
        </a:xfrm>
      </p:grpSpPr>
      <p:sp>
        <p:nvSpPr>
          <p:cNvPr id="62" name="Google Shape;62;p52"/>
          <p:cNvSpPr txBox="1">
            <a:spLocks noGrp="1"/>
          </p:cNvSpPr>
          <p:nvPr>
            <p:ph type="title"/>
          </p:nvPr>
        </p:nvSpPr>
        <p:spPr>
          <a:xfrm>
            <a:off x="320040" y="275167"/>
            <a:ext cx="8445730"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52"/>
          <p:cNvSpPr/>
          <p:nvPr/>
        </p:nvSpPr>
        <p:spPr>
          <a:xfrm>
            <a:off x="8910474" y="6646725"/>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lang="es-MX" sz="900">
              <a:solidFill>
                <a:schemeClr val="lt1"/>
              </a:solidFill>
              <a:latin typeface="Open Sans"/>
              <a:ea typeface="Open Sans"/>
              <a:cs typeface="Open Sans"/>
              <a:sym typeface="Open Sans"/>
            </a:endParaRPr>
          </a:p>
        </p:txBody>
      </p:sp>
      <p:pic>
        <p:nvPicPr>
          <p:cNvPr id="64" name="Google Shape;64;p52"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65" name="Google Shape;65;p52"/>
          <p:cNvSpPr/>
          <p:nvPr/>
        </p:nvSpPr>
        <p:spPr>
          <a:xfrm>
            <a:off x="8821590" y="6574536"/>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66" name="Google Shape;66;p52"/>
          <p:cNvSpPr/>
          <p:nvPr/>
        </p:nvSpPr>
        <p:spPr>
          <a:xfrm>
            <a:off x="8904389" y="6694020"/>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lang="es-MX" sz="900">
              <a:solidFill>
                <a:schemeClr val="lt1"/>
              </a:solidFill>
              <a:latin typeface="Open Sans"/>
              <a:ea typeface="Open Sans"/>
              <a:cs typeface="Open Sans"/>
              <a:sym typeface="Open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67"/>
        <p:cNvGrpSpPr/>
        <p:nvPr/>
      </p:nvGrpSpPr>
      <p:grpSpPr>
        <a:xfrm>
          <a:off x="0" y="0"/>
          <a:ext cx="0" cy="0"/>
          <a:chOff x="0" y="0"/>
          <a:chExt cx="0" cy="0"/>
        </a:xfrm>
      </p:grpSpPr>
      <p:sp>
        <p:nvSpPr>
          <p:cNvPr id="68" name="Google Shape;68;p53"/>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p53"/>
          <p:cNvSpPr txBox="1">
            <a:spLocks noGrp="1"/>
          </p:cNvSpPr>
          <p:nvPr>
            <p:ph type="body" idx="1"/>
          </p:nvPr>
        </p:nvSpPr>
        <p:spPr>
          <a:xfrm>
            <a:off x="0" y="1328928"/>
            <a:ext cx="5486400" cy="4511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chemeClr val="accent2"/>
              </a:buClr>
              <a:buSzPts val="1700"/>
              <a:buFont typeface="Merriweather Sans"/>
              <a:buNone/>
              <a:defRPr sz="2000" b="0" i="0" u="none" strike="noStrike" cap="none">
                <a:solidFill>
                  <a:schemeClr val="dk1"/>
                </a:solidFill>
                <a:latin typeface="Open Sans Light"/>
                <a:ea typeface="Open Sans Light"/>
                <a:cs typeface="Open Sans Light"/>
                <a:sym typeface="Open Sans Light"/>
              </a:defRPr>
            </a:lvl1pPr>
            <a:lvl2pPr marL="914400" marR="0" lvl="1" indent="-325755" algn="l" rtl="0">
              <a:spcBef>
                <a:spcPts val="360"/>
              </a:spcBef>
              <a:spcAft>
                <a:spcPts val="0"/>
              </a:spcAft>
              <a:buClr>
                <a:schemeClr val="accent2"/>
              </a:buClr>
              <a:buSzPts val="1530"/>
              <a:buFont typeface="Merriweather Sans"/>
              <a:buChar char="*"/>
              <a:defRPr sz="1800" b="0" i="0" u="none" strike="noStrike" cap="none">
                <a:solidFill>
                  <a:schemeClr val="dk1"/>
                </a:solidFill>
                <a:latin typeface="Open Sans Light"/>
                <a:ea typeface="Open Sans Light"/>
                <a:cs typeface="Open Sans Light"/>
                <a:sym typeface="Open Sans Light"/>
              </a:defRPr>
            </a:lvl2pPr>
            <a:lvl3pPr marL="1371600" marR="0" lvl="2" indent="-314960" algn="l" rtl="0">
              <a:spcBef>
                <a:spcPts val="320"/>
              </a:spcBef>
              <a:spcAft>
                <a:spcPts val="0"/>
              </a:spcAft>
              <a:buClr>
                <a:schemeClr val="accent2"/>
              </a:buClr>
              <a:buSzPts val="1360"/>
              <a:buFont typeface="Merriweather Sans"/>
              <a:buChar char="*"/>
              <a:defRPr sz="1600" b="0" i="0" u="none" strike="noStrike" cap="none">
                <a:solidFill>
                  <a:schemeClr val="dk1"/>
                </a:solidFill>
                <a:latin typeface="Open Sans Light"/>
                <a:ea typeface="Open Sans Light"/>
                <a:cs typeface="Open Sans Light"/>
                <a:sym typeface="Open Sans Light"/>
              </a:defRPr>
            </a:lvl3pPr>
            <a:lvl4pPr marL="1828800" marR="0" lvl="3" indent="-304164" algn="l" rtl="0">
              <a:spcBef>
                <a:spcPts val="280"/>
              </a:spcBef>
              <a:spcAft>
                <a:spcPts val="0"/>
              </a:spcAft>
              <a:buClr>
                <a:schemeClr val="accent2"/>
              </a:buClr>
              <a:buSzPts val="1190"/>
              <a:buFont typeface="Merriweather Sans"/>
              <a:buChar char="*"/>
              <a:defRPr sz="1400" b="0" i="0" u="none" strike="noStrike" cap="none">
                <a:solidFill>
                  <a:schemeClr val="dk1"/>
                </a:solidFill>
                <a:latin typeface="Open Sans Light"/>
                <a:ea typeface="Open Sans Light"/>
                <a:cs typeface="Open Sans Light"/>
                <a:sym typeface="Open Sans Light"/>
              </a:defRPr>
            </a:lvl4pPr>
            <a:lvl5pPr marL="2286000" marR="0" lvl="4" indent="-304164" algn="l" rtl="0">
              <a:spcBef>
                <a:spcPts val="280"/>
              </a:spcBef>
              <a:spcAft>
                <a:spcPts val="0"/>
              </a:spcAft>
              <a:buClr>
                <a:schemeClr val="accent2"/>
              </a:buClr>
              <a:buSzPts val="1190"/>
              <a:buFont typeface="Merriweather Sans"/>
              <a:buChar char="*"/>
              <a:defRPr sz="1400" b="0" i="0" u="none" strike="noStrike" cap="none">
                <a:solidFill>
                  <a:schemeClr val="dk1"/>
                </a:solidFill>
                <a:latin typeface="Open Sans Light"/>
                <a:ea typeface="Open Sans Light"/>
                <a:cs typeface="Open Sans Light"/>
                <a:sym typeface="Open Sans Light"/>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70" name="Google Shape;70;p53"/>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71" name="Google Shape;71;p53"/>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pic>
        <p:nvPicPr>
          <p:cNvPr id="72" name="Google Shape;72;p53"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73" name="Google Shape;73;p53"/>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74" name="Google Shape;74;p53"/>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lang="es-MX" sz="900">
              <a:solidFill>
                <a:schemeClr val="lt1"/>
              </a:solidFill>
              <a:latin typeface="Open Sans"/>
              <a:ea typeface="Open Sans"/>
              <a:cs typeface="Open Sans"/>
              <a:sym typeface="Open Sans"/>
            </a:endParaRPr>
          </a:p>
        </p:txBody>
      </p:sp>
      <p:sp>
        <p:nvSpPr>
          <p:cNvPr id="75" name="Google Shape;75;p53"/>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76" name="Google Shape;76;p53"/>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uasg.tech/"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ithi.research.icann.org/graph-eai.html"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uasg.tech/eai-check/"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itu.int/itu-d/reports/statistics/2023/10/10/ff23-internet-use/" TargetMode="External"/><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hyperlink" Target="https://www.itu.int/net/wsis/implementation/2014/forum/inc/doc/outcome/362828V2E.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itu.int/net/wsis/docs/geneva/official/dop.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hyperlink" Target="https://www.itu.int/en/council/Documents/basic-texts-2023/RES-133-E.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itu.int/en/council/Documents/basic-texts-2023/RES-133-E.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icann.org/ua"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abbel.com/en/magazine/the-10-most-spoken-languages-in-the-world"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chart" Target="../charts/chart1.xml"/><Relationship Id="rId4" Type="http://schemas.openxmlformats.org/officeDocument/2006/relationships/hyperlink" Target="https://w3techs.com/technologies/history_overview/content_language"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itu.int/en/council/Documents/basic-texts-2023/RES-133-E.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uasg.tech/download/uasg-009-quick-guide-to-tender-and-contractual-documents-en/" TargetMode="External"/><Relationship Id="rId4" Type="http://schemas.openxmlformats.org/officeDocument/2006/relationships/hyperlink" Target="https://www.unesco.org/en/legal-affairs/recommendation-concerning-promotion-and-use-multilingualism-and-universal-access-cyberspace"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community.icann.org/display/TUA/Draft+UA+Curriculu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icann.org/en/announcements/details/icann-publishes-ua-roadmap-for-domain-name-registry-and-registrar-systems-25-01-2023-en"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uasg.tech/download/uasg-047-ua-readiness-report-fy23/"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uasg.tech/global-support-center/" TargetMode="External"/><Relationship Id="rId4" Type="http://schemas.openxmlformats.org/officeDocument/2006/relationships/hyperlink" Target="https://uasg.tech/download/uasg-002-webmaster-engagement-letter-en/"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icann.org/idn"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hyperlink" Target="https://icann.org/ua"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newgtlds.icann.org/en/next-round"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docs.google.com/forms/d/e/1FAIpQLScRg7caDnbgEo_r6UnP3s5OvtIMlE9btaM--sIWXukWbA52oQ/viewform" TargetMode="External"/><Relationship Id="rId3" Type="http://schemas.openxmlformats.org/officeDocument/2006/relationships/hyperlink" Target="mailto:info@uasg.tech" TargetMode="External"/><Relationship Id="rId7" Type="http://schemas.openxmlformats.org/officeDocument/2006/relationships/hyperlink" Target="https://uasg.tech/subscribe"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hyperlink" Target="https://community.icann.org/display/TUA" TargetMode="External"/><Relationship Id="rId5" Type="http://schemas.openxmlformats.org/officeDocument/2006/relationships/hyperlink" Target="https://uasg.tech/" TargetMode="External"/><Relationship Id="rId4" Type="http://schemas.openxmlformats.org/officeDocument/2006/relationships/hyperlink" Target="mailto:UAProgram@icann.or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icann.org/fellowshipprogra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www.icann.org/public-responsibility-support/nextgen"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itu.int/net/wsis/docs/geneva/official/dop.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itu.int/net/wsis/docs2/tunis/off/6rev1.html"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unesco.org/en/legal-affairs/recommendation-concerning-promotion-and-use-multilingualism-and-universal-access-cyberspac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en.wikipedia.org/wiki/List_of_writing_systems"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
          <p:cNvSpPr txBox="1"/>
          <p:nvPr/>
        </p:nvSpPr>
        <p:spPr>
          <a:xfrm>
            <a:off x="465996" y="5362254"/>
            <a:ext cx="7655116" cy="43959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AFAFA"/>
              </a:buClr>
              <a:buSzPts val="1800"/>
              <a:buFont typeface="Arial"/>
              <a:buNone/>
            </a:pPr>
            <a:r>
              <a:rPr lang="es-MX" sz="1800" b="0" i="0" u="none" strike="noStrike" cap="none" dirty="0">
                <a:solidFill>
                  <a:srgbClr val="FAFAFA"/>
                </a:solidFill>
                <a:latin typeface="Open Sans Light"/>
                <a:sym typeface="Open Sans Light"/>
              </a:rPr>
              <a:t>[Nombre del presentador]  /  Conciencia sobre el Día de la Aceptación Universal </a:t>
            </a:r>
            <a:r>
              <a:rPr lang="es-MX" sz="1800" dirty="0">
                <a:solidFill>
                  <a:srgbClr val="FAFAFA"/>
                </a:solidFill>
                <a:latin typeface="Open Sans Light"/>
                <a:sym typeface="Open Sans Light"/>
                <a:extLst>
                  <a:ext uri="http://customooxmlschemas.google.com/">
                    <go:slidesCustomData xmlns:wp="http://schemas.openxmlformats.org/drawingml/2006/powerpointprocessingDrawing" xmlns:wne="http://schemas.microsoft.com/office/powerpoint/2006/powerpointml" xmlns:cdr="http://schemas.openxmlformats.org/drawingml/2006/chartDrawing" xmlns:a14="http://schemas.microsoft.com/office/drawing/2010/main"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Sesión</a:t>
            </a:r>
            <a:r>
              <a:rPr lang="es-MX" sz="1800" b="0" i="0" u="none" strike="noStrike" cap="none" dirty="0">
                <a:solidFill>
                  <a:srgbClr val="FAFAFA"/>
                </a:solidFill>
                <a:latin typeface="Open Sans Light"/>
                <a:sym typeface="Open Sans Light"/>
              </a:rPr>
              <a:t>  / [día, mes] 2024</a:t>
            </a:r>
            <a:endParaRPr lang="es-MX" dirty="0"/>
          </a:p>
        </p:txBody>
      </p:sp>
      <p:sp>
        <p:nvSpPr>
          <p:cNvPr id="82" name="Google Shape;82;p1"/>
          <p:cNvSpPr txBox="1">
            <a:spLocks noGrp="1"/>
          </p:cNvSpPr>
          <p:nvPr>
            <p:ph type="title"/>
          </p:nvPr>
        </p:nvSpPr>
        <p:spPr>
          <a:xfrm>
            <a:off x="465996" y="3923707"/>
            <a:ext cx="8137524" cy="115476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262626"/>
              </a:buClr>
              <a:buSzPts val="3200"/>
              <a:buFont typeface="Open Sans"/>
              <a:buNone/>
            </a:pPr>
            <a:r>
              <a:rPr lang="es-MX" dirty="0"/>
              <a:t>Aceptación Universal (UA) de nombres de dominio y direcciones de correo electrónico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s-MX" sz="2800" dirty="0"/>
              <a:t>TLD genéricos (gTLD) de IDN</a:t>
            </a:r>
          </a:p>
        </p:txBody>
      </p:sp>
      <p:pic>
        <p:nvPicPr>
          <p:cNvPr id="246" name="Google Shape;246;p12"/>
          <p:cNvPicPr preferRelativeResize="0"/>
          <p:nvPr/>
        </p:nvPicPr>
        <p:blipFill rotWithShape="1">
          <a:blip r:embed="rId3">
            <a:alphaModFix/>
          </a:blip>
          <a:srcRect/>
          <a:stretch/>
        </p:blipFill>
        <p:spPr>
          <a:xfrm>
            <a:off x="1178351" y="1482854"/>
            <a:ext cx="6787297" cy="3670520"/>
          </a:xfrm>
          <a:prstGeom prst="rect">
            <a:avLst/>
          </a:prstGeom>
          <a:noFill/>
          <a:ln>
            <a:noFill/>
          </a:ln>
        </p:spPr>
      </p:pic>
      <p:sp>
        <p:nvSpPr>
          <p:cNvPr id="247" name="Google Shape;247;p12"/>
          <p:cNvSpPr txBox="1"/>
          <p:nvPr/>
        </p:nvSpPr>
        <p:spPr>
          <a:xfrm>
            <a:off x="1503485" y="5440757"/>
            <a:ext cx="6137031" cy="47734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500"/>
              <a:buFont typeface="Arial"/>
              <a:buNone/>
            </a:pPr>
            <a:r>
              <a:rPr lang="es-MX" sz="1800" dirty="0">
                <a:solidFill>
                  <a:schemeClr val="dk1"/>
                </a:solidFill>
                <a:latin typeface="Open Sans"/>
                <a:sym typeface="Open Sans"/>
              </a:rPr>
              <a:t>90 gTLD de IDN se delegan.</a:t>
            </a:r>
            <a:endParaRPr lang="es-MX" sz="1800" dirty="0">
              <a:solidFill>
                <a:srgbClr val="0C1F24"/>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9"/>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dirty="0"/>
              <a:t>Evolución de direcciones de correo electrónico</a:t>
            </a:r>
          </a:p>
        </p:txBody>
      </p:sp>
      <p:sp>
        <p:nvSpPr>
          <p:cNvPr id="225" name="Google Shape;225;p9"/>
          <p:cNvSpPr txBox="1">
            <a:spLocks noGrp="1"/>
          </p:cNvSpPr>
          <p:nvPr>
            <p:ph type="body" idx="1"/>
          </p:nvPr>
        </p:nvSpPr>
        <p:spPr>
          <a:xfrm>
            <a:off x="320675" y="1318686"/>
            <a:ext cx="8450746" cy="5015853"/>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es-MX" sz="1800" dirty="0"/>
              <a:t>Inicialmente, las direcciones de correo electrónico tampoco estaban disponibles en los idiomas y códigos de escritura locales.</a:t>
            </a:r>
            <a:endParaRPr lang="es-MX" dirty="0"/>
          </a:p>
          <a:p>
            <a:pPr marL="274320" lvl="0" indent="-85725" algn="l" rtl="0">
              <a:spcBef>
                <a:spcPts val="360"/>
              </a:spcBef>
              <a:spcAft>
                <a:spcPts val="0"/>
              </a:spcAft>
              <a:buClr>
                <a:schemeClr val="accent3"/>
              </a:buClr>
              <a:buSzPts val="1530"/>
              <a:buFont typeface="Merriweather Sans"/>
              <a:buNone/>
            </a:pPr>
            <a:endParaRPr lang="es-MX" sz="1800" dirty="0"/>
          </a:p>
          <a:p>
            <a:pPr marL="274320" lvl="0" indent="-182880" algn="l" rtl="0">
              <a:spcBef>
                <a:spcPts val="360"/>
              </a:spcBef>
              <a:spcAft>
                <a:spcPts val="0"/>
              </a:spcAft>
              <a:buClr>
                <a:schemeClr val="accent3"/>
              </a:buClr>
              <a:buSzPts val="1530"/>
              <a:buFont typeface="Merriweather Sans"/>
              <a:buChar char="*"/>
            </a:pPr>
            <a:r>
              <a:rPr lang="es-MX" sz="1800" dirty="0"/>
              <a:t>La Internacionalización de las direcciones de correo electrónico (EAI) aborda esta limitación y permite disponer de direcciones de correo electrónico en idiomas y códigos de escritura locales. </a:t>
            </a:r>
            <a:endParaRPr lang="es-MX" dirty="0"/>
          </a:p>
          <a:p>
            <a:pPr marL="91440" lvl="0" indent="0" algn="l" rtl="0">
              <a:spcBef>
                <a:spcPts val="360"/>
              </a:spcBef>
              <a:spcAft>
                <a:spcPts val="0"/>
              </a:spcAft>
              <a:buSzPts val="1530"/>
              <a:buNone/>
            </a:pPr>
            <a:endParaRPr lang="es-MX" sz="1800" dirty="0"/>
          </a:p>
          <a:p>
            <a:pPr marL="274320" lvl="0" indent="-182880" algn="l" rtl="0">
              <a:spcBef>
                <a:spcPts val="360"/>
              </a:spcBef>
              <a:spcAft>
                <a:spcPts val="0"/>
              </a:spcAft>
              <a:buClr>
                <a:schemeClr val="accent3"/>
              </a:buClr>
              <a:buSzPts val="1530"/>
              <a:buFont typeface="Merriweather Sans"/>
              <a:buChar char="*"/>
            </a:pPr>
            <a:r>
              <a:rPr lang="es-MX" sz="1800" dirty="0"/>
              <a:t>Las </a:t>
            </a:r>
            <a:r>
              <a:rPr lang="es-MX" sz="1800" dirty="0">
                <a:extLst>
                  <a:ext uri="http://customooxmlschemas.google.com/">
                    <go:slidesCustomData xmlns:wp="http://schemas.openxmlformats.org/drawingml/2006/powerpointprocessingDrawing" xmlns:wne="http://schemas.microsoft.com/office/powerpoint/2006/powerpointml" xmlns:cdr="http://schemas.openxmlformats.org/drawingml/2006/chartDrawing" xmlns:a14="http://schemas.microsoft.com/office/drawing/2010/main"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direcciones</a:t>
            </a:r>
            <a:r>
              <a:rPr lang="es-MX" sz="1800" dirty="0"/>
              <a:t> de correo electrónico internacionalizadas no están relacionadas con el texto del cuerpo del mensaje, que se gestiona a través de las Extensiones Multipropósito de Correo de Internet (MIME).</a:t>
            </a:r>
            <a:endParaRPr lang="es-MX" dirty="0"/>
          </a:p>
          <a:p>
            <a:pPr marL="274320" lvl="0" indent="-85725" algn="l" rtl="0">
              <a:spcBef>
                <a:spcPts val="360"/>
              </a:spcBef>
              <a:spcAft>
                <a:spcPts val="0"/>
              </a:spcAft>
              <a:buClr>
                <a:schemeClr val="accent3"/>
              </a:buClr>
              <a:buSzPts val="1530"/>
              <a:buFont typeface="Merriweather Sans"/>
              <a:buNone/>
            </a:pPr>
            <a:endParaRPr lang="es-MX" sz="1800" dirty="0"/>
          </a:p>
          <a:p>
            <a:pPr marL="1097280" lvl="3" indent="-107315" algn="l" rtl="0">
              <a:spcBef>
                <a:spcPts val="280"/>
              </a:spcBef>
              <a:spcAft>
                <a:spcPts val="0"/>
              </a:spcAft>
              <a:buSzPts val="1190"/>
              <a:buNone/>
            </a:pPr>
            <a:endParaRPr lang="es-MX"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3"/>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s-MX" sz="2800" dirty="0">
                <a:extLst>
                  <a:ext uri="http://customooxmlschemas.google.com/">
                    <go:slidesCustomData xmlns:wp="http://schemas.openxmlformats.org/drawingml/2006/powerpointprocessingDrawing" xmlns:wne="http://schemas.microsoft.com/office/powerpoint/2006/powerpointml" xmlns:cdr="http://schemas.openxmlformats.org/drawingml/2006/chartDrawing" xmlns:a14="http://schemas.microsoft.com/office/drawing/2010/main"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Ejemplos de IDN</a:t>
            </a:r>
            <a:endParaRPr lang="es-MX" sz="2800" dirty="0"/>
          </a:p>
        </p:txBody>
      </p:sp>
      <p:sp>
        <p:nvSpPr>
          <p:cNvPr id="253" name="Google Shape;253;p13"/>
          <p:cNvSpPr/>
          <p:nvPr/>
        </p:nvSpPr>
        <p:spPr>
          <a:xfrm>
            <a:off x="288751" y="1443796"/>
            <a:ext cx="6791318" cy="4929295"/>
          </a:xfrm>
          <a:prstGeom prst="rect">
            <a:avLst/>
          </a:prstGeom>
          <a:noFill/>
          <a:ln>
            <a:noFill/>
          </a:ln>
        </p:spPr>
        <p:txBody>
          <a:bodyPr spcFirstLastPara="1" wrap="square" lIns="0" tIns="0" rIns="0" bIns="0" anchor="t" anchorCtr="0">
            <a:normAutofit/>
          </a:bodyPr>
          <a:lstStyle/>
          <a:p>
            <a:pPr marL="457200" marR="0" lvl="0" indent="-277813" algn="l" rtl="0">
              <a:spcBef>
                <a:spcPts val="0"/>
              </a:spcBef>
              <a:spcAft>
                <a:spcPts val="0"/>
              </a:spcAft>
              <a:buClr>
                <a:srgbClr val="000000"/>
              </a:buClr>
              <a:buSzPts val="1500"/>
              <a:buFont typeface="Arial"/>
              <a:buAutoNum type="arabicPeriod"/>
            </a:pPr>
            <a:r>
              <a:rPr lang="es-MX" sz="2000" dirty="0">
                <a:solidFill>
                  <a:srgbClr val="000000"/>
                </a:solidFill>
                <a:latin typeface="Times New Roman"/>
                <a:sym typeface="Times New Roman"/>
              </a:rPr>
              <a:t>համընդհանուր-ընկալում-թեստ.հայ</a:t>
            </a:r>
            <a:endParaRPr lang="es-MX" sz="2000" dirty="0">
              <a:solidFill>
                <a:srgbClr val="000000"/>
              </a:solidFill>
              <a:latin typeface="Open Sans"/>
              <a:ea typeface="Open Sans"/>
              <a:cs typeface="Open Sans"/>
              <a:sym typeface="Open Sans"/>
            </a:endParaRPr>
          </a:p>
          <a:p>
            <a:pPr marL="457200" marR="0" lvl="0" indent="-277813" algn="l" rtl="0">
              <a:spcBef>
                <a:spcPts val="2000"/>
              </a:spcBef>
              <a:spcAft>
                <a:spcPts val="0"/>
              </a:spcAft>
              <a:buClr>
                <a:srgbClr val="000000"/>
              </a:buClr>
              <a:buSzPts val="1500"/>
              <a:buFont typeface="Arial"/>
              <a:buAutoNum type="arabicPeriod"/>
            </a:pPr>
            <a:r>
              <a:rPr lang="or-IN" sz="2000" dirty="0">
                <a:solidFill>
                  <a:srgbClr val="000000"/>
                </a:solidFill>
                <a:latin typeface="Open Sans"/>
                <a:sym typeface="Open Sans"/>
              </a:rPr>
              <a:t>ଯୁନିଭରସାଲ</a:t>
            </a:r>
            <a:r>
              <a:rPr lang="es-MX" sz="2000" dirty="0">
                <a:solidFill>
                  <a:srgbClr val="000000"/>
                </a:solidFill>
                <a:latin typeface="Open Sans"/>
                <a:sym typeface="Open Sans"/>
              </a:rPr>
              <a:t>-</a:t>
            </a:r>
            <a:r>
              <a:rPr lang="or-IN" sz="2000" dirty="0">
                <a:solidFill>
                  <a:srgbClr val="000000"/>
                </a:solidFill>
                <a:latin typeface="Open Sans"/>
                <a:sym typeface="Open Sans"/>
              </a:rPr>
              <a:t>ଏକସେପ୍ଟନ୍ସ</a:t>
            </a:r>
            <a:r>
              <a:rPr lang="es-MX" sz="2000" dirty="0">
                <a:solidFill>
                  <a:srgbClr val="000000"/>
                </a:solidFill>
                <a:latin typeface="Open Sans"/>
                <a:sym typeface="Open Sans"/>
              </a:rPr>
              <a:t>-</a:t>
            </a:r>
            <a:r>
              <a:rPr lang="or-IN" sz="2000" dirty="0">
                <a:solidFill>
                  <a:srgbClr val="000000"/>
                </a:solidFill>
                <a:latin typeface="Open Sans"/>
                <a:sym typeface="Open Sans"/>
              </a:rPr>
              <a:t>ଟେଷ୍ଟ</a:t>
            </a:r>
            <a:r>
              <a:rPr lang="es-MX" sz="2000" dirty="0">
                <a:solidFill>
                  <a:srgbClr val="000000"/>
                </a:solidFill>
                <a:latin typeface="Open Sans"/>
                <a:sym typeface="Open Sans"/>
              </a:rPr>
              <a:t>.</a:t>
            </a:r>
            <a:r>
              <a:rPr lang="or-IN" sz="2000" dirty="0">
                <a:solidFill>
                  <a:srgbClr val="000000"/>
                </a:solidFill>
                <a:latin typeface="Open Sans"/>
                <a:sym typeface="Open Sans"/>
              </a:rPr>
              <a:t>ଭାରତ</a:t>
            </a:r>
            <a:endParaRPr lang="es-MX" sz="2000" dirty="0">
              <a:solidFill>
                <a:srgbClr val="000000"/>
              </a:solidFill>
              <a:latin typeface="Open Sans"/>
              <a:ea typeface="Open Sans"/>
              <a:cs typeface="Open Sans"/>
              <a:sym typeface="Open Sans"/>
            </a:endParaRPr>
          </a:p>
          <a:p>
            <a:pPr marL="457200" marR="0" lvl="0" indent="-277813" algn="l" rtl="0">
              <a:spcBef>
                <a:spcPts val="2000"/>
              </a:spcBef>
              <a:spcAft>
                <a:spcPts val="0"/>
              </a:spcAft>
              <a:buClr>
                <a:srgbClr val="000000"/>
              </a:buClr>
              <a:buSzPts val="1500"/>
              <a:buFont typeface="Arial"/>
              <a:buAutoNum type="arabicPeriod"/>
            </a:pPr>
            <a:r>
              <a:rPr lang="es-MX" sz="2000" dirty="0">
                <a:solidFill>
                  <a:srgbClr val="000000"/>
                </a:solidFill>
                <a:latin typeface="Times New Roman"/>
                <a:sym typeface="Times New Roman"/>
              </a:rPr>
              <a:t>უნივერსალური-თავსობადობის-ტესტი.გე</a:t>
            </a:r>
            <a:endParaRPr lang="es-MX" sz="2000" dirty="0">
              <a:solidFill>
                <a:srgbClr val="000000"/>
              </a:solidFill>
              <a:latin typeface="Open Sans"/>
              <a:ea typeface="Open Sans"/>
              <a:cs typeface="Open Sans"/>
              <a:sym typeface="Open Sans"/>
            </a:endParaRPr>
          </a:p>
          <a:p>
            <a:pPr marL="457200" marR="0" lvl="0" indent="-277813" algn="l" rtl="0">
              <a:spcBef>
                <a:spcPts val="2000"/>
              </a:spcBef>
              <a:spcAft>
                <a:spcPts val="0"/>
              </a:spcAft>
              <a:buClr>
                <a:srgbClr val="000000"/>
              </a:buClr>
              <a:buSzPts val="1500"/>
              <a:buFont typeface="Arial"/>
              <a:buAutoNum type="arabicPeriod"/>
            </a:pPr>
            <a:r>
              <a:rPr lang="ko-KR" sz="2000" dirty="0" err="1">
                <a:solidFill>
                  <a:srgbClr val="000000"/>
                </a:solidFill>
                <a:latin typeface="Open Sans"/>
                <a:sym typeface="Open Sans"/>
              </a:rPr>
              <a:t>다국어도메인이용환경테스트</a:t>
            </a:r>
            <a:r>
              <a:rPr lang="es-MX" sz="2000" dirty="0">
                <a:solidFill>
                  <a:srgbClr val="000000"/>
                </a:solidFill>
                <a:latin typeface="Open Sans"/>
                <a:sym typeface="Open Sans"/>
              </a:rPr>
              <a:t>.</a:t>
            </a:r>
            <a:r>
              <a:rPr lang="ko-KR" sz="2000" dirty="0">
                <a:solidFill>
                  <a:srgbClr val="000000"/>
                </a:solidFill>
                <a:latin typeface="Open Sans"/>
                <a:sym typeface="Open Sans"/>
              </a:rPr>
              <a:t>한국</a:t>
            </a:r>
            <a:endParaRPr lang="es-MX" sz="2000" dirty="0">
              <a:solidFill>
                <a:srgbClr val="000000"/>
              </a:solidFill>
              <a:latin typeface="Open Sans"/>
              <a:ea typeface="Open Sans"/>
              <a:cs typeface="Open Sans"/>
              <a:sym typeface="Open Sans"/>
            </a:endParaRPr>
          </a:p>
          <a:p>
            <a:pPr marL="457200" marR="0" lvl="0" indent="-277813" algn="l" rtl="0">
              <a:spcBef>
                <a:spcPts val="2000"/>
              </a:spcBef>
              <a:spcAft>
                <a:spcPts val="0"/>
              </a:spcAft>
              <a:buClr>
                <a:srgbClr val="000000"/>
              </a:buClr>
              <a:buSzPts val="1500"/>
              <a:buFont typeface="Arial"/>
              <a:buAutoNum type="arabicPeriod"/>
            </a:pPr>
            <a:r>
              <a:rPr lang="ml-IN" sz="2000" dirty="0">
                <a:solidFill>
                  <a:srgbClr val="000000"/>
                </a:solidFill>
                <a:latin typeface="Open Sans"/>
                <a:sym typeface="Open Sans"/>
              </a:rPr>
              <a:t>സാർവത്രിക</a:t>
            </a:r>
            <a:r>
              <a:rPr lang="es-MX" sz="2000" dirty="0">
                <a:solidFill>
                  <a:srgbClr val="000000"/>
                </a:solidFill>
                <a:latin typeface="Open Sans"/>
                <a:sym typeface="Open Sans"/>
              </a:rPr>
              <a:t>-</a:t>
            </a:r>
            <a:r>
              <a:rPr lang="ml-IN" sz="2000" dirty="0">
                <a:solidFill>
                  <a:srgbClr val="000000"/>
                </a:solidFill>
                <a:latin typeface="Open Sans"/>
                <a:sym typeface="Open Sans"/>
              </a:rPr>
              <a:t>സ്വീകാര്യതാ</a:t>
            </a:r>
            <a:r>
              <a:rPr lang="es-MX" sz="2000" dirty="0">
                <a:solidFill>
                  <a:srgbClr val="000000"/>
                </a:solidFill>
                <a:latin typeface="Open Sans"/>
                <a:sym typeface="Open Sans"/>
              </a:rPr>
              <a:t>-</a:t>
            </a:r>
            <a:r>
              <a:rPr lang="ml-IN" sz="2000" dirty="0">
                <a:solidFill>
                  <a:srgbClr val="000000"/>
                </a:solidFill>
                <a:latin typeface="Open Sans"/>
                <a:sym typeface="Open Sans"/>
              </a:rPr>
              <a:t>പരിശോധന</a:t>
            </a:r>
            <a:r>
              <a:rPr lang="es-MX" sz="2000" dirty="0">
                <a:solidFill>
                  <a:srgbClr val="000000"/>
                </a:solidFill>
                <a:latin typeface="Open Sans"/>
                <a:sym typeface="Open Sans"/>
              </a:rPr>
              <a:t>.</a:t>
            </a:r>
            <a:r>
              <a:rPr lang="ml-IN" sz="2000" dirty="0">
                <a:solidFill>
                  <a:srgbClr val="000000"/>
                </a:solidFill>
                <a:latin typeface="Open Sans"/>
                <a:sym typeface="Open Sans"/>
              </a:rPr>
              <a:t>ഭാരതം</a:t>
            </a:r>
            <a:endParaRPr lang="es-MX" sz="2000" dirty="0">
              <a:solidFill>
                <a:srgbClr val="000000"/>
              </a:solidFill>
              <a:latin typeface="Open Sans"/>
              <a:ea typeface="Open Sans"/>
              <a:cs typeface="Open Sans"/>
              <a:sym typeface="Open Sans"/>
            </a:endParaRPr>
          </a:p>
          <a:p>
            <a:pPr marL="457200" marR="0" lvl="0" indent="-277813" algn="l" rtl="0">
              <a:spcBef>
                <a:spcPts val="2000"/>
              </a:spcBef>
              <a:spcAft>
                <a:spcPts val="0"/>
              </a:spcAft>
              <a:buClr>
                <a:srgbClr val="000000"/>
              </a:buClr>
              <a:buSzPts val="1500"/>
              <a:buFont typeface="Arial"/>
              <a:buAutoNum type="arabicPeriod"/>
            </a:pPr>
            <a:r>
              <a:rPr lang="ar-SA" sz="2000" dirty="0">
                <a:solidFill>
                  <a:schemeClr val="dk1"/>
                </a:solidFill>
                <a:latin typeface="Open Sans"/>
                <a:sym typeface="Open Sans"/>
              </a:rPr>
              <a:t>تجربة</a:t>
            </a:r>
            <a:r>
              <a:rPr lang="es-MX" sz="2000" dirty="0">
                <a:solidFill>
                  <a:schemeClr val="dk1"/>
                </a:solidFill>
                <a:latin typeface="Open Sans"/>
                <a:sym typeface="Open Sans"/>
              </a:rPr>
              <a:t>-</a:t>
            </a:r>
            <a:r>
              <a:rPr lang="ar-SA" sz="2000" dirty="0">
                <a:solidFill>
                  <a:schemeClr val="dk1"/>
                </a:solidFill>
                <a:latin typeface="Open Sans"/>
                <a:sym typeface="Open Sans"/>
              </a:rPr>
              <a:t>القبول</a:t>
            </a:r>
            <a:r>
              <a:rPr lang="es-MX" sz="2000" dirty="0">
                <a:solidFill>
                  <a:schemeClr val="dk1"/>
                </a:solidFill>
                <a:latin typeface="Open Sans"/>
                <a:sym typeface="Open Sans"/>
              </a:rPr>
              <a:t>-</a:t>
            </a:r>
            <a:r>
              <a:rPr lang="ar-SA" sz="2000" dirty="0">
                <a:solidFill>
                  <a:schemeClr val="dk1"/>
                </a:solidFill>
                <a:latin typeface="Open Sans"/>
                <a:sym typeface="Open Sans"/>
              </a:rPr>
              <a:t>الشامل</a:t>
            </a:r>
            <a:r>
              <a:rPr lang="es-MX" sz="2000" dirty="0">
                <a:solidFill>
                  <a:schemeClr val="dk1"/>
                </a:solidFill>
                <a:latin typeface="Open Sans"/>
                <a:sym typeface="Open Sans"/>
              </a:rPr>
              <a:t>.</a:t>
            </a:r>
            <a:r>
              <a:rPr lang="ar-SA" sz="2000" dirty="0">
                <a:solidFill>
                  <a:schemeClr val="dk1"/>
                </a:solidFill>
                <a:latin typeface="Open Sans"/>
                <a:sym typeface="Open Sans"/>
              </a:rPr>
              <a:t>موريتانيا</a:t>
            </a:r>
            <a:r>
              <a:rPr lang="es-MX" sz="2000" dirty="0">
                <a:solidFill>
                  <a:schemeClr val="dk1"/>
                </a:solidFill>
                <a:latin typeface="Open Sans"/>
                <a:sym typeface="Open Sans"/>
              </a:rPr>
              <a:t> </a:t>
            </a:r>
            <a:endParaRPr lang="es-MX" sz="2000" dirty="0">
              <a:solidFill>
                <a:srgbClr val="000000"/>
              </a:solidFill>
              <a:latin typeface="Open Sans"/>
              <a:ea typeface="Open Sans"/>
              <a:cs typeface="Open Sans"/>
              <a:sym typeface="Open Sans"/>
            </a:endParaRPr>
          </a:p>
          <a:p>
            <a:pPr marL="0" marR="0" lvl="0" indent="0" algn="l" rtl="0">
              <a:spcBef>
                <a:spcPts val="2000"/>
              </a:spcBef>
              <a:spcAft>
                <a:spcPts val="0"/>
              </a:spcAft>
              <a:buNone/>
            </a:pPr>
            <a:endParaRPr lang="es-MX" sz="2000" dirty="0">
              <a:solidFill>
                <a:srgbClr val="000000"/>
              </a:solidFill>
              <a:latin typeface="Open Sans"/>
              <a:ea typeface="Open Sans"/>
              <a:cs typeface="Open Sans"/>
              <a:sym typeface="Open Sans"/>
            </a:endParaRPr>
          </a:p>
        </p:txBody>
      </p:sp>
      <p:sp>
        <p:nvSpPr>
          <p:cNvPr id="254" name="Google Shape;254;p13"/>
          <p:cNvSpPr/>
          <p:nvPr/>
        </p:nvSpPr>
        <p:spPr>
          <a:xfrm>
            <a:off x="7318243" y="1443796"/>
            <a:ext cx="1450854" cy="4929295"/>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es-MX" sz="2000">
                <a:solidFill>
                  <a:srgbClr val="000000"/>
                </a:solidFill>
                <a:latin typeface="Open Sans"/>
                <a:sym typeface="Open Sans"/>
              </a:rPr>
              <a:t>Armenio</a:t>
            </a:r>
            <a:endParaRPr lang="es-MX"/>
          </a:p>
          <a:p>
            <a:pPr marL="0" marR="0" lvl="0" indent="0" algn="l" rtl="0">
              <a:spcBef>
                <a:spcPts val="2000"/>
              </a:spcBef>
              <a:spcAft>
                <a:spcPts val="0"/>
              </a:spcAft>
              <a:buNone/>
            </a:pPr>
            <a:r>
              <a:rPr lang="es-MX" sz="2000">
                <a:solidFill>
                  <a:srgbClr val="000000"/>
                </a:solidFill>
                <a:latin typeface="Open Sans"/>
                <a:sym typeface="Open Sans"/>
              </a:rPr>
              <a:t>Oriya</a:t>
            </a:r>
            <a:endParaRPr lang="es-MX"/>
          </a:p>
          <a:p>
            <a:pPr marL="0" marR="0" lvl="0" indent="0" algn="l" rtl="0">
              <a:spcBef>
                <a:spcPts val="2000"/>
              </a:spcBef>
              <a:spcAft>
                <a:spcPts val="0"/>
              </a:spcAft>
              <a:buNone/>
            </a:pPr>
            <a:r>
              <a:rPr lang="es-MX" sz="2000">
                <a:solidFill>
                  <a:srgbClr val="000000"/>
                </a:solidFill>
                <a:latin typeface="Open Sans"/>
                <a:sym typeface="Open Sans"/>
              </a:rPr>
              <a:t>Georgiano</a:t>
            </a:r>
            <a:endParaRPr lang="es-MX"/>
          </a:p>
          <a:p>
            <a:pPr marL="0" marR="0" lvl="0" indent="0" algn="l" rtl="0">
              <a:spcBef>
                <a:spcPts val="2000"/>
              </a:spcBef>
              <a:spcAft>
                <a:spcPts val="0"/>
              </a:spcAft>
              <a:buNone/>
            </a:pPr>
            <a:r>
              <a:rPr lang="es-MX" sz="2000">
                <a:solidFill>
                  <a:srgbClr val="000000"/>
                </a:solidFill>
                <a:latin typeface="Open Sans"/>
                <a:sym typeface="Open Sans"/>
              </a:rPr>
              <a:t>Coreano</a:t>
            </a:r>
            <a:endParaRPr lang="es-MX"/>
          </a:p>
          <a:p>
            <a:pPr marL="0" marR="0" lvl="0" indent="0" algn="l" rtl="0">
              <a:spcBef>
                <a:spcPts val="2000"/>
              </a:spcBef>
              <a:spcAft>
                <a:spcPts val="0"/>
              </a:spcAft>
              <a:buNone/>
            </a:pPr>
            <a:r>
              <a:rPr lang="es-MX" sz="2000">
                <a:solidFill>
                  <a:srgbClr val="000000"/>
                </a:solidFill>
                <a:latin typeface="Open Sans"/>
                <a:sym typeface="Open Sans"/>
              </a:rPr>
              <a:t>Malayalam            </a:t>
            </a:r>
            <a:endParaRPr lang="es-MX"/>
          </a:p>
          <a:p>
            <a:pPr marL="0" marR="0" lvl="0" indent="0" algn="l" rtl="0">
              <a:spcBef>
                <a:spcPts val="2000"/>
              </a:spcBef>
              <a:spcAft>
                <a:spcPts val="0"/>
              </a:spcAft>
              <a:buNone/>
            </a:pPr>
            <a:r>
              <a:rPr lang="es-MX" sz="2000">
                <a:solidFill>
                  <a:srgbClr val="000000"/>
                </a:solidFill>
                <a:latin typeface="Open Sans"/>
                <a:sym typeface="Open Sans"/>
              </a:rPr>
              <a:t>Árabe</a:t>
            </a:r>
            <a:r>
              <a:rPr lang="en-US" sz="2000">
                <a:solidFill>
                  <a:srgbClr val="000000"/>
                </a:solidFill>
                <a:latin typeface="Open Sans"/>
                <a:sym typeface="Open Sans"/>
              </a:rPr>
              <a:t>
</a:t>
            </a:r>
            <a:br/>
            <a:endParaRPr lang="es-MX" sz="2000">
              <a:solidFill>
                <a:srgbClr val="000000"/>
              </a:solidFill>
              <a:latin typeface="Open Sans"/>
              <a:ea typeface="Open Sans"/>
              <a:cs typeface="Open Sans"/>
              <a:sym typeface="Open Sans"/>
            </a:endParaRPr>
          </a:p>
          <a:p>
            <a:pPr marL="342900" marR="0" lvl="0" indent="-247650" algn="l" rtl="0">
              <a:spcBef>
                <a:spcPts val="2000"/>
              </a:spcBef>
              <a:spcAft>
                <a:spcPts val="0"/>
              </a:spcAft>
              <a:buClr>
                <a:srgbClr val="000000"/>
              </a:buClr>
              <a:buSzPts val="1500"/>
              <a:buFont typeface="Noto Sans Symbols"/>
              <a:buNone/>
            </a:pPr>
            <a:endParaRPr lang="es-MX" sz="2000">
              <a:solidFill>
                <a:srgbClr val="000000"/>
              </a:solidFill>
              <a:latin typeface="Open Sans"/>
              <a:ea typeface="Open Sans"/>
              <a:cs typeface="Open Sans"/>
              <a:sym typeface="Open Sans"/>
            </a:endParaRPr>
          </a:p>
          <a:p>
            <a:pPr marL="342900" marR="0" lvl="0" indent="-247650" algn="l" rtl="0">
              <a:spcBef>
                <a:spcPts val="2000"/>
              </a:spcBef>
              <a:spcAft>
                <a:spcPts val="0"/>
              </a:spcAft>
              <a:buClr>
                <a:srgbClr val="000000"/>
              </a:buClr>
              <a:buSzPts val="1500"/>
              <a:buFont typeface="Noto Sans Symbols"/>
              <a:buNone/>
            </a:pPr>
            <a:endParaRPr lang="es-MX" sz="2000">
              <a:solidFill>
                <a:srgbClr val="000000"/>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4"/>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s-MX" sz="2800" dirty="0">
                <a:extLst>
                  <a:ext uri="http://customooxmlschemas.google.com/">
                    <go:slidesCustomData xmlns:wp="http://schemas.openxmlformats.org/drawingml/2006/powerpointprocessingDrawing" xmlns:wne="http://schemas.microsoft.com/office/powerpoint/2006/powerpointml" xmlns:cdr="http://schemas.openxmlformats.org/drawingml/2006/chartDrawing" xmlns:a14="http://schemas.microsoft.com/office/drawing/2010/main"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Ejemplos de correos electrónicos internacionalizados</a:t>
            </a:r>
            <a:endParaRPr lang="es-MX" sz="2800" dirty="0"/>
          </a:p>
        </p:txBody>
      </p:sp>
      <p:sp>
        <p:nvSpPr>
          <p:cNvPr id="260" name="Google Shape;260;p14"/>
          <p:cNvSpPr/>
          <p:nvPr/>
        </p:nvSpPr>
        <p:spPr>
          <a:xfrm>
            <a:off x="288751" y="1443796"/>
            <a:ext cx="6791318" cy="4929295"/>
          </a:xfrm>
          <a:prstGeom prst="rect">
            <a:avLst/>
          </a:prstGeom>
          <a:noFill/>
          <a:ln>
            <a:noFill/>
          </a:ln>
        </p:spPr>
        <p:txBody>
          <a:bodyPr spcFirstLastPara="1" wrap="square" lIns="0" tIns="0" rIns="0" bIns="0" anchor="t" anchorCtr="0">
            <a:normAutofit/>
          </a:bodyPr>
          <a:lstStyle/>
          <a:p>
            <a:pPr marL="457200" marR="0" lvl="0" indent="-277813" algn="l" rtl="0">
              <a:spcBef>
                <a:spcPts val="0"/>
              </a:spcBef>
              <a:spcAft>
                <a:spcPts val="0"/>
              </a:spcAft>
              <a:buClr>
                <a:srgbClr val="000000"/>
              </a:buClr>
              <a:buSzPts val="1500"/>
              <a:buFont typeface="Arial"/>
              <a:buAutoNum type="arabicPeriod"/>
            </a:pPr>
            <a:r>
              <a:rPr lang="es-MX" sz="2000">
                <a:solidFill>
                  <a:srgbClr val="000000"/>
                </a:solidFill>
                <a:latin typeface="Times New Roman"/>
                <a:sym typeface="Times New Roman"/>
              </a:rPr>
              <a:t>Էլփոստ-թեստ@համընդհանուր-ընկալում-թեստ.հայ</a:t>
            </a:r>
            <a:endParaRPr lang="es-MX"/>
          </a:p>
          <a:p>
            <a:pPr marL="457200" marR="0" lvl="0" indent="-277813" algn="l" rtl="0">
              <a:spcBef>
                <a:spcPts val="2000"/>
              </a:spcBef>
              <a:spcAft>
                <a:spcPts val="0"/>
              </a:spcAft>
              <a:buClr>
                <a:srgbClr val="000000"/>
              </a:buClr>
              <a:buSzPts val="1500"/>
              <a:buFont typeface="Arial"/>
              <a:buAutoNum type="arabicPeriod"/>
            </a:pPr>
            <a:r>
              <a:rPr lang="es-MX" sz="2000">
                <a:solidFill>
                  <a:srgbClr val="000000"/>
                </a:solidFill>
                <a:latin typeface="Times New Roman"/>
                <a:sym typeface="Times New Roman"/>
              </a:rPr>
              <a:t>电子邮件测试@普遍适用测试.我爱你 </a:t>
            </a:r>
            <a:endParaRPr lang="es-MX"/>
          </a:p>
          <a:p>
            <a:pPr marL="457200" marR="0" lvl="0" indent="-277813" algn="l" rtl="0">
              <a:spcBef>
                <a:spcPts val="2000"/>
              </a:spcBef>
              <a:spcAft>
                <a:spcPts val="0"/>
              </a:spcAft>
              <a:buClr>
                <a:srgbClr val="000000"/>
              </a:buClr>
              <a:buSzPts val="1500"/>
              <a:buFont typeface="Arial"/>
              <a:buAutoNum type="arabicPeriod"/>
            </a:pPr>
            <a:r>
              <a:rPr lang="hi-IN" sz="2000">
                <a:solidFill>
                  <a:srgbClr val="000000"/>
                </a:solidFill>
                <a:latin typeface="Times New Roman"/>
                <a:sym typeface="Times New Roman"/>
              </a:rPr>
              <a:t>ईमेल</a:t>
            </a:r>
            <a:r>
              <a:rPr lang="es-MX" sz="2000">
                <a:solidFill>
                  <a:srgbClr val="000000"/>
                </a:solidFill>
                <a:latin typeface="Times New Roman"/>
                <a:sym typeface="Times New Roman"/>
              </a:rPr>
              <a:t>-</a:t>
            </a:r>
            <a:r>
              <a:rPr lang="hi-IN" sz="2000">
                <a:solidFill>
                  <a:srgbClr val="000000"/>
                </a:solidFill>
                <a:latin typeface="Times New Roman"/>
                <a:sym typeface="Times New Roman"/>
              </a:rPr>
              <a:t>परीक्षण</a:t>
            </a:r>
            <a:r>
              <a:rPr lang="es-MX" sz="2000">
                <a:solidFill>
                  <a:srgbClr val="000000"/>
                </a:solidFill>
                <a:latin typeface="Times New Roman"/>
                <a:sym typeface="Times New Roman"/>
              </a:rPr>
              <a:t>@</a:t>
            </a:r>
            <a:r>
              <a:rPr lang="hi-IN" sz="2000">
                <a:solidFill>
                  <a:srgbClr val="000000"/>
                </a:solidFill>
                <a:latin typeface="Times New Roman"/>
                <a:sym typeface="Times New Roman"/>
              </a:rPr>
              <a:t>सार्वभौमिक</a:t>
            </a:r>
            <a:r>
              <a:rPr lang="es-MX" sz="2000">
                <a:solidFill>
                  <a:srgbClr val="000000"/>
                </a:solidFill>
                <a:latin typeface="Times New Roman"/>
                <a:sym typeface="Times New Roman"/>
              </a:rPr>
              <a:t>-</a:t>
            </a:r>
            <a:r>
              <a:rPr lang="hi-IN" sz="2000">
                <a:solidFill>
                  <a:srgbClr val="000000"/>
                </a:solidFill>
                <a:latin typeface="Times New Roman"/>
                <a:sym typeface="Times New Roman"/>
              </a:rPr>
              <a:t>स्वीकृति</a:t>
            </a:r>
            <a:r>
              <a:rPr lang="es-MX" sz="2000">
                <a:solidFill>
                  <a:srgbClr val="000000"/>
                </a:solidFill>
                <a:latin typeface="Times New Roman"/>
                <a:sym typeface="Times New Roman"/>
              </a:rPr>
              <a:t>-</a:t>
            </a:r>
            <a:r>
              <a:rPr lang="hi-IN" sz="2000">
                <a:solidFill>
                  <a:srgbClr val="000000"/>
                </a:solidFill>
                <a:latin typeface="Times New Roman"/>
                <a:sym typeface="Times New Roman"/>
              </a:rPr>
              <a:t>परीक्षण</a:t>
            </a:r>
            <a:r>
              <a:rPr lang="es-MX" sz="2000">
                <a:solidFill>
                  <a:srgbClr val="000000"/>
                </a:solidFill>
                <a:latin typeface="Times New Roman"/>
                <a:sym typeface="Times New Roman"/>
              </a:rPr>
              <a:t>.</a:t>
            </a:r>
            <a:r>
              <a:rPr lang="hi-IN" sz="2000">
                <a:solidFill>
                  <a:srgbClr val="000000"/>
                </a:solidFill>
                <a:latin typeface="Times New Roman"/>
                <a:sym typeface="Times New Roman"/>
              </a:rPr>
              <a:t>संगठन  </a:t>
            </a:r>
            <a:endParaRPr lang="es-MX"/>
          </a:p>
          <a:p>
            <a:pPr marL="457200" marR="0" lvl="0" indent="-277813" algn="l" rtl="0">
              <a:spcBef>
                <a:spcPts val="2000"/>
              </a:spcBef>
              <a:spcAft>
                <a:spcPts val="0"/>
              </a:spcAft>
              <a:buClr>
                <a:srgbClr val="000000"/>
              </a:buClr>
              <a:buSzPts val="1500"/>
              <a:buFont typeface="Arial"/>
              <a:buAutoNum type="arabicPeriod"/>
            </a:pPr>
            <a:r>
              <a:rPr lang="ar-SA" sz="2000">
                <a:solidFill>
                  <a:srgbClr val="000000"/>
                </a:solidFill>
                <a:latin typeface="Times New Roman"/>
                <a:sym typeface="Times New Roman"/>
              </a:rPr>
              <a:t>تجربة</a:t>
            </a:r>
            <a:r>
              <a:rPr lang="es-MX" sz="2000">
                <a:solidFill>
                  <a:srgbClr val="000000"/>
                </a:solidFill>
                <a:latin typeface="Times New Roman"/>
                <a:sym typeface="Times New Roman"/>
              </a:rPr>
              <a:t>-</a:t>
            </a:r>
            <a:r>
              <a:rPr lang="ar-SA" sz="2000">
                <a:solidFill>
                  <a:srgbClr val="000000"/>
                </a:solidFill>
                <a:latin typeface="Times New Roman"/>
                <a:sym typeface="Times New Roman"/>
              </a:rPr>
              <a:t>بريد</a:t>
            </a:r>
            <a:r>
              <a:rPr lang="es-MX" sz="2000">
                <a:solidFill>
                  <a:srgbClr val="000000"/>
                </a:solidFill>
                <a:latin typeface="Times New Roman"/>
                <a:sym typeface="Times New Roman"/>
              </a:rPr>
              <a:t>-</a:t>
            </a:r>
            <a:r>
              <a:rPr lang="ar-SA" sz="2000">
                <a:solidFill>
                  <a:srgbClr val="000000"/>
                </a:solidFill>
                <a:latin typeface="Times New Roman"/>
                <a:sym typeface="Times New Roman"/>
              </a:rPr>
              <a:t>الكتروني</a:t>
            </a:r>
            <a:r>
              <a:rPr lang="es-MX" sz="2000">
                <a:solidFill>
                  <a:srgbClr val="000000"/>
                </a:solidFill>
                <a:latin typeface="Times New Roman"/>
                <a:sym typeface="Times New Roman"/>
              </a:rPr>
              <a:t>@</a:t>
            </a:r>
            <a:r>
              <a:rPr lang="ar-SA" sz="2000">
                <a:solidFill>
                  <a:srgbClr val="000000"/>
                </a:solidFill>
                <a:latin typeface="Times New Roman"/>
                <a:sym typeface="Times New Roman"/>
              </a:rPr>
              <a:t>تجربة</a:t>
            </a:r>
            <a:r>
              <a:rPr lang="es-MX" sz="2000">
                <a:solidFill>
                  <a:srgbClr val="000000"/>
                </a:solidFill>
                <a:latin typeface="Times New Roman"/>
                <a:sym typeface="Times New Roman"/>
              </a:rPr>
              <a:t>-</a:t>
            </a:r>
            <a:r>
              <a:rPr lang="ar-SA" sz="2000">
                <a:solidFill>
                  <a:srgbClr val="000000"/>
                </a:solidFill>
                <a:latin typeface="Times New Roman"/>
                <a:sym typeface="Times New Roman"/>
              </a:rPr>
              <a:t>القبول</a:t>
            </a:r>
            <a:r>
              <a:rPr lang="es-MX" sz="2000">
                <a:solidFill>
                  <a:srgbClr val="000000"/>
                </a:solidFill>
                <a:latin typeface="Times New Roman"/>
                <a:sym typeface="Times New Roman"/>
              </a:rPr>
              <a:t>-</a:t>
            </a:r>
            <a:r>
              <a:rPr lang="ar-SA" sz="2000">
                <a:solidFill>
                  <a:srgbClr val="000000"/>
                </a:solidFill>
                <a:latin typeface="Times New Roman"/>
                <a:sym typeface="Times New Roman"/>
              </a:rPr>
              <a:t>الشامل</a:t>
            </a:r>
            <a:r>
              <a:rPr lang="es-MX" sz="2000">
                <a:solidFill>
                  <a:srgbClr val="000000"/>
                </a:solidFill>
                <a:latin typeface="Times New Roman"/>
                <a:sym typeface="Times New Roman"/>
              </a:rPr>
              <a:t>.</a:t>
            </a:r>
            <a:r>
              <a:rPr lang="ar-SA" sz="2000">
                <a:solidFill>
                  <a:srgbClr val="000000"/>
                </a:solidFill>
                <a:latin typeface="Times New Roman"/>
                <a:sym typeface="Times New Roman"/>
              </a:rPr>
              <a:t>موريتانيا</a:t>
            </a:r>
            <a:endParaRPr lang="es-MX"/>
          </a:p>
          <a:p>
            <a:pPr marL="457200" marR="0" lvl="0" indent="-277813" algn="l" rtl="0">
              <a:spcBef>
                <a:spcPts val="2000"/>
              </a:spcBef>
              <a:spcAft>
                <a:spcPts val="0"/>
              </a:spcAft>
              <a:buClr>
                <a:srgbClr val="000000"/>
              </a:buClr>
              <a:buSzPts val="1500"/>
              <a:buFont typeface="Arial"/>
              <a:buAutoNum type="arabicPeriod"/>
            </a:pPr>
            <a:r>
              <a:rPr lang="es-MX" sz="2000">
                <a:solidFill>
                  <a:srgbClr val="000000"/>
                </a:solidFill>
                <a:latin typeface="Times New Roman"/>
                <a:sym typeface="Times New Roman"/>
              </a:rPr>
              <a:t>ηλεκτρονικό-μήνυμα-δοκιμή@καθολική-αποδοχή-δοκιμή.ευ  </a:t>
            </a:r>
            <a:endParaRPr lang="es-MX"/>
          </a:p>
          <a:p>
            <a:pPr marL="457200" marR="0" lvl="0" indent="-277813" algn="l" rtl="0">
              <a:spcBef>
                <a:spcPts val="2000"/>
              </a:spcBef>
              <a:spcAft>
                <a:spcPts val="0"/>
              </a:spcAft>
              <a:buClr>
                <a:srgbClr val="000000"/>
              </a:buClr>
              <a:buSzPts val="1500"/>
              <a:buFont typeface="Arial"/>
              <a:buAutoNum type="arabicPeriod"/>
            </a:pPr>
            <a:r>
              <a:rPr lang="ta-IN" sz="2000">
                <a:solidFill>
                  <a:srgbClr val="000000"/>
                </a:solidFill>
                <a:latin typeface="Times New Roman"/>
                <a:sym typeface="Times New Roman"/>
              </a:rPr>
              <a:t>மின்னஞ்சல்</a:t>
            </a:r>
            <a:r>
              <a:rPr lang="es-MX" sz="2000">
                <a:solidFill>
                  <a:srgbClr val="000000"/>
                </a:solidFill>
                <a:latin typeface="Times New Roman"/>
                <a:sym typeface="Times New Roman"/>
              </a:rPr>
              <a:t>-</a:t>
            </a:r>
            <a:r>
              <a:rPr lang="ta-IN" sz="2000">
                <a:solidFill>
                  <a:srgbClr val="000000"/>
                </a:solidFill>
                <a:latin typeface="Times New Roman"/>
                <a:sym typeface="Times New Roman"/>
              </a:rPr>
              <a:t>சோதனை</a:t>
            </a:r>
            <a:r>
              <a:rPr lang="es-MX" sz="2000">
                <a:solidFill>
                  <a:srgbClr val="000000"/>
                </a:solidFill>
                <a:latin typeface="Times New Roman"/>
                <a:sym typeface="Times New Roman"/>
              </a:rPr>
              <a:t>@</a:t>
            </a:r>
            <a:r>
              <a:rPr lang="ta-IN" sz="2000">
                <a:solidFill>
                  <a:srgbClr val="000000"/>
                </a:solidFill>
                <a:latin typeface="Times New Roman"/>
                <a:sym typeface="Times New Roman"/>
              </a:rPr>
              <a:t>பொது</a:t>
            </a:r>
            <a:r>
              <a:rPr lang="es-MX" sz="2000">
                <a:solidFill>
                  <a:srgbClr val="000000"/>
                </a:solidFill>
                <a:latin typeface="Times New Roman"/>
                <a:sym typeface="Times New Roman"/>
              </a:rPr>
              <a:t>-</a:t>
            </a:r>
            <a:r>
              <a:rPr lang="ta-IN" sz="2000">
                <a:solidFill>
                  <a:srgbClr val="000000"/>
                </a:solidFill>
                <a:latin typeface="Times New Roman"/>
                <a:sym typeface="Times New Roman"/>
              </a:rPr>
              <a:t>ஏற்பு</a:t>
            </a:r>
            <a:r>
              <a:rPr lang="es-MX" sz="2000">
                <a:solidFill>
                  <a:srgbClr val="000000"/>
                </a:solidFill>
                <a:latin typeface="Times New Roman"/>
                <a:sym typeface="Times New Roman"/>
              </a:rPr>
              <a:t>-</a:t>
            </a:r>
            <a:r>
              <a:rPr lang="ta-IN" sz="2000">
                <a:solidFill>
                  <a:srgbClr val="000000"/>
                </a:solidFill>
                <a:latin typeface="Times New Roman"/>
                <a:sym typeface="Times New Roman"/>
              </a:rPr>
              <a:t>சோதனை</a:t>
            </a:r>
            <a:r>
              <a:rPr lang="es-MX" sz="2000">
                <a:solidFill>
                  <a:srgbClr val="000000"/>
                </a:solidFill>
                <a:latin typeface="Times New Roman"/>
                <a:sym typeface="Times New Roman"/>
              </a:rPr>
              <a:t>.</a:t>
            </a:r>
            <a:r>
              <a:rPr lang="ta-IN" sz="2000">
                <a:solidFill>
                  <a:srgbClr val="000000"/>
                </a:solidFill>
                <a:latin typeface="Times New Roman"/>
                <a:sym typeface="Times New Roman"/>
              </a:rPr>
              <a:t>சிங்கப்பூர்</a:t>
            </a:r>
            <a:endParaRPr lang="es-MX" sz="2000">
              <a:solidFill>
                <a:srgbClr val="000000"/>
              </a:solidFill>
              <a:latin typeface="Times New Roman"/>
              <a:ea typeface="Times New Roman"/>
              <a:cs typeface="Times New Roman"/>
              <a:sym typeface="Times New Roman"/>
            </a:endParaRPr>
          </a:p>
          <a:p>
            <a:pPr marL="0" marR="0" lvl="0" indent="0" algn="l" rtl="0">
              <a:spcBef>
                <a:spcPts val="2000"/>
              </a:spcBef>
              <a:spcAft>
                <a:spcPts val="0"/>
              </a:spcAft>
              <a:buNone/>
            </a:pPr>
            <a:endParaRPr lang="es-MX" sz="2000">
              <a:solidFill>
                <a:srgbClr val="000000"/>
              </a:solidFill>
              <a:latin typeface="Open Sans"/>
              <a:ea typeface="Open Sans"/>
              <a:cs typeface="Open Sans"/>
              <a:sym typeface="Open Sans"/>
            </a:endParaRPr>
          </a:p>
        </p:txBody>
      </p:sp>
      <p:sp>
        <p:nvSpPr>
          <p:cNvPr id="261" name="Google Shape;261;p14"/>
          <p:cNvSpPr/>
          <p:nvPr/>
        </p:nvSpPr>
        <p:spPr>
          <a:xfrm>
            <a:off x="7318243" y="1443796"/>
            <a:ext cx="1450854" cy="4929295"/>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es-MX" sz="2000">
                <a:solidFill>
                  <a:srgbClr val="000000"/>
                </a:solidFill>
                <a:latin typeface="Open Sans"/>
                <a:sym typeface="Open Sans"/>
              </a:rPr>
              <a:t>Armenio</a:t>
            </a:r>
            <a:endParaRPr lang="es-MX"/>
          </a:p>
          <a:p>
            <a:pPr marL="0" marR="0" lvl="0" indent="0" algn="l" rtl="0">
              <a:spcBef>
                <a:spcPts val="2000"/>
              </a:spcBef>
              <a:spcAft>
                <a:spcPts val="0"/>
              </a:spcAft>
              <a:buNone/>
            </a:pPr>
            <a:r>
              <a:rPr lang="es-MX" sz="2000">
                <a:solidFill>
                  <a:srgbClr val="000000"/>
                </a:solidFill>
                <a:latin typeface="Open Sans"/>
                <a:sym typeface="Open Sans"/>
              </a:rPr>
              <a:t>Chino</a:t>
            </a:r>
            <a:endParaRPr lang="es-MX"/>
          </a:p>
          <a:p>
            <a:pPr marL="0" marR="0" lvl="0" indent="0" algn="l" rtl="0">
              <a:spcBef>
                <a:spcPts val="2000"/>
              </a:spcBef>
              <a:spcAft>
                <a:spcPts val="0"/>
              </a:spcAft>
              <a:buNone/>
            </a:pPr>
            <a:r>
              <a:rPr lang="es-MX" sz="2000">
                <a:solidFill>
                  <a:srgbClr val="000000"/>
                </a:solidFill>
                <a:latin typeface="Open Sans"/>
                <a:sym typeface="Open Sans"/>
              </a:rPr>
              <a:t>Devanagari</a:t>
            </a:r>
            <a:endParaRPr lang="es-MX"/>
          </a:p>
          <a:p>
            <a:pPr marL="0" marR="0" lvl="0" indent="0" algn="l" rtl="0">
              <a:spcBef>
                <a:spcPts val="2000"/>
              </a:spcBef>
              <a:spcAft>
                <a:spcPts val="0"/>
              </a:spcAft>
              <a:buNone/>
            </a:pPr>
            <a:r>
              <a:rPr lang="es-MX" sz="2000">
                <a:solidFill>
                  <a:srgbClr val="000000"/>
                </a:solidFill>
                <a:latin typeface="Open Sans"/>
                <a:sym typeface="Open Sans"/>
              </a:rPr>
              <a:t>Árabe</a:t>
            </a:r>
            <a:endParaRPr lang="es-MX"/>
          </a:p>
          <a:p>
            <a:pPr marL="0" marR="0" lvl="0" indent="0" algn="l" rtl="0">
              <a:spcBef>
                <a:spcPts val="2000"/>
              </a:spcBef>
              <a:spcAft>
                <a:spcPts val="0"/>
              </a:spcAft>
              <a:buNone/>
            </a:pPr>
            <a:r>
              <a:rPr lang="es-MX" sz="2000">
                <a:solidFill>
                  <a:srgbClr val="000000"/>
                </a:solidFill>
                <a:latin typeface="Open Sans"/>
                <a:sym typeface="Open Sans"/>
              </a:rPr>
              <a:t>Griego            </a:t>
            </a:r>
            <a:endParaRPr lang="es-MX"/>
          </a:p>
          <a:p>
            <a:pPr marL="0" marR="0" lvl="0" indent="0" algn="l" rtl="0">
              <a:spcBef>
                <a:spcPts val="2000"/>
              </a:spcBef>
              <a:spcAft>
                <a:spcPts val="0"/>
              </a:spcAft>
              <a:buNone/>
            </a:pPr>
            <a:r>
              <a:rPr lang="es-MX" sz="2000">
                <a:solidFill>
                  <a:srgbClr val="000000"/>
                </a:solidFill>
                <a:latin typeface="Open Sans"/>
                <a:sym typeface="Open Sans"/>
              </a:rPr>
              <a:t>Tamil</a:t>
            </a:r>
            <a:r>
              <a:rPr lang="en-US" sz="2000">
                <a:solidFill>
                  <a:srgbClr val="000000"/>
                </a:solidFill>
                <a:latin typeface="Open Sans"/>
                <a:sym typeface="Open Sans"/>
              </a:rPr>
              <a:t>
</a:t>
            </a:r>
            <a:br/>
            <a:endParaRPr lang="es-MX" sz="2000">
              <a:solidFill>
                <a:srgbClr val="000000"/>
              </a:solidFill>
              <a:latin typeface="Open Sans"/>
              <a:ea typeface="Open Sans"/>
              <a:cs typeface="Open Sans"/>
              <a:sym typeface="Open Sans"/>
            </a:endParaRPr>
          </a:p>
          <a:p>
            <a:pPr marL="342900" marR="0" lvl="0" indent="-247650" algn="l" rtl="0">
              <a:spcBef>
                <a:spcPts val="2000"/>
              </a:spcBef>
              <a:spcAft>
                <a:spcPts val="0"/>
              </a:spcAft>
              <a:buClr>
                <a:srgbClr val="000000"/>
              </a:buClr>
              <a:buSzPts val="1500"/>
              <a:buFont typeface="Noto Sans Symbols"/>
              <a:buNone/>
            </a:pPr>
            <a:endParaRPr lang="es-MX" sz="2000">
              <a:solidFill>
                <a:srgbClr val="000000"/>
              </a:solidFill>
              <a:latin typeface="Open Sans"/>
              <a:ea typeface="Open Sans"/>
              <a:cs typeface="Open Sans"/>
              <a:sym typeface="Open Sans"/>
            </a:endParaRPr>
          </a:p>
          <a:p>
            <a:pPr marL="342900" marR="0" lvl="0" indent="-247650" algn="l" rtl="0">
              <a:spcBef>
                <a:spcPts val="2000"/>
              </a:spcBef>
              <a:spcAft>
                <a:spcPts val="0"/>
              </a:spcAft>
              <a:buClr>
                <a:srgbClr val="000000"/>
              </a:buClr>
              <a:buSzPts val="1500"/>
              <a:buFont typeface="Noto Sans Symbols"/>
              <a:buNone/>
            </a:pPr>
            <a:endParaRPr lang="es-MX" sz="2000">
              <a:solidFill>
                <a:srgbClr val="000000"/>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7"/>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s-MX" sz="2800" dirty="0">
                <a:extLst>
                  <a:ext uri="http://customooxmlschemas.google.com/">
                    <go:slidesCustomData xmlns:wp="http://schemas.openxmlformats.org/drawingml/2006/powerpointprocessingDrawing" xmlns:wne="http://schemas.microsoft.com/office/powerpoint/2006/powerpointml" xmlns:cdr="http://schemas.openxmlformats.org/drawingml/2006/chartDrawing" xmlns:a14="http://schemas.microsoft.com/office/drawing/2010/main"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El desafío</a:t>
            </a:r>
            <a:endParaRPr lang="es-MX" sz="2800" dirty="0"/>
          </a:p>
        </p:txBody>
      </p:sp>
      <p:sp>
        <p:nvSpPr>
          <p:cNvPr id="279" name="Google Shape;279;p17"/>
          <p:cNvSpPr txBox="1"/>
          <p:nvPr/>
        </p:nvSpPr>
        <p:spPr>
          <a:xfrm>
            <a:off x="280359" y="1222129"/>
            <a:ext cx="8481183" cy="2031285"/>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None/>
            </a:pPr>
            <a:r>
              <a:rPr lang="es-MX" sz="1800" dirty="0">
                <a:solidFill>
                  <a:schemeClr val="dk1"/>
                </a:solidFill>
                <a:latin typeface="Open Sans Light"/>
                <a:sym typeface="Open Sans Light"/>
                <a:extLst>
                  <a:ext uri="http://customooxmlschemas.google.com/">
                    <go:slidesCustomData xmlns:wp="http://schemas.openxmlformats.org/drawingml/2006/powerpointprocessingDrawing" xmlns:wne="http://schemas.microsoft.com/office/powerpoint/2006/powerpointml" xmlns:cdr="http://schemas.openxmlformats.org/drawingml/2006/chartDrawing" xmlns:a14="http://schemas.microsoft.com/office/drawing/2010/main"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Los IDN TLD permiten registrar y utilizar nombres de dominio y direcciones de correo electrónico multilingües, lo que favorece la inclusión digital.</a:t>
            </a:r>
          </a:p>
          <a:p>
            <a:pPr marL="0" marR="0" lvl="0" indent="0" algn="l" rtl="0">
              <a:lnSpc>
                <a:spcPct val="140000"/>
              </a:lnSpc>
              <a:spcBef>
                <a:spcPts val="0"/>
              </a:spcBef>
              <a:spcAft>
                <a:spcPts val="0"/>
              </a:spcAft>
              <a:buNone/>
            </a:pPr>
            <a:endParaRPr lang="es-MX" sz="1800" dirty="0">
              <a:solidFill>
                <a:schemeClr val="dk1"/>
              </a:solidFill>
              <a:latin typeface="Open Sans Light"/>
              <a:ea typeface="Open Sans Light"/>
              <a:cs typeface="Open Sans Light"/>
              <a:sym typeface="Open Sans Light"/>
              <a:extLst>
                <a:ext uri="http://customooxmlschemas.google.com/">
                  <go:slidesCustomData xmlns:wp="http://schemas.openxmlformats.org/drawingml/2006/powerpointprocessingDrawing" xmlns:wne="http://schemas.microsoft.com/office/powerpoint/2006/powerpointml" xmlns:cdr="http://schemas.openxmlformats.org/drawingml/2006/chartDrawing" xmlns:a14="http://schemas.microsoft.com/office/drawing/2010/main"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endParaRPr>
          </a:p>
          <a:p>
            <a:pPr marL="0" marR="0" lvl="0" indent="0" algn="l" rtl="0">
              <a:lnSpc>
                <a:spcPct val="140000"/>
              </a:lnSpc>
              <a:spcBef>
                <a:spcPts val="0"/>
              </a:spcBef>
              <a:spcAft>
                <a:spcPts val="0"/>
              </a:spcAft>
              <a:buNone/>
            </a:pPr>
            <a:r>
              <a:rPr lang="es-MX" sz="1800" dirty="0">
                <a:solidFill>
                  <a:schemeClr val="dk1"/>
                </a:solidFill>
                <a:latin typeface="Open Sans Light"/>
                <a:sym typeface="Open Sans Light"/>
                <a:extLst>
                  <a:ext uri="http://customooxmlschemas.google.com/">
                    <go:slidesCustomData xmlns:wp="http://schemas.openxmlformats.org/drawingml/2006/powerpointprocessingDrawing" xmlns:wne="http://schemas.microsoft.com/office/powerpoint/2006/powerpointml" xmlns:cdr="http://schemas.openxmlformats.org/drawingml/2006/chartDrawing" xmlns:a14="http://schemas.microsoft.com/office/drawing/2010/main"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Pero existen problemas en su aceptación, por ejemplo, un correo electrónico válido es rechazado por un formulario en un sitio web y se muestra incorrectamente de izquierda a derecha en lugar de derecha a izquierda:</a:t>
            </a:r>
          </a:p>
        </p:txBody>
      </p:sp>
      <p:pic>
        <p:nvPicPr>
          <p:cNvPr id="280" name="Google Shape;280;p17"/>
          <p:cNvPicPr preferRelativeResize="0"/>
          <p:nvPr/>
        </p:nvPicPr>
        <p:blipFill rotWithShape="1">
          <a:blip r:embed="rId3">
            <a:alphaModFix/>
          </a:blip>
          <a:srcRect/>
          <a:stretch/>
        </p:blipFill>
        <p:spPr>
          <a:xfrm>
            <a:off x="320040" y="3925682"/>
            <a:ext cx="8668243" cy="2329700"/>
          </a:xfrm>
          <a:prstGeom prst="rect">
            <a:avLst/>
          </a:prstGeom>
          <a:noFill/>
          <a:ln w="19050" cap="flat" cmpd="sng">
            <a:solidFill>
              <a:schemeClr val="dk1"/>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8"/>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dirty="0"/>
              <a:t>El desafío: Aceptación por parte de los sitios web</a:t>
            </a:r>
          </a:p>
        </p:txBody>
      </p:sp>
      <p:graphicFrame>
        <p:nvGraphicFramePr>
          <p:cNvPr id="286" name="Google Shape;286;p18"/>
          <p:cNvGraphicFramePr/>
          <p:nvPr>
            <p:extLst>
              <p:ext uri="{D42A27DB-BD31-4B8C-83A1-F6EECF244321}">
                <p14:modId xmlns:p14="http://schemas.microsoft.com/office/powerpoint/2010/main" val="1595804600"/>
              </p:ext>
            </p:extLst>
          </p:nvPr>
        </p:nvGraphicFramePr>
        <p:xfrm>
          <a:off x="320041" y="1268432"/>
          <a:ext cx="8451381" cy="4611914"/>
        </p:xfrm>
        <a:graphic>
          <a:graphicData uri="http://schemas.openxmlformats.org/drawingml/2006/chart">
            <c:chart xmlns:c="http://schemas.openxmlformats.org/drawingml/2006/chart" xmlns:r="http://schemas.openxmlformats.org/officeDocument/2006/relationships" r:id="rId3"/>
          </a:graphicData>
        </a:graphic>
      </p:graphicFrame>
      <p:sp>
        <p:nvSpPr>
          <p:cNvPr id="287" name="Google Shape;287;p18"/>
          <p:cNvSpPr txBox="1"/>
          <p:nvPr/>
        </p:nvSpPr>
        <p:spPr>
          <a:xfrm>
            <a:off x="2150931" y="6070908"/>
            <a:ext cx="671822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i="1" dirty="0">
                <a:solidFill>
                  <a:schemeClr val="dk1"/>
                </a:solidFill>
                <a:latin typeface="Open Sans"/>
                <a:sym typeface="Open Sans"/>
              </a:rPr>
              <a:t>Fuente: UASG039 en </a:t>
            </a:r>
            <a:r>
              <a:rPr lang="es-MX" sz="1400" i="1" u="sng" dirty="0">
                <a:solidFill>
                  <a:schemeClr val="dk1"/>
                </a:solidFill>
                <a:latin typeface="Open Sans"/>
                <a:sym typeface="Open Sans"/>
                <a:hlinkClick r:id="rId4">
                  <a:extLst>
                    <a:ext uri="{A12FA001-AC4F-418D-AE19-62706E023703}">
                      <ahyp:hlinkClr xmlns:ahyp="http://schemas.microsoft.com/office/drawing/2018/hyperlinkcolor" val="tx"/>
                    </a:ext>
                  </a:extLst>
                </a:hlinkClick>
              </a:rPr>
              <a:t>https://uasg.tech</a:t>
            </a:r>
            <a:r>
              <a:rPr lang="es-MX" sz="1400" i="1" dirty="0">
                <a:solidFill>
                  <a:schemeClr val="dk1"/>
                </a:solidFill>
                <a:latin typeface="Open Sans"/>
                <a:sym typeface="Open Sans"/>
              </a:rPr>
              <a:t>, publicado en 2022 </a:t>
            </a:r>
            <a:endParaRPr lang="es-MX"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9"/>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s-MX" sz="2800" dirty="0"/>
              <a:t>El desafío: Compatibilidad con los servidores de correo electrónico</a:t>
            </a:r>
          </a:p>
        </p:txBody>
      </p:sp>
      <p:sp>
        <p:nvSpPr>
          <p:cNvPr id="294" name="Google Shape;294;p19"/>
          <p:cNvSpPr txBox="1"/>
          <p:nvPr/>
        </p:nvSpPr>
        <p:spPr>
          <a:xfrm>
            <a:off x="1964410" y="6164379"/>
            <a:ext cx="588462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i="1" dirty="0">
                <a:solidFill>
                  <a:schemeClr val="dk1"/>
                </a:solidFill>
                <a:latin typeface="Open Sans"/>
                <a:sym typeface="Open Sans"/>
              </a:rPr>
              <a:t>Fuente: </a:t>
            </a:r>
            <a:r>
              <a:rPr lang="es-MX" sz="1400" i="1" u="sng" dirty="0">
                <a:solidFill>
                  <a:schemeClr val="dk1"/>
                </a:solidFill>
                <a:latin typeface="Open Sans"/>
                <a:sym typeface="Open Sans"/>
                <a:hlinkClick r:id="rId3">
                  <a:extLst>
                    <a:ext uri="{A12FA001-AC4F-418D-AE19-62706E023703}">
                      <ahyp:hlinkClr xmlns:ahyp="http://schemas.microsoft.com/office/drawing/2018/hyperlinkcolor" val="tx"/>
                    </a:ext>
                  </a:extLst>
                </a:hlinkClick>
              </a:rPr>
              <a:t>https://ithi.research.icann.org/graph-eai.html</a:t>
            </a:r>
            <a:r>
              <a:rPr lang="es-MX"/>
              <a:t> </a:t>
            </a:r>
            <a:endParaRPr lang="es-MX" dirty="0"/>
          </a:p>
        </p:txBody>
      </p:sp>
      <p:pic>
        <p:nvPicPr>
          <p:cNvPr id="5" name="Picture 4">
            <a:extLst>
              <a:ext uri="{FF2B5EF4-FFF2-40B4-BE49-F238E27FC236}">
                <a16:creationId xmlns:a16="http://schemas.microsoft.com/office/drawing/2014/main" id="{013744DA-142E-4EB0-7B9D-B84D6238511C}"/>
              </a:ext>
            </a:extLst>
          </p:cNvPr>
          <p:cNvPicPr>
            <a:picLocks noChangeAspect="1"/>
          </p:cNvPicPr>
          <p:nvPr/>
        </p:nvPicPr>
        <p:blipFill>
          <a:blip r:embed="rId4"/>
          <a:stretch>
            <a:fillRect/>
          </a:stretch>
        </p:blipFill>
        <p:spPr>
          <a:xfrm>
            <a:off x="0" y="1648994"/>
            <a:ext cx="9132038" cy="367698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0"/>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s-MX" sz="2800" dirty="0"/>
              <a:t>¿Su servidor de correo electrónico admite EAI?</a:t>
            </a:r>
          </a:p>
        </p:txBody>
      </p:sp>
      <p:pic>
        <p:nvPicPr>
          <p:cNvPr id="300" name="Google Shape;300;p20" descr="Interfaz gráfica de usuario, texto, aplicación&#13;&#10;&#13;&#10;Descripción generada automáticamente"/>
          <p:cNvPicPr preferRelativeResize="0"/>
          <p:nvPr/>
        </p:nvPicPr>
        <p:blipFill rotWithShape="1">
          <a:blip r:embed="rId3">
            <a:alphaModFix/>
          </a:blip>
          <a:srcRect l="3866" t="18548" r="5908" b="7724"/>
          <a:stretch/>
        </p:blipFill>
        <p:spPr>
          <a:xfrm>
            <a:off x="320041" y="1984919"/>
            <a:ext cx="8451381" cy="4445681"/>
          </a:xfrm>
          <a:prstGeom prst="rect">
            <a:avLst/>
          </a:prstGeom>
          <a:noFill/>
          <a:ln>
            <a:noFill/>
          </a:ln>
        </p:spPr>
      </p:pic>
      <p:sp>
        <p:nvSpPr>
          <p:cNvPr id="301" name="Google Shape;301;p20"/>
          <p:cNvSpPr/>
          <p:nvPr/>
        </p:nvSpPr>
        <p:spPr>
          <a:xfrm>
            <a:off x="748145" y="1233501"/>
            <a:ext cx="705693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800">
                <a:solidFill>
                  <a:schemeClr val="dk1"/>
                </a:solidFill>
                <a:latin typeface="Open Sans"/>
                <a:sym typeface="Open Sans"/>
              </a:rPr>
              <a:t>Introduzca su correo electrónico y compruébelo ahora en: </a:t>
            </a:r>
            <a:r>
              <a:rPr lang="es-MX" sz="1800" u="sng">
                <a:solidFill>
                  <a:schemeClr val="dk1"/>
                </a:solidFill>
                <a:latin typeface="Open Sans"/>
                <a:sym typeface="Open Sans"/>
                <a:hlinkClick r:id="rId4">
                  <a:extLst>
                    <a:ext uri="{A12FA001-AC4F-418D-AE19-62706E023703}">
                      <ahyp:hlinkClr xmlns:ahyp="http://schemas.microsoft.com/office/drawing/2018/hyperlinkcolor" val="tx"/>
                    </a:ext>
                  </a:extLst>
                </a:hlinkClick>
              </a:rPr>
              <a:t>https://uasg.tech/eai-check/</a:t>
            </a:r>
            <a:r>
              <a:rPr lang="es-MX"/>
              <a:t> </a:t>
            </a:r>
          </a:p>
        </p:txBody>
      </p:sp>
      <p:cxnSp>
        <p:nvCxnSpPr>
          <p:cNvPr id="302" name="Google Shape;302;p20"/>
          <p:cNvCxnSpPr/>
          <p:nvPr/>
        </p:nvCxnSpPr>
        <p:spPr>
          <a:xfrm>
            <a:off x="27686" y="6013343"/>
            <a:ext cx="584709" cy="0"/>
          </a:xfrm>
          <a:prstGeom prst="straightConnector1">
            <a:avLst/>
          </a:prstGeom>
          <a:noFill/>
          <a:ln w="5715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C978F-B16D-6FE9-82DB-A776C57F8952}"/>
              </a:ext>
            </a:extLst>
          </p:cNvPr>
          <p:cNvSpPr>
            <a:spLocks noGrp="1"/>
          </p:cNvSpPr>
          <p:nvPr>
            <p:ph type="title"/>
          </p:nvPr>
        </p:nvSpPr>
        <p:spPr/>
        <p:txBody>
          <a:bodyPr/>
          <a:lstStyle/>
          <a:p>
            <a:r>
              <a:rPr lang="es-MX" sz="2800" dirty="0"/>
              <a:t>Inclusión digital, una oportunidad</a:t>
            </a:r>
          </a:p>
        </p:txBody>
      </p:sp>
      <p:sp>
        <p:nvSpPr>
          <p:cNvPr id="4" name="TextBox 3">
            <a:extLst>
              <a:ext uri="{FF2B5EF4-FFF2-40B4-BE49-F238E27FC236}">
                <a16:creationId xmlns:a16="http://schemas.microsoft.com/office/drawing/2014/main" id="{73CC16F0-B72E-C1FD-B681-21B9873D7ADC}"/>
              </a:ext>
            </a:extLst>
          </p:cNvPr>
          <p:cNvSpPr txBox="1"/>
          <p:nvPr/>
        </p:nvSpPr>
        <p:spPr>
          <a:xfrm>
            <a:off x="320041" y="3045838"/>
            <a:ext cx="3271580" cy="2862322"/>
          </a:xfrm>
          <a:prstGeom prst="rect">
            <a:avLst/>
          </a:prstGeom>
          <a:noFill/>
        </p:spPr>
        <p:txBody>
          <a:bodyPr wrap="square">
            <a:spAutoFit/>
          </a:bodyPr>
          <a:lstStyle/>
          <a:p>
            <a:r>
              <a:rPr lang="es-MX" sz="1800" dirty="0">
                <a:latin typeface="Open Sans Light"/>
                <a:sym typeface="Open Sans Light"/>
                <a:extLst>
                  <a:ext uri="http://customooxmlschemas.google.com/">
                    <go:slidesCustomData xmlns:wp="http://schemas.openxmlformats.org/drawingml/2006/powerpointprocessingDrawing" xmlns:wne="http://schemas.microsoft.com/office/powerpoint/2006/powerpointml" xmlns:cdr="http://schemas.openxmlformats.org/drawingml/2006/chartDrawing" xmlns:a14="http://schemas.microsoft.com/office/drawing/2010/main"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El tercio restante de la población mundial, unos 2600 millones de personas, aún no está en línea, principalmente en Asia y África. </a:t>
            </a:r>
          </a:p>
          <a:p>
            <a:endParaRPr lang="es-MX" sz="1800" dirty="0">
              <a:latin typeface="Open Sans Light"/>
              <a:ea typeface="Open Sans Light"/>
              <a:cs typeface="Open Sans Light"/>
              <a:sym typeface="Open Sans Light"/>
              <a:extLst>
                <a:ext uri="http://customooxmlschemas.google.com/">
                  <go:slidesCustomData xmlns:wp="http://schemas.openxmlformats.org/drawingml/2006/powerpointprocessingDrawing" xmlns:wne="http://schemas.microsoft.com/office/powerpoint/2006/powerpointml" xmlns:cdr="http://schemas.openxmlformats.org/drawingml/2006/chartDrawing" xmlns:a14="http://schemas.microsoft.com/office/drawing/2010/main"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endParaRPr>
          </a:p>
          <a:p>
            <a:r>
              <a:rPr lang="es-MX" sz="1800" dirty="0">
                <a:latin typeface="Open Sans Light"/>
                <a:sym typeface="Open Sans Light"/>
                <a:extLst>
                  <a:ext uri="http://customooxmlschemas.google.com/">
                    <go:slidesCustomData xmlns:wp="http://schemas.openxmlformats.org/drawingml/2006/powerpointprocessingDrawing" xmlns:wne="http://schemas.microsoft.com/office/powerpoint/2006/powerpointml" xmlns:cdr="http://schemas.openxmlformats.org/drawingml/2006/chartDrawing" xmlns:a14="http://schemas.microsoft.com/office/drawing/2010/main"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Muchos de los que ya están en línea, y la mayoría de los que lo estarán en el futuro, se comunican en su lengua materna.</a:t>
            </a:r>
            <a:endParaRPr lang="es-MX" sz="1800" dirty="0">
              <a:latin typeface="Open Sans Light"/>
              <a:ea typeface="Open Sans Light"/>
              <a:cs typeface="Open Sans Light"/>
              <a:sym typeface="Open Sans Light"/>
              <a:extLst>
                <a:ext uri="http://customooxmlschemas.google.com/">
                  <go:slidesCustomData xmlns:wp="http://schemas.openxmlformats.org/drawingml/2006/powerpointprocessingDrawing" xmlns:wne="http://schemas.microsoft.com/office/powerpoint/2006/powerpointml" xmlns:cdr="http://schemas.openxmlformats.org/drawingml/2006/chartDrawing" xmlns:a14="http://schemas.microsoft.com/office/drawing/2010/main"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endParaRPr>
          </a:p>
          <a:p>
            <a:endParaRPr lang="es-MX" sz="1800" dirty="0">
              <a:latin typeface="Open Sans Light"/>
              <a:ea typeface="Open Sans Light"/>
              <a:cs typeface="Open Sans Light"/>
              <a:sym typeface="Open Sans Light"/>
              <a:extLst>
                <a:ext uri="http://customooxmlschemas.google.com/">
                  <go:slidesCustomData xmlns:wp="http://schemas.openxmlformats.org/drawingml/2006/powerpointprocessingDrawing" xmlns:wne="http://schemas.microsoft.com/office/powerpoint/2006/powerpointml" xmlns:cdr="http://schemas.openxmlformats.org/drawingml/2006/chartDrawing" xmlns:a14="http://schemas.microsoft.com/office/drawing/2010/main"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endParaRPr>
          </a:p>
        </p:txBody>
      </p:sp>
      <p:pic>
        <p:nvPicPr>
          <p:cNvPr id="3" name="slide2" descr="InternetUse02">
            <a:extLst>
              <a:ext uri="{FF2B5EF4-FFF2-40B4-BE49-F238E27FC236}">
                <a16:creationId xmlns:a16="http://schemas.microsoft.com/office/drawing/2014/main" id="{900DB485-77EF-1EB5-BE59-DBADE7B0A65F}"/>
              </a:ext>
            </a:extLst>
          </p:cNvPr>
          <p:cNvPicPr>
            <a:picLocks noChangeAspect="1"/>
          </p:cNvPicPr>
          <p:nvPr/>
        </p:nvPicPr>
        <p:blipFill rotWithShape="1">
          <a:blip r:embed="rId2">
            <a:extLst>
              <a:ext uri="{28A0092B-C50C-407E-A947-70E740481C1C}">
                <a14:useLocalDpi xmlns:a14="http://schemas.microsoft.com/office/drawing/2010/main" val="0"/>
              </a:ext>
            </a:extLst>
          </a:blip>
          <a:srcRect l="1" r="49170" b="22075"/>
          <a:stretch/>
        </p:blipFill>
        <p:spPr>
          <a:xfrm>
            <a:off x="3730752" y="846667"/>
            <a:ext cx="5161340" cy="5614062"/>
          </a:xfrm>
          <a:prstGeom prst="rect">
            <a:avLst/>
          </a:prstGeom>
        </p:spPr>
      </p:pic>
      <p:sp>
        <p:nvSpPr>
          <p:cNvPr id="7" name="TextBox 6">
            <a:extLst>
              <a:ext uri="{FF2B5EF4-FFF2-40B4-BE49-F238E27FC236}">
                <a16:creationId xmlns:a16="http://schemas.microsoft.com/office/drawing/2014/main" id="{72186CFE-5FAD-29A9-50D7-1BDFB5588B0C}"/>
              </a:ext>
            </a:extLst>
          </p:cNvPr>
          <p:cNvSpPr txBox="1"/>
          <p:nvPr/>
        </p:nvSpPr>
        <p:spPr>
          <a:xfrm>
            <a:off x="0" y="6275056"/>
            <a:ext cx="7037832" cy="307777"/>
          </a:xfrm>
          <a:prstGeom prst="rect">
            <a:avLst/>
          </a:prstGeom>
          <a:noFill/>
        </p:spPr>
        <p:txBody>
          <a:bodyPr wrap="square">
            <a:spAutoFit/>
          </a:bodyPr>
          <a:lstStyle/>
          <a:p>
            <a:r>
              <a:rPr lang="es-MX" i="1" dirty="0">
                <a:latin typeface="Open Sans Light"/>
                <a:extLst>
                  <a:ext uri="http://customooxmlschemas.google.com/">
                    <go:slidesCustomData xmlns:wp="http://schemas.openxmlformats.org/drawingml/2006/powerpointprocessingDrawing" xmlns:wne="http://schemas.microsoft.com/office/powerpoint/2006/powerpointml" xmlns:cdr="http://schemas.openxmlformats.org/drawingml/2006/chartDrawing" xmlns:a14="http://schemas.microsoft.com/office/drawing/2010/main"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Fuente: </a:t>
            </a:r>
            <a:r>
              <a:rPr lang="es-MX" i="1" dirty="0">
                <a:latin typeface="Open Sans Light"/>
                <a:hlinkClick r:id="rId3">
                  <a:extLst>
                    <a:ext uri="{A12FA001-AC4F-418D-AE19-62706E023703}">
                      <ahyp:hlinkClr xmlns:ahyp="http://schemas.microsoft.com/office/drawing/2018/hyperlinkcolor" val="tx"/>
                    </a:ext>
                  </a:extLst>
                </a:hlinkClick>
                <a:extLst>
                  <a:ext uri="http://customooxmlschemas.google.com/">
                    <go:slidesCustomData xmlns:wp="http://schemas.openxmlformats.org/drawingml/2006/powerpointprocessingDrawing" xmlns:wne="http://schemas.microsoft.com/office/powerpoint/2006/powerpointml" xmlns:cdr="http://schemas.openxmlformats.org/drawingml/2006/chartDrawing" xmlns:a14="http://schemas.microsoft.com/office/drawing/2010/main"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https://www.itu.int/itu-d/reports/statistics/2023/10/10/ff23-internet-use/</a:t>
            </a:r>
            <a:r>
              <a:rPr lang="es-MX"/>
              <a:t> </a:t>
            </a:r>
          </a:p>
        </p:txBody>
      </p:sp>
      <p:pic>
        <p:nvPicPr>
          <p:cNvPr id="5" name="Picture 4">
            <a:extLst>
              <a:ext uri="{FF2B5EF4-FFF2-40B4-BE49-F238E27FC236}">
                <a16:creationId xmlns:a16="http://schemas.microsoft.com/office/drawing/2014/main" id="{B4CD05E1-EA71-32C5-85D7-39C477231D82}"/>
              </a:ext>
            </a:extLst>
          </p:cNvPr>
          <p:cNvPicPr>
            <a:picLocks noChangeAspect="1"/>
          </p:cNvPicPr>
          <p:nvPr/>
        </p:nvPicPr>
        <p:blipFill rotWithShape="1">
          <a:blip r:embed="rId4">
            <a:extLst>
              <a:ext uri="{28A0092B-C50C-407E-A947-70E740481C1C}">
                <a14:useLocalDpi xmlns:a14="http://schemas.microsoft.com/office/drawing/2010/main" val="0"/>
              </a:ext>
            </a:extLst>
          </a:blip>
          <a:srcRect l="3698" t="32242" r="28686" b="18395"/>
          <a:stretch/>
        </p:blipFill>
        <p:spPr>
          <a:xfrm>
            <a:off x="320041" y="1000020"/>
            <a:ext cx="2984449" cy="2101556"/>
          </a:xfrm>
          <a:prstGeom prst="rect">
            <a:avLst/>
          </a:prstGeom>
        </p:spPr>
      </p:pic>
    </p:spTree>
    <p:extLst>
      <p:ext uri="{BB962C8B-B14F-4D97-AF65-F5344CB8AC3E}">
        <p14:creationId xmlns:p14="http://schemas.microsoft.com/office/powerpoint/2010/main" val="2052349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dirty="0"/>
              <a:t>Multilingüismo en línea, un desafío constante</a:t>
            </a:r>
          </a:p>
        </p:txBody>
      </p:sp>
      <p:sp>
        <p:nvSpPr>
          <p:cNvPr id="267" name="Google Shape;267;p15"/>
          <p:cNvSpPr txBox="1">
            <a:spLocks noGrp="1"/>
          </p:cNvSpPr>
          <p:nvPr>
            <p:ph type="body" idx="1"/>
          </p:nvPr>
        </p:nvSpPr>
        <p:spPr>
          <a:xfrm>
            <a:off x="320675" y="1318686"/>
            <a:ext cx="8450746" cy="4973626"/>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es-MX"/>
              <a:t>Debido a la necesidad de una Internet multilingüe y a las continuas deficiencias de la tecnología (entre otros factores), los </a:t>
            </a:r>
            <a:r>
              <a:rPr lang="es-MX" sz="1800" dirty="0">
                <a:hlinkClick r:id="rId3"/>
              </a:rPr>
              <a:t>Documentos de Resultados de la CMSI+10</a:t>
            </a:r>
            <a:r>
              <a:rPr lang="es-MX"/>
              <a:t> señalaron la necesidad permanente de apoyar el multilingüismo en Internet.</a:t>
            </a:r>
            <a:endParaRPr lang="es-MX" sz="1800" dirty="0"/>
          </a:p>
          <a:p>
            <a:pPr marL="91440" lvl="0" indent="0" algn="l" rtl="0">
              <a:spcBef>
                <a:spcPts val="360"/>
              </a:spcBef>
              <a:spcAft>
                <a:spcPts val="0"/>
              </a:spcAft>
              <a:buClr>
                <a:schemeClr val="accent3"/>
              </a:buClr>
              <a:buSzPts val="1530"/>
              <a:buNone/>
            </a:pPr>
            <a:endParaRPr lang="es-MX" sz="1800" dirty="0"/>
          </a:p>
          <a:p>
            <a:pPr marL="274320" lvl="0" indent="-182880" algn="l" rtl="0">
              <a:spcBef>
                <a:spcPts val="360"/>
              </a:spcBef>
              <a:spcAft>
                <a:spcPts val="0"/>
              </a:spcAft>
              <a:buClr>
                <a:schemeClr val="accent3"/>
              </a:buClr>
              <a:buSzPts val="1530"/>
              <a:buFont typeface="Merriweather Sans"/>
              <a:buChar char="*"/>
            </a:pPr>
            <a:r>
              <a:rPr lang="es-MX" sz="1800" dirty="0"/>
              <a:t>Como parte de las áreas prioritarias que deben abordarse en la implementación de la iniciativa CMSI después de 2015, el informe solicita específicamente:</a:t>
            </a:r>
          </a:p>
          <a:p>
            <a:pPr marL="731520" lvl="1" indent="-182880"/>
            <a:r>
              <a:rPr lang="es-MX"/>
              <a:t>Trabajar por el multilingüismo de las Tecnologías de la Información y la Comunicación (TIC), incluido el correo electrónico y la capacidad nativa de los nombres de dominio internacionales (IDN), para que todos los miembros de la comunidad puedan participar en la vida en línea.</a:t>
            </a:r>
            <a:endParaRPr lang="es-MX" dirty="0"/>
          </a:p>
          <a:p>
            <a:pPr marL="731520" lvl="1" indent="-182880"/>
            <a:r>
              <a:rPr lang="es-MX"/>
              <a:t>Apoyar y animar a las partes interesadas, en sus respectivas funciones y responsabilidades, para trabajar conjuntamente por la evolución técnica de las TIC con la visión de un mundo digital lingüísticamente diverso.  </a:t>
            </a:r>
            <a:endParaRPr lang="es-MX"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dirty="0"/>
              <a:t>Inclusión digital, un compromiso de larga data</a:t>
            </a:r>
          </a:p>
        </p:txBody>
      </p:sp>
      <p:sp>
        <p:nvSpPr>
          <p:cNvPr id="88" name="Google Shape;88;p2"/>
          <p:cNvSpPr txBox="1">
            <a:spLocks noGrp="1"/>
          </p:cNvSpPr>
          <p:nvPr>
            <p:ph type="body" idx="1"/>
          </p:nvPr>
        </p:nvSpPr>
        <p:spPr>
          <a:xfrm>
            <a:off x="320675" y="1318686"/>
            <a:ext cx="8450746" cy="5156255"/>
          </a:xfrm>
          <a:prstGeom prst="rect">
            <a:avLst/>
          </a:prstGeom>
          <a:noFill/>
          <a:ln>
            <a:noFill/>
          </a:ln>
        </p:spPr>
        <p:txBody>
          <a:bodyPr spcFirstLastPara="1" wrap="square" lIns="91425" tIns="45700" rIns="91425" bIns="45700" anchor="t" anchorCtr="0">
            <a:noAutofit/>
          </a:bodyPr>
          <a:lstStyle/>
          <a:p>
            <a:pPr marL="91440" lvl="0" indent="0" algn="l" rtl="0">
              <a:spcBef>
                <a:spcPts val="0"/>
              </a:spcBef>
              <a:spcAft>
                <a:spcPts val="0"/>
              </a:spcAft>
              <a:buClr>
                <a:schemeClr val="accent3"/>
              </a:buClr>
              <a:buSzPts val="1530"/>
              <a:buNone/>
            </a:pPr>
            <a:r>
              <a:rPr lang="es-MX" sz="1800" dirty="0"/>
              <a:t>Naciones Unidas patrocinó la Cumbre Mundial sobre la Sociedad de la Información (CMSI) para </a:t>
            </a:r>
            <a:r>
              <a:rPr lang="es-MX" sz="1800" b="1" dirty="0"/>
              <a:t>Construir la sociedad de la información, un desafío mundial en el nuevo milenio.</a:t>
            </a:r>
          </a:p>
          <a:p>
            <a:pPr marL="91440" lvl="0" indent="0" algn="l" rtl="0">
              <a:spcBef>
                <a:spcPts val="0"/>
              </a:spcBef>
              <a:spcAft>
                <a:spcPts val="0"/>
              </a:spcAft>
              <a:buClr>
                <a:schemeClr val="accent3"/>
              </a:buClr>
              <a:buSzPts val="1530"/>
              <a:buNone/>
            </a:pPr>
            <a:endParaRPr lang="es-MX" sz="1800" b="1" dirty="0"/>
          </a:p>
          <a:p>
            <a:pPr marL="91440" lvl="0" indent="0" algn="l" rtl="0">
              <a:spcBef>
                <a:spcPts val="0"/>
              </a:spcBef>
              <a:spcAft>
                <a:spcPts val="0"/>
              </a:spcAft>
              <a:buClr>
                <a:schemeClr val="accent3"/>
              </a:buClr>
              <a:buSzPts val="1530"/>
              <a:buNone/>
            </a:pPr>
            <a:r>
              <a:rPr lang="es-MX"/>
              <a:t>La comunidad mundial ratificó los siguientes Principios durante la CMSI en la </a:t>
            </a:r>
            <a:r>
              <a:rPr lang="es-MX" sz="1800" dirty="0">
                <a:hlinkClick r:id="rId3"/>
              </a:rPr>
              <a:t>Cumbre de Ginebra de 2003</a:t>
            </a:r>
            <a:r>
              <a:rPr lang="es-MX"/>
              <a:t>:</a:t>
            </a:r>
          </a:p>
          <a:p>
            <a:pPr marL="274320" lvl="0" indent="-182880" algn="l" rtl="0">
              <a:spcBef>
                <a:spcPts val="0"/>
              </a:spcBef>
              <a:spcAft>
                <a:spcPts val="0"/>
              </a:spcAft>
              <a:buClr>
                <a:schemeClr val="accent3"/>
              </a:buClr>
              <a:buSzPts val="1530"/>
              <a:buFont typeface="Merriweather Sans"/>
              <a:buChar char="*"/>
            </a:pPr>
            <a:endParaRPr lang="es-MX" sz="1800" dirty="0"/>
          </a:p>
          <a:p>
            <a:pPr marL="274320" lvl="0" indent="-182880" algn="l" rtl="0">
              <a:spcBef>
                <a:spcPts val="0"/>
              </a:spcBef>
              <a:spcAft>
                <a:spcPts val="0"/>
              </a:spcAft>
              <a:buClr>
                <a:schemeClr val="accent3"/>
              </a:buClr>
              <a:buSzPts val="1530"/>
              <a:buFont typeface="Merriweather Sans"/>
              <a:buChar char="*"/>
            </a:pPr>
            <a:r>
              <a:rPr lang="es-MX" sz="1800" dirty="0"/>
              <a:t>Nosotros, los representantes de los pueblos del mundo, reunidos para la primera fase de la Cumbre Mundial sobre la Sociedad de la Información (CMSI), declaramos nuestro deseo y compromiso común de: </a:t>
            </a:r>
          </a:p>
          <a:p>
            <a:pPr marL="731520" lvl="1" indent="-182880">
              <a:spcBef>
                <a:spcPts val="0"/>
              </a:spcBef>
            </a:pPr>
            <a:r>
              <a:rPr lang="es-MX"/>
              <a:t>Construir una Sociedad de la Información centrada en las personas, inclusiva y orientada al desarrollo, </a:t>
            </a:r>
            <a:endParaRPr lang="es-MX" sz="1800" dirty="0"/>
          </a:p>
          <a:p>
            <a:pPr marL="731520" lvl="1" indent="-182880">
              <a:spcBef>
                <a:spcPts val="0"/>
              </a:spcBef>
            </a:pPr>
            <a:r>
              <a:rPr lang="es-MX"/>
              <a:t>Donde todos puedan crear, acceder, utilizar y compartir la información y el conocimiento, </a:t>
            </a:r>
            <a:endParaRPr lang="es-MX" sz="1800" dirty="0"/>
          </a:p>
          <a:p>
            <a:pPr marL="731520" lvl="1" indent="-182880">
              <a:spcBef>
                <a:spcPts val="0"/>
              </a:spcBef>
            </a:pPr>
            <a:r>
              <a:rPr lang="es-MX"/>
              <a:t>Permitiendo a las personas, las comunidades y los pueblos alcanzar su pleno potencial en la promoción de su desarrollo sostenible y la mejora de su calidad de vida.</a:t>
            </a:r>
          </a:p>
          <a:p>
            <a:pPr marL="274320" lvl="0" indent="-182880">
              <a:spcBef>
                <a:spcPts val="0"/>
              </a:spcBef>
              <a:buSzPts val="1530"/>
              <a:buFont typeface="Merriweather Sans"/>
              <a:buChar char="*"/>
            </a:pPr>
            <a:endParaRPr lang="es-MX" sz="1800" dirty="0"/>
          </a:p>
          <a:p>
            <a:pPr marL="91440" lvl="0" indent="0" algn="l" rtl="0">
              <a:spcBef>
                <a:spcPts val="1200"/>
              </a:spcBef>
              <a:spcAft>
                <a:spcPts val="0"/>
              </a:spcAft>
              <a:buSzPts val="1700"/>
              <a:buNone/>
            </a:pPr>
            <a:endParaRPr lang="es-MX"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dirty="0"/>
              <a:t>¿Qué es la Aceptación Universal (UA)?</a:t>
            </a:r>
          </a:p>
        </p:txBody>
      </p:sp>
      <p:sp>
        <p:nvSpPr>
          <p:cNvPr id="267" name="Google Shape;267;p15"/>
          <p:cNvSpPr txBox="1">
            <a:spLocks noGrp="1"/>
          </p:cNvSpPr>
          <p:nvPr>
            <p:ph type="body" idx="1"/>
          </p:nvPr>
        </p:nvSpPr>
        <p:spPr>
          <a:xfrm>
            <a:off x="320675" y="1318686"/>
            <a:ext cx="8450746" cy="4973626"/>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es-MX" sz="1800" dirty="0"/>
              <a:t>Si bien el DNS ha evolucionado, las comprobaciones utilizadas por muchas aplicaciones de software para validar los nombres de dominio y las direcciones de correo electrónico siguen siendo obsoletas.</a:t>
            </a:r>
            <a:endParaRPr lang="es-MX" dirty="0"/>
          </a:p>
          <a:p>
            <a:pPr marL="274320" lvl="0" indent="-85725" algn="l" rtl="0">
              <a:spcBef>
                <a:spcPts val="360"/>
              </a:spcBef>
              <a:spcAft>
                <a:spcPts val="0"/>
              </a:spcAft>
              <a:buClr>
                <a:schemeClr val="accent3"/>
              </a:buClr>
              <a:buSzPts val="1530"/>
              <a:buFont typeface="Merriweather Sans"/>
              <a:buNone/>
            </a:pPr>
            <a:endParaRPr lang="es-MX" sz="1800" dirty="0"/>
          </a:p>
          <a:p>
            <a:pPr marL="274320" lvl="0" indent="-182880" algn="l" rtl="0">
              <a:spcBef>
                <a:spcPts val="360"/>
              </a:spcBef>
              <a:spcAft>
                <a:spcPts val="0"/>
              </a:spcAft>
              <a:buClr>
                <a:schemeClr val="accent3"/>
              </a:buClr>
              <a:buSzPts val="1530"/>
              <a:buFont typeface="Merriweather Sans"/>
              <a:buChar char="*"/>
            </a:pPr>
            <a:r>
              <a:rPr lang="es-MX" sz="1800" dirty="0"/>
              <a:t>Además, no todos los portales en línea están preparados para la apertura de una cuenta de usuario con una dirección de correo electrónico relacionada, por lo que muchas personas no pueden navegar por Internet utilizando el idioma y la identidad en línea de su elección.</a:t>
            </a:r>
            <a:endParaRPr lang="es-MX" dirty="0"/>
          </a:p>
          <a:p>
            <a:pPr marL="274320" lvl="0" indent="-85725" algn="l" rtl="0">
              <a:spcBef>
                <a:spcPts val="360"/>
              </a:spcBef>
              <a:spcAft>
                <a:spcPts val="0"/>
              </a:spcAft>
              <a:buClr>
                <a:schemeClr val="accent3"/>
              </a:buClr>
              <a:buSzPts val="1530"/>
              <a:buFont typeface="Merriweather Sans"/>
              <a:buNone/>
            </a:pPr>
            <a:endParaRPr lang="es-MX" sz="1800" dirty="0"/>
          </a:p>
          <a:p>
            <a:pPr marL="274320" lvl="0" indent="-182880" algn="l" rtl="0">
              <a:spcBef>
                <a:spcPts val="360"/>
              </a:spcBef>
              <a:spcAft>
                <a:spcPts val="0"/>
              </a:spcAft>
              <a:buClr>
                <a:schemeClr val="accent3"/>
              </a:buClr>
              <a:buSzPts val="1530"/>
              <a:buFont typeface="Merriweather Sans"/>
              <a:buChar char="*"/>
            </a:pPr>
            <a:r>
              <a:rPr lang="es-MX" sz="1800" dirty="0"/>
              <a:t>La Aceptación Universal se considera una práctica recomendada de cumplimiento técnico y resuelve estos problemas garantizando que todos los nombres de dominio y direcciones de correo electrónico válidos, independientemente del código de escritura, el idioma o la longitud de caracteres que tengan, puedan ser utilizados de igual modo por todos los dispositivos, sistemas y aplicaciones habilitados para Internet.</a:t>
            </a:r>
            <a:endParaRPr lang="es-MX" dirty="0"/>
          </a:p>
        </p:txBody>
      </p:sp>
    </p:spTree>
    <p:extLst>
      <p:ext uri="{BB962C8B-B14F-4D97-AF65-F5344CB8AC3E}">
        <p14:creationId xmlns:p14="http://schemas.microsoft.com/office/powerpoint/2010/main" val="3694180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1"/>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s-MX" dirty="0">
                <a:extLst>
                  <a:ext uri="http://customooxmlschemas.google.com/">
                    <go:slidesCustomData xmlns:wp="http://schemas.openxmlformats.org/drawingml/2006/powerpointprocessingDrawing" xmlns:wne="http://schemas.microsoft.com/office/powerpoint/2006/powerpointml" xmlns:cdr="http://schemas.openxmlformats.org/drawingml/2006/chartDrawing" xmlns:a14="http://schemas.microsoft.com/office/drawing/2010/main"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Objetivo e impacto de la Aceptación Universal</a:t>
            </a:r>
            <a:endParaRPr lang="es-MX" dirty="0"/>
          </a:p>
        </p:txBody>
      </p:sp>
      <p:sp>
        <p:nvSpPr>
          <p:cNvPr id="308" name="Google Shape;308;p21"/>
          <p:cNvSpPr txBox="1"/>
          <p:nvPr/>
        </p:nvSpPr>
        <p:spPr>
          <a:xfrm>
            <a:off x="609600" y="1470212"/>
            <a:ext cx="7907338" cy="4571813"/>
          </a:xfrm>
          <a:prstGeom prst="rect">
            <a:avLst/>
          </a:prstGeom>
          <a:noFill/>
          <a:ln>
            <a:noFill/>
          </a:ln>
        </p:spPr>
        <p:txBody>
          <a:bodyPr spcFirstLastPara="1" wrap="square" lIns="91425" tIns="45700" rIns="91425" bIns="45700" anchor="t" anchorCtr="0">
            <a:normAutofit/>
          </a:bodyPr>
          <a:lstStyle/>
          <a:p>
            <a:pPr marL="0" marR="0" lvl="0" indent="0" algn="ctr" rtl="0">
              <a:spcBef>
                <a:spcPts val="360"/>
              </a:spcBef>
              <a:spcAft>
                <a:spcPts val="0"/>
              </a:spcAft>
              <a:buClr>
                <a:schemeClr val="dk1"/>
              </a:buClr>
              <a:buSzPts val="1800"/>
              <a:buFont typeface="Arial"/>
              <a:buNone/>
            </a:pPr>
            <a:endParaRPr lang="es-MX" sz="1800" b="1" dirty="0">
              <a:solidFill>
                <a:schemeClr val="dk1"/>
              </a:solidFill>
              <a:latin typeface="Open Sans"/>
              <a:ea typeface="Open Sans"/>
              <a:cs typeface="Open Sans"/>
              <a:sym typeface="Open Sans"/>
            </a:endParaRPr>
          </a:p>
          <a:p>
            <a:pPr marL="0" marR="0" lvl="0" indent="0" algn="ctr" rtl="0">
              <a:spcBef>
                <a:spcPts val="360"/>
              </a:spcBef>
              <a:spcAft>
                <a:spcPts val="0"/>
              </a:spcAft>
              <a:buClr>
                <a:schemeClr val="dk1"/>
              </a:buClr>
              <a:buSzPts val="1800"/>
              <a:buFont typeface="Arial"/>
              <a:buNone/>
            </a:pPr>
            <a:r>
              <a:rPr lang="es-MX" sz="1800" b="1" dirty="0">
                <a:latin typeface="Open Sans Light"/>
                <a:sym typeface="Open Sans"/>
              </a:rPr>
              <a:t>Objetivo</a:t>
            </a:r>
            <a:endParaRPr lang="es-MX" sz="1800" b="1" dirty="0">
              <a:latin typeface="Open Sans Light"/>
              <a:ea typeface="Open Sans Light"/>
              <a:cs typeface="Open Sans Light"/>
            </a:endParaRPr>
          </a:p>
          <a:p>
            <a:pPr marL="0" marR="0" lvl="0" indent="0" algn="ctr" rtl="0">
              <a:spcBef>
                <a:spcPts val="360"/>
              </a:spcBef>
              <a:spcAft>
                <a:spcPts val="0"/>
              </a:spcAft>
              <a:buClr>
                <a:schemeClr val="dk1"/>
              </a:buClr>
              <a:buSzPts val="1800"/>
              <a:buFont typeface="Arial"/>
              <a:buNone/>
            </a:pPr>
            <a:r>
              <a:rPr lang="es-MX" sz="1800" dirty="0">
                <a:latin typeface="Open Sans Light"/>
                <a:sym typeface="Open Sans"/>
              </a:rPr>
              <a:t>Todos los nombres de dominio y direcciones de correo electrónico válidos funcionen en todas las aplicaciones de software.</a:t>
            </a:r>
            <a:endParaRPr lang="es-MX" sz="1800" dirty="0">
              <a:latin typeface="Open Sans Light"/>
              <a:ea typeface="Open Sans Light"/>
              <a:cs typeface="Open Sans Light"/>
              <a:sym typeface="Open Sans Light"/>
            </a:endParaRPr>
          </a:p>
          <a:p>
            <a:pPr marL="0" marR="0" lvl="0" indent="0" algn="ctr" rtl="0">
              <a:spcBef>
                <a:spcPts val="360"/>
              </a:spcBef>
              <a:spcAft>
                <a:spcPts val="0"/>
              </a:spcAft>
              <a:buClr>
                <a:schemeClr val="dk1"/>
              </a:buClr>
              <a:buSzPts val="1800"/>
              <a:buFont typeface="Arial"/>
              <a:buNone/>
            </a:pPr>
            <a:endParaRPr lang="es-MX" sz="1800" dirty="0">
              <a:latin typeface="Open Sans Light"/>
              <a:ea typeface="Open Sans Light"/>
              <a:cs typeface="Open Sans Light"/>
              <a:sym typeface="Open Sans"/>
            </a:endParaRPr>
          </a:p>
          <a:p>
            <a:pPr marL="0" marR="0" lvl="0" indent="0" algn="ctr" rtl="0">
              <a:spcBef>
                <a:spcPts val="360"/>
              </a:spcBef>
              <a:spcAft>
                <a:spcPts val="0"/>
              </a:spcAft>
              <a:buClr>
                <a:schemeClr val="dk1"/>
              </a:buClr>
              <a:buSzPts val="1800"/>
              <a:buFont typeface="Arial"/>
              <a:buNone/>
            </a:pPr>
            <a:endParaRPr lang="es-MX" sz="1800" dirty="0">
              <a:latin typeface="Open Sans Light"/>
              <a:ea typeface="Open Sans Light"/>
              <a:cs typeface="Open Sans Light"/>
              <a:sym typeface="Open Sans"/>
            </a:endParaRPr>
          </a:p>
          <a:p>
            <a:pPr marL="0" marR="0" lvl="0" indent="0" algn="ctr" rtl="0">
              <a:spcBef>
                <a:spcPts val="360"/>
              </a:spcBef>
              <a:spcAft>
                <a:spcPts val="0"/>
              </a:spcAft>
              <a:buClr>
                <a:schemeClr val="dk1"/>
              </a:buClr>
              <a:buSzPts val="1800"/>
              <a:buFont typeface="Arial"/>
              <a:buNone/>
            </a:pPr>
            <a:r>
              <a:rPr lang="es-MX" sz="1800" b="1" dirty="0">
                <a:latin typeface="Open Sans Light"/>
                <a:sym typeface="Open Sans"/>
              </a:rPr>
              <a:t>Impacto</a:t>
            </a:r>
            <a:endParaRPr lang="es-MX" sz="1800" b="1" dirty="0">
              <a:latin typeface="Open Sans Light"/>
              <a:ea typeface="Open Sans Light"/>
              <a:cs typeface="Open Sans Light"/>
            </a:endParaRPr>
          </a:p>
          <a:p>
            <a:pPr marL="0" marR="0" lvl="0" indent="0" algn="ctr" rtl="0">
              <a:spcBef>
                <a:spcPts val="360"/>
              </a:spcBef>
              <a:spcAft>
                <a:spcPts val="0"/>
              </a:spcAft>
              <a:buClr>
                <a:schemeClr val="dk1"/>
              </a:buClr>
              <a:buSzPts val="1800"/>
              <a:buFont typeface="Arial"/>
              <a:buNone/>
            </a:pPr>
            <a:r>
              <a:rPr lang="es-MX" sz="1800" dirty="0">
                <a:latin typeface="Open Sans Light"/>
                <a:sym typeface="Open Sans"/>
              </a:rPr>
              <a:t>Promover la elección del consumidor, mejorar la competencia y proporcionar un acceso más amplio a los usuarios finales.</a:t>
            </a:r>
            <a:endParaRPr lang="es-MX" sz="1800" dirty="0">
              <a:latin typeface="Open Sans Light"/>
              <a:ea typeface="Open Sans Light"/>
              <a:cs typeface="Open Sans Light"/>
            </a:endParaRPr>
          </a:p>
          <a:p>
            <a:pPr marL="342900" marR="0" lvl="0" indent="-228600" algn="l" rtl="0">
              <a:spcBef>
                <a:spcPts val="360"/>
              </a:spcBef>
              <a:spcAft>
                <a:spcPts val="0"/>
              </a:spcAft>
              <a:buClr>
                <a:schemeClr val="dk1"/>
              </a:buClr>
              <a:buSzPts val="1800"/>
              <a:buFont typeface="Arial"/>
              <a:buNone/>
            </a:pPr>
            <a:endParaRPr lang="es-MX" sz="1800" dirty="0">
              <a:solidFill>
                <a:schemeClr val="dk1"/>
              </a:solidFill>
              <a:latin typeface="Open Sans"/>
              <a:ea typeface="Open Sans"/>
              <a:cs typeface="Open Sans"/>
              <a:sym typeface="Open Sans"/>
            </a:endParaRPr>
          </a:p>
          <a:p>
            <a:pPr marL="342900" marR="0" lvl="0" indent="-228600" algn="l" rtl="0">
              <a:spcBef>
                <a:spcPts val="360"/>
              </a:spcBef>
              <a:spcAft>
                <a:spcPts val="0"/>
              </a:spcAft>
              <a:buClr>
                <a:schemeClr val="dk1"/>
              </a:buClr>
              <a:buSzPts val="1800"/>
              <a:buFont typeface="Arial"/>
              <a:buNone/>
            </a:pPr>
            <a:endParaRPr lang="es-MX" sz="1800" dirty="0">
              <a:solidFill>
                <a:schemeClr val="dk1"/>
              </a:solidFill>
              <a:latin typeface="Open Sans"/>
              <a:ea typeface="Open Sans"/>
              <a:cs typeface="Open Sans"/>
              <a:sym typeface="Open Sans"/>
            </a:endParaRPr>
          </a:p>
          <a:p>
            <a:pPr marL="342900" marR="0" lvl="0" indent="-139700" algn="l" rtl="0">
              <a:spcBef>
                <a:spcPts val="640"/>
              </a:spcBef>
              <a:spcAft>
                <a:spcPts val="0"/>
              </a:spcAft>
              <a:buClr>
                <a:schemeClr val="dk1"/>
              </a:buClr>
              <a:buSzPts val="3200"/>
              <a:buFont typeface="Arial"/>
              <a:buNone/>
            </a:pPr>
            <a:endParaRPr lang="es-MX" sz="32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6"/>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dirty="0"/>
              <a:t>Ejemplos de categorías afectadas por la Aceptación Universal</a:t>
            </a:r>
          </a:p>
        </p:txBody>
      </p:sp>
      <p:sp>
        <p:nvSpPr>
          <p:cNvPr id="273" name="Google Shape;273;p16"/>
          <p:cNvSpPr txBox="1">
            <a:spLocks noGrp="1"/>
          </p:cNvSpPr>
          <p:nvPr>
            <p:ph type="body" idx="1"/>
          </p:nvPr>
        </p:nvSpPr>
        <p:spPr>
          <a:xfrm>
            <a:off x="320675" y="1318686"/>
            <a:ext cx="8450746" cy="4927131"/>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es-MX" sz="1800" dirty="0"/>
              <a:t>Nombres de dominio </a:t>
            </a:r>
            <a:r>
              <a:rPr lang="es-MX" sz="1800" dirty="0">
                <a:extLst>
                  <a:ext uri="http://customooxmlschemas.google.com/">
                    <go:slidesCustomData xmlns:wp="http://schemas.openxmlformats.org/drawingml/2006/powerpointprocessingDrawing" xmlns:wne="http://schemas.microsoft.com/office/powerpoint/2006/powerpointml" xmlns:cdr="http://schemas.openxmlformats.org/drawingml/2006/chartDrawing" xmlns:a14="http://schemas.microsoft.com/office/drawing/2010/main"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que</a:t>
            </a:r>
            <a:r>
              <a:rPr lang="es-MX" sz="1800" dirty="0"/>
              <a:t> pueden no funcionar en las aplicaciones:</a:t>
            </a:r>
            <a:endParaRPr lang="es-MX" dirty="0"/>
          </a:p>
          <a:p>
            <a:pPr marL="548640" lvl="1" indent="-182880" algn="l" rtl="0">
              <a:spcBef>
                <a:spcPts val="360"/>
              </a:spcBef>
              <a:spcAft>
                <a:spcPts val="0"/>
              </a:spcAft>
              <a:buSzPts val="1530"/>
              <a:buChar char="*"/>
            </a:pPr>
            <a:r>
              <a:rPr lang="es-MX" sz="1800" dirty="0"/>
              <a:t>ASCII: </a:t>
            </a:r>
            <a:r>
              <a:rPr lang="en-US" sz="1800" dirty="0"/>
              <a:t>	</a:t>
            </a:r>
            <a:r>
              <a:rPr lang="es-MX" sz="1800" dirty="0"/>
              <a:t>ejemplo.</a:t>
            </a:r>
            <a:r>
              <a:rPr lang="es-MX" sz="1800" dirty="0">
                <a:solidFill>
                  <a:srgbClr val="FF0000"/>
                </a:solidFill>
              </a:rPr>
              <a:t>sky</a:t>
            </a:r>
          </a:p>
          <a:p>
            <a:pPr marL="548640" lvl="1" indent="-182880" algn="l" rtl="0">
              <a:spcBef>
                <a:spcPts val="360"/>
              </a:spcBef>
              <a:spcAft>
                <a:spcPts val="0"/>
              </a:spcAft>
              <a:buSzPts val="1530"/>
              <a:buChar char="*"/>
            </a:pPr>
            <a:r>
              <a:rPr lang="es-MX" sz="1800" dirty="0"/>
              <a:t>ASCII:</a:t>
            </a:r>
            <a:r>
              <a:rPr lang="en-US"/>
              <a:t>	</a:t>
            </a:r>
            <a:r>
              <a:rPr lang="es-MX" sz="1800" dirty="0"/>
              <a:t>ejemplo.</a:t>
            </a:r>
            <a:r>
              <a:rPr lang="es-MX" sz="1800" dirty="0">
                <a:solidFill>
                  <a:srgbClr val="FF0000"/>
                </a:solidFill>
              </a:rPr>
              <a:t>engineering</a:t>
            </a:r>
          </a:p>
          <a:p>
            <a:pPr marL="548640" lvl="1" indent="-182880" algn="l" rtl="0">
              <a:spcBef>
                <a:spcPts val="480"/>
              </a:spcBef>
              <a:spcAft>
                <a:spcPts val="0"/>
              </a:spcAft>
              <a:buSzPts val="1530"/>
              <a:buChar char="*"/>
            </a:pPr>
            <a:r>
              <a:rPr lang="es-MX" sz="1800" dirty="0">
                <a:solidFill>
                  <a:schemeClr val="dk1"/>
                </a:solidFill>
              </a:rPr>
              <a:t>Unicode:</a:t>
            </a:r>
            <a:r>
              <a:rPr lang="en-US"/>
              <a:t>	</a:t>
            </a:r>
            <a:r>
              <a:rPr lang="th-TH" sz="2400" dirty="0">
                <a:solidFill>
                  <a:srgbClr val="FF0000"/>
                </a:solidFill>
              </a:rPr>
              <a:t>คน</a:t>
            </a:r>
            <a:r>
              <a:rPr lang="es-MX" sz="2400" dirty="0">
                <a:solidFill>
                  <a:srgbClr val="FF0000"/>
                </a:solidFill>
              </a:rPr>
              <a:t>.</a:t>
            </a:r>
            <a:r>
              <a:rPr lang="th-TH" sz="2400" dirty="0">
                <a:solidFill>
                  <a:srgbClr val="FF0000"/>
                </a:solidFill>
              </a:rPr>
              <a:t>ไทย</a:t>
            </a:r>
            <a:endParaRPr lang="es-MX" sz="1800" dirty="0">
              <a:solidFill>
                <a:srgbClr val="FF0000"/>
              </a:solidFill>
            </a:endParaRPr>
          </a:p>
          <a:p>
            <a:pPr marL="274320" lvl="0" indent="-182880" algn="l" rtl="0">
              <a:spcBef>
                <a:spcPts val="360"/>
              </a:spcBef>
              <a:spcAft>
                <a:spcPts val="0"/>
              </a:spcAft>
              <a:buClr>
                <a:schemeClr val="accent3"/>
              </a:buClr>
              <a:buSzPts val="1530"/>
              <a:buFont typeface="Merriweather Sans"/>
              <a:buChar char="*"/>
            </a:pPr>
            <a:r>
              <a:rPr lang="es-MX" sz="1800" dirty="0"/>
              <a:t>Direcciones de correo electrónico internacionalizadas (EAI) </a:t>
            </a:r>
            <a:r>
              <a:rPr lang="es-MX" sz="1800" dirty="0">
                <a:extLst>
                  <a:ext uri="http://customooxmlschemas.google.com/">
                    <go:slidesCustomData xmlns:wp="http://schemas.openxmlformats.org/drawingml/2006/powerpointprocessingDrawing" xmlns:wne="http://schemas.microsoft.com/office/powerpoint/2006/powerpointml" xmlns:cdr="http://schemas.openxmlformats.org/drawingml/2006/chartDrawing" xmlns:a14="http://schemas.microsoft.com/office/drawing/2010/main"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que</a:t>
            </a:r>
            <a:r>
              <a:rPr lang="es-MX" sz="1800" dirty="0"/>
              <a:t> pueden no funcionar en las aplicaciones: </a:t>
            </a:r>
            <a:endParaRPr lang="es-MX" dirty="0"/>
          </a:p>
          <a:p>
            <a:pPr marL="548640" lvl="1" indent="-182880" algn="l" rtl="0">
              <a:spcBef>
                <a:spcPts val="360"/>
              </a:spcBef>
              <a:spcAft>
                <a:spcPts val="0"/>
              </a:spcAft>
              <a:buSzPts val="1530"/>
              <a:buChar char="*"/>
            </a:pPr>
            <a:r>
              <a:rPr lang="es-MX" sz="1800" dirty="0"/>
              <a:t>Unicode:</a:t>
            </a:r>
            <a:r>
              <a:rPr lang="en-US" sz="1800" dirty="0"/>
              <a:t>	</a:t>
            </a:r>
            <a:r>
              <a:rPr lang="es-MX" sz="1800" dirty="0"/>
              <a:t>marc@</a:t>
            </a:r>
            <a:r>
              <a:rPr lang="es-MX" sz="1800" dirty="0">
                <a:solidFill>
                  <a:srgbClr val="FF0000"/>
                </a:solidFill>
              </a:rPr>
              <a:t>société</a:t>
            </a:r>
            <a:r>
              <a:rPr lang="es-MX" sz="1800" dirty="0"/>
              <a:t>.org</a:t>
            </a:r>
          </a:p>
          <a:p>
            <a:pPr marL="548640" lvl="1" indent="-182880" algn="l" rtl="0">
              <a:spcBef>
                <a:spcPts val="360"/>
              </a:spcBef>
              <a:spcAft>
                <a:spcPts val="0"/>
              </a:spcAft>
              <a:buSzPts val="1530"/>
              <a:buChar char="*"/>
            </a:pPr>
            <a:r>
              <a:rPr lang="es-MX" sz="1800" dirty="0"/>
              <a:t>Unicode:</a:t>
            </a:r>
            <a:r>
              <a:rPr lang="en-US" sz="1800" dirty="0"/>
              <a:t>	</a:t>
            </a:r>
            <a:r>
              <a:rPr lang="es-MX" sz="1800" dirty="0">
                <a:solidFill>
                  <a:srgbClr val="FF0000"/>
                </a:solidFill>
              </a:rPr>
              <a:t>测试</a:t>
            </a:r>
            <a:r>
              <a:rPr lang="es-MX" sz="1800" dirty="0"/>
              <a:t>@ejemplo.com</a:t>
            </a:r>
          </a:p>
          <a:p>
            <a:pPr marL="548640" lvl="1" indent="-182880" algn="l" rtl="0">
              <a:spcBef>
                <a:spcPts val="360"/>
              </a:spcBef>
              <a:spcAft>
                <a:spcPts val="0"/>
              </a:spcAft>
              <a:buSzPts val="1530"/>
              <a:buChar char="*"/>
            </a:pPr>
            <a:r>
              <a:rPr lang="es-MX" sz="1800" dirty="0"/>
              <a:t>Unicode:</a:t>
            </a:r>
            <a:r>
              <a:rPr lang="en-US" sz="1800" dirty="0"/>
              <a:t>	</a:t>
            </a:r>
            <a:r>
              <a:rPr lang="hi-IN" sz="1800" dirty="0">
                <a:solidFill>
                  <a:srgbClr val="FF0000"/>
                </a:solidFill>
              </a:rPr>
              <a:t>ईमेल</a:t>
            </a:r>
            <a:r>
              <a:rPr lang="es-MX" sz="1800" dirty="0">
                <a:solidFill>
                  <a:srgbClr val="FF0000"/>
                </a:solidFill>
              </a:rPr>
              <a:t>@</a:t>
            </a:r>
            <a:r>
              <a:rPr lang="hi-IN" sz="1800" dirty="0">
                <a:solidFill>
                  <a:srgbClr val="FF0000"/>
                </a:solidFill>
              </a:rPr>
              <a:t>उदाहरण</a:t>
            </a:r>
            <a:r>
              <a:rPr lang="es-MX" sz="1800" dirty="0">
                <a:solidFill>
                  <a:srgbClr val="FF0000"/>
                </a:solidFill>
              </a:rPr>
              <a:t>.</a:t>
            </a:r>
            <a:r>
              <a:rPr lang="hi-IN" sz="1800" dirty="0">
                <a:solidFill>
                  <a:srgbClr val="FF0000"/>
                </a:solidFill>
              </a:rPr>
              <a:t>भारत</a:t>
            </a:r>
            <a:endParaRPr lang="es-MX" dirty="0"/>
          </a:p>
          <a:p>
            <a:pPr marL="548640" lvl="1" indent="-182880" algn="l" rtl="0">
              <a:spcBef>
                <a:spcPts val="360"/>
              </a:spcBef>
              <a:spcAft>
                <a:spcPts val="0"/>
              </a:spcAft>
              <a:buSzPts val="1530"/>
              <a:buChar char="*"/>
            </a:pPr>
            <a:r>
              <a:rPr lang="es-MX" sz="1800" dirty="0"/>
              <a:t>Unicode:</a:t>
            </a:r>
            <a:r>
              <a:rPr lang="en-US" sz="1800" dirty="0"/>
              <a:t>	</a:t>
            </a:r>
            <a:r>
              <a:rPr lang="ar-SA" sz="1800" dirty="0">
                <a:solidFill>
                  <a:srgbClr val="FF0000"/>
                </a:solidFill>
              </a:rPr>
              <a:t>ای</a:t>
            </a:r>
            <a:r>
              <a:rPr lang="es-MX" sz="1800" dirty="0">
                <a:solidFill>
                  <a:srgbClr val="FF0000"/>
                </a:solidFill>
              </a:rPr>
              <a:t>-</a:t>
            </a:r>
            <a:r>
              <a:rPr lang="ar-SA" sz="1800" dirty="0">
                <a:solidFill>
                  <a:srgbClr val="FF0000"/>
                </a:solidFill>
              </a:rPr>
              <a:t>میل</a:t>
            </a:r>
            <a:r>
              <a:rPr lang="es-MX" sz="1800" dirty="0">
                <a:solidFill>
                  <a:srgbClr val="FF0000"/>
                </a:solidFill>
              </a:rPr>
              <a:t>@ </a:t>
            </a:r>
            <a:r>
              <a:rPr lang="ar-SA" sz="1800" dirty="0">
                <a:solidFill>
                  <a:srgbClr val="FF0000"/>
                </a:solidFill>
              </a:rPr>
              <a:t>مثال</a:t>
            </a:r>
            <a:r>
              <a:rPr lang="es-MX" sz="1800" dirty="0">
                <a:solidFill>
                  <a:srgbClr val="FF0000"/>
                </a:solidFill>
              </a:rPr>
              <a:t>.</a:t>
            </a:r>
            <a:r>
              <a:rPr lang="ar-SA" sz="1800" dirty="0">
                <a:solidFill>
                  <a:srgbClr val="FF0000"/>
                </a:solidFill>
              </a:rPr>
              <a:t>موقع</a:t>
            </a:r>
            <a:r>
              <a:rPr lang="es-MX"/>
              <a:t>  </a:t>
            </a:r>
            <a:r>
              <a:rPr lang="es-MX" sz="1800" dirty="0">
                <a:solidFill>
                  <a:schemeClr val="dk1"/>
                </a:solidFill>
              </a:rPr>
              <a:t>(escrito de derecha a izquierda, RTL)</a:t>
            </a:r>
            <a:r>
              <a:rPr lang="en-US"/>
              <a:t>		</a:t>
            </a:r>
            <a:endParaRPr lang="es-MX" dirty="0"/>
          </a:p>
          <a:p>
            <a:pPr marL="274320" lvl="0" indent="-74930" algn="l" rtl="0">
              <a:spcBef>
                <a:spcPts val="400"/>
              </a:spcBef>
              <a:spcAft>
                <a:spcPts val="0"/>
              </a:spcAft>
              <a:buClr>
                <a:schemeClr val="accent3"/>
              </a:buClr>
              <a:buSzPts val="1700"/>
              <a:buFont typeface="Merriweather Sans"/>
              <a:buNone/>
            </a:pPr>
            <a:endParaRPr lang="es-MX" dirty="0"/>
          </a:p>
          <a:p>
            <a:pPr marL="0" lvl="0" indent="0" algn="l" rtl="0">
              <a:spcBef>
                <a:spcPts val="400"/>
              </a:spcBef>
              <a:spcAft>
                <a:spcPts val="0"/>
              </a:spcAft>
              <a:buSzPts val="1700"/>
              <a:buNone/>
            </a:pPr>
            <a:r>
              <a:rPr lang="es-MX" sz="1800" b="1" dirty="0"/>
              <a:t>ASCII</a:t>
            </a:r>
            <a:r>
              <a:rPr lang="es-MX" sz="1800" dirty="0"/>
              <a:t> se basa en letras A-Z, a-z, dígitos 0-9 y guión.</a:t>
            </a:r>
          </a:p>
          <a:p>
            <a:pPr marL="0" lvl="0" indent="0" algn="l" rtl="0">
              <a:spcBef>
                <a:spcPts val="400"/>
              </a:spcBef>
              <a:spcAft>
                <a:spcPts val="0"/>
              </a:spcAft>
              <a:buSzPts val="1700"/>
              <a:buNone/>
            </a:pPr>
            <a:r>
              <a:rPr lang="es-MX" sz="1800" b="1" dirty="0"/>
              <a:t>Unicode</a:t>
            </a:r>
            <a:r>
              <a:rPr lang="es-MX" sz="1800" dirty="0"/>
              <a:t> admite caracteres de idiomas y códigos de escritura </a:t>
            </a:r>
            <a:r>
              <a:rPr lang="es-MX" sz="1800" dirty="0">
                <a:extLst>
                  <a:ext uri="http://customooxmlschemas.google.com/">
                    <go:slidesCustomData xmlns:wp="http://schemas.openxmlformats.org/drawingml/2006/powerpointprocessingDrawing" xmlns:wne="http://schemas.microsoft.com/office/powerpoint/2006/powerpointml" xmlns:cdr="http://schemas.openxmlformats.org/drawingml/2006/chartDrawing" xmlns:a14="http://schemas.microsoft.com/office/drawing/2010/main"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mundiales</a:t>
            </a:r>
            <a:r>
              <a:rPr lang="es-MX" sz="1800" dirty="0"/>
              <a:t>.</a:t>
            </a:r>
          </a:p>
          <a:p>
            <a:pPr marL="1097280" lvl="3" indent="-107315" algn="l" rtl="0">
              <a:spcBef>
                <a:spcPts val="280"/>
              </a:spcBef>
              <a:spcAft>
                <a:spcPts val="0"/>
              </a:spcAft>
              <a:buSzPts val="1190"/>
              <a:buNone/>
            </a:pPr>
            <a:endParaRPr lang="es-MX" dirty="0"/>
          </a:p>
        </p:txBody>
      </p:sp>
    </p:spTree>
    <p:extLst>
      <p:ext uri="{BB962C8B-B14F-4D97-AF65-F5344CB8AC3E}">
        <p14:creationId xmlns:p14="http://schemas.microsoft.com/office/powerpoint/2010/main" val="3616186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1f5ee761316_0_0"/>
          <p:cNvSpPr txBox="1">
            <a:spLocks noGrp="1"/>
          </p:cNvSpPr>
          <p:nvPr>
            <p:ph type="title"/>
          </p:nvPr>
        </p:nvSpPr>
        <p:spPr>
          <a:xfrm>
            <a:off x="320041" y="275167"/>
            <a:ext cx="8451300"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s-MX" sz="2800" dirty="0">
                <a:extLst>
                  <a:ext uri="http://customooxmlschemas.google.com/">
                    <go:slidesCustomData xmlns:wp="http://schemas.openxmlformats.org/drawingml/2006/powerpointprocessingDrawing" xmlns:wne="http://schemas.microsoft.com/office/powerpoint/2006/powerpointml" xmlns:cdr="http://schemas.openxmlformats.org/drawingml/2006/chartDrawing" xmlns:a14="http://schemas.microsoft.com/office/drawing/2010/main"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¿Por qué es importante la UA?</a:t>
            </a:r>
            <a:endParaRPr lang="es-MX" sz="2800" dirty="0"/>
          </a:p>
        </p:txBody>
      </p:sp>
      <p:sp>
        <p:nvSpPr>
          <p:cNvPr id="2" name="Google Shape;320;p22">
            <a:extLst>
              <a:ext uri="{FF2B5EF4-FFF2-40B4-BE49-F238E27FC236}">
                <a16:creationId xmlns:a16="http://schemas.microsoft.com/office/drawing/2014/main" id="{330EC758-148C-D71B-28F0-01F6E4A4CF00}"/>
              </a:ext>
            </a:extLst>
          </p:cNvPr>
          <p:cNvSpPr txBox="1">
            <a:spLocks/>
          </p:cNvSpPr>
          <p:nvPr/>
        </p:nvSpPr>
        <p:spPr>
          <a:xfrm>
            <a:off x="320675" y="1318686"/>
            <a:ext cx="8450746" cy="52641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91440">
              <a:buClr>
                <a:schemeClr val="accent3"/>
              </a:buClr>
              <a:buSzPts val="1530"/>
            </a:pPr>
            <a:r>
              <a:rPr lang="es-MX" sz="1800" dirty="0">
                <a:solidFill>
                  <a:srgbClr val="0A1F24"/>
                </a:solidFill>
                <a:latin typeface="Open Sans Light" panose="020B0306030504020204" pitchFamily="34" charset="0"/>
              </a:rPr>
              <a:t>El logro de la Aceptación Universal garantiza que cada persona tenga la capacidad de navegar y comunicarse en Internet mediante su nombre de dominio y dirección de correo electrónico elegidos que mejor se adapten a sus intereses, su negocio, cultura, idioma y código de escritura.</a:t>
            </a:r>
          </a:p>
          <a:p>
            <a:pPr marL="91440">
              <a:buClr>
                <a:schemeClr val="accent3"/>
              </a:buClr>
              <a:buSzPts val="1530"/>
            </a:pPr>
            <a:endParaRPr lang="es-MX" sz="1800" dirty="0">
              <a:solidFill>
                <a:srgbClr val="0A1F24"/>
              </a:solidFill>
              <a:latin typeface="Open Sans Light" panose="020B0306030504020204" pitchFamily="34" charset="0"/>
              <a:ea typeface="Open Sans Light" panose="020B0306030504020204" pitchFamily="34" charset="0"/>
              <a:cs typeface="Open Sans Light" panose="020B0306030504020204" pitchFamily="34" charset="0"/>
            </a:endParaRPr>
          </a:p>
          <a:p>
            <a:pPr marL="91440">
              <a:buClr>
                <a:schemeClr val="accent3"/>
              </a:buClr>
              <a:buSzPts val="1530"/>
            </a:pPr>
            <a:r>
              <a:rPr lang="es-MX" sz="1800" dirty="0">
                <a:solidFill>
                  <a:srgbClr val="0A1F24"/>
                </a:solidFill>
                <a:latin typeface="Open Sans Light" panose="020B0306030504020204" pitchFamily="34" charset="0"/>
              </a:rPr>
              <a:t>La Aceptación Universal también puede ayudar a:</a:t>
            </a:r>
          </a:p>
          <a:p>
            <a:pPr marL="91440">
              <a:buClr>
                <a:schemeClr val="accent3"/>
              </a:buClr>
              <a:buSzPts val="1530"/>
            </a:pPr>
            <a:endParaRPr lang="es-MX" sz="1800" dirty="0">
              <a:latin typeface="Open Sans Light" panose="020B0306030504020204" pitchFamily="34" charset="0"/>
              <a:ea typeface="Open Sans Light" panose="020B0306030504020204" pitchFamily="34" charset="0"/>
              <a:cs typeface="Open Sans Light" panose="020B0306030504020204" pitchFamily="34" charset="0"/>
            </a:endParaRPr>
          </a:p>
          <a:p>
            <a:pPr marL="274320" indent="-182880">
              <a:buClr>
                <a:schemeClr val="accent3"/>
              </a:buClr>
              <a:buSzPts val="1530"/>
              <a:buFont typeface="Merriweather Sans"/>
              <a:buChar char="*"/>
            </a:pPr>
            <a:r>
              <a:rPr lang="es-MX" sz="1800" dirty="0">
                <a:latin typeface="Open Sans Light" panose="020B0306030504020204" pitchFamily="34" charset="0"/>
              </a:rPr>
              <a:t>Respaldar a una Internet diversa y multilingüe</a:t>
            </a:r>
            <a:endParaRPr lang="es-MX" sz="1800" dirty="0">
              <a:latin typeface="Open Sans Light" panose="020B0306030504020204" pitchFamily="34" charset="0"/>
              <a:ea typeface="Open Sans Light" panose="020B0306030504020204" pitchFamily="34" charset="0"/>
              <a:cs typeface="Open Sans Light" panose="020B0306030504020204" pitchFamily="34" charset="0"/>
            </a:endParaRPr>
          </a:p>
          <a:p>
            <a:pPr marL="274320" indent="-182880">
              <a:spcBef>
                <a:spcPts val="360"/>
              </a:spcBef>
              <a:buClr>
                <a:schemeClr val="accent3"/>
              </a:buClr>
              <a:buSzPts val="1530"/>
              <a:buFont typeface="Merriweather Sans"/>
              <a:buChar char="*"/>
            </a:pPr>
            <a:r>
              <a:rPr lang="es-MX" sz="1800" dirty="0">
                <a:latin typeface="Open Sans Light" panose="020B0306030504020204" pitchFamily="34" charset="0"/>
              </a:rPr>
              <a:t>Permitir una mayor competencia, inovación y elección del consumidor</a:t>
            </a:r>
            <a:endParaRPr lang="es-MX" sz="1800" dirty="0">
              <a:latin typeface="Open Sans Light" panose="020B0306030504020204" pitchFamily="34" charset="0"/>
              <a:ea typeface="Open Sans Light" panose="020B0306030504020204" pitchFamily="34" charset="0"/>
              <a:cs typeface="Open Sans Light" panose="020B0306030504020204" pitchFamily="34" charset="0"/>
            </a:endParaRPr>
          </a:p>
          <a:p>
            <a:pPr marL="274320" indent="-182880">
              <a:spcBef>
                <a:spcPts val="360"/>
              </a:spcBef>
              <a:buClr>
                <a:schemeClr val="accent3"/>
              </a:buClr>
              <a:buSzPts val="1530"/>
              <a:buFont typeface="Merriweather Sans"/>
              <a:buChar char="*"/>
            </a:pPr>
            <a:r>
              <a:rPr lang="es-MX" sz="1800" dirty="0">
                <a:latin typeface="Open Sans Light" panose="020B0306030504020204" pitchFamily="34" charset="0"/>
              </a:rPr>
              <a:t>Crear oportunidades comerciales</a:t>
            </a:r>
            <a:endParaRPr lang="es-MX" sz="1800" dirty="0">
              <a:latin typeface="Open Sans Light" panose="020B0306030504020204" pitchFamily="34" charset="0"/>
              <a:ea typeface="Open Sans Light" panose="020B0306030504020204" pitchFamily="34" charset="0"/>
            </a:endParaRPr>
          </a:p>
          <a:p>
            <a:pPr marL="274320" indent="-182880">
              <a:spcBef>
                <a:spcPts val="360"/>
              </a:spcBef>
              <a:buClr>
                <a:schemeClr val="accent3"/>
              </a:buClr>
              <a:buSzPts val="1530"/>
              <a:buFont typeface="Merriweather Sans"/>
              <a:buChar char="*"/>
            </a:pPr>
            <a:r>
              <a:rPr lang="es-MX" sz="1800" dirty="0">
                <a:latin typeface="Open Sans Light" panose="020B0306030504020204" pitchFamily="34" charset="0"/>
              </a:rPr>
              <a:t>Ofrecer ventajas profesionales para desarrolladores y administradores de sistemas</a:t>
            </a:r>
            <a:endParaRPr lang="es-MX" sz="1800" dirty="0">
              <a:latin typeface="Open Sans Light" panose="020B0306030504020204" pitchFamily="34" charset="0"/>
              <a:ea typeface="Open Sans Light" panose="020B0306030504020204" pitchFamily="34" charset="0"/>
              <a:cs typeface="Open Sans Light" panose="020B0306030504020204" pitchFamily="34" charset="0"/>
            </a:endParaRPr>
          </a:p>
          <a:p>
            <a:pPr marL="274320" indent="-182880">
              <a:spcBef>
                <a:spcPts val="360"/>
              </a:spcBef>
              <a:buClr>
                <a:schemeClr val="accent3"/>
              </a:buClr>
              <a:buSzPts val="1530"/>
              <a:buFont typeface="Merriweather Sans"/>
              <a:buChar char="*"/>
            </a:pPr>
            <a:r>
              <a:rPr lang="es-MX" sz="1800" dirty="0">
                <a:latin typeface="Open Sans Light" panose="020B0306030504020204" pitchFamily="34" charset="0"/>
              </a:rPr>
              <a:t>Ayudar a los gobiernos y los responsables de formulación de políticas a llegar a sus ciudadanos</a:t>
            </a:r>
            <a:endParaRPr lang="es-MX" sz="1800" dirty="0">
              <a:latin typeface="Open Sans Light" panose="020B0306030504020204" pitchFamily="34" charset="0"/>
              <a:ea typeface="Open Sans Light" panose="020B0306030504020204" pitchFamily="34" charset="0"/>
              <a:cs typeface="Open Sans Light" panose="020B0306030504020204" pitchFamily="34" charset="0"/>
            </a:endParaRPr>
          </a:p>
          <a:p>
            <a:pPr marL="274320" indent="-182880">
              <a:spcBef>
                <a:spcPts val="360"/>
              </a:spcBef>
              <a:buClr>
                <a:schemeClr val="accent3"/>
              </a:buClr>
              <a:buSzPts val="1530"/>
              <a:buFont typeface="Merriweather Sans"/>
              <a:buChar char="*"/>
            </a:pPr>
            <a:endParaRPr lang="es-MX" sz="18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3"/>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dirty="0"/>
              <a:t>Preparar a las aplicaciones para la Aceptación Universal</a:t>
            </a:r>
          </a:p>
        </p:txBody>
      </p:sp>
      <p:sp>
        <p:nvSpPr>
          <p:cNvPr id="326" name="Google Shape;326;p23"/>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es-MX" sz="1800" dirty="0"/>
              <a:t>Admitir todos los nombres de dominio y direcciones de correo electrónico válidos:</a:t>
            </a:r>
            <a:endParaRPr lang="es-MX" dirty="0"/>
          </a:p>
          <a:p>
            <a:pPr marL="274320" lvl="0" indent="-85725" algn="l" rtl="0">
              <a:spcBef>
                <a:spcPts val="360"/>
              </a:spcBef>
              <a:spcAft>
                <a:spcPts val="0"/>
              </a:spcAft>
              <a:buClr>
                <a:schemeClr val="accent3"/>
              </a:buClr>
              <a:buSzPts val="1530"/>
              <a:buFont typeface="Merriweather Sans"/>
              <a:buNone/>
            </a:pPr>
            <a:endParaRPr lang="es-MX" sz="1800" dirty="0"/>
          </a:p>
          <a:p>
            <a:pPr marL="274320" lvl="0" indent="-85725" algn="l" rtl="0">
              <a:spcBef>
                <a:spcPts val="360"/>
              </a:spcBef>
              <a:spcAft>
                <a:spcPts val="0"/>
              </a:spcAft>
              <a:buClr>
                <a:schemeClr val="accent3"/>
              </a:buClr>
              <a:buSzPts val="1530"/>
              <a:buFont typeface="Merriweather Sans"/>
              <a:buNone/>
            </a:pPr>
            <a:endParaRPr lang="es-MX" sz="1800" dirty="0"/>
          </a:p>
          <a:p>
            <a:pPr marL="274320" lvl="0" indent="-85725" algn="l" rtl="0">
              <a:spcBef>
                <a:spcPts val="360"/>
              </a:spcBef>
              <a:spcAft>
                <a:spcPts val="0"/>
              </a:spcAft>
              <a:buClr>
                <a:schemeClr val="accent3"/>
              </a:buClr>
              <a:buSzPts val="1530"/>
              <a:buFont typeface="Merriweather Sans"/>
              <a:buNone/>
            </a:pPr>
            <a:endParaRPr lang="es-MX" sz="1800" dirty="0"/>
          </a:p>
          <a:p>
            <a:pPr marL="274320" lvl="0" indent="-85725" algn="l" rtl="0">
              <a:spcBef>
                <a:spcPts val="360"/>
              </a:spcBef>
              <a:spcAft>
                <a:spcPts val="0"/>
              </a:spcAft>
              <a:buClr>
                <a:schemeClr val="accent3"/>
              </a:buClr>
              <a:buSzPts val="1530"/>
              <a:buFont typeface="Merriweather Sans"/>
              <a:buNone/>
            </a:pPr>
            <a:endParaRPr lang="es-MX" sz="1800" dirty="0"/>
          </a:p>
          <a:p>
            <a:pPr marL="274320" lvl="0" indent="-85725" algn="l" rtl="0">
              <a:spcBef>
                <a:spcPts val="360"/>
              </a:spcBef>
              <a:spcAft>
                <a:spcPts val="0"/>
              </a:spcAft>
              <a:buClr>
                <a:schemeClr val="accent3"/>
              </a:buClr>
              <a:buSzPts val="1530"/>
              <a:buFont typeface="Merriweather Sans"/>
              <a:buNone/>
            </a:pPr>
            <a:endParaRPr lang="es-MX" sz="1800" dirty="0"/>
          </a:p>
          <a:p>
            <a:pPr marL="274320" lvl="0" indent="-182880" algn="l" rtl="0">
              <a:spcBef>
                <a:spcPts val="360"/>
              </a:spcBef>
              <a:spcAft>
                <a:spcPts val="0"/>
              </a:spcAft>
              <a:buClr>
                <a:schemeClr val="accent3"/>
              </a:buClr>
              <a:buSzPts val="1530"/>
              <a:buFont typeface="Merriweather Sans"/>
              <a:buChar char="*"/>
            </a:pPr>
            <a:r>
              <a:rPr lang="es-MX" sz="1800" dirty="0"/>
              <a:t>Aceptar: El usuario puede introducir caracteres de su código de escritura local en un campo de texto</a:t>
            </a:r>
            <a:endParaRPr lang="es-MX" dirty="0"/>
          </a:p>
          <a:p>
            <a:pPr marL="274320" lvl="0" indent="-182880" algn="l" rtl="0">
              <a:spcBef>
                <a:spcPts val="360"/>
              </a:spcBef>
              <a:spcAft>
                <a:spcPts val="0"/>
              </a:spcAft>
              <a:buClr>
                <a:schemeClr val="accent3"/>
              </a:buClr>
              <a:buSzPts val="1530"/>
              <a:buFont typeface="Merriweather Sans"/>
              <a:buChar char="*"/>
            </a:pPr>
            <a:r>
              <a:rPr lang="es-MX" sz="1800" dirty="0"/>
              <a:t>Validar: El software acepta los caracteres y los reconoce como válidos</a:t>
            </a:r>
            <a:endParaRPr lang="es-MX" dirty="0"/>
          </a:p>
          <a:p>
            <a:pPr marL="274320" lvl="0" indent="-182880" algn="l" rtl="0">
              <a:spcBef>
                <a:spcPts val="360"/>
              </a:spcBef>
              <a:spcAft>
                <a:spcPts val="0"/>
              </a:spcAft>
              <a:buClr>
                <a:schemeClr val="accent3"/>
              </a:buClr>
              <a:buSzPts val="1530"/>
              <a:buFont typeface="Merriweather Sans"/>
              <a:buChar char="*"/>
            </a:pPr>
            <a:r>
              <a:rPr lang="es-MX" sz="1800" dirty="0"/>
              <a:t>Procesar: El sistema realiza operaciones con los caracteres</a:t>
            </a:r>
            <a:endParaRPr lang="es-MX" dirty="0"/>
          </a:p>
          <a:p>
            <a:pPr marL="274320" lvl="0" indent="-182880" algn="l" rtl="0">
              <a:spcBef>
                <a:spcPts val="360"/>
              </a:spcBef>
              <a:spcAft>
                <a:spcPts val="0"/>
              </a:spcAft>
              <a:buClr>
                <a:schemeClr val="accent3"/>
              </a:buClr>
              <a:buSzPts val="1530"/>
              <a:buFont typeface="Merriweather Sans"/>
              <a:buChar char="*"/>
            </a:pPr>
            <a:r>
              <a:rPr lang="es-MX" sz="1800" dirty="0"/>
              <a:t>Almacenar: La base de datos puede almacenar el texto sin dañarse ni corromperse</a:t>
            </a:r>
            <a:endParaRPr lang="es-MX" dirty="0"/>
          </a:p>
          <a:p>
            <a:pPr marL="274320" lvl="0" indent="-182880" algn="l" rtl="0">
              <a:spcBef>
                <a:spcPts val="360"/>
              </a:spcBef>
              <a:spcAft>
                <a:spcPts val="0"/>
              </a:spcAft>
              <a:buClr>
                <a:schemeClr val="accent3"/>
              </a:buClr>
              <a:buSzPts val="1530"/>
              <a:buFont typeface="Merriweather Sans"/>
              <a:buChar char="*"/>
            </a:pPr>
            <a:r>
              <a:rPr lang="es-MX" sz="1800" dirty="0"/>
              <a:t>Visualizar: Cuando se obtiene de la base de datos, la información se muestra correctamente</a:t>
            </a:r>
            <a:endParaRPr lang="es-MX" dirty="0"/>
          </a:p>
          <a:p>
            <a:pPr marL="274320" lvl="0" indent="-85725" algn="l" rtl="0">
              <a:spcBef>
                <a:spcPts val="360"/>
              </a:spcBef>
              <a:spcAft>
                <a:spcPts val="0"/>
              </a:spcAft>
              <a:buClr>
                <a:schemeClr val="accent3"/>
              </a:buClr>
              <a:buSzPts val="1530"/>
              <a:buFont typeface="Merriweather Sans"/>
              <a:buNone/>
            </a:pPr>
            <a:endParaRPr lang="es-MX" sz="1800" dirty="0">
              <a:solidFill>
                <a:srgbClr val="FF0000"/>
              </a:solidFill>
            </a:endParaRPr>
          </a:p>
          <a:p>
            <a:pPr marL="1097280" lvl="3" indent="-107315" algn="l" rtl="0">
              <a:spcBef>
                <a:spcPts val="280"/>
              </a:spcBef>
              <a:spcAft>
                <a:spcPts val="0"/>
              </a:spcAft>
              <a:buSzPts val="1190"/>
              <a:buNone/>
            </a:pPr>
            <a:endParaRPr lang="es-MX" dirty="0"/>
          </a:p>
        </p:txBody>
      </p:sp>
      <p:grpSp>
        <p:nvGrpSpPr>
          <p:cNvPr id="327" name="Google Shape;327;p23"/>
          <p:cNvGrpSpPr/>
          <p:nvPr/>
        </p:nvGrpSpPr>
        <p:grpSpPr>
          <a:xfrm>
            <a:off x="492252" y="2025923"/>
            <a:ext cx="8159496" cy="1018672"/>
            <a:chOff x="1927228" y="5269981"/>
            <a:chExt cx="7921353" cy="976513"/>
          </a:xfrm>
        </p:grpSpPr>
        <p:grpSp>
          <p:nvGrpSpPr>
            <p:cNvPr id="328" name="Google Shape;328;p23"/>
            <p:cNvGrpSpPr/>
            <p:nvPr/>
          </p:nvGrpSpPr>
          <p:grpSpPr>
            <a:xfrm>
              <a:off x="1927228" y="5273672"/>
              <a:ext cx="1302251" cy="972822"/>
              <a:chOff x="820555" y="1643185"/>
              <a:chExt cx="2011680" cy="1644160"/>
            </a:xfrm>
          </p:grpSpPr>
          <p:sp>
            <p:nvSpPr>
              <p:cNvPr id="329" name="Google Shape;329;p23"/>
              <p:cNvSpPr/>
              <p:nvPr/>
            </p:nvSpPr>
            <p:spPr>
              <a:xfrm>
                <a:off x="820555" y="2835439"/>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s-MX" sz="2000" b="0" i="0" u="none" strike="noStrike" cap="none">
                    <a:solidFill>
                      <a:srgbClr val="000000"/>
                    </a:solidFill>
                    <a:latin typeface="Source Sans Pro Light"/>
                    <a:sym typeface="Source Sans Pro Light"/>
                  </a:rPr>
                  <a:t>Aceptar</a:t>
                </a:r>
                <a:endParaRPr lang="es-MX" sz="1400" b="0" i="0" u="none" strike="noStrike" cap="none">
                  <a:solidFill>
                    <a:srgbClr val="000000"/>
                  </a:solidFill>
                  <a:latin typeface="Arial"/>
                  <a:ea typeface="Arial"/>
                  <a:cs typeface="Arial"/>
                  <a:sym typeface="Arial"/>
                </a:endParaRPr>
              </a:p>
            </p:txBody>
          </p:sp>
          <p:sp>
            <p:nvSpPr>
              <p:cNvPr id="330" name="Google Shape;330;p23"/>
              <p:cNvSpPr/>
              <p:nvPr/>
            </p:nvSpPr>
            <p:spPr>
              <a:xfrm>
                <a:off x="820555" y="1643185"/>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pic>
            <p:nvPicPr>
              <p:cNvPr id="331" name="Google Shape;331;p23" descr="ua-capability-icons_wht_Accept.png"/>
              <p:cNvPicPr preferRelativeResize="0"/>
              <p:nvPr/>
            </p:nvPicPr>
            <p:blipFill rotWithShape="1">
              <a:blip r:embed="rId3">
                <a:alphaModFix/>
              </a:blip>
              <a:srcRect/>
              <a:stretch/>
            </p:blipFill>
            <p:spPr>
              <a:xfrm>
                <a:off x="1529630" y="1900022"/>
                <a:ext cx="562359" cy="643725"/>
              </a:xfrm>
              <a:prstGeom prst="rect">
                <a:avLst/>
              </a:prstGeom>
              <a:noFill/>
              <a:ln>
                <a:noFill/>
              </a:ln>
            </p:spPr>
          </p:pic>
        </p:grpSp>
        <p:grpSp>
          <p:nvGrpSpPr>
            <p:cNvPr id="332" name="Google Shape;332;p23"/>
            <p:cNvGrpSpPr/>
            <p:nvPr/>
          </p:nvGrpSpPr>
          <p:grpSpPr>
            <a:xfrm>
              <a:off x="3582203" y="5273672"/>
              <a:ext cx="1314106" cy="967039"/>
              <a:chOff x="3554360" y="1646720"/>
              <a:chExt cx="2029993" cy="1634387"/>
            </a:xfrm>
          </p:grpSpPr>
          <p:sp>
            <p:nvSpPr>
              <p:cNvPr id="333" name="Google Shape;333;p23"/>
              <p:cNvSpPr/>
              <p:nvPr/>
            </p:nvSpPr>
            <p:spPr>
              <a:xfrm>
                <a:off x="3554360" y="1646720"/>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34" name="Google Shape;334;p23"/>
              <p:cNvSpPr/>
              <p:nvPr/>
            </p:nvSpPr>
            <p:spPr>
              <a:xfrm>
                <a:off x="3572673" y="2829201"/>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s-MX" sz="2000" b="0" i="0" u="none" strike="noStrike" cap="none">
                    <a:solidFill>
                      <a:srgbClr val="000000"/>
                    </a:solidFill>
                    <a:latin typeface="Source Sans Pro Light"/>
                    <a:sym typeface="Source Sans Pro Light"/>
                  </a:rPr>
                  <a:t>Validar</a:t>
                </a:r>
                <a:endParaRPr lang="es-MX" sz="1400" b="0" i="0" u="none" strike="noStrike" cap="none">
                  <a:solidFill>
                    <a:srgbClr val="000000"/>
                  </a:solidFill>
                  <a:latin typeface="Arial"/>
                  <a:ea typeface="Arial"/>
                  <a:cs typeface="Arial"/>
                  <a:sym typeface="Arial"/>
                </a:endParaRPr>
              </a:p>
            </p:txBody>
          </p:sp>
          <p:pic>
            <p:nvPicPr>
              <p:cNvPr id="335" name="Google Shape;335;p23" descr="ua-capability-icons_wht_Validate.png"/>
              <p:cNvPicPr preferRelativeResize="0"/>
              <p:nvPr/>
            </p:nvPicPr>
            <p:blipFill rotWithShape="1">
              <a:blip r:embed="rId4">
                <a:alphaModFix/>
              </a:blip>
              <a:srcRect/>
              <a:stretch/>
            </p:blipFill>
            <p:spPr>
              <a:xfrm>
                <a:off x="4170348" y="1895569"/>
                <a:ext cx="779705" cy="643725"/>
              </a:xfrm>
              <a:prstGeom prst="rect">
                <a:avLst/>
              </a:prstGeom>
              <a:noFill/>
              <a:ln>
                <a:noFill/>
              </a:ln>
            </p:spPr>
          </p:pic>
        </p:grpSp>
        <p:grpSp>
          <p:nvGrpSpPr>
            <p:cNvPr id="336" name="Google Shape;336;p23"/>
            <p:cNvGrpSpPr/>
            <p:nvPr/>
          </p:nvGrpSpPr>
          <p:grpSpPr>
            <a:xfrm>
              <a:off x="6892153" y="5269981"/>
              <a:ext cx="1302251" cy="968544"/>
              <a:chOff x="6331693" y="1643185"/>
              <a:chExt cx="2011680" cy="1636930"/>
            </a:xfrm>
          </p:grpSpPr>
          <p:sp>
            <p:nvSpPr>
              <p:cNvPr id="337" name="Google Shape;337;p23"/>
              <p:cNvSpPr/>
              <p:nvPr/>
            </p:nvSpPr>
            <p:spPr>
              <a:xfrm>
                <a:off x="6331693" y="1643185"/>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38" name="Google Shape;338;p23"/>
              <p:cNvSpPr/>
              <p:nvPr/>
            </p:nvSpPr>
            <p:spPr>
              <a:xfrm>
                <a:off x="6331693" y="2828209"/>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s-MX" sz="2000" b="0" i="0" u="none" strike="noStrike" cap="none">
                    <a:solidFill>
                      <a:srgbClr val="000000"/>
                    </a:solidFill>
                    <a:latin typeface="Source Sans Pro Light"/>
                    <a:sym typeface="Source Sans Pro Light"/>
                  </a:rPr>
                  <a:t>Almacenar</a:t>
                </a:r>
                <a:endParaRPr lang="es-MX" sz="1400" b="0" i="0" u="none" strike="noStrike" cap="none">
                  <a:solidFill>
                    <a:srgbClr val="000000"/>
                  </a:solidFill>
                  <a:latin typeface="Arial"/>
                  <a:ea typeface="Arial"/>
                  <a:cs typeface="Arial"/>
                  <a:sym typeface="Arial"/>
                </a:endParaRPr>
              </a:p>
            </p:txBody>
          </p:sp>
          <p:pic>
            <p:nvPicPr>
              <p:cNvPr id="339" name="Google Shape;339;p23" descr="ua-capability-icons_wht_Store.png"/>
              <p:cNvPicPr preferRelativeResize="0"/>
              <p:nvPr/>
            </p:nvPicPr>
            <p:blipFill rotWithShape="1">
              <a:blip r:embed="rId5">
                <a:alphaModFix/>
              </a:blip>
              <a:srcRect/>
              <a:stretch/>
            </p:blipFill>
            <p:spPr>
              <a:xfrm>
                <a:off x="6999490" y="1900022"/>
                <a:ext cx="647296" cy="647296"/>
              </a:xfrm>
              <a:prstGeom prst="rect">
                <a:avLst/>
              </a:prstGeom>
              <a:noFill/>
              <a:ln>
                <a:noFill/>
              </a:ln>
            </p:spPr>
          </p:pic>
        </p:grpSp>
        <p:grpSp>
          <p:nvGrpSpPr>
            <p:cNvPr id="340" name="Google Shape;340;p23"/>
            <p:cNvGrpSpPr/>
            <p:nvPr/>
          </p:nvGrpSpPr>
          <p:grpSpPr>
            <a:xfrm>
              <a:off x="5237178" y="5269981"/>
              <a:ext cx="1302251" cy="970730"/>
              <a:chOff x="2202899" y="3852184"/>
              <a:chExt cx="2011680" cy="1640625"/>
            </a:xfrm>
          </p:grpSpPr>
          <p:sp>
            <p:nvSpPr>
              <p:cNvPr id="341" name="Google Shape;341;p23"/>
              <p:cNvSpPr/>
              <p:nvPr/>
            </p:nvSpPr>
            <p:spPr>
              <a:xfrm>
                <a:off x="2202899" y="3852184"/>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42" name="Google Shape;342;p23"/>
              <p:cNvSpPr/>
              <p:nvPr/>
            </p:nvSpPr>
            <p:spPr>
              <a:xfrm>
                <a:off x="2202899" y="5040903"/>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s-MX" sz="2000" b="0" i="0" u="none" strike="noStrike" cap="none">
                    <a:solidFill>
                      <a:srgbClr val="000000"/>
                    </a:solidFill>
                    <a:latin typeface="Source Sans Pro Light"/>
                    <a:sym typeface="Source Sans Pro Light"/>
                  </a:rPr>
                  <a:t>Procesar</a:t>
                </a:r>
                <a:endParaRPr lang="es-MX" sz="1400" b="0" i="0" u="none" strike="noStrike" cap="none">
                  <a:solidFill>
                    <a:srgbClr val="000000"/>
                  </a:solidFill>
                  <a:latin typeface="Arial"/>
                  <a:ea typeface="Arial"/>
                  <a:cs typeface="Arial"/>
                  <a:sym typeface="Arial"/>
                </a:endParaRPr>
              </a:p>
            </p:txBody>
          </p:sp>
          <p:pic>
            <p:nvPicPr>
              <p:cNvPr id="343" name="Google Shape;343;p23" descr="ua-capability-icons_wht_Process.png"/>
              <p:cNvPicPr preferRelativeResize="0"/>
              <p:nvPr/>
            </p:nvPicPr>
            <p:blipFill rotWithShape="1">
              <a:blip r:embed="rId6">
                <a:alphaModFix/>
              </a:blip>
              <a:srcRect/>
              <a:stretch/>
            </p:blipFill>
            <p:spPr>
              <a:xfrm>
                <a:off x="2686759" y="4119754"/>
                <a:ext cx="1027282" cy="632806"/>
              </a:xfrm>
              <a:prstGeom prst="rect">
                <a:avLst/>
              </a:prstGeom>
              <a:noFill/>
              <a:ln>
                <a:noFill/>
              </a:ln>
            </p:spPr>
          </p:pic>
        </p:grpSp>
        <p:grpSp>
          <p:nvGrpSpPr>
            <p:cNvPr id="344" name="Google Shape;344;p23"/>
            <p:cNvGrpSpPr/>
            <p:nvPr/>
          </p:nvGrpSpPr>
          <p:grpSpPr>
            <a:xfrm>
              <a:off x="8546330" y="5275764"/>
              <a:ext cx="1302251" cy="970730"/>
              <a:chOff x="4943583" y="3852184"/>
              <a:chExt cx="2011680" cy="1640625"/>
            </a:xfrm>
          </p:grpSpPr>
          <p:sp>
            <p:nvSpPr>
              <p:cNvPr id="345" name="Google Shape;345;p23"/>
              <p:cNvSpPr/>
              <p:nvPr/>
            </p:nvSpPr>
            <p:spPr>
              <a:xfrm>
                <a:off x="4943583" y="3852184"/>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46" name="Google Shape;346;p23"/>
              <p:cNvSpPr/>
              <p:nvPr/>
            </p:nvSpPr>
            <p:spPr>
              <a:xfrm>
                <a:off x="4946287" y="5040903"/>
                <a:ext cx="2008976"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s-MX" sz="2000" b="0" i="0" u="none" strike="noStrike" cap="none">
                    <a:solidFill>
                      <a:srgbClr val="000000"/>
                    </a:solidFill>
                    <a:latin typeface="Source Sans Pro Light"/>
                    <a:sym typeface="Source Sans Pro Light"/>
                  </a:rPr>
                  <a:t>Visualizar</a:t>
                </a:r>
                <a:endParaRPr lang="es-MX" sz="1400" b="0" i="0" u="none" strike="noStrike" cap="none">
                  <a:solidFill>
                    <a:srgbClr val="000000"/>
                  </a:solidFill>
                  <a:latin typeface="Arial"/>
                  <a:ea typeface="Arial"/>
                  <a:cs typeface="Arial"/>
                  <a:sym typeface="Arial"/>
                </a:endParaRPr>
              </a:p>
            </p:txBody>
          </p:sp>
          <p:pic>
            <p:nvPicPr>
              <p:cNvPr id="347" name="Google Shape;347;p23" descr="ua-capability-icons_wht_Display.png"/>
              <p:cNvPicPr preferRelativeResize="0"/>
              <p:nvPr/>
            </p:nvPicPr>
            <p:blipFill rotWithShape="1">
              <a:blip r:embed="rId7">
                <a:alphaModFix/>
              </a:blip>
              <a:srcRect/>
              <a:stretch/>
            </p:blipFill>
            <p:spPr>
              <a:xfrm>
                <a:off x="5711163" y="4126903"/>
                <a:ext cx="489490" cy="633398"/>
              </a:xfrm>
              <a:prstGeom prst="rect">
                <a:avLst/>
              </a:prstGeom>
              <a:noFill/>
              <a:ln>
                <a:noFill/>
              </a:ln>
            </p:spPr>
          </p:pic>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dirty="0"/>
              <a:t>Un llamado a la acción </a:t>
            </a:r>
          </a:p>
        </p:txBody>
      </p:sp>
      <p:sp>
        <p:nvSpPr>
          <p:cNvPr id="267" name="Google Shape;267;p15"/>
          <p:cNvSpPr txBox="1">
            <a:spLocks noGrp="1"/>
          </p:cNvSpPr>
          <p:nvPr>
            <p:ph type="body" idx="1"/>
          </p:nvPr>
        </p:nvSpPr>
        <p:spPr>
          <a:xfrm>
            <a:off x="372579" y="1129115"/>
            <a:ext cx="8450746" cy="4973626"/>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es-MX" sz="1800" dirty="0"/>
              <a:t>La </a:t>
            </a:r>
            <a:r>
              <a:rPr lang="es-MX" sz="1800" dirty="0">
                <a:hlinkClick r:id="rId3"/>
              </a:rPr>
              <a:t>Resolución 133 (Revisión Bucarest 2022)</a:t>
            </a:r>
            <a:r>
              <a:rPr lang="es-MX" sz="1800" dirty="0"/>
              <a:t> del Plenipotenciario de la Unión Internacional de Telecomunicaciones (UIT) se centra en la función de las administraciones de los Estados miembros en la gestión de nombres de dominio internacionalizados (multilingües):</a:t>
            </a:r>
          </a:p>
          <a:p>
            <a:pPr marL="274320" lvl="0" indent="-182880" algn="l" rtl="0">
              <a:spcBef>
                <a:spcPts val="0"/>
              </a:spcBef>
              <a:spcAft>
                <a:spcPts val="0"/>
              </a:spcAft>
              <a:buClr>
                <a:schemeClr val="accent3"/>
              </a:buClr>
              <a:buSzPts val="1530"/>
              <a:buFont typeface="Merriweather Sans"/>
              <a:buChar char="*"/>
            </a:pPr>
            <a:endParaRPr lang="es-MX" sz="1800" dirty="0"/>
          </a:p>
          <a:p>
            <a:pPr marL="731520" lvl="1" indent="-182880"/>
            <a:r>
              <a:rPr lang="es-MX" dirty="0"/>
              <a:t>Enfatiza</a:t>
            </a:r>
          </a:p>
          <a:p>
            <a:pPr marL="1188720" lvl="2" indent="-182880"/>
            <a:r>
              <a:rPr lang="es-MX" sz="1800" dirty="0"/>
              <a:t>La contribución de los IDN al desarrollo sostenible mediante la promoción de una mayor accesibilidad a Internet y el uso en idiomas locales</a:t>
            </a:r>
          </a:p>
          <a:p>
            <a:pPr marL="1188720" lvl="2" indent="-182880"/>
            <a:r>
              <a:rPr lang="es-MX" sz="1800" dirty="0"/>
              <a:t>La necesidad de seguir aplicando soluciones técnicas para mejorar la implementación de los IDN</a:t>
            </a:r>
          </a:p>
          <a:p>
            <a:pPr marL="731520" lvl="1" indent="-182880"/>
            <a:r>
              <a:rPr lang="es-MX" dirty="0"/>
              <a:t>Reconoce</a:t>
            </a:r>
          </a:p>
          <a:p>
            <a:pPr marL="1188720" lvl="2" indent="-182880"/>
            <a:r>
              <a:rPr lang="es-MX" sz="1800" dirty="0"/>
              <a:t>La función que desempeñan los gobiernos, las comunidades técnicas y otras partes interesadas en el avance del multilingüismo, incluida la introducción de nombres de dominio internacionalizados</a:t>
            </a:r>
          </a:p>
          <a:p>
            <a:pPr marL="1188720" lvl="2" indent="-182880"/>
            <a:r>
              <a:rPr lang="es-MX" sz="1800" dirty="0"/>
              <a:t>La importancia de la participación de la comunidad y del intercambio de información para comprender mejor los desafíos existentes y apoyar las soluciones, especialmente en los países en desarrollo.</a:t>
            </a:r>
          </a:p>
        </p:txBody>
      </p:sp>
    </p:spTree>
    <p:extLst>
      <p:ext uri="{BB962C8B-B14F-4D97-AF65-F5344CB8AC3E}">
        <p14:creationId xmlns:p14="http://schemas.microsoft.com/office/powerpoint/2010/main" val="3568326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dirty="0"/>
              <a:t>Un llamado a la acción </a:t>
            </a:r>
          </a:p>
        </p:txBody>
      </p:sp>
      <p:sp>
        <p:nvSpPr>
          <p:cNvPr id="267" name="Google Shape;267;p15"/>
          <p:cNvSpPr txBox="1">
            <a:spLocks noGrp="1"/>
          </p:cNvSpPr>
          <p:nvPr>
            <p:ph type="body" idx="1"/>
          </p:nvPr>
        </p:nvSpPr>
        <p:spPr>
          <a:xfrm>
            <a:off x="320675" y="1318686"/>
            <a:ext cx="8450746" cy="4973626"/>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es-MX" sz="1800" dirty="0"/>
              <a:t>La </a:t>
            </a:r>
            <a:r>
              <a:rPr lang="es-MX" sz="1800" dirty="0">
                <a:hlinkClick r:id="rId3"/>
              </a:rPr>
              <a:t>Resolución 133 (Revisión Bucarest 2022)</a:t>
            </a:r>
            <a:r>
              <a:rPr lang="es-MX" sz="1800" dirty="0"/>
              <a:t> del Plenipotenciario de la Unión Internacional de Telecomunicaciones (UIT) se centra en la función de las administraciones de los Estados miembros en la gestión de nombres de dominio internacionalizados (multilingües):</a:t>
            </a:r>
          </a:p>
          <a:p>
            <a:pPr marL="274320" lvl="0" indent="-182880" algn="l" rtl="0">
              <a:spcBef>
                <a:spcPts val="0"/>
              </a:spcBef>
              <a:spcAft>
                <a:spcPts val="0"/>
              </a:spcAft>
              <a:buClr>
                <a:schemeClr val="accent3"/>
              </a:buClr>
              <a:buSzPts val="1530"/>
              <a:buFont typeface="Merriweather Sans"/>
              <a:buChar char="*"/>
            </a:pPr>
            <a:endParaRPr lang="es-MX" sz="1800" dirty="0"/>
          </a:p>
          <a:p>
            <a:pPr marL="731520" lvl="1" indent="-182880"/>
            <a:r>
              <a:rPr lang="es-MX"/>
              <a:t>Invita a los Estados miembros y a los miembros de los sectores</a:t>
            </a:r>
          </a:p>
          <a:p>
            <a:pPr marL="1188720" lvl="2" indent="-182880"/>
            <a:r>
              <a:rPr lang="es-MX" sz="1800" dirty="0"/>
              <a:t>A considerar cómo seguir promoviendo la adopción de la Aceptación Universal con respecto a los IDN y a colaborar y coordinarse con las organizaciones y partes interesadas pertinentes para permitir el uso de los IDN en Internet</a:t>
            </a:r>
          </a:p>
        </p:txBody>
      </p:sp>
    </p:spTree>
    <p:extLst>
      <p:ext uri="{BB962C8B-B14F-4D97-AF65-F5344CB8AC3E}">
        <p14:creationId xmlns:p14="http://schemas.microsoft.com/office/powerpoint/2010/main" val="2487029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4"/>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dirty="0"/>
              <a:t>Trabajo hacia la preparación para la Aceptación Universal</a:t>
            </a:r>
          </a:p>
        </p:txBody>
      </p:sp>
      <p:sp>
        <p:nvSpPr>
          <p:cNvPr id="353" name="Google Shape;353;p24"/>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es-MX" sz="1800" dirty="0"/>
              <a:t>La comunidad de la ICANN organizada para promover la preparación para la Aceptación Universal a nivel mundial, incluido el Grupo Directivo sobre Aceptación Universal (UASG)</a:t>
            </a:r>
          </a:p>
          <a:p>
            <a:pPr marL="274320" lvl="0" indent="-85725" algn="l" rtl="0">
              <a:spcBef>
                <a:spcPts val="360"/>
              </a:spcBef>
              <a:spcAft>
                <a:spcPts val="0"/>
              </a:spcAft>
              <a:buClr>
                <a:schemeClr val="accent3"/>
              </a:buClr>
              <a:buSzPts val="1530"/>
              <a:buFont typeface="Merriweather Sans"/>
              <a:buNone/>
            </a:pPr>
            <a:endParaRPr lang="es-MX" sz="1800" dirty="0"/>
          </a:p>
          <a:p>
            <a:pPr marL="274320" lvl="0" indent="-182880" algn="l" rtl="0">
              <a:spcBef>
                <a:spcPts val="360"/>
              </a:spcBef>
              <a:spcAft>
                <a:spcPts val="0"/>
              </a:spcAft>
              <a:buClr>
                <a:schemeClr val="accent3"/>
              </a:buClr>
              <a:buSzPts val="1530"/>
              <a:buFont typeface="Merriweather Sans"/>
              <a:buChar char="*"/>
            </a:pPr>
            <a:r>
              <a:rPr lang="es-MX" sz="1800" dirty="0"/>
              <a:t>La ICANN y su comunidad trabajan para lograr la preparación para la Aceptación Universal mediante:</a:t>
            </a:r>
            <a:endParaRPr lang="es-MX" dirty="0"/>
          </a:p>
          <a:p>
            <a:pPr marL="548640" lvl="1" indent="-182880" algn="l" rtl="0">
              <a:spcBef>
                <a:spcPts val="360"/>
              </a:spcBef>
              <a:spcAft>
                <a:spcPts val="0"/>
              </a:spcAft>
              <a:buSzPts val="1530"/>
              <a:buChar char="*"/>
            </a:pPr>
            <a:r>
              <a:rPr lang="es-MX" sz="1800" dirty="0"/>
              <a:t>Organización de actividades de difusión para generar conciencia sobre las cuestiones de la Aceptación Universal</a:t>
            </a:r>
            <a:endParaRPr lang="es-MX" dirty="0"/>
          </a:p>
          <a:p>
            <a:pPr marL="548640" lvl="1" indent="-182880" algn="l" rtl="0">
              <a:spcBef>
                <a:spcPts val="360"/>
              </a:spcBef>
              <a:spcAft>
                <a:spcPts val="0"/>
              </a:spcAft>
              <a:buSzPts val="1530"/>
              <a:buChar char="*"/>
            </a:pPr>
            <a:r>
              <a:rPr lang="es-MX" sz="1800" dirty="0"/>
              <a:t>Realización de estudios detallados para identificar las deficiencias técnicas</a:t>
            </a:r>
            <a:endParaRPr lang="es-MX" dirty="0"/>
          </a:p>
          <a:p>
            <a:pPr marL="548640" lvl="1" indent="-182880" algn="l" rtl="0">
              <a:spcBef>
                <a:spcPts val="360"/>
              </a:spcBef>
              <a:spcAft>
                <a:spcPts val="0"/>
              </a:spcAft>
              <a:buSzPts val="1530"/>
              <a:buChar char="*"/>
            </a:pPr>
            <a:r>
              <a:rPr lang="es-MX" sz="1800" dirty="0"/>
              <a:t>Determinación de soluciones para abordar las deficiencias técnicas</a:t>
            </a:r>
            <a:endParaRPr lang="es-MX" dirty="0"/>
          </a:p>
          <a:p>
            <a:pPr marL="548640" lvl="1" indent="-182880" algn="l" rtl="0">
              <a:spcBef>
                <a:spcPts val="360"/>
              </a:spcBef>
              <a:spcAft>
                <a:spcPts val="0"/>
              </a:spcAft>
              <a:buSzPts val="1530"/>
              <a:buChar char="*"/>
            </a:pPr>
            <a:r>
              <a:rPr lang="es-MX" sz="1800" dirty="0"/>
              <a:t>Envío de informes de errores en las herramientas, sistemas y aplicaciones pertinentes</a:t>
            </a:r>
            <a:endParaRPr lang="es-MX" dirty="0"/>
          </a:p>
          <a:p>
            <a:pPr marL="548640" lvl="1" indent="-182880" algn="l" rtl="0">
              <a:spcBef>
                <a:spcPts val="360"/>
              </a:spcBef>
              <a:spcAft>
                <a:spcPts val="0"/>
              </a:spcAft>
              <a:buSzPts val="1530"/>
              <a:buChar char="*"/>
            </a:pPr>
            <a:r>
              <a:rPr lang="es-MX" sz="1800" dirty="0"/>
              <a:t>Capacitación técnica sobre las soluciones de apoyo a la preparación para la Aceptación Universal</a:t>
            </a:r>
          </a:p>
          <a:p>
            <a:pPr marL="548640" lvl="1" indent="-182880" algn="l" rtl="0">
              <a:spcBef>
                <a:spcPts val="360"/>
              </a:spcBef>
              <a:spcAft>
                <a:spcPts val="0"/>
              </a:spcAft>
              <a:buSzPts val="1530"/>
              <a:buChar char="*"/>
            </a:pPr>
            <a:r>
              <a:rPr lang="es-MX" sz="1800" dirty="0"/>
              <a:t>Desarrollo de recomendaciones curriculares para programas de TI</a:t>
            </a:r>
          </a:p>
          <a:p>
            <a:pPr marL="548640" lvl="1" indent="-182880" algn="l" rtl="0">
              <a:spcBef>
                <a:spcPts val="360"/>
              </a:spcBef>
              <a:spcAft>
                <a:spcPts val="0"/>
              </a:spcAft>
              <a:buSzPts val="1530"/>
              <a:buChar char="*"/>
            </a:pPr>
            <a:endParaRPr lang="es-MX" dirty="0"/>
          </a:p>
          <a:p>
            <a:pPr marL="91440" indent="-182880">
              <a:spcBef>
                <a:spcPts val="360"/>
              </a:spcBef>
              <a:buSzPts val="1530"/>
            </a:pPr>
            <a:r>
              <a:rPr lang="es-MX" sz="1800" dirty="0"/>
              <a:t>Más información en </a:t>
            </a:r>
            <a:r>
              <a:rPr lang="es-MX" sz="1800" dirty="0">
                <a:hlinkClick r:id="rId3"/>
              </a:rPr>
              <a:t>https://icann.org/ua</a:t>
            </a:r>
            <a:r>
              <a:rPr lang="es-MX"/>
              <a:t>  </a:t>
            </a:r>
            <a:endParaRPr lang="es-MX" sz="1800" dirty="0"/>
          </a:p>
          <a:p>
            <a:pPr marL="91440" indent="-182880">
              <a:spcBef>
                <a:spcPts val="360"/>
              </a:spcBef>
              <a:buSzPts val="1530"/>
            </a:pPr>
            <a:endParaRPr lang="es-MX" dirty="0"/>
          </a:p>
          <a:p>
            <a:pPr marL="91440" indent="-182880">
              <a:spcBef>
                <a:spcPts val="360"/>
              </a:spcBef>
              <a:buSzPts val="1530"/>
            </a:pPr>
            <a:endParaRPr lang="es-MX" dirty="0"/>
          </a:p>
          <a:p>
            <a:pPr marL="1097280" lvl="3" indent="-107315" algn="l" rtl="0">
              <a:spcBef>
                <a:spcPts val="280"/>
              </a:spcBef>
              <a:spcAft>
                <a:spcPts val="0"/>
              </a:spcAft>
              <a:buSzPts val="1190"/>
              <a:buNone/>
            </a:pPr>
            <a:endParaRPr lang="es-MX"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5"/>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dirty="0"/>
              <a:t>¿Quién puede ayudar a lograr la Aceptación Universal?</a:t>
            </a:r>
          </a:p>
        </p:txBody>
      </p:sp>
      <p:sp>
        <p:nvSpPr>
          <p:cNvPr id="359" name="Google Shape;359;p25"/>
          <p:cNvSpPr txBox="1">
            <a:spLocks noGrp="1"/>
          </p:cNvSpPr>
          <p:nvPr>
            <p:ph type="body" idx="1"/>
          </p:nvPr>
        </p:nvSpPr>
        <p:spPr>
          <a:xfrm>
            <a:off x="320676" y="1158593"/>
            <a:ext cx="8450746" cy="5284921"/>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es-MX" sz="1600" b="1" dirty="0">
                <a:solidFill>
                  <a:schemeClr val="dk1"/>
                </a:solidFill>
              </a:rPr>
              <a:t>Facilitadores de tecnología</a:t>
            </a:r>
            <a:r>
              <a:rPr lang="es-MX" sz="1600" dirty="0"/>
              <a:t>: organizaciones que elaboran las normas pertinentes y las prácticas recomendadas actuales, y proveedores de lenguajes, herramientas y marcos de programación de software.</a:t>
            </a:r>
          </a:p>
          <a:p>
            <a:pPr marL="274320" lvl="0" indent="-182880" algn="l" rtl="0">
              <a:spcBef>
                <a:spcPts val="360"/>
              </a:spcBef>
              <a:spcAft>
                <a:spcPts val="0"/>
              </a:spcAft>
              <a:buClr>
                <a:schemeClr val="accent3"/>
              </a:buClr>
              <a:buSzPts val="1530"/>
              <a:buFont typeface="Merriweather Sans"/>
              <a:buChar char="*"/>
            </a:pPr>
            <a:r>
              <a:rPr lang="es-MX" sz="1600" b="1" dirty="0">
                <a:solidFill>
                  <a:schemeClr val="dk1"/>
                </a:solidFill>
              </a:rPr>
              <a:t>Desarrolladores tecnológicos</a:t>
            </a:r>
            <a:r>
              <a:rPr lang="es-MX" sz="1600" dirty="0"/>
              <a:t>: organizaciones y personas que desarrollan y despliegan aplicaciones y servicios en línea utilizando lenguajes, herramientas y marcos de programación.</a:t>
            </a:r>
          </a:p>
          <a:p>
            <a:pPr marL="274320" lvl="0" indent="-182880" algn="l" rtl="0">
              <a:spcBef>
                <a:spcPts val="360"/>
              </a:spcBef>
              <a:spcAft>
                <a:spcPts val="0"/>
              </a:spcAft>
              <a:buClr>
                <a:schemeClr val="accent3"/>
              </a:buClr>
              <a:buSzPts val="1530"/>
              <a:buFont typeface="Merriweather Sans"/>
              <a:buChar char="*"/>
            </a:pPr>
            <a:r>
              <a:rPr lang="es-MX" sz="1600" b="1" dirty="0">
                <a:solidFill>
                  <a:schemeClr val="dk1"/>
                </a:solidFill>
              </a:rPr>
              <a:t>Proveedores de software y servicios de correo electrónico</a:t>
            </a:r>
            <a:endParaRPr lang="es-MX" sz="1600" dirty="0"/>
          </a:p>
          <a:p>
            <a:pPr marL="548640" lvl="1" indent="-182880" algn="l" rtl="0">
              <a:spcBef>
                <a:spcPts val="360"/>
              </a:spcBef>
              <a:spcAft>
                <a:spcPts val="0"/>
              </a:spcAft>
              <a:buSzPts val="1530"/>
              <a:buChar char="*"/>
            </a:pPr>
            <a:r>
              <a:rPr lang="es-MX" sz="1600" b="1" dirty="0">
                <a:solidFill>
                  <a:schemeClr val="dk1"/>
                </a:solidFill>
              </a:rPr>
              <a:t>Proveedores de software de correo electrónico</a:t>
            </a:r>
            <a:r>
              <a:rPr lang="es-MX" sz="1600" dirty="0"/>
              <a:t>: organizaciones y personas que ofrecen distintas aplicaciones, herramientas y utilidades para el ecosistema del correo electrónico.</a:t>
            </a:r>
          </a:p>
          <a:p>
            <a:pPr marL="548640" lvl="1" indent="-182880" algn="l" rtl="0">
              <a:spcBef>
                <a:spcPts val="360"/>
              </a:spcBef>
              <a:spcAft>
                <a:spcPts val="0"/>
              </a:spcAft>
              <a:buSzPts val="1530"/>
              <a:buChar char="*"/>
            </a:pPr>
            <a:r>
              <a:rPr lang="es-MX" sz="1600" b="1" dirty="0">
                <a:solidFill>
                  <a:schemeClr val="dk1"/>
                </a:solidFill>
              </a:rPr>
              <a:t>Proveedores de servicios de correo electrónico</a:t>
            </a:r>
            <a:r>
              <a:rPr lang="es-MX" sz="1600" dirty="0"/>
              <a:t>: organizaciones y personas que prestan servicios para el ecosistema del correo electrónico.</a:t>
            </a:r>
          </a:p>
          <a:p>
            <a:pPr marL="548640" lvl="1" indent="-182880" algn="l" rtl="0">
              <a:spcBef>
                <a:spcPts val="360"/>
              </a:spcBef>
              <a:spcAft>
                <a:spcPts val="0"/>
              </a:spcAft>
              <a:buSzPts val="1530"/>
              <a:buChar char="*"/>
            </a:pPr>
            <a:r>
              <a:rPr lang="es-MX" sz="1600" b="1" dirty="0">
                <a:solidFill>
                  <a:schemeClr val="dk1"/>
                </a:solidFill>
              </a:rPr>
              <a:t>Administradores de correo electrónico (y de sistemas)</a:t>
            </a:r>
            <a:r>
              <a:rPr lang="es-MX" sz="1600" dirty="0"/>
              <a:t>: organizaciones y personas que despliegan y administran software y servicios relacionados con el correo electrónico.</a:t>
            </a:r>
          </a:p>
          <a:p>
            <a:pPr marL="274320" lvl="0" indent="-182880" algn="l" rtl="0">
              <a:spcBef>
                <a:spcPts val="360"/>
              </a:spcBef>
              <a:spcAft>
                <a:spcPts val="0"/>
              </a:spcAft>
              <a:buClr>
                <a:schemeClr val="accent3"/>
              </a:buClr>
              <a:buSzPts val="1530"/>
              <a:buFont typeface="Merriweather Sans"/>
              <a:buChar char="*"/>
            </a:pPr>
            <a:r>
              <a:rPr lang="es-MX" sz="1600" b="1" dirty="0">
                <a:solidFill>
                  <a:schemeClr val="dk1"/>
                </a:solidFill>
              </a:rPr>
              <a:t>Responsables políticos de los gobiernos</a:t>
            </a:r>
            <a:r>
              <a:rPr lang="es-MX" sz="1600" dirty="0"/>
              <a:t>: funcionarios gubernamentales que generan demanda de productos y servicios preparados para la Aceptación Universal mediante la actualización de las normas de accesibilidad y los procesos de adquisición.</a:t>
            </a:r>
          </a:p>
          <a:p>
            <a:pPr marL="274320" lvl="0" indent="-182880" algn="l" rtl="0">
              <a:spcBef>
                <a:spcPts val="360"/>
              </a:spcBef>
              <a:spcAft>
                <a:spcPts val="0"/>
              </a:spcAft>
              <a:buClr>
                <a:schemeClr val="accent3"/>
              </a:buClr>
              <a:buSzPts val="1530"/>
              <a:buFont typeface="Merriweather Sans"/>
              <a:buChar char="*"/>
            </a:pPr>
            <a:r>
              <a:rPr lang="es-MX" sz="1600" b="1" dirty="0">
                <a:solidFill>
                  <a:schemeClr val="dk1"/>
                </a:solidFill>
              </a:rPr>
              <a:t>Sector académico</a:t>
            </a:r>
            <a:r>
              <a:rPr lang="es-MX" sz="1600" dirty="0"/>
              <a:t>: programas universitarios que ofrecen programas de titulación relacionados con la TI</a:t>
            </a:r>
          </a:p>
          <a:p>
            <a:pPr marL="1097280" lvl="3" indent="-107315" algn="l" rtl="0">
              <a:spcBef>
                <a:spcPts val="280"/>
              </a:spcBef>
              <a:spcAft>
                <a:spcPts val="0"/>
              </a:spcAft>
              <a:buSzPts val="1190"/>
              <a:buNone/>
            </a:pPr>
            <a:endParaRPr lang="es-MX" sz="1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6"/>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dirty="0"/>
              <a:t>Cuál es su rol: Empresa</a:t>
            </a:r>
          </a:p>
        </p:txBody>
      </p:sp>
      <p:sp>
        <p:nvSpPr>
          <p:cNvPr id="365" name="Google Shape;365;p26"/>
          <p:cNvSpPr txBox="1">
            <a:spLocks noGrp="1"/>
          </p:cNvSpPr>
          <p:nvPr>
            <p:ph type="body" idx="1"/>
          </p:nvPr>
        </p:nvSpPr>
        <p:spPr>
          <a:xfrm>
            <a:off x="320041" y="982355"/>
            <a:ext cx="8450746" cy="4620517"/>
          </a:xfrm>
          <a:prstGeom prst="rect">
            <a:avLst/>
          </a:prstGeom>
          <a:noFill/>
          <a:ln>
            <a:noFill/>
          </a:ln>
        </p:spPr>
        <p:txBody>
          <a:bodyPr spcFirstLastPara="1" wrap="square" lIns="91425" tIns="45700" rIns="91425" bIns="45700" anchor="t" anchorCtr="0">
            <a:noAutofit/>
          </a:bodyPr>
          <a:lstStyle/>
          <a:p>
            <a:pPr marL="91440" lvl="0" indent="0" algn="l" rtl="0">
              <a:spcBef>
                <a:spcPts val="0"/>
              </a:spcBef>
              <a:spcAft>
                <a:spcPts val="0"/>
              </a:spcAft>
              <a:buClr>
                <a:schemeClr val="accent3"/>
              </a:buClr>
              <a:buSzPts val="1700"/>
              <a:buNone/>
            </a:pPr>
            <a:r>
              <a:rPr lang="es-MX" sz="1600" dirty="0"/>
              <a:t>Muchas empresas están desperdiciando dinero al no actualizar sus sistemas para que estén listos para la Aceptación Universal (UA), lo que tiene el potencial de desbloquear miles de millones en ingresos de clientes no aprovechados. </a:t>
            </a:r>
          </a:p>
          <a:p>
            <a:pPr marL="91440" lvl="0" indent="0" algn="l" rtl="0">
              <a:spcBef>
                <a:spcPts val="0"/>
              </a:spcBef>
              <a:spcAft>
                <a:spcPts val="0"/>
              </a:spcAft>
              <a:buClr>
                <a:schemeClr val="accent3"/>
              </a:buClr>
              <a:buSzPts val="1700"/>
              <a:buNone/>
            </a:pPr>
            <a:endParaRPr lang="es-MX" sz="1600" dirty="0"/>
          </a:p>
          <a:p>
            <a:pPr marL="91440" lvl="0" indent="0" algn="l" rtl="0">
              <a:spcBef>
                <a:spcPts val="0"/>
              </a:spcBef>
              <a:spcAft>
                <a:spcPts val="0"/>
              </a:spcAft>
              <a:buClr>
                <a:schemeClr val="accent3"/>
              </a:buClr>
              <a:buSzPts val="1700"/>
              <a:buNone/>
            </a:pPr>
            <a:r>
              <a:rPr lang="es-MX" sz="1600" dirty="0"/>
              <a:t>Un estudio del Grupo Directivo sobre Aceptación Universal (UASG), llevado a cabo en 2017, concluyó que la Aceptación Universal de nombres de dominio de Internet es una oportunidad de más de USD 9800 millones, lo que constituye una estimación conservadora. </a:t>
            </a:r>
          </a:p>
          <a:p>
            <a:pPr marL="91440" lvl="0" indent="0" algn="l" rtl="0">
              <a:spcBef>
                <a:spcPts val="0"/>
              </a:spcBef>
              <a:spcAft>
                <a:spcPts val="0"/>
              </a:spcAft>
              <a:buClr>
                <a:schemeClr val="accent3"/>
              </a:buClr>
              <a:buSzPts val="1700"/>
              <a:buNone/>
            </a:pPr>
            <a:endParaRPr lang="es-MX" sz="1600" dirty="0"/>
          </a:p>
          <a:p>
            <a:pPr marL="91440" lvl="0" indent="0" algn="l" rtl="0">
              <a:spcBef>
                <a:spcPts val="0"/>
              </a:spcBef>
              <a:spcAft>
                <a:spcPts val="0"/>
              </a:spcAft>
              <a:buClr>
                <a:schemeClr val="accent3"/>
              </a:buClr>
              <a:buSzPts val="1700"/>
              <a:buNone/>
            </a:pPr>
            <a:r>
              <a:rPr lang="es-MX" sz="1600" dirty="0"/>
              <a:t>Las empresas listas para la Aceptación Universal estarán mejor posicionadas para llegar a más públicos globales y maximizar el potencial de ingresos de la población actual de Internet, así como el próximo mil de millones de clientes. </a:t>
            </a:r>
          </a:p>
          <a:p>
            <a:pPr marL="91440" lvl="0" indent="0" algn="l" rtl="0">
              <a:spcBef>
                <a:spcPts val="0"/>
              </a:spcBef>
              <a:spcAft>
                <a:spcPts val="0"/>
              </a:spcAft>
              <a:buClr>
                <a:schemeClr val="accent3"/>
              </a:buClr>
              <a:buSzPts val="1700"/>
              <a:buNone/>
            </a:pPr>
            <a:endParaRPr lang="es-MX" sz="1600" dirty="0"/>
          </a:p>
          <a:p>
            <a:pPr marL="274320" lvl="0" indent="-182880" algn="l" rtl="0">
              <a:spcBef>
                <a:spcPts val="0"/>
              </a:spcBef>
              <a:spcAft>
                <a:spcPts val="0"/>
              </a:spcAft>
              <a:buClr>
                <a:schemeClr val="accent3"/>
              </a:buClr>
              <a:buSzPts val="1700"/>
              <a:buFont typeface="Merriweather Sans"/>
              <a:buChar char="*"/>
            </a:pPr>
            <a:r>
              <a:rPr lang="es-MX" sz="1600" dirty="0"/>
              <a:t>Organizarse internamente y evaluar si los sistemas de su empresa cumplen los estándares de la Aceptación Universal</a:t>
            </a:r>
          </a:p>
          <a:p>
            <a:pPr marL="274320" lvl="0" indent="-182880" algn="l" rtl="0">
              <a:spcBef>
                <a:spcPts val="400"/>
              </a:spcBef>
              <a:spcAft>
                <a:spcPts val="0"/>
              </a:spcAft>
              <a:buClr>
                <a:schemeClr val="accent3"/>
              </a:buClr>
              <a:buSzPts val="1700"/>
              <a:buFont typeface="Merriweather Sans"/>
              <a:buChar char="*"/>
            </a:pPr>
            <a:r>
              <a:rPr lang="es-MX" sz="1600" dirty="0"/>
              <a:t>Actualizar sus propios sistemas informáticos para que estén preparados para la Aceptación Universal</a:t>
            </a:r>
          </a:p>
          <a:p>
            <a:pPr marL="274320" lvl="0" indent="-182880" algn="l" rtl="0">
              <a:spcBef>
                <a:spcPts val="400"/>
              </a:spcBef>
              <a:spcAft>
                <a:spcPts val="0"/>
              </a:spcAft>
              <a:buClr>
                <a:schemeClr val="accent3"/>
              </a:buClr>
              <a:buSzPts val="1700"/>
              <a:buFont typeface="Merriweather Sans"/>
              <a:buChar char="*"/>
            </a:pPr>
            <a:r>
              <a:rPr lang="es-MX" sz="1600" dirty="0"/>
              <a:t>Recomiendar a sus colaboradores que participen y promuevan debates locales relacionados con la Aceptación Universal</a:t>
            </a:r>
          </a:p>
          <a:p>
            <a:pPr marL="274320" lvl="0" indent="-182880" algn="l" rtl="0">
              <a:spcBef>
                <a:spcPts val="400"/>
              </a:spcBef>
              <a:spcAft>
                <a:spcPts val="0"/>
              </a:spcAft>
              <a:buClr>
                <a:schemeClr val="accent3"/>
              </a:buClr>
              <a:buSzPts val="1700"/>
              <a:buFont typeface="Merriweather Sans"/>
              <a:buChar char="*"/>
            </a:pPr>
            <a:r>
              <a:rPr lang="es-MX" sz="1600" dirty="0"/>
              <a:t>Generar conciencia sobre la Aceptación Universal con las organizaciones y empresas asociadas, con el objetivo de actualizar sus sistemas a los estándares actuales globalmente inclusivos</a:t>
            </a:r>
          </a:p>
          <a:p>
            <a:pPr marL="1097280" lvl="3" indent="-107315" algn="l" rtl="0">
              <a:spcBef>
                <a:spcPts val="280"/>
              </a:spcBef>
              <a:spcAft>
                <a:spcPts val="0"/>
              </a:spcAft>
              <a:buSzPts val="1190"/>
              <a:buNone/>
            </a:pPr>
            <a:endParaRPr lang="es-MX"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3"/>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s-MX" sz="2800" dirty="0"/>
              <a:t>¡Vivimos en un mundo multilingüe!</a:t>
            </a:r>
          </a:p>
        </p:txBody>
      </p:sp>
      <p:graphicFrame>
        <p:nvGraphicFramePr>
          <p:cNvPr id="94" name="Google Shape;94;p3"/>
          <p:cNvGraphicFramePr/>
          <p:nvPr>
            <p:extLst>
              <p:ext uri="{D42A27DB-BD31-4B8C-83A1-F6EECF244321}">
                <p14:modId xmlns:p14="http://schemas.microsoft.com/office/powerpoint/2010/main" val="1854179083"/>
              </p:ext>
            </p:extLst>
          </p:nvPr>
        </p:nvGraphicFramePr>
        <p:xfrm>
          <a:off x="4336126" y="2323256"/>
          <a:ext cx="4051725" cy="3179900"/>
        </p:xfrm>
        <a:graphic>
          <a:graphicData uri="http://schemas.openxmlformats.org/drawingml/2006/table">
            <a:tbl>
              <a:tblPr firstRow="1" bandRow="1">
                <a:noFill/>
                <a:tableStyleId>{123E2C26-B644-420A-8619-DE85BF4257E0}</a:tableStyleId>
              </a:tblPr>
              <a:tblGrid>
                <a:gridCol w="1766700">
                  <a:extLst>
                    <a:ext uri="{9D8B030D-6E8A-4147-A177-3AD203B41FA5}">
                      <a16:colId xmlns:a16="http://schemas.microsoft.com/office/drawing/2014/main" val="20000"/>
                    </a:ext>
                  </a:extLst>
                </a:gridCol>
                <a:gridCol w="2285025">
                  <a:extLst>
                    <a:ext uri="{9D8B030D-6E8A-4147-A177-3AD203B41FA5}">
                      <a16:colId xmlns:a16="http://schemas.microsoft.com/office/drawing/2014/main" val="20001"/>
                    </a:ext>
                  </a:extLst>
                </a:gridCol>
              </a:tblGrid>
              <a:tr h="161575">
                <a:tc>
                  <a:txBody>
                    <a:bodyPr/>
                    <a:lstStyle/>
                    <a:p>
                      <a:pPr marL="0" marR="0" lvl="0" indent="0" algn="l" rtl="0">
                        <a:spcBef>
                          <a:spcPts val="0"/>
                        </a:spcBef>
                        <a:spcAft>
                          <a:spcPts val="0"/>
                        </a:spcAft>
                        <a:buNone/>
                      </a:pPr>
                      <a:r>
                        <a:rPr lang="es-MX" sz="1600" b="1" u="none" strike="noStrike" cap="none">
                          <a:latin typeface="Open Sans"/>
                          <a:sym typeface="Open Sans"/>
                        </a:rPr>
                        <a:t>Idioma</a:t>
                      </a:r>
                      <a:endParaRPr lang="es-MX" sz="1200"/>
                    </a:p>
                  </a:txBody>
                  <a:tcPr marL="74150" marR="74150" marT="37075" marB="37075" anchor="ctr"/>
                </a:tc>
                <a:tc>
                  <a:txBody>
                    <a:bodyPr/>
                    <a:lstStyle/>
                    <a:p>
                      <a:pPr marL="0" marR="0" lvl="0" indent="0" algn="l" rtl="0">
                        <a:spcBef>
                          <a:spcPts val="0"/>
                        </a:spcBef>
                        <a:spcAft>
                          <a:spcPts val="0"/>
                        </a:spcAft>
                        <a:buNone/>
                      </a:pPr>
                      <a:r>
                        <a:rPr lang="es-MX" sz="1600" b="1" dirty="0">
                          <a:latin typeface="Open Sans"/>
                          <a:sym typeface="Open Sans"/>
                        </a:rPr>
                        <a:t>Hablantes nativos</a:t>
                      </a:r>
                      <a:endParaRPr lang="es-MX" sz="1200" dirty="0"/>
                    </a:p>
                  </a:txBody>
                  <a:tcPr marL="74150" marR="74150" marT="37075" marB="37075" anchor="ctr"/>
                </a:tc>
                <a:extLst>
                  <a:ext uri="{0D108BD9-81ED-4DB2-BD59-A6C34878D82A}">
                    <a16:rowId xmlns:a16="http://schemas.microsoft.com/office/drawing/2014/main" val="10000"/>
                  </a:ext>
                </a:extLst>
              </a:tr>
              <a:tr h="276550">
                <a:tc>
                  <a:txBody>
                    <a:bodyPr/>
                    <a:lstStyle/>
                    <a:p>
                      <a:pPr marL="0" marR="0" lvl="0" indent="0" algn="l" rtl="0">
                        <a:spcBef>
                          <a:spcPts val="0"/>
                        </a:spcBef>
                        <a:spcAft>
                          <a:spcPts val="0"/>
                        </a:spcAft>
                        <a:buNone/>
                      </a:pPr>
                      <a:r>
                        <a:rPr lang="es-MX" sz="1600" b="1" dirty="0">
                          <a:latin typeface="Open Sans"/>
                          <a:sym typeface="Open Sans"/>
                        </a:rPr>
                        <a:t>Mandarín</a:t>
                      </a:r>
                      <a:endParaRPr lang="es-MX" sz="1200" dirty="0"/>
                    </a:p>
                  </a:txBody>
                  <a:tcPr marL="74150" marR="74150" marT="37075" marB="37075" anchor="ctr"/>
                </a:tc>
                <a:tc>
                  <a:txBody>
                    <a:bodyPr/>
                    <a:lstStyle/>
                    <a:p>
                      <a:pPr marL="0" marR="0" lvl="0" indent="0" algn="l" rtl="0">
                        <a:spcBef>
                          <a:spcPts val="0"/>
                        </a:spcBef>
                        <a:spcAft>
                          <a:spcPts val="0"/>
                        </a:spcAft>
                        <a:buNone/>
                      </a:pPr>
                      <a:r>
                        <a:rPr lang="es-MX" sz="1600">
                          <a:latin typeface="Open Sans"/>
                          <a:sym typeface="Open Sans"/>
                        </a:rPr>
                        <a:t>1300 millones</a:t>
                      </a:r>
                      <a:endParaRPr lang="es-MX" sz="1200"/>
                    </a:p>
                  </a:txBody>
                  <a:tcPr marL="74150" marR="74150" marT="37075" marB="37075" anchor="ctr"/>
                </a:tc>
                <a:extLst>
                  <a:ext uri="{0D108BD9-81ED-4DB2-BD59-A6C34878D82A}">
                    <a16:rowId xmlns:a16="http://schemas.microsoft.com/office/drawing/2014/main" val="10001"/>
                  </a:ext>
                </a:extLst>
              </a:tr>
              <a:tr h="161575">
                <a:tc>
                  <a:txBody>
                    <a:bodyPr/>
                    <a:lstStyle/>
                    <a:p>
                      <a:pPr marL="0" marR="0" lvl="0" indent="0" algn="l" rtl="0">
                        <a:spcBef>
                          <a:spcPts val="0"/>
                        </a:spcBef>
                        <a:spcAft>
                          <a:spcPts val="0"/>
                        </a:spcAft>
                        <a:buNone/>
                      </a:pPr>
                      <a:r>
                        <a:rPr lang="es-MX" sz="1600" b="1">
                          <a:latin typeface="Open Sans"/>
                          <a:sym typeface="Open Sans"/>
                        </a:rPr>
                        <a:t>Español</a:t>
                      </a:r>
                      <a:endParaRPr lang="es-MX" sz="1200"/>
                    </a:p>
                  </a:txBody>
                  <a:tcPr marL="74150" marR="74150" marT="37075" marB="37075" anchor="ctr"/>
                </a:tc>
                <a:tc>
                  <a:txBody>
                    <a:bodyPr/>
                    <a:lstStyle/>
                    <a:p>
                      <a:pPr marL="0" marR="0" lvl="0" indent="0" algn="l" rtl="0">
                        <a:spcBef>
                          <a:spcPts val="0"/>
                        </a:spcBef>
                        <a:spcAft>
                          <a:spcPts val="0"/>
                        </a:spcAft>
                        <a:buNone/>
                      </a:pPr>
                      <a:r>
                        <a:rPr lang="es-MX" sz="1600">
                          <a:latin typeface="Open Sans"/>
                          <a:sym typeface="Open Sans"/>
                        </a:rPr>
                        <a:t>475 millones</a:t>
                      </a:r>
                      <a:endParaRPr lang="es-MX" sz="1200"/>
                    </a:p>
                  </a:txBody>
                  <a:tcPr marL="74150" marR="74150" marT="37075" marB="37075" anchor="ctr"/>
                </a:tc>
                <a:extLst>
                  <a:ext uri="{0D108BD9-81ED-4DB2-BD59-A6C34878D82A}">
                    <a16:rowId xmlns:a16="http://schemas.microsoft.com/office/drawing/2014/main" val="10002"/>
                  </a:ext>
                </a:extLst>
              </a:tr>
              <a:tr h="161575">
                <a:tc>
                  <a:txBody>
                    <a:bodyPr/>
                    <a:lstStyle/>
                    <a:p>
                      <a:pPr marL="0" marR="0" lvl="0" indent="0" algn="l" rtl="0">
                        <a:spcBef>
                          <a:spcPts val="0"/>
                        </a:spcBef>
                        <a:spcAft>
                          <a:spcPts val="0"/>
                        </a:spcAft>
                        <a:buNone/>
                      </a:pPr>
                      <a:r>
                        <a:rPr lang="es-MX" sz="1600" b="1" dirty="0">
                          <a:latin typeface="Open Sans"/>
                          <a:sym typeface="Open Sans"/>
                        </a:rPr>
                        <a:t>Inglés</a:t>
                      </a:r>
                      <a:endParaRPr lang="es-MX" sz="1200" dirty="0"/>
                    </a:p>
                  </a:txBody>
                  <a:tcPr marL="74150" marR="74150" marT="37075" marB="37075" anchor="ctr"/>
                </a:tc>
                <a:tc>
                  <a:txBody>
                    <a:bodyPr/>
                    <a:lstStyle/>
                    <a:p>
                      <a:pPr marL="0" marR="0" lvl="0" indent="0" algn="l" rtl="0">
                        <a:spcBef>
                          <a:spcPts val="0"/>
                        </a:spcBef>
                        <a:spcAft>
                          <a:spcPts val="0"/>
                        </a:spcAft>
                        <a:buNone/>
                      </a:pPr>
                      <a:r>
                        <a:rPr lang="es-MX" sz="1600">
                          <a:latin typeface="Open Sans"/>
                          <a:sym typeface="Open Sans"/>
                        </a:rPr>
                        <a:t>373 millones</a:t>
                      </a:r>
                      <a:endParaRPr lang="es-MX" sz="1200"/>
                    </a:p>
                  </a:txBody>
                  <a:tcPr marL="74150" marR="74150" marT="37075" marB="37075" anchor="ctr"/>
                </a:tc>
                <a:extLst>
                  <a:ext uri="{0D108BD9-81ED-4DB2-BD59-A6C34878D82A}">
                    <a16:rowId xmlns:a16="http://schemas.microsoft.com/office/drawing/2014/main" val="10003"/>
                  </a:ext>
                </a:extLst>
              </a:tr>
              <a:tr h="161575">
                <a:tc>
                  <a:txBody>
                    <a:bodyPr/>
                    <a:lstStyle/>
                    <a:p>
                      <a:pPr marL="0" marR="0" lvl="0" indent="0" algn="l" rtl="0">
                        <a:spcBef>
                          <a:spcPts val="0"/>
                        </a:spcBef>
                        <a:spcAft>
                          <a:spcPts val="0"/>
                        </a:spcAft>
                        <a:buNone/>
                      </a:pPr>
                      <a:r>
                        <a:rPr lang="es-MX" sz="1600" b="1">
                          <a:latin typeface="Open Sans"/>
                          <a:sym typeface="Open Sans"/>
                        </a:rPr>
                        <a:t>Árabe</a:t>
                      </a:r>
                      <a:endParaRPr lang="es-MX" sz="1200"/>
                    </a:p>
                  </a:txBody>
                  <a:tcPr marL="74150" marR="74150" marT="37075" marB="37075" anchor="ctr"/>
                </a:tc>
                <a:tc>
                  <a:txBody>
                    <a:bodyPr/>
                    <a:lstStyle/>
                    <a:p>
                      <a:pPr marL="0" marR="0" lvl="0" indent="0" algn="l" rtl="0">
                        <a:spcBef>
                          <a:spcPts val="0"/>
                        </a:spcBef>
                        <a:spcAft>
                          <a:spcPts val="0"/>
                        </a:spcAft>
                        <a:buNone/>
                      </a:pPr>
                      <a:r>
                        <a:rPr lang="es-MX" sz="1600">
                          <a:latin typeface="Open Sans"/>
                          <a:sym typeface="Open Sans"/>
                        </a:rPr>
                        <a:t>362 millones</a:t>
                      </a:r>
                      <a:endParaRPr lang="es-MX" sz="1200"/>
                    </a:p>
                  </a:txBody>
                  <a:tcPr marL="74150" marR="74150" marT="37075" marB="37075" anchor="ctr"/>
                </a:tc>
                <a:extLst>
                  <a:ext uri="{0D108BD9-81ED-4DB2-BD59-A6C34878D82A}">
                    <a16:rowId xmlns:a16="http://schemas.microsoft.com/office/drawing/2014/main" val="10004"/>
                  </a:ext>
                </a:extLst>
              </a:tr>
              <a:tr h="161575">
                <a:tc>
                  <a:txBody>
                    <a:bodyPr/>
                    <a:lstStyle/>
                    <a:p>
                      <a:pPr marL="0" marR="0" lvl="0" indent="0" algn="l" rtl="0">
                        <a:spcBef>
                          <a:spcPts val="0"/>
                        </a:spcBef>
                        <a:spcAft>
                          <a:spcPts val="0"/>
                        </a:spcAft>
                        <a:buNone/>
                      </a:pPr>
                      <a:r>
                        <a:rPr lang="es-MX" sz="1600" b="1">
                          <a:latin typeface="Open Sans"/>
                          <a:sym typeface="Open Sans"/>
                        </a:rPr>
                        <a:t>Hindi</a:t>
                      </a:r>
                      <a:endParaRPr lang="es-MX" sz="1200"/>
                    </a:p>
                  </a:txBody>
                  <a:tcPr marL="74150" marR="74150" marT="37075" marB="37075" anchor="ctr"/>
                </a:tc>
                <a:tc>
                  <a:txBody>
                    <a:bodyPr/>
                    <a:lstStyle/>
                    <a:p>
                      <a:pPr marL="0" marR="0" lvl="0" indent="0" algn="l" rtl="0">
                        <a:spcBef>
                          <a:spcPts val="0"/>
                        </a:spcBef>
                        <a:spcAft>
                          <a:spcPts val="0"/>
                        </a:spcAft>
                        <a:buNone/>
                      </a:pPr>
                      <a:r>
                        <a:rPr lang="es-MX" sz="1600">
                          <a:latin typeface="Open Sans"/>
                          <a:sym typeface="Open Sans"/>
                        </a:rPr>
                        <a:t>344 millones</a:t>
                      </a:r>
                      <a:endParaRPr lang="es-MX" sz="1200"/>
                    </a:p>
                  </a:txBody>
                  <a:tcPr marL="74150" marR="74150" marT="37075" marB="37075" anchor="ctr"/>
                </a:tc>
                <a:extLst>
                  <a:ext uri="{0D108BD9-81ED-4DB2-BD59-A6C34878D82A}">
                    <a16:rowId xmlns:a16="http://schemas.microsoft.com/office/drawing/2014/main" val="10005"/>
                  </a:ext>
                </a:extLst>
              </a:tr>
              <a:tr h="161575">
                <a:tc>
                  <a:txBody>
                    <a:bodyPr/>
                    <a:lstStyle/>
                    <a:p>
                      <a:pPr marL="0" marR="0" lvl="0" indent="0" algn="l" rtl="0">
                        <a:spcBef>
                          <a:spcPts val="0"/>
                        </a:spcBef>
                        <a:spcAft>
                          <a:spcPts val="0"/>
                        </a:spcAft>
                        <a:buNone/>
                      </a:pPr>
                      <a:r>
                        <a:rPr lang="es-MX" sz="1600" b="1">
                          <a:latin typeface="Open Sans"/>
                          <a:sym typeface="Open Sans"/>
                        </a:rPr>
                        <a:t>Bengalí</a:t>
                      </a:r>
                      <a:endParaRPr lang="es-MX" sz="1200"/>
                    </a:p>
                  </a:txBody>
                  <a:tcPr marL="74150" marR="74150" marT="37075" marB="37075" anchor="ctr"/>
                </a:tc>
                <a:tc>
                  <a:txBody>
                    <a:bodyPr/>
                    <a:lstStyle/>
                    <a:p>
                      <a:pPr marL="0" marR="0" lvl="0" indent="0" algn="l" rtl="0">
                        <a:spcBef>
                          <a:spcPts val="0"/>
                        </a:spcBef>
                        <a:spcAft>
                          <a:spcPts val="0"/>
                        </a:spcAft>
                        <a:buNone/>
                      </a:pPr>
                      <a:r>
                        <a:rPr lang="es-MX" sz="1600">
                          <a:latin typeface="Open Sans"/>
                          <a:sym typeface="Open Sans"/>
                        </a:rPr>
                        <a:t>234 millones</a:t>
                      </a:r>
                      <a:endParaRPr lang="es-MX" sz="1200"/>
                    </a:p>
                  </a:txBody>
                  <a:tcPr marL="74150" marR="74150" marT="37075" marB="37075" anchor="ctr"/>
                </a:tc>
                <a:extLst>
                  <a:ext uri="{0D108BD9-81ED-4DB2-BD59-A6C34878D82A}">
                    <a16:rowId xmlns:a16="http://schemas.microsoft.com/office/drawing/2014/main" val="10006"/>
                  </a:ext>
                </a:extLst>
              </a:tr>
              <a:tr h="161575">
                <a:tc>
                  <a:txBody>
                    <a:bodyPr/>
                    <a:lstStyle/>
                    <a:p>
                      <a:pPr marL="0" marR="0" lvl="0" indent="0" algn="l" rtl="0">
                        <a:spcBef>
                          <a:spcPts val="0"/>
                        </a:spcBef>
                        <a:spcAft>
                          <a:spcPts val="0"/>
                        </a:spcAft>
                        <a:buNone/>
                      </a:pPr>
                      <a:r>
                        <a:rPr lang="es-MX" sz="1600" b="1">
                          <a:latin typeface="Open Sans"/>
                          <a:sym typeface="Open Sans"/>
                        </a:rPr>
                        <a:t>Portugués</a:t>
                      </a:r>
                      <a:endParaRPr lang="es-MX" sz="1200"/>
                    </a:p>
                  </a:txBody>
                  <a:tcPr marL="74150" marR="74150" marT="37075" marB="37075" anchor="ctr"/>
                </a:tc>
                <a:tc>
                  <a:txBody>
                    <a:bodyPr/>
                    <a:lstStyle/>
                    <a:p>
                      <a:pPr marL="0" marR="0" lvl="0" indent="0" algn="l" rtl="0">
                        <a:spcBef>
                          <a:spcPts val="0"/>
                        </a:spcBef>
                        <a:spcAft>
                          <a:spcPts val="0"/>
                        </a:spcAft>
                        <a:buNone/>
                      </a:pPr>
                      <a:r>
                        <a:rPr lang="es-MX" sz="1600">
                          <a:latin typeface="Open Sans"/>
                          <a:sym typeface="Open Sans"/>
                        </a:rPr>
                        <a:t>232 millones</a:t>
                      </a:r>
                      <a:endParaRPr lang="es-MX" sz="1200"/>
                    </a:p>
                  </a:txBody>
                  <a:tcPr marL="74150" marR="74150" marT="37075" marB="37075" anchor="ctr"/>
                </a:tc>
                <a:extLst>
                  <a:ext uri="{0D108BD9-81ED-4DB2-BD59-A6C34878D82A}">
                    <a16:rowId xmlns:a16="http://schemas.microsoft.com/office/drawing/2014/main" val="10007"/>
                  </a:ext>
                </a:extLst>
              </a:tr>
              <a:tr h="161575">
                <a:tc>
                  <a:txBody>
                    <a:bodyPr/>
                    <a:lstStyle/>
                    <a:p>
                      <a:pPr marL="0" marR="0" lvl="0" indent="0" algn="l" rtl="0">
                        <a:spcBef>
                          <a:spcPts val="0"/>
                        </a:spcBef>
                        <a:spcAft>
                          <a:spcPts val="0"/>
                        </a:spcAft>
                        <a:buNone/>
                      </a:pPr>
                      <a:r>
                        <a:rPr lang="es-MX" sz="1600" b="1">
                          <a:latin typeface="Open Sans"/>
                          <a:sym typeface="Open Sans"/>
                        </a:rPr>
                        <a:t>Ruso</a:t>
                      </a:r>
                      <a:endParaRPr lang="es-MX" sz="1200"/>
                    </a:p>
                  </a:txBody>
                  <a:tcPr marL="74150" marR="74150" marT="37075" marB="37075" anchor="ctr"/>
                </a:tc>
                <a:tc>
                  <a:txBody>
                    <a:bodyPr/>
                    <a:lstStyle/>
                    <a:p>
                      <a:pPr marL="0" marR="0" lvl="0" indent="0" algn="l" rtl="0">
                        <a:spcBef>
                          <a:spcPts val="0"/>
                        </a:spcBef>
                        <a:spcAft>
                          <a:spcPts val="0"/>
                        </a:spcAft>
                        <a:buNone/>
                      </a:pPr>
                      <a:r>
                        <a:rPr lang="es-MX" sz="1600">
                          <a:latin typeface="Open Sans"/>
                          <a:sym typeface="Open Sans"/>
                        </a:rPr>
                        <a:t>154 millones</a:t>
                      </a:r>
                      <a:endParaRPr lang="es-MX" sz="1200"/>
                    </a:p>
                  </a:txBody>
                  <a:tcPr marL="74150" marR="74150" marT="37075" marB="37075" anchor="ctr"/>
                </a:tc>
                <a:extLst>
                  <a:ext uri="{0D108BD9-81ED-4DB2-BD59-A6C34878D82A}">
                    <a16:rowId xmlns:a16="http://schemas.microsoft.com/office/drawing/2014/main" val="10008"/>
                  </a:ext>
                </a:extLst>
              </a:tr>
              <a:tr h="161575">
                <a:tc>
                  <a:txBody>
                    <a:bodyPr/>
                    <a:lstStyle/>
                    <a:p>
                      <a:pPr marL="0" marR="0" lvl="0" indent="0" algn="l" rtl="0">
                        <a:spcBef>
                          <a:spcPts val="0"/>
                        </a:spcBef>
                        <a:spcAft>
                          <a:spcPts val="0"/>
                        </a:spcAft>
                        <a:buNone/>
                      </a:pPr>
                      <a:r>
                        <a:rPr lang="es-MX" sz="1600" b="1">
                          <a:latin typeface="Open Sans"/>
                          <a:sym typeface="Open Sans"/>
                        </a:rPr>
                        <a:t>Japonés</a:t>
                      </a:r>
                      <a:endParaRPr lang="es-MX" sz="1200"/>
                    </a:p>
                  </a:txBody>
                  <a:tcPr marL="74150" marR="74150" marT="37075" marB="37075" anchor="ctr"/>
                </a:tc>
                <a:tc>
                  <a:txBody>
                    <a:bodyPr/>
                    <a:lstStyle/>
                    <a:p>
                      <a:pPr marL="0" marR="0" lvl="0" indent="0" algn="l" rtl="0">
                        <a:spcBef>
                          <a:spcPts val="0"/>
                        </a:spcBef>
                        <a:spcAft>
                          <a:spcPts val="0"/>
                        </a:spcAft>
                        <a:buNone/>
                      </a:pPr>
                      <a:r>
                        <a:rPr lang="es-MX" sz="1600" dirty="0">
                          <a:latin typeface="Open Sans"/>
                          <a:sym typeface="Open Sans"/>
                        </a:rPr>
                        <a:t>125 millones</a:t>
                      </a:r>
                      <a:endParaRPr lang="es-MX" sz="1200" dirty="0"/>
                    </a:p>
                  </a:txBody>
                  <a:tcPr marL="74150" marR="74150" marT="37075" marB="37075" anchor="ctr"/>
                </a:tc>
                <a:extLst>
                  <a:ext uri="{0D108BD9-81ED-4DB2-BD59-A6C34878D82A}">
                    <a16:rowId xmlns:a16="http://schemas.microsoft.com/office/drawing/2014/main" val="10009"/>
                  </a:ext>
                </a:extLst>
              </a:tr>
            </a:tbl>
          </a:graphicData>
        </a:graphic>
      </p:graphicFrame>
      <p:sp>
        <p:nvSpPr>
          <p:cNvPr id="95" name="Google Shape;95;p3"/>
          <p:cNvSpPr txBox="1"/>
          <p:nvPr/>
        </p:nvSpPr>
        <p:spPr>
          <a:xfrm>
            <a:off x="4336126" y="5794782"/>
            <a:ext cx="4051729"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b="0" i="1" u="none" strike="noStrike" cap="none" dirty="0">
                <a:solidFill>
                  <a:schemeClr val="dk1"/>
                </a:solidFill>
                <a:latin typeface="Open Sans"/>
                <a:sym typeface="Open Sans"/>
              </a:rPr>
              <a:t>Fuente: </a:t>
            </a:r>
            <a:r>
              <a:rPr lang="es-MX" sz="1400" b="0" i="1" u="sng" strike="noStrike" cap="none" dirty="0">
                <a:solidFill>
                  <a:schemeClr val="dk1"/>
                </a:solidFill>
                <a:latin typeface="Open Sans"/>
                <a:sym typeface="Open Sans"/>
                <a:hlinkClick r:id="rId3">
                  <a:extLst>
                    <a:ext uri="{A12FA001-AC4F-418D-AE19-62706E023703}">
                      <ahyp:hlinkClr xmlns:ahyp="http://schemas.microsoft.com/office/drawing/2018/hyperlinkcolor" val="tx"/>
                    </a:ext>
                  </a:extLst>
                </a:hlinkClick>
              </a:rPr>
              <a:t>https://www.babbel.com/en/magazine/the-10-most-spoken-languages-in-the-world</a:t>
            </a:r>
            <a:r>
              <a:rPr lang="es-MX"/>
              <a:t>   </a:t>
            </a:r>
            <a:endParaRPr lang="es-MX" dirty="0"/>
          </a:p>
        </p:txBody>
      </p:sp>
      <p:sp>
        <p:nvSpPr>
          <p:cNvPr id="96" name="Google Shape;96;p3"/>
          <p:cNvSpPr txBox="1"/>
          <p:nvPr/>
        </p:nvSpPr>
        <p:spPr>
          <a:xfrm>
            <a:off x="374904" y="5794782"/>
            <a:ext cx="3728439"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i="1" dirty="0">
                <a:solidFill>
                  <a:schemeClr val="dk1"/>
                </a:solidFill>
                <a:latin typeface="Open Sans"/>
                <a:sym typeface="Open Sans"/>
              </a:rPr>
              <a:t>Fuente: </a:t>
            </a:r>
            <a:r>
              <a:rPr lang="es-MX" sz="1400" i="1" u="sng" dirty="0">
                <a:solidFill>
                  <a:schemeClr val="dk1"/>
                </a:solidFill>
                <a:latin typeface="Open Sans"/>
                <a:sym typeface="Open Sans"/>
                <a:hlinkClick r:id="rId4">
                  <a:extLst>
                    <a:ext uri="{A12FA001-AC4F-418D-AE19-62706E023703}">
                      <ahyp:hlinkClr xmlns:ahyp="http://schemas.microsoft.com/office/drawing/2018/hyperlinkcolor" val="tx"/>
                    </a:ext>
                  </a:extLst>
                </a:hlinkClick>
              </a:rPr>
              <a:t>https://w3techs.com/technologies/history_overview/content_language</a:t>
            </a:r>
            <a:r>
              <a:rPr lang="es-MX" sz="1400" i="1" dirty="0">
                <a:solidFill>
                  <a:schemeClr val="dk1"/>
                </a:solidFill>
                <a:latin typeface="Open Sans"/>
                <a:sym typeface="Open Sans"/>
              </a:rPr>
              <a:t>.  </a:t>
            </a:r>
            <a:endParaRPr lang="es-MX" dirty="0"/>
          </a:p>
        </p:txBody>
      </p:sp>
      <p:graphicFrame>
        <p:nvGraphicFramePr>
          <p:cNvPr id="97" name="Google Shape;97;p3"/>
          <p:cNvGraphicFramePr/>
          <p:nvPr>
            <p:extLst>
              <p:ext uri="{D42A27DB-BD31-4B8C-83A1-F6EECF244321}">
                <p14:modId xmlns:p14="http://schemas.microsoft.com/office/powerpoint/2010/main" val="2129998153"/>
              </p:ext>
            </p:extLst>
          </p:nvPr>
        </p:nvGraphicFramePr>
        <p:xfrm>
          <a:off x="374903" y="2385629"/>
          <a:ext cx="3572063" cy="3270256"/>
        </p:xfrm>
        <a:graphic>
          <a:graphicData uri="http://schemas.openxmlformats.org/drawingml/2006/chart">
            <c:chart xmlns:c="http://schemas.openxmlformats.org/drawingml/2006/chart" xmlns:r="http://schemas.openxmlformats.org/officeDocument/2006/relationships" r:id="rId5"/>
          </a:graphicData>
        </a:graphic>
      </p:graphicFrame>
      <p:sp>
        <p:nvSpPr>
          <p:cNvPr id="98" name="Google Shape;98;p3"/>
          <p:cNvSpPr txBox="1"/>
          <p:nvPr/>
        </p:nvSpPr>
        <p:spPr>
          <a:xfrm>
            <a:off x="374903" y="1108300"/>
            <a:ext cx="830611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800" dirty="0">
                <a:latin typeface="Open Sans Light"/>
                <a:sym typeface="Open Sans"/>
              </a:rPr>
              <a:t>A nivel mundial, el uso del idioma es diverso. El inglés ocupa el tercer lugar en cuanto a hablantes nativos en todo el mundo, después del mandarín y el español. El inglés representa el 57 % del total de contenidos escritos en línea y el porcentaje está disminuyendo.</a:t>
            </a:r>
            <a:endParaRPr lang="es-MX" sz="1800" dirty="0">
              <a:latin typeface="Open Sans Light"/>
              <a:ea typeface="Open Sans Light"/>
              <a:cs typeface="Open Sans Light"/>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27"/>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dirty="0"/>
              <a:t>Cuál es su rol: Gobierno</a:t>
            </a:r>
          </a:p>
        </p:txBody>
      </p:sp>
      <p:sp>
        <p:nvSpPr>
          <p:cNvPr id="371" name="Google Shape;371;p27"/>
          <p:cNvSpPr txBox="1">
            <a:spLocks noGrp="1"/>
          </p:cNvSpPr>
          <p:nvPr>
            <p:ph type="body" idx="1"/>
          </p:nvPr>
        </p:nvSpPr>
        <p:spPr>
          <a:xfrm>
            <a:off x="320675" y="1318686"/>
            <a:ext cx="8450746" cy="5114198"/>
          </a:xfrm>
          <a:prstGeom prst="rect">
            <a:avLst/>
          </a:prstGeom>
          <a:noFill/>
          <a:ln>
            <a:noFill/>
          </a:ln>
        </p:spPr>
        <p:txBody>
          <a:bodyPr spcFirstLastPara="1" wrap="square" lIns="91425" tIns="45700" rIns="91425" bIns="45700" anchor="t" anchorCtr="0">
            <a:noAutofit/>
          </a:bodyPr>
          <a:lstStyle/>
          <a:p>
            <a:pPr marL="91440" lvl="0" indent="0" algn="l" rtl="0">
              <a:spcBef>
                <a:spcPts val="0"/>
              </a:spcBef>
              <a:spcAft>
                <a:spcPts val="0"/>
              </a:spcAft>
              <a:buClr>
                <a:schemeClr val="accent3"/>
              </a:buClr>
              <a:buSzPts val="1700"/>
              <a:buNone/>
            </a:pPr>
            <a:r>
              <a:rPr lang="es-MX" sz="1700" dirty="0"/>
              <a:t>En base a la </a:t>
            </a:r>
            <a:r>
              <a:rPr lang="es-MX" sz="1700" dirty="0">
                <a:hlinkClick r:id="rId3"/>
              </a:rPr>
              <a:t>Resolución 133</a:t>
            </a:r>
            <a:r>
              <a:rPr lang="es-MX" sz="1700" dirty="0"/>
              <a:t> de la UIT sobre la gestión de IDN y las </a:t>
            </a:r>
            <a:r>
              <a:rPr lang="es-MX" sz="1700" dirty="0">
                <a:hlinkClick r:id="rId4"/>
              </a:rPr>
              <a:t>recomendaciones</a:t>
            </a:r>
            <a:r>
              <a:rPr lang="es-MX" sz="1700" dirty="0"/>
              <a:t> de la UNESCO sobre multilingüismo y ciberespacio</a:t>
            </a:r>
          </a:p>
          <a:p>
            <a:pPr marL="274320" indent="-182880">
              <a:spcBef>
                <a:spcPts val="0"/>
              </a:spcBef>
            </a:pPr>
            <a:r>
              <a:rPr lang="es-MX" sz="1700" dirty="0"/>
              <a:t>Colaborar en el desarrollo y despliegue de los IDN</a:t>
            </a:r>
          </a:p>
          <a:p>
            <a:pPr marL="274320" indent="-182880">
              <a:spcBef>
                <a:spcPts val="0"/>
              </a:spcBef>
            </a:pPr>
            <a:r>
              <a:rPr lang="es-MX" sz="1700" dirty="0"/>
              <a:t>Promover la creación de capacidades, el intercambio de información y el intercambio de prácticas recomendadas entre todas las partes interesadas en la implementación de IDN</a:t>
            </a:r>
          </a:p>
          <a:p>
            <a:pPr marL="274320" indent="-182880">
              <a:spcBef>
                <a:spcPts val="0"/>
              </a:spcBef>
            </a:pPr>
            <a:r>
              <a:rPr lang="es-MX" sz="1700" dirty="0"/>
              <a:t>Estudiar cómo seguir promoviendo la adopción de la Aceptación Universal en relación con los IDN </a:t>
            </a:r>
          </a:p>
          <a:p>
            <a:pPr marL="274320" indent="-182880">
              <a:spcBef>
                <a:spcPts val="0"/>
              </a:spcBef>
            </a:pPr>
            <a:endParaRPr lang="es-MX" sz="1700" dirty="0"/>
          </a:p>
          <a:p>
            <a:pPr marL="91440" lvl="0" indent="0" algn="l" rtl="0">
              <a:spcBef>
                <a:spcPts val="0"/>
              </a:spcBef>
              <a:spcAft>
                <a:spcPts val="0"/>
              </a:spcAft>
              <a:buClr>
                <a:schemeClr val="accent3"/>
              </a:buClr>
              <a:buSzPts val="1700"/>
              <a:buNone/>
            </a:pPr>
            <a:r>
              <a:rPr lang="es-MX" sz="1700" dirty="0"/>
              <a:t>Estar preparado para la Aceptación Universal puede ayudar a los gobiernos y a los responsables de formulación de políticas a llegar a sus ciudadanos </a:t>
            </a:r>
          </a:p>
          <a:p>
            <a:pPr marL="274320" lvl="0" indent="-182880" algn="l" rtl="0">
              <a:spcBef>
                <a:spcPts val="0"/>
              </a:spcBef>
              <a:spcAft>
                <a:spcPts val="0"/>
              </a:spcAft>
              <a:buClr>
                <a:schemeClr val="accent3"/>
              </a:buClr>
              <a:buSzPts val="1700"/>
              <a:buFont typeface="Merriweather Sans"/>
              <a:buChar char="*"/>
            </a:pPr>
            <a:r>
              <a:rPr lang="es-MX" sz="1700" dirty="0"/>
              <a:t>Evaluar la posibilidad de incluir </a:t>
            </a:r>
            <a:r>
              <a:rPr lang="es-MX" sz="1700" u="sng" dirty="0">
                <a:solidFill>
                  <a:schemeClr val="hlink"/>
                </a:solidFill>
                <a:hlinkClick r:id="rId5"/>
              </a:rPr>
              <a:t>requisitos de Aceptación Universal</a:t>
            </a:r>
            <a:r>
              <a:rPr lang="es-MX" sz="1700" dirty="0"/>
              <a:t> en las adquisiciones de los gobiernos</a:t>
            </a:r>
          </a:p>
          <a:p>
            <a:pPr marL="274320" lvl="0" indent="-182880" algn="l" rtl="0">
              <a:spcBef>
                <a:spcPts val="400"/>
              </a:spcBef>
              <a:spcAft>
                <a:spcPts val="0"/>
              </a:spcAft>
              <a:buClr>
                <a:schemeClr val="accent3"/>
              </a:buClr>
              <a:buSzPts val="1700"/>
              <a:buFont typeface="Merriweather Sans"/>
              <a:buChar char="*"/>
            </a:pPr>
            <a:r>
              <a:rPr lang="es-MX" sz="1700" dirty="0"/>
              <a:t>Contactar a los departamentos gubernamentales implicados en los servicios de administración electrónica para los ciudadanos y solicitarles que incorporen prácticas de Aceptación Universal para proporcionar inclusión digital</a:t>
            </a:r>
          </a:p>
          <a:p>
            <a:pPr marL="274320" lvl="0" indent="-182880" algn="l" rtl="0">
              <a:spcBef>
                <a:spcPts val="400"/>
              </a:spcBef>
              <a:spcAft>
                <a:spcPts val="0"/>
              </a:spcAft>
              <a:buClr>
                <a:schemeClr val="accent3"/>
              </a:buClr>
              <a:buSzPts val="1700"/>
              <a:buFont typeface="Merriweather Sans"/>
              <a:buChar char="*"/>
            </a:pPr>
            <a:r>
              <a:rPr lang="es-MX" sz="1700" dirty="0"/>
              <a:t>Coordinarse con los administradores de ccTLD nacionales y los delegados del Comité Asesor Gubernamental (GAC) de la ICANN para participar y reforzar las acciones relacionadas con la Aceptación Universal</a:t>
            </a:r>
          </a:p>
          <a:p>
            <a:pPr marL="274320" lvl="0" indent="-182880" algn="l" rtl="0">
              <a:spcBef>
                <a:spcPts val="400"/>
              </a:spcBef>
              <a:spcAft>
                <a:spcPts val="0"/>
              </a:spcAft>
              <a:buClr>
                <a:schemeClr val="accent3"/>
              </a:buClr>
              <a:buSzPts val="1700"/>
              <a:buFont typeface="Merriweather Sans"/>
              <a:buChar char="*"/>
            </a:pPr>
            <a:endParaRPr lang="es-MX" sz="1700" dirty="0"/>
          </a:p>
          <a:p>
            <a:pPr marL="274320" lvl="0" indent="-182880" algn="l" rtl="0">
              <a:spcBef>
                <a:spcPts val="400"/>
              </a:spcBef>
              <a:spcAft>
                <a:spcPts val="0"/>
              </a:spcAft>
              <a:buClr>
                <a:schemeClr val="accent3"/>
              </a:buClr>
              <a:buSzPts val="1700"/>
              <a:buFont typeface="Merriweather Sans"/>
              <a:buChar char="*"/>
            </a:pPr>
            <a:endParaRPr lang="es-MX" sz="1700" dirty="0"/>
          </a:p>
          <a:p>
            <a:pPr marL="274320" lvl="0" indent="-74930" algn="l" rtl="0">
              <a:spcBef>
                <a:spcPts val="400"/>
              </a:spcBef>
              <a:spcAft>
                <a:spcPts val="0"/>
              </a:spcAft>
              <a:buClr>
                <a:schemeClr val="accent3"/>
              </a:buClr>
              <a:buSzPts val="1700"/>
              <a:buFont typeface="Merriweather Sans"/>
              <a:buNone/>
            </a:pPr>
            <a:endParaRPr lang="es-MX" sz="1700" dirty="0"/>
          </a:p>
          <a:p>
            <a:pPr marL="1097280" lvl="3" indent="-107315" algn="l" rtl="0">
              <a:spcBef>
                <a:spcPts val="280"/>
              </a:spcBef>
              <a:spcAft>
                <a:spcPts val="0"/>
              </a:spcAft>
              <a:buSzPts val="1190"/>
              <a:buNone/>
            </a:pPr>
            <a:endParaRPr lang="es-MX" sz="17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8"/>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dirty="0"/>
              <a:t>Cuál es su rol: Sociedad civil</a:t>
            </a:r>
          </a:p>
        </p:txBody>
      </p:sp>
      <p:sp>
        <p:nvSpPr>
          <p:cNvPr id="377" name="Google Shape;377;p28"/>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700"/>
              <a:buFont typeface="Merriweather Sans"/>
              <a:buChar char="*"/>
            </a:pPr>
            <a:r>
              <a:rPr lang="es-MX" sz="1800" dirty="0"/>
              <a:t>Recomendar a su comunidad a asistir a eventos locales y regionales relacionados con la Aceptación Universal; ayudar a coordinarlos y promoverlos</a:t>
            </a:r>
          </a:p>
          <a:p>
            <a:pPr marL="274320" lvl="0" indent="-74930" algn="l" rtl="0">
              <a:spcBef>
                <a:spcPts val="400"/>
              </a:spcBef>
              <a:spcAft>
                <a:spcPts val="0"/>
              </a:spcAft>
              <a:buClr>
                <a:schemeClr val="accent3"/>
              </a:buClr>
              <a:buSzPts val="1700"/>
              <a:buFont typeface="Merriweather Sans"/>
              <a:buNone/>
            </a:pPr>
            <a:endParaRPr lang="es-MX" sz="1800" dirty="0"/>
          </a:p>
          <a:p>
            <a:pPr marL="274320" lvl="0" indent="-182880" algn="l" rtl="0">
              <a:spcBef>
                <a:spcPts val="400"/>
              </a:spcBef>
              <a:spcAft>
                <a:spcPts val="0"/>
              </a:spcAft>
              <a:buClr>
                <a:schemeClr val="accent3"/>
              </a:buClr>
              <a:buSzPts val="1700"/>
              <a:buFont typeface="Merriweather Sans"/>
              <a:buChar char="*"/>
            </a:pPr>
            <a:r>
              <a:rPr lang="es-MX" sz="1800" dirty="0"/>
              <a:t>Preparar sus propios sistemas para la Aceptación Universal para lograr una inclusión digital más amplia</a:t>
            </a:r>
          </a:p>
          <a:p>
            <a:pPr marL="274320" lvl="0" indent="-74930" algn="l" rtl="0">
              <a:spcBef>
                <a:spcPts val="400"/>
              </a:spcBef>
              <a:spcAft>
                <a:spcPts val="0"/>
              </a:spcAft>
              <a:buClr>
                <a:schemeClr val="accent3"/>
              </a:buClr>
              <a:buSzPts val="1700"/>
              <a:buFont typeface="Merriweather Sans"/>
              <a:buNone/>
            </a:pPr>
            <a:endParaRPr lang="es-MX" sz="1800" dirty="0"/>
          </a:p>
          <a:p>
            <a:pPr marL="274320" lvl="0" indent="-182880" algn="l" rtl="0">
              <a:spcBef>
                <a:spcPts val="400"/>
              </a:spcBef>
              <a:spcAft>
                <a:spcPts val="0"/>
              </a:spcAft>
              <a:buClr>
                <a:schemeClr val="accent3"/>
              </a:buClr>
              <a:buSzPts val="1700"/>
              <a:buFont typeface="Merriweather Sans"/>
              <a:buChar char="*"/>
            </a:pPr>
            <a:r>
              <a:rPr lang="es-MX" sz="1800" dirty="0"/>
              <a:t>Promover la investigación sobre inclusión y acceso que refuerce los principios de la Aceptación Universal</a:t>
            </a:r>
          </a:p>
          <a:p>
            <a:pPr marL="274320" lvl="0" indent="-74930" algn="l" rtl="0">
              <a:spcBef>
                <a:spcPts val="400"/>
              </a:spcBef>
              <a:spcAft>
                <a:spcPts val="0"/>
              </a:spcAft>
              <a:buClr>
                <a:schemeClr val="accent3"/>
              </a:buClr>
              <a:buSzPts val="1700"/>
              <a:buFont typeface="Merriweather Sans"/>
              <a:buNone/>
            </a:pPr>
            <a:endParaRPr lang="es-MX" sz="1800" dirty="0"/>
          </a:p>
          <a:p>
            <a:pPr marL="274320" lvl="0" indent="-182880" algn="l" rtl="0">
              <a:spcBef>
                <a:spcPts val="400"/>
              </a:spcBef>
              <a:spcAft>
                <a:spcPts val="0"/>
              </a:spcAft>
              <a:buClr>
                <a:schemeClr val="accent3"/>
              </a:buClr>
              <a:buSzPts val="1700"/>
              <a:buFont typeface="Merriweather Sans"/>
              <a:buChar char="*"/>
            </a:pPr>
            <a:r>
              <a:rPr lang="es-MX" sz="1800" dirty="0"/>
              <a:t>Generar conciencia sobre la Aceptación Universal con las organizaciones y empresas asociadas, para actualizar sus sistemas a los estándares actuales globalmente inclusivos</a:t>
            </a:r>
          </a:p>
          <a:p>
            <a:pPr marL="274320" lvl="0" indent="-182880" algn="l" rtl="0">
              <a:spcBef>
                <a:spcPts val="400"/>
              </a:spcBef>
              <a:spcAft>
                <a:spcPts val="0"/>
              </a:spcAft>
              <a:buClr>
                <a:schemeClr val="accent3"/>
              </a:buClr>
              <a:buSzPts val="1700"/>
              <a:buFont typeface="Merriweather Sans"/>
              <a:buChar char="*"/>
            </a:pPr>
            <a:endParaRPr lang="es-MX" sz="1800" dirty="0"/>
          </a:p>
          <a:p>
            <a:pPr marL="274320" lvl="0" indent="-182880" algn="l" rtl="0">
              <a:spcBef>
                <a:spcPts val="400"/>
              </a:spcBef>
              <a:spcAft>
                <a:spcPts val="0"/>
              </a:spcAft>
              <a:buClr>
                <a:schemeClr val="accent3"/>
              </a:buClr>
              <a:buSzPts val="1700"/>
              <a:buFont typeface="Merriweather Sans"/>
              <a:buChar char="*"/>
            </a:pPr>
            <a:endParaRPr lang="es-MX" sz="1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9"/>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dirty="0"/>
              <a:t>Cuál es su rol: Sector académico</a:t>
            </a:r>
          </a:p>
        </p:txBody>
      </p:sp>
      <p:sp>
        <p:nvSpPr>
          <p:cNvPr id="383" name="Google Shape;383;p29"/>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700"/>
              <a:buFont typeface="Merriweather Sans"/>
              <a:buChar char="*"/>
            </a:pPr>
            <a:r>
              <a:rPr lang="es-MX" sz="1800" dirty="0"/>
              <a:t>Actualizar los sistemas de correo electrónico para que sean compatibles con la EAI</a:t>
            </a:r>
          </a:p>
          <a:p>
            <a:pPr marL="274320" lvl="0" indent="-74930" algn="l" rtl="0">
              <a:spcBef>
                <a:spcPts val="400"/>
              </a:spcBef>
              <a:spcAft>
                <a:spcPts val="0"/>
              </a:spcAft>
              <a:buClr>
                <a:schemeClr val="accent3"/>
              </a:buClr>
              <a:buSzPts val="1700"/>
              <a:buFont typeface="Merriweather Sans"/>
              <a:buNone/>
            </a:pPr>
            <a:endParaRPr lang="es-MX" sz="1800" dirty="0"/>
          </a:p>
          <a:p>
            <a:pPr marL="274320" lvl="0" indent="-182880" algn="l" rtl="0">
              <a:spcBef>
                <a:spcPts val="400"/>
              </a:spcBef>
              <a:spcAft>
                <a:spcPts val="0"/>
              </a:spcAft>
              <a:buClr>
                <a:schemeClr val="accent3"/>
              </a:buClr>
              <a:buSzPts val="1700"/>
              <a:buFont typeface="Merriweather Sans"/>
              <a:buChar char="*"/>
            </a:pPr>
            <a:r>
              <a:rPr lang="es-MX" sz="1800" dirty="0"/>
              <a:t>Actualizar los planes de estudios de TI para incluir la enseñanza y el aprendizaje de conceptos relacionados con la Aceptación Universal y la internacionalización del software</a:t>
            </a:r>
          </a:p>
          <a:p>
            <a:pPr marL="731520" lvl="1" indent="-182880">
              <a:spcBef>
                <a:spcPts val="400"/>
              </a:spcBef>
              <a:buSzPts val="1700"/>
            </a:pPr>
            <a:r>
              <a:rPr lang="es-MX"/>
              <a:t>Consultar las </a:t>
            </a:r>
            <a:r>
              <a:rPr lang="es-MX" dirty="0">
                <a:hlinkClick r:id="rId3"/>
              </a:rPr>
              <a:t>directrices preliminares y materiales detallados</a:t>
            </a:r>
            <a:r>
              <a:rPr lang="es-MX"/>
              <a:t> para integrar los conceptos de IDN y Aceptación Universal en los planes de estudios de TI</a:t>
            </a:r>
            <a:endParaRPr lang="es-MX" dirty="0"/>
          </a:p>
          <a:p>
            <a:pPr marL="731520" lvl="1" indent="-182880">
              <a:spcBef>
                <a:spcPts val="400"/>
              </a:spcBef>
              <a:buSzPts val="1700"/>
            </a:pPr>
            <a:endParaRPr lang="es-MX" sz="1800" dirty="0"/>
          </a:p>
          <a:p>
            <a:pPr marL="274320" lvl="0" indent="-182880" algn="l" rtl="0">
              <a:spcBef>
                <a:spcPts val="400"/>
              </a:spcBef>
              <a:spcAft>
                <a:spcPts val="0"/>
              </a:spcAft>
              <a:buClr>
                <a:schemeClr val="accent3"/>
              </a:buClr>
              <a:buSzPts val="1700"/>
              <a:buFont typeface="Merriweather Sans"/>
              <a:buChar char="*"/>
            </a:pPr>
            <a:r>
              <a:rPr lang="es-MX" sz="1800" dirty="0"/>
              <a:t>Capacitar al profesorado y a los estudiantes para que adopten prácticas de Aceptación Universal en el desarrollo de software</a:t>
            </a:r>
          </a:p>
          <a:p>
            <a:pPr marL="274320" lvl="0" indent="-74930" algn="l" rtl="0">
              <a:spcBef>
                <a:spcPts val="400"/>
              </a:spcBef>
              <a:spcAft>
                <a:spcPts val="0"/>
              </a:spcAft>
              <a:buClr>
                <a:schemeClr val="accent3"/>
              </a:buClr>
              <a:buSzPts val="1700"/>
              <a:buFont typeface="Merriweather Sans"/>
              <a:buNone/>
            </a:pPr>
            <a:endParaRPr lang="es-MX" sz="1800" dirty="0"/>
          </a:p>
          <a:p>
            <a:pPr marL="274320" lvl="0" indent="-182880" algn="l" rtl="0">
              <a:spcBef>
                <a:spcPts val="400"/>
              </a:spcBef>
              <a:spcAft>
                <a:spcPts val="0"/>
              </a:spcAft>
              <a:buClr>
                <a:schemeClr val="accent3"/>
              </a:buClr>
              <a:buSzPts val="1700"/>
              <a:buFont typeface="Merriweather Sans"/>
              <a:buChar char="*"/>
            </a:pPr>
            <a:r>
              <a:rPr lang="es-MX" sz="1800" dirty="0"/>
              <a:t>Generar conciencia en la comunidad técnica local sobre los problemas y las soluciones en materia de Aceptación Universal</a:t>
            </a:r>
          </a:p>
          <a:p>
            <a:pPr marL="274320" lvl="0" indent="-74930" algn="l" rtl="0">
              <a:spcBef>
                <a:spcPts val="400"/>
              </a:spcBef>
              <a:spcAft>
                <a:spcPts val="0"/>
              </a:spcAft>
              <a:buClr>
                <a:schemeClr val="accent3"/>
              </a:buClr>
              <a:buSzPts val="1700"/>
              <a:buFont typeface="Merriweather Sans"/>
              <a:buNone/>
            </a:pPr>
            <a:endParaRPr lang="es-MX" sz="1800" dirty="0"/>
          </a:p>
          <a:p>
            <a:pPr marL="274320" lvl="0" indent="-74930" algn="l" rtl="0">
              <a:spcBef>
                <a:spcPts val="400"/>
              </a:spcBef>
              <a:spcAft>
                <a:spcPts val="0"/>
              </a:spcAft>
              <a:buClr>
                <a:schemeClr val="accent3"/>
              </a:buClr>
              <a:buSzPts val="1700"/>
              <a:buFont typeface="Merriweather Sans"/>
              <a:buNone/>
            </a:pPr>
            <a:endParaRPr lang="es-MX" sz="1800" dirty="0"/>
          </a:p>
          <a:p>
            <a:pPr marL="274320" lvl="0" indent="-74930" algn="l" rtl="0">
              <a:spcBef>
                <a:spcPts val="400"/>
              </a:spcBef>
              <a:spcAft>
                <a:spcPts val="0"/>
              </a:spcAft>
              <a:buClr>
                <a:schemeClr val="accent3"/>
              </a:buClr>
              <a:buSzPts val="1700"/>
              <a:buFont typeface="Merriweather Sans"/>
              <a:buNone/>
            </a:pPr>
            <a:endParaRPr lang="es-MX" sz="1800" dirty="0"/>
          </a:p>
          <a:p>
            <a:pPr marL="1097280" lvl="3" indent="-107315" algn="l" rtl="0">
              <a:spcBef>
                <a:spcPts val="280"/>
              </a:spcBef>
              <a:spcAft>
                <a:spcPts val="0"/>
              </a:spcAft>
              <a:buSzPts val="1190"/>
              <a:buNone/>
            </a:pPr>
            <a:endParaRPr lang="es-MX" sz="1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0"/>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dirty="0"/>
              <a:t>Cuál es su rol: Comunidad técnica</a:t>
            </a:r>
          </a:p>
        </p:txBody>
      </p:sp>
      <p:sp>
        <p:nvSpPr>
          <p:cNvPr id="389" name="Google Shape;389;p30"/>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700"/>
              <a:buFont typeface="Merriweather Sans"/>
              <a:buChar char="*"/>
            </a:pPr>
            <a:r>
              <a:rPr lang="es-MX" sz="1800" dirty="0"/>
              <a:t>Llevar a cabo actividades de capacitación y educativas que permitan a los desarrolladores de software y gestores de proyectos abordar cuestiones relacionadas con la Aceptación Universal</a:t>
            </a:r>
          </a:p>
          <a:p>
            <a:pPr marL="274320" lvl="0" indent="-74930" algn="l" rtl="0">
              <a:spcBef>
                <a:spcPts val="400"/>
              </a:spcBef>
              <a:spcAft>
                <a:spcPts val="0"/>
              </a:spcAft>
              <a:buClr>
                <a:schemeClr val="accent3"/>
              </a:buClr>
              <a:buSzPts val="1700"/>
              <a:buFont typeface="Merriweather Sans"/>
              <a:buNone/>
            </a:pPr>
            <a:endParaRPr lang="es-MX" sz="1800" dirty="0"/>
          </a:p>
          <a:p>
            <a:pPr marL="274320" lvl="0" indent="-182880" algn="l" rtl="0">
              <a:spcBef>
                <a:spcPts val="400"/>
              </a:spcBef>
              <a:spcAft>
                <a:spcPts val="0"/>
              </a:spcAft>
              <a:buClr>
                <a:schemeClr val="accent3"/>
              </a:buClr>
              <a:buSzPts val="1700"/>
              <a:buFont typeface="Merriweather Sans"/>
              <a:buChar char="*"/>
            </a:pPr>
            <a:r>
              <a:rPr lang="es-MX" sz="1800" dirty="0"/>
              <a:t>Probar y abordar las cuestiones relacionadas con la Aceptación Universal en sus propios productos y servicios</a:t>
            </a:r>
          </a:p>
          <a:p>
            <a:pPr marL="274320" lvl="0" indent="-74930" algn="l" rtl="0">
              <a:spcBef>
                <a:spcPts val="400"/>
              </a:spcBef>
              <a:spcAft>
                <a:spcPts val="0"/>
              </a:spcAft>
              <a:buClr>
                <a:schemeClr val="accent3"/>
              </a:buClr>
              <a:buSzPts val="1700"/>
              <a:buFont typeface="Merriweather Sans"/>
              <a:buNone/>
            </a:pPr>
            <a:endParaRPr lang="es-MX" sz="1800" dirty="0"/>
          </a:p>
          <a:p>
            <a:pPr marL="274320" lvl="0" indent="-182880" algn="l" rtl="0">
              <a:spcBef>
                <a:spcPts val="400"/>
              </a:spcBef>
              <a:spcAft>
                <a:spcPts val="0"/>
              </a:spcAft>
              <a:buClr>
                <a:schemeClr val="accent3"/>
              </a:buClr>
              <a:buSzPts val="1700"/>
              <a:buFont typeface="Merriweather Sans"/>
              <a:buChar char="*"/>
            </a:pPr>
            <a:r>
              <a:rPr lang="es-MX" sz="1800" dirty="0"/>
              <a:t>Informar sobre errores relacionados con la Aceptación Universal en otros productos y servicios</a:t>
            </a:r>
          </a:p>
          <a:p>
            <a:pPr marL="274320" lvl="0" indent="-74930" algn="l" rtl="0">
              <a:spcBef>
                <a:spcPts val="400"/>
              </a:spcBef>
              <a:spcAft>
                <a:spcPts val="0"/>
              </a:spcAft>
              <a:buClr>
                <a:schemeClr val="accent3"/>
              </a:buClr>
              <a:buSzPts val="1700"/>
              <a:buFont typeface="Merriweather Sans"/>
              <a:buNone/>
            </a:pPr>
            <a:endParaRPr lang="es-MX" sz="1800" dirty="0"/>
          </a:p>
          <a:p>
            <a:pPr marL="91440" lvl="0" indent="0" algn="l" rtl="0">
              <a:spcBef>
                <a:spcPts val="400"/>
              </a:spcBef>
              <a:spcAft>
                <a:spcPts val="0"/>
              </a:spcAft>
              <a:buSzPts val="1700"/>
              <a:buNone/>
            </a:pPr>
            <a:endParaRPr lang="es-MX" sz="1800" dirty="0"/>
          </a:p>
          <a:p>
            <a:pPr marL="274320" lvl="0" indent="-74930" algn="l" rtl="0">
              <a:spcBef>
                <a:spcPts val="400"/>
              </a:spcBef>
              <a:spcAft>
                <a:spcPts val="0"/>
              </a:spcAft>
              <a:buClr>
                <a:schemeClr val="accent3"/>
              </a:buClr>
              <a:buSzPts val="1700"/>
              <a:buFont typeface="Merriweather Sans"/>
              <a:buNone/>
            </a:pPr>
            <a:endParaRPr lang="es-MX" sz="1800" dirty="0"/>
          </a:p>
          <a:p>
            <a:pPr marL="274320" lvl="0" indent="-74930" algn="l" rtl="0">
              <a:spcBef>
                <a:spcPts val="400"/>
              </a:spcBef>
              <a:spcAft>
                <a:spcPts val="0"/>
              </a:spcAft>
              <a:buClr>
                <a:schemeClr val="accent3"/>
              </a:buClr>
              <a:buSzPts val="1700"/>
              <a:buFont typeface="Merriweather Sans"/>
              <a:buNone/>
            </a:pPr>
            <a:endParaRPr lang="es-MX" sz="1800" dirty="0"/>
          </a:p>
          <a:p>
            <a:pPr marL="1097280" lvl="3" indent="-107315" algn="l" rtl="0">
              <a:spcBef>
                <a:spcPts val="280"/>
              </a:spcBef>
              <a:spcAft>
                <a:spcPts val="0"/>
              </a:spcAft>
              <a:buSzPts val="1190"/>
              <a:buNone/>
            </a:pPr>
            <a:endParaRPr lang="es-MX" sz="1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31"/>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dirty="0"/>
              <a:t>Cuál es su rol: Industria del DNS</a:t>
            </a:r>
          </a:p>
        </p:txBody>
      </p:sp>
      <p:sp>
        <p:nvSpPr>
          <p:cNvPr id="395" name="Google Shape;395;p31"/>
          <p:cNvSpPr txBox="1">
            <a:spLocks noGrp="1"/>
          </p:cNvSpPr>
          <p:nvPr>
            <p:ph type="body" idx="1"/>
          </p:nvPr>
        </p:nvSpPr>
        <p:spPr>
          <a:xfrm>
            <a:off x="320675" y="858644"/>
            <a:ext cx="8450746" cy="5542156"/>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700"/>
              <a:buFont typeface="Merriweather Sans"/>
              <a:buChar char="*"/>
            </a:pPr>
            <a:r>
              <a:rPr lang="es-MX" sz="1700" dirty="0"/>
              <a:t>Evaluar las deficiencias relacionadas con la Aceptación Universal en los sistemas de cara al cliente</a:t>
            </a:r>
          </a:p>
          <a:p>
            <a:pPr marL="274320" lvl="0" indent="-74930" algn="l" rtl="0">
              <a:spcBef>
                <a:spcPts val="400"/>
              </a:spcBef>
              <a:spcAft>
                <a:spcPts val="0"/>
              </a:spcAft>
              <a:buClr>
                <a:schemeClr val="accent3"/>
              </a:buClr>
              <a:buSzPts val="1700"/>
              <a:buFont typeface="Merriweather Sans"/>
              <a:buNone/>
            </a:pPr>
            <a:endParaRPr lang="es-MX" sz="1700" dirty="0"/>
          </a:p>
          <a:p>
            <a:pPr marL="274320" lvl="0" indent="-182880" algn="l" rtl="0">
              <a:spcBef>
                <a:spcPts val="400"/>
              </a:spcBef>
              <a:spcAft>
                <a:spcPts val="0"/>
              </a:spcAft>
              <a:buClr>
                <a:schemeClr val="accent3"/>
              </a:buClr>
              <a:buSzPts val="1700"/>
              <a:buFont typeface="Merriweather Sans"/>
              <a:buChar char="*"/>
            </a:pPr>
            <a:r>
              <a:rPr lang="es-MX" sz="1700" dirty="0"/>
              <a:t>Actualizar los sistemas de cara al cliente para que sean compatibles con la Aceptación Universal</a:t>
            </a:r>
          </a:p>
          <a:p>
            <a:pPr marL="731520" lvl="1" indent="-182880">
              <a:spcBef>
                <a:spcPts val="400"/>
              </a:spcBef>
              <a:buSzPts val="1700"/>
            </a:pPr>
            <a:r>
              <a:rPr lang="es-MX" sz="1700" dirty="0"/>
              <a:t>Para registros y registradores, la </a:t>
            </a:r>
            <a:r>
              <a:rPr lang="es-MX" sz="1700" u="sng" dirty="0">
                <a:solidFill>
                  <a:schemeClr val="hlink"/>
                </a:solidFill>
                <a:hlinkClick r:id="rId3"/>
              </a:rPr>
              <a:t>Hoja de ruta de Aceptación Universal para sistemas de registros y registradores de nombres de dominio</a:t>
            </a:r>
            <a:r>
              <a:rPr lang="es-MX" sz="1700" dirty="0"/>
              <a:t> está disponible como guía</a:t>
            </a:r>
          </a:p>
          <a:p>
            <a:pPr marL="731520" lvl="1" indent="-182880">
              <a:spcBef>
                <a:spcPts val="400"/>
              </a:spcBef>
              <a:buSzPts val="1700"/>
            </a:pPr>
            <a:r>
              <a:rPr lang="es-MX" sz="1700" dirty="0"/>
              <a:t>Materiales de capacitación disponibles para proveedores de alojamiento y proveedores de servicios de Internet</a:t>
            </a:r>
          </a:p>
          <a:p>
            <a:pPr marL="274320" lvl="0" indent="-74930" algn="l" rtl="0">
              <a:spcBef>
                <a:spcPts val="400"/>
              </a:spcBef>
              <a:spcAft>
                <a:spcPts val="0"/>
              </a:spcAft>
              <a:buClr>
                <a:schemeClr val="accent3"/>
              </a:buClr>
              <a:buSzPts val="1700"/>
              <a:buFont typeface="Merriweather Sans"/>
              <a:buNone/>
            </a:pPr>
            <a:endParaRPr lang="es-MX" sz="1700" dirty="0"/>
          </a:p>
          <a:p>
            <a:pPr marL="274320" lvl="0" indent="-182880" algn="l" rtl="0">
              <a:spcBef>
                <a:spcPts val="400"/>
              </a:spcBef>
              <a:spcAft>
                <a:spcPts val="0"/>
              </a:spcAft>
              <a:buClr>
                <a:schemeClr val="accent3"/>
              </a:buClr>
              <a:buSzPts val="1700"/>
              <a:buFont typeface="Merriweather Sans"/>
              <a:buChar char="*"/>
            </a:pPr>
            <a:r>
              <a:rPr lang="es-MX" sz="1700" dirty="0"/>
              <a:t>Generar conciencia sobre la Aceptación Universal a las partes interesadas de su empresa y animarlas a actualizar también sus sistemas</a:t>
            </a:r>
          </a:p>
          <a:p>
            <a:pPr marL="274320" lvl="0" indent="-182880" algn="l" rtl="0">
              <a:spcBef>
                <a:spcPts val="400"/>
              </a:spcBef>
              <a:spcAft>
                <a:spcPts val="0"/>
              </a:spcAft>
              <a:buClr>
                <a:schemeClr val="accent3"/>
              </a:buClr>
              <a:buSzPts val="1700"/>
              <a:buFont typeface="Merriweather Sans"/>
              <a:buChar char="*"/>
            </a:pPr>
            <a:endParaRPr lang="es-MX" sz="1700" dirty="0"/>
          </a:p>
          <a:p>
            <a:pPr marL="274320" lvl="0" indent="-182880" algn="l" rtl="0">
              <a:spcBef>
                <a:spcPts val="400"/>
              </a:spcBef>
              <a:spcAft>
                <a:spcPts val="0"/>
              </a:spcAft>
              <a:buClr>
                <a:schemeClr val="accent3"/>
              </a:buClr>
              <a:buSzPts val="1700"/>
              <a:buFont typeface="Merriweather Sans"/>
              <a:buChar char="*"/>
            </a:pPr>
            <a:r>
              <a:rPr lang="es-MX" sz="1700" dirty="0"/>
              <a:t>Asegurarse de que el registratario dispone de servicios para todos los pasos necesarios, desde el registro de un nombre de dominio hasta el alojamiento de sitios web, así como la creación y gestión de buzones de correo que utilicen el nombre de dominio </a:t>
            </a:r>
          </a:p>
          <a:p>
            <a:pPr marL="731520" lvl="1" indent="-182880">
              <a:spcBef>
                <a:spcPts val="400"/>
              </a:spcBef>
              <a:buSzPts val="1700"/>
            </a:pPr>
            <a:r>
              <a:rPr lang="es-MX" sz="1700" dirty="0"/>
              <a:t>Si un registratario puede registrar un nombre de dominio, pero no puede alojarlo, dificultará su adopción</a:t>
            </a:r>
          </a:p>
          <a:p>
            <a:pPr marL="274320" lvl="0" indent="-74930" algn="l" rtl="0">
              <a:spcBef>
                <a:spcPts val="400"/>
              </a:spcBef>
              <a:spcAft>
                <a:spcPts val="0"/>
              </a:spcAft>
              <a:buClr>
                <a:schemeClr val="accent3"/>
              </a:buClr>
              <a:buSzPts val="1700"/>
              <a:buFont typeface="Merriweather Sans"/>
              <a:buNone/>
            </a:pPr>
            <a:endParaRPr lang="es-MX" sz="1700" dirty="0"/>
          </a:p>
          <a:p>
            <a:pPr marL="274320" lvl="0" indent="-74930" algn="l" rtl="0">
              <a:spcBef>
                <a:spcPts val="400"/>
              </a:spcBef>
              <a:spcAft>
                <a:spcPts val="0"/>
              </a:spcAft>
              <a:buClr>
                <a:schemeClr val="accent3"/>
              </a:buClr>
              <a:buSzPts val="1700"/>
              <a:buFont typeface="Merriweather Sans"/>
              <a:buNone/>
            </a:pPr>
            <a:endParaRPr lang="es-MX" sz="1700" dirty="0"/>
          </a:p>
          <a:p>
            <a:pPr marL="274320" lvl="0" indent="-74930" algn="l" rtl="0">
              <a:spcBef>
                <a:spcPts val="400"/>
              </a:spcBef>
              <a:spcAft>
                <a:spcPts val="0"/>
              </a:spcAft>
              <a:buClr>
                <a:schemeClr val="accent3"/>
              </a:buClr>
              <a:buSzPts val="1700"/>
              <a:buFont typeface="Merriweather Sans"/>
              <a:buNone/>
            </a:pPr>
            <a:endParaRPr lang="es-MX" sz="1700" dirty="0"/>
          </a:p>
          <a:p>
            <a:pPr marL="1097280" lvl="3" indent="-107315" algn="l" rtl="0">
              <a:spcBef>
                <a:spcPts val="280"/>
              </a:spcBef>
              <a:spcAft>
                <a:spcPts val="0"/>
              </a:spcAft>
              <a:buSzPts val="1190"/>
              <a:buNone/>
            </a:pPr>
            <a:endParaRPr lang="es-MX" sz="17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2"/>
          <p:cNvSpPr txBox="1">
            <a:spLocks noGrp="1"/>
          </p:cNvSpPr>
          <p:nvPr>
            <p:ph type="title"/>
          </p:nvPr>
        </p:nvSpPr>
        <p:spPr>
          <a:xfrm>
            <a:off x="320041" y="275167"/>
            <a:ext cx="8699973"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dirty="0"/>
              <a:t>Cuál es su rol: Registratario/titular del dominio</a:t>
            </a:r>
          </a:p>
        </p:txBody>
      </p:sp>
      <p:sp>
        <p:nvSpPr>
          <p:cNvPr id="401" name="Google Shape;401;p32"/>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700"/>
              <a:buFont typeface="Merriweather Sans"/>
              <a:buChar char="*"/>
            </a:pPr>
            <a:r>
              <a:rPr lang="es-MX" sz="1800" dirty="0"/>
              <a:t>Comprobar con el proveedor de servicios de Internet (ISP) que aloja su sitio web y su correo electrónico si sus servicios están preparados para la Aceptación Universal</a:t>
            </a:r>
          </a:p>
          <a:p>
            <a:pPr marL="274320" lvl="0" indent="-74930" algn="l" rtl="0">
              <a:spcBef>
                <a:spcPts val="400"/>
              </a:spcBef>
              <a:spcAft>
                <a:spcPts val="0"/>
              </a:spcAft>
              <a:buClr>
                <a:schemeClr val="accent3"/>
              </a:buClr>
              <a:buSzPts val="1700"/>
              <a:buFont typeface="Merriweather Sans"/>
              <a:buNone/>
            </a:pPr>
            <a:endParaRPr lang="es-MX" sz="1800" dirty="0"/>
          </a:p>
          <a:p>
            <a:pPr marL="274320" lvl="0" indent="-182880" algn="l" rtl="0">
              <a:spcBef>
                <a:spcPts val="400"/>
              </a:spcBef>
              <a:spcAft>
                <a:spcPts val="0"/>
              </a:spcAft>
              <a:buClr>
                <a:schemeClr val="accent3"/>
              </a:buClr>
              <a:buSzPts val="1700"/>
              <a:buFont typeface="Merriweather Sans"/>
              <a:buChar char="*"/>
            </a:pPr>
            <a:r>
              <a:rPr lang="es-MX" sz="1800" dirty="0"/>
              <a:t>Comprobar con el administrador de su sitio web y correo electrónico si están preparados para la Aceptación Universal Si no lo están, considerar la posibilidad de tomar la iniciativa de actualizarlos y prepararlos para la Aceptación Universal</a:t>
            </a:r>
          </a:p>
          <a:p>
            <a:pPr marL="274320" lvl="0" indent="-74930" algn="l" rtl="0">
              <a:spcBef>
                <a:spcPts val="400"/>
              </a:spcBef>
              <a:spcAft>
                <a:spcPts val="0"/>
              </a:spcAft>
              <a:buClr>
                <a:schemeClr val="accent3"/>
              </a:buClr>
              <a:buSzPts val="1700"/>
              <a:buFont typeface="Merriweather Sans"/>
              <a:buNone/>
            </a:pPr>
            <a:endParaRPr lang="es-MX" sz="1800" dirty="0"/>
          </a:p>
          <a:p>
            <a:pPr marL="274320" lvl="0" indent="-182880" algn="l" rtl="0">
              <a:spcBef>
                <a:spcPts val="400"/>
              </a:spcBef>
              <a:spcAft>
                <a:spcPts val="0"/>
              </a:spcAft>
              <a:buClr>
                <a:schemeClr val="accent3"/>
              </a:buClr>
              <a:buSzPts val="1700"/>
              <a:buFont typeface="Merriweather Sans"/>
              <a:buChar char="*"/>
            </a:pPr>
            <a:r>
              <a:rPr lang="es-MX" sz="1800" dirty="0"/>
              <a:t>Generar conciencia sobre la Aceptación Universal con su ISP, desarrolladores web y administradores de correo electrónico y solicitarles que actualicen sus sistemas para que estén preparados para la Aceptación Universal </a:t>
            </a:r>
            <a:r>
              <a:rPr lang="es-MX"/>
              <a:t>Para obtener más información, remitirlos al </a:t>
            </a:r>
            <a:r>
              <a:rPr lang="es-MX" sz="1800" u="sng" dirty="0">
                <a:solidFill>
                  <a:schemeClr val="hlink"/>
                </a:solidFill>
                <a:hlinkClick r:id="rId3">
                  <a:extLst>
                    <a:ext uri="{A12FA001-AC4F-418D-AE19-62706E023703}">
                      <ahyp:hlinkClr xmlns:ahyp="http://schemas.microsoft.com/office/drawing/2018/hyperlinkcolor" val="tx"/>
                    </a:ext>
                  </a:extLst>
                </a:hlinkClick>
              </a:rPr>
              <a:t>informe de preparación para la Aceptación Universal del Año Fiscal 2023</a:t>
            </a:r>
            <a:r>
              <a:rPr lang="es-MX"/>
              <a:t>.</a:t>
            </a:r>
            <a:r>
              <a:rPr lang="es-MX" sz="1800" dirty="0"/>
              <a:t> </a:t>
            </a:r>
            <a:r>
              <a:rPr lang="es-MX" sz="1800" b="0" i="0" dirty="0">
                <a:solidFill>
                  <a:srgbClr val="000000"/>
                </a:solidFill>
              </a:rPr>
              <a:t>Puede considerar el uso de la </a:t>
            </a:r>
            <a:r>
              <a:rPr lang="es-MX" sz="1800" u="sng" dirty="0">
                <a:solidFill>
                  <a:schemeClr val="hlink"/>
                </a:solidFill>
                <a:hlinkClick r:id="rId4">
                  <a:extLst>
                    <a:ext uri="{A12FA001-AC4F-418D-AE19-62706E023703}">
                      <ahyp:hlinkClr xmlns:ahyp="http://schemas.microsoft.com/office/drawing/2018/hyperlinkcolor" val="tx"/>
                    </a:ext>
                  </a:extLst>
                </a:hlinkClick>
              </a:rPr>
              <a:t>carta</a:t>
            </a:r>
            <a:r>
              <a:rPr lang="es-MX" sz="1800" b="0" i="0" dirty="0">
                <a:solidFill>
                  <a:srgbClr val="000000"/>
                </a:solidFill>
              </a:rPr>
              <a:t> modelo o bien, como alternativa, </a:t>
            </a:r>
            <a:r>
              <a:rPr lang="es-MX" sz="1800" u="sng" dirty="0">
                <a:solidFill>
                  <a:schemeClr val="hlink"/>
                </a:solidFill>
                <a:hlinkClick r:id="rId5">
                  <a:extLst>
                    <a:ext uri="{A12FA001-AC4F-418D-AE19-62706E023703}">
                      <ahyp:hlinkClr xmlns:ahyp="http://schemas.microsoft.com/office/drawing/2018/hyperlinkcolor" val="tx"/>
                    </a:ext>
                  </a:extLst>
                </a:hlinkClick>
              </a:rPr>
              <a:t>registrar el problema</a:t>
            </a:r>
            <a:endParaRPr lang="es-MX" sz="1800" dirty="0"/>
          </a:p>
          <a:p>
            <a:pPr marL="91440" lvl="0" indent="0" algn="l" rtl="0">
              <a:spcBef>
                <a:spcPts val="400"/>
              </a:spcBef>
              <a:spcAft>
                <a:spcPts val="0"/>
              </a:spcAft>
              <a:buSzPts val="1700"/>
              <a:buNone/>
            </a:pPr>
            <a:endParaRPr lang="es-MX" sz="1800" dirty="0"/>
          </a:p>
          <a:p>
            <a:pPr marL="274320" lvl="0" indent="-74930" algn="l" rtl="0">
              <a:spcBef>
                <a:spcPts val="400"/>
              </a:spcBef>
              <a:spcAft>
                <a:spcPts val="0"/>
              </a:spcAft>
              <a:buClr>
                <a:schemeClr val="accent3"/>
              </a:buClr>
              <a:buSzPts val="1700"/>
              <a:buFont typeface="Merriweather Sans"/>
              <a:buNone/>
            </a:pPr>
            <a:endParaRPr lang="es-MX" sz="1800" dirty="0"/>
          </a:p>
          <a:p>
            <a:pPr marL="274320" lvl="0" indent="-74930" algn="l" rtl="0">
              <a:spcBef>
                <a:spcPts val="400"/>
              </a:spcBef>
              <a:spcAft>
                <a:spcPts val="0"/>
              </a:spcAft>
              <a:buClr>
                <a:schemeClr val="accent3"/>
              </a:buClr>
              <a:buSzPts val="1700"/>
              <a:buFont typeface="Merriweather Sans"/>
              <a:buNone/>
            </a:pPr>
            <a:endParaRPr lang="es-MX" sz="1800" dirty="0"/>
          </a:p>
          <a:p>
            <a:pPr marL="1097280" lvl="3" indent="-107315" algn="l" rtl="0">
              <a:spcBef>
                <a:spcPts val="280"/>
              </a:spcBef>
              <a:spcAft>
                <a:spcPts val="0"/>
              </a:spcAft>
              <a:buSzPts val="1190"/>
              <a:buNone/>
            </a:pPr>
            <a:endParaRPr lang="es-MX" sz="1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33"/>
          <p:cNvSpPr txBox="1">
            <a:spLocks noGrp="1"/>
          </p:cNvSpPr>
          <p:nvPr>
            <p:ph type="title"/>
          </p:nvPr>
        </p:nvSpPr>
        <p:spPr>
          <a:xfrm>
            <a:off x="320041" y="275167"/>
            <a:ext cx="8823959"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s-MX" sz="2800" dirty="0"/>
              <a:t>Trabajo en curso en la ICANN</a:t>
            </a:r>
          </a:p>
        </p:txBody>
      </p:sp>
      <p:grpSp>
        <p:nvGrpSpPr>
          <p:cNvPr id="407" name="Google Shape;407;p33"/>
          <p:cNvGrpSpPr/>
          <p:nvPr/>
        </p:nvGrpSpPr>
        <p:grpSpPr>
          <a:xfrm>
            <a:off x="620237" y="1078140"/>
            <a:ext cx="7903524" cy="4572000"/>
            <a:chOff x="1906" y="0"/>
            <a:chExt cx="7903524" cy="4572000"/>
          </a:xfrm>
        </p:grpSpPr>
        <p:sp>
          <p:nvSpPr>
            <p:cNvPr id="408" name="Google Shape;408;p33"/>
            <p:cNvSpPr/>
            <p:nvPr/>
          </p:nvSpPr>
          <p:spPr>
            <a:xfrm>
              <a:off x="1906" y="0"/>
              <a:ext cx="1870656" cy="4572000"/>
            </a:xfrm>
            <a:prstGeom prst="roundRect">
              <a:avLst>
                <a:gd name="adj" fmla="val 10000"/>
              </a:avLst>
            </a:prstGeom>
            <a:solidFill>
              <a:srgbClr val="FFD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3"/>
            <p:cNvSpPr txBox="1"/>
            <p:nvPr/>
          </p:nvSpPr>
          <p:spPr>
            <a:xfrm>
              <a:off x="1906" y="0"/>
              <a:ext cx="1870656" cy="1371600"/>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chemeClr val="accent2"/>
                </a:buClr>
                <a:buSzPts val="3600"/>
                <a:buFont typeface="Open Sans"/>
                <a:buNone/>
              </a:pPr>
              <a:r>
                <a:rPr lang="es-MX" sz="3600" b="1" dirty="0">
                  <a:solidFill>
                    <a:schemeClr val="accent2"/>
                  </a:solidFill>
                  <a:latin typeface="Open Sans"/>
                  <a:sym typeface="Open Sans"/>
                </a:rPr>
                <a:t>UA</a:t>
              </a:r>
              <a:endParaRPr lang="es-MX" dirty="0"/>
            </a:p>
          </p:txBody>
        </p:sp>
        <p:sp>
          <p:nvSpPr>
            <p:cNvPr id="410" name="Google Shape;410;p33"/>
            <p:cNvSpPr/>
            <p:nvPr/>
          </p:nvSpPr>
          <p:spPr>
            <a:xfrm>
              <a:off x="188972" y="1372939"/>
              <a:ext cx="1496525" cy="137852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3"/>
            <p:cNvSpPr txBox="1"/>
            <p:nvPr/>
          </p:nvSpPr>
          <p:spPr>
            <a:xfrm>
              <a:off x="229347" y="1413314"/>
              <a:ext cx="1415775" cy="1297770"/>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Open Sans"/>
                <a:buNone/>
              </a:pPr>
              <a:r>
                <a:rPr lang="es-MX" sz="1400" b="0" i="0" u="none" dirty="0">
                  <a:solidFill>
                    <a:schemeClr val="lt1"/>
                  </a:solidFill>
                  <a:latin typeface="Open Sans"/>
                  <a:sym typeface="Open Sans"/>
                </a:rPr>
                <a:t>Actualización del software y los sistemas propios para admitir todos los nombres de dominio válidos</a:t>
              </a:r>
              <a:endParaRPr lang="es-MX" dirty="0"/>
            </a:p>
          </p:txBody>
        </p:sp>
        <p:sp>
          <p:nvSpPr>
            <p:cNvPr id="412" name="Google Shape;412;p33"/>
            <p:cNvSpPr/>
            <p:nvPr/>
          </p:nvSpPr>
          <p:spPr>
            <a:xfrm>
              <a:off x="188972" y="2963540"/>
              <a:ext cx="1496525" cy="137852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3"/>
            <p:cNvSpPr txBox="1"/>
            <p:nvPr/>
          </p:nvSpPr>
          <p:spPr>
            <a:xfrm>
              <a:off x="229347" y="3003915"/>
              <a:ext cx="1415775" cy="1297770"/>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Open Sans"/>
                <a:buNone/>
              </a:pPr>
              <a:r>
                <a:rPr lang="es-MX" sz="1400" b="0" i="0" u="none">
                  <a:solidFill>
                    <a:schemeClr val="lt1"/>
                  </a:solidFill>
                  <a:latin typeface="Open Sans"/>
                  <a:sym typeface="Open Sans"/>
                </a:rPr>
                <a:t>Apoyo a la comunidad para generar conciencia y capacidades</a:t>
              </a:r>
              <a:endParaRPr lang="es-MX"/>
            </a:p>
          </p:txBody>
        </p:sp>
        <p:sp>
          <p:nvSpPr>
            <p:cNvPr id="414" name="Google Shape;414;p33"/>
            <p:cNvSpPr/>
            <p:nvPr/>
          </p:nvSpPr>
          <p:spPr>
            <a:xfrm>
              <a:off x="2012862" y="0"/>
              <a:ext cx="1870656" cy="4572000"/>
            </a:xfrm>
            <a:prstGeom prst="roundRect">
              <a:avLst>
                <a:gd name="adj" fmla="val 10000"/>
              </a:avLst>
            </a:prstGeom>
            <a:solidFill>
              <a:srgbClr val="FFD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3"/>
            <p:cNvSpPr txBox="1"/>
            <p:nvPr/>
          </p:nvSpPr>
          <p:spPr>
            <a:xfrm>
              <a:off x="2012862" y="0"/>
              <a:ext cx="1870656" cy="1371600"/>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chemeClr val="accent2"/>
                </a:buClr>
                <a:buSzPts val="3600"/>
                <a:buFont typeface="Open Sans"/>
                <a:buNone/>
              </a:pPr>
              <a:r>
                <a:rPr lang="es-MX" sz="3600" b="1">
                  <a:solidFill>
                    <a:schemeClr val="accent2"/>
                  </a:solidFill>
                  <a:latin typeface="Open Sans"/>
                  <a:sym typeface="Open Sans"/>
                </a:rPr>
                <a:t>ccTLD</a:t>
              </a:r>
              <a:endParaRPr lang="es-MX"/>
            </a:p>
          </p:txBody>
        </p:sp>
        <p:sp>
          <p:nvSpPr>
            <p:cNvPr id="416" name="Google Shape;416;p33"/>
            <p:cNvSpPr/>
            <p:nvPr/>
          </p:nvSpPr>
          <p:spPr>
            <a:xfrm>
              <a:off x="2199928" y="1372939"/>
              <a:ext cx="1496525" cy="137852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3"/>
            <p:cNvSpPr txBox="1"/>
            <p:nvPr/>
          </p:nvSpPr>
          <p:spPr>
            <a:xfrm>
              <a:off x="2240303" y="1413314"/>
              <a:ext cx="1415775" cy="1297770"/>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Open Sans"/>
                <a:buNone/>
              </a:pPr>
              <a:r>
                <a:rPr lang="es-MX" sz="1400" b="0" i="0" u="none">
                  <a:solidFill>
                    <a:schemeClr val="lt1"/>
                  </a:solidFill>
                  <a:latin typeface="Open Sans"/>
                  <a:sym typeface="Open Sans"/>
                </a:rPr>
                <a:t>Proceso de Avance Acelerado de Dominios de Alto Nivel con Código de País dentro de Nombres de Dominio Internacionalizados (IDN ccTLD) disponible</a:t>
              </a:r>
              <a:endParaRPr lang="es-MX" sz="1400" b="0">
                <a:solidFill>
                  <a:schemeClr val="lt1"/>
                </a:solidFill>
                <a:latin typeface="Open Sans"/>
                <a:ea typeface="Open Sans"/>
                <a:cs typeface="Open Sans"/>
                <a:sym typeface="Open Sans"/>
              </a:endParaRPr>
            </a:p>
          </p:txBody>
        </p:sp>
        <p:sp>
          <p:nvSpPr>
            <p:cNvPr id="418" name="Google Shape;418;p33"/>
            <p:cNvSpPr/>
            <p:nvPr/>
          </p:nvSpPr>
          <p:spPr>
            <a:xfrm>
              <a:off x="2199928" y="2963540"/>
              <a:ext cx="1496525" cy="137852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3"/>
            <p:cNvSpPr txBox="1"/>
            <p:nvPr/>
          </p:nvSpPr>
          <p:spPr>
            <a:xfrm>
              <a:off x="2240303" y="3003915"/>
              <a:ext cx="1415775" cy="1297770"/>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Open Sans"/>
                <a:buNone/>
              </a:pPr>
              <a:r>
                <a:rPr lang="es-MX" sz="1400" b="0" i="0" u="none">
                  <a:solidFill>
                    <a:schemeClr val="lt1"/>
                  </a:solidFill>
                  <a:latin typeface="Open Sans"/>
                  <a:sym typeface="Open Sans"/>
                </a:rPr>
                <a:t>Política y proceso ampliados en desarrollo</a:t>
              </a:r>
              <a:endParaRPr lang="es-MX" sz="1400" b="0">
                <a:solidFill>
                  <a:schemeClr val="lt1"/>
                </a:solidFill>
                <a:latin typeface="Open Sans"/>
                <a:ea typeface="Open Sans"/>
                <a:cs typeface="Open Sans"/>
                <a:sym typeface="Open Sans"/>
              </a:endParaRPr>
            </a:p>
          </p:txBody>
        </p:sp>
        <p:sp>
          <p:nvSpPr>
            <p:cNvPr id="420" name="Google Shape;420;p33"/>
            <p:cNvSpPr/>
            <p:nvPr/>
          </p:nvSpPr>
          <p:spPr>
            <a:xfrm>
              <a:off x="4023818" y="0"/>
              <a:ext cx="1870656" cy="4572000"/>
            </a:xfrm>
            <a:prstGeom prst="roundRect">
              <a:avLst>
                <a:gd name="adj" fmla="val 10000"/>
              </a:avLst>
            </a:prstGeom>
            <a:solidFill>
              <a:srgbClr val="FFD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3"/>
            <p:cNvSpPr txBox="1"/>
            <p:nvPr/>
          </p:nvSpPr>
          <p:spPr>
            <a:xfrm>
              <a:off x="4023818" y="0"/>
              <a:ext cx="1870656" cy="1371600"/>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chemeClr val="accent2"/>
                </a:buClr>
                <a:buSzPts val="3600"/>
                <a:buFont typeface="Open Sans"/>
                <a:buNone/>
              </a:pPr>
              <a:r>
                <a:rPr lang="es-MX" sz="3600" b="1">
                  <a:solidFill>
                    <a:schemeClr val="accent2"/>
                  </a:solidFill>
                  <a:latin typeface="Open Sans"/>
                  <a:sym typeface="Open Sans"/>
                </a:rPr>
                <a:t>gTLD</a:t>
              </a:r>
              <a:endParaRPr lang="es-MX"/>
            </a:p>
          </p:txBody>
        </p:sp>
        <p:sp>
          <p:nvSpPr>
            <p:cNvPr id="422" name="Google Shape;422;p33"/>
            <p:cNvSpPr/>
            <p:nvPr/>
          </p:nvSpPr>
          <p:spPr>
            <a:xfrm>
              <a:off x="4210884" y="1372939"/>
              <a:ext cx="1496525" cy="137852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3"/>
            <p:cNvSpPr txBox="1"/>
            <p:nvPr/>
          </p:nvSpPr>
          <p:spPr>
            <a:xfrm>
              <a:off x="4251259" y="1413314"/>
              <a:ext cx="1415775" cy="1297770"/>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Open Sans"/>
                <a:buNone/>
              </a:pPr>
              <a:r>
                <a:rPr lang="es-MX" sz="1400">
                  <a:solidFill>
                    <a:schemeClr val="lt1"/>
                  </a:solidFill>
                  <a:latin typeface="Open Sans"/>
                  <a:sym typeface="Open Sans"/>
                </a:rPr>
                <a:t>Delegación de los primeros IDN gTLD mediante la ronda de solicitudes de 2012</a:t>
              </a:r>
              <a:endParaRPr lang="es-MX"/>
            </a:p>
          </p:txBody>
        </p:sp>
        <p:sp>
          <p:nvSpPr>
            <p:cNvPr id="424" name="Google Shape;424;p33"/>
            <p:cNvSpPr/>
            <p:nvPr/>
          </p:nvSpPr>
          <p:spPr>
            <a:xfrm>
              <a:off x="4210884" y="2963540"/>
              <a:ext cx="1496525" cy="137852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3"/>
            <p:cNvSpPr txBox="1"/>
            <p:nvPr/>
          </p:nvSpPr>
          <p:spPr>
            <a:xfrm>
              <a:off x="4251259" y="3003915"/>
              <a:ext cx="1415775" cy="1297770"/>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Open Sans"/>
                <a:buNone/>
              </a:pPr>
              <a:r>
                <a:rPr lang="es-MX" sz="1400" b="0" i="0" u="none">
                  <a:solidFill>
                    <a:schemeClr val="lt1"/>
                  </a:solidFill>
                  <a:latin typeface="Open Sans"/>
                  <a:sym typeface="Open Sans"/>
                </a:rPr>
                <a:t>Próxima ronda de solicitudes de gTLD en desarrollo</a:t>
              </a:r>
              <a:endParaRPr lang="es-MX" sz="1400">
                <a:solidFill>
                  <a:schemeClr val="lt1"/>
                </a:solidFill>
                <a:latin typeface="Open Sans"/>
                <a:ea typeface="Open Sans"/>
                <a:cs typeface="Open Sans"/>
                <a:sym typeface="Open Sans"/>
              </a:endParaRPr>
            </a:p>
          </p:txBody>
        </p:sp>
        <p:sp>
          <p:nvSpPr>
            <p:cNvPr id="426" name="Google Shape;426;p33"/>
            <p:cNvSpPr/>
            <p:nvPr/>
          </p:nvSpPr>
          <p:spPr>
            <a:xfrm>
              <a:off x="6034774" y="0"/>
              <a:ext cx="1870656" cy="4572000"/>
            </a:xfrm>
            <a:prstGeom prst="roundRect">
              <a:avLst>
                <a:gd name="adj" fmla="val 10000"/>
              </a:avLst>
            </a:prstGeom>
            <a:solidFill>
              <a:srgbClr val="FFD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3"/>
            <p:cNvSpPr txBox="1"/>
            <p:nvPr/>
          </p:nvSpPr>
          <p:spPr>
            <a:xfrm>
              <a:off x="6034774" y="0"/>
              <a:ext cx="1870656" cy="1371600"/>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chemeClr val="accent2"/>
                </a:buClr>
                <a:buSzPts val="3600"/>
                <a:buFont typeface="Open Sans"/>
                <a:buNone/>
              </a:pPr>
              <a:r>
                <a:rPr lang="es-MX" sz="3600" b="1">
                  <a:solidFill>
                    <a:schemeClr val="accent2"/>
                  </a:solidFill>
                  <a:latin typeface="Open Sans"/>
                  <a:sym typeface="Open Sans"/>
                </a:rPr>
                <a:t>LGR</a:t>
              </a:r>
              <a:endParaRPr lang="es-MX"/>
            </a:p>
          </p:txBody>
        </p:sp>
        <p:sp>
          <p:nvSpPr>
            <p:cNvPr id="428" name="Google Shape;428;p33"/>
            <p:cNvSpPr/>
            <p:nvPr/>
          </p:nvSpPr>
          <p:spPr>
            <a:xfrm>
              <a:off x="6221840" y="1372939"/>
              <a:ext cx="1496525" cy="137852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3"/>
            <p:cNvSpPr txBox="1"/>
            <p:nvPr/>
          </p:nvSpPr>
          <p:spPr>
            <a:xfrm>
              <a:off x="6262215" y="1413314"/>
              <a:ext cx="1415775" cy="1297770"/>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Open Sans"/>
                <a:buNone/>
              </a:pPr>
              <a:r>
                <a:rPr lang="es-MX" sz="1400">
                  <a:solidFill>
                    <a:schemeClr val="lt1"/>
                  </a:solidFill>
                  <a:latin typeface="Open Sans"/>
                  <a:sym typeface="Open Sans"/>
                </a:rPr>
                <a:t>Desarrollo de Reglas para la Generación de Etiquetas (LGR) seguras para múltiples códigos de escritura</a:t>
              </a:r>
              <a:endParaRPr lang="es-MX"/>
            </a:p>
          </p:txBody>
        </p:sp>
        <p:sp>
          <p:nvSpPr>
            <p:cNvPr id="430" name="Google Shape;430;p33"/>
            <p:cNvSpPr/>
            <p:nvPr/>
          </p:nvSpPr>
          <p:spPr>
            <a:xfrm>
              <a:off x="6221840" y="2963540"/>
              <a:ext cx="1496525" cy="137852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3"/>
            <p:cNvSpPr txBox="1"/>
            <p:nvPr/>
          </p:nvSpPr>
          <p:spPr>
            <a:xfrm>
              <a:off x="6262215" y="3003915"/>
              <a:ext cx="1415775" cy="1297770"/>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Open Sans"/>
                <a:buNone/>
              </a:pPr>
              <a:r>
                <a:rPr lang="es-MX" sz="1400">
                  <a:solidFill>
                    <a:schemeClr val="lt1"/>
                  </a:solidFill>
                  <a:latin typeface="Open Sans"/>
                  <a:sym typeface="Open Sans"/>
                </a:rPr>
                <a:t>Desarrollo de herramientas para utilizar estas LGR</a:t>
              </a:r>
              <a:endParaRPr lang="es-MX"/>
            </a:p>
          </p:txBody>
        </p:sp>
      </p:grpSp>
      <p:sp>
        <p:nvSpPr>
          <p:cNvPr id="432" name="Google Shape;432;p33"/>
          <p:cNvSpPr txBox="1"/>
          <p:nvPr/>
        </p:nvSpPr>
        <p:spPr>
          <a:xfrm>
            <a:off x="618331" y="5917476"/>
            <a:ext cx="7672251" cy="464179"/>
          </a:xfrm>
          <a:prstGeom prst="rect">
            <a:avLst/>
          </a:prstGeom>
          <a:noFill/>
          <a:ln>
            <a:noFill/>
          </a:ln>
        </p:spPr>
        <p:txBody>
          <a:bodyPr spcFirstLastPara="1" wrap="square" lIns="0" tIns="0" rIns="0" bIns="0" anchor="t" anchorCtr="0">
            <a:normAutofit fontScale="92500"/>
          </a:bodyPr>
          <a:lstStyle/>
          <a:p>
            <a:pPr marL="0" marR="0" lvl="0" indent="0" algn="l" rtl="0">
              <a:spcBef>
                <a:spcPts val="0"/>
              </a:spcBef>
              <a:spcAft>
                <a:spcPts val="0"/>
              </a:spcAft>
              <a:buClr>
                <a:srgbClr val="000000"/>
              </a:buClr>
              <a:buSzPct val="75000"/>
              <a:buFont typeface="Noto Sans Symbols"/>
              <a:buNone/>
            </a:pPr>
            <a:r>
              <a:rPr lang="es-MX" sz="1800" dirty="0">
                <a:solidFill>
                  <a:srgbClr val="000000"/>
                </a:solidFill>
                <a:latin typeface="Open Sans"/>
                <a:sym typeface="Open Sans"/>
              </a:rPr>
              <a:t>Para obtener más información visite </a:t>
            </a:r>
            <a:r>
              <a:rPr lang="es-MX" sz="1800" u="sng" dirty="0">
                <a:solidFill>
                  <a:srgbClr val="000000"/>
                </a:solidFill>
                <a:latin typeface="Open Sans"/>
                <a:sym typeface="Open Sans"/>
                <a:hlinkClick r:id="rId3">
                  <a:extLst>
                    <a:ext uri="{A12FA001-AC4F-418D-AE19-62706E023703}">
                      <ahyp:hlinkClr xmlns:ahyp="http://schemas.microsoft.com/office/drawing/2018/hyperlinkcolor" val="tx"/>
                    </a:ext>
                  </a:extLst>
                </a:hlinkClick>
              </a:rPr>
              <a:t>https://icann.org/idn</a:t>
            </a:r>
            <a:r>
              <a:rPr lang="es-MX" sz="1800" dirty="0">
                <a:solidFill>
                  <a:srgbClr val="000000"/>
                </a:solidFill>
                <a:latin typeface="Open Sans"/>
                <a:sym typeface="Open Sans"/>
              </a:rPr>
              <a:t> y </a:t>
            </a:r>
            <a:r>
              <a:rPr lang="es-MX" sz="1800" u="sng" dirty="0">
                <a:solidFill>
                  <a:srgbClr val="000000"/>
                </a:solidFill>
                <a:latin typeface="Open Sans"/>
                <a:sym typeface="Open Sans"/>
                <a:hlinkClick r:id="rId4">
                  <a:extLst>
                    <a:ext uri="{A12FA001-AC4F-418D-AE19-62706E023703}">
                      <ahyp:hlinkClr xmlns:ahyp="http://schemas.microsoft.com/office/drawing/2018/hyperlinkcolor" val="tx"/>
                    </a:ext>
                  </a:extLst>
                </a:hlinkClick>
              </a:rPr>
              <a:t>https://icann.org/ua</a:t>
            </a:r>
            <a:r>
              <a:rPr lang="es-MX" sz="1800" dirty="0">
                <a:solidFill>
                  <a:srgbClr val="000000"/>
                </a:solidFill>
                <a:latin typeface="Open Sans"/>
                <a:sym typeface="Open Sans"/>
              </a:rPr>
              <a:t>.  </a:t>
            </a:r>
            <a:endParaRPr lang="es-MX"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2"/>
          <p:cNvSpPr txBox="1">
            <a:spLocks noGrp="1"/>
          </p:cNvSpPr>
          <p:nvPr>
            <p:ph type="title"/>
          </p:nvPr>
        </p:nvSpPr>
        <p:spPr>
          <a:xfrm>
            <a:off x="320041" y="275167"/>
            <a:ext cx="8699973"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dirty="0"/>
              <a:t>Programa de Nuevos gTLD: Próxima ronda</a:t>
            </a:r>
          </a:p>
        </p:txBody>
      </p:sp>
      <p:sp>
        <p:nvSpPr>
          <p:cNvPr id="401" name="Google Shape;401;p32"/>
          <p:cNvSpPr txBox="1">
            <a:spLocks noGrp="1"/>
          </p:cNvSpPr>
          <p:nvPr>
            <p:ph type="body" idx="1"/>
          </p:nvPr>
        </p:nvSpPr>
        <p:spPr>
          <a:xfrm>
            <a:off x="320675" y="1083366"/>
            <a:ext cx="8450746" cy="4855838"/>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700"/>
              <a:buFont typeface="Merriweather Sans"/>
              <a:buChar char="*"/>
            </a:pPr>
            <a:r>
              <a:rPr lang="es-MX" sz="1800" dirty="0"/>
              <a:t>Se vislumbran nuevas oportunidades para obtener un nuevo dominio genérico de alto nivel (gTLD), incluidos los nombres de dominio internacionalizados (IDN)</a:t>
            </a:r>
          </a:p>
          <a:p>
            <a:pPr marL="274320" lvl="0" indent="-182880" algn="l" rtl="0">
              <a:spcBef>
                <a:spcPts val="0"/>
              </a:spcBef>
              <a:spcAft>
                <a:spcPts val="0"/>
              </a:spcAft>
              <a:buClr>
                <a:schemeClr val="accent3"/>
              </a:buClr>
              <a:buSzPts val="1700"/>
              <a:buFont typeface="Merriweather Sans"/>
              <a:buChar char="*"/>
            </a:pPr>
            <a:endParaRPr lang="es-MX" sz="1800" dirty="0"/>
          </a:p>
          <a:p>
            <a:pPr marL="274320" lvl="0" indent="-182880" algn="l" rtl="0">
              <a:spcBef>
                <a:spcPts val="0"/>
              </a:spcBef>
              <a:spcAft>
                <a:spcPts val="0"/>
              </a:spcAft>
              <a:buClr>
                <a:schemeClr val="accent3"/>
              </a:buClr>
              <a:buSzPts val="1700"/>
              <a:buFont typeface="Merriweather Sans"/>
              <a:buChar char="*"/>
            </a:pPr>
            <a:r>
              <a:rPr lang="es-MX" sz="1800" dirty="0"/>
              <a:t>Se prevé que el período de presentación de solicitudes para la próxima ronda se abra en el segundo trimestre de 2026</a:t>
            </a:r>
          </a:p>
          <a:p>
            <a:pPr marL="91440" lvl="0" indent="0" algn="l" rtl="0">
              <a:spcBef>
                <a:spcPts val="0"/>
              </a:spcBef>
              <a:spcAft>
                <a:spcPts val="0"/>
              </a:spcAft>
              <a:buClr>
                <a:schemeClr val="accent3"/>
              </a:buClr>
              <a:buSzPts val="1700"/>
              <a:buNone/>
            </a:pPr>
            <a:endParaRPr lang="es-MX" sz="1800" dirty="0"/>
          </a:p>
          <a:p>
            <a:pPr marL="274320" lvl="0" indent="-182880" algn="l" rtl="0">
              <a:spcBef>
                <a:spcPts val="0"/>
              </a:spcBef>
              <a:spcAft>
                <a:spcPts val="0"/>
              </a:spcAft>
              <a:buClr>
                <a:schemeClr val="accent3"/>
              </a:buClr>
              <a:buSzPts val="1700"/>
              <a:buFont typeface="Merriweather Sans"/>
              <a:buChar char="*"/>
            </a:pPr>
            <a:r>
              <a:rPr lang="es-MX" sz="1800" dirty="0"/>
              <a:t>La próxima ampliación del Sistema de Nombres de Dominio (DNS) permitirá a personas y organizaciones gestionar su presencia e identidad en Internet</a:t>
            </a:r>
          </a:p>
          <a:p>
            <a:pPr marL="91440" lvl="0" indent="0" algn="l" rtl="0">
              <a:spcBef>
                <a:spcPts val="0"/>
              </a:spcBef>
              <a:spcAft>
                <a:spcPts val="0"/>
              </a:spcAft>
              <a:buClr>
                <a:schemeClr val="accent3"/>
              </a:buClr>
              <a:buSzPts val="1700"/>
              <a:buNone/>
            </a:pPr>
            <a:endParaRPr lang="es-MX" sz="1800" dirty="0"/>
          </a:p>
          <a:p>
            <a:pPr marL="274320" lvl="0" indent="-182880" algn="l" rtl="0">
              <a:spcBef>
                <a:spcPts val="0"/>
              </a:spcBef>
              <a:spcAft>
                <a:spcPts val="0"/>
              </a:spcAft>
              <a:buClr>
                <a:schemeClr val="accent3"/>
              </a:buClr>
              <a:buSzPts val="1700"/>
              <a:buFont typeface="Merriweather Sans"/>
              <a:buChar char="*"/>
            </a:pPr>
            <a:r>
              <a:rPr lang="es-MX" sz="1800" dirty="0"/>
              <a:t> Los nombres de dominio en varios idiomas y códigos de escritura contribuirán a la inclusión digital en línea </a:t>
            </a:r>
          </a:p>
          <a:p>
            <a:pPr marL="274320" lvl="0" indent="-182880" algn="l" rtl="0">
              <a:spcBef>
                <a:spcPts val="0"/>
              </a:spcBef>
              <a:spcAft>
                <a:spcPts val="0"/>
              </a:spcAft>
              <a:buClr>
                <a:schemeClr val="accent3"/>
              </a:buClr>
              <a:buSzPts val="1700"/>
              <a:buFont typeface="Merriweather Sans"/>
              <a:buChar char="*"/>
            </a:pPr>
            <a:endParaRPr lang="es-MX" sz="1800" dirty="0"/>
          </a:p>
          <a:p>
            <a:pPr marL="274320" lvl="0" indent="-182880" algn="l" rtl="0">
              <a:spcBef>
                <a:spcPts val="0"/>
              </a:spcBef>
              <a:spcAft>
                <a:spcPts val="0"/>
              </a:spcAft>
              <a:buClr>
                <a:schemeClr val="accent3"/>
              </a:buClr>
              <a:buSzPts val="1700"/>
              <a:buFont typeface="Merriweather Sans"/>
              <a:buChar char="*"/>
            </a:pPr>
            <a:r>
              <a:rPr lang="es-MX" sz="1800" dirty="0"/>
              <a:t> Un Programa de Apoyo para Solicitantes (ASP) beneficiará a los solicitantes de regiones subatendidas y mercados emergentes</a:t>
            </a:r>
          </a:p>
          <a:p>
            <a:pPr marL="731520" lvl="1" indent="-182880">
              <a:spcBef>
                <a:spcPts val="0"/>
              </a:spcBef>
            </a:pPr>
            <a:r>
              <a:rPr lang="es-MX" sz="1600" dirty="0"/>
              <a:t>Incluye ayuda financiera y no financiera para los solicitantes cualificados</a:t>
            </a:r>
            <a:endParaRPr lang="es-MX" sz="1800" dirty="0"/>
          </a:p>
          <a:p>
            <a:pPr marL="274320" lvl="0" indent="-182880" algn="l" rtl="0">
              <a:spcBef>
                <a:spcPts val="0"/>
              </a:spcBef>
              <a:spcAft>
                <a:spcPts val="0"/>
              </a:spcAft>
              <a:buClr>
                <a:schemeClr val="accent3"/>
              </a:buClr>
              <a:buSzPts val="1700"/>
              <a:buFont typeface="Merriweather Sans"/>
              <a:buChar char="*"/>
            </a:pPr>
            <a:endParaRPr lang="es-MX" sz="1800" dirty="0"/>
          </a:p>
          <a:p>
            <a:pPr marL="274320" lvl="0" indent="-182880" algn="l" rtl="0">
              <a:spcBef>
                <a:spcPts val="0"/>
              </a:spcBef>
              <a:spcAft>
                <a:spcPts val="0"/>
              </a:spcAft>
              <a:buClr>
                <a:schemeClr val="accent3"/>
              </a:buClr>
              <a:buSzPts val="1700"/>
              <a:buFont typeface="Merriweather Sans"/>
              <a:buChar char="*"/>
            </a:pPr>
            <a:r>
              <a:rPr lang="es-MX" sz="1800" dirty="0"/>
              <a:t>Más información: </a:t>
            </a:r>
            <a:r>
              <a:rPr lang="es-MX" sz="1800" dirty="0">
                <a:hlinkClick r:id="rId3"/>
              </a:rPr>
              <a:t>https://newgtlds.icann.org/en/next-round</a:t>
            </a:r>
            <a:r>
              <a:rPr lang="es-MX"/>
              <a:t> </a:t>
            </a:r>
          </a:p>
          <a:p>
            <a:pPr marL="274320" lvl="0" indent="-182880" algn="l" rtl="0">
              <a:spcBef>
                <a:spcPts val="0"/>
              </a:spcBef>
              <a:spcAft>
                <a:spcPts val="0"/>
              </a:spcAft>
              <a:buClr>
                <a:schemeClr val="accent3"/>
              </a:buClr>
              <a:buSzPts val="1700"/>
              <a:buFont typeface="Merriweather Sans"/>
              <a:buChar char="*"/>
            </a:pPr>
            <a:endParaRPr lang="es-MX" sz="1800" dirty="0"/>
          </a:p>
          <a:p>
            <a:pPr marL="120650" indent="0" rtl="0" fontAlgn="base">
              <a:spcBef>
                <a:spcPts val="0"/>
              </a:spcBef>
              <a:spcAft>
                <a:spcPts val="0"/>
              </a:spcAft>
              <a:buNone/>
            </a:pPr>
            <a:br>
              <a:rPr lang="en-US" sz="1200" b="0" dirty="0">
                <a:effectLst/>
              </a:rPr>
            </a:br>
            <a:br>
              <a:rPr lang="en-US" sz="1400" b="0" dirty="0">
                <a:effectLst/>
              </a:rPr>
            </a:br>
            <a:br>
              <a:rPr lang="en-US" sz="1400" dirty="0"/>
            </a:br>
            <a:br>
              <a:rPr lang="en-US" sz="1600" dirty="0">
                <a:solidFill>
                  <a:schemeClr val="tx1"/>
                </a:solidFill>
              </a:rPr>
            </a:br>
            <a:endParaRPr lang="es-MX" sz="1800" dirty="0">
              <a:solidFill>
                <a:schemeClr val="tx1"/>
              </a:solidFill>
            </a:endParaRPr>
          </a:p>
          <a:p>
            <a:pPr marL="274320" lvl="0" indent="-74930" algn="l" rtl="0">
              <a:spcBef>
                <a:spcPts val="400"/>
              </a:spcBef>
              <a:spcAft>
                <a:spcPts val="0"/>
              </a:spcAft>
              <a:buClr>
                <a:schemeClr val="accent3"/>
              </a:buClr>
              <a:buSzPts val="1700"/>
              <a:buFont typeface="Merriweather Sans"/>
              <a:buNone/>
            </a:pPr>
            <a:endParaRPr lang="es-MX" sz="1800" dirty="0"/>
          </a:p>
          <a:p>
            <a:pPr marL="274320" lvl="0" indent="-74930" algn="l" rtl="0">
              <a:spcBef>
                <a:spcPts val="400"/>
              </a:spcBef>
              <a:spcAft>
                <a:spcPts val="0"/>
              </a:spcAft>
              <a:buClr>
                <a:schemeClr val="accent3"/>
              </a:buClr>
              <a:buSzPts val="1700"/>
              <a:buFont typeface="Merriweather Sans"/>
              <a:buNone/>
            </a:pPr>
            <a:endParaRPr lang="es-MX" sz="1800" dirty="0"/>
          </a:p>
          <a:p>
            <a:pPr marL="1097280" lvl="3" indent="-107315" algn="l" rtl="0">
              <a:spcBef>
                <a:spcPts val="280"/>
              </a:spcBef>
              <a:spcAft>
                <a:spcPts val="0"/>
              </a:spcAft>
              <a:buSzPts val="1190"/>
              <a:buNone/>
            </a:pPr>
            <a:endParaRPr lang="es-MX" sz="1200" dirty="0"/>
          </a:p>
        </p:txBody>
      </p:sp>
    </p:spTree>
    <p:extLst>
      <p:ext uri="{BB962C8B-B14F-4D97-AF65-F5344CB8AC3E}">
        <p14:creationId xmlns:p14="http://schemas.microsoft.com/office/powerpoint/2010/main" val="866464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34"/>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s-MX" sz="2800" dirty="0"/>
              <a:t>¡Participe en la Aceptación Universal!</a:t>
            </a:r>
          </a:p>
        </p:txBody>
      </p:sp>
      <p:sp>
        <p:nvSpPr>
          <p:cNvPr id="438" name="Google Shape;438;p34"/>
          <p:cNvSpPr/>
          <p:nvPr/>
        </p:nvSpPr>
        <p:spPr>
          <a:xfrm>
            <a:off x="6317623" y="1541463"/>
            <a:ext cx="2826378" cy="2927839"/>
          </a:xfrm>
          <a:prstGeom prst="rect">
            <a:avLst/>
          </a:prstGeom>
          <a:solidFill>
            <a:schemeClr val="accent1"/>
          </a:solidFill>
          <a:ln>
            <a:noFill/>
          </a:ln>
        </p:spPr>
        <p:txBody>
          <a:bodyPr spcFirstLastPara="1" wrap="square" lIns="274300" tIns="45700" rIns="274300" bIns="45700" anchor="ctr" anchorCtr="0">
            <a:noAutofit/>
          </a:bodyPr>
          <a:lstStyle/>
          <a:p>
            <a:pPr marL="0" marR="0" lvl="0" indent="0" algn="l" rtl="0">
              <a:spcBef>
                <a:spcPts val="0"/>
              </a:spcBef>
              <a:spcAft>
                <a:spcPts val="0"/>
              </a:spcAft>
              <a:buNone/>
            </a:pPr>
            <a:r>
              <a:rPr lang="es-MX" sz="1800">
                <a:solidFill>
                  <a:srgbClr val="3F3F3F"/>
                </a:solidFill>
                <a:latin typeface="Open Sans Light"/>
                <a:sym typeface="Open Sans Light"/>
              </a:rPr>
              <a:t>Información y acontecimientos recientes del Grupo Directivo sobre Aceptación Universal: </a:t>
            </a:r>
            <a:r>
              <a:rPr lang="es-MX" sz="1800">
                <a:solidFill>
                  <a:schemeClr val="accent6"/>
                </a:solidFill>
                <a:latin typeface="Open Sans"/>
                <a:sym typeface="Open Sans"/>
              </a:rPr>
              <a:t>www.uasg.tech </a:t>
            </a:r>
            <a:endParaRPr lang="es-MX"/>
          </a:p>
        </p:txBody>
      </p:sp>
      <p:sp>
        <p:nvSpPr>
          <p:cNvPr id="439" name="Google Shape;439;p34"/>
          <p:cNvSpPr txBox="1"/>
          <p:nvPr/>
        </p:nvSpPr>
        <p:spPr>
          <a:xfrm>
            <a:off x="320675" y="1318687"/>
            <a:ext cx="5816654" cy="372628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000"/>
              <a:buFont typeface="Arial"/>
              <a:buChar char="•"/>
            </a:pPr>
            <a:r>
              <a:rPr lang="es-MX" sz="1800" dirty="0">
                <a:solidFill>
                  <a:schemeClr val="dk1"/>
                </a:solidFill>
                <a:latin typeface="Open Sans Light" panose="020B0306030504020204" pitchFamily="34" charset="0"/>
                <a:sym typeface="Open Sans"/>
              </a:rPr>
              <a:t>Para obtener más información sobre la Aceptación Universal, envíe un correo electrónico a </a:t>
            </a:r>
            <a:r>
              <a:rPr lang="es-MX" sz="1800" u="sng" dirty="0">
                <a:solidFill>
                  <a:schemeClr val="dk1"/>
                </a:solidFill>
                <a:latin typeface="Open Sans Light" panose="020B0306030504020204" pitchFamily="34" charset="0"/>
                <a:sym typeface="Open Sans"/>
                <a:hlinkClick r:id="rId3">
                  <a:extLst>
                    <a:ext uri="{A12FA001-AC4F-418D-AE19-62706E023703}">
                      <ahyp:hlinkClr xmlns:ahyp="http://schemas.microsoft.com/office/drawing/2018/hyperlinkcolor" val="tx"/>
                    </a:ext>
                  </a:extLst>
                </a:hlinkClick>
              </a:rPr>
              <a:t>info@uasg.tech</a:t>
            </a:r>
            <a:r>
              <a:rPr lang="es-MX" sz="1800" dirty="0">
                <a:solidFill>
                  <a:schemeClr val="dk1"/>
                </a:solidFill>
                <a:latin typeface="Open Sans Light" panose="020B0306030504020204" pitchFamily="34" charset="0"/>
                <a:sym typeface="Open Sans"/>
              </a:rPr>
              <a:t> o a </a:t>
            </a:r>
            <a:r>
              <a:rPr lang="es-MX" sz="1800" u="sng" dirty="0">
                <a:solidFill>
                  <a:schemeClr val="dk1"/>
                </a:solidFill>
                <a:latin typeface="Open Sans Light" panose="020B0306030504020204" pitchFamily="34" charset="0"/>
                <a:sym typeface="Open Sans"/>
                <a:hlinkClick r:id="rId4">
                  <a:extLst>
                    <a:ext uri="{A12FA001-AC4F-418D-AE19-62706E023703}">
                      <ahyp:hlinkClr xmlns:ahyp="http://schemas.microsoft.com/office/drawing/2018/hyperlinkcolor" val="tx"/>
                    </a:ext>
                  </a:extLst>
                </a:hlinkClick>
              </a:rPr>
              <a:t>UAProgram@icann.org</a:t>
            </a:r>
            <a:r>
              <a:rPr lang="es-MX" dirty="0"/>
              <a:t> </a:t>
            </a:r>
            <a:endParaRPr lang="es-MX" sz="1800" dirty="0">
              <a:latin typeface="Open Sans Light" panose="020B0306030504020204" pitchFamily="34" charset="0"/>
              <a:ea typeface="Open Sans Light" panose="020B0306030504020204" pitchFamily="34" charset="0"/>
              <a:cs typeface="Open Sans Light" panose="020B0306030504020204" pitchFamily="34" charset="0"/>
            </a:endParaRPr>
          </a:p>
          <a:p>
            <a:pPr marL="342900" marR="0" lvl="0" indent="-342900" algn="l" rtl="0">
              <a:spcBef>
                <a:spcPts val="400"/>
              </a:spcBef>
              <a:spcAft>
                <a:spcPts val="0"/>
              </a:spcAft>
              <a:buClr>
                <a:schemeClr val="dk1"/>
              </a:buClr>
              <a:buSzPts val="2000"/>
              <a:buFont typeface="Arial"/>
              <a:buChar char="•"/>
            </a:pPr>
            <a:r>
              <a:rPr lang="es-MX" sz="1800" dirty="0">
                <a:solidFill>
                  <a:schemeClr val="dk1"/>
                </a:solidFill>
                <a:latin typeface="Open Sans Light" panose="020B0306030504020204" pitchFamily="34" charset="0"/>
                <a:sym typeface="Open Sans"/>
              </a:rPr>
              <a:t>Acceda a todos los documentos y presentaciones del UASG en: </a:t>
            </a:r>
            <a:r>
              <a:rPr lang="es-MX" sz="1800" u="sng" dirty="0">
                <a:solidFill>
                  <a:schemeClr val="dk1"/>
                </a:solidFill>
                <a:latin typeface="Open Sans Light" panose="020B0306030504020204" pitchFamily="34" charset="0"/>
                <a:sym typeface="Open Sans"/>
                <a:hlinkClick r:id="rId5">
                  <a:extLst>
                    <a:ext uri="{A12FA001-AC4F-418D-AE19-62706E023703}">
                      <ahyp:hlinkClr xmlns:ahyp="http://schemas.microsoft.com/office/drawing/2018/hyperlinkcolor" val="tx"/>
                    </a:ext>
                  </a:extLst>
                </a:hlinkClick>
              </a:rPr>
              <a:t>https://uasg.tech</a:t>
            </a:r>
            <a:endParaRPr lang="es-MX" sz="1800" dirty="0">
              <a:latin typeface="Open Sans Light" panose="020B0306030504020204" pitchFamily="34" charset="0"/>
              <a:ea typeface="Open Sans Light" panose="020B0306030504020204" pitchFamily="34" charset="0"/>
              <a:cs typeface="Open Sans Light" panose="020B0306030504020204" pitchFamily="34" charset="0"/>
            </a:endParaRPr>
          </a:p>
          <a:p>
            <a:pPr marL="342900" marR="0" lvl="0" indent="-342900" algn="l" rtl="0">
              <a:spcBef>
                <a:spcPts val="400"/>
              </a:spcBef>
              <a:spcAft>
                <a:spcPts val="0"/>
              </a:spcAft>
              <a:buClr>
                <a:schemeClr val="dk1"/>
              </a:buClr>
              <a:buSzPts val="2000"/>
              <a:buFont typeface="Arial"/>
              <a:buChar char="•"/>
            </a:pPr>
            <a:r>
              <a:rPr lang="es-MX" sz="1800" dirty="0">
                <a:solidFill>
                  <a:schemeClr val="dk1"/>
                </a:solidFill>
                <a:latin typeface="Open Sans Light" panose="020B0306030504020204" pitchFamily="34" charset="0"/>
                <a:sym typeface="Open Sans"/>
              </a:rPr>
              <a:t>Acceda a los detalles del trabajo en curso desde las páginas wiki de la comunidad de la ICANN: </a:t>
            </a:r>
            <a:r>
              <a:rPr lang="es-MX" sz="1800" u="sng" dirty="0">
                <a:solidFill>
                  <a:schemeClr val="dk1"/>
                </a:solidFill>
                <a:latin typeface="Open Sans Light" panose="020B0306030504020204" pitchFamily="34" charset="0"/>
                <a:sym typeface="Open Sans"/>
                <a:hlinkClick r:id="rId6">
                  <a:extLst>
                    <a:ext uri="{A12FA001-AC4F-418D-AE19-62706E023703}">
                      <ahyp:hlinkClr xmlns:ahyp="http://schemas.microsoft.com/office/drawing/2018/hyperlinkcolor" val="tx"/>
                    </a:ext>
                  </a:extLst>
                </a:hlinkClick>
              </a:rPr>
              <a:t>https://community.icann.org/display/TUA</a:t>
            </a:r>
            <a:endParaRPr lang="es-MX" sz="1800" dirty="0">
              <a:latin typeface="Open Sans Light" panose="020B0306030504020204" pitchFamily="34" charset="0"/>
              <a:ea typeface="Open Sans Light" panose="020B0306030504020204" pitchFamily="34" charset="0"/>
              <a:cs typeface="Open Sans Light" panose="020B0306030504020204" pitchFamily="34" charset="0"/>
            </a:endParaRPr>
          </a:p>
          <a:p>
            <a:pPr marL="342900" marR="0" lvl="0" indent="-342900" algn="l" rtl="0">
              <a:spcBef>
                <a:spcPts val="400"/>
              </a:spcBef>
              <a:spcAft>
                <a:spcPts val="0"/>
              </a:spcAft>
              <a:buClr>
                <a:schemeClr val="dk1"/>
              </a:buClr>
              <a:buSzPts val="2000"/>
              <a:buFont typeface="Arial"/>
              <a:buChar char="•"/>
            </a:pPr>
            <a:r>
              <a:rPr lang="es-MX" sz="1800" dirty="0">
                <a:solidFill>
                  <a:schemeClr val="dk1"/>
                </a:solidFill>
                <a:latin typeface="Open Sans Light" panose="020B0306030504020204" pitchFamily="34" charset="0"/>
                <a:sym typeface="Open Sans"/>
              </a:rPr>
              <a:t>Suscríbase a la lista de debate sobre Aceptación Universal en: </a:t>
            </a:r>
            <a:r>
              <a:rPr lang="es-MX" sz="1800" u="sng" dirty="0">
                <a:solidFill>
                  <a:schemeClr val="dk1"/>
                </a:solidFill>
                <a:latin typeface="Open Sans Light" panose="020B0306030504020204" pitchFamily="34" charset="0"/>
                <a:sym typeface="Open Sans"/>
                <a:hlinkClick r:id="rId7">
                  <a:extLst>
                    <a:ext uri="{A12FA001-AC4F-418D-AE19-62706E023703}">
                      <ahyp:hlinkClr xmlns:ahyp="http://schemas.microsoft.com/office/drawing/2018/hyperlinkcolor" val="tx"/>
                    </a:ext>
                  </a:extLst>
                </a:hlinkClick>
              </a:rPr>
              <a:t>https://uasg.tech/subscribe</a:t>
            </a:r>
            <a:endParaRPr lang="es-MX" sz="18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342900" marR="0" lvl="0" indent="-342900" algn="l" rtl="0">
              <a:spcBef>
                <a:spcPts val="400"/>
              </a:spcBef>
              <a:spcAft>
                <a:spcPts val="0"/>
              </a:spcAft>
              <a:buClr>
                <a:schemeClr val="dk1"/>
              </a:buClr>
              <a:buSzPts val="2000"/>
              <a:buFont typeface="Arial"/>
              <a:buChar char="•"/>
            </a:pPr>
            <a:r>
              <a:rPr lang="es-MX" sz="1800" dirty="0">
                <a:solidFill>
                  <a:schemeClr val="dk1"/>
                </a:solidFill>
                <a:latin typeface="Open Sans Light" panose="020B0306030504020204" pitchFamily="34" charset="0"/>
                <a:sym typeface="Open Sans"/>
              </a:rPr>
              <a:t>Regístrese para participar en los grupos de trabajo sobre Aceptación Universal </a:t>
            </a:r>
            <a:r>
              <a:rPr lang="es-MX" sz="1800" u="sng" dirty="0">
                <a:solidFill>
                  <a:schemeClr val="dk1"/>
                </a:solidFill>
                <a:latin typeface="Open Sans Light" panose="020B0306030504020204" pitchFamily="34" charset="0"/>
                <a:sym typeface="Open Sans"/>
                <a:hlinkClick r:id="rId8">
                  <a:extLst>
                    <a:ext uri="{A12FA001-AC4F-418D-AE19-62706E023703}">
                      <ahyp:hlinkClr xmlns:ahyp="http://schemas.microsoft.com/office/drawing/2018/hyperlinkcolor" val="tx"/>
                    </a:ext>
                  </a:extLst>
                </a:hlinkClick>
              </a:rPr>
              <a:t>aquí</a:t>
            </a:r>
            <a:endParaRPr lang="es-MX" sz="18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342900" marR="0" lvl="0" indent="-342900" algn="l" rtl="0">
              <a:spcBef>
                <a:spcPts val="400"/>
              </a:spcBef>
              <a:spcAft>
                <a:spcPts val="0"/>
              </a:spcAft>
              <a:buClr>
                <a:schemeClr val="dk1"/>
              </a:buClr>
              <a:buSzPts val="2000"/>
              <a:buFont typeface="Arial"/>
              <a:buChar char="•"/>
            </a:pPr>
            <a:r>
              <a:rPr lang="es-MX" sz="1800" dirty="0">
                <a:latin typeface="Open Sans Light" panose="020B0306030504020204" pitchFamily="34" charset="0"/>
              </a:rPr>
              <a:t>Siga al UASG en las redes sociales y utilice el hashtag #Internet4All:</a:t>
            </a:r>
            <a:endParaRPr lang="es-MX" sz="1800" dirty="0">
              <a:latin typeface="Open Sans Light" panose="020B0306030504020204" pitchFamily="34" charset="0"/>
              <a:ea typeface="Open Sans Light" panose="020B0306030504020204" pitchFamily="34" charset="0"/>
              <a:cs typeface="Open Sans Light" panose="020B0306030504020204" pitchFamily="34" charset="0"/>
            </a:endParaRPr>
          </a:p>
          <a:p>
            <a:pPr marL="342900" marR="0" lvl="0" indent="-342900" algn="l" rtl="0">
              <a:spcBef>
                <a:spcPts val="400"/>
              </a:spcBef>
              <a:spcAft>
                <a:spcPts val="0"/>
              </a:spcAft>
              <a:buClr>
                <a:schemeClr val="dk1"/>
              </a:buClr>
              <a:buSzPts val="2000"/>
              <a:buFont typeface="Arial"/>
              <a:buChar char="•"/>
            </a:pPr>
            <a:endParaRPr lang="es-MX" sz="18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TextBox 1">
            <a:extLst>
              <a:ext uri="{FF2B5EF4-FFF2-40B4-BE49-F238E27FC236}">
                <a16:creationId xmlns:a16="http://schemas.microsoft.com/office/drawing/2014/main" id="{1850A6BF-80BD-1C2B-C492-1336CBF99C26}"/>
              </a:ext>
            </a:extLst>
          </p:cNvPr>
          <p:cNvSpPr txBox="1"/>
          <p:nvPr/>
        </p:nvSpPr>
        <p:spPr>
          <a:xfrm>
            <a:off x="666893" y="5467804"/>
            <a:ext cx="7262649" cy="1241365"/>
          </a:xfrm>
          <a:prstGeom prst="rect">
            <a:avLst/>
          </a:prstGeom>
          <a:noFill/>
        </p:spPr>
        <p:txBody>
          <a:bodyPr wrap="square" rtlCol="0">
            <a:spAutoFit/>
          </a:bodyPr>
          <a:lstStyle/>
          <a:p>
            <a:pPr lvl="3">
              <a:spcBef>
                <a:spcPts val="400"/>
              </a:spcBef>
              <a:buClr>
                <a:schemeClr val="dk1"/>
              </a:buClr>
              <a:buSzPts val="2000"/>
            </a:pPr>
            <a:r>
              <a:rPr lang="es-MX" sz="1800" dirty="0">
                <a:latin typeface="Open Sans Light" panose="020B0306030504020204" pitchFamily="34" charset="0"/>
              </a:rPr>
              <a:t>X (anteriormente Twitter): @UASGTech</a:t>
            </a:r>
            <a:endParaRPr lang="es-MX" sz="1800" dirty="0">
              <a:latin typeface="Open Sans Light" panose="020B0306030504020204" pitchFamily="34" charset="0"/>
              <a:ea typeface="Open Sans Light" panose="020B0306030504020204" pitchFamily="34" charset="0"/>
              <a:cs typeface="Open Sans Light" panose="020B0306030504020204" pitchFamily="34" charset="0"/>
            </a:endParaRPr>
          </a:p>
          <a:p>
            <a:pPr marR="0" lvl="0" algn="l" rtl="0">
              <a:spcBef>
                <a:spcPts val="400"/>
              </a:spcBef>
              <a:spcAft>
                <a:spcPts val="0"/>
              </a:spcAft>
              <a:buClr>
                <a:schemeClr val="dk1"/>
              </a:buClr>
              <a:buSzPts val="2000"/>
            </a:pPr>
            <a:r>
              <a:rPr lang="es-MX" sz="1800" dirty="0">
                <a:latin typeface="Open Sans Light" panose="020B0306030504020204" pitchFamily="34" charset="0"/>
              </a:rPr>
              <a:t>LinkedIn: https://www.linkedin.com/company/uasgtech/</a:t>
            </a:r>
          </a:p>
          <a:p>
            <a:pPr marR="0" lvl="0" algn="l" rtl="0">
              <a:spcBef>
                <a:spcPts val="400"/>
              </a:spcBef>
              <a:spcAft>
                <a:spcPts val="0"/>
              </a:spcAft>
              <a:buClr>
                <a:schemeClr val="dk1"/>
              </a:buClr>
              <a:buSzPts val="2000"/>
            </a:pPr>
            <a:r>
              <a:rPr lang="es-MX" sz="1800" dirty="0">
                <a:latin typeface="Open Sans Light" panose="020B0306030504020204" pitchFamily="34" charset="0"/>
              </a:rPr>
              <a:t>Facebook: https://www.facebook.com/uasgtech/</a:t>
            </a:r>
          </a:p>
          <a:p>
            <a:endParaRPr lang="es-MX"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35"/>
          <p:cNvSpPr txBox="1">
            <a:spLocks noGrp="1"/>
          </p:cNvSpPr>
          <p:nvPr>
            <p:ph type="title"/>
          </p:nvPr>
        </p:nvSpPr>
        <p:spPr>
          <a:xfrm>
            <a:off x="320041" y="275167"/>
            <a:ext cx="8699973"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dirty="0"/>
              <a:t>Participe con la ICANN: Programas de becas y NextGen  </a:t>
            </a:r>
          </a:p>
        </p:txBody>
      </p:sp>
      <p:sp>
        <p:nvSpPr>
          <p:cNvPr id="445" name="Google Shape;445;p35"/>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74930" algn="l" rtl="0">
              <a:spcBef>
                <a:spcPts val="0"/>
              </a:spcBef>
              <a:spcAft>
                <a:spcPts val="0"/>
              </a:spcAft>
              <a:buClr>
                <a:schemeClr val="accent3"/>
              </a:buClr>
              <a:buSzPts val="1700"/>
              <a:buFont typeface="Merriweather Sans"/>
              <a:buNone/>
            </a:pPr>
            <a:endParaRPr lang="es-MX" sz="1800" dirty="0"/>
          </a:p>
          <a:p>
            <a:pPr marL="274320" lvl="0" indent="-182880" algn="l" rtl="0">
              <a:spcBef>
                <a:spcPts val="400"/>
              </a:spcBef>
              <a:spcAft>
                <a:spcPts val="0"/>
              </a:spcAft>
              <a:buClr>
                <a:schemeClr val="accent3"/>
              </a:buClr>
              <a:buSzPts val="1700"/>
              <a:buFont typeface="Merriweather Sans"/>
              <a:buChar char="*"/>
            </a:pPr>
            <a:r>
              <a:rPr lang="es-MX" sz="1800" dirty="0"/>
              <a:t>El objetivo del Programa de Becas de la ICANN es fortalecer la diversidad del modelo de múltiples partes interesadas mediante la promoción de oportunidades para que las personas provenientes de comunidades desatendidas y subrepresentadas participen activamente en la comunidad de la ICANN.</a:t>
            </a:r>
          </a:p>
          <a:p>
            <a:pPr marL="548640" lvl="1" indent="-182880" algn="l" rtl="0">
              <a:spcBef>
                <a:spcPts val="360"/>
              </a:spcBef>
              <a:spcAft>
                <a:spcPts val="0"/>
              </a:spcAft>
              <a:buSzPts val="1530"/>
              <a:buChar char="*"/>
            </a:pPr>
            <a:r>
              <a:rPr lang="es-MX"/>
              <a:t>Presente la solicitud para el </a:t>
            </a:r>
            <a:r>
              <a:rPr lang="es-MX" u="sng" dirty="0">
                <a:solidFill>
                  <a:schemeClr val="hlink"/>
                </a:solidFill>
                <a:hlinkClick r:id="rId3"/>
              </a:rPr>
              <a:t>Programa de </a:t>
            </a:r>
            <a:r>
              <a:rPr lang="es-MX" dirty="0">
                <a:solidFill>
                  <a:schemeClr val="hlink"/>
                </a:solidFill>
                <a:hlinkClick r:id="rId3"/>
              </a:rPr>
              <a:t>Becas de la ICANN</a:t>
            </a:r>
            <a:r>
              <a:rPr lang="es-MX"/>
              <a:t> para participar</a:t>
            </a:r>
            <a:endParaRPr lang="es-MX" dirty="0"/>
          </a:p>
          <a:p>
            <a:pPr marL="274320" lvl="0" indent="-74930" algn="l" rtl="0">
              <a:spcBef>
                <a:spcPts val="400"/>
              </a:spcBef>
              <a:spcAft>
                <a:spcPts val="0"/>
              </a:spcAft>
              <a:buClr>
                <a:schemeClr val="accent3"/>
              </a:buClr>
              <a:buSzPts val="1700"/>
              <a:buFont typeface="Merriweather Sans"/>
              <a:buNone/>
            </a:pPr>
            <a:endParaRPr lang="es-MX" sz="1800" dirty="0"/>
          </a:p>
          <a:p>
            <a:pPr marL="274320" lvl="0" indent="-182880" algn="l" rtl="0">
              <a:spcBef>
                <a:spcPts val="400"/>
              </a:spcBef>
              <a:spcAft>
                <a:spcPts val="0"/>
              </a:spcAft>
              <a:buClr>
                <a:schemeClr val="accent3"/>
              </a:buClr>
              <a:buSzPts val="1700"/>
              <a:buFont typeface="Merriweather Sans"/>
              <a:buChar char="*"/>
            </a:pPr>
            <a:r>
              <a:rPr lang="es-MX" sz="1800" dirty="0"/>
              <a:t>La organización de la ICANN ha iniciado la búsqueda de la próxima generación de personas interesadas en participar activamente en sus comunidades regionales y forjar el futuro de las políticas de Internet a nivel global. Cada día, se llevan a cabo actividades significativas dentro de la ICANN.</a:t>
            </a:r>
          </a:p>
          <a:p>
            <a:pPr marL="548640" lvl="1" indent="-182880" algn="l" rtl="0">
              <a:spcBef>
                <a:spcPts val="360"/>
              </a:spcBef>
              <a:spcAft>
                <a:spcPts val="0"/>
              </a:spcAft>
              <a:buSzPts val="1530"/>
              <a:buChar char="*"/>
            </a:pPr>
            <a:r>
              <a:rPr lang="es-MX"/>
              <a:t>Presente la solicitud para el Programa </a:t>
            </a:r>
            <a:r>
              <a:rPr lang="es-MX" u="sng" dirty="0">
                <a:solidFill>
                  <a:schemeClr val="hlink"/>
                </a:solidFill>
                <a:hlinkClick r:id="rId4"/>
              </a:rPr>
              <a:t>ICANN NextGen</a:t>
            </a:r>
            <a:r>
              <a:rPr lang="es-MX"/>
              <a:t> para participar</a:t>
            </a:r>
            <a:endParaRPr lang="es-MX" dirty="0"/>
          </a:p>
          <a:p>
            <a:pPr marL="91440" lvl="0" indent="0" algn="l" rtl="0">
              <a:spcBef>
                <a:spcPts val="400"/>
              </a:spcBef>
              <a:spcAft>
                <a:spcPts val="0"/>
              </a:spcAft>
              <a:buSzPts val="1700"/>
              <a:buNone/>
            </a:pPr>
            <a:endParaRPr lang="es-MX" sz="1800" dirty="0"/>
          </a:p>
          <a:p>
            <a:pPr marL="1097280" lvl="3" indent="-107315" algn="l" rtl="0">
              <a:spcBef>
                <a:spcPts val="280"/>
              </a:spcBef>
              <a:spcAft>
                <a:spcPts val="0"/>
              </a:spcAft>
              <a:buSzPts val="1190"/>
              <a:buNone/>
            </a:pPr>
            <a:endParaRPr lang="es-MX"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dirty="0"/>
              <a:t>Multilingüismo, una clave para la inclusión digital</a:t>
            </a:r>
          </a:p>
        </p:txBody>
      </p:sp>
      <p:sp>
        <p:nvSpPr>
          <p:cNvPr id="88" name="Google Shape;88;p2"/>
          <p:cNvSpPr txBox="1">
            <a:spLocks noGrp="1"/>
          </p:cNvSpPr>
          <p:nvPr>
            <p:ph type="body" idx="1"/>
          </p:nvPr>
        </p:nvSpPr>
        <p:spPr>
          <a:xfrm>
            <a:off x="320674" y="1318686"/>
            <a:ext cx="8687401" cy="4620517"/>
          </a:xfrm>
          <a:prstGeom prst="rect">
            <a:avLst/>
          </a:prstGeom>
          <a:noFill/>
          <a:ln>
            <a:noFill/>
          </a:ln>
        </p:spPr>
        <p:txBody>
          <a:bodyPr spcFirstLastPara="1" wrap="square" lIns="91425" tIns="45700" rIns="91425" bIns="45700" anchor="t" anchorCtr="0">
            <a:noAutofit/>
          </a:bodyPr>
          <a:lstStyle/>
          <a:p>
            <a:r>
              <a:rPr lang="es-MX" sz="1800" dirty="0"/>
              <a:t>Una Internet lingüísticamente diversa contribuye significativamente a una sociedad basada en el conocimiento al reducir la brecha digital.</a:t>
            </a:r>
            <a:endParaRPr lang="es-MX" sz="1800" b="0" i="0" u="none" strike="noStrike" dirty="0">
              <a:solidFill>
                <a:srgbClr val="000000"/>
              </a:solidFill>
              <a:effectLst/>
              <a:latin typeface="Arial" panose="020B0604020202020204" pitchFamily="34" charset="0"/>
            </a:endParaRPr>
          </a:p>
          <a:p>
            <a:pPr marL="0" indent="0">
              <a:spcBef>
                <a:spcPts val="0"/>
              </a:spcBef>
              <a:buNone/>
            </a:pPr>
            <a:endParaRPr lang="es-MX" sz="1800" b="0" i="0" u="none" strike="noStrike" dirty="0">
              <a:solidFill>
                <a:srgbClr val="000000"/>
              </a:solidFill>
              <a:effectLst/>
              <a:latin typeface="Arial" panose="020B0604020202020204" pitchFamily="34" charset="0"/>
            </a:endParaRPr>
          </a:p>
          <a:p>
            <a:pPr>
              <a:spcBef>
                <a:spcPts val="0"/>
              </a:spcBef>
            </a:pPr>
            <a:r>
              <a:rPr lang="es-MX" sz="1800" dirty="0"/>
              <a:t>Por lo tanto, la diversidad lingüística en línea fue un principio fundamental de la </a:t>
            </a:r>
            <a:r>
              <a:rPr lang="es-MX" sz="1800" u="sng" dirty="0">
                <a:solidFill>
                  <a:srgbClr val="1155CC"/>
                </a:solidFill>
                <a:latin typeface="Open Sans" panose="020B0606030504020204" pitchFamily="34" charset="0"/>
                <a:hlinkClick r:id="rId3"/>
              </a:rPr>
              <a:t>Declaración</a:t>
            </a:r>
            <a:r>
              <a:rPr lang="es-MX" sz="1800" i="0" u="sng" strike="noStrike" dirty="0">
                <a:solidFill>
                  <a:srgbClr val="1155CC"/>
                </a:solidFill>
                <a:effectLst/>
                <a:latin typeface="Open Sans" panose="020B0606030504020204" pitchFamily="34" charset="0"/>
                <a:hlinkClick r:id="rId3"/>
              </a:rPr>
              <a:t>de Ginebra de la CMSI</a:t>
            </a:r>
            <a:r>
              <a:rPr lang="es-MX"/>
              <a:t> </a:t>
            </a:r>
            <a:r>
              <a:rPr lang="es-MX" sz="1800" dirty="0"/>
              <a:t>en 2003, que desembocó en un compromiso "hacia el multilingüismo de Internet" en la </a:t>
            </a:r>
            <a:r>
              <a:rPr lang="es-MX" sz="1800" i="0" u="sng" strike="noStrike" dirty="0">
                <a:solidFill>
                  <a:srgbClr val="1155CC"/>
                </a:solidFill>
                <a:effectLst/>
                <a:latin typeface="Open Sans" panose="020B0606030504020204" pitchFamily="34" charset="0"/>
                <a:hlinkClick r:id="rId4"/>
              </a:rPr>
              <a:t>Agenda de Túnez de la CMSI</a:t>
            </a:r>
            <a:r>
              <a:rPr lang="es-MX"/>
              <a:t> </a:t>
            </a:r>
            <a:r>
              <a:rPr lang="es-MX" sz="1800" dirty="0"/>
              <a:t>en 2005. En ella, se solicitaba específicamente lo siguiente:</a:t>
            </a:r>
          </a:p>
          <a:p>
            <a:pPr lvl="1">
              <a:spcBef>
                <a:spcPts val="0"/>
              </a:spcBef>
            </a:pPr>
            <a:r>
              <a:rPr lang="es-MX"/>
              <a:t>Avanzar en la introducción del multilingüismo en los nombres de dominio y las direcciones de correo electrónico mediante la aplicación de programas y el refuerzo de la cooperación para su despliegue mundial.</a:t>
            </a:r>
            <a:endParaRPr lang="es-MX" dirty="0"/>
          </a:p>
          <a:p>
            <a:pPr marL="91440" lvl="0" indent="0" algn="l" rtl="0">
              <a:spcBef>
                <a:spcPts val="0"/>
              </a:spcBef>
              <a:spcAft>
                <a:spcPts val="0"/>
              </a:spcAft>
              <a:buClr>
                <a:schemeClr val="accent3"/>
              </a:buClr>
              <a:buSzPts val="1530"/>
              <a:buNone/>
            </a:pPr>
            <a:endParaRPr lang="es-MX" sz="1800" dirty="0"/>
          </a:p>
          <a:p>
            <a:pPr marL="91440" lvl="0" indent="0" algn="l" rtl="0">
              <a:spcBef>
                <a:spcPts val="1200"/>
              </a:spcBef>
              <a:spcAft>
                <a:spcPts val="0"/>
              </a:spcAft>
              <a:buSzPts val="1700"/>
              <a:buNone/>
            </a:pPr>
            <a:endParaRPr lang="es-MX" dirty="0"/>
          </a:p>
        </p:txBody>
      </p:sp>
    </p:spTree>
    <p:extLst>
      <p:ext uri="{BB962C8B-B14F-4D97-AF65-F5344CB8AC3E}">
        <p14:creationId xmlns:p14="http://schemas.microsoft.com/office/powerpoint/2010/main" val="25484928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36"/>
          <p:cNvSpPr txBox="1">
            <a:spLocks noGrp="1"/>
          </p:cNvSpPr>
          <p:nvPr>
            <p:ph type="title"/>
          </p:nvPr>
        </p:nvSpPr>
        <p:spPr>
          <a:xfrm>
            <a:off x="915988" y="1822231"/>
            <a:ext cx="5935662" cy="20392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Open Sans"/>
              <a:buNone/>
            </a:pPr>
            <a:r>
              <a:rPr lang="es-MX"/>
              <a:t>Principios de la Aceptación Universal</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37"/>
          <p:cNvSpPr txBox="1">
            <a:spLocks noGrp="1"/>
          </p:cNvSpPr>
          <p:nvPr>
            <p:ph type="title"/>
          </p:nvPr>
        </p:nvSpPr>
        <p:spPr>
          <a:xfrm>
            <a:off x="3643611" y="64139"/>
            <a:ext cx="4912149" cy="789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FFFF"/>
              </a:buClr>
              <a:buSzPts val="3200"/>
              <a:buFont typeface="Open Sans"/>
              <a:buNone/>
            </a:pPr>
            <a:r>
              <a:rPr lang="es-MX"/>
              <a:t>Aceptar</a:t>
            </a:r>
          </a:p>
        </p:txBody>
      </p:sp>
      <p:sp>
        <p:nvSpPr>
          <p:cNvPr id="457" name="Google Shape;457;p37"/>
          <p:cNvSpPr/>
          <p:nvPr/>
        </p:nvSpPr>
        <p:spPr>
          <a:xfrm>
            <a:off x="366540" y="2665711"/>
            <a:ext cx="3276288"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200" dirty="0">
                <a:solidFill>
                  <a:schemeClr val="accent2"/>
                </a:solidFill>
                <a:latin typeface="Open Sans"/>
                <a:sym typeface="Open Sans"/>
              </a:rPr>
              <a:t>Proceso por el cual una dirección de correo electrónico o un nombre de dominio es recibido como una cadena de caracteres de una interfaz del usuario, un archivo o una API (Interfaz de Programa de Aplicaciones).</a:t>
            </a:r>
            <a:endParaRPr lang="es-MX" dirty="0"/>
          </a:p>
        </p:txBody>
      </p:sp>
      <p:sp>
        <p:nvSpPr>
          <p:cNvPr id="458" name="Google Shape;458;p37"/>
          <p:cNvSpPr/>
          <p:nvPr/>
        </p:nvSpPr>
        <p:spPr>
          <a:xfrm>
            <a:off x="3642829" y="1564153"/>
            <a:ext cx="5158271" cy="35394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400" dirty="0">
                <a:solidFill>
                  <a:schemeClr val="dk2"/>
                </a:solidFill>
                <a:latin typeface="Open Sans"/>
                <a:sym typeface="Open Sans"/>
              </a:rPr>
              <a:t>Recomendaciones del UASG </a:t>
            </a:r>
            <a:endParaRPr lang="es-MX" dirty="0"/>
          </a:p>
          <a:p>
            <a:pPr marL="525780" marR="0" lvl="1" indent="-342900" algn="l" rtl="0">
              <a:spcBef>
                <a:spcPts val="2000"/>
              </a:spcBef>
              <a:spcAft>
                <a:spcPts val="0"/>
              </a:spcAft>
              <a:buClr>
                <a:schemeClr val="accent3"/>
              </a:buClr>
              <a:buSzPts val="1530"/>
              <a:buFont typeface="Merriweather Sans"/>
              <a:buChar char="*"/>
            </a:pPr>
            <a:r>
              <a:rPr lang="es-MX" sz="1800" b="0" i="0" u="none" strike="noStrike" cap="none" dirty="0">
                <a:solidFill>
                  <a:schemeClr val="dk2"/>
                </a:solidFill>
                <a:latin typeface="Open Sans Light"/>
                <a:sym typeface="Open Sans Light"/>
              </a:rPr>
              <a:t>Los elementos de la iInterfaz de usuario deben admitir:</a:t>
            </a:r>
            <a:endParaRPr lang="es-MX" dirty="0"/>
          </a:p>
          <a:p>
            <a:pPr marL="982980" marR="0" lvl="2" indent="-342900" algn="l" rtl="0">
              <a:spcBef>
                <a:spcPts val="600"/>
              </a:spcBef>
              <a:spcAft>
                <a:spcPts val="0"/>
              </a:spcAft>
              <a:buClr>
                <a:schemeClr val="accent3"/>
              </a:buClr>
              <a:buSzPts val="1360"/>
              <a:buFont typeface="Merriweather Sans"/>
              <a:buChar char="*"/>
            </a:pPr>
            <a:r>
              <a:rPr lang="es-MX" sz="1600" b="0" i="0" u="none" strike="noStrike" cap="none">
                <a:solidFill>
                  <a:schemeClr val="dk2"/>
                </a:solidFill>
                <a:latin typeface="Open Sans Light"/>
                <a:sym typeface="Open Sans Light"/>
              </a:rPr>
              <a:t>Unicode</a:t>
            </a:r>
            <a:endParaRPr lang="es-MX" dirty="0"/>
          </a:p>
          <a:p>
            <a:pPr marL="982980" marR="0" lvl="2" indent="-342900" algn="l" rtl="0">
              <a:spcBef>
                <a:spcPts val="400"/>
              </a:spcBef>
              <a:spcAft>
                <a:spcPts val="0"/>
              </a:spcAft>
              <a:buClr>
                <a:schemeClr val="accent3"/>
              </a:buClr>
              <a:buSzPts val="1360"/>
              <a:buFont typeface="Merriweather Sans"/>
              <a:buChar char="*"/>
            </a:pPr>
            <a:r>
              <a:rPr lang="es-MX" sz="1600" b="0" i="0" u="none" strike="noStrike" cap="none" dirty="0">
                <a:solidFill>
                  <a:schemeClr val="dk2"/>
                </a:solidFill>
                <a:latin typeface="Open Sans Light"/>
                <a:sym typeface="Open Sans Light"/>
              </a:rPr>
              <a:t>Cadenas de caracteres de hasta 256 caracteres</a:t>
            </a:r>
            <a:endParaRPr lang="es-MX" dirty="0"/>
          </a:p>
          <a:p>
            <a:pPr marL="525780" marR="0" lvl="1" indent="-342900" algn="l" rtl="0">
              <a:spcBef>
                <a:spcPts val="1600"/>
              </a:spcBef>
              <a:spcAft>
                <a:spcPts val="0"/>
              </a:spcAft>
              <a:buClr>
                <a:schemeClr val="accent3"/>
              </a:buClr>
              <a:buSzPts val="1530"/>
              <a:buFont typeface="Merriweather Sans"/>
              <a:buChar char="*"/>
            </a:pPr>
            <a:r>
              <a:rPr lang="es-MX" sz="1800" b="0" i="0" u="none" strike="noStrike" cap="none" dirty="0">
                <a:solidFill>
                  <a:schemeClr val="dk2"/>
                </a:solidFill>
                <a:latin typeface="Open Sans Light"/>
                <a:sym typeface="Open Sans Light"/>
              </a:rPr>
              <a:t>Texto codificado compatible con ASCII ("con Punycode") en lugar de Unicode:</a:t>
            </a:r>
            <a:endParaRPr lang="es-MX" dirty="0"/>
          </a:p>
          <a:p>
            <a:pPr marL="982980" marR="0" lvl="2" indent="-342900" algn="l" rtl="0">
              <a:spcBef>
                <a:spcPts val="600"/>
              </a:spcBef>
              <a:spcAft>
                <a:spcPts val="0"/>
              </a:spcAft>
              <a:buClr>
                <a:schemeClr val="accent3"/>
              </a:buClr>
              <a:buSzPts val="1360"/>
              <a:buFont typeface="Merriweather Sans"/>
              <a:buChar char="*"/>
            </a:pPr>
            <a:r>
              <a:rPr lang="es-MX" sz="1600" b="0" i="0" u="none" strike="noStrike" cap="none" dirty="0">
                <a:solidFill>
                  <a:schemeClr val="dk2"/>
                </a:solidFill>
                <a:latin typeface="Open Sans Light"/>
                <a:sym typeface="Open Sans Light"/>
              </a:rPr>
              <a:t>Unicode se muestra de forma predeterminada</a:t>
            </a:r>
            <a:endParaRPr lang="es-MX" dirty="0"/>
          </a:p>
          <a:p>
            <a:pPr marL="982980" marR="0" lvl="2" indent="-342900" algn="l" rtl="0">
              <a:spcBef>
                <a:spcPts val="400"/>
              </a:spcBef>
              <a:spcAft>
                <a:spcPts val="0"/>
              </a:spcAft>
              <a:buClr>
                <a:schemeClr val="accent3"/>
              </a:buClr>
              <a:buSzPts val="1360"/>
              <a:buFont typeface="Merriweather Sans"/>
              <a:buChar char="*"/>
            </a:pPr>
            <a:r>
              <a:rPr lang="es-MX" sz="1600" b="0" i="0" u="none" strike="noStrike" cap="none" dirty="0">
                <a:solidFill>
                  <a:schemeClr val="dk2"/>
                </a:solidFill>
                <a:latin typeface="Open Sans Light"/>
                <a:sym typeface="Open Sans Light"/>
              </a:rPr>
              <a:t>El texto con Punycode se visualiza </a:t>
            </a:r>
            <a:r>
              <a:rPr lang="es-MX" sz="1600" b="0" i="1" u="none" strike="noStrike" cap="none" dirty="0">
                <a:solidFill>
                  <a:schemeClr val="dk2"/>
                </a:solidFill>
                <a:latin typeface="Open Sans Light"/>
                <a:sym typeface="Open Sans Light"/>
              </a:rPr>
              <a:t>solo</a:t>
            </a:r>
            <a:r>
              <a:rPr lang="es-MX" sz="1600" b="0" i="0" u="none" strike="noStrike" cap="none" dirty="0">
                <a:solidFill>
                  <a:schemeClr val="dk2"/>
                </a:solidFill>
                <a:latin typeface="Open Sans Light"/>
                <a:sym typeface="Open Sans Light"/>
              </a:rPr>
              <a:t> cuando aporta un beneficio</a:t>
            </a:r>
            <a:r>
              <a:rPr lang="es-MX"/>
              <a:t>.</a:t>
            </a:r>
            <a:endParaRPr lang="es-MX" sz="1800" b="0" i="0" u="none" strike="noStrike" cap="none" dirty="0">
              <a:solidFill>
                <a:schemeClr val="dk2"/>
              </a:solidFill>
              <a:latin typeface="Open Sans Light"/>
              <a:ea typeface="Open Sans Light"/>
              <a:cs typeface="Open Sans Light"/>
              <a:sym typeface="Open Sans Light"/>
            </a:endParaRPr>
          </a:p>
          <a:p>
            <a:pPr marL="525780" marR="0" lvl="1" indent="-256540" algn="l" rtl="0">
              <a:spcBef>
                <a:spcPts val="400"/>
              </a:spcBef>
              <a:spcAft>
                <a:spcPts val="0"/>
              </a:spcAft>
              <a:buClr>
                <a:schemeClr val="accent3"/>
              </a:buClr>
              <a:buSzPts val="1360"/>
              <a:buFont typeface="Merriweather Sans"/>
              <a:buNone/>
            </a:pPr>
            <a:endParaRPr lang="es-MX" sz="1600" b="0" i="0" u="none" strike="noStrike" cap="none" dirty="0">
              <a:solidFill>
                <a:schemeClr val="dk2"/>
              </a:solidFill>
              <a:latin typeface="Open Sans Light"/>
              <a:ea typeface="Open Sans Light"/>
              <a:cs typeface="Open Sans Light"/>
              <a:sym typeface="Open Sans Light"/>
            </a:endParaRPr>
          </a:p>
        </p:txBody>
      </p:sp>
      <p:pic>
        <p:nvPicPr>
          <p:cNvPr id="459" name="Google Shape;459;p37" descr="ua-capability-icons_wht_Accept.png"/>
          <p:cNvPicPr preferRelativeResize="0"/>
          <p:nvPr/>
        </p:nvPicPr>
        <p:blipFill rotWithShape="1">
          <a:blip r:embed="rId3">
            <a:alphaModFix/>
          </a:blip>
          <a:srcRect/>
          <a:stretch/>
        </p:blipFill>
        <p:spPr>
          <a:xfrm>
            <a:off x="1165017" y="315913"/>
            <a:ext cx="885702" cy="88570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38"/>
          <p:cNvSpPr txBox="1">
            <a:spLocks noGrp="1"/>
          </p:cNvSpPr>
          <p:nvPr>
            <p:ph type="title"/>
          </p:nvPr>
        </p:nvSpPr>
        <p:spPr>
          <a:xfrm>
            <a:off x="3643611" y="64139"/>
            <a:ext cx="4912149" cy="789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FFFF"/>
              </a:buClr>
              <a:buSzPts val="3200"/>
              <a:buFont typeface="Open Sans"/>
              <a:buNone/>
            </a:pPr>
            <a:r>
              <a:rPr lang="es-MX"/>
              <a:t>Validar</a:t>
            </a:r>
          </a:p>
        </p:txBody>
      </p:sp>
      <p:sp>
        <p:nvSpPr>
          <p:cNvPr id="466" name="Google Shape;466;p38"/>
          <p:cNvSpPr/>
          <p:nvPr/>
        </p:nvSpPr>
        <p:spPr>
          <a:xfrm>
            <a:off x="366541" y="2670769"/>
            <a:ext cx="3116263"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200">
                <a:solidFill>
                  <a:schemeClr val="accent2"/>
                </a:solidFill>
                <a:latin typeface="Open Sans"/>
                <a:sym typeface="Open Sans"/>
              </a:rPr>
              <a:t>Proceso por el cual una dirección de correo electrónico o un nombre de dominio, recibido o emitido, se comprueba para verificar si la sintaxis es correcta. </a:t>
            </a:r>
            <a:endParaRPr lang="es-MX"/>
          </a:p>
        </p:txBody>
      </p:sp>
      <p:sp>
        <p:nvSpPr>
          <p:cNvPr id="467" name="Google Shape;467;p38"/>
          <p:cNvSpPr/>
          <p:nvPr/>
        </p:nvSpPr>
        <p:spPr>
          <a:xfrm>
            <a:off x="3642829" y="1564152"/>
            <a:ext cx="5158271" cy="48184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MX" sz="2400">
                <a:solidFill>
                  <a:srgbClr val="000000"/>
                </a:solidFill>
                <a:latin typeface="Open Sans"/>
                <a:sym typeface="Open Sans"/>
              </a:rPr>
              <a:t>Recomendaciones del UASG </a:t>
            </a:r>
            <a:endParaRPr lang="es-MX"/>
          </a:p>
          <a:p>
            <a:pPr marL="525780" marR="0" lvl="1" indent="-342900" algn="l" rtl="0">
              <a:spcBef>
                <a:spcPts val="2000"/>
              </a:spcBef>
              <a:spcAft>
                <a:spcPts val="0"/>
              </a:spcAft>
              <a:buClr>
                <a:schemeClr val="accent3"/>
              </a:buClr>
              <a:buSzPts val="1530"/>
              <a:buFont typeface="Merriweather Sans"/>
              <a:buChar char="*"/>
            </a:pPr>
            <a:r>
              <a:rPr lang="es-MX" sz="1800" b="0" i="0" u="none" strike="noStrike" cap="none">
                <a:solidFill>
                  <a:srgbClr val="000000"/>
                </a:solidFill>
                <a:latin typeface="Open Sans Light"/>
                <a:sym typeface="Open Sans Light"/>
              </a:rPr>
              <a:t>La forma más fácil de asegurarse de que se aceptan todos los nombres de dominio válidos</a:t>
            </a:r>
            <a:endParaRPr lang="es-MX" sz="1600" b="0" i="0" u="none" strike="noStrike" cap="none">
              <a:solidFill>
                <a:srgbClr val="000000"/>
              </a:solidFill>
              <a:latin typeface="Open Sans Light"/>
              <a:ea typeface="Open Sans Light"/>
              <a:cs typeface="Open Sans Light"/>
              <a:sym typeface="Open Sans Light"/>
            </a:endParaRPr>
          </a:p>
          <a:p>
            <a:pPr marL="525780" marR="0" lvl="1" indent="-342900" algn="l" rtl="0">
              <a:spcBef>
                <a:spcPts val="1800"/>
              </a:spcBef>
              <a:spcAft>
                <a:spcPts val="0"/>
              </a:spcAft>
              <a:buClr>
                <a:schemeClr val="accent3"/>
              </a:buClr>
              <a:buSzPts val="1530"/>
              <a:buFont typeface="Merriweather Sans"/>
              <a:buChar char="*"/>
            </a:pPr>
            <a:r>
              <a:rPr lang="es-MX" sz="1800" b="0" i="0" u="none" strike="noStrike" cap="none">
                <a:solidFill>
                  <a:srgbClr val="000000"/>
                </a:solidFill>
                <a:latin typeface="Open Sans Light"/>
                <a:sym typeface="Open Sans Light"/>
              </a:rPr>
              <a:t>No debería tener lugar a menos que sea necesario. En caso afirmativo:</a:t>
            </a:r>
            <a:endParaRPr lang="es-MX"/>
          </a:p>
          <a:p>
            <a:pPr marL="822960" marR="0" lvl="2" indent="-274320" algn="l" rtl="0">
              <a:spcBef>
                <a:spcPts val="600"/>
              </a:spcBef>
              <a:spcAft>
                <a:spcPts val="0"/>
              </a:spcAft>
              <a:buClr>
                <a:schemeClr val="accent3"/>
              </a:buClr>
              <a:buSzPts val="1190"/>
              <a:buFont typeface="Merriweather Sans"/>
              <a:buChar char="*"/>
            </a:pPr>
            <a:r>
              <a:rPr lang="es-MX" sz="1400" b="0" i="0" u="none" strike="noStrike" cap="none">
                <a:solidFill>
                  <a:srgbClr val="000000"/>
                </a:solidFill>
                <a:latin typeface="Open Sans Light"/>
                <a:sym typeface="Open Sans Light"/>
              </a:rPr>
              <a:t>Verificar el TLD con la tabla autoritativa</a:t>
            </a:r>
            <a:endParaRPr lang="es-MX"/>
          </a:p>
          <a:p>
            <a:pPr marL="822960" marR="0" lvl="2" indent="-274320" algn="l" rtl="0">
              <a:spcBef>
                <a:spcPts val="400"/>
              </a:spcBef>
              <a:spcAft>
                <a:spcPts val="0"/>
              </a:spcAft>
              <a:buClr>
                <a:schemeClr val="accent3"/>
              </a:buClr>
              <a:buSzPts val="1190"/>
              <a:buFont typeface="Merriweather Sans"/>
              <a:buChar char="*"/>
            </a:pPr>
            <a:r>
              <a:rPr lang="es-MX" sz="1400" b="0" i="0" u="none" strike="noStrike" cap="none">
                <a:solidFill>
                  <a:srgbClr val="000000"/>
                </a:solidFill>
                <a:latin typeface="Open Sans Light"/>
                <a:sym typeface="Open Sans Light"/>
              </a:rPr>
              <a:t>Consultar el nombre de dominio con el DNS</a:t>
            </a:r>
            <a:endParaRPr lang="es-MX"/>
          </a:p>
          <a:p>
            <a:pPr marL="822960" marR="0" lvl="2" indent="-274320" algn="l" rtl="0">
              <a:spcBef>
                <a:spcPts val="400"/>
              </a:spcBef>
              <a:spcAft>
                <a:spcPts val="0"/>
              </a:spcAft>
              <a:buClr>
                <a:schemeClr val="accent3"/>
              </a:buClr>
              <a:buSzPts val="1190"/>
              <a:buFont typeface="Merriweather Sans"/>
              <a:buChar char="*"/>
            </a:pPr>
            <a:r>
              <a:rPr lang="es-MX" sz="1400" b="0" i="0" u="none" strike="noStrike" cap="none">
                <a:solidFill>
                  <a:srgbClr val="000000"/>
                </a:solidFill>
                <a:latin typeface="Open Sans Light"/>
                <a:sym typeface="Open Sans Light"/>
              </a:rPr>
              <a:t>Requerir la introducción repetida de la dirección de correo electrónico</a:t>
            </a:r>
            <a:endParaRPr lang="es-MX"/>
          </a:p>
          <a:p>
            <a:pPr marL="822960" marR="0" lvl="2" indent="-274320" algn="l" rtl="0">
              <a:spcBef>
                <a:spcPts val="400"/>
              </a:spcBef>
              <a:spcAft>
                <a:spcPts val="0"/>
              </a:spcAft>
              <a:buClr>
                <a:schemeClr val="accent3"/>
              </a:buClr>
              <a:buSzPts val="1190"/>
              <a:buFont typeface="Merriweather Sans"/>
              <a:buChar char="*"/>
            </a:pPr>
            <a:r>
              <a:rPr lang="es-MX" sz="1400" b="0" i="0" u="none" strike="noStrike" cap="none">
                <a:solidFill>
                  <a:srgbClr val="000000"/>
                </a:solidFill>
                <a:latin typeface="Open Sans Light"/>
                <a:sym typeface="Open Sans Light"/>
              </a:rPr>
              <a:t>Validar caracteres: sin puntos de código "no permitidos”</a:t>
            </a:r>
            <a:endParaRPr lang="es-MX"/>
          </a:p>
          <a:p>
            <a:pPr marL="822960" marR="0" lvl="2" indent="-274320" algn="l" rtl="0">
              <a:spcBef>
                <a:spcPts val="400"/>
              </a:spcBef>
              <a:spcAft>
                <a:spcPts val="0"/>
              </a:spcAft>
              <a:buClr>
                <a:schemeClr val="accent3"/>
              </a:buClr>
              <a:buSzPts val="1190"/>
              <a:buFont typeface="Merriweather Sans"/>
              <a:buChar char="*"/>
            </a:pPr>
            <a:r>
              <a:rPr lang="es-MX" sz="1400" b="0" i="0" u="none" strike="noStrike" cap="none">
                <a:solidFill>
                  <a:srgbClr val="000000"/>
                </a:solidFill>
                <a:latin typeface="Open Sans Light"/>
                <a:sym typeface="Open Sans Light"/>
              </a:rPr>
              <a:t>Limitarse a unas pocas reglas de etiqueta completa definidas en los documentos RFC</a:t>
            </a:r>
            <a:endParaRPr lang="es-MX"/>
          </a:p>
          <a:p>
            <a:pPr marL="822960" marR="0" lvl="2" indent="-274320" algn="l" rtl="0">
              <a:spcBef>
                <a:spcPts val="400"/>
              </a:spcBef>
              <a:spcAft>
                <a:spcPts val="0"/>
              </a:spcAft>
              <a:buClr>
                <a:schemeClr val="accent3"/>
              </a:buClr>
              <a:buSzPts val="1190"/>
              <a:buFont typeface="Merriweather Sans"/>
              <a:buChar char="*"/>
            </a:pPr>
            <a:r>
              <a:rPr lang="es-MX" sz="1400" b="0" i="0" u="none" strike="noStrike" cap="none">
                <a:solidFill>
                  <a:srgbClr val="000000"/>
                </a:solidFill>
                <a:latin typeface="Open Sans Light"/>
                <a:sym typeface="Open Sans Light"/>
              </a:rPr>
              <a:t>Si la cadena de caracteres contiene ‘。’ convertir a ‘.’</a:t>
            </a:r>
            <a:endParaRPr lang="es-MX"/>
          </a:p>
        </p:txBody>
      </p:sp>
      <p:pic>
        <p:nvPicPr>
          <p:cNvPr id="468" name="Google Shape;468;p38" descr="ua-capability-icons_wht_Validate.png"/>
          <p:cNvPicPr preferRelativeResize="0"/>
          <p:nvPr/>
        </p:nvPicPr>
        <p:blipFill rotWithShape="1">
          <a:blip r:embed="rId3">
            <a:alphaModFix/>
          </a:blip>
          <a:srcRect/>
          <a:stretch/>
        </p:blipFill>
        <p:spPr>
          <a:xfrm>
            <a:off x="1111006" y="251590"/>
            <a:ext cx="1079710" cy="89141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39"/>
          <p:cNvSpPr txBox="1">
            <a:spLocks noGrp="1"/>
          </p:cNvSpPr>
          <p:nvPr>
            <p:ph type="title"/>
          </p:nvPr>
        </p:nvSpPr>
        <p:spPr>
          <a:xfrm>
            <a:off x="3643611" y="64139"/>
            <a:ext cx="4912149" cy="789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FFFF"/>
              </a:buClr>
              <a:buSzPts val="3200"/>
              <a:buFont typeface="Open Sans"/>
              <a:buNone/>
            </a:pPr>
            <a:r>
              <a:rPr lang="es-MX"/>
              <a:t>Almacenar</a:t>
            </a:r>
          </a:p>
        </p:txBody>
      </p:sp>
      <p:sp>
        <p:nvSpPr>
          <p:cNvPr id="475" name="Google Shape;475;p39"/>
          <p:cNvSpPr/>
          <p:nvPr/>
        </p:nvSpPr>
        <p:spPr>
          <a:xfrm>
            <a:off x="366541" y="2681826"/>
            <a:ext cx="3116263"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200">
                <a:solidFill>
                  <a:schemeClr val="accent2"/>
                </a:solidFill>
                <a:latin typeface="Open Sans"/>
                <a:sym typeface="Open Sans"/>
              </a:rPr>
              <a:t>Almacenamiento a largo plazo o transitorio de nombres de dominio y direcciones de correo electrónico. </a:t>
            </a:r>
            <a:endParaRPr lang="es-MX"/>
          </a:p>
        </p:txBody>
      </p:sp>
      <p:sp>
        <p:nvSpPr>
          <p:cNvPr id="476" name="Google Shape;476;p39"/>
          <p:cNvSpPr/>
          <p:nvPr/>
        </p:nvSpPr>
        <p:spPr>
          <a:xfrm>
            <a:off x="3642829" y="1564153"/>
            <a:ext cx="5158272" cy="34881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400">
                <a:solidFill>
                  <a:schemeClr val="dk2"/>
                </a:solidFill>
                <a:latin typeface="Open Sans"/>
                <a:sym typeface="Open Sans"/>
              </a:rPr>
              <a:t>Recomendaciones del UASG </a:t>
            </a:r>
            <a:endParaRPr lang="es-MX"/>
          </a:p>
          <a:p>
            <a:pPr marL="525780" marR="0" lvl="1" indent="-342900" algn="l" rtl="0">
              <a:spcBef>
                <a:spcPts val="2000"/>
              </a:spcBef>
              <a:spcAft>
                <a:spcPts val="0"/>
              </a:spcAft>
              <a:buClr>
                <a:schemeClr val="accent3"/>
              </a:buClr>
              <a:buSzPts val="1530"/>
              <a:buFont typeface="Merriweather Sans"/>
              <a:buChar char="*"/>
            </a:pPr>
            <a:r>
              <a:rPr lang="es-MX" sz="1800" b="0" i="0" u="none" strike="noStrike" cap="none">
                <a:solidFill>
                  <a:schemeClr val="dk2"/>
                </a:solidFill>
                <a:latin typeface="Open Sans Light"/>
                <a:sym typeface="Open Sans Light"/>
              </a:rPr>
              <a:t>Las aplicaciones / servicios deberían admitir Unicode</a:t>
            </a:r>
            <a:endParaRPr lang="es-MX"/>
          </a:p>
          <a:p>
            <a:pPr marL="525780" marR="0" lvl="1" indent="-342900" algn="l" rtl="0">
              <a:spcBef>
                <a:spcPts val="1200"/>
              </a:spcBef>
              <a:spcAft>
                <a:spcPts val="0"/>
              </a:spcAft>
              <a:buClr>
                <a:schemeClr val="accent3"/>
              </a:buClr>
              <a:buSzPts val="1530"/>
              <a:buFont typeface="Merriweather Sans"/>
              <a:buChar char="*"/>
            </a:pPr>
            <a:r>
              <a:rPr lang="es-MX" sz="1800" b="0" i="0" u="none" strike="noStrike" cap="none">
                <a:solidFill>
                  <a:schemeClr val="dk2"/>
                </a:solidFill>
                <a:latin typeface="Open Sans Light"/>
                <a:sym typeface="Open Sans Light"/>
              </a:rPr>
              <a:t>Información almacenada en UTF-8 siempre que sea posible</a:t>
            </a:r>
            <a:endParaRPr lang="es-MX"/>
          </a:p>
          <a:p>
            <a:pPr marL="525780" marR="0" lvl="1" indent="-342900" algn="l" rtl="0">
              <a:spcBef>
                <a:spcPts val="1200"/>
              </a:spcBef>
              <a:spcAft>
                <a:spcPts val="0"/>
              </a:spcAft>
              <a:buClr>
                <a:schemeClr val="accent3"/>
              </a:buClr>
              <a:buSzPts val="1530"/>
              <a:buFont typeface="Merriweather Sans"/>
              <a:buChar char="*"/>
            </a:pPr>
            <a:r>
              <a:rPr lang="es-MX" sz="1800" b="0" i="0" u="none" strike="noStrike" cap="none">
                <a:solidFill>
                  <a:schemeClr val="dk2"/>
                </a:solidFill>
                <a:latin typeface="Open Sans Light"/>
                <a:sym typeface="Open Sans Light"/>
              </a:rPr>
              <a:t>Considerar escenarios de extremo a extremo antes de convertir entre Etiquetas-A y Etiquetas-U</a:t>
            </a:r>
            <a:endParaRPr lang="es-MX" sz="1400" b="0" i="0" u="none" strike="noStrike" cap="none">
              <a:solidFill>
                <a:schemeClr val="dk2"/>
              </a:solidFill>
              <a:latin typeface="Open Sans Light"/>
              <a:ea typeface="Open Sans Light"/>
              <a:cs typeface="Open Sans Light"/>
              <a:sym typeface="Open Sans Light"/>
            </a:endParaRPr>
          </a:p>
          <a:p>
            <a:pPr marL="982980" marR="0" lvl="2" indent="-342900" algn="l" rtl="0">
              <a:spcBef>
                <a:spcPts val="1200"/>
              </a:spcBef>
              <a:spcAft>
                <a:spcPts val="0"/>
              </a:spcAft>
              <a:buClr>
                <a:schemeClr val="accent3"/>
              </a:buClr>
              <a:buSzPts val="1190"/>
              <a:buFont typeface="Merriweather Sans"/>
              <a:buChar char="*"/>
            </a:pPr>
            <a:r>
              <a:rPr lang="es-MX" sz="1400" b="0" i="0" u="none" strike="noStrike" cap="none">
                <a:solidFill>
                  <a:schemeClr val="dk2"/>
                </a:solidFill>
                <a:latin typeface="Open Sans Light"/>
                <a:sym typeface="Open Sans Light"/>
              </a:rPr>
              <a:t>Considerar almacenar los datos en ambos formatos</a:t>
            </a:r>
            <a:endParaRPr lang="es-MX"/>
          </a:p>
          <a:p>
            <a:pPr marL="525780" marR="0" lvl="1" indent="-342900" algn="l" rtl="0">
              <a:spcBef>
                <a:spcPts val="1200"/>
              </a:spcBef>
              <a:spcAft>
                <a:spcPts val="0"/>
              </a:spcAft>
              <a:buClr>
                <a:schemeClr val="accent3"/>
              </a:buClr>
              <a:buSzPts val="1530"/>
              <a:buFont typeface="Merriweather Sans"/>
              <a:buChar char="*"/>
            </a:pPr>
            <a:r>
              <a:rPr lang="es-MX" sz="1800" b="0" i="0" u="none" strike="noStrike" cap="none">
                <a:solidFill>
                  <a:schemeClr val="dk2"/>
                </a:solidFill>
                <a:latin typeface="Open Sans Light"/>
                <a:sym typeface="Open Sans Light"/>
              </a:rPr>
              <a:t>Marcar claramente las direcciones de correo electrónico y los nombres de dominio durante el almacenamiento</a:t>
            </a:r>
            <a:endParaRPr lang="es-MX" sz="1600" b="0" i="0" u="none" strike="noStrike" cap="none">
              <a:solidFill>
                <a:schemeClr val="dk2"/>
              </a:solidFill>
              <a:latin typeface="Open Sans Light"/>
              <a:ea typeface="Open Sans Light"/>
              <a:cs typeface="Open Sans Light"/>
              <a:sym typeface="Open Sans Light"/>
            </a:endParaRPr>
          </a:p>
        </p:txBody>
      </p:sp>
      <p:pic>
        <p:nvPicPr>
          <p:cNvPr id="477" name="Google Shape;477;p39" descr="ua-capability-icons_wht_Store.png"/>
          <p:cNvPicPr preferRelativeResize="0"/>
          <p:nvPr/>
        </p:nvPicPr>
        <p:blipFill rotWithShape="1">
          <a:blip r:embed="rId3">
            <a:alphaModFix/>
          </a:blip>
          <a:srcRect/>
          <a:stretch/>
        </p:blipFill>
        <p:spPr>
          <a:xfrm>
            <a:off x="1194438" y="324303"/>
            <a:ext cx="826885" cy="82688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40"/>
          <p:cNvSpPr txBox="1">
            <a:spLocks noGrp="1"/>
          </p:cNvSpPr>
          <p:nvPr>
            <p:ph type="title"/>
          </p:nvPr>
        </p:nvSpPr>
        <p:spPr>
          <a:xfrm>
            <a:off x="3643611" y="64139"/>
            <a:ext cx="4912149" cy="789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FFFF"/>
              </a:buClr>
              <a:buSzPts val="3200"/>
              <a:buFont typeface="Open Sans"/>
              <a:buNone/>
            </a:pPr>
            <a:r>
              <a:rPr lang="es-MX"/>
              <a:t>Procesar</a:t>
            </a:r>
          </a:p>
        </p:txBody>
      </p:sp>
      <p:sp>
        <p:nvSpPr>
          <p:cNvPr id="484" name="Google Shape;484;p40"/>
          <p:cNvSpPr/>
          <p:nvPr/>
        </p:nvSpPr>
        <p:spPr>
          <a:xfrm>
            <a:off x="366540" y="2675076"/>
            <a:ext cx="3115653" cy="28007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200">
                <a:solidFill>
                  <a:srgbClr val="5D686E"/>
                </a:solidFill>
                <a:latin typeface="Open Sans"/>
                <a:sym typeface="Open Sans"/>
              </a:rPr>
              <a:t>Ocurre cuando una aplicación o un servicio utiliza una dirección de correo electrónico o un nombre de dominio para realizar una actividad o se transforma a un formato alternativo.</a:t>
            </a:r>
            <a:endParaRPr lang="es-MX"/>
          </a:p>
        </p:txBody>
      </p:sp>
      <p:sp>
        <p:nvSpPr>
          <p:cNvPr id="485" name="Google Shape;485;p40"/>
          <p:cNvSpPr/>
          <p:nvPr/>
        </p:nvSpPr>
        <p:spPr>
          <a:xfrm>
            <a:off x="3642829" y="1564152"/>
            <a:ext cx="5158272" cy="36266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400">
                <a:solidFill>
                  <a:srgbClr val="000000"/>
                </a:solidFill>
                <a:latin typeface="Open Sans"/>
                <a:sym typeface="Open Sans"/>
              </a:rPr>
              <a:t>Recomendaciones del UASG </a:t>
            </a:r>
            <a:endParaRPr lang="es-MX"/>
          </a:p>
          <a:p>
            <a:pPr marL="525780" marR="0" lvl="1" indent="-342900" algn="l" rtl="0">
              <a:spcBef>
                <a:spcPts val="2000"/>
              </a:spcBef>
              <a:spcAft>
                <a:spcPts val="0"/>
              </a:spcAft>
              <a:buClr>
                <a:schemeClr val="accent2"/>
              </a:buClr>
              <a:buSzPts val="1530"/>
              <a:buFont typeface="Merriweather Sans"/>
              <a:buChar char="*"/>
            </a:pPr>
            <a:r>
              <a:rPr lang="es-MX" sz="1800" b="0" i="0" u="none" strike="noStrike" cap="none">
                <a:solidFill>
                  <a:srgbClr val="000000"/>
                </a:solidFill>
                <a:latin typeface="Open Sans Light"/>
                <a:sym typeface="Open Sans Light"/>
              </a:rPr>
              <a:t>Comprobar los puntos de código no definidos cuando se creó la aplicación/servicio: no deberían "perjudicar" la experiencia del usuario</a:t>
            </a:r>
            <a:endParaRPr lang="es-MX"/>
          </a:p>
          <a:p>
            <a:pPr marL="525780" marR="0" lvl="1" indent="-342900" algn="l" rtl="0">
              <a:spcBef>
                <a:spcPts val="1800"/>
              </a:spcBef>
              <a:spcAft>
                <a:spcPts val="0"/>
              </a:spcAft>
              <a:buClr>
                <a:schemeClr val="accent2"/>
              </a:buClr>
              <a:buSzPts val="1530"/>
              <a:buFont typeface="Merriweather Sans"/>
              <a:buChar char="*"/>
            </a:pPr>
            <a:r>
              <a:rPr lang="es-MX" sz="1800" b="0" i="0" u="none" strike="noStrike" cap="none">
                <a:solidFill>
                  <a:srgbClr val="000000"/>
                </a:solidFill>
                <a:latin typeface="Open Sans Light"/>
                <a:sym typeface="Open Sans Light"/>
              </a:rPr>
              <a:t>Utilizar API habilitadas con Unicode compatibles</a:t>
            </a:r>
            <a:endParaRPr lang="es-MX"/>
          </a:p>
          <a:p>
            <a:pPr marL="525780" marR="0" lvl="1" indent="-342900" algn="l" rtl="0">
              <a:spcBef>
                <a:spcPts val="1800"/>
              </a:spcBef>
              <a:spcAft>
                <a:spcPts val="0"/>
              </a:spcAft>
              <a:buClr>
                <a:schemeClr val="accent2"/>
              </a:buClr>
              <a:buSzPts val="1530"/>
              <a:buFont typeface="Merriweather Sans"/>
              <a:buChar char="*"/>
            </a:pPr>
            <a:r>
              <a:rPr lang="es-MX" sz="1800" b="0" i="0" u="none" strike="noStrike" cap="none">
                <a:solidFill>
                  <a:srgbClr val="000000"/>
                </a:solidFill>
                <a:latin typeface="Open Sans Light"/>
                <a:sym typeface="Open Sans Light"/>
              </a:rPr>
              <a:t>Utilizar los últimos documentos de protocolo y tablas IDNA para nombres de dominio internacionalizados</a:t>
            </a:r>
            <a:endParaRPr lang="es-MX"/>
          </a:p>
          <a:p>
            <a:pPr marL="525780" marR="0" lvl="1" indent="-342900" algn="l" rtl="0">
              <a:spcBef>
                <a:spcPts val="1800"/>
              </a:spcBef>
              <a:spcAft>
                <a:spcPts val="0"/>
              </a:spcAft>
              <a:buClr>
                <a:schemeClr val="accent2"/>
              </a:buClr>
              <a:buSzPts val="1530"/>
              <a:buFont typeface="Merriweather Sans"/>
              <a:buChar char="*"/>
            </a:pPr>
            <a:r>
              <a:rPr lang="es-MX" sz="1800" b="0" i="0" u="none" strike="noStrike" cap="none">
                <a:solidFill>
                  <a:srgbClr val="000000"/>
                </a:solidFill>
                <a:latin typeface="Open Sans Light"/>
                <a:sym typeface="Open Sans Light"/>
              </a:rPr>
              <a:t>Realizar el procesamiento en UTF-8 siempre que sea posible</a:t>
            </a:r>
            <a:endParaRPr lang="es-MX" sz="1600" b="0" i="0" u="none" strike="noStrike" cap="none">
              <a:solidFill>
                <a:srgbClr val="000000"/>
              </a:solidFill>
              <a:latin typeface="Open Sans Light"/>
              <a:ea typeface="Open Sans Light"/>
              <a:cs typeface="Open Sans Light"/>
              <a:sym typeface="Open Sans Light"/>
            </a:endParaRPr>
          </a:p>
        </p:txBody>
      </p:sp>
      <p:pic>
        <p:nvPicPr>
          <p:cNvPr id="486" name="Google Shape;486;p40" descr="ua-capability-icons_wht_Process.png"/>
          <p:cNvPicPr preferRelativeResize="0"/>
          <p:nvPr/>
        </p:nvPicPr>
        <p:blipFill rotWithShape="1">
          <a:blip r:embed="rId3">
            <a:alphaModFix/>
          </a:blip>
          <a:srcRect/>
          <a:stretch/>
        </p:blipFill>
        <p:spPr>
          <a:xfrm>
            <a:off x="909311" y="328026"/>
            <a:ext cx="1335974" cy="82296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41"/>
          <p:cNvSpPr txBox="1">
            <a:spLocks noGrp="1"/>
          </p:cNvSpPr>
          <p:nvPr>
            <p:ph type="title"/>
          </p:nvPr>
        </p:nvSpPr>
        <p:spPr>
          <a:xfrm>
            <a:off x="3643611" y="64139"/>
            <a:ext cx="4912149" cy="789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FFFF"/>
              </a:buClr>
              <a:buSzPts val="3200"/>
              <a:buFont typeface="Open Sans"/>
              <a:buNone/>
            </a:pPr>
            <a:r>
              <a:rPr lang="es-MX"/>
              <a:t>Procesar (continuación)</a:t>
            </a:r>
          </a:p>
        </p:txBody>
      </p:sp>
      <p:sp>
        <p:nvSpPr>
          <p:cNvPr id="493" name="Google Shape;493;p41"/>
          <p:cNvSpPr/>
          <p:nvPr/>
        </p:nvSpPr>
        <p:spPr>
          <a:xfrm>
            <a:off x="366540" y="2675076"/>
            <a:ext cx="3116264" cy="28007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200">
                <a:solidFill>
                  <a:schemeClr val="accent2"/>
                </a:solidFill>
                <a:latin typeface="Open Sans"/>
                <a:sym typeface="Open Sans"/>
              </a:rPr>
              <a:t>Ocurre cuando una aplicación o un servicio utiliza una dirección de correo electrónico o un nombre de dominio para realizar una actividad o se transforma a un formato alternativo.</a:t>
            </a:r>
            <a:endParaRPr lang="es-MX"/>
          </a:p>
        </p:txBody>
      </p:sp>
      <p:sp>
        <p:nvSpPr>
          <p:cNvPr id="494" name="Google Shape;494;p41"/>
          <p:cNvSpPr/>
          <p:nvPr/>
        </p:nvSpPr>
        <p:spPr>
          <a:xfrm>
            <a:off x="3642829" y="1564152"/>
            <a:ext cx="5158272" cy="30726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400">
                <a:solidFill>
                  <a:schemeClr val="dk2"/>
                </a:solidFill>
                <a:latin typeface="Open Sans"/>
                <a:sym typeface="Open Sans"/>
              </a:rPr>
              <a:t>Recomendaciones del UASG </a:t>
            </a:r>
            <a:endParaRPr lang="es-MX"/>
          </a:p>
          <a:p>
            <a:pPr marL="525780" marR="0" lvl="1" indent="-342900" algn="l" rtl="0">
              <a:spcBef>
                <a:spcPts val="2000"/>
              </a:spcBef>
              <a:spcAft>
                <a:spcPts val="0"/>
              </a:spcAft>
              <a:buClr>
                <a:schemeClr val="accent3"/>
              </a:buClr>
              <a:buSzPts val="1530"/>
              <a:buFont typeface="Merriweather Sans"/>
              <a:buChar char="*"/>
            </a:pPr>
            <a:r>
              <a:rPr lang="es-MX" sz="1800" b="0" i="0" u="none" strike="noStrike" cap="none">
                <a:solidFill>
                  <a:schemeClr val="dk2"/>
                </a:solidFill>
                <a:latin typeface="Open Sans Light"/>
                <a:sym typeface="Open Sans Light"/>
              </a:rPr>
              <a:t>Asegurarse de que los números se manejan como se espera</a:t>
            </a:r>
            <a:endParaRPr lang="es-MX"/>
          </a:p>
          <a:p>
            <a:pPr marL="525780" marR="0" lvl="1" indent="-342900" algn="l" rtl="0">
              <a:spcBef>
                <a:spcPts val="1800"/>
              </a:spcBef>
              <a:spcAft>
                <a:spcPts val="0"/>
              </a:spcAft>
              <a:buClr>
                <a:schemeClr val="accent3"/>
              </a:buClr>
              <a:buSzPts val="1530"/>
              <a:buFont typeface="Merriweather Sans"/>
              <a:buChar char="*"/>
            </a:pPr>
            <a:r>
              <a:rPr lang="es-MX" sz="1800" b="0" i="0" u="none" strike="noStrike" cap="none">
                <a:solidFill>
                  <a:schemeClr val="dk2"/>
                </a:solidFill>
                <a:latin typeface="Open Sans Light"/>
                <a:sym typeface="Open Sans Light"/>
              </a:rPr>
              <a:t>Tratar los numerales de ASCII y las representaciones numéricas ideográficas asiáticas como números</a:t>
            </a:r>
            <a:endParaRPr lang="es-MX"/>
          </a:p>
          <a:p>
            <a:pPr marL="525780" marR="0" lvl="1" indent="-342900" algn="l" rtl="0">
              <a:spcBef>
                <a:spcPts val="1800"/>
              </a:spcBef>
              <a:spcAft>
                <a:spcPts val="0"/>
              </a:spcAft>
              <a:buClr>
                <a:schemeClr val="accent3"/>
              </a:buClr>
              <a:buSzPts val="1530"/>
              <a:buFont typeface="Merriweather Sans"/>
              <a:buChar char="*"/>
            </a:pPr>
            <a:r>
              <a:rPr lang="es-MX" sz="1800" b="0" i="0" u="none" strike="noStrike" cap="none">
                <a:solidFill>
                  <a:schemeClr val="dk2"/>
                </a:solidFill>
                <a:latin typeface="Open Sans Light"/>
                <a:sym typeface="Open Sans Light"/>
              </a:rPr>
              <a:t>Actualizar las aplicaciones y los servidores/servicios en conjunto.</a:t>
            </a:r>
            <a:endParaRPr lang="es-MX"/>
          </a:p>
          <a:p>
            <a:pPr marL="525780" marR="0" lvl="1" indent="-342900" algn="l" rtl="0">
              <a:spcBef>
                <a:spcPts val="1800"/>
              </a:spcBef>
              <a:spcAft>
                <a:spcPts val="0"/>
              </a:spcAft>
              <a:buClr>
                <a:schemeClr val="accent3"/>
              </a:buClr>
              <a:buSzPts val="1530"/>
              <a:buFont typeface="Merriweather Sans"/>
              <a:buChar char="*"/>
            </a:pPr>
            <a:r>
              <a:rPr lang="es-MX" sz="1800" b="0" i="0" u="none" strike="noStrike" cap="none">
                <a:solidFill>
                  <a:schemeClr val="dk2"/>
                </a:solidFill>
                <a:latin typeface="Open Sans Light"/>
                <a:sym typeface="Open Sans Light"/>
              </a:rPr>
              <a:t>Realizar revisiones de código para evitar ataques de desbordamiento de búfer</a:t>
            </a:r>
            <a:endParaRPr lang="es-MX" sz="1600" b="0" i="0" u="none" strike="noStrike" cap="none">
              <a:solidFill>
                <a:schemeClr val="dk2"/>
              </a:solidFill>
              <a:latin typeface="Open Sans Light"/>
              <a:ea typeface="Open Sans Light"/>
              <a:cs typeface="Open Sans Light"/>
              <a:sym typeface="Open Sans Light"/>
            </a:endParaRPr>
          </a:p>
        </p:txBody>
      </p:sp>
      <p:pic>
        <p:nvPicPr>
          <p:cNvPr id="495" name="Google Shape;495;p41" descr="ua-capability-icons_wht_Process.png"/>
          <p:cNvPicPr preferRelativeResize="0"/>
          <p:nvPr/>
        </p:nvPicPr>
        <p:blipFill rotWithShape="1">
          <a:blip r:embed="rId3">
            <a:alphaModFix/>
          </a:blip>
          <a:srcRect/>
          <a:stretch/>
        </p:blipFill>
        <p:spPr>
          <a:xfrm>
            <a:off x="909311" y="328026"/>
            <a:ext cx="1335974" cy="82296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42"/>
          <p:cNvSpPr txBox="1">
            <a:spLocks noGrp="1"/>
          </p:cNvSpPr>
          <p:nvPr>
            <p:ph type="title"/>
          </p:nvPr>
        </p:nvSpPr>
        <p:spPr>
          <a:xfrm>
            <a:off x="3643611" y="64139"/>
            <a:ext cx="4912149" cy="789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FFFF"/>
              </a:buClr>
              <a:buSzPts val="3200"/>
              <a:buFont typeface="Open Sans"/>
              <a:buNone/>
            </a:pPr>
            <a:r>
              <a:rPr lang="es-MX"/>
              <a:t>Visualizar</a:t>
            </a:r>
          </a:p>
        </p:txBody>
      </p:sp>
      <p:sp>
        <p:nvSpPr>
          <p:cNvPr id="502" name="Google Shape;502;p42"/>
          <p:cNvSpPr/>
          <p:nvPr/>
        </p:nvSpPr>
        <p:spPr>
          <a:xfrm>
            <a:off x="3642829" y="1564152"/>
            <a:ext cx="5158272" cy="36266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400">
                <a:solidFill>
                  <a:schemeClr val="dk2"/>
                </a:solidFill>
                <a:latin typeface="Open Sans"/>
                <a:sym typeface="Open Sans"/>
              </a:rPr>
              <a:t>Recomendaciones del UASG </a:t>
            </a:r>
            <a:endParaRPr lang="es-MX"/>
          </a:p>
          <a:p>
            <a:pPr marL="365760" marR="0" lvl="1" indent="-274319" algn="l" rtl="0">
              <a:spcBef>
                <a:spcPts val="2000"/>
              </a:spcBef>
              <a:spcAft>
                <a:spcPts val="0"/>
              </a:spcAft>
              <a:buClr>
                <a:schemeClr val="accent3"/>
              </a:buClr>
              <a:buSzPts val="1530"/>
              <a:buFont typeface="Merriweather Sans"/>
              <a:buChar char="*"/>
            </a:pPr>
            <a:r>
              <a:rPr lang="es-MX" sz="1800" b="0" i="0" u="none" strike="noStrike" cap="none">
                <a:solidFill>
                  <a:schemeClr val="dk2"/>
                </a:solidFill>
                <a:latin typeface="Open Sans Light"/>
                <a:sym typeface="Open Sans Light"/>
              </a:rPr>
              <a:t>Visualizar todos los puntos de código Unicode compatibles con el sistema operativo subyacente</a:t>
            </a:r>
            <a:endParaRPr lang="es-MX"/>
          </a:p>
          <a:p>
            <a:pPr marL="365760" marR="0" lvl="1" indent="-274319" algn="l" rtl="0">
              <a:spcBef>
                <a:spcPts val="1800"/>
              </a:spcBef>
              <a:spcAft>
                <a:spcPts val="0"/>
              </a:spcAft>
              <a:buClr>
                <a:schemeClr val="accent3"/>
              </a:buClr>
              <a:buSzPts val="1530"/>
              <a:buFont typeface="Merriweather Sans"/>
              <a:buChar char="*"/>
            </a:pPr>
            <a:r>
              <a:rPr lang="es-MX" sz="1800" b="0" i="0" u="none" strike="noStrike" cap="none">
                <a:solidFill>
                  <a:schemeClr val="dk2"/>
                </a:solidFill>
                <a:latin typeface="Open Sans Light"/>
                <a:sym typeface="Open Sans Light"/>
              </a:rPr>
              <a:t>Al desarrollar una aplicación o servicio, o al gestionar un registro, tener en cuenta los idiomas admitidos</a:t>
            </a:r>
            <a:endParaRPr lang="es-MX"/>
          </a:p>
          <a:p>
            <a:pPr marL="365760" marR="0" lvl="1" indent="-274319" algn="l" rtl="0">
              <a:spcBef>
                <a:spcPts val="1800"/>
              </a:spcBef>
              <a:spcAft>
                <a:spcPts val="0"/>
              </a:spcAft>
              <a:buClr>
                <a:schemeClr val="accent3"/>
              </a:buClr>
              <a:buSzPts val="1530"/>
              <a:buFont typeface="Merriweather Sans"/>
              <a:buChar char="*"/>
            </a:pPr>
            <a:r>
              <a:rPr lang="es-MX" sz="1800" b="0" i="0" u="none" strike="noStrike" cap="none">
                <a:solidFill>
                  <a:schemeClr val="dk2"/>
                </a:solidFill>
                <a:latin typeface="Open Sans Light"/>
                <a:sym typeface="Open Sans Light"/>
              </a:rPr>
              <a:t>Convertir los datos que no tienen formato Unicode a Unicode antes de visualizarlos</a:t>
            </a:r>
            <a:endParaRPr lang="es-MX"/>
          </a:p>
          <a:p>
            <a:pPr marL="365760" marR="0" lvl="1" indent="-274319" algn="l" rtl="0">
              <a:spcBef>
                <a:spcPts val="1800"/>
              </a:spcBef>
              <a:spcAft>
                <a:spcPts val="0"/>
              </a:spcAft>
              <a:buClr>
                <a:schemeClr val="accent3"/>
              </a:buClr>
              <a:buSzPts val="1530"/>
              <a:buFont typeface="Merriweather Sans"/>
              <a:buChar char="*"/>
            </a:pPr>
            <a:r>
              <a:rPr lang="es-MX" sz="1800" b="0" i="0" u="none" strike="noStrike" cap="none">
                <a:solidFill>
                  <a:schemeClr val="dk2"/>
                </a:solidFill>
                <a:latin typeface="Open Sans Light"/>
                <a:sym typeface="Open Sans Light"/>
              </a:rPr>
              <a:t>El usuario final debería ver “todos.みんな” vs. “todos.xn--q9jyb4c”</a:t>
            </a:r>
            <a:endParaRPr lang="es-MX"/>
          </a:p>
        </p:txBody>
      </p:sp>
      <p:sp>
        <p:nvSpPr>
          <p:cNvPr id="503" name="Google Shape;503;p42"/>
          <p:cNvSpPr/>
          <p:nvPr/>
        </p:nvSpPr>
        <p:spPr>
          <a:xfrm>
            <a:off x="377396" y="2668043"/>
            <a:ext cx="3116263"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200">
                <a:solidFill>
                  <a:schemeClr val="accent2"/>
                </a:solidFill>
                <a:latin typeface="Open Sans"/>
                <a:sym typeface="Open Sans"/>
              </a:rPr>
              <a:t>La visualización tiene lugar siempre que una dirección de correo electrónico o un nombre de dominio se presente dentro de una interfaz del usuario. </a:t>
            </a:r>
            <a:endParaRPr lang="es-MX"/>
          </a:p>
        </p:txBody>
      </p:sp>
      <p:pic>
        <p:nvPicPr>
          <p:cNvPr id="504" name="Google Shape;504;p42" descr="ua-capability-icons_wht_Display.png"/>
          <p:cNvPicPr preferRelativeResize="0"/>
          <p:nvPr/>
        </p:nvPicPr>
        <p:blipFill rotWithShape="1">
          <a:blip r:embed="rId3">
            <a:alphaModFix/>
          </a:blip>
          <a:srcRect/>
          <a:stretch/>
        </p:blipFill>
        <p:spPr>
          <a:xfrm>
            <a:off x="1280768" y="315913"/>
            <a:ext cx="662482" cy="8572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43"/>
          <p:cNvSpPr txBox="1">
            <a:spLocks noGrp="1"/>
          </p:cNvSpPr>
          <p:nvPr>
            <p:ph type="title"/>
          </p:nvPr>
        </p:nvSpPr>
        <p:spPr>
          <a:xfrm>
            <a:off x="3643611" y="64139"/>
            <a:ext cx="4912149" cy="789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FFFF"/>
              </a:buClr>
              <a:buSzPts val="3200"/>
              <a:buFont typeface="Open Sans"/>
              <a:buNone/>
            </a:pPr>
            <a:r>
              <a:rPr lang="es-MX"/>
              <a:t>Visualizar (continuación)</a:t>
            </a:r>
          </a:p>
        </p:txBody>
      </p:sp>
      <p:sp>
        <p:nvSpPr>
          <p:cNvPr id="511" name="Google Shape;511;p43"/>
          <p:cNvSpPr/>
          <p:nvPr/>
        </p:nvSpPr>
        <p:spPr>
          <a:xfrm>
            <a:off x="3642829" y="1564153"/>
            <a:ext cx="5276479" cy="34265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400">
                <a:solidFill>
                  <a:schemeClr val="dk2"/>
                </a:solidFill>
                <a:latin typeface="Open Sans"/>
                <a:sym typeface="Open Sans"/>
              </a:rPr>
              <a:t>Recomendaciones del UASG </a:t>
            </a:r>
            <a:endParaRPr lang="es-MX"/>
          </a:p>
          <a:p>
            <a:pPr marL="365760" marR="0" lvl="1" indent="-274320" algn="l" rtl="0">
              <a:spcBef>
                <a:spcPts val="2000"/>
              </a:spcBef>
              <a:spcAft>
                <a:spcPts val="0"/>
              </a:spcAft>
              <a:buClr>
                <a:schemeClr val="accent3"/>
              </a:buClr>
              <a:buSzPts val="1445"/>
              <a:buFont typeface="Merriweather Sans"/>
              <a:buChar char="*"/>
            </a:pPr>
            <a:r>
              <a:rPr lang="es-MX" sz="1700" b="0" i="0" u="none" strike="noStrike" cap="none">
                <a:solidFill>
                  <a:schemeClr val="dk2"/>
                </a:solidFill>
                <a:latin typeface="Open Sans Light"/>
                <a:sym typeface="Open Sans Light"/>
              </a:rPr>
              <a:t>Visualizar Unicode de manera predeterminada.</a:t>
            </a:r>
            <a:endParaRPr lang="es-MX"/>
          </a:p>
          <a:p>
            <a:pPr marL="365760" marR="0" lvl="1" indent="-274320" algn="l" rtl="0">
              <a:spcBef>
                <a:spcPts val="1200"/>
              </a:spcBef>
              <a:spcAft>
                <a:spcPts val="0"/>
              </a:spcAft>
              <a:buClr>
                <a:schemeClr val="accent3"/>
              </a:buClr>
              <a:buSzPts val="1445"/>
              <a:buFont typeface="Merriweather Sans"/>
              <a:buChar char="*"/>
            </a:pPr>
            <a:r>
              <a:rPr lang="es-MX" sz="1700" b="0" i="0" u="none" strike="noStrike" cap="none">
                <a:solidFill>
                  <a:schemeClr val="dk2"/>
                </a:solidFill>
                <a:latin typeface="Open Sans Light"/>
                <a:sym typeface="Open Sans Light"/>
              </a:rPr>
              <a:t>Utilizar texto con Punycode </a:t>
            </a:r>
            <a:r>
              <a:rPr lang="es-MX" sz="1700" b="0" i="1" u="none" strike="noStrike" cap="none">
                <a:solidFill>
                  <a:schemeClr val="dk2"/>
                </a:solidFill>
                <a:latin typeface="Open Sans Light"/>
                <a:sym typeface="Open Sans Light"/>
              </a:rPr>
              <a:t>solo</a:t>
            </a:r>
            <a:r>
              <a:rPr lang="es-MX" sz="1700" b="0" i="0" u="none" strike="noStrike" cap="none">
                <a:solidFill>
                  <a:schemeClr val="dk2"/>
                </a:solidFill>
                <a:latin typeface="Open Sans Light"/>
                <a:sym typeface="Open Sans Light"/>
              </a:rPr>
              <a:t> cuando aporte un beneficio.</a:t>
            </a:r>
            <a:endParaRPr lang="es-MX"/>
          </a:p>
          <a:p>
            <a:pPr marL="365760" marR="0" lvl="1" indent="-274320" algn="l" rtl="0">
              <a:spcBef>
                <a:spcPts val="1200"/>
              </a:spcBef>
              <a:spcAft>
                <a:spcPts val="0"/>
              </a:spcAft>
              <a:buClr>
                <a:schemeClr val="accent3"/>
              </a:buClr>
              <a:buSzPts val="1445"/>
              <a:buFont typeface="Merriweather Sans"/>
              <a:buChar char="*"/>
            </a:pPr>
            <a:r>
              <a:rPr lang="es-MX" sz="1700" b="0" i="0" u="none" strike="noStrike" cap="none">
                <a:solidFill>
                  <a:schemeClr val="dk2"/>
                </a:solidFill>
                <a:latin typeface="Open Sans Light"/>
                <a:sym typeface="Open Sans Light"/>
              </a:rPr>
              <a:t>Considerar que las direcciones con combinación de códigos de escritura se volverán más comunes.</a:t>
            </a:r>
            <a:endParaRPr lang="es-MX"/>
          </a:p>
          <a:p>
            <a:pPr marL="365760" marR="0" lvl="1" indent="-274320" algn="l" rtl="0">
              <a:spcBef>
                <a:spcPts val="1200"/>
              </a:spcBef>
              <a:spcAft>
                <a:spcPts val="0"/>
              </a:spcAft>
              <a:buClr>
                <a:schemeClr val="accent3"/>
              </a:buClr>
              <a:buSzPts val="1445"/>
              <a:buFont typeface="Merriweather Sans"/>
              <a:buChar char="*"/>
            </a:pPr>
            <a:r>
              <a:rPr lang="es-MX" sz="1700" b="0" i="0" u="none" strike="noStrike" cap="none">
                <a:solidFill>
                  <a:schemeClr val="dk2"/>
                </a:solidFill>
                <a:latin typeface="Open Sans Light"/>
                <a:sym typeface="Open Sans Light"/>
              </a:rPr>
              <a:t>Usar el Procesamiento de Compatibilidad de IDNA para Unicode a fin de cumplir con las expectativas de los usuarios.</a:t>
            </a:r>
            <a:endParaRPr lang="es-MX"/>
          </a:p>
          <a:p>
            <a:pPr marL="365760" marR="0" lvl="1" indent="-274320" algn="l" rtl="0">
              <a:spcBef>
                <a:spcPts val="1200"/>
              </a:spcBef>
              <a:spcAft>
                <a:spcPts val="0"/>
              </a:spcAft>
              <a:buClr>
                <a:schemeClr val="accent3"/>
              </a:buClr>
              <a:buSzPts val="1445"/>
              <a:buFont typeface="Merriweather Sans"/>
              <a:buChar char="*"/>
            </a:pPr>
            <a:r>
              <a:rPr lang="es-MX" sz="1700" b="0" i="0" u="none" strike="noStrike" cap="none">
                <a:solidFill>
                  <a:schemeClr val="dk2"/>
                </a:solidFill>
                <a:latin typeface="Open Sans Light"/>
                <a:sym typeface="Open Sans Light"/>
              </a:rPr>
              <a:t>Tener presente los caracteres no asignados y no permitidos.</a:t>
            </a:r>
            <a:endParaRPr lang="es-MX"/>
          </a:p>
        </p:txBody>
      </p:sp>
      <p:sp>
        <p:nvSpPr>
          <p:cNvPr id="512" name="Google Shape;512;p43"/>
          <p:cNvSpPr/>
          <p:nvPr/>
        </p:nvSpPr>
        <p:spPr>
          <a:xfrm>
            <a:off x="377396" y="2668043"/>
            <a:ext cx="3116263"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200">
                <a:solidFill>
                  <a:schemeClr val="accent2"/>
                </a:solidFill>
                <a:latin typeface="Open Sans"/>
                <a:sym typeface="Open Sans"/>
              </a:rPr>
              <a:t>La visualización tiene lugar siempre que una dirección de correo electrónico o un nombre de dominio se presente dentro de una interfaz del usuario. </a:t>
            </a:r>
            <a:endParaRPr lang="es-MX"/>
          </a:p>
        </p:txBody>
      </p:sp>
      <p:pic>
        <p:nvPicPr>
          <p:cNvPr id="513" name="Google Shape;513;p43" descr="ua-capability-icons_wht_Display.png"/>
          <p:cNvPicPr preferRelativeResize="0"/>
          <p:nvPr/>
        </p:nvPicPr>
        <p:blipFill rotWithShape="1">
          <a:blip r:embed="rId3">
            <a:alphaModFix/>
          </a:blip>
          <a:srcRect/>
          <a:stretch/>
        </p:blipFill>
        <p:spPr>
          <a:xfrm>
            <a:off x="1280768" y="315913"/>
            <a:ext cx="662482" cy="857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dirty="0"/>
              <a:t>Multilingüismo, una clave para la inclusión digital</a:t>
            </a:r>
          </a:p>
        </p:txBody>
      </p:sp>
      <p:sp>
        <p:nvSpPr>
          <p:cNvPr id="88" name="Google Shape;88;p2"/>
          <p:cNvSpPr txBox="1">
            <a:spLocks noGrp="1"/>
          </p:cNvSpPr>
          <p:nvPr>
            <p:ph type="body" idx="1"/>
          </p:nvPr>
        </p:nvSpPr>
        <p:spPr>
          <a:xfrm>
            <a:off x="320675" y="869796"/>
            <a:ext cx="8450746" cy="5069408"/>
          </a:xfrm>
          <a:prstGeom prst="rect">
            <a:avLst/>
          </a:prstGeom>
          <a:noFill/>
          <a:ln>
            <a:noFill/>
          </a:ln>
        </p:spPr>
        <p:txBody>
          <a:bodyPr spcFirstLastPara="1" wrap="square" lIns="91425" tIns="45700" rIns="91425" bIns="45700" anchor="t" anchorCtr="0">
            <a:noAutofit/>
          </a:bodyPr>
          <a:lstStyle/>
          <a:p>
            <a:pPr marL="274320" indent="-182880">
              <a:spcBef>
                <a:spcPts val="0"/>
              </a:spcBef>
              <a:buSzPts val="1530"/>
            </a:pPr>
            <a:r>
              <a:rPr lang="es-MX" dirty="0"/>
              <a:t>En sus recomendaciones de 2003 sobre el </a:t>
            </a:r>
            <a:r>
              <a:rPr lang="es-MX" sz="1800" i="0" u="sng" strike="noStrike" dirty="0">
                <a:solidFill>
                  <a:srgbClr val="1155CC"/>
                </a:solidFill>
                <a:effectLst/>
                <a:latin typeface="Open Sans" panose="020B0606030504020204" pitchFamily="34" charset="0"/>
                <a:hlinkClick r:id="rId3"/>
              </a:rPr>
              <a:t>multilingüismo y el acceso universal al ciberespacio</a:t>
            </a:r>
            <a:r>
              <a:rPr lang="es-MX" dirty="0"/>
              <a:t>, la UNESCO solicitaba que se redujeran las barreras lingüísticas en Internet mediante el acceso a los contenidos, la creación de capacidades, las políticas nacionales y la colaboración en la investigación y el desarrollo y la adaptación local de tecnologías con amplias capacidades multilingües.</a:t>
            </a:r>
            <a:r>
              <a:rPr lang="es-MX" sz="1800" dirty="0"/>
              <a:t>  </a:t>
            </a:r>
          </a:p>
          <a:p>
            <a:pPr marL="274320" lvl="0" indent="-182880" algn="l" rtl="0">
              <a:spcBef>
                <a:spcPts val="0"/>
              </a:spcBef>
              <a:spcAft>
                <a:spcPts val="0"/>
              </a:spcAft>
              <a:buClr>
                <a:schemeClr val="accent3"/>
              </a:buClr>
              <a:buSzPts val="1530"/>
              <a:buFont typeface="Merriweather Sans"/>
              <a:buChar char="*"/>
            </a:pPr>
            <a:endParaRPr lang="es-MX" sz="1800" dirty="0"/>
          </a:p>
          <a:p>
            <a:pPr marL="91440" lvl="0" indent="0" algn="l" rtl="0">
              <a:spcBef>
                <a:spcPts val="1200"/>
              </a:spcBef>
              <a:spcAft>
                <a:spcPts val="0"/>
              </a:spcAft>
              <a:buSzPts val="1700"/>
              <a:buNone/>
            </a:pPr>
            <a:endParaRPr lang="es-MX" dirty="0"/>
          </a:p>
        </p:txBody>
      </p:sp>
      <p:pic>
        <p:nvPicPr>
          <p:cNvPr id="4" name="Google Shape;233;p10">
            <a:extLst>
              <a:ext uri="{FF2B5EF4-FFF2-40B4-BE49-F238E27FC236}">
                <a16:creationId xmlns:a16="http://schemas.microsoft.com/office/drawing/2014/main" id="{ACCFD439-9EDD-ACA2-8398-10FEE0FAA803}"/>
              </a:ext>
            </a:extLst>
          </p:cNvPr>
          <p:cNvPicPr preferRelativeResize="0"/>
          <p:nvPr/>
        </p:nvPicPr>
        <p:blipFill rotWithShape="1">
          <a:blip r:embed="rId4">
            <a:alphaModFix/>
          </a:blip>
          <a:srcRect b="2235"/>
          <a:stretch/>
        </p:blipFill>
        <p:spPr>
          <a:xfrm>
            <a:off x="944049" y="2848232"/>
            <a:ext cx="7255901" cy="3426824"/>
          </a:xfrm>
          <a:prstGeom prst="rect">
            <a:avLst/>
          </a:prstGeom>
          <a:noFill/>
          <a:ln>
            <a:noFill/>
          </a:ln>
        </p:spPr>
      </p:pic>
      <p:sp>
        <p:nvSpPr>
          <p:cNvPr id="5" name="Google Shape;234;p10">
            <a:extLst>
              <a:ext uri="{FF2B5EF4-FFF2-40B4-BE49-F238E27FC236}">
                <a16:creationId xmlns:a16="http://schemas.microsoft.com/office/drawing/2014/main" id="{DE9468DE-4C61-72EF-4B2A-3A978CAE6C0E}"/>
              </a:ext>
            </a:extLst>
          </p:cNvPr>
          <p:cNvSpPr txBox="1"/>
          <p:nvPr/>
        </p:nvSpPr>
        <p:spPr>
          <a:xfrm>
            <a:off x="2014929" y="6275056"/>
            <a:ext cx="511414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i="1" dirty="0">
                <a:solidFill>
                  <a:schemeClr val="dk1"/>
                </a:solidFill>
                <a:latin typeface="Open Sans"/>
                <a:sym typeface="Open Sans"/>
              </a:rPr>
              <a:t>Fuente: </a:t>
            </a:r>
            <a:r>
              <a:rPr lang="es-MX" sz="1400" i="1" u="sng" dirty="0">
                <a:solidFill>
                  <a:schemeClr val="dk1"/>
                </a:solidFill>
                <a:latin typeface="Open Sans"/>
                <a:sym typeface="Open Sans"/>
                <a:hlinkClick r:id="rId5">
                  <a:extLst>
                    <a:ext uri="{A12FA001-AC4F-418D-AE19-62706E023703}">
                      <ahyp:hlinkClr xmlns:ahyp="http://schemas.microsoft.com/office/drawing/2018/hyperlinkcolor" val="tx"/>
                    </a:ext>
                  </a:extLst>
                </a:hlinkClick>
              </a:rPr>
              <a:t>https://en.wikipedia.org/wiki/List_of_writing_systems</a:t>
            </a:r>
            <a:r>
              <a:rPr lang="es-MX" sz="1400" i="1" dirty="0">
                <a:solidFill>
                  <a:schemeClr val="dk1"/>
                </a:solidFill>
                <a:latin typeface="Open Sans"/>
                <a:sym typeface="Open Sans"/>
              </a:rPr>
              <a:t>.  </a:t>
            </a:r>
            <a:endParaRPr lang="es-MX" dirty="0"/>
          </a:p>
        </p:txBody>
      </p:sp>
    </p:spTree>
    <p:extLst>
      <p:ext uri="{BB962C8B-B14F-4D97-AF65-F5344CB8AC3E}">
        <p14:creationId xmlns:p14="http://schemas.microsoft.com/office/powerpoint/2010/main" val="3389970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dirty="0">
                <a:extLst>
                  <a:ext uri="http://customooxmlschemas.google.com/">
                    <go:slidesCustomData xmlns:wp="http://schemas.openxmlformats.org/drawingml/2006/powerpointprocessingDrawing" xmlns:wne="http://schemas.microsoft.com/office/powerpoint/2006/powerpointml" xmlns:cdr="http://schemas.openxmlformats.org/drawingml/2006/chartDrawing" xmlns:a14="http://schemas.microsoft.com/office/drawing/2010/main"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El Sistema de Nombres de Dominio (DNS) y la ICANN</a:t>
            </a:r>
            <a:endParaRPr lang="es-MX" sz="2800" dirty="0"/>
          </a:p>
        </p:txBody>
      </p:sp>
      <p:sp>
        <p:nvSpPr>
          <p:cNvPr id="111" name="Google Shape;111;p5"/>
          <p:cNvSpPr txBox="1">
            <a:spLocks noGrp="1"/>
          </p:cNvSpPr>
          <p:nvPr>
            <p:ph type="body" idx="1"/>
          </p:nvPr>
        </p:nvSpPr>
        <p:spPr>
          <a:xfrm>
            <a:off x="320675" y="1170878"/>
            <a:ext cx="8450746" cy="5229922"/>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es-MX" sz="1700" dirty="0">
                <a:extLst>
                  <a:ext uri="http://customooxmlschemas.google.com/">
                    <go:slidesCustomData xmlns:wp="http://schemas.openxmlformats.org/drawingml/2006/powerpointprocessingDrawing" xmlns:wne="http://schemas.microsoft.com/office/powerpoint/2006/powerpointml" xmlns:cdr="http://schemas.openxmlformats.org/drawingml/2006/chartDrawing" xmlns:a14="http://schemas.microsoft.com/office/drawing/2010/main"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Un nombre de dominio es un nombre único que forma la base de los localizadores uniformes de recursos (URL) que las personas usan para buscar recursos en Internet (por ejemplo, páginas web, servidores de correo electrónico, imágenes y videos).</a:t>
            </a:r>
            <a:endParaRPr lang="es-MX" sz="1700" dirty="0">
              <a:extLst>
                <a:ext uri="http://customooxmlschemas.google.com/">
                  <go:slidesCustomData xmlns:wp="http://schemas.openxmlformats.org/drawingml/2006/powerpointprocessingDrawing" xmlns:wne="http://schemas.microsoft.com/office/powerpoint/2006/powerpointml" xmlns:cdr="http://schemas.openxmlformats.org/drawingml/2006/chartDrawing" xmlns:a14="http://schemas.microsoft.com/office/drawing/2010/main"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endParaRPr>
          </a:p>
          <a:p>
            <a:pPr marL="274320" lvl="0" indent="-85725" algn="l" rtl="0">
              <a:spcBef>
                <a:spcPts val="360"/>
              </a:spcBef>
              <a:spcAft>
                <a:spcPts val="0"/>
              </a:spcAft>
              <a:buClr>
                <a:schemeClr val="accent3"/>
              </a:buClr>
              <a:buSzPts val="1530"/>
              <a:buFont typeface="Merriweather Sans"/>
              <a:buNone/>
            </a:pPr>
            <a:endParaRPr lang="es-MX" sz="1700" dirty="0"/>
          </a:p>
          <a:p>
            <a:pPr marL="274320" lvl="0" indent="-182880" algn="l" rtl="0">
              <a:spcBef>
                <a:spcPts val="360"/>
              </a:spcBef>
              <a:spcAft>
                <a:spcPts val="0"/>
              </a:spcAft>
              <a:buClr>
                <a:schemeClr val="accent3"/>
              </a:buClr>
              <a:buSzPts val="1530"/>
              <a:buFont typeface="Merriweather Sans"/>
              <a:buChar char="*"/>
            </a:pPr>
            <a:r>
              <a:rPr lang="es-MX" sz="1700" dirty="0">
                <a:extLst>
                  <a:ext uri="http://customooxmlschemas.google.com/">
                    <go:slidesCustomData xmlns:wp="http://schemas.openxmlformats.org/drawingml/2006/powerpointprocessingDrawing" xmlns:wne="http://schemas.microsoft.com/office/powerpoint/2006/powerpointml" xmlns:cdr="http://schemas.openxmlformats.org/drawingml/2006/chartDrawing" xmlns:a14="http://schemas.microsoft.com/office/drawing/2010/main"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El propio nombre de dominio identifica una dirección específica en Internet que pertenece a una entidad, como una empresa, organización, institución o persona.</a:t>
            </a:r>
            <a:endParaRPr lang="es-MX" sz="1700" dirty="0">
              <a:extLst>
                <a:ext uri="http://customooxmlschemas.google.com/">
                  <go:slidesCustomData xmlns:wp="http://schemas.openxmlformats.org/drawingml/2006/powerpointprocessingDrawing" xmlns:wne="http://schemas.microsoft.com/office/powerpoint/2006/powerpointml" xmlns:cdr="http://schemas.openxmlformats.org/drawingml/2006/chartDrawing" xmlns:a14="http://schemas.microsoft.com/office/drawing/2010/main"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endParaRPr>
          </a:p>
          <a:p>
            <a:pPr marL="274320" lvl="0" indent="-85725" algn="l" rtl="0">
              <a:spcBef>
                <a:spcPts val="360"/>
              </a:spcBef>
              <a:spcAft>
                <a:spcPts val="0"/>
              </a:spcAft>
              <a:buClr>
                <a:schemeClr val="accent3"/>
              </a:buClr>
              <a:buSzPts val="1530"/>
              <a:buFont typeface="Merriweather Sans"/>
              <a:buNone/>
            </a:pPr>
            <a:endParaRPr lang="es-MX" sz="1700" dirty="0"/>
          </a:p>
          <a:p>
            <a:pPr marL="274320" lvl="0" indent="-182880" algn="l" rtl="0">
              <a:spcBef>
                <a:spcPts val="360"/>
              </a:spcBef>
              <a:spcAft>
                <a:spcPts val="0"/>
              </a:spcAft>
              <a:buClr>
                <a:schemeClr val="accent3"/>
              </a:buClr>
              <a:buSzPts val="1530"/>
              <a:buFont typeface="Merriweather Sans"/>
              <a:buChar char="*"/>
            </a:pPr>
            <a:r>
              <a:rPr lang="es-MX" sz="1700" dirty="0"/>
              <a:t>Por ejemplo, el nombre de dominio: </a:t>
            </a:r>
            <a:r>
              <a:rPr lang="es-MX" sz="1700" dirty="0">
                <a:solidFill>
                  <a:srgbClr val="00B0F0"/>
                </a:solidFill>
              </a:rPr>
              <a:t>wikipedia.org</a:t>
            </a:r>
            <a:r>
              <a:rPr lang="es-MX" sz="1700" dirty="0"/>
              <a:t> se utiliza para apuntar a la dirección: </a:t>
            </a:r>
            <a:r>
              <a:rPr lang="es-MX" sz="1700" dirty="0">
                <a:solidFill>
                  <a:srgbClr val="00B0F0"/>
                </a:solidFill>
              </a:rPr>
              <a:t>208.80.154.224</a:t>
            </a:r>
            <a:endParaRPr lang="es-MX" sz="1700" dirty="0"/>
          </a:p>
          <a:p>
            <a:pPr marL="274320" lvl="0" indent="-85725" algn="l" rtl="0">
              <a:spcBef>
                <a:spcPts val="360"/>
              </a:spcBef>
              <a:spcAft>
                <a:spcPts val="0"/>
              </a:spcAft>
              <a:buClr>
                <a:schemeClr val="accent3"/>
              </a:buClr>
              <a:buSzPts val="1530"/>
              <a:buFont typeface="Merriweather Sans"/>
              <a:buNone/>
            </a:pPr>
            <a:endParaRPr lang="es-MX" sz="1700" dirty="0">
              <a:solidFill>
                <a:srgbClr val="00B0F0"/>
              </a:solidFill>
            </a:endParaRPr>
          </a:p>
          <a:p>
            <a:pPr marL="274320" lvl="0" indent="-182880" algn="l" rtl="0">
              <a:spcBef>
                <a:spcPts val="360"/>
              </a:spcBef>
              <a:spcAft>
                <a:spcPts val="0"/>
              </a:spcAft>
              <a:buClr>
                <a:schemeClr val="accent3"/>
              </a:buClr>
              <a:buSzPts val="1530"/>
              <a:buFont typeface="Merriweather Sans"/>
              <a:buChar char="*"/>
            </a:pPr>
            <a:r>
              <a:rPr lang="es-MX" sz="1700" dirty="0"/>
              <a:t>Colectivamente, los nombres de dominio y las direcciones del Protocolo de Internet (IP) nos ayudan a navegar por Internet</a:t>
            </a:r>
          </a:p>
          <a:p>
            <a:pPr marL="274320" lvl="0" indent="-85725" algn="l" rtl="0">
              <a:spcBef>
                <a:spcPts val="360"/>
              </a:spcBef>
              <a:spcAft>
                <a:spcPts val="0"/>
              </a:spcAft>
              <a:buClr>
                <a:schemeClr val="accent3"/>
              </a:buClr>
              <a:buSzPts val="1530"/>
              <a:buFont typeface="Merriweather Sans"/>
              <a:buNone/>
            </a:pPr>
            <a:endParaRPr lang="es-MX" sz="1700" dirty="0"/>
          </a:p>
          <a:p>
            <a:pPr marL="274320" lvl="0" indent="-182880" algn="l" rtl="0">
              <a:spcBef>
                <a:spcPts val="360"/>
              </a:spcBef>
              <a:spcAft>
                <a:spcPts val="0"/>
              </a:spcAft>
              <a:buClr>
                <a:schemeClr val="accent3"/>
              </a:buClr>
              <a:buSzPts val="1530"/>
              <a:buFont typeface="Merriweather Sans"/>
              <a:buChar char="*"/>
            </a:pPr>
            <a:r>
              <a:rPr lang="es-MX" sz="1700" dirty="0">
                <a:extLst>
                  <a:ext uri="http://customooxmlschemas.google.com/">
                    <go:slidesCustomData xmlns:wp="http://schemas.openxmlformats.org/drawingml/2006/powerpointprocessingDrawing" xmlns:wne="http://schemas.microsoft.com/office/powerpoint/2006/powerpointml" xmlns:cdr="http://schemas.openxmlformats.org/drawingml/2006/chartDrawing" xmlns:a14="http://schemas.microsoft.com/office/drawing/2010/main"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La Corporación para la Asignación de Nombres y Números en Internet (ICANN) ayuda a coordinar y apoyar estos identificadores únicos en todo el mundo. </a:t>
            </a:r>
            <a:r>
              <a:rPr lang="es-MX" sz="1700" dirty="0">
                <a:extLst>
                  <a:ext uri="http://customooxmlschemas.google.com/">
                    <go:slidesCustomData xmlns:wp="http://schemas.openxmlformats.org/drawingml/2006/powerpointprocessingDrawing" xmlns:wne="http://schemas.microsoft.com/office/powerpoint/2006/powerpointml" xmlns:cdr="http://schemas.openxmlformats.org/drawingml/2006/chartDrawing" xmlns:a14="http://schemas.microsoft.com/office/drawing/2010/main"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La misión de la ICANN es ayudar a garantizar una Internet global, unificada, estable y segura.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7"/>
          <p:cNvSpPr txBox="1">
            <a:spLocks noGrp="1"/>
          </p:cNvSpPr>
          <p:nvPr>
            <p:ph type="title"/>
          </p:nvPr>
        </p:nvSpPr>
        <p:spPr>
          <a:xfrm>
            <a:off x="320040" y="275167"/>
            <a:ext cx="8823959"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dirty="0"/>
              <a:t>Evolución de los dominios de alto nivel (TLD) y el DNS</a:t>
            </a:r>
          </a:p>
        </p:txBody>
      </p:sp>
      <p:sp>
        <p:nvSpPr>
          <p:cNvPr id="168" name="Google Shape;168;p7"/>
          <p:cNvSpPr txBox="1">
            <a:spLocks noGrp="1"/>
          </p:cNvSpPr>
          <p:nvPr>
            <p:ph type="body" idx="1"/>
          </p:nvPr>
        </p:nvSpPr>
        <p:spPr>
          <a:xfrm>
            <a:off x="331191" y="1120606"/>
            <a:ext cx="8450746" cy="5640646"/>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es-MX" sz="1800" dirty="0"/>
              <a:t>En el pasado, los </a:t>
            </a:r>
            <a:r>
              <a:rPr lang="es-MX" sz="1800" dirty="0">
                <a:extLst>
                  <a:ext uri="http://customooxmlschemas.google.com/">
                    <go:slidesCustomData xmlns:wp="http://schemas.openxmlformats.org/drawingml/2006/powerpointprocessingDrawing" xmlns:wne="http://schemas.microsoft.com/office/powerpoint/2006/powerpointml" xmlns:cdr="http://schemas.openxmlformats.org/drawingml/2006/chartDrawing" xmlns:a14="http://schemas.microsoft.com/office/drawing/2010/main"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dominios de alto nivel</a:t>
            </a:r>
            <a:r>
              <a:rPr lang="es-MX" sz="1800" dirty="0"/>
              <a:t> (TLD) eran en su mayoría de dos o tres letras formadas con caracteres latinos a-z (por ejemplo, .com, .org).</a:t>
            </a:r>
          </a:p>
          <a:p>
            <a:pPr marL="274320" lvl="0" indent="-182880" algn="l" rtl="0">
              <a:spcBef>
                <a:spcPts val="0"/>
              </a:spcBef>
              <a:spcAft>
                <a:spcPts val="0"/>
              </a:spcAft>
              <a:buClr>
                <a:schemeClr val="accent3"/>
              </a:buClr>
              <a:buSzPts val="1530"/>
              <a:buFont typeface="Merriweather Sans"/>
              <a:buChar char="*"/>
            </a:pPr>
            <a:endParaRPr lang="es-MX" sz="1400" dirty="0"/>
          </a:p>
          <a:p>
            <a:pPr marL="274320" lvl="0" indent="-182880" algn="l" rtl="0">
              <a:spcBef>
                <a:spcPts val="360"/>
              </a:spcBef>
              <a:spcAft>
                <a:spcPts val="0"/>
              </a:spcAft>
              <a:buClr>
                <a:schemeClr val="accent3"/>
              </a:buClr>
              <a:buSzPts val="1530"/>
              <a:buFont typeface="Merriweather Sans"/>
              <a:buChar char="*"/>
            </a:pPr>
            <a:r>
              <a:rPr lang="es-MX" sz="1800" dirty="0"/>
              <a:t>La evolución del DNS ha permitido crear TLD más nuevos y más largos. En la actualidad existen alrededor de 1200 nuevos gTLD que representan marcas, comunidades y geografías (por ejemplo, .photography, .london)</a:t>
            </a:r>
          </a:p>
          <a:p>
            <a:pPr marL="274320" lvl="0" indent="-182880" algn="l" rtl="0">
              <a:spcBef>
                <a:spcPts val="360"/>
              </a:spcBef>
              <a:spcAft>
                <a:spcPts val="0"/>
              </a:spcAft>
              <a:buClr>
                <a:schemeClr val="accent3"/>
              </a:buClr>
              <a:buSzPts val="1530"/>
              <a:buFont typeface="Merriweather Sans"/>
              <a:buChar char="*"/>
            </a:pPr>
            <a:endParaRPr lang="es-MX" sz="1400" dirty="0"/>
          </a:p>
          <a:p>
            <a:pPr marL="274320" lvl="0" indent="-182880" algn="l" rtl="0">
              <a:spcBef>
                <a:spcPts val="360"/>
              </a:spcBef>
              <a:spcAft>
                <a:spcPts val="0"/>
              </a:spcAft>
              <a:buClr>
                <a:schemeClr val="accent3"/>
              </a:buClr>
              <a:buSzPts val="1530"/>
              <a:buFont typeface="Merriweather Sans"/>
              <a:buChar char="*"/>
            </a:pPr>
            <a:r>
              <a:rPr lang="es-MX" sz="1800" dirty="0"/>
              <a:t>Estos nuevos TLD también incluyen Nombres de Dominio Internacionalizados (IDN), que permiten nombres de dominio en idiomas y códigos de escritura locales como  “.例子” y “</a:t>
            </a:r>
            <a:r>
              <a:rPr lang="ar-SA" sz="1800" dirty="0"/>
              <a:t>مثال</a:t>
            </a:r>
            <a:r>
              <a:rPr lang="es-MX" sz="1800" dirty="0"/>
              <a:t>.“ (“ejemplo” escrito en chino y árabe).</a:t>
            </a:r>
          </a:p>
          <a:p>
            <a:pPr lvl="1">
              <a:spcBef>
                <a:spcPts val="0"/>
              </a:spcBef>
            </a:pPr>
            <a:r>
              <a:rPr lang="es-MX" dirty="0"/>
              <a:t>Otras etiquetas dentro de un nombre de dominio también pueden internacionalizarse, lo que permite que un nombre de dominio esté en un idioma y código de escritura locales por completo. Los IDN son independientes del contenido en línea, que también puede ser multilingüe.</a:t>
            </a:r>
          </a:p>
          <a:p>
            <a:pPr marL="274320" lvl="0" indent="-182880" algn="l" rtl="0">
              <a:spcBef>
                <a:spcPts val="360"/>
              </a:spcBef>
              <a:spcAft>
                <a:spcPts val="0"/>
              </a:spcAft>
              <a:buClr>
                <a:schemeClr val="accent3"/>
              </a:buClr>
              <a:buSzPts val="1530"/>
              <a:buFont typeface="Merriweather Sans"/>
              <a:buChar char="*"/>
            </a:pPr>
            <a:endParaRPr lang="es-MX" sz="1400" dirty="0">
              <a:extLst>
                <a:ext uri="http://customooxmlschemas.google.com/">
                  <go:slidesCustomData xmlns:wp="http://schemas.openxmlformats.org/drawingml/2006/powerpointprocessingDrawing" xmlns:wne="http://schemas.microsoft.com/office/powerpoint/2006/powerpointml" xmlns:cdr="http://schemas.openxmlformats.org/drawingml/2006/chartDrawing" xmlns:a14="http://schemas.microsoft.com/office/drawing/2010/main"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endParaRPr>
          </a:p>
          <a:p>
            <a:pPr marL="274320" lvl="0" indent="-182880" algn="l" rtl="0">
              <a:spcBef>
                <a:spcPts val="360"/>
              </a:spcBef>
              <a:spcAft>
                <a:spcPts val="0"/>
              </a:spcAft>
              <a:buClr>
                <a:schemeClr val="accent3"/>
              </a:buClr>
              <a:buSzPts val="1530"/>
              <a:buFont typeface="Merriweather Sans"/>
              <a:buChar char="*"/>
            </a:pPr>
            <a:r>
              <a:rPr lang="es-MX" sz="1800" dirty="0">
                <a:latin typeface="Open Sans Light" panose="020B0306030504020204" pitchFamily="34" charset="0"/>
                <a:extLst>
                  <a:ext uri="http://customooxmlschemas.google.com/">
                    <go:slidesCustomData xmlns:wp="http://schemas.openxmlformats.org/drawingml/2006/powerpointprocessingDrawing" xmlns:wne="http://schemas.microsoft.com/office/powerpoint/2006/powerpointml" xmlns:cdr="http://schemas.openxmlformats.org/drawingml/2006/chartDrawing" xmlns:a14="http://schemas.microsoft.com/office/drawing/2010/main"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La próxima ronda de gTLD </a:t>
            </a:r>
            <a:r>
              <a:rPr lang="es-MX" sz="1800" b="0" i="0" dirty="0">
                <a:solidFill>
                  <a:srgbClr val="1D1C1D"/>
                </a:solidFill>
                <a:effectLst/>
                <a:latin typeface="Open Sans Light" panose="020B0306030504020204" pitchFamily="34" charset="0"/>
              </a:rPr>
              <a:t>seguirá ampliando el DNS y ofreciendo nuevas oportunidades a los próximos mil millones de personas que esperan acceder a una Internet más multilingüe e inclusiva en su idioma o código de escritura.</a:t>
            </a:r>
            <a:endParaRPr lang="es-MX" sz="1800" dirty="0">
              <a:extLst>
                <a:ext uri="http://customooxmlschemas.google.com/">
                  <go:slidesCustomData xmlns:wp="http://schemas.openxmlformats.org/drawingml/2006/powerpointprocessingDrawing" xmlns:wne="http://schemas.microsoft.com/office/powerpoint/2006/powerpointml" xmlns:cdr="http://schemas.openxmlformats.org/drawingml/2006/chartDrawing" xmlns:a14="http://schemas.microsoft.com/office/drawing/2010/main"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endParaRPr>
          </a:p>
          <a:p>
            <a:pPr marL="274320" lvl="0" indent="-182880" algn="l" rtl="0">
              <a:spcBef>
                <a:spcPts val="360"/>
              </a:spcBef>
              <a:spcAft>
                <a:spcPts val="0"/>
              </a:spcAft>
              <a:buClr>
                <a:schemeClr val="accent3"/>
              </a:buClr>
              <a:buSzPts val="1530"/>
              <a:buFont typeface="Merriweather Sans"/>
              <a:buChar char="*"/>
            </a:pPr>
            <a:endParaRPr lang="es-MX" sz="1800" dirty="0"/>
          </a:p>
          <a:p>
            <a:pPr marL="91440" lvl="0" indent="0" algn="l" rtl="0">
              <a:spcBef>
                <a:spcPts val="400"/>
              </a:spcBef>
              <a:spcAft>
                <a:spcPts val="0"/>
              </a:spcAft>
              <a:buSzPts val="1700"/>
              <a:buNone/>
            </a:pPr>
            <a:endParaRPr lang="es-MX"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8"/>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dirty="0">
                <a:extLst>
                  <a:ext uri="http://customooxmlschemas.google.com/">
                    <go:slidesCustomData xmlns:wp="http://schemas.openxmlformats.org/drawingml/2006/powerpointprocessingDrawing" xmlns:wne="http://schemas.microsoft.com/office/powerpoint/2006/powerpointml" xmlns:cdr="http://schemas.openxmlformats.org/drawingml/2006/chartDrawing" xmlns:a14="http://schemas.microsoft.com/office/drawing/2010/main"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Expansión del DNS y próxima ronda</a:t>
            </a:r>
            <a:endParaRPr lang="es-MX" sz="2800" dirty="0"/>
          </a:p>
        </p:txBody>
      </p:sp>
      <p:sp>
        <p:nvSpPr>
          <p:cNvPr id="174" name="Google Shape;174;p8"/>
          <p:cNvSpPr txBox="1"/>
          <p:nvPr/>
        </p:nvSpPr>
        <p:spPr>
          <a:xfrm>
            <a:off x="374904" y="983673"/>
            <a:ext cx="8003023" cy="83099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MX" sz="1800" dirty="0">
                <a:solidFill>
                  <a:srgbClr val="000000"/>
                </a:solidFill>
                <a:latin typeface="Open Sans Light"/>
                <a:sym typeface="Open Sans Light"/>
              </a:rPr>
              <a:t>La introducción de nuevos gTLD, incluidos los TLD largos y los IDN, en el ecosistema de Internet a través del Programa de Nuevos gTLD permitió la mayor expansión del DNS.  </a:t>
            </a:r>
            <a:endParaRPr lang="es-MX" dirty="0"/>
          </a:p>
        </p:txBody>
      </p:sp>
      <p:sp>
        <p:nvSpPr>
          <p:cNvPr id="175" name="Google Shape;175;p8"/>
          <p:cNvSpPr/>
          <p:nvPr/>
        </p:nvSpPr>
        <p:spPr>
          <a:xfrm>
            <a:off x="758870" y="2306409"/>
            <a:ext cx="2368008" cy="341717"/>
          </a:xfrm>
          <a:prstGeom prst="homePlate">
            <a:avLst>
              <a:gd name="adj" fmla="val 50000"/>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Open Sans"/>
              <a:ea typeface="Open Sans"/>
              <a:cs typeface="Open Sans"/>
              <a:sym typeface="Open Sans"/>
            </a:endParaRPr>
          </a:p>
        </p:txBody>
      </p:sp>
      <p:sp>
        <p:nvSpPr>
          <p:cNvPr id="176" name="Google Shape;176;p8"/>
          <p:cNvSpPr txBox="1"/>
          <p:nvPr/>
        </p:nvSpPr>
        <p:spPr>
          <a:xfrm>
            <a:off x="796136" y="2303893"/>
            <a:ext cx="1269805" cy="346249"/>
          </a:xfrm>
          <a:prstGeom prst="rect">
            <a:avLst/>
          </a:prstGeom>
          <a:noFill/>
          <a:ln>
            <a:noFill/>
          </a:ln>
        </p:spPr>
        <p:txBody>
          <a:bodyPr spcFirstLastPara="1" wrap="square" lIns="68575" tIns="45700" rIns="91425" bIns="45700" anchor="t" anchorCtr="0">
            <a:spAutoFit/>
          </a:bodyPr>
          <a:lstStyle/>
          <a:p>
            <a:pPr marL="0" marR="0" lvl="0" indent="0" algn="l" rtl="0">
              <a:spcBef>
                <a:spcPts val="0"/>
              </a:spcBef>
              <a:spcAft>
                <a:spcPts val="0"/>
              </a:spcAft>
              <a:buNone/>
            </a:pPr>
            <a:r>
              <a:rPr lang="es-MX" sz="1600" b="1">
                <a:solidFill>
                  <a:schemeClr val="lt1"/>
                </a:solidFill>
                <a:latin typeface="Open Sans"/>
                <a:sym typeface="Open Sans"/>
              </a:rPr>
              <a:t>Previo al 2009</a:t>
            </a:r>
            <a:endParaRPr lang="es-MX"/>
          </a:p>
        </p:txBody>
      </p:sp>
      <p:sp>
        <p:nvSpPr>
          <p:cNvPr id="177" name="Google Shape;177;p8"/>
          <p:cNvSpPr txBox="1"/>
          <p:nvPr/>
        </p:nvSpPr>
        <p:spPr>
          <a:xfrm>
            <a:off x="736565" y="2710019"/>
            <a:ext cx="2087437" cy="551626"/>
          </a:xfrm>
          <a:prstGeom prst="rect">
            <a:avLst/>
          </a:prstGeom>
          <a:noFill/>
          <a:ln>
            <a:noFill/>
          </a:ln>
        </p:spPr>
        <p:txBody>
          <a:bodyPr spcFirstLastPara="1" wrap="square" lIns="0" tIns="45700" rIns="91425" bIns="45700" anchor="t" anchorCtr="0">
            <a:spAutoFit/>
          </a:bodyPr>
          <a:lstStyle/>
          <a:p>
            <a:pPr marL="0" marR="0" lvl="0" indent="0" algn="l" rtl="0">
              <a:lnSpc>
                <a:spcPct val="130000"/>
              </a:lnSpc>
              <a:spcBef>
                <a:spcPts val="0"/>
              </a:spcBef>
              <a:spcAft>
                <a:spcPts val="0"/>
              </a:spcAft>
              <a:buNone/>
            </a:pPr>
            <a:r>
              <a:rPr lang="es-MX" sz="1400">
                <a:solidFill>
                  <a:schemeClr val="dk1"/>
                </a:solidFill>
                <a:latin typeface="Open Sans"/>
                <a:sym typeface="Open Sans"/>
              </a:rPr>
              <a:t>Dominios genéricos de alto nivel (gTLD)</a:t>
            </a:r>
            <a:endParaRPr lang="es-MX"/>
          </a:p>
          <a:p>
            <a:pPr marL="0" marR="0" lvl="0" indent="0" algn="l" rtl="0">
              <a:lnSpc>
                <a:spcPct val="130000"/>
              </a:lnSpc>
              <a:spcBef>
                <a:spcPts val="0"/>
              </a:spcBef>
              <a:spcAft>
                <a:spcPts val="0"/>
              </a:spcAft>
              <a:buNone/>
            </a:pPr>
            <a:r>
              <a:rPr lang="es-MX" sz="1000">
                <a:solidFill>
                  <a:schemeClr val="dk1"/>
                </a:solidFill>
                <a:latin typeface="Open Sans"/>
                <a:sym typeface="Open Sans"/>
              </a:rPr>
              <a:t>(</a:t>
            </a:r>
            <a:r>
              <a:rPr lang="es-MX" sz="1000" b="1">
                <a:solidFill>
                  <a:schemeClr val="dk1"/>
                </a:solidFill>
                <a:latin typeface="Open Sans"/>
                <a:sym typeface="Open Sans"/>
              </a:rPr>
              <a:t>22</a:t>
            </a:r>
            <a:r>
              <a:rPr lang="es-MX" sz="1000">
                <a:solidFill>
                  <a:schemeClr val="dk1"/>
                </a:solidFill>
                <a:latin typeface="Open Sans"/>
                <a:sym typeface="Open Sans"/>
              </a:rPr>
              <a:t> en total)</a:t>
            </a:r>
            <a:endParaRPr lang="es-MX"/>
          </a:p>
        </p:txBody>
      </p:sp>
      <p:sp>
        <p:nvSpPr>
          <p:cNvPr id="178" name="Google Shape;178;p8"/>
          <p:cNvSpPr txBox="1"/>
          <p:nvPr/>
        </p:nvSpPr>
        <p:spPr>
          <a:xfrm>
            <a:off x="1316765" y="3302377"/>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a:solidFill>
                  <a:schemeClr val="dk1"/>
                </a:solidFill>
                <a:latin typeface="Open Sans"/>
                <a:sym typeface="Open Sans"/>
              </a:rPr>
              <a:t>.edu</a:t>
            </a:r>
            <a:endParaRPr lang="es-MX"/>
          </a:p>
        </p:txBody>
      </p:sp>
      <p:sp>
        <p:nvSpPr>
          <p:cNvPr id="179" name="Google Shape;179;p8"/>
          <p:cNvSpPr txBox="1"/>
          <p:nvPr/>
        </p:nvSpPr>
        <p:spPr>
          <a:xfrm>
            <a:off x="1316765" y="3642200"/>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a:solidFill>
                  <a:schemeClr val="dk1"/>
                </a:solidFill>
                <a:latin typeface="Open Sans"/>
                <a:sym typeface="Open Sans"/>
              </a:rPr>
              <a:t>.net</a:t>
            </a:r>
            <a:endParaRPr lang="es-MX"/>
          </a:p>
        </p:txBody>
      </p:sp>
      <p:sp>
        <p:nvSpPr>
          <p:cNvPr id="180" name="Google Shape;180;p8"/>
          <p:cNvSpPr txBox="1"/>
          <p:nvPr/>
        </p:nvSpPr>
        <p:spPr>
          <a:xfrm>
            <a:off x="738458" y="3302377"/>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a:solidFill>
                  <a:schemeClr val="dk1"/>
                </a:solidFill>
                <a:latin typeface="Open Sans"/>
                <a:sym typeface="Open Sans"/>
              </a:rPr>
              <a:t>.com</a:t>
            </a:r>
            <a:endParaRPr lang="es-MX"/>
          </a:p>
        </p:txBody>
      </p:sp>
      <p:sp>
        <p:nvSpPr>
          <p:cNvPr id="181" name="Google Shape;181;p8"/>
          <p:cNvSpPr txBox="1"/>
          <p:nvPr/>
        </p:nvSpPr>
        <p:spPr>
          <a:xfrm>
            <a:off x="738458" y="3642200"/>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a:solidFill>
                  <a:schemeClr val="dk1"/>
                </a:solidFill>
                <a:latin typeface="Open Sans"/>
                <a:sym typeface="Open Sans"/>
              </a:rPr>
              <a:t>.org</a:t>
            </a:r>
            <a:endParaRPr lang="es-MX"/>
          </a:p>
        </p:txBody>
      </p:sp>
      <p:sp>
        <p:nvSpPr>
          <p:cNvPr id="182" name="Google Shape;182;p8"/>
          <p:cNvSpPr txBox="1"/>
          <p:nvPr/>
        </p:nvSpPr>
        <p:spPr>
          <a:xfrm>
            <a:off x="1311117" y="3987204"/>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a:solidFill>
                  <a:schemeClr val="dk1"/>
                </a:solidFill>
                <a:latin typeface="Open Sans"/>
                <a:sym typeface="Open Sans"/>
              </a:rPr>
              <a:t>.asia</a:t>
            </a:r>
            <a:endParaRPr lang="es-MX"/>
          </a:p>
        </p:txBody>
      </p:sp>
      <p:sp>
        <p:nvSpPr>
          <p:cNvPr id="183" name="Google Shape;183;p8"/>
          <p:cNvSpPr txBox="1"/>
          <p:nvPr/>
        </p:nvSpPr>
        <p:spPr>
          <a:xfrm>
            <a:off x="1311117" y="4327027"/>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a:solidFill>
                  <a:schemeClr val="dk1"/>
                </a:solidFill>
                <a:latin typeface="Open Sans"/>
                <a:sym typeface="Open Sans"/>
              </a:rPr>
              <a:t>.travel</a:t>
            </a:r>
            <a:endParaRPr lang="es-MX"/>
          </a:p>
        </p:txBody>
      </p:sp>
      <p:sp>
        <p:nvSpPr>
          <p:cNvPr id="184" name="Google Shape;184;p8"/>
          <p:cNvSpPr txBox="1"/>
          <p:nvPr/>
        </p:nvSpPr>
        <p:spPr>
          <a:xfrm>
            <a:off x="732811" y="3987204"/>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a:solidFill>
                  <a:schemeClr val="dk1"/>
                </a:solidFill>
                <a:latin typeface="Open Sans"/>
                <a:sym typeface="Open Sans"/>
              </a:rPr>
              <a:t>.aero</a:t>
            </a:r>
            <a:endParaRPr lang="es-MX"/>
          </a:p>
        </p:txBody>
      </p:sp>
      <p:sp>
        <p:nvSpPr>
          <p:cNvPr id="185" name="Google Shape;185;p8"/>
          <p:cNvSpPr txBox="1"/>
          <p:nvPr/>
        </p:nvSpPr>
        <p:spPr>
          <a:xfrm>
            <a:off x="732811" y="4327027"/>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a:solidFill>
                  <a:schemeClr val="dk1"/>
                </a:solidFill>
                <a:latin typeface="Open Sans"/>
                <a:sym typeface="Open Sans"/>
              </a:rPr>
              <a:t>.mobi</a:t>
            </a:r>
            <a:endParaRPr lang="es-MX"/>
          </a:p>
        </p:txBody>
      </p:sp>
      <p:sp>
        <p:nvSpPr>
          <p:cNvPr id="186" name="Google Shape;186;p8"/>
          <p:cNvSpPr txBox="1"/>
          <p:nvPr/>
        </p:nvSpPr>
        <p:spPr>
          <a:xfrm>
            <a:off x="4052635" y="2301594"/>
            <a:ext cx="642484" cy="346249"/>
          </a:xfrm>
          <a:prstGeom prst="rect">
            <a:avLst/>
          </a:prstGeom>
          <a:noFill/>
          <a:ln>
            <a:noFill/>
          </a:ln>
        </p:spPr>
        <p:txBody>
          <a:bodyPr spcFirstLastPara="1" wrap="square" lIns="68575" tIns="45700" rIns="91425" bIns="45700" anchor="t" anchorCtr="0">
            <a:spAutoFit/>
          </a:bodyPr>
          <a:lstStyle/>
          <a:p>
            <a:pPr marL="0" marR="0" lvl="0" indent="0" algn="l" rtl="0">
              <a:spcBef>
                <a:spcPts val="0"/>
              </a:spcBef>
              <a:spcAft>
                <a:spcPts val="0"/>
              </a:spcAft>
              <a:buNone/>
            </a:pPr>
            <a:r>
              <a:rPr lang="es-MX" sz="1650">
                <a:solidFill>
                  <a:srgbClr val="FAFAFA"/>
                </a:solidFill>
                <a:latin typeface="Open Sans"/>
                <a:sym typeface="Open Sans"/>
              </a:rPr>
              <a:t>2016</a:t>
            </a:r>
            <a:endParaRPr lang="es-MX"/>
          </a:p>
        </p:txBody>
      </p:sp>
      <p:sp>
        <p:nvSpPr>
          <p:cNvPr id="187" name="Google Shape;187;p8"/>
          <p:cNvSpPr txBox="1"/>
          <p:nvPr/>
        </p:nvSpPr>
        <p:spPr>
          <a:xfrm>
            <a:off x="5936570" y="3005759"/>
            <a:ext cx="1892555" cy="792268"/>
          </a:xfrm>
          <a:prstGeom prst="rect">
            <a:avLst/>
          </a:prstGeom>
          <a:noFill/>
          <a:ln>
            <a:noFill/>
          </a:ln>
        </p:spPr>
        <p:txBody>
          <a:bodyPr spcFirstLastPara="1" wrap="square" lIns="0" tIns="45700" rIns="91425" bIns="45700" anchor="t" anchorCtr="0">
            <a:spAutoFit/>
          </a:bodyPr>
          <a:lstStyle/>
          <a:p>
            <a:pPr marL="0" marR="0" lvl="0" indent="0" algn="l" rtl="0">
              <a:lnSpc>
                <a:spcPct val="130000"/>
              </a:lnSpc>
              <a:spcBef>
                <a:spcPts val="0"/>
              </a:spcBef>
              <a:spcAft>
                <a:spcPts val="0"/>
              </a:spcAft>
              <a:buNone/>
            </a:pPr>
            <a:r>
              <a:rPr lang="es-MX" sz="1400">
                <a:solidFill>
                  <a:schemeClr val="dk1"/>
                </a:solidFill>
                <a:latin typeface="Open Sans"/>
                <a:sym typeface="Open Sans"/>
              </a:rPr>
              <a:t>gTLD nuevos y largos</a:t>
            </a:r>
            <a:endParaRPr lang="es-MX"/>
          </a:p>
          <a:p>
            <a:pPr marL="0" marR="0" lvl="0" indent="0" algn="l" rtl="0">
              <a:lnSpc>
                <a:spcPct val="130000"/>
              </a:lnSpc>
              <a:spcBef>
                <a:spcPts val="0"/>
              </a:spcBef>
              <a:spcAft>
                <a:spcPts val="0"/>
              </a:spcAft>
              <a:buNone/>
            </a:pPr>
            <a:r>
              <a:rPr lang="es-MX" sz="1000">
                <a:solidFill>
                  <a:schemeClr val="dk1"/>
                </a:solidFill>
                <a:latin typeface="Open Sans"/>
                <a:sym typeface="Open Sans"/>
              </a:rPr>
              <a:t>(Más de 1200 en total)</a:t>
            </a:r>
            <a:endParaRPr lang="es-MX"/>
          </a:p>
          <a:p>
            <a:pPr marL="0" marR="0" lvl="0" indent="0" algn="l" rtl="0">
              <a:lnSpc>
                <a:spcPct val="130000"/>
              </a:lnSpc>
              <a:spcBef>
                <a:spcPts val="0"/>
              </a:spcBef>
              <a:spcAft>
                <a:spcPts val="0"/>
              </a:spcAft>
              <a:buNone/>
            </a:pPr>
            <a:endParaRPr lang="es-MX" sz="1200">
              <a:solidFill>
                <a:schemeClr val="dk1"/>
              </a:solidFill>
              <a:latin typeface="Open Sans"/>
              <a:ea typeface="Open Sans"/>
              <a:cs typeface="Open Sans"/>
              <a:sym typeface="Open Sans"/>
            </a:endParaRPr>
          </a:p>
        </p:txBody>
      </p:sp>
      <p:sp>
        <p:nvSpPr>
          <p:cNvPr id="188" name="Google Shape;188;p8"/>
          <p:cNvSpPr txBox="1"/>
          <p:nvPr/>
        </p:nvSpPr>
        <p:spPr>
          <a:xfrm>
            <a:off x="6509231" y="3596103"/>
            <a:ext cx="524924" cy="274320"/>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a:solidFill>
                  <a:schemeClr val="lt1"/>
                </a:solidFill>
                <a:latin typeface="Open Sans"/>
                <a:sym typeface="Open Sans"/>
              </a:rPr>
              <a:t>.bar</a:t>
            </a:r>
            <a:endParaRPr lang="es-MX"/>
          </a:p>
        </p:txBody>
      </p:sp>
      <p:sp>
        <p:nvSpPr>
          <p:cNvPr id="189" name="Google Shape;189;p8"/>
          <p:cNvSpPr txBox="1"/>
          <p:nvPr/>
        </p:nvSpPr>
        <p:spPr>
          <a:xfrm>
            <a:off x="6509231" y="3932080"/>
            <a:ext cx="524924" cy="274320"/>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a:solidFill>
                  <a:schemeClr val="lt1"/>
                </a:solidFill>
                <a:latin typeface="Open Sans"/>
                <a:sym typeface="Open Sans"/>
              </a:rPr>
              <a:t>.global</a:t>
            </a:r>
            <a:endParaRPr lang="es-MX"/>
          </a:p>
        </p:txBody>
      </p:sp>
      <p:sp>
        <p:nvSpPr>
          <p:cNvPr id="190" name="Google Shape;190;p8"/>
          <p:cNvSpPr txBox="1"/>
          <p:nvPr/>
        </p:nvSpPr>
        <p:spPr>
          <a:xfrm>
            <a:off x="5930925" y="3596103"/>
            <a:ext cx="524924" cy="274320"/>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a:solidFill>
                  <a:schemeClr val="lt1"/>
                </a:solidFill>
                <a:latin typeface="Open Sans"/>
                <a:sym typeface="Open Sans"/>
              </a:rPr>
              <a:t>.bank</a:t>
            </a:r>
            <a:endParaRPr lang="es-MX"/>
          </a:p>
        </p:txBody>
      </p:sp>
      <p:sp>
        <p:nvSpPr>
          <p:cNvPr id="191" name="Google Shape;191;p8"/>
          <p:cNvSpPr txBox="1"/>
          <p:nvPr/>
        </p:nvSpPr>
        <p:spPr>
          <a:xfrm>
            <a:off x="5930925" y="3932080"/>
            <a:ext cx="524924" cy="274320"/>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a:solidFill>
                  <a:schemeClr val="lt1"/>
                </a:solidFill>
                <a:latin typeface="Open Sans"/>
                <a:sym typeface="Open Sans"/>
              </a:rPr>
              <a:t>.car</a:t>
            </a:r>
            <a:endParaRPr lang="es-MX"/>
          </a:p>
        </p:txBody>
      </p:sp>
      <p:sp>
        <p:nvSpPr>
          <p:cNvPr id="192" name="Google Shape;192;p8"/>
          <p:cNvSpPr txBox="1"/>
          <p:nvPr/>
        </p:nvSpPr>
        <p:spPr>
          <a:xfrm>
            <a:off x="4028643" y="3307947"/>
            <a:ext cx="524924" cy="274320"/>
          </a:xfrm>
          <a:prstGeom prst="rect">
            <a:avLst/>
          </a:prstGeom>
          <a:solidFill>
            <a:srgbClr val="535655"/>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b="1">
                <a:solidFill>
                  <a:schemeClr val="lt1"/>
                </a:solidFill>
                <a:latin typeface="Open Sans"/>
                <a:sym typeface="Open Sans"/>
              </a:rPr>
              <a:t>.台灣</a:t>
            </a:r>
            <a:endParaRPr lang="es-MX" sz="1050" b="1">
              <a:solidFill>
                <a:schemeClr val="lt1"/>
              </a:solidFill>
              <a:latin typeface="Open Sans"/>
              <a:ea typeface="Open Sans"/>
              <a:cs typeface="Open Sans"/>
              <a:sym typeface="Open Sans"/>
            </a:endParaRPr>
          </a:p>
        </p:txBody>
      </p:sp>
      <p:sp>
        <p:nvSpPr>
          <p:cNvPr id="193" name="Google Shape;193;p8"/>
          <p:cNvSpPr txBox="1"/>
          <p:nvPr/>
        </p:nvSpPr>
        <p:spPr>
          <a:xfrm>
            <a:off x="3450337" y="3309766"/>
            <a:ext cx="524924" cy="274320"/>
          </a:xfrm>
          <a:prstGeom prst="rect">
            <a:avLst/>
          </a:prstGeom>
          <a:solidFill>
            <a:srgbClr val="535655"/>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a:solidFill>
                  <a:schemeClr val="lt1"/>
                </a:solidFill>
                <a:latin typeface="Open Sans"/>
                <a:sym typeface="Open Sans"/>
              </a:rPr>
              <a:t>.рф</a:t>
            </a:r>
            <a:endParaRPr lang="es-MX"/>
          </a:p>
        </p:txBody>
      </p:sp>
      <p:sp>
        <p:nvSpPr>
          <p:cNvPr id="194" name="Google Shape;194;p8"/>
          <p:cNvSpPr txBox="1"/>
          <p:nvPr/>
        </p:nvSpPr>
        <p:spPr>
          <a:xfrm>
            <a:off x="7088042" y="3932606"/>
            <a:ext cx="1059381" cy="273794"/>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a:solidFill>
                  <a:schemeClr val="lt1"/>
                </a:solidFill>
                <a:latin typeface="Open Sans"/>
                <a:sym typeface="Open Sans"/>
              </a:rPr>
              <a:t>.london</a:t>
            </a:r>
            <a:endParaRPr lang="es-MX"/>
          </a:p>
        </p:txBody>
      </p:sp>
      <p:sp>
        <p:nvSpPr>
          <p:cNvPr id="195" name="Google Shape;195;p8"/>
          <p:cNvSpPr txBox="1"/>
          <p:nvPr/>
        </p:nvSpPr>
        <p:spPr>
          <a:xfrm>
            <a:off x="7088041" y="3596103"/>
            <a:ext cx="1059382" cy="273794"/>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dirty="0">
                <a:solidFill>
                  <a:schemeClr val="lt1"/>
                </a:solidFill>
                <a:latin typeface="Open Sans"/>
                <a:sym typeface="Open Sans"/>
              </a:rPr>
              <a:t>.technology</a:t>
            </a:r>
            <a:endParaRPr lang="es-MX" dirty="0"/>
          </a:p>
        </p:txBody>
      </p:sp>
      <p:sp>
        <p:nvSpPr>
          <p:cNvPr id="196" name="Google Shape;196;p8"/>
          <p:cNvSpPr txBox="1"/>
          <p:nvPr/>
        </p:nvSpPr>
        <p:spPr>
          <a:xfrm>
            <a:off x="6510383" y="4269729"/>
            <a:ext cx="524924" cy="274320"/>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a:solidFill>
                  <a:schemeClr val="lt1"/>
                </a:solidFill>
                <a:latin typeface="Open Sans"/>
                <a:sym typeface="Open Sans"/>
              </a:rPr>
              <a:t>.vote</a:t>
            </a:r>
            <a:endParaRPr lang="es-MX"/>
          </a:p>
        </p:txBody>
      </p:sp>
      <p:sp>
        <p:nvSpPr>
          <p:cNvPr id="197" name="Google Shape;197;p8"/>
          <p:cNvSpPr txBox="1"/>
          <p:nvPr/>
        </p:nvSpPr>
        <p:spPr>
          <a:xfrm>
            <a:off x="7089193" y="4270254"/>
            <a:ext cx="1059383" cy="273794"/>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dirty="0">
                <a:solidFill>
                  <a:schemeClr val="lt1"/>
                </a:solidFill>
                <a:latin typeface="Open Sans"/>
                <a:sym typeface="Open Sans"/>
              </a:rPr>
              <a:t>.photography</a:t>
            </a:r>
            <a:endParaRPr lang="es-MX" dirty="0"/>
          </a:p>
        </p:txBody>
      </p:sp>
      <p:sp>
        <p:nvSpPr>
          <p:cNvPr id="198" name="Google Shape;198;p8"/>
          <p:cNvSpPr txBox="1"/>
          <p:nvPr/>
        </p:nvSpPr>
        <p:spPr>
          <a:xfrm>
            <a:off x="5930924" y="4270254"/>
            <a:ext cx="524924" cy="274320"/>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a:solidFill>
                  <a:schemeClr val="lt1"/>
                </a:solidFill>
                <a:latin typeface="Open Sans"/>
                <a:sym typeface="Open Sans"/>
              </a:rPr>
              <a:t>.rio</a:t>
            </a:r>
            <a:endParaRPr lang="es-MX" sz="1050">
              <a:solidFill>
                <a:schemeClr val="lt1"/>
              </a:solidFill>
              <a:latin typeface="Open Sans"/>
              <a:ea typeface="Open Sans"/>
              <a:cs typeface="Open Sans"/>
              <a:sym typeface="Open Sans"/>
            </a:endParaRPr>
          </a:p>
        </p:txBody>
      </p:sp>
      <p:sp>
        <p:nvSpPr>
          <p:cNvPr id="199" name="Google Shape;199;p8"/>
          <p:cNvSpPr txBox="1"/>
          <p:nvPr/>
        </p:nvSpPr>
        <p:spPr>
          <a:xfrm>
            <a:off x="6490701" y="5188159"/>
            <a:ext cx="524924" cy="274320"/>
          </a:xfrm>
          <a:prstGeom prst="rect">
            <a:avLst/>
          </a:prstGeom>
          <a:solidFill>
            <a:srgbClr val="D37900"/>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a:solidFill>
                  <a:schemeClr val="lt1"/>
                </a:solidFill>
                <a:latin typeface="Open Sans"/>
                <a:sym typeface="Open Sans"/>
              </a:rPr>
              <a:t>.</a:t>
            </a:r>
            <a:r>
              <a:rPr lang="es-MX" sz="1050" b="1">
                <a:solidFill>
                  <a:schemeClr val="lt1"/>
                </a:solidFill>
                <a:latin typeface="Open Sans"/>
                <a:sym typeface="Open Sans"/>
              </a:rPr>
              <a:t>在线</a:t>
            </a:r>
            <a:endParaRPr lang="es-MX" sz="1050" b="1">
              <a:solidFill>
                <a:schemeClr val="lt1"/>
              </a:solidFill>
              <a:latin typeface="Open Sans"/>
              <a:ea typeface="Open Sans"/>
              <a:cs typeface="Open Sans"/>
              <a:sym typeface="Open Sans"/>
            </a:endParaRPr>
          </a:p>
        </p:txBody>
      </p:sp>
      <p:sp>
        <p:nvSpPr>
          <p:cNvPr id="200" name="Google Shape;200;p8"/>
          <p:cNvSpPr txBox="1"/>
          <p:nvPr/>
        </p:nvSpPr>
        <p:spPr>
          <a:xfrm>
            <a:off x="5912395" y="5188159"/>
            <a:ext cx="524924" cy="274320"/>
          </a:xfrm>
          <a:prstGeom prst="rect">
            <a:avLst/>
          </a:prstGeom>
          <a:solidFill>
            <a:srgbClr val="D37900"/>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900" dirty="0">
                <a:solidFill>
                  <a:schemeClr val="lt1"/>
                </a:solidFill>
                <a:latin typeface="Open Sans"/>
                <a:sym typeface="Open Sans"/>
              </a:rPr>
              <a:t>.</a:t>
            </a:r>
            <a:r>
              <a:rPr lang="hi-IN" sz="900" dirty="0">
                <a:solidFill>
                  <a:schemeClr val="lt1"/>
                </a:solidFill>
                <a:latin typeface="Open Sans"/>
                <a:sym typeface="Open Sans"/>
              </a:rPr>
              <a:t>संगठन</a:t>
            </a:r>
            <a:endParaRPr lang="es-MX" sz="900" dirty="0">
              <a:solidFill>
                <a:schemeClr val="lt1"/>
              </a:solidFill>
              <a:latin typeface="Open Sans"/>
              <a:ea typeface="Open Sans"/>
              <a:cs typeface="Open Sans"/>
              <a:sym typeface="Open Sans"/>
            </a:endParaRPr>
          </a:p>
        </p:txBody>
      </p:sp>
      <p:sp>
        <p:nvSpPr>
          <p:cNvPr id="201" name="Google Shape;201;p8"/>
          <p:cNvSpPr txBox="1"/>
          <p:nvPr/>
        </p:nvSpPr>
        <p:spPr>
          <a:xfrm>
            <a:off x="5923038" y="5863455"/>
            <a:ext cx="524924" cy="274320"/>
          </a:xfrm>
          <a:prstGeom prst="rect">
            <a:avLst/>
          </a:prstGeom>
          <a:solidFill>
            <a:srgbClr val="D37900"/>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a:solidFill>
                  <a:schemeClr val="lt1"/>
                </a:solidFill>
                <a:latin typeface="Open Sans"/>
                <a:sym typeface="Open Sans"/>
              </a:rPr>
              <a:t>.</a:t>
            </a:r>
            <a:r>
              <a:rPr lang="ar-SA" sz="1050">
                <a:solidFill>
                  <a:schemeClr val="lt1"/>
                </a:solidFill>
                <a:latin typeface="Open Sans"/>
                <a:sym typeface="Open Sans"/>
              </a:rPr>
              <a:t>ابوظبي</a:t>
            </a:r>
            <a:endParaRPr lang="es-MX" sz="1050">
              <a:solidFill>
                <a:schemeClr val="lt1"/>
              </a:solidFill>
              <a:latin typeface="Open Sans"/>
              <a:ea typeface="Open Sans"/>
              <a:cs typeface="Open Sans"/>
              <a:sym typeface="Open Sans"/>
            </a:endParaRPr>
          </a:p>
        </p:txBody>
      </p:sp>
      <p:sp>
        <p:nvSpPr>
          <p:cNvPr id="202" name="Google Shape;202;p8"/>
          <p:cNvSpPr txBox="1"/>
          <p:nvPr/>
        </p:nvSpPr>
        <p:spPr>
          <a:xfrm>
            <a:off x="6491853" y="5525807"/>
            <a:ext cx="524924" cy="274320"/>
          </a:xfrm>
          <a:prstGeom prst="rect">
            <a:avLst/>
          </a:prstGeom>
          <a:solidFill>
            <a:srgbClr val="D37900"/>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00" dirty="0">
                <a:solidFill>
                  <a:schemeClr val="lt1"/>
                </a:solidFill>
                <a:latin typeface="Open Sans"/>
                <a:sym typeface="Open Sans"/>
              </a:rPr>
              <a:t>.</a:t>
            </a:r>
            <a:r>
              <a:rPr lang="es-MX" sz="800" b="1" dirty="0">
                <a:solidFill>
                  <a:schemeClr val="lt1"/>
                </a:solidFill>
                <a:latin typeface="Open Sans"/>
                <a:sym typeface="Open Sans"/>
              </a:rPr>
              <a:t>ストア</a:t>
            </a:r>
            <a:endParaRPr lang="es-MX" sz="800" b="1" dirty="0">
              <a:solidFill>
                <a:schemeClr val="lt1"/>
              </a:solidFill>
              <a:latin typeface="Open Sans"/>
              <a:ea typeface="Open Sans"/>
              <a:cs typeface="Open Sans"/>
              <a:sym typeface="Open Sans"/>
            </a:endParaRPr>
          </a:p>
        </p:txBody>
      </p:sp>
      <p:sp>
        <p:nvSpPr>
          <p:cNvPr id="203" name="Google Shape;203;p8"/>
          <p:cNvSpPr txBox="1"/>
          <p:nvPr/>
        </p:nvSpPr>
        <p:spPr>
          <a:xfrm>
            <a:off x="6503449" y="5863455"/>
            <a:ext cx="524924" cy="274320"/>
          </a:xfrm>
          <a:prstGeom prst="rect">
            <a:avLst/>
          </a:prstGeom>
          <a:solidFill>
            <a:srgbClr val="D37900"/>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00" dirty="0">
                <a:solidFill>
                  <a:schemeClr val="lt1"/>
                </a:solidFill>
                <a:latin typeface="Open Sans"/>
                <a:sym typeface="Open Sans"/>
              </a:rPr>
              <a:t>. дети</a:t>
            </a:r>
            <a:endParaRPr lang="es-MX" sz="1600" dirty="0"/>
          </a:p>
        </p:txBody>
      </p:sp>
      <p:sp>
        <p:nvSpPr>
          <p:cNvPr id="204" name="Google Shape;204;p8"/>
          <p:cNvSpPr txBox="1"/>
          <p:nvPr/>
        </p:nvSpPr>
        <p:spPr>
          <a:xfrm>
            <a:off x="5912394" y="5526333"/>
            <a:ext cx="524924" cy="274320"/>
          </a:xfrm>
          <a:prstGeom prst="rect">
            <a:avLst/>
          </a:prstGeom>
          <a:solidFill>
            <a:srgbClr val="D37900"/>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a:solidFill>
                  <a:schemeClr val="lt1"/>
                </a:solidFill>
                <a:latin typeface="Open Sans"/>
                <a:sym typeface="Open Sans"/>
              </a:rPr>
              <a:t>.</a:t>
            </a:r>
            <a:r>
              <a:rPr lang="ko-KR" sz="1050" b="1">
                <a:solidFill>
                  <a:schemeClr val="lt1"/>
                </a:solidFill>
                <a:latin typeface="Open Sans"/>
                <a:sym typeface="Open Sans"/>
              </a:rPr>
              <a:t>닷넷</a:t>
            </a:r>
            <a:endParaRPr lang="es-MX" sz="1050" b="1">
              <a:solidFill>
                <a:schemeClr val="lt1"/>
              </a:solidFill>
              <a:latin typeface="Open Sans"/>
              <a:ea typeface="Open Sans"/>
              <a:cs typeface="Open Sans"/>
              <a:sym typeface="Open Sans"/>
            </a:endParaRPr>
          </a:p>
        </p:txBody>
      </p:sp>
      <p:sp>
        <p:nvSpPr>
          <p:cNvPr id="205" name="Google Shape;205;p8"/>
          <p:cNvSpPr txBox="1"/>
          <p:nvPr/>
        </p:nvSpPr>
        <p:spPr>
          <a:xfrm>
            <a:off x="4028643" y="3637378"/>
            <a:ext cx="524924" cy="274320"/>
          </a:xfrm>
          <a:prstGeom prst="rect">
            <a:avLst/>
          </a:prstGeom>
          <a:solidFill>
            <a:srgbClr val="535655"/>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b="1">
                <a:solidFill>
                  <a:schemeClr val="lt1"/>
                </a:solidFill>
                <a:latin typeface="Open Sans"/>
                <a:sym typeface="Open Sans"/>
              </a:rPr>
              <a:t>.</a:t>
            </a:r>
            <a:r>
              <a:rPr lang="or-IN" sz="1050" b="1">
                <a:solidFill>
                  <a:schemeClr val="lt1"/>
                </a:solidFill>
                <a:latin typeface="Open Sans"/>
                <a:sym typeface="Open Sans"/>
              </a:rPr>
              <a:t>ଭାରତ</a:t>
            </a:r>
            <a:endParaRPr lang="es-MX" sz="1050" b="1">
              <a:solidFill>
                <a:schemeClr val="lt1"/>
              </a:solidFill>
              <a:latin typeface="Open Sans"/>
              <a:ea typeface="Open Sans"/>
              <a:cs typeface="Open Sans"/>
              <a:sym typeface="Open Sans"/>
            </a:endParaRPr>
          </a:p>
        </p:txBody>
      </p:sp>
      <p:sp>
        <p:nvSpPr>
          <p:cNvPr id="206" name="Google Shape;206;p8"/>
          <p:cNvSpPr txBox="1"/>
          <p:nvPr/>
        </p:nvSpPr>
        <p:spPr>
          <a:xfrm>
            <a:off x="3450337" y="3636078"/>
            <a:ext cx="524924" cy="274320"/>
          </a:xfrm>
          <a:prstGeom prst="rect">
            <a:avLst/>
          </a:prstGeom>
          <a:solidFill>
            <a:srgbClr val="535655"/>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b="1">
                <a:solidFill>
                  <a:schemeClr val="lt1"/>
                </a:solidFill>
                <a:latin typeface="Open Sans"/>
                <a:sym typeface="Open Sans"/>
              </a:rPr>
              <a:t>.</a:t>
            </a:r>
            <a:r>
              <a:rPr lang="ko-KR" sz="1050" b="1">
                <a:solidFill>
                  <a:schemeClr val="lt1"/>
                </a:solidFill>
                <a:latin typeface="Open Sans"/>
                <a:sym typeface="Open Sans"/>
              </a:rPr>
              <a:t>한국</a:t>
            </a:r>
            <a:endParaRPr lang="es-MX" sz="1050" b="1">
              <a:solidFill>
                <a:schemeClr val="lt1"/>
              </a:solidFill>
              <a:latin typeface="Open Sans"/>
              <a:ea typeface="Open Sans"/>
              <a:cs typeface="Open Sans"/>
              <a:sym typeface="Open Sans"/>
            </a:endParaRPr>
          </a:p>
        </p:txBody>
      </p:sp>
      <p:sp>
        <p:nvSpPr>
          <p:cNvPr id="207" name="Google Shape;207;p8"/>
          <p:cNvSpPr txBox="1"/>
          <p:nvPr/>
        </p:nvSpPr>
        <p:spPr>
          <a:xfrm>
            <a:off x="738460" y="4676166"/>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a:solidFill>
                  <a:schemeClr val="dk1"/>
                </a:solidFill>
                <a:latin typeface="Open Sans"/>
                <a:sym typeface="Open Sans"/>
              </a:rPr>
              <a:t>.info</a:t>
            </a:r>
            <a:endParaRPr lang="es-MX"/>
          </a:p>
        </p:txBody>
      </p:sp>
      <p:sp>
        <p:nvSpPr>
          <p:cNvPr id="208" name="Google Shape;208;p8"/>
          <p:cNvSpPr/>
          <p:nvPr/>
        </p:nvSpPr>
        <p:spPr>
          <a:xfrm>
            <a:off x="3386342" y="2311868"/>
            <a:ext cx="2255184" cy="341717"/>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Open Sans"/>
              <a:ea typeface="Open Sans"/>
              <a:cs typeface="Open Sans"/>
              <a:sym typeface="Open Sans"/>
            </a:endParaRPr>
          </a:p>
        </p:txBody>
      </p:sp>
      <p:sp>
        <p:nvSpPr>
          <p:cNvPr id="209" name="Google Shape;209;p8"/>
          <p:cNvSpPr txBox="1"/>
          <p:nvPr/>
        </p:nvSpPr>
        <p:spPr>
          <a:xfrm>
            <a:off x="3577960" y="2304449"/>
            <a:ext cx="1757947" cy="346249"/>
          </a:xfrm>
          <a:prstGeom prst="rect">
            <a:avLst/>
          </a:prstGeom>
          <a:noFill/>
          <a:ln>
            <a:noFill/>
          </a:ln>
        </p:spPr>
        <p:txBody>
          <a:bodyPr spcFirstLastPara="1" wrap="square" lIns="68575" tIns="45700" rIns="91425" bIns="45700" anchor="t" anchorCtr="0">
            <a:spAutoFit/>
          </a:bodyPr>
          <a:lstStyle/>
          <a:p>
            <a:pPr marL="0" marR="0" lvl="0" indent="0" algn="l" rtl="0">
              <a:spcBef>
                <a:spcPts val="0"/>
              </a:spcBef>
              <a:spcAft>
                <a:spcPts val="0"/>
              </a:spcAft>
              <a:buNone/>
            </a:pPr>
            <a:r>
              <a:rPr lang="es-MX" sz="1600" b="1">
                <a:solidFill>
                  <a:schemeClr val="lt1"/>
                </a:solidFill>
                <a:latin typeface="Open Sans"/>
                <a:sym typeface="Open Sans"/>
              </a:rPr>
              <a:t>2009 - en adelante</a:t>
            </a:r>
            <a:endParaRPr lang="es-MX"/>
          </a:p>
        </p:txBody>
      </p:sp>
      <p:sp>
        <p:nvSpPr>
          <p:cNvPr id="210" name="Google Shape;210;p8"/>
          <p:cNvSpPr/>
          <p:nvPr/>
        </p:nvSpPr>
        <p:spPr>
          <a:xfrm>
            <a:off x="5863490" y="2306409"/>
            <a:ext cx="2514437" cy="341717"/>
          </a:xfrm>
          <a:prstGeom prst="chevron">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Open Sans"/>
              <a:ea typeface="Open Sans"/>
              <a:cs typeface="Open Sans"/>
              <a:sym typeface="Open Sans"/>
            </a:endParaRPr>
          </a:p>
        </p:txBody>
      </p:sp>
      <p:sp>
        <p:nvSpPr>
          <p:cNvPr id="211" name="Google Shape;211;p8"/>
          <p:cNvSpPr txBox="1"/>
          <p:nvPr/>
        </p:nvSpPr>
        <p:spPr>
          <a:xfrm>
            <a:off x="6108195" y="2301594"/>
            <a:ext cx="2922864" cy="346249"/>
          </a:xfrm>
          <a:prstGeom prst="rect">
            <a:avLst/>
          </a:prstGeom>
          <a:noFill/>
          <a:ln>
            <a:noFill/>
          </a:ln>
        </p:spPr>
        <p:txBody>
          <a:bodyPr spcFirstLastPara="1" wrap="square" lIns="68575" tIns="45700" rIns="91425" bIns="45700" anchor="t" anchorCtr="0">
            <a:spAutoFit/>
          </a:bodyPr>
          <a:lstStyle/>
          <a:p>
            <a:pPr marL="0" marR="0" lvl="0" indent="0" algn="l" rtl="0">
              <a:spcBef>
                <a:spcPts val="0"/>
              </a:spcBef>
              <a:spcAft>
                <a:spcPts val="0"/>
              </a:spcAft>
              <a:buNone/>
            </a:pPr>
            <a:r>
              <a:rPr lang="es-MX" sz="1600" b="1">
                <a:solidFill>
                  <a:schemeClr val="lt1"/>
                </a:solidFill>
                <a:latin typeface="Open Sans"/>
                <a:sym typeface="Open Sans"/>
              </a:rPr>
              <a:t>2012 - en adelante</a:t>
            </a:r>
            <a:endParaRPr lang="es-MX"/>
          </a:p>
        </p:txBody>
      </p:sp>
      <p:sp>
        <p:nvSpPr>
          <p:cNvPr id="212" name="Google Shape;212;p8"/>
          <p:cNvSpPr txBox="1"/>
          <p:nvPr/>
        </p:nvSpPr>
        <p:spPr>
          <a:xfrm>
            <a:off x="3392265" y="2713348"/>
            <a:ext cx="1560101" cy="555537"/>
          </a:xfrm>
          <a:prstGeom prst="rect">
            <a:avLst/>
          </a:prstGeom>
          <a:noFill/>
          <a:ln>
            <a:noFill/>
          </a:ln>
        </p:spPr>
        <p:txBody>
          <a:bodyPr spcFirstLastPara="1" wrap="square" lIns="0" tIns="45700" rIns="91425" bIns="45700" anchor="t" anchorCtr="0">
            <a:spAutoFit/>
          </a:bodyPr>
          <a:lstStyle/>
          <a:p>
            <a:pPr marL="0" marR="0" lvl="0" indent="0" algn="l" rtl="0">
              <a:lnSpc>
                <a:spcPct val="130000"/>
              </a:lnSpc>
              <a:spcBef>
                <a:spcPts val="0"/>
              </a:spcBef>
              <a:spcAft>
                <a:spcPts val="0"/>
              </a:spcAft>
              <a:buNone/>
            </a:pPr>
            <a:r>
              <a:rPr lang="es-MX" sz="1400">
                <a:solidFill>
                  <a:schemeClr val="dk1"/>
                </a:solidFill>
                <a:latin typeface="Open Sans"/>
                <a:sym typeface="Open Sans"/>
              </a:rPr>
              <a:t>IDN ccTLD</a:t>
            </a:r>
            <a:endParaRPr lang="es-MX"/>
          </a:p>
          <a:p>
            <a:pPr marL="0" marR="0" lvl="0" indent="0" algn="l" rtl="0">
              <a:lnSpc>
                <a:spcPct val="130000"/>
              </a:lnSpc>
              <a:spcBef>
                <a:spcPts val="0"/>
              </a:spcBef>
              <a:spcAft>
                <a:spcPts val="0"/>
              </a:spcAft>
              <a:buNone/>
            </a:pPr>
            <a:r>
              <a:rPr lang="es-MX" sz="1000">
                <a:solidFill>
                  <a:schemeClr val="dk1"/>
                </a:solidFill>
                <a:latin typeface="Open Sans"/>
                <a:sym typeface="Open Sans"/>
              </a:rPr>
              <a:t>(en códigos de escritura no latinos) </a:t>
            </a:r>
            <a:endParaRPr lang="es-MX"/>
          </a:p>
        </p:txBody>
      </p:sp>
      <p:sp>
        <p:nvSpPr>
          <p:cNvPr id="213" name="Google Shape;213;p8"/>
          <p:cNvSpPr txBox="1"/>
          <p:nvPr/>
        </p:nvSpPr>
        <p:spPr>
          <a:xfrm>
            <a:off x="5915340" y="4636008"/>
            <a:ext cx="1675646" cy="551626"/>
          </a:xfrm>
          <a:prstGeom prst="rect">
            <a:avLst/>
          </a:prstGeom>
          <a:noFill/>
          <a:ln>
            <a:noFill/>
          </a:ln>
        </p:spPr>
        <p:txBody>
          <a:bodyPr spcFirstLastPara="1" wrap="square" lIns="0" tIns="45700" rIns="91425" bIns="45700" anchor="t" anchorCtr="0">
            <a:spAutoFit/>
          </a:bodyPr>
          <a:lstStyle/>
          <a:p>
            <a:pPr marL="0" marR="0" lvl="0" indent="0" algn="l" rtl="0">
              <a:lnSpc>
                <a:spcPct val="130000"/>
              </a:lnSpc>
              <a:spcBef>
                <a:spcPts val="0"/>
              </a:spcBef>
              <a:spcAft>
                <a:spcPts val="0"/>
              </a:spcAft>
              <a:buNone/>
            </a:pPr>
            <a:r>
              <a:rPr lang="es-MX" sz="1400">
                <a:solidFill>
                  <a:schemeClr val="dk1"/>
                </a:solidFill>
                <a:latin typeface="Open Sans"/>
                <a:sym typeface="Open Sans"/>
              </a:rPr>
              <a:t>gTLD de IDN</a:t>
            </a:r>
            <a:endParaRPr lang="es-MX"/>
          </a:p>
          <a:p>
            <a:pPr marL="0" marR="0" lvl="0" indent="0" algn="l" rtl="0">
              <a:lnSpc>
                <a:spcPct val="130000"/>
              </a:lnSpc>
              <a:spcBef>
                <a:spcPts val="0"/>
              </a:spcBef>
              <a:spcAft>
                <a:spcPts val="0"/>
              </a:spcAft>
              <a:buNone/>
            </a:pPr>
            <a:r>
              <a:rPr lang="es-MX" sz="1000">
                <a:solidFill>
                  <a:schemeClr val="dk1"/>
                </a:solidFill>
                <a:latin typeface="Open Sans"/>
                <a:sym typeface="Open Sans"/>
              </a:rPr>
              <a:t>(en varios códigos de escritura)</a:t>
            </a:r>
            <a:endParaRPr lang="es-MX"/>
          </a:p>
        </p:txBody>
      </p:sp>
      <p:sp>
        <p:nvSpPr>
          <p:cNvPr id="214" name="Google Shape;214;p8"/>
          <p:cNvSpPr txBox="1"/>
          <p:nvPr/>
        </p:nvSpPr>
        <p:spPr>
          <a:xfrm>
            <a:off x="1305926" y="5523632"/>
            <a:ext cx="524924" cy="274320"/>
          </a:xfrm>
          <a:prstGeom prst="rect">
            <a:avLst/>
          </a:prstGeom>
          <a:solidFill>
            <a:srgbClr val="EFEFEF"/>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a:solidFill>
                  <a:schemeClr val="dk1"/>
                </a:solidFill>
                <a:latin typeface="Open Sans"/>
                <a:sym typeface="Open Sans"/>
              </a:rPr>
              <a:t>.jp</a:t>
            </a:r>
            <a:endParaRPr lang="es-MX"/>
          </a:p>
        </p:txBody>
      </p:sp>
      <p:sp>
        <p:nvSpPr>
          <p:cNvPr id="215" name="Google Shape;215;p8"/>
          <p:cNvSpPr txBox="1"/>
          <p:nvPr/>
        </p:nvSpPr>
        <p:spPr>
          <a:xfrm>
            <a:off x="1305926" y="5864755"/>
            <a:ext cx="524924" cy="274320"/>
          </a:xfrm>
          <a:prstGeom prst="rect">
            <a:avLst/>
          </a:prstGeom>
          <a:solidFill>
            <a:srgbClr val="EFEFEF"/>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a:solidFill>
                  <a:schemeClr val="dk1"/>
                </a:solidFill>
                <a:latin typeface="Open Sans"/>
                <a:sym typeface="Open Sans"/>
              </a:rPr>
              <a:t>.fr</a:t>
            </a:r>
            <a:endParaRPr lang="es-MX"/>
          </a:p>
        </p:txBody>
      </p:sp>
      <p:sp>
        <p:nvSpPr>
          <p:cNvPr id="216" name="Google Shape;216;p8"/>
          <p:cNvSpPr txBox="1"/>
          <p:nvPr/>
        </p:nvSpPr>
        <p:spPr>
          <a:xfrm>
            <a:off x="727620" y="5523632"/>
            <a:ext cx="524924" cy="274320"/>
          </a:xfrm>
          <a:prstGeom prst="rect">
            <a:avLst/>
          </a:prstGeom>
          <a:solidFill>
            <a:srgbClr val="EFEFEF"/>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a:solidFill>
                  <a:schemeClr val="dk1"/>
                </a:solidFill>
                <a:latin typeface="Open Sans"/>
                <a:sym typeface="Open Sans"/>
              </a:rPr>
              <a:t>.uk</a:t>
            </a:r>
            <a:endParaRPr lang="es-MX"/>
          </a:p>
        </p:txBody>
      </p:sp>
      <p:sp>
        <p:nvSpPr>
          <p:cNvPr id="217" name="Google Shape;217;p8"/>
          <p:cNvSpPr txBox="1"/>
          <p:nvPr/>
        </p:nvSpPr>
        <p:spPr>
          <a:xfrm>
            <a:off x="727620" y="5863455"/>
            <a:ext cx="524924" cy="274320"/>
          </a:xfrm>
          <a:prstGeom prst="rect">
            <a:avLst/>
          </a:prstGeom>
          <a:solidFill>
            <a:srgbClr val="EFEFEF"/>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s-MX" sz="1050">
                <a:solidFill>
                  <a:schemeClr val="dk1"/>
                </a:solidFill>
                <a:latin typeface="Open Sans"/>
                <a:sym typeface="Open Sans"/>
              </a:rPr>
              <a:t>.de</a:t>
            </a:r>
            <a:endParaRPr lang="es-MX"/>
          </a:p>
        </p:txBody>
      </p:sp>
      <p:sp>
        <p:nvSpPr>
          <p:cNvPr id="218" name="Google Shape;218;p8"/>
          <p:cNvSpPr txBox="1"/>
          <p:nvPr/>
        </p:nvSpPr>
        <p:spPr>
          <a:xfrm>
            <a:off x="727620" y="4973358"/>
            <a:ext cx="2512139" cy="551626"/>
          </a:xfrm>
          <a:prstGeom prst="rect">
            <a:avLst/>
          </a:prstGeom>
          <a:noFill/>
          <a:ln>
            <a:noFill/>
          </a:ln>
        </p:spPr>
        <p:txBody>
          <a:bodyPr spcFirstLastPara="1" wrap="square" lIns="0" tIns="45700" rIns="91425" bIns="45700" anchor="t" anchorCtr="0">
            <a:spAutoFit/>
          </a:bodyPr>
          <a:lstStyle/>
          <a:p>
            <a:pPr marL="0" marR="0" lvl="0" indent="0" algn="l" rtl="0">
              <a:lnSpc>
                <a:spcPct val="130000"/>
              </a:lnSpc>
              <a:spcBef>
                <a:spcPts val="0"/>
              </a:spcBef>
              <a:spcAft>
                <a:spcPts val="0"/>
              </a:spcAft>
              <a:buNone/>
            </a:pPr>
            <a:r>
              <a:rPr lang="es-MX" sz="1400">
                <a:solidFill>
                  <a:schemeClr val="dk1"/>
                </a:solidFill>
                <a:latin typeface="Open Sans"/>
                <a:sym typeface="Open Sans"/>
              </a:rPr>
              <a:t>Dominios de alto nivel con código de país (ccTLD) </a:t>
            </a:r>
            <a:endParaRPr lang="es-MX"/>
          </a:p>
          <a:p>
            <a:pPr marL="0" marR="0" lvl="0" indent="0" algn="l" rtl="0">
              <a:lnSpc>
                <a:spcPct val="130000"/>
              </a:lnSpc>
              <a:spcBef>
                <a:spcPts val="0"/>
              </a:spcBef>
              <a:spcAft>
                <a:spcPts val="0"/>
              </a:spcAft>
              <a:buNone/>
            </a:pPr>
            <a:r>
              <a:rPr lang="es-MX" sz="1000">
                <a:solidFill>
                  <a:schemeClr val="dk1"/>
                </a:solidFill>
                <a:latin typeface="Open Sans"/>
                <a:sym typeface="Open Sans"/>
              </a:rPr>
              <a:t>(ccTLD ASCII de dos caracteres)</a:t>
            </a:r>
            <a:endParaRPr lang="es-MX"/>
          </a:p>
        </p:txBody>
      </p:sp>
      <p:sp>
        <p:nvSpPr>
          <p:cNvPr id="219" name="Google Shape;219;p8"/>
          <p:cNvSpPr txBox="1"/>
          <p:nvPr/>
        </p:nvSpPr>
        <p:spPr>
          <a:xfrm>
            <a:off x="5936571" y="2783979"/>
            <a:ext cx="1892555" cy="215444"/>
          </a:xfrm>
          <a:prstGeom prst="rect">
            <a:avLst/>
          </a:prstGeom>
          <a:solidFill>
            <a:srgbClr val="DFE0DF"/>
          </a:solidFill>
          <a:ln w="9525" cap="flat" cmpd="sng">
            <a:solidFill>
              <a:schemeClr val="accent4"/>
            </a:solidFill>
            <a:prstDash val="solid"/>
            <a:round/>
            <a:headEnd type="none" w="sm" len="sm"/>
            <a:tailEnd type="none" w="sm" len="sm"/>
          </a:ln>
        </p:spPr>
        <p:txBody>
          <a:bodyPr spcFirstLastPara="1" wrap="square" lIns="0" tIns="0" rIns="0" bIns="0" anchor="t" anchorCtr="0">
            <a:spAutoFit/>
          </a:bodyPr>
          <a:lstStyle/>
          <a:p>
            <a:pPr marL="0" marR="0" lvl="0" indent="0" algn="ctr" rtl="0">
              <a:spcBef>
                <a:spcPts val="0"/>
              </a:spcBef>
              <a:spcAft>
                <a:spcPts val="0"/>
              </a:spcAft>
              <a:buNone/>
            </a:pPr>
            <a:r>
              <a:rPr lang="es-MX" sz="1400">
                <a:solidFill>
                  <a:schemeClr val="dk1"/>
                </a:solidFill>
                <a:latin typeface="Open Sans"/>
                <a:sym typeface="Open Sans"/>
              </a:rPr>
              <a:t>Programa de Nuevos gTLD</a:t>
            </a:r>
            <a:endParaRPr lang="es-MX"/>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1"/>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s-MX" sz="2800" dirty="0"/>
              <a:t>Dominios de Alto Nivel con Código de País (ccTLD) de IDN</a:t>
            </a:r>
          </a:p>
        </p:txBody>
      </p:sp>
      <p:pic>
        <p:nvPicPr>
          <p:cNvPr id="240" name="Google Shape;240;p11"/>
          <p:cNvPicPr preferRelativeResize="0"/>
          <p:nvPr/>
        </p:nvPicPr>
        <p:blipFill rotWithShape="1">
          <a:blip r:embed="rId3">
            <a:alphaModFix/>
          </a:blip>
          <a:srcRect t="7650"/>
          <a:stretch/>
        </p:blipFill>
        <p:spPr>
          <a:xfrm>
            <a:off x="490653" y="1182029"/>
            <a:ext cx="8168359" cy="534702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UASG">
      <a:dk1>
        <a:srgbClr val="000000"/>
      </a:dk1>
      <a:lt1>
        <a:srgbClr val="FAFAFA"/>
      </a:lt1>
      <a:dk2>
        <a:srgbClr val="000000"/>
      </a:dk2>
      <a:lt2>
        <a:srgbClr val="FAFAFA"/>
      </a:lt2>
      <a:accent1>
        <a:srgbClr val="FF9E1B"/>
      </a:accent1>
      <a:accent2>
        <a:srgbClr val="707372"/>
      </a:accent2>
      <a:accent3>
        <a:srgbClr val="D57800"/>
      </a:accent3>
      <a:accent4>
        <a:srgbClr val="B2B4B2"/>
      </a:accent4>
      <a:accent5>
        <a:srgbClr val="FFC56E"/>
      </a:accent5>
      <a:accent6>
        <a:srgbClr val="FFFFFF"/>
      </a:accent6>
      <a:hlink>
        <a:srgbClr val="FF9E1B"/>
      </a:hlink>
      <a:folHlink>
        <a:srgbClr val="7073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4586</TotalTime>
  <Words>6820</Words>
  <Application>Microsoft Macintosh PowerPoint</Application>
  <PresentationFormat>On-screen Show (4:3)</PresentationFormat>
  <Paragraphs>508</Paragraphs>
  <Slides>47</Slides>
  <Notes>46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Open Sans Light</vt:lpstr>
      <vt:lpstr>Merriweather Sans</vt:lpstr>
      <vt:lpstr>Source Sans Pro Light</vt:lpstr>
      <vt:lpstr>Times New Roman</vt:lpstr>
      <vt:lpstr>Calibri</vt:lpstr>
      <vt:lpstr>Arial</vt:lpstr>
      <vt:lpstr>Open Sans</vt:lpstr>
      <vt:lpstr>Noto Sans Symbols</vt:lpstr>
      <vt:lpstr>Office Theme</vt:lpstr>
      <vt:lpstr>Aceptación Universal (UA) de nombres de dominio y direcciones de correo electrónico</vt:lpstr>
      <vt:lpstr>Inclusión digital, un compromiso de larga data</vt:lpstr>
      <vt:lpstr>¡Vivimos en un mundo multilingüe!</vt:lpstr>
      <vt:lpstr>Multilingüismo, una clave para la inclusión digital</vt:lpstr>
      <vt:lpstr>Multilingüismo, una clave para la inclusión digital</vt:lpstr>
      <vt:lpstr>El Sistema de Nombres de Dominio (DNS) y la ICANN</vt:lpstr>
      <vt:lpstr>Evolución de los dominios de alto nivel (TLD) y el DNS</vt:lpstr>
      <vt:lpstr>Expansión del DNS y próxima ronda</vt:lpstr>
      <vt:lpstr>Dominios de Alto Nivel con Código de País (ccTLD) de IDN</vt:lpstr>
      <vt:lpstr>TLD genéricos (gTLD) de IDN</vt:lpstr>
      <vt:lpstr>Evolución de direcciones de correo electrónico</vt:lpstr>
      <vt:lpstr>Ejemplos de IDN</vt:lpstr>
      <vt:lpstr>Ejemplos de correos electrónicos internacionalizados</vt:lpstr>
      <vt:lpstr>El desafío</vt:lpstr>
      <vt:lpstr>El desafío: Aceptación por parte de los sitios web</vt:lpstr>
      <vt:lpstr>El desafío: Compatibilidad con los servidores de correo electrónico</vt:lpstr>
      <vt:lpstr>¿Su servidor de correo electrónico admite EAI?</vt:lpstr>
      <vt:lpstr>Inclusión digital, una oportunidad</vt:lpstr>
      <vt:lpstr>Multilingüismo en línea, un desafío constante</vt:lpstr>
      <vt:lpstr>¿Qué es la Aceptación Universal (UA)?</vt:lpstr>
      <vt:lpstr>Objetivo e impacto de la Aceptación Universal</vt:lpstr>
      <vt:lpstr>Ejemplos de categorías afectadas por la Aceptación Universal</vt:lpstr>
      <vt:lpstr>¿Por qué es importante la UA?</vt:lpstr>
      <vt:lpstr>Preparar a las aplicaciones para la Aceptación Universal</vt:lpstr>
      <vt:lpstr>Un llamado a la acción </vt:lpstr>
      <vt:lpstr>Un llamado a la acción </vt:lpstr>
      <vt:lpstr>Trabajo hacia la preparación para la Aceptación Universal</vt:lpstr>
      <vt:lpstr>¿Quién puede ayudar a lograr la Aceptación Universal?</vt:lpstr>
      <vt:lpstr>Cuál es su rol: Empresa</vt:lpstr>
      <vt:lpstr>Cuál es su rol: Gobierno</vt:lpstr>
      <vt:lpstr>Cuál es su rol: Sociedad civil</vt:lpstr>
      <vt:lpstr>Cuál es su rol: Sector académico</vt:lpstr>
      <vt:lpstr>Cuál es su rol: Comunidad técnica</vt:lpstr>
      <vt:lpstr>Cuál es su rol: Industria del DNS</vt:lpstr>
      <vt:lpstr>Cuál es su rol: Registratario/titular del dominio</vt:lpstr>
      <vt:lpstr>Trabajo en curso en la ICANN</vt:lpstr>
      <vt:lpstr>Programa de Nuevos gTLD: Próxima ronda</vt:lpstr>
      <vt:lpstr>¡Participe en la Aceptación Universal!</vt:lpstr>
      <vt:lpstr>Participe con la ICANN: Programas de becas y NextGen  </vt:lpstr>
      <vt:lpstr>Principios de la Aceptación Universal</vt:lpstr>
      <vt:lpstr>Aceptar</vt:lpstr>
      <vt:lpstr>Validar</vt:lpstr>
      <vt:lpstr>Almacenar</vt:lpstr>
      <vt:lpstr>Procesar</vt:lpstr>
      <vt:lpstr>Procesar (continuación)</vt:lpstr>
      <vt:lpstr>Visualizar</vt:lpstr>
      <vt:lpstr>Visualizar (continuación)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Acceptance (UA) of Domain Names and Email Addresses</dc:title>
  <dc:creator>Nicole Davenport</dc:creator>
  <cp:lastModifiedBy>Butch Pfremmer</cp:lastModifiedBy>
  <cp:revision>51</cp:revision>
  <cp:lastPrinted>2024-02-06T18:08:03Z</cp:lastPrinted>
  <dcterms:created xsi:type="dcterms:W3CDTF">2016-03-09T19:41:20Z</dcterms:created>
  <dcterms:modified xsi:type="dcterms:W3CDTF">2024-02-16T02:08:48Z</dcterms:modified>
</cp:coreProperties>
</file>