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619" r:id="rId5"/>
    <p:sldId id="618" r:id="rId6"/>
    <p:sldId id="260" r:id="rId7"/>
    <p:sldId id="262" r:id="rId8"/>
    <p:sldId id="616" r:id="rId9"/>
    <p:sldId id="266" r:id="rId10"/>
    <p:sldId id="267" r:id="rId11"/>
    <p:sldId id="264" r:id="rId12"/>
    <p:sldId id="268" r:id="rId13"/>
    <p:sldId id="269" r:id="rId14"/>
    <p:sldId id="272" r:id="rId15"/>
    <p:sldId id="273" r:id="rId16"/>
    <p:sldId id="274" r:id="rId17"/>
    <p:sldId id="275" r:id="rId18"/>
    <p:sldId id="306" r:id="rId19"/>
    <p:sldId id="270" r:id="rId20"/>
    <p:sldId id="1369" r:id="rId21"/>
    <p:sldId id="276" r:id="rId22"/>
    <p:sldId id="271" r:id="rId23"/>
    <p:sldId id="277" r:id="rId24"/>
    <p:sldId id="279" r:id="rId25"/>
    <p:sldId id="1371" r:id="rId26"/>
    <p:sldId id="1370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617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erriweather Sans" pitchFamily="2" charset="77"/>
      <p:regular r:id="rId54"/>
      <p:bold r:id="rId55"/>
      <p:italic r:id="rId56"/>
      <p:boldItalic r:id="rId57"/>
    </p:embeddedFont>
    <p:embeddedFont>
      <p:font typeface="Noto Sans Symbols" panose="020B0702040504020204" pitchFamily="34" charset="0"/>
      <p:regular r:id="rId58"/>
      <p:bold r:id="rId59"/>
    </p:embeddedFont>
    <p:embeddedFont>
      <p:font typeface="Open Sans" panose="020B0606030504020204" pitchFamily="34" charset="0"/>
      <p:regular r:id="rId60"/>
      <p:bold r:id="rId61"/>
      <p:italic r:id="rId62"/>
      <p:boldItalic r:id="rId63"/>
    </p:embeddedFont>
    <p:embeddedFont>
      <p:font typeface="Open Sans Light" panose="020B0306030504020204" pitchFamily="34" charset="0"/>
      <p:regular r:id="rId64"/>
      <p:bold r:id="rId65"/>
      <p:italic r:id="rId66"/>
      <p:boldItalic r:id="rId67"/>
    </p:embeddedFont>
    <p:embeddedFont>
      <p:font typeface="Source Sans Pro Light" panose="020B040303040302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h1s108WmY4dRM5vuvbNI8SEZ9TJ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4D8E92-885E-E5CF-87B5-B3644F7D2BC6}" name="Sarmad Hussain" initials="SH" userId="S::sarmad.hussain@icann.org::cc251c59-d7f5-45f5-a3f4-923965853d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Sexton" initials="" lastIdx="2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3E2C26-B644-420A-8619-DE85BF4257E0}">
  <a:tblStyle styleId="{123E2C26-B644-420A-8619-DE85BF4257E0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7"/>
          </a:solidFill>
        </a:fill>
      </a:tcStyle>
    </a:wholeTbl>
    <a:band1H>
      <a:tcTxStyle/>
      <a:tcStyle>
        <a:tcBdr/>
        <a:fill>
          <a:solidFill>
            <a:srgbClr val="FFDE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E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72925"/>
  </p:normalViewPr>
  <p:slideViewPr>
    <p:cSldViewPr snapToGrid="0">
      <p:cViewPr>
        <p:scale>
          <a:sx n="219" d="100"/>
          <a:sy n="219" d="100"/>
        </p:scale>
        <p:origin x="-1216" y="-3440"/>
      </p:cViewPr>
      <p:guideLst>
        <p:guide orient="horz" pos="851"/>
        <p:guide pos="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74" Type="http://customschemas.google.com/relationships/presentationmetadata" Target="meta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80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800" b="1" i="0" u="none" strike="noStrike" kern="1200" spc="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ru-RU" sz="1800" b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Языки всемирной сети</a:t>
            </a:r>
          </a:p>
        </c:rich>
      </c:tx>
      <c:layout>
        <c:manualLayout>
          <c:xMode val="edge"/>
          <c:yMode val="edge"/>
          <c:x val="0.14003364442340463"/>
          <c:y val="9.40201623359149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1" i="0" u="none" strike="noStrike" kern="1200" spc="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0.16141048899834382"/>
          <c:y val="0.10399838938937482"/>
          <c:w val="0.67717902200331237"/>
          <c:h val="0.77826209292059012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Языки всемирной сети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97-4941-A026-C4F0E3533E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97-4941-A026-C4F0E3533EA6}"/>
              </c:ext>
            </c:extLst>
          </c:dPt>
          <c:dLbls>
            <c:dLbl>
              <c:idx val="0"/>
              <c:layout>
                <c:manualLayout>
                  <c:x val="7.2360044225521211E-2"/>
                  <c:y val="0.149781936904813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97-4941-A026-C4F0E3533EA6}"/>
                </c:ext>
              </c:extLst>
            </c:dLbl>
            <c:dLbl>
              <c:idx val="1"/>
              <c:layout>
                <c:manualLayout>
                  <c:x val="-7.6168336822382929E-2"/>
                  <c:y val="-0.131284383812997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97-4941-A026-C4F0E3533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Английский</c:v>
                </c:pt>
                <c:pt idx="1">
                  <c:v>Другие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97-4941-A026-C4F0E3533E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33776755897081E-2"/>
          <c:y val="0.90644470174358005"/>
          <c:w val="0.84181074074001494"/>
          <c:h val="8.4153365614849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ru-RU" sz="1800" b="1"/>
              <a:t>Показатели принятия EAI в полях форм на 2000 сайтах</a:t>
            </a:r>
          </a:p>
        </c:rich>
      </c:tx>
      <c:layout>
        <c:manualLayout>
          <c:xMode val="edge"/>
          <c:yMode val="edge"/>
          <c:x val="0.18777747684076718"/>
          <c:y val="1.9276161697724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T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ascii@ascii.newshort</c:v>
                </c:pt>
                <c:pt idx="1">
                  <c:v>ascii@ascii.newlong</c:v>
                </c:pt>
                <c:pt idx="2">
                  <c:v>ascii@idn.ascii</c:v>
                </c:pt>
                <c:pt idx="3">
                  <c:v>ascii@ascii.idn</c:v>
                </c:pt>
                <c:pt idx="4">
                  <c:v>Unicode@ascii.ascii</c:v>
                </c:pt>
                <c:pt idx="5">
                  <c:v>Unicode@idn.idn</c:v>
                </c:pt>
                <c:pt idx="6">
                  <c:v>RTL@RTL.RTL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0.92789999999999995</c:v>
                </c:pt>
                <c:pt idx="1">
                  <c:v>0.80900000000000005</c:v>
                </c:pt>
                <c:pt idx="2">
                  <c:v>0.52239999999999998</c:v>
                </c:pt>
                <c:pt idx="3">
                  <c:v>0.3488</c:v>
                </c:pt>
                <c:pt idx="4">
                  <c:v>8.1100000000000005E-2</c:v>
                </c:pt>
                <c:pt idx="5">
                  <c:v>8.7099999999999997E-2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E-C84C-8541-46D8D9983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34201920"/>
        <c:axId val="934202248"/>
      </c:barChart>
      <c:catAx>
        <c:axId val="93420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TR"/>
          </a:p>
        </c:txPr>
        <c:crossAx val="934202248"/>
        <c:crosses val="autoZero"/>
        <c:auto val="1"/>
        <c:lblAlgn val="ctr"/>
        <c:lblOffset val="100"/>
        <c:noMultiLvlLbl val="0"/>
      </c:catAx>
      <c:valAx>
        <c:axId val="934202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TR"/>
          </a:p>
        </c:txPr>
        <c:crossAx val="9342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6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09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f5ee7613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1f5ee7613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5529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0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922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04269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Merriweather Sans"/>
              <a:buNone/>
            </a:pPr>
            <a:r>
              <a:rPr lang="ru-RU" b="1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Рекомендации UASG</a:t>
            </a:r>
          </a:p>
          <a:p>
            <a:pPr marL="52578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Merriweather Sans"/>
              <a:buChar char="*"/>
            </a:pP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Элементы пользовательского интерфейса, требующие от пользователя ввести доменное имя или адрес электронной почты, обязательно должны поддерживать </a:t>
            </a:r>
            <a:r>
              <a:rPr lang="ru-RU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 строки длиной до 256 символов</a:t>
            </a:r>
          </a:p>
          <a:p>
            <a:pPr marL="52578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Merriweather Sans"/>
              <a:buChar char="*"/>
            </a:pP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Пользователям следует разрешать вводить текст в ASCII-совместимой кодировке (</a:t>
            </a:r>
            <a:r>
              <a:rPr lang="ru-RU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Punycode</a:t>
            </a: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) вместо эквивалента </a:t>
            </a:r>
            <a:r>
              <a:rPr lang="ru-RU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8298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Merriweather Sans"/>
              <a:buChar char="*"/>
            </a:pP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 умолчанию следует отображать </a:t>
            </a:r>
            <a:r>
              <a:rPr lang="ru-RU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8298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Merriweather Sans"/>
              <a:buChar char="*"/>
            </a:pP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Текст в кодировке </a:t>
            </a:r>
            <a:r>
              <a:rPr lang="ru-RU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Punycode</a:t>
            </a:r>
            <a:r>
              <a:rPr lang="ru-RU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следует отображать только тогда, когда это приносит выгоду</a:t>
            </a:r>
          </a:p>
        </p:txBody>
      </p:sp>
      <p:sp>
        <p:nvSpPr>
          <p:cNvPr id="454" name="Google Shape;45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программисты обучены выполнять проверку, следуя набору эвристических алгоритмов, которые требуют, чтобы в домене верхнего уровня было «правильное» количество букв или чтобы эти буквы входили в множество символов ASCII. Эти эвристические алгоритмы теперь неприменимы вследствие внедрения доменных имен, имеющих длину более трех символов и содержащих символы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(отличные от ASCII).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3" name="Google Shape;46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Независимо от периода существования данных, они должны (предпочтительно) храниться в форматах, определяемых стандартами RFC, или в других форматах, которые могут быть преобразованы в форматы RFC.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D68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None/>
            </a:pP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UTF-8 (формат преобразования </a:t>
            </a:r>
            <a:r>
              <a:rPr lang="ru-RU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). Кроме того, некоторым системам может потребоваться поддержка UTF-16, но в большинстве случаев формат UTF-8 предпочтительнее. Форматов UTF-7 и UTF-32 следует избегать.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None/>
            </a:pP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Примите во внимание все комплексные сценарии перед преобразованием A-меток в U-метки и наоборот во время хранения. Возможно, целесообразно хранить в файле или базе данных только U-метки, поскольку это упрощает поиск и сортировку. Однако преобразование может повлиять на взаимодействие с более старыми приложениями и сервисами, не поддерживающими </a:t>
            </a:r>
            <a:r>
              <a:rPr lang="ru-RU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. Рассмотрите возможность хранения в обоих форматах.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None/>
            </a:pP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В тех случаях, когда адреса электронной почты и доменные имена хранятся в поле «</a:t>
            </a:r>
            <a:r>
              <a:rPr lang="ru-RU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author</a:t>
            </a: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» (автор) документа или «</a:t>
            </a:r>
            <a:r>
              <a:rPr lang="ru-RU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contact</a:t>
            </a: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ru-RU" sz="1200" dirty="0" err="1">
                <a:latin typeface="Open Sans Light"/>
                <a:ea typeface="Open Sans Light"/>
                <a:cs typeface="Open Sans Light"/>
                <a:sym typeface="Open Sans Light"/>
              </a:rPr>
              <a:t>info</a:t>
            </a:r>
            <a:r>
              <a:rPr lang="ru-RU" sz="1200" dirty="0">
                <a:latin typeface="Open Sans Light"/>
                <a:ea typeface="Open Sans Light"/>
                <a:cs typeface="Open Sans Light"/>
                <a:sym typeface="Open Sans Light"/>
              </a:rPr>
              <a:t>» (контактная информация) в файле журнала, исчезает понимание того, что это адрес.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D686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2" name="Google Shape;47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Действие (например, поиск в списке или сортировка списка)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Альтернативный формат (например, хранение ASCII как </a:t>
            </a:r>
            <a:r>
              <a:rPr lang="ru-RU" sz="1200" dirty="0" err="1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Unicode</a:t>
            </a: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Во время обработки также может осуществляться дополнительная проверка. Доменные имена и адреса электронной почты можно обрабатывать неограниченным числом способов*, что увеличивает потребность в соглашениях, гарантирующих единообразие трактовки и классификации данных.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*Примеры: идентификация людей в Новой Зеландии путем поиска в ccTLD .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nz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идентификация фармацевтов путем поиска адресов электронной почты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@*.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Рекомендации: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Поскольку стандарт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постоянно расширяется, следует проверить те элементы кода, которые не были определены в момент создания приложения или сервиса, и убедиться, что при взаимодействии с пользователем не будет «перебоев». Результатом отсутствия шрифтов в базовой операционной системе могут стать неотображаемые символы (часто для их представления используется символ “”), но такая ситуация не должна приводить к критической ошибке.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поддерживаемые API, совместимые с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для интернационализированных доменных имен (IDN) действующую редакцию документов протокола [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/rfc5891] и таблиц [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/rfc5892] интернационализированных доменных имен в приложениях (IDNA).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мере возможности выполняйте обработку в формате UTF-8.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Убедитесь, что продукт или функция обрабатывает числа так, как это предусмотрено. Например, числовые символы ASCII и азиатские иероглифы, представляющие числа, должны обрабатываться как числа. [RFC5892, см. ссылку выше]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Обновляйте приложения и серверы/сервисы одновременно. Если сервер использует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клиентская часть нет, или наоборот, придется преобразовывать данные из одной кодовой страницы в другую при выполнении каждой операции передачи данных между сервером и клиентской частью.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Анализируйте код, чтобы избежать атак на переполнение буфера. При преобразовании символов текстовые строки могут существенно удлиняться или сокращаться.</a:t>
            </a:r>
          </a:p>
        </p:txBody>
      </p:sp>
      <p:sp>
        <p:nvSpPr>
          <p:cNvPr id="481" name="Google Shape;48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Действие (например, поиск в списке или сортировка списка)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Альтернативный формат (например, хранение ASCII как </a:t>
            </a:r>
            <a:r>
              <a:rPr lang="ru-RU" sz="1200" dirty="0" err="1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Unicode</a:t>
            </a: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686E"/>
              </a:buClr>
              <a:buSzPts val="1200"/>
              <a:buFont typeface="Open Sans"/>
              <a:buNone/>
            </a:pPr>
            <a:r>
              <a:rPr lang="ru-RU" sz="12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Во время обработки также может осуществляться дополнительная проверка. Доменные имена и адреса электронной почты можно обрабатывать неограниченным числом способов*, что увеличивает потребность в соглашениях, гарантирующих единообразие трактовки и классификации данных. 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*Примеры: идентификация людей в Новой Зеландии путем поиска в ccTLD .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nz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идентификация фармацевтов путем поиска адресов электронной почты 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@*.</a:t>
            </a:r>
            <a:r>
              <a:rPr lang="ru-RU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pharmacist</a:t>
            </a:r>
            <a:r>
              <a:rPr lang="ru-RU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Рекомендации: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Поскольку стандарт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постоянно расширяется, следует проверить те элементы кода, которые не были определены в момент создания приложения или сервиса, и убедиться, что при взаимодействии с пользователем не будет «перебоев». Результатом отсутствия шрифтов в базовой операционной системе могут стать неотображаемые символы (часто для их представления используется символ “”), но такая ситуация не должна приводить к критической ошибке.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поддерживаемые API, совместимые с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Используйте для интернационализированных доменных имен (IDN) действующую редакцию документов протокола [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/rfc5891] и таблиц [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/rfc5892] интернационализированных доменных имен в приложениях (IDNA).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мере возможности выполняйте обработку в формате UTF-8.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Убедитесь, что продукт или функция обрабатывает числа так, как это предусмотрено. Например, числовые символы ASCII и азиатские иероглифы, представляющие числа, должны обрабатываться как числа. [RFC5892, см. ссылку выше]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Обновляйте приложения и серверы/сервисы одновременно. Если сервер использует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клиентская часть нет, или наоборот, придется преобразовывать данные из одной кодовой страницы в другую при выполнении каждой операции передачи данных между сервером и клиентской частью.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Анализируйте код, чтобы избежать атак на переполнение буфера. При преобразовании символов текстовые строки могут существенно удлиняться или сокращаться.</a:t>
            </a:r>
          </a:p>
        </p:txBody>
      </p:sp>
      <p:sp>
        <p:nvSpPr>
          <p:cNvPr id="490" name="Google Shape;49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Отображение доменных имен и адресов электронной почты обычно не вызывает затруднений, когда используемые алфавиты поддерживаются базовой ОС, а строки хранятся в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однако в других случаях может возникнуть необходимость преобразований, зависящих от типа приложения.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Отображайте все элементы кода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которые поддерживает базовая операционная система. Если приложение использует собственный набор шрифтов, необходимо обеспечить полную поддержку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коллекции шрифтов, доступных в операционной системе.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разработке приложения или сервиса, а также при управлении регистратурой принимайте во внимание поддерживаемые языки и обеспечивайте охват этих языков ОС и приложениями.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отображением выполняйте преобразование отличных от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данных в формат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Например, конечный пользователь должен увидеть строку «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everyone.みんな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а не строку «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everyone.xn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--q9jyb4c». (Это преобразование — пример обработки, обеспечивающей UA-готовность).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умолчанию отображайте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Используйте для пользовательского интерфейса текст в кодировке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Punycode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только тогда, когда это приносит выгоду. Для смягчения последствий дополните отображаемый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текстом в кодировке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Punycode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 наведении курсора.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Учтите, что адреса, в которых используется смесь алфавитов, будут встречаться все чаще. Некоторые символы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могут выглядеть одинаковыми для человеческого глаза, но разными для компьютеров. Не следует считать строки, где используется смесь алфавитов, предназначенными для вредоносных целей, таких как фишинг, и если пользовательский интерфейс обращает внимание пользователя на такие строки, обеспечьте отсутствие при этом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предвзятого отношения к нелатинским символам. Дополнительные сведения об аспектах обеспечения безопасности при использовании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/tr36/.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Обеспечьте при обработке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совместимость с IDNA, поскольку это отвечает ожиданиям пользователей. Дополнительные сведения представлены здесь: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/tr46/.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Помните о наличии не назначенных и запрещенных символов. Дополнительные сведения представлены в RFC 5892: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rfc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/rfc5892.txt.</a:t>
            </a:r>
          </a:p>
        </p:txBody>
      </p:sp>
      <p:sp>
        <p:nvSpPr>
          <p:cNvPr id="499" name="Google Shape;499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Отображение доменных имен и адресов электронной почты обычно не вызывает затруднений, когда используемые алфавиты поддерживаются базовой ОС, а строки хранятся в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однако в других случаях может возникнуть необходимость преобразований, зависящих от типа приложения.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Отображайте все элементы кода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которые поддерживает базовая операционная система. Если приложение использует собственный набор шрифтов, необходимо обеспечить полную поддержку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коллекции шрифтов, доступных в операционной системе.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разработке приложения или сервиса, а также при управлении регистратурой принимайте во внимание поддерживаемые языки и обеспечивайте охват этих языков ОС и приложениями.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отображением выполняйте преобразование отличных от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данных в формат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Например, конечный пользователь должен увидеть строку «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everyone.みんな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а не строку «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everyone.xn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--q9jyb4c». (Это преобразование — пример обработки, обеспечивающей UA-готовность).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умолчанию отображайте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Используйте для пользовательского интерфейса текст в кодировке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Punycode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только тогда, когда это приносит выгоду. Для смягчения последствий дополните отображаемый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текстом в кодировке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Punycode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при наведении курсора.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Учтите, что адреса, в которых используется смесь алфавитов, будут встречаться все чаще. Некоторые символы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могут выглядеть одинаковыми для человеческого глаза, но разными для компьютеров. Не следует считать строки, где используется смесь алфавитов, предназначенными для вредоносных целей, таких как фишинг, и если пользовательский интерфейс обращает внимание пользователя на такие строки, обеспечьте отсутствие при этом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предвзятого отношения к нелатинским символам. Дополнительные сведения об аспектах обеспечения безопасности при использовании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/tr36/.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Обеспечьте при обработке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совместимость с IDNA, поскольку это отвечает ожиданиям пользователей. Дополнительные сведения представлены здесь: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unicode.org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/tr46/.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Помните о наличии не назначенных и запрещенных символов. Дополнительные сведения представлены в RFC 5892: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tools.ietf.org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rfc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/rfc5892.txt.</a:t>
            </a:r>
          </a:p>
        </p:txBody>
      </p:sp>
      <p:sp>
        <p:nvSpPr>
          <p:cNvPr id="508" name="Google Shape;5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0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Long">
  <p:cSld name="Title: Long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>
            <a:spLocks noGrp="1"/>
          </p:cNvSpPr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45" descr="ua-deck_title-art.png"/>
          <p:cNvPicPr preferRelativeResize="0"/>
          <p:nvPr/>
        </p:nvPicPr>
        <p:blipFill rotWithShape="1">
          <a:blip r:embed="rId2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 i="0" u="none" strike="noStrike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" name="Google Shape;14;p45" descr="ua-logo_wht.pn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Bullets">
  <p:cSld name="Text: Bulle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body" idx="1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65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sz="20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8" name="Google Shape;18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" name="Google Shape;21;p46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Stylized">
  <p:cSld name="Text: Stylized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7"/>
          <p:cNvSpPr/>
          <p:nvPr/>
        </p:nvSpPr>
        <p:spPr>
          <a:xfrm>
            <a:off x="1" y="2839082"/>
            <a:ext cx="9143999" cy="4026665"/>
          </a:xfrm>
          <a:custGeom>
            <a:avLst/>
            <a:gdLst/>
            <a:ahLst/>
            <a:cxnLst/>
            <a:rect l="l" t="t" r="r" b="b"/>
            <a:pathLst>
              <a:path w="9198524" h="5515904" extrusionOk="0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47"/>
          <p:cNvSpPr/>
          <p:nvPr/>
        </p:nvSpPr>
        <p:spPr>
          <a:xfrm>
            <a:off x="2607418" y="3934867"/>
            <a:ext cx="6536582" cy="2923133"/>
          </a:xfrm>
          <a:custGeom>
            <a:avLst/>
            <a:gdLst/>
            <a:ahLst/>
            <a:cxnLst/>
            <a:rect l="l" t="t" r="r" b="b"/>
            <a:pathLst>
              <a:path w="6029715" h="6875638" extrusionOk="0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" name="Google Shape;32;p47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: Plain">
  <p:cSld name="Text: Plai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" name="Google Shape;41;p48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">
  <p:cSld name="1_Section Divider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>
            <a:spLocks noGrp="1"/>
          </p:cNvSpPr>
          <p:nvPr>
            <p:ph type="title"/>
          </p:nvPr>
        </p:nvSpPr>
        <p:spPr>
          <a:xfrm>
            <a:off x="915988" y="1822231"/>
            <a:ext cx="5935662" cy="203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8" name="Google Shape;48;p49" descr="ua-deck_title-art.png"/>
          <p:cNvPicPr preferRelativeResize="0"/>
          <p:nvPr/>
        </p:nvPicPr>
        <p:blipFill rotWithShape="1">
          <a:blip r:embed="rId2">
            <a:alphaModFix/>
          </a:blip>
          <a:srcRect t="3" r="36900" b="42816"/>
          <a:stretch/>
        </p:blipFill>
        <p:spPr>
          <a:xfrm>
            <a:off x="-1587" y="4709160"/>
            <a:ext cx="9144000" cy="214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A Capabilities">
  <p:cSld name="UA Capabilitie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/>
          <p:nvPr/>
        </p:nvSpPr>
        <p:spPr>
          <a:xfrm>
            <a:off x="2309153" y="-1"/>
            <a:ext cx="6834848" cy="9023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p50"/>
          <p:cNvSpPr txBox="1">
            <a:spLocks noGrp="1"/>
          </p:cNvSpPr>
          <p:nvPr>
            <p:ph type="title"/>
          </p:nvPr>
        </p:nvSpPr>
        <p:spPr>
          <a:xfrm>
            <a:off x="3643611" y="641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50"/>
          <p:cNvSpPr/>
          <p:nvPr/>
        </p:nvSpPr>
        <p:spPr>
          <a:xfrm rot="10800000">
            <a:off x="-438109" y="0"/>
            <a:ext cx="4053039" cy="1797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50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50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50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: Short">
  <p:cSld name="Title: Short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sz="1200" b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" name="Google Shape;59;p51" descr="ua-logo_wht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1" descr="ua-deck_title-art.png"/>
          <p:cNvPicPr preferRelativeResize="0"/>
          <p:nvPr/>
        </p:nvPicPr>
        <p:blipFill rotWithShape="1">
          <a:blip r:embed="rId3">
            <a:alphaModFix/>
          </a:blip>
          <a:srcRect r="3690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/ Chart">
  <p:cSld name="Graphic / 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2"/>
          <p:cNvSpPr txBox="1">
            <a:spLocks noGrp="1"/>
          </p:cNvSpPr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52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3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body" idx="1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53" descr="ua-logo_wht.png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name="adj" fmla="val 5811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asg.tech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hi.research.icann.org/graph-eai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asg.tech/eai-chec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d/reports/statistics/2023/10/10/ff23-internet-us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/wsis/implementation/2014/forum/inc/doc/outcome/362828V2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/wsis/docs/geneva/official/do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cann.org/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bel.com/en/magazine/the-10-most-spoken-languages-in-the-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hyperlink" Target="https://w3techs.com/technologies/history_overview/content_languag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council/Documents/basic-texts-2023/RES-133-E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asg.tech/download/uasg-009-quick-guide-to-tender-and-contractual-documents-en/" TargetMode="External"/><Relationship Id="rId4" Type="http://schemas.openxmlformats.org/officeDocument/2006/relationships/hyperlink" Target="https://www.unesco.org/en/legal-affairs/recommendation-concerning-promotion-and-use-multilingualism-and-universal-access-cyberspac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TUA/Draft+UA+Curriculu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announcements/details/icann-publishes-ua-roadmap-for-domain-name-registry-and-registrar-systems-25-01-2023-e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asg.tech/download/uasg-047-ua-readiness-report-fy23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asg.tech/global-support-center/" TargetMode="External"/><Relationship Id="rId4" Type="http://schemas.openxmlformats.org/officeDocument/2006/relationships/hyperlink" Target="https://uasg.tech/download/uasg-002-webmaster-engagement-letter-e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cann.org/id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cann.org/u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s.icann.org/en/next-roun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Rg7caDnbgEo_r6UnP3s5OvtIMlE9btaM--sIWXukWbA52oQ/viewform" TargetMode="External"/><Relationship Id="rId3" Type="http://schemas.openxmlformats.org/officeDocument/2006/relationships/hyperlink" Target="mailto:info@uasg.tech" TargetMode="External"/><Relationship Id="rId7" Type="http://schemas.openxmlformats.org/officeDocument/2006/relationships/hyperlink" Target="https://uasg.tech/subscrib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unity.icann.org/display/TUA" TargetMode="External"/><Relationship Id="rId5" Type="http://schemas.openxmlformats.org/officeDocument/2006/relationships/hyperlink" Target="https://uasg.tech/" TargetMode="External"/><Relationship Id="rId4" Type="http://schemas.openxmlformats.org/officeDocument/2006/relationships/hyperlink" Target="mailto:UAProgram@icann.or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fellowshipprogra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ann.org/public-responsibility-support/nextg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/wsis/docs/geneva/official/do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net/wsis/docs2/tunis/off/6rev1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o.org/en/legal-affairs/recommendation-concerning-promotion-and-use-multilingualism-and-universal-access-cyberspa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st_of_writing_systems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483757" y="5613265"/>
            <a:ext cx="7798383" cy="67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[Имя докладчика] / Заседание UA Day по повышению осведомленности / [день, месяц] 2024</a:t>
            </a:r>
          </a:p>
        </p:txBody>
      </p:sp>
      <p:sp>
        <p:nvSpPr>
          <p:cNvPr id="82" name="Google Shape;82;p1"/>
          <p:cNvSpPr txBox="1">
            <a:spLocks noGrp="1"/>
          </p:cNvSpPr>
          <p:nvPr>
            <p:ph type="title"/>
          </p:nvPr>
        </p:nvSpPr>
        <p:spPr>
          <a:xfrm>
            <a:off x="483757" y="386860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ru-RU" dirty="0"/>
              <a:t>Универсальное принятие (UA) доменных имен и адресов </a:t>
            </a:r>
            <a:br>
              <a:rPr lang="en-US" dirty="0"/>
            </a:br>
            <a:r>
              <a:rPr lang="ru-RU" dirty="0"/>
              <a:t>электронной почты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IDN-домены общего пользования верхнего уровня (gTLD)</a:t>
            </a: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Делегирован 90 IDN-домен gTLD.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Развитие адресов электронной почты</a:t>
            </a:r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501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Первоначально адреса электронной почты на местных языках и алфавитах также были недоступны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Интернационализация адреса электронной почты (EAI) устраняет это ограничение и позволяет использовать такие адреса </a:t>
            </a:r>
          </a:p>
          <a:p>
            <a:pPr marL="91440" lvl="0" indent="0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Интернационализированные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адреса</a:t>
            </a:r>
            <a:r>
              <a:rPr lang="ru-RU" sz="1600" dirty="0"/>
              <a:t> электронной почты не связаны с текстом в теле сообщения электронной почты, управление которым осуществляется через многоцелевые расширения электронной почты для интернета (MIME)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320040" y="2116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Примеры IDN-доменов</a:t>
            </a:r>
          </a:p>
        </p:txBody>
      </p:sp>
      <p:sp>
        <p:nvSpPr>
          <p:cNvPr id="253" name="Google Shape;253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 </a:t>
            </a:r>
            <a:br>
              <a:rPr lang="ru-RU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7318243" y="1443796"/>
            <a:ext cx="1450854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ория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грузинский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корейский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малаялам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b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320040" y="2116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Примеры интернационализированной электронной почты</a:t>
            </a:r>
          </a:p>
        </p:txBody>
      </p:sp>
      <p:sp>
        <p:nvSpPr>
          <p:cNvPr id="260" name="Google Shape;260;p14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27781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α-δοκιμή@καθολική-αποδοχή-δοκιμή.ευ  </a:t>
            </a:r>
          </a:p>
          <a:p>
            <a:pPr marL="457200" marR="0" lvl="0" indent="-277813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  <a:endParaRPr lang="ru-RU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7216588" y="1443796"/>
            <a:ext cx="1552509" cy="492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Китайский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деванагари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греческий           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тамильский</a:t>
            </a:r>
            <a:br>
              <a:rPr lang="ru-RU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ru-RU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47650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endParaRPr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320040" y="2116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Проблема</a:t>
            </a:r>
          </a:p>
        </p:txBody>
      </p:sp>
      <p:sp>
        <p:nvSpPr>
          <p:cNvPr id="279" name="Google Shape;279;p17"/>
          <p:cNvSpPr txBox="1"/>
          <p:nvPr/>
        </p:nvSpPr>
        <p:spPr>
          <a:xfrm>
            <a:off x="295599" y="764929"/>
            <a:ext cx="8481183" cy="250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IDN-домены позволяют сообществам регистрировать и использовать многоязычные доменные имена и адреса электронной почты, что способствует расширению цифровой инклюзивности.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</a:ext>
              </a:extLst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Но при этом существуют проблемы с их принятием, например, действующий адрес электронной почты отклоняется формой на сайте и отображается некорректно — слева направо, а не справа налево:</a:t>
            </a: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17" y="3604586"/>
            <a:ext cx="8832566" cy="267264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Проблема: принятие на сайтах</a:t>
            </a:r>
          </a:p>
        </p:txBody>
      </p:sp>
      <p:graphicFrame>
        <p:nvGraphicFramePr>
          <p:cNvPr id="286" name="Google Shape;286;p18"/>
          <p:cNvGraphicFramePr/>
          <p:nvPr>
            <p:extLst>
              <p:ext uri="{D42A27DB-BD31-4B8C-83A1-F6EECF244321}">
                <p14:modId xmlns:p14="http://schemas.microsoft.com/office/powerpoint/2010/main" val="1595804600"/>
              </p:ext>
            </p:extLst>
          </p:nvPr>
        </p:nvGraphicFramePr>
        <p:xfrm>
          <a:off x="320041" y="1268432"/>
          <a:ext cx="8451381" cy="461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7" name="Google Shape;287;p18"/>
          <p:cNvSpPr txBox="1"/>
          <p:nvPr/>
        </p:nvSpPr>
        <p:spPr>
          <a:xfrm>
            <a:off x="1900519" y="6070908"/>
            <a:ext cx="7046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UASG039 по адресу </a:t>
            </a:r>
            <a:r>
              <a:rPr lang="ru-RU" sz="1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</a:t>
            </a: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опубликовано в 2022 году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Проблема: поддержка серверами электронной почты</a:t>
            </a:r>
          </a:p>
        </p:txBody>
      </p:sp>
      <p:sp>
        <p:nvSpPr>
          <p:cNvPr id="294" name="Google Shape;294;p19"/>
          <p:cNvSpPr txBox="1"/>
          <p:nvPr/>
        </p:nvSpPr>
        <p:spPr>
          <a:xfrm>
            <a:off x="1964410" y="6164379"/>
            <a:ext cx="58846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lang="ru-RU" sz="1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https://ithi.research.icann.org/graph-eai.html</a:t>
            </a: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744DA-142E-4EB0-7B9D-B84D6238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8994"/>
            <a:ext cx="9132038" cy="36769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320041" y="208080"/>
            <a:ext cx="8451381" cy="84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700" dirty="0"/>
              <a:t>Поддерживает ли EAI ваш сервер электронной почты?</a:t>
            </a:r>
          </a:p>
        </p:txBody>
      </p:sp>
      <p:pic>
        <p:nvPicPr>
          <p:cNvPr id="300" name="Google Shape;300;p20" descr="Graphical user interface, text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66" t="18548" r="5908" b="7724"/>
          <a:stretch/>
        </p:blipFill>
        <p:spPr>
          <a:xfrm>
            <a:off x="320041" y="1814353"/>
            <a:ext cx="8451381" cy="464096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0"/>
          <p:cNvSpPr/>
          <p:nvPr/>
        </p:nvSpPr>
        <p:spPr>
          <a:xfrm>
            <a:off x="775039" y="1131701"/>
            <a:ext cx="7056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Введите свой адрес электронной почты и проверьте здесь: </a:t>
            </a:r>
            <a:r>
              <a:rPr lang="ru-RU" sz="16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https://uasg.tech/eai-check/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cxnSp>
        <p:nvCxnSpPr>
          <p:cNvPr id="302" name="Google Shape;302;p20"/>
          <p:cNvCxnSpPr/>
          <p:nvPr/>
        </p:nvCxnSpPr>
        <p:spPr>
          <a:xfrm>
            <a:off x="27686" y="6025700"/>
            <a:ext cx="584709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978F-B16D-6FE9-82DB-A776C57F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</p:spPr>
        <p:txBody>
          <a:bodyPr/>
          <a:lstStyle/>
          <a:p>
            <a:r>
              <a:rPr lang="ru-RU" sz="2800" dirty="0"/>
              <a:t>Цифровая инклюзивность – перспективы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C16F0-B72E-C1FD-B681-21B9873D7ADC}"/>
              </a:ext>
            </a:extLst>
          </p:cNvPr>
          <p:cNvSpPr txBox="1"/>
          <p:nvPr/>
        </p:nvSpPr>
        <p:spPr>
          <a:xfrm>
            <a:off x="215153" y="3004188"/>
            <a:ext cx="351580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Остальная треть населения Земли, ~2,6 миллиарда человек, все еще не подключена к интернету; в основном это жители Азии и Африки.</a:t>
            </a:r>
            <a:r>
              <a:rPr lang="ru-RU" sz="1600" dirty="0"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</a:p>
          <a:p>
            <a:endParaRPr lang="en-US" sz="1600" dirty="0"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r>
              <a:rPr lang="ru-RU" sz="1600" dirty="0"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Многие из тех, кто уже работает в сети, и большинство тех, кто только собирается войти в нее, общаются на родном языке.</a:t>
            </a:r>
          </a:p>
          <a:p>
            <a:endParaRPr lang="en-US" sz="1800" dirty="0"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</p:txBody>
      </p:sp>
      <p:pic>
        <p:nvPicPr>
          <p:cNvPr id="3" name="slide2" descr="InternetUse02">
            <a:extLst>
              <a:ext uri="{FF2B5EF4-FFF2-40B4-BE49-F238E27FC236}">
                <a16:creationId xmlns:a16="http://schemas.microsoft.com/office/drawing/2014/main" id="{900DB485-77EF-1EB5-BE59-DBADE7B0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170" b="22075"/>
          <a:stretch/>
        </p:blipFill>
        <p:spPr>
          <a:xfrm>
            <a:off x="3842472" y="968187"/>
            <a:ext cx="4817433" cy="5239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86CFE-5FAD-29A9-50D7-1BDFB5588B0C}"/>
              </a:ext>
            </a:extLst>
          </p:cNvPr>
          <p:cNvSpPr txBox="1"/>
          <p:nvPr/>
        </p:nvSpPr>
        <p:spPr>
          <a:xfrm>
            <a:off x="249315" y="6208176"/>
            <a:ext cx="7037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latin typeface="Open Sans Light"/>
                <a:ea typeface="Open Sans Light"/>
                <a:cs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Источник: </a:t>
            </a:r>
            <a:r>
              <a:rPr lang="ru-RU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  </a:ext>
                  </a:extLst>
                </a:hlinkClick>
              </a:rPr>
              <a:t>https://www.itu.int/itu-d/reports/statistics/2023/10/10/ff23-internet-use/</a:t>
            </a:r>
            <a:r>
              <a:rPr lang="ru-RU" i="1" dirty="0">
                <a:solidFill>
                  <a:schemeClr val="tx1"/>
                </a:solidFill>
                <a:latin typeface="Open Sans Light"/>
                <a:ea typeface="Open Sans Light"/>
                <a:cs typeface="Open Sans Ligh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D05E1-EA71-32C5-85D7-39C477231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32242" r="28686" b="18395"/>
          <a:stretch/>
        </p:blipFill>
        <p:spPr>
          <a:xfrm>
            <a:off x="320042" y="791111"/>
            <a:ext cx="2842500" cy="20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4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Многоязычие в интернете – неизменная проблема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281494" y="1418167"/>
            <a:ext cx="8450746" cy="468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связи с потребностью в многоязычном интернете и сохраняющимися пробелами в технологиях (среди прочих факторов) в </a:t>
            </a:r>
            <a:r>
              <a:rPr lang="ru-RU" sz="1600" dirty="0">
                <a:hlinkClick r:id="rId3"/>
              </a:rPr>
              <a:t>Итоговых документах ВВУИО+10</a:t>
            </a:r>
            <a:r>
              <a:rPr lang="ru-RU" sz="1600" dirty="0"/>
              <a:t> отмечается необходимость дальнейшей поддержки многоязычия в интернете</a:t>
            </a:r>
          </a:p>
          <a:p>
            <a:pPr marL="9144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контексте приоритетных областей, которым должно быть уделено внимание в ходе реализации решений ВВУИО на период после 2015 года, в отчете, в частности, содержатся требования о:</a:t>
            </a:r>
          </a:p>
          <a:p>
            <a:pPr marL="731520" lvl="1" indent="-182880"/>
            <a:r>
              <a:rPr lang="ru-RU" sz="1600" dirty="0"/>
              <a:t>работе над многоязычием информационно-коммуникационных технологий (ИКТ), включая электронную почту и возможность использования на местах интернационализированных доменных имен (IDN), с тем чтобы все члены сообщества могли участвовать в онлайновой жизни</a:t>
            </a:r>
          </a:p>
          <a:p>
            <a:pPr marL="731520" lvl="1" indent="-182880"/>
            <a:r>
              <a:rPr lang="ru-RU" sz="1600" dirty="0"/>
              <a:t>поддержке и поощрении заинтересованных сторон в соответствии с их функциями и обязанностями к совместной работе по дальнейшему техническому развитию ИКТ с перспективой создания многообразного в лингвистическом отношении цифрового мира 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/>
              <a:t>Цифровая инклюзивность – долгосрочное обязательство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289207" y="1533840"/>
            <a:ext cx="8450746" cy="460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Организация Объединенных Наций выступила спонсором Всемирной встречи на высшем уровне по вопросам информационного общества (ВВУИО), посвященной теме </a:t>
            </a:r>
            <a:r>
              <a:rPr lang="ru-RU" sz="1600" b="1" dirty="0"/>
              <a:t>«Построение информационного общества – глобальная задача в новом тысячелетии».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b="1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r>
              <a:rPr lang="ru-RU" sz="1600" dirty="0"/>
              <a:t>На </a:t>
            </a:r>
            <a:r>
              <a:rPr lang="ru-RU" sz="1600" dirty="0">
                <a:hlinkClick r:id="rId3"/>
              </a:rPr>
              <a:t>саммите 2003 года в Женеве</a:t>
            </a:r>
            <a:r>
              <a:rPr lang="ru-RU" sz="1600" dirty="0"/>
              <a:t> мировым сообществом утверждены следующие Принципы: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Мы, представители народов мира, собравшиеся для проведения первого этапа Всемирной встречи на высшем уровне по вопросам информационного общества (ВВУИО), заявляем о нашем общем стремлении и решимости: 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600" dirty="0"/>
              <a:t>построить ориентированное на интересы людей, открытое для всех и направленное на развитие информационное общество, 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600" dirty="0"/>
              <a:t>в котором каждый мог бы создавать информацию и знания, пользоваться и обмениваться ими, 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600" dirty="0"/>
              <a:t>содействуя отдельным людям, сообществам и народам в полной реализации их потенциала, устойчивом развитии и повышении качества жизни.</a:t>
            </a:r>
          </a:p>
          <a:p>
            <a:pPr marL="274320" lvl="0" indent="-182880">
              <a:spcBef>
                <a:spcPts val="0"/>
              </a:spcBef>
              <a:buSzPts val="1530"/>
              <a:buFont typeface="Merriweather Sans"/>
              <a:buChar char="*"/>
            </a:pPr>
            <a:endParaRPr lang="en-US" sz="1800" dirty="0"/>
          </a:p>
          <a:p>
            <a:pPr marL="91440" lvl="0" indent="0" algn="l" rtl="0"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243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Что такое «универсальное принятие» (UA)?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97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Несмотря на развитие DNS, во многих программных приложениях все еще используются устаревшие способы проверки допустимости доменных имен и адресов электронной почты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lang="en-US"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Кроме того, не все онлайн-порталы готовы к открытию учетной записи пользователя с соответствующим адресом электронной почты, в результате чего многие люди не могут перемещаться по интернету, используя свой язык и выбранную онлайн-идентичность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UA считается передовой практикой обеспечения технического соответствия и решает эти проблемы, гарантируя, что все допустимые доменные имена и адреса электронной почты, независимо от алфавита, языка или количества символов, могут равным образом использоваться всеми подключенными к интернету приложениями, устройствами 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694180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Цель и результаты UA</a:t>
            </a:r>
          </a:p>
        </p:txBody>
      </p:sp>
      <p:sp>
        <p:nvSpPr>
          <p:cNvPr id="308" name="Google Shape;308;p21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latin typeface="Open Sans Light"/>
                <a:ea typeface="Open Sans Light"/>
                <a:cs typeface="Open Sans Light"/>
                <a:sym typeface="Open Sans"/>
              </a:rPr>
              <a:t>Цель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dirty="0">
                <a:latin typeface="Open Sans Light"/>
                <a:ea typeface="Open Sans Light"/>
                <a:cs typeface="Open Sans Light"/>
                <a:sym typeface="Open Sans"/>
              </a:rPr>
              <a:t>Все действительные доменные имена и адреса электронной почты работают во всех программных приложениях.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latin typeface="Open Sans Light"/>
                <a:ea typeface="Open Sans Light"/>
                <a:cs typeface="Open Sans Light"/>
                <a:sym typeface="Open Sans"/>
              </a:rPr>
              <a:t>Результаты</a:t>
            </a:r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600" dirty="0">
                <a:latin typeface="Open Sans Light"/>
                <a:ea typeface="Open Sans Light"/>
                <a:cs typeface="Open Sans Light"/>
                <a:sym typeface="Open Sans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Примеры категорий, на которые влияет UA</a:t>
            </a:r>
          </a:p>
        </p:txBody>
      </p:sp>
      <p:sp>
        <p:nvSpPr>
          <p:cNvPr id="273" name="Google Shape;273;p16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25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Доменные имена,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которые</a:t>
            </a:r>
            <a:r>
              <a:rPr lang="ru-RU" sz="1600" dirty="0"/>
              <a:t> могут не работать в приложениях: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ASCII: 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sky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ASCII:	</a:t>
            </a:r>
            <a:r>
              <a:rPr lang="ru-RU" sz="1600" dirty="0" err="1"/>
              <a:t>example.</a:t>
            </a:r>
            <a:r>
              <a:rPr lang="ru-RU" sz="1600" dirty="0" err="1">
                <a:solidFill>
                  <a:srgbClr val="FF0000"/>
                </a:solidFill>
              </a:rPr>
              <a:t>engineering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>
                <a:solidFill>
                  <a:schemeClr val="dk1"/>
                </a:solidFill>
              </a:rPr>
              <a:t>Unicode</a:t>
            </a:r>
            <a:r>
              <a:rPr lang="ru-RU" sz="1600" dirty="0">
                <a:solidFill>
                  <a:schemeClr val="dk1"/>
                </a:solidFill>
              </a:rPr>
              <a:t>:</a:t>
            </a:r>
            <a:r>
              <a:rPr lang="ru-RU" sz="1600" dirty="0">
                <a:solidFill>
                  <a:srgbClr val="FF0000"/>
                </a:solidFill>
              </a:rPr>
              <a:t>	</a:t>
            </a:r>
            <a:r>
              <a:rPr lang="ru-RU" sz="1600" dirty="0" err="1">
                <a:solidFill>
                  <a:srgbClr val="FF0000"/>
                </a:solidFill>
              </a:rPr>
              <a:t>คน.ไทย</a:t>
            </a:r>
            <a:endParaRPr lang="ru-RU" sz="1600" dirty="0">
              <a:solidFill>
                <a:srgbClr val="FF0000"/>
              </a:solidFill>
            </a:endParaRP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Интернационализированные адреса электронной почты (EAI),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которые</a:t>
            </a:r>
            <a:r>
              <a:rPr lang="ru-RU" sz="1600" dirty="0"/>
              <a:t> могут не работать в приложениях: 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marc@</a:t>
            </a:r>
            <a:r>
              <a:rPr lang="ru-RU" sz="1600" dirty="0">
                <a:solidFill>
                  <a:srgbClr val="FF0000"/>
                </a:solidFill>
              </a:rPr>
              <a:t>société</a:t>
            </a:r>
            <a:r>
              <a:rPr lang="ru-RU" sz="1600" dirty="0"/>
              <a:t>.org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>
                <a:solidFill>
                  <a:srgbClr val="FF0000"/>
                </a:solidFill>
              </a:rPr>
              <a:t>测试</a:t>
            </a:r>
            <a:r>
              <a:rPr lang="ru-RU" sz="1600" dirty="0"/>
              <a:t>@example.com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 err="1">
                <a:solidFill>
                  <a:srgbClr val="FF0000"/>
                </a:solidFill>
              </a:rPr>
              <a:t>ईमेल@उदाहरण.भारत</a:t>
            </a:r>
            <a:endParaRPr lang="ru-RU" sz="1600" dirty="0">
              <a:solidFill>
                <a:srgbClr val="FF0000"/>
              </a:solidFill>
            </a:endParaRP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 err="1"/>
              <a:t>Unicode</a:t>
            </a:r>
            <a:r>
              <a:rPr lang="ru-RU" sz="1600" dirty="0"/>
              <a:t>:	</a:t>
            </a:r>
            <a:r>
              <a:rPr lang="ru-RU" sz="1600" dirty="0" err="1">
                <a:solidFill>
                  <a:srgbClr val="FF0000"/>
                </a:solidFill>
              </a:rPr>
              <a:t>ای-میل</a:t>
            </a:r>
            <a:r>
              <a:rPr lang="ru-RU" sz="1600" dirty="0">
                <a:solidFill>
                  <a:srgbClr val="FF0000"/>
                </a:solidFill>
              </a:rPr>
              <a:t>@ </a:t>
            </a:r>
            <a:r>
              <a:rPr lang="ru-RU" sz="1600" dirty="0" err="1">
                <a:solidFill>
                  <a:srgbClr val="FF0000"/>
                </a:solidFill>
              </a:rPr>
              <a:t>مثال.موقع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chemeClr val="dk1"/>
                </a:solidFill>
              </a:rPr>
              <a:t>(записано справа налево, RTL)</a:t>
            </a:r>
            <a:r>
              <a:rPr lang="ru-RU" sz="1600" dirty="0"/>
              <a:t>		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ru-RU" sz="1600" b="1" dirty="0"/>
              <a:t>ASCII</a:t>
            </a:r>
            <a:r>
              <a:rPr lang="ru-RU" sz="1600" dirty="0"/>
              <a:t> — это буквы A-Z, a-z, цифры 0-9 и знак дефиса.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ru-RU" sz="1600" b="1" dirty="0" err="1"/>
              <a:t>Unicode</a:t>
            </a:r>
            <a:r>
              <a:rPr lang="ru-RU" sz="1600" dirty="0"/>
              <a:t> поддерживает символы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мировых</a:t>
            </a:r>
            <a:r>
              <a:rPr lang="ru-RU" sz="1600" dirty="0"/>
              <a:t> языков и алфавитов.</a:t>
            </a: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18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f5ee761316_0_0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В чем важность универсального принятия?</a:t>
            </a:r>
          </a:p>
        </p:txBody>
      </p:sp>
      <p:sp>
        <p:nvSpPr>
          <p:cNvPr id="2" name="Google Shape;320;p22">
            <a:extLst>
              <a:ext uri="{FF2B5EF4-FFF2-40B4-BE49-F238E27FC236}">
                <a16:creationId xmlns:a16="http://schemas.microsoft.com/office/drawing/2014/main" id="{330EC758-148C-D71B-28F0-01F6E4A4CF00}"/>
              </a:ext>
            </a:extLst>
          </p:cNvPr>
          <p:cNvSpPr txBox="1">
            <a:spLocks/>
          </p:cNvSpPr>
          <p:nvPr/>
        </p:nvSpPr>
        <p:spPr>
          <a:xfrm>
            <a:off x="320675" y="1318687"/>
            <a:ext cx="8450746" cy="396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">
              <a:buClr>
                <a:schemeClr val="accent3"/>
              </a:buClr>
              <a:buSzPts val="1530"/>
            </a:pPr>
            <a:r>
              <a:rPr lang="ru-RU" sz="1600" dirty="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Универсальное принятие позволит каждому при использовании интернета и общении через интернет выбирать доменное имя и адрес электронной почты, наилучшим образом соответствующие их интересам, работе, культуре, языку и алфавиту.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600" dirty="0">
              <a:solidFill>
                <a:srgbClr val="0A1F2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91440">
              <a:buClr>
                <a:schemeClr val="accent3"/>
              </a:buClr>
              <a:buSzPts val="1530"/>
            </a:pPr>
            <a:r>
              <a:rPr lang="ru-RU" sz="1600" dirty="0">
                <a:solidFill>
                  <a:srgbClr val="0A1F2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UA также может помочь в следующих областях:</a:t>
            </a:r>
          </a:p>
          <a:p>
            <a:pPr marL="91440">
              <a:buClr>
                <a:schemeClr val="accent3"/>
              </a:buClr>
              <a:buSzPts val="1530"/>
            </a:pPr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74320" indent="-182880"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Поддержка разнообразного и многоязычного интернета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Обеспечение роста конкуренции, инноваций и потребительского выбора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возможностей для бизнеса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Новые карьерные возможности для разработчиков и системных администраторов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Помощь правительствам и политикам в их взаимодействии со своими гражданами</a:t>
            </a:r>
          </a:p>
          <a:p>
            <a:pPr marL="274320" indent="-182880">
              <a:spcBef>
                <a:spcPts val="360"/>
              </a:spcBef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Обеспечение готовности приложений к универсальному принятию</a:t>
            </a:r>
          </a:p>
        </p:txBody>
      </p:sp>
      <p:sp>
        <p:nvSpPr>
          <p:cNvPr id="326" name="Google Shape;326;p23"/>
          <p:cNvSpPr txBox="1">
            <a:spLocks noGrp="1"/>
          </p:cNvSpPr>
          <p:nvPr>
            <p:ph type="body" idx="1"/>
          </p:nvPr>
        </p:nvSpPr>
        <p:spPr>
          <a:xfrm>
            <a:off x="320042" y="1318686"/>
            <a:ext cx="8626734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Поддержка всех допустимых доменных имен и адресов электронной почты: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Принятие: пользователь может вводить в текстовое поле символы своего местного алфавита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Проверка: программное обеспечение принимает такие символы и распознает их как действительные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Процесс: система выполняет с символами необходимые операции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Хранение: текст может храниться в базе данных без каких-либо повреждений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Отображение: при извлечении из базы данных информация отображается корректно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  <p:grpSp>
        <p:nvGrpSpPr>
          <p:cNvPr id="327" name="Google Shape;327;p23"/>
          <p:cNvGrpSpPr/>
          <p:nvPr/>
        </p:nvGrpSpPr>
        <p:grpSpPr>
          <a:xfrm>
            <a:off x="492252" y="2124778"/>
            <a:ext cx="8454523" cy="1047522"/>
            <a:chOff x="1927228" y="5269981"/>
            <a:chExt cx="8207769" cy="1004169"/>
          </a:xfrm>
        </p:grpSpPr>
        <p:grpSp>
          <p:nvGrpSpPr>
            <p:cNvPr id="328" name="Google Shape;328;p23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329" name="Google Shape;329;p23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Принятие</a:t>
                </a:r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1" name="Google Shape;331;p23" descr="ua-capability-icons_wht_Accept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23"/>
            <p:cNvGrpSpPr/>
            <p:nvPr/>
          </p:nvGrpSpPr>
          <p:grpSpPr>
            <a:xfrm>
              <a:off x="3582203" y="5273672"/>
              <a:ext cx="1314106" cy="990730"/>
              <a:chOff x="3554360" y="1646720"/>
              <a:chExt cx="2029993" cy="1674428"/>
            </a:xfrm>
          </p:grpSpPr>
          <p:sp>
            <p:nvSpPr>
              <p:cNvPr id="333" name="Google Shape;333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3572673" y="2869241"/>
                <a:ext cx="2011680" cy="451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Проверка</a:t>
                </a:r>
              </a:p>
            </p:txBody>
          </p:sp>
          <p:pic>
            <p:nvPicPr>
              <p:cNvPr id="335" name="Google Shape;335;p23" descr="ua-capability-icons_wht_Validate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6" name="Google Shape;336;p23"/>
            <p:cNvGrpSpPr/>
            <p:nvPr/>
          </p:nvGrpSpPr>
          <p:grpSpPr>
            <a:xfrm>
              <a:off x="6892154" y="5269981"/>
              <a:ext cx="1326244" cy="968544"/>
              <a:chOff x="6331693" y="1643185"/>
              <a:chExt cx="2048743" cy="1636930"/>
            </a:xfrm>
          </p:grpSpPr>
          <p:sp>
            <p:nvSpPr>
              <p:cNvPr id="337" name="Google Shape;337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6368756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Хранение</a:t>
                </a:r>
              </a:p>
            </p:txBody>
          </p:sp>
          <p:pic>
            <p:nvPicPr>
              <p:cNvPr id="339" name="Google Shape;339;p23" descr="ua-capability-icons_wht_Store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23"/>
            <p:cNvGrpSpPr/>
            <p:nvPr/>
          </p:nvGrpSpPr>
          <p:grpSpPr>
            <a:xfrm>
              <a:off x="5237178" y="5269981"/>
              <a:ext cx="1338241" cy="970730"/>
              <a:chOff x="2202899" y="3852184"/>
              <a:chExt cx="2067275" cy="1640625"/>
            </a:xfrm>
          </p:grpSpPr>
          <p:sp>
            <p:nvSpPr>
              <p:cNvPr id="341" name="Google Shape;341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2258494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Процесс</a:t>
                </a:r>
              </a:p>
            </p:txBody>
          </p:sp>
          <p:pic>
            <p:nvPicPr>
              <p:cNvPr id="343" name="Google Shape;343;p23" descr="ua-capability-icons_wht_Process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" name="Google Shape;344;p23"/>
            <p:cNvGrpSpPr/>
            <p:nvPr/>
          </p:nvGrpSpPr>
          <p:grpSpPr>
            <a:xfrm>
              <a:off x="8373443" y="5275765"/>
              <a:ext cx="1761554" cy="998385"/>
              <a:chOff x="4676513" y="3852184"/>
              <a:chExt cx="2721199" cy="1687364"/>
            </a:xfrm>
          </p:grpSpPr>
          <p:sp>
            <p:nvSpPr>
              <p:cNvPr id="345" name="Google Shape;345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4676513" y="5040904"/>
                <a:ext cx="2721199" cy="498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91425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ru-RU" sz="2000" b="0" i="0" u="none" strike="noStrike" cap="none" dirty="0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Отображение</a:t>
                </a:r>
              </a:p>
            </p:txBody>
          </p:sp>
          <p:pic>
            <p:nvPicPr>
              <p:cNvPr id="347" name="Google Shape;347;p23" descr="ua-capability-icons_wht_Display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Призыв к действию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46309" y="1152255"/>
            <a:ext cx="8259809" cy="526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hlinkClick r:id="rId3"/>
              </a:rPr>
              <a:t>Резолюция 133 (пересмотр, Бухарест, 2022 г.)</a:t>
            </a:r>
            <a:r>
              <a:rPr lang="ru-RU" sz="1600" dirty="0"/>
              <a:t> Полномочной конференции Международного союза электросвязи (МСЭ) уделяет особое внимание роли администраций Стран-Членов в управлении интернационализированными (многоязычными) доменными именами: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731520" lvl="1" indent="-182880"/>
            <a:r>
              <a:rPr lang="ru-RU" sz="1600" dirty="0"/>
              <a:t>Подчеркивает</a:t>
            </a:r>
          </a:p>
          <a:p>
            <a:pPr marL="1188720" lvl="2" indent="-182880"/>
            <a:r>
              <a:rPr lang="ru-RU" dirty="0"/>
              <a:t>что IDN вносят вклад в устойчивое развитие, способствуя повышению доступности интернета и использованию местных языков</a:t>
            </a:r>
          </a:p>
          <a:p>
            <a:pPr marL="1188720" lvl="2" indent="-182880"/>
            <a:r>
              <a:rPr lang="ru-RU" dirty="0"/>
              <a:t>необходимость дальнейшего применения технических решений для повышения эффективности внедрения IDN</a:t>
            </a:r>
          </a:p>
          <a:p>
            <a:pPr marL="731520" lvl="1" indent="-182880"/>
            <a:r>
              <a:rPr lang="ru-RU" sz="1600" dirty="0"/>
              <a:t>Признает</a:t>
            </a:r>
          </a:p>
          <a:p>
            <a:pPr marL="1188720" lvl="2" indent="-182880"/>
            <a:r>
              <a:rPr lang="ru-RU" dirty="0"/>
              <a:t>роль, которую правительства, технические сообщества и другие заинтересованные стороны играют в содействии многоязычию, в том числе внедрению интернационализированных доменных имен</a:t>
            </a:r>
          </a:p>
          <a:p>
            <a:pPr marL="1188720" lvl="2" indent="-182880"/>
            <a:r>
              <a:rPr lang="ru-RU" dirty="0"/>
              <a:t>значение вовлечения сообщества и обмена информацией для более глубокого понимания существующих проблем и поддержки решений, особенно в развивающихся странах</a:t>
            </a:r>
          </a:p>
        </p:txBody>
      </p:sp>
    </p:spTree>
    <p:extLst>
      <p:ext uri="{BB962C8B-B14F-4D97-AF65-F5344CB8AC3E}">
        <p14:creationId xmlns:p14="http://schemas.microsoft.com/office/powerpoint/2010/main" val="356832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Призыв к действию 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432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hlinkClick r:id="rId3"/>
              </a:rPr>
              <a:t>Резолюция 133 (пересмотр, Бухарест, 2022 г.)</a:t>
            </a:r>
            <a:r>
              <a:rPr lang="ru-RU" sz="1600" dirty="0"/>
              <a:t> Полномочной конференции Международного союза электросвязи (МСЭ) уделяет особое внимание роли администраций стран-членов в управлении интернационализированными (многоязычными) доменными именами: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/>
          </a:p>
          <a:p>
            <a:pPr marL="731520" lvl="1" indent="-182880"/>
            <a:r>
              <a:rPr lang="ru-RU" sz="1600" dirty="0"/>
              <a:t>Предлагает Государствам-Членам и Членам Секторов</a:t>
            </a:r>
          </a:p>
          <a:p>
            <a:pPr marL="1188720" lvl="2" indent="-182880"/>
            <a:r>
              <a:rPr lang="ru-RU" dirty="0"/>
              <a:t>рассмотреть способы дальнейшего содействия обеспечению универсального принятия в отношении IDN, а также осуществления сотрудничества и координации действий с соответствующими организациями и заинтересованными сторонами по созданию условий для использования IDN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2487029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>
            <a:spLocks noGrp="1"/>
          </p:cNvSpPr>
          <p:nvPr>
            <p:ph type="title"/>
          </p:nvPr>
        </p:nvSpPr>
        <p:spPr>
          <a:xfrm>
            <a:off x="320675" y="220631"/>
            <a:ext cx="8451381" cy="89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600" dirty="0"/>
              <a:t>Работа по обеспечению готовности к универсальному принятию</a:t>
            </a:r>
          </a:p>
        </p:txBody>
      </p:sp>
      <p:sp>
        <p:nvSpPr>
          <p:cNvPr id="353" name="Google Shape;353;p24"/>
          <p:cNvSpPr txBox="1">
            <a:spLocks noGrp="1"/>
          </p:cNvSpPr>
          <p:nvPr>
            <p:ph type="body" idx="1"/>
          </p:nvPr>
        </p:nvSpPr>
        <p:spPr>
          <a:xfrm>
            <a:off x="320675" y="1269258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Сообщество ICANN организовало работу по содействию готовности к универсальному принятию во всем мире, включая Группу управления по универсальному принятию (UASG)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своей работе по обеспечению готовности к универсальному принятию корпорация ICANN и ее сообщество используют следующие средства: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Организация информирования для повышения осведомленности о проблемах UA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Проведение углубленных исследований для выявления технических недостатков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Поиск решений для устранения этих технических недостатков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Отправка отчетов об ошибках разработчикам соответствующих инструментов, систем и приложений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Проведение технического обучения в области решений по поддержке готовности к универсальному принятию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Разработка рекомендаций по учебным планам для ИТ-программ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endParaRPr lang="en-US" dirty="0"/>
          </a:p>
          <a:p>
            <a:pPr marL="91440" indent="-182880">
              <a:spcBef>
                <a:spcPts val="360"/>
              </a:spcBef>
              <a:buSzPts val="1530"/>
            </a:pPr>
            <a:r>
              <a:rPr lang="ru-RU" sz="1600" dirty="0"/>
              <a:t>Дополнительная информация </a:t>
            </a:r>
            <a:r>
              <a:rPr lang="ru-RU" sz="1600" dirty="0">
                <a:hlinkClick r:id="rId3"/>
              </a:rPr>
              <a:t>https://icann.org/ua</a:t>
            </a:r>
            <a:r>
              <a:rPr lang="ru-RU" sz="1600" dirty="0"/>
              <a:t>  </a:t>
            </a:r>
          </a:p>
          <a:p>
            <a:pPr marL="91440" indent="-182880">
              <a:spcBef>
                <a:spcPts val="360"/>
              </a:spcBef>
              <a:buSzPts val="1530"/>
            </a:pPr>
            <a:endParaRPr lang="en-US" dirty="0"/>
          </a:p>
          <a:p>
            <a:pPr marL="91440" indent="-182880">
              <a:spcBef>
                <a:spcPts val="360"/>
              </a:spcBef>
              <a:buSzPts val="1530"/>
            </a:pPr>
            <a:endParaRPr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Кто может способствовать достижению UA?</a:t>
            </a:r>
          </a:p>
        </p:txBody>
      </p:sp>
      <p:sp>
        <p:nvSpPr>
          <p:cNvPr id="359" name="Google Shape;359;p25"/>
          <p:cNvSpPr txBox="1">
            <a:spLocks noGrp="1"/>
          </p:cNvSpPr>
          <p:nvPr>
            <p:ph type="body" idx="1"/>
          </p:nvPr>
        </p:nvSpPr>
        <p:spPr>
          <a:xfrm>
            <a:off x="320675" y="846667"/>
            <a:ext cx="8652995" cy="55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Создатели технологий </a:t>
            </a:r>
            <a:r>
              <a:rPr lang="ru-RU" sz="1650" dirty="0">
                <a:solidFill>
                  <a:schemeClr val="dk1"/>
                </a:solidFill>
              </a:rPr>
              <a:t>– организации, которые разрабатывают соответствующие стандарты и передовой опыт, а также поставщики языков программирования, инструментов и сред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Технические разработчики </a:t>
            </a:r>
            <a:r>
              <a:rPr lang="ru-RU" sz="1650" dirty="0">
                <a:solidFill>
                  <a:schemeClr val="dk1"/>
                </a:solidFill>
              </a:rPr>
              <a:t>– организации и частные лица, которые занимаются разработкой и внедрением онлайн-приложений и служб, используя языки программирования, инструменты и среды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Поставщики почтовых программ и услуг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Поставщики почтовых программ </a:t>
            </a:r>
            <a:r>
              <a:rPr lang="ru-RU" sz="1650" dirty="0">
                <a:solidFill>
                  <a:schemeClr val="dk1"/>
                </a:solidFill>
              </a:rPr>
              <a:t>– организации и частные лица, которые предоставляют различные приложения, инструменты и утилиты для экосистемы электронной почты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Поставщики услуг электронной почты </a:t>
            </a:r>
            <a:r>
              <a:rPr lang="ru-RU" sz="1650" dirty="0">
                <a:solidFill>
                  <a:schemeClr val="dk1"/>
                </a:solidFill>
              </a:rPr>
              <a:t>– организации и частные лица, которые предоставляют услуги для экосистемы электронной почты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Администраторы электронной почты (и систем) </a:t>
            </a:r>
            <a:r>
              <a:rPr lang="ru-RU" sz="1650" dirty="0">
                <a:solidFill>
                  <a:schemeClr val="dk1"/>
                </a:solidFill>
              </a:rPr>
              <a:t>– организации и частные лица, которые занимаются развертыванием и администрированием программного обеспечения и службы, связанных с электронной почтой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Государственные политики </a:t>
            </a:r>
            <a:r>
              <a:rPr lang="ru-RU" sz="1650" dirty="0">
                <a:solidFill>
                  <a:schemeClr val="dk1"/>
                </a:solidFill>
              </a:rPr>
              <a:t>– правительственные чиновники, создающие спрос на готовые к универсальному принятию продукты и услуги путем обновления стандартов доступности и регламентов закупочной деятельности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50" b="1" dirty="0">
                <a:solidFill>
                  <a:schemeClr val="dk1"/>
                </a:solidFill>
              </a:rPr>
              <a:t>Сектор науки и образования</a:t>
            </a:r>
            <a:r>
              <a:rPr lang="ru-RU" sz="1650" dirty="0">
                <a:solidFill>
                  <a:schemeClr val="dk1"/>
                </a:solidFill>
              </a:rPr>
              <a:t> – университетские программы обучения, позволяющие получить степень в области информационных технологий</a:t>
            </a: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6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"/>
          <p:cNvSpPr txBox="1">
            <a:spLocks noGrp="1"/>
          </p:cNvSpPr>
          <p:nvPr>
            <p:ph type="title"/>
          </p:nvPr>
        </p:nvSpPr>
        <p:spPr>
          <a:xfrm>
            <a:off x="346309" y="196726"/>
            <a:ext cx="845138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Бизнес</a:t>
            </a:r>
          </a:p>
        </p:txBody>
      </p:sp>
      <p:sp>
        <p:nvSpPr>
          <p:cNvPr id="365" name="Google Shape;365;p26"/>
          <p:cNvSpPr txBox="1">
            <a:spLocks noGrp="1"/>
          </p:cNvSpPr>
          <p:nvPr>
            <p:ph type="body" idx="1"/>
          </p:nvPr>
        </p:nvSpPr>
        <p:spPr>
          <a:xfrm>
            <a:off x="335094" y="918385"/>
            <a:ext cx="8450746" cy="526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600" dirty="0"/>
              <a:t>Многие предприятия упускают прибыль, не обновляя свои системы и не обеспечивая их готовность к универсальному принятию, а это позволило бы получить миллиардные доходы от еще не охваченных клиентов.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600" dirty="0"/>
              <a:t>Исследование UASG за 2017 год показало, что по скромным оценкам обеспечение универсального принятия доменных имен представляет собой возможность на 9,8 миллиардов долларов или более.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600" dirty="0"/>
              <a:t>Предприятиям, в которых действуют стандарты UA, будет проще наладить контакт с растущей глобальной аудиторией и получить максимальный доход за счет нынешнего населения интернета и будущего миллиарда пользователей.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Организуйте внутреннюю работу и оцените, соответствуют ли системы вашего бизнеса стандартам UA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Обновите собственные ИТ-системы, чтобы обеспечить их готовность к UA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Поощряйте участие своих сотрудников в обсуждениях местного уровня, касающихся UA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</a:t>
            </a:r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320040" y="2243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Мы живем в многоязычном мире!</a:t>
            </a:r>
          </a:p>
        </p:txBody>
      </p:sp>
      <p:graphicFrame>
        <p:nvGraphicFramePr>
          <p:cNvPr id="94" name="Google Shape;94;p3"/>
          <p:cNvGraphicFramePr/>
          <p:nvPr>
            <p:extLst>
              <p:ext uri="{D42A27DB-BD31-4B8C-83A1-F6EECF244321}">
                <p14:modId xmlns:p14="http://schemas.microsoft.com/office/powerpoint/2010/main" val="1854179083"/>
              </p:ext>
            </p:extLst>
          </p:nvPr>
        </p:nvGraphicFramePr>
        <p:xfrm>
          <a:off x="4336126" y="2323256"/>
          <a:ext cx="4051725" cy="3423740"/>
        </p:xfrm>
        <a:graphic>
          <a:graphicData uri="http://schemas.openxmlformats.org/drawingml/2006/table">
            <a:tbl>
              <a:tblPr firstRow="1" bandRow="1">
                <a:noFill/>
                <a:tableStyleId>{123E2C26-B644-420A-8619-DE85BF4257E0}</a:tableStyleId>
              </a:tblPr>
              <a:tblGrid>
                <a:gridCol w="17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Язык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Число носителей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Китайский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1300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Испанский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475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Английский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Арабский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362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Хинди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344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Бенгальский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234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Португальский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232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Русский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154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Японский</a:t>
                      </a:r>
                    </a:p>
                  </a:txBody>
                  <a:tcPr marL="74150" marR="74150" marT="37075" marB="37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 млн</a:t>
                      </a:r>
                    </a:p>
                  </a:txBody>
                  <a:tcPr marL="74150" marR="74150" marT="37075" marB="370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5" name="Google Shape;95;p3"/>
          <p:cNvSpPr txBox="1"/>
          <p:nvPr/>
        </p:nvSpPr>
        <p:spPr>
          <a:xfrm>
            <a:off x="4336126" y="5794782"/>
            <a:ext cx="405172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lang="ru-RU" sz="1400" b="0" i="1" u="sng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https://www.babbel.com/en/magazine/the-10-most-spoken-languages-in-the-world</a:t>
            </a:r>
            <a:r>
              <a:rPr lang="ru-RU" sz="1400" b="0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</a:p>
        </p:txBody>
      </p:sp>
      <p:sp>
        <p:nvSpPr>
          <p:cNvPr id="96" name="Google Shape;96;p3"/>
          <p:cNvSpPr txBox="1"/>
          <p:nvPr/>
        </p:nvSpPr>
        <p:spPr>
          <a:xfrm>
            <a:off x="374904" y="5794782"/>
            <a:ext cx="372843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lang="ru-RU" sz="1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https://w3techs.com/technologies/history_overview/content</a:t>
            </a:r>
            <a:r>
              <a:rPr lang="ru-RU" sz="1400" i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_language</a:t>
            </a:r>
            <a:r>
              <a:rPr lang="ru-RU" sz="14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sz="14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1968444497"/>
              </p:ext>
            </p:extLst>
          </p:nvPr>
        </p:nvGraphicFramePr>
        <p:xfrm>
          <a:off x="374903" y="2385629"/>
          <a:ext cx="3572063" cy="327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8" name="Google Shape;98;p3"/>
          <p:cNvSpPr txBox="1"/>
          <p:nvPr/>
        </p:nvSpPr>
        <p:spPr>
          <a:xfrm>
            <a:off x="374903" y="1108300"/>
            <a:ext cx="830611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Open Sans Light"/>
                <a:ea typeface="Open Sans Light"/>
                <a:cs typeface="Open Sans Light"/>
                <a:sym typeface="Open Sans"/>
              </a:rPr>
              <a:t>Во мире используется множество языков. Английский занимает третье место по числу носителей языка в мире после китайского и испанского языков. На английском языке представлено 57% всего письменного контента в интернете, и этот процент снижается</a:t>
            </a:r>
            <a:r>
              <a:rPr lang="ru-RU" sz="1800" dirty="0">
                <a:latin typeface="Open Sans Light"/>
                <a:ea typeface="Open Sans Light"/>
                <a:cs typeface="Open Sans Light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451381" cy="75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Правительство</a:t>
            </a:r>
          </a:p>
        </p:txBody>
      </p:sp>
      <p:sp>
        <p:nvSpPr>
          <p:cNvPr id="371" name="Google Shape;371;p27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511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600" dirty="0"/>
              <a:t>На основе </a:t>
            </a:r>
            <a:r>
              <a:rPr lang="ru-RU" sz="1600" dirty="0">
                <a:hlinkClick r:id="rId3"/>
              </a:rPr>
              <a:t>Резолюции 133</a:t>
            </a:r>
            <a:r>
              <a:rPr lang="ru-RU" sz="1600" dirty="0"/>
              <a:t> МСЭ об управлении IDN и </a:t>
            </a:r>
            <a:r>
              <a:rPr lang="ru-RU" sz="1600" dirty="0">
                <a:hlinkClick r:id="rId4"/>
              </a:rPr>
              <a:t>рекомендаций</a:t>
            </a:r>
            <a:r>
              <a:rPr lang="ru-RU" sz="1600" dirty="0"/>
              <a:t> ЮНЕСКО, касающихся многоязычия и киберпространства</a:t>
            </a:r>
          </a:p>
          <a:p>
            <a:pPr marL="274320" indent="-182880">
              <a:spcBef>
                <a:spcPts val="0"/>
              </a:spcBef>
            </a:pPr>
            <a:r>
              <a:rPr lang="ru-RU" sz="1600" dirty="0"/>
              <a:t>Участвуйте в разработке и развертывании IDN</a:t>
            </a:r>
          </a:p>
          <a:p>
            <a:pPr marL="274320" indent="-182880">
              <a:spcBef>
                <a:spcPts val="0"/>
              </a:spcBef>
            </a:pPr>
            <a:r>
              <a:rPr lang="ru-RU" sz="1600" dirty="0"/>
              <a:t>Содействуйте наращиванию потенциала, обмену информацией и передовым опытом между всеми заинтересованными сторонами по внедрению IDN</a:t>
            </a:r>
          </a:p>
          <a:p>
            <a:pPr marL="274320" indent="-182880">
              <a:spcBef>
                <a:spcPts val="0"/>
              </a:spcBef>
            </a:pPr>
            <a:r>
              <a:rPr lang="ru-RU" sz="1600" dirty="0"/>
              <a:t>Рассмотрите пути дальнейшего содействия обеспечению универсального принятия в отношении IDN </a:t>
            </a:r>
          </a:p>
          <a:p>
            <a:pPr marL="274320" indent="-182880">
              <a:spcBef>
                <a:spcPts val="0"/>
              </a:spcBef>
            </a:pPr>
            <a:endParaRPr lang="en-US" sz="1600"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ru-RU" sz="1600" dirty="0"/>
              <a:t>Готовность к универсальному принятию может способствовать контактам правительств и политиков со своими гражданами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Оцените возможность включения </a:t>
            </a:r>
            <a:r>
              <a:rPr lang="ru-RU" sz="1600" u="sng" dirty="0">
                <a:solidFill>
                  <a:schemeClr val="hlink"/>
                </a:solidFill>
                <a:hlinkClick r:id="rId5"/>
              </a:rPr>
              <a:t>требований к UA</a:t>
            </a:r>
            <a:r>
              <a:rPr lang="ru-RU" sz="1600" dirty="0"/>
              <a:t> в государственные регламенты закупочной деятельности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Обратитесь к государственным ведомствам, которые оказывают гражданам услуги электронного правительства, и предложите им внедрить методы UA для обеспечения цифровой инклюзивности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Координируйте свои действия с регистратурами национальных доменов и делегатами Правительственного консультативного комитета (GAC) ICANN для участия в мероприятиях, связанных с UA, и повышения их результативности</a:t>
            </a: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02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</a:t>
            </a:r>
            <a:br>
              <a:rPr lang="en-US" sz="2800" dirty="0"/>
            </a:br>
            <a:r>
              <a:rPr lang="ru-RU" sz="2800" dirty="0"/>
              <a:t>Гражданское общество</a:t>
            </a:r>
          </a:p>
        </p:txBody>
      </p:sp>
      <p:sp>
        <p:nvSpPr>
          <p:cNvPr id="377" name="Google Shape;377;p28"/>
          <p:cNvSpPr txBox="1">
            <a:spLocks noGrp="1"/>
          </p:cNvSpPr>
          <p:nvPr>
            <p:ph type="body" idx="1"/>
          </p:nvPr>
        </p:nvSpPr>
        <p:spPr>
          <a:xfrm>
            <a:off x="320676" y="1497980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Поощряйте участие вашего сообщества в местных и региональных мероприятиях, связанных с UA, содействие координации и поддержке таких мероприятий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Подготовьте собственные системы к универсальному принятию для расширения цифровой инклюзивности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Поощряйте исследования в области инклюзивности и доступа, которые укрепляют принципы универсального принятия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</a:t>
            </a:r>
            <a:br>
              <a:rPr lang="en-US" sz="2800" dirty="0"/>
            </a:br>
            <a:r>
              <a:rPr lang="ru-RU" sz="2800" dirty="0"/>
              <a:t>Сектор науки и образования</a:t>
            </a:r>
          </a:p>
        </p:txBody>
      </p:sp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320041" y="1596591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Модернизируйте системы электронной почты для поддержки EAI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Обновите учебные программы по информационным технологиям, включив в них изучение концепций, связанных с UA и интернационализацией программного обеспечения</a:t>
            </a:r>
          </a:p>
          <a:p>
            <a:pPr marL="731520" lvl="1" indent="-182880">
              <a:spcBef>
                <a:spcPts val="400"/>
              </a:spcBef>
              <a:buSzPts val="1700"/>
            </a:pPr>
            <a:r>
              <a:rPr lang="ru-RU" sz="1600" dirty="0"/>
              <a:t>Ознакомьтесь с </a:t>
            </a:r>
            <a:r>
              <a:rPr lang="ru-RU" sz="1600" dirty="0">
                <a:hlinkClick r:id="rId3"/>
              </a:rPr>
              <a:t>проектом руководства и подробными материалами</a:t>
            </a:r>
            <a:r>
              <a:rPr lang="ru-RU" sz="1600" dirty="0"/>
              <a:t> по интеграции концепций IDN и UA в учебные программы по информационным технологиям</a:t>
            </a:r>
          </a:p>
          <a:p>
            <a:pPr marL="731520" lvl="1" indent="-182880">
              <a:spcBef>
                <a:spcPts val="400"/>
              </a:spcBef>
              <a:buSzPts val="1700"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Обучайте преподавателей и студентов применению методов UA при разработке программного обеспечения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Повышайте осведомленность о проблемах и решениях UA в местном техническом сообществе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</a:t>
            </a:r>
            <a:br>
              <a:rPr lang="en-US" sz="2800" dirty="0"/>
            </a:br>
            <a:r>
              <a:rPr lang="ru-RU" sz="2800" dirty="0"/>
              <a:t>Техническое сообщество</a:t>
            </a:r>
          </a:p>
        </p:txBody>
      </p:sp>
      <p:sp>
        <p:nvSpPr>
          <p:cNvPr id="389" name="Google Shape;389;p30"/>
          <p:cNvSpPr txBox="1">
            <a:spLocks noGrp="1"/>
          </p:cNvSpPr>
          <p:nvPr>
            <p:ph type="body" idx="1"/>
          </p:nvPr>
        </p:nvSpPr>
        <p:spPr>
          <a:xfrm>
            <a:off x="320041" y="1614522"/>
            <a:ext cx="8450746" cy="388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Проводите учебные мероприятия и тренинги, которые позволят разработчикам программного обеспечения и руководителям проектов решать вопросы, связанные с UA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Тестируйте и устраняйте проблемы, связанные с UA, в ваших собственных продуктах и услугах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Сообщайте об ошибках, связанных с UA, найденных в других продуктах и услугах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DNS-отрасль</a:t>
            </a:r>
          </a:p>
        </p:txBody>
      </p:sp>
      <p:sp>
        <p:nvSpPr>
          <p:cNvPr id="395" name="Google Shape;395;p31"/>
          <p:cNvSpPr txBox="1">
            <a:spLocks noGrp="1"/>
          </p:cNvSpPr>
          <p:nvPr>
            <p:ph type="body" idx="1"/>
          </p:nvPr>
        </p:nvSpPr>
        <p:spPr>
          <a:xfrm>
            <a:off x="320675" y="1318686"/>
            <a:ext cx="8450746" cy="508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Оцените связанные с UA недочеты в клиентских системах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Обновите клиентские системы, чтобы обеспечить поддержку UA</a:t>
            </a:r>
          </a:p>
          <a:p>
            <a:pPr marL="731520" lvl="1" indent="-182880">
              <a:spcBef>
                <a:spcPts val="400"/>
              </a:spcBef>
              <a:buSzPts val="1700"/>
            </a:pPr>
            <a:r>
              <a:rPr lang="ru-RU" sz="1600" dirty="0"/>
              <a:t>Руководством для регистратур и регистраторов </a:t>
            </a:r>
            <a:r>
              <a:rPr lang="ru-RU" sz="1600" dirty="0" err="1"/>
              <a:t>служит</a:t>
            </a:r>
            <a:r>
              <a:rPr lang="ru-RU" sz="1600" u="sng" dirty="0" err="1">
                <a:solidFill>
                  <a:schemeClr val="hlink"/>
                </a:solidFill>
                <a:hlinkClick r:id="rId3"/>
              </a:rPr>
              <a:t>Дорожная</a:t>
            </a:r>
            <a:r>
              <a:rPr lang="ru-RU" sz="1600" u="sng" dirty="0">
                <a:solidFill>
                  <a:schemeClr val="hlink"/>
                </a:solidFill>
                <a:hlinkClick r:id="rId3"/>
              </a:rPr>
              <a:t> карта по UA для систем регистратур и регистраторов доменных имен</a:t>
            </a:r>
          </a:p>
          <a:p>
            <a:pPr marL="731520" lvl="1" indent="-182880">
              <a:spcBef>
                <a:spcPts val="400"/>
              </a:spcBef>
              <a:buSzPts val="1700"/>
            </a:pPr>
            <a:r>
              <a:rPr lang="ru-RU" sz="1600" dirty="0"/>
              <a:t>Учебные материалы доступны для хостинг-провайдеров и интернет-провайдеров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Повысьте осведомленность о UA среди заинтересованных сторон вашего бизнеса и побудите их также обновить свои системы</a:t>
            </a:r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Убедитесь, что владельцу домена доступны услуги всех этапов, начиная с регистрации доменного имени и заканчивая хостингом сайтов, а также создание почтовых ящиков и управление ими с использованием доменного имени </a:t>
            </a:r>
          </a:p>
          <a:p>
            <a:pPr marL="731520" lvl="1" indent="-182880">
              <a:spcBef>
                <a:spcPts val="400"/>
              </a:spcBef>
              <a:buSzPts val="1700"/>
            </a:pPr>
            <a:r>
              <a:rPr lang="ru-RU" sz="1600" dirty="0"/>
              <a:t>Если владелец домена может зарегистрировать доменное имя, но не может обеспечить хостинг, это будет препятствовать принятию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320041" y="198967"/>
            <a:ext cx="8699973" cy="97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Какую роль играете в этом вы: </a:t>
            </a:r>
            <a:br>
              <a:rPr lang="en-US" sz="2800" dirty="0"/>
            </a:br>
            <a:r>
              <a:rPr lang="ru-RU" sz="2800" dirty="0"/>
              <a:t>Владельцы доменов</a:t>
            </a:r>
          </a:p>
        </p:txBody>
      </p:sp>
      <p:sp>
        <p:nvSpPr>
          <p:cNvPr id="401" name="Google Shape;401;p32"/>
          <p:cNvSpPr txBox="1">
            <a:spLocks noGrp="1"/>
          </p:cNvSpPr>
          <p:nvPr>
            <p:ph type="body" idx="1"/>
          </p:nvPr>
        </p:nvSpPr>
        <p:spPr>
          <a:xfrm>
            <a:off x="272529" y="1453158"/>
            <a:ext cx="8450746" cy="423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Обратитесь к интернет-провайдеру (ISP), у которого размещены ваш сайт и электронная почта, чтобы узнать о готовности его служб к универсальному принятию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Уточните у администратора своего сайта и электронной почты, готовы ли ваш сайт и электронная почта к универсальному принятию. Если это не так, подумайте о том, чтобы взять на себя инициативу по обновлению и подготовке к UA</a:t>
            </a: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Проинформируйте своего интернет-провайдера, веб-разработчиков и администратора электронной почты об универсальном принятии и попросите обновить свои системы, чтобы они были готовы к UA. Предложите им ознакомиться с более подробной информацией </a:t>
            </a:r>
            <a:r>
              <a:rPr lang="ru-RU" sz="1600" b="0" i="0" dirty="0">
                <a:solidFill>
                  <a:srgbClr val="000000"/>
                </a:solidFill>
              </a:rPr>
              <a:t>в</a:t>
            </a:r>
            <a:r>
              <a:rPr lang="ru-RU" sz="1600" dirty="0"/>
              <a:t> </a:t>
            </a:r>
            <a:r>
              <a:rPr lang="ru-RU" sz="16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документе Отчет о готовности к универсальному принятию за 2023 финансовый год</a:t>
            </a:r>
            <a:r>
              <a:rPr lang="ru-RU" sz="1600" dirty="0"/>
              <a:t>. </a:t>
            </a:r>
            <a:r>
              <a:rPr lang="ru-RU" sz="1600" b="0" i="0" dirty="0">
                <a:solidFill>
                  <a:srgbClr val="000000"/>
                </a:solidFill>
              </a:rPr>
              <a:t>Вы </a:t>
            </a:r>
            <a:r>
              <a:rPr lang="ru-RU" sz="1600" dirty="0"/>
              <a:t>можете воспользоваться </a:t>
            </a:r>
            <a:r>
              <a:rPr lang="ru-RU" sz="1600" b="0" i="0" dirty="0">
                <a:solidFill>
                  <a:srgbClr val="000000"/>
                </a:solidFill>
              </a:rPr>
              <a:t>шаблоном </a:t>
            </a:r>
            <a:r>
              <a:rPr lang="ru-RU" sz="1600" u="sng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письма</a:t>
            </a:r>
            <a:r>
              <a:rPr lang="ru-RU" sz="1600" b="0" i="0" dirty="0">
                <a:solidFill>
                  <a:srgbClr val="000000"/>
                </a:solidFill>
              </a:rPr>
              <a:t> или, в качестве альтернативы, </a:t>
            </a:r>
            <a:r>
              <a:rPr lang="ru-RU" sz="1600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зарегистрировать проблему</a:t>
            </a: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>
            <a:spLocks noGrp="1"/>
          </p:cNvSpPr>
          <p:nvPr>
            <p:ph type="title"/>
          </p:nvPr>
        </p:nvSpPr>
        <p:spPr>
          <a:xfrm>
            <a:off x="320041" y="224367"/>
            <a:ext cx="88239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Текущая работа в ICANN</a:t>
            </a:r>
          </a:p>
        </p:txBody>
      </p:sp>
      <p:grpSp>
        <p:nvGrpSpPr>
          <p:cNvPr id="407" name="Google Shape;407;p33"/>
          <p:cNvGrpSpPr/>
          <p:nvPr/>
        </p:nvGrpSpPr>
        <p:grpSpPr>
          <a:xfrm>
            <a:off x="620237" y="1078140"/>
            <a:ext cx="7903524" cy="4572000"/>
            <a:chOff x="1906" y="0"/>
            <a:chExt cx="7903524" cy="4572000"/>
          </a:xfrm>
        </p:grpSpPr>
        <p:sp>
          <p:nvSpPr>
            <p:cNvPr id="408" name="Google Shape;408;p33"/>
            <p:cNvSpPr/>
            <p:nvPr/>
          </p:nvSpPr>
          <p:spPr>
            <a:xfrm>
              <a:off x="1906" y="0"/>
              <a:ext cx="1870656" cy="4572000"/>
            </a:xfrm>
            <a:prstGeom prst="roundRect">
              <a:avLst>
                <a:gd name="adj" fmla="val 10000"/>
              </a:avLst>
            </a:prstGeom>
            <a:solidFill>
              <a:srgbClr val="FFD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 txBox="1"/>
            <p:nvPr/>
          </p:nvSpPr>
          <p:spPr>
            <a:xfrm>
              <a:off x="1906" y="0"/>
              <a:ext cx="1870656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Open Sans"/>
                <a:buNone/>
              </a:pPr>
              <a:r>
                <a:rPr lang="ru-RU" sz="360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UA</a:t>
              </a:r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188972" y="1372939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 txBox="1"/>
            <p:nvPr/>
          </p:nvSpPr>
          <p:spPr>
            <a:xfrm>
              <a:off x="229347" y="1413314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b="0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Обновление собственного ПО и систем для поддержки всех допустимых доменных имен</a:t>
              </a:r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188972" y="2963540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3"/>
            <p:cNvSpPr txBox="1"/>
            <p:nvPr/>
          </p:nvSpPr>
          <p:spPr>
            <a:xfrm>
              <a:off x="229347" y="3003915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b="0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Поддержка сообщества в области повышения осведомленности и наращивания потенциала</a:t>
              </a:r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2012862" y="0"/>
              <a:ext cx="1870656" cy="4572000"/>
            </a:xfrm>
            <a:prstGeom prst="roundRect">
              <a:avLst>
                <a:gd name="adj" fmla="val 10000"/>
              </a:avLst>
            </a:prstGeom>
            <a:solidFill>
              <a:srgbClr val="FFD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 txBox="1"/>
            <p:nvPr/>
          </p:nvSpPr>
          <p:spPr>
            <a:xfrm>
              <a:off x="2012862" y="0"/>
              <a:ext cx="1870656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Open Sans"/>
                <a:buNone/>
              </a:pPr>
              <a:r>
                <a:rPr lang="ru-RU" sz="360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ccTLD</a:t>
              </a:r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2199928" y="1372939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3"/>
            <p:cNvSpPr txBox="1"/>
            <p:nvPr/>
          </p:nvSpPr>
          <p:spPr>
            <a:xfrm>
              <a:off x="2240303" y="1413314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b="0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Наличие ускоренной процедуры рассмотрения заявок на регистрацию IDN-доменов </a:t>
              </a:r>
              <a:r>
                <a:rPr lang="ru-RU" sz="1200" b="0" i="0" u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ccTLD</a:t>
              </a:r>
              <a:endParaRPr lang="ru-RU" sz="1200" b="0" i="0" u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2199928" y="2963540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 txBox="1"/>
            <p:nvPr/>
          </p:nvSpPr>
          <p:spPr>
            <a:xfrm>
              <a:off x="2240303" y="3003915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b="0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расширенной политики и процесса</a:t>
              </a:r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4023818" y="0"/>
              <a:ext cx="1870656" cy="4572000"/>
            </a:xfrm>
            <a:prstGeom prst="roundRect">
              <a:avLst>
                <a:gd name="adj" fmla="val 10000"/>
              </a:avLst>
            </a:prstGeom>
            <a:solidFill>
              <a:srgbClr val="FFD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 txBox="1"/>
            <p:nvPr/>
          </p:nvSpPr>
          <p:spPr>
            <a:xfrm>
              <a:off x="4023818" y="0"/>
              <a:ext cx="1870656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Open Sans"/>
                <a:buNone/>
              </a:pPr>
              <a:r>
                <a:rPr lang="ru-RU" sz="360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gTLD</a:t>
              </a:r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4210884" y="1372939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 txBox="1"/>
            <p:nvPr/>
          </p:nvSpPr>
          <p:spPr>
            <a:xfrm>
              <a:off x="4251259" y="1413314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Делегирование первых IDN-доменов </a:t>
              </a:r>
              <a:r>
                <a:rPr lang="ru-RU" sz="1200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gTLD</a:t>
              </a:r>
              <a:r>
                <a:rPr lang="ru-RU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 во время раунда приема заявок 2012 года</a:t>
              </a:r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4210884" y="2963540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 txBox="1"/>
            <p:nvPr/>
          </p:nvSpPr>
          <p:spPr>
            <a:xfrm>
              <a:off x="4251259" y="3003915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b="0" i="0" u="none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следующего раунда приема заявок на </a:t>
              </a:r>
              <a:r>
                <a:rPr lang="ru-RU" sz="1200" b="0" i="0" u="none" dirty="0" err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gTLD</a:t>
              </a:r>
              <a:endParaRPr lang="ru-RU" sz="1200" b="0" i="0" u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6034774" y="0"/>
              <a:ext cx="1870656" cy="4572000"/>
            </a:xfrm>
            <a:prstGeom prst="roundRect">
              <a:avLst>
                <a:gd name="adj" fmla="val 10000"/>
              </a:avLst>
            </a:prstGeom>
            <a:solidFill>
              <a:srgbClr val="FFD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6034774" y="0"/>
              <a:ext cx="1870656" cy="137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600"/>
                <a:buFont typeface="Open Sans"/>
                <a:buNone/>
              </a:pPr>
              <a:r>
                <a:rPr lang="ru-RU" sz="3600" b="1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LGR</a:t>
              </a:r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6221840" y="1372939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 txBox="1"/>
            <p:nvPr/>
          </p:nvSpPr>
          <p:spPr>
            <a:xfrm>
              <a:off x="6262215" y="1413314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безопасных Правил генерирования меток (LGR) для нескольких алфавитов</a:t>
              </a:r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6221840" y="2963540"/>
              <a:ext cx="1496525" cy="137852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 txBox="1"/>
            <p:nvPr/>
          </p:nvSpPr>
          <p:spPr>
            <a:xfrm>
              <a:off x="6262215" y="3003915"/>
              <a:ext cx="1415775" cy="1297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26650" rIns="355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Open Sans"/>
                <a:buNone/>
              </a:pPr>
              <a:r>
                <a:rPr lang="ru-RU" sz="12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инструментов для использования этих LGR</a:t>
              </a:r>
            </a:p>
          </p:txBody>
        </p:sp>
      </p:grpSp>
      <p:sp>
        <p:nvSpPr>
          <p:cNvPr id="432" name="Google Shape;432;p33"/>
          <p:cNvSpPr txBox="1"/>
          <p:nvPr/>
        </p:nvSpPr>
        <p:spPr>
          <a:xfrm>
            <a:off x="618331" y="5917476"/>
            <a:ext cx="7672251" cy="46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Noto Sans Symbols"/>
              <a:buNone/>
            </a:pPr>
            <a:r>
              <a:rPr lang="ru-RU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Подробнее см. </a:t>
            </a:r>
            <a:r>
              <a:rPr lang="ru-RU" sz="180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https://icann.org/idn</a:t>
            </a:r>
            <a:r>
              <a:rPr lang="ru-RU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ru-RU" sz="1800" u="sng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https://icann.org/ua</a:t>
            </a:r>
            <a:r>
              <a:rPr lang="ru-RU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Программа New gTLD: следующий раунд</a:t>
            </a:r>
          </a:p>
        </p:txBody>
      </p:sp>
      <p:sp>
        <p:nvSpPr>
          <p:cNvPr id="401" name="Google Shape;401;p32"/>
          <p:cNvSpPr txBox="1">
            <a:spLocks noGrp="1"/>
          </p:cNvSpPr>
          <p:nvPr>
            <p:ph type="body" idx="1"/>
          </p:nvPr>
        </p:nvSpPr>
        <p:spPr>
          <a:xfrm>
            <a:off x="320675" y="1083366"/>
            <a:ext cx="8450746" cy="485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В ближайшем будущем появятся новые возможности для получения нового домена общего пользования верхнего уровня (</a:t>
            </a:r>
            <a:r>
              <a:rPr lang="ru-RU" sz="1600" dirty="0" err="1"/>
              <a:t>gTLD</a:t>
            </a:r>
            <a:r>
              <a:rPr lang="ru-RU" sz="1600" dirty="0"/>
              <a:t>), включая интернационализированные доменные имена (IDN)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Ожидается, что прием заявок на участие в следующем раунде начнется во втором квартале 2026 года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Следующее расширение системы доменных имен (DNS) позволит людям и организациям управлять своим присутствием и идентификацией в интернете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 Доменные имена на различных языках и с различными наборами символов помогут обеспечить цифровую инклюзивность в интернете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6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 Программа поддержки кандидатов (ASP) поможет кандидатам из регионов с недостаточным уровнем обеспеченности услугами и развивающихся рынков</a:t>
            </a:r>
          </a:p>
          <a:p>
            <a:pPr marL="731520" lvl="1" indent="-182880">
              <a:spcBef>
                <a:spcPts val="0"/>
              </a:spcBef>
            </a:pPr>
            <a:r>
              <a:rPr lang="ru-RU" sz="1600" dirty="0"/>
              <a:t>Включает финансовую и нефинансовую поддержку для квалифицированных кандидатов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800" dirty="0"/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800" dirty="0"/>
              <a:t>Дополнительная информация: </a:t>
            </a:r>
            <a:r>
              <a:rPr lang="ru-RU" sz="1800" dirty="0">
                <a:hlinkClick r:id="rId3"/>
              </a:rPr>
              <a:t>https://newgtlds.icann.org/en/next-round</a:t>
            </a:r>
            <a:r>
              <a:rPr lang="ru-RU" sz="1800" dirty="0"/>
              <a:t>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endParaRPr lang="en-US" sz="1800" dirty="0"/>
          </a:p>
          <a:p>
            <a:pPr marL="120650" indent="0" rtl="0" fontAlgn="base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200" b="0" dirty="0">
                <a:effectLst/>
              </a:rPr>
            </a:br>
            <a:br>
              <a:rPr lang="ru-RU" sz="1400" b="0" dirty="0">
                <a:effectLst/>
              </a:rPr>
            </a:br>
            <a:br>
              <a:rPr lang="ru-RU" sz="1400" dirty="0"/>
            </a:b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866464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Примите участие в работе над универсальным принятием!</a:t>
            </a:r>
          </a:p>
        </p:txBody>
      </p:sp>
      <p:sp>
        <p:nvSpPr>
          <p:cNvPr id="438" name="Google Shape;438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Информация и последние события в Группе управления по универсальному принятию: </a:t>
            </a:r>
            <a:r>
              <a:rPr lang="ru-RU" sz="1600" dirty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</a:p>
        </p:txBody>
      </p:sp>
      <p:sp>
        <p:nvSpPr>
          <p:cNvPr id="439" name="Google Shape;439;p34"/>
          <p:cNvSpPr txBox="1"/>
          <p:nvPr/>
        </p:nvSpPr>
        <p:spPr>
          <a:xfrm>
            <a:off x="299423" y="1225271"/>
            <a:ext cx="5816654" cy="37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Для получения дополнительных сведений об универсальном принятии, обратитесь по следующим адресам электронной почты: </a:t>
            </a:r>
            <a:r>
              <a:rPr lang="ru-RU" sz="1600" u="sng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info@uasg.tech</a:t>
            </a: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и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UAProgram@icann.org</a:t>
            </a: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Все документы и презентации UASG представлены здесь: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Сведения о текущей работе с вики-страниц сообщества ICANN представлены здесь: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https://community.icann.org/display/TUA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Подпишитесь на лист рассылки, посвященный обсуждению UA: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https://uasg.tech/subscribe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Зарегистрируйтесь для участия в деятельности рабочих групп по UA </a:t>
            </a:r>
            <a:r>
              <a:rPr lang="ru-RU" sz="1600" u="sng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Следите за работой UASG в социальных медиа, используя </a:t>
            </a:r>
            <a:r>
              <a:rPr lang="ru-RU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хэштег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#Internet4All: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0A6BF-80BD-1C2B-C492-1336CBF99C26}"/>
              </a:ext>
            </a:extLst>
          </p:cNvPr>
          <p:cNvSpPr txBox="1"/>
          <p:nvPr/>
        </p:nvSpPr>
        <p:spPr>
          <a:xfrm>
            <a:off x="731395" y="5433800"/>
            <a:ext cx="7262649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 (ранее – Twitter): @UASGTech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LinkedIn: https://www.linkedin.com/company/uasgtech/</a:t>
            </a:r>
          </a:p>
          <a:p>
            <a:pPr marR="0" lvl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Facebook: https://www.facebook.com/uasgtech/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5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Взаимодействуйте с ICANN — программы </a:t>
            </a:r>
            <a:r>
              <a:rPr lang="ru-RU" sz="2800" dirty="0" err="1"/>
              <a:t>Fellowship</a:t>
            </a:r>
            <a:r>
              <a:rPr lang="ru-RU" sz="2800" dirty="0"/>
              <a:t> и </a:t>
            </a:r>
            <a:r>
              <a:rPr lang="ru-RU" sz="2800" dirty="0" err="1"/>
              <a:t>NextGen</a:t>
            </a:r>
            <a:r>
              <a:rPr lang="ru-RU" sz="2800" dirty="0"/>
              <a:t>  </a:t>
            </a:r>
          </a:p>
        </p:txBody>
      </p:sp>
      <p:sp>
        <p:nvSpPr>
          <p:cNvPr id="445" name="Google Shape;445;p35"/>
          <p:cNvSpPr txBox="1">
            <a:spLocks noGrp="1"/>
          </p:cNvSpPr>
          <p:nvPr>
            <p:ph type="body" idx="1"/>
          </p:nvPr>
        </p:nvSpPr>
        <p:spPr>
          <a:xfrm>
            <a:off x="320041" y="1418167"/>
            <a:ext cx="8450746" cy="418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7493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8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Цель программы </a:t>
            </a:r>
            <a:r>
              <a:rPr lang="ru-RU" sz="1600" dirty="0" err="1"/>
              <a:t>Fellowship</a:t>
            </a:r>
            <a:r>
              <a:rPr lang="ru-RU" sz="1600" dirty="0"/>
              <a:t> ICANN – повышение разнообразия участников </a:t>
            </a:r>
            <a:r>
              <a:rPr lang="ru-RU" sz="1600" dirty="0" err="1"/>
              <a:t>мультистейкхолдерной</a:t>
            </a:r>
            <a:r>
              <a:rPr lang="ru-RU" sz="1600" dirty="0"/>
              <a:t> модели через создание возможностей для выходцев из сообществ с недостаточным уровнем обеспеченности услугами и из недостаточно представленных групп, желающих стать активными участниками сообщества ICANN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Подайте заявку на участие в программе </a:t>
            </a:r>
            <a:r>
              <a:rPr lang="ru-RU" sz="1600" u="sng" dirty="0">
                <a:solidFill>
                  <a:schemeClr val="hlink"/>
                </a:solidFill>
                <a:hlinkClick r:id="rId3"/>
              </a:rPr>
              <a:t>ICANN </a:t>
            </a:r>
            <a:r>
              <a:rPr lang="ru-RU" sz="1600" dirty="0" err="1">
                <a:solidFill>
                  <a:schemeClr val="hlink"/>
                </a:solidFill>
                <a:hlinkClick r:id="rId3"/>
              </a:rPr>
              <a:t>Fellowship</a:t>
            </a:r>
            <a:endParaRPr lang="ru-RU" sz="1600" dirty="0">
              <a:solidFill>
                <a:schemeClr val="hlink"/>
              </a:solidFill>
              <a:hlinkClick r:id="rId3"/>
            </a:endParaRPr>
          </a:p>
          <a:p>
            <a:pPr marL="274320" lvl="0" indent="-7493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ru-RU" sz="1600" dirty="0"/>
              <a:t>Корпорация ICANN ищет представителей следующего поколения, желающих активно взаимодействовать с региональными сообществами и заниматься формированием будущей глобальной политики в отношении интернета. В ICANN ни на день не прекращается работа над важными вопросами</a:t>
            </a:r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ru-RU" sz="1600" dirty="0"/>
              <a:t>Подайте заявку на участие в программе </a:t>
            </a:r>
            <a:r>
              <a:rPr lang="ru-RU" sz="1600" u="sng" dirty="0">
                <a:solidFill>
                  <a:schemeClr val="hlink"/>
                </a:solidFill>
                <a:hlinkClick r:id="rId4"/>
              </a:rPr>
              <a:t>ICANN </a:t>
            </a:r>
            <a:r>
              <a:rPr lang="ru-RU" sz="1600" u="sng" dirty="0" err="1">
                <a:solidFill>
                  <a:schemeClr val="hlink"/>
                </a:solidFill>
                <a:hlinkClick r:id="rId4"/>
              </a:rPr>
              <a:t>NextGen</a:t>
            </a:r>
            <a:endParaRPr lang="ru-RU" sz="1600" u="sng" dirty="0">
              <a:solidFill>
                <a:schemeClr val="hlink"/>
              </a:solidFill>
              <a:hlinkClick r:id="rId4"/>
            </a:endParaRPr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600" dirty="0"/>
          </a:p>
          <a:p>
            <a:pPr marL="1097280" lvl="3" indent="-107315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Многоязычие – ключ к цифровой инклюзивности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041" y="1533839"/>
            <a:ext cx="8687401" cy="425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dirty="0"/>
              <a:t>Языковое разнообразие интернета вносит весомый вклад в создание общества, основанного на знаниях, преодолевая цифровой разрыв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600" dirty="0"/>
              <a:t>Поэтому в 2003 году языковое разнообразие в интернете стало одним из ключевых принципов </a:t>
            </a:r>
            <a:r>
              <a:rPr lang="ru-RU" sz="1600" i="0" u="sng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Женевской</a:t>
            </a:r>
            <a:r>
              <a:rPr lang="ru-RU" sz="1600" u="sng" dirty="0">
                <a:solidFill>
                  <a:srgbClr val="1155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декларации ВВУИО</a:t>
            </a:r>
            <a:r>
              <a:rPr lang="ru-RU" sz="1600" dirty="0"/>
              <a:t>, что в 2005 году привело к принятию обязательства «по обеспечению многоязычия интернета» в </a:t>
            </a:r>
            <a:r>
              <a:rPr lang="ru-RU" sz="1600" i="0" u="sng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Тунисской программе ВВУИО</a:t>
            </a:r>
            <a:r>
              <a:rPr lang="ru-RU" sz="1600" dirty="0"/>
              <a:t>. В ней содержался конкретный запрос на следующее: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Содействовать введению многоязычия в доменные имена и адреса электронной почты путем реализации программ и усиления сотрудничества для их повсеместного развертывания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None/>
            </a:pPr>
            <a:endParaRPr lang="en-US" sz="1600" dirty="0"/>
          </a:p>
          <a:p>
            <a:pPr marL="91440" lvl="0" indent="0" algn="l" rtl="0"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492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 txBox="1">
            <a:spLocks noGrp="1"/>
          </p:cNvSpPr>
          <p:nvPr>
            <p:ph type="title"/>
          </p:nvPr>
        </p:nvSpPr>
        <p:spPr>
          <a:xfrm>
            <a:off x="915988" y="1822231"/>
            <a:ext cx="5935662" cy="203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ru-RU"/>
              <a:t>Принципы универсального принятия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7"/>
          <p:cNvSpPr txBox="1">
            <a:spLocks noGrp="1"/>
          </p:cNvSpPr>
          <p:nvPr>
            <p:ph type="title"/>
          </p:nvPr>
        </p:nvSpPr>
        <p:spPr>
          <a:xfrm>
            <a:off x="3643611" y="641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/>
              <a:t>Принятие</a:t>
            </a:r>
          </a:p>
        </p:txBody>
      </p:sp>
      <p:sp>
        <p:nvSpPr>
          <p:cNvPr id="457" name="Google Shape;457;p37"/>
          <p:cNvSpPr/>
          <p:nvPr/>
        </p:nvSpPr>
        <p:spPr>
          <a:xfrm>
            <a:off x="277906" y="2665711"/>
            <a:ext cx="358588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Это процесс получения адреса электронной почты или доменного имени в виде строки символов из пользовательского интерфейса, файла </a:t>
            </a:r>
            <a:endParaRPr lang="en-US" sz="2000" dirty="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или API.</a:t>
            </a:r>
          </a:p>
        </p:txBody>
      </p:sp>
      <p:sp>
        <p:nvSpPr>
          <p:cNvPr id="458" name="Google Shape;458;p37"/>
          <p:cNvSpPr/>
          <p:nvPr/>
        </p:nvSpPr>
        <p:spPr>
          <a:xfrm>
            <a:off x="3642829" y="1564153"/>
            <a:ext cx="5158271" cy="353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525780" marR="0" lvl="1" indent="-3429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8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Элементы интерфейса пользователя должны поддерживать:</a:t>
            </a:r>
          </a:p>
          <a:p>
            <a:pPr marL="98298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</a:pP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8298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Строки до 256 символов</a:t>
            </a:r>
          </a:p>
          <a:p>
            <a:pPr marL="525780" marR="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8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Текст в ASCII-совместимом кодировании («</a:t>
            </a:r>
            <a:r>
              <a:rPr lang="ru-RU" sz="18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Punycode</a:t>
            </a:r>
            <a:r>
              <a:rPr lang="ru-RU" sz="18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») вместо </a:t>
            </a:r>
            <a:r>
              <a:rPr lang="ru-RU" sz="18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8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</a:p>
          <a:p>
            <a:pPr marL="98298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 умолчанию отображается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98298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Текст в кодировке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Punycode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отображается </a:t>
            </a:r>
            <a:r>
              <a:rPr lang="ru-RU" sz="1600" b="0" i="1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только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тогда, когда это приносит выгоду</a:t>
            </a:r>
          </a:p>
          <a:p>
            <a:pPr marL="525780" marR="0" lvl="1" indent="-25654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None/>
            </a:pPr>
            <a:endParaRPr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59" name="Google Shape;459;p37" descr="ua-capability-icons_wht_Accep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5017" y="315913"/>
            <a:ext cx="885702" cy="88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title"/>
          </p:nvPr>
        </p:nvSpPr>
        <p:spPr>
          <a:xfrm>
            <a:off x="3643611" y="641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/>
              <a:t>Проверка</a:t>
            </a:r>
          </a:p>
        </p:txBody>
      </p:sp>
      <p:sp>
        <p:nvSpPr>
          <p:cNvPr id="466" name="Google Shape;466;p38"/>
          <p:cNvSpPr/>
          <p:nvPr/>
        </p:nvSpPr>
        <p:spPr>
          <a:xfrm>
            <a:off x="366541" y="2670769"/>
            <a:ext cx="311626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Процесс, используемый для проверки синтаксической правильности полученного или отправленного адреса электронной почты или доменного имени. </a:t>
            </a:r>
          </a:p>
        </p:txBody>
      </p:sp>
      <p:sp>
        <p:nvSpPr>
          <p:cNvPr id="467" name="Google Shape;467;p38"/>
          <p:cNvSpPr/>
          <p:nvPr/>
        </p:nvSpPr>
        <p:spPr>
          <a:xfrm>
            <a:off x="3642829" y="1564152"/>
            <a:ext cx="5158271" cy="48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525780" marR="0" lvl="1" indent="-3429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Самый простой способ — обеспечить принятие всех корректных доменных имен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7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Должна выполняться только в случае необходимости. Если это необходимо:</a:t>
            </a:r>
          </a:p>
          <a:p>
            <a:pPr marL="822960" marR="0" lvl="2" indent="-27432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Убедитесь, что TLD есть в официальной таблице</a:t>
            </a:r>
          </a:p>
          <a:p>
            <a:pPr marL="822960" marR="0" lvl="2" indent="-27432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Запросите данные по доменному имени в DNS</a:t>
            </a:r>
          </a:p>
          <a:p>
            <a:pPr marL="822960" marR="0" lvl="2" indent="-27432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Потребуйте повторного ввода адреса электронной почты</a:t>
            </a:r>
          </a:p>
          <a:p>
            <a:pPr marL="822960" marR="0" lvl="2" indent="-27432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Проверьте символы и убедитесь, что отсутствуют «недопустимые» кодовые точки</a:t>
            </a:r>
          </a:p>
          <a:p>
            <a:pPr marL="822960" marR="0" lvl="2" indent="-27432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Ограничьтесь небольшим количеством правил для метки целиком, которые определены в RFC</a:t>
            </a:r>
          </a:p>
          <a:p>
            <a:pPr marL="822960" marR="0" lvl="2" indent="-27432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Если строка содержит «。», выполните преобразование в «.»</a:t>
            </a:r>
          </a:p>
        </p:txBody>
      </p:sp>
      <p:pic>
        <p:nvPicPr>
          <p:cNvPr id="468" name="Google Shape;468;p38" descr="ua-capability-icons_wht_Valid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06" y="251590"/>
            <a:ext cx="1079710" cy="89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"/>
          <p:cNvSpPr txBox="1">
            <a:spLocks noGrp="1"/>
          </p:cNvSpPr>
          <p:nvPr>
            <p:ph type="title"/>
          </p:nvPr>
        </p:nvSpPr>
        <p:spPr>
          <a:xfrm>
            <a:off x="3643611" y="641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/>
              <a:t>Хранение</a:t>
            </a:r>
          </a:p>
        </p:txBody>
      </p:sp>
      <p:sp>
        <p:nvSpPr>
          <p:cNvPr id="475" name="Google Shape;475;p39"/>
          <p:cNvSpPr/>
          <p:nvPr/>
        </p:nvSpPr>
        <p:spPr>
          <a:xfrm>
            <a:off x="366541" y="2681826"/>
            <a:ext cx="311626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Долгосрочное и/или кратковременное хранение доменных имен и адресов электронной почты. </a:t>
            </a:r>
          </a:p>
        </p:txBody>
      </p:sp>
      <p:sp>
        <p:nvSpPr>
          <p:cNvPr id="476" name="Google Shape;476;p39"/>
          <p:cNvSpPr/>
          <p:nvPr/>
        </p:nvSpPr>
        <p:spPr>
          <a:xfrm>
            <a:off x="3482804" y="1564153"/>
            <a:ext cx="5526725" cy="399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525780" marR="0" lvl="1" indent="-3429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Приложения и службы должны поддерживать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578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 мере возможности информацию следует хранить в UTF-8</a:t>
            </a:r>
          </a:p>
          <a:p>
            <a:pPr marL="52578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Примите во внимание все комплексные сценарии перед преобразованием A-меток в U-метки</a:t>
            </a:r>
          </a:p>
          <a:p>
            <a:pPr marL="982980" marR="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</a:pPr>
            <a:r>
              <a:rPr lang="ru-RU" sz="13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Рассмотрите возможность хранения в обоих форматах</a:t>
            </a:r>
          </a:p>
          <a:p>
            <a:pPr marL="525780" marR="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Используйте четкие обозначения адресов электронной почты и доменных имен во время хранения</a:t>
            </a:r>
          </a:p>
        </p:txBody>
      </p:sp>
      <p:pic>
        <p:nvPicPr>
          <p:cNvPr id="477" name="Google Shape;477;p39" descr="ua-capability-icons_wht_Sto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4438" y="324303"/>
            <a:ext cx="826885" cy="82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 txBox="1">
            <a:spLocks noGrp="1"/>
          </p:cNvSpPr>
          <p:nvPr>
            <p:ph type="title"/>
          </p:nvPr>
        </p:nvSpPr>
        <p:spPr>
          <a:xfrm>
            <a:off x="3643611" y="641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/>
              <a:t>Процесс</a:t>
            </a:r>
          </a:p>
        </p:txBody>
      </p:sp>
      <p:sp>
        <p:nvSpPr>
          <p:cNvPr id="484" name="Google Shape;484;p40"/>
          <p:cNvSpPr/>
          <p:nvPr/>
        </p:nvSpPr>
        <p:spPr>
          <a:xfrm>
            <a:off x="366540" y="2675076"/>
            <a:ext cx="3115653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5D686E"/>
                </a:solidFill>
                <a:latin typeface="Open Sans"/>
                <a:ea typeface="Open Sans"/>
                <a:cs typeface="Open Sans"/>
                <a:sym typeface="Open Sans"/>
              </a:rPr>
              <a:t>Происходит, когда адрес электронной почты или доменное имя используется приложением или сервисом для выполнения действия или преобразуется в альтернативный формат.</a:t>
            </a:r>
          </a:p>
        </p:txBody>
      </p:sp>
      <p:sp>
        <p:nvSpPr>
          <p:cNvPr id="485" name="Google Shape;485;p40"/>
          <p:cNvSpPr/>
          <p:nvPr/>
        </p:nvSpPr>
        <p:spPr>
          <a:xfrm>
            <a:off x="3642829" y="1564152"/>
            <a:ext cx="5158272" cy="43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525780" marR="0" lvl="1" indent="-342900" algn="l" rtl="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Следует проверить кодовые точки, которые не были определены на момент создания приложения/сервиса, и убедиться, что при взаимодействии с пользователем не будет «перебоев»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Используйте поддерживаемые API, совместимые с </a:t>
            </a:r>
            <a:r>
              <a:rPr lang="ru-RU" sz="1600" b="0" i="0" u="none" strike="noStrike" cap="none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Используйте последние редакции протоколов и таблиц IDNA для интернационализированных доменных имен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 мере возможности выполняйте обработку в UTF-8</a:t>
            </a:r>
          </a:p>
        </p:txBody>
      </p:sp>
      <p:pic>
        <p:nvPicPr>
          <p:cNvPr id="486" name="Google Shape;486;p40" descr="ua-capability-icons_wht_Proce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11" y="328026"/>
            <a:ext cx="1335974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1"/>
          <p:cNvSpPr txBox="1">
            <a:spLocks noGrp="1"/>
          </p:cNvSpPr>
          <p:nvPr>
            <p:ph type="title"/>
          </p:nvPr>
        </p:nvSpPr>
        <p:spPr>
          <a:xfrm>
            <a:off x="3611468" y="135856"/>
            <a:ext cx="5158272" cy="6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 dirty="0"/>
              <a:t>Обработка </a:t>
            </a:r>
            <a:r>
              <a:rPr lang="ru-RU" sz="2800" dirty="0"/>
              <a:t>(продолжение)</a:t>
            </a:r>
          </a:p>
        </p:txBody>
      </p:sp>
      <p:sp>
        <p:nvSpPr>
          <p:cNvPr id="493" name="Google Shape;493;p41"/>
          <p:cNvSpPr/>
          <p:nvPr/>
        </p:nvSpPr>
        <p:spPr>
          <a:xfrm>
            <a:off x="366540" y="2675076"/>
            <a:ext cx="311626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Происходит, когда адрес электронной почты или доменное имя используется приложением или сервисом для выполнения действия или преобразуется в альтернативный формат.</a:t>
            </a:r>
          </a:p>
        </p:txBody>
      </p:sp>
      <p:sp>
        <p:nvSpPr>
          <p:cNvPr id="494" name="Google Shape;494;p41"/>
          <p:cNvSpPr/>
          <p:nvPr/>
        </p:nvSpPr>
        <p:spPr>
          <a:xfrm>
            <a:off x="3642829" y="1564152"/>
            <a:ext cx="5158272" cy="338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525780" marR="0" lvl="1" indent="-34290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Обеспечьте ожидаемую обработку чисел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Обрабатывайте числовые символы ASCII и азиатские иероглифы, представляющие числа, как числа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Обновляйте приложения, серверы/сервисы одновременно</a:t>
            </a:r>
          </a:p>
          <a:p>
            <a:pPr marL="525780" marR="0" lvl="1" indent="-342900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Анализируйте код, чтобы избежать атак на переполнение буфера</a:t>
            </a:r>
          </a:p>
        </p:txBody>
      </p:sp>
      <p:pic>
        <p:nvPicPr>
          <p:cNvPr id="495" name="Google Shape;495;p41" descr="ua-capability-icons_wht_Proces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11" y="328026"/>
            <a:ext cx="1335974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2"/>
          <p:cNvSpPr txBox="1">
            <a:spLocks noGrp="1"/>
          </p:cNvSpPr>
          <p:nvPr>
            <p:ph type="title"/>
          </p:nvPr>
        </p:nvSpPr>
        <p:spPr>
          <a:xfrm>
            <a:off x="3643611" y="102239"/>
            <a:ext cx="4912149" cy="78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 dirty="0"/>
              <a:t>Отображение</a:t>
            </a:r>
          </a:p>
        </p:txBody>
      </p:sp>
      <p:sp>
        <p:nvSpPr>
          <p:cNvPr id="502" name="Google Shape;502;p42"/>
          <p:cNvSpPr/>
          <p:nvPr/>
        </p:nvSpPr>
        <p:spPr>
          <a:xfrm>
            <a:off x="3642829" y="1564152"/>
            <a:ext cx="5158272" cy="43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365760" marR="0" lvl="1" indent="-274319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Отображайте все кодовые точки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которые поддерживаются базовой операционной системой</a:t>
            </a:r>
          </a:p>
          <a:p>
            <a:pPr marL="365760" marR="0" lvl="1" indent="-274319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 разработке приложения или сервиса, а также при управлении регистратурой принимайте во внимание поддерживаемые языки</a:t>
            </a:r>
          </a:p>
          <a:p>
            <a:pPr marL="365760" marR="0" lvl="1" indent="-274319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Перед отображением выполняйте преобразование отличных от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данных в формат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65760" marR="0" lvl="1" indent="-274319" algn="l" rtl="0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Конечный пользователь должен увидеть «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everyone.みんな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», а не «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everyone.xn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--q9jyb4c»</a:t>
            </a:r>
          </a:p>
        </p:txBody>
      </p:sp>
      <p:sp>
        <p:nvSpPr>
          <p:cNvPr id="503" name="Google Shape;503;p42"/>
          <p:cNvSpPr/>
          <p:nvPr/>
        </p:nvSpPr>
        <p:spPr>
          <a:xfrm>
            <a:off x="377396" y="2668043"/>
            <a:ext cx="311626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Отображение происходит всякий раз, когда адрес электронной почты или доменное имя обрабатывается в пользовательском интерфейсе. </a:t>
            </a:r>
          </a:p>
        </p:txBody>
      </p:sp>
      <p:pic>
        <p:nvPicPr>
          <p:cNvPr id="504" name="Google Shape;504;p42" descr="ua-capability-icons_wht_Disp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768" y="315913"/>
            <a:ext cx="66248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 txBox="1">
            <a:spLocks noGrp="1"/>
          </p:cNvSpPr>
          <p:nvPr>
            <p:ph type="title"/>
          </p:nvPr>
        </p:nvSpPr>
        <p:spPr>
          <a:xfrm>
            <a:off x="3603771" y="118395"/>
            <a:ext cx="5542765" cy="62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</a:pPr>
            <a:r>
              <a:rPr lang="ru-RU" sz="2800" dirty="0"/>
              <a:t>Отображение</a:t>
            </a:r>
            <a:r>
              <a:rPr lang="ru-RU" sz="3000" dirty="0"/>
              <a:t> </a:t>
            </a:r>
            <a:r>
              <a:rPr lang="ru-RU" sz="2800" dirty="0"/>
              <a:t>(продолжение)</a:t>
            </a:r>
          </a:p>
        </p:txBody>
      </p:sp>
      <p:sp>
        <p:nvSpPr>
          <p:cNvPr id="511" name="Google Shape;511;p43"/>
          <p:cNvSpPr/>
          <p:nvPr/>
        </p:nvSpPr>
        <p:spPr>
          <a:xfrm>
            <a:off x="3642829" y="1564153"/>
            <a:ext cx="5276479" cy="379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 UASG </a:t>
            </a:r>
          </a:p>
          <a:p>
            <a:pPr marL="365760" marR="0" lvl="1" indent="-274320" algn="l" rtl="0"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5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 умолчанию отображайте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endParaRPr lang="ru-RU" sz="1600" b="0" i="0" u="none" strike="noStrike" cap="none" dirty="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6576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45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Используйте текст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Punycode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ru-RU" sz="1600" b="0" i="1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только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тогда, когда это приносит выгоду</a:t>
            </a:r>
          </a:p>
          <a:p>
            <a:pPr marL="36576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45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Учтите, что адреса, в которых используется смесь алфавитов, будут встречаться все чаще</a:t>
            </a:r>
          </a:p>
          <a:p>
            <a:pPr marL="36576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45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Обеспечьте при обработке </a:t>
            </a:r>
            <a:r>
              <a:rPr lang="ru-RU" sz="1600" b="0" i="0" u="none" strike="noStrike" cap="none" dirty="0" err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Unicode</a:t>
            </a: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совместимость IDNA, поскольку это отвечает ожиданиям пользователей</a:t>
            </a:r>
          </a:p>
          <a:p>
            <a:pPr marL="365760" marR="0" lvl="1" indent="-274320" algn="l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45"/>
              <a:buFont typeface="Merriweather Sans"/>
              <a:buChar char="*"/>
            </a:pPr>
            <a:r>
              <a:rPr lang="ru-RU" sz="1600" b="0" i="0" u="none" strike="noStrike" cap="none" dirty="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Помните о наличии не назначенных и запрещенных символов</a:t>
            </a:r>
          </a:p>
        </p:txBody>
      </p:sp>
      <p:sp>
        <p:nvSpPr>
          <p:cNvPr id="512" name="Google Shape;512;p43"/>
          <p:cNvSpPr/>
          <p:nvPr/>
        </p:nvSpPr>
        <p:spPr>
          <a:xfrm>
            <a:off x="377396" y="2668043"/>
            <a:ext cx="311626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Отображение происходит всякий раз, когда адрес электронной почты или доменное имя обрабатывается в пользовательском интерфейсе. </a:t>
            </a:r>
          </a:p>
        </p:txBody>
      </p:sp>
      <p:pic>
        <p:nvPicPr>
          <p:cNvPr id="513" name="Google Shape;513;p43" descr="ua-capability-icons_wht_Disp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768" y="315913"/>
            <a:ext cx="662482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320040" y="201086"/>
            <a:ext cx="8451381" cy="100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Многоязычие – ключ к цифровой инклюзивности</a:t>
            </a:r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20675" y="1118741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indent="-182880">
              <a:spcBef>
                <a:spcPts val="0"/>
              </a:spcBef>
              <a:buSzPts val="1530"/>
            </a:pPr>
            <a:r>
              <a:rPr lang="ru-RU" sz="1600" dirty="0"/>
              <a:t>ЮНЕСКО в своих рекомендациях 2003 года о </a:t>
            </a:r>
            <a:r>
              <a:rPr lang="ru-RU" sz="1600" i="0" u="sng" strike="noStrike" dirty="0">
                <a:solidFill>
                  <a:srgbClr val="1155C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многоязычии и всеобщем доступе к киберпространству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/>
              <a:t>предложила уменьшить языковые барьеры в интернете путем обеспечения доступа к контенту, наращивания потенциала, разработки национальной политики, а также совместных исследований и разработок и адаптации на местах технологий с широкими многоязычными возможностями  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800" dirty="0"/>
          </a:p>
          <a:p>
            <a:pPr marL="91440" lvl="0" indent="0" algn="l" rtl="0"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dirty="0"/>
          </a:p>
        </p:txBody>
      </p:sp>
      <p:pic>
        <p:nvPicPr>
          <p:cNvPr id="4" name="Google Shape;233;p10">
            <a:extLst>
              <a:ext uri="{FF2B5EF4-FFF2-40B4-BE49-F238E27FC236}">
                <a16:creationId xmlns:a16="http://schemas.microsoft.com/office/drawing/2014/main" id="{ACCFD439-9EDD-ACA2-8398-10FEE0FAA8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2235"/>
          <a:stretch/>
        </p:blipFill>
        <p:spPr>
          <a:xfrm>
            <a:off x="923364" y="2519082"/>
            <a:ext cx="7297271" cy="34783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4;p10">
            <a:extLst>
              <a:ext uri="{FF2B5EF4-FFF2-40B4-BE49-F238E27FC236}">
                <a16:creationId xmlns:a16="http://schemas.microsoft.com/office/drawing/2014/main" id="{DE9468DE-4C61-72EF-4B2A-3A978CAE6C0E}"/>
              </a:ext>
            </a:extLst>
          </p:cNvPr>
          <p:cNvSpPr txBox="1"/>
          <p:nvPr/>
        </p:nvSpPr>
        <p:spPr>
          <a:xfrm>
            <a:off x="1766047" y="6096000"/>
            <a:ext cx="53367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lang="ru-RU" sz="1400" i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https://en.wikipedia.org/wiki/List_of_writing_systems</a:t>
            </a:r>
            <a:r>
              <a:rPr lang="ru-RU" sz="14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8997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309022" y="213161"/>
            <a:ext cx="8503284" cy="61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Система доменных имен (DNS) и ICANN</a:t>
            </a: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322591" y="1117600"/>
            <a:ext cx="8450746" cy="506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Доменное имя — это уникальное имя, составляющее основу URL (унифицированных адресов ресурсов), которое используется людьми для поиска ресурсов в интернете (например, веб-страниц, серверов электронной почты, изображений и видеороликов)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Доменное имя указывает на конкретный адрес в интернете, принадлежащий юридическому лицу (компании, организации, учреждению) или физическому лицу.\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Например, доменное имя: </a:t>
            </a:r>
            <a:r>
              <a:rPr lang="ru-RU" sz="1600" dirty="0">
                <a:solidFill>
                  <a:srgbClr val="00B0F0"/>
                </a:solidFill>
              </a:rPr>
              <a:t>wikipedia.org </a:t>
            </a:r>
            <a:r>
              <a:rPr lang="ru-RU" sz="1600" dirty="0"/>
              <a:t>используется для указания на адрес: </a:t>
            </a:r>
            <a:r>
              <a:rPr lang="ru-RU" sz="1600" dirty="0">
                <a:solidFill>
                  <a:srgbClr val="00B0F0"/>
                </a:solidFill>
              </a:rPr>
              <a:t>208.80.154.224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>
              <a:solidFill>
                <a:srgbClr val="00B0F0"/>
              </a:solidFill>
            </a:endParaRP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совокупности доменные имена и адреса интернет-протокола (IP-адреса) помогают перемещаться по интернету</a:t>
            </a:r>
          </a:p>
          <a:p>
            <a:pPr marL="274320" lvl="0" indent="-85725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Интернет-корпорация по присвоению имен и номеров (ICANN) способствует координации и поддержке этих уникальных идентификаторов по всему миру.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Миссия ICANN — обеспечение стабильного, безопасного и единого глобального Интернета.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320041" y="201208"/>
            <a:ext cx="8823959" cy="55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/>
              <a:t>Развитие доменов верхнего уровня (TLD) и DNS</a:t>
            </a:r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320041" y="927671"/>
            <a:ext cx="8450746" cy="5505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прошлом </a:t>
            </a:r>
            <a:r>
              <a:rPr lang="ru-RU" sz="16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домены верхнего уровня</a:t>
            </a:r>
            <a:r>
              <a:rPr lang="ru-RU" sz="1600" dirty="0"/>
              <a:t> (TLD) в основном состояли из двух или трех букв латинского алфавита от a до z (например, .</a:t>
            </a:r>
            <a:r>
              <a:rPr lang="ru-RU" sz="1600" dirty="0" err="1"/>
              <a:t>com</a:t>
            </a:r>
            <a:r>
              <a:rPr lang="ru-RU" sz="1600" dirty="0"/>
              <a:t>, .</a:t>
            </a:r>
            <a:r>
              <a:rPr lang="ru-RU" sz="1600" dirty="0" err="1"/>
              <a:t>org</a:t>
            </a:r>
            <a:r>
              <a:rPr lang="ru-RU" sz="1600" dirty="0"/>
              <a:t>)</a:t>
            </a:r>
          </a:p>
          <a:p>
            <a:pPr marL="274320" lvl="0" indent="-18288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Развитие DNS позволило создать более современные и длинные TLD. В настоящее время существует свыше 1200 новых </a:t>
            </a:r>
            <a:r>
              <a:rPr lang="ru-RU" sz="1600" dirty="0" err="1"/>
              <a:t>gTLD</a:t>
            </a:r>
            <a:r>
              <a:rPr lang="ru-RU" sz="1600" dirty="0"/>
              <a:t>, которые представляют бренды, сообщества и географические регионы (например, .</a:t>
            </a:r>
            <a:r>
              <a:rPr lang="ru-RU" sz="1600" dirty="0" err="1"/>
              <a:t>photography</a:t>
            </a:r>
            <a:r>
              <a:rPr lang="ru-RU" sz="1600" dirty="0"/>
              <a:t>, .</a:t>
            </a:r>
            <a:r>
              <a:rPr lang="ru-RU" sz="1600" dirty="0" err="1"/>
              <a:t>london</a:t>
            </a:r>
            <a:r>
              <a:rPr lang="ru-RU" sz="1600" dirty="0"/>
              <a:t>)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sz="1600" dirty="0"/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/>
              <a:t>В состав этих новых TLD также входят интернационализированные доменные имена (IDN-домены) на местных языках и алфавитах, например «.</a:t>
            </a:r>
            <a:r>
              <a:rPr lang="ru-RU" sz="1600" dirty="0" err="1"/>
              <a:t>例子</a:t>
            </a:r>
            <a:r>
              <a:rPr lang="ru-RU" sz="1600" dirty="0"/>
              <a:t>» и «</a:t>
            </a:r>
            <a:r>
              <a:rPr lang="ru-RU" sz="1600" dirty="0" err="1"/>
              <a:t>مثال</a:t>
            </a:r>
            <a:r>
              <a:rPr lang="ru-RU" sz="1600" dirty="0"/>
              <a:t>.» (слово «пример» на китайском и арабском языках)</a:t>
            </a:r>
          </a:p>
          <a:p>
            <a:pPr lvl="1">
              <a:spcBef>
                <a:spcPts val="0"/>
              </a:spcBef>
            </a:pPr>
            <a:r>
              <a:rPr lang="ru-RU" sz="1600" dirty="0"/>
              <a:t>Другие метки в доменном имени также могут быть интернационализированы, что позволяет использовать доменное имя полностью на местном языке и алфавите. IDN-домены отделены от контента в интернете, который также может быть многоязычным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lang="en-US" sz="16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</a:ext>
              </a:extLst>
            </a:endParaRP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Следующий раунд приема заявок на </a:t>
            </a:r>
            <a:r>
              <a:rPr lang="ru-RU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gTLD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ru-RU" sz="1600" b="0" i="0" dirty="0">
                <a:solidFill>
                  <a:srgbClr val="1D1C1D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приведет к дальнейшему расширению DNS и предоставит новые возможности очередному миллиарду пользователей, ожидающих доступа к более многоязычному и инклюзивному интернету на своем родном языке или алфавите</a:t>
            </a:r>
          </a:p>
          <a:p>
            <a:pPr marL="274320" lvl="0" indent="-18288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endParaRPr sz="1600" dirty="0"/>
          </a:p>
          <a:p>
            <a:pPr marL="9144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title"/>
          </p:nvPr>
        </p:nvSpPr>
        <p:spPr>
          <a:xfrm>
            <a:off x="320041" y="2116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ru-RU" sz="2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Расширение DNS и следующий раунд</a:t>
            </a:r>
          </a:p>
        </p:txBody>
      </p:sp>
      <p:sp>
        <p:nvSpPr>
          <p:cNvPr id="174" name="Google Shape;174;p8"/>
          <p:cNvSpPr txBox="1"/>
          <p:nvPr/>
        </p:nvSpPr>
        <p:spPr>
          <a:xfrm>
            <a:off x="374904" y="983673"/>
            <a:ext cx="80030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 новых </a:t>
            </a:r>
            <a:r>
              <a:rPr lang="ru-RU" sz="1600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gTLD</a:t>
            </a:r>
            <a:r>
              <a:rPr lang="ru-RU" sz="16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в том числе длинных TLD и IDN-доменов, в экосистеме интернета в рамках Программы New </a:t>
            </a:r>
            <a:r>
              <a:rPr lang="ru-RU" sz="1600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gTLD</a:t>
            </a:r>
            <a:r>
              <a:rPr lang="ru-RU" sz="16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позволило максимально расширить DNS.  </a:t>
            </a:r>
          </a:p>
        </p:txBody>
      </p:sp>
      <p:sp>
        <p:nvSpPr>
          <p:cNvPr id="175" name="Google Shape;175;p8"/>
          <p:cNvSpPr/>
          <p:nvPr/>
        </p:nvSpPr>
        <p:spPr>
          <a:xfrm>
            <a:off x="736568" y="2306409"/>
            <a:ext cx="2368008" cy="341717"/>
          </a:xfrm>
          <a:prstGeom prst="homePlate">
            <a:avLst>
              <a:gd name="adj" fmla="val 50000"/>
            </a:avLst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796136" y="2303893"/>
            <a:ext cx="126980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До 2009 года</a:t>
            </a:r>
          </a:p>
        </p:txBody>
      </p:sp>
      <p:sp>
        <p:nvSpPr>
          <p:cNvPr id="177" name="Google Shape;177;p8"/>
          <p:cNvSpPr txBox="1"/>
          <p:nvPr/>
        </p:nvSpPr>
        <p:spPr>
          <a:xfrm>
            <a:off x="736565" y="2659219"/>
            <a:ext cx="2368008" cy="77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Домены общего пользования (gTLD)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ru-RU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r>
              <a:rPr lang="ru-RU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всего)</a:t>
            </a:r>
          </a:p>
        </p:txBody>
      </p:sp>
      <p:sp>
        <p:nvSpPr>
          <p:cNvPr id="178" name="Google Shape;178;p8"/>
          <p:cNvSpPr txBox="1"/>
          <p:nvPr/>
        </p:nvSpPr>
        <p:spPr>
          <a:xfrm>
            <a:off x="1316765" y="3403977"/>
            <a:ext cx="592246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.edu</a:t>
            </a:r>
          </a:p>
        </p:txBody>
      </p:sp>
      <p:sp>
        <p:nvSpPr>
          <p:cNvPr id="179" name="Google Shape;179;p8"/>
          <p:cNvSpPr txBox="1"/>
          <p:nvPr/>
        </p:nvSpPr>
        <p:spPr>
          <a:xfrm>
            <a:off x="1316765" y="3743800"/>
            <a:ext cx="592246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.net</a:t>
            </a:r>
          </a:p>
        </p:txBody>
      </p:sp>
      <p:sp>
        <p:nvSpPr>
          <p:cNvPr id="180" name="Google Shape;180;p8"/>
          <p:cNvSpPr txBox="1"/>
          <p:nvPr/>
        </p:nvSpPr>
        <p:spPr>
          <a:xfrm>
            <a:off x="738458" y="3403977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.com</a:t>
            </a:r>
          </a:p>
        </p:txBody>
      </p:sp>
      <p:sp>
        <p:nvSpPr>
          <p:cNvPr id="181" name="Google Shape;181;p8"/>
          <p:cNvSpPr txBox="1"/>
          <p:nvPr/>
        </p:nvSpPr>
        <p:spPr>
          <a:xfrm>
            <a:off x="738458" y="3743800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.org</a:t>
            </a:r>
          </a:p>
        </p:txBody>
      </p:sp>
      <p:sp>
        <p:nvSpPr>
          <p:cNvPr id="182" name="Google Shape;182;p8"/>
          <p:cNvSpPr txBox="1"/>
          <p:nvPr/>
        </p:nvSpPr>
        <p:spPr>
          <a:xfrm>
            <a:off x="1311117" y="4088804"/>
            <a:ext cx="592246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.asia</a:t>
            </a:r>
          </a:p>
        </p:txBody>
      </p:sp>
      <p:sp>
        <p:nvSpPr>
          <p:cNvPr id="183" name="Google Shape;183;p8"/>
          <p:cNvSpPr txBox="1"/>
          <p:nvPr/>
        </p:nvSpPr>
        <p:spPr>
          <a:xfrm>
            <a:off x="1311117" y="4428627"/>
            <a:ext cx="59789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travel</a:t>
            </a:r>
            <a:endParaRPr lang="ru-RU" sz="1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732811" y="4088804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.aero</a:t>
            </a:r>
          </a:p>
        </p:txBody>
      </p:sp>
      <p:sp>
        <p:nvSpPr>
          <p:cNvPr id="185" name="Google Shape;185;p8"/>
          <p:cNvSpPr txBox="1"/>
          <p:nvPr/>
        </p:nvSpPr>
        <p:spPr>
          <a:xfrm>
            <a:off x="732811" y="4428627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.mobi</a:t>
            </a:r>
          </a:p>
        </p:txBody>
      </p:sp>
      <p:sp>
        <p:nvSpPr>
          <p:cNvPr id="186" name="Google Shape;186;p8"/>
          <p:cNvSpPr txBox="1"/>
          <p:nvPr/>
        </p:nvSpPr>
        <p:spPr>
          <a:xfrm>
            <a:off x="4052635" y="2301594"/>
            <a:ext cx="64248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5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</a:p>
        </p:txBody>
      </p:sp>
      <p:sp>
        <p:nvSpPr>
          <p:cNvPr id="187" name="Google Shape;187;p8"/>
          <p:cNvSpPr txBox="1"/>
          <p:nvPr/>
        </p:nvSpPr>
        <p:spPr>
          <a:xfrm>
            <a:off x="5936570" y="3005759"/>
            <a:ext cx="2210853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Новые и длинные gTLD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(Свыше 1 200 всего)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6509231" y="3596103"/>
            <a:ext cx="57881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.bar</a:t>
            </a:r>
          </a:p>
        </p:txBody>
      </p:sp>
      <p:sp>
        <p:nvSpPr>
          <p:cNvPr id="189" name="Google Shape;189;p8"/>
          <p:cNvSpPr txBox="1"/>
          <p:nvPr/>
        </p:nvSpPr>
        <p:spPr>
          <a:xfrm>
            <a:off x="6509231" y="3932080"/>
            <a:ext cx="57881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global</a:t>
            </a:r>
            <a:endParaRPr lang="ru-RU" sz="10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930925" y="3596103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.bank</a:t>
            </a:r>
          </a:p>
        </p:txBody>
      </p:sp>
      <p:sp>
        <p:nvSpPr>
          <p:cNvPr id="191" name="Google Shape;191;p8"/>
          <p:cNvSpPr txBox="1"/>
          <p:nvPr/>
        </p:nvSpPr>
        <p:spPr>
          <a:xfrm>
            <a:off x="5930925" y="3932080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.car</a:t>
            </a:r>
          </a:p>
        </p:txBody>
      </p:sp>
      <p:sp>
        <p:nvSpPr>
          <p:cNvPr id="192" name="Google Shape;192;p8"/>
          <p:cNvSpPr txBox="1"/>
          <p:nvPr/>
        </p:nvSpPr>
        <p:spPr>
          <a:xfrm>
            <a:off x="4028643" y="3307947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.台灣</a:t>
            </a:r>
          </a:p>
        </p:txBody>
      </p:sp>
      <p:sp>
        <p:nvSpPr>
          <p:cNvPr id="193" name="Google Shape;193;p8"/>
          <p:cNvSpPr txBox="1"/>
          <p:nvPr/>
        </p:nvSpPr>
        <p:spPr>
          <a:xfrm>
            <a:off x="3450337" y="3306647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.рф</a:t>
            </a:r>
          </a:p>
        </p:txBody>
      </p:sp>
      <p:sp>
        <p:nvSpPr>
          <p:cNvPr id="194" name="Google Shape;194;p8"/>
          <p:cNvSpPr txBox="1"/>
          <p:nvPr/>
        </p:nvSpPr>
        <p:spPr>
          <a:xfrm>
            <a:off x="7179482" y="3932606"/>
            <a:ext cx="1059381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.london</a:t>
            </a:r>
          </a:p>
        </p:txBody>
      </p:sp>
      <p:sp>
        <p:nvSpPr>
          <p:cNvPr id="195" name="Google Shape;195;p8"/>
          <p:cNvSpPr txBox="1"/>
          <p:nvPr/>
        </p:nvSpPr>
        <p:spPr>
          <a:xfrm>
            <a:off x="7179481" y="3596103"/>
            <a:ext cx="1059382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technology</a:t>
            </a:r>
            <a:endParaRPr lang="ru-RU" sz="10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6510383" y="4269729"/>
            <a:ext cx="57881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.vote</a:t>
            </a:r>
          </a:p>
        </p:txBody>
      </p:sp>
      <p:sp>
        <p:nvSpPr>
          <p:cNvPr id="197" name="Google Shape;197;p8"/>
          <p:cNvSpPr txBox="1"/>
          <p:nvPr/>
        </p:nvSpPr>
        <p:spPr>
          <a:xfrm>
            <a:off x="7180633" y="4270254"/>
            <a:ext cx="1059383" cy="273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.photography</a:t>
            </a:r>
          </a:p>
        </p:txBody>
      </p:sp>
      <p:sp>
        <p:nvSpPr>
          <p:cNvPr id="198" name="Google Shape;198;p8"/>
          <p:cNvSpPr txBox="1"/>
          <p:nvPr/>
        </p:nvSpPr>
        <p:spPr>
          <a:xfrm>
            <a:off x="5930924" y="4270254"/>
            <a:ext cx="524924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.rio</a:t>
            </a:r>
          </a:p>
        </p:txBody>
      </p:sp>
      <p:sp>
        <p:nvSpPr>
          <p:cNvPr id="199" name="Google Shape;199;p8"/>
          <p:cNvSpPr txBox="1"/>
          <p:nvPr/>
        </p:nvSpPr>
        <p:spPr>
          <a:xfrm>
            <a:off x="6490701" y="5188159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在线</a:t>
            </a:r>
          </a:p>
        </p:txBody>
      </p:sp>
      <p:sp>
        <p:nvSpPr>
          <p:cNvPr id="200" name="Google Shape;200;p8"/>
          <p:cNvSpPr txBox="1"/>
          <p:nvPr/>
        </p:nvSpPr>
        <p:spPr>
          <a:xfrm>
            <a:off x="5912395" y="5188159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.संगठन</a:t>
            </a:r>
          </a:p>
        </p:txBody>
      </p:sp>
      <p:sp>
        <p:nvSpPr>
          <p:cNvPr id="201" name="Google Shape;201;p8"/>
          <p:cNvSpPr txBox="1"/>
          <p:nvPr/>
        </p:nvSpPr>
        <p:spPr>
          <a:xfrm>
            <a:off x="5923038" y="5863455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.ابوظبي</a:t>
            </a:r>
          </a:p>
        </p:txBody>
      </p:sp>
      <p:sp>
        <p:nvSpPr>
          <p:cNvPr id="202" name="Google Shape;202;p8"/>
          <p:cNvSpPr txBox="1"/>
          <p:nvPr/>
        </p:nvSpPr>
        <p:spPr>
          <a:xfrm>
            <a:off x="6491853" y="5525807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ストア</a:t>
            </a:r>
          </a:p>
        </p:txBody>
      </p:sp>
      <p:sp>
        <p:nvSpPr>
          <p:cNvPr id="203" name="Google Shape;203;p8"/>
          <p:cNvSpPr txBox="1"/>
          <p:nvPr/>
        </p:nvSpPr>
        <p:spPr>
          <a:xfrm>
            <a:off x="6503449" y="5863455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дети</a:t>
            </a:r>
          </a:p>
        </p:txBody>
      </p:sp>
      <p:sp>
        <p:nvSpPr>
          <p:cNvPr id="204" name="Google Shape;204;p8"/>
          <p:cNvSpPr txBox="1"/>
          <p:nvPr/>
        </p:nvSpPr>
        <p:spPr>
          <a:xfrm>
            <a:off x="5912394" y="5526333"/>
            <a:ext cx="524924" cy="274320"/>
          </a:xfrm>
          <a:prstGeom prst="rect">
            <a:avLst/>
          </a:prstGeom>
          <a:solidFill>
            <a:srgbClr val="D37900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닷넷</a:t>
            </a:r>
          </a:p>
        </p:txBody>
      </p:sp>
      <p:sp>
        <p:nvSpPr>
          <p:cNvPr id="205" name="Google Shape;205;p8"/>
          <p:cNvSpPr txBox="1"/>
          <p:nvPr/>
        </p:nvSpPr>
        <p:spPr>
          <a:xfrm>
            <a:off x="4028643" y="3637378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.ଭାରତ</a:t>
            </a:r>
          </a:p>
        </p:txBody>
      </p:sp>
      <p:sp>
        <p:nvSpPr>
          <p:cNvPr id="206" name="Google Shape;206;p8"/>
          <p:cNvSpPr txBox="1"/>
          <p:nvPr/>
        </p:nvSpPr>
        <p:spPr>
          <a:xfrm>
            <a:off x="3450337" y="3636078"/>
            <a:ext cx="524924" cy="274320"/>
          </a:xfrm>
          <a:prstGeom prst="rect">
            <a:avLst/>
          </a:prstGeom>
          <a:solidFill>
            <a:srgbClr val="535655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.한국</a:t>
            </a:r>
          </a:p>
        </p:txBody>
      </p:sp>
      <p:sp>
        <p:nvSpPr>
          <p:cNvPr id="207" name="Google Shape;207;p8"/>
          <p:cNvSpPr txBox="1"/>
          <p:nvPr/>
        </p:nvSpPr>
        <p:spPr>
          <a:xfrm>
            <a:off x="738460" y="4777766"/>
            <a:ext cx="524924" cy="27432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.info</a:t>
            </a:r>
          </a:p>
        </p:txBody>
      </p:sp>
      <p:sp>
        <p:nvSpPr>
          <p:cNvPr id="208" name="Google Shape;208;p8"/>
          <p:cNvSpPr/>
          <p:nvPr/>
        </p:nvSpPr>
        <p:spPr>
          <a:xfrm>
            <a:off x="3386342" y="2311868"/>
            <a:ext cx="2255184" cy="341717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3577960" y="2304449"/>
            <a:ext cx="1757947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2009 и далее</a:t>
            </a:r>
          </a:p>
        </p:txBody>
      </p:sp>
      <p:sp>
        <p:nvSpPr>
          <p:cNvPr id="210" name="Google Shape;210;p8"/>
          <p:cNvSpPr/>
          <p:nvPr/>
        </p:nvSpPr>
        <p:spPr>
          <a:xfrm>
            <a:off x="5863490" y="2306409"/>
            <a:ext cx="2514437" cy="341717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6108195" y="2301594"/>
            <a:ext cx="29228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2012 и далее</a:t>
            </a:r>
          </a:p>
        </p:txBody>
      </p:sp>
      <p:sp>
        <p:nvSpPr>
          <p:cNvPr id="212" name="Google Shape;212;p8"/>
          <p:cNvSpPr txBox="1"/>
          <p:nvPr/>
        </p:nvSpPr>
        <p:spPr>
          <a:xfrm>
            <a:off x="3392265" y="2662548"/>
            <a:ext cx="2471225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IDN ccTLD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(Если не латинские алфавиты) </a:t>
            </a:r>
          </a:p>
        </p:txBody>
      </p:sp>
      <p:sp>
        <p:nvSpPr>
          <p:cNvPr id="213" name="Google Shape;213;p8"/>
          <p:cNvSpPr txBox="1"/>
          <p:nvPr/>
        </p:nvSpPr>
        <p:spPr>
          <a:xfrm>
            <a:off x="5915340" y="4636008"/>
            <a:ext cx="1675646" cy="55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IDN-домены gTLD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(На разных алфавитах)</a:t>
            </a:r>
          </a:p>
        </p:txBody>
      </p:sp>
      <p:sp>
        <p:nvSpPr>
          <p:cNvPr id="214" name="Google Shape;214;p8"/>
          <p:cNvSpPr txBox="1"/>
          <p:nvPr/>
        </p:nvSpPr>
        <p:spPr>
          <a:xfrm>
            <a:off x="1271971" y="5828236"/>
            <a:ext cx="524924" cy="31927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.jp</a:t>
            </a:r>
          </a:p>
        </p:txBody>
      </p:sp>
      <p:sp>
        <p:nvSpPr>
          <p:cNvPr id="215" name="Google Shape;215;p8"/>
          <p:cNvSpPr txBox="1"/>
          <p:nvPr/>
        </p:nvSpPr>
        <p:spPr>
          <a:xfrm>
            <a:off x="1281785" y="6197291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</a:t>
            </a:r>
            <a:endParaRPr lang="ru-RU" sz="10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72133" y="5846651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uk</a:t>
            </a:r>
            <a:endParaRPr lang="ru-RU" sz="10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72133" y="6186099"/>
            <a:ext cx="524924" cy="2743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75" tIns="41125" rIns="9142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ru-RU" sz="105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</a:t>
            </a:r>
            <a:endParaRPr lang="ru-RU" sz="10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71846" y="5037788"/>
            <a:ext cx="3403415" cy="77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Национальные домены верхнего </a:t>
            </a:r>
            <a:b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уровня (ccTLD) 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(Двухсимвольные </a:t>
            </a:r>
            <a:r>
              <a:rPr lang="ru-RU" sz="1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ccTLD</a:t>
            </a:r>
            <a:r>
              <a:rPr lang="ru-RU" sz="1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ASCII)</a:t>
            </a:r>
          </a:p>
        </p:txBody>
      </p:sp>
      <p:sp>
        <p:nvSpPr>
          <p:cNvPr id="219" name="Google Shape;219;p8"/>
          <p:cNvSpPr txBox="1"/>
          <p:nvPr/>
        </p:nvSpPr>
        <p:spPr>
          <a:xfrm>
            <a:off x="5936571" y="2783979"/>
            <a:ext cx="1892555" cy="215444"/>
          </a:xfrm>
          <a:prstGeom prst="rect">
            <a:avLst/>
          </a:prstGeom>
          <a:solidFill>
            <a:srgbClr val="DFE0DF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Программа New gTLD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320039" y="204197"/>
            <a:ext cx="84833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ru-RU" sz="2800" dirty="0"/>
              <a:t>Национальные IDN-домены верхнего уровня (</a:t>
            </a:r>
            <a:r>
              <a:rPr lang="ru-RU" sz="2800" dirty="0" err="1"/>
              <a:t>ccTLD</a:t>
            </a:r>
            <a:r>
              <a:rPr lang="ru-RU" sz="2800" dirty="0"/>
              <a:t>)</a:t>
            </a: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t="7650"/>
          <a:stretch/>
        </p:blipFill>
        <p:spPr>
          <a:xfrm>
            <a:off x="443601" y="1283697"/>
            <a:ext cx="7714282" cy="524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5526</Words>
  <Application>Microsoft Macintosh PowerPoint</Application>
  <PresentationFormat>On-screen Show (4:3)</PresentationFormat>
  <Paragraphs>510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Open Sans Light</vt:lpstr>
      <vt:lpstr>Calibri</vt:lpstr>
      <vt:lpstr>Arial</vt:lpstr>
      <vt:lpstr>Source Sans Pro Light</vt:lpstr>
      <vt:lpstr>Merriweather Sans</vt:lpstr>
      <vt:lpstr>Open Sans</vt:lpstr>
      <vt:lpstr>Times New Roman</vt:lpstr>
      <vt:lpstr>Noto Sans Symbols</vt:lpstr>
      <vt:lpstr>Office Theme</vt:lpstr>
      <vt:lpstr>Универсальное принятие (UA) доменных имен и адресов  электронной почты</vt:lpstr>
      <vt:lpstr>Цифровая инклюзивность – долгосрочное обязательство</vt:lpstr>
      <vt:lpstr>Мы живем в многоязычном мире!</vt:lpstr>
      <vt:lpstr>Многоязычие – ключ к цифровой инклюзивности</vt:lpstr>
      <vt:lpstr>Многоязычие – ключ к цифровой инклюзивности</vt:lpstr>
      <vt:lpstr>Система доменных имен (DNS) и ICANN</vt:lpstr>
      <vt:lpstr>Развитие доменов верхнего уровня (TLD) и DNS</vt:lpstr>
      <vt:lpstr>Расширение DNS и следующий раунд</vt:lpstr>
      <vt:lpstr>Национальные IDN-домены верхнего уровня (ccTLD)</vt:lpstr>
      <vt:lpstr>IDN-домены общего пользования верхнего уровня (gTLD)</vt:lpstr>
      <vt:lpstr>Развитие адресов электронной почты</vt:lpstr>
      <vt:lpstr>Примеры IDN-доменов</vt:lpstr>
      <vt:lpstr>Примеры интернационализированной электронной почты</vt:lpstr>
      <vt:lpstr>Проблема</vt:lpstr>
      <vt:lpstr>Проблема: принятие на сайтах</vt:lpstr>
      <vt:lpstr>Проблема: поддержка серверами электронной почты</vt:lpstr>
      <vt:lpstr>Поддерживает ли EAI ваш сервер электронной почты?</vt:lpstr>
      <vt:lpstr>Цифровая инклюзивность – перспективы</vt:lpstr>
      <vt:lpstr>Многоязычие в интернете – неизменная проблема</vt:lpstr>
      <vt:lpstr>Что такое «универсальное принятие» (UA)?</vt:lpstr>
      <vt:lpstr>Цель и результаты UA</vt:lpstr>
      <vt:lpstr>Примеры категорий, на которые влияет UA</vt:lpstr>
      <vt:lpstr>В чем важность универсального принятия?</vt:lpstr>
      <vt:lpstr>Обеспечение готовности приложений к универсальному принятию</vt:lpstr>
      <vt:lpstr>Призыв к действию </vt:lpstr>
      <vt:lpstr>Призыв к действию </vt:lpstr>
      <vt:lpstr>Работа по обеспечению готовности к универсальному принятию</vt:lpstr>
      <vt:lpstr>Кто может способствовать достижению UA?</vt:lpstr>
      <vt:lpstr>Какую роль играете в этом вы: Бизнес</vt:lpstr>
      <vt:lpstr>Какую роль играете в этом вы: Правительство</vt:lpstr>
      <vt:lpstr>Какую роль играете в этом вы:  Гражданское общество</vt:lpstr>
      <vt:lpstr>Какую роль играете в этом вы:  Сектор науки и образования</vt:lpstr>
      <vt:lpstr>Какую роль играете в этом вы:  Техническое сообщество</vt:lpstr>
      <vt:lpstr>Какую роль играете в этом вы: DNS-отрасль</vt:lpstr>
      <vt:lpstr>Какую роль играете в этом вы:  Владельцы доменов</vt:lpstr>
      <vt:lpstr>Текущая работа в ICANN</vt:lpstr>
      <vt:lpstr>Программа New gTLD: следующий раунд</vt:lpstr>
      <vt:lpstr>Примите участие в работе над универсальным принятием!</vt:lpstr>
      <vt:lpstr>Взаимодействуйте с ICANN — программы Fellowship и NextGen  </vt:lpstr>
      <vt:lpstr>Принципы универсального принятия</vt:lpstr>
      <vt:lpstr>Принятие</vt:lpstr>
      <vt:lpstr>Проверка</vt:lpstr>
      <vt:lpstr>Хранение</vt:lpstr>
      <vt:lpstr>Процесс</vt:lpstr>
      <vt:lpstr>Обработка (продолжение)</vt:lpstr>
      <vt:lpstr>Отображение</vt:lpstr>
      <vt:lpstr>Отображение (продолжение)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Acceptance (UA) of Domain Names and Email Addresses</dc:title>
  <dc:creator>Nicole Davenport</dc:creator>
  <cp:lastModifiedBy>Elif Mantarcı</cp:lastModifiedBy>
  <cp:revision>59</cp:revision>
  <dcterms:created xsi:type="dcterms:W3CDTF">2016-03-09T19:41:20Z</dcterms:created>
  <dcterms:modified xsi:type="dcterms:W3CDTF">2024-02-12T12:05:49Z</dcterms:modified>
</cp:coreProperties>
</file>