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256" r:id="rId2"/>
    <p:sldId id="257" r:id="rId3"/>
    <p:sldId id="1375" r:id="rId4"/>
    <p:sldId id="619" r:id="rId5"/>
    <p:sldId id="618" r:id="rId6"/>
    <p:sldId id="260" r:id="rId7"/>
    <p:sldId id="262" r:id="rId8"/>
    <p:sldId id="616" r:id="rId9"/>
    <p:sldId id="266" r:id="rId10"/>
    <p:sldId id="267" r:id="rId11"/>
    <p:sldId id="264" r:id="rId12"/>
    <p:sldId id="268" r:id="rId13"/>
    <p:sldId id="269" r:id="rId14"/>
    <p:sldId id="272" r:id="rId15"/>
    <p:sldId id="1376" r:id="rId16"/>
    <p:sldId id="274" r:id="rId17"/>
    <p:sldId id="275" r:id="rId18"/>
    <p:sldId id="306" r:id="rId19"/>
    <p:sldId id="270" r:id="rId20"/>
    <p:sldId id="1369" r:id="rId21"/>
    <p:sldId id="276" r:id="rId22"/>
    <p:sldId id="271" r:id="rId23"/>
    <p:sldId id="277" r:id="rId24"/>
    <p:sldId id="279" r:id="rId25"/>
    <p:sldId id="1371" r:id="rId26"/>
    <p:sldId id="1370" r:id="rId27"/>
    <p:sldId id="280" r:id="rId28"/>
    <p:sldId id="281" r:id="rId29"/>
    <p:sldId id="282" r:id="rId30"/>
    <p:sldId id="283" r:id="rId31"/>
    <p:sldId id="284" r:id="rId32"/>
    <p:sldId id="285" r:id="rId33"/>
    <p:sldId id="286" r:id="rId34"/>
    <p:sldId id="287" r:id="rId35"/>
    <p:sldId id="288" r:id="rId36"/>
    <p:sldId id="289" r:id="rId37"/>
    <p:sldId id="617" r:id="rId38"/>
    <p:sldId id="290" r:id="rId39"/>
    <p:sldId id="291" r:id="rId40"/>
    <p:sldId id="292" r:id="rId41"/>
    <p:sldId id="293" r:id="rId42"/>
    <p:sldId id="294" r:id="rId43"/>
    <p:sldId id="295" r:id="rId44"/>
    <p:sldId id="296" r:id="rId45"/>
    <p:sldId id="297" r:id="rId46"/>
    <p:sldId id="298" r:id="rId47"/>
    <p:sldId id="299" r:id="rId48"/>
  </p:sldIdLst>
  <p:sldSz cx="9144000" cy="6858000" type="screen4x3"/>
  <p:notesSz cx="6858000" cy="9144000"/>
  <p:custDataLst>
    <p:tags r:id="rId50"/>
  </p:custDataLst>
  <p:defaultTextStyle>
    <a:defPPr>
      <a:defRPr lang="en-US"/>
    </a:defPPr>
    <a:lvl1pPr algn="l" rtl="0" fontAlgn="base">
      <a:spcBef>
        <a:spcPct val="0"/>
      </a:spcBef>
      <a:spcAft>
        <a:spcPct val="0"/>
      </a:spcAft>
      <a:buClr>
        <a:srgbClr val="000000"/>
      </a:buClr>
      <a:buSzPct val="100000"/>
      <a:buFont typeface="Arial" panose="020B0604020202020204" pitchFamily="34" charset="0"/>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buClr>
        <a:srgbClr val="000000"/>
      </a:buClr>
      <a:buSzPct val="100000"/>
      <a:buFont typeface="Arial" panose="020B0604020202020204" pitchFamily="34" charset="0"/>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buClr>
        <a:srgbClr val="000000"/>
      </a:buClr>
      <a:buSzPct val="100000"/>
      <a:buFont typeface="Arial" panose="020B0604020202020204" pitchFamily="34" charset="0"/>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buClr>
        <a:srgbClr val="000000"/>
      </a:buClr>
      <a:buSzPct val="100000"/>
      <a:buFont typeface="Arial" panose="020B0604020202020204" pitchFamily="34" charset="0"/>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buClr>
        <a:srgbClr val="000000"/>
      </a:buClr>
      <a:buSzPct val="100000"/>
      <a:buFont typeface="Arial" panose="020B0604020202020204" pitchFamily="34" charset="0"/>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FE7"/>
    <a:srgbClr val="FFDE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3" autoAdjust="0"/>
    <p:restoredTop sz="60000" autoAdjust="0"/>
  </p:normalViewPr>
  <p:slideViewPr>
    <p:cSldViewPr>
      <p:cViewPr varScale="1">
        <p:scale>
          <a:sx n="74" d="100"/>
          <a:sy n="74" d="100"/>
        </p:scale>
        <p:origin x="3424" y="168"/>
      </p:cViewPr>
      <p:guideLst>
        <p:guide orient="horz" pos="2160"/>
        <p:guide pos="2880"/>
      </p:guideLst>
    </p:cSldViewPr>
  </p:slideViewPr>
  <p:notesTextViewPr>
    <p:cViewPr>
      <p:scale>
        <a:sx n="100" d="100"/>
        <a:sy n="100" d="100"/>
      </p:scale>
      <p:origin x="0" y="0"/>
    </p:cViewPr>
  </p:notesTextViewPr>
  <p:notesViewPr>
    <p:cSldViewPr>
      <p:cViewPr varScale="1">
        <p:scale>
          <a:sx n="10" d="100"/>
          <a:sy n="10" d="100"/>
        </p:scale>
        <p:origin x="-102" y="-2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just">
              <a:defRPr sz="1862" b="0" i="0" u="none" strike="noStrike" kern="1200" spc="0" baseline="0">
                <a:solidFill>
                  <a:schemeClr val="tx1">
                    <a:lumMod val="65000"/>
                    <a:lumOff val="35000"/>
                  </a:schemeClr>
                </a:solidFill>
                <a:latin typeface="Open Sans Light" panose="020B0306030504020204" pitchFamily="34" charset="0"/>
                <a:ea typeface="Noto Sans CJK SC Light" panose="020B0300000000000000" pitchFamily="34" charset="-122"/>
                <a:cs typeface="+mn-cs"/>
                <a:sym typeface="Open Sans Light" panose="020B0306030504020204" pitchFamily="34" charset="0"/>
              </a:defRPr>
            </a:pPr>
            <a:r>
              <a:rPr lang="zh-CN"/>
              <a:t>网络上的语言</a:t>
            </a:r>
            <a:endParaRPr lang="en-US"/>
          </a:p>
        </c:rich>
      </c:tx>
      <c:layout>
        <c:manualLayout>
          <c:xMode val="edge"/>
          <c:yMode val="edge"/>
          <c:x val="0.28580374982188161"/>
          <c:y val="0"/>
        </c:manualLayout>
      </c:layout>
      <c:overlay val="0"/>
      <c:spPr>
        <a:noFill/>
        <a:ln>
          <a:noFill/>
        </a:ln>
        <a:effectLst/>
      </c:spPr>
      <c:txPr>
        <a:bodyPr rot="0" spcFirstLastPara="1" vertOverflow="ellipsis" vert="horz" wrap="square" anchor="ctr" anchorCtr="1"/>
        <a:lstStyle/>
        <a:p>
          <a:pPr algn="just">
            <a:defRPr sz="1862" b="0" i="0" u="none" strike="noStrike" kern="1200" spc="0" baseline="0">
              <a:solidFill>
                <a:schemeClr val="tx1">
                  <a:lumMod val="65000"/>
                  <a:lumOff val="35000"/>
                </a:schemeClr>
              </a:solidFill>
              <a:latin typeface="Open Sans Light" panose="020B0306030504020204" pitchFamily="34" charset="0"/>
              <a:ea typeface="Noto Sans CJK SC Light" panose="020B0300000000000000" pitchFamily="34" charset="-122"/>
              <a:cs typeface="+mn-cs"/>
              <a:sym typeface="Open Sans Light" panose="020B0306030504020204" pitchFamily="34" charset="0"/>
            </a:defRPr>
          </a:pPr>
          <a:endParaRPr lang="en-TR"/>
        </a:p>
      </c:txPr>
    </c:title>
    <c:autoTitleDeleted val="0"/>
    <c:plotArea>
      <c:layout>
        <c:manualLayout>
          <c:layoutTarget val="inner"/>
          <c:xMode val="edge"/>
          <c:yMode val="edge"/>
          <c:x val="0.16141048899834382"/>
          <c:y val="0.10399838938937482"/>
          <c:w val="0.67717902200331237"/>
          <c:h val="0.77826209292059012"/>
        </c:manualLayout>
      </c:layout>
      <c:doughnutChart>
        <c:varyColors val="1"/>
        <c:ser>
          <c:idx val="0"/>
          <c:order val="0"/>
          <c:tx>
            <c:strRef>
              <c:f>Planilha1!$B$1</c:f>
              <c:strCache>
                <c:ptCount val="1"/>
                <c:pt idx="0">
                  <c:v>网络上的语言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097-4941-A026-C4F0E3533EA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097-4941-A026-C4F0E3533EA6}"/>
              </c:ext>
            </c:extLst>
          </c:dPt>
          <c:dLbls>
            <c:dLbl>
              <c:idx val="0"/>
              <c:layout>
                <c:manualLayout>
                  <c:x val="7.2360044225521211E-2"/>
                  <c:y val="0.14978193690481381"/>
                </c:manualLayout>
              </c:layout>
              <c:tx>
                <c:rich>
                  <a:bodyPr/>
                  <a:lstStyle/>
                  <a:p>
                    <a:r>
                      <a:rPr lang="en-US" dirty="0"/>
                      <a:t>57%</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3097-4941-A026-C4F0E3533EA6}"/>
                </c:ext>
              </c:extLst>
            </c:dLbl>
            <c:dLbl>
              <c:idx val="1"/>
              <c:layout>
                <c:manualLayout>
                  <c:x val="-7.6168336822382929E-2"/>
                  <c:y val="-0.13128438381299729"/>
                </c:manualLayout>
              </c:layout>
              <c:tx>
                <c:rich>
                  <a:bodyPr/>
                  <a:lstStyle/>
                  <a:p>
                    <a:r>
                      <a:rPr lang="en-US" dirty="0"/>
                      <a:t>43%</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3-3097-4941-A026-C4F0E3533EA6}"/>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Open Sans Light" panose="020B0306030504020204" pitchFamily="34" charset="0"/>
                    <a:ea typeface="Noto Sans CJK SC Light" panose="020B0300000000000000" pitchFamily="34" charset="-122"/>
                    <a:cs typeface="+mn-cs"/>
                    <a:sym typeface="Open Sans Light" panose="020B0306030504020204" pitchFamily="34" charset="0"/>
                  </a:defRPr>
                </a:pPr>
                <a:endParaRPr lang="en-TR"/>
              </a:p>
            </c:txPr>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Planilha1!$A$2:$A$3</c:f>
              <c:strCache>
                <c:ptCount val="2"/>
                <c:pt idx="0">
                  <c:v>英语</c:v>
                </c:pt>
                <c:pt idx="1">
                  <c:v>其他</c:v>
                </c:pt>
              </c:strCache>
            </c:strRef>
          </c:cat>
          <c:val>
            <c:numRef>
              <c:f>Planilha1!$B$2:$B$3</c:f>
              <c:numCache>
                <c:formatCode>General</c:formatCode>
                <c:ptCount val="2"/>
                <c:pt idx="0">
                  <c:v>59</c:v>
                </c:pt>
                <c:pt idx="1">
                  <c:v>41</c:v>
                </c:pt>
              </c:numCache>
            </c:numRef>
          </c:val>
          <c:extLst>
            <c:ext xmlns:c16="http://schemas.microsoft.com/office/drawing/2014/chart" uri="{C3380CC4-5D6E-409C-BE32-E72D297353CC}">
              <c16:uniqueId val="{00000004-3097-4941-A026-C4F0E3533EA6}"/>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19577556512131566"/>
          <c:y val="0.90644470174358005"/>
          <c:w val="0.60360103383736308"/>
          <c:h val="8.415336561484920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 Sans Light" panose="020B0306030504020204" pitchFamily="34" charset="0"/>
              <a:ea typeface="Noto Sans CJK SC Light" panose="020B0300000000000000" pitchFamily="34" charset="-122"/>
              <a:cs typeface="+mn-cs"/>
              <a:sym typeface="Open Sans Light" panose="020B0306030504020204" pitchFamily="34" charset="0"/>
            </a:defRPr>
          </a:pPr>
          <a:endParaRPr lang="en-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Open Sans Light" panose="020B0306030504020204" pitchFamily="34" charset="0"/>
          <a:ea typeface="Noto Sans CJK SC Light" panose="020B0300000000000000" pitchFamily="34" charset="-122"/>
          <a:sym typeface="Open Sans Light" panose="020B0306030504020204" pitchFamily="34" charset="0"/>
        </a:defRPr>
      </a:pPr>
      <a:endParaRPr lang="en-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defRPr>
            </a:pPr>
            <a:r>
              <a:rPr lang="en-US"/>
              <a:t>2000 </a:t>
            </a:r>
            <a:r>
              <a:rPr lang="zh-CN"/>
              <a:t>个网站上表单字段的 </a:t>
            </a:r>
            <a:r>
              <a:rPr lang="en-US"/>
              <a:t>EAI </a:t>
            </a:r>
            <a:r>
              <a:rPr lang="zh-CN"/>
              <a:t>接受率</a:t>
            </a:r>
            <a:endParaRPr lang="en-US"/>
          </a:p>
        </c:rich>
      </c:tx>
      <c:layout>
        <c:manualLayout>
          <c:xMode val="edge"/>
          <c:yMode val="edge"/>
          <c:x val="0.18777747684076718"/>
          <c:y val="1.927616169772463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defRPr>
          </a:pPr>
          <a:endParaRPr lang="en-TR"/>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Sheet1!$A$2:$A$8</c:f>
              <c:strCache>
                <c:ptCount val="7"/>
                <c:pt idx="0">
                  <c:v>ascii@ascii.newshort</c:v>
                </c:pt>
                <c:pt idx="1">
                  <c:v>ascii@ascii.newlong</c:v>
                </c:pt>
                <c:pt idx="2">
                  <c:v>ascii@idn.ascii</c:v>
                </c:pt>
                <c:pt idx="3">
                  <c:v>ascii@ascii.idn</c:v>
                </c:pt>
                <c:pt idx="4">
                  <c:v>Unicode@ascii.ascii</c:v>
                </c:pt>
                <c:pt idx="5">
                  <c:v>Unicode@idn.idn</c:v>
                </c:pt>
                <c:pt idx="6">
                  <c:v>RTL@RTL.RTL</c:v>
                </c:pt>
              </c:strCache>
            </c:strRef>
          </c:cat>
          <c:val>
            <c:numRef>
              <c:f>Sheet1!$B$2:$B$8</c:f>
              <c:numCache>
                <c:formatCode>0.00%</c:formatCode>
                <c:ptCount val="7"/>
                <c:pt idx="0">
                  <c:v>0.92789999999999995</c:v>
                </c:pt>
                <c:pt idx="1">
                  <c:v>0.80900000000000005</c:v>
                </c:pt>
                <c:pt idx="2">
                  <c:v>0.52239999999999998</c:v>
                </c:pt>
                <c:pt idx="3">
                  <c:v>0.3488</c:v>
                </c:pt>
                <c:pt idx="4">
                  <c:v>8.1100000000000005E-2</c:v>
                </c:pt>
                <c:pt idx="5">
                  <c:v>8.7099999999999997E-2</c:v>
                </c:pt>
                <c:pt idx="6">
                  <c:v>8.1600000000000006E-2</c:v>
                </c:pt>
              </c:numCache>
            </c:numRef>
          </c:val>
          <c:extLst>
            <c:ext xmlns:c16="http://schemas.microsoft.com/office/drawing/2014/chart" uri="{C3380CC4-5D6E-409C-BE32-E72D297353CC}">
              <c16:uniqueId val="{00000000-094E-C84C-8541-46D8D998307D}"/>
            </c:ext>
          </c:extLst>
        </c:ser>
        <c:dLbls>
          <c:showLegendKey val="0"/>
          <c:showVal val="0"/>
          <c:showCatName val="0"/>
          <c:showSerName val="0"/>
          <c:showPercent val="0"/>
          <c:showBubbleSize val="0"/>
        </c:dLbls>
        <c:gapWidth val="219"/>
        <c:axId val="934201920"/>
        <c:axId val="934202248"/>
      </c:barChart>
      <c:catAx>
        <c:axId val="934201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defRPr>
            </a:pPr>
            <a:endParaRPr lang="en-TR"/>
          </a:p>
        </c:txPr>
        <c:crossAx val="934202248"/>
        <c:crosses val="autoZero"/>
        <c:auto val="1"/>
        <c:lblAlgn val="ctr"/>
        <c:lblOffset val="100"/>
        <c:noMultiLvlLbl val="0"/>
      </c:catAx>
      <c:valAx>
        <c:axId val="9342022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defRPr>
            </a:pPr>
            <a:endParaRPr lang="en-TR"/>
          </a:p>
        </c:txPr>
        <c:crossAx val="934201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defRPr>
      </a:pPr>
      <a:endParaRPr lang="en-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Google Shape;3;n"/>
          <p:cNvSpPr>
            <a:spLocks noGrp="1" noChangeArrowheads="1"/>
          </p:cNvSpPr>
          <p:nvPr>
            <p:ph type="hd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a:defRPr sz="1200">
                <a:latin typeface="Calibri" panose="020F0502020204030204" pitchFamily="34" charset="0"/>
                <a:cs typeface="Calibri" panose="020F0502020204030204" pitchFamily="34" charset="0"/>
                <a:sym typeface="Calibri" panose="020F0502020204030204" pitchFamily="34" charset="0"/>
              </a:defRPr>
            </a:lvl1pPr>
          </a:lstStyle>
          <a:p>
            <a:endParaRPr lang="zh-CN" altLang="zh-CN"/>
          </a:p>
        </p:txBody>
      </p:sp>
      <p:sp>
        <p:nvSpPr>
          <p:cNvPr id="59395" name="Google Shape;4;n"/>
          <p:cNvSpPr>
            <a:spLocks noGrp="1" noChangeArrowheads="1"/>
          </p:cNvSpPr>
          <p:nvPr>
            <p:ph type="dt" idx="2"/>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algn="r">
              <a:defRPr sz="1200">
                <a:latin typeface="Calibri" panose="020F0502020204030204" pitchFamily="34" charset="0"/>
                <a:cs typeface="Calibri" panose="020F0502020204030204" pitchFamily="34" charset="0"/>
                <a:sym typeface="Calibri" panose="020F0502020204030204" pitchFamily="34" charset="0"/>
              </a:defRPr>
            </a:lvl1pPr>
          </a:lstStyle>
          <a:p>
            <a:endParaRPr lang="zh-CN" altLang="zh-CN"/>
          </a:p>
        </p:txBody>
      </p:sp>
      <p:sp>
        <p:nvSpPr>
          <p:cNvPr id="59396" name="Google Shape;5;n"/>
          <p:cNvSpPr>
            <a:spLocks noGrp="1" noRot="1" noChangeAspect="1"/>
          </p:cNvSpPr>
          <p:nvPr>
            <p:ph type="sldImg" idx="5"/>
          </p:nvPr>
        </p:nvSpPr>
        <p:spPr bwMode="auto">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a:moveTo>
                  <a:pt x="0" y="0"/>
                </a:moveTo>
                <a:lnTo>
                  <a:pt x="120000" y="0"/>
                </a:lnTo>
                <a:lnTo>
                  <a:pt x="120000" y="120000"/>
                </a:lnTo>
                <a:lnTo>
                  <a:pt x="0" y="120000"/>
                </a:lnTo>
                <a:lnTo>
                  <a:pt x="0" y="0"/>
                </a:lnTo>
                <a:close/>
              </a:path>
            </a:pathLst>
          </a:custGeom>
          <a:noFill/>
          <a:ln w="12700" cap="flat" algn="ctr">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59397" name="Google Shape;6;n"/>
          <p:cNvSpPr>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zh-CN" altLang="zh-CN"/>
          </a:p>
        </p:txBody>
      </p:sp>
      <p:sp>
        <p:nvSpPr>
          <p:cNvPr id="59398" name="Google Shape;7;n"/>
          <p:cNvSpPr>
            <a:spLocks noGrp="1" noChangeArrowheads="1"/>
          </p:cNvSpPr>
          <p:nvPr>
            <p:ph type="ftr" idx="3"/>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defRPr sz="1200">
                <a:latin typeface="Calibri" panose="020F0502020204030204" pitchFamily="34" charset="0"/>
                <a:cs typeface="Calibri" panose="020F0502020204030204" pitchFamily="34" charset="0"/>
                <a:sym typeface="Calibri" panose="020F0502020204030204" pitchFamily="34" charset="0"/>
              </a:defRPr>
            </a:lvl1pPr>
          </a:lstStyle>
          <a:p>
            <a:endParaRPr lang="zh-CN" altLang="zh-CN"/>
          </a:p>
        </p:txBody>
      </p:sp>
      <p:sp>
        <p:nvSpPr>
          <p:cNvPr id="59399" name="Google Shape;8;n"/>
          <p:cNvSpPr>
            <a:spLocks noGrp="1" noChangeArrowheads="1"/>
          </p:cNvSpPr>
          <p:nvPr>
            <p:ph type="sldNum" idx="4"/>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a:defRPr sz="1200">
                <a:latin typeface="Calibri" panose="020F0502020204030204" pitchFamily="34" charset="0"/>
                <a:cs typeface="Calibri" panose="020F0502020204030204" pitchFamily="34" charset="0"/>
                <a:sym typeface="Calibri" panose="020F0502020204030204" pitchFamily="34" charset="0"/>
              </a:defRPr>
            </a:lvl1pPr>
          </a:lstStyle>
          <a:p>
            <a:fld id="{CA12DA38-5EED-4A12-B65F-9EB0655EDE84}" type="slidenum">
              <a:rPr lang="en-US" altLang="zh-CN"/>
              <a:pPr/>
              <a:t>‹#›</a:t>
            </a:fld>
            <a:endParaRPr lang="en-US" altLang="zh-CN"/>
          </a:p>
        </p:txBody>
      </p:sp>
    </p:spTree>
  </p:cSld>
  <p:clrMap bg1="lt1" tx1="dk1" bg2="dk2" tx2="lt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Google Shape;78;p1: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60419" name="Google Shape;79;p1:notes"/>
          <p:cNvSpPr>
            <a:spLocks noGrp="1" noRot="1" noChangeAspect="1" noTextEdit="1"/>
          </p:cNvSpPr>
          <p:nvPr>
            <p:ph type="sldImg"/>
          </p:nvPr>
        </p:nvSpPr>
        <p:spPr>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Google Shape;242;p12: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69635" name="Google Shape;243;p12:notes"/>
          <p:cNvSpPr>
            <a:spLocks noGrp="1" noRot="1" noChangeAspect="1" noTextEdit="1"/>
          </p:cNvSpPr>
          <p:nvPr>
            <p:ph type="sldImg"/>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Google Shape;221;p9: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70659" name="Google Shape;222;p9:notes"/>
          <p:cNvSpPr>
            <a:spLocks noGrp="1" noRot="1" noChangeAspect="1" noTextEdit="1"/>
          </p:cNvSpPr>
          <p:nvPr>
            <p:ph type="sldImg"/>
          </p:nvPr>
        </p:nvSpPr>
        <p:spPr>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Google Shape;249;p13: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71683" name="Google Shape;250;p13:notes"/>
          <p:cNvSpPr>
            <a:spLocks noGrp="1" noRot="1" noChangeAspect="1" noTextEdit="1"/>
          </p:cNvSpPr>
          <p:nvPr>
            <p:ph type="sldImg"/>
          </p:nvPr>
        </p:nvSpPr>
        <p:spPr>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Google Shape;256;p14: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72707" name="Google Shape;257;p14:notes"/>
          <p:cNvSpPr>
            <a:spLocks noGrp="1" noRot="1" noChangeAspect="1" noTextEdit="1"/>
          </p:cNvSpPr>
          <p:nvPr>
            <p:ph type="sldImg"/>
          </p:nvPr>
        </p:nvSpPr>
        <p:spPr>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Google Shape;275;p17: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73731" name="Google Shape;276;p17:notes"/>
          <p:cNvSpPr>
            <a:spLocks noGrp="1" noRot="1" noChangeAspect="1" noTextEdit="1"/>
          </p:cNvSpPr>
          <p:nvPr>
            <p:ph type="sldImg"/>
          </p:nvPr>
        </p:nvSpPr>
        <p:spPr>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9971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Google Shape;289;p19: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75779" name="Google Shape;290;p19:notes"/>
          <p:cNvSpPr>
            <a:spLocks noGrp="1" noRot="1" noChangeAspect="1" noTextEdit="1"/>
          </p:cNvSpPr>
          <p:nvPr>
            <p:ph type="sldImg"/>
          </p:nvPr>
        </p:nvSpPr>
        <p:spPr>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Google Shape;296;p20: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76803" name="Google Shape;297;p20:notes"/>
          <p:cNvSpPr>
            <a:spLocks noGrp="1" noRot="1" noChangeAspect="1" noTextEdit="1"/>
          </p:cNvSpPr>
          <p:nvPr>
            <p:ph type="sldImg"/>
          </p:nvPr>
        </p:nvSpPr>
        <p:spPr>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Google Shape;263;p15: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77827" name="Google Shape;264;p15:notes"/>
          <p:cNvSpPr>
            <a:spLocks noGrp="1" noRot="1" noChangeAspect="1" noTextEdit="1"/>
          </p:cNvSpPr>
          <p:nvPr>
            <p:ph type="sldImg"/>
          </p:nvPr>
        </p:nvSpPr>
        <p:spPr>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Google Shape;263;p15: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78851" name="Google Shape;264;p15:notes"/>
          <p:cNvSpPr>
            <a:spLocks noGrp="1" noRot="1" noChangeAspect="1" noTextEdi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Google Shape;84;p2: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61443" name="Google Shape;85;p2:notes"/>
          <p:cNvSpPr>
            <a:spLocks noGrp="1" noRot="1" noChangeAspect="1" noTextEdit="1"/>
          </p:cNvSpPr>
          <p:nvPr>
            <p:ph type="sldImg"/>
          </p:nvPr>
        </p:nvSpPr>
        <p:spPr>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Google Shape;304;p21: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79875" name="Google Shape;305;p21:notes"/>
          <p:cNvSpPr>
            <a:spLocks noGrp="1" noRot="1" noChangeAspect="1" noTextEdit="1"/>
          </p:cNvSpPr>
          <p:nvPr>
            <p:ph type="sldImg"/>
          </p:nvPr>
        </p:nvSpPr>
        <p:spPr>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Google Shape;269;p16: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80899" name="Google Shape;270;p16:notes"/>
          <p:cNvSpPr>
            <a:spLocks noGrp="1" noRot="1" noChangeAspect="1" noTextEdit="1"/>
          </p:cNvSpPr>
          <p:nvPr>
            <p:ph type="sldImg"/>
          </p:nvPr>
        </p:nvSpPr>
        <p:spPr>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Google Shape;310;g1f5ee761316_0_0: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81923" name="Google Shape;311;g1f5ee761316_0_0:notes"/>
          <p:cNvSpPr>
            <a:spLocks noGrp="1" noRot="1" noChangeAspect="1" noTextEdit="1"/>
          </p:cNvSpPr>
          <p:nvPr>
            <p:ph type="sldImg"/>
          </p:nvPr>
        </p:nvSpPr>
        <p:spPr>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Google Shape;322;p23: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82947" name="Google Shape;323;p23:notes"/>
          <p:cNvSpPr>
            <a:spLocks noGrp="1" noRot="1" noChangeAspect="1" noTextEdit="1"/>
          </p:cNvSpPr>
          <p:nvPr>
            <p:ph type="sldImg"/>
          </p:nvPr>
        </p:nvSpPr>
        <p:spPr>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Google Shape;263;p15: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83971" name="Google Shape;264;p15:notes"/>
          <p:cNvSpPr>
            <a:spLocks noGrp="1" noRot="1" noChangeAspect="1" noTextEdit="1"/>
          </p:cNvSpPr>
          <p:nvPr>
            <p:ph type="sldImg"/>
          </p:nvPr>
        </p:nvSpPr>
        <p:spPr>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Google Shape;263;p15: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84995" name="Google Shape;264;p15:notes"/>
          <p:cNvSpPr>
            <a:spLocks noGrp="1" noRot="1" noChangeAspect="1" noTextEdit="1"/>
          </p:cNvSpPr>
          <p:nvPr>
            <p:ph type="sldImg"/>
          </p:nvPr>
        </p:nvSpPr>
        <p:spPr>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Google Shape;349;p24: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86019" name="Google Shape;350;p24:notes"/>
          <p:cNvSpPr>
            <a:spLocks noGrp="1" noRot="1" noChangeAspect="1" noTextEdit="1"/>
          </p:cNvSpPr>
          <p:nvPr>
            <p:ph type="sldImg"/>
          </p:nvPr>
        </p:nvSpPr>
        <p:spPr>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Google Shape;355;p25: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87043" name="Google Shape;356;p25:notes"/>
          <p:cNvSpPr>
            <a:spLocks noGrp="1" noRot="1" noChangeAspect="1" noTextEdit="1"/>
          </p:cNvSpPr>
          <p:nvPr>
            <p:ph type="sldImg"/>
          </p:nvPr>
        </p:nvSpPr>
        <p:spPr>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Google Shape;361;p26: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88067" name="Google Shape;362;p26:notes"/>
          <p:cNvSpPr>
            <a:spLocks noGrp="1" noRot="1" noChangeAspect="1" noTextEdit="1"/>
          </p:cNvSpPr>
          <p:nvPr>
            <p:ph type="sldImg"/>
          </p:nvPr>
        </p:nvSpPr>
        <p:spPr>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Google Shape;367;p27: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89091" name="Google Shape;368;p27:notes"/>
          <p:cNvSpPr>
            <a:spLocks noGrp="1" noRot="1" noChangeAspect="1" noTextEdit="1"/>
          </p:cNvSpPr>
          <p:nvPr>
            <p:ph type="sldImg"/>
          </p:nvPr>
        </p:nvSpPr>
        <p:spPr>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897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Google Shape;373;p28: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90115" name="Google Shape;374;p28:notes"/>
          <p:cNvSpPr>
            <a:spLocks noGrp="1" noRot="1" noChangeAspect="1" noTextEdit="1"/>
          </p:cNvSpPr>
          <p:nvPr>
            <p:ph type="sldImg"/>
          </p:nvPr>
        </p:nvSpPr>
        <p:spPr>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Google Shape;379;p29: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91139" name="Google Shape;380;p29:notes"/>
          <p:cNvSpPr>
            <a:spLocks noGrp="1" noRot="1" noChangeAspect="1" noTextEdit="1"/>
          </p:cNvSpPr>
          <p:nvPr>
            <p:ph type="sldImg"/>
          </p:nvPr>
        </p:nvSpPr>
        <p:spPr>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Google Shape;385;p30: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92163" name="Google Shape;386;p30:notes"/>
          <p:cNvSpPr>
            <a:spLocks noGrp="1" noRot="1" noChangeAspect="1" noTextEdit="1"/>
          </p:cNvSpPr>
          <p:nvPr>
            <p:ph type="sldImg"/>
          </p:nvPr>
        </p:nvSpPr>
        <p:spPr>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Google Shape;391;p31: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93187" name="Google Shape;392;p31:notes"/>
          <p:cNvSpPr>
            <a:spLocks noGrp="1" noRot="1" noChangeAspect="1" noTextEdit="1"/>
          </p:cNvSpPr>
          <p:nvPr>
            <p:ph type="sldImg"/>
          </p:nvPr>
        </p:nvSpPr>
        <p:spPr>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Google Shape;397;p32: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94211" name="Google Shape;398;p32:notes"/>
          <p:cNvSpPr>
            <a:spLocks noGrp="1" noRot="1" noChangeAspect="1" noTextEdit="1"/>
          </p:cNvSpPr>
          <p:nvPr>
            <p:ph type="sldImg"/>
          </p:nvPr>
        </p:nvSpPr>
        <p:spPr>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Google Shape;403;p33: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95235" name="Google Shape;404;p33:notes"/>
          <p:cNvSpPr>
            <a:spLocks noGrp="1" noRot="1" noChangeAspect="1" noTextEdit="1"/>
          </p:cNvSpPr>
          <p:nvPr>
            <p:ph type="sldImg"/>
          </p:nvPr>
        </p:nvSpPr>
        <p:spPr>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Google Shape;397;p32: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96259" name="Google Shape;398;p32:notes"/>
          <p:cNvSpPr>
            <a:spLocks noGrp="1" noRot="1" noChangeAspect="1" noTextEdit="1"/>
          </p:cNvSpPr>
          <p:nvPr>
            <p:ph type="sldImg"/>
          </p:nvPr>
        </p:nvSpPr>
        <p:spPr>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Google Shape;434;p34: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97283" name="Google Shape;435;p34:notes"/>
          <p:cNvSpPr>
            <a:spLocks noGrp="1" noRot="1" noChangeAspect="1" noTextEdit="1"/>
          </p:cNvSpPr>
          <p:nvPr>
            <p:ph type="sldImg"/>
          </p:nvPr>
        </p:nvSpPr>
        <p:spPr>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Google Shape;441;p35: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98307" name="Google Shape;442;p35:notes"/>
          <p:cNvSpPr>
            <a:spLocks noGrp="1" noRot="1" noChangeAspect="1" noTextEdit="1"/>
          </p:cNvSpPr>
          <p:nvPr>
            <p:ph type="sldImg"/>
          </p:nvPr>
        </p:nvSpPr>
        <p:spPr>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Google Shape;447;p36: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99331" name="Google Shape;448;p36:notes"/>
          <p:cNvSpPr>
            <a:spLocks noGrp="1" noRot="1" noChangeAspect="1" noTextEdit="1"/>
          </p:cNvSpPr>
          <p:nvPr>
            <p:ph type="sldImg"/>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Google Shape;84;p2: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63491" name="Google Shape;85;p2:notes"/>
          <p:cNvSpPr>
            <a:spLocks noGrp="1" noRot="1" noChangeAspect="1" noTextEdit="1"/>
          </p:cNvSpPr>
          <p:nvPr>
            <p:ph type="sldImg"/>
          </p:nvPr>
        </p:nvSpPr>
        <p:spPr>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Google Shape;452;p37:notes"/>
          <p:cNvSpPr>
            <a:spLocks noGrp="1" noRot="1" noChangeAspect="1" noTextEdit="1"/>
          </p:cNvSpPr>
          <p:nvPr>
            <p:ph type="sldImg"/>
          </p:nvPr>
        </p:nvSpPr>
        <p:spPr>
          <a:ln/>
        </p:spPr>
      </p:sp>
      <p:sp>
        <p:nvSpPr>
          <p:cNvPr id="93187" name="Google Shape;453;p37:notes"/>
          <p:cNvSpPr txBox="1">
            <a:spLocks noGrp="1"/>
          </p:cNvSpPr>
          <p:nvPr>
            <p:ph type="body" idx="1"/>
          </p:nvPr>
        </p:nvSpPr>
        <p:spPr>
          <a:noFill/>
          <a:ln/>
        </p:spPr>
        <p:txBody>
          <a:bodyPr spcFirstLastPara="1">
            <a:noAutofit/>
          </a:bodyPr>
          <a:lstStyle/>
          <a:p>
            <a:pPr marL="182880" lvl="1" indent="0" algn="l" rtl="0">
              <a:spcBef>
                <a:spcPts val="0"/>
              </a:spcBef>
              <a:spcAft>
                <a:spcPts val="0"/>
              </a:spcAft>
              <a:buClr>
                <a:schemeClr val="accent2"/>
              </a:buClr>
              <a:buSzPts val="1020"/>
              <a:buFont typeface="Merriweather Sans"/>
              <a:buNone/>
            </a:pPr>
            <a:r>
              <a:rPr lang="zh-CN" altLang="zh-CN" b="1" dirty="0">
                <a:solidFill>
                  <a:srgbClr val="000000"/>
                </a:solidFill>
                <a:latin typeface="Open Sans Light"/>
                <a:ea typeface="+mn-ea"/>
                <a:cs typeface="Open Sans Light"/>
                <a:sym typeface="Open Sans Light"/>
              </a:rPr>
              <a:t>UASG 建议</a:t>
            </a:r>
          </a:p>
          <a:p>
            <a:pPr marL="525780" lvl="1" indent="-342900" algn="l" rtl="0">
              <a:spcBef>
                <a:spcPts val="400"/>
              </a:spcBef>
              <a:spcAft>
                <a:spcPts val="0"/>
              </a:spcAft>
              <a:buClr>
                <a:schemeClr val="accent2"/>
              </a:buClr>
              <a:buSzPts val="1020"/>
              <a:buFont typeface="Merriweather Sans"/>
              <a:buChar char="*"/>
            </a:pPr>
            <a:r>
              <a:rPr lang="zh-CN" altLang="zh-CN" dirty="0">
                <a:solidFill>
                  <a:srgbClr val="000000"/>
                </a:solidFill>
                <a:latin typeface="Open Sans Light"/>
                <a:ea typeface="+mn-ea"/>
                <a:cs typeface="Open Sans Light"/>
                <a:sym typeface="Open Sans Light"/>
              </a:rPr>
              <a:t>要求用户键入域名/电子邮件地址的用户界面元素必须支持统一码和最多 256 个字符的字符串</a:t>
            </a:r>
          </a:p>
          <a:p>
            <a:pPr marL="525780" lvl="1" indent="-342900" algn="l" rtl="0">
              <a:spcBef>
                <a:spcPts val="400"/>
              </a:spcBef>
              <a:spcAft>
                <a:spcPts val="0"/>
              </a:spcAft>
              <a:buClr>
                <a:schemeClr val="accent2"/>
              </a:buClr>
              <a:buSzPts val="1020"/>
              <a:buFont typeface="Merriweather Sans"/>
              <a:buChar char="*"/>
            </a:pPr>
            <a:r>
              <a:rPr lang="zh-CN" altLang="zh-CN" dirty="0">
                <a:solidFill>
                  <a:srgbClr val="000000"/>
                </a:solidFill>
                <a:latin typeface="Open Sans Light"/>
                <a:ea typeface="+mn-ea"/>
                <a:cs typeface="Open Sans Light"/>
                <a:sym typeface="Open Sans Light"/>
              </a:rPr>
              <a:t>应允许用户输入 ASCII 兼容编码文本（“国际化域名编码”）代替统一码等效文本</a:t>
            </a:r>
          </a:p>
          <a:p>
            <a:pPr marL="982980" lvl="2" indent="-342900" algn="l" rtl="0">
              <a:spcBef>
                <a:spcPts val="400"/>
              </a:spcBef>
              <a:spcAft>
                <a:spcPts val="0"/>
              </a:spcAft>
              <a:buClr>
                <a:schemeClr val="accent2"/>
              </a:buClr>
              <a:buSzPts val="1020"/>
              <a:buFont typeface="Merriweather Sans"/>
              <a:buChar char="*"/>
            </a:pPr>
            <a:r>
              <a:rPr lang="zh-CN" altLang="zh-CN" dirty="0">
                <a:solidFill>
                  <a:srgbClr val="000000"/>
                </a:solidFill>
                <a:latin typeface="Open Sans Light"/>
                <a:ea typeface="+mn-ea"/>
                <a:cs typeface="Open Sans Light"/>
                <a:sym typeface="Open Sans Light"/>
              </a:rPr>
              <a:t>默认情况下应显示统一码</a:t>
            </a:r>
          </a:p>
          <a:p>
            <a:pPr marL="982980" lvl="2" indent="-342900" algn="l" rtl="0">
              <a:spcBef>
                <a:spcPts val="400"/>
              </a:spcBef>
              <a:spcAft>
                <a:spcPts val="0"/>
              </a:spcAft>
              <a:buClr>
                <a:schemeClr val="accent2"/>
              </a:buClr>
              <a:buSzPts val="1020"/>
              <a:buFont typeface="Merriweather Sans"/>
              <a:buChar char="*"/>
            </a:pPr>
            <a:r>
              <a:rPr lang="zh-CN" altLang="zh-CN" dirty="0">
                <a:solidFill>
                  <a:srgbClr val="000000"/>
                </a:solidFill>
                <a:latin typeface="Open Sans Light"/>
                <a:ea typeface="+mn-ea"/>
                <a:cs typeface="Open Sans Light"/>
                <a:sym typeface="Open Sans Light"/>
              </a:rPr>
              <a:t>仅当国际化域名编码文本能够提供相应优势时，才应显示该文本</a:t>
            </a:r>
          </a:p>
        </p:txBody>
      </p:sp>
      <p:sp>
        <p:nvSpPr>
          <p:cNvPr id="100356" name="Google Shape;454;p37:notes"/>
          <p:cNvSpPr>
            <a:spLocks noGrp="1" noChangeArrowheads="1"/>
          </p:cNvSpPr>
          <p:nvPr>
            <p:ph type="sldNum" sz="quarter" idx="4"/>
          </p:nvPr>
        </p:nvSpPr>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9C9A46F3-880F-464F-82D7-FDF6D79C7CF6}" type="slidenum">
              <a:rPr lang="en-US" altLang="zh-CN"/>
              <a:pPr eaLnBrk="1" hangingPunct="1"/>
              <a:t>41</a:t>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Google Shape;461;p38:notes"/>
          <p:cNvSpPr>
            <a:spLocks noGrp="1" noRot="1" noChangeAspect="1" noTextEdit="1"/>
          </p:cNvSpPr>
          <p:nvPr>
            <p:ph type="sldImg"/>
          </p:nvPr>
        </p:nvSpPr>
        <p:spPr>
          <a:ln/>
        </p:spPr>
      </p:sp>
      <p:sp>
        <p:nvSpPr>
          <p:cNvPr id="95235" name="Google Shape;462;p38:notes"/>
          <p:cNvSpPr>
            <a:spLocks noGrp="1"/>
          </p:cNvSpPr>
          <p:nvPr>
            <p:ph type="body" idx="1"/>
          </p:nvPr>
        </p:nvSpPr>
        <p:spPr>
          <a:noFill/>
          <a:ln>
            <a:miter lim="800000"/>
          </a:ln>
        </p:spPr>
        <p:txBody>
          <a:bodyPr>
            <a:noAutofit/>
          </a:bodyPr>
          <a:lstStyle/>
          <a:p>
            <a:pPr marL="0" marR="0" lvl="0" indent="0" algn="l" rtl="0">
              <a:lnSpc>
                <a:spcPct val="100000"/>
              </a:lnSpc>
              <a:spcBef>
                <a:spcPts val="0"/>
              </a:spcBef>
              <a:spcAft>
                <a:spcPts val="0"/>
              </a:spcAft>
              <a:buClr>
                <a:schemeClr val="dk1"/>
              </a:buClr>
              <a:buSzPts val="1200"/>
              <a:buFont typeface="Calibri"/>
              <a:buNone/>
            </a:pPr>
            <a:r>
              <a:rPr lang="zh-CN" altLang="en-US" sz="1200" dirty="0">
                <a:solidFill>
                  <a:schemeClr val="dk1"/>
                </a:solidFill>
                <a:latin typeface="Calibri"/>
                <a:ea typeface="+mn-ea"/>
                <a:cs typeface="Calibri"/>
                <a:sym typeface="Calibri"/>
              </a:rPr>
              <a:t>许多程序员都经过培训，通过遵循启发式方法进行验证，这些启发式方法要求检查顶级域是否具有“正确”的字母数，或者这些字母是否来自 </a:t>
            </a:r>
            <a:r>
              <a:rPr lang="en-US" altLang="zh-CN" sz="1200" dirty="0">
                <a:solidFill>
                  <a:schemeClr val="dk1"/>
                </a:solidFill>
                <a:latin typeface="Calibri"/>
                <a:ea typeface="+mn-ea"/>
                <a:cs typeface="Calibri"/>
                <a:sym typeface="Calibri"/>
              </a:rPr>
              <a:t>ASCII </a:t>
            </a:r>
            <a:r>
              <a:rPr lang="zh-CN" altLang="en-US" sz="1200" dirty="0">
                <a:solidFill>
                  <a:schemeClr val="dk1"/>
                </a:solidFill>
                <a:latin typeface="Calibri"/>
                <a:ea typeface="+mn-ea"/>
                <a:cs typeface="Calibri"/>
                <a:sym typeface="Calibri"/>
              </a:rPr>
              <a:t>字符集。由于引入了超过三个字符的域名和统一码（非 </a:t>
            </a:r>
            <a:r>
              <a:rPr lang="en-US" altLang="zh-CN" sz="1200" dirty="0">
                <a:solidFill>
                  <a:schemeClr val="dk1"/>
                </a:solidFill>
                <a:latin typeface="Calibri"/>
                <a:ea typeface="+mn-ea"/>
                <a:cs typeface="Calibri"/>
                <a:sym typeface="Calibri"/>
              </a:rPr>
              <a:t>ASCII</a:t>
            </a:r>
            <a:r>
              <a:rPr lang="zh-CN" altLang="en-US" sz="1200" dirty="0">
                <a:solidFill>
                  <a:schemeClr val="dk1"/>
                </a:solidFill>
                <a:latin typeface="Calibri"/>
                <a:ea typeface="+mn-ea"/>
                <a:cs typeface="Calibri"/>
                <a:sym typeface="Calibri"/>
              </a:rPr>
              <a:t>）字符，这些启发式方法不再适用。</a:t>
            </a:r>
          </a:p>
          <a:p>
            <a:pPr marL="0" lvl="0" indent="0" algn="l" rtl="0">
              <a:spcBef>
                <a:spcPts val="0"/>
              </a:spcBef>
              <a:spcAft>
                <a:spcPts val="0"/>
              </a:spcAft>
              <a:buNone/>
            </a:pPr>
            <a:endParaRPr lang="zh-CN" altLang="en-US" dirty="0"/>
          </a:p>
        </p:txBody>
      </p:sp>
      <p:sp>
        <p:nvSpPr>
          <p:cNvPr id="101380" name="Google Shape;463;p38:notes"/>
          <p:cNvSpPr>
            <a:spLocks noGrp="1" noChangeArrowheads="1"/>
          </p:cNvSpPr>
          <p:nvPr>
            <p:ph type="sldNum" sz="quarter" idx="4"/>
          </p:nvPr>
        </p:nvSpPr>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6E3E9FB8-592D-4670-8DEF-A04CB4F69755}" type="slidenum">
              <a:rPr lang="en-US" altLang="zh-CN"/>
              <a:pPr eaLnBrk="1" hangingPunct="1"/>
              <a:t>42</a:t>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Google Shape;470;p39:notes"/>
          <p:cNvSpPr>
            <a:spLocks noGrp="1" noRot="1" noChangeAspect="1" noTextEdit="1"/>
          </p:cNvSpPr>
          <p:nvPr>
            <p:ph type="sldImg"/>
          </p:nvPr>
        </p:nvSpPr>
        <p:spPr>
          <a:ln/>
        </p:spPr>
      </p:sp>
      <p:sp>
        <p:nvSpPr>
          <p:cNvPr id="97283" name="Google Shape;471;p39:notes"/>
          <p:cNvSpPr>
            <a:spLocks noGrp="1"/>
          </p:cNvSpPr>
          <p:nvPr>
            <p:ph type="body" idx="1"/>
          </p:nvPr>
        </p:nvSpPr>
        <p:spPr>
          <a:noFill/>
          <a:ln>
            <a:miter lim="800000"/>
          </a:ln>
        </p:spPr>
        <p:txBody>
          <a:bodyPr>
            <a:noAutofit/>
          </a:bodyPr>
          <a:lstStyle/>
          <a:p>
            <a:pPr marL="0" lvl="0" indent="0" algn="l" rtl="0">
              <a:spcBef>
                <a:spcPts val="0"/>
              </a:spcBef>
              <a:spcAft>
                <a:spcPts val="0"/>
              </a:spcAft>
              <a:buNone/>
            </a:pPr>
            <a:r>
              <a:rPr lang="zh-CN" altLang="en-US" sz="1200" dirty="0">
                <a:solidFill>
                  <a:srgbClr val="5D686E"/>
                </a:solidFill>
                <a:latin typeface="Open Sans"/>
                <a:ea typeface="+mn-ea"/>
                <a:cs typeface="Open Sans"/>
                <a:sym typeface="Open Sans"/>
              </a:rPr>
              <a:t>无论数据的使用期限如何，它都应该采用 </a:t>
            </a:r>
            <a:r>
              <a:rPr lang="en-US" altLang="zh-CN" sz="1200" dirty="0">
                <a:solidFill>
                  <a:srgbClr val="5D686E"/>
                </a:solidFill>
                <a:latin typeface="Open Sans"/>
                <a:ea typeface="+mn-ea"/>
                <a:cs typeface="Open Sans"/>
                <a:sym typeface="Open Sans"/>
              </a:rPr>
              <a:t>RFC </a:t>
            </a:r>
            <a:r>
              <a:rPr lang="zh-CN" altLang="en-US" sz="1200" dirty="0">
                <a:solidFill>
                  <a:srgbClr val="5D686E"/>
                </a:solidFill>
                <a:latin typeface="Open Sans"/>
                <a:ea typeface="+mn-ea"/>
                <a:cs typeface="Open Sans"/>
                <a:sym typeface="Open Sans"/>
              </a:rPr>
              <a:t>定义的格式（首选）或其他可以与 </a:t>
            </a:r>
            <a:r>
              <a:rPr lang="en-US" altLang="zh-CN" sz="1200" dirty="0">
                <a:solidFill>
                  <a:srgbClr val="5D686E"/>
                </a:solidFill>
                <a:latin typeface="Open Sans"/>
                <a:ea typeface="+mn-ea"/>
                <a:cs typeface="Open Sans"/>
                <a:sym typeface="Open Sans"/>
              </a:rPr>
              <a:t>RFC </a:t>
            </a:r>
            <a:r>
              <a:rPr lang="zh-CN" altLang="en-US" sz="1200" dirty="0">
                <a:solidFill>
                  <a:srgbClr val="5D686E"/>
                </a:solidFill>
                <a:latin typeface="Open Sans"/>
                <a:ea typeface="+mn-ea"/>
                <a:cs typeface="Open Sans"/>
                <a:sym typeface="Open Sans"/>
              </a:rPr>
              <a:t>定义的格式相互转换的格式进行存储。</a:t>
            </a:r>
          </a:p>
          <a:p>
            <a:pPr marL="0" lvl="0" indent="0" algn="l" rtl="0">
              <a:spcBef>
                <a:spcPts val="0"/>
              </a:spcBef>
              <a:spcAft>
                <a:spcPts val="0"/>
              </a:spcAft>
              <a:buNone/>
            </a:pPr>
            <a:endParaRPr lang="zh-CN" altLang="en-US" sz="1200" dirty="0">
              <a:solidFill>
                <a:srgbClr val="5D686E"/>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200"/>
              <a:buFont typeface="Open Sans Light"/>
              <a:buNone/>
            </a:pPr>
            <a:r>
              <a:rPr lang="en-US" altLang="zh-CN" sz="1200" dirty="0">
                <a:latin typeface="Open Sans Light"/>
                <a:ea typeface="+mn-ea"/>
                <a:cs typeface="Open Sans Light"/>
                <a:sym typeface="Open Sans Light"/>
              </a:rPr>
              <a:t>UTF-8</a:t>
            </a:r>
            <a:r>
              <a:rPr lang="zh-CN" altLang="en-US" sz="1200" dirty="0">
                <a:latin typeface="Open Sans Light"/>
                <a:ea typeface="+mn-ea"/>
                <a:cs typeface="Open Sans Light"/>
                <a:sym typeface="Open Sans Light"/>
              </a:rPr>
              <a:t>（统一码转换格式）。有些系统可能还要求支持 </a:t>
            </a:r>
            <a:r>
              <a:rPr lang="en-US" altLang="zh-CN" sz="1200" dirty="0">
                <a:latin typeface="Open Sans Light"/>
                <a:ea typeface="+mn-ea"/>
                <a:cs typeface="Open Sans Light"/>
                <a:sym typeface="Open Sans Light"/>
              </a:rPr>
              <a:t>UTF-16</a:t>
            </a:r>
            <a:r>
              <a:rPr lang="zh-CN" altLang="en-US" sz="1200" dirty="0">
                <a:latin typeface="Open Sans Light"/>
                <a:ea typeface="+mn-ea"/>
                <a:cs typeface="Open Sans Light"/>
                <a:sym typeface="Open Sans Light"/>
              </a:rPr>
              <a:t>，但通常首选 </a:t>
            </a:r>
            <a:r>
              <a:rPr lang="en-US" altLang="zh-CN" sz="1200" dirty="0">
                <a:latin typeface="Open Sans Light"/>
                <a:ea typeface="+mn-ea"/>
                <a:cs typeface="Open Sans Light"/>
                <a:sym typeface="Open Sans Light"/>
              </a:rPr>
              <a:t>UTF-8</a:t>
            </a:r>
            <a:r>
              <a:rPr lang="zh-CN" altLang="en-US" sz="1200" dirty="0">
                <a:latin typeface="Open Sans Light"/>
                <a:ea typeface="+mn-ea"/>
                <a:cs typeface="Open Sans Light"/>
                <a:sym typeface="Open Sans Light"/>
              </a:rPr>
              <a:t>。应避免使用 </a:t>
            </a:r>
            <a:r>
              <a:rPr lang="en-US" altLang="zh-CN" sz="1200" dirty="0">
                <a:latin typeface="Open Sans Light"/>
                <a:ea typeface="+mn-ea"/>
                <a:cs typeface="Open Sans Light"/>
                <a:sym typeface="Open Sans Light"/>
              </a:rPr>
              <a:t>UTF-7 </a:t>
            </a:r>
            <a:r>
              <a:rPr lang="zh-CN" altLang="en-US" sz="1200" dirty="0">
                <a:latin typeface="Open Sans Light"/>
                <a:ea typeface="+mn-ea"/>
                <a:cs typeface="Open Sans Light"/>
                <a:sym typeface="Open Sans Light"/>
              </a:rPr>
              <a:t>和 </a:t>
            </a:r>
            <a:r>
              <a:rPr lang="en-US" altLang="zh-CN" sz="1200" dirty="0">
                <a:latin typeface="Open Sans Light"/>
                <a:ea typeface="+mn-ea"/>
                <a:cs typeface="Open Sans Light"/>
                <a:sym typeface="Open Sans Light"/>
              </a:rPr>
              <a:t>UTF-32</a:t>
            </a:r>
            <a:r>
              <a:rPr lang="zh-CN" altLang="en-US" sz="1200" dirty="0">
                <a:latin typeface="Open Sans Light"/>
                <a:ea typeface="+mn-ea"/>
                <a:cs typeface="Open Sans Light"/>
                <a:sym typeface="Open Sans Light"/>
              </a:rPr>
              <a:t>。</a:t>
            </a:r>
          </a:p>
          <a:p>
            <a:pPr marL="0" marR="0" lvl="0" indent="0" algn="l" rtl="0">
              <a:lnSpc>
                <a:spcPct val="100000"/>
              </a:lnSpc>
              <a:spcBef>
                <a:spcPts val="0"/>
              </a:spcBef>
              <a:spcAft>
                <a:spcPts val="0"/>
              </a:spcAft>
              <a:buClr>
                <a:schemeClr val="dk1"/>
              </a:buClr>
              <a:buSzPts val="1200"/>
              <a:buFont typeface="Calibri"/>
              <a:buNone/>
            </a:pPr>
            <a:endParaRPr lang="zh-CN" altLang="en-US" sz="1200" dirty="0">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200"/>
              <a:buFont typeface="Open Sans Light"/>
              <a:buNone/>
            </a:pPr>
            <a:r>
              <a:rPr lang="zh-CN" altLang="en-US" sz="1200" dirty="0">
                <a:latin typeface="Open Sans Light"/>
                <a:ea typeface="+mn-ea"/>
                <a:cs typeface="Open Sans Light"/>
                <a:sym typeface="Open Sans Light"/>
              </a:rPr>
              <a:t>存储时仔细考量所有端到端场景，然后再将 </a:t>
            </a:r>
            <a:r>
              <a:rPr lang="en-US" altLang="zh-CN" sz="1200" dirty="0">
                <a:latin typeface="Open Sans Light"/>
                <a:ea typeface="+mn-ea"/>
                <a:cs typeface="Open Sans Light"/>
                <a:sym typeface="Open Sans Light"/>
              </a:rPr>
              <a:t>A-</a:t>
            </a:r>
            <a:r>
              <a:rPr lang="zh-CN" altLang="en-US" sz="1200" dirty="0">
                <a:latin typeface="Open Sans Light"/>
                <a:ea typeface="+mn-ea"/>
                <a:cs typeface="Open Sans Light"/>
                <a:sym typeface="Open Sans Light"/>
              </a:rPr>
              <a:t>标签转换为 </a:t>
            </a:r>
            <a:r>
              <a:rPr lang="en-US" altLang="zh-CN" sz="1200" dirty="0">
                <a:latin typeface="Open Sans Light"/>
                <a:ea typeface="+mn-ea"/>
                <a:cs typeface="Open Sans Light"/>
                <a:sym typeface="Open Sans Light"/>
              </a:rPr>
              <a:t>U-</a:t>
            </a:r>
            <a:r>
              <a:rPr lang="zh-CN" altLang="en-US" sz="1200" dirty="0">
                <a:latin typeface="Open Sans Light"/>
                <a:ea typeface="+mn-ea"/>
                <a:cs typeface="Open Sans Light"/>
                <a:sym typeface="Open Sans Light"/>
              </a:rPr>
              <a:t>标签，反之亦然。最好仅在文件或数据库中保存 </a:t>
            </a:r>
            <a:r>
              <a:rPr lang="en-US" altLang="zh-CN" sz="1200" dirty="0">
                <a:latin typeface="Open Sans Light"/>
                <a:ea typeface="+mn-ea"/>
                <a:cs typeface="Open Sans Light"/>
                <a:sym typeface="Open Sans Light"/>
              </a:rPr>
              <a:t>U-</a:t>
            </a:r>
            <a:r>
              <a:rPr lang="zh-CN" altLang="en-US" sz="1200" dirty="0">
                <a:latin typeface="Open Sans Light"/>
                <a:ea typeface="+mn-ea"/>
                <a:cs typeface="Open Sans Light"/>
                <a:sym typeface="Open Sans Light"/>
              </a:rPr>
              <a:t>标签，因为这样可以简化搜索和排序。但与不支持统一码的旧应用程序和服务互用时，转换可能会产生影响。考虑以两种格式存储。</a:t>
            </a:r>
          </a:p>
          <a:p>
            <a:pPr marL="0" marR="0" lvl="0" indent="0" algn="l" rtl="0">
              <a:lnSpc>
                <a:spcPct val="100000"/>
              </a:lnSpc>
              <a:spcBef>
                <a:spcPts val="0"/>
              </a:spcBef>
              <a:spcAft>
                <a:spcPts val="0"/>
              </a:spcAft>
              <a:buClr>
                <a:schemeClr val="dk1"/>
              </a:buClr>
              <a:buSzPts val="1200"/>
              <a:buFont typeface="Calibri"/>
              <a:buNone/>
            </a:pPr>
            <a:endParaRPr lang="zh-CN" altLang="en-US" sz="1200" dirty="0">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200"/>
              <a:buFont typeface="Open Sans Light"/>
              <a:buNone/>
            </a:pPr>
            <a:r>
              <a:rPr lang="zh-CN" altLang="en-US" sz="1200" dirty="0">
                <a:latin typeface="Open Sans Light"/>
                <a:ea typeface="+mn-ea"/>
                <a:cs typeface="Open Sans Light"/>
                <a:sym typeface="Open Sans Light"/>
              </a:rPr>
              <a:t>以下实例会导致地址来源丢失：电子邮件地址和域名被归档在文件的“作者”字段中或日志文件的“联系信息”中。</a:t>
            </a:r>
          </a:p>
          <a:p>
            <a:pPr marL="0" marR="0" lvl="0" indent="0" algn="l" rtl="0">
              <a:lnSpc>
                <a:spcPct val="100000"/>
              </a:lnSpc>
              <a:spcBef>
                <a:spcPts val="0"/>
              </a:spcBef>
              <a:spcAft>
                <a:spcPts val="0"/>
              </a:spcAft>
              <a:buClr>
                <a:schemeClr val="dk1"/>
              </a:buClr>
              <a:buSzPts val="1200"/>
              <a:buFont typeface="Calibri"/>
              <a:buNone/>
            </a:pPr>
            <a:endParaRPr lang="zh-CN" altLang="en-US" sz="1200" dirty="0">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200"/>
              <a:buFont typeface="Calibri"/>
              <a:buNone/>
            </a:pPr>
            <a:endParaRPr lang="zh-CN" altLang="en-US" sz="1200" dirty="0">
              <a:latin typeface="Open Sans Light"/>
              <a:ea typeface="Open Sans Light"/>
              <a:cs typeface="Open Sans Light"/>
              <a:sym typeface="Open Sans Light"/>
            </a:endParaRPr>
          </a:p>
          <a:p>
            <a:pPr marL="0" lvl="0" indent="0" algn="l" rtl="0">
              <a:spcBef>
                <a:spcPts val="0"/>
              </a:spcBef>
              <a:spcAft>
                <a:spcPts val="0"/>
              </a:spcAft>
              <a:buNone/>
            </a:pPr>
            <a:endParaRPr lang="zh-CN" altLang="en-US" sz="1200" dirty="0">
              <a:solidFill>
                <a:srgbClr val="5D686E"/>
              </a:solidFill>
              <a:latin typeface="Open Sans"/>
              <a:ea typeface="Open Sans"/>
              <a:cs typeface="Open Sans"/>
              <a:sym typeface="Open Sans"/>
            </a:endParaRPr>
          </a:p>
          <a:p>
            <a:pPr marL="0" lvl="0" indent="0" algn="l" rtl="0">
              <a:spcBef>
                <a:spcPts val="0"/>
              </a:spcBef>
              <a:spcAft>
                <a:spcPts val="0"/>
              </a:spcAft>
              <a:buNone/>
            </a:pPr>
            <a:endParaRPr lang="zh-CN" altLang="en-US" dirty="0"/>
          </a:p>
        </p:txBody>
      </p:sp>
      <p:sp>
        <p:nvSpPr>
          <p:cNvPr id="102404" name="Google Shape;472;p39:notes"/>
          <p:cNvSpPr>
            <a:spLocks noGrp="1" noChangeArrowheads="1"/>
          </p:cNvSpPr>
          <p:nvPr>
            <p:ph type="sldNum" sz="quarter" idx="4"/>
          </p:nvPr>
        </p:nvSpPr>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F7FB5749-9E90-420D-8F57-7CA75F8F6F1F}" type="slidenum">
              <a:rPr lang="en-US" altLang="zh-CN"/>
              <a:pPr eaLnBrk="1" hangingPunct="1"/>
              <a:t>43</a:t>
            </a:fld>
            <a:endParaRPr lang="en-US"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Google Shape;479;p40:notes"/>
          <p:cNvSpPr>
            <a:spLocks noGrp="1" noRot="1" noChangeAspect="1" noTextEdit="1"/>
          </p:cNvSpPr>
          <p:nvPr>
            <p:ph type="sldImg"/>
          </p:nvPr>
        </p:nvSpPr>
        <p:spPr>
          <a:ln/>
        </p:spPr>
      </p:sp>
      <p:sp>
        <p:nvSpPr>
          <p:cNvPr id="99331" name="Google Shape;480;p40:notes"/>
          <p:cNvSpPr>
            <a:spLocks noGrp="1"/>
          </p:cNvSpPr>
          <p:nvPr>
            <p:ph type="body" idx="1"/>
          </p:nvPr>
        </p:nvSpPr>
        <p:spPr>
          <a:noFill/>
          <a:ln>
            <a:miter lim="800000"/>
          </a:ln>
        </p:spPr>
        <p:txBody>
          <a:bodyPr>
            <a:noAutofit/>
          </a:bodyPr>
          <a:lstStyle/>
          <a:p>
            <a:pPr marL="0" marR="0" lvl="0" indent="0" algn="l" rtl="0">
              <a:lnSpc>
                <a:spcPct val="100000"/>
              </a:lnSpc>
              <a:spcBef>
                <a:spcPts val="0"/>
              </a:spcBef>
              <a:spcAft>
                <a:spcPts val="0"/>
              </a:spcAft>
              <a:buClr>
                <a:srgbClr val="5D686E"/>
              </a:buClr>
              <a:buSzPts val="1200"/>
              <a:buFont typeface="Open Sans"/>
              <a:buNone/>
            </a:pPr>
            <a:r>
              <a:rPr lang="zh-CN" altLang="en-US" sz="1200" dirty="0">
                <a:solidFill>
                  <a:srgbClr val="5D686E"/>
                </a:solidFill>
                <a:latin typeface="Open Sans"/>
                <a:ea typeface="+mn-ea"/>
                <a:cs typeface="Open Sans"/>
                <a:sym typeface="Open Sans"/>
              </a:rPr>
              <a:t>活动（例如，搜索或排序列表） </a:t>
            </a:r>
          </a:p>
          <a:p>
            <a:pPr marL="0" marR="0" lvl="0" indent="0" algn="l" rtl="0">
              <a:lnSpc>
                <a:spcPct val="100000"/>
              </a:lnSpc>
              <a:spcBef>
                <a:spcPts val="0"/>
              </a:spcBef>
              <a:spcAft>
                <a:spcPts val="0"/>
              </a:spcAft>
              <a:buClr>
                <a:srgbClr val="5D686E"/>
              </a:buClr>
              <a:buSzPts val="1200"/>
              <a:buFont typeface="Open Sans"/>
              <a:buNone/>
            </a:pPr>
            <a:r>
              <a:rPr lang="zh-CN" altLang="en-US" sz="1200" dirty="0">
                <a:solidFill>
                  <a:srgbClr val="5D686E"/>
                </a:solidFill>
                <a:latin typeface="Open Sans"/>
                <a:ea typeface="+mn-ea"/>
                <a:cs typeface="Open Sans"/>
                <a:sym typeface="Open Sans"/>
              </a:rPr>
              <a:t>替代格式（例如，将 </a:t>
            </a:r>
            <a:r>
              <a:rPr lang="en-US" altLang="zh-CN" sz="1200" dirty="0">
                <a:solidFill>
                  <a:srgbClr val="5D686E"/>
                </a:solidFill>
                <a:latin typeface="Open Sans"/>
                <a:ea typeface="+mn-ea"/>
                <a:cs typeface="Open Sans"/>
                <a:sym typeface="Open Sans"/>
              </a:rPr>
              <a:t>ASCII </a:t>
            </a:r>
            <a:r>
              <a:rPr lang="zh-CN" altLang="en-US" sz="1200" dirty="0">
                <a:solidFill>
                  <a:srgbClr val="5D686E"/>
                </a:solidFill>
                <a:latin typeface="Open Sans"/>
                <a:ea typeface="+mn-ea"/>
                <a:cs typeface="Open Sans"/>
                <a:sym typeface="Open Sans"/>
              </a:rPr>
              <a:t>存储为统一码）。 </a:t>
            </a:r>
          </a:p>
          <a:p>
            <a:pPr marL="0" marR="0" lvl="0" indent="0" algn="l" rtl="0">
              <a:lnSpc>
                <a:spcPct val="100000"/>
              </a:lnSpc>
              <a:spcBef>
                <a:spcPts val="0"/>
              </a:spcBef>
              <a:spcAft>
                <a:spcPts val="0"/>
              </a:spcAft>
              <a:buClr>
                <a:srgbClr val="5D686E"/>
              </a:buClr>
              <a:buSzPts val="1200"/>
              <a:buFont typeface="Open Sans"/>
              <a:buNone/>
            </a:pPr>
            <a:r>
              <a:rPr lang="zh-CN" altLang="en-US" sz="1200" dirty="0">
                <a:solidFill>
                  <a:srgbClr val="5D686E"/>
                </a:solidFill>
                <a:latin typeface="Open Sans"/>
                <a:ea typeface="+mn-ea"/>
                <a:cs typeface="Open Sans"/>
                <a:sym typeface="Open Sans"/>
              </a:rPr>
              <a:t>在处理过程中也可能进行其他验证。可以采用无限多种方式处理域名和电子邮件地址*，从而加强对确保一致理解和分类数据的约定的需求。</a:t>
            </a:r>
            <a:r>
              <a:rPr lang="zh-CN" altLang="en-US" sz="1200" b="0" i="0" u="none" strike="noStrike" dirty="0">
                <a:solidFill>
                  <a:schemeClr val="dk1"/>
                </a:solidFill>
                <a:latin typeface="Calibri"/>
                <a:ea typeface="+mn-ea"/>
                <a:cs typeface="Calibri"/>
                <a:sym typeface="Calibri"/>
              </a:rPr>
              <a:t>*示例：通过在 </a:t>
            </a:r>
            <a:r>
              <a:rPr lang="en-US" altLang="zh-CN" sz="1200" b="0" i="0" u="none" strike="noStrike" dirty="0">
                <a:solidFill>
                  <a:schemeClr val="dk1"/>
                </a:solidFill>
                <a:latin typeface="Calibri"/>
                <a:ea typeface="+mn-ea"/>
                <a:cs typeface="Calibri"/>
                <a:sym typeface="Calibri"/>
              </a:rPr>
              <a:t>.</a:t>
            </a:r>
            <a:r>
              <a:rPr lang="en-US" altLang="zh-CN" sz="1200" b="0" i="0" u="none" strike="noStrike" dirty="0" err="1">
                <a:solidFill>
                  <a:schemeClr val="dk1"/>
                </a:solidFill>
                <a:latin typeface="Calibri"/>
                <a:ea typeface="+mn-ea"/>
                <a:cs typeface="Calibri"/>
                <a:sym typeface="Calibri"/>
              </a:rPr>
              <a:t>nz</a:t>
            </a:r>
            <a:r>
              <a:rPr lang="en-US" altLang="zh-CN" sz="1200" b="0" i="0" u="none" strike="noStrike" dirty="0">
                <a:solidFill>
                  <a:schemeClr val="dk1"/>
                </a:solidFill>
                <a:latin typeface="Calibri"/>
                <a:ea typeface="+mn-ea"/>
                <a:cs typeface="Calibri"/>
                <a:sym typeface="Calibri"/>
              </a:rPr>
              <a:t> ccTLD </a:t>
            </a:r>
            <a:r>
              <a:rPr lang="zh-CN" altLang="en-US" sz="1200" b="0" i="0" u="none" strike="noStrike" dirty="0">
                <a:solidFill>
                  <a:schemeClr val="dk1"/>
                </a:solidFill>
                <a:latin typeface="Calibri"/>
                <a:ea typeface="+mn-ea"/>
                <a:cs typeface="Calibri"/>
                <a:sym typeface="Calibri"/>
              </a:rPr>
              <a:t>中搜索来识别新西兰境内的人员；通过搜索 </a:t>
            </a:r>
            <a:r>
              <a:rPr lang="en-US" altLang="zh-CN" sz="1200" b="0" i="0" u="none" strike="noStrike" dirty="0">
                <a:solidFill>
                  <a:schemeClr val="dk1"/>
                </a:solidFill>
                <a:latin typeface="Calibri"/>
                <a:ea typeface="+mn-ea"/>
                <a:cs typeface="Calibri"/>
                <a:sym typeface="Calibri"/>
              </a:rPr>
              <a:t>user@*.pharmacist </a:t>
            </a:r>
            <a:r>
              <a:rPr lang="zh-CN" altLang="en-US" sz="1200" b="0" i="0" u="none" strike="noStrike" dirty="0">
                <a:solidFill>
                  <a:schemeClr val="dk1"/>
                </a:solidFill>
                <a:latin typeface="Calibri"/>
                <a:ea typeface="+mn-ea"/>
                <a:cs typeface="Calibri"/>
                <a:sym typeface="Calibri"/>
              </a:rPr>
              <a:t>电子邮件地址来识别药剂师。</a:t>
            </a:r>
          </a:p>
          <a:p>
            <a:pPr marL="0" lvl="0" indent="0" algn="l" rtl="0">
              <a:spcBef>
                <a:spcPts val="0"/>
              </a:spcBef>
              <a:spcAft>
                <a:spcPts val="0"/>
              </a:spcAft>
              <a:buNone/>
            </a:pPr>
            <a:endParaRPr lang="zh-CN" altLang="en-US" dirty="0"/>
          </a:p>
          <a:p>
            <a:pPr marL="0" lvl="0" indent="0" algn="l" rtl="0">
              <a:spcBef>
                <a:spcPts val="0"/>
              </a:spcBef>
              <a:spcAft>
                <a:spcPts val="0"/>
              </a:spcAft>
              <a:buNone/>
            </a:pPr>
            <a:r>
              <a:rPr lang="zh-CN" altLang="en-US" dirty="0"/>
              <a:t>建议： </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鉴于统一码标准不断扩展，应检查应用程序或服务创建时未定义的码点，以确保码点不会“破坏”用户体验。底层操作系统字体缺失可能导致生成无法显示的字符（通常使用“”字符表示此类字符），但这种情况不应导致致命崩溃。</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使用受支持且启用统一码的 </a:t>
            </a:r>
            <a:r>
              <a:rPr lang="en-US" altLang="zh-CN" sz="1200" dirty="0">
                <a:solidFill>
                  <a:schemeClr val="dk1"/>
                </a:solidFill>
                <a:latin typeface="Calibri"/>
                <a:ea typeface="+mn-ea"/>
                <a:cs typeface="Calibri"/>
                <a:sym typeface="Calibri"/>
              </a:rPr>
              <a:t>API</a:t>
            </a:r>
            <a:r>
              <a:rPr lang="zh-CN" altLang="en-US" sz="1200" dirty="0">
                <a:solidFill>
                  <a:schemeClr val="dk1"/>
                </a:solidFill>
                <a:latin typeface="Calibri"/>
                <a:ea typeface="+mn-ea"/>
                <a:cs typeface="Calibri"/>
                <a:sym typeface="Calibri"/>
              </a:rPr>
              <a:t>。</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将最新的国际化域名应用 </a:t>
            </a:r>
            <a:r>
              <a:rPr lang="en-US" altLang="zh-CN" sz="1200" dirty="0">
                <a:solidFill>
                  <a:schemeClr val="dk1"/>
                </a:solidFill>
                <a:latin typeface="Calibri"/>
                <a:ea typeface="+mn-ea"/>
                <a:cs typeface="Calibri"/>
                <a:sym typeface="Calibri"/>
              </a:rPr>
              <a:t>(IDNA) </a:t>
            </a:r>
            <a:r>
              <a:rPr lang="zh-CN" altLang="en-US" sz="1200" dirty="0">
                <a:solidFill>
                  <a:schemeClr val="dk1"/>
                </a:solidFill>
                <a:latin typeface="Calibri"/>
                <a:ea typeface="+mn-ea"/>
                <a:cs typeface="Calibri"/>
                <a:sym typeface="Calibri"/>
              </a:rPr>
              <a:t>协议 </a:t>
            </a:r>
            <a:r>
              <a:rPr lang="en-US" altLang="zh-CN" sz="1200" dirty="0">
                <a:solidFill>
                  <a:schemeClr val="dk1"/>
                </a:solidFill>
                <a:latin typeface="Calibri"/>
                <a:ea typeface="+mn-ea"/>
                <a:cs typeface="Calibri"/>
                <a:sym typeface="Calibri"/>
              </a:rPr>
              <a:t>[http://tools.ietf.org/html/rfc5891] </a:t>
            </a:r>
            <a:r>
              <a:rPr lang="zh-CN" altLang="en-US" sz="1200" dirty="0">
                <a:solidFill>
                  <a:schemeClr val="dk1"/>
                </a:solidFill>
                <a:latin typeface="Calibri"/>
                <a:ea typeface="+mn-ea"/>
                <a:cs typeface="Calibri"/>
                <a:sym typeface="Calibri"/>
              </a:rPr>
              <a:t>和表格 </a:t>
            </a:r>
            <a:r>
              <a:rPr lang="en-US" altLang="zh-CN" sz="1200" dirty="0">
                <a:solidFill>
                  <a:schemeClr val="dk1"/>
                </a:solidFill>
                <a:latin typeface="Calibri"/>
                <a:ea typeface="+mn-ea"/>
                <a:cs typeface="Calibri"/>
                <a:sym typeface="Calibri"/>
              </a:rPr>
              <a:t>[http://tools.ietf.org/html/rfc5892] </a:t>
            </a:r>
            <a:r>
              <a:rPr lang="zh-CN" altLang="en-US" sz="1200" dirty="0">
                <a:solidFill>
                  <a:schemeClr val="dk1"/>
                </a:solidFill>
                <a:latin typeface="Calibri"/>
                <a:ea typeface="+mn-ea"/>
                <a:cs typeface="Calibri"/>
                <a:sym typeface="Calibri"/>
              </a:rPr>
              <a:t>文件用于国际化域名 </a:t>
            </a:r>
            <a:r>
              <a:rPr lang="en-US" altLang="zh-CN" sz="1200" dirty="0">
                <a:solidFill>
                  <a:schemeClr val="dk1"/>
                </a:solidFill>
                <a:latin typeface="Calibri"/>
                <a:ea typeface="+mn-ea"/>
                <a:cs typeface="Calibri"/>
                <a:sym typeface="Calibri"/>
              </a:rPr>
              <a:t>(IDN)</a:t>
            </a:r>
            <a:r>
              <a:rPr lang="zh-CN" altLang="en-US" sz="1200" dirty="0">
                <a:solidFill>
                  <a:schemeClr val="dk1"/>
                </a:solidFill>
                <a:latin typeface="Calibri"/>
                <a:ea typeface="+mn-ea"/>
                <a:cs typeface="Calibri"/>
                <a:sym typeface="Calibri"/>
              </a:rPr>
              <a:t>。</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尽可能使用 </a:t>
            </a:r>
            <a:r>
              <a:rPr lang="en-US" altLang="zh-CN" sz="1200" dirty="0">
                <a:solidFill>
                  <a:schemeClr val="dk1"/>
                </a:solidFill>
                <a:latin typeface="Calibri"/>
                <a:ea typeface="+mn-ea"/>
                <a:cs typeface="Calibri"/>
                <a:sym typeface="Calibri"/>
              </a:rPr>
              <a:t>UTF-8 </a:t>
            </a:r>
            <a:r>
              <a:rPr lang="zh-CN" altLang="en-US" sz="1200" dirty="0">
                <a:solidFill>
                  <a:schemeClr val="dk1"/>
                </a:solidFill>
                <a:latin typeface="Calibri"/>
                <a:ea typeface="+mn-ea"/>
                <a:cs typeface="Calibri"/>
                <a:sym typeface="Calibri"/>
              </a:rPr>
              <a:t>格式进行处理。 </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确保产品或功能按预期处理数字。例如，</a:t>
            </a:r>
            <a:r>
              <a:rPr lang="en-US" altLang="zh-CN" sz="1200" dirty="0">
                <a:solidFill>
                  <a:schemeClr val="dk1"/>
                </a:solidFill>
                <a:latin typeface="Calibri"/>
                <a:ea typeface="+mn-ea"/>
                <a:cs typeface="Calibri"/>
                <a:sym typeface="Calibri"/>
              </a:rPr>
              <a:t>ASCII </a:t>
            </a:r>
            <a:r>
              <a:rPr lang="zh-CN" altLang="en-US" sz="1200" dirty="0">
                <a:solidFill>
                  <a:schemeClr val="dk1"/>
                </a:solidFill>
                <a:latin typeface="Calibri"/>
                <a:ea typeface="+mn-ea"/>
                <a:cs typeface="Calibri"/>
                <a:sym typeface="Calibri"/>
              </a:rPr>
              <a:t>数字和亚洲表意数字表示形式应视为数字。</a:t>
            </a:r>
            <a:r>
              <a:rPr lang="en-US" altLang="zh-CN" sz="1200" dirty="0">
                <a:solidFill>
                  <a:schemeClr val="dk1"/>
                </a:solidFill>
                <a:latin typeface="Calibri"/>
                <a:ea typeface="+mn-ea"/>
                <a:cs typeface="Calibri"/>
                <a:sym typeface="Calibri"/>
              </a:rPr>
              <a:t>[RFC5892</a:t>
            </a:r>
            <a:r>
              <a:rPr lang="zh-CN" altLang="en-US" sz="1200" dirty="0">
                <a:solidFill>
                  <a:schemeClr val="dk1"/>
                </a:solidFill>
                <a:latin typeface="Calibri"/>
                <a:ea typeface="+mn-ea"/>
                <a:cs typeface="Calibri"/>
                <a:sym typeface="Calibri"/>
              </a:rPr>
              <a:t>，见以上链接</a:t>
            </a:r>
            <a:r>
              <a:rPr lang="en-US" altLang="zh-CN" sz="1200" dirty="0">
                <a:solidFill>
                  <a:schemeClr val="dk1"/>
                </a:solidFill>
                <a:latin typeface="Calibri"/>
                <a:ea typeface="+mn-ea"/>
                <a:cs typeface="Calibri"/>
                <a:sym typeface="Calibri"/>
              </a:rPr>
              <a:t>]</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一起升级应用程序和服务器</a:t>
            </a:r>
            <a:r>
              <a:rPr lang="en-US" altLang="zh-CN" sz="1200" dirty="0">
                <a:solidFill>
                  <a:schemeClr val="dk1"/>
                </a:solidFill>
                <a:latin typeface="Calibri"/>
                <a:ea typeface="+mn-ea"/>
                <a:cs typeface="Calibri"/>
                <a:sym typeface="Calibri"/>
              </a:rPr>
              <a:t>/</a:t>
            </a:r>
            <a:r>
              <a:rPr lang="zh-CN" altLang="en-US" sz="1200" dirty="0">
                <a:solidFill>
                  <a:schemeClr val="dk1"/>
                </a:solidFill>
                <a:latin typeface="Calibri"/>
                <a:ea typeface="+mn-ea"/>
                <a:cs typeface="Calibri"/>
                <a:sym typeface="Calibri"/>
              </a:rPr>
              <a:t>服务。如果服务器是统一码，而客户端是非统一码（或者相反），则每次在服务器和客户端之间传输数据时，都需要将数据转换为每个代码页。</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执行代码审核，避免缓冲区溢出攻击。执行字符转换时，文本字符串长度可能出现大幅增减。</a:t>
            </a:r>
          </a:p>
        </p:txBody>
      </p:sp>
      <p:sp>
        <p:nvSpPr>
          <p:cNvPr id="103428" name="Google Shape;481;p40:notes"/>
          <p:cNvSpPr>
            <a:spLocks noGrp="1" noChangeArrowheads="1"/>
          </p:cNvSpPr>
          <p:nvPr>
            <p:ph type="sldNum" sz="quarter" idx="4"/>
          </p:nvPr>
        </p:nvSpPr>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9BB9E625-33CF-4238-831D-BCF9C1940585}" type="slidenum">
              <a:rPr lang="en-US" altLang="zh-CN"/>
              <a:pPr eaLnBrk="1" hangingPunct="1"/>
              <a:t>44</a:t>
            </a:fld>
            <a:endParaRPr lang="en-US" altLang="zh-C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Google Shape;488;p41:notes"/>
          <p:cNvSpPr>
            <a:spLocks noGrp="1" noRot="1" noChangeAspect="1" noTextEdit="1"/>
          </p:cNvSpPr>
          <p:nvPr>
            <p:ph type="sldImg"/>
          </p:nvPr>
        </p:nvSpPr>
        <p:spPr>
          <a:ln/>
        </p:spPr>
      </p:sp>
      <p:sp>
        <p:nvSpPr>
          <p:cNvPr id="101379" name="Google Shape;489;p41:notes"/>
          <p:cNvSpPr>
            <a:spLocks noGrp="1"/>
          </p:cNvSpPr>
          <p:nvPr>
            <p:ph type="body" idx="1"/>
          </p:nvPr>
        </p:nvSpPr>
        <p:spPr>
          <a:noFill/>
          <a:ln>
            <a:miter lim="800000"/>
          </a:ln>
        </p:spPr>
        <p:txBody>
          <a:bodyPr>
            <a:noAutofit/>
          </a:bodyPr>
          <a:lstStyle/>
          <a:p>
            <a:pPr marL="0" marR="0" lvl="0" indent="0" algn="l" rtl="0">
              <a:lnSpc>
                <a:spcPct val="100000"/>
              </a:lnSpc>
              <a:spcBef>
                <a:spcPts val="0"/>
              </a:spcBef>
              <a:spcAft>
                <a:spcPts val="0"/>
              </a:spcAft>
              <a:buClr>
                <a:srgbClr val="5D686E"/>
              </a:buClr>
              <a:buSzPts val="1200"/>
              <a:buFont typeface="Open Sans"/>
              <a:buNone/>
            </a:pPr>
            <a:r>
              <a:rPr lang="zh-CN" altLang="en-US" sz="1200" dirty="0">
                <a:solidFill>
                  <a:srgbClr val="5D686E"/>
                </a:solidFill>
                <a:latin typeface="Open Sans"/>
                <a:ea typeface="+mn-ea"/>
                <a:cs typeface="Open Sans"/>
                <a:sym typeface="Open Sans"/>
              </a:rPr>
              <a:t>活动（例如，搜索或排序列表） </a:t>
            </a:r>
          </a:p>
          <a:p>
            <a:pPr marL="0" marR="0" lvl="0" indent="0" algn="l" rtl="0">
              <a:lnSpc>
                <a:spcPct val="100000"/>
              </a:lnSpc>
              <a:spcBef>
                <a:spcPts val="0"/>
              </a:spcBef>
              <a:spcAft>
                <a:spcPts val="0"/>
              </a:spcAft>
              <a:buClr>
                <a:srgbClr val="5D686E"/>
              </a:buClr>
              <a:buSzPts val="1200"/>
              <a:buFont typeface="Open Sans"/>
              <a:buNone/>
            </a:pPr>
            <a:r>
              <a:rPr lang="zh-CN" altLang="en-US" sz="1200" dirty="0">
                <a:solidFill>
                  <a:srgbClr val="5D686E"/>
                </a:solidFill>
                <a:latin typeface="Open Sans"/>
                <a:ea typeface="+mn-ea"/>
                <a:cs typeface="Open Sans"/>
                <a:sym typeface="Open Sans"/>
              </a:rPr>
              <a:t>替代格式（例如，将 </a:t>
            </a:r>
            <a:r>
              <a:rPr lang="en-US" altLang="zh-CN" sz="1200" dirty="0">
                <a:solidFill>
                  <a:srgbClr val="5D686E"/>
                </a:solidFill>
                <a:latin typeface="Open Sans"/>
                <a:ea typeface="+mn-ea"/>
                <a:cs typeface="Open Sans"/>
                <a:sym typeface="Open Sans"/>
              </a:rPr>
              <a:t>ASCII </a:t>
            </a:r>
            <a:r>
              <a:rPr lang="zh-CN" altLang="en-US" sz="1200" dirty="0">
                <a:solidFill>
                  <a:srgbClr val="5D686E"/>
                </a:solidFill>
                <a:latin typeface="Open Sans"/>
                <a:ea typeface="+mn-ea"/>
                <a:cs typeface="Open Sans"/>
                <a:sym typeface="Open Sans"/>
              </a:rPr>
              <a:t>存储为统一码）。 </a:t>
            </a:r>
          </a:p>
          <a:p>
            <a:pPr marL="0" marR="0" lvl="0" indent="0" algn="l" rtl="0">
              <a:lnSpc>
                <a:spcPct val="100000"/>
              </a:lnSpc>
              <a:spcBef>
                <a:spcPts val="0"/>
              </a:spcBef>
              <a:spcAft>
                <a:spcPts val="0"/>
              </a:spcAft>
              <a:buClr>
                <a:srgbClr val="5D686E"/>
              </a:buClr>
              <a:buSzPts val="1200"/>
              <a:buFont typeface="Open Sans"/>
              <a:buNone/>
            </a:pPr>
            <a:r>
              <a:rPr lang="zh-CN" altLang="en-US" sz="1200" dirty="0">
                <a:solidFill>
                  <a:srgbClr val="5D686E"/>
                </a:solidFill>
                <a:latin typeface="Open Sans"/>
                <a:ea typeface="+mn-ea"/>
                <a:cs typeface="Open Sans"/>
                <a:sym typeface="Open Sans"/>
              </a:rPr>
              <a:t>在处理过程中也可能进行其他验证。可以采用无限多种方式处理域名和电子邮件地址*，从而加强对确保一致理解和分类数据的约定的需求。</a:t>
            </a:r>
            <a:r>
              <a:rPr lang="zh-CN" altLang="en-US" sz="1200" b="0" i="0" u="none" strike="noStrike" dirty="0">
                <a:solidFill>
                  <a:schemeClr val="dk1"/>
                </a:solidFill>
                <a:latin typeface="Calibri"/>
                <a:ea typeface="+mn-ea"/>
                <a:cs typeface="Calibri"/>
                <a:sym typeface="Calibri"/>
              </a:rPr>
              <a:t>*示例：通过在 </a:t>
            </a:r>
            <a:r>
              <a:rPr lang="en-US" altLang="zh-CN" sz="1200" b="0" i="0" u="none" strike="noStrike" dirty="0">
                <a:solidFill>
                  <a:schemeClr val="dk1"/>
                </a:solidFill>
                <a:latin typeface="Calibri"/>
                <a:ea typeface="+mn-ea"/>
                <a:cs typeface="Calibri"/>
                <a:sym typeface="Calibri"/>
              </a:rPr>
              <a:t>.</a:t>
            </a:r>
            <a:r>
              <a:rPr lang="en-US" altLang="zh-CN" sz="1200" b="0" i="0" u="none" strike="noStrike" dirty="0" err="1">
                <a:solidFill>
                  <a:schemeClr val="dk1"/>
                </a:solidFill>
                <a:latin typeface="Calibri"/>
                <a:ea typeface="+mn-ea"/>
                <a:cs typeface="Calibri"/>
                <a:sym typeface="Calibri"/>
              </a:rPr>
              <a:t>nz</a:t>
            </a:r>
            <a:r>
              <a:rPr lang="en-US" altLang="zh-CN" sz="1200" b="0" i="0" u="none" strike="noStrike" dirty="0">
                <a:solidFill>
                  <a:schemeClr val="dk1"/>
                </a:solidFill>
                <a:latin typeface="Calibri"/>
                <a:ea typeface="+mn-ea"/>
                <a:cs typeface="Calibri"/>
                <a:sym typeface="Calibri"/>
              </a:rPr>
              <a:t> ccTLD </a:t>
            </a:r>
            <a:r>
              <a:rPr lang="zh-CN" altLang="en-US" sz="1200" b="0" i="0" u="none" strike="noStrike" dirty="0">
                <a:solidFill>
                  <a:schemeClr val="dk1"/>
                </a:solidFill>
                <a:latin typeface="Calibri"/>
                <a:ea typeface="+mn-ea"/>
                <a:cs typeface="Calibri"/>
                <a:sym typeface="Calibri"/>
              </a:rPr>
              <a:t>中搜索来识别新西兰境内的人员；通过搜索 </a:t>
            </a:r>
            <a:r>
              <a:rPr lang="en-US" altLang="zh-CN" sz="1200" b="0" i="0" u="none" strike="noStrike" dirty="0">
                <a:solidFill>
                  <a:schemeClr val="dk1"/>
                </a:solidFill>
                <a:latin typeface="Calibri"/>
                <a:ea typeface="+mn-ea"/>
                <a:cs typeface="Calibri"/>
                <a:sym typeface="Calibri"/>
              </a:rPr>
              <a:t>user@*.pharmacist </a:t>
            </a:r>
            <a:r>
              <a:rPr lang="zh-CN" altLang="en-US" sz="1200" b="0" i="0" u="none" strike="noStrike" dirty="0">
                <a:solidFill>
                  <a:schemeClr val="dk1"/>
                </a:solidFill>
                <a:latin typeface="Calibri"/>
                <a:ea typeface="+mn-ea"/>
                <a:cs typeface="Calibri"/>
                <a:sym typeface="Calibri"/>
              </a:rPr>
              <a:t>电子邮件地址来识别药剂师。</a:t>
            </a:r>
          </a:p>
          <a:p>
            <a:pPr marL="0" lvl="0" indent="0" algn="l" rtl="0">
              <a:spcBef>
                <a:spcPts val="0"/>
              </a:spcBef>
              <a:spcAft>
                <a:spcPts val="0"/>
              </a:spcAft>
              <a:buNone/>
            </a:pPr>
            <a:endParaRPr lang="zh-CN" altLang="en-US" dirty="0"/>
          </a:p>
          <a:p>
            <a:pPr marL="0" lvl="0" indent="0" algn="l" rtl="0">
              <a:spcBef>
                <a:spcPts val="0"/>
              </a:spcBef>
              <a:spcAft>
                <a:spcPts val="0"/>
              </a:spcAft>
              <a:buNone/>
            </a:pPr>
            <a:r>
              <a:rPr lang="zh-CN" altLang="en-US" dirty="0"/>
              <a:t>建议： </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鉴于统一码标准不断扩展，应检查应用程序或服务创建时未定义的码点，以确保码点不会“破坏”用户体验。底层操作系统字体缺失可能导致生成无法显示的字符（通常使用“”字符表示此类字符），但这种情况不应导致致命崩溃。</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使用受支持且启用统一码的 </a:t>
            </a:r>
            <a:r>
              <a:rPr lang="en-US" altLang="zh-CN" sz="1200" dirty="0">
                <a:solidFill>
                  <a:schemeClr val="dk1"/>
                </a:solidFill>
                <a:latin typeface="Calibri"/>
                <a:ea typeface="+mn-ea"/>
                <a:cs typeface="Calibri"/>
                <a:sym typeface="Calibri"/>
              </a:rPr>
              <a:t>API</a:t>
            </a:r>
            <a:r>
              <a:rPr lang="zh-CN" altLang="en-US" sz="1200" dirty="0">
                <a:solidFill>
                  <a:schemeClr val="dk1"/>
                </a:solidFill>
                <a:latin typeface="Calibri"/>
                <a:ea typeface="+mn-ea"/>
                <a:cs typeface="Calibri"/>
                <a:sym typeface="Calibri"/>
              </a:rPr>
              <a:t>。</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将最新的国际化域名应用 </a:t>
            </a:r>
            <a:r>
              <a:rPr lang="en-US" altLang="zh-CN" sz="1200" dirty="0">
                <a:solidFill>
                  <a:schemeClr val="dk1"/>
                </a:solidFill>
                <a:latin typeface="Calibri"/>
                <a:ea typeface="+mn-ea"/>
                <a:cs typeface="Calibri"/>
                <a:sym typeface="Calibri"/>
              </a:rPr>
              <a:t>(IDNA) </a:t>
            </a:r>
            <a:r>
              <a:rPr lang="zh-CN" altLang="en-US" sz="1200" dirty="0">
                <a:solidFill>
                  <a:schemeClr val="dk1"/>
                </a:solidFill>
                <a:latin typeface="Calibri"/>
                <a:ea typeface="+mn-ea"/>
                <a:cs typeface="Calibri"/>
                <a:sym typeface="Calibri"/>
              </a:rPr>
              <a:t>协议 </a:t>
            </a:r>
            <a:r>
              <a:rPr lang="en-US" altLang="zh-CN" sz="1200" dirty="0">
                <a:solidFill>
                  <a:schemeClr val="dk1"/>
                </a:solidFill>
                <a:latin typeface="Calibri"/>
                <a:ea typeface="+mn-ea"/>
                <a:cs typeface="Calibri"/>
                <a:sym typeface="Calibri"/>
              </a:rPr>
              <a:t>[http://tools.ietf.org/html/rfc5891] </a:t>
            </a:r>
            <a:r>
              <a:rPr lang="zh-CN" altLang="en-US" sz="1200" dirty="0">
                <a:solidFill>
                  <a:schemeClr val="dk1"/>
                </a:solidFill>
                <a:latin typeface="Calibri"/>
                <a:ea typeface="+mn-ea"/>
                <a:cs typeface="Calibri"/>
                <a:sym typeface="Calibri"/>
              </a:rPr>
              <a:t>和表格 </a:t>
            </a:r>
            <a:r>
              <a:rPr lang="en-US" altLang="zh-CN" sz="1200" dirty="0">
                <a:solidFill>
                  <a:schemeClr val="dk1"/>
                </a:solidFill>
                <a:latin typeface="Calibri"/>
                <a:ea typeface="+mn-ea"/>
                <a:cs typeface="Calibri"/>
                <a:sym typeface="Calibri"/>
              </a:rPr>
              <a:t>[http://tools.ietf.org/html/rfc5892] </a:t>
            </a:r>
            <a:r>
              <a:rPr lang="zh-CN" altLang="en-US" sz="1200" dirty="0">
                <a:solidFill>
                  <a:schemeClr val="dk1"/>
                </a:solidFill>
                <a:latin typeface="Calibri"/>
                <a:ea typeface="+mn-ea"/>
                <a:cs typeface="Calibri"/>
                <a:sym typeface="Calibri"/>
              </a:rPr>
              <a:t>文件用于国际化域名 </a:t>
            </a:r>
            <a:r>
              <a:rPr lang="en-US" altLang="zh-CN" sz="1200" dirty="0">
                <a:solidFill>
                  <a:schemeClr val="dk1"/>
                </a:solidFill>
                <a:latin typeface="Calibri"/>
                <a:ea typeface="+mn-ea"/>
                <a:cs typeface="Calibri"/>
                <a:sym typeface="Calibri"/>
              </a:rPr>
              <a:t>(IDN)</a:t>
            </a:r>
            <a:r>
              <a:rPr lang="zh-CN" altLang="en-US" sz="1200" dirty="0">
                <a:solidFill>
                  <a:schemeClr val="dk1"/>
                </a:solidFill>
                <a:latin typeface="Calibri"/>
                <a:ea typeface="+mn-ea"/>
                <a:cs typeface="Calibri"/>
                <a:sym typeface="Calibri"/>
              </a:rPr>
              <a:t>。</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尽可能使用 </a:t>
            </a:r>
            <a:r>
              <a:rPr lang="en-US" altLang="zh-CN" sz="1200" dirty="0">
                <a:solidFill>
                  <a:schemeClr val="dk1"/>
                </a:solidFill>
                <a:latin typeface="Calibri"/>
                <a:ea typeface="+mn-ea"/>
                <a:cs typeface="Calibri"/>
                <a:sym typeface="Calibri"/>
              </a:rPr>
              <a:t>UTF-8 </a:t>
            </a:r>
            <a:r>
              <a:rPr lang="zh-CN" altLang="en-US" sz="1200" dirty="0">
                <a:solidFill>
                  <a:schemeClr val="dk1"/>
                </a:solidFill>
                <a:latin typeface="Calibri"/>
                <a:ea typeface="+mn-ea"/>
                <a:cs typeface="Calibri"/>
                <a:sym typeface="Calibri"/>
              </a:rPr>
              <a:t>格式进行处理。 </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确保产品或功能按预期处理数字。例如，</a:t>
            </a:r>
            <a:r>
              <a:rPr lang="en-US" altLang="zh-CN" sz="1200" dirty="0">
                <a:solidFill>
                  <a:schemeClr val="dk1"/>
                </a:solidFill>
                <a:latin typeface="Calibri"/>
                <a:ea typeface="+mn-ea"/>
                <a:cs typeface="Calibri"/>
                <a:sym typeface="Calibri"/>
              </a:rPr>
              <a:t>ASCII </a:t>
            </a:r>
            <a:r>
              <a:rPr lang="zh-CN" altLang="en-US" sz="1200" dirty="0">
                <a:solidFill>
                  <a:schemeClr val="dk1"/>
                </a:solidFill>
                <a:latin typeface="Calibri"/>
                <a:ea typeface="+mn-ea"/>
                <a:cs typeface="Calibri"/>
                <a:sym typeface="Calibri"/>
              </a:rPr>
              <a:t>数字和亚洲表意数字表示形式应视为数字。</a:t>
            </a:r>
            <a:r>
              <a:rPr lang="en-US" altLang="zh-CN" sz="1200" dirty="0">
                <a:solidFill>
                  <a:schemeClr val="dk1"/>
                </a:solidFill>
                <a:latin typeface="Calibri"/>
                <a:ea typeface="+mn-ea"/>
                <a:cs typeface="Calibri"/>
                <a:sym typeface="Calibri"/>
              </a:rPr>
              <a:t>[RFC5892</a:t>
            </a:r>
            <a:r>
              <a:rPr lang="zh-CN" altLang="en-US" sz="1200" dirty="0">
                <a:solidFill>
                  <a:schemeClr val="dk1"/>
                </a:solidFill>
                <a:latin typeface="Calibri"/>
                <a:ea typeface="+mn-ea"/>
                <a:cs typeface="Calibri"/>
                <a:sym typeface="Calibri"/>
              </a:rPr>
              <a:t>，见以上链接</a:t>
            </a:r>
            <a:r>
              <a:rPr lang="en-US" altLang="zh-CN" sz="1200" dirty="0">
                <a:solidFill>
                  <a:schemeClr val="dk1"/>
                </a:solidFill>
                <a:latin typeface="Calibri"/>
                <a:ea typeface="+mn-ea"/>
                <a:cs typeface="Calibri"/>
                <a:sym typeface="Calibri"/>
              </a:rPr>
              <a:t>]</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一起升级应用程序和服务器</a:t>
            </a:r>
            <a:r>
              <a:rPr lang="en-US" altLang="zh-CN" sz="1200" dirty="0">
                <a:solidFill>
                  <a:schemeClr val="dk1"/>
                </a:solidFill>
                <a:latin typeface="Calibri"/>
                <a:ea typeface="+mn-ea"/>
                <a:cs typeface="Calibri"/>
                <a:sym typeface="Calibri"/>
              </a:rPr>
              <a:t>/</a:t>
            </a:r>
            <a:r>
              <a:rPr lang="zh-CN" altLang="en-US" sz="1200" dirty="0">
                <a:solidFill>
                  <a:schemeClr val="dk1"/>
                </a:solidFill>
                <a:latin typeface="Calibri"/>
                <a:ea typeface="+mn-ea"/>
                <a:cs typeface="Calibri"/>
                <a:sym typeface="Calibri"/>
              </a:rPr>
              <a:t>服务。如果服务器是统一码，而客户端是非统一码（或者相反），则每次在服务器和客户端之间传输数据时，都需要将数据转换为每个代码页。</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执行代码审核，避免缓冲区溢出攻击。执行字符转换时，文本字符串长度可能出现大幅增减。</a:t>
            </a:r>
          </a:p>
        </p:txBody>
      </p:sp>
      <p:sp>
        <p:nvSpPr>
          <p:cNvPr id="104452" name="Google Shape;490;p41:notes"/>
          <p:cNvSpPr>
            <a:spLocks noGrp="1" noChangeArrowheads="1"/>
          </p:cNvSpPr>
          <p:nvPr>
            <p:ph type="sldNum" sz="quarter" idx="4"/>
          </p:nvPr>
        </p:nvSpPr>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4633C88-575E-4F02-A41B-6AFB4C128D6B}" type="slidenum">
              <a:rPr lang="en-US" altLang="zh-CN"/>
              <a:pPr eaLnBrk="1" hangingPunct="1"/>
              <a:t>45</a:t>
            </a:fld>
            <a:endParaRPr lang="en-US"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Google Shape;497;p42:notes"/>
          <p:cNvSpPr>
            <a:spLocks noGrp="1" noRot="1" noChangeAspect="1" noTextEdit="1"/>
          </p:cNvSpPr>
          <p:nvPr>
            <p:ph type="sldImg"/>
          </p:nvPr>
        </p:nvSpPr>
        <p:spPr>
          <a:ln/>
        </p:spPr>
      </p:sp>
      <p:sp>
        <p:nvSpPr>
          <p:cNvPr id="103427" name="Google Shape;498;p42:notes"/>
          <p:cNvSpPr>
            <a:spLocks noGrp="1"/>
          </p:cNvSpPr>
          <p:nvPr>
            <p:ph type="body" idx="1"/>
          </p:nvPr>
        </p:nvSpPr>
        <p:spPr>
          <a:noFill/>
          <a:ln>
            <a:miter lim="800000"/>
          </a:ln>
        </p:spPr>
        <p:txBody>
          <a:bodyPr>
            <a:noAutofit/>
          </a:bodyPr>
          <a:lstStyle/>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当底层操作系统支持使用的文字，并且字符串以统一码存储时，显示域名和电子邮件地址通常很简单；否则，可能需要进行特定于应用程序的转换。</a:t>
            </a:r>
          </a:p>
          <a:p>
            <a:pPr marL="0" lvl="0" indent="0" algn="l" rtl="0">
              <a:spcBef>
                <a:spcPts val="0"/>
              </a:spcBef>
              <a:spcAft>
                <a:spcPts val="0"/>
              </a:spcAft>
              <a:buNone/>
            </a:pPr>
            <a:endParaRPr lang="zh-CN" altLang="en-US" sz="1200" dirty="0">
              <a:solidFill>
                <a:schemeClr val="dk1"/>
              </a:solidFill>
              <a:latin typeface="Calibri"/>
              <a:ea typeface="Calibri"/>
              <a:cs typeface="Calibri"/>
              <a:sym typeface="Calibri"/>
            </a:endParaRP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建议 </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显示底层操作系统支持的所有统一码码点。如果应用程序维护自身的字体集，应为操作系统中可用的字体集合提供全面的统一码支持。</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在开发应用程序或服务时，或在运营注册管理机构时，请考虑支持的语言，并确保操作系统和应用程序涵盖这些语言。</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显示前将非统一码数据转换为统一码。例如，最终用户应该看到“</a:t>
            </a:r>
            <a:r>
              <a:rPr lang="en-US" altLang="zh-CN" sz="1200" dirty="0">
                <a:solidFill>
                  <a:schemeClr val="dk1"/>
                </a:solidFill>
                <a:latin typeface="Calibri"/>
                <a:ea typeface="+mn-ea"/>
                <a:cs typeface="Calibri"/>
                <a:sym typeface="Calibri"/>
              </a:rPr>
              <a:t>everyone.</a:t>
            </a:r>
            <a:r>
              <a:rPr lang="ja-JP" altLang="en-US" sz="1200" dirty="0">
                <a:solidFill>
                  <a:schemeClr val="dk1"/>
                </a:solidFill>
                <a:latin typeface="Calibri"/>
                <a:ea typeface="+mn-ea"/>
                <a:cs typeface="Calibri"/>
                <a:sym typeface="Calibri"/>
              </a:rPr>
              <a:t>みんな”</a:t>
            </a:r>
            <a:r>
              <a:rPr lang="zh-CN" altLang="en-US" sz="1200" dirty="0">
                <a:solidFill>
                  <a:schemeClr val="dk1"/>
                </a:solidFill>
                <a:latin typeface="Calibri"/>
                <a:ea typeface="+mn-ea"/>
                <a:cs typeface="Calibri"/>
                <a:sym typeface="Calibri"/>
              </a:rPr>
              <a:t>而不是“</a:t>
            </a:r>
            <a:r>
              <a:rPr lang="en-US" altLang="zh-CN" sz="1200" dirty="0" err="1">
                <a:solidFill>
                  <a:schemeClr val="dk1"/>
                </a:solidFill>
                <a:latin typeface="Calibri"/>
                <a:ea typeface="+mn-ea"/>
                <a:cs typeface="Calibri"/>
                <a:sym typeface="Calibri"/>
              </a:rPr>
              <a:t>everyone.xn</a:t>
            </a:r>
            <a:r>
              <a:rPr lang="en-US" altLang="zh-CN" sz="1200" dirty="0">
                <a:solidFill>
                  <a:schemeClr val="dk1"/>
                </a:solidFill>
                <a:latin typeface="Calibri"/>
                <a:ea typeface="+mn-ea"/>
                <a:cs typeface="Calibri"/>
                <a:sym typeface="Calibri"/>
              </a:rPr>
              <a:t>--q9jyb4c”</a:t>
            </a:r>
            <a:r>
              <a:rPr lang="zh-CN" altLang="en-US" sz="1200" dirty="0">
                <a:solidFill>
                  <a:schemeClr val="dk1"/>
                </a:solidFill>
                <a:latin typeface="Calibri"/>
                <a:ea typeface="+mn-ea"/>
                <a:cs typeface="Calibri"/>
                <a:sym typeface="Calibri"/>
              </a:rPr>
              <a:t>。（此转换是一个 </a:t>
            </a:r>
            <a:r>
              <a:rPr lang="en-US" altLang="zh-CN" sz="1200" dirty="0">
                <a:solidFill>
                  <a:schemeClr val="dk1"/>
                </a:solidFill>
                <a:latin typeface="Calibri"/>
                <a:ea typeface="+mn-ea"/>
                <a:cs typeface="Calibri"/>
                <a:sym typeface="Calibri"/>
              </a:rPr>
              <a:t>UA </a:t>
            </a:r>
            <a:r>
              <a:rPr lang="zh-CN" altLang="en-US" sz="1200" dirty="0">
                <a:solidFill>
                  <a:schemeClr val="dk1"/>
                </a:solidFill>
                <a:latin typeface="Calibri"/>
                <a:ea typeface="+mn-ea"/>
                <a:cs typeface="Calibri"/>
                <a:sym typeface="Calibri"/>
              </a:rPr>
              <a:t>就绪处理示例）。</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默认情况下显示统一码。仅当国际化域名编码文本能够提供相应优势时，才向用户显示该文本。通过将国际化域名编码的悬停文本作为缓解措施来增强统一码。</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考虑混合文字地址将变得更加普遍。某些统一码字符在人眼看来可能相同，但对于计算机来说却不同。不要假定混合文字字符串用于恶意目的（如网络钓鱼），如果用户界面调用这种字符串来引起用户的注意，请确保</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它以不损害非拉丁文字用户的方式执行此操作。如需了解有关统一码安全注意事项的更多信息，请访问：</a:t>
            </a:r>
            <a:r>
              <a:rPr lang="en-US" altLang="zh-CN" sz="1200" dirty="0">
                <a:solidFill>
                  <a:schemeClr val="dk1"/>
                </a:solidFill>
                <a:latin typeface="Calibri"/>
                <a:ea typeface="+mn-ea"/>
                <a:cs typeface="Calibri"/>
                <a:sym typeface="Calibri"/>
              </a:rPr>
              <a:t>http://unicode.org/reports/tr36/</a:t>
            </a:r>
            <a:r>
              <a:rPr lang="zh-CN" altLang="en-US" sz="1200" dirty="0">
                <a:solidFill>
                  <a:schemeClr val="dk1"/>
                </a:solidFill>
                <a:latin typeface="Calibri"/>
                <a:ea typeface="+mn-ea"/>
                <a:cs typeface="Calibri"/>
                <a:sym typeface="Calibri"/>
              </a:rPr>
              <a:t>。 </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使用统一码 </a:t>
            </a:r>
            <a:r>
              <a:rPr lang="en-US" altLang="zh-CN" sz="1200" dirty="0">
                <a:solidFill>
                  <a:schemeClr val="dk1"/>
                </a:solidFill>
                <a:latin typeface="Calibri"/>
                <a:ea typeface="+mn-ea"/>
                <a:cs typeface="Calibri"/>
                <a:sym typeface="Calibri"/>
              </a:rPr>
              <a:t>IDNA </a:t>
            </a:r>
            <a:r>
              <a:rPr lang="zh-CN" altLang="en-US" sz="1200" dirty="0">
                <a:solidFill>
                  <a:schemeClr val="dk1"/>
                </a:solidFill>
                <a:latin typeface="Calibri"/>
                <a:ea typeface="+mn-ea"/>
                <a:cs typeface="Calibri"/>
                <a:sym typeface="Calibri"/>
              </a:rPr>
              <a:t>兼容性处理来符合用户预期。如需了解更多信息，请访问：</a:t>
            </a:r>
            <a:r>
              <a:rPr lang="en-US" altLang="zh-CN" sz="1200" dirty="0">
                <a:solidFill>
                  <a:schemeClr val="dk1"/>
                </a:solidFill>
                <a:latin typeface="Calibri"/>
                <a:ea typeface="+mn-ea"/>
                <a:cs typeface="Calibri"/>
                <a:sym typeface="Calibri"/>
              </a:rPr>
              <a:t>http://unicode.org/reports/tr46/</a:t>
            </a:r>
            <a:r>
              <a:rPr lang="zh-CN" altLang="en-US" sz="1200" dirty="0">
                <a:solidFill>
                  <a:schemeClr val="dk1"/>
                </a:solidFill>
                <a:latin typeface="Calibri"/>
                <a:ea typeface="+mn-ea"/>
                <a:cs typeface="Calibri"/>
                <a:sym typeface="Calibri"/>
              </a:rPr>
              <a:t>。</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请注意未分配和不允许的字符。如需了解更多信息，请参阅 </a:t>
            </a:r>
            <a:r>
              <a:rPr lang="en-US" altLang="zh-CN" sz="1200" dirty="0">
                <a:solidFill>
                  <a:schemeClr val="dk1"/>
                </a:solidFill>
                <a:latin typeface="Calibri"/>
                <a:ea typeface="+mn-ea"/>
                <a:cs typeface="Calibri"/>
                <a:sym typeface="Calibri"/>
              </a:rPr>
              <a:t>RFC 5892</a:t>
            </a:r>
            <a:r>
              <a:rPr lang="zh-CN" altLang="en-US" sz="1200" dirty="0">
                <a:solidFill>
                  <a:schemeClr val="dk1"/>
                </a:solidFill>
                <a:latin typeface="Calibri"/>
                <a:ea typeface="+mn-ea"/>
                <a:cs typeface="Calibri"/>
                <a:sym typeface="Calibri"/>
              </a:rPr>
              <a:t>：</a:t>
            </a:r>
            <a:r>
              <a:rPr lang="en-US" altLang="zh-CN" sz="1200" dirty="0">
                <a:solidFill>
                  <a:schemeClr val="dk1"/>
                </a:solidFill>
                <a:latin typeface="Calibri"/>
                <a:ea typeface="+mn-ea"/>
                <a:cs typeface="Calibri"/>
                <a:sym typeface="Calibri"/>
              </a:rPr>
              <a:t>https://tools.ietf.org/rfc/rfc5892.txt</a:t>
            </a:r>
            <a:r>
              <a:rPr lang="zh-CN" altLang="en-US" sz="1200" dirty="0">
                <a:solidFill>
                  <a:schemeClr val="dk1"/>
                </a:solidFill>
                <a:latin typeface="Calibri"/>
                <a:ea typeface="+mn-ea"/>
                <a:cs typeface="Calibri"/>
                <a:sym typeface="Calibri"/>
              </a:rPr>
              <a:t>。</a:t>
            </a:r>
          </a:p>
        </p:txBody>
      </p:sp>
      <p:sp>
        <p:nvSpPr>
          <p:cNvPr id="105476" name="Google Shape;499;p42:notes"/>
          <p:cNvSpPr>
            <a:spLocks noGrp="1" noChangeArrowheads="1"/>
          </p:cNvSpPr>
          <p:nvPr>
            <p:ph type="sldNum" sz="quarter" idx="4"/>
          </p:nvPr>
        </p:nvSpPr>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CA4E7DCF-8808-45D5-BD58-E5421D7E9146}" type="slidenum">
              <a:rPr lang="en-US" altLang="zh-CN"/>
              <a:pPr eaLnBrk="1" hangingPunct="1"/>
              <a:t>46</a:t>
            </a:fld>
            <a:endParaRPr lang="en-US"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Google Shape;506;p43:notes"/>
          <p:cNvSpPr>
            <a:spLocks noGrp="1" noRot="1" noChangeAspect="1" noTextEdit="1"/>
          </p:cNvSpPr>
          <p:nvPr>
            <p:ph type="sldImg"/>
          </p:nvPr>
        </p:nvSpPr>
        <p:spPr>
          <a:ln/>
        </p:spPr>
      </p:sp>
      <p:sp>
        <p:nvSpPr>
          <p:cNvPr id="105475" name="Google Shape;507;p43:notes"/>
          <p:cNvSpPr>
            <a:spLocks noGrp="1"/>
          </p:cNvSpPr>
          <p:nvPr>
            <p:ph type="body" idx="1"/>
          </p:nvPr>
        </p:nvSpPr>
        <p:spPr>
          <a:noFill/>
          <a:ln>
            <a:miter lim="800000"/>
          </a:ln>
        </p:spPr>
        <p:txBody>
          <a:bodyPr>
            <a:noAutofit/>
          </a:bodyPr>
          <a:lstStyle/>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当底层操作系统支持使用的文字，并且字符串以统一码存储时，显示域名和电子邮件地址通常很简单；否则，可能需要进行特定于应用程序的转换。</a:t>
            </a:r>
          </a:p>
          <a:p>
            <a:pPr marL="0" lvl="0" indent="0" algn="l" rtl="0">
              <a:spcBef>
                <a:spcPts val="0"/>
              </a:spcBef>
              <a:spcAft>
                <a:spcPts val="0"/>
              </a:spcAft>
              <a:buNone/>
            </a:pPr>
            <a:endParaRPr lang="zh-CN" altLang="en-US" sz="1200" dirty="0">
              <a:solidFill>
                <a:schemeClr val="dk1"/>
              </a:solidFill>
              <a:latin typeface="Calibri"/>
              <a:ea typeface="Calibri"/>
              <a:cs typeface="Calibri"/>
              <a:sym typeface="Calibri"/>
            </a:endParaRP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建议 </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显示底层操作系统支持的所有统一码码点。如果应用程序维护自身的字体集，应为操作系统中可用的字体集合提供全面的统一码支持。</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在开发应用程序或服务时，或在运营注册管理机构时，请考虑支持的语言，并确保操作系统和应用程序涵盖这些语言。</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显示前将非统一码数据转换为统一码。例如，最终用户应该看到“</a:t>
            </a:r>
            <a:r>
              <a:rPr lang="en-US" altLang="zh-CN" sz="1200" dirty="0">
                <a:solidFill>
                  <a:schemeClr val="dk1"/>
                </a:solidFill>
                <a:latin typeface="Calibri"/>
                <a:ea typeface="+mn-ea"/>
                <a:cs typeface="Calibri"/>
                <a:sym typeface="Calibri"/>
              </a:rPr>
              <a:t>everyone.</a:t>
            </a:r>
            <a:r>
              <a:rPr lang="ja-JP" altLang="en-US" sz="1200" dirty="0">
                <a:solidFill>
                  <a:schemeClr val="dk1"/>
                </a:solidFill>
                <a:latin typeface="Calibri"/>
                <a:ea typeface="+mn-ea"/>
                <a:cs typeface="Calibri"/>
                <a:sym typeface="Calibri"/>
              </a:rPr>
              <a:t>みんな”</a:t>
            </a:r>
            <a:r>
              <a:rPr lang="zh-CN" altLang="en-US" sz="1200" dirty="0">
                <a:solidFill>
                  <a:schemeClr val="dk1"/>
                </a:solidFill>
                <a:latin typeface="Calibri"/>
                <a:ea typeface="+mn-ea"/>
                <a:cs typeface="Calibri"/>
                <a:sym typeface="Calibri"/>
              </a:rPr>
              <a:t>而不是“</a:t>
            </a:r>
            <a:r>
              <a:rPr lang="en-US" altLang="zh-CN" sz="1200" dirty="0" err="1">
                <a:solidFill>
                  <a:schemeClr val="dk1"/>
                </a:solidFill>
                <a:latin typeface="Calibri"/>
                <a:ea typeface="+mn-ea"/>
                <a:cs typeface="Calibri"/>
                <a:sym typeface="Calibri"/>
              </a:rPr>
              <a:t>everyone.xn</a:t>
            </a:r>
            <a:r>
              <a:rPr lang="en-US" altLang="zh-CN" sz="1200" dirty="0">
                <a:solidFill>
                  <a:schemeClr val="dk1"/>
                </a:solidFill>
                <a:latin typeface="Calibri"/>
                <a:ea typeface="+mn-ea"/>
                <a:cs typeface="Calibri"/>
                <a:sym typeface="Calibri"/>
              </a:rPr>
              <a:t>--q9jyb4c”</a:t>
            </a:r>
            <a:r>
              <a:rPr lang="zh-CN" altLang="en-US" sz="1200" dirty="0">
                <a:solidFill>
                  <a:schemeClr val="dk1"/>
                </a:solidFill>
                <a:latin typeface="Calibri"/>
                <a:ea typeface="+mn-ea"/>
                <a:cs typeface="Calibri"/>
                <a:sym typeface="Calibri"/>
              </a:rPr>
              <a:t>。（此转换是一个 </a:t>
            </a:r>
            <a:r>
              <a:rPr lang="en-US" altLang="zh-CN" sz="1200" dirty="0">
                <a:solidFill>
                  <a:schemeClr val="dk1"/>
                </a:solidFill>
                <a:latin typeface="Calibri"/>
                <a:ea typeface="+mn-ea"/>
                <a:cs typeface="Calibri"/>
                <a:sym typeface="Calibri"/>
              </a:rPr>
              <a:t>UA </a:t>
            </a:r>
            <a:r>
              <a:rPr lang="zh-CN" altLang="en-US" sz="1200" dirty="0">
                <a:solidFill>
                  <a:schemeClr val="dk1"/>
                </a:solidFill>
                <a:latin typeface="Calibri"/>
                <a:ea typeface="+mn-ea"/>
                <a:cs typeface="Calibri"/>
                <a:sym typeface="Calibri"/>
              </a:rPr>
              <a:t>就绪处理示例）。</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默认情况下显示统一码。仅当国际化域名编码文本能够提供相应优势时，才向用户显示该文本。通过将国际化域名编码的悬停文本作为缓解措施来增强统一码。</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考虑混合文字地址将变得更加普遍。某些统一码字符在人眼看来可能相同，但对于计算机来说却不同。不要假定混合文字字符串用于恶意目的（如网络钓鱼），如果用户界面调用这种字符串来引起用户的注意，请确保</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它以不损害非拉丁文字用户的方式执行此操作。如需了解有关统一码安全注意事项的更多信息，请访问：</a:t>
            </a:r>
            <a:r>
              <a:rPr lang="en-US" altLang="zh-CN" sz="1200" dirty="0">
                <a:solidFill>
                  <a:schemeClr val="dk1"/>
                </a:solidFill>
                <a:latin typeface="Calibri"/>
                <a:ea typeface="+mn-ea"/>
                <a:cs typeface="Calibri"/>
                <a:sym typeface="Calibri"/>
              </a:rPr>
              <a:t>http://unicode.org/reports/tr36/</a:t>
            </a:r>
            <a:r>
              <a:rPr lang="zh-CN" altLang="en-US" sz="1200" dirty="0">
                <a:solidFill>
                  <a:schemeClr val="dk1"/>
                </a:solidFill>
                <a:latin typeface="Calibri"/>
                <a:ea typeface="+mn-ea"/>
                <a:cs typeface="Calibri"/>
                <a:sym typeface="Calibri"/>
              </a:rPr>
              <a:t>。 </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使用统一码 </a:t>
            </a:r>
            <a:r>
              <a:rPr lang="en-US" altLang="zh-CN" sz="1200" dirty="0">
                <a:solidFill>
                  <a:schemeClr val="dk1"/>
                </a:solidFill>
                <a:latin typeface="Calibri"/>
                <a:ea typeface="+mn-ea"/>
                <a:cs typeface="Calibri"/>
                <a:sym typeface="Calibri"/>
              </a:rPr>
              <a:t>IDNA </a:t>
            </a:r>
            <a:r>
              <a:rPr lang="zh-CN" altLang="en-US" sz="1200" dirty="0">
                <a:solidFill>
                  <a:schemeClr val="dk1"/>
                </a:solidFill>
                <a:latin typeface="Calibri"/>
                <a:ea typeface="+mn-ea"/>
                <a:cs typeface="Calibri"/>
                <a:sym typeface="Calibri"/>
              </a:rPr>
              <a:t>兼容性处理来符合用户预期。如需了解更多信息，请访问：</a:t>
            </a:r>
            <a:r>
              <a:rPr lang="en-US" altLang="zh-CN" sz="1200" dirty="0">
                <a:solidFill>
                  <a:schemeClr val="dk1"/>
                </a:solidFill>
                <a:latin typeface="Calibri"/>
                <a:ea typeface="+mn-ea"/>
                <a:cs typeface="Calibri"/>
                <a:sym typeface="Calibri"/>
              </a:rPr>
              <a:t>http://unicode.org/reports/tr46/</a:t>
            </a:r>
            <a:r>
              <a:rPr lang="zh-CN" altLang="en-US" sz="1200" dirty="0">
                <a:solidFill>
                  <a:schemeClr val="dk1"/>
                </a:solidFill>
                <a:latin typeface="Calibri"/>
                <a:ea typeface="+mn-ea"/>
                <a:cs typeface="Calibri"/>
                <a:sym typeface="Calibri"/>
              </a:rPr>
              <a:t>。</a:t>
            </a:r>
          </a:p>
          <a:p>
            <a:pPr marL="0" lvl="0" indent="0" algn="l" rtl="0">
              <a:spcBef>
                <a:spcPts val="0"/>
              </a:spcBef>
              <a:spcAft>
                <a:spcPts val="0"/>
              </a:spcAft>
              <a:buNone/>
            </a:pPr>
            <a:r>
              <a:rPr lang="zh-CN" altLang="en-US" sz="1200" dirty="0">
                <a:solidFill>
                  <a:schemeClr val="dk1"/>
                </a:solidFill>
                <a:latin typeface="Calibri"/>
                <a:ea typeface="+mn-ea"/>
                <a:cs typeface="Calibri"/>
                <a:sym typeface="Calibri"/>
              </a:rPr>
              <a:t>请注意未分配和不允许的字符。如需了解更多信息，请参阅 </a:t>
            </a:r>
            <a:r>
              <a:rPr lang="en-US" altLang="zh-CN" sz="1200" dirty="0">
                <a:solidFill>
                  <a:schemeClr val="dk1"/>
                </a:solidFill>
                <a:latin typeface="Calibri"/>
                <a:ea typeface="+mn-ea"/>
                <a:cs typeface="Calibri"/>
                <a:sym typeface="Calibri"/>
              </a:rPr>
              <a:t>RFC 5892</a:t>
            </a:r>
            <a:r>
              <a:rPr lang="zh-CN" altLang="en-US" sz="1200" dirty="0">
                <a:solidFill>
                  <a:schemeClr val="dk1"/>
                </a:solidFill>
                <a:latin typeface="Calibri"/>
                <a:ea typeface="+mn-ea"/>
                <a:cs typeface="Calibri"/>
                <a:sym typeface="Calibri"/>
              </a:rPr>
              <a:t>：</a:t>
            </a:r>
            <a:r>
              <a:rPr lang="en-US" altLang="zh-CN" sz="1200" dirty="0">
                <a:solidFill>
                  <a:schemeClr val="dk1"/>
                </a:solidFill>
                <a:latin typeface="Calibri"/>
                <a:ea typeface="+mn-ea"/>
                <a:cs typeface="Calibri"/>
                <a:sym typeface="Calibri"/>
              </a:rPr>
              <a:t>https://tools.ietf.org/rfc/rfc5892.txt</a:t>
            </a:r>
            <a:r>
              <a:rPr lang="zh-CN" altLang="en-US" sz="1200" dirty="0">
                <a:solidFill>
                  <a:schemeClr val="dk1"/>
                </a:solidFill>
                <a:latin typeface="Calibri"/>
                <a:ea typeface="+mn-ea"/>
                <a:cs typeface="Calibri"/>
                <a:sym typeface="Calibri"/>
              </a:rPr>
              <a:t>。</a:t>
            </a:r>
          </a:p>
        </p:txBody>
      </p:sp>
      <p:sp>
        <p:nvSpPr>
          <p:cNvPr id="106500" name="Google Shape;508;p43:notes"/>
          <p:cNvSpPr>
            <a:spLocks noGrp="1" noChangeArrowheads="1"/>
          </p:cNvSpPr>
          <p:nvPr>
            <p:ph type="sldNum" sz="quarter" idx="4"/>
          </p:nvPr>
        </p:nvSpPr>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D7504A6A-E772-46ED-888E-CD265B4E99F0}" type="slidenum">
              <a:rPr lang="en-US" altLang="zh-CN"/>
              <a:pPr eaLnBrk="1" hangingPunct="1"/>
              <a:t>47</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Google Shape;84;p2: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64515" name="Google Shape;85;p2:notes"/>
          <p:cNvSpPr>
            <a:spLocks noGrp="1" noRot="1" noChangeAspect="1" noTextEdit="1"/>
          </p:cNvSpPr>
          <p:nvPr>
            <p:ph type="sldImg"/>
          </p:nvPr>
        </p:nvSpPr>
        <p:spPr>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Google Shape;107;p5: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65539" name="Google Shape;108;p5:notes"/>
          <p:cNvSpPr>
            <a:spLocks noGrp="1" noRot="1" noChangeAspect="1" noTextEdit="1"/>
          </p:cNvSpPr>
          <p:nvPr>
            <p:ph type="sldImg"/>
          </p:nvPr>
        </p:nvSpPr>
        <p:spPr>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Google Shape;164;p7: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66563" name="Google Shape;165;p7:notes"/>
          <p:cNvSpPr>
            <a:spLocks noGrp="1" noRot="1" noChangeAspect="1" noTextEdit="1"/>
          </p:cNvSpPr>
          <p:nvPr>
            <p:ph type="sldImg"/>
          </p:nvPr>
        </p:nvSpPr>
        <p:spPr>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Google Shape;170;p8: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67587" name="Google Shape;171;p8:notes"/>
          <p:cNvSpPr>
            <a:spLocks noGrp="1" noRot="1" noChangeAspect="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Google Shape;236;p11:notes"/>
          <p:cNvSpPr>
            <a:spLocks noGrp="1" noChangeArrowheads="1"/>
          </p:cNvSpPr>
          <p:nvPr>
            <p:ph type="body" idx="1"/>
          </p:nvPr>
        </p:nvSpPr>
        <p:spPr>
          <a:ln/>
        </p:spPr>
        <p:txBody>
          <a:bodyPr/>
          <a:lstStyle/>
          <a:p>
            <a:pPr defTabSz="914400" eaLnBrk="1" hangingPunct="1">
              <a:spcBef>
                <a:spcPct val="0"/>
              </a:spcBef>
              <a:buClr>
                <a:srgbClr val="000000"/>
              </a:buClr>
            </a:pPr>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68611" name="Google Shape;237;p11:notes"/>
          <p:cNvSpPr>
            <a:spLocks noGrp="1" noRot="1" noChangeAspect="1" noTextEdit="1"/>
          </p:cNvSpPr>
          <p:nvPr>
            <p:ph type="sldImg"/>
          </p:nvPr>
        </p:nvSpPr>
        <p:spPr>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Long">
    <p:bg>
      <p:bgPr>
        <a:solidFill>
          <a:schemeClr val="accent1"/>
        </a:solidFill>
        <a:effectLst/>
      </p:bgPr>
    </p:bg>
    <p:spTree>
      <p:nvGrpSpPr>
        <p:cNvPr id="1" name=""/>
        <p:cNvGrpSpPr/>
        <p:nvPr/>
      </p:nvGrpSpPr>
      <p:grpSpPr>
        <a:xfrm>
          <a:off x="0" y="0"/>
          <a:ext cx="0" cy="0"/>
          <a:chOff x="0" y="0"/>
          <a:chExt cx="0" cy="0"/>
        </a:xfrm>
      </p:grpSpPr>
      <p:pic>
        <p:nvPicPr>
          <p:cNvPr id="3" name="Google Shape;12;p45" descr="ua-deck_title-art.png"/>
          <p:cNvPicPr>
            <a:picLocks noChangeAspect="1" noChangeArrowheads="1"/>
          </p:cNvPicPr>
          <p:nvPr/>
        </p:nvPicPr>
        <p:blipFill>
          <a:blip r:embed="rId2">
            <a:extLst>
              <a:ext uri="{28A0092B-C50C-407E-A947-70E740481C1C}">
                <a14:useLocalDpi xmlns:a14="http://schemas.microsoft.com/office/drawing/2010/main" val="0"/>
              </a:ext>
            </a:extLst>
          </a:blip>
          <a:srcRect r="36900"/>
          <a:stretch>
            <a:fillRect/>
          </a:stretch>
        </p:blipFill>
        <p:spPr bwMode="auto">
          <a:xfrm>
            <a:off x="0" y="0"/>
            <a:ext cx="9144000"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Google Shape;13;p45"/>
          <p:cNvSpPr>
            <a:spLocks noChangeArrowheads="1"/>
          </p:cNvSpPr>
          <p:nvPr/>
        </p:nvSpPr>
        <p:spPr bwMode="auto">
          <a:xfrm>
            <a:off x="7318375" y="6465888"/>
            <a:ext cx="16922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0" rIns="0" bIns="0" anchor="ct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0000"/>
              </a:lnSpc>
            </a:pPr>
            <a:r>
              <a:rPr lang="en-US" altLang="zh-CN" sz="1200">
                <a:latin typeface="Open Sans Light" panose="020B0306030504020204" pitchFamily="34" charset="0"/>
                <a:cs typeface="Open Sans Light" panose="020B0306030504020204" pitchFamily="34" charset="0"/>
                <a:sym typeface="Open Sans Light" panose="020B0306030504020204" pitchFamily="34" charset="0"/>
              </a:rPr>
              <a:t>Universal Acceptance</a:t>
            </a:r>
          </a:p>
        </p:txBody>
      </p:sp>
      <p:sp>
        <p:nvSpPr>
          <p:cNvPr id="11" name="Google Shape;11;p45"/>
          <p:cNvSpPr txBox="1">
            <a:spLocks noGrp="1"/>
          </p:cNvSpPr>
          <p:nvPr>
            <p:ph type="title"/>
          </p:nvPr>
        </p:nvSpPr>
        <p:spPr>
          <a:xfrm>
            <a:off x="473077" y="4191337"/>
            <a:ext cx="8137524" cy="11547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lvl="1">
              <a:spcBef>
                <a:spcPct val="0"/>
              </a:spcBef>
              <a:spcAft>
                <a:spcPct val="0"/>
              </a:spcAft>
              <a:buSzPts val="1400"/>
              <a:buNone/>
              <a:defRPr sz="1800"/>
            </a:lvl2pPr>
            <a:lvl3pPr lvl="2">
              <a:spcBef>
                <a:spcPct val="0"/>
              </a:spcBef>
              <a:spcAft>
                <a:spcPct val="0"/>
              </a:spcAft>
              <a:buSzPts val="1400"/>
              <a:buNone/>
              <a:defRPr sz="1800"/>
            </a:lvl3pPr>
            <a:lvl4pPr lvl="3">
              <a:spcBef>
                <a:spcPct val="0"/>
              </a:spcBef>
              <a:spcAft>
                <a:spcPct val="0"/>
              </a:spcAft>
              <a:buSzPts val="1400"/>
              <a:buNone/>
              <a:defRPr sz="1800"/>
            </a:lvl4pPr>
            <a:lvl5pPr lvl="4">
              <a:spcBef>
                <a:spcPct val="0"/>
              </a:spcBef>
              <a:spcAft>
                <a:spcPct val="0"/>
              </a:spcAft>
              <a:buSzPts val="1400"/>
              <a:buNone/>
              <a:defRPr sz="1800"/>
            </a:lvl5pPr>
            <a:lvl6pPr lvl="5">
              <a:spcBef>
                <a:spcPct val="0"/>
              </a:spcBef>
              <a:spcAft>
                <a:spcPct val="0"/>
              </a:spcAft>
              <a:buSzPts val="1400"/>
              <a:buNone/>
              <a:defRPr sz="1800"/>
            </a:lvl6pPr>
            <a:lvl7pPr lvl="6">
              <a:spcBef>
                <a:spcPct val="0"/>
              </a:spcBef>
              <a:spcAft>
                <a:spcPct val="0"/>
              </a:spcAft>
              <a:buSzPts val="1400"/>
              <a:buNone/>
              <a:defRPr sz="1800"/>
            </a:lvl7pPr>
            <a:lvl8pPr lvl="7">
              <a:spcBef>
                <a:spcPct val="0"/>
              </a:spcBef>
              <a:spcAft>
                <a:spcPct val="0"/>
              </a:spcAft>
              <a:buSzPts val="1400"/>
              <a:buNone/>
              <a:defRPr sz="1800"/>
            </a:lvl8pPr>
            <a:lvl9pPr lvl="8">
              <a:spcBef>
                <a:spcPct val="0"/>
              </a:spcBef>
              <a:spcAft>
                <a:spcPct val="0"/>
              </a:spcAft>
              <a:buSzPts val="1400"/>
              <a:buNone/>
              <a:defRPr sz="1800"/>
            </a:lvl9pPr>
          </a:lstStyle>
          <a:p>
            <a:endParaRPr noProof="0"/>
          </a:p>
        </p:txBody>
      </p:sp>
      <p:pic>
        <p:nvPicPr>
          <p:cNvPr id="6" name="Google Shape;14;p45" descr="ua-logo_wht.png">
            <a:extLst>
              <a:ext uri="{FF2B5EF4-FFF2-40B4-BE49-F238E27FC236}">
                <a16:creationId xmlns:a16="http://schemas.microsoft.com/office/drawing/2014/main" id="{5C31B693-4829-401A-895F-29F99AB15388}"/>
              </a:ext>
            </a:extLst>
          </p:cNvPr>
          <p:cNvPicPr preferRelativeResize="0"/>
          <p:nvPr userDrawn="1"/>
        </p:nvPicPr>
        <p:blipFill rotWithShape="1">
          <a:blip r:embed="rId3">
            <a:alphaModFix amt="50000"/>
          </a:blip>
          <a:srcRect/>
          <a:stretch/>
        </p:blipFill>
        <p:spPr>
          <a:xfrm>
            <a:off x="7416496" y="5918780"/>
            <a:ext cx="1467358" cy="466344"/>
          </a:xfrm>
          <a:prstGeom prst="rect">
            <a:avLst/>
          </a:prstGeom>
          <a:noFill/>
          <a:ln>
            <a:noFill/>
          </a:ln>
        </p:spPr>
      </p:pic>
    </p:spTree>
    <p:extLst>
      <p:ext uri="{BB962C8B-B14F-4D97-AF65-F5344CB8AC3E}">
        <p14:creationId xmlns:p14="http://schemas.microsoft.com/office/powerpoint/2010/main" val="6704978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ext: Bullets">
    <p:spTree>
      <p:nvGrpSpPr>
        <p:cNvPr id="1" name=""/>
        <p:cNvGrpSpPr/>
        <p:nvPr/>
      </p:nvGrpSpPr>
      <p:grpSpPr>
        <a:xfrm>
          <a:off x="0" y="0"/>
          <a:ext cx="0" cy="0"/>
          <a:chOff x="0" y="0"/>
          <a:chExt cx="0" cy="0"/>
        </a:xfrm>
      </p:grpSpPr>
      <p:sp>
        <p:nvSpPr>
          <p:cNvPr id="5" name="Google Shape;19;p46"/>
          <p:cNvSpPr>
            <a:spLocks noChangeArrowheads="1"/>
          </p:cNvSpPr>
          <p:nvPr/>
        </p:nvSpPr>
        <p:spPr bwMode="auto">
          <a:xfrm>
            <a:off x="738188" y="6578600"/>
            <a:ext cx="8247062" cy="284163"/>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800">
              <a:solidFill>
                <a:srgbClr val="FAFAFA"/>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6" name="Google Shape;20;p46"/>
          <p:cNvSpPr>
            <a:spLocks noChangeArrowheads="1"/>
          </p:cNvSpPr>
          <p:nvPr/>
        </p:nvSpPr>
        <p:spPr bwMode="auto">
          <a:xfrm>
            <a:off x="0" y="6580188"/>
            <a:ext cx="1371600" cy="28257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800">
              <a:solidFill>
                <a:srgbClr val="FAFAFA"/>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8" name="Google Shape;22;p46"/>
          <p:cNvSpPr>
            <a:spLocks noChangeArrowheads="1"/>
          </p:cNvSpPr>
          <p:nvPr/>
        </p:nvSpPr>
        <p:spPr bwMode="auto">
          <a:xfrm>
            <a:off x="8828088" y="6580188"/>
            <a:ext cx="322262" cy="282575"/>
          </a:xfrm>
          <a:prstGeom prst="triangle">
            <a:avLst>
              <a:gd name="adj" fmla="val 50000"/>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800">
              <a:solidFill>
                <a:srgbClr val="FAFAFA"/>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9" name="Google Shape;23;p46"/>
          <p:cNvSpPr>
            <a:spLocks noChangeArrowheads="1"/>
          </p:cNvSpPr>
          <p:nvPr/>
        </p:nvSpPr>
        <p:spPr bwMode="auto">
          <a:xfrm>
            <a:off x="8910638" y="6694488"/>
            <a:ext cx="15398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fld id="{64B2B930-4241-4312-A996-7F09E4F2B030}" type="slidenum">
              <a:rPr lang="en-US" altLang="zh-CN" sz="900">
                <a:solidFill>
                  <a:srgbClr val="FAFAFA"/>
                </a:solidFill>
                <a:latin typeface="Open Sans" panose="020B0606030504020204" pitchFamily="34" charset="0"/>
                <a:cs typeface="Open Sans" panose="020B0606030504020204" pitchFamily="34" charset="0"/>
                <a:sym typeface="Open Sans" panose="020B0606030504020204" pitchFamily="34" charset="0"/>
              </a:rPr>
              <a:pPr algn="ctr" eaLnBrk="1" hangingPunct="1"/>
              <a:t>‹#›</a:t>
            </a:fld>
            <a:endParaRPr lang="en-US" altLang="zh-CN" sz="900">
              <a:solidFill>
                <a:srgbClr val="FAFAF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10" name="Google Shape;24;p46"/>
          <p:cNvSpPr>
            <a:spLocks noChangeArrowheads="1"/>
          </p:cNvSpPr>
          <p:nvPr/>
        </p:nvSpPr>
        <p:spPr bwMode="auto">
          <a:xfrm rot="10800000">
            <a:off x="1222375" y="6578600"/>
            <a:ext cx="322263" cy="284163"/>
          </a:xfrm>
          <a:prstGeom prst="parallelogram">
            <a:avLst>
              <a:gd name="adj" fmla="val 57943"/>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800">
              <a:solidFill>
                <a:srgbClr val="FAFAFA"/>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1" name="Google Shape;25;p46"/>
          <p:cNvSpPr>
            <a:spLocks noChangeArrowheads="1"/>
          </p:cNvSpPr>
          <p:nvPr/>
        </p:nvSpPr>
        <p:spPr bwMode="auto">
          <a:xfrm>
            <a:off x="1309688" y="6578600"/>
            <a:ext cx="123825" cy="1206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800">
              <a:solidFill>
                <a:srgbClr val="FAFAFA"/>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6" name="Google Shape;16;p4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Clr>
                <a:srgbClr val="000000"/>
              </a:buClr>
              <a:buSzPts val="3200"/>
              <a:buFont typeface="Open Sans"/>
              <a:buNone/>
              <a:defRPr sz="3200" b="0" i="0" u="none" strike="noStrike" cap="none">
                <a:solidFill>
                  <a:srgbClr val="000000"/>
                </a:solidFill>
                <a:latin typeface="Open Sans"/>
                <a:ea typeface="Open Sans"/>
                <a:cs typeface="Open Sans"/>
                <a:sym typeface="Open Sans"/>
              </a:defRPr>
            </a:lvl1pPr>
            <a:lvl2pPr lvl="1">
              <a:spcBef>
                <a:spcPct val="0"/>
              </a:spcBef>
              <a:spcAft>
                <a:spcPct val="0"/>
              </a:spcAft>
              <a:buSzPts val="1400"/>
              <a:buNone/>
              <a:defRPr sz="1800"/>
            </a:lvl2pPr>
            <a:lvl3pPr lvl="2">
              <a:spcBef>
                <a:spcPct val="0"/>
              </a:spcBef>
              <a:spcAft>
                <a:spcPct val="0"/>
              </a:spcAft>
              <a:buSzPts val="1400"/>
              <a:buNone/>
              <a:defRPr sz="1800"/>
            </a:lvl3pPr>
            <a:lvl4pPr lvl="3">
              <a:spcBef>
                <a:spcPct val="0"/>
              </a:spcBef>
              <a:spcAft>
                <a:spcPct val="0"/>
              </a:spcAft>
              <a:buSzPts val="1400"/>
              <a:buNone/>
              <a:defRPr sz="1800"/>
            </a:lvl4pPr>
            <a:lvl5pPr lvl="4">
              <a:spcBef>
                <a:spcPct val="0"/>
              </a:spcBef>
              <a:spcAft>
                <a:spcPct val="0"/>
              </a:spcAft>
              <a:buSzPts val="1400"/>
              <a:buNone/>
              <a:defRPr sz="1800"/>
            </a:lvl5pPr>
            <a:lvl6pPr lvl="5">
              <a:spcBef>
                <a:spcPct val="0"/>
              </a:spcBef>
              <a:spcAft>
                <a:spcPct val="0"/>
              </a:spcAft>
              <a:buSzPts val="1400"/>
              <a:buNone/>
              <a:defRPr sz="1800"/>
            </a:lvl6pPr>
            <a:lvl7pPr lvl="6">
              <a:spcBef>
                <a:spcPct val="0"/>
              </a:spcBef>
              <a:spcAft>
                <a:spcPct val="0"/>
              </a:spcAft>
              <a:buSzPts val="1400"/>
              <a:buNone/>
              <a:defRPr sz="1800"/>
            </a:lvl7pPr>
            <a:lvl8pPr lvl="7">
              <a:spcBef>
                <a:spcPct val="0"/>
              </a:spcBef>
              <a:spcAft>
                <a:spcPct val="0"/>
              </a:spcAft>
              <a:buSzPts val="1400"/>
              <a:buNone/>
              <a:defRPr sz="1800"/>
            </a:lvl8pPr>
            <a:lvl9pPr lvl="8">
              <a:spcBef>
                <a:spcPct val="0"/>
              </a:spcBef>
              <a:spcAft>
                <a:spcPct val="0"/>
              </a:spcAft>
              <a:buSzPts val="1400"/>
              <a:buNone/>
              <a:defRPr sz="1800"/>
            </a:lvl9pPr>
          </a:lstStyle>
          <a:p>
            <a:endParaRPr noProof="0"/>
          </a:p>
        </p:txBody>
      </p:sp>
      <p:sp>
        <p:nvSpPr>
          <p:cNvPr id="17" name="Google Shape;17;p46"/>
          <p:cNvSpPr txBox="1">
            <a:spLocks noGrp="1"/>
          </p:cNvSpPr>
          <p:nvPr>
            <p:ph type="body" idx="1"/>
          </p:nvPr>
        </p:nvSpPr>
        <p:spPr>
          <a:xfrm>
            <a:off x="320675" y="1852083"/>
            <a:ext cx="8450746" cy="4297680"/>
          </a:xfrm>
          <a:prstGeom prst="rect">
            <a:avLst/>
          </a:prstGeom>
          <a:noFill/>
          <a:ln>
            <a:noFill/>
          </a:ln>
        </p:spPr>
        <p:txBody>
          <a:bodyPr spcFirstLastPara="1" wrap="square" lIns="91425" tIns="45700" rIns="91425" bIns="45700" anchor="t" anchorCtr="0">
            <a:noAutofit/>
          </a:bodyPr>
          <a:lstStyle>
            <a:lvl1pPr marL="457200" marR="0" lvl="0" indent="-336550" algn="l" rtl="0">
              <a:spcBef>
                <a:spcPts val="400"/>
              </a:spcBef>
              <a:spcAft>
                <a:spcPct val="0"/>
              </a:spcAft>
              <a:buClr>
                <a:schemeClr val="accent3"/>
              </a:buClr>
              <a:buSzPts val="1700"/>
              <a:buFont typeface="Merriweather Sans" charset="0"/>
              <a:buChar char="*"/>
              <a:defRPr sz="2000" b="0" i="0" u="none" strike="noStrike" cap="none">
                <a:solidFill>
                  <a:srgbClr val="000000"/>
                </a:solidFill>
                <a:latin typeface="Open Sans Light"/>
                <a:ea typeface="Open Sans Light"/>
                <a:cs typeface="Open Sans Light"/>
                <a:sym typeface="Open Sans Light"/>
              </a:defRPr>
            </a:lvl1pPr>
            <a:lvl2pPr marL="914400" marR="0" lvl="1" indent="-325755" algn="l" rtl="0">
              <a:spcBef>
                <a:spcPts val="360"/>
              </a:spcBef>
              <a:spcAft>
                <a:spcPct val="0"/>
              </a:spcAft>
              <a:buClr>
                <a:schemeClr val="accent3"/>
              </a:buClr>
              <a:buSzPts val="1530"/>
              <a:buFont typeface="Merriweather Sans" charset="0"/>
              <a:buChar char="*"/>
              <a:defRPr sz="1800" b="0" i="0" u="none" strike="noStrike" cap="none">
                <a:solidFill>
                  <a:srgbClr val="000000"/>
                </a:solidFill>
                <a:latin typeface="Open Sans Light"/>
                <a:ea typeface="Open Sans Light"/>
                <a:cs typeface="Open Sans Light"/>
                <a:sym typeface="Open Sans Light"/>
              </a:defRPr>
            </a:lvl2pPr>
            <a:lvl3pPr marL="1371600" marR="0" lvl="2" indent="-314960" algn="l" rtl="0">
              <a:spcBef>
                <a:spcPts val="320"/>
              </a:spcBef>
              <a:spcAft>
                <a:spcPct val="0"/>
              </a:spcAft>
              <a:buClr>
                <a:schemeClr val="accent3"/>
              </a:buClr>
              <a:buSzPts val="1360"/>
              <a:buFont typeface="Merriweather Sans" charset="0"/>
              <a:buChar char="*"/>
              <a:defRPr sz="1600" b="0" i="0" u="none" strike="noStrike" cap="none">
                <a:solidFill>
                  <a:srgbClr val="000000"/>
                </a:solidFill>
                <a:latin typeface="Open Sans Light"/>
                <a:ea typeface="Open Sans Light"/>
                <a:cs typeface="Open Sans Light"/>
                <a:sym typeface="Open Sans Light"/>
              </a:defRPr>
            </a:lvl3pPr>
            <a:lvl4pPr marL="1828800" marR="0" lvl="3" indent="-304164" algn="l" rtl="0">
              <a:spcBef>
                <a:spcPts val="280"/>
              </a:spcBef>
              <a:spcAft>
                <a:spcPct val="0"/>
              </a:spcAft>
              <a:buClr>
                <a:schemeClr val="accent3"/>
              </a:buClr>
              <a:buSzPts val="1190"/>
              <a:buFont typeface="Merriweather Sans" charset="0"/>
              <a:buChar char="*"/>
              <a:defRPr sz="1400" b="0" i="0" u="none" strike="noStrike" cap="none">
                <a:solidFill>
                  <a:srgbClr val="000000"/>
                </a:solidFill>
                <a:latin typeface="Open Sans Light"/>
                <a:ea typeface="Open Sans Light"/>
                <a:cs typeface="Open Sans Light"/>
                <a:sym typeface="Open Sans Light"/>
              </a:defRPr>
            </a:lvl4pPr>
            <a:lvl5pPr marL="2286000" marR="0" lvl="4" indent="-304164" algn="l" rtl="0">
              <a:spcBef>
                <a:spcPts val="280"/>
              </a:spcBef>
              <a:spcAft>
                <a:spcPct val="0"/>
              </a:spcAft>
              <a:buClr>
                <a:schemeClr val="accent3"/>
              </a:buClr>
              <a:buSzPts val="1190"/>
              <a:buFont typeface="Merriweather Sans" charset="0"/>
              <a:buChar char="*"/>
              <a:defRPr sz="1400" b="0" i="0" u="none" strike="noStrike" cap="none">
                <a:solidFill>
                  <a:srgbClr val="000000"/>
                </a:solidFill>
                <a:latin typeface="Open Sans Light"/>
                <a:ea typeface="Open Sans Light"/>
                <a:cs typeface="Open Sans Light"/>
                <a:sym typeface="Open Sans Light"/>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noProof="0" dirty="0"/>
          </a:p>
        </p:txBody>
      </p:sp>
      <p:pic>
        <p:nvPicPr>
          <p:cNvPr id="12" name="Google Shape;21;p46" descr="ua-logo_wht.png">
            <a:extLst>
              <a:ext uri="{FF2B5EF4-FFF2-40B4-BE49-F238E27FC236}">
                <a16:creationId xmlns:a16="http://schemas.microsoft.com/office/drawing/2014/main" id="{1FADDD3C-D9CF-4EEB-A1FE-84359B2D1772}"/>
              </a:ext>
            </a:extLst>
          </p:cNvPr>
          <p:cNvPicPr preferRelativeResize="0"/>
          <p:nvPr userDrawn="1"/>
        </p:nvPicPr>
        <p:blipFill rotWithShape="1">
          <a:blip r:embed="rId2">
            <a:alphaModFix amt="40000"/>
          </a:blip>
          <a:srcRect/>
          <a:stretch/>
        </p:blipFill>
        <p:spPr>
          <a:xfrm>
            <a:off x="163565" y="6612480"/>
            <a:ext cx="661750" cy="210312"/>
          </a:xfrm>
          <a:prstGeom prst="rect">
            <a:avLst/>
          </a:prstGeom>
          <a:noFill/>
          <a:ln>
            <a:noFill/>
          </a:ln>
        </p:spPr>
      </p:pic>
    </p:spTree>
    <p:extLst>
      <p:ext uri="{BB962C8B-B14F-4D97-AF65-F5344CB8AC3E}">
        <p14:creationId xmlns:p14="http://schemas.microsoft.com/office/powerpoint/2010/main" val="15053437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ext: Stylized">
    <p:spTree>
      <p:nvGrpSpPr>
        <p:cNvPr id="1" name=""/>
        <p:cNvGrpSpPr/>
        <p:nvPr/>
      </p:nvGrpSpPr>
      <p:grpSpPr>
        <a:xfrm>
          <a:off x="0" y="0"/>
          <a:ext cx="0" cy="0"/>
          <a:chOff x="0" y="0"/>
          <a:chExt cx="0" cy="0"/>
        </a:xfrm>
      </p:grpSpPr>
      <p:sp>
        <p:nvSpPr>
          <p:cNvPr id="3" name="Google Shape;27;p47"/>
          <p:cNvSpPr/>
          <p:nvPr/>
        </p:nvSpPr>
        <p:spPr>
          <a:xfrm>
            <a:off x="0" y="2838450"/>
            <a:ext cx="9144000" cy="4027488"/>
          </a:xfrm>
          <a:custGeom>
            <a:avLst/>
            <a:gdLst/>
            <a:ahLst/>
            <a:cxnLst/>
            <a:rect l="l" t="t" r="r" b="b"/>
            <a:pathLst>
              <a:path w="9198524" h="5515904">
                <a:moveTo>
                  <a:pt x="0" y="0"/>
                </a:moveTo>
                <a:lnTo>
                  <a:pt x="9198524" y="3014506"/>
                </a:lnTo>
                <a:lnTo>
                  <a:pt x="9198524" y="5477421"/>
                </a:lnTo>
                <a:lnTo>
                  <a:pt x="0" y="5515904"/>
                </a:lnTo>
                <a:cubicBezTo>
                  <a:pt x="4276" y="3685821"/>
                  <a:pt x="8553" y="1855738"/>
                  <a:pt x="0" y="0"/>
                </a:cubicBezTo>
                <a:close/>
              </a:path>
            </a:pathLst>
          </a:custGeom>
          <a:solidFill>
            <a:schemeClr val="accent1">
              <a:alpha val="14902"/>
            </a:schemeClr>
          </a:solidFill>
          <a:ln>
            <a:noFill/>
            <a:round/>
          </a:ln>
        </p:spPr>
        <p:txBody>
          <a:bodyPr/>
          <a:lstStyle/>
          <a:p>
            <a:pPr eaLnBrk="0" hangingPunct="0">
              <a:buSzTx/>
            </a:pPr>
            <a:endParaRPr>
              <a:ln w="9525" cap="flat" cmpd="sng" algn="ctr">
                <a:noFill/>
                <a:prstDash val="solid"/>
                <a:round/>
                <a:headEnd type="none" w="med" len="med"/>
                <a:tailEnd type="none" w="med" len="med"/>
              </a:ln>
              <a:ea typeface="Arial" pitchFamily="34" charset="0"/>
              <a:cs typeface="Arial"/>
            </a:endParaRPr>
          </a:p>
        </p:txBody>
      </p:sp>
      <p:sp>
        <p:nvSpPr>
          <p:cNvPr id="4" name="Google Shape;28;p47"/>
          <p:cNvSpPr/>
          <p:nvPr/>
        </p:nvSpPr>
        <p:spPr>
          <a:xfrm>
            <a:off x="2606675" y="3935413"/>
            <a:ext cx="6537325" cy="2922587"/>
          </a:xfrm>
          <a:custGeom>
            <a:avLst/>
            <a:gdLst/>
            <a:ahLst/>
            <a:cxnLst/>
            <a:rect l="l" t="t" r="r" b="b"/>
            <a:pathLst>
              <a:path w="6029715" h="6875637">
                <a:moveTo>
                  <a:pt x="6029715" y="0"/>
                </a:moveTo>
                <a:lnTo>
                  <a:pt x="6029715" y="6875638"/>
                </a:lnTo>
                <a:lnTo>
                  <a:pt x="0" y="6875638"/>
                </a:lnTo>
                <a:lnTo>
                  <a:pt x="6029715" y="0"/>
                </a:lnTo>
                <a:close/>
              </a:path>
            </a:pathLst>
          </a:custGeom>
          <a:solidFill>
            <a:schemeClr val="accent1">
              <a:alpha val="14902"/>
            </a:schemeClr>
          </a:solidFill>
          <a:ln>
            <a:noFill/>
            <a:round/>
          </a:ln>
        </p:spPr>
        <p:txBody>
          <a:bodyPr/>
          <a:lstStyle/>
          <a:p>
            <a:pPr eaLnBrk="0" hangingPunct="0">
              <a:buSzTx/>
            </a:pPr>
            <a:endParaRPr>
              <a:ln w="9525" cap="flat" cmpd="sng" algn="ctr">
                <a:noFill/>
                <a:prstDash val="solid"/>
                <a:round/>
                <a:headEnd type="none" w="med" len="med"/>
                <a:tailEnd type="none" w="med" len="med"/>
              </a:ln>
              <a:ea typeface="Arial" pitchFamily="34" charset="0"/>
              <a:cs typeface="Arial"/>
            </a:endParaRPr>
          </a:p>
        </p:txBody>
      </p:sp>
      <p:sp>
        <p:nvSpPr>
          <p:cNvPr id="5" name="Google Shape;30;p47"/>
          <p:cNvSpPr>
            <a:spLocks noChangeArrowheads="1"/>
          </p:cNvSpPr>
          <p:nvPr/>
        </p:nvSpPr>
        <p:spPr bwMode="auto">
          <a:xfrm>
            <a:off x="738188" y="6578600"/>
            <a:ext cx="8247062" cy="284163"/>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800">
              <a:solidFill>
                <a:srgbClr val="FAFAFA"/>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6" name="Google Shape;31;p47"/>
          <p:cNvSpPr>
            <a:spLocks noChangeArrowheads="1"/>
          </p:cNvSpPr>
          <p:nvPr/>
        </p:nvSpPr>
        <p:spPr bwMode="auto">
          <a:xfrm>
            <a:off x="0" y="6580188"/>
            <a:ext cx="1371600" cy="28257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800">
              <a:solidFill>
                <a:srgbClr val="FAFAFA"/>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8" name="Google Shape;33;p47"/>
          <p:cNvSpPr>
            <a:spLocks noChangeArrowheads="1"/>
          </p:cNvSpPr>
          <p:nvPr/>
        </p:nvSpPr>
        <p:spPr bwMode="auto">
          <a:xfrm>
            <a:off x="8828088" y="6580188"/>
            <a:ext cx="322262" cy="282575"/>
          </a:xfrm>
          <a:prstGeom prst="triangle">
            <a:avLst>
              <a:gd name="adj" fmla="val 50000"/>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800">
              <a:solidFill>
                <a:srgbClr val="FAFAFA"/>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9" name="Google Shape;34;p47"/>
          <p:cNvSpPr>
            <a:spLocks noChangeArrowheads="1"/>
          </p:cNvSpPr>
          <p:nvPr/>
        </p:nvSpPr>
        <p:spPr bwMode="auto">
          <a:xfrm>
            <a:off x="8910638" y="6694488"/>
            <a:ext cx="15398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fld id="{6F39D581-DB6C-49AD-95EB-4805735F0341}" type="slidenum">
              <a:rPr lang="en-US" altLang="zh-CN" sz="900">
                <a:solidFill>
                  <a:srgbClr val="FAFAFA"/>
                </a:solidFill>
                <a:latin typeface="Open Sans" panose="020B0606030504020204" pitchFamily="34" charset="0"/>
                <a:cs typeface="Open Sans" panose="020B0606030504020204" pitchFamily="34" charset="0"/>
                <a:sym typeface="Open Sans" panose="020B0606030504020204" pitchFamily="34" charset="0"/>
              </a:rPr>
              <a:pPr algn="ctr" eaLnBrk="1" hangingPunct="1"/>
              <a:t>‹#›</a:t>
            </a:fld>
            <a:endParaRPr lang="en-US" altLang="zh-CN" sz="900">
              <a:solidFill>
                <a:srgbClr val="FAFAF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10" name="Google Shape;35;p47"/>
          <p:cNvSpPr>
            <a:spLocks noChangeArrowheads="1"/>
          </p:cNvSpPr>
          <p:nvPr/>
        </p:nvSpPr>
        <p:spPr bwMode="auto">
          <a:xfrm rot="10800000">
            <a:off x="1222375" y="6578600"/>
            <a:ext cx="322263" cy="284163"/>
          </a:xfrm>
          <a:prstGeom prst="parallelogram">
            <a:avLst>
              <a:gd name="adj" fmla="val 57943"/>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800">
              <a:solidFill>
                <a:srgbClr val="FAFAFA"/>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1" name="Google Shape;36;p47"/>
          <p:cNvSpPr>
            <a:spLocks noChangeArrowheads="1"/>
          </p:cNvSpPr>
          <p:nvPr/>
        </p:nvSpPr>
        <p:spPr bwMode="auto">
          <a:xfrm>
            <a:off x="1309688" y="6578600"/>
            <a:ext cx="123825" cy="1206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800">
              <a:solidFill>
                <a:srgbClr val="FAFAFA"/>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9" name="Google Shape;29;p4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ct val="0"/>
              </a:spcBef>
              <a:spcAft>
                <a:spcPct val="0"/>
              </a:spcAft>
              <a:buSzPts val="1400"/>
              <a:buNone/>
              <a:defRPr sz="1800"/>
            </a:lvl2pPr>
            <a:lvl3pPr lvl="2">
              <a:spcBef>
                <a:spcPct val="0"/>
              </a:spcBef>
              <a:spcAft>
                <a:spcPct val="0"/>
              </a:spcAft>
              <a:buSzPts val="1400"/>
              <a:buNone/>
              <a:defRPr sz="1800"/>
            </a:lvl3pPr>
            <a:lvl4pPr lvl="3">
              <a:spcBef>
                <a:spcPct val="0"/>
              </a:spcBef>
              <a:spcAft>
                <a:spcPct val="0"/>
              </a:spcAft>
              <a:buSzPts val="1400"/>
              <a:buNone/>
              <a:defRPr sz="1800"/>
            </a:lvl4pPr>
            <a:lvl5pPr lvl="4">
              <a:spcBef>
                <a:spcPct val="0"/>
              </a:spcBef>
              <a:spcAft>
                <a:spcPct val="0"/>
              </a:spcAft>
              <a:buSzPts val="1400"/>
              <a:buNone/>
              <a:defRPr sz="1800"/>
            </a:lvl5pPr>
            <a:lvl6pPr lvl="5">
              <a:spcBef>
                <a:spcPct val="0"/>
              </a:spcBef>
              <a:spcAft>
                <a:spcPct val="0"/>
              </a:spcAft>
              <a:buSzPts val="1400"/>
              <a:buNone/>
              <a:defRPr sz="1800"/>
            </a:lvl6pPr>
            <a:lvl7pPr lvl="6">
              <a:spcBef>
                <a:spcPct val="0"/>
              </a:spcBef>
              <a:spcAft>
                <a:spcPct val="0"/>
              </a:spcAft>
              <a:buSzPts val="1400"/>
              <a:buNone/>
              <a:defRPr sz="1800"/>
            </a:lvl7pPr>
            <a:lvl8pPr lvl="7">
              <a:spcBef>
                <a:spcPct val="0"/>
              </a:spcBef>
              <a:spcAft>
                <a:spcPct val="0"/>
              </a:spcAft>
              <a:buSzPts val="1400"/>
              <a:buNone/>
              <a:defRPr sz="1800"/>
            </a:lvl8pPr>
            <a:lvl9pPr lvl="8">
              <a:spcBef>
                <a:spcPct val="0"/>
              </a:spcBef>
              <a:spcAft>
                <a:spcPct val="0"/>
              </a:spcAft>
              <a:buSzPts val="1400"/>
              <a:buNone/>
              <a:defRPr sz="1800"/>
            </a:lvl9pPr>
          </a:lstStyle>
          <a:p>
            <a:endParaRPr noProof="0"/>
          </a:p>
        </p:txBody>
      </p:sp>
      <p:pic>
        <p:nvPicPr>
          <p:cNvPr id="12" name="Google Shape;21;p46" descr="ua-logo_wht.png">
            <a:extLst>
              <a:ext uri="{FF2B5EF4-FFF2-40B4-BE49-F238E27FC236}">
                <a16:creationId xmlns:a16="http://schemas.microsoft.com/office/drawing/2014/main" id="{1687881E-5DFA-4E29-8A80-A9EEE09D5AE0}"/>
              </a:ext>
            </a:extLst>
          </p:cNvPr>
          <p:cNvPicPr preferRelativeResize="0"/>
          <p:nvPr userDrawn="1"/>
        </p:nvPicPr>
        <p:blipFill rotWithShape="1">
          <a:blip r:embed="rId2">
            <a:alphaModFix amt="40000"/>
          </a:blip>
          <a:srcRect/>
          <a:stretch/>
        </p:blipFill>
        <p:spPr>
          <a:xfrm>
            <a:off x="163565" y="6612480"/>
            <a:ext cx="661750" cy="210312"/>
          </a:xfrm>
          <a:prstGeom prst="rect">
            <a:avLst/>
          </a:prstGeom>
          <a:noFill/>
          <a:ln>
            <a:noFill/>
          </a:ln>
        </p:spPr>
      </p:pic>
    </p:spTree>
    <p:extLst>
      <p:ext uri="{BB962C8B-B14F-4D97-AF65-F5344CB8AC3E}">
        <p14:creationId xmlns:p14="http://schemas.microsoft.com/office/powerpoint/2010/main" val="47022381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ext: Plain">
    <p:spTree>
      <p:nvGrpSpPr>
        <p:cNvPr id="1" name=""/>
        <p:cNvGrpSpPr/>
        <p:nvPr/>
      </p:nvGrpSpPr>
      <p:grpSpPr>
        <a:xfrm>
          <a:off x="0" y="0"/>
          <a:ext cx="0" cy="0"/>
          <a:chOff x="0" y="0"/>
          <a:chExt cx="0" cy="0"/>
        </a:xfrm>
      </p:grpSpPr>
      <p:sp>
        <p:nvSpPr>
          <p:cNvPr id="3" name="Google Shape;39;p48"/>
          <p:cNvSpPr>
            <a:spLocks noChangeArrowheads="1"/>
          </p:cNvSpPr>
          <p:nvPr/>
        </p:nvSpPr>
        <p:spPr bwMode="auto">
          <a:xfrm>
            <a:off x="738188" y="6578600"/>
            <a:ext cx="8247062" cy="284163"/>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800">
              <a:solidFill>
                <a:srgbClr val="FAFAFA"/>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4" name="Google Shape;40;p48"/>
          <p:cNvSpPr>
            <a:spLocks noChangeArrowheads="1"/>
          </p:cNvSpPr>
          <p:nvPr/>
        </p:nvSpPr>
        <p:spPr bwMode="auto">
          <a:xfrm>
            <a:off x="0" y="6580188"/>
            <a:ext cx="1371600" cy="28257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800">
              <a:solidFill>
                <a:srgbClr val="FAFAFA"/>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6" name="Google Shape;42;p48"/>
          <p:cNvSpPr>
            <a:spLocks noChangeArrowheads="1"/>
          </p:cNvSpPr>
          <p:nvPr/>
        </p:nvSpPr>
        <p:spPr bwMode="auto">
          <a:xfrm>
            <a:off x="8828088" y="6580188"/>
            <a:ext cx="322262" cy="282575"/>
          </a:xfrm>
          <a:prstGeom prst="triangle">
            <a:avLst>
              <a:gd name="adj" fmla="val 50000"/>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800">
              <a:solidFill>
                <a:srgbClr val="FAFAFA"/>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7" name="Google Shape;43;p48"/>
          <p:cNvSpPr>
            <a:spLocks noChangeArrowheads="1"/>
          </p:cNvSpPr>
          <p:nvPr/>
        </p:nvSpPr>
        <p:spPr bwMode="auto">
          <a:xfrm>
            <a:off x="8910638" y="6694488"/>
            <a:ext cx="15398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fld id="{35768FE5-A56F-46FA-9308-87ACFB55F9A9}" type="slidenum">
              <a:rPr lang="en-US" altLang="zh-CN" sz="900">
                <a:solidFill>
                  <a:srgbClr val="FAFAFA"/>
                </a:solidFill>
                <a:latin typeface="Open Sans" panose="020B0606030504020204" pitchFamily="34" charset="0"/>
                <a:cs typeface="Open Sans" panose="020B0606030504020204" pitchFamily="34" charset="0"/>
                <a:sym typeface="Open Sans" panose="020B0606030504020204" pitchFamily="34" charset="0"/>
              </a:rPr>
              <a:pPr algn="ctr" eaLnBrk="1" hangingPunct="1"/>
              <a:t>‹#›</a:t>
            </a:fld>
            <a:endParaRPr lang="en-US" altLang="zh-CN" sz="900">
              <a:solidFill>
                <a:srgbClr val="FAFAF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8" name="Google Shape;44;p48"/>
          <p:cNvSpPr>
            <a:spLocks noChangeArrowheads="1"/>
          </p:cNvSpPr>
          <p:nvPr/>
        </p:nvSpPr>
        <p:spPr bwMode="auto">
          <a:xfrm rot="10800000">
            <a:off x="1222375" y="6578600"/>
            <a:ext cx="322263" cy="284163"/>
          </a:xfrm>
          <a:prstGeom prst="parallelogram">
            <a:avLst>
              <a:gd name="adj" fmla="val 57943"/>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800">
              <a:solidFill>
                <a:srgbClr val="FAFAFA"/>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9" name="Google Shape;45;p48"/>
          <p:cNvSpPr>
            <a:spLocks noChangeArrowheads="1"/>
          </p:cNvSpPr>
          <p:nvPr/>
        </p:nvSpPr>
        <p:spPr bwMode="auto">
          <a:xfrm>
            <a:off x="1309688" y="6578600"/>
            <a:ext cx="123825" cy="1206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800">
              <a:solidFill>
                <a:srgbClr val="FAFAFA"/>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38" name="Google Shape;38;p4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ct val="0"/>
              </a:spcBef>
              <a:spcAft>
                <a:spcPct val="0"/>
              </a:spcAft>
              <a:buSzPts val="1400"/>
              <a:buNone/>
              <a:defRPr sz="1800"/>
            </a:lvl2pPr>
            <a:lvl3pPr lvl="2">
              <a:spcBef>
                <a:spcPct val="0"/>
              </a:spcBef>
              <a:spcAft>
                <a:spcPct val="0"/>
              </a:spcAft>
              <a:buSzPts val="1400"/>
              <a:buNone/>
              <a:defRPr sz="1800"/>
            </a:lvl3pPr>
            <a:lvl4pPr lvl="3">
              <a:spcBef>
                <a:spcPct val="0"/>
              </a:spcBef>
              <a:spcAft>
                <a:spcPct val="0"/>
              </a:spcAft>
              <a:buSzPts val="1400"/>
              <a:buNone/>
              <a:defRPr sz="1800"/>
            </a:lvl4pPr>
            <a:lvl5pPr lvl="4">
              <a:spcBef>
                <a:spcPct val="0"/>
              </a:spcBef>
              <a:spcAft>
                <a:spcPct val="0"/>
              </a:spcAft>
              <a:buSzPts val="1400"/>
              <a:buNone/>
              <a:defRPr sz="1800"/>
            </a:lvl5pPr>
            <a:lvl6pPr lvl="5">
              <a:spcBef>
                <a:spcPct val="0"/>
              </a:spcBef>
              <a:spcAft>
                <a:spcPct val="0"/>
              </a:spcAft>
              <a:buSzPts val="1400"/>
              <a:buNone/>
              <a:defRPr sz="1800"/>
            </a:lvl6pPr>
            <a:lvl7pPr lvl="6">
              <a:spcBef>
                <a:spcPct val="0"/>
              </a:spcBef>
              <a:spcAft>
                <a:spcPct val="0"/>
              </a:spcAft>
              <a:buSzPts val="1400"/>
              <a:buNone/>
              <a:defRPr sz="1800"/>
            </a:lvl7pPr>
            <a:lvl8pPr lvl="7">
              <a:spcBef>
                <a:spcPct val="0"/>
              </a:spcBef>
              <a:spcAft>
                <a:spcPct val="0"/>
              </a:spcAft>
              <a:buSzPts val="1400"/>
              <a:buNone/>
              <a:defRPr sz="1800"/>
            </a:lvl8pPr>
            <a:lvl9pPr lvl="8">
              <a:spcBef>
                <a:spcPct val="0"/>
              </a:spcBef>
              <a:spcAft>
                <a:spcPct val="0"/>
              </a:spcAft>
              <a:buSzPts val="1400"/>
              <a:buNone/>
              <a:defRPr sz="1800"/>
            </a:lvl9pPr>
          </a:lstStyle>
          <a:p>
            <a:endParaRPr noProof="0"/>
          </a:p>
        </p:txBody>
      </p:sp>
      <p:pic>
        <p:nvPicPr>
          <p:cNvPr id="10" name="Google Shape;21;p46" descr="ua-logo_wht.png">
            <a:extLst>
              <a:ext uri="{FF2B5EF4-FFF2-40B4-BE49-F238E27FC236}">
                <a16:creationId xmlns:a16="http://schemas.microsoft.com/office/drawing/2014/main" id="{3D87565D-0F0D-445E-9BEB-9A9C828CF8B5}"/>
              </a:ext>
            </a:extLst>
          </p:cNvPr>
          <p:cNvPicPr preferRelativeResize="0"/>
          <p:nvPr userDrawn="1"/>
        </p:nvPicPr>
        <p:blipFill rotWithShape="1">
          <a:blip r:embed="rId2">
            <a:alphaModFix amt="40000"/>
          </a:blip>
          <a:srcRect/>
          <a:stretch/>
        </p:blipFill>
        <p:spPr>
          <a:xfrm>
            <a:off x="163565" y="6612480"/>
            <a:ext cx="661750" cy="210312"/>
          </a:xfrm>
          <a:prstGeom prst="rect">
            <a:avLst/>
          </a:prstGeom>
          <a:noFill/>
          <a:ln>
            <a:noFill/>
          </a:ln>
        </p:spPr>
      </p:pic>
    </p:spTree>
    <p:extLst>
      <p:ext uri="{BB962C8B-B14F-4D97-AF65-F5344CB8AC3E}">
        <p14:creationId xmlns:p14="http://schemas.microsoft.com/office/powerpoint/2010/main" val="246247886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Section Divider">
    <p:bg>
      <p:bgPr>
        <a:solidFill>
          <a:schemeClr val="accent2"/>
        </a:solidFill>
        <a:effectLst/>
      </p:bgPr>
    </p:bg>
    <p:spTree>
      <p:nvGrpSpPr>
        <p:cNvPr id="1" name=""/>
        <p:cNvGrpSpPr/>
        <p:nvPr/>
      </p:nvGrpSpPr>
      <p:grpSpPr>
        <a:xfrm>
          <a:off x="0" y="0"/>
          <a:ext cx="0" cy="0"/>
          <a:chOff x="0" y="0"/>
          <a:chExt cx="0" cy="0"/>
        </a:xfrm>
      </p:grpSpPr>
      <p:pic>
        <p:nvPicPr>
          <p:cNvPr id="3" name="Google Shape;48;p49" descr="ua-deck_title-art.png"/>
          <p:cNvPicPr>
            <a:picLocks noChangeAspect="1" noChangeArrowheads="1"/>
          </p:cNvPicPr>
          <p:nvPr/>
        </p:nvPicPr>
        <p:blipFill>
          <a:blip r:embed="rId2">
            <a:extLst>
              <a:ext uri="{28A0092B-C50C-407E-A947-70E740481C1C}">
                <a14:useLocalDpi xmlns:a14="http://schemas.microsoft.com/office/drawing/2010/main" val="0"/>
              </a:ext>
            </a:extLst>
          </a:blip>
          <a:srcRect t="2" r="36900" b="42816"/>
          <a:stretch>
            <a:fillRect/>
          </a:stretch>
        </p:blipFill>
        <p:spPr bwMode="auto">
          <a:xfrm>
            <a:off x="-1588" y="4708525"/>
            <a:ext cx="9144001"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7" name="Google Shape;47;p49"/>
          <p:cNvSpPr txBox="1">
            <a:spLocks noGrp="1"/>
          </p:cNvSpPr>
          <p:nvPr>
            <p:ph type="title"/>
          </p:nvPr>
        </p:nvSpPr>
        <p:spPr>
          <a:xfrm>
            <a:off x="915988" y="1822231"/>
            <a:ext cx="5935662" cy="2039261"/>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Clr>
                <a:schemeClr val="lt1"/>
              </a:buClr>
              <a:buSzPts val="3200"/>
              <a:buFont typeface="Open Sans"/>
              <a:buNone/>
              <a:defRPr sz="3200" b="0" i="0" u="none" strike="noStrike" cap="none">
                <a:solidFill>
                  <a:schemeClr val="lt1"/>
                </a:solidFill>
                <a:latin typeface="Open Sans"/>
                <a:ea typeface="Open Sans"/>
                <a:cs typeface="Open Sans"/>
                <a:sym typeface="Open Sans"/>
              </a:defRPr>
            </a:lvl1pPr>
            <a:lvl2pPr lvl="1">
              <a:spcBef>
                <a:spcPct val="0"/>
              </a:spcBef>
              <a:spcAft>
                <a:spcPct val="0"/>
              </a:spcAft>
              <a:buSzPts val="1400"/>
              <a:buNone/>
              <a:defRPr sz="1800"/>
            </a:lvl2pPr>
            <a:lvl3pPr lvl="2">
              <a:spcBef>
                <a:spcPct val="0"/>
              </a:spcBef>
              <a:spcAft>
                <a:spcPct val="0"/>
              </a:spcAft>
              <a:buSzPts val="1400"/>
              <a:buNone/>
              <a:defRPr sz="1800"/>
            </a:lvl3pPr>
            <a:lvl4pPr lvl="3">
              <a:spcBef>
                <a:spcPct val="0"/>
              </a:spcBef>
              <a:spcAft>
                <a:spcPct val="0"/>
              </a:spcAft>
              <a:buSzPts val="1400"/>
              <a:buNone/>
              <a:defRPr sz="1800"/>
            </a:lvl4pPr>
            <a:lvl5pPr lvl="4">
              <a:spcBef>
                <a:spcPct val="0"/>
              </a:spcBef>
              <a:spcAft>
                <a:spcPct val="0"/>
              </a:spcAft>
              <a:buSzPts val="1400"/>
              <a:buNone/>
              <a:defRPr sz="1800"/>
            </a:lvl5pPr>
            <a:lvl6pPr lvl="5">
              <a:spcBef>
                <a:spcPct val="0"/>
              </a:spcBef>
              <a:spcAft>
                <a:spcPct val="0"/>
              </a:spcAft>
              <a:buSzPts val="1400"/>
              <a:buNone/>
              <a:defRPr sz="1800"/>
            </a:lvl6pPr>
            <a:lvl7pPr lvl="6">
              <a:spcBef>
                <a:spcPct val="0"/>
              </a:spcBef>
              <a:spcAft>
                <a:spcPct val="0"/>
              </a:spcAft>
              <a:buSzPts val="1400"/>
              <a:buNone/>
              <a:defRPr sz="1800"/>
            </a:lvl7pPr>
            <a:lvl8pPr lvl="7">
              <a:spcBef>
                <a:spcPct val="0"/>
              </a:spcBef>
              <a:spcAft>
                <a:spcPct val="0"/>
              </a:spcAft>
              <a:buSzPts val="1400"/>
              <a:buNone/>
              <a:defRPr sz="1800"/>
            </a:lvl8pPr>
            <a:lvl9pPr lvl="8">
              <a:spcBef>
                <a:spcPct val="0"/>
              </a:spcBef>
              <a:spcAft>
                <a:spcPct val="0"/>
              </a:spcAft>
              <a:buSzPts val="1400"/>
              <a:buNone/>
              <a:defRPr sz="1800"/>
            </a:lvl9pPr>
          </a:lstStyle>
          <a:p>
            <a:endParaRPr noProof="0"/>
          </a:p>
        </p:txBody>
      </p:sp>
    </p:spTree>
    <p:extLst>
      <p:ext uri="{BB962C8B-B14F-4D97-AF65-F5344CB8AC3E}">
        <p14:creationId xmlns:p14="http://schemas.microsoft.com/office/powerpoint/2010/main" val="164569376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UA Capabilities">
    <p:spTree>
      <p:nvGrpSpPr>
        <p:cNvPr id="1" name=""/>
        <p:cNvGrpSpPr/>
        <p:nvPr/>
      </p:nvGrpSpPr>
      <p:grpSpPr>
        <a:xfrm>
          <a:off x="0" y="0"/>
          <a:ext cx="0" cy="0"/>
          <a:chOff x="0" y="0"/>
          <a:chExt cx="0" cy="0"/>
        </a:xfrm>
      </p:grpSpPr>
      <p:sp>
        <p:nvSpPr>
          <p:cNvPr id="3" name="Google Shape;50;p50"/>
          <p:cNvSpPr>
            <a:spLocks noChangeArrowheads="1"/>
          </p:cNvSpPr>
          <p:nvPr/>
        </p:nvSpPr>
        <p:spPr bwMode="auto">
          <a:xfrm>
            <a:off x="2309813" y="0"/>
            <a:ext cx="6834187" cy="9017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800">
              <a:solidFill>
                <a:srgbClr val="FAFAFA"/>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4" name="Google Shape;52;p50"/>
          <p:cNvSpPr>
            <a:spLocks noChangeArrowheads="1"/>
          </p:cNvSpPr>
          <p:nvPr/>
        </p:nvSpPr>
        <p:spPr bwMode="auto">
          <a:xfrm rot="10800000">
            <a:off x="-438150" y="0"/>
            <a:ext cx="4052888" cy="1797050"/>
          </a:xfrm>
          <a:prstGeom prst="triangle">
            <a:avLst>
              <a:gd name="adj" fmla="val 50000"/>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800">
              <a:solidFill>
                <a:srgbClr val="FAFAFA"/>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Google Shape;53;p50"/>
          <p:cNvSpPr>
            <a:spLocks noChangeArrowheads="1"/>
          </p:cNvSpPr>
          <p:nvPr/>
        </p:nvSpPr>
        <p:spPr bwMode="auto">
          <a:xfrm>
            <a:off x="8910638" y="6646863"/>
            <a:ext cx="15398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fld id="{7401CD05-1C77-4D0C-87E4-9BFD8FA171BB}" type="slidenum">
              <a:rPr lang="en-US" altLang="zh-CN" sz="900">
                <a:solidFill>
                  <a:srgbClr val="FAFAFA"/>
                </a:solidFill>
                <a:latin typeface="Open Sans" panose="020B0606030504020204" pitchFamily="34" charset="0"/>
                <a:cs typeface="Open Sans" panose="020B0606030504020204" pitchFamily="34" charset="0"/>
                <a:sym typeface="Open Sans" panose="020B0606030504020204" pitchFamily="34" charset="0"/>
              </a:rPr>
              <a:pPr algn="ctr" eaLnBrk="1" hangingPunct="1"/>
              <a:t>‹#›</a:t>
            </a:fld>
            <a:endParaRPr lang="en-US" altLang="zh-CN" sz="900">
              <a:solidFill>
                <a:srgbClr val="FAFAF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6" name="Google Shape;54;p50"/>
          <p:cNvSpPr>
            <a:spLocks noChangeArrowheads="1"/>
          </p:cNvSpPr>
          <p:nvPr/>
        </p:nvSpPr>
        <p:spPr bwMode="auto">
          <a:xfrm>
            <a:off x="8821738" y="6573838"/>
            <a:ext cx="322262" cy="284162"/>
          </a:xfrm>
          <a:prstGeom prst="triangle">
            <a:avLst>
              <a:gd name="adj" fmla="val 50000"/>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800">
              <a:solidFill>
                <a:srgbClr val="FAFAFA"/>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7" name="Google Shape;55;p50"/>
          <p:cNvSpPr>
            <a:spLocks noChangeArrowheads="1"/>
          </p:cNvSpPr>
          <p:nvPr/>
        </p:nvSpPr>
        <p:spPr bwMode="auto">
          <a:xfrm>
            <a:off x="8904288" y="6694488"/>
            <a:ext cx="15398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fld id="{CCFF858B-0EA5-4446-A329-8714FC49AD50}" type="slidenum">
              <a:rPr lang="en-US" altLang="zh-CN" sz="900">
                <a:solidFill>
                  <a:srgbClr val="FAFAFA"/>
                </a:solidFill>
                <a:latin typeface="Open Sans" panose="020B0606030504020204" pitchFamily="34" charset="0"/>
                <a:cs typeface="Open Sans" panose="020B0606030504020204" pitchFamily="34" charset="0"/>
                <a:sym typeface="Open Sans" panose="020B0606030504020204" pitchFamily="34" charset="0"/>
              </a:rPr>
              <a:pPr algn="ctr" eaLnBrk="1" hangingPunct="1"/>
              <a:t>‹#›</a:t>
            </a:fld>
            <a:endParaRPr lang="en-US" altLang="zh-CN" sz="900">
              <a:solidFill>
                <a:srgbClr val="FAFAF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51" name="Google Shape;51;p50"/>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Clr>
                <a:srgbClr val="FFFFFF"/>
              </a:buClr>
              <a:buSzPts val="3200"/>
              <a:buFont typeface="Open Sans"/>
              <a:buNone/>
              <a:defRPr sz="3200" b="0" i="0" u="none" strike="noStrike" cap="none">
                <a:solidFill>
                  <a:srgbClr val="FFFFFF"/>
                </a:solidFill>
                <a:latin typeface="Open Sans"/>
                <a:ea typeface="Open Sans"/>
                <a:cs typeface="Open Sans"/>
                <a:sym typeface="Open Sans"/>
              </a:defRPr>
            </a:lvl1pPr>
            <a:lvl2pPr lvl="1">
              <a:spcBef>
                <a:spcPct val="0"/>
              </a:spcBef>
              <a:spcAft>
                <a:spcPct val="0"/>
              </a:spcAft>
              <a:buSzPts val="1400"/>
              <a:buNone/>
              <a:defRPr sz="1800"/>
            </a:lvl2pPr>
            <a:lvl3pPr lvl="2">
              <a:spcBef>
                <a:spcPct val="0"/>
              </a:spcBef>
              <a:spcAft>
                <a:spcPct val="0"/>
              </a:spcAft>
              <a:buSzPts val="1400"/>
              <a:buNone/>
              <a:defRPr sz="1800"/>
            </a:lvl3pPr>
            <a:lvl4pPr lvl="3">
              <a:spcBef>
                <a:spcPct val="0"/>
              </a:spcBef>
              <a:spcAft>
                <a:spcPct val="0"/>
              </a:spcAft>
              <a:buSzPts val="1400"/>
              <a:buNone/>
              <a:defRPr sz="1800"/>
            </a:lvl4pPr>
            <a:lvl5pPr lvl="4">
              <a:spcBef>
                <a:spcPct val="0"/>
              </a:spcBef>
              <a:spcAft>
                <a:spcPct val="0"/>
              </a:spcAft>
              <a:buSzPts val="1400"/>
              <a:buNone/>
              <a:defRPr sz="1800"/>
            </a:lvl5pPr>
            <a:lvl6pPr lvl="5">
              <a:spcBef>
                <a:spcPct val="0"/>
              </a:spcBef>
              <a:spcAft>
                <a:spcPct val="0"/>
              </a:spcAft>
              <a:buSzPts val="1400"/>
              <a:buNone/>
              <a:defRPr sz="1800"/>
            </a:lvl6pPr>
            <a:lvl7pPr lvl="6">
              <a:spcBef>
                <a:spcPct val="0"/>
              </a:spcBef>
              <a:spcAft>
                <a:spcPct val="0"/>
              </a:spcAft>
              <a:buSzPts val="1400"/>
              <a:buNone/>
              <a:defRPr sz="1800"/>
            </a:lvl7pPr>
            <a:lvl8pPr lvl="7">
              <a:spcBef>
                <a:spcPct val="0"/>
              </a:spcBef>
              <a:spcAft>
                <a:spcPct val="0"/>
              </a:spcAft>
              <a:buSzPts val="1400"/>
              <a:buNone/>
              <a:defRPr sz="1800"/>
            </a:lvl8pPr>
            <a:lvl9pPr lvl="8">
              <a:spcBef>
                <a:spcPct val="0"/>
              </a:spcBef>
              <a:spcAft>
                <a:spcPct val="0"/>
              </a:spcAft>
              <a:buSzPts val="1400"/>
              <a:buNone/>
              <a:defRPr sz="1800"/>
            </a:lvl9pPr>
          </a:lstStyle>
          <a:p>
            <a:endParaRPr noProof="0"/>
          </a:p>
        </p:txBody>
      </p:sp>
    </p:spTree>
    <p:extLst>
      <p:ext uri="{BB962C8B-B14F-4D97-AF65-F5344CB8AC3E}">
        <p14:creationId xmlns:p14="http://schemas.microsoft.com/office/powerpoint/2010/main" val="83370784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hort">
    <p:bg>
      <p:bgPr>
        <a:solidFill>
          <a:schemeClr val="accent1"/>
        </a:solidFill>
        <a:effectLst/>
      </p:bgPr>
    </p:bg>
    <p:spTree>
      <p:nvGrpSpPr>
        <p:cNvPr id="1" name=""/>
        <p:cNvGrpSpPr/>
        <p:nvPr/>
      </p:nvGrpSpPr>
      <p:grpSpPr>
        <a:xfrm>
          <a:off x="0" y="0"/>
          <a:ext cx="0" cy="0"/>
          <a:chOff x="0" y="0"/>
          <a:chExt cx="0" cy="0"/>
        </a:xfrm>
      </p:grpSpPr>
      <p:sp>
        <p:nvSpPr>
          <p:cNvPr id="3" name="Google Shape;58;p51"/>
          <p:cNvSpPr>
            <a:spLocks noChangeArrowheads="1"/>
          </p:cNvSpPr>
          <p:nvPr/>
        </p:nvSpPr>
        <p:spPr bwMode="auto">
          <a:xfrm>
            <a:off x="7318375" y="6465888"/>
            <a:ext cx="16922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0" rIns="0" bIns="0" anchor="ct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0000"/>
              </a:lnSpc>
            </a:pPr>
            <a:r>
              <a:rPr lang="en-US" altLang="zh-CN" sz="1200">
                <a:latin typeface="Open Sans Light" panose="020B0306030504020204" pitchFamily="34" charset="0"/>
                <a:cs typeface="Open Sans Light" panose="020B0306030504020204" pitchFamily="34" charset="0"/>
                <a:sym typeface="Open Sans Light" panose="020B0306030504020204" pitchFamily="34" charset="0"/>
              </a:rPr>
              <a:t>Universal Acceptance</a:t>
            </a:r>
          </a:p>
        </p:txBody>
      </p:sp>
      <p:pic>
        <p:nvPicPr>
          <p:cNvPr id="4" name="Google Shape;59;p51" descr="ua-logo_wh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6800" y="5918200"/>
            <a:ext cx="14668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 name="Google Shape;60;p51" descr="ua-deck_title-art.png"/>
          <p:cNvPicPr>
            <a:picLocks noChangeAspect="1" noChangeArrowheads="1"/>
          </p:cNvPicPr>
          <p:nvPr/>
        </p:nvPicPr>
        <p:blipFill>
          <a:blip r:embed="rId3">
            <a:extLst>
              <a:ext uri="{28A0092B-C50C-407E-A947-70E740481C1C}">
                <a14:useLocalDpi xmlns:a14="http://schemas.microsoft.com/office/drawing/2010/main" val="0"/>
              </a:ext>
            </a:extLst>
          </a:blip>
          <a:srcRect r="36900"/>
          <a:stretch>
            <a:fillRect/>
          </a:stretch>
        </p:blipFill>
        <p:spPr bwMode="auto">
          <a:xfrm>
            <a:off x="0" y="0"/>
            <a:ext cx="9144000"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7" name="Google Shape;57;p51"/>
          <p:cNvSpPr txBox="1">
            <a:spLocks noGrp="1"/>
          </p:cNvSpPr>
          <p:nvPr>
            <p:ph type="title"/>
          </p:nvPr>
        </p:nvSpPr>
        <p:spPr>
          <a:xfrm>
            <a:off x="475488" y="4389120"/>
            <a:ext cx="8153399" cy="74398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lvl="1">
              <a:spcBef>
                <a:spcPct val="0"/>
              </a:spcBef>
              <a:spcAft>
                <a:spcPct val="0"/>
              </a:spcAft>
              <a:buSzPts val="1400"/>
              <a:buNone/>
              <a:defRPr sz="1800"/>
            </a:lvl2pPr>
            <a:lvl3pPr lvl="2">
              <a:spcBef>
                <a:spcPct val="0"/>
              </a:spcBef>
              <a:spcAft>
                <a:spcPct val="0"/>
              </a:spcAft>
              <a:buSzPts val="1400"/>
              <a:buNone/>
              <a:defRPr sz="1800"/>
            </a:lvl3pPr>
            <a:lvl4pPr lvl="3">
              <a:spcBef>
                <a:spcPct val="0"/>
              </a:spcBef>
              <a:spcAft>
                <a:spcPct val="0"/>
              </a:spcAft>
              <a:buSzPts val="1400"/>
              <a:buNone/>
              <a:defRPr sz="1800"/>
            </a:lvl4pPr>
            <a:lvl5pPr lvl="4">
              <a:spcBef>
                <a:spcPct val="0"/>
              </a:spcBef>
              <a:spcAft>
                <a:spcPct val="0"/>
              </a:spcAft>
              <a:buSzPts val="1400"/>
              <a:buNone/>
              <a:defRPr sz="1800"/>
            </a:lvl5pPr>
            <a:lvl6pPr lvl="5">
              <a:spcBef>
                <a:spcPct val="0"/>
              </a:spcBef>
              <a:spcAft>
                <a:spcPct val="0"/>
              </a:spcAft>
              <a:buSzPts val="1400"/>
              <a:buNone/>
              <a:defRPr sz="1800"/>
            </a:lvl6pPr>
            <a:lvl7pPr lvl="6">
              <a:spcBef>
                <a:spcPct val="0"/>
              </a:spcBef>
              <a:spcAft>
                <a:spcPct val="0"/>
              </a:spcAft>
              <a:buSzPts val="1400"/>
              <a:buNone/>
              <a:defRPr sz="1800"/>
            </a:lvl7pPr>
            <a:lvl8pPr lvl="7">
              <a:spcBef>
                <a:spcPct val="0"/>
              </a:spcBef>
              <a:spcAft>
                <a:spcPct val="0"/>
              </a:spcAft>
              <a:buSzPts val="1400"/>
              <a:buNone/>
              <a:defRPr sz="1800"/>
            </a:lvl8pPr>
            <a:lvl9pPr lvl="8">
              <a:spcBef>
                <a:spcPct val="0"/>
              </a:spcBef>
              <a:spcAft>
                <a:spcPct val="0"/>
              </a:spcAft>
              <a:buSzPts val="1400"/>
              <a:buNone/>
              <a:defRPr sz="1800"/>
            </a:lvl9pPr>
          </a:lstStyle>
          <a:p>
            <a:endParaRPr noProof="0"/>
          </a:p>
        </p:txBody>
      </p:sp>
    </p:spTree>
    <p:extLst>
      <p:ext uri="{BB962C8B-B14F-4D97-AF65-F5344CB8AC3E}">
        <p14:creationId xmlns:p14="http://schemas.microsoft.com/office/powerpoint/2010/main" val="412426887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Graphic / Chart">
    <p:spTree>
      <p:nvGrpSpPr>
        <p:cNvPr id="1" name=""/>
        <p:cNvGrpSpPr/>
        <p:nvPr/>
      </p:nvGrpSpPr>
      <p:grpSpPr>
        <a:xfrm>
          <a:off x="0" y="0"/>
          <a:ext cx="0" cy="0"/>
          <a:chOff x="0" y="0"/>
          <a:chExt cx="0" cy="0"/>
        </a:xfrm>
      </p:grpSpPr>
      <p:sp>
        <p:nvSpPr>
          <p:cNvPr id="3" name="Google Shape;63;p52"/>
          <p:cNvSpPr>
            <a:spLocks noChangeArrowheads="1"/>
          </p:cNvSpPr>
          <p:nvPr/>
        </p:nvSpPr>
        <p:spPr bwMode="auto">
          <a:xfrm>
            <a:off x="8910638" y="6646863"/>
            <a:ext cx="15398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fld id="{DEFEFA7B-5F5F-405B-995A-525D38217C19}" type="slidenum">
              <a:rPr lang="en-US" altLang="zh-CN" sz="900">
                <a:solidFill>
                  <a:srgbClr val="FAFAFA"/>
                </a:solidFill>
                <a:latin typeface="Open Sans" panose="020B0606030504020204" pitchFamily="34" charset="0"/>
                <a:cs typeface="Open Sans" panose="020B0606030504020204" pitchFamily="34" charset="0"/>
                <a:sym typeface="Open Sans" panose="020B0606030504020204" pitchFamily="34" charset="0"/>
              </a:rPr>
              <a:pPr algn="ctr" eaLnBrk="1" hangingPunct="1"/>
              <a:t>‹#›</a:t>
            </a:fld>
            <a:endParaRPr lang="en-US" altLang="zh-CN" sz="900">
              <a:solidFill>
                <a:srgbClr val="FAFAF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4" name="Google Shape;64;p52" descr="ua-logo_wh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513" y="6611938"/>
            <a:ext cx="6619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Google Shape;65;p52"/>
          <p:cNvSpPr>
            <a:spLocks noChangeArrowheads="1"/>
          </p:cNvSpPr>
          <p:nvPr/>
        </p:nvSpPr>
        <p:spPr bwMode="auto">
          <a:xfrm>
            <a:off x="8821738" y="6573838"/>
            <a:ext cx="322262" cy="284162"/>
          </a:xfrm>
          <a:prstGeom prst="triangle">
            <a:avLst>
              <a:gd name="adj" fmla="val 50000"/>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800">
              <a:solidFill>
                <a:srgbClr val="FAFAFA"/>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6" name="Google Shape;66;p52"/>
          <p:cNvSpPr>
            <a:spLocks noChangeArrowheads="1"/>
          </p:cNvSpPr>
          <p:nvPr/>
        </p:nvSpPr>
        <p:spPr bwMode="auto">
          <a:xfrm>
            <a:off x="8904288" y="6694488"/>
            <a:ext cx="15398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fld id="{DFE45320-419A-44C8-B6BC-B6F7C929E1D4}" type="slidenum">
              <a:rPr lang="en-US" altLang="zh-CN" sz="900">
                <a:solidFill>
                  <a:srgbClr val="FAFAFA"/>
                </a:solidFill>
                <a:latin typeface="Open Sans" panose="020B0606030504020204" pitchFamily="34" charset="0"/>
                <a:cs typeface="Open Sans" panose="020B0606030504020204" pitchFamily="34" charset="0"/>
                <a:sym typeface="Open Sans" panose="020B0606030504020204" pitchFamily="34" charset="0"/>
              </a:rPr>
              <a:pPr algn="ctr" eaLnBrk="1" hangingPunct="1"/>
              <a:t>‹#›</a:t>
            </a:fld>
            <a:endParaRPr lang="en-US" altLang="zh-CN" sz="900">
              <a:solidFill>
                <a:srgbClr val="FAFAF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62" name="Google Shape;62;p52"/>
          <p:cNvSpPr txBox="1">
            <a:spLocks noGrp="1"/>
          </p:cNvSpPr>
          <p:nvPr>
            <p:ph type="title"/>
          </p:nvPr>
        </p:nvSpPr>
        <p:spPr>
          <a:xfrm>
            <a:off x="320040" y="275167"/>
            <a:ext cx="8445730" cy="1143000"/>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ct val="0"/>
              </a:spcBef>
              <a:spcAft>
                <a:spcPct val="0"/>
              </a:spcAft>
              <a:buSzPts val="1400"/>
              <a:buNone/>
              <a:defRPr sz="1800"/>
            </a:lvl2pPr>
            <a:lvl3pPr lvl="2">
              <a:spcBef>
                <a:spcPct val="0"/>
              </a:spcBef>
              <a:spcAft>
                <a:spcPct val="0"/>
              </a:spcAft>
              <a:buSzPts val="1400"/>
              <a:buNone/>
              <a:defRPr sz="1800"/>
            </a:lvl3pPr>
            <a:lvl4pPr lvl="3">
              <a:spcBef>
                <a:spcPct val="0"/>
              </a:spcBef>
              <a:spcAft>
                <a:spcPct val="0"/>
              </a:spcAft>
              <a:buSzPts val="1400"/>
              <a:buNone/>
              <a:defRPr sz="1800"/>
            </a:lvl4pPr>
            <a:lvl5pPr lvl="4">
              <a:spcBef>
                <a:spcPct val="0"/>
              </a:spcBef>
              <a:spcAft>
                <a:spcPct val="0"/>
              </a:spcAft>
              <a:buSzPts val="1400"/>
              <a:buNone/>
              <a:defRPr sz="1800"/>
            </a:lvl5pPr>
            <a:lvl6pPr lvl="5">
              <a:spcBef>
                <a:spcPct val="0"/>
              </a:spcBef>
              <a:spcAft>
                <a:spcPct val="0"/>
              </a:spcAft>
              <a:buSzPts val="1400"/>
              <a:buNone/>
              <a:defRPr sz="1800"/>
            </a:lvl6pPr>
            <a:lvl7pPr lvl="6">
              <a:spcBef>
                <a:spcPct val="0"/>
              </a:spcBef>
              <a:spcAft>
                <a:spcPct val="0"/>
              </a:spcAft>
              <a:buSzPts val="1400"/>
              <a:buNone/>
              <a:defRPr sz="1800"/>
            </a:lvl7pPr>
            <a:lvl8pPr lvl="7">
              <a:spcBef>
                <a:spcPct val="0"/>
              </a:spcBef>
              <a:spcAft>
                <a:spcPct val="0"/>
              </a:spcAft>
              <a:buSzPts val="1400"/>
              <a:buNone/>
              <a:defRPr sz="1800"/>
            </a:lvl8pPr>
            <a:lvl9pPr lvl="8">
              <a:spcBef>
                <a:spcPct val="0"/>
              </a:spcBef>
              <a:spcAft>
                <a:spcPct val="0"/>
              </a:spcAft>
              <a:buSzPts val="1400"/>
              <a:buNone/>
              <a:defRPr sz="1800"/>
            </a:lvl9pPr>
          </a:lstStyle>
          <a:p>
            <a:endParaRPr noProof="0"/>
          </a:p>
        </p:txBody>
      </p:sp>
    </p:spTree>
    <p:extLst>
      <p:ext uri="{BB962C8B-B14F-4D97-AF65-F5344CB8AC3E}">
        <p14:creationId xmlns:p14="http://schemas.microsoft.com/office/powerpoint/2010/main" val="351243908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Photo">
    <p:spTree>
      <p:nvGrpSpPr>
        <p:cNvPr id="1" name=""/>
        <p:cNvGrpSpPr/>
        <p:nvPr/>
      </p:nvGrpSpPr>
      <p:grpSpPr>
        <a:xfrm>
          <a:off x="0" y="0"/>
          <a:ext cx="0" cy="0"/>
          <a:chOff x="0" y="0"/>
          <a:chExt cx="0" cy="0"/>
        </a:xfrm>
      </p:grpSpPr>
      <p:sp>
        <p:nvSpPr>
          <p:cNvPr id="4" name="Google Shape;70;p53"/>
          <p:cNvSpPr>
            <a:spLocks noChangeArrowheads="1"/>
          </p:cNvSpPr>
          <p:nvPr/>
        </p:nvSpPr>
        <p:spPr bwMode="auto">
          <a:xfrm>
            <a:off x="738188" y="6578600"/>
            <a:ext cx="8247062" cy="284163"/>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800">
              <a:solidFill>
                <a:srgbClr val="FAFAFA"/>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Google Shape;71;p53"/>
          <p:cNvSpPr>
            <a:spLocks noChangeArrowheads="1"/>
          </p:cNvSpPr>
          <p:nvPr/>
        </p:nvSpPr>
        <p:spPr bwMode="auto">
          <a:xfrm>
            <a:off x="0" y="6580188"/>
            <a:ext cx="1371600" cy="28257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800">
              <a:solidFill>
                <a:srgbClr val="FAFAFA"/>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7" name="Google Shape;73;p53"/>
          <p:cNvSpPr>
            <a:spLocks noChangeArrowheads="1"/>
          </p:cNvSpPr>
          <p:nvPr/>
        </p:nvSpPr>
        <p:spPr bwMode="auto">
          <a:xfrm>
            <a:off x="8828088" y="6580188"/>
            <a:ext cx="322262" cy="282575"/>
          </a:xfrm>
          <a:prstGeom prst="triangle">
            <a:avLst>
              <a:gd name="adj" fmla="val 50000"/>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800">
              <a:solidFill>
                <a:srgbClr val="FAFAFA"/>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8" name="Google Shape;74;p53"/>
          <p:cNvSpPr>
            <a:spLocks noChangeArrowheads="1"/>
          </p:cNvSpPr>
          <p:nvPr/>
        </p:nvSpPr>
        <p:spPr bwMode="auto">
          <a:xfrm>
            <a:off x="8910638" y="6694488"/>
            <a:ext cx="15398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fld id="{C11F1831-4896-4863-A4B4-EB015BABC72E}" type="slidenum">
              <a:rPr lang="en-US" altLang="zh-CN" sz="900">
                <a:solidFill>
                  <a:srgbClr val="FAFAFA"/>
                </a:solidFill>
                <a:latin typeface="Open Sans" panose="020B0606030504020204" pitchFamily="34" charset="0"/>
                <a:cs typeface="Open Sans" panose="020B0606030504020204" pitchFamily="34" charset="0"/>
                <a:sym typeface="Open Sans" panose="020B0606030504020204" pitchFamily="34" charset="0"/>
              </a:rPr>
              <a:pPr algn="ctr" eaLnBrk="1" hangingPunct="1"/>
              <a:t>‹#›</a:t>
            </a:fld>
            <a:endParaRPr lang="en-US" altLang="zh-CN" sz="900">
              <a:solidFill>
                <a:srgbClr val="FAFAF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Google Shape;75;p53"/>
          <p:cNvSpPr>
            <a:spLocks noChangeArrowheads="1"/>
          </p:cNvSpPr>
          <p:nvPr/>
        </p:nvSpPr>
        <p:spPr bwMode="auto">
          <a:xfrm rot="10800000">
            <a:off x="1222375" y="6578600"/>
            <a:ext cx="322263" cy="284163"/>
          </a:xfrm>
          <a:prstGeom prst="parallelogram">
            <a:avLst>
              <a:gd name="adj" fmla="val 57943"/>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800">
              <a:solidFill>
                <a:srgbClr val="FAFAFA"/>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0" name="Google Shape;76;p53"/>
          <p:cNvSpPr>
            <a:spLocks noChangeArrowheads="1"/>
          </p:cNvSpPr>
          <p:nvPr/>
        </p:nvSpPr>
        <p:spPr bwMode="auto">
          <a:xfrm>
            <a:off x="1309688" y="6578600"/>
            <a:ext cx="123825" cy="1206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800">
              <a:solidFill>
                <a:srgbClr val="FAFAFA"/>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68" name="Google Shape;68;p5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ct val="0"/>
              </a:spcBef>
              <a:spcAft>
                <a:spcPct val="0"/>
              </a:spcAft>
              <a:buSzPts val="1400"/>
              <a:buNone/>
              <a:defRPr sz="1800"/>
            </a:lvl2pPr>
            <a:lvl3pPr lvl="2">
              <a:spcBef>
                <a:spcPct val="0"/>
              </a:spcBef>
              <a:spcAft>
                <a:spcPct val="0"/>
              </a:spcAft>
              <a:buSzPts val="1400"/>
              <a:buNone/>
              <a:defRPr sz="1800"/>
            </a:lvl3pPr>
            <a:lvl4pPr lvl="3">
              <a:spcBef>
                <a:spcPct val="0"/>
              </a:spcBef>
              <a:spcAft>
                <a:spcPct val="0"/>
              </a:spcAft>
              <a:buSzPts val="1400"/>
              <a:buNone/>
              <a:defRPr sz="1800"/>
            </a:lvl4pPr>
            <a:lvl5pPr lvl="4">
              <a:spcBef>
                <a:spcPct val="0"/>
              </a:spcBef>
              <a:spcAft>
                <a:spcPct val="0"/>
              </a:spcAft>
              <a:buSzPts val="1400"/>
              <a:buNone/>
              <a:defRPr sz="1800"/>
            </a:lvl5pPr>
            <a:lvl6pPr lvl="5">
              <a:spcBef>
                <a:spcPct val="0"/>
              </a:spcBef>
              <a:spcAft>
                <a:spcPct val="0"/>
              </a:spcAft>
              <a:buSzPts val="1400"/>
              <a:buNone/>
              <a:defRPr sz="1800"/>
            </a:lvl6pPr>
            <a:lvl7pPr lvl="6">
              <a:spcBef>
                <a:spcPct val="0"/>
              </a:spcBef>
              <a:spcAft>
                <a:spcPct val="0"/>
              </a:spcAft>
              <a:buSzPts val="1400"/>
              <a:buNone/>
              <a:defRPr sz="1800"/>
            </a:lvl7pPr>
            <a:lvl8pPr lvl="7">
              <a:spcBef>
                <a:spcPct val="0"/>
              </a:spcBef>
              <a:spcAft>
                <a:spcPct val="0"/>
              </a:spcAft>
              <a:buSzPts val="1400"/>
              <a:buNone/>
              <a:defRPr sz="1800"/>
            </a:lvl8pPr>
            <a:lvl9pPr lvl="8">
              <a:spcBef>
                <a:spcPct val="0"/>
              </a:spcBef>
              <a:spcAft>
                <a:spcPct val="0"/>
              </a:spcAft>
              <a:buSzPts val="1400"/>
              <a:buNone/>
              <a:defRPr sz="1800"/>
            </a:lvl9pPr>
          </a:lstStyle>
          <a:p>
            <a:endParaRPr noProof="0"/>
          </a:p>
        </p:txBody>
      </p:sp>
      <p:sp>
        <p:nvSpPr>
          <p:cNvPr id="69" name="Google Shape;69;p53"/>
          <p:cNvSpPr txBox="1">
            <a:spLocks noGrp="1"/>
          </p:cNvSpPr>
          <p:nvPr>
            <p:ph type="body" idx="1"/>
          </p:nvPr>
        </p:nvSpPr>
        <p:spPr>
          <a:xfrm>
            <a:off x="0" y="1328928"/>
            <a:ext cx="5486400" cy="4511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ct val="0"/>
              </a:spcAft>
              <a:buClr>
                <a:schemeClr val="accent2"/>
              </a:buClr>
              <a:buSzPts val="1700"/>
              <a:buFont typeface="Merriweather Sans" charset="0"/>
              <a:buNone/>
              <a:defRPr sz="2000" b="0" i="0" u="none" strike="noStrike" cap="none">
                <a:solidFill>
                  <a:schemeClr val="dk1"/>
                </a:solidFill>
                <a:latin typeface="Open Sans Light"/>
                <a:ea typeface="Open Sans Light"/>
                <a:cs typeface="Open Sans Light"/>
                <a:sym typeface="Open Sans Light"/>
              </a:defRPr>
            </a:lvl1pPr>
            <a:lvl2pPr marL="914400" marR="0" lvl="1" indent="-325755" algn="l" rtl="0">
              <a:spcBef>
                <a:spcPts val="360"/>
              </a:spcBef>
              <a:spcAft>
                <a:spcPct val="0"/>
              </a:spcAft>
              <a:buClr>
                <a:schemeClr val="accent2"/>
              </a:buClr>
              <a:buSzPts val="1530"/>
              <a:buFont typeface="Merriweather Sans" charset="0"/>
              <a:buChar char="*"/>
              <a:defRPr sz="1800" b="0" i="0" u="none" strike="noStrike" cap="none">
                <a:solidFill>
                  <a:schemeClr val="dk1"/>
                </a:solidFill>
                <a:latin typeface="Open Sans Light"/>
                <a:ea typeface="Open Sans Light"/>
                <a:cs typeface="Open Sans Light"/>
                <a:sym typeface="Open Sans Light"/>
              </a:defRPr>
            </a:lvl2pPr>
            <a:lvl3pPr marL="1371600" marR="0" lvl="2" indent="-314960" algn="l" rtl="0">
              <a:spcBef>
                <a:spcPts val="320"/>
              </a:spcBef>
              <a:spcAft>
                <a:spcPct val="0"/>
              </a:spcAft>
              <a:buClr>
                <a:schemeClr val="accent2"/>
              </a:buClr>
              <a:buSzPts val="1360"/>
              <a:buFont typeface="Merriweather Sans" charset="0"/>
              <a:buChar char="*"/>
              <a:defRPr sz="1600" b="0" i="0" u="none" strike="noStrike" cap="none">
                <a:solidFill>
                  <a:schemeClr val="dk1"/>
                </a:solidFill>
                <a:latin typeface="Open Sans Light"/>
                <a:ea typeface="Open Sans Light"/>
                <a:cs typeface="Open Sans Light"/>
                <a:sym typeface="Open Sans Light"/>
              </a:defRPr>
            </a:lvl3pPr>
            <a:lvl4pPr marL="1828800" marR="0" lvl="3" indent="-304164" algn="l" rtl="0">
              <a:spcBef>
                <a:spcPts val="280"/>
              </a:spcBef>
              <a:spcAft>
                <a:spcPct val="0"/>
              </a:spcAft>
              <a:buClr>
                <a:schemeClr val="accent2"/>
              </a:buClr>
              <a:buSzPts val="1190"/>
              <a:buFont typeface="Merriweather Sans" charset="0"/>
              <a:buChar char="*"/>
              <a:defRPr sz="1400" b="0" i="0" u="none" strike="noStrike" cap="none">
                <a:solidFill>
                  <a:schemeClr val="dk1"/>
                </a:solidFill>
                <a:latin typeface="Open Sans Light"/>
                <a:ea typeface="Open Sans Light"/>
                <a:cs typeface="Open Sans Light"/>
                <a:sym typeface="Open Sans Light"/>
              </a:defRPr>
            </a:lvl4pPr>
            <a:lvl5pPr marL="2286000" marR="0" lvl="4" indent="-304164" algn="l" rtl="0">
              <a:spcBef>
                <a:spcPts val="280"/>
              </a:spcBef>
              <a:spcAft>
                <a:spcPct val="0"/>
              </a:spcAft>
              <a:buClr>
                <a:schemeClr val="accent2"/>
              </a:buClr>
              <a:buSzPts val="1190"/>
              <a:buFont typeface="Merriweather Sans" charset="0"/>
              <a:buChar char="*"/>
              <a:defRPr sz="1400" b="0" i="0" u="none" strike="noStrike" cap="none">
                <a:solidFill>
                  <a:schemeClr val="dk1"/>
                </a:solidFill>
                <a:latin typeface="Open Sans Light"/>
                <a:ea typeface="Open Sans Light"/>
                <a:cs typeface="Open Sans Light"/>
                <a:sym typeface="Open Sans Light"/>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noProof="0"/>
          </a:p>
        </p:txBody>
      </p:sp>
      <p:pic>
        <p:nvPicPr>
          <p:cNvPr id="11" name="Google Shape;21;p46" descr="ua-logo_wht.png">
            <a:extLst>
              <a:ext uri="{FF2B5EF4-FFF2-40B4-BE49-F238E27FC236}">
                <a16:creationId xmlns:a16="http://schemas.microsoft.com/office/drawing/2014/main" id="{44345956-D566-43BC-A0DD-638E88784A4F}"/>
              </a:ext>
            </a:extLst>
          </p:cNvPr>
          <p:cNvPicPr preferRelativeResize="0"/>
          <p:nvPr userDrawn="1"/>
        </p:nvPicPr>
        <p:blipFill rotWithShape="1">
          <a:blip r:embed="rId2">
            <a:alphaModFix amt="40000"/>
          </a:blip>
          <a:srcRect/>
          <a:stretch/>
        </p:blipFill>
        <p:spPr>
          <a:xfrm>
            <a:off x="163565" y="6612480"/>
            <a:ext cx="661750" cy="210312"/>
          </a:xfrm>
          <a:prstGeom prst="rect">
            <a:avLst/>
          </a:prstGeom>
          <a:noFill/>
          <a:ln>
            <a:noFill/>
          </a:ln>
        </p:spPr>
      </p:pic>
    </p:spTree>
    <p:extLst>
      <p:ext uri="{BB962C8B-B14F-4D97-AF65-F5344CB8AC3E}">
        <p14:creationId xmlns:p14="http://schemas.microsoft.com/office/powerpoint/2010/main" val="8286078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defPPr marR="0" lvl="0" algn="l" rtl="0">
        <a:lnSpc>
          <a:spcPct val="100000"/>
        </a:lnSpc>
        <a:spcBef>
          <a:spcPct val="0"/>
        </a:spcBef>
        <a:spcAft>
          <a:spcPct val="0"/>
        </a:spcAft>
      </a:defPPr>
      <a:lvl1pPr algn="l" rtl="0"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itchFamily="34" charset="0"/>
          <a:ea typeface="Arial" pitchFamily="34" charset="0"/>
          <a:cs typeface="Arial"/>
          <a:sym typeface="Arial" pitchFamily="34" charset="0"/>
        </a:defRPr>
      </a:lvl1pPr>
      <a:lvl2pPr algn="l" rtl="0"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ct val="0"/>
        </a:spcBef>
        <a:spcAft>
          <a:spcPct val="0"/>
        </a:spcAft>
      </a:defPPr>
      <a:lvl1pPr algn="l" rtl="0"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L="0" marR="0" lvl="0" indent="0" algn="l" defTabSz="914400" rtl="0" eaLnBrk="0" fontAlgn="base" hangingPunct="0">
        <a:lnSpc>
          <a:spcPct val="100000"/>
        </a:lnSpc>
        <a:spcBef>
          <a:spcPct val="0"/>
        </a:spcBef>
        <a:spcAft>
          <a:spcPct val="0"/>
        </a:spcAft>
        <a:buClr>
          <a:srgbClr val="000000"/>
        </a:buClr>
        <a:buSzTx/>
        <a:buFont typeface="Arial"/>
        <a:buNone/>
        <a:defRPr kumimoji="0" sz="1400" b="0" i="0" u="none" strike="noStrike" cap="none" baseline="0">
          <a:solidFill>
            <a:srgbClr val="000000"/>
          </a:solidFill>
          <a:effectLst/>
          <a:latin typeface="Arial"/>
          <a:ea typeface="Arial"/>
          <a:cs typeface="Arial"/>
          <a:sym typeface="Arial"/>
        </a:defRPr>
      </a:lvl1pPr>
      <a:lvl2pPr marL="0" marR="0" lvl="1" indent="0" algn="l" defTabSz="914400" rtl="0" eaLnBrk="0" fontAlgn="base" hangingPunct="0">
        <a:lnSpc>
          <a:spcPct val="100000"/>
        </a:lnSpc>
        <a:spcBef>
          <a:spcPct val="0"/>
        </a:spcBef>
        <a:spcAft>
          <a:spcPct val="0"/>
        </a:spcAft>
        <a:buClr>
          <a:srgbClr val="000000"/>
        </a:buClr>
        <a:buSzTx/>
        <a:buFont typeface="Arial"/>
        <a:buNone/>
        <a:defRPr kumimoji="0" sz="1400" b="0" i="0" u="none" strike="noStrike" cap="none" baseline="0">
          <a:solidFill>
            <a:srgbClr val="000000"/>
          </a:solidFill>
          <a:effectLst/>
          <a:latin typeface="Arial"/>
          <a:ea typeface="Arial"/>
          <a:cs typeface="Arial"/>
          <a:sym typeface="Arial"/>
        </a:defRPr>
      </a:lvl2pPr>
      <a:lvl3pPr marL="0" marR="0" lvl="2" indent="0" algn="l" defTabSz="914400" rtl="0" eaLnBrk="0" fontAlgn="base" hangingPunct="0">
        <a:lnSpc>
          <a:spcPct val="100000"/>
        </a:lnSpc>
        <a:spcBef>
          <a:spcPct val="0"/>
        </a:spcBef>
        <a:spcAft>
          <a:spcPct val="0"/>
        </a:spcAft>
        <a:buClr>
          <a:srgbClr val="000000"/>
        </a:buClr>
        <a:buSzTx/>
        <a:buFont typeface="Arial"/>
        <a:buNone/>
        <a:defRPr kumimoji="0" sz="1400" b="0" i="0" u="none" strike="noStrike" cap="none" baseline="0">
          <a:solidFill>
            <a:srgbClr val="000000"/>
          </a:solidFill>
          <a:effectLst/>
          <a:latin typeface="Arial"/>
          <a:ea typeface="Arial"/>
          <a:cs typeface="Arial"/>
          <a:sym typeface="Arial"/>
        </a:defRPr>
      </a:lvl3pPr>
      <a:lvl4pPr marL="0" marR="0" lvl="3" indent="0" algn="l" defTabSz="914400" rtl="0" eaLnBrk="0" fontAlgn="base" hangingPunct="0">
        <a:lnSpc>
          <a:spcPct val="100000"/>
        </a:lnSpc>
        <a:spcBef>
          <a:spcPct val="0"/>
        </a:spcBef>
        <a:spcAft>
          <a:spcPct val="0"/>
        </a:spcAft>
        <a:buClr>
          <a:srgbClr val="000000"/>
        </a:buClr>
        <a:buSzTx/>
        <a:buFont typeface="Arial"/>
        <a:buNone/>
        <a:defRPr kumimoji="0" sz="1400" b="0" i="0" u="none" strike="noStrike" cap="none" baseline="0">
          <a:solidFill>
            <a:srgbClr val="000000"/>
          </a:solidFill>
          <a:effectLst/>
          <a:latin typeface="Arial"/>
          <a:ea typeface="Arial"/>
          <a:cs typeface="Arial"/>
          <a:sym typeface="Arial"/>
        </a:defRPr>
      </a:lvl4pPr>
      <a:lvl5pPr marL="0" marR="0" lvl="4" indent="0" algn="l" defTabSz="914400" rtl="0" eaLnBrk="0" fontAlgn="base" hangingPunct="0">
        <a:lnSpc>
          <a:spcPct val="100000"/>
        </a:lnSpc>
        <a:spcBef>
          <a:spcPct val="0"/>
        </a:spcBef>
        <a:spcAft>
          <a:spcPct val="0"/>
        </a:spcAft>
        <a:buClr>
          <a:srgbClr val="000000"/>
        </a:buClr>
        <a:buSzTx/>
        <a:buFont typeface="Arial"/>
        <a:buNone/>
        <a:defRPr kumimoji="0" sz="1400" b="0" i="0" u="none" strike="noStrike" cap="none" baseline="0">
          <a:solidFill>
            <a:srgbClr val="000000"/>
          </a:solidFill>
          <a:effectLst/>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uasg.tech/"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ithi.research.icann.org/graph-eai.htm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uasg.tech/eai-chec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itu.int/itu-d/reports/statistics/2023/10/10/ff23-internet-use/" TargetMode="External"/><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hyperlink" Target="https://www.itu.int/net/wsis/implementation/2014/forum/inc/doc/outcome/362828V2E.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tu.int/net/wsis/docs/geneva/official/dop.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icann.org/u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abbel.com/en/magazine/the-10-most-spoken-languages-in-the-world"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hyperlink" Target="https://w3techs.com/technologies/history_overview/content_language"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uasg.tech/download/uasg-009-quick-guide-to-tender-and-contractual-documents-en/" TargetMode="External"/><Relationship Id="rId4" Type="http://schemas.openxmlformats.org/officeDocument/2006/relationships/hyperlink" Target="https://www.unesco.org/en/legal-affairs/recommendation-concerning-promotion-and-use-multilingualism-and-universal-access-cyberspace"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ommunity.icann.org/display/TUA/Draft+UA+Curriculu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icann.org/en/announcements/details/icann-publishes-ua-roadmap-for-domain-name-registry-and-registrar-systems-25-01-2023-e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uasg.tech/download/uasg-047-ua-readiness-report-fy23/"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uasg.tech/global-support-center/" TargetMode="External"/><Relationship Id="rId4" Type="http://schemas.openxmlformats.org/officeDocument/2006/relationships/hyperlink" Target="https://uasg.tech/download/uasg-002-webmaster-engagement-letter-en/"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icann.org/idn"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s://icann.org/ua"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newgtlds.icann.org/en/next-round"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docs.google.com/forms/d/e/1FAIpQLScRg7caDnbgEo_r6UnP3s5OvtIMlE9btaM--sIWXukWbA52oQ/viewform" TargetMode="External"/><Relationship Id="rId3" Type="http://schemas.openxmlformats.org/officeDocument/2006/relationships/hyperlink" Target="mailto:info@uasg.tech" TargetMode="External"/><Relationship Id="rId7" Type="http://schemas.openxmlformats.org/officeDocument/2006/relationships/hyperlink" Target="https://uasg.tech/subscribe"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hyperlink" Target="https://community.icann.org/display/TUA" TargetMode="External"/><Relationship Id="rId5" Type="http://schemas.openxmlformats.org/officeDocument/2006/relationships/hyperlink" Target="https://uasg.tech/" TargetMode="External"/><Relationship Id="rId4" Type="http://schemas.openxmlformats.org/officeDocument/2006/relationships/hyperlink" Target="mailto:UAProgram@icann.or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icann.org/fellowshipprogra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icann.org/public-responsibility-support/nextge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itu.int/net/wsis/docs/geneva/official/dop.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itu.int/net/wsis/docs2/tunis/off/6rev1.html"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unesco.org/en/legal-affairs/recommendation-concerning-promotion-and-use-multilingualism-and-universal-access-cyberspac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en.wikipedia.org/wiki/List_of_writing_systems"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Google Shape;81;p1"/>
          <p:cNvSpPr/>
          <p:nvPr/>
        </p:nvSpPr>
        <p:spPr>
          <a:xfrm>
            <a:off x="466725" y="5362575"/>
            <a:ext cx="7654925" cy="439738"/>
          </a:xfrm>
          <a:prstGeom prst="rect">
            <a:avLst/>
          </a:prstGeom>
          <a:noFill/>
          <a:ln>
            <a:noFill/>
            <a:miter lim="800000"/>
          </a:ln>
        </p:spPr>
        <p:txBody>
          <a:bodyPr lIns="91425" tIns="45700" rIns="91425"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zh-CN" altLang="zh-CN" sz="1800" dirty="0">
                <a:solidFill>
                  <a:srgbClr val="FAFAFA"/>
                </a:solidFill>
                <a:latin typeface="Open Sans Light" panose="020B0306030504020204" pitchFamily="34" charset="0"/>
                <a:ea typeface="Noto Sans CJK SC Light" panose="020B0300000000000000" pitchFamily="34" charset="-122"/>
                <a:sym typeface="Open Sans Light" panose="020B0306030504020204" pitchFamily="34" charset="0"/>
              </a:rPr>
              <a:t>[演讲者姓名]  /  “UA 日”讲习会  /  2024 年 [月，日]</a:t>
            </a:r>
          </a:p>
        </p:txBody>
      </p:sp>
      <p:sp>
        <p:nvSpPr>
          <p:cNvPr id="11267" name="Google Shape;82;p1"/>
          <p:cNvSpPr>
            <a:spLocks noGrp="1" noChangeArrowheads="1"/>
          </p:cNvSpPr>
          <p:nvPr>
            <p:ph type="title" idx="4294967295"/>
          </p:nvPr>
        </p:nvSpPr>
        <p:spPr bwMode="auto">
          <a:xfrm>
            <a:off x="473075" y="4191000"/>
            <a:ext cx="8137525" cy="1155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Clr>
                <a:srgbClr val="262626"/>
              </a:buClr>
              <a:buFont typeface="Open Sans" panose="020B0606030504020204" pitchFamily="34" charset="0"/>
              <a:buNone/>
            </a:pPr>
            <a:r>
              <a:rPr lang="zh-CN" altLang="zh-CN" sz="3200" dirty="0">
                <a:solidFill>
                  <a:srgbClr val="262626"/>
                </a:solidFill>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域名和电子邮件地址的普遍适用性 </a:t>
            </a:r>
            <a:r>
              <a:rPr lang="zh-CN" altLang="zh-CN" sz="3200" b="1" dirty="0">
                <a:solidFill>
                  <a:srgbClr val="262626"/>
                </a:solidFill>
                <a:latin typeface="Open Sans Light" panose="020B03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a:t>
            </a:r>
            <a:r>
              <a:rPr lang="zh-CN" altLang="zh-CN" sz="3200" b="1" dirty="0">
                <a:solidFill>
                  <a:srgbClr val="262626"/>
                </a:solidFill>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UA</a:t>
            </a:r>
            <a:r>
              <a:rPr lang="zh-CN" altLang="zh-CN" sz="3200" b="1" dirty="0">
                <a:solidFill>
                  <a:srgbClr val="262626"/>
                </a:solidFill>
                <a:latin typeface="Open Sans Light" panose="020B03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245;p12"/>
          <p:cNvSpPr>
            <a:spLocks noGrp="1" noChangeArrowheads="1"/>
          </p:cNvSpPr>
          <p:nvPr>
            <p:ph type="title" idx="4294967295"/>
          </p:nvPr>
        </p:nvSpPr>
        <p:spPr bwMode="auto">
          <a:xfrm>
            <a:off x="320675" y="274638"/>
            <a:ext cx="84502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b="1"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IDN</a:t>
            </a:r>
            <a:r>
              <a:rPr lang="zh-CN" altLang="zh-CN" sz="2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a:t>
            </a: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通用顶级域 </a:t>
            </a:r>
            <a:r>
              <a:rPr lang="zh-CN" altLang="zh-CN" sz="2800" b="1"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(gTLD)</a:t>
            </a:r>
          </a:p>
        </p:txBody>
      </p:sp>
      <p:pic>
        <p:nvPicPr>
          <p:cNvPr id="20483" name="Google Shape;246;p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7925" y="1482725"/>
            <a:ext cx="678815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84" name="Google Shape;247;p12"/>
          <p:cNvSpPr>
            <a:spLocks noChangeArrowheads="1"/>
          </p:cNvSpPr>
          <p:nvPr/>
        </p:nvSpPr>
        <p:spPr bwMode="auto">
          <a:xfrm>
            <a:off x="1503363" y="5440363"/>
            <a:ext cx="61372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zh-CN" altLang="zh-CN" sz="1800">
                <a:latin typeface="Open Sans Light" panose="020B0306030504020204" pitchFamily="34" charset="0"/>
                <a:ea typeface="Noto Sans CJK SC Light" panose="020B0300000000000000" pitchFamily="34" charset="-122"/>
                <a:sym typeface="Open Sans Light" panose="020B0306030504020204" pitchFamily="34" charset="0"/>
              </a:rPr>
              <a:t>授权了 90 个 IDN gTLD。</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Google Shape;224;p9"/>
          <p:cNvSpPr>
            <a:spLocks noGrp="1" noChangeArrowheads="1"/>
          </p:cNvSpPr>
          <p:nvPr>
            <p:ph type="title" idx="4294967295"/>
          </p:nvPr>
        </p:nvSpPr>
        <p:spPr bwMode="auto">
          <a:xfrm>
            <a:off x="320675" y="274638"/>
            <a:ext cx="84502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电子邮件地址的发展过程</a:t>
            </a:r>
          </a:p>
        </p:txBody>
      </p:sp>
      <p:sp>
        <p:nvSpPr>
          <p:cNvPr id="31747" name="Google Shape;225;p9"/>
          <p:cNvSpPr txBox="1">
            <a:spLocks noGrp="1"/>
          </p:cNvSpPr>
          <p:nvPr>
            <p:ph type="body" idx="4294967295"/>
          </p:nvPr>
        </p:nvSpPr>
        <p:spPr>
          <a:xfrm>
            <a:off x="320675" y="1319213"/>
            <a:ext cx="8355781" cy="5016500"/>
          </a:xfrm>
          <a:prstGeom prst="rect">
            <a:avLst/>
          </a:prstGeom>
          <a:ln cap="flat" algn="ctr">
            <a:round/>
            <a:headEnd type="none" w="med" len="med"/>
            <a:tailEnd type="none" w="med" len="med"/>
          </a:ln>
        </p:spPr>
        <p:txBody>
          <a:bodyPr lIns="91425" tIns="45700" rIns="91425" bIns="45700"/>
          <a:lstStyle/>
          <a:p>
            <a:pPr marL="376237" indent="-285750" algn="just" eaLnBrk="1" hangingPunct="1">
              <a:buClr>
                <a:srgbClr val="D57800"/>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最初，电子邮件地址也不能使用本地语言和文字</a:t>
            </a:r>
          </a:p>
          <a:p>
            <a:pPr marL="273050" indent="-182563" algn="just" eaLnBrk="1" hangingPunct="1">
              <a:spcBef>
                <a:spcPts val="350"/>
              </a:spcBef>
              <a:buClr>
                <a:srgbClr val="D57800"/>
              </a:buClr>
              <a:buSzPts val="15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algn="just" eaLnBrk="1" hangingPunct="1">
              <a:spcBef>
                <a:spcPts val="350"/>
              </a:spcBef>
              <a:buClr>
                <a:srgbClr val="D57800"/>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国际化电子邮件地址 (Email Address Internationalization, EAI) 消除了这一限制，允许电子邮件地址使用本地语言和文字 </a:t>
            </a:r>
          </a:p>
          <a:p>
            <a:pPr marL="273050" indent="-182563" algn="just" eaLnBrk="1" hangingPunct="1">
              <a:spcBef>
                <a:spcPts val="350"/>
              </a:spcBef>
              <a:buClr>
                <a:srgbClr val="D57800"/>
              </a:buClr>
              <a:buSzPts val="15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algn="just" eaLnBrk="1" hangingPunct="1">
              <a:spcBef>
                <a:spcPts val="350"/>
              </a:spcBef>
              <a:buClr>
                <a:srgbClr val="D57800"/>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国际化电子邮件地址与电子邮件正文中的文本无关，电子邮件正文通过多用途网际邮件扩充协议 (Multipurpose Internet Mail Extensions, MIME) 进行管理</a:t>
            </a:r>
          </a:p>
          <a:p>
            <a:pPr marL="273050" indent="-182563" algn="just" eaLnBrk="1" hangingPunct="1">
              <a:spcBef>
                <a:spcPts val="350"/>
              </a:spcBef>
              <a:buClr>
                <a:srgbClr val="D57800"/>
              </a:buClr>
              <a:buSzPts val="15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1096963" lvl="3" indent="-106363" algn="just" eaLnBrk="1" hangingPunct="1">
              <a:spcBef>
                <a:spcPts val="275"/>
              </a:spcBef>
              <a:buClr>
                <a:srgbClr val="D57800"/>
              </a:buClr>
              <a:buSzPts val="1100"/>
              <a:buFont typeface="Merriweather Sans" charset="0"/>
              <a:buNone/>
            </a:pPr>
            <a:endParaRPr lang="en-US" altLang="zh-CN"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Google Shape;252;p13"/>
          <p:cNvSpPr>
            <a:spLocks noGrp="1" noChangeArrowheads="1"/>
          </p:cNvSpPr>
          <p:nvPr>
            <p:ph type="title" idx="4294967295"/>
          </p:nvPr>
        </p:nvSpPr>
        <p:spPr bwMode="auto">
          <a:xfrm>
            <a:off x="320675" y="274638"/>
            <a:ext cx="8440738"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b="1"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IDN</a:t>
            </a:r>
            <a:r>
              <a:rPr lang="zh-CN" altLang="zh-CN" sz="2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a:t>
            </a: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示例</a:t>
            </a:r>
          </a:p>
        </p:txBody>
      </p:sp>
      <p:sp>
        <p:nvSpPr>
          <p:cNvPr id="33795" name="Google Shape;253;p13"/>
          <p:cNvSpPr/>
          <p:nvPr/>
        </p:nvSpPr>
        <p:spPr>
          <a:xfrm>
            <a:off x="683568" y="1443038"/>
            <a:ext cx="360040" cy="4930775"/>
          </a:xfrm>
          <a:prstGeom prst="rect">
            <a:avLst/>
          </a:prstGeom>
          <a:noFill/>
          <a:ln>
            <a:noFill/>
          </a:ln>
        </p:spPr>
        <p:txBody>
          <a:bodyPr lIns="0" tIns="0" rIns="0" bIns="0">
            <a:normAutofit/>
          </a:bodyPr>
          <a:lstStyle>
            <a:lvl1pPr marL="457200" indent="-277813"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spcBef>
                <a:spcPts val="0"/>
              </a:spcBef>
              <a:spcAft>
                <a:spcPts val="0"/>
              </a:spcAft>
              <a:buSzPts val="1500"/>
              <a:buFont typeface="Arial"/>
              <a:buAutoNum type="arabicPeriod"/>
            </a:pPr>
            <a:r>
              <a:rPr lang="en-US" altLang="zh-CN" sz="2000" dirty="0">
                <a:latin typeface="Open Sans" panose="020B0606030504020204" pitchFamily="34" charset="0"/>
                <a:ea typeface="Open Sans" panose="020B0606030504020204" pitchFamily="34" charset="0"/>
                <a:cs typeface="Open Sans" panose="020B0606030504020204" pitchFamily="34" charset="0"/>
                <a:sym typeface="Times New Roman"/>
              </a:rPr>
              <a:t> </a:t>
            </a:r>
            <a:endParaRPr lang="hy-AM" altLang="zh-CN" sz="2000" dirty="0">
              <a:latin typeface="Open Sans"/>
              <a:ea typeface="Open Sans" panose="020B0606030504020204" pitchFamily="34" charset="0"/>
              <a:cs typeface="Open Sans" panose="020B0606030504020204" pitchFamily="34" charset="0"/>
              <a:sym typeface="Open Sans"/>
            </a:endParaRPr>
          </a:p>
          <a:p>
            <a:pPr lvl="0">
              <a:spcBef>
                <a:spcPts val="2000"/>
              </a:spcBef>
              <a:spcAft>
                <a:spcPts val="0"/>
              </a:spcAft>
              <a:buSzPts val="1500"/>
              <a:buFont typeface="Arial"/>
              <a:buAutoNum type="arabicPeriod"/>
            </a:pPr>
            <a:r>
              <a:rPr lang="en-US" altLang="zh-CN" sz="2000" dirty="0">
                <a:latin typeface="Open Sans" panose="020B0606030504020204" pitchFamily="34" charset="0"/>
                <a:ea typeface="Open Sans" panose="020B0606030504020204" pitchFamily="34" charset="0"/>
                <a:cs typeface="Open Sans" panose="020B0606030504020204" pitchFamily="34" charset="0"/>
                <a:sym typeface="Open Sans"/>
              </a:rPr>
              <a:t> </a:t>
            </a:r>
            <a:endParaRPr lang="or-IN" altLang="zh-CN" sz="2000" dirty="0">
              <a:latin typeface="Open Sans" panose="020B0606030504020204" pitchFamily="34" charset="0"/>
              <a:ea typeface="Open Sans" panose="020B0606030504020204" pitchFamily="34" charset="0"/>
              <a:cs typeface="Open Sans"/>
              <a:sym typeface="Open Sans"/>
            </a:endParaRPr>
          </a:p>
          <a:p>
            <a:pPr lvl="0">
              <a:spcBef>
                <a:spcPts val="2000"/>
              </a:spcBef>
              <a:spcAft>
                <a:spcPts val="0"/>
              </a:spcAft>
              <a:buSzPts val="1500"/>
              <a:buFont typeface="Arial"/>
              <a:buAutoNum type="arabicPeriod"/>
            </a:pPr>
            <a:r>
              <a:rPr lang="en-US" altLang="zh-CN" sz="2000" dirty="0">
                <a:latin typeface="Open Sans" panose="020B0606030504020204" pitchFamily="34" charset="0"/>
                <a:ea typeface="Open Sans" panose="020B0606030504020204" pitchFamily="34" charset="0"/>
                <a:cs typeface="Open Sans" panose="020B0606030504020204" pitchFamily="34" charset="0"/>
                <a:sym typeface="Times New Roman"/>
              </a:rPr>
              <a:t> </a:t>
            </a:r>
            <a:endParaRPr lang="ka-GE" altLang="zh-CN" sz="2000" dirty="0">
              <a:latin typeface="Open Sans"/>
              <a:ea typeface="Open Sans" panose="020B0606030504020204" pitchFamily="34" charset="0"/>
              <a:cs typeface="Open Sans" panose="020B0606030504020204" pitchFamily="34" charset="0"/>
              <a:sym typeface="Open Sans"/>
            </a:endParaRPr>
          </a:p>
          <a:p>
            <a:pPr lvl="0">
              <a:spcBef>
                <a:spcPts val="2000"/>
              </a:spcBef>
              <a:spcAft>
                <a:spcPts val="0"/>
              </a:spcAft>
              <a:buSzPts val="1500"/>
              <a:buFont typeface="Arial"/>
              <a:buAutoNum type="arabicPeriod"/>
            </a:pPr>
            <a:r>
              <a:rPr lang="en-US" altLang="ko-KR" sz="2000" dirty="0">
                <a:latin typeface="Open Sans" panose="020B0606030504020204" pitchFamily="34" charset="0"/>
                <a:ea typeface="Open Sans" panose="020B0606030504020204" pitchFamily="34" charset="0"/>
                <a:cs typeface="Open Sans" panose="020B0606030504020204" pitchFamily="34" charset="0"/>
                <a:sym typeface="Open Sans"/>
              </a:rPr>
              <a:t> </a:t>
            </a:r>
            <a:endParaRPr lang="ko-KR" altLang="en-US" sz="2000" dirty="0">
              <a:latin typeface="Open Sans" panose="020B0606030504020204" pitchFamily="34" charset="0"/>
              <a:ea typeface="Open Sans"/>
              <a:cs typeface="Open Sans" panose="020B0606030504020204" pitchFamily="34" charset="0"/>
              <a:sym typeface="Open Sans"/>
            </a:endParaRPr>
          </a:p>
          <a:p>
            <a:pPr lvl="0">
              <a:spcBef>
                <a:spcPts val="2000"/>
              </a:spcBef>
              <a:spcAft>
                <a:spcPts val="0"/>
              </a:spcAft>
              <a:buSzPts val="1500"/>
              <a:buFont typeface="Arial"/>
              <a:buAutoNum type="arabicPeriod"/>
            </a:pPr>
            <a:r>
              <a:rPr lang="en-US" altLang="zh-CN" sz="2000" dirty="0">
                <a:latin typeface="Open Sans" panose="020B0606030504020204" pitchFamily="34" charset="0"/>
                <a:ea typeface="Open Sans" panose="020B0606030504020204" pitchFamily="34" charset="0"/>
                <a:cs typeface="Open Sans" panose="020B0606030504020204" pitchFamily="34" charset="0"/>
                <a:sym typeface="Open Sans"/>
              </a:rPr>
              <a:t> </a:t>
            </a:r>
            <a:br>
              <a:rPr lang="en-US" altLang="zh-CN" sz="2000" dirty="0">
                <a:latin typeface="Open Sans" panose="020B0606030504020204" pitchFamily="34" charset="0"/>
                <a:ea typeface="Open Sans" panose="020B0606030504020204" pitchFamily="34" charset="0"/>
                <a:cs typeface="Open Sans" panose="020B0606030504020204" pitchFamily="34" charset="0"/>
                <a:sym typeface="Open Sans"/>
              </a:rPr>
            </a:br>
            <a:endParaRPr lang="ml-IN" altLang="zh-CN" sz="2000" dirty="0">
              <a:latin typeface="Open Sans" panose="020B0606030504020204" pitchFamily="34" charset="0"/>
              <a:ea typeface="Open Sans" panose="020B0606030504020204" pitchFamily="34" charset="0"/>
              <a:cs typeface="Open Sans"/>
              <a:sym typeface="Open Sans"/>
            </a:endParaRPr>
          </a:p>
          <a:p>
            <a:pPr lvl="0">
              <a:spcBef>
                <a:spcPts val="2000"/>
              </a:spcBef>
              <a:spcAft>
                <a:spcPts val="0"/>
              </a:spcAft>
              <a:buSzPts val="1500"/>
              <a:buFont typeface="Arial"/>
              <a:buAutoNum type="arabicPeriod"/>
            </a:pPr>
            <a:r>
              <a:rPr lang="en-US" altLang="zh-CN"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 </a:t>
            </a:r>
            <a:endParaRPr lang="ar-SA" altLang="zh-CN" sz="2000" dirty="0">
              <a:latin typeface="Open Sans" panose="020B0606030504020204" pitchFamily="34" charset="0"/>
              <a:ea typeface="Open Sans" panose="020B0606030504020204" pitchFamily="34" charset="0"/>
              <a:cs typeface="Open Sans"/>
              <a:sym typeface="Open Sans"/>
            </a:endParaRPr>
          </a:p>
          <a:p>
            <a:pPr marL="0" lvl="0" indent="0">
              <a:spcBef>
                <a:spcPts val="2000"/>
              </a:spcBef>
              <a:spcAft>
                <a:spcPts val="0"/>
              </a:spcAft>
            </a:pPr>
            <a:endParaRPr lang="ar-SA" altLang="zh-CN" sz="2000" dirty="0">
              <a:latin typeface="Open Sans" panose="020B0606030504020204" pitchFamily="34" charset="0"/>
              <a:ea typeface="Open Sans" panose="020B0606030504020204" pitchFamily="34" charset="0"/>
              <a:cs typeface="Open Sans"/>
              <a:sym typeface="Open Sans"/>
            </a:endParaRPr>
          </a:p>
        </p:txBody>
      </p:sp>
      <p:sp>
        <p:nvSpPr>
          <p:cNvPr id="33796" name="Google Shape;254;p13"/>
          <p:cNvSpPr/>
          <p:nvPr/>
        </p:nvSpPr>
        <p:spPr>
          <a:xfrm>
            <a:off x="7164289" y="1443038"/>
            <a:ext cx="1605062" cy="4929187"/>
          </a:xfrm>
          <a:prstGeom prst="rect">
            <a:avLst/>
          </a:prstGeom>
          <a:noFill/>
          <a:ln>
            <a:noFill/>
          </a:ln>
        </p:spPr>
        <p:txBody>
          <a:bodyPr lIns="0" tIns="0" rIns="0" bIns="0">
            <a:norm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zh-CN" altLang="zh-CN" sz="2000" dirty="0">
                <a:latin typeface="Open Sans Light" panose="020B0306030504020204" pitchFamily="34" charset="0"/>
                <a:ea typeface="Noto Sans CJK SC Light" panose="020B0300000000000000" pitchFamily="34" charset="-122"/>
                <a:sym typeface="Open Sans Light" panose="020B0306030504020204" pitchFamily="34" charset="0"/>
              </a:rPr>
              <a:t>亚美尼亚文</a:t>
            </a:r>
          </a:p>
          <a:p>
            <a:pPr eaLnBrk="1" hangingPunct="1">
              <a:spcBef>
                <a:spcPts val="2000"/>
              </a:spcBef>
            </a:pPr>
            <a:r>
              <a:rPr lang="zh-CN" altLang="zh-CN" sz="2000" dirty="0">
                <a:latin typeface="Open Sans Light" panose="020B0306030504020204" pitchFamily="34" charset="0"/>
                <a:ea typeface="Noto Sans CJK SC Light" panose="020B0300000000000000" pitchFamily="34" charset="-122"/>
                <a:sym typeface="Open Sans Light" panose="020B0306030504020204" pitchFamily="34" charset="0"/>
              </a:rPr>
              <a:t>奥里雅文</a:t>
            </a:r>
          </a:p>
          <a:p>
            <a:pPr eaLnBrk="1" hangingPunct="1">
              <a:spcBef>
                <a:spcPts val="2000"/>
              </a:spcBef>
            </a:pPr>
            <a:r>
              <a:rPr lang="zh-CN" altLang="zh-CN" sz="2000" dirty="0">
                <a:latin typeface="Open Sans Light" panose="020B0306030504020204" pitchFamily="34" charset="0"/>
                <a:ea typeface="Noto Sans CJK SC Light" panose="020B0300000000000000" pitchFamily="34" charset="-122"/>
                <a:sym typeface="Open Sans Light" panose="020B0306030504020204" pitchFamily="34" charset="0"/>
              </a:rPr>
              <a:t>格鲁吉亚文</a:t>
            </a:r>
          </a:p>
          <a:p>
            <a:pPr eaLnBrk="1" hangingPunct="1">
              <a:spcBef>
                <a:spcPts val="2000"/>
              </a:spcBef>
            </a:pPr>
            <a:r>
              <a:rPr lang="zh-CN" altLang="zh-CN" sz="2000" dirty="0">
                <a:latin typeface="Open Sans Light" panose="020B0306030504020204" pitchFamily="34" charset="0"/>
                <a:ea typeface="Noto Sans CJK SC Light" panose="020B0300000000000000" pitchFamily="34" charset="-122"/>
                <a:sym typeface="Open Sans Light" panose="020B0306030504020204" pitchFamily="34" charset="0"/>
              </a:rPr>
              <a:t>韩文</a:t>
            </a:r>
          </a:p>
          <a:p>
            <a:pPr eaLnBrk="1" hangingPunct="1">
              <a:spcBef>
                <a:spcPts val="2000"/>
              </a:spcBef>
            </a:pPr>
            <a:r>
              <a:rPr lang="zh-CN" altLang="zh-CN" sz="2000" dirty="0">
                <a:latin typeface="Open Sans Light" panose="020B0306030504020204" pitchFamily="34" charset="0"/>
                <a:ea typeface="Noto Sans CJK SC Light" panose="020B0300000000000000" pitchFamily="34" charset="-122"/>
                <a:sym typeface="Open Sans Light" panose="020B0306030504020204" pitchFamily="34" charset="0"/>
              </a:rPr>
              <a:t>马来亚拉姆文</a:t>
            </a:r>
            <a:br>
              <a:rPr lang="en-US" altLang="zh-CN" sz="2000" dirty="0">
                <a:latin typeface="Open Sans Light" panose="020B0306030504020204" pitchFamily="34" charset="0"/>
                <a:ea typeface="Noto Sans CJK SC Light" panose="020B0300000000000000" pitchFamily="34" charset="-122"/>
                <a:sym typeface="Open Sans Light" panose="020B0306030504020204" pitchFamily="34" charset="0"/>
              </a:rPr>
            </a:br>
            <a:endParaRPr lang="en-US" altLang="zh-CN" sz="2000" dirty="0">
              <a:latin typeface="Open Sans Light" panose="020B0306030504020204" pitchFamily="34" charset="0"/>
              <a:ea typeface="Noto Sans CJK SC Light" panose="020B0300000000000000" pitchFamily="34" charset="-122"/>
              <a:sym typeface="Open Sans Light" panose="020B0306030504020204" pitchFamily="34" charset="0"/>
            </a:endParaRPr>
          </a:p>
          <a:p>
            <a:pPr eaLnBrk="1" hangingPunct="1">
              <a:spcBef>
                <a:spcPts val="2000"/>
              </a:spcBef>
            </a:pPr>
            <a:r>
              <a:rPr lang="zh-CN" altLang="zh-CN" sz="2000" dirty="0">
                <a:latin typeface="Open Sans Light" panose="020B0306030504020204" pitchFamily="34" charset="0"/>
                <a:ea typeface="Noto Sans CJK SC Light" panose="020B0300000000000000" pitchFamily="34" charset="-122"/>
                <a:sym typeface="Open Sans Light" panose="020B0306030504020204" pitchFamily="34" charset="0"/>
              </a:rPr>
              <a:t>阿拉伯文</a:t>
            </a:r>
            <a:br>
              <a:rPr lang="zh-CN" altLang="zh-CN" sz="2000" dirty="0">
                <a:latin typeface="Open Sans Light" panose="020B0306030504020204" pitchFamily="34" charset="0"/>
                <a:ea typeface="Noto Sans CJK SC Light" panose="020B0300000000000000" pitchFamily="34" charset="-122"/>
                <a:sym typeface="Open Sans Light" panose="020B0306030504020204" pitchFamily="34" charset="0"/>
              </a:rPr>
            </a:br>
            <a:endParaRPr lang="zh-CN" altLang="zh-CN" sz="2000" dirty="0">
              <a:latin typeface="Open Sans Light" panose="020B0306030504020204" pitchFamily="34" charset="0"/>
              <a:ea typeface="Noto Sans CJK SC Light" panose="020B0300000000000000" pitchFamily="34" charset="-122"/>
              <a:sym typeface="Open Sans Light" panose="020B0306030504020204" pitchFamily="34" charset="0"/>
            </a:endParaRPr>
          </a:p>
          <a:p>
            <a:pPr eaLnBrk="1" hangingPunct="1">
              <a:spcBef>
                <a:spcPts val="2000"/>
              </a:spcBef>
              <a:buSzPts val="1500"/>
              <a:buFont typeface="Noto Sans Symbols" charset="-122"/>
              <a:buNone/>
            </a:pPr>
            <a:endParaRPr lang="zh-CN" altLang="en-US" sz="2000" dirty="0">
              <a:latin typeface="Open Sans Light" panose="020B0306030504020204" pitchFamily="34" charset="0"/>
              <a:ea typeface="Noto Sans CJK SC Light" panose="020B0300000000000000" pitchFamily="34" charset="-122"/>
              <a:cs typeface="Open Sans" panose="020B0606030504020204" pitchFamily="34" charset="0"/>
              <a:sym typeface="Open Sans Light" panose="020B0306030504020204" pitchFamily="34" charset="0"/>
            </a:endParaRPr>
          </a:p>
          <a:p>
            <a:pPr eaLnBrk="1" hangingPunct="1">
              <a:spcBef>
                <a:spcPts val="2000"/>
              </a:spcBef>
              <a:buSzPts val="1500"/>
              <a:buFont typeface="Noto Sans Symbols" charset="-122"/>
              <a:buNone/>
            </a:pPr>
            <a:endParaRPr lang="en-US" altLang="zh-CN" sz="2000" dirty="0">
              <a:latin typeface="Open Sans Light" panose="020B0306030504020204" pitchFamily="34" charset="0"/>
              <a:ea typeface="Noto Sans CJK SC Light" panose="020B0300000000000000" pitchFamily="34" charset="-122"/>
              <a:cs typeface="Open Sans" panose="020B0606030504020204" pitchFamily="34" charset="0"/>
              <a:sym typeface="Open Sans Light" panose="020B0306030504020204" pitchFamily="34" charset="0"/>
            </a:endParaRPr>
          </a:p>
        </p:txBody>
      </p:sp>
      <p:sp>
        <p:nvSpPr>
          <p:cNvPr id="5" name="Google Shape;253;p13">
            <a:extLst>
              <a:ext uri="{FF2B5EF4-FFF2-40B4-BE49-F238E27FC236}">
                <a16:creationId xmlns:a16="http://schemas.microsoft.com/office/drawing/2014/main" id="{D1FB8740-AC72-4E73-9A02-76A7FD1D736D}"/>
              </a:ext>
            </a:extLst>
          </p:cNvPr>
          <p:cNvSpPr/>
          <p:nvPr/>
        </p:nvSpPr>
        <p:spPr>
          <a:xfrm>
            <a:off x="1043609" y="1466850"/>
            <a:ext cx="5832648" cy="4930775"/>
          </a:xfrm>
          <a:prstGeom prst="rect">
            <a:avLst/>
          </a:prstGeom>
          <a:noFill/>
          <a:ln>
            <a:noFill/>
          </a:ln>
        </p:spPr>
        <p:txBody>
          <a:bodyPr wrap="square" lIns="0" tIns="0" rIns="0" bIns="0">
            <a:normAutofit/>
          </a:bodyPr>
          <a:lstStyle>
            <a:lvl1pPr marL="457200" indent="-277813"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79387" lvl="0" indent="0">
              <a:spcBef>
                <a:spcPts val="0"/>
              </a:spcBef>
              <a:spcAft>
                <a:spcPts val="0"/>
              </a:spcAft>
              <a:buSzPts val="1500"/>
            </a:pPr>
            <a:r>
              <a:rPr lang="hy-AM" altLang="zh-CN" sz="2000" dirty="0">
                <a:latin typeface="Times New Roman"/>
                <a:ea typeface="Times New Roman"/>
                <a:cs typeface="Times New Roman"/>
                <a:sym typeface="Times New Roman"/>
              </a:rPr>
              <a:t>համընդհանուր-ընկալում-թեստ.հայ</a:t>
            </a:r>
            <a:endParaRPr lang="hy-AM" altLang="zh-CN" sz="2000" dirty="0">
              <a:latin typeface="Open Sans"/>
              <a:ea typeface="Open Sans"/>
              <a:cs typeface="Open Sans"/>
              <a:sym typeface="Open Sans"/>
            </a:endParaRPr>
          </a:p>
          <a:p>
            <a:pPr marL="179387" lvl="0" indent="0">
              <a:spcBef>
                <a:spcPts val="2000"/>
              </a:spcBef>
              <a:spcAft>
                <a:spcPts val="0"/>
              </a:spcAft>
              <a:buSzPts val="1500"/>
            </a:pPr>
            <a:r>
              <a:rPr lang="or-IN" altLang="zh-CN" sz="2000" dirty="0">
                <a:latin typeface="Open Sans"/>
                <a:ea typeface="Open Sans"/>
                <a:cs typeface="Open Sans"/>
                <a:sym typeface="Open Sans"/>
              </a:rPr>
              <a:t>ଯୁନିଭରସାଲ-ଏକସେପ୍ଟନ୍ସ-ଟେଷ୍ଟ.ଭାରତ</a:t>
            </a:r>
          </a:p>
          <a:p>
            <a:pPr marL="179387" lvl="0" indent="0">
              <a:spcBef>
                <a:spcPts val="2000"/>
              </a:spcBef>
              <a:spcAft>
                <a:spcPts val="0"/>
              </a:spcAft>
              <a:buSzPts val="1500"/>
            </a:pPr>
            <a:r>
              <a:rPr lang="ka-GE" altLang="zh-CN" sz="2000" dirty="0">
                <a:latin typeface="Times New Roman"/>
                <a:ea typeface="Times New Roman"/>
                <a:cs typeface="Times New Roman"/>
                <a:sym typeface="Times New Roman"/>
              </a:rPr>
              <a:t>უნივერსალური-თავსობადობის-ტესტი.გე</a:t>
            </a:r>
            <a:endParaRPr lang="ka-GE" altLang="zh-CN" sz="2000" dirty="0">
              <a:latin typeface="Open Sans"/>
              <a:ea typeface="Open Sans"/>
              <a:cs typeface="Open Sans"/>
              <a:sym typeface="Open Sans"/>
            </a:endParaRPr>
          </a:p>
          <a:p>
            <a:pPr marL="179387" lvl="0" indent="0">
              <a:spcBef>
                <a:spcPts val="2000"/>
              </a:spcBef>
              <a:spcAft>
                <a:spcPts val="0"/>
              </a:spcAft>
              <a:buSzPts val="1500"/>
            </a:pPr>
            <a:r>
              <a:rPr lang="ko-KR" altLang="en-US" sz="2000" dirty="0">
                <a:latin typeface="Open Sans"/>
                <a:ea typeface="Open Sans"/>
                <a:cs typeface="Open Sans"/>
                <a:sym typeface="Open Sans"/>
              </a:rPr>
              <a:t>다국어도메인이용환경테스트</a:t>
            </a:r>
            <a:r>
              <a:rPr lang="en-US" altLang="ko-KR" sz="2000" dirty="0">
                <a:latin typeface="Open Sans"/>
                <a:ea typeface="Open Sans"/>
                <a:cs typeface="Open Sans"/>
                <a:sym typeface="Open Sans"/>
              </a:rPr>
              <a:t>.</a:t>
            </a:r>
            <a:r>
              <a:rPr lang="ko-KR" altLang="en-US" sz="2000" dirty="0">
                <a:latin typeface="Open Sans"/>
                <a:ea typeface="Open Sans"/>
                <a:cs typeface="Open Sans"/>
                <a:sym typeface="Open Sans"/>
              </a:rPr>
              <a:t>한국</a:t>
            </a:r>
          </a:p>
          <a:p>
            <a:pPr marL="179387" lvl="0" indent="0">
              <a:spcBef>
                <a:spcPts val="2000"/>
              </a:spcBef>
              <a:spcAft>
                <a:spcPts val="0"/>
              </a:spcAft>
              <a:buSzPts val="1500"/>
            </a:pPr>
            <a:r>
              <a:rPr lang="ml-IN" altLang="zh-CN" sz="2000" dirty="0">
                <a:latin typeface="Open Sans"/>
                <a:ea typeface="Open Sans"/>
                <a:cs typeface="Open Sans"/>
                <a:sym typeface="Open Sans"/>
              </a:rPr>
              <a:t>സാർവത്രിക-സ്വീകാര്യതാ-പരിശോധന.ഭാരതം</a:t>
            </a:r>
          </a:p>
          <a:p>
            <a:pPr marL="179387" lvl="0" indent="0">
              <a:spcBef>
                <a:spcPts val="2000"/>
              </a:spcBef>
              <a:spcAft>
                <a:spcPts val="0"/>
              </a:spcAft>
              <a:buSzPts val="1500"/>
            </a:pPr>
            <a:r>
              <a:rPr lang="en-US" altLang="zh-CN" sz="2000" dirty="0" err="1">
                <a:solidFill>
                  <a:schemeClr val="dk1"/>
                </a:solidFill>
                <a:latin typeface="Open Sans"/>
                <a:ea typeface="Open Sans"/>
                <a:cs typeface="Open Sans"/>
                <a:sym typeface="Open Sans"/>
              </a:rPr>
              <a:t>تجربة-القبول-الشامل.موريتانيا</a:t>
            </a:r>
            <a:br>
              <a:rPr lang="ar-SA" altLang="zh-CN" sz="2000" dirty="0">
                <a:solidFill>
                  <a:schemeClr val="dk1"/>
                </a:solidFill>
                <a:latin typeface="Open Sans"/>
                <a:ea typeface="Open Sans"/>
                <a:cs typeface="Open Sans"/>
                <a:sym typeface="Open Sans"/>
              </a:rPr>
            </a:br>
            <a:endParaRPr lang="ar-SA" altLang="zh-CN" sz="2000" dirty="0">
              <a:latin typeface="Open Sans"/>
              <a:ea typeface="Open Sans"/>
              <a:cs typeface="Open Sans"/>
              <a:sym typeface="Open Sans"/>
            </a:endParaRPr>
          </a:p>
          <a:p>
            <a:pPr marL="0" lvl="0" indent="0">
              <a:spcBef>
                <a:spcPts val="2000"/>
              </a:spcBef>
              <a:spcAft>
                <a:spcPts val="0"/>
              </a:spcAft>
            </a:pPr>
            <a:endParaRPr lang="ar-SA" altLang="zh-CN" sz="2000" dirty="0">
              <a:latin typeface="Open Sans"/>
              <a:ea typeface="Open Sans"/>
              <a:cs typeface="Open Sans"/>
              <a:sym typeface="Open Sans"/>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Google Shape;259;p14"/>
          <p:cNvSpPr>
            <a:spLocks noGrp="1" noChangeArrowheads="1"/>
          </p:cNvSpPr>
          <p:nvPr>
            <p:ph type="title" idx="4294967295"/>
          </p:nvPr>
        </p:nvSpPr>
        <p:spPr bwMode="auto">
          <a:xfrm>
            <a:off x="320675" y="274638"/>
            <a:ext cx="8440738"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国际化电子邮件地址示例</a:t>
            </a:r>
          </a:p>
        </p:txBody>
      </p:sp>
      <p:sp>
        <p:nvSpPr>
          <p:cNvPr id="35844" name="Google Shape;261;p14"/>
          <p:cNvSpPr/>
          <p:nvPr/>
        </p:nvSpPr>
        <p:spPr>
          <a:xfrm>
            <a:off x="7318375" y="1443038"/>
            <a:ext cx="1450975" cy="4929187"/>
          </a:xfrm>
          <a:prstGeom prst="rect">
            <a:avLst/>
          </a:prstGeom>
          <a:noFill/>
          <a:ln>
            <a:noFill/>
          </a:ln>
        </p:spPr>
        <p:txBody>
          <a:bodyPr lIns="0" tIns="0" rIns="0" bIns="0">
            <a:norm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zh-CN" altLang="zh-CN" sz="2000" dirty="0">
                <a:latin typeface="Open Sans Light" panose="020B0306030504020204" pitchFamily="34" charset="0"/>
                <a:ea typeface="Noto Sans CJK SC Light" panose="020B0300000000000000" pitchFamily="34" charset="-122"/>
                <a:sym typeface="Open Sans Light" panose="020B0306030504020204" pitchFamily="34" charset="0"/>
              </a:rPr>
              <a:t>亚美尼亚文</a:t>
            </a:r>
          </a:p>
          <a:p>
            <a:pPr eaLnBrk="1" hangingPunct="1">
              <a:spcBef>
                <a:spcPts val="2000"/>
              </a:spcBef>
            </a:pPr>
            <a:r>
              <a:rPr lang="zh-CN" altLang="zh-CN" sz="2000" dirty="0">
                <a:latin typeface="Open Sans Light" panose="020B0306030504020204" pitchFamily="34" charset="0"/>
                <a:ea typeface="Noto Sans CJK SC Light" panose="020B0300000000000000" pitchFamily="34" charset="-122"/>
                <a:sym typeface="Open Sans Light" panose="020B0306030504020204" pitchFamily="34" charset="0"/>
              </a:rPr>
              <a:t>中文</a:t>
            </a:r>
          </a:p>
          <a:p>
            <a:pPr eaLnBrk="1" hangingPunct="1">
              <a:spcBef>
                <a:spcPts val="2000"/>
              </a:spcBef>
            </a:pPr>
            <a:r>
              <a:rPr lang="zh-CN" altLang="zh-CN" sz="2000" dirty="0">
                <a:latin typeface="Open Sans Light" panose="020B0306030504020204" pitchFamily="34" charset="0"/>
                <a:ea typeface="Noto Sans CJK SC Light" panose="020B0300000000000000" pitchFamily="34" charset="-122"/>
                <a:sym typeface="Open Sans Light" panose="020B0306030504020204" pitchFamily="34" charset="0"/>
              </a:rPr>
              <a:t>梵文</a:t>
            </a:r>
          </a:p>
          <a:p>
            <a:pPr eaLnBrk="1" hangingPunct="1">
              <a:spcBef>
                <a:spcPts val="2000"/>
              </a:spcBef>
            </a:pPr>
            <a:r>
              <a:rPr lang="zh-CN" altLang="zh-CN" sz="2000" dirty="0">
                <a:latin typeface="Open Sans Light" panose="020B0306030504020204" pitchFamily="34" charset="0"/>
                <a:ea typeface="Noto Sans CJK SC Light" panose="020B0300000000000000" pitchFamily="34" charset="-122"/>
                <a:sym typeface="Open Sans Light" panose="020B0306030504020204" pitchFamily="34" charset="0"/>
              </a:rPr>
              <a:t>阿拉伯文</a:t>
            </a:r>
          </a:p>
          <a:p>
            <a:pPr eaLnBrk="1" hangingPunct="1">
              <a:spcBef>
                <a:spcPts val="2000"/>
              </a:spcBef>
            </a:pPr>
            <a:r>
              <a:rPr lang="zh-CN" altLang="zh-CN" sz="2000" dirty="0">
                <a:latin typeface="Open Sans Light" panose="020B0306030504020204" pitchFamily="34" charset="0"/>
                <a:ea typeface="Noto Sans CJK SC Light" panose="020B0300000000000000" pitchFamily="34" charset="-122"/>
                <a:sym typeface="Open Sans Light" panose="020B0306030504020204" pitchFamily="34" charset="0"/>
              </a:rPr>
              <a:t>希腊文</a:t>
            </a:r>
            <a:br>
              <a:rPr lang="en-US" altLang="zh-CN" sz="2000" dirty="0">
                <a:latin typeface="Open Sans Light" panose="020B0306030504020204" pitchFamily="34" charset="0"/>
                <a:ea typeface="Noto Sans CJK SC Light" panose="020B0300000000000000" pitchFamily="34" charset="-122"/>
                <a:sym typeface="Open Sans Light" panose="020B0306030504020204" pitchFamily="34" charset="0"/>
              </a:rPr>
            </a:br>
            <a:r>
              <a:rPr lang="zh-CN" altLang="zh-CN" sz="2000" dirty="0">
                <a:latin typeface="Open Sans Light" panose="020B0306030504020204" pitchFamily="34" charset="0"/>
                <a:ea typeface="Noto Sans CJK SC Light" panose="020B0300000000000000" pitchFamily="34" charset="-122"/>
                <a:sym typeface="Open Sans Light" panose="020B0306030504020204" pitchFamily="34" charset="0"/>
              </a:rPr>
              <a:t> </a:t>
            </a:r>
          </a:p>
          <a:p>
            <a:pPr eaLnBrk="1" hangingPunct="1">
              <a:spcBef>
                <a:spcPts val="2000"/>
              </a:spcBef>
            </a:pPr>
            <a:r>
              <a:rPr lang="zh-CN" altLang="zh-CN" sz="2000" dirty="0">
                <a:latin typeface="Open Sans Light" panose="020B0306030504020204" pitchFamily="34" charset="0"/>
                <a:ea typeface="Noto Sans CJK SC Light" panose="020B0300000000000000" pitchFamily="34" charset="-122"/>
                <a:sym typeface="Open Sans Light" panose="020B0306030504020204" pitchFamily="34" charset="0"/>
              </a:rPr>
              <a:t>泰米尔文</a:t>
            </a:r>
            <a:br>
              <a:rPr lang="zh-CN" altLang="zh-CN" sz="2000" dirty="0">
                <a:latin typeface="Open Sans Light" panose="020B0306030504020204" pitchFamily="34" charset="0"/>
                <a:ea typeface="Noto Sans CJK SC Light" panose="020B0300000000000000" pitchFamily="34" charset="-122"/>
                <a:sym typeface="Open Sans Light" panose="020B0306030504020204" pitchFamily="34" charset="0"/>
              </a:rPr>
            </a:br>
            <a:endParaRPr lang="zh-CN" altLang="zh-CN" sz="2000" dirty="0">
              <a:latin typeface="Open Sans Light" panose="020B0306030504020204" pitchFamily="34" charset="0"/>
              <a:ea typeface="Noto Sans CJK SC Light" panose="020B0300000000000000" pitchFamily="34" charset="-122"/>
              <a:sym typeface="Open Sans Light" panose="020B0306030504020204" pitchFamily="34" charset="0"/>
            </a:endParaRPr>
          </a:p>
          <a:p>
            <a:pPr eaLnBrk="1" hangingPunct="1">
              <a:spcBef>
                <a:spcPts val="2000"/>
              </a:spcBef>
              <a:buSzPts val="1500"/>
              <a:buFont typeface="Noto Sans Symbols" charset="-122"/>
              <a:buNone/>
            </a:pPr>
            <a:endParaRPr lang="zh-CN" altLang="en-US" sz="2000" dirty="0">
              <a:latin typeface="Open Sans Light" panose="020B0306030504020204" pitchFamily="34" charset="0"/>
              <a:ea typeface="Noto Sans CJK SC Light" panose="020B0300000000000000" pitchFamily="34" charset="-122"/>
              <a:cs typeface="Open Sans" panose="020B0606030504020204" pitchFamily="34" charset="0"/>
              <a:sym typeface="Open Sans Light" panose="020B0306030504020204" pitchFamily="34" charset="0"/>
            </a:endParaRPr>
          </a:p>
          <a:p>
            <a:pPr eaLnBrk="1" hangingPunct="1">
              <a:spcBef>
                <a:spcPts val="2000"/>
              </a:spcBef>
              <a:buSzPts val="1500"/>
              <a:buFont typeface="Noto Sans Symbols" charset="-122"/>
              <a:buNone/>
            </a:pPr>
            <a:endParaRPr lang="en-US" altLang="zh-CN" sz="2000" dirty="0">
              <a:latin typeface="Open Sans Light" panose="020B0306030504020204" pitchFamily="34" charset="0"/>
              <a:ea typeface="Noto Sans CJK SC Light" panose="020B0300000000000000" pitchFamily="34" charset="-122"/>
              <a:cs typeface="Open Sans" panose="020B0606030504020204" pitchFamily="34" charset="0"/>
              <a:sym typeface="Open Sans Light" panose="020B0306030504020204" pitchFamily="34" charset="0"/>
            </a:endParaRPr>
          </a:p>
        </p:txBody>
      </p:sp>
      <p:sp>
        <p:nvSpPr>
          <p:cNvPr id="5" name="Google Shape;253;p13">
            <a:extLst>
              <a:ext uri="{FF2B5EF4-FFF2-40B4-BE49-F238E27FC236}">
                <a16:creationId xmlns:a16="http://schemas.microsoft.com/office/drawing/2014/main" id="{1B5853C7-CA16-47F6-8076-2A18ED6783C7}"/>
              </a:ext>
            </a:extLst>
          </p:cNvPr>
          <p:cNvSpPr/>
          <p:nvPr/>
        </p:nvSpPr>
        <p:spPr>
          <a:xfrm>
            <a:off x="288925" y="1431353"/>
            <a:ext cx="360040" cy="4930775"/>
          </a:xfrm>
          <a:prstGeom prst="rect">
            <a:avLst/>
          </a:prstGeom>
          <a:noFill/>
          <a:ln>
            <a:noFill/>
          </a:ln>
        </p:spPr>
        <p:txBody>
          <a:bodyPr lIns="0" tIns="0" rIns="0" bIns="0">
            <a:normAutofit/>
          </a:bodyPr>
          <a:lstStyle>
            <a:lvl1pPr marL="457200" indent="-277813"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spcBef>
                <a:spcPts val="0"/>
              </a:spcBef>
              <a:spcAft>
                <a:spcPts val="0"/>
              </a:spcAft>
              <a:buSzPts val="1500"/>
              <a:buFont typeface="Arial"/>
              <a:buAutoNum type="arabicPeriod"/>
            </a:pPr>
            <a:r>
              <a:rPr lang="en-US" altLang="zh-CN" sz="2000" dirty="0">
                <a:latin typeface="Open Sans" panose="020B0606030504020204" pitchFamily="34" charset="0"/>
                <a:ea typeface="Open Sans" panose="020B0606030504020204" pitchFamily="34" charset="0"/>
                <a:cs typeface="Open Sans" panose="020B0606030504020204" pitchFamily="34" charset="0"/>
                <a:sym typeface="Times New Roman"/>
              </a:rPr>
              <a:t> </a:t>
            </a:r>
            <a:endParaRPr lang="hy-AM" altLang="zh-CN" sz="2000" dirty="0">
              <a:latin typeface="Open Sans"/>
              <a:ea typeface="Open Sans" panose="020B0606030504020204" pitchFamily="34" charset="0"/>
              <a:cs typeface="Open Sans" panose="020B0606030504020204" pitchFamily="34" charset="0"/>
              <a:sym typeface="Open Sans"/>
            </a:endParaRPr>
          </a:p>
          <a:p>
            <a:pPr lvl="0">
              <a:spcBef>
                <a:spcPts val="2000"/>
              </a:spcBef>
              <a:spcAft>
                <a:spcPts val="0"/>
              </a:spcAft>
              <a:buSzPts val="1500"/>
              <a:buFont typeface="Arial"/>
              <a:buAutoNum type="arabicPeriod"/>
            </a:pPr>
            <a:r>
              <a:rPr lang="en-US" altLang="zh-CN" sz="2000" dirty="0">
                <a:latin typeface="Open Sans" panose="020B0606030504020204" pitchFamily="34" charset="0"/>
                <a:ea typeface="Open Sans" panose="020B0606030504020204" pitchFamily="34" charset="0"/>
                <a:cs typeface="Open Sans" panose="020B0606030504020204" pitchFamily="34" charset="0"/>
                <a:sym typeface="Open Sans"/>
              </a:rPr>
              <a:t> </a:t>
            </a:r>
            <a:endParaRPr lang="or-IN" altLang="zh-CN" sz="2000" dirty="0">
              <a:latin typeface="Open Sans" panose="020B0606030504020204" pitchFamily="34" charset="0"/>
              <a:ea typeface="Open Sans" panose="020B0606030504020204" pitchFamily="34" charset="0"/>
              <a:cs typeface="Open Sans"/>
              <a:sym typeface="Open Sans"/>
            </a:endParaRPr>
          </a:p>
          <a:p>
            <a:pPr lvl="0">
              <a:spcBef>
                <a:spcPts val="2000"/>
              </a:spcBef>
              <a:spcAft>
                <a:spcPts val="0"/>
              </a:spcAft>
              <a:buSzPts val="1500"/>
              <a:buFont typeface="Arial"/>
              <a:buAutoNum type="arabicPeriod"/>
            </a:pPr>
            <a:r>
              <a:rPr lang="en-US" altLang="zh-CN" sz="2000" dirty="0">
                <a:latin typeface="Open Sans" panose="020B0606030504020204" pitchFamily="34" charset="0"/>
                <a:ea typeface="Open Sans" panose="020B0606030504020204" pitchFamily="34" charset="0"/>
                <a:cs typeface="Open Sans" panose="020B0606030504020204" pitchFamily="34" charset="0"/>
                <a:sym typeface="Times New Roman"/>
              </a:rPr>
              <a:t> </a:t>
            </a:r>
            <a:endParaRPr lang="ka-GE" altLang="zh-CN" sz="2000" dirty="0">
              <a:latin typeface="Open Sans"/>
              <a:ea typeface="Open Sans" panose="020B0606030504020204" pitchFamily="34" charset="0"/>
              <a:cs typeface="Open Sans" panose="020B0606030504020204" pitchFamily="34" charset="0"/>
              <a:sym typeface="Open Sans"/>
            </a:endParaRPr>
          </a:p>
          <a:p>
            <a:pPr lvl="0">
              <a:spcBef>
                <a:spcPts val="2000"/>
              </a:spcBef>
              <a:spcAft>
                <a:spcPts val="0"/>
              </a:spcAft>
              <a:buSzPts val="1500"/>
              <a:buFont typeface="Arial"/>
              <a:buAutoNum type="arabicPeriod"/>
            </a:pPr>
            <a:r>
              <a:rPr lang="en-US" altLang="ko-KR" sz="2000" dirty="0">
                <a:latin typeface="Open Sans" panose="020B0606030504020204" pitchFamily="34" charset="0"/>
                <a:ea typeface="Open Sans" panose="020B0606030504020204" pitchFamily="34" charset="0"/>
                <a:cs typeface="Open Sans" panose="020B0606030504020204" pitchFamily="34" charset="0"/>
                <a:sym typeface="Open Sans"/>
              </a:rPr>
              <a:t> </a:t>
            </a:r>
            <a:endParaRPr lang="ko-KR" altLang="en-US" sz="2000" dirty="0">
              <a:latin typeface="Open Sans" panose="020B0606030504020204" pitchFamily="34" charset="0"/>
              <a:ea typeface="Open Sans"/>
              <a:cs typeface="Open Sans" panose="020B0606030504020204" pitchFamily="34" charset="0"/>
              <a:sym typeface="Open Sans"/>
            </a:endParaRPr>
          </a:p>
          <a:p>
            <a:pPr lvl="0">
              <a:spcBef>
                <a:spcPts val="2000"/>
              </a:spcBef>
              <a:spcAft>
                <a:spcPts val="0"/>
              </a:spcAft>
              <a:buSzPts val="1500"/>
              <a:buFont typeface="Arial"/>
              <a:buAutoNum type="arabicPeriod"/>
            </a:pPr>
            <a:r>
              <a:rPr lang="en-US" altLang="zh-CN" sz="2000" dirty="0">
                <a:latin typeface="Open Sans" panose="020B0606030504020204" pitchFamily="34" charset="0"/>
                <a:ea typeface="Open Sans" panose="020B0606030504020204" pitchFamily="34" charset="0"/>
                <a:cs typeface="Open Sans" panose="020B0606030504020204" pitchFamily="34" charset="0"/>
                <a:sym typeface="Open Sans"/>
              </a:rPr>
              <a:t> </a:t>
            </a:r>
            <a:br>
              <a:rPr lang="en-US" altLang="zh-CN" sz="2000" dirty="0">
                <a:latin typeface="Open Sans" panose="020B0606030504020204" pitchFamily="34" charset="0"/>
                <a:ea typeface="Open Sans" panose="020B0606030504020204" pitchFamily="34" charset="0"/>
                <a:cs typeface="Open Sans" panose="020B0606030504020204" pitchFamily="34" charset="0"/>
                <a:sym typeface="Open Sans"/>
              </a:rPr>
            </a:br>
            <a:endParaRPr lang="ml-IN" altLang="zh-CN" sz="2000" dirty="0">
              <a:latin typeface="Open Sans" panose="020B0606030504020204" pitchFamily="34" charset="0"/>
              <a:ea typeface="Open Sans" panose="020B0606030504020204" pitchFamily="34" charset="0"/>
              <a:cs typeface="Open Sans"/>
              <a:sym typeface="Open Sans"/>
            </a:endParaRPr>
          </a:p>
          <a:p>
            <a:pPr lvl="0">
              <a:spcBef>
                <a:spcPts val="2000"/>
              </a:spcBef>
              <a:spcAft>
                <a:spcPts val="0"/>
              </a:spcAft>
              <a:buSzPts val="1500"/>
              <a:buFont typeface="Arial"/>
              <a:buAutoNum type="arabicPeriod"/>
            </a:pPr>
            <a:r>
              <a:rPr lang="en-US" altLang="zh-CN"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 </a:t>
            </a:r>
            <a:endParaRPr lang="ar-SA" altLang="zh-CN" sz="2000" dirty="0">
              <a:latin typeface="Open Sans" panose="020B0606030504020204" pitchFamily="34" charset="0"/>
              <a:ea typeface="Open Sans" panose="020B0606030504020204" pitchFamily="34" charset="0"/>
              <a:cs typeface="Open Sans"/>
              <a:sym typeface="Open Sans"/>
            </a:endParaRPr>
          </a:p>
          <a:p>
            <a:pPr marL="0" lvl="0" indent="0">
              <a:spcBef>
                <a:spcPts val="2000"/>
              </a:spcBef>
              <a:spcAft>
                <a:spcPts val="0"/>
              </a:spcAft>
            </a:pPr>
            <a:endParaRPr lang="ar-SA" altLang="zh-CN" sz="2000" dirty="0">
              <a:latin typeface="Open Sans" panose="020B0606030504020204" pitchFamily="34" charset="0"/>
              <a:ea typeface="Open Sans" panose="020B0606030504020204" pitchFamily="34" charset="0"/>
              <a:cs typeface="Open Sans"/>
              <a:sym typeface="Open Sans"/>
            </a:endParaRPr>
          </a:p>
        </p:txBody>
      </p:sp>
      <p:sp>
        <p:nvSpPr>
          <p:cNvPr id="6" name="Google Shape;260;p14">
            <a:extLst>
              <a:ext uri="{FF2B5EF4-FFF2-40B4-BE49-F238E27FC236}">
                <a16:creationId xmlns:a16="http://schemas.microsoft.com/office/drawing/2014/main" id="{3ED3BF91-2DA9-4F54-B49F-96D5837A73F1}"/>
              </a:ext>
            </a:extLst>
          </p:cNvPr>
          <p:cNvSpPr/>
          <p:nvPr/>
        </p:nvSpPr>
        <p:spPr>
          <a:xfrm>
            <a:off x="827584" y="1443732"/>
            <a:ext cx="6192688" cy="4929295"/>
          </a:xfrm>
          <a:prstGeom prst="rect">
            <a:avLst/>
          </a:prstGeom>
          <a:noFill/>
          <a:ln>
            <a:noFill/>
          </a:ln>
        </p:spPr>
        <p:txBody>
          <a:bodyPr spcFirstLastPara="1" wrap="square" lIns="0" tIns="0" rIns="0" bIns="0" anchor="t" anchorCtr="0">
            <a:normAutofit/>
          </a:bodyPr>
          <a:lstStyle/>
          <a:p>
            <a:pPr marL="179387" marR="0" lvl="0" algn="l" rtl="0">
              <a:spcBef>
                <a:spcPts val="0"/>
              </a:spcBef>
              <a:spcAft>
                <a:spcPts val="0"/>
              </a:spcAft>
              <a:buClr>
                <a:srgbClr val="000000"/>
              </a:buClr>
              <a:buSzPts val="1500"/>
            </a:pPr>
            <a:r>
              <a:rPr lang="en-US" sz="2000" dirty="0">
                <a:solidFill>
                  <a:srgbClr val="000000"/>
                </a:solidFill>
                <a:latin typeface="Times New Roman"/>
                <a:ea typeface="Times New Roman"/>
                <a:cs typeface="Times New Roman"/>
                <a:sym typeface="Times New Roman"/>
              </a:rPr>
              <a:t>Էլփոստ-թեստ@համընդհանուր-ընկալում-թեստ.հայ</a:t>
            </a:r>
            <a:endParaRPr dirty="0"/>
          </a:p>
          <a:p>
            <a:pPr marL="179387" marR="0" lvl="0" algn="l" rtl="0">
              <a:spcBef>
                <a:spcPts val="2000"/>
              </a:spcBef>
              <a:spcAft>
                <a:spcPts val="0"/>
              </a:spcAft>
              <a:buClr>
                <a:srgbClr val="000000"/>
              </a:buClr>
              <a:buSzPts val="1500"/>
            </a:pPr>
            <a:r>
              <a:rPr lang="en-US" sz="2000" dirty="0">
                <a:solidFill>
                  <a:srgbClr val="000000"/>
                </a:solidFill>
                <a:latin typeface="Noto Sans CJK SC Light" panose="020B0300000000000000" pitchFamily="34" charset="-122"/>
                <a:ea typeface="Noto Sans CJK SC Light" panose="020B0300000000000000" pitchFamily="34" charset="-122"/>
                <a:cs typeface="Times New Roman"/>
                <a:sym typeface="Times New Roman"/>
              </a:rPr>
              <a:t>电子邮件测试</a:t>
            </a:r>
            <a:r>
              <a:rPr lang="en-US"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Times New Roman"/>
              </a:rPr>
              <a:t>@</a:t>
            </a:r>
            <a:r>
              <a:rPr lang="en-US" sz="2000" dirty="0">
                <a:solidFill>
                  <a:srgbClr val="000000"/>
                </a:solidFill>
                <a:latin typeface="Noto Sans CJK SC Light" panose="020B0300000000000000" pitchFamily="34" charset="-122"/>
                <a:ea typeface="Noto Sans CJK SC Light" panose="020B0300000000000000" pitchFamily="34" charset="-122"/>
                <a:cs typeface="Times New Roman"/>
                <a:sym typeface="Times New Roman"/>
              </a:rPr>
              <a:t>普遍适用测试.我爱你 </a:t>
            </a:r>
            <a:endParaRPr dirty="0">
              <a:latin typeface="Noto Sans CJK SC Light" panose="020B0300000000000000" pitchFamily="34" charset="-122"/>
              <a:ea typeface="Noto Sans CJK SC Light" panose="020B0300000000000000" pitchFamily="34" charset="-122"/>
            </a:endParaRPr>
          </a:p>
          <a:p>
            <a:pPr marL="179387" marR="0" lvl="0" algn="l" rtl="0">
              <a:spcBef>
                <a:spcPts val="2000"/>
              </a:spcBef>
              <a:spcAft>
                <a:spcPts val="0"/>
              </a:spcAft>
              <a:buClr>
                <a:srgbClr val="000000"/>
              </a:buClr>
              <a:buSzPts val="1500"/>
            </a:pPr>
            <a:r>
              <a:rPr lang="en-US" sz="2000" dirty="0">
                <a:solidFill>
                  <a:srgbClr val="000000"/>
                </a:solidFill>
                <a:latin typeface="Times New Roman"/>
                <a:ea typeface="Times New Roman"/>
                <a:cs typeface="Times New Roman"/>
                <a:sym typeface="Times New Roman"/>
              </a:rPr>
              <a:t>ईमेल-परीक्षण@सार्वभौमिक-स्वीकृति-परीक्षण.संगठन  </a:t>
            </a:r>
            <a:endParaRPr dirty="0"/>
          </a:p>
          <a:p>
            <a:pPr marL="179387" marR="0" lvl="0" algn="l" rtl="0">
              <a:spcBef>
                <a:spcPts val="2000"/>
              </a:spcBef>
              <a:spcAft>
                <a:spcPts val="0"/>
              </a:spcAft>
              <a:buClr>
                <a:srgbClr val="000000"/>
              </a:buClr>
              <a:buSzPts val="1500"/>
            </a:pPr>
            <a:r>
              <a:rPr lang="en-US" sz="2000" dirty="0" err="1">
                <a:solidFill>
                  <a:srgbClr val="000000"/>
                </a:solidFill>
                <a:latin typeface="Times New Roman"/>
                <a:ea typeface="Times New Roman"/>
                <a:cs typeface="Times New Roman"/>
                <a:sym typeface="Times New Roman"/>
              </a:rPr>
              <a:t>تجربة-بريد-الكتروني@تجربة-القبول-الشامل.موريتانيا</a:t>
            </a:r>
            <a:endParaRPr dirty="0"/>
          </a:p>
          <a:p>
            <a:pPr marL="179387" marR="0" lvl="0" algn="l" rtl="0">
              <a:spcBef>
                <a:spcPts val="2000"/>
              </a:spcBef>
              <a:spcAft>
                <a:spcPts val="0"/>
              </a:spcAft>
              <a:buClr>
                <a:srgbClr val="000000"/>
              </a:buClr>
              <a:buSzPts val="1500"/>
            </a:pPr>
            <a:r>
              <a:rPr lang="en-US" sz="2000" dirty="0">
                <a:solidFill>
                  <a:srgbClr val="000000"/>
                </a:solidFill>
                <a:latin typeface="Times New Roman"/>
                <a:ea typeface="Times New Roman"/>
                <a:cs typeface="Times New Roman"/>
                <a:sym typeface="Times New Roman"/>
              </a:rPr>
              <a:t>ηλεκτρονικό-μήνυμα-δοκιμή@καθολική-αποδοχή-δοκιμή.ευ  </a:t>
            </a:r>
            <a:endParaRPr dirty="0"/>
          </a:p>
          <a:p>
            <a:pPr marL="179387" marR="0" lvl="0" algn="l" rtl="0">
              <a:spcBef>
                <a:spcPts val="2000"/>
              </a:spcBef>
              <a:spcAft>
                <a:spcPts val="0"/>
              </a:spcAft>
              <a:buClr>
                <a:srgbClr val="000000"/>
              </a:buClr>
              <a:buSzPts val="1500"/>
            </a:pPr>
            <a:r>
              <a:rPr lang="en-US" sz="2000" dirty="0">
                <a:solidFill>
                  <a:srgbClr val="000000"/>
                </a:solidFill>
                <a:latin typeface="Times New Roman"/>
                <a:ea typeface="Times New Roman"/>
                <a:cs typeface="Times New Roman"/>
                <a:sym typeface="Times New Roman"/>
              </a:rPr>
              <a:t>மின்னஞ்சல்-சோதனை@பொது-ஏற்பு-சோதனை.சிங்கப்பூர்</a:t>
            </a:r>
            <a:endParaRPr sz="2000" dirty="0">
              <a:solidFill>
                <a:srgbClr val="000000"/>
              </a:solidFill>
              <a:latin typeface="Times New Roman"/>
              <a:ea typeface="Times New Roman"/>
              <a:cs typeface="Times New Roman"/>
              <a:sym typeface="Times New Roman"/>
            </a:endParaRPr>
          </a:p>
          <a:p>
            <a:pPr marL="0" marR="0" lvl="0" indent="0" algn="l" rtl="0">
              <a:spcBef>
                <a:spcPts val="2000"/>
              </a:spcBef>
              <a:spcAft>
                <a:spcPts val="0"/>
              </a:spcAft>
              <a:buNone/>
            </a:pPr>
            <a:endParaRPr sz="2000" dirty="0">
              <a:solidFill>
                <a:srgbClr val="000000"/>
              </a:solidFill>
              <a:latin typeface="Open Sans"/>
              <a:ea typeface="Open Sans"/>
              <a:cs typeface="Open Sans"/>
              <a:sym typeface="Open Sans"/>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278;p17"/>
          <p:cNvSpPr>
            <a:spLocks noGrp="1" noChangeArrowheads="1"/>
          </p:cNvSpPr>
          <p:nvPr>
            <p:ph type="title" idx="4294967295"/>
          </p:nvPr>
        </p:nvSpPr>
        <p:spPr bwMode="auto">
          <a:xfrm>
            <a:off x="320675" y="274638"/>
            <a:ext cx="8440738"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挑战</a:t>
            </a:r>
          </a:p>
        </p:txBody>
      </p:sp>
      <p:sp>
        <p:nvSpPr>
          <p:cNvPr id="24579" name="Google Shape;279;p17"/>
          <p:cNvSpPr>
            <a:spLocks noChangeArrowheads="1"/>
          </p:cNvSpPr>
          <p:nvPr/>
        </p:nvSpPr>
        <p:spPr bwMode="auto">
          <a:xfrm>
            <a:off x="280988" y="1222375"/>
            <a:ext cx="8707437" cy="160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25" tIns="45700" rIns="91425" bIns="4570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40000"/>
              </a:lnSpc>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IDN TLD 允许社群注册和使用多语言域名和电子邮件地址，从而实现更多的数字包容。</a:t>
            </a:r>
          </a:p>
          <a:p>
            <a:pPr algn="just" eaLnBrk="1" hangingPunct="1">
              <a:lnSpc>
                <a:spcPct val="140000"/>
              </a:lnSpc>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algn="just" eaLnBrk="1" hangingPunct="1">
              <a:lnSpc>
                <a:spcPct val="140000"/>
              </a:lnSpc>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但是，它们在适用性方面存在问题，例如，有效的电子邮件地址被网站上使用的表单拒绝，并且错误地从左到右显示，而不是从右到左显示：</a:t>
            </a:r>
          </a:p>
        </p:txBody>
      </p:sp>
      <p:pic>
        <p:nvPicPr>
          <p:cNvPr id="24580" name="Google Shape;280;p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605213"/>
            <a:ext cx="8832850" cy="2671762"/>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lvl="0">
              <a:spcBef>
                <a:spcPts val="0"/>
              </a:spcBef>
              <a:spcAft>
                <a:spcPts val="0"/>
              </a:spcAft>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挑战：网站适用性</a:t>
            </a:r>
            <a:endParaRPr sz="2800" dirty="0">
              <a:latin typeface="Noto Sans CJK SC Medium" panose="020B0600000000000000" pitchFamily="34" charset="-122"/>
              <a:ea typeface="Noto Sans CJK SC Medium" panose="020B0600000000000000" pitchFamily="34" charset="-122"/>
              <a:sym typeface="Open Sans Light" panose="020B0306030504020204" pitchFamily="34" charset="0"/>
            </a:endParaRPr>
          </a:p>
        </p:txBody>
      </p:sp>
      <p:graphicFrame>
        <p:nvGraphicFramePr>
          <p:cNvPr id="286" name="Google Shape;286;p18"/>
          <p:cNvGraphicFramePr/>
          <p:nvPr>
            <p:extLst>
              <p:ext uri="{D42A27DB-BD31-4B8C-83A1-F6EECF244321}">
                <p14:modId xmlns:p14="http://schemas.microsoft.com/office/powerpoint/2010/main" val="3852536573"/>
              </p:ext>
            </p:extLst>
          </p:nvPr>
        </p:nvGraphicFramePr>
        <p:xfrm>
          <a:off x="320041" y="1268432"/>
          <a:ext cx="8451381" cy="4611914"/>
        </p:xfrm>
        <a:graphic>
          <a:graphicData uri="http://schemas.openxmlformats.org/drawingml/2006/chart">
            <c:chart xmlns:c="http://schemas.openxmlformats.org/drawingml/2006/chart" xmlns:r="http://schemas.openxmlformats.org/officeDocument/2006/relationships" r:id="rId3"/>
          </a:graphicData>
        </a:graphic>
      </p:graphicFrame>
      <p:sp>
        <p:nvSpPr>
          <p:cNvPr id="287" name="Google Shape;287;p18"/>
          <p:cNvSpPr txBox="1"/>
          <p:nvPr/>
        </p:nvSpPr>
        <p:spPr>
          <a:xfrm>
            <a:off x="2150931" y="6070908"/>
            <a:ext cx="6718227" cy="307736"/>
          </a:xfrm>
          <a:prstGeom prst="rect">
            <a:avLst/>
          </a:prstGeom>
          <a:noFill/>
          <a:ln>
            <a:noFill/>
          </a:ln>
        </p:spPr>
        <p:txBody>
          <a:bodyPr spcFirstLastPara="1" wrap="square" lIns="91425" tIns="45700" rIns="91425" bIns="45700" anchor="t" anchorCtr="0">
            <a:spAutoFit/>
          </a:bodyPr>
          <a:lstStyle/>
          <a:p>
            <a:pPr lvl="0">
              <a:spcBef>
                <a:spcPts val="0"/>
              </a:spcBef>
              <a:spcAft>
                <a:spcPts val="0"/>
              </a:spcAft>
            </a:pPr>
            <a:r>
              <a:rPr lang="zh-CN" altLang="en-US" i="1" dirty="0">
                <a:solidFill>
                  <a:schemeClr val="dk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资料来源：</a:t>
            </a:r>
            <a:r>
              <a:rPr lang="en-US" sz="1400" i="1" u="sng" dirty="0">
                <a:solidFill>
                  <a:schemeClr val="tx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hlinkClick r:id="rId4">
                  <a:extLst>
                    <a:ext uri="{A12FA001-AC4F-418D-AE19-62706E023703}">
                      <ahyp:hlinkClr xmlns:ahyp="http://schemas.microsoft.com/office/drawing/2018/hyperlinkcolor" val="tx"/>
                    </a:ext>
                  </a:extLst>
                </a:hlinkClick>
              </a:rPr>
              <a:t>https://uasg.tech</a:t>
            </a:r>
            <a:r>
              <a:rPr lang="en-US" sz="1400" i="1" dirty="0">
                <a:solidFill>
                  <a:schemeClr val="tx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 </a:t>
            </a:r>
            <a:r>
              <a:rPr lang="zh-CN" altLang="en-US" i="1" dirty="0">
                <a:solidFill>
                  <a:schemeClr val="dk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上的 </a:t>
            </a:r>
            <a:r>
              <a:rPr lang="en-US" i="1" dirty="0">
                <a:solidFill>
                  <a:schemeClr val="dk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UASG039，2022 </a:t>
            </a:r>
            <a:r>
              <a:rPr lang="zh-CN" altLang="en-US" i="1" dirty="0">
                <a:solidFill>
                  <a:schemeClr val="dk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年发布</a:t>
            </a:r>
            <a:endParaRPr dirty="0">
              <a:latin typeface="Open Sans Light" panose="020B0306030504020204" pitchFamily="34" charset="0"/>
              <a:ea typeface="Noto Sans CJK SC Light" panose="020B0300000000000000" pitchFamily="34" charset="-122"/>
              <a:sym typeface="Open Sans Light" panose="020B0306030504020204" pitchFamily="34" charset="0"/>
            </a:endParaRPr>
          </a:p>
        </p:txBody>
      </p:sp>
    </p:spTree>
    <p:extLst>
      <p:ext uri="{BB962C8B-B14F-4D97-AF65-F5344CB8AC3E}">
        <p14:creationId xmlns:p14="http://schemas.microsoft.com/office/powerpoint/2010/main" val="58058158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Google Shape;292;p19"/>
          <p:cNvSpPr>
            <a:spLocks noGrp="1" noChangeArrowheads="1"/>
          </p:cNvSpPr>
          <p:nvPr>
            <p:ph type="title" idx="4294967295"/>
          </p:nvPr>
        </p:nvSpPr>
        <p:spPr bwMode="auto">
          <a:xfrm>
            <a:off x="320675" y="274638"/>
            <a:ext cx="84502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挑战：跨电子邮件服务器的支持</a:t>
            </a:r>
          </a:p>
        </p:txBody>
      </p:sp>
      <p:sp>
        <p:nvSpPr>
          <p:cNvPr id="26627" name="Google Shape;294;p19"/>
          <p:cNvSpPr>
            <a:spLocks noChangeArrowheads="1"/>
          </p:cNvSpPr>
          <p:nvPr/>
        </p:nvSpPr>
        <p:spPr bwMode="auto">
          <a:xfrm>
            <a:off x="1963738" y="6164263"/>
            <a:ext cx="5884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zh-CN" altLang="zh-CN" i="1" dirty="0">
                <a:solidFill>
                  <a:schemeClr val="tx1"/>
                </a:solidFill>
                <a:latin typeface="Open Sans Light" panose="020B0306030504020204" pitchFamily="34" charset="0"/>
                <a:ea typeface="Noto Sans CJK SC Light" panose="020B0300000000000000" pitchFamily="34" charset="-122"/>
                <a:sym typeface="Open Sans Light" panose="020B0306030504020204" pitchFamily="34" charset="0"/>
              </a:rPr>
              <a:t>资料来源：</a:t>
            </a:r>
            <a:r>
              <a:rPr lang="zh-CN" altLang="zh-CN" i="1" u="sng" dirty="0">
                <a:solidFill>
                  <a:schemeClr val="tx1"/>
                </a:solidFill>
                <a:latin typeface="Open Sans Light" panose="020B0306030504020204" pitchFamily="34" charset="0"/>
                <a:ea typeface="Noto Sans CJK SC Light" panose="020B0300000000000000" pitchFamily="34" charset="-122"/>
                <a:sym typeface="Open Sans Light" panose="020B0306030504020204" pitchFamily="34" charset="0"/>
                <a:hlinkClick r:id="rId3">
                  <a:extLst>
                    <a:ext uri="{A12FA001-AC4F-418D-AE19-62706E023703}">
                      <ahyp:hlinkClr xmlns:ahyp="http://schemas.microsoft.com/office/drawing/2018/hyperlinkcolor" val="tx"/>
                    </a:ext>
                  </a:extLst>
                </a:hlinkClick>
              </a:rPr>
              <a:t>https://ithi.research.icann.org/graph-eai.html</a:t>
            </a:r>
            <a:r>
              <a:rPr lang="zh-CN" altLang="zh-CN" i="1" dirty="0">
                <a:solidFill>
                  <a:schemeClr val="tx1"/>
                </a:solidFill>
                <a:latin typeface="Open Sans Light" panose="020B0306030504020204" pitchFamily="34" charset="0"/>
                <a:ea typeface="Noto Sans CJK SC Light" panose="020B0300000000000000" pitchFamily="34" charset="-122"/>
                <a:sym typeface="Open Sans Light" panose="020B0306030504020204" pitchFamily="34" charset="0"/>
              </a:rPr>
              <a:t> </a:t>
            </a:r>
          </a:p>
        </p:txBody>
      </p:sp>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49413"/>
            <a:ext cx="91313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Google Shape;299;p20"/>
          <p:cNvSpPr>
            <a:spLocks noGrp="1" noChangeArrowheads="1"/>
          </p:cNvSpPr>
          <p:nvPr>
            <p:ph type="title" idx="4294967295"/>
          </p:nvPr>
        </p:nvSpPr>
        <p:spPr bwMode="auto">
          <a:xfrm>
            <a:off x="320675" y="274638"/>
            <a:ext cx="84502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您的电子邮件服务器是否支持 </a:t>
            </a:r>
            <a:r>
              <a:rPr lang="zh-CN" altLang="zh-CN" sz="2800" b="1"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EAI</a:t>
            </a: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a:t>
            </a:r>
          </a:p>
        </p:txBody>
      </p:sp>
      <p:pic>
        <p:nvPicPr>
          <p:cNvPr id="27651" name="Google Shape;300;p20" descr="Graphical user interface, text, websiteDescription automatically generated"/>
          <p:cNvPicPr>
            <a:picLocks noChangeAspect="1" noChangeArrowheads="1"/>
          </p:cNvPicPr>
          <p:nvPr/>
        </p:nvPicPr>
        <p:blipFill>
          <a:blip r:embed="rId3" cstate="print">
            <a:extLst>
              <a:ext uri="{28A0092B-C50C-407E-A947-70E740481C1C}">
                <a14:useLocalDpi xmlns:a14="http://schemas.microsoft.com/office/drawing/2010/main" val="0"/>
              </a:ext>
            </a:extLst>
          </a:blip>
          <a:srcRect l="3867" t="18549" r="5907" b="7724"/>
          <a:stretch>
            <a:fillRect/>
          </a:stretch>
        </p:blipFill>
        <p:spPr bwMode="auto">
          <a:xfrm>
            <a:off x="320675" y="1789113"/>
            <a:ext cx="8450263"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652" name="Google Shape;301;p20"/>
          <p:cNvSpPr>
            <a:spLocks noChangeArrowheads="1"/>
          </p:cNvSpPr>
          <p:nvPr/>
        </p:nvSpPr>
        <p:spPr bwMode="auto">
          <a:xfrm>
            <a:off x="755576" y="980728"/>
            <a:ext cx="7058025" cy="64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zh-CN" altLang="zh-CN" sz="1800" dirty="0">
                <a:solidFill>
                  <a:schemeClr val="tx1"/>
                </a:solidFill>
                <a:latin typeface="Open Sans Light" panose="020B0306030504020204" pitchFamily="34" charset="0"/>
                <a:ea typeface="Noto Sans CJK SC Light" panose="020B0300000000000000" pitchFamily="34" charset="-122"/>
                <a:sym typeface="Open Sans Light" panose="020B0306030504020204" pitchFamily="34" charset="0"/>
              </a:rPr>
              <a:t>在以下网站输入您的电子邮件地址并立即查看：</a:t>
            </a:r>
            <a:r>
              <a:rPr lang="zh-CN" altLang="zh-CN" sz="1800" u="sng" dirty="0">
                <a:solidFill>
                  <a:schemeClr val="tx1"/>
                </a:solidFill>
                <a:latin typeface="Open Sans Light" panose="020B0306030504020204" pitchFamily="34" charset="0"/>
                <a:ea typeface="Noto Sans CJK SC Light" panose="020B0300000000000000" pitchFamily="34" charset="-122"/>
                <a:sym typeface="Open Sans Light" panose="020B0306030504020204" pitchFamily="34" charset="0"/>
                <a:hlinkClick r:id="rId4">
                  <a:extLst>
                    <a:ext uri="{A12FA001-AC4F-418D-AE19-62706E023703}">
                      <ahyp:hlinkClr xmlns:ahyp="http://schemas.microsoft.com/office/drawing/2018/hyperlinkcolor" val="tx"/>
                    </a:ext>
                  </a:extLst>
                </a:hlinkClick>
              </a:rPr>
              <a:t>https://uasg.tech/eai-check/</a:t>
            </a:r>
            <a:r>
              <a:rPr lang="zh-CN" altLang="zh-CN" sz="1800" dirty="0">
                <a:solidFill>
                  <a:schemeClr val="tx1"/>
                </a:solidFill>
                <a:latin typeface="Open Sans Light" panose="020B0306030504020204" pitchFamily="34" charset="0"/>
                <a:ea typeface="Noto Sans CJK SC Light" panose="020B0300000000000000" pitchFamily="34" charset="-122"/>
                <a:sym typeface="Open Sans Light" panose="020B0306030504020204" pitchFamily="34" charset="0"/>
              </a:rPr>
              <a:t> </a:t>
            </a:r>
          </a:p>
        </p:txBody>
      </p:sp>
      <p:cxnSp>
        <p:nvCxnSpPr>
          <p:cNvPr id="27653" name="Google Shape;302;p20"/>
          <p:cNvCxnSpPr>
            <a:cxnSpLocks noChangeShapeType="1"/>
          </p:cNvCxnSpPr>
          <p:nvPr/>
        </p:nvCxnSpPr>
        <p:spPr bwMode="auto">
          <a:xfrm>
            <a:off x="26988" y="6013450"/>
            <a:ext cx="585787" cy="0"/>
          </a:xfrm>
          <a:prstGeom prst="line">
            <a:avLst/>
          </a:prstGeom>
          <a:noFill/>
          <a:ln w="57150" algn="ctr">
            <a:solidFill>
              <a:schemeClr val="accent1"/>
            </a:solidFill>
            <a:round/>
            <a:headEnd/>
            <a:tailEnd type="triangle" w="med" len="med"/>
          </a:ln>
          <a:effectLst>
            <a:outerShdw blurRad="40000" dist="20000" dir="5400000" rotWithShape="0">
              <a:srgbClr val="000000">
                <a:alpha val="37645"/>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idx="4294967295"/>
          </p:nvPr>
        </p:nvSpPr>
        <p:spPr bwMode="auto">
          <a:xfrm>
            <a:off x="320675" y="274638"/>
            <a:ext cx="84502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数字包容，一个机遇</a:t>
            </a:r>
          </a:p>
        </p:txBody>
      </p:sp>
      <p:sp>
        <p:nvSpPr>
          <p:cNvPr id="28675" name="TextBox 3"/>
          <p:cNvSpPr>
            <a:spLocks noChangeArrowheads="1"/>
          </p:cNvSpPr>
          <p:nvPr/>
        </p:nvSpPr>
        <p:spPr bwMode="auto">
          <a:xfrm>
            <a:off x="320675" y="3413125"/>
            <a:ext cx="32702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目前还剩三分之一的世界人口，约 26 亿人，仍然没有上网；主要来自亚洲和非洲。 </a:t>
            </a:r>
          </a:p>
          <a:p>
            <a:pPr eaLnBrk="1" hangingPunct="1"/>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eaLnBrk="1" hangingPunct="1"/>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许多已经上网的人以及大多数即将上网的人都用自己的母语交流。</a:t>
            </a:r>
          </a:p>
          <a:p>
            <a:pPr eaLnBrk="1" hangingPunct="1"/>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p:txBody>
      </p:sp>
      <p:pic>
        <p:nvPicPr>
          <p:cNvPr id="28676" name="slide2" descr="InternetUse02"/>
          <p:cNvPicPr>
            <a:picLocks noChangeAspect="1" noChangeArrowheads="1"/>
          </p:cNvPicPr>
          <p:nvPr/>
        </p:nvPicPr>
        <p:blipFill>
          <a:blip r:embed="rId2">
            <a:extLst>
              <a:ext uri="{28A0092B-C50C-407E-A947-70E740481C1C}">
                <a14:useLocalDpi xmlns:a14="http://schemas.microsoft.com/office/drawing/2010/main" val="0"/>
              </a:ext>
            </a:extLst>
          </a:blip>
          <a:srcRect l="2" r="49170" b="22075"/>
          <a:stretch>
            <a:fillRect/>
          </a:stretch>
        </p:blipFill>
        <p:spPr bwMode="auto">
          <a:xfrm>
            <a:off x="3730625" y="846138"/>
            <a:ext cx="5160963" cy="561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8677" name="TextBox 6"/>
          <p:cNvSpPr>
            <a:spLocks noChangeArrowheads="1"/>
          </p:cNvSpPr>
          <p:nvPr/>
        </p:nvSpPr>
        <p:spPr bwMode="auto">
          <a:xfrm>
            <a:off x="0" y="6275388"/>
            <a:ext cx="7037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zh-CN" altLang="zh-CN" i="1" dirty="0">
                <a:solidFill>
                  <a:schemeClr val="tx1"/>
                </a:solidFill>
                <a:latin typeface="Open Sans Light" panose="020B0306030504020204" pitchFamily="34" charset="0"/>
                <a:ea typeface="Noto Sans CJK SC Light" panose="020B0300000000000000" pitchFamily="34" charset="-122"/>
                <a:sym typeface="Open Sans Light" panose="020B0306030504020204" pitchFamily="34" charset="0"/>
              </a:rPr>
              <a:t>资料来源：</a:t>
            </a:r>
            <a:r>
              <a:rPr lang="zh-CN" altLang="zh-CN" i="1" dirty="0">
                <a:solidFill>
                  <a:schemeClr val="tx1"/>
                </a:solidFill>
                <a:latin typeface="Open Sans Light" panose="020B0306030504020204" pitchFamily="34" charset="0"/>
                <a:ea typeface="Noto Sans CJK SC Light" panose="020B0300000000000000" pitchFamily="34" charset="-122"/>
                <a:sym typeface="Open Sans Light" panose="020B0306030504020204" pitchFamily="34" charset="0"/>
                <a:hlinkClick r:id="rId3">
                  <a:extLst>
                    <a:ext uri="{A12FA001-AC4F-418D-AE19-62706E023703}">
                      <ahyp:hlinkClr xmlns:ahyp="http://schemas.microsoft.com/office/drawing/2018/hyperlinkcolor" val="tx"/>
                    </a:ext>
                  </a:extLst>
                </a:hlinkClick>
              </a:rPr>
              <a:t>https://www.itu.int/itu-d/reports/statistics/2023/10/10/ff23-internet-use/</a:t>
            </a:r>
            <a:r>
              <a:rPr lang="zh-CN" altLang="zh-CN" i="1" dirty="0">
                <a:solidFill>
                  <a:schemeClr val="tx1"/>
                </a:solidFill>
                <a:latin typeface="Open Sans Light" panose="020B0306030504020204" pitchFamily="34" charset="0"/>
                <a:ea typeface="Noto Sans CJK SC Light" panose="020B0300000000000000" pitchFamily="34" charset="-122"/>
                <a:sym typeface="Open Sans Light" panose="020B0306030504020204" pitchFamily="34" charset="0"/>
              </a:rPr>
              <a:t> </a:t>
            </a:r>
          </a:p>
        </p:txBody>
      </p:sp>
      <p:pic>
        <p:nvPicPr>
          <p:cNvPr id="28678" name="Picture 4"/>
          <p:cNvPicPr>
            <a:picLocks noChangeAspect="1" noChangeArrowheads="1"/>
          </p:cNvPicPr>
          <p:nvPr/>
        </p:nvPicPr>
        <p:blipFill>
          <a:blip r:embed="rId4">
            <a:extLst>
              <a:ext uri="{28A0092B-C50C-407E-A947-70E740481C1C}">
                <a14:useLocalDpi xmlns:a14="http://schemas.microsoft.com/office/drawing/2010/main" val="0"/>
              </a:ext>
            </a:extLst>
          </a:blip>
          <a:srcRect l="3699" t="32242" r="28687" b="18394"/>
          <a:stretch>
            <a:fillRect/>
          </a:stretch>
        </p:blipFill>
        <p:spPr bwMode="auto">
          <a:xfrm>
            <a:off x="320675" y="1000125"/>
            <a:ext cx="29845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Google Shape;266;p15"/>
          <p:cNvSpPr>
            <a:spLocks noGrp="1" noChangeArrowheads="1"/>
          </p:cNvSpPr>
          <p:nvPr>
            <p:ph type="title" idx="4294967295"/>
          </p:nvPr>
        </p:nvSpPr>
        <p:spPr bwMode="auto">
          <a:xfrm>
            <a:off x="320675" y="274638"/>
            <a:ext cx="850265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在线多语言，一个持续的挑战</a:t>
            </a:r>
          </a:p>
        </p:txBody>
      </p:sp>
      <p:sp>
        <p:nvSpPr>
          <p:cNvPr id="47107" name="Google Shape;267;p15"/>
          <p:cNvSpPr txBox="1">
            <a:spLocks noGrp="1"/>
          </p:cNvSpPr>
          <p:nvPr>
            <p:ph type="body" idx="4294967295"/>
          </p:nvPr>
        </p:nvSpPr>
        <p:spPr>
          <a:xfrm>
            <a:off x="320675" y="1319213"/>
            <a:ext cx="8502650" cy="4973637"/>
          </a:xfrm>
          <a:prstGeom prst="rect">
            <a:avLst/>
          </a:prstGeom>
          <a:ln cap="flat" algn="ctr">
            <a:round/>
            <a:headEnd type="none" w="med" len="med"/>
            <a:tailEnd type="none" w="med" len="med"/>
          </a:ln>
        </p:spPr>
        <p:txBody>
          <a:bodyPr lIns="91425" tIns="45700" rIns="91425" bIns="45700"/>
          <a:lstStyle/>
          <a:p>
            <a:pPr marL="376237" indent="-285750" algn="just" eaLnBrk="1" hangingPunct="1">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由于对多语言互联网的需求和技术上的持续差距（以及其他因素），</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hlinkClick r:id="rId3"/>
              </a:rPr>
              <a:t>WSIS+10 成果文件</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指出，需要持续支持互联网多语言</a:t>
            </a:r>
          </a:p>
          <a:p>
            <a:pPr marL="273050" indent="-182563" algn="just" eaLnBrk="1" hangingPunct="1">
              <a:spcBef>
                <a:spcPts val="350"/>
              </a:spcBef>
              <a:buClr>
                <a:srgbClr val="D57800"/>
              </a:buClr>
              <a:buSzPts val="1500"/>
              <a:buFont typeface="Merriweather Sans" charset="0"/>
              <a:buNone/>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algn="just"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作为 WSIS 2015 年后实施中需要解决的部分重点领域，这份报告特别要求：</a:t>
            </a:r>
          </a:p>
          <a:p>
            <a:pPr marL="833437" lvl="1" indent="-285750" algn="just"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努力实现信息和通信技术 (Information and Communication Technologies, ICT) 的多语言化，包括能够对电子邮件和国际化域名 (IDN) 使用母语，以便让所有社群成员都能参与线上生活</a:t>
            </a:r>
          </a:p>
          <a:p>
            <a:pPr marL="833437" lvl="1" indent="-285750" algn="just"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支持和鼓励各利益相关方履行自身职责与义务，共同努力推动 ICT 的技术发展，实现语言多样化的数字世界愿景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Google Shape;87;p2"/>
          <p:cNvSpPr>
            <a:spLocks noGrp="1" noChangeArrowheads="1"/>
          </p:cNvSpPr>
          <p:nvPr>
            <p:ph type="title" idx="4294967295"/>
          </p:nvPr>
        </p:nvSpPr>
        <p:spPr bwMode="auto">
          <a:xfrm>
            <a:off x="320675" y="274638"/>
            <a:ext cx="84502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数字包容，一项长期承诺</a:t>
            </a:r>
          </a:p>
        </p:txBody>
      </p:sp>
      <p:sp>
        <p:nvSpPr>
          <p:cNvPr id="13315" name="Google Shape;88;p2"/>
          <p:cNvSpPr txBox="1">
            <a:spLocks noGrp="1"/>
          </p:cNvSpPr>
          <p:nvPr>
            <p:ph type="body" idx="4294967295"/>
          </p:nvPr>
        </p:nvSpPr>
        <p:spPr>
          <a:xfrm>
            <a:off x="320675" y="1319213"/>
            <a:ext cx="8211765" cy="5156200"/>
          </a:xfrm>
          <a:prstGeom prst="rect">
            <a:avLst/>
          </a:prstGeom>
          <a:ln cap="flat" algn="ctr">
            <a:round/>
            <a:headEnd type="none" w="med" len="med"/>
            <a:tailEnd type="none" w="med" len="med"/>
          </a:ln>
        </p:spPr>
        <p:txBody>
          <a:bodyPr lIns="91425" tIns="45700" rIns="91425" bIns="45700"/>
          <a:lstStyle/>
          <a:p>
            <a:pPr marL="90488" algn="just" eaLnBrk="1" hangingPunct="1">
              <a:buClr>
                <a:srgbClr val="D57800"/>
              </a:buClr>
              <a:buSzPts val="1500"/>
              <a:buFont typeface="Merriweather Sans" charset="0"/>
              <a:buNone/>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联合国主办了信息社会世界峰会 (World Summit on Information Society, WSIS)，旨在</a:t>
            </a:r>
            <a:r>
              <a:rPr lang="zh-CN" altLang="zh-CN" sz="1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建设信息社会，这是新千年的全球挑战</a:t>
            </a:r>
            <a:r>
              <a:rPr lang="zh-CN" altLang="zh-CN" sz="1800" b="1"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a:t>
            </a:r>
          </a:p>
          <a:p>
            <a:pPr marL="90488" algn="just" eaLnBrk="1" hangingPunct="1">
              <a:buClr>
                <a:srgbClr val="D57800"/>
              </a:buClr>
              <a:buSzPts val="1500"/>
              <a:buFont typeface="Merriweather Sans" charset="0"/>
              <a:buNone/>
            </a:pPr>
            <a:endParaRPr lang="en-US" altLang="zh-CN" sz="1800" b="1"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90488" algn="just" eaLnBrk="1" hangingPunct="1">
              <a:buClr>
                <a:srgbClr val="D57800"/>
              </a:buClr>
              <a:buSzPts val="1500"/>
              <a:buFont typeface="Merriweather Sans" charset="0"/>
              <a:buNone/>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全球社群在 WSIS 期间的 </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hlinkClick r:id="rId3"/>
              </a:rPr>
              <a:t>2003 年日内瓦峰会</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上确认了以下原则：</a:t>
            </a:r>
          </a:p>
          <a:p>
            <a:pPr marL="90488" algn="just" eaLnBrk="1" hangingPunct="1">
              <a:buClr>
                <a:srgbClr val="D57800"/>
              </a:buClr>
              <a:buSzPts val="1500"/>
              <a:buFont typeface="Merriweather Sans" charset="0"/>
              <a:buChar char="*"/>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21750" indent="-285750" algn="just" eaLnBrk="1" hangingPunct="1">
              <a:buClr>
                <a:srgbClr val="D57800"/>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我们作为参加信息社会世界峰会 (WSIS) 第一阶段会议的世界各国人民的代表，宣布我们的共同愿望和承诺是： </a:t>
            </a:r>
          </a:p>
          <a:p>
            <a:pPr marL="833437" lvl="1" indent="-285750" algn="just" eaLnBrk="1" hangingPunct="1">
              <a:buClr>
                <a:srgbClr val="D57800"/>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建设以人为本、兼容并蓄、以发展为导向的信息社会； </a:t>
            </a:r>
          </a:p>
          <a:p>
            <a:pPr marL="833437" lvl="1" indent="-285750" algn="just" eaLnBrk="1" hangingPunct="1">
              <a:buClr>
                <a:srgbClr val="D57800"/>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让每个人都能创建、访问、利用和分享信息与知识； </a:t>
            </a:r>
          </a:p>
          <a:p>
            <a:pPr marL="833437" lvl="1" indent="-285750" algn="just" eaLnBrk="1" hangingPunct="1">
              <a:buClr>
                <a:srgbClr val="D57800"/>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使个人、社群和人民都能够充分发挥潜力，促进可持续发展，提高生活质量。</a:t>
            </a:r>
          </a:p>
          <a:p>
            <a:pPr marL="90488" algn="just" eaLnBrk="1" hangingPunct="1">
              <a:buClr>
                <a:srgbClr val="D57800"/>
              </a:buClr>
              <a:buSzPts val="1500"/>
              <a:buFont typeface="Merriweather Sans" charset="0"/>
              <a:buChar char="*"/>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90488" algn="just" eaLnBrk="1" hangingPunct="1">
              <a:spcBef>
                <a:spcPts val="1200"/>
              </a:spcBef>
              <a:buClr>
                <a:srgbClr val="D57800"/>
              </a:buClr>
              <a:buSzPts val="1700"/>
              <a:buFont typeface="Merriweather Sans" charset="0"/>
              <a:buNone/>
            </a:pPr>
            <a:endParaRPr lang="en-US" altLang="zh-CN" sz="20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Google Shape;266;p15"/>
          <p:cNvSpPr>
            <a:spLocks noGrp="1" noChangeArrowheads="1"/>
          </p:cNvSpPr>
          <p:nvPr>
            <p:ph type="title" idx="4294967295"/>
          </p:nvPr>
        </p:nvSpPr>
        <p:spPr bwMode="auto">
          <a:xfrm>
            <a:off x="320675" y="274638"/>
            <a:ext cx="850265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什么是普遍适用性 </a:t>
            </a:r>
            <a:r>
              <a:rPr lang="zh-CN" altLang="zh-CN" sz="2800" b="1"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a:t>
            </a:r>
            <a:r>
              <a:rPr lang="zh-CN" altLang="zh-CN" sz="2800" b="1"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UA</a:t>
            </a:r>
            <a:r>
              <a:rPr lang="zh-CN" altLang="zh-CN" sz="2800" b="1"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a:t>
            </a: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a:t>
            </a:r>
          </a:p>
        </p:txBody>
      </p:sp>
      <p:sp>
        <p:nvSpPr>
          <p:cNvPr id="49155" name="Google Shape;267;p15"/>
          <p:cNvSpPr txBox="1">
            <a:spLocks noGrp="1"/>
          </p:cNvSpPr>
          <p:nvPr>
            <p:ph type="body" idx="4294967295"/>
          </p:nvPr>
        </p:nvSpPr>
        <p:spPr>
          <a:xfrm>
            <a:off x="320675" y="1319213"/>
            <a:ext cx="8450263" cy="4973637"/>
          </a:xfrm>
          <a:prstGeom prst="rect">
            <a:avLst/>
          </a:prstGeom>
          <a:ln cap="flat" algn="ctr">
            <a:round/>
            <a:headEnd type="none" w="med" len="med"/>
            <a:tailEnd type="none" w="med" len="med"/>
          </a:ln>
        </p:spPr>
        <p:txBody>
          <a:bodyPr lIns="91425" tIns="45700" rIns="91425" bIns="45700"/>
          <a:lstStyle/>
          <a:p>
            <a:pPr marL="376237" indent="-285750" algn="just" eaLnBrk="1" hangingPunct="1">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虽然 DNS 已经发展，但许多软件应用程序用于验证域名和电子邮件地址的检查仍然过时</a:t>
            </a:r>
          </a:p>
          <a:p>
            <a:pPr marL="273050" indent="-182563" algn="just" eaLnBrk="1" hangingPunct="1">
              <a:spcBef>
                <a:spcPts val="350"/>
              </a:spcBef>
              <a:buClr>
                <a:srgbClr val="D57800"/>
              </a:buClr>
              <a:buSzPts val="1500"/>
              <a:buFont typeface="Merriweather Sans" charset="0"/>
              <a:buNone/>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algn="just"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此外，并不是所有的网络门户都准备好使用相关电子邮件地址创建用户帐户，这使得许多人无法使用自己选择的语言和网络身份浏览互联网</a:t>
            </a:r>
          </a:p>
          <a:p>
            <a:pPr marL="273050" indent="-182563" algn="just" eaLnBrk="1" hangingPunct="1">
              <a:spcBef>
                <a:spcPts val="350"/>
              </a:spcBef>
              <a:buClr>
                <a:srgbClr val="D57800"/>
              </a:buClr>
              <a:buSzPts val="15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algn="just"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普遍适用性 (Universal Acceptance, UA) 被视为技术合规最佳实践，它通过确保所有有效的域名和电子邮件地址，无论文字、语言或字符长度如何，都能被所有支持互联网的应用程序、设备和系统平等使用来解决这些问题</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Google Shape;307;p21"/>
          <p:cNvSpPr>
            <a:spLocks noGrp="1" noChangeArrowheads="1"/>
          </p:cNvSpPr>
          <p:nvPr>
            <p:ph type="title" idx="4294967295"/>
          </p:nvPr>
        </p:nvSpPr>
        <p:spPr bwMode="auto">
          <a:xfrm>
            <a:off x="320675" y="274638"/>
            <a:ext cx="84502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3200" b="1"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UA</a:t>
            </a:r>
            <a:r>
              <a:rPr lang="zh-CN" altLang="zh-CN" sz="32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a:t>
            </a:r>
            <a:r>
              <a:rPr lang="zh-CN" altLang="zh-CN" sz="32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目标和影响</a:t>
            </a:r>
          </a:p>
        </p:txBody>
      </p:sp>
      <p:sp>
        <p:nvSpPr>
          <p:cNvPr id="51203" name="Google Shape;308;p21"/>
          <p:cNvSpPr txBox="1"/>
          <p:nvPr/>
        </p:nvSpPr>
        <p:spPr>
          <a:xfrm>
            <a:off x="609600" y="1470025"/>
            <a:ext cx="7907338" cy="4572000"/>
          </a:xfrm>
          <a:prstGeom prst="rect">
            <a:avLst/>
          </a:prstGeom>
          <a:noFill/>
          <a:ln>
            <a:noFill/>
          </a:ln>
        </p:spPr>
        <p:txBody>
          <a:bodyPr lIns="91425" tIns="45700" rIns="91425" bIns="45700">
            <a:norm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ts val="350"/>
              </a:spcBef>
              <a:buSzPts val="1800"/>
            </a:pPr>
            <a:endParaRPr lang="en-US" altLang="zh-CN" sz="1800" b="1" dirty="0">
              <a:latin typeface="Open Sans Light" panose="020B0306030504020204" pitchFamily="34" charset="0"/>
              <a:ea typeface="Noto Sans CJK SC Light" panose="020B0300000000000000" pitchFamily="34" charset="-122"/>
              <a:cs typeface="Open Sans" panose="020B0606030504020204" pitchFamily="34" charset="0"/>
              <a:sym typeface="Open Sans Light" panose="020B0306030504020204" pitchFamily="34" charset="0"/>
            </a:endParaRPr>
          </a:p>
          <a:p>
            <a:pPr algn="ctr" eaLnBrk="1" hangingPunct="1">
              <a:spcBef>
                <a:spcPts val="350"/>
              </a:spcBef>
              <a:buSzPts val="1800"/>
            </a:pPr>
            <a:r>
              <a:rPr lang="zh-CN" altLang="zh-CN" sz="1800" dirty="0">
                <a:latin typeface="Noto Sans CJK SC Medium" panose="020B0600000000000000" pitchFamily="34" charset="-122"/>
                <a:ea typeface="Noto Sans CJK SC Medium" panose="020B0600000000000000" pitchFamily="34" charset="-122"/>
                <a:sym typeface="Open Sans Light" panose="020B0306030504020204" pitchFamily="34" charset="0"/>
              </a:rPr>
              <a:t>目标</a:t>
            </a:r>
          </a:p>
          <a:p>
            <a:pPr algn="ctr" eaLnBrk="1" hangingPunct="1">
              <a:spcBef>
                <a:spcPts val="350"/>
              </a:spcBef>
              <a:buSzPts val="1800"/>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所有有效的域名和电子邮件地址都可用于所有软件应用程序。</a:t>
            </a:r>
          </a:p>
          <a:p>
            <a:pPr algn="ctr" eaLnBrk="1" hangingPunct="1">
              <a:spcBef>
                <a:spcPts val="350"/>
              </a:spcBef>
              <a:buSzPts val="1800"/>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algn="ctr" eaLnBrk="1" hangingPunct="1">
              <a:spcBef>
                <a:spcPts val="350"/>
              </a:spcBef>
              <a:buSzPts val="1800"/>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algn="ctr" eaLnBrk="1" hangingPunct="1">
              <a:spcBef>
                <a:spcPts val="350"/>
              </a:spcBef>
              <a:buSzPts val="1800"/>
            </a:pPr>
            <a:r>
              <a:rPr lang="zh-CN" altLang="zh-CN" sz="1800" dirty="0">
                <a:latin typeface="Noto Sans CJK SC Medium" panose="020B0600000000000000" pitchFamily="34" charset="-122"/>
                <a:ea typeface="Noto Sans CJK SC Medium" panose="020B0600000000000000" pitchFamily="34" charset="-122"/>
                <a:sym typeface="Open Sans Light" panose="020B0306030504020204" pitchFamily="34" charset="0"/>
              </a:rPr>
              <a:t>影响</a:t>
            </a:r>
          </a:p>
          <a:p>
            <a:pPr algn="ctr" eaLnBrk="1" hangingPunct="1">
              <a:spcBef>
                <a:spcPts val="350"/>
              </a:spcBef>
              <a:buSzPts val="1800"/>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促进消费者选择，改善竞争，并为最终用户提供更广泛的访问权限。</a:t>
            </a:r>
          </a:p>
          <a:p>
            <a:pPr eaLnBrk="1" hangingPunct="1">
              <a:spcBef>
                <a:spcPts val="350"/>
              </a:spcBef>
              <a:buSzPts val="1800"/>
            </a:pPr>
            <a:endParaRPr lang="zh-CN" altLang="en-US" sz="1800" dirty="0">
              <a:latin typeface="Open Sans Light" panose="020B0306030504020204" pitchFamily="34" charset="0"/>
              <a:ea typeface="Noto Sans CJK SC Light" panose="020B0300000000000000" pitchFamily="34" charset="-122"/>
              <a:cs typeface="Open Sans" panose="020B0606030504020204" pitchFamily="34" charset="0"/>
              <a:sym typeface="Open Sans Light" panose="020B0306030504020204" pitchFamily="34" charset="0"/>
            </a:endParaRPr>
          </a:p>
          <a:p>
            <a:pPr eaLnBrk="1" hangingPunct="1">
              <a:spcBef>
                <a:spcPts val="350"/>
              </a:spcBef>
              <a:buSzPts val="1800"/>
            </a:pPr>
            <a:endParaRPr lang="zh-CN" altLang="en-US" sz="1800" dirty="0">
              <a:latin typeface="Open Sans Light" panose="020B0306030504020204" pitchFamily="34" charset="0"/>
              <a:ea typeface="Noto Sans CJK SC Light" panose="020B0300000000000000" pitchFamily="34" charset="-122"/>
              <a:cs typeface="Open Sans" panose="020B0606030504020204" pitchFamily="34" charset="0"/>
              <a:sym typeface="Open Sans Light" panose="020B0306030504020204" pitchFamily="34" charset="0"/>
            </a:endParaRPr>
          </a:p>
          <a:p>
            <a:pPr eaLnBrk="1" hangingPunct="1">
              <a:spcBef>
                <a:spcPts val="638"/>
              </a:spcBef>
              <a:buSzPts val="3200"/>
            </a:pPr>
            <a:endParaRPr lang="en-US" altLang="zh-CN" sz="3200" dirty="0">
              <a:latin typeface="Open Sans Light" panose="020B0306030504020204" pitchFamily="34" charset="0"/>
              <a:ea typeface="Noto Sans CJK SC Light" panose="020B0300000000000000" pitchFamily="34" charset="-122"/>
              <a:cs typeface="Times New Roman" panose="02020603050405020304" pitchFamily="18" charset="0"/>
              <a:sym typeface="Open Sans Light" panose="020B030603050402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Google Shape;272;p16"/>
          <p:cNvSpPr>
            <a:spLocks noGrp="1" noChangeArrowheads="1"/>
          </p:cNvSpPr>
          <p:nvPr>
            <p:ph type="title" idx="4294967295"/>
          </p:nvPr>
        </p:nvSpPr>
        <p:spPr bwMode="auto">
          <a:xfrm>
            <a:off x="320675" y="274638"/>
            <a:ext cx="84502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受</a:t>
            </a:r>
            <a:r>
              <a:rPr lang="zh-CN" altLang="zh-CN" sz="2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a:t>
            </a:r>
            <a:r>
              <a:rPr lang="zh-CN" altLang="zh-CN" sz="2800" b="1"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UA</a:t>
            </a:r>
            <a:r>
              <a:rPr lang="zh-CN" altLang="zh-CN" sz="2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a:t>
            </a: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影响的类别示例</a:t>
            </a:r>
          </a:p>
        </p:txBody>
      </p:sp>
      <p:sp>
        <p:nvSpPr>
          <p:cNvPr id="53251" name="Google Shape;273;p16"/>
          <p:cNvSpPr txBox="1">
            <a:spLocks noGrp="1"/>
          </p:cNvSpPr>
          <p:nvPr>
            <p:ph type="body" idx="4294967295"/>
          </p:nvPr>
        </p:nvSpPr>
        <p:spPr>
          <a:xfrm>
            <a:off x="320675" y="1319213"/>
            <a:ext cx="8450263" cy="4926012"/>
          </a:xfrm>
          <a:prstGeom prst="rect">
            <a:avLst/>
          </a:prstGeom>
          <a:ln cap="flat" algn="ctr">
            <a:round/>
            <a:headEnd type="none" w="med" len="med"/>
            <a:tailEnd type="none" w="med" len="med"/>
          </a:ln>
        </p:spPr>
        <p:txBody>
          <a:bodyPr lIns="91425" tIns="45700" rIns="91425" bIns="45700"/>
          <a:lstStyle/>
          <a:p>
            <a:pPr marL="376237" indent="-285750" eaLnBrk="1" hangingPunct="1">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可能在应用程序中无效的域名：</a:t>
            </a:r>
          </a:p>
          <a:p>
            <a:pPr marL="650875" lvl="1" indent="-285750"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ASCII： 	example.</a:t>
            </a:r>
            <a:r>
              <a:rPr lang="zh-CN" altLang="zh-CN" sz="1800" dirty="0">
                <a:solidFill>
                  <a:srgbClr val="FF0000"/>
                </a:solidFill>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sky</a:t>
            </a:r>
          </a:p>
          <a:p>
            <a:pPr marL="650875" lvl="1" indent="-285750"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ASCII：	example.</a:t>
            </a:r>
            <a:r>
              <a:rPr lang="zh-CN" altLang="zh-CN" sz="1800" dirty="0">
                <a:solidFill>
                  <a:srgbClr val="FF0000"/>
                </a:solidFill>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engineering</a:t>
            </a:r>
          </a:p>
          <a:p>
            <a:pPr marL="650875" lvl="1" indent="-285750" eaLnBrk="1" hangingPunct="1">
              <a:spcBef>
                <a:spcPts val="475"/>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统一码：</a:t>
            </a:r>
            <a:r>
              <a:rPr lang="zh-CN" altLang="zh-CN" sz="1800" dirty="0">
                <a:solidFill>
                  <a:srgbClr val="FF0000"/>
                </a:solidFill>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a:t>
            </a:r>
            <a:r>
              <a:rPr lang="zh-CN" altLang="zh-CN" sz="2400" dirty="0">
                <a:solidFill>
                  <a:srgbClr val="FF0000"/>
                </a:solidFill>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คน.ไทย</a:t>
            </a:r>
          </a:p>
          <a:p>
            <a:pPr marL="376237" indent="-285750"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可能在应用程序中无效的国际化电子邮件地址 (EAI)： </a:t>
            </a:r>
          </a:p>
          <a:p>
            <a:pPr marL="650875" lvl="1" indent="-285750"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统一码：	marc@</a:t>
            </a:r>
            <a:r>
              <a:rPr lang="zh-CN" altLang="zh-CN" sz="1800" dirty="0">
                <a:solidFill>
                  <a:srgbClr val="FF0000"/>
                </a:solidFill>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société</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.org</a:t>
            </a:r>
          </a:p>
          <a:p>
            <a:pPr marL="650875" lvl="1" indent="-285750"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统一码：	</a:t>
            </a:r>
            <a:r>
              <a:rPr lang="zh-CN" altLang="zh-CN" sz="1800" dirty="0">
                <a:solidFill>
                  <a:srgbClr val="FF0000"/>
                </a:solidFill>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测试</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@example.com</a:t>
            </a:r>
          </a:p>
          <a:p>
            <a:pPr marL="650875" lvl="1" indent="-285750"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统一码：	</a:t>
            </a:r>
            <a:r>
              <a:rPr lang="zh-CN" altLang="zh-CN" sz="1800" dirty="0">
                <a:solidFill>
                  <a:srgbClr val="FF0000"/>
                </a:solidFill>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ईमेल@उदाहरण.भारत</a:t>
            </a:r>
          </a:p>
          <a:p>
            <a:pPr marL="650875" lvl="1" indent="-285750"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统一码：</a:t>
            </a:r>
            <a:r>
              <a:rPr lang="en-US" altLang="zh-CN" sz="1800" dirty="0">
                <a:solidFill>
                  <a:srgbClr val="FF0000"/>
                </a:solidFill>
                <a:latin typeface="Open Sans Light" panose="020B0306030504020204" pitchFamily="34" charset="0"/>
                <a:ea typeface="Noto Sans CJK SC Light" panose="020B0300000000000000" pitchFamily="34" charset="-122"/>
                <a:sym typeface="Open Sans Light" panose="020B0306030504020204" pitchFamily="34" charset="0"/>
              </a:rPr>
              <a:t> 	</a:t>
            </a:r>
            <a:r>
              <a:rPr lang="en-US" altLang="zh-CN" sz="1800" dirty="0" err="1">
                <a:solidFill>
                  <a:srgbClr val="FF0000"/>
                </a:solidFill>
                <a:latin typeface="Open Sans Light" panose="020B0306030504020204" pitchFamily="34" charset="0"/>
                <a:ea typeface="Noto Sans CJK SC Light" panose="020B0300000000000000" pitchFamily="34" charset="-122"/>
                <a:sym typeface="Open Sans Light" panose="020B0306030504020204" pitchFamily="34" charset="0"/>
              </a:rPr>
              <a:t>ای-میل</a:t>
            </a:r>
            <a:r>
              <a:rPr lang="en-US" altLang="zh-CN" sz="1800" dirty="0">
                <a:solidFill>
                  <a:srgbClr val="FF0000"/>
                </a:solidFill>
                <a:latin typeface="Open Sans Light" panose="020B0306030504020204" pitchFamily="34" charset="0"/>
                <a:ea typeface="Noto Sans CJK SC Light" panose="020B0300000000000000" pitchFamily="34" charset="-122"/>
                <a:sym typeface="Open Sans Light" panose="020B0306030504020204" pitchFamily="34" charset="0"/>
              </a:rPr>
              <a:t>@ مثال.موقع </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（从右到左 (RTL) 书写）		</a:t>
            </a:r>
          </a:p>
          <a:p>
            <a:pPr marL="273050" indent="-182563" eaLnBrk="1" hangingPunct="1">
              <a:spcBef>
                <a:spcPts val="400"/>
              </a:spcBef>
              <a:buClr>
                <a:srgbClr val="D57800"/>
              </a:buClr>
              <a:buFont typeface="Merriweather Sans" charset="0"/>
              <a:buNone/>
            </a:pPr>
            <a:endParaRPr lang="zh-CN" altLang="en-US" sz="20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273050" indent="-182563" eaLnBrk="1" hangingPunct="1">
              <a:spcBef>
                <a:spcPts val="400"/>
              </a:spcBef>
              <a:buClr>
                <a:srgbClr val="D57800"/>
              </a:buClr>
              <a:buFont typeface="Merriweather Sans" charset="0"/>
              <a:buNone/>
            </a:pPr>
            <a:r>
              <a:rPr lang="zh-CN" altLang="zh-CN" sz="1800" b="1"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ASCII</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基于字母 A-Z、a-z 以及数字 0-9 和连字符。</a:t>
            </a:r>
          </a:p>
          <a:p>
            <a:pPr marL="273050" indent="-182563" eaLnBrk="1" hangingPunct="1">
              <a:spcBef>
                <a:spcPts val="400"/>
              </a:spcBef>
              <a:buClr>
                <a:srgbClr val="D57800"/>
              </a:buClr>
              <a:buFont typeface="Merriweather Sans" charset="0"/>
              <a:buNone/>
            </a:pPr>
            <a:r>
              <a:rPr lang="zh-CN" altLang="zh-CN" sz="1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统一码</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支持全球语言和文字字符。</a:t>
            </a:r>
          </a:p>
          <a:p>
            <a:pPr marL="1096963" lvl="3" indent="-106363" eaLnBrk="1" hangingPunct="1">
              <a:spcBef>
                <a:spcPts val="275"/>
              </a:spcBef>
              <a:buClr>
                <a:srgbClr val="D57800"/>
              </a:buClr>
              <a:buFont typeface="Merriweather Sans" charset="0"/>
              <a:buNone/>
            </a:pPr>
            <a:endParaRPr lang="en-US" altLang="zh-CN"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Google Shape;313;g1f5ee761316_0_0"/>
          <p:cNvSpPr>
            <a:spLocks noGrp="1" noChangeArrowheads="1"/>
          </p:cNvSpPr>
          <p:nvPr>
            <p:ph type="title" idx="4294967295"/>
          </p:nvPr>
        </p:nvSpPr>
        <p:spPr bwMode="auto">
          <a:xfrm>
            <a:off x="320675" y="274638"/>
            <a:ext cx="84502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为什么</a:t>
            </a:r>
            <a:r>
              <a:rPr lang="zh-CN" altLang="zh-CN" sz="2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a:t>
            </a:r>
            <a:r>
              <a:rPr lang="zh-CN" altLang="zh-CN" sz="2800" b="1"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UA</a:t>
            </a:r>
            <a:r>
              <a:rPr lang="zh-CN" altLang="zh-CN" sz="2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a:t>
            </a: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如此重要？</a:t>
            </a:r>
          </a:p>
        </p:txBody>
      </p:sp>
      <p:sp>
        <p:nvSpPr>
          <p:cNvPr id="55299" name="Google Shape;320;p22">
            <a:extLst>
              <a:ext uri="{FF2B5EF4-FFF2-40B4-BE49-F238E27FC236}">
                <a16:creationId xmlns:a16="http://schemas.microsoft.com/office/drawing/2014/main" id="{330EC758-148C-D71B-28F0-01F6E4A4CF00}"/>
              </a:ext>
            </a:extLst>
          </p:cNvPr>
          <p:cNvSpPr txBox="1"/>
          <p:nvPr/>
        </p:nvSpPr>
        <p:spPr>
          <a:xfrm>
            <a:off x="320675" y="1319213"/>
            <a:ext cx="8450263" cy="5264150"/>
          </a:xfrm>
          <a:prstGeom prst="rect">
            <a:avLst/>
          </a:prstGeom>
          <a:noFill/>
          <a:ln>
            <a:noFill/>
          </a:ln>
        </p:spPr>
        <p:txBody>
          <a:bodyPr lIns="91425" tIns="45700" rIns="91425" bIns="45700"/>
          <a:lstStyle>
            <a:lvl1pPr marL="904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zh-CN" altLang="zh-CN" sz="1800" dirty="0">
                <a:solidFill>
                  <a:srgbClr val="0A1F24"/>
                </a:solidFill>
                <a:latin typeface="Open Sans Light" panose="020B0306030504020204" pitchFamily="34" charset="0"/>
                <a:ea typeface="Noto Sans CJK SC Light" panose="020B0300000000000000" pitchFamily="34" charset="-122"/>
                <a:sym typeface="Open Sans Light" panose="020B0306030504020204" pitchFamily="34" charset="0"/>
              </a:rPr>
              <a:t>实现 UA 可以确保每个人都能够使用自己选择的且最符合自身利益、业务、文化、语言和文字需求的域名和电子邮件地址在互联网上进行浏览和通信。</a:t>
            </a:r>
          </a:p>
          <a:p>
            <a:pPr algn="just" eaLnBrk="1" hangingPunct="1"/>
            <a:endParaRPr lang="en-US" altLang="zh-CN" sz="1800" dirty="0">
              <a:solidFill>
                <a:srgbClr val="0A1F24"/>
              </a:solidFill>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algn="just" eaLnBrk="1" hangingPunct="1"/>
            <a:r>
              <a:rPr lang="zh-CN" altLang="zh-CN" sz="1800" dirty="0">
                <a:solidFill>
                  <a:srgbClr val="0A1F24"/>
                </a:solidFill>
                <a:latin typeface="Open Sans Light" panose="020B0306030504020204" pitchFamily="34" charset="0"/>
                <a:ea typeface="Noto Sans CJK SC Light" panose="020B0300000000000000" pitchFamily="34" charset="-122"/>
                <a:sym typeface="Open Sans Light" panose="020B0306030504020204" pitchFamily="34" charset="0"/>
              </a:rPr>
              <a:t>UA 还有助于：</a:t>
            </a:r>
          </a:p>
          <a:p>
            <a:pPr algn="just" eaLnBrk="1" hangingPunct="1"/>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60000" indent="-288000" algn="just" eaLnBrk="1" hangingPunct="1">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支持多样化和多语言互联网</a:t>
            </a:r>
          </a:p>
          <a:p>
            <a:pPr marL="360000" indent="-288000" algn="just"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实现更大的竞争、创新和消费者选择</a:t>
            </a:r>
          </a:p>
          <a:p>
            <a:pPr marL="360000" indent="-288000" algn="just"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创造商机</a:t>
            </a:r>
          </a:p>
          <a:p>
            <a:pPr marL="360000" indent="-288000" algn="just"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为开发人员和系统管理员提供职业优势</a:t>
            </a:r>
          </a:p>
          <a:p>
            <a:pPr marL="360000" indent="-288000" algn="just"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协助政府和政策制定者深入公民基层</a:t>
            </a:r>
          </a:p>
          <a:p>
            <a:pPr algn="just" eaLnBrk="1" hangingPunct="1">
              <a:spcBef>
                <a:spcPts val="350"/>
              </a:spcBef>
              <a:buFont typeface="Arial" panose="020B0604020202020204" pitchFamily="34" charset="0"/>
              <a:buChar char="*"/>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Google Shape;325;p23"/>
          <p:cNvSpPr>
            <a:spLocks noGrp="1" noChangeArrowheads="1"/>
          </p:cNvSpPr>
          <p:nvPr>
            <p:ph type="title" idx="4294967295"/>
          </p:nvPr>
        </p:nvSpPr>
        <p:spPr bwMode="auto">
          <a:xfrm>
            <a:off x="320675" y="274638"/>
            <a:ext cx="84502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让应用程序实现 </a:t>
            </a:r>
            <a:r>
              <a:rPr lang="zh-CN" altLang="zh-CN" sz="2800" b="1"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UA</a:t>
            </a:r>
            <a:r>
              <a:rPr lang="zh-CN" altLang="zh-CN" sz="2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a:t>
            </a: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就绪</a:t>
            </a:r>
          </a:p>
        </p:txBody>
      </p:sp>
      <p:sp>
        <p:nvSpPr>
          <p:cNvPr id="57347" name="Google Shape;326;p23"/>
          <p:cNvSpPr txBox="1">
            <a:spLocks noGrp="1"/>
          </p:cNvSpPr>
          <p:nvPr>
            <p:ph type="body" idx="4294967295"/>
          </p:nvPr>
        </p:nvSpPr>
        <p:spPr>
          <a:xfrm>
            <a:off x="320675" y="1319213"/>
            <a:ext cx="8450263" cy="4621212"/>
          </a:xfrm>
          <a:prstGeom prst="rect">
            <a:avLst/>
          </a:prstGeom>
          <a:ln cap="flat" algn="ctr">
            <a:round/>
            <a:headEnd type="none" w="med" len="med"/>
            <a:tailEnd type="none" w="med" len="med"/>
          </a:ln>
        </p:spPr>
        <p:txBody>
          <a:bodyPr lIns="91425" tIns="45700" rIns="91425" bIns="45700"/>
          <a:lstStyle/>
          <a:p>
            <a:pPr marL="376237" indent="-285750" eaLnBrk="1" hangingPunct="1">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支持所有有效的域名和电子邮件地址：</a:t>
            </a:r>
          </a:p>
          <a:p>
            <a:pPr marL="273050" indent="-182563" eaLnBrk="1" hangingPunct="1">
              <a:spcBef>
                <a:spcPts val="350"/>
              </a:spcBef>
              <a:buClr>
                <a:srgbClr val="D57800"/>
              </a:buClr>
              <a:buSzPts val="15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273050" indent="-182563" eaLnBrk="1" hangingPunct="1">
              <a:spcBef>
                <a:spcPts val="350"/>
              </a:spcBef>
              <a:buClr>
                <a:srgbClr val="D57800"/>
              </a:buClr>
              <a:buSzPts val="15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273050" indent="-182563" eaLnBrk="1" hangingPunct="1">
              <a:spcBef>
                <a:spcPts val="350"/>
              </a:spcBef>
              <a:buClr>
                <a:srgbClr val="D57800"/>
              </a:buClr>
              <a:buSzPts val="15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273050" indent="-182563" eaLnBrk="1" hangingPunct="1">
              <a:spcBef>
                <a:spcPts val="350"/>
              </a:spcBef>
              <a:buClr>
                <a:srgbClr val="D57800"/>
              </a:buClr>
              <a:buSzPts val="15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273050" indent="-182563" eaLnBrk="1" hangingPunct="1">
              <a:spcBef>
                <a:spcPts val="350"/>
              </a:spcBef>
              <a:buClr>
                <a:srgbClr val="D57800"/>
              </a:buClr>
              <a:buSzPts val="15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接受：用户可以将其本地文字中的字符输入到文本字段中</a:t>
            </a:r>
          </a:p>
          <a:p>
            <a:pPr marL="376237" indent="-285750"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验证：软件接受字符并将其识别为有效</a:t>
            </a:r>
          </a:p>
          <a:p>
            <a:pPr marL="376237" indent="-285750"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处理：系统对字符执行操作</a:t>
            </a:r>
          </a:p>
          <a:p>
            <a:pPr marL="376237" indent="-285750"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存储：数据库可以在不中断或损坏的情况下存储文本</a:t>
            </a:r>
          </a:p>
          <a:p>
            <a:pPr marL="376237" indent="-285750"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显示：从数据库中获取信息时，将正确显示信息</a:t>
            </a:r>
          </a:p>
          <a:p>
            <a:pPr marL="273050" indent="-182563" eaLnBrk="1" hangingPunct="1">
              <a:spcBef>
                <a:spcPts val="350"/>
              </a:spcBef>
              <a:buClr>
                <a:srgbClr val="D57800"/>
              </a:buClr>
              <a:buSzPts val="1500"/>
              <a:buFont typeface="Merriweather Sans" charset="0"/>
              <a:buNone/>
            </a:pPr>
            <a:endParaRPr lang="zh-CN" altLang="en-US" sz="1800" dirty="0">
              <a:solidFill>
                <a:srgbClr val="FF0000"/>
              </a:solidFill>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1096963" lvl="3" indent="-106363" eaLnBrk="1" hangingPunct="1">
              <a:spcBef>
                <a:spcPts val="275"/>
              </a:spcBef>
              <a:buClr>
                <a:srgbClr val="D57800"/>
              </a:buClr>
              <a:buSzPts val="1100"/>
              <a:buFont typeface="Merriweather Sans" charset="0"/>
              <a:buNone/>
            </a:pPr>
            <a:endParaRPr lang="en-US" altLang="zh-CN"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p:txBody>
      </p:sp>
      <p:grpSp>
        <p:nvGrpSpPr>
          <p:cNvPr id="34820" name="Google Shape;327;p23"/>
          <p:cNvGrpSpPr>
            <a:grpSpLocks/>
          </p:cNvGrpSpPr>
          <p:nvPr/>
        </p:nvGrpSpPr>
        <p:grpSpPr bwMode="auto">
          <a:xfrm>
            <a:off x="492125" y="2025651"/>
            <a:ext cx="8159750" cy="1047887"/>
            <a:chOff x="1927228" y="5269981"/>
            <a:chExt cx="7921353" cy="1004023"/>
          </a:xfrm>
        </p:grpSpPr>
        <p:grpSp>
          <p:nvGrpSpPr>
            <p:cNvPr id="34821" name="Google Shape;328;p23"/>
            <p:cNvGrpSpPr>
              <a:grpSpLocks/>
            </p:cNvGrpSpPr>
            <p:nvPr/>
          </p:nvGrpSpPr>
          <p:grpSpPr bwMode="auto">
            <a:xfrm>
              <a:off x="1927228" y="5273672"/>
              <a:ext cx="1302251" cy="1000331"/>
              <a:chOff x="820555" y="1643185"/>
              <a:chExt cx="2011680" cy="1690652"/>
            </a:xfrm>
          </p:grpSpPr>
          <p:sp>
            <p:nvSpPr>
              <p:cNvPr id="34822" name="Google Shape;329;p23"/>
              <p:cNvSpPr>
                <a:spLocks noChangeArrowheads="1"/>
              </p:cNvSpPr>
              <p:nvPr/>
            </p:nvSpPr>
            <p:spPr bwMode="auto">
              <a:xfrm>
                <a:off x="820555" y="2835439"/>
                <a:ext cx="2011680" cy="49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91425" bIns="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zh-CN" altLang="zh-CN" sz="2000">
                    <a:latin typeface="Open Sans Light" panose="020B0306030504020204" pitchFamily="34" charset="0"/>
                    <a:ea typeface="Noto Sans CJK SC Light" panose="020B0300000000000000" pitchFamily="34" charset="-122"/>
                    <a:sym typeface="Open Sans Light" panose="020B0306030504020204" pitchFamily="34" charset="0"/>
                  </a:rPr>
                  <a:t>接受</a:t>
                </a:r>
              </a:p>
            </p:txBody>
          </p:sp>
          <p:sp>
            <p:nvSpPr>
              <p:cNvPr id="34823" name="Google Shape;330;p23"/>
              <p:cNvSpPr>
                <a:spLocks noChangeArrowheads="1"/>
              </p:cNvSpPr>
              <p:nvPr/>
            </p:nvSpPr>
            <p:spPr bwMode="auto">
              <a:xfrm>
                <a:off x="820555" y="1643185"/>
                <a:ext cx="2011680" cy="1188720"/>
              </a:xfrm>
              <a:prstGeom prst="rect">
                <a:avLst/>
              </a:prstGeom>
              <a:solidFill>
                <a:srgbClr val="ED923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000">
                  <a:solidFill>
                    <a:srgbClr val="99D1F2"/>
                  </a:solidFill>
                  <a:latin typeface="Open Sans Light" panose="020B0306030504020204" pitchFamily="34" charset="0"/>
                  <a:ea typeface="Noto Sans CJK SC Light" panose="020B0300000000000000" pitchFamily="34" charset="-122"/>
                  <a:sym typeface="Open Sans Light" panose="020B0306030504020204" pitchFamily="34" charset="0"/>
                </a:endParaRPr>
              </a:p>
            </p:txBody>
          </p:sp>
          <p:pic>
            <p:nvPicPr>
              <p:cNvPr id="34824" name="Google Shape;331;p23" descr="ua-capability-icons_wht_Accep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9630" y="1900022"/>
                <a:ext cx="562359" cy="6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34825" name="Google Shape;332;p23"/>
            <p:cNvGrpSpPr>
              <a:grpSpLocks/>
            </p:cNvGrpSpPr>
            <p:nvPr/>
          </p:nvGrpSpPr>
          <p:grpSpPr bwMode="auto">
            <a:xfrm>
              <a:off x="3582203" y="5273672"/>
              <a:ext cx="1314106" cy="994547"/>
              <a:chOff x="3554360" y="1646720"/>
              <a:chExt cx="2029993" cy="1680878"/>
            </a:xfrm>
          </p:grpSpPr>
          <p:sp>
            <p:nvSpPr>
              <p:cNvPr id="34826" name="Google Shape;333;p23"/>
              <p:cNvSpPr>
                <a:spLocks noChangeArrowheads="1"/>
              </p:cNvSpPr>
              <p:nvPr/>
            </p:nvSpPr>
            <p:spPr bwMode="auto">
              <a:xfrm>
                <a:off x="3554360" y="1646720"/>
                <a:ext cx="2011680" cy="1188720"/>
              </a:xfrm>
              <a:prstGeom prst="rect">
                <a:avLst/>
              </a:prstGeom>
              <a:solidFill>
                <a:srgbClr val="ED923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000">
                  <a:solidFill>
                    <a:srgbClr val="99D1F2"/>
                  </a:solidFill>
                  <a:latin typeface="Open Sans Light" panose="020B0306030504020204" pitchFamily="34" charset="0"/>
                  <a:ea typeface="Noto Sans CJK SC Light" panose="020B0300000000000000" pitchFamily="34" charset="-122"/>
                  <a:sym typeface="Open Sans Light" panose="020B0306030504020204" pitchFamily="34" charset="0"/>
                </a:endParaRPr>
              </a:p>
            </p:txBody>
          </p:sp>
          <p:sp>
            <p:nvSpPr>
              <p:cNvPr id="34827" name="Google Shape;334;p23"/>
              <p:cNvSpPr>
                <a:spLocks noChangeArrowheads="1"/>
              </p:cNvSpPr>
              <p:nvPr/>
            </p:nvSpPr>
            <p:spPr bwMode="auto">
              <a:xfrm>
                <a:off x="3572674" y="2829200"/>
                <a:ext cx="2011679" cy="49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91425" bIns="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zh-CN" altLang="zh-CN" sz="2000">
                    <a:latin typeface="Open Sans Light" panose="020B0306030504020204" pitchFamily="34" charset="0"/>
                    <a:ea typeface="Noto Sans CJK SC Light" panose="020B0300000000000000" pitchFamily="34" charset="-122"/>
                    <a:sym typeface="Open Sans Light" panose="020B0306030504020204" pitchFamily="34" charset="0"/>
                  </a:rPr>
                  <a:t>验证</a:t>
                </a:r>
              </a:p>
            </p:txBody>
          </p:sp>
          <p:pic>
            <p:nvPicPr>
              <p:cNvPr id="34828" name="Google Shape;335;p23" descr="ua-capability-icons_wht_Valida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0348" y="1895569"/>
                <a:ext cx="779705" cy="6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34829" name="Google Shape;336;p23"/>
            <p:cNvGrpSpPr>
              <a:grpSpLocks/>
            </p:cNvGrpSpPr>
            <p:nvPr/>
          </p:nvGrpSpPr>
          <p:grpSpPr bwMode="auto">
            <a:xfrm>
              <a:off x="6892153" y="5269981"/>
              <a:ext cx="1302251" cy="996053"/>
              <a:chOff x="6331693" y="1643185"/>
              <a:chExt cx="2011680" cy="1683422"/>
            </a:xfrm>
          </p:grpSpPr>
          <p:sp>
            <p:nvSpPr>
              <p:cNvPr id="34830" name="Google Shape;337;p23"/>
              <p:cNvSpPr>
                <a:spLocks noChangeArrowheads="1"/>
              </p:cNvSpPr>
              <p:nvPr/>
            </p:nvSpPr>
            <p:spPr bwMode="auto">
              <a:xfrm>
                <a:off x="6331693" y="1643185"/>
                <a:ext cx="2011680" cy="1188720"/>
              </a:xfrm>
              <a:prstGeom prst="rect">
                <a:avLst/>
              </a:prstGeom>
              <a:solidFill>
                <a:srgbClr val="ED923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000">
                  <a:solidFill>
                    <a:srgbClr val="99D1F2"/>
                  </a:solidFill>
                  <a:latin typeface="Open Sans Light" panose="020B0306030504020204" pitchFamily="34" charset="0"/>
                  <a:ea typeface="Noto Sans CJK SC Light" panose="020B0300000000000000" pitchFamily="34" charset="-122"/>
                  <a:sym typeface="Open Sans Light" panose="020B0306030504020204" pitchFamily="34" charset="0"/>
                </a:endParaRPr>
              </a:p>
            </p:txBody>
          </p:sp>
          <p:sp>
            <p:nvSpPr>
              <p:cNvPr id="34831" name="Google Shape;338;p23"/>
              <p:cNvSpPr>
                <a:spLocks noChangeArrowheads="1"/>
              </p:cNvSpPr>
              <p:nvPr/>
            </p:nvSpPr>
            <p:spPr bwMode="auto">
              <a:xfrm>
                <a:off x="6331693" y="2828209"/>
                <a:ext cx="2011680" cy="49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91425" bIns="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zh-CN" altLang="zh-CN" sz="2000">
                    <a:latin typeface="Open Sans Light" panose="020B0306030504020204" pitchFamily="34" charset="0"/>
                    <a:ea typeface="Noto Sans CJK SC Light" panose="020B0300000000000000" pitchFamily="34" charset="-122"/>
                    <a:sym typeface="Open Sans Light" panose="020B0306030504020204" pitchFamily="34" charset="0"/>
                  </a:rPr>
                  <a:t>存储</a:t>
                </a:r>
              </a:p>
            </p:txBody>
          </p:sp>
          <p:pic>
            <p:nvPicPr>
              <p:cNvPr id="34832" name="Google Shape;339;p23" descr="ua-capability-icons_wht_Stor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9490" y="1900022"/>
                <a:ext cx="647296" cy="64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34833" name="Google Shape;340;p23"/>
            <p:cNvGrpSpPr>
              <a:grpSpLocks/>
            </p:cNvGrpSpPr>
            <p:nvPr/>
          </p:nvGrpSpPr>
          <p:grpSpPr bwMode="auto">
            <a:xfrm>
              <a:off x="5237178" y="5269982"/>
              <a:ext cx="1302251" cy="998239"/>
              <a:chOff x="2202899" y="3852184"/>
              <a:chExt cx="2011680" cy="1687117"/>
            </a:xfrm>
          </p:grpSpPr>
          <p:sp>
            <p:nvSpPr>
              <p:cNvPr id="34834" name="Google Shape;341;p23"/>
              <p:cNvSpPr>
                <a:spLocks noChangeArrowheads="1"/>
              </p:cNvSpPr>
              <p:nvPr/>
            </p:nvSpPr>
            <p:spPr bwMode="auto">
              <a:xfrm>
                <a:off x="2202899" y="3852184"/>
                <a:ext cx="2011680" cy="1188720"/>
              </a:xfrm>
              <a:prstGeom prst="rect">
                <a:avLst/>
              </a:prstGeom>
              <a:solidFill>
                <a:srgbClr val="ED923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000">
                  <a:solidFill>
                    <a:srgbClr val="99D1F2"/>
                  </a:solidFill>
                  <a:latin typeface="Open Sans Light" panose="020B0306030504020204" pitchFamily="34" charset="0"/>
                  <a:ea typeface="Noto Sans CJK SC Light" panose="020B0300000000000000" pitchFamily="34" charset="-122"/>
                  <a:sym typeface="Open Sans Light" panose="020B0306030504020204" pitchFamily="34" charset="0"/>
                </a:endParaRPr>
              </a:p>
            </p:txBody>
          </p:sp>
          <p:sp>
            <p:nvSpPr>
              <p:cNvPr id="34835" name="Google Shape;342;p23"/>
              <p:cNvSpPr>
                <a:spLocks noChangeArrowheads="1"/>
              </p:cNvSpPr>
              <p:nvPr/>
            </p:nvSpPr>
            <p:spPr bwMode="auto">
              <a:xfrm>
                <a:off x="2202899" y="5040903"/>
                <a:ext cx="2011680" cy="49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91425" bIns="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zh-CN" altLang="zh-CN" sz="2000">
                    <a:latin typeface="Open Sans Light" panose="020B0306030504020204" pitchFamily="34" charset="0"/>
                    <a:ea typeface="Noto Sans CJK SC Light" panose="020B0300000000000000" pitchFamily="34" charset="-122"/>
                    <a:sym typeface="Open Sans Light" panose="020B0306030504020204" pitchFamily="34" charset="0"/>
                  </a:rPr>
                  <a:t>处理</a:t>
                </a:r>
              </a:p>
            </p:txBody>
          </p:sp>
          <p:pic>
            <p:nvPicPr>
              <p:cNvPr id="34836" name="Google Shape;343;p23" descr="ua-capability-icons_wht_Proces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6759" y="4119754"/>
                <a:ext cx="1027282" cy="63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34837" name="Google Shape;344;p23"/>
            <p:cNvGrpSpPr>
              <a:grpSpLocks/>
            </p:cNvGrpSpPr>
            <p:nvPr/>
          </p:nvGrpSpPr>
          <p:grpSpPr bwMode="auto">
            <a:xfrm>
              <a:off x="8546330" y="5275765"/>
              <a:ext cx="1302251" cy="998239"/>
              <a:chOff x="4943583" y="3852184"/>
              <a:chExt cx="2011680" cy="1687117"/>
            </a:xfrm>
          </p:grpSpPr>
          <p:sp>
            <p:nvSpPr>
              <p:cNvPr id="34838" name="Google Shape;345;p23"/>
              <p:cNvSpPr>
                <a:spLocks noChangeArrowheads="1"/>
              </p:cNvSpPr>
              <p:nvPr/>
            </p:nvSpPr>
            <p:spPr bwMode="auto">
              <a:xfrm>
                <a:off x="4943583" y="3852184"/>
                <a:ext cx="2011680" cy="1188720"/>
              </a:xfrm>
              <a:prstGeom prst="rect">
                <a:avLst/>
              </a:prstGeom>
              <a:solidFill>
                <a:srgbClr val="ED923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000">
                  <a:solidFill>
                    <a:srgbClr val="99D1F2"/>
                  </a:solidFill>
                  <a:latin typeface="Open Sans Light" panose="020B0306030504020204" pitchFamily="34" charset="0"/>
                  <a:ea typeface="Noto Sans CJK SC Light" panose="020B0300000000000000" pitchFamily="34" charset="-122"/>
                  <a:sym typeface="Open Sans Light" panose="020B0306030504020204" pitchFamily="34" charset="0"/>
                </a:endParaRPr>
              </a:p>
            </p:txBody>
          </p:sp>
          <p:sp>
            <p:nvSpPr>
              <p:cNvPr id="34839" name="Google Shape;346;p23"/>
              <p:cNvSpPr>
                <a:spLocks noChangeArrowheads="1"/>
              </p:cNvSpPr>
              <p:nvPr/>
            </p:nvSpPr>
            <p:spPr bwMode="auto">
              <a:xfrm>
                <a:off x="4946287" y="5040903"/>
                <a:ext cx="2008976" cy="49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91425" bIns="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zh-CN" altLang="zh-CN" sz="2000">
                    <a:latin typeface="Open Sans Light" panose="020B0306030504020204" pitchFamily="34" charset="0"/>
                    <a:ea typeface="Noto Sans CJK SC Light" panose="020B0300000000000000" pitchFamily="34" charset="-122"/>
                    <a:sym typeface="Open Sans Light" panose="020B0306030504020204" pitchFamily="34" charset="0"/>
                  </a:rPr>
                  <a:t>显示</a:t>
                </a:r>
              </a:p>
            </p:txBody>
          </p:sp>
          <p:pic>
            <p:nvPicPr>
              <p:cNvPr id="34840" name="Google Shape;347;p23" descr="ua-capability-icons_wht_Displa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1163" y="4126903"/>
                <a:ext cx="489490" cy="63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Google Shape;266;p15"/>
          <p:cNvSpPr>
            <a:spLocks noGrp="1" noChangeArrowheads="1"/>
          </p:cNvSpPr>
          <p:nvPr>
            <p:ph type="title" idx="4294967295"/>
          </p:nvPr>
        </p:nvSpPr>
        <p:spPr bwMode="auto">
          <a:xfrm>
            <a:off x="320675" y="274638"/>
            <a:ext cx="850265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行动号召 </a:t>
            </a:r>
          </a:p>
        </p:txBody>
      </p:sp>
      <p:sp>
        <p:nvSpPr>
          <p:cNvPr id="59395" name="Google Shape;267;p15"/>
          <p:cNvSpPr txBox="1">
            <a:spLocks noGrp="1"/>
          </p:cNvSpPr>
          <p:nvPr>
            <p:ph type="body" idx="4294967295"/>
          </p:nvPr>
        </p:nvSpPr>
        <p:spPr>
          <a:xfrm>
            <a:off x="320675" y="1319213"/>
            <a:ext cx="8450263" cy="4973637"/>
          </a:xfrm>
          <a:prstGeom prst="rect">
            <a:avLst/>
          </a:prstGeom>
          <a:ln cap="flat" algn="ctr">
            <a:round/>
            <a:headEnd type="none" w="med" len="med"/>
            <a:tailEnd type="none" w="med" len="med"/>
          </a:ln>
        </p:spPr>
        <p:txBody>
          <a:bodyPr lIns="91425" tIns="45700" rIns="91425" bIns="45700"/>
          <a:lstStyle/>
          <a:p>
            <a:pPr marL="376237" indent="-285750" algn="just" eaLnBrk="1" hangingPunct="1">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国际电信联盟 (International Telecommunication Union, ITU) 全权代表</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hlinkClick r:id="rId3"/>
              </a:rPr>
              <a:t>第 133 号决议（2022 年布加勒斯特修订版）</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重点关注成员国主管部门在国际化（多语言）域名管理中的作用：</a:t>
            </a:r>
          </a:p>
          <a:p>
            <a:pPr marL="273050" indent="-182563" algn="just" eaLnBrk="1" hangingPunct="1">
              <a:buClr>
                <a:srgbClr val="D57800"/>
              </a:buClr>
              <a:buSzPts val="1500"/>
              <a:buFont typeface="Merriweather Sans" charset="0"/>
              <a:buChar char="*"/>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833437" lvl="1" indent="-285750" algn="just"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强调</a:t>
            </a:r>
          </a:p>
          <a:p>
            <a:pPr marL="1290637" lvl="2" indent="-285750" algn="just" eaLnBrk="1" hangingPunct="1">
              <a:spcBef>
                <a:spcPts val="313"/>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IDN 通过促进更广泛的互联网接入和使用当地语言，为可持续发展做出贡献</a:t>
            </a:r>
          </a:p>
          <a:p>
            <a:pPr marL="1290637" lvl="2" indent="-285750" algn="just" eaLnBrk="1" hangingPunct="1">
              <a:spcBef>
                <a:spcPts val="313"/>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需要继续实施技术解决方案，以加强 IDN 的实施</a:t>
            </a:r>
          </a:p>
          <a:p>
            <a:pPr marL="833437" lvl="1" indent="-285750" algn="just"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认可</a:t>
            </a:r>
          </a:p>
          <a:p>
            <a:pPr marL="1290637" lvl="2" indent="-285750" algn="just" eaLnBrk="1" hangingPunct="1">
              <a:spcBef>
                <a:spcPts val="313"/>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各国政府、技术社群和其他利益相关方在促进使用多语言（包括引入国际化域名）方面发挥了重要作用</a:t>
            </a:r>
          </a:p>
          <a:p>
            <a:pPr marL="1290637" lvl="2" indent="-285750" algn="just" eaLnBrk="1" hangingPunct="1">
              <a:spcBef>
                <a:spcPts val="313"/>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社群参与和信息共享对于更好地了解现有挑战和支持解决方案非常重要，特别是在发展中国家和地区</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Google Shape;266;p15"/>
          <p:cNvSpPr>
            <a:spLocks noGrp="1" noChangeArrowheads="1"/>
          </p:cNvSpPr>
          <p:nvPr>
            <p:ph type="title" idx="4294967295"/>
          </p:nvPr>
        </p:nvSpPr>
        <p:spPr bwMode="auto">
          <a:xfrm>
            <a:off x="320675" y="274638"/>
            <a:ext cx="850265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行动号召 </a:t>
            </a:r>
          </a:p>
        </p:txBody>
      </p:sp>
      <p:sp>
        <p:nvSpPr>
          <p:cNvPr id="61443" name="Google Shape;267;p15"/>
          <p:cNvSpPr txBox="1">
            <a:spLocks noGrp="1"/>
          </p:cNvSpPr>
          <p:nvPr>
            <p:ph type="body" idx="4294967295"/>
          </p:nvPr>
        </p:nvSpPr>
        <p:spPr>
          <a:xfrm>
            <a:off x="320675" y="1319213"/>
            <a:ext cx="8450263" cy="4973637"/>
          </a:xfrm>
          <a:prstGeom prst="rect">
            <a:avLst/>
          </a:prstGeom>
          <a:ln cap="flat" algn="ctr">
            <a:round/>
            <a:headEnd type="none" w="med" len="med"/>
            <a:tailEnd type="none" w="med" len="med"/>
          </a:ln>
        </p:spPr>
        <p:txBody>
          <a:bodyPr lIns="91425" tIns="45700" rIns="91425" bIns="45700"/>
          <a:lstStyle/>
          <a:p>
            <a:pPr marL="376237" indent="-285750" algn="just" eaLnBrk="1" hangingPunct="1">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国际电信联盟 (ITU) 全权代表</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hlinkClick r:id="rId3"/>
              </a:rPr>
              <a:t>第 133 号决议（2022 年布加勒斯特修订版）</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重点关注成员国主管部门在国际化（多语言）域名管理中的作用：</a:t>
            </a:r>
          </a:p>
          <a:p>
            <a:pPr marL="273050" indent="-182563" algn="just" eaLnBrk="1" hangingPunct="1">
              <a:buClr>
                <a:srgbClr val="D57800"/>
              </a:buClr>
              <a:buSzPts val="1500"/>
              <a:buFont typeface="Merriweather Sans" charset="0"/>
              <a:buChar char="*"/>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833437" lvl="1" indent="-285750" algn="just"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邀请各成员国和部门成员</a:t>
            </a:r>
          </a:p>
          <a:p>
            <a:pPr marL="1290637" lvl="2" indent="-285750" algn="just" eaLnBrk="1" hangingPunct="1">
              <a:spcBef>
                <a:spcPts val="313"/>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考虑如何进一步促进在 IDN 方面采用普遍适用性，并同相关组织和利益相关方合作与协调，以支持在互联网中使用 IDN</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Google Shape;352;p24"/>
          <p:cNvSpPr>
            <a:spLocks noGrp="1" noChangeArrowheads="1"/>
          </p:cNvSpPr>
          <p:nvPr>
            <p:ph type="title" idx="4294967295"/>
          </p:nvPr>
        </p:nvSpPr>
        <p:spPr bwMode="auto">
          <a:xfrm>
            <a:off x="320675" y="274638"/>
            <a:ext cx="84502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努力实现 </a:t>
            </a:r>
            <a:r>
              <a:rPr lang="zh-CN" altLang="zh-CN" sz="2800" b="1"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UA</a:t>
            </a:r>
            <a:r>
              <a:rPr lang="zh-CN" altLang="zh-CN" sz="2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a:t>
            </a: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就绪</a:t>
            </a:r>
          </a:p>
        </p:txBody>
      </p:sp>
      <p:sp>
        <p:nvSpPr>
          <p:cNvPr id="63491" name="Google Shape;353;p24"/>
          <p:cNvSpPr txBox="1">
            <a:spLocks noGrp="1"/>
          </p:cNvSpPr>
          <p:nvPr>
            <p:ph type="body" idx="4294967295"/>
          </p:nvPr>
        </p:nvSpPr>
        <p:spPr>
          <a:xfrm>
            <a:off x="320675" y="1319213"/>
            <a:ext cx="8450263" cy="4621212"/>
          </a:xfrm>
          <a:prstGeom prst="rect">
            <a:avLst/>
          </a:prstGeom>
          <a:ln cap="flat" algn="ctr">
            <a:round/>
            <a:headEnd type="none" w="med" len="med"/>
            <a:tailEnd type="none" w="med" len="med"/>
          </a:ln>
        </p:spPr>
        <p:txBody>
          <a:bodyPr lIns="91425" tIns="45700" rIns="91425" bIns="45700"/>
          <a:lstStyle/>
          <a:p>
            <a:pPr marL="376237" indent="-285750" eaLnBrk="1" hangingPunct="1">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ICANN 社群为在全球范围内促进 UA 就绪成立了相关组织，包括普遍适用性指导小组 (Universal Acceptance Steering Group, UASG)</a:t>
            </a:r>
          </a:p>
          <a:p>
            <a:pPr marL="273050" indent="-182563" eaLnBrk="1" hangingPunct="1">
              <a:spcBef>
                <a:spcPts val="350"/>
              </a:spcBef>
              <a:buClr>
                <a:srgbClr val="D57800"/>
              </a:buClr>
              <a:buSzPts val="1500"/>
              <a:buFont typeface="Merriweather Sans" charset="0"/>
              <a:buNone/>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ICANN 及其社群通过以下工作努力实现 UA 就绪：</a:t>
            </a:r>
          </a:p>
          <a:p>
            <a:pPr marL="650875" lvl="1" indent="-285750"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组织外展活动，提高对 UA 问题的认识</a:t>
            </a:r>
          </a:p>
          <a:p>
            <a:pPr marL="650875" lvl="1" indent="-285750"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进行详细研究以确定技术差距</a:t>
            </a:r>
          </a:p>
          <a:p>
            <a:pPr marL="650875" lvl="1" indent="-285750"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确定缩小技术差距的解决方案</a:t>
            </a:r>
          </a:p>
          <a:p>
            <a:pPr marL="650875" lvl="1" indent="-285750"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在相关工具、系统和应用程序中提交错误报告</a:t>
            </a:r>
          </a:p>
          <a:p>
            <a:pPr marL="650875" lvl="1" indent="-285750"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开展关于解决方案的技术培训，为实现 UA 就绪提供支持</a:t>
            </a:r>
          </a:p>
          <a:p>
            <a:pPr marL="650875" lvl="1" indent="-285750"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为 IT 课程制定课程建议</a:t>
            </a:r>
          </a:p>
          <a:p>
            <a:pPr marL="547688" lvl="1" indent="-182563" eaLnBrk="1" hangingPunct="1">
              <a:spcBef>
                <a:spcPts val="350"/>
              </a:spcBef>
              <a:buClr>
                <a:srgbClr val="D57800"/>
              </a:buClr>
              <a:buSzPts val="1500"/>
              <a:buFont typeface="Merriweather Sans" charset="0"/>
              <a:buChar char="*"/>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更多信息请访问 </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hlinkClick r:id="rId3"/>
              </a:rPr>
              <a:t>https://icann.org/ua</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a:t>
            </a:r>
          </a:p>
          <a:p>
            <a:pPr marL="273050" indent="-182563" eaLnBrk="1" hangingPunct="1">
              <a:spcBef>
                <a:spcPts val="350"/>
              </a:spcBef>
              <a:buClr>
                <a:srgbClr val="D57800"/>
              </a:buClr>
              <a:buSzPts val="1500"/>
              <a:buFont typeface="Merriweather Sans" charset="0"/>
              <a:buChar char="*"/>
            </a:pPr>
            <a:endParaRPr lang="en-US" altLang="zh-CN" sz="20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273050" indent="-182563" eaLnBrk="1" hangingPunct="1">
              <a:spcBef>
                <a:spcPts val="350"/>
              </a:spcBef>
              <a:buClr>
                <a:srgbClr val="D57800"/>
              </a:buClr>
              <a:buSzPts val="1500"/>
              <a:buFont typeface="Merriweather Sans" charset="0"/>
              <a:buChar char="*"/>
            </a:pPr>
            <a:endParaRPr lang="en-US" altLang="zh-CN" sz="20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1096963" lvl="3" indent="-106363" eaLnBrk="1" hangingPunct="1">
              <a:spcBef>
                <a:spcPts val="275"/>
              </a:spcBef>
              <a:buClr>
                <a:srgbClr val="D57800"/>
              </a:buClr>
              <a:buSzPts val="1100"/>
              <a:buFont typeface="Merriweather Sans" charset="0"/>
              <a:buNone/>
            </a:pPr>
            <a:endParaRPr lang="en-US" altLang="zh-CN"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Google Shape;358;p25"/>
          <p:cNvSpPr>
            <a:spLocks noGrp="1" noChangeArrowheads="1"/>
          </p:cNvSpPr>
          <p:nvPr>
            <p:ph type="title" idx="4294967295"/>
          </p:nvPr>
        </p:nvSpPr>
        <p:spPr bwMode="auto">
          <a:xfrm>
            <a:off x="320675" y="274638"/>
            <a:ext cx="84502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谁可以帮助实现 </a:t>
            </a:r>
            <a:r>
              <a:rPr lang="zh-CN" altLang="zh-CN" sz="2800" b="1"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UA</a:t>
            </a: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a:t>
            </a:r>
          </a:p>
        </p:txBody>
      </p:sp>
      <p:sp>
        <p:nvSpPr>
          <p:cNvPr id="65539" name="Google Shape;359;p25"/>
          <p:cNvSpPr txBox="1">
            <a:spLocks noGrp="1"/>
          </p:cNvSpPr>
          <p:nvPr>
            <p:ph type="body" idx="4294967295"/>
          </p:nvPr>
        </p:nvSpPr>
        <p:spPr>
          <a:xfrm>
            <a:off x="320675" y="1069975"/>
            <a:ext cx="8450263" cy="5284788"/>
          </a:xfrm>
          <a:prstGeom prst="rect">
            <a:avLst/>
          </a:prstGeom>
          <a:ln cap="flat" algn="ctr">
            <a:round/>
            <a:headEnd type="none" w="med" len="med"/>
            <a:tailEnd type="none" w="med" len="med"/>
          </a:ln>
        </p:spPr>
        <p:txBody>
          <a:bodyPr lIns="91425" tIns="45700" rIns="91425" bIns="45700"/>
          <a:lstStyle/>
          <a:p>
            <a:pPr marL="376237" indent="-285750" algn="just" eaLnBrk="1" hangingPunct="1">
              <a:buClr>
                <a:schemeClr val="accent1">
                  <a:lumMod val="75000"/>
                </a:schemeClr>
              </a:buClr>
              <a:buFont typeface="Open Sans Light" panose="020B0306030504020204" pitchFamily="34" charset="0"/>
              <a:buChar char="*"/>
            </a:pPr>
            <a:r>
              <a:rPr lang="zh-CN" altLang="zh-CN" sz="1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技术支持者 </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制定相关标准和最佳当前实践的组织，以及软件编程语言、工具和框架的提供商</a:t>
            </a:r>
          </a:p>
          <a:p>
            <a:pPr marL="376237" indent="-285750" algn="just" eaLnBrk="1" hangingPunct="1">
              <a:spcBef>
                <a:spcPts val="350"/>
              </a:spcBef>
              <a:buClr>
                <a:schemeClr val="accent1">
                  <a:lumMod val="75000"/>
                </a:schemeClr>
              </a:buClr>
              <a:buFont typeface="Open Sans Light" panose="020B0306030504020204" pitchFamily="34" charset="0"/>
              <a:buChar char="*"/>
            </a:pPr>
            <a:r>
              <a:rPr lang="zh-CN" altLang="zh-CN" sz="1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技术开发者 </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使用编程语言、工具和框架开发和部署在线应用程序和服务的组织和个人</a:t>
            </a:r>
          </a:p>
          <a:p>
            <a:pPr marL="376237" indent="-285750" algn="just" eaLnBrk="1" hangingPunct="1">
              <a:spcBef>
                <a:spcPts val="350"/>
              </a:spcBef>
              <a:buClr>
                <a:schemeClr val="accent1">
                  <a:lumMod val="75000"/>
                </a:schemeClr>
              </a:buClr>
              <a:buFont typeface="Open Sans Light" panose="020B0306030504020204" pitchFamily="34" charset="0"/>
              <a:buChar char="*"/>
            </a:pPr>
            <a:r>
              <a:rPr lang="zh-CN" altLang="zh-CN" sz="1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电子邮件软件和服务提供商</a:t>
            </a:r>
          </a:p>
          <a:p>
            <a:pPr marL="650875" lvl="1" indent="-285750" algn="just" eaLnBrk="1" hangingPunct="1">
              <a:spcBef>
                <a:spcPts val="350"/>
              </a:spcBef>
              <a:buClr>
                <a:schemeClr val="accent1">
                  <a:lumMod val="75000"/>
                </a:schemeClr>
              </a:buClr>
              <a:buFont typeface="Open Sans Light" panose="020B0306030504020204" pitchFamily="34" charset="0"/>
              <a:buChar char="*"/>
            </a:pPr>
            <a:r>
              <a:rPr lang="zh-CN" altLang="zh-CN" sz="1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电子邮件软件提供商 </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为电子邮件生态系统提供不同应用程序、工具和实用程序的组织和个人</a:t>
            </a:r>
          </a:p>
          <a:p>
            <a:pPr marL="650875" lvl="1" indent="-285750" algn="just" eaLnBrk="1" hangingPunct="1">
              <a:spcBef>
                <a:spcPts val="350"/>
              </a:spcBef>
              <a:buClr>
                <a:schemeClr val="accent1">
                  <a:lumMod val="75000"/>
                </a:schemeClr>
              </a:buClr>
              <a:buFont typeface="Open Sans Light" panose="020B0306030504020204" pitchFamily="34" charset="0"/>
              <a:buChar char="*"/>
            </a:pPr>
            <a:r>
              <a:rPr lang="zh-CN" altLang="zh-CN" sz="1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电子邮件服务提供商 </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为电子邮件生态系统提供服务的组织和个人</a:t>
            </a:r>
          </a:p>
          <a:p>
            <a:pPr marL="650875" lvl="1" indent="-285750" algn="just" eaLnBrk="1" hangingPunct="1">
              <a:spcBef>
                <a:spcPts val="350"/>
              </a:spcBef>
              <a:buClr>
                <a:schemeClr val="accent1">
                  <a:lumMod val="75000"/>
                </a:schemeClr>
              </a:buClr>
              <a:buFont typeface="Open Sans Light" panose="020B0306030504020204" pitchFamily="34" charset="0"/>
              <a:buChar char="*"/>
            </a:pPr>
            <a:r>
              <a:rPr lang="zh-CN" altLang="zh-CN" sz="1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电子邮件（和系统）管理员 </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部署和管理电子邮件相关软件和服务的组织和个人</a:t>
            </a:r>
          </a:p>
          <a:p>
            <a:pPr marL="376237" indent="-285750" algn="just" eaLnBrk="1" hangingPunct="1">
              <a:spcBef>
                <a:spcPts val="350"/>
              </a:spcBef>
              <a:buClr>
                <a:schemeClr val="accent1">
                  <a:lumMod val="75000"/>
                </a:schemeClr>
              </a:buClr>
              <a:buFont typeface="Open Sans Light" panose="020B0306030504020204" pitchFamily="34" charset="0"/>
              <a:buChar char="*"/>
            </a:pPr>
            <a:r>
              <a:rPr lang="zh-CN" altLang="zh-CN" sz="1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政府政策制定者 </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通过更新无障碍标准和采购流程，生成对 UA 就绪产品和服务的需求的政府官员</a:t>
            </a:r>
          </a:p>
          <a:p>
            <a:pPr marL="376237" indent="-285750" algn="just" eaLnBrk="1" hangingPunct="1">
              <a:spcBef>
                <a:spcPts val="350"/>
              </a:spcBef>
              <a:buClr>
                <a:schemeClr val="accent1">
                  <a:lumMod val="75000"/>
                </a:schemeClr>
              </a:buClr>
              <a:buFont typeface="Open Sans Light" panose="020B0306030504020204" pitchFamily="34" charset="0"/>
              <a:buChar char="*"/>
            </a:pPr>
            <a:r>
              <a:rPr lang="zh-CN" altLang="zh-CN" sz="1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学术界</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 提供 IT 相关学位课程的大学课程</a:t>
            </a:r>
          </a:p>
          <a:p>
            <a:pPr marL="1096963" lvl="3" indent="-106363" algn="just" eaLnBrk="1" hangingPunct="1">
              <a:spcBef>
                <a:spcPts val="275"/>
              </a:spcBef>
              <a:buClr>
                <a:srgbClr val="D57800"/>
              </a:buClr>
              <a:buSzPts val="1100"/>
              <a:buFont typeface="Merriweather Sans" charset="0"/>
              <a:buNone/>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Google Shape;364;p26"/>
          <p:cNvSpPr>
            <a:spLocks noGrp="1" noChangeArrowheads="1"/>
          </p:cNvSpPr>
          <p:nvPr>
            <p:ph type="title" idx="4294967295"/>
          </p:nvPr>
        </p:nvSpPr>
        <p:spPr bwMode="auto">
          <a:xfrm>
            <a:off x="320675" y="274638"/>
            <a:ext cx="84502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您的角色是什么：企业</a:t>
            </a:r>
          </a:p>
        </p:txBody>
      </p:sp>
      <p:sp>
        <p:nvSpPr>
          <p:cNvPr id="67587" name="Google Shape;365;p26"/>
          <p:cNvSpPr txBox="1">
            <a:spLocks noGrp="1"/>
          </p:cNvSpPr>
          <p:nvPr>
            <p:ph type="body" idx="4294967295"/>
          </p:nvPr>
        </p:nvSpPr>
        <p:spPr>
          <a:xfrm>
            <a:off x="320675" y="982663"/>
            <a:ext cx="8450263" cy="4621212"/>
          </a:xfrm>
          <a:prstGeom prst="rect">
            <a:avLst/>
          </a:prstGeom>
          <a:ln cap="flat" algn="ctr">
            <a:round/>
            <a:headEnd type="none" w="med" len="med"/>
            <a:tailEnd type="none" w="med" len="med"/>
          </a:ln>
        </p:spPr>
        <p:txBody>
          <a:bodyPr lIns="91425" tIns="45700" rIns="91425" bIns="45700"/>
          <a:lstStyle/>
          <a:p>
            <a:pPr marL="90488" algn="just" eaLnBrk="1" hangingPunct="1">
              <a:buClr>
                <a:srgbClr val="D57800"/>
              </a:buClr>
              <a:buSzPts val="1700"/>
              <a:buFont typeface="Merriweather Sans" charset="0"/>
              <a:buNone/>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许多企业没有将其系统更新为 UA 就绪状态，这会让他们白白错失商机，因为实现 UA 就绪可能会从未发掘的客户那里获取数十亿美元的收入。 </a:t>
            </a:r>
          </a:p>
          <a:p>
            <a:pPr marL="90488" algn="just" eaLnBrk="1" hangingPunct="1">
              <a:buClr>
                <a:srgbClr val="D57800"/>
              </a:buClr>
              <a:buSzPts val="1700"/>
              <a:buFont typeface="Merriweather Sans" charset="0"/>
              <a:buNone/>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90488" algn="just" eaLnBrk="1" hangingPunct="1">
              <a:buClr>
                <a:srgbClr val="D57800"/>
              </a:buClr>
              <a:buSzPts val="1700"/>
              <a:buFont typeface="Merriweather Sans" charset="0"/>
              <a:buNone/>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2017 年开展的一项 UASG 研究发现，互联网域名的普遍适用性可提供超过 98 亿美元的商机，这是一个保守估计。 </a:t>
            </a:r>
          </a:p>
          <a:p>
            <a:pPr marL="90488" algn="just" eaLnBrk="1" hangingPunct="1">
              <a:buClr>
                <a:srgbClr val="D57800"/>
              </a:buClr>
              <a:buSzPts val="1700"/>
              <a:buFont typeface="Merriweather Sans" charset="0"/>
              <a:buNone/>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90488" algn="just" eaLnBrk="1" hangingPunct="1">
              <a:buClr>
                <a:srgbClr val="D57800"/>
              </a:buClr>
              <a:buSzPts val="1700"/>
              <a:buFont typeface="Merriweather Sans" charset="0"/>
              <a:buNone/>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实现 UA 就绪的企业将处于最有利的地位，这些企业将能够接触到全球不断增长的受众，并最大限度地利用当前互联网人口以及将来 10 亿互联网人口的收入潜力。 </a:t>
            </a:r>
          </a:p>
          <a:p>
            <a:pPr marL="90488" algn="just" eaLnBrk="1" hangingPunct="1">
              <a:buClr>
                <a:srgbClr val="D57800"/>
              </a:buClr>
              <a:buSzPts val="1700"/>
              <a:buFont typeface="Merriweather Sans" charset="0"/>
              <a:buNone/>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57750" indent="-285750" algn="just" eaLnBrk="1" hangingPunct="1">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在内部组织并评估您的业务系统是否符合 UA 标准</a:t>
            </a:r>
          </a:p>
          <a:p>
            <a:pPr marL="357750" indent="-285750" algn="just" eaLnBrk="1" hangingPunct="1">
              <a:spcBef>
                <a:spcPts val="4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更新您自己的 IT 系统，使其实现 UA 就绪</a:t>
            </a:r>
          </a:p>
          <a:p>
            <a:pPr marL="357750" indent="-285750" algn="just" eaLnBrk="1" hangingPunct="1">
              <a:spcBef>
                <a:spcPts val="4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鼓励您的协作者参与并促进当地 UA 相关讨论</a:t>
            </a:r>
          </a:p>
          <a:p>
            <a:pPr marL="357750" indent="-285750" algn="just" eaLnBrk="1" hangingPunct="1">
              <a:spcBef>
                <a:spcPts val="4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与合作伙伴组织和公司一起建立 UA 意识，以便将其系统更新为符合当前的全球包容性标准</a:t>
            </a:r>
          </a:p>
          <a:p>
            <a:pPr marL="1096963" lvl="3" indent="-106363" algn="just" eaLnBrk="1" hangingPunct="1">
              <a:spcBef>
                <a:spcPts val="275"/>
              </a:spcBef>
              <a:buClr>
                <a:srgbClr val="D57800"/>
              </a:buClr>
              <a:buSzPts val="1100"/>
              <a:buFont typeface="Merriweather Sans" charset="0"/>
              <a:buNone/>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lvl="0">
              <a:spcBef>
                <a:spcPts val="0"/>
              </a:spcBef>
              <a:spcAft>
                <a:spcPts val="0"/>
              </a:spcAft>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我们生活在一个多语言的世界中！</a:t>
            </a:r>
            <a:endParaRPr sz="2800" dirty="0">
              <a:latin typeface="Noto Sans CJK SC Medium" panose="020B0600000000000000" pitchFamily="34" charset="-122"/>
              <a:ea typeface="Noto Sans CJK SC Medium" panose="020B0600000000000000" pitchFamily="34" charset="-122"/>
              <a:sym typeface="Open Sans Light" panose="020B0306030504020204" pitchFamily="34" charset="0"/>
            </a:endParaRPr>
          </a:p>
        </p:txBody>
      </p:sp>
      <p:graphicFrame>
        <p:nvGraphicFramePr>
          <p:cNvPr id="94" name="Google Shape;94;p3"/>
          <p:cNvGraphicFramePr/>
          <p:nvPr>
            <p:extLst>
              <p:ext uri="{D42A27DB-BD31-4B8C-83A1-F6EECF244321}">
                <p14:modId xmlns:p14="http://schemas.microsoft.com/office/powerpoint/2010/main" val="3544341554"/>
              </p:ext>
            </p:extLst>
          </p:nvPr>
        </p:nvGraphicFramePr>
        <p:xfrm>
          <a:off x="4336130" y="2248376"/>
          <a:ext cx="4051725" cy="3179900"/>
        </p:xfrm>
        <a:graphic>
          <a:graphicData uri="http://schemas.openxmlformats.org/drawingml/2006/table">
            <a:tbl>
              <a:tblPr firstRow="1" bandRow="1">
                <a:noFill/>
              </a:tblPr>
              <a:tblGrid>
                <a:gridCol w="1766700">
                  <a:extLst>
                    <a:ext uri="{9D8B030D-6E8A-4147-A177-3AD203B41FA5}">
                      <a16:colId xmlns:a16="http://schemas.microsoft.com/office/drawing/2014/main" val="20000"/>
                    </a:ext>
                  </a:extLst>
                </a:gridCol>
                <a:gridCol w="2285025">
                  <a:extLst>
                    <a:ext uri="{9D8B030D-6E8A-4147-A177-3AD203B41FA5}">
                      <a16:colId xmlns:a16="http://schemas.microsoft.com/office/drawing/2014/main" val="20001"/>
                    </a:ext>
                  </a:extLst>
                </a:gridCol>
              </a:tblGrid>
              <a:tr h="161575">
                <a:tc>
                  <a:txBody>
                    <a:bodyPr/>
                    <a:lstStyle/>
                    <a:p>
                      <a:pPr marL="0" marR="0" lvl="0" indent="0" algn="l" rtl="0">
                        <a:spcBef>
                          <a:spcPts val="0"/>
                        </a:spcBef>
                        <a:spcAft>
                          <a:spcPts val="0"/>
                        </a:spcAft>
                        <a:buNone/>
                      </a:pPr>
                      <a:r>
                        <a:rPr lang="zh-CN" altLang="en-US" sz="1600" b="0" u="none" strike="noStrike" cap="none" dirty="0">
                          <a:solidFill>
                            <a:schemeClr val="bg1"/>
                          </a:solidFill>
                          <a:latin typeface="Noto Sans CJK SC Medium" panose="020B0600000000000000" pitchFamily="34" charset="-122"/>
                          <a:ea typeface="Noto Sans CJK SC Medium" panose="020B0600000000000000" pitchFamily="34" charset="-122"/>
                          <a:cs typeface="Open Sans"/>
                          <a:sym typeface="Open Sans Light" panose="020B0306030504020204" pitchFamily="34" charset="0"/>
                        </a:rPr>
                        <a:t>语言</a:t>
                      </a:r>
                      <a:endParaRPr sz="1200" b="0" dirty="0">
                        <a:solidFill>
                          <a:schemeClr val="bg1"/>
                        </a:solidFill>
                        <a:latin typeface="Noto Sans CJK SC Medium" panose="020B0600000000000000" pitchFamily="34" charset="-122"/>
                        <a:ea typeface="Noto Sans CJK SC Medium" panose="020B0600000000000000" pitchFamily="34" charset="-122"/>
                        <a:sym typeface="Open Sans Light" panose="020B0306030504020204" pitchFamily="34" charset="0"/>
                      </a:endParaRPr>
                    </a:p>
                  </a:txBody>
                  <a:tcPr marL="74150" marR="74150" marT="37075" marB="3707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rtl="0">
                        <a:spcBef>
                          <a:spcPts val="0"/>
                        </a:spcBef>
                        <a:spcAft>
                          <a:spcPts val="0"/>
                        </a:spcAft>
                        <a:buNone/>
                      </a:pPr>
                      <a:r>
                        <a:rPr lang="zh-CN" altLang="en-US" sz="1600" b="0" dirty="0">
                          <a:solidFill>
                            <a:schemeClr val="bg1"/>
                          </a:solidFill>
                          <a:latin typeface="Noto Sans CJK SC Medium" panose="020B0600000000000000" pitchFamily="34" charset="-122"/>
                          <a:ea typeface="Noto Sans CJK SC Medium" panose="020B0600000000000000" pitchFamily="34" charset="-122"/>
                          <a:cs typeface="Open Sans"/>
                          <a:sym typeface="Open Sans Light" panose="020B0306030504020204" pitchFamily="34" charset="0"/>
                        </a:rPr>
                        <a:t>母语使用者</a:t>
                      </a:r>
                      <a:endParaRPr sz="1200" b="0" dirty="0">
                        <a:solidFill>
                          <a:schemeClr val="bg1"/>
                        </a:solidFill>
                        <a:latin typeface="Noto Sans CJK SC Medium" panose="020B0600000000000000" pitchFamily="34" charset="-122"/>
                        <a:ea typeface="Noto Sans CJK SC Medium" panose="020B0600000000000000" pitchFamily="34" charset="-122"/>
                        <a:sym typeface="Open Sans Light" panose="020B0306030504020204" pitchFamily="34" charset="0"/>
                      </a:endParaRPr>
                    </a:p>
                  </a:txBody>
                  <a:tcPr marL="74150" marR="74150" marT="37075" marB="3707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76550">
                <a:tc>
                  <a:txBody>
                    <a:bodyPr/>
                    <a:lstStyle/>
                    <a:p>
                      <a:pPr marL="0" marR="0" lvl="0" indent="0" algn="l" rtl="0">
                        <a:spcBef>
                          <a:spcPts val="0"/>
                        </a:spcBef>
                        <a:spcAft>
                          <a:spcPts val="0"/>
                        </a:spcAft>
                        <a:buNone/>
                      </a:pPr>
                      <a:r>
                        <a:rPr lang="zh-CN" altLang="en-US" sz="1600" b="0" dirty="0">
                          <a:latin typeface="Open Sans Light" panose="020B0306030504020204" pitchFamily="34" charset="0"/>
                          <a:ea typeface="Noto Sans CJK SC Light" panose="020B0300000000000000" pitchFamily="34" charset="-122"/>
                          <a:cs typeface="Open Sans"/>
                          <a:sym typeface="Open Sans Light" panose="020B0306030504020204" pitchFamily="34" charset="0"/>
                        </a:rPr>
                        <a:t>普通话</a:t>
                      </a:r>
                      <a:endParaRPr sz="1200" b="0" dirty="0">
                        <a:latin typeface="Open Sans Light" panose="020B0306030504020204" pitchFamily="34" charset="0"/>
                        <a:ea typeface="Noto Sans CJK SC Light" panose="020B0300000000000000" pitchFamily="34" charset="-122"/>
                        <a:sym typeface="Open Sans Light" panose="020B0306030504020204" pitchFamily="34" charset="0"/>
                      </a:endParaRPr>
                    </a:p>
                  </a:txBody>
                  <a:tcPr marL="74150" marR="74150" marT="37075" marB="3707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ECB"/>
                    </a:solidFill>
                  </a:tcPr>
                </a:tc>
                <a:tc>
                  <a:txBody>
                    <a:bodyPr/>
                    <a:lstStyle/>
                    <a:p>
                      <a:pPr marL="0" marR="0" lvl="0" indent="0" algn="l" rtl="0">
                        <a:spcBef>
                          <a:spcPts val="0"/>
                        </a:spcBef>
                        <a:spcAft>
                          <a:spcPts val="0"/>
                        </a:spcAft>
                        <a:buNone/>
                      </a:pPr>
                      <a:r>
                        <a:rPr lang="en-US" altLang="zh-CN" sz="1600" dirty="0">
                          <a:latin typeface="Open Sans Light" panose="020B0306030504020204" pitchFamily="34" charset="0"/>
                          <a:ea typeface="Noto Sans CJK SC Light" panose="020B0300000000000000" pitchFamily="34" charset="-122"/>
                          <a:cs typeface="Open Sans"/>
                          <a:sym typeface="Open Sans Light" panose="020B0306030504020204" pitchFamily="34" charset="0"/>
                        </a:rPr>
                        <a:t>13 </a:t>
                      </a:r>
                      <a:r>
                        <a:rPr lang="zh-CN" altLang="en-US" sz="1600" dirty="0">
                          <a:latin typeface="Open Sans Light" panose="020B0306030504020204" pitchFamily="34" charset="0"/>
                          <a:ea typeface="Noto Sans CJK SC Light" panose="020B0300000000000000" pitchFamily="34" charset="-122"/>
                          <a:cs typeface="Open Sans"/>
                          <a:sym typeface="Open Sans Light" panose="020B0306030504020204" pitchFamily="34" charset="0"/>
                        </a:rPr>
                        <a:t>亿</a:t>
                      </a:r>
                      <a:endParaRPr sz="1200" dirty="0">
                        <a:latin typeface="Open Sans Light" panose="020B0306030504020204" pitchFamily="34" charset="0"/>
                        <a:ea typeface="Noto Sans CJK SC Light" panose="020B0300000000000000" pitchFamily="34" charset="-122"/>
                        <a:sym typeface="Open Sans Light" panose="020B0306030504020204" pitchFamily="34" charset="0"/>
                      </a:endParaRPr>
                    </a:p>
                  </a:txBody>
                  <a:tcPr marL="74150" marR="74150" marT="37075" marB="3707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ECB"/>
                    </a:solidFill>
                  </a:tcPr>
                </a:tc>
                <a:extLst>
                  <a:ext uri="{0D108BD9-81ED-4DB2-BD59-A6C34878D82A}">
                    <a16:rowId xmlns:a16="http://schemas.microsoft.com/office/drawing/2014/main" val="10001"/>
                  </a:ext>
                </a:extLst>
              </a:tr>
              <a:tr h="161575">
                <a:tc>
                  <a:txBody>
                    <a:bodyPr/>
                    <a:lstStyle/>
                    <a:p>
                      <a:pPr marL="0" marR="0" lvl="0" indent="0" algn="l" rtl="0">
                        <a:spcBef>
                          <a:spcPts val="0"/>
                        </a:spcBef>
                        <a:spcAft>
                          <a:spcPts val="0"/>
                        </a:spcAft>
                        <a:buNone/>
                      </a:pPr>
                      <a:r>
                        <a:rPr lang="zh-CN" altLang="en-US" sz="1600" b="0" dirty="0">
                          <a:latin typeface="Open Sans Light" panose="020B0306030504020204" pitchFamily="34" charset="0"/>
                          <a:ea typeface="Noto Sans CJK SC Light" panose="020B0300000000000000" pitchFamily="34" charset="-122"/>
                          <a:cs typeface="Open Sans"/>
                          <a:sym typeface="Open Sans Light" panose="020B0306030504020204" pitchFamily="34" charset="0"/>
                        </a:rPr>
                        <a:t>西班牙语</a:t>
                      </a:r>
                      <a:endParaRPr sz="1200" b="0" dirty="0">
                        <a:latin typeface="Open Sans Light" panose="020B0306030504020204" pitchFamily="34" charset="0"/>
                        <a:ea typeface="Noto Sans CJK SC Light" panose="020B0300000000000000" pitchFamily="34" charset="-122"/>
                        <a:sym typeface="Open Sans Light" panose="020B0306030504020204" pitchFamily="34" charset="0"/>
                      </a:endParaRPr>
                    </a:p>
                  </a:txBody>
                  <a:tcPr marL="74150" marR="74150" marT="37075" marB="3707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FE7"/>
                    </a:solidFill>
                  </a:tcPr>
                </a:tc>
                <a:tc>
                  <a:txBody>
                    <a:bodyPr/>
                    <a:lstStyle/>
                    <a:p>
                      <a:pPr marL="0" marR="0" lvl="0" indent="0" algn="l" rtl="0">
                        <a:spcBef>
                          <a:spcPts val="0"/>
                        </a:spcBef>
                        <a:spcAft>
                          <a:spcPts val="0"/>
                        </a:spcAft>
                        <a:buNone/>
                      </a:pPr>
                      <a:r>
                        <a:rPr lang="en-US" altLang="zh-CN" sz="1600" dirty="0">
                          <a:latin typeface="Open Sans Light" panose="020B0306030504020204" pitchFamily="34" charset="0"/>
                          <a:ea typeface="Noto Sans CJK SC Light" panose="020B0300000000000000" pitchFamily="34" charset="-122"/>
                          <a:cs typeface="Open Sans"/>
                          <a:sym typeface="Open Sans Light" panose="020B0306030504020204" pitchFamily="34" charset="0"/>
                        </a:rPr>
                        <a:t>4.75 </a:t>
                      </a:r>
                      <a:r>
                        <a:rPr lang="zh-CN" altLang="en-US" sz="1600" dirty="0">
                          <a:latin typeface="Open Sans Light" panose="020B0306030504020204" pitchFamily="34" charset="0"/>
                          <a:ea typeface="Noto Sans CJK SC Light" panose="020B0300000000000000" pitchFamily="34" charset="-122"/>
                          <a:cs typeface="Open Sans"/>
                          <a:sym typeface="Open Sans Light" panose="020B0306030504020204" pitchFamily="34" charset="0"/>
                        </a:rPr>
                        <a:t>亿</a:t>
                      </a:r>
                      <a:endParaRPr sz="1200" dirty="0">
                        <a:latin typeface="Open Sans Light" panose="020B0306030504020204" pitchFamily="34" charset="0"/>
                        <a:ea typeface="Noto Sans CJK SC Light" panose="020B0300000000000000" pitchFamily="34" charset="-122"/>
                        <a:sym typeface="Open Sans Light" panose="020B0306030504020204" pitchFamily="34" charset="0"/>
                      </a:endParaRPr>
                    </a:p>
                  </a:txBody>
                  <a:tcPr marL="74150" marR="74150" marT="37075" marB="3707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FE7"/>
                    </a:solidFill>
                  </a:tcPr>
                </a:tc>
                <a:extLst>
                  <a:ext uri="{0D108BD9-81ED-4DB2-BD59-A6C34878D82A}">
                    <a16:rowId xmlns:a16="http://schemas.microsoft.com/office/drawing/2014/main" val="10002"/>
                  </a:ext>
                </a:extLst>
              </a:tr>
              <a:tr h="161575">
                <a:tc>
                  <a:txBody>
                    <a:bodyPr/>
                    <a:lstStyle/>
                    <a:p>
                      <a:pPr marL="0" marR="0" lvl="0" indent="0" algn="l" rtl="0">
                        <a:spcBef>
                          <a:spcPts val="0"/>
                        </a:spcBef>
                        <a:spcAft>
                          <a:spcPts val="0"/>
                        </a:spcAft>
                        <a:buNone/>
                      </a:pPr>
                      <a:r>
                        <a:rPr lang="zh-CN" altLang="en-US" sz="1600" b="0" dirty="0">
                          <a:latin typeface="Open Sans Light" panose="020B0306030504020204" pitchFamily="34" charset="0"/>
                          <a:ea typeface="Noto Sans CJK SC Light" panose="020B0300000000000000" pitchFamily="34" charset="-122"/>
                          <a:cs typeface="Open Sans"/>
                          <a:sym typeface="Open Sans Light" panose="020B0306030504020204" pitchFamily="34" charset="0"/>
                        </a:rPr>
                        <a:t>英语</a:t>
                      </a:r>
                      <a:endParaRPr sz="1200" b="0" dirty="0">
                        <a:latin typeface="Open Sans Light" panose="020B0306030504020204" pitchFamily="34" charset="0"/>
                        <a:ea typeface="Noto Sans CJK SC Light" panose="020B0300000000000000" pitchFamily="34" charset="-122"/>
                        <a:sym typeface="Open Sans Light" panose="020B0306030504020204" pitchFamily="34" charset="0"/>
                      </a:endParaRPr>
                    </a:p>
                  </a:txBody>
                  <a:tcPr marL="74150" marR="74150" marT="37075" marB="3707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ECB"/>
                    </a:solidFill>
                  </a:tcPr>
                </a:tc>
                <a:tc>
                  <a:txBody>
                    <a:bodyPr/>
                    <a:lstStyle/>
                    <a:p>
                      <a:pPr marL="0" marR="0" lvl="0" indent="0" algn="l" rtl="0">
                        <a:spcBef>
                          <a:spcPts val="0"/>
                        </a:spcBef>
                        <a:spcAft>
                          <a:spcPts val="0"/>
                        </a:spcAft>
                        <a:buNone/>
                      </a:pPr>
                      <a:r>
                        <a:rPr lang="en-US" altLang="zh-CN" sz="1600" dirty="0">
                          <a:latin typeface="Open Sans Light" panose="020B0306030504020204" pitchFamily="34" charset="0"/>
                          <a:ea typeface="Noto Sans CJK SC Light" panose="020B0300000000000000" pitchFamily="34" charset="-122"/>
                          <a:cs typeface="Open Sans"/>
                          <a:sym typeface="Open Sans Light" panose="020B0306030504020204" pitchFamily="34" charset="0"/>
                        </a:rPr>
                        <a:t>3.73 </a:t>
                      </a:r>
                      <a:r>
                        <a:rPr lang="zh-CN" altLang="en-US" sz="1600" dirty="0">
                          <a:latin typeface="Open Sans Light" panose="020B0306030504020204" pitchFamily="34" charset="0"/>
                          <a:ea typeface="Noto Sans CJK SC Light" panose="020B0300000000000000" pitchFamily="34" charset="-122"/>
                          <a:cs typeface="Open Sans"/>
                          <a:sym typeface="Open Sans Light" panose="020B0306030504020204" pitchFamily="34" charset="0"/>
                        </a:rPr>
                        <a:t>亿</a:t>
                      </a:r>
                      <a:endParaRPr sz="1200" dirty="0">
                        <a:latin typeface="Open Sans Light" panose="020B0306030504020204" pitchFamily="34" charset="0"/>
                        <a:ea typeface="Noto Sans CJK SC Light" panose="020B0300000000000000" pitchFamily="34" charset="-122"/>
                        <a:sym typeface="Open Sans Light" panose="020B0306030504020204" pitchFamily="34" charset="0"/>
                      </a:endParaRPr>
                    </a:p>
                  </a:txBody>
                  <a:tcPr marL="74150" marR="74150" marT="37075" marB="3707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ECB"/>
                    </a:solidFill>
                  </a:tcPr>
                </a:tc>
                <a:extLst>
                  <a:ext uri="{0D108BD9-81ED-4DB2-BD59-A6C34878D82A}">
                    <a16:rowId xmlns:a16="http://schemas.microsoft.com/office/drawing/2014/main" val="10003"/>
                  </a:ext>
                </a:extLst>
              </a:tr>
              <a:tr h="161575">
                <a:tc>
                  <a:txBody>
                    <a:bodyPr/>
                    <a:lstStyle/>
                    <a:p>
                      <a:pPr marL="0" marR="0" lvl="0" indent="0" algn="l" rtl="0">
                        <a:spcBef>
                          <a:spcPts val="0"/>
                        </a:spcBef>
                        <a:spcAft>
                          <a:spcPts val="0"/>
                        </a:spcAft>
                        <a:buNone/>
                      </a:pPr>
                      <a:r>
                        <a:rPr lang="zh-CN" altLang="en-US" sz="1600" b="0" dirty="0">
                          <a:latin typeface="Open Sans Light" panose="020B0306030504020204" pitchFamily="34" charset="0"/>
                          <a:ea typeface="Noto Sans CJK SC Light" panose="020B0300000000000000" pitchFamily="34" charset="-122"/>
                          <a:cs typeface="Open Sans"/>
                          <a:sym typeface="Open Sans Light" panose="020B0306030504020204" pitchFamily="34" charset="0"/>
                        </a:rPr>
                        <a:t>阿拉伯语</a:t>
                      </a:r>
                      <a:endParaRPr sz="1200" b="0" dirty="0">
                        <a:latin typeface="Open Sans Light" panose="020B0306030504020204" pitchFamily="34" charset="0"/>
                        <a:ea typeface="Noto Sans CJK SC Light" panose="020B0300000000000000" pitchFamily="34" charset="-122"/>
                        <a:sym typeface="Open Sans Light" panose="020B0306030504020204" pitchFamily="34" charset="0"/>
                      </a:endParaRPr>
                    </a:p>
                  </a:txBody>
                  <a:tcPr marL="74150" marR="74150" marT="37075" marB="3707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FE7"/>
                    </a:solidFill>
                  </a:tcPr>
                </a:tc>
                <a:tc>
                  <a:txBody>
                    <a:bodyPr/>
                    <a:lstStyle/>
                    <a:p>
                      <a:pPr marL="0" marR="0" lvl="0" indent="0" algn="l" rtl="0">
                        <a:spcBef>
                          <a:spcPts val="0"/>
                        </a:spcBef>
                        <a:spcAft>
                          <a:spcPts val="0"/>
                        </a:spcAft>
                        <a:buNone/>
                      </a:pPr>
                      <a:r>
                        <a:rPr lang="en-US" altLang="zh-CN" sz="1600" dirty="0">
                          <a:latin typeface="Open Sans Light" panose="020B0306030504020204" pitchFamily="34" charset="0"/>
                          <a:ea typeface="Noto Sans CJK SC Light" panose="020B0300000000000000" pitchFamily="34" charset="-122"/>
                          <a:cs typeface="Open Sans"/>
                          <a:sym typeface="Open Sans Light" panose="020B0306030504020204" pitchFamily="34" charset="0"/>
                        </a:rPr>
                        <a:t>3.62 </a:t>
                      </a:r>
                      <a:r>
                        <a:rPr lang="zh-CN" altLang="en-US" sz="1600" dirty="0">
                          <a:latin typeface="Open Sans Light" panose="020B0306030504020204" pitchFamily="34" charset="0"/>
                          <a:ea typeface="Noto Sans CJK SC Light" panose="020B0300000000000000" pitchFamily="34" charset="-122"/>
                          <a:cs typeface="Open Sans"/>
                          <a:sym typeface="Open Sans Light" panose="020B0306030504020204" pitchFamily="34" charset="0"/>
                        </a:rPr>
                        <a:t>亿</a:t>
                      </a:r>
                      <a:endParaRPr sz="1200" dirty="0">
                        <a:latin typeface="Open Sans Light" panose="020B0306030504020204" pitchFamily="34" charset="0"/>
                        <a:ea typeface="Noto Sans CJK SC Light" panose="020B0300000000000000" pitchFamily="34" charset="-122"/>
                        <a:sym typeface="Open Sans Light" panose="020B0306030504020204" pitchFamily="34" charset="0"/>
                      </a:endParaRPr>
                    </a:p>
                  </a:txBody>
                  <a:tcPr marL="74150" marR="74150" marT="37075" marB="3707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FE7"/>
                    </a:solidFill>
                  </a:tcPr>
                </a:tc>
                <a:extLst>
                  <a:ext uri="{0D108BD9-81ED-4DB2-BD59-A6C34878D82A}">
                    <a16:rowId xmlns:a16="http://schemas.microsoft.com/office/drawing/2014/main" val="10004"/>
                  </a:ext>
                </a:extLst>
              </a:tr>
              <a:tr h="161575">
                <a:tc>
                  <a:txBody>
                    <a:bodyPr/>
                    <a:lstStyle/>
                    <a:p>
                      <a:pPr marL="0" marR="0" lvl="0" indent="0" algn="l" rtl="0">
                        <a:spcBef>
                          <a:spcPts val="0"/>
                        </a:spcBef>
                        <a:spcAft>
                          <a:spcPts val="0"/>
                        </a:spcAft>
                        <a:buNone/>
                      </a:pPr>
                      <a:r>
                        <a:rPr lang="zh-CN" altLang="en-US" sz="1600" b="0" dirty="0">
                          <a:latin typeface="Open Sans Light" panose="020B0306030504020204" pitchFamily="34" charset="0"/>
                          <a:ea typeface="Noto Sans CJK SC Light" panose="020B0300000000000000" pitchFamily="34" charset="-122"/>
                          <a:cs typeface="Open Sans"/>
                          <a:sym typeface="Open Sans Light" panose="020B0306030504020204" pitchFamily="34" charset="0"/>
                        </a:rPr>
                        <a:t>印地语</a:t>
                      </a:r>
                      <a:endParaRPr sz="1200" b="0" dirty="0">
                        <a:latin typeface="Open Sans Light" panose="020B0306030504020204" pitchFamily="34" charset="0"/>
                        <a:ea typeface="Noto Sans CJK SC Light" panose="020B0300000000000000" pitchFamily="34" charset="-122"/>
                        <a:sym typeface="Open Sans Light" panose="020B0306030504020204" pitchFamily="34" charset="0"/>
                      </a:endParaRPr>
                    </a:p>
                  </a:txBody>
                  <a:tcPr marL="74150" marR="74150" marT="37075" marB="3707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ECB"/>
                    </a:solidFill>
                  </a:tcPr>
                </a:tc>
                <a:tc>
                  <a:txBody>
                    <a:bodyPr/>
                    <a:lstStyle/>
                    <a:p>
                      <a:pPr marL="0" marR="0" lvl="0" indent="0" algn="l" rtl="0">
                        <a:spcBef>
                          <a:spcPts val="0"/>
                        </a:spcBef>
                        <a:spcAft>
                          <a:spcPts val="0"/>
                        </a:spcAft>
                        <a:buNone/>
                      </a:pPr>
                      <a:r>
                        <a:rPr lang="en-US" altLang="zh-CN" sz="1600" dirty="0">
                          <a:latin typeface="Open Sans Light" panose="020B0306030504020204" pitchFamily="34" charset="0"/>
                          <a:ea typeface="Noto Sans CJK SC Light" panose="020B0300000000000000" pitchFamily="34" charset="-122"/>
                          <a:cs typeface="Open Sans"/>
                          <a:sym typeface="Open Sans Light" panose="020B0306030504020204" pitchFamily="34" charset="0"/>
                        </a:rPr>
                        <a:t>3.44 </a:t>
                      </a:r>
                      <a:r>
                        <a:rPr lang="zh-CN" altLang="en-US" sz="1600" dirty="0">
                          <a:latin typeface="Open Sans Light" panose="020B0306030504020204" pitchFamily="34" charset="0"/>
                          <a:ea typeface="Noto Sans CJK SC Light" panose="020B0300000000000000" pitchFamily="34" charset="-122"/>
                          <a:cs typeface="Open Sans"/>
                          <a:sym typeface="Open Sans Light" panose="020B0306030504020204" pitchFamily="34" charset="0"/>
                        </a:rPr>
                        <a:t>亿</a:t>
                      </a:r>
                      <a:endParaRPr sz="1200" dirty="0">
                        <a:latin typeface="Open Sans Light" panose="020B0306030504020204" pitchFamily="34" charset="0"/>
                        <a:ea typeface="Noto Sans CJK SC Light" panose="020B0300000000000000" pitchFamily="34" charset="-122"/>
                        <a:sym typeface="Open Sans Light" panose="020B0306030504020204" pitchFamily="34" charset="0"/>
                      </a:endParaRPr>
                    </a:p>
                  </a:txBody>
                  <a:tcPr marL="74150" marR="74150" marT="37075" marB="3707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ECB"/>
                    </a:solidFill>
                  </a:tcPr>
                </a:tc>
                <a:extLst>
                  <a:ext uri="{0D108BD9-81ED-4DB2-BD59-A6C34878D82A}">
                    <a16:rowId xmlns:a16="http://schemas.microsoft.com/office/drawing/2014/main" val="10005"/>
                  </a:ext>
                </a:extLst>
              </a:tr>
              <a:tr h="161575">
                <a:tc>
                  <a:txBody>
                    <a:bodyPr/>
                    <a:lstStyle/>
                    <a:p>
                      <a:pPr marL="0" marR="0" lvl="0" indent="0" algn="l" rtl="0">
                        <a:spcBef>
                          <a:spcPts val="0"/>
                        </a:spcBef>
                        <a:spcAft>
                          <a:spcPts val="0"/>
                        </a:spcAft>
                        <a:buNone/>
                      </a:pPr>
                      <a:r>
                        <a:rPr lang="zh-CN" altLang="en-US" sz="1600" b="0" dirty="0">
                          <a:latin typeface="Open Sans Light" panose="020B0306030504020204" pitchFamily="34" charset="0"/>
                          <a:ea typeface="Noto Sans CJK SC Light" panose="020B0300000000000000" pitchFamily="34" charset="-122"/>
                          <a:cs typeface="Open Sans"/>
                          <a:sym typeface="Open Sans Light" panose="020B0306030504020204" pitchFamily="34" charset="0"/>
                        </a:rPr>
                        <a:t>孟加拉语</a:t>
                      </a:r>
                      <a:endParaRPr sz="1200" b="0" dirty="0">
                        <a:latin typeface="Open Sans Light" panose="020B0306030504020204" pitchFamily="34" charset="0"/>
                        <a:ea typeface="Noto Sans CJK SC Light" panose="020B0300000000000000" pitchFamily="34" charset="-122"/>
                        <a:sym typeface="Open Sans Light" panose="020B0306030504020204" pitchFamily="34" charset="0"/>
                      </a:endParaRPr>
                    </a:p>
                  </a:txBody>
                  <a:tcPr marL="74150" marR="74150" marT="37075" marB="3707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FE7"/>
                    </a:solidFill>
                  </a:tcPr>
                </a:tc>
                <a:tc>
                  <a:txBody>
                    <a:bodyPr/>
                    <a:lstStyle/>
                    <a:p>
                      <a:pPr marL="0" marR="0" lvl="0" indent="0" algn="l" rtl="0">
                        <a:spcBef>
                          <a:spcPts val="0"/>
                        </a:spcBef>
                        <a:spcAft>
                          <a:spcPts val="0"/>
                        </a:spcAft>
                        <a:buNone/>
                      </a:pPr>
                      <a:r>
                        <a:rPr lang="en-US" altLang="zh-CN" sz="1600" dirty="0">
                          <a:latin typeface="Open Sans Light" panose="020B0306030504020204" pitchFamily="34" charset="0"/>
                          <a:ea typeface="Noto Sans CJK SC Light" panose="020B0300000000000000" pitchFamily="34" charset="-122"/>
                          <a:cs typeface="Open Sans"/>
                          <a:sym typeface="Open Sans Light" panose="020B0306030504020204" pitchFamily="34" charset="0"/>
                        </a:rPr>
                        <a:t>2.34 </a:t>
                      </a:r>
                      <a:r>
                        <a:rPr lang="zh-CN" altLang="en-US" sz="1600" dirty="0">
                          <a:latin typeface="Open Sans Light" panose="020B0306030504020204" pitchFamily="34" charset="0"/>
                          <a:ea typeface="Noto Sans CJK SC Light" panose="020B0300000000000000" pitchFamily="34" charset="-122"/>
                          <a:cs typeface="Open Sans"/>
                          <a:sym typeface="Open Sans Light" panose="020B0306030504020204" pitchFamily="34" charset="0"/>
                        </a:rPr>
                        <a:t>亿</a:t>
                      </a:r>
                      <a:endParaRPr sz="1200" dirty="0">
                        <a:latin typeface="Open Sans Light" panose="020B0306030504020204" pitchFamily="34" charset="0"/>
                        <a:ea typeface="Noto Sans CJK SC Light" panose="020B0300000000000000" pitchFamily="34" charset="-122"/>
                        <a:sym typeface="Open Sans Light" panose="020B0306030504020204" pitchFamily="34" charset="0"/>
                      </a:endParaRPr>
                    </a:p>
                  </a:txBody>
                  <a:tcPr marL="74150" marR="74150" marT="37075" marB="3707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FE7"/>
                    </a:solidFill>
                  </a:tcPr>
                </a:tc>
                <a:extLst>
                  <a:ext uri="{0D108BD9-81ED-4DB2-BD59-A6C34878D82A}">
                    <a16:rowId xmlns:a16="http://schemas.microsoft.com/office/drawing/2014/main" val="10006"/>
                  </a:ext>
                </a:extLst>
              </a:tr>
              <a:tr h="161575">
                <a:tc>
                  <a:txBody>
                    <a:bodyPr/>
                    <a:lstStyle/>
                    <a:p>
                      <a:pPr marL="0" marR="0" lvl="0" indent="0" algn="l" rtl="0">
                        <a:spcBef>
                          <a:spcPts val="0"/>
                        </a:spcBef>
                        <a:spcAft>
                          <a:spcPts val="0"/>
                        </a:spcAft>
                        <a:buNone/>
                      </a:pPr>
                      <a:r>
                        <a:rPr lang="zh-CN" altLang="en-US" sz="1600" b="0" dirty="0">
                          <a:latin typeface="Open Sans Light" panose="020B0306030504020204" pitchFamily="34" charset="0"/>
                          <a:ea typeface="Noto Sans CJK SC Light" panose="020B0300000000000000" pitchFamily="34" charset="-122"/>
                          <a:cs typeface="Open Sans"/>
                          <a:sym typeface="Open Sans Light" panose="020B0306030504020204" pitchFamily="34" charset="0"/>
                        </a:rPr>
                        <a:t>葡萄牙语</a:t>
                      </a:r>
                      <a:endParaRPr sz="1200" b="0" dirty="0">
                        <a:latin typeface="Open Sans Light" panose="020B0306030504020204" pitchFamily="34" charset="0"/>
                        <a:ea typeface="Noto Sans CJK SC Light" panose="020B0300000000000000" pitchFamily="34" charset="-122"/>
                        <a:sym typeface="Open Sans Light" panose="020B0306030504020204" pitchFamily="34" charset="0"/>
                      </a:endParaRPr>
                    </a:p>
                  </a:txBody>
                  <a:tcPr marL="74150" marR="74150" marT="37075" marB="3707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ECB"/>
                    </a:solidFill>
                  </a:tcPr>
                </a:tc>
                <a:tc>
                  <a:txBody>
                    <a:bodyPr/>
                    <a:lstStyle/>
                    <a:p>
                      <a:pPr marL="0" marR="0" lvl="0" indent="0" algn="l" rtl="0">
                        <a:spcBef>
                          <a:spcPts val="0"/>
                        </a:spcBef>
                        <a:spcAft>
                          <a:spcPts val="0"/>
                        </a:spcAft>
                        <a:buNone/>
                      </a:pPr>
                      <a:r>
                        <a:rPr lang="en-US" altLang="zh-CN" sz="1600" dirty="0">
                          <a:latin typeface="Open Sans Light" panose="020B0306030504020204" pitchFamily="34" charset="0"/>
                          <a:ea typeface="Noto Sans CJK SC Light" panose="020B0300000000000000" pitchFamily="34" charset="-122"/>
                          <a:cs typeface="Open Sans"/>
                          <a:sym typeface="Open Sans Light" panose="020B0306030504020204" pitchFamily="34" charset="0"/>
                        </a:rPr>
                        <a:t>2.32 </a:t>
                      </a:r>
                      <a:r>
                        <a:rPr lang="zh-CN" altLang="en-US" sz="1600" dirty="0">
                          <a:latin typeface="Open Sans Light" panose="020B0306030504020204" pitchFamily="34" charset="0"/>
                          <a:ea typeface="Noto Sans CJK SC Light" panose="020B0300000000000000" pitchFamily="34" charset="-122"/>
                          <a:cs typeface="Open Sans"/>
                          <a:sym typeface="Open Sans Light" panose="020B0306030504020204" pitchFamily="34" charset="0"/>
                        </a:rPr>
                        <a:t>亿</a:t>
                      </a:r>
                      <a:endParaRPr sz="1200" dirty="0">
                        <a:latin typeface="Open Sans Light" panose="020B0306030504020204" pitchFamily="34" charset="0"/>
                        <a:ea typeface="Noto Sans CJK SC Light" panose="020B0300000000000000" pitchFamily="34" charset="-122"/>
                        <a:sym typeface="Open Sans Light" panose="020B0306030504020204" pitchFamily="34" charset="0"/>
                      </a:endParaRPr>
                    </a:p>
                  </a:txBody>
                  <a:tcPr marL="74150" marR="74150" marT="37075" marB="3707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ECB"/>
                    </a:solidFill>
                  </a:tcPr>
                </a:tc>
                <a:extLst>
                  <a:ext uri="{0D108BD9-81ED-4DB2-BD59-A6C34878D82A}">
                    <a16:rowId xmlns:a16="http://schemas.microsoft.com/office/drawing/2014/main" val="10007"/>
                  </a:ext>
                </a:extLst>
              </a:tr>
              <a:tr h="161575">
                <a:tc>
                  <a:txBody>
                    <a:bodyPr/>
                    <a:lstStyle/>
                    <a:p>
                      <a:pPr marL="0" marR="0" lvl="0" indent="0" algn="l" rtl="0">
                        <a:spcBef>
                          <a:spcPts val="0"/>
                        </a:spcBef>
                        <a:spcAft>
                          <a:spcPts val="0"/>
                        </a:spcAft>
                        <a:buNone/>
                      </a:pPr>
                      <a:r>
                        <a:rPr lang="zh-CN" altLang="en-US" sz="1600" b="0" dirty="0">
                          <a:latin typeface="Open Sans Light" panose="020B0306030504020204" pitchFamily="34" charset="0"/>
                          <a:ea typeface="Noto Sans CJK SC Light" panose="020B0300000000000000" pitchFamily="34" charset="-122"/>
                          <a:cs typeface="Open Sans"/>
                          <a:sym typeface="Open Sans Light" panose="020B0306030504020204" pitchFamily="34" charset="0"/>
                        </a:rPr>
                        <a:t>俄语</a:t>
                      </a:r>
                      <a:endParaRPr sz="1200" b="0" dirty="0">
                        <a:latin typeface="Open Sans Light" panose="020B0306030504020204" pitchFamily="34" charset="0"/>
                        <a:ea typeface="Noto Sans CJK SC Light" panose="020B0300000000000000" pitchFamily="34" charset="-122"/>
                        <a:sym typeface="Open Sans Light" panose="020B0306030504020204" pitchFamily="34" charset="0"/>
                      </a:endParaRPr>
                    </a:p>
                  </a:txBody>
                  <a:tcPr marL="74150" marR="74150" marT="37075" marB="3707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FE7"/>
                    </a:solidFill>
                  </a:tcPr>
                </a:tc>
                <a:tc>
                  <a:txBody>
                    <a:bodyPr/>
                    <a:lstStyle/>
                    <a:p>
                      <a:pPr marL="0" marR="0" lvl="0" indent="0" algn="l" rtl="0">
                        <a:spcBef>
                          <a:spcPts val="0"/>
                        </a:spcBef>
                        <a:spcAft>
                          <a:spcPts val="0"/>
                        </a:spcAft>
                        <a:buNone/>
                      </a:pPr>
                      <a:r>
                        <a:rPr lang="en-US" altLang="zh-CN" sz="1600" dirty="0">
                          <a:latin typeface="Open Sans Light" panose="020B0306030504020204" pitchFamily="34" charset="0"/>
                          <a:ea typeface="Noto Sans CJK SC Light" panose="020B0300000000000000" pitchFamily="34" charset="-122"/>
                          <a:cs typeface="Open Sans"/>
                          <a:sym typeface="Open Sans Light" panose="020B0306030504020204" pitchFamily="34" charset="0"/>
                        </a:rPr>
                        <a:t>1.54 </a:t>
                      </a:r>
                      <a:r>
                        <a:rPr lang="zh-CN" altLang="en-US" sz="1600" dirty="0">
                          <a:latin typeface="Open Sans Light" panose="020B0306030504020204" pitchFamily="34" charset="0"/>
                          <a:ea typeface="Noto Sans CJK SC Light" panose="020B0300000000000000" pitchFamily="34" charset="-122"/>
                          <a:cs typeface="Open Sans"/>
                          <a:sym typeface="Open Sans Light" panose="020B0306030504020204" pitchFamily="34" charset="0"/>
                        </a:rPr>
                        <a:t>亿</a:t>
                      </a:r>
                      <a:endParaRPr sz="1200" dirty="0">
                        <a:latin typeface="Open Sans Light" panose="020B0306030504020204" pitchFamily="34" charset="0"/>
                        <a:ea typeface="Noto Sans CJK SC Light" panose="020B0300000000000000" pitchFamily="34" charset="-122"/>
                        <a:sym typeface="Open Sans Light" panose="020B0306030504020204" pitchFamily="34" charset="0"/>
                      </a:endParaRPr>
                    </a:p>
                  </a:txBody>
                  <a:tcPr marL="74150" marR="74150" marT="37075" marB="3707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FE7"/>
                    </a:solidFill>
                  </a:tcPr>
                </a:tc>
                <a:extLst>
                  <a:ext uri="{0D108BD9-81ED-4DB2-BD59-A6C34878D82A}">
                    <a16:rowId xmlns:a16="http://schemas.microsoft.com/office/drawing/2014/main" val="10008"/>
                  </a:ext>
                </a:extLst>
              </a:tr>
              <a:tr h="161575">
                <a:tc>
                  <a:txBody>
                    <a:bodyPr/>
                    <a:lstStyle/>
                    <a:p>
                      <a:pPr marL="0" marR="0" lvl="0" indent="0" algn="l" rtl="0">
                        <a:spcBef>
                          <a:spcPts val="0"/>
                        </a:spcBef>
                        <a:spcAft>
                          <a:spcPts val="0"/>
                        </a:spcAft>
                        <a:buNone/>
                      </a:pPr>
                      <a:r>
                        <a:rPr lang="zh-CN" altLang="en-US" sz="1600" b="0" dirty="0">
                          <a:latin typeface="Open Sans Light" panose="020B0306030504020204" pitchFamily="34" charset="0"/>
                          <a:ea typeface="Noto Sans CJK SC Light" panose="020B0300000000000000" pitchFamily="34" charset="-122"/>
                          <a:cs typeface="Open Sans"/>
                          <a:sym typeface="Open Sans Light" panose="020B0306030504020204" pitchFamily="34" charset="0"/>
                        </a:rPr>
                        <a:t>日语</a:t>
                      </a:r>
                      <a:endParaRPr sz="1200" b="0" dirty="0">
                        <a:latin typeface="Open Sans Light" panose="020B0306030504020204" pitchFamily="34" charset="0"/>
                        <a:ea typeface="Noto Sans CJK SC Light" panose="020B0300000000000000" pitchFamily="34" charset="-122"/>
                        <a:sym typeface="Open Sans Light" panose="020B0306030504020204" pitchFamily="34" charset="0"/>
                      </a:endParaRPr>
                    </a:p>
                  </a:txBody>
                  <a:tcPr marL="74150" marR="74150" marT="37075" marB="3707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ECB"/>
                    </a:solidFill>
                  </a:tcPr>
                </a:tc>
                <a:tc>
                  <a:txBody>
                    <a:bodyPr/>
                    <a:lstStyle/>
                    <a:p>
                      <a:pPr marL="0" marR="0" lvl="0" indent="0" algn="l" rtl="0">
                        <a:spcBef>
                          <a:spcPts val="0"/>
                        </a:spcBef>
                        <a:spcAft>
                          <a:spcPts val="0"/>
                        </a:spcAft>
                        <a:buNone/>
                      </a:pPr>
                      <a:r>
                        <a:rPr lang="en-US" altLang="zh-CN" sz="1600" dirty="0">
                          <a:latin typeface="Open Sans Light" panose="020B0306030504020204" pitchFamily="34" charset="0"/>
                          <a:ea typeface="Noto Sans CJK SC Light" panose="020B0300000000000000" pitchFamily="34" charset="-122"/>
                          <a:cs typeface="Open Sans"/>
                          <a:sym typeface="Open Sans Light" panose="020B0306030504020204" pitchFamily="34" charset="0"/>
                        </a:rPr>
                        <a:t>1.25 </a:t>
                      </a:r>
                      <a:r>
                        <a:rPr lang="zh-CN" altLang="en-US" sz="1600" dirty="0">
                          <a:latin typeface="Open Sans Light" panose="020B0306030504020204" pitchFamily="34" charset="0"/>
                          <a:ea typeface="Noto Sans CJK SC Light" panose="020B0300000000000000" pitchFamily="34" charset="-122"/>
                          <a:cs typeface="Open Sans"/>
                          <a:sym typeface="Open Sans Light" panose="020B0306030504020204" pitchFamily="34" charset="0"/>
                        </a:rPr>
                        <a:t>亿</a:t>
                      </a:r>
                      <a:endParaRPr sz="1200" dirty="0">
                        <a:latin typeface="Open Sans Light" panose="020B0306030504020204" pitchFamily="34" charset="0"/>
                        <a:ea typeface="Noto Sans CJK SC Light" panose="020B0300000000000000" pitchFamily="34" charset="-122"/>
                        <a:sym typeface="Open Sans Light" panose="020B0306030504020204" pitchFamily="34" charset="0"/>
                      </a:endParaRPr>
                    </a:p>
                  </a:txBody>
                  <a:tcPr marL="74150" marR="74150" marT="37075" marB="3707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ECB"/>
                    </a:solidFill>
                  </a:tcPr>
                </a:tc>
                <a:extLst>
                  <a:ext uri="{0D108BD9-81ED-4DB2-BD59-A6C34878D82A}">
                    <a16:rowId xmlns:a16="http://schemas.microsoft.com/office/drawing/2014/main" val="10009"/>
                  </a:ext>
                </a:extLst>
              </a:tr>
            </a:tbl>
          </a:graphicData>
        </a:graphic>
      </p:graphicFrame>
      <p:sp>
        <p:nvSpPr>
          <p:cNvPr id="95" name="Google Shape;95;p3"/>
          <p:cNvSpPr txBox="1"/>
          <p:nvPr/>
        </p:nvSpPr>
        <p:spPr>
          <a:xfrm>
            <a:off x="4336126" y="5794782"/>
            <a:ext cx="4051729" cy="738664"/>
          </a:xfrm>
          <a:prstGeom prst="rect">
            <a:avLst/>
          </a:prstGeom>
          <a:noFill/>
          <a:ln>
            <a:noFill/>
          </a:ln>
        </p:spPr>
        <p:txBody>
          <a:bodyPr spcFirstLastPara="1" wrap="square" lIns="91425" tIns="45700" rIns="91425" bIns="45700" anchor="t" anchorCtr="0">
            <a:spAutoFit/>
          </a:bodyPr>
          <a:lstStyle/>
          <a:p>
            <a:pPr lvl="0">
              <a:spcBef>
                <a:spcPts val="0"/>
              </a:spcBef>
              <a:spcAft>
                <a:spcPts val="0"/>
              </a:spcAft>
            </a:pPr>
            <a:r>
              <a:rPr lang="zh-CN" altLang="en-US" i="1" dirty="0">
                <a:solidFill>
                  <a:schemeClr val="dk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资料来源：</a:t>
            </a:r>
            <a:r>
              <a:rPr lang="en-US" sz="1400" b="0" i="1" u="none" strike="noStrike" cap="none" dirty="0">
                <a:solidFill>
                  <a:schemeClr val="dk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 </a:t>
            </a:r>
            <a:r>
              <a:rPr lang="en-US" sz="1400" b="0" i="1" u="sng" strike="noStrike" cap="none" dirty="0">
                <a:solidFill>
                  <a:schemeClr val="dk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hlinkClick r:id="rId3">
                  <a:extLst>
                    <a:ext uri="{A12FA001-AC4F-418D-AE19-62706E023703}">
                      <ahyp:hlinkClr xmlns:ahyp="http://schemas.microsoft.com/office/drawing/2018/hyperlinkcolor" val="tx"/>
                    </a:ext>
                  </a:extLst>
                </a:hlinkClick>
              </a:rPr>
              <a:t>https://www.babbel.com/en/magazine/the-10-most-spoken-languages-in-the-world</a:t>
            </a:r>
            <a:r>
              <a:rPr lang="en-US" sz="1400" b="0" i="1" u="none" strike="noStrike" cap="none" dirty="0">
                <a:solidFill>
                  <a:schemeClr val="dk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   </a:t>
            </a:r>
            <a:endParaRPr dirty="0">
              <a:latin typeface="Open Sans Light" panose="020B0306030504020204" pitchFamily="34" charset="0"/>
              <a:ea typeface="Noto Sans CJK SC Light" panose="020B0300000000000000" pitchFamily="34" charset="-122"/>
              <a:sym typeface="Open Sans Light" panose="020B0306030504020204" pitchFamily="34" charset="0"/>
            </a:endParaRPr>
          </a:p>
        </p:txBody>
      </p:sp>
      <p:sp>
        <p:nvSpPr>
          <p:cNvPr id="96" name="Google Shape;96;p3"/>
          <p:cNvSpPr txBox="1"/>
          <p:nvPr/>
        </p:nvSpPr>
        <p:spPr>
          <a:xfrm>
            <a:off x="374904" y="5794782"/>
            <a:ext cx="3728439" cy="738664"/>
          </a:xfrm>
          <a:prstGeom prst="rect">
            <a:avLst/>
          </a:prstGeom>
          <a:noFill/>
          <a:ln>
            <a:noFill/>
          </a:ln>
        </p:spPr>
        <p:txBody>
          <a:bodyPr spcFirstLastPara="1" wrap="square" lIns="91425" tIns="45700" rIns="91425" bIns="45700" anchor="t" anchorCtr="0">
            <a:spAutoFit/>
          </a:bodyPr>
          <a:lstStyle/>
          <a:p>
            <a:pPr lvl="0">
              <a:spcBef>
                <a:spcPts val="0"/>
              </a:spcBef>
              <a:spcAft>
                <a:spcPts val="0"/>
              </a:spcAft>
            </a:pPr>
            <a:r>
              <a:rPr lang="zh-CN" altLang="en-US" i="1" dirty="0">
                <a:solidFill>
                  <a:schemeClr val="dk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资料来源：</a:t>
            </a:r>
            <a:r>
              <a:rPr lang="en-US" sz="1400" i="1" dirty="0">
                <a:solidFill>
                  <a:schemeClr val="dk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 </a:t>
            </a:r>
            <a:r>
              <a:rPr lang="en-US" sz="1400" i="1" u="sng" dirty="0">
                <a:solidFill>
                  <a:schemeClr val="dk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hlinkClick r:id="rId4">
                  <a:extLst>
                    <a:ext uri="{A12FA001-AC4F-418D-AE19-62706E023703}">
                      <ahyp:hlinkClr xmlns:ahyp="http://schemas.microsoft.com/office/drawing/2018/hyperlinkcolor" val="tx"/>
                    </a:ext>
                  </a:extLst>
                </a:hlinkClick>
              </a:rPr>
              <a:t>https://w3techs.com/technologies/history_overview/content_language</a:t>
            </a:r>
            <a:endParaRPr dirty="0">
              <a:latin typeface="Open Sans Light" panose="020B0306030504020204" pitchFamily="34" charset="0"/>
              <a:ea typeface="Noto Sans CJK SC Light" panose="020B0300000000000000" pitchFamily="34" charset="-122"/>
              <a:sym typeface="Open Sans Light" panose="020B0306030504020204" pitchFamily="34" charset="0"/>
            </a:endParaRPr>
          </a:p>
        </p:txBody>
      </p:sp>
      <p:graphicFrame>
        <p:nvGraphicFramePr>
          <p:cNvPr id="97" name="Google Shape;97;p3"/>
          <p:cNvGraphicFramePr/>
          <p:nvPr>
            <p:extLst>
              <p:ext uri="{D42A27DB-BD31-4B8C-83A1-F6EECF244321}">
                <p14:modId xmlns:p14="http://schemas.microsoft.com/office/powerpoint/2010/main" val="2595417230"/>
              </p:ext>
            </p:extLst>
          </p:nvPr>
        </p:nvGraphicFramePr>
        <p:xfrm>
          <a:off x="402333" y="2173496"/>
          <a:ext cx="3572063" cy="3329660"/>
        </p:xfrm>
        <a:graphic>
          <a:graphicData uri="http://schemas.openxmlformats.org/drawingml/2006/chart">
            <c:chart xmlns:c="http://schemas.openxmlformats.org/drawingml/2006/chart" xmlns:r="http://schemas.openxmlformats.org/officeDocument/2006/relationships" r:id="rId5"/>
          </a:graphicData>
        </a:graphic>
      </p:graphicFrame>
      <p:sp>
        <p:nvSpPr>
          <p:cNvPr id="98" name="Google Shape;98;p3"/>
          <p:cNvSpPr txBox="1"/>
          <p:nvPr/>
        </p:nvSpPr>
        <p:spPr>
          <a:xfrm>
            <a:off x="374903" y="1108300"/>
            <a:ext cx="8157537" cy="923330"/>
          </a:xfrm>
          <a:prstGeom prst="rect">
            <a:avLst/>
          </a:prstGeom>
          <a:noFill/>
          <a:ln>
            <a:noFill/>
          </a:ln>
        </p:spPr>
        <p:txBody>
          <a:bodyPr spcFirstLastPara="1" wrap="square" lIns="91425" tIns="45700" rIns="91425" bIns="45700" anchor="t" anchorCtr="0">
            <a:spAutoFit/>
          </a:bodyPr>
          <a:lstStyle/>
          <a:p>
            <a:pPr algn="just" eaLnBrk="1" hangingPunct="1"/>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在全球范围内，使用的语言多种多样。就全球母语使用者而言，英语排名第三，仅次于普通话和西班牙语。英语占在线书面内容总量的 57%，但这一比例正在下降。</a:t>
            </a:r>
          </a:p>
        </p:txBody>
      </p:sp>
    </p:spTree>
    <p:extLst>
      <p:ext uri="{BB962C8B-B14F-4D97-AF65-F5344CB8AC3E}">
        <p14:creationId xmlns:p14="http://schemas.microsoft.com/office/powerpoint/2010/main" val="300125330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Google Shape;370;p27"/>
          <p:cNvSpPr>
            <a:spLocks noGrp="1" noChangeArrowheads="1"/>
          </p:cNvSpPr>
          <p:nvPr>
            <p:ph type="title" idx="4294967295"/>
          </p:nvPr>
        </p:nvSpPr>
        <p:spPr bwMode="auto">
          <a:xfrm>
            <a:off x="320675" y="274638"/>
            <a:ext cx="84502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您的角色是什么：政府</a:t>
            </a:r>
          </a:p>
        </p:txBody>
      </p:sp>
      <p:sp>
        <p:nvSpPr>
          <p:cNvPr id="69635" name="Google Shape;371;p27"/>
          <p:cNvSpPr txBox="1">
            <a:spLocks noGrp="1"/>
          </p:cNvSpPr>
          <p:nvPr>
            <p:ph type="body" idx="4294967295"/>
          </p:nvPr>
        </p:nvSpPr>
        <p:spPr>
          <a:xfrm>
            <a:off x="320675" y="1319213"/>
            <a:ext cx="8450263" cy="5114925"/>
          </a:xfrm>
          <a:prstGeom prst="rect">
            <a:avLst/>
          </a:prstGeom>
          <a:ln cap="flat" algn="ctr">
            <a:round/>
            <a:headEnd type="none" w="med" len="med"/>
            <a:tailEnd type="none" w="med" len="med"/>
          </a:ln>
        </p:spPr>
        <p:txBody>
          <a:bodyPr lIns="91425" tIns="45700" rIns="91425" bIns="45700"/>
          <a:lstStyle/>
          <a:p>
            <a:pPr marL="90488" algn="just" eaLnBrk="1" hangingPunct="1">
              <a:buClr>
                <a:srgbClr val="D57800"/>
              </a:buClr>
              <a:buSzPts val="1700"/>
              <a:buFont typeface="Merriweather Sans" charset="0"/>
              <a:buNone/>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根据 ITU 关于 IDN 管理的</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hlinkClick r:id="rId3"/>
              </a:rPr>
              <a:t>第 133 号决议</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以及 UNESCO 关于多语言和网络空间的</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hlinkClick r:id="rId4"/>
              </a:rPr>
              <a:t>建议</a:t>
            </a:r>
          </a:p>
          <a:p>
            <a:pPr marL="357750" indent="-285750" algn="just" eaLnBrk="1" hangingPunct="1">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合作开发和部署 IDN</a:t>
            </a:r>
          </a:p>
          <a:p>
            <a:pPr marL="357750" indent="-285750" algn="just" eaLnBrk="1" hangingPunct="1">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促进能力建设、信息共享和在所有利益相关方之间交流 IDN 实施的最佳做法</a:t>
            </a:r>
          </a:p>
          <a:p>
            <a:pPr marL="357750" indent="-285750" algn="just" eaLnBrk="1" hangingPunct="1">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考虑如何进一步促进在 IDN 方面采用普遍适用性 </a:t>
            </a:r>
          </a:p>
          <a:p>
            <a:pPr marL="90488" algn="just" eaLnBrk="1" hangingPunct="1">
              <a:buClr>
                <a:srgbClr val="D57800"/>
              </a:buClr>
              <a:buSzPts val="1700"/>
              <a:buFont typeface="Merriweather Sans" charset="0"/>
              <a:buChar char="*"/>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90488" algn="just" eaLnBrk="1" hangingPunct="1">
              <a:buClr>
                <a:srgbClr val="D57800"/>
              </a:buClr>
              <a:buSzPts val="1700"/>
              <a:buFont typeface="Merriweather Sans" charset="0"/>
              <a:buNone/>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实现 UA 就绪可以协助政府和政策制定者深入公民基层 </a:t>
            </a:r>
          </a:p>
          <a:p>
            <a:pPr marL="357750" indent="-285750" algn="just" eaLnBrk="1" hangingPunct="1">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评估将 </a:t>
            </a:r>
            <a:r>
              <a:rPr lang="zh-CN" altLang="zh-CN" sz="1800" u="sng" dirty="0">
                <a:solidFill>
                  <a:srgbClr val="FF9E1B"/>
                </a:solidFill>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hlinkClick r:id="rId5"/>
              </a:rPr>
              <a:t>UA 要求</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纳入政府采购的可能性</a:t>
            </a:r>
          </a:p>
          <a:p>
            <a:pPr marL="357750" indent="-285750" algn="just" eaLnBrk="1" hangingPunct="1">
              <a:spcBef>
                <a:spcPts val="4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联系为公民提供电子政务服务的政府部门，要求他们采用 UA 做法，以实现数字包容性</a:t>
            </a:r>
          </a:p>
          <a:p>
            <a:pPr marL="357750" indent="-285750" algn="just" eaLnBrk="1" hangingPunct="1">
              <a:spcBef>
                <a:spcPts val="4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与您的国家 ccTLD 经理人和 ICANN 政府咨询委员会 (Governmental Advisory Committee, GAC) 代表协调，参与并加强 UA 相关行动</a:t>
            </a:r>
          </a:p>
          <a:p>
            <a:pPr marL="90488" algn="just" eaLnBrk="1" hangingPunct="1">
              <a:spcBef>
                <a:spcPts val="400"/>
              </a:spcBef>
              <a:buClr>
                <a:srgbClr val="D57800"/>
              </a:buClr>
              <a:buSzPts val="1700"/>
              <a:buFont typeface="Merriweather Sans" charset="0"/>
              <a:buChar char="*"/>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90488" algn="just" eaLnBrk="1" hangingPunct="1">
              <a:spcBef>
                <a:spcPts val="400"/>
              </a:spcBef>
              <a:buClr>
                <a:srgbClr val="D57800"/>
              </a:buClr>
              <a:buSzPts val="1700"/>
              <a:buFont typeface="Merriweather Sans" charset="0"/>
              <a:buChar char="*"/>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90488" algn="just" eaLnBrk="1" hangingPunct="1">
              <a:spcBef>
                <a:spcPts val="400"/>
              </a:spcBef>
              <a:buClr>
                <a:srgbClr val="D57800"/>
              </a:buClr>
              <a:buSzPts val="17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1096963" lvl="3" indent="-106363" algn="just" eaLnBrk="1" hangingPunct="1">
              <a:spcBef>
                <a:spcPts val="275"/>
              </a:spcBef>
              <a:buClr>
                <a:srgbClr val="D57800"/>
              </a:buClr>
              <a:buSzPts val="1100"/>
              <a:buFont typeface="Merriweather Sans" charset="0"/>
              <a:buNone/>
            </a:pPr>
            <a:endParaRPr lang="en-US" altLang="zh-CN" sz="12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Google Shape;376;p28"/>
          <p:cNvSpPr>
            <a:spLocks noGrp="1" noChangeArrowheads="1"/>
          </p:cNvSpPr>
          <p:nvPr>
            <p:ph type="title" idx="4294967295"/>
          </p:nvPr>
        </p:nvSpPr>
        <p:spPr bwMode="auto">
          <a:xfrm>
            <a:off x="320675" y="274638"/>
            <a:ext cx="84502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您的角色是什么：公民社会</a:t>
            </a:r>
          </a:p>
        </p:txBody>
      </p:sp>
      <p:sp>
        <p:nvSpPr>
          <p:cNvPr id="71683" name="Google Shape;377;p28"/>
          <p:cNvSpPr txBox="1">
            <a:spLocks noGrp="1"/>
          </p:cNvSpPr>
          <p:nvPr>
            <p:ph type="body" idx="4294967295"/>
          </p:nvPr>
        </p:nvSpPr>
        <p:spPr>
          <a:xfrm>
            <a:off x="320675" y="1319213"/>
            <a:ext cx="8450263" cy="4621212"/>
          </a:xfrm>
          <a:prstGeom prst="rect">
            <a:avLst/>
          </a:prstGeom>
          <a:ln cap="flat" algn="ctr">
            <a:round/>
            <a:headEnd type="none" w="med" len="med"/>
            <a:tailEnd type="none" w="med" len="med"/>
          </a:ln>
        </p:spPr>
        <p:txBody>
          <a:bodyPr lIns="91425" tIns="45700" rIns="91425" bIns="45700"/>
          <a:lstStyle/>
          <a:p>
            <a:pPr marL="376237" indent="-285750" eaLnBrk="1" hangingPunct="1">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鼓励您的社群参加当地和区域 UA 相关活动；帮助协调和促进开展这些活动</a:t>
            </a:r>
          </a:p>
          <a:p>
            <a:pPr marL="273050" indent="-182563" eaLnBrk="1" hangingPunct="1">
              <a:spcBef>
                <a:spcPts val="400"/>
              </a:spcBef>
              <a:buClr>
                <a:srgbClr val="D57800"/>
              </a:buClr>
              <a:buSzPts val="17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eaLnBrk="1" hangingPunct="1">
              <a:spcBef>
                <a:spcPts val="4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让您自己的系统实现 UA 就绪，以提供更广泛的数字包容性</a:t>
            </a:r>
          </a:p>
          <a:p>
            <a:pPr marL="273050" indent="-182563" eaLnBrk="1" hangingPunct="1">
              <a:spcBef>
                <a:spcPts val="400"/>
              </a:spcBef>
              <a:buClr>
                <a:srgbClr val="D57800"/>
              </a:buClr>
              <a:buSzPts val="17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eaLnBrk="1" hangingPunct="1">
              <a:spcBef>
                <a:spcPts val="4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促进关于包容性和无障碍的研究，以加强 UA 原则</a:t>
            </a:r>
          </a:p>
          <a:p>
            <a:pPr marL="273050" indent="-182563" eaLnBrk="1" hangingPunct="1">
              <a:spcBef>
                <a:spcPts val="400"/>
              </a:spcBef>
              <a:buClr>
                <a:srgbClr val="D57800"/>
              </a:buClr>
              <a:buSzPts val="17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eaLnBrk="1" hangingPunct="1">
              <a:spcBef>
                <a:spcPts val="4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与合作伙伴组织和公司一起建立 UA 意识，以便将其系统更新为符合当前的全球包容性标准</a:t>
            </a:r>
          </a:p>
          <a:p>
            <a:pPr marL="273050" indent="-182563" eaLnBrk="1" hangingPunct="1">
              <a:spcBef>
                <a:spcPts val="400"/>
              </a:spcBef>
              <a:buClr>
                <a:srgbClr val="D57800"/>
              </a:buClr>
              <a:buSzPts val="1700"/>
              <a:buFont typeface="Merriweather Sans" charset="0"/>
              <a:buChar char="*"/>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273050" indent="-182563" eaLnBrk="1" hangingPunct="1">
              <a:spcBef>
                <a:spcPts val="400"/>
              </a:spcBef>
              <a:buClr>
                <a:srgbClr val="D57800"/>
              </a:buClr>
              <a:buSzPts val="1700"/>
              <a:buFont typeface="Merriweather Sans" charset="0"/>
              <a:buChar char="*"/>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Google Shape;382;p29"/>
          <p:cNvSpPr>
            <a:spLocks noGrp="1" noChangeArrowheads="1"/>
          </p:cNvSpPr>
          <p:nvPr>
            <p:ph type="title" idx="4294967295"/>
          </p:nvPr>
        </p:nvSpPr>
        <p:spPr bwMode="auto">
          <a:xfrm>
            <a:off x="320675" y="274638"/>
            <a:ext cx="84502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您的角色是什么：学术界</a:t>
            </a:r>
          </a:p>
        </p:txBody>
      </p:sp>
      <p:sp>
        <p:nvSpPr>
          <p:cNvPr id="73731" name="Google Shape;383;p29"/>
          <p:cNvSpPr txBox="1">
            <a:spLocks noGrp="1"/>
          </p:cNvSpPr>
          <p:nvPr>
            <p:ph type="body" idx="4294967295"/>
          </p:nvPr>
        </p:nvSpPr>
        <p:spPr>
          <a:xfrm>
            <a:off x="320675" y="1319213"/>
            <a:ext cx="8450263" cy="4621212"/>
          </a:xfrm>
          <a:prstGeom prst="rect">
            <a:avLst/>
          </a:prstGeom>
          <a:ln cap="flat" algn="ctr">
            <a:round/>
            <a:headEnd type="none" w="med" len="med"/>
            <a:tailEnd type="none" w="med" len="med"/>
          </a:ln>
        </p:spPr>
        <p:txBody>
          <a:bodyPr lIns="91425" tIns="45700" rIns="91425" bIns="45700"/>
          <a:lstStyle/>
          <a:p>
            <a:pPr marL="376237" indent="-285750" eaLnBrk="1" hangingPunct="1">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升级电子邮件系统以支持 EAI</a:t>
            </a:r>
          </a:p>
          <a:p>
            <a:pPr marL="273050" indent="-182563" eaLnBrk="1" hangingPunct="1">
              <a:spcBef>
                <a:spcPts val="400"/>
              </a:spcBef>
              <a:buClr>
                <a:srgbClr val="D57800"/>
              </a:buClr>
              <a:buSzPts val="1700"/>
              <a:buFont typeface="Merriweather Sans" charset="0"/>
              <a:buNone/>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eaLnBrk="1" hangingPunct="1">
              <a:spcBef>
                <a:spcPts val="4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更新 IT 课程，以包含 UA 和软件国际化相关概念的教学</a:t>
            </a:r>
          </a:p>
          <a:p>
            <a:pPr marL="833437" lvl="1" indent="-285750" eaLnBrk="1" hangingPunct="1">
              <a:spcBef>
                <a:spcPts val="4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请参阅将 IDN 和 UA 概念纳入 IT 课程的</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hlinkClick r:id="rId3"/>
              </a:rPr>
              <a:t>指南草案和详细材料</a:t>
            </a:r>
          </a:p>
          <a:p>
            <a:pPr marL="730250" lvl="1" indent="-182563" eaLnBrk="1" hangingPunct="1">
              <a:spcBef>
                <a:spcPts val="400"/>
              </a:spcBef>
              <a:buClr>
                <a:srgbClr val="D57800"/>
              </a:buClr>
              <a:buSzPts val="1700"/>
              <a:buFont typeface="Merriweather Sans" charset="0"/>
              <a:buChar char="*"/>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eaLnBrk="1" hangingPunct="1">
              <a:spcBef>
                <a:spcPts val="4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培训教师和学生以在软件开发中采用 UA 实践</a:t>
            </a:r>
          </a:p>
          <a:p>
            <a:pPr marL="273050" indent="-182563" eaLnBrk="1" hangingPunct="1">
              <a:spcBef>
                <a:spcPts val="400"/>
              </a:spcBef>
              <a:buClr>
                <a:srgbClr val="D57800"/>
              </a:buClr>
              <a:buSzPts val="17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eaLnBrk="1" hangingPunct="1">
              <a:spcBef>
                <a:spcPts val="4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提高当地技术社群对 UA 问题和解决方案的认识</a:t>
            </a:r>
          </a:p>
          <a:p>
            <a:pPr marL="273050" indent="-182563" eaLnBrk="1" hangingPunct="1">
              <a:spcBef>
                <a:spcPts val="400"/>
              </a:spcBef>
              <a:buClr>
                <a:srgbClr val="D57800"/>
              </a:buClr>
              <a:buSzPts val="17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273050" indent="-182563" eaLnBrk="1" hangingPunct="1">
              <a:spcBef>
                <a:spcPts val="400"/>
              </a:spcBef>
              <a:buClr>
                <a:srgbClr val="D57800"/>
              </a:buClr>
              <a:buSzPts val="17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273050" indent="-182563" eaLnBrk="1" hangingPunct="1">
              <a:spcBef>
                <a:spcPts val="400"/>
              </a:spcBef>
              <a:buClr>
                <a:srgbClr val="D57800"/>
              </a:buClr>
              <a:buSzPts val="17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1096963" lvl="3" indent="-106363" eaLnBrk="1" hangingPunct="1">
              <a:spcBef>
                <a:spcPts val="275"/>
              </a:spcBef>
              <a:buClr>
                <a:srgbClr val="D57800"/>
              </a:buClr>
              <a:buSzPts val="1100"/>
              <a:buFont typeface="Merriweather Sans" charset="0"/>
              <a:buNone/>
            </a:pPr>
            <a:endParaRPr lang="en-US" altLang="zh-CN" sz="12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Google Shape;388;p30"/>
          <p:cNvSpPr>
            <a:spLocks noGrp="1" noChangeArrowheads="1"/>
          </p:cNvSpPr>
          <p:nvPr>
            <p:ph type="title" idx="4294967295"/>
          </p:nvPr>
        </p:nvSpPr>
        <p:spPr bwMode="auto">
          <a:xfrm>
            <a:off x="320675" y="274638"/>
            <a:ext cx="84502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您的角色是什么：技术社群</a:t>
            </a:r>
          </a:p>
        </p:txBody>
      </p:sp>
      <p:sp>
        <p:nvSpPr>
          <p:cNvPr id="75779" name="Google Shape;389;p30"/>
          <p:cNvSpPr txBox="1">
            <a:spLocks noGrp="1"/>
          </p:cNvSpPr>
          <p:nvPr>
            <p:ph type="body" idx="4294967295"/>
          </p:nvPr>
        </p:nvSpPr>
        <p:spPr>
          <a:xfrm>
            <a:off x="320675" y="1319213"/>
            <a:ext cx="8450263" cy="4621212"/>
          </a:xfrm>
          <a:prstGeom prst="rect">
            <a:avLst/>
          </a:prstGeom>
          <a:ln cap="flat" algn="ctr">
            <a:round/>
            <a:headEnd type="none" w="med" len="med"/>
            <a:tailEnd type="none" w="med" len="med"/>
          </a:ln>
        </p:spPr>
        <p:txBody>
          <a:bodyPr lIns="91425" tIns="45700" rIns="91425" bIns="45700"/>
          <a:lstStyle/>
          <a:p>
            <a:pPr marL="376237" indent="-285750" eaLnBrk="1" hangingPunct="1">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开展培训和教育活动，使软件开发人员和项目经理能够解决 UA 相关问题</a:t>
            </a:r>
          </a:p>
          <a:p>
            <a:pPr marL="273050" indent="-182563" eaLnBrk="1" hangingPunct="1">
              <a:spcBef>
                <a:spcPts val="400"/>
              </a:spcBef>
              <a:buClr>
                <a:srgbClr val="D57800"/>
              </a:buClr>
              <a:buSzPts val="17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eaLnBrk="1" hangingPunct="1">
              <a:spcBef>
                <a:spcPts val="4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测试并解决您自己的产品和服务中与 UA 相关的问题</a:t>
            </a:r>
          </a:p>
          <a:p>
            <a:pPr marL="273050" indent="-182563" eaLnBrk="1" hangingPunct="1">
              <a:spcBef>
                <a:spcPts val="400"/>
              </a:spcBef>
              <a:buClr>
                <a:srgbClr val="D57800"/>
              </a:buClr>
              <a:buSzPts val="17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eaLnBrk="1" hangingPunct="1">
              <a:spcBef>
                <a:spcPts val="4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报告其他产品和服务中与 UA 相关的错误</a:t>
            </a:r>
          </a:p>
          <a:p>
            <a:pPr marL="273050" indent="-182563" eaLnBrk="1" hangingPunct="1">
              <a:spcBef>
                <a:spcPts val="400"/>
              </a:spcBef>
              <a:buClr>
                <a:srgbClr val="D57800"/>
              </a:buClr>
              <a:buSzPts val="17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273050" indent="-182563" eaLnBrk="1" hangingPunct="1">
              <a:spcBef>
                <a:spcPts val="400"/>
              </a:spcBef>
              <a:buClr>
                <a:srgbClr val="D57800"/>
              </a:buClr>
              <a:buSzPts val="17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273050" indent="-182563" eaLnBrk="1" hangingPunct="1">
              <a:spcBef>
                <a:spcPts val="400"/>
              </a:spcBef>
              <a:buClr>
                <a:srgbClr val="D57800"/>
              </a:buClr>
              <a:buSzPts val="17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273050" indent="-182563" eaLnBrk="1" hangingPunct="1">
              <a:spcBef>
                <a:spcPts val="400"/>
              </a:spcBef>
              <a:buClr>
                <a:srgbClr val="D57800"/>
              </a:buClr>
              <a:buSzPts val="17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1096963" lvl="3" indent="-106363" eaLnBrk="1" hangingPunct="1">
              <a:spcBef>
                <a:spcPts val="275"/>
              </a:spcBef>
              <a:buClr>
                <a:srgbClr val="D57800"/>
              </a:buClr>
              <a:buSzPts val="1100"/>
              <a:buFont typeface="Merriweather Sans" charset="0"/>
              <a:buNone/>
            </a:pPr>
            <a:endParaRPr lang="en-US" altLang="zh-CN" sz="12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Google Shape;394;p31"/>
          <p:cNvSpPr>
            <a:spLocks noGrp="1" noChangeArrowheads="1"/>
          </p:cNvSpPr>
          <p:nvPr>
            <p:ph type="title" idx="4294967295"/>
          </p:nvPr>
        </p:nvSpPr>
        <p:spPr bwMode="auto">
          <a:xfrm>
            <a:off x="320675" y="274638"/>
            <a:ext cx="84502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您的角色是什么：</a:t>
            </a:r>
            <a:r>
              <a:rPr lang="zh-CN" altLang="zh-CN" sz="2800" b="1"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DNS</a:t>
            </a:r>
            <a:r>
              <a:rPr lang="zh-CN" altLang="zh-CN" sz="2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a:t>
            </a: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行业</a:t>
            </a:r>
          </a:p>
        </p:txBody>
      </p:sp>
      <p:sp>
        <p:nvSpPr>
          <p:cNvPr id="77827" name="Google Shape;395;p31"/>
          <p:cNvSpPr txBox="1">
            <a:spLocks noGrp="1"/>
          </p:cNvSpPr>
          <p:nvPr>
            <p:ph type="body" idx="4294967295"/>
          </p:nvPr>
        </p:nvSpPr>
        <p:spPr>
          <a:xfrm>
            <a:off x="320675" y="1319213"/>
            <a:ext cx="8355781" cy="5081587"/>
          </a:xfrm>
          <a:prstGeom prst="rect">
            <a:avLst/>
          </a:prstGeom>
          <a:ln cap="flat" algn="ctr">
            <a:round/>
            <a:headEnd type="none" w="med" len="med"/>
            <a:tailEnd type="none" w="med" len="med"/>
          </a:ln>
        </p:spPr>
        <p:txBody>
          <a:bodyPr lIns="91425" tIns="45700" rIns="91425" bIns="45700"/>
          <a:lstStyle/>
          <a:p>
            <a:pPr marL="376237" indent="-285750" algn="just" eaLnBrk="1" hangingPunct="1">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评估面向客户的系统中与 UA 相关的差距</a:t>
            </a:r>
          </a:p>
          <a:p>
            <a:pPr marL="273050" indent="-182563" algn="just" eaLnBrk="1" hangingPunct="1">
              <a:spcBef>
                <a:spcPts val="400"/>
              </a:spcBef>
              <a:buClr>
                <a:srgbClr val="D57800"/>
              </a:buClr>
              <a:buSzPts val="17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algn="just" eaLnBrk="1" hangingPunct="1">
              <a:spcBef>
                <a:spcPts val="4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升级面向客户的系统以支持 UA</a:t>
            </a:r>
          </a:p>
          <a:p>
            <a:pPr marL="833437" lvl="1" indent="-285750" algn="just" eaLnBrk="1" hangingPunct="1">
              <a:spcBef>
                <a:spcPts val="4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对于注册管理机构和注册服务机构，</a:t>
            </a:r>
            <a:r>
              <a:rPr lang="zh-CN" altLang="zh-CN" sz="1800" u="sng" dirty="0">
                <a:solidFill>
                  <a:srgbClr val="FF9E1B"/>
                </a:solidFill>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hlinkClick r:id="rId3"/>
              </a:rPr>
              <a:t>域名注册管理机构和注册服务机构系统的 UA 路线图</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可作为指南</a:t>
            </a:r>
          </a:p>
          <a:p>
            <a:pPr marL="833437" lvl="1" indent="-285750" algn="just" eaLnBrk="1" hangingPunct="1">
              <a:spcBef>
                <a:spcPts val="4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培训材料对托管服务提供商和互联网服务提供商可用</a:t>
            </a:r>
          </a:p>
          <a:p>
            <a:pPr marL="273050" indent="-182563" algn="just" eaLnBrk="1" hangingPunct="1">
              <a:spcBef>
                <a:spcPts val="400"/>
              </a:spcBef>
              <a:buClr>
                <a:srgbClr val="D57800"/>
              </a:buClr>
              <a:buSzPts val="17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algn="just" eaLnBrk="1" hangingPunct="1">
              <a:spcBef>
                <a:spcPts val="4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提高业务利益相关方对 UA 的认识，并鼓励他们也升级其系统</a:t>
            </a:r>
          </a:p>
          <a:p>
            <a:pPr marL="273050" indent="-182563" algn="just" eaLnBrk="1" hangingPunct="1">
              <a:spcBef>
                <a:spcPts val="400"/>
              </a:spcBef>
              <a:buClr>
                <a:srgbClr val="D57800"/>
              </a:buClr>
              <a:buSzPts val="1700"/>
              <a:buFont typeface="Merriweather Sans" charset="0"/>
              <a:buChar char="*"/>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algn="just" eaLnBrk="1" hangingPunct="1">
              <a:spcBef>
                <a:spcPts val="4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确保注册人可获得完成所有步骤时必需的服务，这包括注册域名、托管网站以及使用域名创建和管理邮箱等步骤 </a:t>
            </a:r>
          </a:p>
          <a:p>
            <a:pPr marL="833437" lvl="1" indent="-285750" algn="just" eaLnBrk="1" hangingPunct="1">
              <a:spcBef>
                <a:spcPts val="4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如果注册人可以注册域名，但不能托管域名，就会阻碍采用</a:t>
            </a:r>
          </a:p>
          <a:p>
            <a:pPr marL="273050" indent="-182563" algn="just" eaLnBrk="1" hangingPunct="1">
              <a:spcBef>
                <a:spcPts val="400"/>
              </a:spcBef>
              <a:buClr>
                <a:srgbClr val="D57800"/>
              </a:buClr>
              <a:buSzPts val="17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273050" indent="-182563" algn="just" eaLnBrk="1" hangingPunct="1">
              <a:spcBef>
                <a:spcPts val="400"/>
              </a:spcBef>
              <a:buClr>
                <a:srgbClr val="D57800"/>
              </a:buClr>
              <a:buSzPts val="17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273050" indent="-182563" algn="just" eaLnBrk="1" hangingPunct="1">
              <a:spcBef>
                <a:spcPts val="400"/>
              </a:spcBef>
              <a:buClr>
                <a:srgbClr val="D57800"/>
              </a:buClr>
              <a:buSzPts val="17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1096963" lvl="3" indent="-106363" algn="just" eaLnBrk="1" hangingPunct="1">
              <a:spcBef>
                <a:spcPts val="275"/>
              </a:spcBef>
              <a:buClr>
                <a:srgbClr val="D57800"/>
              </a:buClr>
              <a:buSzPts val="1100"/>
              <a:buFont typeface="Merriweather Sans" charset="0"/>
              <a:buNone/>
            </a:pPr>
            <a:endParaRPr lang="en-US" altLang="zh-CN" sz="12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Google Shape;400;p32"/>
          <p:cNvSpPr>
            <a:spLocks noGrp="1" noChangeArrowheads="1"/>
          </p:cNvSpPr>
          <p:nvPr>
            <p:ph type="title" idx="4294967295"/>
          </p:nvPr>
        </p:nvSpPr>
        <p:spPr bwMode="auto">
          <a:xfrm>
            <a:off x="320675" y="274638"/>
            <a:ext cx="86995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您的角色是什么：域名持有人/注册人</a:t>
            </a:r>
          </a:p>
        </p:txBody>
      </p:sp>
      <p:sp>
        <p:nvSpPr>
          <p:cNvPr id="79875" name="Google Shape;401;p32"/>
          <p:cNvSpPr txBox="1">
            <a:spLocks noGrp="1"/>
          </p:cNvSpPr>
          <p:nvPr>
            <p:ph type="body" idx="4294967295"/>
          </p:nvPr>
        </p:nvSpPr>
        <p:spPr>
          <a:xfrm>
            <a:off x="320675" y="1319213"/>
            <a:ext cx="8450263" cy="4621212"/>
          </a:xfrm>
          <a:prstGeom prst="rect">
            <a:avLst/>
          </a:prstGeom>
          <a:ln cap="flat" algn="ctr">
            <a:round/>
            <a:headEnd type="none" w="med" len="med"/>
            <a:tailEnd type="none" w="med" len="med"/>
          </a:ln>
        </p:spPr>
        <p:txBody>
          <a:bodyPr lIns="91425" tIns="45700" rIns="91425" bIns="45700"/>
          <a:lstStyle/>
          <a:p>
            <a:pPr marL="376237" indent="-285750" algn="just" eaLnBrk="1" hangingPunct="1">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与托管您的网站和电子邮件的互联网服务提供商 (Internet Service Provider, ISP) 确认他们的服务是否已实现 UA 就绪</a:t>
            </a:r>
          </a:p>
          <a:p>
            <a:pPr marL="273050" indent="-182563" algn="just" eaLnBrk="1" hangingPunct="1">
              <a:spcBef>
                <a:spcPts val="400"/>
              </a:spcBef>
              <a:buClr>
                <a:srgbClr val="D57800"/>
              </a:buClr>
              <a:buSzPts val="17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algn="just" eaLnBrk="1" hangingPunct="1">
              <a:spcBef>
                <a:spcPts val="4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与您的网站和电子邮件管理员确认您的网站和电子邮件是否已实现 UA 就绪。如果没有，请考虑主动更新，并使其实现 UA 就绪</a:t>
            </a:r>
          </a:p>
          <a:p>
            <a:pPr marL="273050" indent="-182563" algn="just" eaLnBrk="1" hangingPunct="1">
              <a:spcBef>
                <a:spcPts val="400"/>
              </a:spcBef>
              <a:buClr>
                <a:srgbClr val="D57800"/>
              </a:buClr>
              <a:buSzPts val="17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algn="just" eaLnBrk="1" hangingPunct="1">
              <a:spcBef>
                <a:spcPts val="4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与您的 ISP、网络开发人员和电子邮件管理员一起建立 UA 意识，并要求他们更新其系统以实现 UA 就绪。可指引他们参阅 </a:t>
            </a:r>
            <a:r>
              <a:rPr lang="zh-CN" altLang="zh-CN" sz="1800" u="sng" dirty="0">
                <a:solidFill>
                  <a:srgbClr val="FF9E1B"/>
                </a:solidFill>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hlinkClick r:id="rId3"/>
              </a:rPr>
              <a:t>2023 财年 UA 就绪报告</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，以了解更多信息。您可以考虑使用模板</a:t>
            </a:r>
            <a:r>
              <a:rPr lang="zh-CN" altLang="zh-CN" sz="1800" u="sng" dirty="0">
                <a:solidFill>
                  <a:srgbClr val="FF9E1B"/>
                </a:solidFill>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hlinkClick r:id="rId4"/>
              </a:rPr>
              <a:t>信函</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或</a:t>
            </a:r>
            <a:r>
              <a:rPr lang="zh-CN" altLang="zh-CN" sz="1800" u="sng" dirty="0">
                <a:solidFill>
                  <a:srgbClr val="FF9E1B"/>
                </a:solidFill>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hlinkClick r:id="rId5"/>
              </a:rPr>
              <a:t>记录问题</a:t>
            </a:r>
          </a:p>
          <a:p>
            <a:pPr marL="273050" indent="-182563" algn="just" eaLnBrk="1" hangingPunct="1">
              <a:spcBef>
                <a:spcPts val="400"/>
              </a:spcBef>
              <a:buClr>
                <a:srgbClr val="D57800"/>
              </a:buClr>
              <a:buSzPts val="17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273050" indent="-182563" algn="just" eaLnBrk="1" hangingPunct="1">
              <a:spcBef>
                <a:spcPts val="400"/>
              </a:spcBef>
              <a:buClr>
                <a:srgbClr val="D57800"/>
              </a:buClr>
              <a:buSzPts val="17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273050" indent="-182563" algn="just" eaLnBrk="1" hangingPunct="1">
              <a:spcBef>
                <a:spcPts val="400"/>
              </a:spcBef>
              <a:buClr>
                <a:srgbClr val="D57800"/>
              </a:buClr>
              <a:buSzPts val="17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1096963" lvl="3" indent="-106363" algn="just" eaLnBrk="1" hangingPunct="1">
              <a:spcBef>
                <a:spcPts val="275"/>
              </a:spcBef>
              <a:buClr>
                <a:srgbClr val="D57800"/>
              </a:buClr>
              <a:buSzPts val="1100"/>
              <a:buFont typeface="Merriweather Sans" charset="0"/>
              <a:buNone/>
            </a:pPr>
            <a:endParaRPr lang="en-US" altLang="zh-CN" sz="12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Google Shape;406;p33"/>
          <p:cNvSpPr>
            <a:spLocks noGrp="1" noChangeArrowheads="1"/>
          </p:cNvSpPr>
          <p:nvPr>
            <p:ph type="title" idx="4294967295"/>
          </p:nvPr>
        </p:nvSpPr>
        <p:spPr bwMode="auto">
          <a:xfrm>
            <a:off x="320675" y="274638"/>
            <a:ext cx="882332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b="1"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ICANN</a:t>
            </a:r>
            <a:r>
              <a:rPr lang="zh-CN" altLang="zh-CN" sz="2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a:t>
            </a: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正在进行的工作</a:t>
            </a:r>
          </a:p>
        </p:txBody>
      </p:sp>
      <p:grpSp>
        <p:nvGrpSpPr>
          <p:cNvPr id="47107" name="Google Shape;407;p33"/>
          <p:cNvGrpSpPr>
            <a:grpSpLocks/>
          </p:cNvGrpSpPr>
          <p:nvPr/>
        </p:nvGrpSpPr>
        <p:grpSpPr bwMode="auto">
          <a:xfrm>
            <a:off x="620713" y="1077913"/>
            <a:ext cx="7902575" cy="4572000"/>
            <a:chOff x="1906" y="0"/>
            <a:chExt cx="7903524" cy="4572000"/>
          </a:xfrm>
        </p:grpSpPr>
        <p:sp>
          <p:nvSpPr>
            <p:cNvPr id="47108" name="Google Shape;408;p33"/>
            <p:cNvSpPr>
              <a:spLocks noChangeArrowheads="1"/>
            </p:cNvSpPr>
            <p:nvPr/>
          </p:nvSpPr>
          <p:spPr bwMode="auto">
            <a:xfrm>
              <a:off x="1906" y="0"/>
              <a:ext cx="1870656" cy="4572000"/>
            </a:xfrm>
            <a:prstGeom prst="roundRect">
              <a:avLst>
                <a:gd name="adj" fmla="val 10000"/>
              </a:avLst>
            </a:prstGeom>
            <a:solidFill>
              <a:srgbClr val="FFDECB"/>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25" tIns="91425" rIns="91425" bIns="91425" anchor="ctr"/>
            <a:lstStyle/>
            <a:p>
              <a:pPr eaLnBrk="0" hangingPunct="0"/>
              <a:endParaRPr lang="zh-CN" altLang="zh-CN">
                <a:latin typeface="Open Sans Light" panose="020B0306030504020204" pitchFamily="34" charset="0"/>
                <a:ea typeface="Noto Sans CJK SC Light" panose="020B0300000000000000" pitchFamily="34" charset="-122"/>
                <a:sym typeface="Open Sans Light" panose="020B0306030504020204" pitchFamily="34" charset="0"/>
              </a:endParaRPr>
            </a:p>
          </p:txBody>
        </p:sp>
        <p:sp>
          <p:nvSpPr>
            <p:cNvPr id="47109" name="Google Shape;409;p33"/>
            <p:cNvSpPr>
              <a:spLocks noChangeArrowheads="1"/>
            </p:cNvSpPr>
            <p:nvPr/>
          </p:nvSpPr>
          <p:spPr bwMode="auto">
            <a:xfrm>
              <a:off x="1906" y="0"/>
              <a:ext cx="1870656"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37150" tIns="137150" rIns="137150" bIns="1371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pPr>
              <a:r>
                <a:rPr lang="zh-CN" altLang="zh-CN" sz="3600" b="1" dirty="0">
                  <a:solidFill>
                    <a:srgbClr val="707372"/>
                  </a:solidFill>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UA</a:t>
              </a:r>
            </a:p>
          </p:txBody>
        </p:sp>
        <p:sp>
          <p:nvSpPr>
            <p:cNvPr id="47110" name="Google Shape;410;p33"/>
            <p:cNvSpPr>
              <a:spLocks noChangeArrowheads="1"/>
            </p:cNvSpPr>
            <p:nvPr/>
          </p:nvSpPr>
          <p:spPr bwMode="auto">
            <a:xfrm>
              <a:off x="188972" y="1372939"/>
              <a:ext cx="1496525" cy="1378520"/>
            </a:xfrm>
            <a:prstGeom prst="roundRect">
              <a:avLst>
                <a:gd name="adj" fmla="val 10000"/>
              </a:avLst>
            </a:prstGeom>
            <a:solidFill>
              <a:schemeClr val="accent1"/>
            </a:solidFill>
            <a:ln w="25400" algn="ctr">
              <a:solidFill>
                <a:schemeClr val="bg1"/>
              </a:solidFill>
              <a:round/>
              <a:headEnd/>
              <a:tailEnd/>
            </a:ln>
          </p:spPr>
          <p:txBody>
            <a:bodyPr lIns="91425" tIns="91425" rIns="91425" bIns="91425" anchor="ctr"/>
            <a:lstStyle/>
            <a:p>
              <a:pPr eaLnBrk="0" hangingPunct="0"/>
              <a:endParaRPr lang="zh-CN" altLang="zh-CN">
                <a:latin typeface="Open Sans Light" panose="020B0306030504020204" pitchFamily="34" charset="0"/>
                <a:ea typeface="Noto Sans CJK SC Light" panose="020B0300000000000000" pitchFamily="34" charset="-122"/>
                <a:sym typeface="Open Sans Light" panose="020B0306030504020204" pitchFamily="34" charset="0"/>
              </a:endParaRPr>
            </a:p>
          </p:txBody>
        </p:sp>
        <p:sp>
          <p:nvSpPr>
            <p:cNvPr id="47111" name="Google Shape;411;p33"/>
            <p:cNvSpPr>
              <a:spLocks noChangeArrowheads="1"/>
            </p:cNvSpPr>
            <p:nvPr/>
          </p:nvSpPr>
          <p:spPr bwMode="auto">
            <a:xfrm>
              <a:off x="229347" y="1413314"/>
              <a:ext cx="1415775" cy="129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5550" tIns="26649" rIns="35550" bIns="26649"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pPr>
              <a:r>
                <a:rPr lang="zh-CN" altLang="zh-CN" dirty="0">
                  <a:solidFill>
                    <a:srgbClr val="FAFAFA"/>
                  </a:solidFill>
                  <a:latin typeface="Open Sans Light" panose="020B0306030504020204" pitchFamily="34" charset="0"/>
                  <a:ea typeface="Noto Sans CJK SC Light" panose="020B0300000000000000" pitchFamily="34" charset="-122"/>
                  <a:sym typeface="Open Sans Light" panose="020B0306030504020204" pitchFamily="34" charset="0"/>
                </a:rPr>
                <a:t>更新自己的软件和系统以支持所有有效的域名</a:t>
              </a:r>
            </a:p>
          </p:txBody>
        </p:sp>
        <p:sp>
          <p:nvSpPr>
            <p:cNvPr id="47112" name="Google Shape;412;p33"/>
            <p:cNvSpPr>
              <a:spLocks noChangeArrowheads="1"/>
            </p:cNvSpPr>
            <p:nvPr/>
          </p:nvSpPr>
          <p:spPr bwMode="auto">
            <a:xfrm>
              <a:off x="188972" y="2963540"/>
              <a:ext cx="1496525" cy="1378520"/>
            </a:xfrm>
            <a:prstGeom prst="roundRect">
              <a:avLst>
                <a:gd name="adj" fmla="val 10000"/>
              </a:avLst>
            </a:prstGeom>
            <a:solidFill>
              <a:schemeClr val="accent1"/>
            </a:solidFill>
            <a:ln w="25400" algn="ctr">
              <a:solidFill>
                <a:schemeClr val="bg1"/>
              </a:solidFill>
              <a:round/>
              <a:headEnd/>
              <a:tailEnd/>
            </a:ln>
          </p:spPr>
          <p:txBody>
            <a:bodyPr lIns="91425" tIns="91425" rIns="91425" bIns="91425" anchor="ctr"/>
            <a:lstStyle/>
            <a:p>
              <a:pPr eaLnBrk="0" hangingPunct="0"/>
              <a:endParaRPr lang="zh-CN" altLang="zh-CN">
                <a:latin typeface="Open Sans Light" panose="020B0306030504020204" pitchFamily="34" charset="0"/>
                <a:ea typeface="Noto Sans CJK SC Light" panose="020B0300000000000000" pitchFamily="34" charset="-122"/>
                <a:sym typeface="Open Sans Light" panose="020B0306030504020204" pitchFamily="34" charset="0"/>
              </a:endParaRPr>
            </a:p>
          </p:txBody>
        </p:sp>
        <p:sp>
          <p:nvSpPr>
            <p:cNvPr id="47113" name="Google Shape;413;p33"/>
            <p:cNvSpPr>
              <a:spLocks noChangeArrowheads="1"/>
            </p:cNvSpPr>
            <p:nvPr/>
          </p:nvSpPr>
          <p:spPr bwMode="auto">
            <a:xfrm>
              <a:off x="229347" y="3003915"/>
              <a:ext cx="1415775" cy="129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5550" tIns="26649" rIns="35550" bIns="26649"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pPr>
              <a:r>
                <a:rPr lang="zh-CN" altLang="zh-CN">
                  <a:solidFill>
                    <a:srgbClr val="FAFAFA"/>
                  </a:solidFill>
                  <a:latin typeface="Open Sans Light" panose="020B0306030504020204" pitchFamily="34" charset="0"/>
                  <a:ea typeface="Noto Sans CJK SC Light" panose="020B0300000000000000" pitchFamily="34" charset="-122"/>
                  <a:sym typeface="Open Sans Light" panose="020B0306030504020204" pitchFamily="34" charset="0"/>
                </a:rPr>
                <a:t>支持社群以提高认识和能力</a:t>
              </a:r>
            </a:p>
          </p:txBody>
        </p:sp>
        <p:sp>
          <p:nvSpPr>
            <p:cNvPr id="47114" name="Google Shape;414;p33"/>
            <p:cNvSpPr>
              <a:spLocks noChangeArrowheads="1"/>
            </p:cNvSpPr>
            <p:nvPr/>
          </p:nvSpPr>
          <p:spPr bwMode="auto">
            <a:xfrm>
              <a:off x="2012862" y="0"/>
              <a:ext cx="1870656" cy="4572000"/>
            </a:xfrm>
            <a:prstGeom prst="roundRect">
              <a:avLst>
                <a:gd name="adj" fmla="val 10000"/>
              </a:avLst>
            </a:prstGeom>
            <a:solidFill>
              <a:srgbClr val="FFDECB"/>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25" tIns="91425" rIns="91425" bIns="91425" anchor="ctr"/>
            <a:lstStyle/>
            <a:p>
              <a:pPr eaLnBrk="0" hangingPunct="0"/>
              <a:endParaRPr lang="zh-CN" altLang="zh-CN">
                <a:latin typeface="Open Sans Light" panose="020B0306030504020204" pitchFamily="34" charset="0"/>
                <a:ea typeface="Noto Sans CJK SC Light" panose="020B0300000000000000" pitchFamily="34" charset="-122"/>
                <a:sym typeface="Open Sans Light" panose="020B0306030504020204" pitchFamily="34" charset="0"/>
              </a:endParaRPr>
            </a:p>
          </p:txBody>
        </p:sp>
        <p:sp>
          <p:nvSpPr>
            <p:cNvPr id="47115" name="Google Shape;415;p33"/>
            <p:cNvSpPr>
              <a:spLocks noChangeArrowheads="1"/>
            </p:cNvSpPr>
            <p:nvPr/>
          </p:nvSpPr>
          <p:spPr bwMode="auto">
            <a:xfrm>
              <a:off x="2012862" y="0"/>
              <a:ext cx="1870656"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37150" tIns="137150" rIns="137150" bIns="1371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pPr>
              <a:r>
                <a:rPr lang="zh-CN" altLang="zh-CN" sz="3600" b="1">
                  <a:solidFill>
                    <a:srgbClr val="707372"/>
                  </a:solidFill>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ccTLD</a:t>
              </a:r>
            </a:p>
          </p:txBody>
        </p:sp>
        <p:sp>
          <p:nvSpPr>
            <p:cNvPr id="47116" name="Google Shape;416;p33"/>
            <p:cNvSpPr>
              <a:spLocks noChangeArrowheads="1"/>
            </p:cNvSpPr>
            <p:nvPr/>
          </p:nvSpPr>
          <p:spPr bwMode="auto">
            <a:xfrm>
              <a:off x="2199928" y="1372939"/>
              <a:ext cx="1496525" cy="1378520"/>
            </a:xfrm>
            <a:prstGeom prst="roundRect">
              <a:avLst>
                <a:gd name="adj" fmla="val 10000"/>
              </a:avLst>
            </a:prstGeom>
            <a:solidFill>
              <a:schemeClr val="accent1"/>
            </a:solidFill>
            <a:ln w="25400" algn="ctr">
              <a:solidFill>
                <a:schemeClr val="bg1"/>
              </a:solidFill>
              <a:round/>
              <a:headEnd/>
              <a:tailEnd/>
            </a:ln>
          </p:spPr>
          <p:txBody>
            <a:bodyPr lIns="91425" tIns="91425" rIns="91425" bIns="91425" anchor="ctr"/>
            <a:lstStyle/>
            <a:p>
              <a:pPr eaLnBrk="0" hangingPunct="0"/>
              <a:endParaRPr lang="zh-CN" altLang="zh-CN">
                <a:latin typeface="Open Sans Light" panose="020B0306030504020204" pitchFamily="34" charset="0"/>
                <a:ea typeface="Noto Sans CJK SC Light" panose="020B0300000000000000" pitchFamily="34" charset="-122"/>
                <a:sym typeface="Open Sans Light" panose="020B0306030504020204" pitchFamily="34" charset="0"/>
              </a:endParaRPr>
            </a:p>
          </p:txBody>
        </p:sp>
        <p:sp>
          <p:nvSpPr>
            <p:cNvPr id="47117" name="Google Shape;417;p33"/>
            <p:cNvSpPr>
              <a:spLocks noChangeArrowheads="1"/>
            </p:cNvSpPr>
            <p:nvPr/>
          </p:nvSpPr>
          <p:spPr bwMode="auto">
            <a:xfrm>
              <a:off x="2240303" y="1413314"/>
              <a:ext cx="1415775" cy="129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5550" tIns="26649" rIns="35550" bIns="26649"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pPr>
              <a:r>
                <a:rPr lang="zh-CN" altLang="zh-CN" dirty="0">
                  <a:solidFill>
                    <a:srgbClr val="FAFAFA"/>
                  </a:solidFill>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IDN ccTLD </a:t>
              </a:r>
              <a:br>
                <a:rPr lang="en-US" altLang="zh-CN" dirty="0">
                  <a:solidFill>
                    <a:srgbClr val="FAFAFA"/>
                  </a:solidFill>
                  <a:latin typeface="Open Sans" panose="020B0606030504020204" pitchFamily="34" charset="0"/>
                  <a:ea typeface="Open Sans" panose="020B0606030504020204" pitchFamily="34" charset="0"/>
                  <a:cs typeface="Open Sans" panose="020B0606030504020204" pitchFamily="34" charset="0"/>
                  <a:sym typeface="Open Sans Light" panose="020B0306030504020204" pitchFamily="34" charset="0"/>
                </a:rPr>
              </a:br>
              <a:r>
                <a:rPr lang="zh-CN" altLang="zh-CN" dirty="0">
                  <a:solidFill>
                    <a:srgbClr val="FAFAFA"/>
                  </a:solidFill>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快速通道可用</a:t>
              </a:r>
            </a:p>
          </p:txBody>
        </p:sp>
        <p:sp>
          <p:nvSpPr>
            <p:cNvPr id="47118" name="Google Shape;418;p33"/>
            <p:cNvSpPr>
              <a:spLocks noChangeArrowheads="1"/>
            </p:cNvSpPr>
            <p:nvPr/>
          </p:nvSpPr>
          <p:spPr bwMode="auto">
            <a:xfrm>
              <a:off x="2199928" y="2963540"/>
              <a:ext cx="1496525" cy="1378520"/>
            </a:xfrm>
            <a:prstGeom prst="roundRect">
              <a:avLst>
                <a:gd name="adj" fmla="val 10000"/>
              </a:avLst>
            </a:prstGeom>
            <a:solidFill>
              <a:schemeClr val="accent1"/>
            </a:solidFill>
            <a:ln w="25400" algn="ctr">
              <a:solidFill>
                <a:schemeClr val="bg1"/>
              </a:solidFill>
              <a:round/>
              <a:headEnd/>
              <a:tailEnd/>
            </a:ln>
          </p:spPr>
          <p:txBody>
            <a:bodyPr lIns="91425" tIns="91425" rIns="91425" bIns="91425" anchor="ctr"/>
            <a:lstStyle/>
            <a:p>
              <a:pPr eaLnBrk="0" hangingPunct="0"/>
              <a:endParaRPr lang="zh-CN" altLang="zh-CN">
                <a:latin typeface="Open Sans Light" panose="020B0306030504020204" pitchFamily="34" charset="0"/>
                <a:ea typeface="Noto Sans CJK SC Light" panose="020B0300000000000000" pitchFamily="34" charset="-122"/>
                <a:sym typeface="Open Sans Light" panose="020B0306030504020204" pitchFamily="34" charset="0"/>
              </a:endParaRPr>
            </a:p>
          </p:txBody>
        </p:sp>
        <p:sp>
          <p:nvSpPr>
            <p:cNvPr id="47119" name="Google Shape;419;p33"/>
            <p:cNvSpPr>
              <a:spLocks noChangeArrowheads="1"/>
            </p:cNvSpPr>
            <p:nvPr/>
          </p:nvSpPr>
          <p:spPr bwMode="auto">
            <a:xfrm>
              <a:off x="2240303" y="3003915"/>
              <a:ext cx="1415775" cy="129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5550" tIns="26649" rIns="35550" bIns="26649"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pPr>
              <a:r>
                <a:rPr lang="zh-CN" altLang="zh-CN">
                  <a:solidFill>
                    <a:srgbClr val="FAFAFA"/>
                  </a:solidFill>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正在制定扩展的政策和流程</a:t>
              </a:r>
            </a:p>
          </p:txBody>
        </p:sp>
        <p:sp>
          <p:nvSpPr>
            <p:cNvPr id="47120" name="Google Shape;420;p33"/>
            <p:cNvSpPr>
              <a:spLocks noChangeArrowheads="1"/>
            </p:cNvSpPr>
            <p:nvPr/>
          </p:nvSpPr>
          <p:spPr bwMode="auto">
            <a:xfrm>
              <a:off x="4023818" y="0"/>
              <a:ext cx="1870656" cy="4572000"/>
            </a:xfrm>
            <a:prstGeom prst="roundRect">
              <a:avLst>
                <a:gd name="adj" fmla="val 10000"/>
              </a:avLst>
            </a:prstGeom>
            <a:solidFill>
              <a:srgbClr val="FFDECB"/>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25" tIns="91425" rIns="91425" bIns="91425" anchor="ctr"/>
            <a:lstStyle/>
            <a:p>
              <a:pPr eaLnBrk="0" hangingPunct="0"/>
              <a:endParaRPr lang="zh-CN" altLang="zh-CN">
                <a:latin typeface="Open Sans Light" panose="020B0306030504020204" pitchFamily="34" charset="0"/>
                <a:ea typeface="Noto Sans CJK SC Light" panose="020B0300000000000000" pitchFamily="34" charset="-122"/>
                <a:sym typeface="Open Sans Light" panose="020B0306030504020204" pitchFamily="34" charset="0"/>
              </a:endParaRPr>
            </a:p>
          </p:txBody>
        </p:sp>
        <p:sp>
          <p:nvSpPr>
            <p:cNvPr id="47121" name="Google Shape;421;p33"/>
            <p:cNvSpPr>
              <a:spLocks noChangeArrowheads="1"/>
            </p:cNvSpPr>
            <p:nvPr/>
          </p:nvSpPr>
          <p:spPr bwMode="auto">
            <a:xfrm>
              <a:off x="4023818" y="0"/>
              <a:ext cx="1870656"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37150" tIns="137150" rIns="137150" bIns="1371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pPr>
              <a:r>
                <a:rPr lang="zh-CN" altLang="zh-CN" sz="3600" b="1">
                  <a:solidFill>
                    <a:srgbClr val="707372"/>
                  </a:solidFill>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gTLD</a:t>
              </a:r>
            </a:p>
          </p:txBody>
        </p:sp>
        <p:sp>
          <p:nvSpPr>
            <p:cNvPr id="47122" name="Google Shape;422;p33"/>
            <p:cNvSpPr>
              <a:spLocks noChangeArrowheads="1"/>
            </p:cNvSpPr>
            <p:nvPr/>
          </p:nvSpPr>
          <p:spPr bwMode="auto">
            <a:xfrm>
              <a:off x="4210884" y="1372939"/>
              <a:ext cx="1496525" cy="1378520"/>
            </a:xfrm>
            <a:prstGeom prst="roundRect">
              <a:avLst>
                <a:gd name="adj" fmla="val 10000"/>
              </a:avLst>
            </a:prstGeom>
            <a:solidFill>
              <a:schemeClr val="accent1"/>
            </a:solidFill>
            <a:ln w="25400" algn="ctr">
              <a:solidFill>
                <a:schemeClr val="bg1"/>
              </a:solidFill>
              <a:round/>
              <a:headEnd/>
              <a:tailEnd/>
            </a:ln>
          </p:spPr>
          <p:txBody>
            <a:bodyPr lIns="91425" tIns="91425" rIns="91425" bIns="91425" anchor="ctr"/>
            <a:lstStyle/>
            <a:p>
              <a:pPr eaLnBrk="0" hangingPunct="0"/>
              <a:endParaRPr lang="zh-CN" altLang="zh-CN">
                <a:latin typeface="Open Sans Light" panose="020B0306030504020204" pitchFamily="34" charset="0"/>
                <a:ea typeface="Noto Sans CJK SC Light" panose="020B0300000000000000" pitchFamily="34" charset="-122"/>
                <a:sym typeface="Open Sans Light" panose="020B0306030504020204" pitchFamily="34" charset="0"/>
              </a:endParaRPr>
            </a:p>
          </p:txBody>
        </p:sp>
        <p:sp>
          <p:nvSpPr>
            <p:cNvPr id="47123" name="Google Shape;423;p33"/>
            <p:cNvSpPr>
              <a:spLocks noChangeArrowheads="1"/>
            </p:cNvSpPr>
            <p:nvPr/>
          </p:nvSpPr>
          <p:spPr bwMode="auto">
            <a:xfrm>
              <a:off x="4251259" y="1413314"/>
              <a:ext cx="1415775" cy="129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5550" tIns="26649" rIns="35550" bIns="26649"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pPr>
              <a:r>
                <a:rPr lang="zh-CN" altLang="zh-CN" dirty="0">
                  <a:solidFill>
                    <a:srgbClr val="FAFAFA"/>
                  </a:solidFill>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通过 2012 年</a:t>
              </a:r>
              <a:br>
                <a:rPr lang="en-US" altLang="zh-CN" dirty="0">
                  <a:solidFill>
                    <a:srgbClr val="FAFAFA"/>
                  </a:solidFill>
                  <a:latin typeface="Open Sans" panose="020B0606030504020204" pitchFamily="34" charset="0"/>
                  <a:ea typeface="Open Sans" panose="020B0606030504020204" pitchFamily="34" charset="0"/>
                  <a:cs typeface="Open Sans" panose="020B0606030504020204" pitchFamily="34" charset="0"/>
                  <a:sym typeface="Open Sans Light" panose="020B0306030504020204" pitchFamily="34" charset="0"/>
                </a:rPr>
              </a:br>
              <a:r>
                <a:rPr lang="zh-CN" altLang="zh-CN" dirty="0">
                  <a:solidFill>
                    <a:srgbClr val="FAFAFA"/>
                  </a:solidFill>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申请轮次，</a:t>
              </a:r>
              <a:br>
                <a:rPr lang="en-US" altLang="zh-CN" dirty="0">
                  <a:solidFill>
                    <a:srgbClr val="FAFAFA"/>
                  </a:solidFill>
                  <a:latin typeface="Open Sans" panose="020B0606030504020204" pitchFamily="34" charset="0"/>
                  <a:ea typeface="Open Sans" panose="020B0606030504020204" pitchFamily="34" charset="0"/>
                  <a:cs typeface="Open Sans" panose="020B0606030504020204" pitchFamily="34" charset="0"/>
                  <a:sym typeface="Open Sans Light" panose="020B0306030504020204" pitchFamily="34" charset="0"/>
                </a:rPr>
              </a:br>
              <a:r>
                <a:rPr lang="zh-CN" altLang="zh-CN" dirty="0">
                  <a:solidFill>
                    <a:srgbClr val="FAFAFA"/>
                  </a:solidFill>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授权了第一批 IDN gTLD</a:t>
              </a:r>
            </a:p>
          </p:txBody>
        </p:sp>
        <p:sp>
          <p:nvSpPr>
            <p:cNvPr id="47124" name="Google Shape;424;p33"/>
            <p:cNvSpPr>
              <a:spLocks noChangeArrowheads="1"/>
            </p:cNvSpPr>
            <p:nvPr/>
          </p:nvSpPr>
          <p:spPr bwMode="auto">
            <a:xfrm>
              <a:off x="4210884" y="2963540"/>
              <a:ext cx="1496525" cy="1378520"/>
            </a:xfrm>
            <a:prstGeom prst="roundRect">
              <a:avLst>
                <a:gd name="adj" fmla="val 10000"/>
              </a:avLst>
            </a:prstGeom>
            <a:solidFill>
              <a:schemeClr val="accent1"/>
            </a:solidFill>
            <a:ln w="25400" algn="ctr">
              <a:solidFill>
                <a:schemeClr val="bg1"/>
              </a:solidFill>
              <a:round/>
              <a:headEnd/>
              <a:tailEnd/>
            </a:ln>
          </p:spPr>
          <p:txBody>
            <a:bodyPr lIns="91425" tIns="91425" rIns="91425" bIns="91425" anchor="ctr"/>
            <a:lstStyle/>
            <a:p>
              <a:pPr eaLnBrk="0" hangingPunct="0"/>
              <a:endParaRPr lang="zh-CN" altLang="zh-CN">
                <a:latin typeface="Open Sans Light" panose="020B0306030504020204" pitchFamily="34" charset="0"/>
                <a:ea typeface="Noto Sans CJK SC Light" panose="020B0300000000000000" pitchFamily="34" charset="-122"/>
                <a:sym typeface="Open Sans Light" panose="020B0306030504020204" pitchFamily="34" charset="0"/>
              </a:endParaRPr>
            </a:p>
          </p:txBody>
        </p:sp>
        <p:sp>
          <p:nvSpPr>
            <p:cNvPr id="47125" name="Google Shape;425;p33"/>
            <p:cNvSpPr>
              <a:spLocks noChangeArrowheads="1"/>
            </p:cNvSpPr>
            <p:nvPr/>
          </p:nvSpPr>
          <p:spPr bwMode="auto">
            <a:xfrm>
              <a:off x="4251259" y="3003915"/>
              <a:ext cx="1415775" cy="129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5550" tIns="26649" rIns="35550" bIns="26649"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pPr>
              <a:r>
                <a:rPr lang="zh-CN" altLang="zh-CN">
                  <a:solidFill>
                    <a:srgbClr val="FAFAFA"/>
                  </a:solidFill>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正在制定 gTLD 下一申请轮次</a:t>
              </a:r>
            </a:p>
          </p:txBody>
        </p:sp>
        <p:sp>
          <p:nvSpPr>
            <p:cNvPr id="47126" name="Google Shape;426;p33"/>
            <p:cNvSpPr>
              <a:spLocks noChangeArrowheads="1"/>
            </p:cNvSpPr>
            <p:nvPr/>
          </p:nvSpPr>
          <p:spPr bwMode="auto">
            <a:xfrm>
              <a:off x="6034774" y="0"/>
              <a:ext cx="1870656" cy="4572000"/>
            </a:xfrm>
            <a:prstGeom prst="roundRect">
              <a:avLst>
                <a:gd name="adj" fmla="val 10000"/>
              </a:avLst>
            </a:prstGeom>
            <a:solidFill>
              <a:srgbClr val="FFDECB"/>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25" tIns="91425" rIns="91425" bIns="91425" anchor="ctr"/>
            <a:lstStyle/>
            <a:p>
              <a:pPr eaLnBrk="0" hangingPunct="0"/>
              <a:endParaRPr lang="zh-CN" altLang="zh-CN">
                <a:latin typeface="Open Sans Light" panose="020B0306030504020204" pitchFamily="34" charset="0"/>
                <a:ea typeface="Noto Sans CJK SC Light" panose="020B0300000000000000" pitchFamily="34" charset="-122"/>
                <a:sym typeface="Open Sans Light" panose="020B0306030504020204" pitchFamily="34" charset="0"/>
              </a:endParaRPr>
            </a:p>
          </p:txBody>
        </p:sp>
        <p:sp>
          <p:nvSpPr>
            <p:cNvPr id="47127" name="Google Shape;427;p33"/>
            <p:cNvSpPr>
              <a:spLocks noChangeArrowheads="1"/>
            </p:cNvSpPr>
            <p:nvPr/>
          </p:nvSpPr>
          <p:spPr bwMode="auto">
            <a:xfrm>
              <a:off x="6034774" y="0"/>
              <a:ext cx="1870656"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37150" tIns="137150" rIns="137150" bIns="1371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pPr>
              <a:r>
                <a:rPr lang="zh-CN" altLang="zh-CN" sz="3600" b="1">
                  <a:solidFill>
                    <a:srgbClr val="707372"/>
                  </a:solidFill>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LGR</a:t>
              </a:r>
            </a:p>
          </p:txBody>
        </p:sp>
        <p:sp>
          <p:nvSpPr>
            <p:cNvPr id="47128" name="Google Shape;428;p33"/>
            <p:cNvSpPr>
              <a:spLocks noChangeArrowheads="1"/>
            </p:cNvSpPr>
            <p:nvPr/>
          </p:nvSpPr>
          <p:spPr bwMode="auto">
            <a:xfrm>
              <a:off x="6221840" y="1372939"/>
              <a:ext cx="1496525" cy="1378520"/>
            </a:xfrm>
            <a:prstGeom prst="roundRect">
              <a:avLst>
                <a:gd name="adj" fmla="val 10000"/>
              </a:avLst>
            </a:prstGeom>
            <a:solidFill>
              <a:schemeClr val="accent1"/>
            </a:solidFill>
            <a:ln w="25400" algn="ctr">
              <a:solidFill>
                <a:schemeClr val="bg1"/>
              </a:solidFill>
              <a:round/>
              <a:headEnd/>
              <a:tailEnd/>
            </a:ln>
          </p:spPr>
          <p:txBody>
            <a:bodyPr lIns="91425" tIns="91425" rIns="91425" bIns="91425" anchor="ctr"/>
            <a:lstStyle/>
            <a:p>
              <a:pPr eaLnBrk="0" hangingPunct="0"/>
              <a:endParaRPr lang="zh-CN" altLang="zh-CN">
                <a:latin typeface="Open Sans Light" panose="020B0306030504020204" pitchFamily="34" charset="0"/>
                <a:ea typeface="Noto Sans CJK SC Light" panose="020B0300000000000000" pitchFamily="34" charset="-122"/>
                <a:sym typeface="Open Sans Light" panose="020B0306030504020204" pitchFamily="34" charset="0"/>
              </a:endParaRPr>
            </a:p>
          </p:txBody>
        </p:sp>
        <p:sp>
          <p:nvSpPr>
            <p:cNvPr id="47129" name="Google Shape;429;p33"/>
            <p:cNvSpPr>
              <a:spLocks noChangeArrowheads="1"/>
            </p:cNvSpPr>
            <p:nvPr/>
          </p:nvSpPr>
          <p:spPr bwMode="auto">
            <a:xfrm>
              <a:off x="6262215" y="1413314"/>
              <a:ext cx="1415775" cy="129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5550" tIns="26649" rIns="35550" bIns="26649"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pPr>
              <a:r>
                <a:rPr lang="zh-CN" altLang="zh-CN">
                  <a:solidFill>
                    <a:srgbClr val="FAFAFA"/>
                  </a:solidFill>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为多种文字制定安全标签生成规则 (LGR)</a:t>
              </a:r>
            </a:p>
          </p:txBody>
        </p:sp>
        <p:sp>
          <p:nvSpPr>
            <p:cNvPr id="47130" name="Google Shape;430;p33"/>
            <p:cNvSpPr>
              <a:spLocks noChangeArrowheads="1"/>
            </p:cNvSpPr>
            <p:nvPr/>
          </p:nvSpPr>
          <p:spPr bwMode="auto">
            <a:xfrm>
              <a:off x="6221840" y="2963540"/>
              <a:ext cx="1496525" cy="1378520"/>
            </a:xfrm>
            <a:prstGeom prst="roundRect">
              <a:avLst>
                <a:gd name="adj" fmla="val 10000"/>
              </a:avLst>
            </a:prstGeom>
            <a:solidFill>
              <a:schemeClr val="accent1"/>
            </a:solidFill>
            <a:ln w="25400" algn="ctr">
              <a:solidFill>
                <a:schemeClr val="bg1"/>
              </a:solidFill>
              <a:round/>
              <a:headEnd/>
              <a:tailEnd/>
            </a:ln>
          </p:spPr>
          <p:txBody>
            <a:bodyPr lIns="91425" tIns="91425" rIns="91425" bIns="91425" anchor="ctr"/>
            <a:lstStyle/>
            <a:p>
              <a:pPr eaLnBrk="0" hangingPunct="0"/>
              <a:endParaRPr lang="zh-CN" altLang="zh-CN">
                <a:latin typeface="Open Sans Light" panose="020B0306030504020204" pitchFamily="34" charset="0"/>
                <a:ea typeface="Noto Sans CJK SC Light" panose="020B0300000000000000" pitchFamily="34" charset="-122"/>
                <a:sym typeface="Open Sans Light" panose="020B0306030504020204" pitchFamily="34" charset="0"/>
              </a:endParaRPr>
            </a:p>
          </p:txBody>
        </p:sp>
        <p:sp>
          <p:nvSpPr>
            <p:cNvPr id="47131" name="Google Shape;431;p33"/>
            <p:cNvSpPr>
              <a:spLocks noChangeArrowheads="1"/>
            </p:cNvSpPr>
            <p:nvPr/>
          </p:nvSpPr>
          <p:spPr bwMode="auto">
            <a:xfrm>
              <a:off x="6262215" y="3003915"/>
              <a:ext cx="1415775" cy="129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5550" tIns="26649" rIns="35550" bIns="26649"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pPr>
              <a:r>
                <a:rPr lang="zh-CN" altLang="zh-CN">
                  <a:solidFill>
                    <a:srgbClr val="FAFAFA"/>
                  </a:solidFill>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开发使用这些 LGR 的工具</a:t>
              </a:r>
            </a:p>
          </p:txBody>
        </p:sp>
      </p:grpSp>
      <p:sp>
        <p:nvSpPr>
          <p:cNvPr id="81924" name="Google Shape;432;p33"/>
          <p:cNvSpPr txBox="1"/>
          <p:nvPr/>
        </p:nvSpPr>
        <p:spPr>
          <a:xfrm>
            <a:off x="617538" y="5918200"/>
            <a:ext cx="7672387" cy="463550"/>
          </a:xfrm>
          <a:prstGeom prst="rect">
            <a:avLst/>
          </a:prstGeom>
          <a:noFill/>
          <a:ln>
            <a:noFill/>
          </a:ln>
        </p:spPr>
        <p:txBody>
          <a:bodyPr lIns="0" tIns="0" rIns="0" bIns="0">
            <a:norm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75000"/>
              <a:buFont typeface="Noto Sans Symbols" charset="-122"/>
              <a:buNone/>
            </a:pPr>
            <a:r>
              <a:rPr lang="zh-CN" altLang="zh-CN" sz="1800" dirty="0">
                <a:solidFill>
                  <a:schemeClr val="tx1"/>
                </a:solidFill>
                <a:latin typeface="Open Sans Light" panose="020B03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如需了解更多信息，请访问 </a:t>
            </a:r>
            <a:r>
              <a:rPr lang="zh-CN" altLang="zh-CN" sz="1800" u="sng" dirty="0">
                <a:solidFill>
                  <a:schemeClr val="tx1"/>
                </a:solidFill>
                <a:latin typeface="Open Sans Light" panose="020B0306030504020204" pitchFamily="34" charset="0"/>
                <a:ea typeface="Noto Sans CJK SC Light" panose="020B0300000000000000" pitchFamily="34" charset="-122"/>
                <a:cs typeface="Open Sans" panose="020B0606030504020204" pitchFamily="34" charset="0"/>
                <a:sym typeface="Open Sans Light" panose="020B0306030504020204" pitchFamily="34" charset="0"/>
                <a:hlinkClick r:id="rId3">
                  <a:extLst>
                    <a:ext uri="{A12FA001-AC4F-418D-AE19-62706E023703}">
                      <ahyp:hlinkClr xmlns:ahyp="http://schemas.microsoft.com/office/drawing/2018/hyperlinkcolor" val="tx"/>
                    </a:ext>
                  </a:extLst>
                </a:hlinkClick>
              </a:rPr>
              <a:t>https://icann.org/idn</a:t>
            </a:r>
            <a:r>
              <a:rPr lang="zh-CN" altLang="zh-CN" sz="1800" dirty="0">
                <a:solidFill>
                  <a:schemeClr val="tx1"/>
                </a:solidFill>
                <a:latin typeface="Open Sans Light" panose="020B03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 和 </a:t>
            </a:r>
            <a:r>
              <a:rPr lang="zh-CN" altLang="zh-CN" sz="1800" u="sng" dirty="0">
                <a:solidFill>
                  <a:schemeClr val="tx1"/>
                </a:solidFill>
                <a:latin typeface="Open Sans Light" panose="020B0306030504020204" pitchFamily="34" charset="0"/>
                <a:ea typeface="Noto Sans CJK SC Light" panose="020B0300000000000000" pitchFamily="34" charset="-122"/>
                <a:cs typeface="Open Sans" panose="020B0606030504020204" pitchFamily="34" charset="0"/>
                <a:sym typeface="Open Sans Light" panose="020B0306030504020204" pitchFamily="34" charset="0"/>
                <a:hlinkClick r:id="rId4">
                  <a:extLst>
                    <a:ext uri="{A12FA001-AC4F-418D-AE19-62706E023703}">
                      <ahyp:hlinkClr xmlns:ahyp="http://schemas.microsoft.com/office/drawing/2018/hyperlinkcolor" val="tx"/>
                    </a:ext>
                  </a:extLst>
                </a:hlinkClick>
              </a:rPr>
              <a:t>https://icann.org/ua</a:t>
            </a:r>
            <a:r>
              <a:rPr lang="zh-CN" altLang="zh-CN" sz="1800" dirty="0">
                <a:solidFill>
                  <a:schemeClr val="tx1"/>
                </a:solidFill>
                <a:latin typeface="Open Sans Light" panose="020B03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Google Shape;400;p32"/>
          <p:cNvSpPr>
            <a:spLocks noGrp="1" noChangeArrowheads="1"/>
          </p:cNvSpPr>
          <p:nvPr>
            <p:ph type="title" idx="4294967295"/>
          </p:nvPr>
        </p:nvSpPr>
        <p:spPr bwMode="auto">
          <a:xfrm>
            <a:off x="320675" y="274638"/>
            <a:ext cx="86995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新</a:t>
            </a:r>
            <a:r>
              <a:rPr lang="zh-CN" altLang="zh-CN" sz="2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a:t>
            </a:r>
            <a:r>
              <a:rPr lang="zh-CN" altLang="zh-CN" sz="2800" b="1"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gTLD</a:t>
            </a:r>
            <a:r>
              <a:rPr lang="zh-CN" altLang="zh-CN" sz="2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a:t>
            </a: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项目：下一轮次</a:t>
            </a:r>
          </a:p>
        </p:txBody>
      </p:sp>
      <p:sp>
        <p:nvSpPr>
          <p:cNvPr id="83971" name="Google Shape;401;p32"/>
          <p:cNvSpPr txBox="1">
            <a:spLocks noGrp="1"/>
          </p:cNvSpPr>
          <p:nvPr>
            <p:ph type="body" idx="4294967295"/>
          </p:nvPr>
        </p:nvSpPr>
        <p:spPr>
          <a:xfrm>
            <a:off x="320675" y="1082675"/>
            <a:ext cx="8450263" cy="4856163"/>
          </a:xfrm>
          <a:prstGeom prst="rect">
            <a:avLst/>
          </a:prstGeom>
          <a:ln cap="flat" algn="ctr">
            <a:round/>
            <a:headEnd type="none" w="med" len="med"/>
            <a:tailEnd type="none" w="med" len="med"/>
          </a:ln>
        </p:spPr>
        <p:txBody>
          <a:bodyPr lIns="91425" tIns="45700" rIns="91425" bIns="45700"/>
          <a:lstStyle/>
          <a:p>
            <a:pPr marL="376237" indent="-285750" algn="just" eaLnBrk="1" hangingPunct="1">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获得包括国际化域名 (IDN) 在内的新通用顶级域 (Generic Top-Level Domain, gTLD) 的新机会即将出现</a:t>
            </a:r>
          </a:p>
          <a:p>
            <a:pPr marL="273050" indent="-182563" algn="just" eaLnBrk="1" hangingPunct="1">
              <a:buClr>
                <a:srgbClr val="D57800"/>
              </a:buClr>
              <a:buSzPts val="1700"/>
              <a:buFont typeface="Merriweather Sans" charset="0"/>
              <a:buChar char="*"/>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algn="just" eaLnBrk="1" hangingPunct="1">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下一轮次的申请窗口预计将于 2026 年第二季度开放</a:t>
            </a:r>
          </a:p>
          <a:p>
            <a:pPr marL="273050" indent="-182563" algn="just" eaLnBrk="1" hangingPunct="1">
              <a:buClr>
                <a:srgbClr val="D57800"/>
              </a:buClr>
              <a:buSzPts val="1700"/>
              <a:buFont typeface="Merriweather Sans" charset="0"/>
              <a:buNone/>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algn="just" eaLnBrk="1" hangingPunct="1">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域名系统 (DNS) 的下一次扩展将使个人和组织能够管理其在互联网上的影响力和身份</a:t>
            </a:r>
          </a:p>
          <a:p>
            <a:pPr marL="273050" indent="-182563" algn="just" eaLnBrk="1" hangingPunct="1">
              <a:buClr>
                <a:srgbClr val="D57800"/>
              </a:buClr>
              <a:buSzPts val="1700"/>
              <a:buFont typeface="Merriweather Sans" charset="0"/>
              <a:buNone/>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algn="just" eaLnBrk="1" hangingPunct="1">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各种语言和文字的域名将有助于建立网络数字包容性 </a:t>
            </a:r>
          </a:p>
          <a:p>
            <a:pPr marL="273050" indent="-182563" algn="just" eaLnBrk="1" hangingPunct="1">
              <a:buClr>
                <a:srgbClr val="D57800"/>
              </a:buClr>
              <a:buSzPts val="1700"/>
              <a:buFont typeface="Merriweather Sans" charset="0"/>
              <a:buChar char="*"/>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algn="just" eaLnBrk="1" hangingPunct="1">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申请人支持计划 (Applicant Support Program, ASP) 将惠及欠服务地区和新兴市场的申请人</a:t>
            </a:r>
          </a:p>
          <a:p>
            <a:pPr marL="833437" lvl="1" indent="-285750" algn="just" eaLnBrk="1" hangingPunct="1">
              <a:buClr>
                <a:schemeClr val="accent1">
                  <a:lumMod val="75000"/>
                </a:schemeClr>
              </a:buClr>
              <a:buFont typeface="Open Sans Light" panose="020B0306030504020204" pitchFamily="34" charset="0"/>
              <a:buChar char="*"/>
            </a:pPr>
            <a:r>
              <a:rPr lang="zh-CN" altLang="zh-CN" sz="16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包括为合格申请人提供资金和非资金支持</a:t>
            </a:r>
          </a:p>
          <a:p>
            <a:pPr marL="273050" indent="-182563" algn="just" eaLnBrk="1" hangingPunct="1">
              <a:buClr>
                <a:srgbClr val="D57800"/>
              </a:buClr>
              <a:buSzPts val="1700"/>
              <a:buFont typeface="Merriweather Sans" charset="0"/>
              <a:buChar char="*"/>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algn="just" eaLnBrk="1" hangingPunct="1">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了解更多信息：</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hlinkClick r:id="rId3"/>
              </a:rPr>
              <a:t>https://newgtlds.icann.org/en/next-round</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a:t>
            </a:r>
            <a:endParaRPr lang="en-US" altLang="zh-CN" sz="12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Google Shape;437;p34"/>
          <p:cNvSpPr>
            <a:spLocks noGrp="1" noChangeArrowheads="1"/>
          </p:cNvSpPr>
          <p:nvPr>
            <p:ph type="title" idx="4294967295"/>
          </p:nvPr>
        </p:nvSpPr>
        <p:spPr bwMode="auto">
          <a:xfrm>
            <a:off x="320675" y="274638"/>
            <a:ext cx="84502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参与</a:t>
            </a:r>
            <a:r>
              <a:rPr lang="zh-CN" altLang="zh-CN" sz="2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a:t>
            </a:r>
            <a:r>
              <a:rPr lang="zh-CN" altLang="zh-CN" sz="2800" b="1"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UA</a:t>
            </a: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a:t>
            </a:r>
          </a:p>
        </p:txBody>
      </p:sp>
      <p:sp>
        <p:nvSpPr>
          <p:cNvPr id="86019" name="Google Shape;438;p34"/>
          <p:cNvSpPr/>
          <p:nvPr/>
        </p:nvSpPr>
        <p:spPr>
          <a:xfrm>
            <a:off x="6318250" y="1541463"/>
            <a:ext cx="2825750" cy="2927350"/>
          </a:xfrm>
          <a:prstGeom prst="rect">
            <a:avLst/>
          </a:prstGeom>
          <a:solidFill>
            <a:schemeClr val="accent1"/>
          </a:solidFill>
          <a:ln>
            <a:noFill/>
          </a:ln>
        </p:spPr>
        <p:txBody>
          <a:bodyPr lIns="274300" tIns="45700" rIns="274300"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zh-CN"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rPr>
              <a:t>普遍适用性指导小组相关信息和最新进展：</a:t>
            </a:r>
            <a:r>
              <a:rPr lang="zh-CN" altLang="zh-CN" sz="1800" dirty="0">
                <a:solidFill>
                  <a:srgbClr val="FFFFFF"/>
                </a:solidFill>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www.uasg.tech </a:t>
            </a:r>
          </a:p>
        </p:txBody>
      </p:sp>
      <p:sp>
        <p:nvSpPr>
          <p:cNvPr id="49156" name="Google Shape;439;p34"/>
          <p:cNvSpPr>
            <a:spLocks noChangeArrowheads="1"/>
          </p:cNvSpPr>
          <p:nvPr/>
        </p:nvSpPr>
        <p:spPr bwMode="auto">
          <a:xfrm>
            <a:off x="320675" y="1319213"/>
            <a:ext cx="5816600"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lvl1pPr marL="342900" indent="-3429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Font typeface="Arial" panose="020B0604020202020204" pitchFamily="34" charset="0"/>
              <a:buChar char="•"/>
            </a:pPr>
            <a:r>
              <a:rPr lang="zh-CN" altLang="zh-CN" sz="1800" dirty="0">
                <a:solidFill>
                  <a:schemeClr val="tx1"/>
                </a:solidFill>
                <a:latin typeface="Open Sans Light" panose="020B0306030504020204" pitchFamily="34" charset="0"/>
                <a:ea typeface="Noto Sans CJK SC Light" panose="020B0300000000000000" pitchFamily="34" charset="-122"/>
                <a:sym typeface="Open Sans Light" panose="020B0306030504020204" pitchFamily="34" charset="0"/>
              </a:rPr>
              <a:t>如需了解有关 </a:t>
            </a:r>
            <a:r>
              <a:rPr lang="zh-CN" altLang="zh-CN" sz="1800" dirty="0">
                <a:solidFill>
                  <a:schemeClr val="tx1"/>
                </a:solidFill>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rPr>
              <a:t>UA</a:t>
            </a:r>
            <a:r>
              <a:rPr lang="zh-CN" altLang="zh-CN" sz="1800" dirty="0">
                <a:solidFill>
                  <a:schemeClr val="tx1"/>
                </a:solidFill>
                <a:latin typeface="Open Sans Light" panose="020B0306030504020204" pitchFamily="34" charset="0"/>
                <a:ea typeface="Noto Sans CJK SC Light" panose="020B0300000000000000" pitchFamily="34" charset="-122"/>
                <a:sym typeface="Open Sans Light" panose="020B0306030504020204" pitchFamily="34" charset="0"/>
              </a:rPr>
              <a:t> 的更多信息，请发送电子邮件至 </a:t>
            </a:r>
            <a:r>
              <a:rPr lang="zh-CN" altLang="zh-CN" sz="1800" u="sng" dirty="0">
                <a:solidFill>
                  <a:schemeClr val="tx1"/>
                </a:solidFill>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hlinkClick r:id="rId3">
                  <a:extLst>
                    <a:ext uri="{A12FA001-AC4F-418D-AE19-62706E023703}">
                      <ahyp:hlinkClr xmlns:ahyp="http://schemas.microsoft.com/office/drawing/2018/hyperlinkcolor" val="tx"/>
                    </a:ext>
                  </a:extLst>
                </a:hlinkClick>
              </a:rPr>
              <a:t>info@uasg.tech</a:t>
            </a:r>
            <a:r>
              <a:rPr lang="zh-CN" altLang="zh-CN" sz="1800" dirty="0">
                <a:solidFill>
                  <a:schemeClr val="tx1"/>
                </a:solidFill>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rPr>
              <a:t> </a:t>
            </a:r>
            <a:r>
              <a:rPr lang="zh-CN" altLang="zh-CN" sz="1800" dirty="0">
                <a:solidFill>
                  <a:schemeClr val="tx1"/>
                </a:solidFill>
                <a:latin typeface="Open Sans Light" panose="020B0306030504020204" pitchFamily="34" charset="0"/>
                <a:ea typeface="Noto Sans CJK SC Light" panose="020B0300000000000000" pitchFamily="34" charset="-122"/>
                <a:sym typeface="Open Sans Light" panose="020B0306030504020204" pitchFamily="34" charset="0"/>
              </a:rPr>
              <a:t>或 </a:t>
            </a:r>
            <a:r>
              <a:rPr lang="zh-CN" altLang="zh-CN" sz="1800" u="sng" dirty="0">
                <a:solidFill>
                  <a:schemeClr val="tx1"/>
                </a:solidFill>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hlinkClick r:id="rId4">
                  <a:extLst>
                    <a:ext uri="{A12FA001-AC4F-418D-AE19-62706E023703}">
                      <ahyp:hlinkClr xmlns:ahyp="http://schemas.microsoft.com/office/drawing/2018/hyperlinkcolor" val="tx"/>
                    </a:ext>
                  </a:extLst>
                </a:hlinkClick>
              </a:rPr>
              <a:t>UAProgram@icann.org</a:t>
            </a:r>
            <a:r>
              <a:rPr lang="zh-CN" altLang="zh-CN" sz="1800" dirty="0">
                <a:solidFill>
                  <a:schemeClr val="tx1"/>
                </a:solidFill>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rPr>
              <a:t> </a:t>
            </a:r>
          </a:p>
          <a:p>
            <a:pPr eaLnBrk="1" hangingPunct="1">
              <a:spcBef>
                <a:spcPts val="400"/>
              </a:spcBef>
              <a:buFont typeface="Arial" panose="020B0604020202020204" pitchFamily="34" charset="0"/>
              <a:buChar char="•"/>
            </a:pPr>
            <a:r>
              <a:rPr lang="zh-CN" altLang="zh-CN" sz="1800" dirty="0">
                <a:solidFill>
                  <a:schemeClr val="tx1"/>
                </a:solidFill>
                <a:latin typeface="Open Sans Light" panose="020B0306030504020204" pitchFamily="34" charset="0"/>
                <a:ea typeface="Noto Sans CJK SC Light" panose="020B0300000000000000" pitchFamily="34" charset="-122"/>
                <a:sym typeface="Open Sans Light" panose="020B0306030504020204" pitchFamily="34" charset="0"/>
              </a:rPr>
              <a:t>访问所有 </a:t>
            </a:r>
            <a:r>
              <a:rPr lang="zh-CN" altLang="zh-CN" sz="1800" dirty="0">
                <a:solidFill>
                  <a:schemeClr val="tx1"/>
                </a:solidFill>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rPr>
              <a:t>UASG</a:t>
            </a:r>
            <a:r>
              <a:rPr lang="zh-CN" altLang="zh-CN" sz="1800" dirty="0">
                <a:solidFill>
                  <a:schemeClr val="tx1"/>
                </a:solidFill>
                <a:latin typeface="Open Sans Light" panose="020B0306030504020204" pitchFamily="34" charset="0"/>
                <a:ea typeface="Noto Sans CJK SC Light" panose="020B0300000000000000" pitchFamily="34" charset="-122"/>
                <a:sym typeface="Open Sans Light" panose="020B0306030504020204" pitchFamily="34" charset="0"/>
              </a:rPr>
              <a:t> 文件和演示文稿：</a:t>
            </a:r>
            <a:r>
              <a:rPr lang="zh-CN" altLang="zh-CN" sz="1800" u="sng" dirty="0">
                <a:solidFill>
                  <a:schemeClr val="tx1"/>
                </a:solidFill>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hlinkClick r:id="rId5">
                  <a:extLst>
                    <a:ext uri="{A12FA001-AC4F-418D-AE19-62706E023703}">
                      <ahyp:hlinkClr xmlns:ahyp="http://schemas.microsoft.com/office/drawing/2018/hyperlinkcolor" val="tx"/>
                    </a:ext>
                  </a:extLst>
                </a:hlinkClick>
              </a:rPr>
              <a:t>https://uasg.tech</a:t>
            </a:r>
          </a:p>
          <a:p>
            <a:pPr eaLnBrk="1" hangingPunct="1">
              <a:spcBef>
                <a:spcPts val="400"/>
              </a:spcBef>
              <a:buFont typeface="Arial" panose="020B0604020202020204" pitchFamily="34" charset="0"/>
              <a:buChar char="•"/>
            </a:pPr>
            <a:r>
              <a:rPr lang="zh-CN" altLang="zh-CN" sz="1800" dirty="0">
                <a:solidFill>
                  <a:schemeClr val="tx1"/>
                </a:solidFill>
                <a:latin typeface="Open Sans Light" panose="020B0306030504020204" pitchFamily="34" charset="0"/>
                <a:ea typeface="Noto Sans CJK SC Light" panose="020B0300000000000000" pitchFamily="34" charset="-122"/>
                <a:sym typeface="Open Sans Light" panose="020B0306030504020204" pitchFamily="34" charset="0"/>
              </a:rPr>
              <a:t>从 </a:t>
            </a:r>
            <a:r>
              <a:rPr lang="zh-CN" altLang="zh-CN" sz="1800" dirty="0">
                <a:solidFill>
                  <a:schemeClr val="tx1"/>
                </a:solidFill>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rPr>
              <a:t>ICANN</a:t>
            </a:r>
            <a:r>
              <a:rPr lang="zh-CN" altLang="zh-CN" sz="1800" dirty="0">
                <a:solidFill>
                  <a:schemeClr val="tx1"/>
                </a:solidFill>
                <a:latin typeface="Open Sans Light" panose="020B0306030504020204" pitchFamily="34" charset="0"/>
                <a:ea typeface="Noto Sans CJK SC Light" panose="020B0300000000000000" pitchFamily="34" charset="-122"/>
                <a:sym typeface="Open Sans Light" panose="020B0306030504020204" pitchFamily="34" charset="0"/>
              </a:rPr>
              <a:t> 社群维基页面访问正在进行的工作的详细信息：</a:t>
            </a:r>
            <a:r>
              <a:rPr lang="zh-CN" altLang="zh-CN" sz="1800" u="sng" dirty="0">
                <a:solidFill>
                  <a:schemeClr val="tx1"/>
                </a:solidFill>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hlinkClick r:id="rId6">
                  <a:extLst>
                    <a:ext uri="{A12FA001-AC4F-418D-AE19-62706E023703}">
                      <ahyp:hlinkClr xmlns:ahyp="http://schemas.microsoft.com/office/drawing/2018/hyperlinkcolor" val="tx"/>
                    </a:ext>
                  </a:extLst>
                </a:hlinkClick>
              </a:rPr>
              <a:t>https://community.icann.org/display/TUA</a:t>
            </a:r>
          </a:p>
          <a:p>
            <a:pPr eaLnBrk="1" hangingPunct="1">
              <a:spcBef>
                <a:spcPts val="400"/>
              </a:spcBef>
              <a:buFont typeface="Arial" panose="020B0604020202020204" pitchFamily="34" charset="0"/>
              <a:buChar char="•"/>
            </a:pPr>
            <a:r>
              <a:rPr lang="zh-CN" altLang="zh-CN" sz="1800" dirty="0">
                <a:solidFill>
                  <a:schemeClr val="tx1"/>
                </a:solidFill>
                <a:latin typeface="Open Sans Light" panose="020B0306030504020204" pitchFamily="34" charset="0"/>
                <a:ea typeface="Noto Sans CJK SC Light" panose="020B0300000000000000" pitchFamily="34" charset="-122"/>
                <a:sym typeface="Open Sans Light" panose="020B0306030504020204" pitchFamily="34" charset="0"/>
              </a:rPr>
              <a:t>订阅 </a:t>
            </a:r>
            <a:r>
              <a:rPr lang="zh-CN" altLang="zh-CN" sz="1800" dirty="0">
                <a:solidFill>
                  <a:schemeClr val="tx1"/>
                </a:solidFill>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rPr>
              <a:t>UA</a:t>
            </a:r>
            <a:r>
              <a:rPr lang="zh-CN" altLang="zh-CN" sz="1800" dirty="0">
                <a:solidFill>
                  <a:schemeClr val="tx1"/>
                </a:solidFill>
                <a:latin typeface="Open Sans Light" panose="020B0306030504020204" pitchFamily="34" charset="0"/>
                <a:ea typeface="Noto Sans CJK SC Light" panose="020B0300000000000000" pitchFamily="34" charset="-122"/>
                <a:sym typeface="Open Sans Light" panose="020B0306030504020204" pitchFamily="34" charset="0"/>
              </a:rPr>
              <a:t> 讨论列表：</a:t>
            </a:r>
            <a:r>
              <a:rPr lang="zh-CN" altLang="zh-CN" sz="1800" u="sng" dirty="0">
                <a:solidFill>
                  <a:schemeClr val="tx1"/>
                </a:solidFill>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hlinkClick r:id="rId7">
                  <a:extLst>
                    <a:ext uri="{A12FA001-AC4F-418D-AE19-62706E023703}">
                      <ahyp:hlinkClr xmlns:ahyp="http://schemas.microsoft.com/office/drawing/2018/hyperlinkcolor" val="tx"/>
                    </a:ext>
                  </a:extLst>
                </a:hlinkClick>
              </a:rPr>
              <a:t>https://uasg.tech/subscribe</a:t>
            </a:r>
          </a:p>
          <a:p>
            <a:pPr eaLnBrk="1" hangingPunct="1">
              <a:spcBef>
                <a:spcPts val="400"/>
              </a:spcBef>
              <a:buFont typeface="Arial" panose="020B0604020202020204" pitchFamily="34" charset="0"/>
              <a:buChar char="•"/>
            </a:pPr>
            <a:r>
              <a:rPr lang="zh-CN" altLang="zh-CN" sz="1800" dirty="0">
                <a:solidFill>
                  <a:schemeClr val="tx1"/>
                </a:solidFill>
                <a:latin typeface="Open Sans Light" panose="020B0306030504020204" pitchFamily="34" charset="0"/>
                <a:ea typeface="Noto Sans CJK SC Light" panose="020B0300000000000000" pitchFamily="34" charset="-122"/>
                <a:sym typeface="Open Sans Light" panose="020B0306030504020204" pitchFamily="34" charset="0"/>
              </a:rPr>
              <a:t>在</a:t>
            </a:r>
            <a:r>
              <a:rPr lang="zh-CN" altLang="zh-CN" sz="1800" u="sng" dirty="0">
                <a:solidFill>
                  <a:schemeClr val="tx1"/>
                </a:solidFill>
                <a:latin typeface="Open Sans Light" panose="020B0306030504020204" pitchFamily="34" charset="0"/>
                <a:ea typeface="Noto Sans CJK SC Light" panose="020B0300000000000000" pitchFamily="34" charset="-122"/>
                <a:sym typeface="Open Sans Light" panose="020B0306030504020204" pitchFamily="34" charset="0"/>
                <a:hlinkClick r:id="rId8">
                  <a:extLst>
                    <a:ext uri="{A12FA001-AC4F-418D-AE19-62706E023703}">
                      <ahyp:hlinkClr xmlns:ahyp="http://schemas.microsoft.com/office/drawing/2018/hyperlinkcolor" val="tx"/>
                    </a:ext>
                  </a:extLst>
                </a:hlinkClick>
              </a:rPr>
              <a:t>此处</a:t>
            </a:r>
            <a:r>
              <a:rPr lang="zh-CN" altLang="zh-CN" sz="1800" dirty="0">
                <a:solidFill>
                  <a:schemeClr val="tx1"/>
                </a:solidFill>
                <a:latin typeface="Open Sans Light" panose="020B0306030504020204" pitchFamily="34" charset="0"/>
                <a:ea typeface="Noto Sans CJK SC Light" panose="020B0300000000000000" pitchFamily="34" charset="-122"/>
                <a:sym typeface="Open Sans Light" panose="020B0306030504020204" pitchFamily="34" charset="0"/>
              </a:rPr>
              <a:t>注册参加 </a:t>
            </a:r>
            <a:r>
              <a:rPr lang="zh-CN" altLang="zh-CN" sz="1800" dirty="0">
                <a:solidFill>
                  <a:schemeClr val="tx1"/>
                </a:solidFill>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rPr>
              <a:t>UA</a:t>
            </a:r>
            <a:r>
              <a:rPr lang="zh-CN" altLang="zh-CN" sz="1800" dirty="0">
                <a:solidFill>
                  <a:schemeClr val="tx1"/>
                </a:solidFill>
                <a:latin typeface="Open Sans Light" panose="020B0306030504020204" pitchFamily="34" charset="0"/>
                <a:ea typeface="Noto Sans CJK SC Light" panose="020B0300000000000000" pitchFamily="34" charset="-122"/>
                <a:sym typeface="Open Sans Light" panose="020B0306030504020204" pitchFamily="34" charset="0"/>
              </a:rPr>
              <a:t> 工作组</a:t>
            </a:r>
          </a:p>
          <a:p>
            <a:pPr eaLnBrk="1" hangingPunct="1">
              <a:spcBef>
                <a:spcPts val="400"/>
              </a:spcBef>
              <a:buFont typeface="Arial" panose="020B0604020202020204" pitchFamily="34" charset="0"/>
              <a:buChar char="•"/>
            </a:pPr>
            <a:r>
              <a:rPr lang="zh-CN" altLang="zh-CN" sz="1800" dirty="0">
                <a:solidFill>
                  <a:schemeClr val="tx1"/>
                </a:solidFill>
                <a:latin typeface="Open Sans Light" panose="020B0306030504020204" pitchFamily="34" charset="0"/>
                <a:ea typeface="Noto Sans CJK SC Light" panose="020B0300000000000000" pitchFamily="34" charset="-122"/>
                <a:sym typeface="Open Sans Light" panose="020B0306030504020204" pitchFamily="34" charset="0"/>
              </a:rPr>
              <a:t>在社交媒体上关注 </a:t>
            </a:r>
            <a:r>
              <a:rPr lang="zh-CN" altLang="zh-CN" sz="1800" dirty="0">
                <a:solidFill>
                  <a:schemeClr val="tx1"/>
                </a:solidFill>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rPr>
              <a:t>UASG</a:t>
            </a:r>
            <a:r>
              <a:rPr lang="zh-CN" altLang="zh-CN" sz="1800" dirty="0">
                <a:solidFill>
                  <a:schemeClr val="tx1"/>
                </a:solidFill>
                <a:latin typeface="Open Sans Light" panose="020B0306030504020204" pitchFamily="34" charset="0"/>
                <a:ea typeface="Noto Sans CJK SC Light" panose="020B0300000000000000" pitchFamily="34" charset="-122"/>
                <a:sym typeface="Open Sans Light" panose="020B0306030504020204" pitchFamily="34" charset="0"/>
              </a:rPr>
              <a:t>，并使用主题标签 </a:t>
            </a:r>
            <a:r>
              <a:rPr lang="zh-CN" altLang="zh-CN" sz="1800" dirty="0">
                <a:solidFill>
                  <a:schemeClr val="tx1"/>
                </a:solidFill>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rPr>
              <a:t>#Internet4All：</a:t>
            </a:r>
          </a:p>
          <a:p>
            <a:pPr eaLnBrk="1" hangingPunct="1">
              <a:spcBef>
                <a:spcPts val="400"/>
              </a:spcBef>
              <a:buFont typeface="Arial" panose="020B0604020202020204" pitchFamily="34" charset="0"/>
              <a:buChar char="•"/>
            </a:pPr>
            <a:endParaRPr lang="en-US" altLang="zh-CN" sz="1800" dirty="0">
              <a:solidFill>
                <a:schemeClr val="tx1"/>
              </a:solidFill>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p:txBody>
      </p:sp>
      <p:sp>
        <p:nvSpPr>
          <p:cNvPr id="49157" name="TextBox 1"/>
          <p:cNvSpPr>
            <a:spLocks noChangeArrowheads="1"/>
          </p:cNvSpPr>
          <p:nvPr/>
        </p:nvSpPr>
        <p:spPr bwMode="auto">
          <a:xfrm>
            <a:off x="683568" y="4221088"/>
            <a:ext cx="726281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lvl="3" eaLnBrk="1" hangingPunct="1">
              <a:spcBef>
                <a:spcPts val="400"/>
              </a:spcBef>
            </a:pPr>
            <a:r>
              <a:rPr lang="zh-CN"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rPr>
              <a:t>X（以前的 Twitter）：@UASGTech</a:t>
            </a:r>
          </a:p>
          <a:p>
            <a:pPr eaLnBrk="1" hangingPunct="1">
              <a:spcBef>
                <a:spcPts val="400"/>
              </a:spcBef>
            </a:pPr>
            <a:r>
              <a:rPr lang="zh-CN"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rPr>
              <a:t>LinkedIn：https://www.linkedin.com/company/uasgtech/</a:t>
            </a:r>
          </a:p>
          <a:p>
            <a:pPr eaLnBrk="1" hangingPunct="1">
              <a:spcBef>
                <a:spcPts val="400"/>
              </a:spcBef>
            </a:pPr>
            <a:r>
              <a:rPr lang="zh-CN"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rPr>
              <a:t>Facebook：https://www.facebook.com/uasgtech/</a:t>
            </a:r>
          </a:p>
          <a:p>
            <a:pPr eaLnBrk="1" hangingPunct="1"/>
            <a:endParaRPr lang="en-US" altLang="zh-CN" dirty="0">
              <a:latin typeface="Open Sans Light" panose="020B0306030504020204" pitchFamily="34" charset="0"/>
              <a:ea typeface="Noto Sans CJK SC Light" panose="020B0300000000000000" pitchFamily="34" charset="-122"/>
              <a:sym typeface="Open Sans Light" panose="020B0306030504020204" pitchFamily="34"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Google Shape;444;p35"/>
          <p:cNvSpPr>
            <a:spLocks noGrp="1" noChangeArrowheads="1"/>
          </p:cNvSpPr>
          <p:nvPr>
            <p:ph type="title" idx="4294967295"/>
          </p:nvPr>
        </p:nvSpPr>
        <p:spPr bwMode="auto">
          <a:xfrm>
            <a:off x="320675" y="274638"/>
            <a:ext cx="86995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参加</a:t>
            </a:r>
            <a:r>
              <a:rPr lang="zh-CN" altLang="zh-CN" sz="2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a:t>
            </a:r>
            <a:r>
              <a:rPr lang="zh-CN" altLang="zh-CN" sz="2800" b="1"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ICANN</a:t>
            </a:r>
            <a:r>
              <a:rPr lang="zh-CN" altLang="zh-CN" sz="2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a:t>
            </a: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英才计划和新生代计划  </a:t>
            </a:r>
          </a:p>
        </p:txBody>
      </p:sp>
      <p:sp>
        <p:nvSpPr>
          <p:cNvPr id="88067" name="Google Shape;445;p35"/>
          <p:cNvSpPr txBox="1">
            <a:spLocks noGrp="1"/>
          </p:cNvSpPr>
          <p:nvPr>
            <p:ph type="body" idx="4294967295"/>
          </p:nvPr>
        </p:nvSpPr>
        <p:spPr>
          <a:xfrm>
            <a:off x="320675" y="1319213"/>
            <a:ext cx="8450263" cy="4621212"/>
          </a:xfrm>
          <a:prstGeom prst="rect">
            <a:avLst/>
          </a:prstGeom>
          <a:ln cap="flat" algn="ctr">
            <a:round/>
            <a:headEnd type="none" w="med" len="med"/>
            <a:tailEnd type="none" w="med" len="med"/>
          </a:ln>
        </p:spPr>
        <p:txBody>
          <a:bodyPr lIns="91425" tIns="45700" rIns="91425" bIns="45700"/>
          <a:lstStyle/>
          <a:p>
            <a:pPr marL="273050" indent="-182563" eaLnBrk="1" hangingPunct="1">
              <a:buClr>
                <a:srgbClr val="D57800"/>
              </a:buClr>
              <a:buSzPts val="1700"/>
              <a:buFont typeface="Merriweather Sans" charset="0"/>
              <a:buNone/>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algn="just" eaLnBrk="1" hangingPunct="1">
              <a:spcBef>
                <a:spcPts val="4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rPr>
              <a:t>ICANN 英才计划旨在帮助来自欠服务地区和代表不充分的社群的人员有机会成为 ICANN 社群中的活跃分子，从而加强多利益相关方模型的多样化</a:t>
            </a:r>
          </a:p>
          <a:p>
            <a:pPr marL="650875" lvl="1" indent="-285750" algn="just"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rPr>
              <a:t>申请参加 </a:t>
            </a:r>
            <a:r>
              <a:rPr lang="zh-CN" altLang="zh-CN" sz="1800" u="sng" dirty="0">
                <a:solidFill>
                  <a:srgbClr val="FF9E1B"/>
                </a:solidFill>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hlinkClick r:id="rId3"/>
              </a:rPr>
              <a:t>ICANN 英才计划</a:t>
            </a:r>
          </a:p>
          <a:p>
            <a:pPr marL="273050" indent="-182563" algn="just" eaLnBrk="1" hangingPunct="1">
              <a:spcBef>
                <a:spcPts val="400"/>
              </a:spcBef>
              <a:buClr>
                <a:srgbClr val="D57800"/>
              </a:buClr>
              <a:buSzPts val="17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algn="just" eaLnBrk="1" hangingPunct="1">
              <a:spcBef>
                <a:spcPts val="4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rPr>
              <a:t>ICANN 组织正在寻找愿意积极投身于地区社群的工作，致力于构建全球互联网政策未来前景的下一代新生力量。ICANN 每天都</a:t>
            </a:r>
            <a:r>
              <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rPr>
              <a:t>会有很多</a:t>
            </a:r>
            <a:r>
              <a:rPr lang="zh-CN"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rPr>
              <a:t>重要工作</a:t>
            </a:r>
          </a:p>
          <a:p>
            <a:pPr marL="650875" lvl="1" indent="-285750" eaLnBrk="1" hangingPunct="1">
              <a:spcBef>
                <a:spcPts val="35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rPr>
              <a:t>申请参加 </a:t>
            </a:r>
            <a:r>
              <a:rPr lang="zh-CN" altLang="zh-CN" sz="1800" u="sng" dirty="0">
                <a:solidFill>
                  <a:srgbClr val="FF9E1B"/>
                </a:solidFill>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hlinkClick r:id="rId4"/>
              </a:rPr>
              <a:t>ICANN 新生代计划</a:t>
            </a:r>
          </a:p>
          <a:p>
            <a:pPr marL="273050" indent="-182563" eaLnBrk="1" hangingPunct="1">
              <a:spcBef>
                <a:spcPts val="400"/>
              </a:spcBef>
              <a:buClr>
                <a:srgbClr val="D57800"/>
              </a:buClr>
              <a:buSzPts val="17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1096963" lvl="3" indent="-106363" eaLnBrk="1" hangingPunct="1">
              <a:spcBef>
                <a:spcPts val="275"/>
              </a:spcBef>
              <a:buClr>
                <a:srgbClr val="D57800"/>
              </a:buClr>
              <a:buSzPts val="1100"/>
              <a:buFont typeface="Merriweather Sans" charset="0"/>
              <a:buNone/>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87;p2"/>
          <p:cNvSpPr>
            <a:spLocks noGrp="1" noChangeArrowheads="1"/>
          </p:cNvSpPr>
          <p:nvPr>
            <p:ph type="title" idx="4294967295"/>
          </p:nvPr>
        </p:nvSpPr>
        <p:spPr bwMode="auto">
          <a:xfrm>
            <a:off x="320675" y="274638"/>
            <a:ext cx="84502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多语言，数字包容的关键</a:t>
            </a:r>
          </a:p>
        </p:txBody>
      </p:sp>
      <p:sp>
        <p:nvSpPr>
          <p:cNvPr id="17411" name="Google Shape;88;p2"/>
          <p:cNvSpPr txBox="1">
            <a:spLocks noGrp="1"/>
          </p:cNvSpPr>
          <p:nvPr>
            <p:ph type="body" idx="4294967295"/>
          </p:nvPr>
        </p:nvSpPr>
        <p:spPr>
          <a:xfrm>
            <a:off x="320675" y="1319213"/>
            <a:ext cx="8502650" cy="4621212"/>
          </a:xfrm>
          <a:prstGeom prst="rect">
            <a:avLst/>
          </a:prstGeom>
          <a:ln cap="flat" algn="ctr">
            <a:round/>
            <a:headEnd type="none" w="med" len="med"/>
            <a:tailEnd type="none" w="med" len="med"/>
          </a:ln>
        </p:spPr>
        <p:txBody>
          <a:bodyPr lIns="91425" tIns="45700" rIns="91425" bIns="45700"/>
          <a:lstStyle/>
          <a:p>
            <a:pPr marL="457200" indent="-336550" algn="just" eaLnBrk="1" hangingPunct="1">
              <a:spcBef>
                <a:spcPts val="400"/>
              </a:spcBef>
              <a:buClr>
                <a:srgbClr val="D57800"/>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语言多样化的互联网通过弥合数字鸿沟，极大地促进了知识型社会的发展</a:t>
            </a:r>
          </a:p>
          <a:p>
            <a:pPr marL="457200" indent="-336550" algn="just" eaLnBrk="1" hangingPunct="1">
              <a:buClr>
                <a:srgbClr val="D57800"/>
              </a:buClr>
              <a:buSzPts val="1700"/>
              <a:buFont typeface="Merriweather Sans" charset="0"/>
              <a:buNone/>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457200" indent="-336550" algn="just" eaLnBrk="1" hangingPunct="1">
              <a:buClr>
                <a:srgbClr val="D57800"/>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因此，在线语言多样性是 2003 年 </a:t>
            </a:r>
            <a:r>
              <a:rPr lang="zh-CN" altLang="zh-CN" sz="1800" u="sng" dirty="0">
                <a:solidFill>
                  <a:srgbClr val="1155CC"/>
                </a:solidFill>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hlinkClick r:id="rId3"/>
              </a:rPr>
              <a:t>WSIS 日内瓦宣言</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中的一项关键原则，</a:t>
            </a:r>
            <a:r>
              <a:rPr lang="zh-CN" altLang="en-US"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从而促使</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在 2005 年 </a:t>
            </a:r>
            <a:r>
              <a:rPr lang="zh-CN" altLang="zh-CN" sz="1800" u="sng" dirty="0">
                <a:solidFill>
                  <a:srgbClr val="1155CC"/>
                </a:solidFill>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hlinkClick r:id="rId4"/>
              </a:rPr>
              <a:t>WSIS 突尼斯议程</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中承诺“实现互联网多语言化”。这包括以下具体要求：</a:t>
            </a:r>
          </a:p>
          <a:p>
            <a:pPr marL="914400" lvl="1" indent="-325438" algn="just" eaLnBrk="1" hangingPunct="1">
              <a:buClr>
                <a:srgbClr val="D57800"/>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通过实施计划和加强合作，推动在域名和电子邮件地址中引入多语言，促进其在全球范围内部署</a:t>
            </a:r>
          </a:p>
          <a:p>
            <a:pPr marL="457200" indent="-336550" algn="just" eaLnBrk="1" hangingPunct="1">
              <a:buClr>
                <a:srgbClr val="D57800"/>
              </a:buClr>
              <a:buSzPts val="1500"/>
              <a:buFont typeface="Merriweather Sans" charset="0"/>
              <a:buNone/>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457200" indent="-336550" algn="just" eaLnBrk="1" hangingPunct="1">
              <a:spcBef>
                <a:spcPts val="1200"/>
              </a:spcBef>
              <a:buClr>
                <a:srgbClr val="D57800"/>
              </a:buClr>
              <a:buSzPts val="1700"/>
              <a:buFont typeface="Merriweather Sans" charset="0"/>
              <a:buNone/>
            </a:pPr>
            <a:endParaRPr lang="en-US" altLang="zh-CN" sz="20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Google Shape;450;p36"/>
          <p:cNvSpPr>
            <a:spLocks noGrp="1" noChangeArrowheads="1"/>
          </p:cNvSpPr>
          <p:nvPr>
            <p:ph type="title" idx="4294967295"/>
          </p:nvPr>
        </p:nvSpPr>
        <p:spPr bwMode="auto">
          <a:xfrm>
            <a:off x="915988" y="1822450"/>
            <a:ext cx="5935662" cy="2038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Clr>
                <a:srgbClr val="FAFAFA"/>
              </a:buClr>
              <a:buFont typeface="Open Sans" panose="020B0606030504020204" pitchFamily="34" charset="0"/>
              <a:buNone/>
            </a:pPr>
            <a:r>
              <a:rPr lang="zh-CN" altLang="zh-CN" sz="3200" dirty="0">
                <a:solidFill>
                  <a:srgbClr val="FAFAFA"/>
                </a:solidFill>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普遍适用性原则</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Google Shape;456;p37"/>
          <p:cNvSpPr>
            <a:spLocks noGrp="1" noChangeArrowheads="1"/>
          </p:cNvSpPr>
          <p:nvPr>
            <p:ph type="title" idx="4294967295"/>
          </p:nvPr>
        </p:nvSpPr>
        <p:spPr bwMode="auto">
          <a:xfrm>
            <a:off x="3643313" y="63500"/>
            <a:ext cx="4911725" cy="790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Clr>
                <a:srgbClr val="FFFFFF"/>
              </a:buClr>
              <a:buFont typeface="Open Sans" panose="020B0606030504020204" pitchFamily="34" charset="0"/>
              <a:buNone/>
            </a:pPr>
            <a:r>
              <a:rPr lang="zh-CN" altLang="zh-CN" sz="3200" dirty="0">
                <a:solidFill>
                  <a:srgbClr val="FFFFFF"/>
                </a:solidFill>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接受</a:t>
            </a:r>
          </a:p>
        </p:txBody>
      </p:sp>
      <p:sp>
        <p:nvSpPr>
          <p:cNvPr id="52227" name="Google Shape;457;p37"/>
          <p:cNvSpPr>
            <a:spLocks noChangeArrowheads="1"/>
          </p:cNvSpPr>
          <p:nvPr/>
        </p:nvSpPr>
        <p:spPr bwMode="auto">
          <a:xfrm>
            <a:off x="366713" y="2665413"/>
            <a:ext cx="3276600" cy="110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zh-CN" altLang="zh-CN" sz="2200" dirty="0">
                <a:solidFill>
                  <a:srgbClr val="707372"/>
                </a:solidFill>
                <a:latin typeface="Open Sans Light" panose="020B0306030504020204" pitchFamily="34" charset="0"/>
                <a:ea typeface="Noto Sans CJK SC Light" panose="020B0300000000000000" pitchFamily="34" charset="-122"/>
                <a:sym typeface="Open Sans Light" panose="020B0306030504020204" pitchFamily="34" charset="0"/>
              </a:rPr>
              <a:t>从用户界面、文件或 API 以字符串形式接收电子邮件地址或域名的过程。</a:t>
            </a:r>
          </a:p>
        </p:txBody>
      </p:sp>
      <p:sp>
        <p:nvSpPr>
          <p:cNvPr id="92164" name="Google Shape;458;p37"/>
          <p:cNvSpPr/>
          <p:nvPr/>
        </p:nvSpPr>
        <p:spPr>
          <a:xfrm>
            <a:off x="3643313" y="1563688"/>
            <a:ext cx="5157787" cy="3540125"/>
          </a:xfrm>
          <a:prstGeom prst="rect">
            <a:avLst/>
          </a:prstGeom>
          <a:noFill/>
          <a:ln>
            <a:noFill/>
          </a:ln>
        </p:spPr>
        <p:txBody>
          <a:bodyPr lIns="91425" tIns="45700" rIns="91425" bIns="4570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25463" indent="-3429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82663" indent="-3429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zh-CN" altLang="zh-CN" sz="2400"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UASG</a:t>
            </a:r>
            <a:r>
              <a:rPr lang="zh-CN" altLang="zh-CN" sz="2400" dirty="0">
                <a:latin typeface="Open Sans Light" panose="020B0306030504020204" pitchFamily="34" charset="0"/>
                <a:ea typeface="Noto Sans CJK SC Light" panose="020B0300000000000000" pitchFamily="34" charset="-122"/>
                <a:sym typeface="Open Sans Light" panose="020B0306030504020204" pitchFamily="34" charset="0"/>
              </a:rPr>
              <a:t> </a:t>
            </a:r>
            <a:r>
              <a:rPr lang="zh-CN" altLang="zh-CN" sz="2400" dirty="0">
                <a:latin typeface="Noto Sans CJK SC Regular" panose="020B0500000000000000" pitchFamily="34" charset="-122"/>
                <a:ea typeface="Noto Sans CJK SC Regular" panose="020B0500000000000000" pitchFamily="34" charset="-122"/>
                <a:sym typeface="Open Sans Light" panose="020B0306030504020204" pitchFamily="34" charset="0"/>
              </a:rPr>
              <a:t>建议 </a:t>
            </a:r>
          </a:p>
          <a:p>
            <a:pPr lvl="1" eaLnBrk="1" hangingPunct="1">
              <a:spcBef>
                <a:spcPts val="20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用户界面元素必须支持：</a:t>
            </a:r>
          </a:p>
          <a:p>
            <a:pPr lvl="2" eaLnBrk="1" hangingPunct="1">
              <a:spcBef>
                <a:spcPts val="600"/>
              </a:spcBef>
              <a:buClr>
                <a:schemeClr val="accent1">
                  <a:lumMod val="75000"/>
                </a:schemeClr>
              </a:buClr>
              <a:buFont typeface="Open Sans Light" panose="020B0306030504020204" pitchFamily="34" charset="0"/>
              <a:buChar char="*"/>
            </a:pPr>
            <a:r>
              <a:rPr lang="zh-CN" altLang="zh-CN" sz="1600" dirty="0">
                <a:latin typeface="Open Sans Light" panose="020B0306030504020204" pitchFamily="34" charset="0"/>
                <a:ea typeface="Noto Sans CJK SC Light" panose="020B0300000000000000" pitchFamily="34" charset="-122"/>
                <a:sym typeface="Open Sans Light" panose="020B0306030504020204" pitchFamily="34" charset="0"/>
              </a:rPr>
              <a:t>统一码</a:t>
            </a:r>
          </a:p>
          <a:p>
            <a:pPr lvl="2" eaLnBrk="1" hangingPunct="1">
              <a:spcBef>
                <a:spcPts val="400"/>
              </a:spcBef>
              <a:buClr>
                <a:schemeClr val="accent1">
                  <a:lumMod val="75000"/>
                </a:schemeClr>
              </a:buClr>
              <a:buFont typeface="Open Sans Light" panose="020B0306030504020204" pitchFamily="34" charset="0"/>
              <a:buChar char="*"/>
            </a:pPr>
            <a:r>
              <a:rPr lang="zh-CN" altLang="zh-CN" sz="1600" dirty="0">
                <a:latin typeface="Open Sans Light" panose="020B0306030504020204" pitchFamily="34" charset="0"/>
                <a:ea typeface="Noto Sans CJK SC Light" panose="020B0300000000000000" pitchFamily="34" charset="-122"/>
                <a:sym typeface="Open Sans Light" panose="020B0306030504020204" pitchFamily="34" charset="0"/>
              </a:rPr>
              <a:t>最多 256 个字符的字符串</a:t>
            </a:r>
          </a:p>
          <a:p>
            <a:pPr lvl="1" eaLnBrk="1" hangingPunct="1">
              <a:spcBef>
                <a:spcPts val="16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ASCII 兼容编码文本（“国际化域名编码”）代替统一码：</a:t>
            </a:r>
          </a:p>
          <a:p>
            <a:pPr lvl="2" eaLnBrk="1" hangingPunct="1">
              <a:spcBef>
                <a:spcPts val="600"/>
              </a:spcBef>
              <a:buClr>
                <a:schemeClr val="accent1">
                  <a:lumMod val="75000"/>
                </a:schemeClr>
              </a:buClr>
              <a:buFont typeface="Open Sans Light" panose="020B0306030504020204" pitchFamily="34" charset="0"/>
              <a:buChar char="*"/>
            </a:pPr>
            <a:r>
              <a:rPr lang="zh-CN" altLang="zh-CN" sz="1600" dirty="0">
                <a:latin typeface="Open Sans Light" panose="020B0306030504020204" pitchFamily="34" charset="0"/>
                <a:ea typeface="Noto Sans CJK SC Light" panose="020B0300000000000000" pitchFamily="34" charset="-122"/>
                <a:sym typeface="Open Sans Light" panose="020B0306030504020204" pitchFamily="34" charset="0"/>
              </a:rPr>
              <a:t>默认情况下显示统一码</a:t>
            </a:r>
          </a:p>
          <a:p>
            <a:pPr lvl="2" eaLnBrk="1" hangingPunct="1">
              <a:spcBef>
                <a:spcPts val="400"/>
              </a:spcBef>
              <a:buClr>
                <a:schemeClr val="accent1">
                  <a:lumMod val="75000"/>
                </a:schemeClr>
              </a:buClr>
              <a:buFont typeface="Open Sans Light" panose="020B0306030504020204" pitchFamily="34" charset="0"/>
              <a:buChar char="*"/>
            </a:pPr>
            <a:r>
              <a:rPr lang="zh-CN" altLang="zh-CN" sz="1600" i="1" dirty="0">
                <a:latin typeface="Open Sans Light" panose="020B0306030504020204" pitchFamily="34" charset="0"/>
                <a:ea typeface="Noto Sans CJK SC Light" panose="020B0300000000000000" pitchFamily="34" charset="-122"/>
                <a:sym typeface="Open Sans Light" panose="020B0306030504020204" pitchFamily="34" charset="0"/>
              </a:rPr>
              <a:t>仅</a:t>
            </a:r>
            <a:r>
              <a:rPr lang="zh-CN" altLang="zh-CN" sz="1600" dirty="0">
                <a:latin typeface="Open Sans Light" panose="020B0306030504020204" pitchFamily="34" charset="0"/>
                <a:ea typeface="Noto Sans CJK SC Light" panose="020B0300000000000000" pitchFamily="34" charset="-122"/>
                <a:sym typeface="Open Sans Light" panose="020B0306030504020204" pitchFamily="34" charset="0"/>
              </a:rPr>
              <a:t>当国际化域名编码文本能够</a:t>
            </a:r>
            <a:br>
              <a:rPr lang="zh-CN" altLang="zh-CN" sz="1600" dirty="0">
                <a:latin typeface="Open Sans Light" panose="020B0306030504020204" pitchFamily="34" charset="0"/>
                <a:ea typeface="Noto Sans CJK SC Light" panose="020B0300000000000000" pitchFamily="34" charset="-122"/>
                <a:sym typeface="Open Sans Light" panose="020B0306030504020204" pitchFamily="34" charset="0"/>
              </a:rPr>
            </a:br>
            <a:r>
              <a:rPr lang="zh-CN" altLang="zh-CN" sz="1600" dirty="0">
                <a:latin typeface="Open Sans Light" panose="020B0306030504020204" pitchFamily="34" charset="0"/>
                <a:ea typeface="Noto Sans CJK SC Light" panose="020B0300000000000000" pitchFamily="34" charset="-122"/>
                <a:sym typeface="Open Sans Light" panose="020B0306030504020204" pitchFamily="34" charset="0"/>
              </a:rPr>
              <a:t>提供相应优势时才显示该文本</a:t>
            </a:r>
          </a:p>
          <a:p>
            <a:pPr lvl="1" eaLnBrk="1" hangingPunct="1">
              <a:spcBef>
                <a:spcPts val="400"/>
              </a:spcBef>
            </a:pPr>
            <a:endParaRPr lang="en-US" altLang="zh-CN" sz="16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p:txBody>
      </p:sp>
      <p:pic>
        <p:nvPicPr>
          <p:cNvPr id="52229" name="Google Shape;459;p37" descr="ua-capability-icons_wht_Accep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5225" y="315913"/>
            <a:ext cx="8858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Google Shape;465;p38"/>
          <p:cNvSpPr>
            <a:spLocks noGrp="1" noChangeArrowheads="1"/>
          </p:cNvSpPr>
          <p:nvPr>
            <p:ph type="title" idx="4294967295"/>
          </p:nvPr>
        </p:nvSpPr>
        <p:spPr bwMode="auto">
          <a:xfrm>
            <a:off x="3643313" y="63500"/>
            <a:ext cx="4911725" cy="790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Clr>
                <a:srgbClr val="FFFFFF"/>
              </a:buClr>
              <a:buFont typeface="Open Sans" panose="020B0606030504020204" pitchFamily="34" charset="0"/>
              <a:buNone/>
            </a:pPr>
            <a:r>
              <a:rPr lang="zh-CN" altLang="zh-CN" sz="3200" dirty="0">
                <a:solidFill>
                  <a:srgbClr val="FFFFFF"/>
                </a:solidFill>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验证</a:t>
            </a:r>
          </a:p>
        </p:txBody>
      </p:sp>
      <p:sp>
        <p:nvSpPr>
          <p:cNvPr id="53251" name="Google Shape;466;p38"/>
          <p:cNvSpPr>
            <a:spLocks noChangeArrowheads="1"/>
          </p:cNvSpPr>
          <p:nvPr/>
        </p:nvSpPr>
        <p:spPr bwMode="auto">
          <a:xfrm>
            <a:off x="366713" y="2670175"/>
            <a:ext cx="3116262" cy="110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zh-CN" altLang="zh-CN" sz="2200" dirty="0">
                <a:solidFill>
                  <a:srgbClr val="707372"/>
                </a:solidFill>
                <a:latin typeface="Open Sans Light" panose="020B0306030504020204" pitchFamily="34" charset="0"/>
                <a:ea typeface="Noto Sans CJK SC Light" panose="020B0300000000000000" pitchFamily="34" charset="-122"/>
                <a:sym typeface="Open Sans Light" panose="020B0306030504020204" pitchFamily="34" charset="0"/>
              </a:rPr>
              <a:t>检查接收或发出的电子邮件地址或域名语法正确性的过程。 </a:t>
            </a:r>
          </a:p>
        </p:txBody>
      </p:sp>
      <p:sp>
        <p:nvSpPr>
          <p:cNvPr id="94212" name="Google Shape;467;p38"/>
          <p:cNvSpPr/>
          <p:nvPr/>
        </p:nvSpPr>
        <p:spPr>
          <a:xfrm>
            <a:off x="3643313" y="1563688"/>
            <a:ext cx="5157787" cy="4818062"/>
          </a:xfrm>
          <a:prstGeom prst="rect">
            <a:avLst/>
          </a:prstGeom>
          <a:noFill/>
          <a:ln>
            <a:noFill/>
          </a:ln>
        </p:spPr>
        <p:txBody>
          <a:bodyPr lIns="91425" tIns="45700" rIns="91425"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25463" indent="-3429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22325" indent="-2730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zh-CN" altLang="zh-CN" sz="2400"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UASG</a:t>
            </a:r>
            <a:r>
              <a:rPr lang="zh-CN" altLang="zh-CN" sz="2400" dirty="0">
                <a:latin typeface="Open Sans Light" panose="020B0306030504020204" pitchFamily="34" charset="0"/>
                <a:ea typeface="Noto Sans CJK SC Light" panose="020B0300000000000000" pitchFamily="34" charset="-122"/>
                <a:sym typeface="Open Sans Light" panose="020B0306030504020204" pitchFamily="34" charset="0"/>
              </a:rPr>
              <a:t> </a:t>
            </a:r>
            <a:r>
              <a:rPr lang="zh-CN" altLang="zh-CN" sz="2400" dirty="0">
                <a:latin typeface="Noto Sans CJK SC Regular" panose="020B0500000000000000" pitchFamily="34" charset="-122"/>
                <a:ea typeface="Noto Sans CJK SC Regular" panose="020B0500000000000000" pitchFamily="34" charset="-122"/>
                <a:sym typeface="Open Sans Light" panose="020B0306030504020204" pitchFamily="34" charset="0"/>
              </a:rPr>
              <a:t>建议 </a:t>
            </a:r>
          </a:p>
          <a:p>
            <a:pPr lvl="1" eaLnBrk="1" hangingPunct="1">
              <a:spcBef>
                <a:spcPts val="20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确保接受所有有效域名的最简单方法</a:t>
            </a:r>
          </a:p>
          <a:p>
            <a:pPr lvl="1" eaLnBrk="1" hangingPunct="1">
              <a:spcBef>
                <a:spcPts val="18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除非需要，否则不应发生。如果发生：</a:t>
            </a:r>
          </a:p>
          <a:p>
            <a:pPr marL="835025" lvl="2" indent="-285750" eaLnBrk="1" hangingPunct="1">
              <a:spcBef>
                <a:spcPts val="600"/>
              </a:spcBef>
              <a:buClr>
                <a:schemeClr val="accent1">
                  <a:lumMod val="75000"/>
                </a:schemeClr>
              </a:buClr>
              <a:buFont typeface="Open Sans Light" panose="020B0306030504020204" pitchFamily="34" charset="0"/>
              <a:buChar char="*"/>
            </a:pPr>
            <a:r>
              <a:rPr lang="zh-CN" altLang="zh-CN" dirty="0">
                <a:latin typeface="Open Sans Light" panose="020B0306030504020204" pitchFamily="34" charset="0"/>
                <a:ea typeface="Noto Sans CJK SC Light" panose="020B0300000000000000" pitchFamily="34" charset="-122"/>
                <a:sym typeface="Open Sans Light" panose="020B0306030504020204" pitchFamily="34" charset="0"/>
              </a:rPr>
              <a:t>对照官方公布的表格验证 TLD</a:t>
            </a:r>
          </a:p>
          <a:p>
            <a:pPr marL="835025" lvl="2" indent="-285750" eaLnBrk="1" hangingPunct="1">
              <a:spcBef>
                <a:spcPts val="400"/>
              </a:spcBef>
              <a:buClr>
                <a:schemeClr val="accent1">
                  <a:lumMod val="75000"/>
                </a:schemeClr>
              </a:buClr>
              <a:buFont typeface="Open Sans Light" panose="020B0306030504020204" pitchFamily="34" charset="0"/>
              <a:buChar char="*"/>
            </a:pPr>
            <a:r>
              <a:rPr lang="zh-CN" altLang="zh-CN" dirty="0">
                <a:latin typeface="Open Sans Light" panose="020B0306030504020204" pitchFamily="34" charset="0"/>
                <a:ea typeface="Noto Sans CJK SC Light" panose="020B0300000000000000" pitchFamily="34" charset="-122"/>
                <a:sym typeface="Open Sans Light" panose="020B0306030504020204" pitchFamily="34" charset="0"/>
              </a:rPr>
              <a:t>在 DNS 中查询域名</a:t>
            </a:r>
          </a:p>
          <a:p>
            <a:pPr marL="835025" lvl="2" indent="-285750" eaLnBrk="1" hangingPunct="1">
              <a:spcBef>
                <a:spcPts val="400"/>
              </a:spcBef>
              <a:buClr>
                <a:schemeClr val="accent1">
                  <a:lumMod val="75000"/>
                </a:schemeClr>
              </a:buClr>
              <a:buFont typeface="Open Sans Light" panose="020B0306030504020204" pitchFamily="34" charset="0"/>
              <a:buChar char="*"/>
            </a:pPr>
            <a:r>
              <a:rPr lang="zh-CN" altLang="zh-CN" dirty="0">
                <a:latin typeface="Open Sans Light" panose="020B0306030504020204" pitchFamily="34" charset="0"/>
                <a:ea typeface="Noto Sans CJK SC Light" panose="020B0300000000000000" pitchFamily="34" charset="-122"/>
                <a:sym typeface="Open Sans Light" panose="020B0306030504020204" pitchFamily="34" charset="0"/>
              </a:rPr>
              <a:t>需要重复输入电子邮件地址</a:t>
            </a:r>
          </a:p>
          <a:p>
            <a:pPr marL="835025" lvl="2" indent="-285750" eaLnBrk="1" hangingPunct="1">
              <a:spcBef>
                <a:spcPts val="400"/>
              </a:spcBef>
              <a:buClr>
                <a:schemeClr val="accent1">
                  <a:lumMod val="75000"/>
                </a:schemeClr>
              </a:buClr>
              <a:buFont typeface="Open Sans Light" panose="020B0306030504020204" pitchFamily="34" charset="0"/>
              <a:buChar char="*"/>
            </a:pPr>
            <a:r>
              <a:rPr lang="zh-CN" altLang="zh-CN" dirty="0">
                <a:latin typeface="Open Sans Light" panose="020B0306030504020204" pitchFamily="34" charset="0"/>
                <a:ea typeface="Noto Sans CJK SC Light" panose="020B0300000000000000" pitchFamily="34" charset="-122"/>
                <a:sym typeface="Open Sans Light" panose="020B0306030504020204" pitchFamily="34" charset="0"/>
              </a:rPr>
              <a:t>验证字符 - 没有“不允许”的码点</a:t>
            </a:r>
          </a:p>
          <a:p>
            <a:pPr marL="835025" lvl="2" indent="-285750" eaLnBrk="1" hangingPunct="1">
              <a:spcBef>
                <a:spcPts val="400"/>
              </a:spcBef>
              <a:buClr>
                <a:schemeClr val="accent1">
                  <a:lumMod val="75000"/>
                </a:schemeClr>
              </a:buClr>
              <a:buFont typeface="Open Sans Light" panose="020B0306030504020204" pitchFamily="34" charset="0"/>
              <a:buChar char="*"/>
            </a:pPr>
            <a:r>
              <a:rPr lang="zh-CN" altLang="zh-CN" dirty="0">
                <a:latin typeface="Open Sans Light" panose="020B0306030504020204" pitchFamily="34" charset="0"/>
                <a:ea typeface="Noto Sans CJK SC Light" panose="020B0300000000000000" pitchFamily="34" charset="-122"/>
                <a:sym typeface="Open Sans Light" panose="020B0306030504020204" pitchFamily="34" charset="0"/>
              </a:rPr>
              <a:t>限制为 RFC 中定义的少数完整标签规则。</a:t>
            </a:r>
          </a:p>
          <a:p>
            <a:pPr marL="835025" lvl="2" indent="-285750" eaLnBrk="1" hangingPunct="1">
              <a:spcBef>
                <a:spcPts val="400"/>
              </a:spcBef>
              <a:buClr>
                <a:schemeClr val="accent1">
                  <a:lumMod val="75000"/>
                </a:schemeClr>
              </a:buClr>
              <a:buFont typeface="Open Sans Light" panose="020B0306030504020204" pitchFamily="34" charset="0"/>
              <a:buChar char="*"/>
            </a:pPr>
            <a:r>
              <a:rPr lang="zh-CN" altLang="zh-CN" dirty="0">
                <a:latin typeface="Open Sans Light" panose="020B0306030504020204" pitchFamily="34" charset="0"/>
                <a:ea typeface="Noto Sans CJK SC Light" panose="020B0300000000000000" pitchFamily="34" charset="-122"/>
                <a:sym typeface="Open Sans Light" panose="020B0306030504020204" pitchFamily="34" charset="0"/>
              </a:rPr>
              <a:t>如果字符串包含“。”，则转换为“.”。</a:t>
            </a:r>
          </a:p>
        </p:txBody>
      </p:sp>
      <p:pic>
        <p:nvPicPr>
          <p:cNvPr id="53253" name="Google Shape;468;p38" descr="ua-capability-icons_wht_Valida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250" y="250825"/>
            <a:ext cx="10795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Google Shape;474;p39"/>
          <p:cNvSpPr>
            <a:spLocks noGrp="1" noChangeArrowheads="1"/>
          </p:cNvSpPr>
          <p:nvPr>
            <p:ph type="title" idx="4294967295"/>
          </p:nvPr>
        </p:nvSpPr>
        <p:spPr bwMode="auto">
          <a:xfrm>
            <a:off x="3643313" y="63500"/>
            <a:ext cx="4911725" cy="790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Clr>
                <a:srgbClr val="FFFFFF"/>
              </a:buClr>
              <a:buFont typeface="Open Sans" panose="020B0606030504020204" pitchFamily="34" charset="0"/>
              <a:buNone/>
            </a:pPr>
            <a:r>
              <a:rPr lang="zh-CN" altLang="zh-CN" sz="3200" dirty="0">
                <a:solidFill>
                  <a:srgbClr val="FFFFFF"/>
                </a:solidFill>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存储</a:t>
            </a:r>
          </a:p>
        </p:txBody>
      </p:sp>
      <p:sp>
        <p:nvSpPr>
          <p:cNvPr id="54275" name="Google Shape;475;p39"/>
          <p:cNvSpPr>
            <a:spLocks noChangeArrowheads="1"/>
          </p:cNvSpPr>
          <p:nvPr/>
        </p:nvSpPr>
        <p:spPr bwMode="auto">
          <a:xfrm>
            <a:off x="366713" y="2681288"/>
            <a:ext cx="3116262" cy="76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zh-CN" altLang="zh-CN" sz="2200" dirty="0">
                <a:solidFill>
                  <a:srgbClr val="707372"/>
                </a:solidFill>
                <a:latin typeface="Open Sans Light" panose="020B0306030504020204" pitchFamily="34" charset="0"/>
                <a:ea typeface="Noto Sans CJK SC Light" panose="020B0300000000000000" pitchFamily="34" charset="-122"/>
                <a:sym typeface="Open Sans Light" panose="020B0306030504020204" pitchFamily="34" charset="0"/>
              </a:rPr>
              <a:t>域名和电子邮件地址的长期和/或暂时存储。 </a:t>
            </a:r>
          </a:p>
        </p:txBody>
      </p:sp>
      <p:sp>
        <p:nvSpPr>
          <p:cNvPr id="54276" name="Google Shape;476;p39"/>
          <p:cNvSpPr>
            <a:spLocks noChangeArrowheads="1"/>
          </p:cNvSpPr>
          <p:nvPr/>
        </p:nvSpPr>
        <p:spPr bwMode="auto">
          <a:xfrm>
            <a:off x="3643313" y="1563688"/>
            <a:ext cx="5157787" cy="293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25463" indent="-3429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982663" indent="-3429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zh-CN" altLang="zh-CN" sz="2400"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UASG</a:t>
            </a:r>
            <a:r>
              <a:rPr lang="zh-CN" altLang="zh-CN" sz="2400" dirty="0">
                <a:latin typeface="Open Sans Light" panose="020B0306030504020204" pitchFamily="34" charset="0"/>
                <a:ea typeface="Noto Sans CJK SC Light" panose="020B0300000000000000" pitchFamily="34" charset="-122"/>
                <a:sym typeface="Open Sans Light" panose="020B0306030504020204" pitchFamily="34" charset="0"/>
              </a:rPr>
              <a:t> </a:t>
            </a:r>
            <a:r>
              <a:rPr lang="zh-CN" altLang="zh-CN" sz="2400" dirty="0">
                <a:latin typeface="Noto Sans CJK SC Regular" panose="020B0500000000000000" pitchFamily="34" charset="-122"/>
                <a:ea typeface="Noto Sans CJK SC Regular" panose="020B0500000000000000" pitchFamily="34" charset="-122"/>
                <a:sym typeface="Open Sans Light" panose="020B0306030504020204" pitchFamily="34" charset="0"/>
              </a:rPr>
              <a:t>建议 </a:t>
            </a:r>
          </a:p>
          <a:p>
            <a:pPr lvl="1" eaLnBrk="1" hangingPunct="1">
              <a:spcBef>
                <a:spcPts val="20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应用程序/服务应支持统一码</a:t>
            </a:r>
          </a:p>
          <a:p>
            <a:pPr lvl="1" eaLnBrk="1" hangingPunct="1">
              <a:spcBef>
                <a:spcPts val="12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尽可能以 UTF-8 格式存储信息</a:t>
            </a:r>
          </a:p>
          <a:p>
            <a:pPr lvl="1" eaLnBrk="1" hangingPunct="1">
              <a:spcBef>
                <a:spcPts val="12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在 A-标签和 U-标签之间转换之前，考虑端到端场景</a:t>
            </a:r>
          </a:p>
          <a:p>
            <a:pPr lvl="2" eaLnBrk="1" hangingPunct="1">
              <a:spcBef>
                <a:spcPts val="1200"/>
              </a:spcBef>
              <a:buClr>
                <a:schemeClr val="accent1">
                  <a:lumMod val="75000"/>
                </a:schemeClr>
              </a:buClr>
              <a:buFont typeface="Open Sans Light" panose="020B0306030504020204" pitchFamily="34" charset="0"/>
              <a:buChar char="*"/>
            </a:pPr>
            <a:r>
              <a:rPr lang="zh-CN" altLang="zh-CN" dirty="0">
                <a:latin typeface="Open Sans Light" panose="020B0306030504020204" pitchFamily="34" charset="0"/>
                <a:ea typeface="Noto Sans CJK SC Light" panose="020B0300000000000000" pitchFamily="34" charset="-122"/>
                <a:sym typeface="Open Sans Light" panose="020B0306030504020204" pitchFamily="34" charset="0"/>
              </a:rPr>
              <a:t>考虑以两种格式存储</a:t>
            </a:r>
          </a:p>
          <a:p>
            <a:pPr lvl="1" eaLnBrk="1" hangingPunct="1">
              <a:spcBef>
                <a:spcPts val="12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在存储期间清晰标记电子邮件地址和域名</a:t>
            </a:r>
          </a:p>
        </p:txBody>
      </p:sp>
      <p:pic>
        <p:nvPicPr>
          <p:cNvPr id="54277" name="Google Shape;477;p39" descr="ua-capability-icons_wht_Sto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800" y="323850"/>
            <a:ext cx="827088"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Google Shape;483;p40"/>
          <p:cNvSpPr>
            <a:spLocks noGrp="1" noChangeArrowheads="1"/>
          </p:cNvSpPr>
          <p:nvPr>
            <p:ph type="title" idx="4294967295"/>
          </p:nvPr>
        </p:nvSpPr>
        <p:spPr bwMode="auto">
          <a:xfrm>
            <a:off x="3643313" y="63500"/>
            <a:ext cx="4911725" cy="790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Clr>
                <a:srgbClr val="FFFFFF"/>
              </a:buClr>
              <a:buFont typeface="Open Sans" panose="020B0606030504020204" pitchFamily="34" charset="0"/>
              <a:buNone/>
            </a:pPr>
            <a:r>
              <a:rPr lang="zh-CN" altLang="zh-CN" sz="3200" dirty="0">
                <a:solidFill>
                  <a:srgbClr val="FFFFFF"/>
                </a:solidFill>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处理</a:t>
            </a:r>
          </a:p>
        </p:txBody>
      </p:sp>
      <p:sp>
        <p:nvSpPr>
          <p:cNvPr id="55299" name="Google Shape;484;p40"/>
          <p:cNvSpPr>
            <a:spLocks noChangeArrowheads="1"/>
          </p:cNvSpPr>
          <p:nvPr/>
        </p:nvSpPr>
        <p:spPr bwMode="auto">
          <a:xfrm>
            <a:off x="366713" y="2674938"/>
            <a:ext cx="3116262" cy="144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zh-CN" altLang="zh-CN" sz="2200" dirty="0">
                <a:solidFill>
                  <a:srgbClr val="5D686E"/>
                </a:solidFill>
                <a:latin typeface="Open Sans Light" panose="020B0306030504020204" pitchFamily="34" charset="0"/>
                <a:ea typeface="Noto Sans CJK SC Light" panose="020B0300000000000000" pitchFamily="34" charset="-122"/>
                <a:sym typeface="Open Sans Light" panose="020B0306030504020204" pitchFamily="34" charset="0"/>
              </a:rPr>
              <a:t>在电子邮件地址或域名被应用程序或服务用来执行活动或被转换为其他格式时发生。</a:t>
            </a:r>
          </a:p>
        </p:txBody>
      </p:sp>
      <p:sp>
        <p:nvSpPr>
          <p:cNvPr id="98308" name="Google Shape;485;p40"/>
          <p:cNvSpPr/>
          <p:nvPr/>
        </p:nvSpPr>
        <p:spPr>
          <a:xfrm>
            <a:off x="3643313" y="1563688"/>
            <a:ext cx="5157787" cy="2795597"/>
          </a:xfrm>
          <a:prstGeom prst="rect">
            <a:avLst/>
          </a:prstGeom>
          <a:noFill/>
          <a:ln>
            <a:noFill/>
            <a:miter lim="800000"/>
          </a:ln>
        </p:spPr>
        <p:txBody>
          <a:bodyPr lIns="91425" tIns="45700" rIns="91425" bIns="4570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23875" indent="-3429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zh-CN" altLang="zh-CN" sz="2400" dirty="0">
                <a:latin typeface="Open Sans Light" panose="020B0306030504020204" pitchFamily="34" charset="0"/>
                <a:ea typeface="Noto Sans CJK SC Light" panose="020B0300000000000000" pitchFamily="34" charset="-122"/>
                <a:sym typeface="Open Sans Light" panose="020B0306030504020204" pitchFamily="34" charset="0"/>
              </a:rPr>
              <a:t>UASG 建议 </a:t>
            </a:r>
          </a:p>
          <a:p>
            <a:pPr lvl="1" eaLnBrk="1" hangingPunct="1">
              <a:spcBef>
                <a:spcPts val="20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检查应用程序/服务创建时未定义的码点 - 不应“破坏”用户体验</a:t>
            </a:r>
          </a:p>
          <a:p>
            <a:pPr lvl="1" eaLnBrk="1" hangingPunct="1">
              <a:spcBef>
                <a:spcPts val="18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使用受支持且启用统一码的 API</a:t>
            </a:r>
          </a:p>
          <a:p>
            <a:pPr lvl="1" eaLnBrk="1" hangingPunct="1">
              <a:spcBef>
                <a:spcPts val="18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使用国际化域名的最新 IDNA 协议和表文件</a:t>
            </a:r>
          </a:p>
          <a:p>
            <a:pPr lvl="1" eaLnBrk="1" hangingPunct="1">
              <a:spcBef>
                <a:spcPts val="1800"/>
              </a:spcBef>
              <a:buClr>
                <a:schemeClr val="accent1">
                  <a:lumMod val="75000"/>
                </a:schemeClr>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尽可能使用 UTF-8 进行处理</a:t>
            </a:r>
          </a:p>
        </p:txBody>
      </p:sp>
      <p:pic>
        <p:nvPicPr>
          <p:cNvPr id="55301" name="Google Shape;486;p40" descr="ua-capability-icons_wht_Proces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638" y="328613"/>
            <a:ext cx="13350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Google Shape;492;p41"/>
          <p:cNvSpPr>
            <a:spLocks noGrp="1" noChangeArrowheads="1"/>
          </p:cNvSpPr>
          <p:nvPr>
            <p:ph type="title" idx="4294967295"/>
          </p:nvPr>
        </p:nvSpPr>
        <p:spPr bwMode="auto">
          <a:xfrm>
            <a:off x="3643313" y="63500"/>
            <a:ext cx="4911725" cy="790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Clr>
                <a:srgbClr val="FFFFFF"/>
              </a:buClr>
              <a:buFont typeface="Open Sans" panose="020B0606030504020204" pitchFamily="34" charset="0"/>
              <a:buNone/>
            </a:pPr>
            <a:r>
              <a:rPr lang="zh-CN" altLang="zh-CN" sz="3200" dirty="0">
                <a:solidFill>
                  <a:srgbClr val="FFFFFF"/>
                </a:solidFill>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处理（续）</a:t>
            </a:r>
          </a:p>
        </p:txBody>
      </p:sp>
      <p:sp>
        <p:nvSpPr>
          <p:cNvPr id="56323" name="Google Shape;493;p41"/>
          <p:cNvSpPr>
            <a:spLocks noChangeArrowheads="1"/>
          </p:cNvSpPr>
          <p:nvPr/>
        </p:nvSpPr>
        <p:spPr bwMode="auto">
          <a:xfrm>
            <a:off x="366713" y="2674938"/>
            <a:ext cx="3116262" cy="144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zh-CN" altLang="zh-CN" sz="2200" dirty="0">
                <a:solidFill>
                  <a:srgbClr val="707372"/>
                </a:solidFill>
                <a:latin typeface="Open Sans Light" panose="020B0306030504020204" pitchFamily="34" charset="0"/>
                <a:ea typeface="Noto Sans CJK SC Light" panose="020B0300000000000000" pitchFamily="34" charset="-122"/>
                <a:sym typeface="Open Sans Light" panose="020B0306030504020204" pitchFamily="34" charset="0"/>
              </a:rPr>
              <a:t>在电子邮件地址或域名被应用程序或服务用来执行活动或被转换为其他格式时发生。</a:t>
            </a:r>
          </a:p>
        </p:txBody>
      </p:sp>
      <p:sp>
        <p:nvSpPr>
          <p:cNvPr id="100356" name="Google Shape;494;p41"/>
          <p:cNvSpPr/>
          <p:nvPr/>
        </p:nvSpPr>
        <p:spPr>
          <a:xfrm>
            <a:off x="3643313" y="1563688"/>
            <a:ext cx="5157787" cy="2795597"/>
          </a:xfrm>
          <a:prstGeom prst="rect">
            <a:avLst/>
          </a:prstGeom>
          <a:noFill/>
          <a:ln>
            <a:noFill/>
          </a:ln>
        </p:spPr>
        <p:txBody>
          <a:bodyPr lIns="91425" tIns="45700" rIns="91425" bIns="4570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25463" indent="-3429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zh-CN" altLang="zh-CN" sz="2400"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UASG</a:t>
            </a:r>
            <a:r>
              <a:rPr lang="zh-CN" altLang="zh-CN" sz="2400" dirty="0">
                <a:latin typeface="Open Sans Light" panose="020B0306030504020204" pitchFamily="34" charset="0"/>
                <a:ea typeface="Noto Sans CJK SC Light" panose="020B0300000000000000" pitchFamily="34" charset="-122"/>
                <a:sym typeface="Open Sans Light" panose="020B0306030504020204" pitchFamily="34" charset="0"/>
              </a:rPr>
              <a:t> </a:t>
            </a:r>
            <a:r>
              <a:rPr lang="zh-CN" altLang="zh-CN" sz="2400" dirty="0">
                <a:latin typeface="Noto Sans CJK SC Regular" panose="020B0500000000000000" pitchFamily="34" charset="-122"/>
                <a:ea typeface="Noto Sans CJK SC Regular" panose="020B0500000000000000" pitchFamily="34" charset="-122"/>
                <a:sym typeface="Open Sans Light" panose="020B0306030504020204" pitchFamily="34" charset="0"/>
              </a:rPr>
              <a:t>建议 </a:t>
            </a:r>
          </a:p>
          <a:p>
            <a:pPr lvl="1" eaLnBrk="1" hangingPunct="1">
              <a:spcBef>
                <a:spcPts val="2000"/>
              </a:spcBef>
              <a:buClr>
                <a:schemeClr val="accent1">
                  <a:lumMod val="75000"/>
                </a:schemeClr>
              </a:buClr>
              <a:buSzPts val="1500"/>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确保按预期处理数字</a:t>
            </a:r>
          </a:p>
          <a:p>
            <a:pPr lvl="1" eaLnBrk="1" hangingPunct="1">
              <a:spcBef>
                <a:spcPts val="1800"/>
              </a:spcBef>
              <a:buClr>
                <a:schemeClr val="accent1">
                  <a:lumMod val="75000"/>
                </a:schemeClr>
              </a:buClr>
              <a:buSzPts val="1500"/>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将 ASCII 数字和亚洲表意数字表示形式视为数字</a:t>
            </a:r>
          </a:p>
          <a:p>
            <a:pPr lvl="1" eaLnBrk="1" hangingPunct="1">
              <a:spcBef>
                <a:spcPts val="1800"/>
              </a:spcBef>
              <a:buClr>
                <a:schemeClr val="accent1">
                  <a:lumMod val="75000"/>
                </a:schemeClr>
              </a:buClr>
              <a:buSzPts val="1500"/>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一起升级应用程序和服务器/服务</a:t>
            </a:r>
          </a:p>
          <a:p>
            <a:pPr lvl="1" eaLnBrk="1" hangingPunct="1">
              <a:spcBef>
                <a:spcPts val="1800"/>
              </a:spcBef>
              <a:buClr>
                <a:schemeClr val="accent1">
                  <a:lumMod val="75000"/>
                </a:schemeClr>
              </a:buClr>
              <a:buSzPts val="1500"/>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执行代码审核，避免缓冲区溢出攻击</a:t>
            </a:r>
          </a:p>
        </p:txBody>
      </p:sp>
      <p:pic>
        <p:nvPicPr>
          <p:cNvPr id="56325" name="Google Shape;495;p41" descr="ua-capability-icons_wht_Proces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638" y="328613"/>
            <a:ext cx="13350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Google Shape;501;p42"/>
          <p:cNvSpPr>
            <a:spLocks noGrp="1" noChangeArrowheads="1"/>
          </p:cNvSpPr>
          <p:nvPr>
            <p:ph type="title" idx="4294967295"/>
          </p:nvPr>
        </p:nvSpPr>
        <p:spPr bwMode="auto">
          <a:xfrm>
            <a:off x="3643313" y="63500"/>
            <a:ext cx="4911725" cy="790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Clr>
                <a:srgbClr val="FFFFFF"/>
              </a:buClr>
              <a:buFont typeface="Open Sans" panose="020B0606030504020204" pitchFamily="34" charset="0"/>
              <a:buNone/>
            </a:pPr>
            <a:r>
              <a:rPr lang="zh-CN" altLang="zh-CN" sz="3200" dirty="0">
                <a:solidFill>
                  <a:srgbClr val="FFFFFF"/>
                </a:solidFill>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显示</a:t>
            </a:r>
          </a:p>
        </p:txBody>
      </p:sp>
      <p:sp>
        <p:nvSpPr>
          <p:cNvPr id="102403" name="Google Shape;502;p42"/>
          <p:cNvSpPr/>
          <p:nvPr/>
        </p:nvSpPr>
        <p:spPr>
          <a:xfrm>
            <a:off x="3643313" y="1563688"/>
            <a:ext cx="5157787" cy="3072596"/>
          </a:xfrm>
          <a:prstGeom prst="rect">
            <a:avLst/>
          </a:prstGeom>
          <a:noFill/>
          <a:ln>
            <a:noFill/>
          </a:ln>
        </p:spPr>
        <p:txBody>
          <a:bodyPr lIns="91425" tIns="45700" rIns="91425" bIns="4570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65125" indent="-2730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zh-CN" altLang="zh-CN" sz="2400"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UASG</a:t>
            </a:r>
            <a:r>
              <a:rPr lang="zh-CN" altLang="zh-CN" sz="2400" dirty="0">
                <a:latin typeface="Open Sans Light" panose="020B0306030504020204" pitchFamily="34" charset="0"/>
                <a:ea typeface="Noto Sans CJK SC Light" panose="020B0300000000000000" pitchFamily="34" charset="-122"/>
                <a:sym typeface="Open Sans Light" panose="020B0306030504020204" pitchFamily="34" charset="0"/>
              </a:rPr>
              <a:t> </a:t>
            </a:r>
            <a:r>
              <a:rPr lang="zh-CN" altLang="zh-CN" sz="2400" dirty="0">
                <a:latin typeface="Noto Sans CJK SC Regular" panose="020B0500000000000000" pitchFamily="34" charset="-122"/>
                <a:ea typeface="Noto Sans CJK SC Regular" panose="020B0500000000000000" pitchFamily="34" charset="-122"/>
                <a:sym typeface="Open Sans Light" panose="020B0306030504020204" pitchFamily="34" charset="0"/>
              </a:rPr>
              <a:t>建议 </a:t>
            </a:r>
          </a:p>
          <a:p>
            <a:pPr marL="377825" lvl="1" indent="-285750" eaLnBrk="1" hangingPunct="1">
              <a:spcBef>
                <a:spcPts val="2000"/>
              </a:spcBef>
              <a:buClr>
                <a:schemeClr val="accent1">
                  <a:lumMod val="75000"/>
                </a:schemeClr>
              </a:buClr>
              <a:buSzPts val="1500"/>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显示底层操作系统支持的所有统一码码点</a:t>
            </a:r>
          </a:p>
          <a:p>
            <a:pPr marL="377825" lvl="1" indent="-285750" algn="just" eaLnBrk="1" hangingPunct="1">
              <a:spcBef>
                <a:spcPts val="1800"/>
              </a:spcBef>
              <a:buClr>
                <a:schemeClr val="accent1">
                  <a:lumMod val="75000"/>
                </a:schemeClr>
              </a:buClr>
              <a:buSzPts val="1500"/>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在开发应用程序/服务或运营注册管理机构时，考虑支持的语言</a:t>
            </a:r>
          </a:p>
          <a:p>
            <a:pPr marL="377825" lvl="1" indent="-285750" algn="just" eaLnBrk="1" hangingPunct="1">
              <a:spcBef>
                <a:spcPts val="1800"/>
              </a:spcBef>
              <a:buClr>
                <a:schemeClr val="accent1">
                  <a:lumMod val="75000"/>
                </a:schemeClr>
              </a:buClr>
              <a:buSzPts val="1500"/>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显示前将非统一码数据转换为统一码</a:t>
            </a:r>
          </a:p>
          <a:p>
            <a:pPr marL="377825" lvl="1" indent="-285750" algn="just" eaLnBrk="1" hangingPunct="1">
              <a:spcBef>
                <a:spcPts val="1800"/>
              </a:spcBef>
              <a:buClr>
                <a:schemeClr val="accent1">
                  <a:lumMod val="75000"/>
                </a:schemeClr>
              </a:buClr>
              <a:buSzPts val="1500"/>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最终用户应该看到“everyone.みんな”而不是“everyone.xn--q9jyb4c”</a:t>
            </a:r>
          </a:p>
        </p:txBody>
      </p:sp>
      <p:sp>
        <p:nvSpPr>
          <p:cNvPr id="102404" name="Google Shape;503;p42"/>
          <p:cNvSpPr/>
          <p:nvPr/>
        </p:nvSpPr>
        <p:spPr>
          <a:xfrm>
            <a:off x="377825" y="2668588"/>
            <a:ext cx="3042047" cy="1107955"/>
          </a:xfrm>
          <a:prstGeom prst="rect">
            <a:avLst/>
          </a:prstGeom>
          <a:noFill/>
          <a:ln>
            <a:noFill/>
            <a:miter lim="800000"/>
          </a:ln>
        </p:spPr>
        <p:txBody>
          <a:bodyPr wrap="square" lIns="91425" tIns="45700" rIns="91425" bIns="4570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zh-CN" altLang="zh-CN" sz="2200" dirty="0">
                <a:solidFill>
                  <a:srgbClr val="707372"/>
                </a:solidFill>
                <a:latin typeface="Open Sans Light" panose="020B0306030504020204" pitchFamily="34" charset="0"/>
                <a:ea typeface="Noto Sans CJK SC Light" panose="020B0300000000000000" pitchFamily="34" charset="-122"/>
                <a:sym typeface="Open Sans Light" panose="020B0306030504020204" pitchFamily="34" charset="0"/>
              </a:rPr>
              <a:t>在用户界面中呈现电子邮件地址或域名时，会发生“显示”过程。 </a:t>
            </a:r>
          </a:p>
        </p:txBody>
      </p:sp>
      <p:pic>
        <p:nvPicPr>
          <p:cNvPr id="57349" name="Google Shape;504;p42" descr="ua-capability-icons_wht_Displ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1113" y="315913"/>
            <a:ext cx="66198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Google Shape;510;p43"/>
          <p:cNvSpPr>
            <a:spLocks noGrp="1" noChangeArrowheads="1"/>
          </p:cNvSpPr>
          <p:nvPr>
            <p:ph type="title" idx="4294967295"/>
          </p:nvPr>
        </p:nvSpPr>
        <p:spPr bwMode="auto">
          <a:xfrm>
            <a:off x="3643313" y="63500"/>
            <a:ext cx="4911725" cy="790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Clr>
                <a:srgbClr val="FFFFFF"/>
              </a:buClr>
              <a:buFont typeface="Open Sans" panose="020B0606030504020204" pitchFamily="34" charset="0"/>
              <a:buNone/>
            </a:pPr>
            <a:r>
              <a:rPr lang="zh-CN" altLang="zh-CN" sz="3200" dirty="0">
                <a:solidFill>
                  <a:srgbClr val="FFFFFF"/>
                </a:solidFill>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显示（续）</a:t>
            </a:r>
          </a:p>
        </p:txBody>
      </p:sp>
      <p:sp>
        <p:nvSpPr>
          <p:cNvPr id="58371" name="Google Shape;511;p43"/>
          <p:cNvSpPr>
            <a:spLocks noChangeArrowheads="1"/>
          </p:cNvSpPr>
          <p:nvPr/>
        </p:nvSpPr>
        <p:spPr bwMode="auto">
          <a:xfrm>
            <a:off x="3643313" y="1563688"/>
            <a:ext cx="5276850" cy="290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65125" indent="-2730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zh-CN" altLang="zh-CN" sz="2400"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UASG</a:t>
            </a:r>
            <a:r>
              <a:rPr lang="zh-CN" altLang="zh-CN" sz="2400" dirty="0">
                <a:latin typeface="Open Sans Light" panose="020B0306030504020204" pitchFamily="34" charset="0"/>
                <a:ea typeface="Noto Sans CJK SC Light" panose="020B0300000000000000" pitchFamily="34" charset="-122"/>
                <a:sym typeface="Open Sans Light" panose="020B0306030504020204" pitchFamily="34" charset="0"/>
              </a:rPr>
              <a:t> </a:t>
            </a:r>
            <a:r>
              <a:rPr lang="zh-CN" altLang="zh-CN" sz="2400" dirty="0">
                <a:latin typeface="Noto Sans CJK SC Regular" panose="020B0500000000000000" pitchFamily="34" charset="-122"/>
                <a:ea typeface="Noto Sans CJK SC Regular" panose="020B0500000000000000" pitchFamily="34" charset="-122"/>
                <a:sym typeface="Open Sans Light" panose="020B0306030504020204" pitchFamily="34" charset="0"/>
              </a:rPr>
              <a:t>建议 </a:t>
            </a:r>
          </a:p>
          <a:p>
            <a:pPr marL="377825" lvl="1" indent="-285750" eaLnBrk="1" hangingPunct="1">
              <a:spcBef>
                <a:spcPts val="2000"/>
              </a:spcBef>
              <a:buClr>
                <a:schemeClr val="accent1">
                  <a:lumMod val="75000"/>
                </a:schemeClr>
              </a:buClr>
              <a:buFont typeface="Open Sans Light" panose="020B0306030504020204" pitchFamily="34" charset="0"/>
              <a:buChar char="*"/>
            </a:pPr>
            <a:r>
              <a:rPr lang="zh-CN" altLang="zh-CN" sz="1700" dirty="0">
                <a:latin typeface="Open Sans Light" panose="020B0306030504020204" pitchFamily="34" charset="0"/>
                <a:ea typeface="Noto Sans CJK SC Light" panose="020B0300000000000000" pitchFamily="34" charset="-122"/>
                <a:sym typeface="Open Sans Light" panose="020B0306030504020204" pitchFamily="34" charset="0"/>
              </a:rPr>
              <a:t>默认情况下显示统一码</a:t>
            </a:r>
          </a:p>
          <a:p>
            <a:pPr marL="377825" lvl="1" indent="-285750" eaLnBrk="1" hangingPunct="1">
              <a:spcBef>
                <a:spcPts val="1200"/>
              </a:spcBef>
              <a:buClr>
                <a:schemeClr val="accent1">
                  <a:lumMod val="75000"/>
                </a:schemeClr>
              </a:buClr>
              <a:buFont typeface="Open Sans Light" panose="020B0306030504020204" pitchFamily="34" charset="0"/>
              <a:buChar char="*"/>
            </a:pPr>
            <a:r>
              <a:rPr lang="zh-CN" altLang="zh-CN" sz="1700" i="1" dirty="0">
                <a:latin typeface="Open Sans Light" panose="020B0306030504020204" pitchFamily="34" charset="0"/>
                <a:ea typeface="Noto Sans CJK SC Light" panose="020B0300000000000000" pitchFamily="34" charset="-122"/>
                <a:sym typeface="Open Sans Light" panose="020B0306030504020204" pitchFamily="34" charset="0"/>
              </a:rPr>
              <a:t>仅</a:t>
            </a:r>
            <a:r>
              <a:rPr lang="zh-CN" altLang="zh-CN" sz="1700" dirty="0">
                <a:latin typeface="Open Sans Light" panose="020B0306030504020204" pitchFamily="34" charset="0"/>
                <a:ea typeface="Noto Sans CJK SC Light" panose="020B0300000000000000" pitchFamily="34" charset="-122"/>
                <a:sym typeface="Open Sans Light" panose="020B0306030504020204" pitchFamily="34" charset="0"/>
              </a:rPr>
              <a:t>当国际化域名编码文本能够</a:t>
            </a:r>
            <a:br>
              <a:rPr lang="zh-CN" altLang="zh-CN" sz="1700" dirty="0">
                <a:latin typeface="Open Sans Light" panose="020B0306030504020204" pitchFamily="34" charset="0"/>
                <a:ea typeface="Noto Sans CJK SC Light" panose="020B0300000000000000" pitchFamily="34" charset="-122"/>
                <a:sym typeface="Open Sans Light" panose="020B0306030504020204" pitchFamily="34" charset="0"/>
              </a:rPr>
            </a:br>
            <a:r>
              <a:rPr lang="zh-CN" altLang="zh-CN" sz="1700" dirty="0">
                <a:latin typeface="Open Sans Light" panose="020B0306030504020204" pitchFamily="34" charset="0"/>
                <a:ea typeface="Noto Sans CJK SC Light" panose="020B0300000000000000" pitchFamily="34" charset="-122"/>
                <a:sym typeface="Open Sans Light" panose="020B0306030504020204" pitchFamily="34" charset="0"/>
              </a:rPr>
              <a:t>提供相应优势时才使用该文本</a:t>
            </a:r>
          </a:p>
          <a:p>
            <a:pPr marL="377825" lvl="1" indent="-285750" eaLnBrk="1" hangingPunct="1">
              <a:spcBef>
                <a:spcPts val="1200"/>
              </a:spcBef>
              <a:buClr>
                <a:schemeClr val="accent1">
                  <a:lumMod val="75000"/>
                </a:schemeClr>
              </a:buClr>
              <a:buFont typeface="Open Sans Light" panose="020B0306030504020204" pitchFamily="34" charset="0"/>
              <a:buChar char="*"/>
            </a:pPr>
            <a:r>
              <a:rPr lang="zh-CN" altLang="zh-CN" sz="1700" dirty="0">
                <a:latin typeface="Open Sans Light" panose="020B0306030504020204" pitchFamily="34" charset="0"/>
                <a:ea typeface="Noto Sans CJK SC Light" panose="020B0300000000000000" pitchFamily="34" charset="-122"/>
                <a:sym typeface="Open Sans Light" panose="020B0306030504020204" pitchFamily="34" charset="0"/>
              </a:rPr>
              <a:t>考虑混合文字地址将变得更加普遍</a:t>
            </a:r>
          </a:p>
          <a:p>
            <a:pPr marL="377825" lvl="1" indent="-285750" eaLnBrk="1" hangingPunct="1">
              <a:spcBef>
                <a:spcPts val="1200"/>
              </a:spcBef>
              <a:buClr>
                <a:schemeClr val="accent1">
                  <a:lumMod val="75000"/>
                </a:schemeClr>
              </a:buClr>
              <a:buFont typeface="Open Sans Light" panose="020B0306030504020204" pitchFamily="34" charset="0"/>
              <a:buChar char="*"/>
            </a:pPr>
            <a:r>
              <a:rPr lang="zh-CN" altLang="zh-CN" sz="1700" dirty="0">
                <a:latin typeface="Open Sans Light" panose="020B0306030504020204" pitchFamily="34" charset="0"/>
                <a:ea typeface="Noto Sans CJK SC Light" panose="020B0300000000000000" pitchFamily="34" charset="-122"/>
                <a:sym typeface="Open Sans Light" panose="020B0306030504020204" pitchFamily="34" charset="0"/>
              </a:rPr>
              <a:t>使用统一码 IDNA 兼容性处理来符合用户预期</a:t>
            </a:r>
          </a:p>
          <a:p>
            <a:pPr marL="377825" lvl="1" indent="-285750" eaLnBrk="1" hangingPunct="1">
              <a:spcBef>
                <a:spcPts val="1200"/>
              </a:spcBef>
              <a:buClr>
                <a:schemeClr val="accent1">
                  <a:lumMod val="75000"/>
                </a:schemeClr>
              </a:buClr>
              <a:buFont typeface="Open Sans Light" panose="020B0306030504020204" pitchFamily="34" charset="0"/>
              <a:buChar char="*"/>
            </a:pPr>
            <a:r>
              <a:rPr lang="zh-CN" altLang="zh-CN" sz="1700" dirty="0">
                <a:latin typeface="Open Sans Light" panose="020B0306030504020204" pitchFamily="34" charset="0"/>
                <a:ea typeface="Noto Sans CJK SC Light" panose="020B0300000000000000" pitchFamily="34" charset="-122"/>
                <a:sym typeface="Open Sans Light" panose="020B0306030504020204" pitchFamily="34" charset="0"/>
              </a:rPr>
              <a:t>请注意未分配和不允许的字符</a:t>
            </a:r>
          </a:p>
        </p:txBody>
      </p:sp>
      <p:sp>
        <p:nvSpPr>
          <p:cNvPr id="104452" name="Google Shape;512;p43"/>
          <p:cNvSpPr/>
          <p:nvPr/>
        </p:nvSpPr>
        <p:spPr>
          <a:xfrm>
            <a:off x="377825" y="2668588"/>
            <a:ext cx="3042047" cy="1107955"/>
          </a:xfrm>
          <a:prstGeom prst="rect">
            <a:avLst/>
          </a:prstGeom>
          <a:noFill/>
          <a:ln>
            <a:noFill/>
            <a:miter lim="800000"/>
          </a:ln>
        </p:spPr>
        <p:txBody>
          <a:bodyPr wrap="square" lIns="91425" tIns="45700" rIns="91425" bIns="4570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zh-CN" altLang="zh-CN" sz="2200" dirty="0">
                <a:solidFill>
                  <a:srgbClr val="707372"/>
                </a:solidFill>
                <a:latin typeface="Open Sans Light" panose="020B0306030504020204" pitchFamily="34" charset="0"/>
                <a:ea typeface="Noto Sans CJK SC Light" panose="020B0300000000000000" pitchFamily="34" charset="-122"/>
                <a:sym typeface="Open Sans Light" panose="020B0306030504020204" pitchFamily="34" charset="0"/>
              </a:rPr>
              <a:t>在用户界面中呈现电子邮件地址或域名时，会发生“显示”过程。 </a:t>
            </a:r>
          </a:p>
        </p:txBody>
      </p:sp>
      <p:pic>
        <p:nvPicPr>
          <p:cNvPr id="58373" name="Google Shape;513;p43" descr="ua-capability-icons_wht_Displ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1113" y="315913"/>
            <a:ext cx="66198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Google Shape;87;p2"/>
          <p:cNvSpPr>
            <a:spLocks noGrp="1" noChangeArrowheads="1"/>
          </p:cNvSpPr>
          <p:nvPr>
            <p:ph type="title" idx="4294967295"/>
          </p:nvPr>
        </p:nvSpPr>
        <p:spPr bwMode="auto">
          <a:xfrm>
            <a:off x="320675" y="274638"/>
            <a:ext cx="84502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多语言，数字包容的关键</a:t>
            </a:r>
          </a:p>
        </p:txBody>
      </p:sp>
      <p:sp>
        <p:nvSpPr>
          <p:cNvPr id="19459" name="Google Shape;88;p2"/>
          <p:cNvSpPr txBox="1">
            <a:spLocks noGrp="1"/>
          </p:cNvSpPr>
          <p:nvPr>
            <p:ph type="body" idx="4294967295"/>
          </p:nvPr>
        </p:nvSpPr>
        <p:spPr>
          <a:xfrm>
            <a:off x="320675" y="1319213"/>
            <a:ext cx="8355781" cy="4621212"/>
          </a:xfrm>
          <a:prstGeom prst="rect">
            <a:avLst/>
          </a:prstGeom>
          <a:ln cap="flat" algn="ctr">
            <a:round/>
            <a:headEnd type="none" w="med" len="med"/>
            <a:tailEnd type="none" w="med" len="med"/>
          </a:ln>
        </p:spPr>
        <p:txBody>
          <a:bodyPr lIns="91425" tIns="45700" rIns="91425" bIns="45700"/>
          <a:lstStyle/>
          <a:p>
            <a:pPr marL="376237" indent="-285750" algn="just" eaLnBrk="1" hangingPunct="1">
              <a:buClr>
                <a:srgbClr val="D57800"/>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UNESCO 在其 2003 年</a:t>
            </a:r>
            <a:r>
              <a:rPr lang="zh-CN" altLang="zh-CN" sz="1800" u="sng" dirty="0">
                <a:solidFill>
                  <a:srgbClr val="1155CC"/>
                </a:solidFill>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hlinkClick r:id="rId3"/>
              </a:rPr>
              <a:t>多语言和网络空间普遍访问</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建议中，要求通过内容访问、能力建设、国家政策，以及合作研究和开发具有广泛多语言能力的技术，并对这些技术进行本地化调整，来消除互联网上的语言障碍  </a:t>
            </a:r>
          </a:p>
          <a:p>
            <a:pPr marL="273050" indent="-182563" eaLnBrk="1" hangingPunct="1">
              <a:buClr>
                <a:srgbClr val="D57800"/>
              </a:buClr>
              <a:buSzPts val="1500"/>
              <a:buFont typeface="Merriweather Sans" charset="0"/>
              <a:buChar char="*"/>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273050" indent="-182563" eaLnBrk="1" hangingPunct="1">
              <a:spcBef>
                <a:spcPts val="1200"/>
              </a:spcBef>
              <a:buClr>
                <a:srgbClr val="D57800"/>
              </a:buClr>
              <a:buSzPts val="1700"/>
              <a:buFont typeface="Merriweather Sans" charset="0"/>
              <a:buNone/>
            </a:pPr>
            <a:endParaRPr lang="en-US" altLang="zh-CN" sz="20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p:txBody>
      </p:sp>
      <p:pic>
        <p:nvPicPr>
          <p:cNvPr id="15364" name="Google Shape;233;p10"/>
          <p:cNvPicPr>
            <a:picLocks noChangeAspect="1" noChangeArrowheads="1"/>
          </p:cNvPicPr>
          <p:nvPr/>
        </p:nvPicPr>
        <p:blipFill>
          <a:blip r:embed="rId4" cstate="print">
            <a:extLst>
              <a:ext uri="{28A0092B-C50C-407E-A947-70E740481C1C}">
                <a14:useLocalDpi xmlns:a14="http://schemas.microsoft.com/office/drawing/2010/main" val="0"/>
              </a:ext>
            </a:extLst>
          </a:blip>
          <a:srcRect b="2234"/>
          <a:stretch>
            <a:fillRect/>
          </a:stretch>
        </p:blipFill>
        <p:spPr bwMode="auto">
          <a:xfrm>
            <a:off x="944563" y="2847975"/>
            <a:ext cx="7254875"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365" name="Google Shape;234;p10"/>
          <p:cNvSpPr>
            <a:spLocks noChangeArrowheads="1"/>
          </p:cNvSpPr>
          <p:nvPr/>
        </p:nvSpPr>
        <p:spPr bwMode="auto">
          <a:xfrm>
            <a:off x="2014538" y="6275388"/>
            <a:ext cx="5114925" cy="30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zh-CN" altLang="zh-CN" i="1" dirty="0">
                <a:latin typeface="Open Sans Light" panose="020B0306030504020204" pitchFamily="34" charset="0"/>
                <a:ea typeface="Noto Sans CJK SC Light" panose="020B0300000000000000" pitchFamily="34" charset="-122"/>
                <a:sym typeface="Open Sans Light" panose="020B0306030504020204" pitchFamily="34" charset="0"/>
              </a:rPr>
              <a:t>资料来源</a:t>
            </a:r>
            <a:r>
              <a:rPr lang="zh-CN" altLang="en-US" i="1" dirty="0">
                <a:latin typeface="Open Sans Light" panose="020B0306030504020204" pitchFamily="34" charset="0"/>
                <a:ea typeface="Noto Sans CJK SC Light" panose="020B0300000000000000" pitchFamily="34" charset="-122"/>
                <a:sym typeface="Open Sans Light" panose="020B0306030504020204" pitchFamily="34" charset="0"/>
              </a:rPr>
              <a:t>：</a:t>
            </a:r>
            <a:r>
              <a:rPr lang="zh-CN" altLang="zh-CN" i="1" u="sng" dirty="0">
                <a:solidFill>
                  <a:schemeClr val="tx1"/>
                </a:solidFill>
                <a:latin typeface="Open Sans Light" panose="020B0306030504020204" pitchFamily="34" charset="0"/>
                <a:ea typeface="Noto Sans CJK SC Light" panose="020B0300000000000000" pitchFamily="34" charset="-122"/>
                <a:sym typeface="Open Sans Light" panose="020B0306030504020204" pitchFamily="34" charset="0"/>
                <a:hlinkClick r:id="rId5">
                  <a:extLst>
                    <a:ext uri="{A12FA001-AC4F-418D-AE19-62706E023703}">
                      <ahyp:hlinkClr xmlns:ahyp="http://schemas.microsoft.com/office/drawing/2018/hyperlinkcolor" val="tx"/>
                    </a:ext>
                  </a:extLst>
                </a:hlinkClick>
              </a:rPr>
              <a:t>https://en.wikipedia.org/wiki/List_of_writing_systems</a:t>
            </a:r>
            <a:r>
              <a:rPr lang="zh-CN" altLang="zh-CN" i="1" dirty="0">
                <a:solidFill>
                  <a:schemeClr val="tx1"/>
                </a:solidFill>
                <a:latin typeface="Open Sans Light" panose="020B0306030504020204" pitchFamily="34" charset="0"/>
                <a:ea typeface="Noto Sans CJK SC Light" panose="020B0300000000000000" pitchFamily="34" charset="-122"/>
                <a:sym typeface="Open Sans Light" panose="020B0306030504020204" pitchFamily="34" charset="0"/>
              </a:rPr>
              <a:t>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10;p5"/>
          <p:cNvSpPr>
            <a:spLocks noGrp="1" noChangeArrowheads="1"/>
          </p:cNvSpPr>
          <p:nvPr>
            <p:ph type="title" idx="4294967295"/>
          </p:nvPr>
        </p:nvSpPr>
        <p:spPr bwMode="auto">
          <a:xfrm>
            <a:off x="320675" y="274638"/>
            <a:ext cx="850265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域名系统 </a:t>
            </a:r>
            <a:r>
              <a:rPr lang="zh-CN" altLang="zh-CN" sz="2800"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a:t>
            </a:r>
            <a:r>
              <a:rPr lang="zh-CN" altLang="zh-CN" sz="2800" b="1"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DNS</a:t>
            </a:r>
            <a:r>
              <a:rPr lang="zh-CN" altLang="zh-CN" sz="2800"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 </a:t>
            </a: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和</a:t>
            </a:r>
            <a:r>
              <a:rPr lang="zh-CN" altLang="zh-CN" sz="2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a:t>
            </a:r>
            <a:r>
              <a:rPr lang="zh-CN" altLang="zh-CN" sz="2800" b="1"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ICANN</a:t>
            </a:r>
          </a:p>
        </p:txBody>
      </p:sp>
      <p:sp>
        <p:nvSpPr>
          <p:cNvPr id="21507" name="Google Shape;111;p5"/>
          <p:cNvSpPr txBox="1">
            <a:spLocks noGrp="1"/>
          </p:cNvSpPr>
          <p:nvPr>
            <p:ph type="body" idx="4294967295"/>
          </p:nvPr>
        </p:nvSpPr>
        <p:spPr>
          <a:xfrm>
            <a:off x="320675" y="1319213"/>
            <a:ext cx="8450263" cy="5067300"/>
          </a:xfrm>
          <a:prstGeom prst="rect">
            <a:avLst/>
          </a:prstGeom>
          <a:ln cap="flat" algn="ctr">
            <a:round/>
            <a:headEnd type="none" w="med" len="med"/>
            <a:tailEnd type="none" w="med" len="med"/>
          </a:ln>
        </p:spPr>
        <p:txBody>
          <a:bodyPr lIns="91425" tIns="45700" rIns="91425" bIns="45700"/>
          <a:lstStyle/>
          <a:p>
            <a:pPr marL="376237" indent="-285750" algn="just" eaLnBrk="1" hangingPunct="1">
              <a:buClr>
                <a:srgbClr val="D57800"/>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域名是一种构成统一资源定位符 (Uniform Resource Locator, URL) 的唯一名称，使得人们能够在互联网（例如：网页、电子邮件服务器、图像和视频）上查找资源</a:t>
            </a:r>
          </a:p>
          <a:p>
            <a:pPr marL="273050" indent="-182563" algn="just" eaLnBrk="1" hangingPunct="1">
              <a:spcBef>
                <a:spcPts val="350"/>
              </a:spcBef>
              <a:buClr>
                <a:srgbClr val="D57800"/>
              </a:buClr>
              <a:buSzPts val="15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algn="just" eaLnBrk="1" hangingPunct="1">
              <a:spcBef>
                <a:spcPts val="350"/>
              </a:spcBef>
              <a:buClr>
                <a:srgbClr val="D57800"/>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域名自身代表着互联网上的一个特定地址，该地址属于一个实体，例如：企业、组织、机构或个人</a:t>
            </a:r>
          </a:p>
          <a:p>
            <a:pPr marL="273050" indent="-182563" algn="just" eaLnBrk="1" hangingPunct="1">
              <a:spcBef>
                <a:spcPts val="350"/>
              </a:spcBef>
              <a:buClr>
                <a:srgbClr val="D57800"/>
              </a:buClr>
              <a:buSzPts val="15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algn="just" eaLnBrk="1" hangingPunct="1">
              <a:spcBef>
                <a:spcPts val="350"/>
              </a:spcBef>
              <a:buClr>
                <a:srgbClr val="D57800"/>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例如，域名 </a:t>
            </a:r>
            <a:r>
              <a:rPr lang="zh-CN" altLang="zh-CN" sz="1800" dirty="0">
                <a:solidFill>
                  <a:srgbClr val="00B0F0"/>
                </a:solidFill>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wikipedia.org</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用于指向地址：</a:t>
            </a:r>
            <a:r>
              <a:rPr lang="zh-CN" altLang="zh-CN" sz="1800" dirty="0">
                <a:solidFill>
                  <a:srgbClr val="00B0F0"/>
                </a:solidFill>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208.80.154.224</a:t>
            </a:r>
          </a:p>
          <a:p>
            <a:pPr marL="273050" indent="-182563" algn="just" eaLnBrk="1" hangingPunct="1">
              <a:spcBef>
                <a:spcPts val="350"/>
              </a:spcBef>
              <a:buClr>
                <a:srgbClr val="D57800"/>
              </a:buClr>
              <a:buSzPts val="1500"/>
              <a:buFont typeface="Merriweather Sans" charset="0"/>
              <a:buNone/>
            </a:pPr>
            <a:endParaRPr lang="en-US" altLang="zh-CN" sz="1800" dirty="0">
              <a:solidFill>
                <a:srgbClr val="00B0F0"/>
              </a:solidFill>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algn="just" eaLnBrk="1" hangingPunct="1">
              <a:spcBef>
                <a:spcPts val="350"/>
              </a:spcBef>
              <a:buClr>
                <a:srgbClr val="D57800"/>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域名和互联网协议 (Internet Protocol, IP) 地址共同帮助我们浏览互联网</a:t>
            </a:r>
          </a:p>
          <a:p>
            <a:pPr marL="273050" indent="-182563" algn="just" eaLnBrk="1" hangingPunct="1">
              <a:spcBef>
                <a:spcPts val="350"/>
              </a:spcBef>
              <a:buClr>
                <a:srgbClr val="D57800"/>
              </a:buClr>
              <a:buSzPts val="1500"/>
              <a:buFont typeface="Merriweather Sans" charset="0"/>
              <a:buNone/>
            </a:pPr>
            <a:endParaRPr lang="zh-CN" altLang="en-US"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algn="just" eaLnBrk="1" hangingPunct="1">
              <a:spcBef>
                <a:spcPts val="350"/>
              </a:spcBef>
              <a:buClr>
                <a:srgbClr val="D57800"/>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互联网名称与数字地址分配机构 (Internet Corporation for Assigned Names and Numbers, ICANN) 帮助协调和支持世界各地的这些唯一标识符。ICANN 的使命在于确保全球互联网的稳定、安全与统一。</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Google Shape;167;p7"/>
          <p:cNvSpPr>
            <a:spLocks noGrp="1" noChangeArrowheads="1"/>
          </p:cNvSpPr>
          <p:nvPr>
            <p:ph type="title" idx="4294967295"/>
          </p:nvPr>
        </p:nvSpPr>
        <p:spPr bwMode="auto">
          <a:xfrm>
            <a:off x="320675" y="274638"/>
            <a:ext cx="882332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顶级域 </a:t>
            </a:r>
            <a:r>
              <a:rPr lang="zh-CN" altLang="zh-CN" sz="2800"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a:t>
            </a:r>
            <a:r>
              <a:rPr lang="zh-CN" altLang="zh-CN" sz="2800" b="1"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TLD</a:t>
            </a:r>
            <a:r>
              <a:rPr lang="zh-CN" altLang="zh-CN" sz="2800"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 </a:t>
            </a: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和</a:t>
            </a:r>
            <a:r>
              <a:rPr lang="zh-CN" altLang="zh-CN" sz="2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a:t>
            </a:r>
            <a:r>
              <a:rPr lang="zh-CN" altLang="zh-CN" sz="2800" b="1"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DNS</a:t>
            </a:r>
            <a:r>
              <a:rPr lang="zh-CN" altLang="zh-CN" sz="2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a:t>
            </a: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的发展过程</a:t>
            </a:r>
          </a:p>
        </p:txBody>
      </p:sp>
      <p:sp>
        <p:nvSpPr>
          <p:cNvPr id="23555" name="Google Shape;168;p7"/>
          <p:cNvSpPr txBox="1">
            <a:spLocks noGrp="1"/>
          </p:cNvSpPr>
          <p:nvPr>
            <p:ph type="body" idx="4294967295"/>
          </p:nvPr>
        </p:nvSpPr>
        <p:spPr>
          <a:xfrm>
            <a:off x="320675" y="942975"/>
            <a:ext cx="8427789" cy="5640388"/>
          </a:xfrm>
          <a:prstGeom prst="rect">
            <a:avLst/>
          </a:prstGeom>
          <a:ln cap="flat" algn="ctr">
            <a:round/>
            <a:headEnd type="none" w="med" len="med"/>
            <a:tailEnd type="none" w="med" len="med"/>
          </a:ln>
        </p:spPr>
        <p:txBody>
          <a:bodyPr lIns="91425" tIns="45700" rIns="91425" bIns="45700"/>
          <a:lstStyle/>
          <a:p>
            <a:pPr marL="376237" indent="-285750" algn="just" eaLnBrk="1" hangingPunct="1">
              <a:buClr>
                <a:srgbClr val="D57800"/>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过去，顶级域 (Top-Level Domain, TLD) 大多是两三个字母长，由拉丁字符 a-z 组成（例如：.com、.org）</a:t>
            </a:r>
          </a:p>
          <a:p>
            <a:pPr marL="273050" indent="-182563" algn="just" eaLnBrk="1" hangingPunct="1">
              <a:buClr>
                <a:srgbClr val="D57800"/>
              </a:buClr>
              <a:buFont typeface="Merriweather Sans" charset="0"/>
              <a:buChar char="*"/>
            </a:pPr>
            <a:endParaRPr lang="zh-CN" altLang="en-US"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algn="just" eaLnBrk="1" hangingPunct="1">
              <a:spcBef>
                <a:spcPts val="350"/>
              </a:spcBef>
              <a:buClr>
                <a:srgbClr val="D57800"/>
              </a:buClr>
              <a:buFont typeface="Open Sans Light" panose="020B0306030504020204" pitchFamily="34" charset="0"/>
              <a:buChar char="*"/>
            </a:pPr>
            <a:r>
              <a:rPr lang="zh-CN" altLang="zh-CN" sz="1800" spc="-3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域名系统 (Domain Name System, DNS) 的发展允许更新和更长的 TLD。现在有大约 1,200 个新 gTLD，代表品牌、社群和地理位置（例如：</a:t>
            </a:r>
            <a:r>
              <a:rPr lang="en-US" altLang="zh-CN" sz="1800" spc="-3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a:t>
            </a:r>
            <a:r>
              <a:rPr lang="zh-CN" altLang="zh-CN" sz="1800" spc="-3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.photography、</a:t>
            </a:r>
            <a:br>
              <a:rPr lang="en-US" altLang="zh-CN" sz="1800" spc="-3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br>
            <a:r>
              <a:rPr lang="en-US" altLang="zh-CN" sz="1800" spc="-3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.london）</a:t>
            </a:r>
          </a:p>
          <a:p>
            <a:pPr marL="273050" indent="-182563" algn="just" eaLnBrk="1" hangingPunct="1">
              <a:spcBef>
                <a:spcPts val="350"/>
              </a:spcBef>
              <a:buClr>
                <a:srgbClr val="D57800"/>
              </a:buClr>
              <a:buFont typeface="Merriweather Sans" charset="0"/>
              <a:buChar char="*"/>
            </a:pPr>
            <a:endParaRPr lang="zh-CN" altLang="en-US"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algn="just" eaLnBrk="1" hangingPunct="1">
              <a:spcBef>
                <a:spcPts val="350"/>
              </a:spcBef>
              <a:buClr>
                <a:srgbClr val="D57800"/>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这些新 TLD 还包括国际化域名 (Internationalized Domain Name, IDN)，IDN 允许使用以本地语言和文字表示的域名，例如：“.例子”和“</a:t>
            </a:r>
            <a:r>
              <a:rPr lang="en-US" altLang="zh-CN" sz="1800" dirty="0" err="1">
                <a:latin typeface="Open Sans Light" panose="020B0306030504020204" pitchFamily="34" charset="0"/>
                <a:ea typeface="Noto Sans CJK SC Light" panose="020B0300000000000000" pitchFamily="34" charset="-122"/>
                <a:sym typeface="Open Sans Light" panose="020B0306030504020204" pitchFamily="34" charset="0"/>
              </a:rPr>
              <a:t>مثال</a:t>
            </a:r>
            <a:r>
              <a:rPr lang="en-US"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a:t>
            </a: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”（分别用中文和阿拉伯文书写的“example”）</a:t>
            </a:r>
          </a:p>
          <a:p>
            <a:pPr marL="914400" lvl="1" indent="-325438" algn="just" eaLnBrk="1" hangingPunct="1">
              <a:buClr>
                <a:srgbClr val="D57800"/>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域名中的其他标签也可以国际化，允许域名完全使用本地语言和文字。IDN 与在线内容是分开的，在线内容也可以是多语言的</a:t>
            </a:r>
          </a:p>
          <a:p>
            <a:pPr marL="273050" indent="-182563" algn="just" eaLnBrk="1" hangingPunct="1">
              <a:spcBef>
                <a:spcPts val="350"/>
              </a:spcBef>
              <a:buClr>
                <a:srgbClr val="D57800"/>
              </a:buClr>
              <a:buFont typeface="Merriweather Sans" charset="0"/>
              <a:buChar char="*"/>
            </a:pPr>
            <a:endParaRPr lang="en-US" altLang="zh-CN"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376237" indent="-285750" algn="just" eaLnBrk="1" hangingPunct="1">
              <a:spcBef>
                <a:spcPts val="350"/>
              </a:spcBef>
              <a:buClr>
                <a:srgbClr val="D57800"/>
              </a:buClr>
              <a:buFont typeface="Open Sans Light" panose="020B0306030504020204" pitchFamily="34" charset="0"/>
              <a:buChar char="*"/>
            </a:pPr>
            <a:r>
              <a:rPr lang="zh-CN" altLang="zh-CN" sz="1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下一轮 gTLD 将继续扩展 DNS，并为将来 10 亿用户提供新机会，这些用户正等待使用自己的语言或文字访问更加多语言和更具包容性的互联网</a:t>
            </a:r>
          </a:p>
          <a:p>
            <a:pPr marL="273050" indent="-182563" algn="just" eaLnBrk="1" hangingPunct="1">
              <a:spcBef>
                <a:spcPts val="350"/>
              </a:spcBef>
              <a:buClr>
                <a:srgbClr val="D57800"/>
              </a:buClr>
              <a:buFont typeface="Merriweather Sans" charset="0"/>
              <a:buChar char="*"/>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a:p>
            <a:pPr marL="273050" indent="-182563" algn="just" eaLnBrk="1" hangingPunct="1">
              <a:spcBef>
                <a:spcPts val="400"/>
              </a:spcBef>
              <a:buClr>
                <a:srgbClr val="D57800"/>
              </a:buClr>
              <a:buFont typeface="Merriweather Sans" charset="0"/>
              <a:buNone/>
            </a:pPr>
            <a:endParaRPr lang="en-US" altLang="zh-CN" sz="1800" dirty="0">
              <a:latin typeface="Open Sans Light" panose="020B0306030504020204" pitchFamily="34" charset="0"/>
              <a:ea typeface="Noto Sans CJK SC Light" panose="020B0300000000000000" pitchFamily="34" charset="-122"/>
              <a:cs typeface="Open Sans Light" panose="020B0306030504020204" pitchFamily="34" charset="0"/>
              <a:sym typeface="Open Sans Light" panose="020B0306030504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73;p8"/>
          <p:cNvSpPr>
            <a:spLocks noGrp="1" noChangeArrowheads="1"/>
          </p:cNvSpPr>
          <p:nvPr>
            <p:ph type="title" idx="4294967295"/>
          </p:nvPr>
        </p:nvSpPr>
        <p:spPr bwMode="auto">
          <a:xfrm>
            <a:off x="320675" y="274638"/>
            <a:ext cx="84502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b="1"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DNS</a:t>
            </a:r>
            <a:r>
              <a:rPr lang="zh-CN" altLang="zh-CN" sz="2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a:t>
            </a: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和下一轮次的扩展</a:t>
            </a:r>
          </a:p>
        </p:txBody>
      </p:sp>
      <p:sp>
        <p:nvSpPr>
          <p:cNvPr id="18435" name="Google Shape;174;p8"/>
          <p:cNvSpPr>
            <a:spLocks noChangeArrowheads="1"/>
          </p:cNvSpPr>
          <p:nvPr/>
        </p:nvSpPr>
        <p:spPr bwMode="auto">
          <a:xfrm>
            <a:off x="374650" y="984250"/>
            <a:ext cx="80025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zh-CN" altLang="zh-CN" sz="1800" dirty="0">
                <a:latin typeface="Open Sans Light" panose="020B0306030504020204" pitchFamily="34" charset="0"/>
                <a:ea typeface="Noto Sans CJK SC Light" panose="020B0300000000000000" pitchFamily="34" charset="-122"/>
                <a:sym typeface="Open Sans Light" panose="020B0306030504020204" pitchFamily="34" charset="0"/>
              </a:rPr>
              <a:t>通过新 gTLD 项目将新 gTLD（包括长 TLD 和 IDN）引入互联网生态系统，实现了 DNS 最大程度的扩展。  </a:t>
            </a:r>
          </a:p>
        </p:txBody>
      </p:sp>
      <p:sp>
        <p:nvSpPr>
          <p:cNvPr id="18436" name="Google Shape;175;p8"/>
          <p:cNvSpPr>
            <a:spLocks noChangeArrowheads="1"/>
          </p:cNvSpPr>
          <p:nvPr/>
        </p:nvSpPr>
        <p:spPr bwMode="auto">
          <a:xfrm>
            <a:off x="736600" y="2306638"/>
            <a:ext cx="2368550" cy="341312"/>
          </a:xfrm>
          <a:prstGeom prst="homePlate">
            <a:avLst>
              <a:gd name="adj" fmla="val 50087"/>
            </a:avLst>
          </a:prstGeom>
          <a:solidFill>
            <a:srgbClr val="3F3F3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300">
              <a:solidFill>
                <a:srgbClr val="FAFAFA"/>
              </a:solidFill>
              <a:latin typeface="Open Sans Light" panose="020B0306030504020204" pitchFamily="34" charset="0"/>
              <a:ea typeface="Noto Sans CJK SC Light" panose="020B0300000000000000" pitchFamily="34" charset="-122"/>
              <a:cs typeface="Open Sans" panose="020B0606030504020204" pitchFamily="34" charset="0"/>
              <a:sym typeface="Open Sans Light" panose="020B0306030504020204" pitchFamily="34" charset="0"/>
            </a:endParaRPr>
          </a:p>
        </p:txBody>
      </p:sp>
      <p:sp>
        <p:nvSpPr>
          <p:cNvPr id="18437" name="Google Shape;176;p8"/>
          <p:cNvSpPr>
            <a:spLocks noChangeArrowheads="1"/>
          </p:cNvSpPr>
          <p:nvPr/>
        </p:nvSpPr>
        <p:spPr bwMode="auto">
          <a:xfrm>
            <a:off x="796925" y="2303463"/>
            <a:ext cx="1560512" cy="33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68575" tIns="45700" rIns="91425" bIns="4570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zh-CN" altLang="zh-CN" sz="1600" b="1" dirty="0">
                <a:solidFill>
                  <a:srgbClr val="FAFAFA"/>
                </a:solidFill>
                <a:latin typeface="Open Sans Light" panose="020B0306030504020204" pitchFamily="34" charset="0"/>
                <a:ea typeface="Noto Sans CJK SC Light" panose="020B0300000000000000" pitchFamily="34" charset="-122"/>
                <a:sym typeface="Open Sans Light" panose="020B0306030504020204" pitchFamily="34" charset="0"/>
              </a:rPr>
              <a:t>2009 </a:t>
            </a:r>
            <a:r>
              <a:rPr lang="zh-CN" altLang="zh-CN" sz="1600" dirty="0">
                <a:solidFill>
                  <a:srgbClr val="FAFAFA"/>
                </a:solidFill>
                <a:latin typeface="Open Sans Light" panose="020B0306030504020204" pitchFamily="34" charset="0"/>
                <a:ea typeface="Noto Sans CJK SC Light" panose="020B0300000000000000" pitchFamily="34" charset="-122"/>
                <a:sym typeface="Open Sans Light" panose="020B0306030504020204" pitchFamily="34" charset="0"/>
              </a:rPr>
              <a:t>年以前</a:t>
            </a:r>
          </a:p>
        </p:txBody>
      </p:sp>
      <p:sp>
        <p:nvSpPr>
          <p:cNvPr id="18438" name="Google Shape;177;p8"/>
          <p:cNvSpPr>
            <a:spLocks noChangeArrowheads="1"/>
          </p:cNvSpPr>
          <p:nvPr/>
        </p:nvSpPr>
        <p:spPr bwMode="auto">
          <a:xfrm>
            <a:off x="736600" y="2709863"/>
            <a:ext cx="208756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5700" rIns="91425" bIns="4570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30000"/>
              </a:lnSpc>
            </a:pPr>
            <a:r>
              <a:rPr lang="zh-CN" altLang="zh-CN" dirty="0">
                <a:latin typeface="Open Sans Light" panose="020B0306030504020204" pitchFamily="34" charset="0"/>
                <a:ea typeface="Noto Sans CJK SC Light" panose="020B0300000000000000" pitchFamily="34" charset="-122"/>
                <a:sym typeface="Open Sans Light" panose="020B0306030504020204" pitchFamily="34" charset="0"/>
              </a:rPr>
              <a:t>通用 TLD (gTLD)</a:t>
            </a:r>
          </a:p>
          <a:p>
            <a:pPr eaLnBrk="1" hangingPunct="1">
              <a:lnSpc>
                <a:spcPct val="130000"/>
              </a:lnSpc>
            </a:pPr>
            <a:r>
              <a:rPr lang="zh-CN" altLang="zh-CN" sz="1000" dirty="0">
                <a:latin typeface="Open Sans Light" panose="020B0306030504020204" pitchFamily="34" charset="0"/>
                <a:ea typeface="Noto Sans CJK SC Light" panose="020B0300000000000000" pitchFamily="34" charset="-122"/>
                <a:sym typeface="Open Sans Light" panose="020B0306030504020204" pitchFamily="34" charset="0"/>
              </a:rPr>
              <a:t>（总共 </a:t>
            </a:r>
            <a:r>
              <a:rPr lang="zh-CN" altLang="zh-CN" sz="1000" b="1" dirty="0">
                <a:latin typeface="Open Sans Light" panose="020B0306030504020204" pitchFamily="34" charset="0"/>
                <a:ea typeface="Noto Sans CJK SC Light" panose="020B0300000000000000" pitchFamily="34" charset="-122"/>
                <a:sym typeface="Open Sans Light" panose="020B0306030504020204" pitchFamily="34" charset="0"/>
              </a:rPr>
              <a:t>22</a:t>
            </a:r>
            <a:r>
              <a:rPr lang="zh-CN" altLang="zh-CN" sz="1000" dirty="0">
                <a:latin typeface="Open Sans Light" panose="020B0306030504020204" pitchFamily="34" charset="0"/>
                <a:ea typeface="Noto Sans CJK SC Light" panose="020B0300000000000000" pitchFamily="34" charset="-122"/>
                <a:sym typeface="Open Sans Light" panose="020B0306030504020204" pitchFamily="34" charset="0"/>
              </a:rPr>
              <a:t> 个）</a:t>
            </a:r>
          </a:p>
        </p:txBody>
      </p:sp>
      <p:sp>
        <p:nvSpPr>
          <p:cNvPr id="25607" name="Google Shape;178;p8"/>
          <p:cNvSpPr txBox="1"/>
          <p:nvPr/>
        </p:nvSpPr>
        <p:spPr>
          <a:xfrm>
            <a:off x="1316038" y="3302000"/>
            <a:ext cx="591666" cy="274638"/>
          </a:xfrm>
          <a:prstGeom prst="rect">
            <a:avLst/>
          </a:prstGeom>
          <a:solidFill>
            <a:srgbClr val="FFF3E2"/>
          </a:solidFill>
          <a:ln>
            <a:noFill/>
          </a:ln>
        </p:spPr>
        <p:txBody>
          <a:bodyPr spcFirstLastPara="1" lIns="68575" tIns="41125" rIns="91425" bIns="34275"/>
          <a:lstStyle/>
          <a:p>
            <a:pPr algn="ctr" fontAlgn="auto">
              <a:buSzTx/>
              <a:buFont typeface="Arial"/>
              <a:buNone/>
            </a:pPr>
            <a:r>
              <a:rPr lang="zh-CN" sz="1050" dirty="0">
                <a:solidFill>
                  <a:schemeClr val="dk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.edu</a:t>
            </a:r>
          </a:p>
        </p:txBody>
      </p:sp>
      <p:sp>
        <p:nvSpPr>
          <p:cNvPr id="25608" name="Google Shape;179;p8"/>
          <p:cNvSpPr txBox="1"/>
          <p:nvPr/>
        </p:nvSpPr>
        <p:spPr>
          <a:xfrm>
            <a:off x="1316038" y="3641725"/>
            <a:ext cx="591666" cy="274638"/>
          </a:xfrm>
          <a:prstGeom prst="rect">
            <a:avLst/>
          </a:prstGeom>
          <a:solidFill>
            <a:srgbClr val="FFF3E2"/>
          </a:solidFill>
          <a:ln>
            <a:noFill/>
          </a:ln>
        </p:spPr>
        <p:txBody>
          <a:bodyPr spcFirstLastPara="1" lIns="68575" tIns="41125" rIns="91425" bIns="34275"/>
          <a:lstStyle/>
          <a:p>
            <a:pPr algn="ctr" fontAlgn="auto">
              <a:buSzTx/>
              <a:buFont typeface="Arial"/>
              <a:buNone/>
            </a:pPr>
            <a:r>
              <a:rPr lang="zh-CN" sz="1050">
                <a:solidFill>
                  <a:schemeClr val="dk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.net</a:t>
            </a:r>
          </a:p>
        </p:txBody>
      </p:sp>
      <p:sp>
        <p:nvSpPr>
          <p:cNvPr id="25609" name="Google Shape;180;p8"/>
          <p:cNvSpPr txBox="1"/>
          <p:nvPr/>
        </p:nvSpPr>
        <p:spPr>
          <a:xfrm>
            <a:off x="738188" y="3302000"/>
            <a:ext cx="525462" cy="274638"/>
          </a:xfrm>
          <a:prstGeom prst="rect">
            <a:avLst/>
          </a:prstGeom>
          <a:solidFill>
            <a:srgbClr val="FFF3E2"/>
          </a:solidFill>
          <a:ln>
            <a:noFill/>
          </a:ln>
        </p:spPr>
        <p:txBody>
          <a:bodyPr spcFirstLastPara="1" lIns="68575" tIns="41125" rIns="91425" bIns="34275"/>
          <a:lstStyle/>
          <a:p>
            <a:pPr algn="ctr" fontAlgn="auto">
              <a:buSzTx/>
              <a:buFont typeface="Arial"/>
              <a:buNone/>
            </a:pPr>
            <a:r>
              <a:rPr lang="zh-CN" sz="1050">
                <a:solidFill>
                  <a:schemeClr val="dk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.com</a:t>
            </a:r>
          </a:p>
        </p:txBody>
      </p:sp>
      <p:sp>
        <p:nvSpPr>
          <p:cNvPr id="25610" name="Google Shape;181;p8"/>
          <p:cNvSpPr txBox="1"/>
          <p:nvPr/>
        </p:nvSpPr>
        <p:spPr>
          <a:xfrm>
            <a:off x="738188" y="3641725"/>
            <a:ext cx="525462" cy="274638"/>
          </a:xfrm>
          <a:prstGeom prst="rect">
            <a:avLst/>
          </a:prstGeom>
          <a:solidFill>
            <a:srgbClr val="FFF3E2"/>
          </a:solidFill>
          <a:ln>
            <a:noFill/>
          </a:ln>
        </p:spPr>
        <p:txBody>
          <a:bodyPr spcFirstLastPara="1" lIns="68575" tIns="41125" rIns="91425" bIns="34275"/>
          <a:lstStyle/>
          <a:p>
            <a:pPr algn="ctr" fontAlgn="auto">
              <a:buSzTx/>
              <a:buFont typeface="Arial"/>
              <a:buNone/>
            </a:pPr>
            <a:r>
              <a:rPr lang="zh-CN" sz="1050">
                <a:solidFill>
                  <a:schemeClr val="dk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.org</a:t>
            </a:r>
          </a:p>
        </p:txBody>
      </p:sp>
      <p:sp>
        <p:nvSpPr>
          <p:cNvPr id="25611" name="Google Shape;182;p8"/>
          <p:cNvSpPr txBox="1"/>
          <p:nvPr/>
        </p:nvSpPr>
        <p:spPr>
          <a:xfrm>
            <a:off x="1311275" y="3987800"/>
            <a:ext cx="596429" cy="274638"/>
          </a:xfrm>
          <a:prstGeom prst="rect">
            <a:avLst/>
          </a:prstGeom>
          <a:solidFill>
            <a:srgbClr val="FFF3E2"/>
          </a:solidFill>
          <a:ln>
            <a:noFill/>
          </a:ln>
        </p:spPr>
        <p:txBody>
          <a:bodyPr spcFirstLastPara="1" lIns="68575" tIns="41125" rIns="91425" bIns="34275"/>
          <a:lstStyle/>
          <a:p>
            <a:pPr algn="ctr" fontAlgn="auto">
              <a:buSzTx/>
              <a:buFont typeface="Arial"/>
              <a:buNone/>
            </a:pPr>
            <a:r>
              <a:rPr lang="zh-CN" sz="1050">
                <a:solidFill>
                  <a:schemeClr val="dk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.asia</a:t>
            </a:r>
          </a:p>
        </p:txBody>
      </p:sp>
      <p:sp>
        <p:nvSpPr>
          <p:cNvPr id="25612" name="Google Shape;183;p8"/>
          <p:cNvSpPr txBox="1"/>
          <p:nvPr/>
        </p:nvSpPr>
        <p:spPr>
          <a:xfrm>
            <a:off x="1311275" y="4327525"/>
            <a:ext cx="596429" cy="274638"/>
          </a:xfrm>
          <a:prstGeom prst="rect">
            <a:avLst/>
          </a:prstGeom>
          <a:solidFill>
            <a:srgbClr val="FFF3E2"/>
          </a:solidFill>
          <a:ln>
            <a:noFill/>
          </a:ln>
        </p:spPr>
        <p:txBody>
          <a:bodyPr spcFirstLastPara="1" lIns="68575" tIns="41125" rIns="91425" bIns="34275"/>
          <a:lstStyle/>
          <a:p>
            <a:pPr algn="ctr" fontAlgn="auto">
              <a:buSzTx/>
              <a:buFont typeface="Arial"/>
              <a:buNone/>
            </a:pPr>
            <a:r>
              <a:rPr lang="zh-CN" sz="1050" dirty="0">
                <a:solidFill>
                  <a:schemeClr val="dk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.travel</a:t>
            </a:r>
          </a:p>
        </p:txBody>
      </p:sp>
      <p:sp>
        <p:nvSpPr>
          <p:cNvPr id="25613" name="Google Shape;184;p8"/>
          <p:cNvSpPr txBox="1"/>
          <p:nvPr/>
        </p:nvSpPr>
        <p:spPr>
          <a:xfrm>
            <a:off x="733425" y="3987800"/>
            <a:ext cx="525463" cy="274638"/>
          </a:xfrm>
          <a:prstGeom prst="rect">
            <a:avLst/>
          </a:prstGeom>
          <a:solidFill>
            <a:srgbClr val="FFF3E2"/>
          </a:solidFill>
          <a:ln>
            <a:noFill/>
          </a:ln>
        </p:spPr>
        <p:txBody>
          <a:bodyPr spcFirstLastPara="1" lIns="68575" tIns="41125" rIns="91425" bIns="34275"/>
          <a:lstStyle/>
          <a:p>
            <a:pPr algn="ctr" fontAlgn="auto">
              <a:buSzTx/>
              <a:buFont typeface="Arial"/>
              <a:buNone/>
            </a:pPr>
            <a:r>
              <a:rPr lang="zh-CN" sz="1050">
                <a:solidFill>
                  <a:schemeClr val="dk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.aero</a:t>
            </a:r>
          </a:p>
        </p:txBody>
      </p:sp>
      <p:sp>
        <p:nvSpPr>
          <p:cNvPr id="25614" name="Google Shape;185;p8"/>
          <p:cNvSpPr txBox="1"/>
          <p:nvPr/>
        </p:nvSpPr>
        <p:spPr>
          <a:xfrm>
            <a:off x="733425" y="4327525"/>
            <a:ext cx="525463" cy="274638"/>
          </a:xfrm>
          <a:prstGeom prst="rect">
            <a:avLst/>
          </a:prstGeom>
          <a:solidFill>
            <a:srgbClr val="FFF3E2"/>
          </a:solidFill>
          <a:ln>
            <a:noFill/>
          </a:ln>
        </p:spPr>
        <p:txBody>
          <a:bodyPr spcFirstLastPara="1" lIns="68575" tIns="41125" rIns="91425" bIns="34275"/>
          <a:lstStyle/>
          <a:p>
            <a:pPr algn="ctr" fontAlgn="auto">
              <a:buSzTx/>
              <a:buFont typeface="Arial"/>
              <a:buNone/>
            </a:pPr>
            <a:r>
              <a:rPr lang="zh-CN" sz="1050">
                <a:solidFill>
                  <a:schemeClr val="dk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.mobi</a:t>
            </a:r>
          </a:p>
        </p:txBody>
      </p:sp>
      <p:sp>
        <p:nvSpPr>
          <p:cNvPr id="25615" name="Google Shape;186;p8"/>
          <p:cNvSpPr txBox="1"/>
          <p:nvPr/>
        </p:nvSpPr>
        <p:spPr>
          <a:xfrm>
            <a:off x="4052888" y="2301875"/>
            <a:ext cx="642937" cy="600124"/>
          </a:xfrm>
          <a:prstGeom prst="rect">
            <a:avLst/>
          </a:prstGeom>
          <a:noFill/>
          <a:ln>
            <a:noFill/>
          </a:ln>
        </p:spPr>
        <p:txBody>
          <a:bodyPr spcFirstLastPara="1" lIns="68575" tIns="45700" rIns="91425" bIns="45700">
            <a:spAutoFit/>
          </a:bodyPr>
          <a:lstStyle/>
          <a:p>
            <a:pPr fontAlgn="auto">
              <a:buSzTx/>
              <a:buFont typeface="Arial"/>
              <a:buNone/>
            </a:pPr>
            <a:r>
              <a:rPr lang="zh-CN" sz="1650">
                <a:solidFill>
                  <a:srgbClr val="FAFAFA"/>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2016 年</a:t>
            </a:r>
          </a:p>
        </p:txBody>
      </p:sp>
      <p:sp>
        <p:nvSpPr>
          <p:cNvPr id="18448" name="Google Shape;187;p8"/>
          <p:cNvSpPr>
            <a:spLocks noChangeArrowheads="1"/>
          </p:cNvSpPr>
          <p:nvPr/>
        </p:nvSpPr>
        <p:spPr bwMode="auto">
          <a:xfrm>
            <a:off x="5937250" y="3005138"/>
            <a:ext cx="18923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5700" rIns="91425" bIns="4570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30000"/>
              </a:lnSpc>
            </a:pPr>
            <a:r>
              <a:rPr lang="zh-CN" altLang="zh-CN">
                <a:latin typeface="Open Sans Light" panose="020B0306030504020204" pitchFamily="34" charset="0"/>
                <a:ea typeface="Noto Sans CJK SC Light" panose="020B0300000000000000" pitchFamily="34" charset="-122"/>
                <a:sym typeface="Open Sans Light" panose="020B0306030504020204" pitchFamily="34" charset="0"/>
              </a:rPr>
              <a:t>新的长 gTLD</a:t>
            </a:r>
          </a:p>
          <a:p>
            <a:pPr eaLnBrk="1" hangingPunct="1">
              <a:lnSpc>
                <a:spcPct val="130000"/>
              </a:lnSpc>
            </a:pPr>
            <a:r>
              <a:rPr lang="zh-CN" altLang="zh-CN" sz="1000">
                <a:latin typeface="Open Sans Light" panose="020B0306030504020204" pitchFamily="34" charset="0"/>
                <a:ea typeface="Noto Sans CJK SC Light" panose="020B0300000000000000" pitchFamily="34" charset="-122"/>
                <a:sym typeface="Open Sans Light" panose="020B0306030504020204" pitchFamily="34" charset="0"/>
              </a:rPr>
              <a:t>（总共 1,200 多个）</a:t>
            </a:r>
          </a:p>
          <a:p>
            <a:pPr eaLnBrk="1" hangingPunct="1">
              <a:lnSpc>
                <a:spcPct val="130000"/>
              </a:lnSpc>
            </a:pPr>
            <a:endParaRPr lang="en-US" altLang="zh-CN" sz="1200">
              <a:latin typeface="Open Sans Light" panose="020B0306030504020204" pitchFamily="34" charset="0"/>
              <a:ea typeface="Noto Sans CJK SC Light" panose="020B0300000000000000" pitchFamily="34" charset="-122"/>
              <a:cs typeface="Open Sans" panose="020B0606030504020204" pitchFamily="34" charset="0"/>
              <a:sym typeface="Open Sans Light" panose="020B0306030504020204" pitchFamily="34" charset="0"/>
            </a:endParaRPr>
          </a:p>
        </p:txBody>
      </p:sp>
      <p:sp>
        <p:nvSpPr>
          <p:cNvPr id="25617" name="Google Shape;188;p8"/>
          <p:cNvSpPr txBox="1"/>
          <p:nvPr/>
        </p:nvSpPr>
        <p:spPr>
          <a:xfrm>
            <a:off x="6508750" y="3595688"/>
            <a:ext cx="525463" cy="274637"/>
          </a:xfrm>
          <a:prstGeom prst="rect">
            <a:avLst/>
          </a:prstGeom>
          <a:solidFill>
            <a:schemeClr val="accent1"/>
          </a:solidFill>
          <a:ln>
            <a:noFill/>
          </a:ln>
        </p:spPr>
        <p:txBody>
          <a:bodyPr spcFirstLastPara="1" lIns="68575" tIns="41125" rIns="91425" bIns="34275"/>
          <a:lstStyle/>
          <a:p>
            <a:pPr algn="ctr" fontAlgn="auto">
              <a:buSzTx/>
              <a:buFont typeface="Arial"/>
              <a:buNone/>
            </a:pPr>
            <a:r>
              <a:rPr lang="zh-CN" sz="1050">
                <a:solidFill>
                  <a:schemeClr val="lt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.bar</a:t>
            </a:r>
          </a:p>
        </p:txBody>
      </p:sp>
      <p:sp>
        <p:nvSpPr>
          <p:cNvPr id="25618" name="Google Shape;189;p8"/>
          <p:cNvSpPr txBox="1"/>
          <p:nvPr/>
        </p:nvSpPr>
        <p:spPr>
          <a:xfrm>
            <a:off x="6508750" y="3932238"/>
            <a:ext cx="525463" cy="274637"/>
          </a:xfrm>
          <a:prstGeom prst="rect">
            <a:avLst/>
          </a:prstGeom>
          <a:solidFill>
            <a:schemeClr val="accent1"/>
          </a:solidFill>
          <a:ln>
            <a:noFill/>
          </a:ln>
        </p:spPr>
        <p:txBody>
          <a:bodyPr spcFirstLastPara="1" lIns="68575" tIns="41125" rIns="91425" bIns="34275"/>
          <a:lstStyle/>
          <a:p>
            <a:pPr algn="ctr" fontAlgn="auto">
              <a:buSzTx/>
              <a:buFont typeface="Arial"/>
              <a:buNone/>
            </a:pPr>
            <a:r>
              <a:rPr lang="zh-CN" sz="900" dirty="0">
                <a:solidFill>
                  <a:schemeClr val="lt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.global</a:t>
            </a:r>
          </a:p>
        </p:txBody>
      </p:sp>
      <p:sp>
        <p:nvSpPr>
          <p:cNvPr id="25619" name="Google Shape;190;p8"/>
          <p:cNvSpPr txBox="1"/>
          <p:nvPr/>
        </p:nvSpPr>
        <p:spPr>
          <a:xfrm>
            <a:off x="5930900" y="3595688"/>
            <a:ext cx="525463" cy="274637"/>
          </a:xfrm>
          <a:prstGeom prst="rect">
            <a:avLst/>
          </a:prstGeom>
          <a:solidFill>
            <a:schemeClr val="accent1"/>
          </a:solidFill>
          <a:ln>
            <a:noFill/>
          </a:ln>
        </p:spPr>
        <p:txBody>
          <a:bodyPr spcFirstLastPara="1" lIns="68575" tIns="41125" rIns="91425" bIns="34275"/>
          <a:lstStyle/>
          <a:p>
            <a:pPr algn="ctr" fontAlgn="auto">
              <a:buSzTx/>
              <a:buFont typeface="Arial"/>
              <a:buNone/>
            </a:pPr>
            <a:r>
              <a:rPr lang="zh-CN" sz="1050">
                <a:solidFill>
                  <a:schemeClr val="lt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.bank</a:t>
            </a:r>
          </a:p>
        </p:txBody>
      </p:sp>
      <p:sp>
        <p:nvSpPr>
          <p:cNvPr id="25620" name="Google Shape;191;p8"/>
          <p:cNvSpPr txBox="1"/>
          <p:nvPr/>
        </p:nvSpPr>
        <p:spPr>
          <a:xfrm>
            <a:off x="5930900" y="3932238"/>
            <a:ext cx="525463" cy="274637"/>
          </a:xfrm>
          <a:prstGeom prst="rect">
            <a:avLst/>
          </a:prstGeom>
          <a:solidFill>
            <a:schemeClr val="accent1"/>
          </a:solidFill>
          <a:ln>
            <a:noFill/>
          </a:ln>
        </p:spPr>
        <p:txBody>
          <a:bodyPr spcFirstLastPara="1" lIns="68575" tIns="41125" rIns="91425" bIns="34275"/>
          <a:lstStyle/>
          <a:p>
            <a:pPr algn="ctr" fontAlgn="auto">
              <a:buSzTx/>
              <a:buFont typeface="Arial"/>
              <a:buNone/>
            </a:pPr>
            <a:r>
              <a:rPr lang="zh-CN" sz="1050">
                <a:solidFill>
                  <a:schemeClr val="lt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.car</a:t>
            </a:r>
          </a:p>
        </p:txBody>
      </p:sp>
      <p:sp>
        <p:nvSpPr>
          <p:cNvPr id="25621" name="Google Shape;192;p8"/>
          <p:cNvSpPr txBox="1"/>
          <p:nvPr/>
        </p:nvSpPr>
        <p:spPr>
          <a:xfrm>
            <a:off x="3995936" y="3643312"/>
            <a:ext cx="606425" cy="274638"/>
          </a:xfrm>
          <a:prstGeom prst="rect">
            <a:avLst/>
          </a:prstGeom>
          <a:solidFill>
            <a:srgbClr val="535655"/>
          </a:solidFill>
          <a:ln>
            <a:noFill/>
          </a:ln>
        </p:spPr>
        <p:txBody>
          <a:bodyPr spcFirstLastPara="1" lIns="68575" tIns="41125" rIns="91425" bIns="34275"/>
          <a:lstStyle/>
          <a:p>
            <a:pPr algn="ctr" fontAlgn="auto">
              <a:buSzTx/>
              <a:buFont typeface="Arial"/>
              <a:buNone/>
            </a:pPr>
            <a:r>
              <a:rPr lang="zh-CN" sz="1050" b="1">
                <a:solidFill>
                  <a:schemeClr val="lt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.台灣</a:t>
            </a:r>
          </a:p>
        </p:txBody>
      </p:sp>
      <p:sp>
        <p:nvSpPr>
          <p:cNvPr id="25622" name="Google Shape;193;p8"/>
          <p:cNvSpPr txBox="1"/>
          <p:nvPr/>
        </p:nvSpPr>
        <p:spPr>
          <a:xfrm>
            <a:off x="3386138" y="3641725"/>
            <a:ext cx="555822" cy="274637"/>
          </a:xfrm>
          <a:prstGeom prst="rect">
            <a:avLst/>
          </a:prstGeom>
          <a:solidFill>
            <a:srgbClr val="535655"/>
          </a:solidFill>
          <a:ln>
            <a:noFill/>
          </a:ln>
        </p:spPr>
        <p:txBody>
          <a:bodyPr lIns="68575" tIns="41125" rIns="9142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zh-CN" altLang="zh-CN" sz="1000">
                <a:solidFill>
                  <a:srgbClr val="FAFAFA"/>
                </a:solidFill>
                <a:latin typeface="Open Sans Light" panose="020B0306030504020204" pitchFamily="34" charset="0"/>
                <a:ea typeface="Noto Sans CJK SC Light" panose="020B0300000000000000" pitchFamily="34" charset="-122"/>
                <a:sym typeface="Open Sans Light" panose="020B0306030504020204" pitchFamily="34" charset="0"/>
              </a:rPr>
              <a:t>.рф</a:t>
            </a:r>
          </a:p>
        </p:txBody>
      </p:sp>
      <p:sp>
        <p:nvSpPr>
          <p:cNvPr id="25623" name="Google Shape;194;p8"/>
          <p:cNvSpPr txBox="1"/>
          <p:nvPr/>
        </p:nvSpPr>
        <p:spPr>
          <a:xfrm>
            <a:off x="7088188" y="3932238"/>
            <a:ext cx="1058862" cy="273050"/>
          </a:xfrm>
          <a:prstGeom prst="rect">
            <a:avLst/>
          </a:prstGeom>
          <a:solidFill>
            <a:schemeClr val="accent1"/>
          </a:solidFill>
          <a:ln>
            <a:noFill/>
          </a:ln>
        </p:spPr>
        <p:txBody>
          <a:bodyPr spcFirstLastPara="1" lIns="68575" tIns="41125" rIns="91425" bIns="34275"/>
          <a:lstStyle/>
          <a:p>
            <a:pPr algn="ctr" fontAlgn="auto">
              <a:buSzTx/>
              <a:buFont typeface="Arial"/>
              <a:buNone/>
            </a:pPr>
            <a:r>
              <a:rPr lang="zh-CN" sz="1050">
                <a:solidFill>
                  <a:schemeClr val="lt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.london</a:t>
            </a:r>
          </a:p>
        </p:txBody>
      </p:sp>
      <p:sp>
        <p:nvSpPr>
          <p:cNvPr id="25624" name="Google Shape;195;p8"/>
          <p:cNvSpPr txBox="1"/>
          <p:nvPr/>
        </p:nvSpPr>
        <p:spPr>
          <a:xfrm>
            <a:off x="7088188" y="3595688"/>
            <a:ext cx="1058862" cy="273050"/>
          </a:xfrm>
          <a:prstGeom prst="rect">
            <a:avLst/>
          </a:prstGeom>
          <a:solidFill>
            <a:schemeClr val="accent1"/>
          </a:solidFill>
          <a:ln>
            <a:noFill/>
          </a:ln>
        </p:spPr>
        <p:txBody>
          <a:bodyPr spcFirstLastPara="1" lIns="68575" tIns="41125" rIns="91425" bIns="34275"/>
          <a:lstStyle/>
          <a:p>
            <a:pPr algn="ctr" fontAlgn="auto">
              <a:buSzTx/>
              <a:buFont typeface="Arial"/>
              <a:buNone/>
            </a:pPr>
            <a:r>
              <a:rPr lang="zh-CN" sz="1050">
                <a:solidFill>
                  <a:schemeClr val="lt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.technology</a:t>
            </a:r>
          </a:p>
        </p:txBody>
      </p:sp>
      <p:sp>
        <p:nvSpPr>
          <p:cNvPr id="25625" name="Google Shape;196;p8"/>
          <p:cNvSpPr txBox="1"/>
          <p:nvPr/>
        </p:nvSpPr>
        <p:spPr>
          <a:xfrm>
            <a:off x="6510338" y="4270375"/>
            <a:ext cx="525462" cy="274638"/>
          </a:xfrm>
          <a:prstGeom prst="rect">
            <a:avLst/>
          </a:prstGeom>
          <a:solidFill>
            <a:schemeClr val="accent1"/>
          </a:solidFill>
          <a:ln>
            <a:noFill/>
          </a:ln>
        </p:spPr>
        <p:txBody>
          <a:bodyPr spcFirstLastPara="1" lIns="68575" tIns="41125" rIns="91425" bIns="34275"/>
          <a:lstStyle/>
          <a:p>
            <a:pPr algn="ctr" fontAlgn="auto">
              <a:buSzTx/>
              <a:buFont typeface="Arial"/>
              <a:buNone/>
            </a:pPr>
            <a:r>
              <a:rPr lang="zh-CN" sz="1050">
                <a:solidFill>
                  <a:schemeClr val="lt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.vote</a:t>
            </a:r>
          </a:p>
        </p:txBody>
      </p:sp>
      <p:sp>
        <p:nvSpPr>
          <p:cNvPr id="25626" name="Google Shape;197;p8"/>
          <p:cNvSpPr txBox="1"/>
          <p:nvPr/>
        </p:nvSpPr>
        <p:spPr>
          <a:xfrm>
            <a:off x="7089775" y="4270375"/>
            <a:ext cx="1058863" cy="273050"/>
          </a:xfrm>
          <a:prstGeom prst="rect">
            <a:avLst/>
          </a:prstGeom>
          <a:solidFill>
            <a:schemeClr val="accent1"/>
          </a:solidFill>
          <a:ln>
            <a:noFill/>
          </a:ln>
        </p:spPr>
        <p:txBody>
          <a:bodyPr spcFirstLastPara="1" lIns="68575" tIns="41125" rIns="91425" bIns="34275"/>
          <a:lstStyle/>
          <a:p>
            <a:pPr algn="ctr" fontAlgn="auto">
              <a:buSzTx/>
              <a:buFont typeface="Arial"/>
              <a:buNone/>
            </a:pPr>
            <a:r>
              <a:rPr lang="zh-CN" sz="1050">
                <a:solidFill>
                  <a:schemeClr val="lt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.photography</a:t>
            </a:r>
          </a:p>
        </p:txBody>
      </p:sp>
      <p:sp>
        <p:nvSpPr>
          <p:cNvPr id="25627" name="Google Shape;198;p8"/>
          <p:cNvSpPr txBox="1"/>
          <p:nvPr/>
        </p:nvSpPr>
        <p:spPr>
          <a:xfrm>
            <a:off x="5930900" y="4270375"/>
            <a:ext cx="525463" cy="274638"/>
          </a:xfrm>
          <a:prstGeom prst="rect">
            <a:avLst/>
          </a:prstGeom>
          <a:solidFill>
            <a:schemeClr val="accent1"/>
          </a:solidFill>
          <a:ln>
            <a:noFill/>
          </a:ln>
        </p:spPr>
        <p:txBody>
          <a:bodyPr spcFirstLastPara="1" lIns="68575" tIns="41125" rIns="91425" bIns="34275"/>
          <a:lstStyle/>
          <a:p>
            <a:pPr algn="ctr" fontAlgn="auto">
              <a:buSzTx/>
              <a:buFont typeface="Arial"/>
              <a:buNone/>
            </a:pPr>
            <a:r>
              <a:rPr lang="zh-CN" sz="1050">
                <a:solidFill>
                  <a:schemeClr val="lt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.rio</a:t>
            </a:r>
          </a:p>
        </p:txBody>
      </p:sp>
      <p:sp>
        <p:nvSpPr>
          <p:cNvPr id="25628" name="Google Shape;199;p8"/>
          <p:cNvSpPr txBox="1"/>
          <p:nvPr/>
        </p:nvSpPr>
        <p:spPr>
          <a:xfrm>
            <a:off x="6491288" y="5187950"/>
            <a:ext cx="523875" cy="274638"/>
          </a:xfrm>
          <a:prstGeom prst="rect">
            <a:avLst/>
          </a:prstGeom>
          <a:solidFill>
            <a:srgbClr val="D37900"/>
          </a:solidFill>
          <a:ln>
            <a:noFill/>
          </a:ln>
        </p:spPr>
        <p:txBody>
          <a:bodyPr lIns="68575" tIns="41125" rIns="9142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zh-CN" altLang="zh-CN" sz="1000">
                <a:solidFill>
                  <a:srgbClr val="FAFAFA"/>
                </a:solidFill>
                <a:latin typeface="Open Sans Light" panose="020B0306030504020204" pitchFamily="34" charset="0"/>
                <a:ea typeface="Noto Sans CJK SC Light" panose="020B0300000000000000" pitchFamily="34" charset="-122"/>
                <a:sym typeface="Open Sans Light" panose="020B0306030504020204" pitchFamily="34" charset="0"/>
              </a:rPr>
              <a:t>.</a:t>
            </a:r>
            <a:r>
              <a:rPr lang="zh-CN" altLang="zh-CN" sz="1000" b="1">
                <a:solidFill>
                  <a:srgbClr val="FAFAFA"/>
                </a:solidFill>
                <a:latin typeface="Open Sans Light" panose="020B0306030504020204" pitchFamily="34" charset="0"/>
                <a:ea typeface="Noto Sans CJK SC Light" panose="020B0300000000000000" pitchFamily="34" charset="-122"/>
                <a:sym typeface="Open Sans Light" panose="020B0306030504020204" pitchFamily="34" charset="0"/>
              </a:rPr>
              <a:t>在线</a:t>
            </a:r>
          </a:p>
        </p:txBody>
      </p:sp>
      <p:sp>
        <p:nvSpPr>
          <p:cNvPr id="25629" name="Google Shape;200;p8"/>
          <p:cNvSpPr/>
          <p:nvPr/>
        </p:nvSpPr>
        <p:spPr>
          <a:xfrm>
            <a:off x="5911850" y="5187950"/>
            <a:ext cx="525463" cy="274638"/>
          </a:xfrm>
          <a:prstGeom prst="rect">
            <a:avLst/>
          </a:prstGeom>
          <a:solidFill>
            <a:srgbClr val="D37900"/>
          </a:solidFill>
          <a:ln>
            <a:noFill/>
            <a:miter lim="800000"/>
          </a:ln>
        </p:spPr>
        <p:txBody>
          <a:bodyPr lIns="68575" tIns="41125" rIns="9142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zh-CN" altLang="zh-CN" sz="900">
                <a:solidFill>
                  <a:srgbClr val="FAFAFA"/>
                </a:solidFill>
                <a:latin typeface="Open Sans Light" panose="020B0306030504020204" pitchFamily="34" charset="0"/>
                <a:ea typeface="Noto Sans CJK SC Light" panose="020B0300000000000000" pitchFamily="34" charset="-122"/>
                <a:sym typeface="Open Sans Light" panose="020B0306030504020204" pitchFamily="34" charset="0"/>
              </a:rPr>
              <a:t>.संगठन</a:t>
            </a:r>
          </a:p>
        </p:txBody>
      </p:sp>
      <p:sp>
        <p:nvSpPr>
          <p:cNvPr id="25630" name="Google Shape;201;p8"/>
          <p:cNvSpPr txBox="1"/>
          <p:nvPr/>
        </p:nvSpPr>
        <p:spPr>
          <a:xfrm>
            <a:off x="5922963" y="5864225"/>
            <a:ext cx="525462" cy="273050"/>
          </a:xfrm>
          <a:prstGeom prst="rect">
            <a:avLst/>
          </a:prstGeom>
          <a:solidFill>
            <a:srgbClr val="D37900"/>
          </a:solidFill>
          <a:ln>
            <a:noFill/>
          </a:ln>
        </p:spPr>
        <p:txBody>
          <a:bodyPr lIns="68575" tIns="41125" rIns="9142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zh-CN" altLang="zh-CN" sz="1000">
                <a:solidFill>
                  <a:srgbClr val="FAFAFA"/>
                </a:solidFill>
                <a:latin typeface="Open Sans Light" panose="020B0306030504020204" pitchFamily="34" charset="0"/>
                <a:ea typeface="Noto Sans CJK SC Light" panose="020B0300000000000000" pitchFamily="34" charset="-122"/>
                <a:sym typeface="Open Sans Light" panose="020B0306030504020204" pitchFamily="34" charset="0"/>
              </a:rPr>
              <a:t>.</a:t>
            </a:r>
            <a:r>
              <a:rPr lang="ar-SA" altLang="zh-CN" sz="1000">
                <a:solidFill>
                  <a:srgbClr val="FAFAFA"/>
                </a:solidFill>
                <a:latin typeface="Open Sans Light" panose="020B0306030504020204" pitchFamily="34" charset="0"/>
                <a:ea typeface="Noto Sans CJK SC Light" panose="020B0300000000000000" pitchFamily="34" charset="-122"/>
                <a:sym typeface="Open Sans Light" panose="020B0306030504020204" pitchFamily="34" charset="0"/>
              </a:rPr>
              <a:t>ابوظبي</a:t>
            </a:r>
            <a:endParaRPr lang="zh-CN" altLang="zh-CN" sz="1000">
              <a:solidFill>
                <a:srgbClr val="FAFAFA"/>
              </a:solidFill>
              <a:latin typeface="Open Sans Light" panose="020B0306030504020204" pitchFamily="34" charset="0"/>
              <a:ea typeface="Noto Sans CJK SC Light" panose="020B0300000000000000" pitchFamily="34" charset="-122"/>
              <a:sym typeface="Open Sans Light" panose="020B0306030504020204" pitchFamily="34" charset="0"/>
            </a:endParaRPr>
          </a:p>
        </p:txBody>
      </p:sp>
      <p:sp>
        <p:nvSpPr>
          <p:cNvPr id="18463" name="Google Shape;202;p8"/>
          <p:cNvSpPr>
            <a:spLocks noChangeArrowheads="1"/>
          </p:cNvSpPr>
          <p:nvPr/>
        </p:nvSpPr>
        <p:spPr bwMode="auto">
          <a:xfrm>
            <a:off x="6491288" y="5526088"/>
            <a:ext cx="525462" cy="274637"/>
          </a:xfrm>
          <a:prstGeom prst="rect">
            <a:avLst/>
          </a:prstGeom>
          <a:solidFill>
            <a:srgbClr val="D37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68575" tIns="41125" rIns="9142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zh-CN" altLang="zh-CN" sz="1000">
                <a:solidFill>
                  <a:srgbClr val="FAFAFA"/>
                </a:solidFill>
                <a:latin typeface="Open Sans Light" panose="020B0306030504020204" pitchFamily="34" charset="0"/>
                <a:ea typeface="Noto Sans CJK SC Light" panose="020B0300000000000000" pitchFamily="34" charset="-122"/>
                <a:sym typeface="Open Sans Light" panose="020B0306030504020204" pitchFamily="34" charset="0"/>
              </a:rPr>
              <a:t>.</a:t>
            </a:r>
            <a:r>
              <a:rPr lang="zh-CN" altLang="zh-CN" sz="800" b="1">
                <a:solidFill>
                  <a:srgbClr val="FAFAFA"/>
                </a:solidFill>
                <a:latin typeface="Open Sans Light" panose="020B0306030504020204" pitchFamily="34" charset="0"/>
                <a:ea typeface="Noto Sans CJK SC Light" panose="020B0300000000000000" pitchFamily="34" charset="-122"/>
                <a:sym typeface="Open Sans Light" panose="020B0306030504020204" pitchFamily="34" charset="0"/>
              </a:rPr>
              <a:t>ストア</a:t>
            </a:r>
          </a:p>
        </p:txBody>
      </p:sp>
      <p:sp>
        <p:nvSpPr>
          <p:cNvPr id="25632" name="Google Shape;203;p8"/>
          <p:cNvSpPr/>
          <p:nvPr/>
        </p:nvSpPr>
        <p:spPr>
          <a:xfrm>
            <a:off x="6503988" y="5864225"/>
            <a:ext cx="523875" cy="273050"/>
          </a:xfrm>
          <a:prstGeom prst="rect">
            <a:avLst/>
          </a:prstGeom>
          <a:solidFill>
            <a:srgbClr val="D37900"/>
          </a:solidFill>
          <a:ln>
            <a:noFill/>
            <a:miter lim="800000"/>
          </a:ln>
        </p:spPr>
        <p:txBody>
          <a:bodyPr lIns="68575" tIns="41125" rIns="9142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zh-CN" altLang="zh-CN" sz="1000">
                <a:solidFill>
                  <a:srgbClr val="FAFAFA"/>
                </a:solidFill>
                <a:latin typeface="Open Sans Light" panose="020B0306030504020204" pitchFamily="34" charset="0"/>
                <a:ea typeface="Noto Sans CJK SC Light" panose="020B0300000000000000" pitchFamily="34" charset="-122"/>
                <a:sym typeface="Open Sans Light" panose="020B0306030504020204" pitchFamily="34" charset="0"/>
              </a:rPr>
              <a:t>. дети</a:t>
            </a:r>
          </a:p>
        </p:txBody>
      </p:sp>
      <p:sp>
        <p:nvSpPr>
          <p:cNvPr id="25633" name="Google Shape;204;p8"/>
          <p:cNvSpPr txBox="1"/>
          <p:nvPr/>
        </p:nvSpPr>
        <p:spPr>
          <a:xfrm>
            <a:off x="5911850" y="5526088"/>
            <a:ext cx="525463" cy="274637"/>
          </a:xfrm>
          <a:prstGeom prst="rect">
            <a:avLst/>
          </a:prstGeom>
          <a:solidFill>
            <a:srgbClr val="D37900"/>
          </a:solidFill>
          <a:ln>
            <a:noFill/>
          </a:ln>
        </p:spPr>
        <p:txBody>
          <a:bodyPr lIns="68575" tIns="41125" rIns="9142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zh-CN" altLang="zh-CN" sz="1000">
                <a:solidFill>
                  <a:srgbClr val="FAFAFA"/>
                </a:solidFill>
                <a:latin typeface="Open Sans Light" panose="020B0306030504020204" pitchFamily="34" charset="0"/>
                <a:ea typeface="Noto Sans CJK SC Light" panose="020B0300000000000000" pitchFamily="34" charset="-122"/>
                <a:sym typeface="Open Sans Light" panose="020B0306030504020204" pitchFamily="34" charset="0"/>
              </a:rPr>
              <a:t>.</a:t>
            </a:r>
            <a:r>
              <a:rPr lang="zh-CN" altLang="zh-CN" sz="1000" b="1">
                <a:solidFill>
                  <a:srgbClr val="FAFAFA"/>
                </a:solidFill>
                <a:latin typeface="Open Sans Light" panose="020B0306030504020204" pitchFamily="34" charset="0"/>
                <a:ea typeface="Noto Sans CJK SC Light" panose="020B0300000000000000" pitchFamily="34" charset="-122"/>
                <a:sym typeface="Open Sans Light" panose="020B0306030504020204" pitchFamily="34" charset="0"/>
              </a:rPr>
              <a:t>닷넷</a:t>
            </a:r>
          </a:p>
        </p:txBody>
      </p:sp>
      <p:sp>
        <p:nvSpPr>
          <p:cNvPr id="25634" name="Google Shape;205;p8"/>
          <p:cNvSpPr txBox="1"/>
          <p:nvPr/>
        </p:nvSpPr>
        <p:spPr>
          <a:xfrm>
            <a:off x="3995936" y="3971925"/>
            <a:ext cx="606425" cy="274637"/>
          </a:xfrm>
          <a:prstGeom prst="rect">
            <a:avLst/>
          </a:prstGeom>
          <a:solidFill>
            <a:srgbClr val="535655"/>
          </a:solidFill>
          <a:ln>
            <a:noFill/>
          </a:ln>
        </p:spPr>
        <p:txBody>
          <a:bodyPr lIns="68575" tIns="41125" rIns="9142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zh-CN" altLang="zh-CN" sz="1000" b="1" dirty="0">
                <a:solidFill>
                  <a:srgbClr val="FAFAFA"/>
                </a:solidFill>
                <a:latin typeface="Open Sans Light" panose="020B0306030504020204" pitchFamily="34" charset="0"/>
                <a:ea typeface="Noto Sans CJK SC Light" panose="020B0300000000000000" pitchFamily="34" charset="-122"/>
                <a:sym typeface="Open Sans Light" panose="020B0306030504020204" pitchFamily="34" charset="0"/>
              </a:rPr>
              <a:t>.ଭାରତ</a:t>
            </a:r>
          </a:p>
        </p:txBody>
      </p:sp>
      <p:sp>
        <p:nvSpPr>
          <p:cNvPr id="25635" name="Google Shape;206;p8"/>
          <p:cNvSpPr txBox="1"/>
          <p:nvPr/>
        </p:nvSpPr>
        <p:spPr>
          <a:xfrm>
            <a:off x="3386137" y="3970337"/>
            <a:ext cx="555823" cy="274638"/>
          </a:xfrm>
          <a:prstGeom prst="rect">
            <a:avLst/>
          </a:prstGeom>
          <a:solidFill>
            <a:srgbClr val="535655"/>
          </a:solidFill>
          <a:ln>
            <a:noFill/>
          </a:ln>
        </p:spPr>
        <p:txBody>
          <a:bodyPr lIns="68575" tIns="41125" rIns="9142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zh-CN" altLang="zh-CN" sz="1000" b="1">
                <a:solidFill>
                  <a:srgbClr val="FAFAFA"/>
                </a:solidFill>
                <a:latin typeface="Open Sans Light" panose="020B0306030504020204" pitchFamily="34" charset="0"/>
                <a:ea typeface="Noto Sans CJK SC Light" panose="020B0300000000000000" pitchFamily="34" charset="-122"/>
                <a:sym typeface="Open Sans Light" panose="020B0306030504020204" pitchFamily="34" charset="0"/>
              </a:rPr>
              <a:t>.한국</a:t>
            </a:r>
          </a:p>
        </p:txBody>
      </p:sp>
      <p:sp>
        <p:nvSpPr>
          <p:cNvPr id="25636" name="Google Shape;207;p8"/>
          <p:cNvSpPr txBox="1"/>
          <p:nvPr/>
        </p:nvSpPr>
        <p:spPr>
          <a:xfrm>
            <a:off x="738188" y="4676775"/>
            <a:ext cx="525462" cy="274638"/>
          </a:xfrm>
          <a:prstGeom prst="rect">
            <a:avLst/>
          </a:prstGeom>
          <a:solidFill>
            <a:srgbClr val="FFF3E2"/>
          </a:solidFill>
          <a:ln>
            <a:noFill/>
          </a:ln>
        </p:spPr>
        <p:txBody>
          <a:bodyPr spcFirstLastPara="1" lIns="68575" tIns="41125" rIns="91425" bIns="34275"/>
          <a:lstStyle/>
          <a:p>
            <a:pPr algn="ctr" fontAlgn="auto">
              <a:buSzTx/>
              <a:buFont typeface="Arial"/>
              <a:buNone/>
            </a:pPr>
            <a:r>
              <a:rPr lang="zh-CN" sz="1050">
                <a:solidFill>
                  <a:schemeClr val="dk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.info</a:t>
            </a:r>
          </a:p>
        </p:txBody>
      </p:sp>
      <p:sp>
        <p:nvSpPr>
          <p:cNvPr id="18469" name="Google Shape;208;p8"/>
          <p:cNvSpPr>
            <a:spLocks noChangeArrowheads="1"/>
          </p:cNvSpPr>
          <p:nvPr/>
        </p:nvSpPr>
        <p:spPr bwMode="auto">
          <a:xfrm>
            <a:off x="3386138" y="2311400"/>
            <a:ext cx="2255837" cy="342900"/>
          </a:xfrm>
          <a:prstGeom prst="chevron">
            <a:avLst>
              <a:gd name="adj" fmla="val 49828"/>
            </a:avLst>
          </a:prstGeom>
          <a:solidFill>
            <a:schemeClr val="bg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300">
              <a:solidFill>
                <a:srgbClr val="FAFAFA"/>
              </a:solidFill>
              <a:latin typeface="Open Sans Light" panose="020B0306030504020204" pitchFamily="34" charset="0"/>
              <a:ea typeface="Noto Sans CJK SC Light" panose="020B0300000000000000" pitchFamily="34" charset="-122"/>
              <a:cs typeface="Open Sans" panose="020B0606030504020204" pitchFamily="34" charset="0"/>
              <a:sym typeface="Open Sans Light" panose="020B0306030504020204" pitchFamily="34" charset="0"/>
            </a:endParaRPr>
          </a:p>
        </p:txBody>
      </p:sp>
      <p:sp>
        <p:nvSpPr>
          <p:cNvPr id="18470" name="Google Shape;209;p8"/>
          <p:cNvSpPr>
            <a:spLocks noChangeArrowheads="1"/>
          </p:cNvSpPr>
          <p:nvPr/>
        </p:nvSpPr>
        <p:spPr bwMode="auto">
          <a:xfrm>
            <a:off x="3578225" y="2305050"/>
            <a:ext cx="17573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8575" tIns="45700" rIns="91425" bIns="4570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zh-CN" altLang="zh-CN" sz="1600" b="1" dirty="0">
                <a:solidFill>
                  <a:srgbClr val="FAFAFA"/>
                </a:solidFill>
                <a:latin typeface="Open Sans Light" panose="020B0306030504020204" pitchFamily="34" charset="0"/>
                <a:ea typeface="Noto Sans CJK SC Light" panose="020B0300000000000000" pitchFamily="34" charset="-122"/>
                <a:sym typeface="Open Sans Light" panose="020B0306030504020204" pitchFamily="34" charset="0"/>
              </a:rPr>
              <a:t>2009 </a:t>
            </a:r>
            <a:r>
              <a:rPr lang="zh-CN" altLang="zh-CN" sz="1600" dirty="0">
                <a:solidFill>
                  <a:srgbClr val="FAFAFA"/>
                </a:solidFill>
                <a:latin typeface="Open Sans Light" panose="020B0306030504020204" pitchFamily="34" charset="0"/>
                <a:ea typeface="Noto Sans CJK SC Light" panose="020B0300000000000000" pitchFamily="34" charset="-122"/>
                <a:sym typeface="Open Sans Light" panose="020B0306030504020204" pitchFamily="34" charset="0"/>
              </a:rPr>
              <a:t>年以后</a:t>
            </a:r>
          </a:p>
        </p:txBody>
      </p:sp>
      <p:sp>
        <p:nvSpPr>
          <p:cNvPr id="18471" name="Google Shape;210;p8"/>
          <p:cNvSpPr>
            <a:spLocks noChangeArrowheads="1"/>
          </p:cNvSpPr>
          <p:nvPr/>
        </p:nvSpPr>
        <p:spPr bwMode="auto">
          <a:xfrm>
            <a:off x="5864225" y="2306638"/>
            <a:ext cx="2513013" cy="341312"/>
          </a:xfrm>
          <a:prstGeom prst="chevron">
            <a:avLst>
              <a:gd name="adj" fmla="val 50040"/>
            </a:avLst>
          </a:prstGeom>
          <a:solidFill>
            <a:srgbClr val="B2B4B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1300">
              <a:solidFill>
                <a:srgbClr val="FAFAFA"/>
              </a:solidFill>
              <a:latin typeface="Open Sans Light" panose="020B0306030504020204" pitchFamily="34" charset="0"/>
              <a:ea typeface="Noto Sans CJK SC Light" panose="020B0300000000000000" pitchFamily="34" charset="-122"/>
              <a:cs typeface="Open Sans" panose="020B0606030504020204" pitchFamily="34" charset="0"/>
              <a:sym typeface="Open Sans Light" panose="020B0306030504020204" pitchFamily="34" charset="0"/>
            </a:endParaRPr>
          </a:p>
        </p:txBody>
      </p:sp>
      <p:sp>
        <p:nvSpPr>
          <p:cNvPr id="18472" name="Google Shape;211;p8"/>
          <p:cNvSpPr>
            <a:spLocks noChangeArrowheads="1"/>
          </p:cNvSpPr>
          <p:nvPr/>
        </p:nvSpPr>
        <p:spPr bwMode="auto">
          <a:xfrm>
            <a:off x="6108700" y="2301875"/>
            <a:ext cx="29225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8575" tIns="45700" rIns="91425" bIns="4570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zh-CN" altLang="zh-CN" sz="1600" b="1" dirty="0">
                <a:solidFill>
                  <a:srgbClr val="FAFAFA"/>
                </a:solidFill>
                <a:latin typeface="Open Sans Light" panose="020B0306030504020204" pitchFamily="34" charset="0"/>
                <a:ea typeface="Noto Sans CJK SC Light" panose="020B0300000000000000" pitchFamily="34" charset="-122"/>
                <a:sym typeface="Open Sans Light" panose="020B0306030504020204" pitchFamily="34" charset="0"/>
              </a:rPr>
              <a:t>2012 </a:t>
            </a:r>
            <a:r>
              <a:rPr lang="zh-CN" altLang="zh-CN" sz="1600" dirty="0">
                <a:solidFill>
                  <a:srgbClr val="FAFAFA"/>
                </a:solidFill>
                <a:latin typeface="Open Sans Light" panose="020B0306030504020204" pitchFamily="34" charset="0"/>
                <a:ea typeface="Noto Sans CJK SC Light" panose="020B0300000000000000" pitchFamily="34" charset="-122"/>
                <a:sym typeface="Open Sans Light" panose="020B0306030504020204" pitchFamily="34" charset="0"/>
              </a:rPr>
              <a:t>年以后</a:t>
            </a:r>
          </a:p>
        </p:txBody>
      </p:sp>
      <p:sp>
        <p:nvSpPr>
          <p:cNvPr id="18473" name="Google Shape;212;p8"/>
          <p:cNvSpPr>
            <a:spLocks noChangeArrowheads="1"/>
          </p:cNvSpPr>
          <p:nvPr/>
        </p:nvSpPr>
        <p:spPr bwMode="auto">
          <a:xfrm>
            <a:off x="3336925" y="2726987"/>
            <a:ext cx="2087563" cy="83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45700" rIns="91425" bIns="4570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30000"/>
              </a:lnSpc>
            </a:pPr>
            <a:r>
              <a:rPr lang="zh-CN" altLang="zh-CN" dirty="0">
                <a:latin typeface="Open Sans Light" panose="020B0306030504020204" pitchFamily="34" charset="0"/>
                <a:ea typeface="Noto Sans CJK SC Light" panose="020B0300000000000000" pitchFamily="34" charset="-122"/>
                <a:sym typeface="Open Sans Light" panose="020B0306030504020204" pitchFamily="34" charset="0"/>
              </a:rPr>
              <a:t>国际化域名 (IDN) 国家和地区顶级域 (ccTLD)</a:t>
            </a:r>
          </a:p>
          <a:p>
            <a:pPr eaLnBrk="1" hangingPunct="1">
              <a:lnSpc>
                <a:spcPct val="130000"/>
              </a:lnSpc>
            </a:pPr>
            <a:r>
              <a:rPr lang="zh-CN" altLang="zh-CN" sz="1000" dirty="0">
                <a:latin typeface="Open Sans Light" panose="020B0306030504020204" pitchFamily="34" charset="0"/>
                <a:ea typeface="Noto Sans CJK SC Light" panose="020B0300000000000000" pitchFamily="34" charset="-122"/>
                <a:sym typeface="Open Sans Light" panose="020B0306030504020204" pitchFamily="34" charset="0"/>
              </a:rPr>
              <a:t>（使用非拉丁文字） </a:t>
            </a:r>
          </a:p>
        </p:txBody>
      </p:sp>
      <p:sp>
        <p:nvSpPr>
          <p:cNvPr id="18474" name="Google Shape;213;p8"/>
          <p:cNvSpPr>
            <a:spLocks noChangeArrowheads="1"/>
          </p:cNvSpPr>
          <p:nvPr/>
        </p:nvSpPr>
        <p:spPr bwMode="auto">
          <a:xfrm>
            <a:off x="5915025" y="4635500"/>
            <a:ext cx="16764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5700" rIns="91425" bIns="4570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30000"/>
              </a:lnSpc>
            </a:pPr>
            <a:r>
              <a:rPr lang="zh-CN" altLang="zh-CN">
                <a:latin typeface="Open Sans Light" panose="020B0306030504020204" pitchFamily="34" charset="0"/>
                <a:ea typeface="Noto Sans CJK SC Light" panose="020B0300000000000000" pitchFamily="34" charset="-122"/>
                <a:sym typeface="Open Sans Light" panose="020B0306030504020204" pitchFamily="34" charset="0"/>
              </a:rPr>
              <a:t>IDN gTLD</a:t>
            </a:r>
          </a:p>
          <a:p>
            <a:pPr eaLnBrk="1" hangingPunct="1">
              <a:lnSpc>
                <a:spcPct val="130000"/>
              </a:lnSpc>
            </a:pPr>
            <a:r>
              <a:rPr lang="zh-CN" altLang="zh-CN" sz="1000">
                <a:latin typeface="Open Sans Light" panose="020B0306030504020204" pitchFamily="34" charset="0"/>
                <a:ea typeface="Noto Sans CJK SC Light" panose="020B0300000000000000" pitchFamily="34" charset="-122"/>
                <a:sym typeface="Open Sans Light" panose="020B0306030504020204" pitchFamily="34" charset="0"/>
              </a:rPr>
              <a:t>（使用各种文字）</a:t>
            </a:r>
          </a:p>
        </p:txBody>
      </p:sp>
      <p:sp>
        <p:nvSpPr>
          <p:cNvPr id="25643" name="Google Shape;214;p8"/>
          <p:cNvSpPr txBox="1"/>
          <p:nvPr/>
        </p:nvSpPr>
        <p:spPr>
          <a:xfrm>
            <a:off x="1306513" y="5522913"/>
            <a:ext cx="525462" cy="274637"/>
          </a:xfrm>
          <a:prstGeom prst="rect">
            <a:avLst/>
          </a:prstGeom>
          <a:solidFill>
            <a:srgbClr val="EFEFEF"/>
          </a:solidFill>
          <a:ln>
            <a:noFill/>
          </a:ln>
        </p:spPr>
        <p:txBody>
          <a:bodyPr spcFirstLastPara="1" lIns="68575" tIns="41125" rIns="91425" bIns="34275"/>
          <a:lstStyle/>
          <a:p>
            <a:pPr algn="ctr" fontAlgn="auto">
              <a:buSzTx/>
              <a:buFont typeface="Arial"/>
              <a:buNone/>
            </a:pPr>
            <a:r>
              <a:rPr lang="zh-CN" sz="1050">
                <a:solidFill>
                  <a:schemeClr val="dk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.jp</a:t>
            </a:r>
          </a:p>
        </p:txBody>
      </p:sp>
      <p:sp>
        <p:nvSpPr>
          <p:cNvPr id="25644" name="Google Shape;215;p8"/>
          <p:cNvSpPr txBox="1"/>
          <p:nvPr/>
        </p:nvSpPr>
        <p:spPr>
          <a:xfrm>
            <a:off x="1306513" y="5864225"/>
            <a:ext cx="525462" cy="274638"/>
          </a:xfrm>
          <a:prstGeom prst="rect">
            <a:avLst/>
          </a:prstGeom>
          <a:solidFill>
            <a:srgbClr val="EFEFEF"/>
          </a:solidFill>
          <a:ln>
            <a:noFill/>
          </a:ln>
        </p:spPr>
        <p:txBody>
          <a:bodyPr spcFirstLastPara="1" lIns="68575" tIns="41125" rIns="91425" bIns="34275"/>
          <a:lstStyle/>
          <a:p>
            <a:pPr algn="ctr" fontAlgn="auto">
              <a:buSzTx/>
              <a:buFont typeface="Arial"/>
              <a:buNone/>
            </a:pPr>
            <a:r>
              <a:rPr lang="zh-CN" sz="1050">
                <a:solidFill>
                  <a:schemeClr val="dk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.fr</a:t>
            </a:r>
          </a:p>
        </p:txBody>
      </p:sp>
      <p:sp>
        <p:nvSpPr>
          <p:cNvPr id="25645" name="Google Shape;216;p8"/>
          <p:cNvSpPr txBox="1"/>
          <p:nvPr/>
        </p:nvSpPr>
        <p:spPr>
          <a:xfrm>
            <a:off x="727075" y="5522913"/>
            <a:ext cx="525463" cy="274637"/>
          </a:xfrm>
          <a:prstGeom prst="rect">
            <a:avLst/>
          </a:prstGeom>
          <a:solidFill>
            <a:srgbClr val="EFEFEF"/>
          </a:solidFill>
          <a:ln>
            <a:noFill/>
          </a:ln>
        </p:spPr>
        <p:txBody>
          <a:bodyPr spcFirstLastPara="1" lIns="68575" tIns="41125" rIns="91425" bIns="34275"/>
          <a:lstStyle/>
          <a:p>
            <a:pPr algn="ctr" fontAlgn="auto">
              <a:buSzTx/>
              <a:buFont typeface="Arial"/>
              <a:buNone/>
            </a:pPr>
            <a:r>
              <a:rPr lang="zh-CN" sz="1050">
                <a:solidFill>
                  <a:schemeClr val="dk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.uk</a:t>
            </a:r>
          </a:p>
        </p:txBody>
      </p:sp>
      <p:sp>
        <p:nvSpPr>
          <p:cNvPr id="25646" name="Google Shape;217;p8"/>
          <p:cNvSpPr txBox="1"/>
          <p:nvPr/>
        </p:nvSpPr>
        <p:spPr>
          <a:xfrm>
            <a:off x="727075" y="5864225"/>
            <a:ext cx="525463" cy="274638"/>
          </a:xfrm>
          <a:prstGeom prst="rect">
            <a:avLst/>
          </a:prstGeom>
          <a:solidFill>
            <a:srgbClr val="EFEFEF"/>
          </a:solidFill>
          <a:ln>
            <a:noFill/>
          </a:ln>
        </p:spPr>
        <p:txBody>
          <a:bodyPr spcFirstLastPara="1" lIns="68575" tIns="41125" rIns="91425" bIns="34275"/>
          <a:lstStyle/>
          <a:p>
            <a:pPr algn="ctr" fontAlgn="auto">
              <a:buSzTx/>
              <a:buFont typeface="Arial"/>
              <a:buNone/>
            </a:pPr>
            <a:r>
              <a:rPr lang="zh-CN" sz="1050">
                <a:solidFill>
                  <a:schemeClr val="dk1"/>
                </a:solidFill>
                <a:latin typeface="Open Sans Light" panose="020B0306030504020204" pitchFamily="34" charset="0"/>
                <a:ea typeface="Noto Sans CJK SC Light" panose="020B0300000000000000" pitchFamily="34" charset="-122"/>
                <a:cs typeface="Open Sans"/>
                <a:sym typeface="Open Sans Light" panose="020B0306030504020204" pitchFamily="34" charset="0"/>
              </a:rPr>
              <a:t>.de</a:t>
            </a:r>
          </a:p>
        </p:txBody>
      </p:sp>
      <p:sp>
        <p:nvSpPr>
          <p:cNvPr id="18479" name="Google Shape;218;p8"/>
          <p:cNvSpPr>
            <a:spLocks noChangeArrowheads="1"/>
          </p:cNvSpPr>
          <p:nvPr/>
        </p:nvSpPr>
        <p:spPr bwMode="auto">
          <a:xfrm>
            <a:off x="727075" y="4973638"/>
            <a:ext cx="251301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5700" rIns="91425" bIns="4570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30000"/>
              </a:lnSpc>
            </a:pPr>
            <a:r>
              <a:rPr lang="zh-CN" altLang="zh-CN" dirty="0">
                <a:latin typeface="Open Sans Light" panose="020B0306030504020204" pitchFamily="34" charset="0"/>
                <a:ea typeface="Noto Sans CJK SC Light" panose="020B0300000000000000" pitchFamily="34" charset="-122"/>
                <a:sym typeface="Open Sans Light" panose="020B0306030504020204" pitchFamily="34" charset="0"/>
              </a:rPr>
              <a:t>国家和地区顶级域 (ccTLD) </a:t>
            </a:r>
          </a:p>
          <a:p>
            <a:pPr eaLnBrk="1" hangingPunct="1">
              <a:lnSpc>
                <a:spcPct val="130000"/>
              </a:lnSpc>
            </a:pPr>
            <a:r>
              <a:rPr lang="zh-CN" altLang="zh-CN" sz="1000" dirty="0">
                <a:latin typeface="Open Sans Light" panose="020B0306030504020204" pitchFamily="34" charset="0"/>
                <a:ea typeface="Noto Sans CJK SC Light" panose="020B0300000000000000" pitchFamily="34" charset="-122"/>
                <a:sym typeface="Open Sans Light" panose="020B0306030504020204" pitchFamily="34" charset="0"/>
              </a:rPr>
              <a:t>（双字符 ASCII ccTLD）</a:t>
            </a:r>
          </a:p>
        </p:txBody>
      </p:sp>
      <p:sp>
        <p:nvSpPr>
          <p:cNvPr id="25648" name="Google Shape;219;p8"/>
          <p:cNvSpPr txBox="1"/>
          <p:nvPr/>
        </p:nvSpPr>
        <p:spPr>
          <a:xfrm>
            <a:off x="5937250" y="2784475"/>
            <a:ext cx="1892300" cy="215900"/>
          </a:xfrm>
          <a:prstGeom prst="rect">
            <a:avLst/>
          </a:prstGeom>
          <a:solidFill>
            <a:srgbClr val="DFE0DF"/>
          </a:solidFill>
          <a:ln w="9525" cap="flat" cmpd="sng">
            <a:solidFill>
              <a:schemeClr val="accent4"/>
            </a:solidFill>
            <a:prstDash val="solid"/>
            <a:round/>
            <a:headEnd type="none" w="sm" len="sm"/>
            <a:tailEnd type="none" w="sm" len="sm"/>
          </a:ln>
        </p:spPr>
        <p:txBody>
          <a:bodyPr lIns="0" tIns="0" rIns="0" bIns="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SzPct val="100000"/>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zh-CN" altLang="zh-CN">
                <a:latin typeface="Open Sans Light" panose="020B0306030504020204" pitchFamily="34" charset="0"/>
                <a:ea typeface="Noto Sans CJK SC Light" panose="020B0300000000000000" pitchFamily="34" charset="-122"/>
                <a:sym typeface="Open Sans Light" panose="020B0306030504020204" pitchFamily="34" charset="0"/>
              </a:rPr>
              <a:t>新 gTLD 项目</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239;p11"/>
          <p:cNvSpPr>
            <a:spLocks noGrp="1" noChangeArrowheads="1"/>
          </p:cNvSpPr>
          <p:nvPr>
            <p:ph type="title" idx="4294967295"/>
          </p:nvPr>
        </p:nvSpPr>
        <p:spPr bwMode="auto">
          <a:xfrm>
            <a:off x="320675" y="274638"/>
            <a:ext cx="84502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00" rIns="91425" bIns="45700"/>
          <a:lstStyle/>
          <a:p>
            <a:pPr eaLnBrk="1" hangingPunct="1">
              <a:buFont typeface="Open Sans" panose="020B0606030504020204" pitchFamily="34" charset="0"/>
              <a:buNone/>
            </a:pPr>
            <a:r>
              <a:rPr lang="zh-CN" altLang="zh-CN" sz="2800" b="1"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IDN</a:t>
            </a:r>
            <a:r>
              <a:rPr lang="zh-CN" altLang="zh-CN" sz="2800" dirty="0">
                <a:latin typeface="Open Sans Light" panose="020B0306030504020204" pitchFamily="34" charset="0"/>
                <a:ea typeface="Noto Sans CJK SC Light" panose="020B0300000000000000" pitchFamily="34" charset="-122"/>
                <a:cs typeface="Arial" panose="020B0604020202020204" pitchFamily="34" charset="0"/>
                <a:sym typeface="Open Sans Light" panose="020B0306030504020204" pitchFamily="34" charset="0"/>
              </a:rPr>
              <a:t> </a:t>
            </a:r>
            <a:r>
              <a:rPr lang="zh-CN" altLang="zh-CN" sz="2800" dirty="0">
                <a:latin typeface="Noto Sans CJK SC Medium" panose="020B0600000000000000" pitchFamily="34" charset="-122"/>
                <a:ea typeface="Noto Sans CJK SC Medium" panose="020B0600000000000000" pitchFamily="34" charset="-122"/>
                <a:cs typeface="Arial" panose="020B0604020202020204" pitchFamily="34" charset="0"/>
                <a:sym typeface="Open Sans Light" panose="020B0306030504020204" pitchFamily="34" charset="0"/>
              </a:rPr>
              <a:t>国家和地区顶级域 </a:t>
            </a:r>
            <a:r>
              <a:rPr lang="zh-CN" altLang="zh-CN" sz="2800" b="1" dirty="0">
                <a:latin typeface="Open Sans" panose="020B0606030504020204" pitchFamily="34" charset="0"/>
                <a:ea typeface="Noto Sans CJK SC Light" panose="020B0300000000000000" pitchFamily="34" charset="-122"/>
                <a:cs typeface="Open Sans" panose="020B0606030504020204" pitchFamily="34" charset="0"/>
                <a:sym typeface="Open Sans Light" panose="020B0306030504020204" pitchFamily="34" charset="0"/>
              </a:rPr>
              <a:t>(ccTLD)</a:t>
            </a:r>
          </a:p>
        </p:txBody>
      </p:sp>
      <p:pic>
        <p:nvPicPr>
          <p:cNvPr id="19459" name="Google Shape;240;p11"/>
          <p:cNvPicPr>
            <a:picLocks noChangeAspect="1" noChangeArrowheads="1"/>
          </p:cNvPicPr>
          <p:nvPr/>
        </p:nvPicPr>
        <p:blipFill>
          <a:blip r:embed="rId3">
            <a:extLst>
              <a:ext uri="{28A0092B-C50C-407E-A947-70E740481C1C}">
                <a14:useLocalDpi xmlns:a14="http://schemas.microsoft.com/office/drawing/2010/main" val="0"/>
              </a:ext>
            </a:extLst>
          </a:blip>
          <a:srcRect t="7651"/>
          <a:stretch>
            <a:fillRect/>
          </a:stretch>
        </p:blipFill>
        <p:spPr bwMode="auto">
          <a:xfrm>
            <a:off x="442913" y="846138"/>
            <a:ext cx="8204200" cy="568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9045.0"/>
  <p:tag name="AS_RELEASE_DATE" val="2021.09.14"/>
  <p:tag name="AS_TITLE" val="Aspose.Slides for .NET 4.0 Client Profile"/>
  <p:tag name="AS_VERSION" val="21.9"/>
</p:tagLst>
</file>

<file path=ppt/theme/theme1.xml><?xml version="1.0" encoding="utf-8"?>
<a:theme xmlns:a="http://schemas.openxmlformats.org/drawingml/2006/main"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4770</TotalTime>
  <Words>10552</Words>
  <Application>Microsoft Macintosh PowerPoint</Application>
  <PresentationFormat>On-screen Show (4:3)</PresentationFormat>
  <Paragraphs>517</Paragraphs>
  <Slides>47</Slides>
  <Notes>46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Noto Sans CJK SC Medium</vt:lpstr>
      <vt:lpstr>Noto Sans CJK SC Regular</vt:lpstr>
      <vt:lpstr>Arial</vt:lpstr>
      <vt:lpstr>Calibri</vt:lpstr>
      <vt:lpstr>Merriweather Sans</vt:lpstr>
      <vt:lpstr>Noto Sans CJK SC Light</vt:lpstr>
      <vt:lpstr>Noto Sans Symbols</vt:lpstr>
      <vt:lpstr>Open Sans</vt:lpstr>
      <vt:lpstr>Open Sans Light</vt:lpstr>
      <vt:lpstr>Times New Roman</vt:lpstr>
      <vt:lpstr>Office Theme</vt:lpstr>
      <vt:lpstr>域名和电子邮件地址的普遍适用性 (UA)</vt:lpstr>
      <vt:lpstr>数字包容，一项长期承诺</vt:lpstr>
      <vt:lpstr>我们生活在一个多语言的世界中！</vt:lpstr>
      <vt:lpstr>多语言，数字包容的关键</vt:lpstr>
      <vt:lpstr>多语言，数字包容的关键</vt:lpstr>
      <vt:lpstr>域名系统 (DNS) 和 ICANN</vt:lpstr>
      <vt:lpstr>顶级域 (TLD) 和 DNS 的发展过程</vt:lpstr>
      <vt:lpstr>DNS 和下一轮次的扩展</vt:lpstr>
      <vt:lpstr>IDN 国家和地区顶级域 (ccTLD)</vt:lpstr>
      <vt:lpstr>IDN 通用顶级域 (gTLD)</vt:lpstr>
      <vt:lpstr>电子邮件地址的发展过程</vt:lpstr>
      <vt:lpstr>IDN 示例</vt:lpstr>
      <vt:lpstr>国际化电子邮件地址示例</vt:lpstr>
      <vt:lpstr>挑战</vt:lpstr>
      <vt:lpstr>挑战：网站适用性</vt:lpstr>
      <vt:lpstr>挑战：跨电子邮件服务器的支持</vt:lpstr>
      <vt:lpstr>您的电子邮件服务器是否支持 EAI？</vt:lpstr>
      <vt:lpstr>数字包容，一个机遇</vt:lpstr>
      <vt:lpstr>在线多语言，一个持续的挑战</vt:lpstr>
      <vt:lpstr>什么是普遍适用性 (UA)？</vt:lpstr>
      <vt:lpstr>UA 目标和影响</vt:lpstr>
      <vt:lpstr>受 UA 影响的类别示例</vt:lpstr>
      <vt:lpstr>为什么 UA 如此重要？</vt:lpstr>
      <vt:lpstr>让应用程序实现 UA 就绪</vt:lpstr>
      <vt:lpstr>行动号召 </vt:lpstr>
      <vt:lpstr>行动号召 </vt:lpstr>
      <vt:lpstr>努力实现 UA 就绪</vt:lpstr>
      <vt:lpstr>谁可以帮助实现 UA？</vt:lpstr>
      <vt:lpstr>您的角色是什么：企业</vt:lpstr>
      <vt:lpstr>您的角色是什么：政府</vt:lpstr>
      <vt:lpstr>您的角色是什么：公民社会</vt:lpstr>
      <vt:lpstr>您的角色是什么：学术界</vt:lpstr>
      <vt:lpstr>您的角色是什么：技术社群</vt:lpstr>
      <vt:lpstr>您的角色是什么：DNS 行业</vt:lpstr>
      <vt:lpstr>您的角色是什么：域名持有人/注册人</vt:lpstr>
      <vt:lpstr>ICANN 正在进行的工作</vt:lpstr>
      <vt:lpstr>新 gTLD 项目：下一轮次</vt:lpstr>
      <vt:lpstr>参与 UA！</vt:lpstr>
      <vt:lpstr>参加 ICANN 英才计划和新生代计划  </vt:lpstr>
      <vt:lpstr>普遍适用性原则</vt:lpstr>
      <vt:lpstr>接受</vt:lpstr>
      <vt:lpstr>验证</vt:lpstr>
      <vt:lpstr>存储</vt:lpstr>
      <vt:lpstr>处理</vt:lpstr>
      <vt:lpstr>处理（续）</vt:lpstr>
      <vt:lpstr>显示</vt:lpstr>
      <vt:lpstr>显示（续）</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Acceptance (UA) of Domain Names and Email Addresses</dc:title>
  <dc:subject/>
  <dc:creator>Nicole Davenport</dc:creator>
  <cp:keywords/>
  <dc:description/>
  <cp:lastModifiedBy>Elif Mantarcı</cp:lastModifiedBy>
  <cp:revision>186</cp:revision>
  <cp:lastPrinted>2024-02-01T08:55:44Z</cp:lastPrinted>
  <dcterms:created xsi:type="dcterms:W3CDTF">2016-03-09T19:41:20Z</dcterms:created>
  <dcterms:modified xsi:type="dcterms:W3CDTF">2024-02-12T11:54:24Z</dcterms:modified>
  <cp:category/>
</cp:coreProperties>
</file>