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62" r:id="rId4"/>
    <p:sldId id="266" r:id="rId5"/>
    <p:sldId id="267" r:id="rId6"/>
    <p:sldId id="268" r:id="rId7"/>
    <p:sldId id="269" r:id="rId8"/>
    <p:sldId id="270" r:id="rId9"/>
    <p:sldId id="272" r:id="rId10"/>
    <p:sldId id="1372" r:id="rId11"/>
    <p:sldId id="1373" r:id="rId12"/>
    <p:sldId id="1374" r:id="rId13"/>
    <p:sldId id="1375" r:id="rId14"/>
    <p:sldId id="1376" r:id="rId15"/>
    <p:sldId id="1377" r:id="rId16"/>
    <p:sldId id="631" r:id="rId17"/>
    <p:sldId id="632" r:id="rId18"/>
    <p:sldId id="633" r:id="rId19"/>
    <p:sldId id="620" r:id="rId20"/>
    <p:sldId id="619" r:id="rId21"/>
    <p:sldId id="621" r:id="rId22"/>
    <p:sldId id="622" r:id="rId23"/>
    <p:sldId id="623" r:id="rId24"/>
    <p:sldId id="624" r:id="rId25"/>
    <p:sldId id="626" r:id="rId26"/>
    <p:sldId id="625" r:id="rId27"/>
    <p:sldId id="627" r:id="rId28"/>
    <p:sldId id="628" r:id="rId29"/>
    <p:sldId id="629" r:id="rId30"/>
    <p:sldId id="630" r:id="rId31"/>
    <p:sldId id="635" r:id="rId32"/>
    <p:sldId id="634" r:id="rId33"/>
    <p:sldId id="1378" r:id="rId34"/>
    <p:sldId id="1379"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erriweather Sans" pitchFamily="2" charset="77"/>
      <p:regular r:id="rId41"/>
      <p:bold r:id="rId42"/>
      <p:italic r:id="rId43"/>
      <p:boldItalic r:id="rId44"/>
    </p:embeddedFont>
    <p:embeddedFont>
      <p:font typeface="Noto Sans Symbols" panose="020B0702040504020204" pitchFamily="34" charset="0"/>
      <p:regular r:id="rId45"/>
      <p:bold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Source Sans Pro Light" panose="020B0403030403020204" pitchFamily="34" charset="77"/>
      <p:regular r:id="rId55"/>
      <p:bold r:id="rId56"/>
    </p:embeddedFont>
  </p:embeddedFont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4"/>
    <p:restoredTop sz="94793"/>
  </p:normalViewPr>
  <p:slideViewPr>
    <p:cSldViewPr snapToGrid="0">
      <p:cViewPr varScale="1">
        <p:scale>
          <a:sx n="119" d="100"/>
          <a:sy n="119" d="100"/>
        </p:scale>
        <p:origin x="472" y="192"/>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4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29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54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6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39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23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19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65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41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1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8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06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1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885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262626"/>
              </a:buClr>
              <a:buSzPts val="3200"/>
              <a:buFont typeface="Open Sans"/>
              <a:buNone/>
              <a:defRPr sz="3200" b="0" i="0" u="none" strike="noStrike" cap="none">
                <a:solidFill>
                  <a:srgbClr val="262626"/>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rgbClr val="000000"/>
              </a:buClr>
              <a:buSzPts val="3200"/>
              <a:buFont typeface="Open Sans"/>
              <a:buNone/>
              <a:defRPr sz="3200" b="0" i="0" u="none" strike="noStrike" cap="none">
                <a:solidFill>
                  <a:srgbClr val="000000"/>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r" rtl="1">
              <a:spcBef>
                <a:spcPts val="400"/>
              </a:spcBef>
              <a:spcAft>
                <a:spcPts val="0"/>
              </a:spcAft>
              <a:buClr>
                <a:schemeClr val="accent3"/>
              </a:buClr>
              <a:buSzPts val="1700"/>
              <a:buFont typeface="Merriweather Sans"/>
              <a:buChar char="*"/>
              <a:defRPr sz="2000" b="0" i="0" u="none" strike="noStrike" cap="none">
                <a:solidFill>
                  <a:srgbClr val="000000"/>
                </a:solidFill>
                <a:sym typeface="Open Sans Light"/>
              </a:defRPr>
            </a:lvl1pPr>
            <a:lvl2pPr marL="914400" marR="0" lvl="1" indent="-325755" algn="r" rtl="1">
              <a:spcBef>
                <a:spcPts val="360"/>
              </a:spcBef>
              <a:spcAft>
                <a:spcPts val="0"/>
              </a:spcAft>
              <a:buClr>
                <a:schemeClr val="accent3"/>
              </a:buClr>
              <a:buSzPts val="1530"/>
              <a:buFont typeface="Merriweather Sans"/>
              <a:buChar char="*"/>
              <a:defRPr sz="1800" b="0" i="0" u="none" strike="noStrike" cap="none">
                <a:solidFill>
                  <a:srgbClr val="000000"/>
                </a:solidFill>
                <a:sym typeface="Open Sans Light"/>
              </a:defRPr>
            </a:lvl2pPr>
            <a:lvl3pPr marL="1371600" marR="0" lvl="2" indent="-314960" algn="r" rtl="1">
              <a:spcBef>
                <a:spcPts val="320"/>
              </a:spcBef>
              <a:spcAft>
                <a:spcPts val="0"/>
              </a:spcAft>
              <a:buClr>
                <a:schemeClr val="accent3"/>
              </a:buClr>
              <a:buSzPts val="1360"/>
              <a:buFont typeface="Merriweather Sans"/>
              <a:buChar char="*"/>
              <a:defRPr sz="1600" b="0" i="0" u="none" strike="noStrike" cap="none">
                <a:solidFill>
                  <a:srgbClr val="000000"/>
                </a:solidFill>
                <a:sym typeface="Open Sans Light"/>
              </a:defRPr>
            </a:lvl3pPr>
            <a:lvl4pPr marL="1828800" marR="0" lvl="3" indent="-304164" algn="r" rtl="1">
              <a:spcBef>
                <a:spcPts val="280"/>
              </a:spcBef>
              <a:spcAft>
                <a:spcPts val="0"/>
              </a:spcAft>
              <a:buClr>
                <a:schemeClr val="accent3"/>
              </a:buClr>
              <a:buSzPts val="1190"/>
              <a:buFont typeface="Merriweather Sans"/>
              <a:buChar char="*"/>
              <a:defRPr sz="1400" b="0" i="0" u="none" strike="noStrike" cap="none">
                <a:solidFill>
                  <a:srgbClr val="000000"/>
                </a:solidFill>
                <a:sym typeface="Open Sans Light"/>
              </a:defRPr>
            </a:lvl4pPr>
            <a:lvl5pPr marL="2286000" marR="0" lvl="4" indent="-304164" algn="r" rtl="1">
              <a:spcBef>
                <a:spcPts val="280"/>
              </a:spcBef>
              <a:spcAft>
                <a:spcPts val="0"/>
              </a:spcAft>
              <a:buClr>
                <a:schemeClr val="accent3"/>
              </a:buClr>
              <a:buSzPts val="1190"/>
              <a:buFont typeface="Merriweather Sans"/>
              <a:buChar char="*"/>
              <a:defRPr sz="1400" b="0" i="0" u="none" strike="noStrike" cap="none">
                <a:solidFill>
                  <a:srgbClr val="000000"/>
                </a:solidFill>
                <a:sym typeface="Open Sans Light"/>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262626"/>
              </a:buClr>
              <a:buSzPts val="3200"/>
              <a:buFont typeface="Open Sans"/>
              <a:buNone/>
              <a:defRPr sz="3200" b="0" i="0" u="none" strike="noStrike" cap="none">
                <a:solidFill>
                  <a:srgbClr val="262626"/>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400"/>
              </a:spcBef>
              <a:spcAft>
                <a:spcPts val="0"/>
              </a:spcAft>
              <a:buClr>
                <a:schemeClr val="accent2"/>
              </a:buClr>
              <a:buSzPts val="1700"/>
              <a:buFont typeface="Merriweather Sans"/>
              <a:buNone/>
              <a:defRPr sz="2000" b="0" i="0" u="none" strike="noStrike" cap="none">
                <a:solidFill>
                  <a:schemeClr val="dk1"/>
                </a:solidFill>
                <a:sym typeface="Open Sans Light"/>
              </a:defRPr>
            </a:lvl1pPr>
            <a:lvl2pPr marL="914400" marR="0" lvl="1" indent="-325755" algn="r" rtl="1">
              <a:spcBef>
                <a:spcPts val="360"/>
              </a:spcBef>
              <a:spcAft>
                <a:spcPts val="0"/>
              </a:spcAft>
              <a:buClr>
                <a:schemeClr val="accent2"/>
              </a:buClr>
              <a:buSzPts val="1530"/>
              <a:buFont typeface="Merriweather Sans"/>
              <a:buChar char="*"/>
              <a:defRPr sz="1800" b="0" i="0" u="none" strike="noStrike" cap="none">
                <a:solidFill>
                  <a:schemeClr val="dk1"/>
                </a:solidFill>
                <a:sym typeface="Open Sans Light"/>
              </a:defRPr>
            </a:lvl2pPr>
            <a:lvl3pPr marL="1371600" marR="0" lvl="2" indent="-314960" algn="r" rtl="1">
              <a:spcBef>
                <a:spcPts val="320"/>
              </a:spcBef>
              <a:spcAft>
                <a:spcPts val="0"/>
              </a:spcAft>
              <a:buClr>
                <a:schemeClr val="accent2"/>
              </a:buClr>
              <a:buSzPts val="1360"/>
              <a:buFont typeface="Merriweather Sans"/>
              <a:buChar char="*"/>
              <a:defRPr sz="1600" b="0" i="0" u="none" strike="noStrike" cap="none">
                <a:solidFill>
                  <a:schemeClr val="dk1"/>
                </a:solidFill>
                <a:sym typeface="Open Sans Light"/>
              </a:defRPr>
            </a:lvl3pPr>
            <a:lvl4pPr marL="1828800" marR="0" lvl="3" indent="-304164" algn="r" rtl="1">
              <a:spcBef>
                <a:spcPts val="280"/>
              </a:spcBef>
              <a:spcAft>
                <a:spcPts val="0"/>
              </a:spcAft>
              <a:buClr>
                <a:schemeClr val="accent2"/>
              </a:buClr>
              <a:buSzPts val="1190"/>
              <a:buFont typeface="Merriweather Sans"/>
              <a:buChar char="*"/>
              <a:defRPr sz="1400" b="0" i="0" u="none" strike="noStrike" cap="none">
                <a:solidFill>
                  <a:schemeClr val="dk1"/>
                </a:solidFill>
                <a:sym typeface="Open Sans Light"/>
              </a:defRPr>
            </a:lvl4pPr>
            <a:lvl5pPr marL="2286000" marR="0" lvl="4" indent="-304164" algn="r" rtl="1">
              <a:spcBef>
                <a:spcPts val="280"/>
              </a:spcBef>
              <a:spcAft>
                <a:spcPts val="0"/>
              </a:spcAft>
              <a:buClr>
                <a:schemeClr val="accent2"/>
              </a:buClr>
              <a:buSzPts val="1190"/>
              <a:buFont typeface="Merriweather Sans"/>
              <a:buChar char="*"/>
              <a:defRPr sz="1400" b="0" i="0" u="none" strike="noStrike" cap="none">
                <a:solidFill>
                  <a:schemeClr val="dk1"/>
                </a:solidFill>
                <a:sym typeface="Open Sans Light"/>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asg.tech/download/uasg-028-considerations-for-naming-internationalized-email-mailboxes-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uasg.tech/eai-certific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UAProgram@icann.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6861561" cy="101383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rgbClr val="FAFAFA"/>
              </a:buClr>
              <a:buSzPts val="1800"/>
              <a:buFont typeface="Arial"/>
              <a:buNone/>
            </a:pPr>
            <a:r>
              <a:rPr lang="ar-EG" sz="1800" b="0" i="0" u="none" strike="noStrike" cap="none" dirty="0">
                <a:solidFill>
                  <a:srgbClr val="FAFAFA"/>
                </a:solidFill>
                <a:latin typeface="Open Sans Light"/>
                <a:ea typeface="Open Sans Light"/>
                <a:cs typeface="Open Sans Light"/>
                <a:sym typeface="Open Sans Light"/>
              </a:rPr>
              <a:t>[اسم المُقدِّم]  </a:t>
            </a:r>
          </a:p>
          <a:p>
            <a:pPr marL="0" marR="0" lvl="0" indent="0" algn="r" rtl="1">
              <a:spcBef>
                <a:spcPts val="0"/>
              </a:spcBef>
              <a:spcAft>
                <a:spcPts val="0"/>
              </a:spcAft>
              <a:buClr>
                <a:srgbClr val="FAFAFA"/>
              </a:buClr>
              <a:buSzPts val="1800"/>
              <a:buFont typeface="Arial"/>
              <a:buNone/>
            </a:pPr>
            <a:r>
              <a:rPr lang="ar-EG" sz="1800" b="0" i="0" u="none" strike="noStrike" cap="none" dirty="0">
                <a:solidFill>
                  <a:srgbClr val="FAFAFA"/>
                </a:solidFill>
                <a:latin typeface="Open Sans Light"/>
                <a:ea typeface="Open Sans Light"/>
                <a:cs typeface="Open Sans Light"/>
                <a:sym typeface="Open Sans Light"/>
              </a:rPr>
              <a:t>ورشة عمل يوم القبول الشامل </a:t>
            </a:r>
            <a:r>
              <a:rPr lang="en-US" sz="1800" b="0" i="0" u="none" strike="noStrike" cap="none" dirty="0">
                <a:solidFill>
                  <a:srgbClr val="FAFAFA"/>
                </a:solidFill>
                <a:latin typeface="Open Sans Light"/>
                <a:ea typeface="Open Sans Light"/>
                <a:cs typeface="Open Sans Light"/>
                <a:sym typeface="Open Sans Light"/>
              </a:rPr>
              <a:t>UA</a:t>
            </a:r>
            <a:r>
              <a:rPr lang="ar-EG" sz="1800" b="0" i="0" u="none" strike="noStrike" cap="none" dirty="0">
                <a:solidFill>
                  <a:srgbClr val="FAFAFA"/>
                </a:solidFill>
                <a:latin typeface="Open Sans Light"/>
                <a:ea typeface="Open Sans Light"/>
                <a:cs typeface="Open Sans Light"/>
                <a:sym typeface="Open Sans Light"/>
              </a:rPr>
              <a:t> </a:t>
            </a:r>
            <a:r>
              <a:rPr lang="ar-EG" sz="1800"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للمنهج الأكاديمي</a:t>
            </a:r>
            <a:r>
              <a:rPr lang="ar-EG" sz="1800" b="0" i="0" u="none" strike="noStrike" cap="none" dirty="0">
                <a:solidFill>
                  <a:srgbClr val="FAFAFA"/>
                </a:solidFill>
                <a:latin typeface="Open Sans Light"/>
                <a:ea typeface="Open Sans Light"/>
                <a:cs typeface="Open Sans Light"/>
                <a:sym typeface="Open Sans Light"/>
              </a:rPr>
              <a:t>  </a:t>
            </a:r>
          </a:p>
          <a:p>
            <a:pPr marL="0" marR="0" lvl="0" indent="0" algn="r" rtl="1">
              <a:spcBef>
                <a:spcPts val="0"/>
              </a:spcBef>
              <a:spcAft>
                <a:spcPts val="0"/>
              </a:spcAft>
              <a:buClr>
                <a:srgbClr val="FAFAFA"/>
              </a:buClr>
              <a:buSzPts val="1800"/>
              <a:buFont typeface="Arial"/>
              <a:buNone/>
            </a:pPr>
            <a:r>
              <a:rPr lang="ar-EG" sz="1800" b="0" i="0" u="none" strike="noStrike" cap="none" dirty="0">
                <a:solidFill>
                  <a:srgbClr val="FAFAFA"/>
                </a:solidFill>
                <a:latin typeface="Open Sans Light"/>
                <a:ea typeface="Open Sans Light"/>
                <a:cs typeface="Open Sans Light"/>
                <a:sym typeface="Open Sans Light"/>
              </a:rPr>
              <a:t>[اليوم، الشهر] 2024</a:t>
            </a:r>
          </a:p>
        </p:txBody>
      </p:sp>
      <p:sp>
        <p:nvSpPr>
          <p:cNvPr id="82" name="Google Shape;82;p1"/>
          <p:cNvSpPr txBox="1">
            <a:spLocks noGrp="1"/>
          </p:cNvSpPr>
          <p:nvPr>
            <p:ph type="title"/>
          </p:nvPr>
        </p:nvSpPr>
        <p:spPr>
          <a:xfrm>
            <a:off x="473076" y="4191337"/>
            <a:ext cx="8261849" cy="1154765"/>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262626"/>
              </a:buClr>
              <a:buSzPts val="3200"/>
              <a:buFont typeface="Open Sans"/>
              <a:buNone/>
            </a:pPr>
            <a:r>
              <a:rPr lang="ar-EG" sz="2800"/>
              <a:t>المنهج الأكاديمي للقبول الشامل (</a:t>
            </a:r>
            <a:r>
              <a:rPr lang="en-US" sz="2800"/>
              <a:t>UA</a:t>
            </a:r>
            <a:r>
              <a:rPr lang="ar-EG" sz="2800"/>
              <a:t>) لأسماء النطاقات وعناوين البريد الإلكتروني</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أمثلة على الفئات المتأثرة بالقبول الشامل </a:t>
            </a:r>
            <a:r>
              <a:rPr lang="en-US" sz="2800"/>
              <a:t>UA</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أسماء النطاقات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التي</a:t>
            </a:r>
            <a:r>
              <a:rPr lang="ar-EG" sz="1800" dirty="0"/>
              <a:t> قد لا تعمل في التطبيقات:</a:t>
            </a:r>
          </a:p>
          <a:p>
            <a:pPr marL="548640" lvl="1" indent="-182880" algn="r" rtl="1">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lang="en-US" sz="1800" dirty="0">
              <a:solidFill>
                <a:srgbClr val="FF0000"/>
              </a:solidFill>
            </a:endParaRPr>
          </a:p>
          <a:p>
            <a:pPr marL="548640" lvl="1" indent="-182880" algn="r" rtl="1">
              <a:spcBef>
                <a:spcPts val="360"/>
              </a:spcBef>
              <a:spcAft>
                <a:spcPts val="0"/>
              </a:spcAft>
              <a:buSzPts val="1530"/>
              <a:buChar char="*"/>
            </a:pPr>
            <a:r>
              <a:rPr lang="en-US" sz="1800" dirty="0"/>
              <a:t>  ASCII: </a:t>
            </a:r>
            <a:r>
              <a:rPr lang="ar-EG" dirty="0"/>
              <a:t>	</a:t>
            </a:r>
            <a:r>
              <a:rPr lang="en-US" sz="1800" dirty="0" err="1"/>
              <a:t>example.</a:t>
            </a:r>
            <a:r>
              <a:rPr lang="en-US" sz="1800" dirty="0" err="1">
                <a:solidFill>
                  <a:srgbClr val="FF0000"/>
                </a:solidFill>
              </a:rPr>
              <a:t>engineering</a:t>
            </a:r>
            <a:endParaRPr lang="en-US" sz="1800" dirty="0">
              <a:solidFill>
                <a:srgbClr val="FF0000"/>
              </a:solidFill>
            </a:endParaRPr>
          </a:p>
          <a:p>
            <a:pPr marL="548640" lvl="1" indent="-182880" algn="r" rtl="1">
              <a:spcBef>
                <a:spcPts val="480"/>
              </a:spcBef>
              <a:spcAft>
                <a:spcPts val="0"/>
              </a:spcAft>
              <a:buSzPts val="1530"/>
              <a:buChar char="*"/>
            </a:pPr>
            <a:r>
              <a:rPr lang="en-US" sz="1800">
                <a:solidFill>
                  <a:schemeClr val="dk1"/>
                </a:solidFill>
              </a:rPr>
              <a:t>Unicode: </a:t>
            </a:r>
            <a:r>
              <a:rPr lang="ar-EG" sz="1800" dirty="0">
                <a:solidFill>
                  <a:srgbClr val="FF0000"/>
                </a:solidFill>
              </a:rPr>
              <a:t>	</a:t>
            </a:r>
            <a:r>
              <a:rPr lang="en-US" sz="2400" dirty="0">
                <a:solidFill>
                  <a:srgbClr val="FF0000"/>
                </a:solidFill>
              </a:rPr>
              <a:t>คน.ไทย</a:t>
            </a:r>
          </a:p>
          <a:p>
            <a:pPr marL="274320" lvl="0" indent="-182880" algn="r" rtl="1">
              <a:spcBef>
                <a:spcPts val="360"/>
              </a:spcBef>
              <a:spcAft>
                <a:spcPts val="0"/>
              </a:spcAft>
              <a:buClr>
                <a:schemeClr val="accent3"/>
              </a:buClr>
              <a:buSzPts val="1530"/>
              <a:buFont typeface="Merriweather Sans"/>
              <a:buChar char="*"/>
            </a:pPr>
            <a:r>
              <a:rPr lang="ar-EG" sz="1800" dirty="0"/>
              <a:t>عناوين البريد الإلكتروني </a:t>
            </a:r>
            <a:r>
              <a:rPr lang="ar-EG" sz="1800" dirty="0" err="1"/>
              <a:t>المدوّلة</a:t>
            </a:r>
            <a:r>
              <a:rPr lang="ar-EG" sz="1800" dirty="0"/>
              <a:t> (</a:t>
            </a:r>
            <a:r>
              <a:rPr lang="en-US" sz="1800" dirty="0"/>
              <a:t>EAI</a:t>
            </a:r>
            <a:r>
              <a:rPr lang="ar-EG" sz="1800" dirty="0"/>
              <a:t>)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التي</a:t>
            </a:r>
            <a:r>
              <a:rPr lang="ar-EG" sz="1800" dirty="0"/>
              <a:t> قد لا تعمل في التطبيقات:</a:t>
            </a:r>
          </a:p>
          <a:p>
            <a:pPr marL="548640" lvl="1" indent="-182880" algn="r" rtl="1">
              <a:spcBef>
                <a:spcPts val="360"/>
              </a:spcBef>
              <a:spcAft>
                <a:spcPts val="0"/>
              </a:spcAft>
              <a:buSzPts val="1530"/>
              <a:buChar char="*"/>
            </a:pPr>
            <a:r>
              <a:rPr lang="ar-EG" sz="1800" dirty="0"/>
              <a:t> </a:t>
            </a:r>
            <a:r>
              <a:rPr lang="en-US" sz="1800" dirty="0"/>
              <a:t>Unicode:</a:t>
            </a:r>
            <a:r>
              <a:rPr lang="ar-EG" sz="1800" dirty="0"/>
              <a:t>	</a:t>
            </a:r>
            <a:r>
              <a:rPr lang="en-US" sz="1800" dirty="0"/>
              <a:t>marc</a:t>
            </a:r>
            <a:r>
              <a:rPr lang="ar-EG" sz="1800" dirty="0"/>
              <a:t>@</a:t>
            </a:r>
            <a:r>
              <a:rPr lang="en-US" sz="1800" dirty="0">
                <a:solidFill>
                  <a:srgbClr val="FF0000"/>
                </a:solidFill>
              </a:rPr>
              <a:t>société</a:t>
            </a:r>
            <a:r>
              <a:rPr lang="en-US" sz="1800" dirty="0"/>
              <a:t>.org</a:t>
            </a:r>
          </a:p>
          <a:p>
            <a:pPr marL="548640" lvl="1" indent="-182880" algn="r" rtl="1">
              <a:spcBef>
                <a:spcPts val="360"/>
              </a:spcBef>
              <a:spcAft>
                <a:spcPts val="0"/>
              </a:spcAft>
              <a:buSzPts val="1530"/>
              <a:buChar char="*"/>
            </a:pPr>
            <a:r>
              <a:rPr lang="en-US" sz="1800" dirty="0"/>
              <a:t>Unicode: </a:t>
            </a:r>
            <a:r>
              <a:rPr lang="ar-EG" sz="1800" dirty="0"/>
              <a:t>	</a:t>
            </a:r>
            <a:r>
              <a:rPr lang="en-US" sz="1800" dirty="0">
                <a:solidFill>
                  <a:srgbClr val="FF0000"/>
                </a:solidFill>
              </a:rPr>
              <a:t>测试</a:t>
            </a:r>
            <a:r>
              <a:rPr lang="en-US" sz="1800" dirty="0"/>
              <a:t>@example.com</a:t>
            </a:r>
          </a:p>
          <a:p>
            <a:pPr marL="548640" lvl="1" indent="-182880" algn="r" rtl="1">
              <a:spcBef>
                <a:spcPts val="360"/>
              </a:spcBef>
              <a:spcAft>
                <a:spcPts val="0"/>
              </a:spcAft>
              <a:buSzPts val="1530"/>
              <a:buChar char="*"/>
            </a:pPr>
            <a:r>
              <a:rPr lang="en-US" sz="1800" dirty="0"/>
              <a:t>Unicode: </a:t>
            </a:r>
            <a:r>
              <a:rPr lang="ar-EG" sz="1800" dirty="0"/>
              <a:t>	</a:t>
            </a:r>
            <a:r>
              <a:rPr lang="en-US" sz="1800" dirty="0">
                <a:solidFill>
                  <a:srgbClr val="FF0000"/>
                </a:solidFill>
              </a:rPr>
              <a:t>ईमेल@उदाहरण.भारत</a:t>
            </a:r>
          </a:p>
          <a:p>
            <a:pPr marL="548640" lvl="1" indent="-182880" algn="r" rtl="1">
              <a:spcBef>
                <a:spcPts val="360"/>
              </a:spcBef>
              <a:spcAft>
                <a:spcPts val="0"/>
              </a:spcAft>
              <a:buSzPts val="1530"/>
              <a:buChar char="*"/>
            </a:pPr>
            <a:r>
              <a:rPr lang="en-US" sz="1800" dirty="0"/>
              <a:t>Unicode: </a:t>
            </a:r>
            <a:r>
              <a:rPr lang="ar-EG" sz="1800" dirty="0"/>
              <a:t>	</a:t>
            </a:r>
            <a:r>
              <a:rPr lang="ar-EG" sz="1800" dirty="0" err="1">
                <a:solidFill>
                  <a:srgbClr val="FF0000"/>
                </a:solidFill>
              </a:rPr>
              <a:t>ای-میل</a:t>
            </a:r>
            <a:r>
              <a:rPr lang="ar-EG" sz="1800" dirty="0">
                <a:solidFill>
                  <a:srgbClr val="FF0000"/>
                </a:solidFill>
              </a:rPr>
              <a:t>@ </a:t>
            </a:r>
            <a:r>
              <a:rPr lang="ar-EG" sz="1800" dirty="0" err="1">
                <a:solidFill>
                  <a:srgbClr val="FF0000"/>
                </a:solidFill>
              </a:rPr>
              <a:t>مثال.موقع</a:t>
            </a:r>
            <a:r>
              <a:rPr lang="ar-EG" sz="1800" dirty="0">
                <a:solidFill>
                  <a:srgbClr val="FF0000"/>
                </a:solidFill>
              </a:rPr>
              <a:t>  </a:t>
            </a:r>
            <a:r>
              <a:rPr lang="ar-EG" sz="1800" dirty="0">
                <a:solidFill>
                  <a:schemeClr val="dk1"/>
                </a:solidFill>
              </a:rPr>
              <a:t>(مكتوب من اليمين إلى اليسار، </a:t>
            </a:r>
            <a:r>
              <a:rPr lang="en-US" sz="1800" dirty="0">
                <a:solidFill>
                  <a:schemeClr val="dk1"/>
                </a:solidFill>
              </a:rPr>
              <a:t>RTL</a:t>
            </a:r>
            <a:r>
              <a:rPr lang="he-IL" sz="1800" dirty="0">
                <a:solidFill>
                  <a:schemeClr val="dk1"/>
                </a:solidFill>
              </a:rPr>
              <a:t>)</a:t>
            </a:r>
            <a:endParaRPr lang="ar-EG" dirty="0"/>
          </a:p>
          <a:p>
            <a:pPr marL="274320" lvl="0" indent="-74930" algn="l" rtl="0">
              <a:spcBef>
                <a:spcPts val="400"/>
              </a:spcBef>
              <a:spcAft>
                <a:spcPts val="0"/>
              </a:spcAft>
              <a:buClr>
                <a:schemeClr val="accent3"/>
              </a:buClr>
              <a:buSzPts val="1700"/>
              <a:buFont typeface="Merriweather Sans"/>
              <a:buNone/>
            </a:pPr>
            <a:endParaRPr dirty="0"/>
          </a:p>
          <a:p>
            <a:pPr marL="0" lvl="0" indent="0" algn="r" rtl="1">
              <a:spcBef>
                <a:spcPts val="400"/>
              </a:spcBef>
              <a:spcAft>
                <a:spcPts val="0"/>
              </a:spcAft>
              <a:buSzPts val="1700"/>
              <a:buNone/>
            </a:pPr>
            <a:r>
              <a:rPr lang="ar-EG" sz="1800" b="1" dirty="0"/>
              <a:t>نظام الترميز المعياري الأمريكي لتبادل المعلومات </a:t>
            </a:r>
            <a:r>
              <a:rPr lang="en-US" sz="1800" b="1" dirty="0"/>
              <a:t>ASCII</a:t>
            </a:r>
            <a:r>
              <a:rPr lang="ar-EG" sz="1800" dirty="0"/>
              <a:t> يعتمد على الأحرف </a:t>
            </a:r>
            <a:r>
              <a:rPr lang="en-US" sz="1800" dirty="0"/>
              <a:t>A-Z</a:t>
            </a:r>
            <a:r>
              <a:rPr lang="ar-EG" sz="1800" dirty="0"/>
              <a:t> و</a:t>
            </a:r>
            <a:r>
              <a:rPr lang="en-US" sz="1800" dirty="0"/>
              <a:t>a-z</a:t>
            </a:r>
            <a:r>
              <a:rPr lang="ar-EG" sz="1800" dirty="0"/>
              <a:t> والأرقام 0-9 والواصلة.</a:t>
            </a:r>
          </a:p>
          <a:p>
            <a:pPr marL="0" lvl="0" indent="0" algn="r" rtl="1">
              <a:spcBef>
                <a:spcPts val="400"/>
              </a:spcBef>
              <a:spcAft>
                <a:spcPts val="0"/>
              </a:spcAft>
              <a:buSzPts val="1700"/>
              <a:buNone/>
            </a:pPr>
            <a:r>
              <a:rPr lang="ar-EG" sz="1800" b="1" dirty="0"/>
              <a:t>يونيكود </a:t>
            </a:r>
            <a:r>
              <a:rPr lang="en-US" sz="1800" b="1" dirty="0"/>
              <a:t>Unicode</a:t>
            </a:r>
            <a:r>
              <a:rPr lang="ar-EG" sz="1800" dirty="0"/>
              <a:t> يدعم أحرف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اللغات</a:t>
            </a:r>
            <a:r>
              <a:rPr lang="ar-EG" sz="1800" dirty="0"/>
              <a:t> والنصوص العالمية.</a:t>
            </a:r>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هدف القبول الشامل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UA</a:t>
            </a:r>
            <a:r>
              <a:rPr lang="ar-E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وتأثيره</a:t>
            </a:r>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1">
              <a:spcBef>
                <a:spcPts val="360"/>
              </a:spcBef>
              <a:spcAft>
                <a:spcPts val="0"/>
              </a:spcAft>
              <a:buClr>
                <a:schemeClr val="dk1"/>
              </a:buClr>
              <a:buSzPts val="1800"/>
              <a:buFont typeface="Arial"/>
              <a:buNone/>
            </a:pPr>
            <a:r>
              <a:rPr lang="ar-EG" sz="1800" b="1">
                <a:latin typeface="Open Sans Light"/>
                <a:ea typeface="Open Sans Light"/>
                <a:cs typeface="Open Sans Light"/>
                <a:sym typeface="Open Sans"/>
              </a:rPr>
              <a:t>الهدف</a:t>
            </a:r>
          </a:p>
          <a:p>
            <a:pPr marL="0" marR="0" lvl="0" indent="0" algn="ctr" rtl="1">
              <a:spcBef>
                <a:spcPts val="360"/>
              </a:spcBef>
              <a:spcAft>
                <a:spcPts val="0"/>
              </a:spcAft>
              <a:buClr>
                <a:schemeClr val="dk1"/>
              </a:buClr>
              <a:buSzPts val="1800"/>
              <a:buFont typeface="Arial"/>
              <a:buNone/>
            </a:pPr>
            <a:r>
              <a:rPr lang="ar-EG" sz="1800">
                <a:latin typeface="Open Sans Light"/>
                <a:ea typeface="Open Sans Light"/>
                <a:cs typeface="Open Sans Light"/>
                <a:sym typeface="Open Sans"/>
              </a:rPr>
              <a:t>أن تعمل جميع أسماء النطاقات وعناوين البريد الإلكتروني الصالحة في جميع تطبيقات البرامج.</a:t>
            </a: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1">
              <a:spcBef>
                <a:spcPts val="360"/>
              </a:spcBef>
              <a:spcAft>
                <a:spcPts val="0"/>
              </a:spcAft>
              <a:buClr>
                <a:schemeClr val="dk1"/>
              </a:buClr>
              <a:buSzPts val="1800"/>
              <a:buFont typeface="Arial"/>
              <a:buNone/>
            </a:pPr>
            <a:r>
              <a:rPr lang="ar-EG" sz="1800" b="1">
                <a:latin typeface="Open Sans Light"/>
                <a:ea typeface="Open Sans Light"/>
                <a:cs typeface="Open Sans Light"/>
                <a:sym typeface="Open Sans"/>
              </a:rPr>
              <a:t>التأثير</a:t>
            </a:r>
          </a:p>
          <a:p>
            <a:pPr marL="0" marR="0" lvl="0" indent="0" algn="ctr" rtl="1">
              <a:spcBef>
                <a:spcPts val="360"/>
              </a:spcBef>
              <a:spcAft>
                <a:spcPts val="0"/>
              </a:spcAft>
              <a:buClr>
                <a:schemeClr val="dk1"/>
              </a:buClr>
              <a:buSzPts val="1800"/>
              <a:buFont typeface="Arial"/>
              <a:buNone/>
            </a:pPr>
            <a:r>
              <a:rPr lang="ar-EG" sz="1800">
                <a:latin typeface="Open Sans Light"/>
                <a:ea typeface="Open Sans Light"/>
                <a:cs typeface="Open Sans Light"/>
                <a:sym typeface="Open Sans"/>
              </a:rPr>
              <a:t>تعزيز اختيار المستهلك، وتحسين المنافسة، وتوفير وصول أوسع للمستخدمين النهائيين.</a:t>
            </a: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لماذا يعتبر القبول الشامل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UA</a:t>
            </a: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مهمًا؟</a:t>
            </a:r>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تحقيق القبول الشامل </a:t>
            </a:r>
            <a:r>
              <a:rPr lang="en-US"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a:t>
            </a: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 يضمن لكل شخص القدرة على التصفح والتواصل عبر الإنترنت باستخدام اسم النطاق وعنوان البريد الإلكتروني اللذين يختارهما ويتماشيا على أحسن وجه مع اهتماماته وأعماله وثقافته ولغته ونصه.</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يمكن أن يساعد القبول الشامل </a:t>
            </a:r>
            <a:r>
              <a:rPr lang="en-US"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a:t>
            </a: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 أيضًا في الآتي:</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دعم شبكة إنترنت متنوعة ومتعددة اللغات</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تمكين قدر أكبر من المنافسة والابتكار واختيار المستهلك</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خلق فرص أعمال</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تقديم مزايا وظيفية للمطورين ومسؤولي النظام</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مساعدة الحكومات وواضعي السياسات في الوصول إلى مواطنيهم</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en-US" sz="2800"/>
              <a:t> </a:t>
            </a:r>
            <a:r>
              <a:rPr lang="ar-EG" sz="2800"/>
              <a:t>جعل التطبيقات جاهزة للقبول الشامل </a:t>
            </a:r>
            <a:r>
              <a:rPr lang="en-US" sz="2800"/>
              <a:t>UA</a:t>
            </a:r>
          </a:p>
        </p:txBody>
      </p:sp>
      <p:sp>
        <p:nvSpPr>
          <p:cNvPr id="326" name="Google Shape;326;p23"/>
          <p:cNvSpPr txBox="1">
            <a:spLocks noGrp="1"/>
          </p:cNvSpPr>
          <p:nvPr>
            <p:ph type="body" idx="1"/>
          </p:nvPr>
        </p:nvSpPr>
        <p:spPr>
          <a:xfrm>
            <a:off x="306706" y="152823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دعم جميع أسماء النطاق وعناوين البريد الإلكتروني الصالحة:</a:t>
            </a:r>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القبول: يمكن للمستخدم إدخال أحرف من نصه المحلي في حقل نصي</a:t>
            </a:r>
          </a:p>
          <a:p>
            <a:pPr marL="274320" lvl="0" indent="-182880" algn="r" rtl="1">
              <a:spcBef>
                <a:spcPts val="360"/>
              </a:spcBef>
              <a:spcAft>
                <a:spcPts val="0"/>
              </a:spcAft>
              <a:buClr>
                <a:schemeClr val="accent3"/>
              </a:buClr>
              <a:buSzPts val="1530"/>
              <a:buFont typeface="Merriweather Sans"/>
              <a:buChar char="*"/>
            </a:pPr>
            <a:r>
              <a:rPr lang="ar-EG" sz="1800" dirty="0"/>
              <a:t>التحقق من الصحة: يقبل البرنامج الأحرف ويعترف بصلاحيتها</a:t>
            </a:r>
          </a:p>
          <a:p>
            <a:pPr marL="274320" lvl="0" indent="-182880" algn="r" rtl="1">
              <a:spcBef>
                <a:spcPts val="360"/>
              </a:spcBef>
              <a:spcAft>
                <a:spcPts val="0"/>
              </a:spcAft>
              <a:buClr>
                <a:schemeClr val="accent3"/>
              </a:buClr>
              <a:buSzPts val="1530"/>
              <a:buFont typeface="Merriweather Sans"/>
              <a:buChar char="*"/>
            </a:pPr>
            <a:r>
              <a:rPr lang="ar-EG" sz="1800" dirty="0"/>
              <a:t>العملية: يجري النظام عمليات باستخدام الأحرف</a:t>
            </a:r>
          </a:p>
          <a:p>
            <a:pPr marL="274320" lvl="0" indent="-182880" algn="r" rtl="1">
              <a:spcBef>
                <a:spcPts val="360"/>
              </a:spcBef>
              <a:spcAft>
                <a:spcPts val="0"/>
              </a:spcAft>
              <a:buClr>
                <a:schemeClr val="accent3"/>
              </a:buClr>
              <a:buSzPts val="1530"/>
              <a:buFont typeface="Merriweather Sans"/>
              <a:buChar char="*"/>
            </a:pPr>
            <a:r>
              <a:rPr lang="ar-EG" sz="1800" dirty="0"/>
              <a:t>التخزين: يمكن لقاعدة البيانات تخزين النص بدون كسر أو إتلاف</a:t>
            </a:r>
          </a:p>
          <a:p>
            <a:pPr marL="274320" lvl="0" indent="-182880" algn="r" rtl="1">
              <a:spcBef>
                <a:spcPts val="360"/>
              </a:spcBef>
              <a:spcAft>
                <a:spcPts val="0"/>
              </a:spcAft>
              <a:buClr>
                <a:schemeClr val="accent3"/>
              </a:buClr>
              <a:buSzPts val="1530"/>
              <a:buFont typeface="Merriweather Sans"/>
              <a:buChar char="*"/>
            </a:pPr>
            <a:r>
              <a:rPr lang="ar-EG" sz="1800" dirty="0"/>
              <a:t>العرض: عند إحضار المعلومات من قاعدة البيانات تُعرض عرضًا صحيحًا</a:t>
            </a:r>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3"/>
            <a:chOff x="1927228" y="5269981"/>
            <a:chExt cx="7921353" cy="976514"/>
          </a:xfrm>
        </p:grpSpPr>
        <p:grpSp>
          <p:nvGrpSpPr>
            <p:cNvPr id="328" name="Google Shape;328;p23"/>
            <p:cNvGrpSpPr/>
            <p:nvPr/>
          </p:nvGrpSpPr>
          <p:grpSpPr>
            <a:xfrm>
              <a:off x="1927228" y="5273670"/>
              <a:ext cx="1302251" cy="972825"/>
              <a:chOff x="820555" y="1643180"/>
              <a:chExt cx="2011680" cy="1644165"/>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القبول</a:t>
                </a:r>
              </a:p>
            </p:txBody>
          </p:sp>
          <p:sp>
            <p:nvSpPr>
              <p:cNvPr id="330" name="Google Shape;330;p23"/>
              <p:cNvSpPr/>
              <p:nvPr/>
            </p:nvSpPr>
            <p:spPr>
              <a:xfrm>
                <a:off x="820555" y="1643180"/>
                <a:ext cx="2011680" cy="1188721"/>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409609" y="5273672"/>
              <a:ext cx="1474844" cy="970972"/>
              <a:chOff x="3287743" y="1646720"/>
              <a:chExt cx="2278297" cy="1641033"/>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287743" y="2838974"/>
                <a:ext cx="2276824" cy="448779"/>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1800" b="0" i="0" u="none" strike="noStrike" cap="none" dirty="0">
                    <a:solidFill>
                      <a:srgbClr val="000000"/>
                    </a:solidFill>
                    <a:latin typeface="Source Sans Pro Light"/>
                    <a:ea typeface="Source Sans Pro Light"/>
                    <a:cs typeface="Source Sans Pro Light"/>
                    <a:sym typeface="Source Sans Pro Light"/>
                  </a:rPr>
                  <a:t>التحقق من الصحة</a:t>
                </a: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التخزين</a:t>
                </a: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dirty="0">
                    <a:solidFill>
                      <a:srgbClr val="000000"/>
                    </a:solidFill>
                    <a:latin typeface="Source Sans Pro Light"/>
                    <a:ea typeface="Source Sans Pro Light"/>
                    <a:cs typeface="Source Sans Pro Light"/>
                    <a:sym typeface="Source Sans Pro Light"/>
                  </a:rPr>
                  <a:t>العملية</a:t>
                </a: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العرض</a:t>
                </a: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دعوة لاتخاذ اللازم</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 يركز </a:t>
            </a:r>
            <a:r>
              <a:rPr lang="ar-EG" sz="1800">
                <a:hlinkClick r:id="rId3"/>
              </a:rPr>
              <a:t>القرار رقم 133 (مراجعة بوخارست 2022)</a:t>
            </a:r>
            <a:r>
              <a:rPr lang="ar-EG" sz="1800"/>
              <a:t> للمندوبين المفوضين للاتحاد الدولي للاتصالات (</a:t>
            </a:r>
            <a:r>
              <a:rPr lang="en-US" sz="1800"/>
              <a:t>ITU</a:t>
            </a:r>
            <a:r>
              <a:rPr lang="ar-EG" sz="1800"/>
              <a:t>) على دور إدارات الدول الأعضاء في إدارة أسماء النطاقات الدوّلة (متعددة اللغات):</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ar-EG"/>
              <a:t>التأكيد</a:t>
            </a:r>
          </a:p>
          <a:p>
            <a:pPr marL="1188720" lvl="2" indent="-182880"/>
            <a:r>
              <a:rPr lang="ar-EG" sz="1800"/>
              <a:t>تسهم أسماء النطاقات المدوّلة </a:t>
            </a:r>
            <a:r>
              <a:rPr lang="en-US" sz="1800"/>
              <a:t>IDN</a:t>
            </a:r>
            <a:r>
              <a:rPr lang="ar-EG" sz="1800"/>
              <a:t> في التنمية المستدامة من خلال تعزيز إمكانية الوصول إلى الإنترنت واستخدامه باللغات المحلية</a:t>
            </a:r>
          </a:p>
          <a:p>
            <a:pPr marL="1188720" lvl="2" indent="-182880"/>
            <a:r>
              <a:rPr lang="ar-EG" sz="1800"/>
              <a:t>الحاجة إلى الاستمرار في تنفيذ الحلول الفنية لتعزيز تنفيذ </a:t>
            </a:r>
            <a:r>
              <a:rPr lang="en-US" sz="1800"/>
              <a:t>IDN</a:t>
            </a:r>
          </a:p>
          <a:p>
            <a:pPr marL="731520" lvl="1" indent="-182880"/>
            <a:r>
              <a:rPr lang="ar-EG"/>
              <a:t>الاعتراف</a:t>
            </a:r>
          </a:p>
          <a:p>
            <a:pPr marL="1188720" lvl="2" indent="-182880"/>
            <a:r>
              <a:rPr lang="ar-EG" sz="1800"/>
              <a:t>الدور الذي تلعبه الحكومات والمجتمعات الفنية وأصحاب المصلحة الآخرون في تعزيز التعددية اللغوية، بما في ذلك إدخال أسماء النطاقات المدوّلة</a:t>
            </a:r>
          </a:p>
          <a:p>
            <a:pPr marL="1188720" lvl="2" indent="-182880"/>
            <a:r>
              <a:rPr lang="ar-EG" sz="1800"/>
              <a:t>أهمية مشاركة المجتمع وتبادل المعلومات للوصول إلى فهم أفضل للتحديات القائمة ودعم الحلول، وخاصةً في البلدان النامية</a:t>
            </a:r>
          </a:p>
        </p:txBody>
      </p:sp>
    </p:spTree>
    <p:extLst>
      <p:ext uri="{BB962C8B-B14F-4D97-AF65-F5344CB8AC3E}">
        <p14:creationId xmlns:p14="http://schemas.microsoft.com/office/powerpoint/2010/main" val="81328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دعوة لاتخاذ اللازم</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 يركز </a:t>
            </a:r>
            <a:r>
              <a:rPr lang="ar-EG" sz="1800">
                <a:hlinkClick r:id="rId3"/>
              </a:rPr>
              <a:t>القرار رقم 133 (مراجعة بوخارست 2022)</a:t>
            </a:r>
            <a:r>
              <a:rPr lang="ar-EG" sz="1800"/>
              <a:t> للمندوبين المفوضين للاتحاد الدولي للاتصالات (</a:t>
            </a:r>
            <a:r>
              <a:rPr lang="en-US" sz="1800"/>
              <a:t>ITU</a:t>
            </a:r>
            <a:r>
              <a:rPr lang="ar-EG" sz="1800"/>
              <a:t>) على دور إدارات الدول الأعضاء في إدارة أسماء النطاقات الدوّلة (متعددة اللغات):</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ar-EG"/>
              <a:t>دعوة الدول الأعضاء وأعضاء القطاعات</a:t>
            </a:r>
          </a:p>
          <a:p>
            <a:pPr marL="1188720" lvl="2" indent="-182880"/>
            <a:r>
              <a:rPr lang="ar-EG" sz="1800"/>
              <a:t>النظر في كيفية مواصلة تعزيز تبني القبول الشمل فيما يتعلق بأسماء النطاقات المدوّلة </a:t>
            </a:r>
            <a:r>
              <a:rPr lang="en-US" sz="1800"/>
              <a:t>IDN</a:t>
            </a:r>
            <a:r>
              <a:rPr lang="ar-EG" sz="1800"/>
              <a:t> والتعاون والتنسيق مع المؤسسات وأصحاب المصلحة ذوي الصلة في تمكين استخدام أسماء النطاقات المدوّلة </a:t>
            </a:r>
            <a:r>
              <a:rPr lang="en-US" sz="1800"/>
              <a:t>IDN</a:t>
            </a:r>
            <a:r>
              <a:rPr lang="ar-EG" sz="1800"/>
              <a:t> في الإنترنت</a:t>
            </a:r>
          </a:p>
        </p:txBody>
      </p:sp>
    </p:spTree>
    <p:extLst>
      <p:ext uri="{BB962C8B-B14F-4D97-AF65-F5344CB8AC3E}">
        <p14:creationId xmlns:p14="http://schemas.microsoft.com/office/powerpoint/2010/main" val="218749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الأهداف الرئيسية للمناهج الأكاديمية للقبول الشامل </a:t>
            </a:r>
            <a:r>
              <a:rPr lang="en-US" sz="2800"/>
              <a:t>UA</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تقديم التدويل الأساسي، بما في ذلك </a:t>
            </a:r>
            <a:r>
              <a:rPr lang="en-US" sz="1800"/>
              <a:t>Unicode</a:t>
            </a:r>
            <a:r>
              <a:rPr lang="ar-EG" sz="1800"/>
              <a:t> وأسماء النطاقات المدوّلة </a:t>
            </a:r>
            <a:r>
              <a:rPr lang="en-US" sz="1800"/>
              <a:t>IDN</a:t>
            </a:r>
            <a:r>
              <a:rPr lang="ar-EG" sz="1800"/>
              <a:t> وتدويل عناوين البريد الإلكتروني </a:t>
            </a:r>
            <a:r>
              <a:rPr lang="en-US" sz="1800"/>
              <a:t>EAI</a:t>
            </a:r>
          </a:p>
          <a:p>
            <a:pPr marL="274320" lvl="0" indent="-182880" algn="r" rtl="1">
              <a:spcBef>
                <a:spcPts val="0"/>
              </a:spcBef>
              <a:spcAft>
                <a:spcPts val="0"/>
              </a:spcAft>
              <a:buClr>
                <a:schemeClr val="accent3"/>
              </a:buClr>
              <a:buSzPts val="1530"/>
              <a:buFont typeface="Merriweather Sans"/>
              <a:buChar char="*"/>
            </a:pPr>
            <a:r>
              <a:rPr lang="ar-EG" sz="1800"/>
              <a:t>تفعيل حالات استخدام القبول الشامل </a:t>
            </a:r>
            <a:r>
              <a:rPr lang="en-US" sz="1800"/>
              <a:t>UA</a:t>
            </a:r>
            <a:r>
              <a:rPr lang="ar-EG" sz="1800"/>
              <a:t>، أي القبول والتخزين والمعالجة والتحقق من الصحة والعرض</a:t>
            </a:r>
          </a:p>
          <a:p>
            <a:pPr marL="274320" lvl="0" indent="-182880" algn="r" rtl="1">
              <a:spcBef>
                <a:spcPts val="0"/>
              </a:spcBef>
              <a:spcAft>
                <a:spcPts val="0"/>
              </a:spcAft>
              <a:buClr>
                <a:schemeClr val="accent3"/>
              </a:buClr>
              <a:buSzPts val="1530"/>
              <a:buFont typeface="Merriweather Sans"/>
              <a:buChar char="*"/>
            </a:pPr>
            <a:r>
              <a:rPr lang="ar-EG" sz="1800"/>
              <a:t>تعلُّم كيفية استخدام المكتبات المضمنة لمعالجة </a:t>
            </a:r>
            <a:r>
              <a:rPr lang="en-US" sz="1800"/>
              <a:t>Unicode</a:t>
            </a:r>
            <a:r>
              <a:rPr lang="ar-EG" sz="1800"/>
              <a:t> و</a:t>
            </a:r>
            <a:r>
              <a:rPr lang="en-US" sz="1800"/>
              <a:t>IDN</a:t>
            </a:r>
          </a:p>
          <a:p>
            <a:pPr marL="274320" lvl="0" indent="-182880" algn="r" rtl="1">
              <a:spcBef>
                <a:spcPts val="0"/>
              </a:spcBef>
              <a:spcAft>
                <a:spcPts val="0"/>
              </a:spcAft>
              <a:buClr>
                <a:schemeClr val="accent3"/>
              </a:buClr>
              <a:buSzPts val="1530"/>
              <a:buFont typeface="Merriweather Sans"/>
              <a:buChar char="*"/>
            </a:pPr>
            <a:r>
              <a:rPr lang="ar-EG" sz="1800"/>
              <a:t>توفير المعرفة والمهارات الفنية بشأن المعايير أو </a:t>
            </a:r>
            <a:r>
              <a:rPr lang="en-US" sz="1800"/>
              <a:t>RFC</a:t>
            </a:r>
            <a:r>
              <a:rPr lang="ar-EG" sz="1800"/>
              <a:t> لـ </a:t>
            </a:r>
            <a:r>
              <a:rPr lang="en-US" sz="1800"/>
              <a:t>IDN</a:t>
            </a:r>
            <a:r>
              <a:rPr lang="ar-EG" sz="1800"/>
              <a:t> و</a:t>
            </a:r>
            <a:r>
              <a:rPr lang="en-US" sz="1800"/>
              <a:t>EAI</a:t>
            </a:r>
          </a:p>
          <a:p>
            <a:pPr marL="274320" lvl="0" indent="-182880" algn="r" rtl="1">
              <a:spcBef>
                <a:spcPts val="0"/>
              </a:spcBef>
              <a:spcAft>
                <a:spcPts val="0"/>
              </a:spcAft>
              <a:buClr>
                <a:schemeClr val="accent3"/>
              </a:buClr>
              <a:buSzPts val="1530"/>
              <a:buFont typeface="Merriweather Sans"/>
              <a:buChar char="*"/>
            </a:pPr>
            <a:r>
              <a:rPr lang="ar-EG" sz="1800"/>
              <a:t>استحداث حالات وإجراءات اختبار للتحقق من دعم القبول الشامل </a:t>
            </a:r>
            <a:r>
              <a:rPr lang="en-US" sz="1800"/>
              <a:t>UA</a:t>
            </a:r>
          </a:p>
        </p:txBody>
      </p:sp>
    </p:spTree>
    <p:extLst>
      <p:ext uri="{BB962C8B-B14F-4D97-AF65-F5344CB8AC3E}">
        <p14:creationId xmlns:p14="http://schemas.microsoft.com/office/powerpoint/2010/main" val="387885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اعتبارات تصميم المناهج</a:t>
            </a:r>
          </a:p>
        </p:txBody>
      </p:sp>
      <p:sp>
        <p:nvSpPr>
          <p:cNvPr id="267" name="Google Shape;267;p15"/>
          <p:cNvSpPr txBox="1">
            <a:spLocks noGrp="1"/>
          </p:cNvSpPr>
          <p:nvPr>
            <p:ph type="body" idx="1"/>
          </p:nvPr>
        </p:nvSpPr>
        <p:spPr>
          <a:xfrm>
            <a:off x="320674" y="1318686"/>
            <a:ext cx="7761969"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ar-EG" sz="1800"/>
              <a:t> معالجة المعرفة النظرية والمعايير وأفضل الممارسات</a:t>
            </a:r>
          </a:p>
          <a:p>
            <a:pPr marL="274320" lvl="0" indent="-182880">
              <a:spcBef>
                <a:spcPts val="0"/>
              </a:spcBef>
              <a:buSzPts val="1530"/>
            </a:pPr>
            <a:r>
              <a:rPr lang="ar-EG" sz="1800"/>
              <a:t>تطوير كفاءة البرمجة العملية</a:t>
            </a:r>
          </a:p>
          <a:p>
            <a:pPr marL="274320" lvl="0" indent="-182880" algn="r" rtl="1">
              <a:spcBef>
                <a:spcPts val="0"/>
              </a:spcBef>
              <a:spcAft>
                <a:spcPts val="0"/>
              </a:spcAft>
              <a:buClr>
                <a:schemeClr val="accent3"/>
              </a:buClr>
              <a:buSzPts val="1530"/>
              <a:buFont typeface="Merriweather Sans"/>
              <a:buChar char="*"/>
            </a:pPr>
            <a:r>
              <a:rPr lang="ar-EG" sz="1800"/>
              <a:t>وضع وحدات قصيرة (التعلُّم المصغر) لدمج المفاهيم الأساسية في المهام خلال المقررات الدراسية الحالية:</a:t>
            </a:r>
          </a:p>
          <a:p>
            <a:pPr marL="731520" lvl="1" indent="-182880">
              <a:spcBef>
                <a:spcPts val="0"/>
              </a:spcBef>
            </a:pPr>
            <a:r>
              <a:rPr lang="ar-EG" sz="1600"/>
              <a:t>التدويل باستخدام </a:t>
            </a:r>
            <a:r>
              <a:rPr lang="en-US" sz="1600"/>
              <a:t>Unicode</a:t>
            </a:r>
          </a:p>
          <a:p>
            <a:pPr marL="731520" lvl="1" indent="-182880">
              <a:spcBef>
                <a:spcPts val="0"/>
              </a:spcBef>
            </a:pPr>
            <a:r>
              <a:rPr lang="ar-EG" sz="1600"/>
              <a:t>أسماء النطاقات المدوّلة</a:t>
            </a:r>
          </a:p>
          <a:p>
            <a:pPr marL="731520" lvl="1" indent="-182880">
              <a:spcBef>
                <a:spcPts val="0"/>
              </a:spcBef>
            </a:pPr>
            <a:r>
              <a:rPr lang="ar-EG" sz="1600"/>
              <a:t>تدويل عناوين البريد الإلكتروني</a:t>
            </a:r>
          </a:p>
          <a:p>
            <a:pPr marL="274320" indent="-182880">
              <a:spcBef>
                <a:spcPts val="0"/>
              </a:spcBef>
            </a:pPr>
            <a:r>
              <a:rPr lang="ar-EG" sz="1800"/>
              <a:t>توزيع المفاهيم الجديدة عبر المقررات ذات الصلة</a:t>
            </a:r>
          </a:p>
          <a:p>
            <a:pPr marL="274320" lvl="0" indent="-182880" algn="r" rtl="1">
              <a:spcBef>
                <a:spcPts val="0"/>
              </a:spcBef>
              <a:spcAft>
                <a:spcPts val="0"/>
              </a:spcAft>
              <a:buClr>
                <a:schemeClr val="accent3"/>
              </a:buClr>
              <a:buSzPts val="1530"/>
              <a:buFont typeface="Merriweather Sans"/>
              <a:buChar char="*"/>
            </a:pPr>
            <a:r>
              <a:rPr lang="ar-EG" sz="1800"/>
              <a:t>تقديم الحد الأدنى من المقررات الجديدة، التي تركز فقط على موضوعات متقدمة أكثر</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225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الوحدات المقترحة</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ar-EG" sz="1800" dirty="0"/>
              <a:t>الوحدة-1: أساسيات برمجة </a:t>
            </a:r>
            <a:r>
              <a:rPr lang="en-US" sz="1800" dirty="0"/>
              <a:t>Unicode</a:t>
            </a:r>
          </a:p>
          <a:p>
            <a:pPr marL="274320" lvl="0" indent="-182880">
              <a:spcBef>
                <a:spcPts val="0"/>
              </a:spcBef>
              <a:buSzPts val="1530"/>
            </a:pPr>
            <a:r>
              <a:rPr lang="ar-EG" sz="1800" dirty="0"/>
              <a:t>الوحدة-2: برمجة </a:t>
            </a:r>
            <a:r>
              <a:rPr lang="en-US" sz="1800" dirty="0"/>
              <a:t>Unicode</a:t>
            </a:r>
            <a:r>
              <a:rPr lang="ar-EG" sz="1800" dirty="0"/>
              <a:t> المتقدمة</a:t>
            </a:r>
          </a:p>
          <a:p>
            <a:pPr marL="274320" lvl="0" indent="-182880">
              <a:spcBef>
                <a:spcPts val="0"/>
              </a:spcBef>
              <a:buSzPts val="1530"/>
            </a:pPr>
            <a:r>
              <a:rPr lang="ar-EG" sz="1800" dirty="0"/>
              <a:t>الوحدة-3: </a:t>
            </a:r>
            <a:r>
              <a:rPr lang="en-US" sz="1800" dirty="0"/>
              <a:t>Unicode</a:t>
            </a:r>
            <a:r>
              <a:rPr lang="ar-EG" sz="1800" dirty="0"/>
              <a:t> في بُنى البيانات والخوارزميات</a:t>
            </a:r>
          </a:p>
          <a:p>
            <a:pPr marL="274320" lvl="0" indent="-182880">
              <a:spcBef>
                <a:spcPts val="0"/>
              </a:spcBef>
              <a:buSzPts val="1530"/>
            </a:pPr>
            <a:r>
              <a:rPr lang="ar-EG" sz="1800" dirty="0"/>
              <a:t>الوحدة-4: </a:t>
            </a:r>
            <a:r>
              <a:rPr lang="en-US" sz="1800" dirty="0"/>
              <a:t>Unicode</a:t>
            </a:r>
            <a:r>
              <a:rPr lang="ar-EG" sz="1800" dirty="0"/>
              <a:t> في أنظمة إدارة قواعد البيانات</a:t>
            </a:r>
          </a:p>
          <a:p>
            <a:pPr marL="274320" lvl="0" indent="-182880">
              <a:spcBef>
                <a:spcPts val="0"/>
              </a:spcBef>
              <a:buSzPts val="1530"/>
            </a:pPr>
            <a:r>
              <a:rPr lang="ar-EG" sz="1800" dirty="0"/>
              <a:t>الوحدة-5: تقديم أسماء النطاقات المدوّلة (</a:t>
            </a:r>
            <a:r>
              <a:rPr lang="en-US" sz="1800" dirty="0"/>
              <a:t>IDN</a:t>
            </a:r>
            <a:r>
              <a:rPr lang="ar-EG" sz="1800" dirty="0"/>
              <a:t>)</a:t>
            </a:r>
          </a:p>
          <a:p>
            <a:pPr marL="274320" lvl="0" indent="-182880">
              <a:spcBef>
                <a:spcPts val="0"/>
              </a:spcBef>
              <a:buSzPts val="1530"/>
            </a:pPr>
            <a:r>
              <a:rPr lang="ar-EG" sz="1800" dirty="0"/>
              <a:t>الوحدة-6: البرمجة باستخدام أسماء النطاقات المدوّلة (</a:t>
            </a:r>
            <a:r>
              <a:rPr lang="en-US" sz="1800" dirty="0"/>
              <a:t>IDN</a:t>
            </a:r>
            <a:r>
              <a:rPr lang="ar-EG" sz="1800" dirty="0"/>
              <a:t>)</a:t>
            </a:r>
          </a:p>
          <a:p>
            <a:pPr marL="274320" lvl="0" indent="-182880">
              <a:spcBef>
                <a:spcPts val="0"/>
              </a:spcBef>
              <a:buSzPts val="1530"/>
            </a:pPr>
            <a:r>
              <a:rPr lang="ar-EG" sz="1800" dirty="0"/>
              <a:t>الوحدة-7: موضوعات متقدمة لأسماء النطاقات المدوّلة (</a:t>
            </a:r>
            <a:r>
              <a:rPr lang="en-US" sz="1800" dirty="0"/>
              <a:t>IDN</a:t>
            </a:r>
            <a:r>
              <a:rPr lang="ar-EG" sz="1800" dirty="0"/>
              <a:t>)</a:t>
            </a:r>
          </a:p>
          <a:p>
            <a:pPr marL="274320" lvl="0" indent="-182880">
              <a:spcBef>
                <a:spcPts val="0"/>
              </a:spcBef>
              <a:buSzPts val="1530"/>
            </a:pPr>
            <a:r>
              <a:rPr lang="ar-EG" sz="1800" dirty="0"/>
              <a:t>الوحدة-8: تدويل عناوين البريد الإلكتروني (</a:t>
            </a:r>
            <a:r>
              <a:rPr lang="en-US" sz="1800" dirty="0"/>
              <a:t>EAI</a:t>
            </a:r>
            <a:r>
              <a:rPr lang="ar-EG" sz="1800" dirty="0"/>
              <a:t>)</a:t>
            </a:r>
          </a:p>
          <a:p>
            <a:pPr marL="274320" lvl="0" indent="-182880">
              <a:spcBef>
                <a:spcPts val="0"/>
              </a:spcBef>
              <a:buSzPts val="1530"/>
            </a:pPr>
            <a:r>
              <a:rPr lang="ar-EG" sz="1800" dirty="0"/>
              <a:t>الوحدة-9: البرمجة لتدويل عناوين البريد الإلكتروني (</a:t>
            </a:r>
            <a:r>
              <a:rPr lang="en-US" sz="1800" dirty="0"/>
              <a:t>EAI</a:t>
            </a:r>
            <a:r>
              <a:rPr lang="ar-EG" sz="1800" dirty="0"/>
              <a:t>)</a:t>
            </a:r>
          </a:p>
          <a:p>
            <a:pPr marL="274320" lvl="0" indent="-182880">
              <a:spcBef>
                <a:spcPts val="0"/>
              </a:spcBef>
              <a:buSzPts val="1530"/>
            </a:pPr>
            <a:r>
              <a:rPr lang="ar-EG" sz="1800" dirty="0"/>
              <a:t>الوحدة-10: معالجة أسماء النطاقات المدوّلة </a:t>
            </a:r>
            <a:r>
              <a:rPr lang="en-US" sz="1800" dirty="0"/>
              <a:t>IDN</a:t>
            </a:r>
            <a:r>
              <a:rPr lang="ar-EG" sz="1800" dirty="0"/>
              <a:t> وتدويل عناوين البريد الإلكتروني </a:t>
            </a:r>
            <a:r>
              <a:rPr lang="en-US" sz="1800" dirty="0"/>
              <a:t>EAI</a:t>
            </a:r>
            <a:r>
              <a:rPr lang="ar-EG" sz="1800" dirty="0"/>
              <a:t> في تطبيقات الهاتف المحمول</a:t>
            </a:r>
          </a:p>
          <a:p>
            <a:pPr marL="274320" lvl="0" indent="-182880">
              <a:spcBef>
                <a:spcPts val="0"/>
              </a:spcBef>
              <a:buSzPts val="1530"/>
            </a:pPr>
            <a:r>
              <a:rPr lang="ar-EG" sz="1800" dirty="0"/>
              <a:t>الوحدة-11: أمن أسماء النطاقات المدوّلة </a:t>
            </a:r>
            <a:r>
              <a:rPr lang="en-US" sz="1800" dirty="0"/>
              <a:t>IDN</a:t>
            </a:r>
          </a:p>
          <a:p>
            <a:pPr marL="274320" lvl="0" indent="-182880">
              <a:spcBef>
                <a:spcPts val="0"/>
              </a:spcBef>
              <a:buSzPts val="1530"/>
            </a:pPr>
            <a:r>
              <a:rPr lang="ar-EG" sz="1800" dirty="0"/>
              <a:t>الوحدة-12: دعم </a:t>
            </a:r>
            <a:r>
              <a:rPr lang="en-US" sz="1800" dirty="0"/>
              <a:t>Unicode</a:t>
            </a:r>
            <a:r>
              <a:rPr lang="ar-EG" sz="1800" dirty="0"/>
              <a:t> في أنظمة التشغيل</a:t>
            </a:r>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r" rtl="1">
              <a:spcBef>
                <a:spcPts val="0"/>
              </a:spcBef>
              <a:spcAft>
                <a:spcPts val="0"/>
              </a:spcAft>
              <a:buClr>
                <a:schemeClr val="accent3"/>
              </a:buClr>
              <a:buSzPts val="1530"/>
              <a:buFont typeface="Merriweather Sans"/>
              <a:buChar char="*"/>
            </a:pPr>
            <a:r>
              <a:rPr lang="ar-EG" sz="1800" dirty="0"/>
              <a:t>الأوصاف التفصيلية للوحدات والمحتويات متوفرة على: </a:t>
            </a:r>
            <a:r>
              <a:rPr lang="en-US" sz="1600" dirty="0">
                <a:hlinkClick r:id="rId3"/>
              </a:rPr>
              <a:t>https://community.icann.org/display/TUA/Draft+UA+Curriculum</a:t>
            </a:r>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38620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1: أساسيات برمجة </a:t>
            </a:r>
            <a:r>
              <a:rPr lang="en-US" sz="2800"/>
              <a:t>Unicode</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en-US" sz="1800" b="1"/>
              <a:t> </a:t>
            </a:r>
            <a:r>
              <a:rPr lang="ar-EG" sz="1800" b="1"/>
              <a:t>المتطلبات الأساسية:</a:t>
            </a:r>
            <a:r>
              <a:rPr lang="ar-EG" sz="1800"/>
              <a:t> أنواع البيانات وتمثيلات البيانات، ترميز </a:t>
            </a:r>
            <a:r>
              <a:rPr lang="en-US" sz="1800"/>
              <a:t>ASCII</a:t>
            </a:r>
            <a:r>
              <a:rPr lang="ar-EG" sz="1800"/>
              <a:t>، إدخال </a:t>
            </a:r>
            <a:r>
              <a:rPr lang="en-US" sz="1800"/>
              <a:t>ASCII</a:t>
            </a:r>
            <a:r>
              <a:rPr lang="ar-EG" sz="1800"/>
              <a:t> وناتجه، ملفات </a:t>
            </a:r>
            <a:r>
              <a:rPr lang="en-US" sz="1800"/>
              <a:t>ASCII</a:t>
            </a:r>
            <a:r>
              <a:rPr lang="ar-EG" sz="1800"/>
              <a:t>،</a:t>
            </a:r>
          </a:p>
          <a:p>
            <a:pPr marL="91440" lvl="0" indent="0" algn="l" rtl="0">
              <a:spcBef>
                <a:spcPts val="0"/>
              </a:spcBef>
              <a:spcAft>
                <a:spcPts val="0"/>
              </a:spcAft>
              <a:buClr>
                <a:schemeClr val="accent3"/>
              </a:buClr>
              <a:buSzPts val="1530"/>
              <a:buNone/>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مقدمة إلى مخططات الترميز (</a:t>
            </a:r>
            <a:r>
              <a:rPr lang="en-US" sz="1800"/>
              <a:t>ASCII</a:t>
            </a:r>
            <a:r>
              <a:rPr lang="ar-EG" sz="1800"/>
              <a:t> و</a:t>
            </a:r>
            <a:r>
              <a:rPr lang="en-US" sz="1800"/>
              <a:t>ISO 8859</a:t>
            </a:r>
            <a:r>
              <a:rPr lang="ar-EG" sz="1800"/>
              <a:t> و</a:t>
            </a:r>
            <a:r>
              <a:rPr lang="en-US" sz="1800"/>
              <a:t>Unicode</a:t>
            </a:r>
            <a:r>
              <a:rPr lang="ar-EG" sz="1800"/>
              <a:t>)</a:t>
            </a:r>
          </a:p>
          <a:p>
            <a:pPr marL="434340" lvl="0" indent="-342900" algn="r" rtl="1">
              <a:spcBef>
                <a:spcPts val="0"/>
              </a:spcBef>
              <a:spcAft>
                <a:spcPts val="0"/>
              </a:spcAft>
              <a:buClr>
                <a:schemeClr val="accent3"/>
              </a:buClr>
              <a:buSzPts val="1530"/>
              <a:buFont typeface="+mj-lt"/>
              <a:buAutoNum type="arabicPeriod"/>
            </a:pPr>
            <a:r>
              <a:rPr lang="ar-EG" sz="1800"/>
              <a:t>لماذا نحتاج إلى </a:t>
            </a:r>
            <a:r>
              <a:rPr lang="en-US" sz="1800"/>
              <a:t>Unicode</a:t>
            </a:r>
            <a:r>
              <a:rPr lang="ar-EG" sz="1800"/>
              <a:t>؟</a:t>
            </a:r>
          </a:p>
          <a:p>
            <a:pPr marL="434340" lvl="0" indent="-342900" algn="r" rtl="1">
              <a:spcBef>
                <a:spcPts val="0"/>
              </a:spcBef>
              <a:spcAft>
                <a:spcPts val="0"/>
              </a:spcAft>
              <a:buClr>
                <a:schemeClr val="accent3"/>
              </a:buClr>
              <a:buSzPts val="1530"/>
              <a:buFont typeface="+mj-lt"/>
              <a:buAutoNum type="arabicPeriod"/>
            </a:pPr>
            <a:r>
              <a:rPr lang="ar-EG" sz="1800"/>
              <a:t> نوع بيانات الأحرف لنقاط التعليمات البرمجية لـ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مقدمة إلى مخططات رمز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معالجة سلاسل </a:t>
            </a:r>
            <a:r>
              <a:rPr lang="en-US" sz="1800"/>
              <a:t>Unicode</a:t>
            </a:r>
            <a:r>
              <a:rPr lang="ar-EG" sz="1800"/>
              <a:t> – الإنشاء والإدخال والناتج والتسلسل.</a:t>
            </a:r>
          </a:p>
          <a:p>
            <a:pPr marL="434340" lvl="0" indent="-342900" algn="r" rtl="1">
              <a:spcBef>
                <a:spcPts val="0"/>
              </a:spcBef>
              <a:spcAft>
                <a:spcPts val="0"/>
              </a:spcAft>
              <a:buClr>
                <a:schemeClr val="accent3"/>
              </a:buClr>
              <a:buSzPts val="1530"/>
              <a:buFont typeface="+mj-lt"/>
              <a:buAutoNum type="arabicPeriod"/>
            </a:pPr>
            <a:r>
              <a:rPr lang="ar-EG" sz="1800"/>
              <a:t>تخزين بيانات </a:t>
            </a:r>
            <a:r>
              <a:rPr lang="en-US" sz="1800"/>
              <a:t>Unicode</a:t>
            </a:r>
            <a:r>
              <a:rPr lang="ar-EG" sz="1800"/>
              <a:t> في ملفات بتنسيق </a:t>
            </a:r>
            <a:r>
              <a:rPr lang="en-US" sz="1800"/>
              <a:t>UTF8</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أساسيات البرمجة أو البرمجة، الجزء الأول</a:t>
            </a:r>
          </a:p>
        </p:txBody>
      </p:sp>
    </p:spTree>
    <p:extLst>
      <p:ext uri="{BB962C8B-B14F-4D97-AF65-F5344CB8AC3E}">
        <p14:creationId xmlns:p14="http://schemas.microsoft.com/office/powerpoint/2010/main" val="36648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أهلًا وسهلًا!</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حُرم العديد من الأشخاص حول العالم من تجربة المزايا الكاملة للإنترنت فقط لمجرد أنهم غير قادرين على استخدام اسم نطاق أو عنوان بريد إلكتروني بلغتهم وبرموز النص الذي يختارونه</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r" rtl="1">
              <a:spcBef>
                <a:spcPts val="0"/>
              </a:spcBef>
              <a:spcAft>
                <a:spcPts val="0"/>
              </a:spcAft>
              <a:buClr>
                <a:schemeClr val="accent3"/>
              </a:buClr>
              <a:buSzPts val="1530"/>
              <a:buFont typeface="Merriweather Sans"/>
              <a:buChar char="*"/>
            </a:pPr>
            <a:r>
              <a:rPr lang="ar-EG" sz="1800" dirty="0"/>
              <a:t> فمن خلال القبول الشامل </a:t>
            </a:r>
            <a:r>
              <a:rPr lang="en-US" sz="1800" dirty="0"/>
              <a:t>UA)</a:t>
            </a:r>
            <a:r>
              <a:rPr lang="he-IL" sz="1800" dirty="0"/>
              <a:t>)</a:t>
            </a:r>
            <a:r>
              <a:rPr lang="ar-EG" sz="1800" dirty="0"/>
              <a:t>، ستُتاح لكل من يطور أو يوفر أو يدير مواقع الويب والتطبيقات عبر الإنترنت فرصة تمكين المستخدمين على مستوى العالم من تجربة القدرة الاجتماعية والاقتصادية للإنترنت</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يُعد الفهم القوي للقبول الشامل </a:t>
            </a:r>
            <a:r>
              <a:rPr lang="en-US" sz="1800" dirty="0"/>
              <a:t>UA</a:t>
            </a:r>
            <a:r>
              <a:rPr lang="ar-EG" sz="1800" dirty="0"/>
              <a:t> المُميز التنافسي الجديد الذي يجب أن يتمتع به كل مطور ضمن مجموعة مهاراته</a:t>
            </a:r>
          </a:p>
          <a:p>
            <a:pPr marL="731520" lvl="1" indent="-182880"/>
            <a:r>
              <a:rPr lang="ar-EG" sz="1600" dirty="0"/>
              <a:t>القبول الشامل </a:t>
            </a:r>
            <a:r>
              <a:rPr lang="en-US" sz="1600" dirty="0"/>
              <a:t>UA</a:t>
            </a:r>
            <a:r>
              <a:rPr lang="ar-EG" sz="1600" dirty="0"/>
              <a:t> هو حجر الزاوية لإنترنت أكثر شمولًا وتعددًا للغات</a:t>
            </a:r>
          </a:p>
          <a:p>
            <a:pPr marL="731520" lvl="1" indent="-182880"/>
            <a:r>
              <a:rPr lang="ar-EG" sz="1600" dirty="0"/>
              <a:t>كما يُعد القبول الشامل </a:t>
            </a:r>
            <a:r>
              <a:rPr lang="en-US" sz="1600" dirty="0"/>
              <a:t>UA</a:t>
            </a:r>
            <a:r>
              <a:rPr lang="ar-EG" sz="1600" dirty="0"/>
              <a:t> أمرًا ضروريًا للمطورين الذين يريدون أن يكونوا في طليعة صناعتهم ومواكبة الإنترنت العالمي الجديد</a:t>
            </a:r>
          </a:p>
          <a:p>
            <a:pPr marL="731520" lvl="1" indent="-182880"/>
            <a:r>
              <a:rPr lang="ar-EG" sz="1600" dirty="0"/>
              <a:t> يوفر القبول الشامل </a:t>
            </a:r>
            <a:r>
              <a:rPr lang="en-US" sz="1600" dirty="0"/>
              <a:t>UA</a:t>
            </a:r>
            <a:r>
              <a:rPr lang="ar-EG" sz="1600" dirty="0"/>
              <a:t> فرصة بقيمة أكثر من 9.8 مليار دولار للشركات</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2: برمجة </a:t>
            </a:r>
            <a:r>
              <a:rPr lang="en-US" sz="2800"/>
              <a:t>Unicode</a:t>
            </a:r>
            <a:r>
              <a:rPr lang="ar-EG" sz="2800"/>
              <a:t> المتقدمة</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dirty="0"/>
              <a:t> المتطلبات الأساسية:</a:t>
            </a:r>
            <a:r>
              <a:rPr lang="ar-EG" sz="1800" dirty="0"/>
              <a:t> الوحدة 1</a:t>
            </a:r>
          </a:p>
          <a:p>
            <a:pPr marL="91440" lvl="0" indent="0" algn="l" rtl="0">
              <a:spcBef>
                <a:spcPts val="0"/>
              </a:spcBef>
              <a:spcAft>
                <a:spcPts val="0"/>
              </a:spcAft>
              <a:buClr>
                <a:schemeClr val="accent3"/>
              </a:buClr>
              <a:buSzPts val="1530"/>
              <a:buNone/>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dirty="0"/>
              <a:t>نموذج الصورة الرمزية للحرف – الفرق بين معالجة المعلومات النصية وعرض النص</a:t>
            </a:r>
          </a:p>
          <a:p>
            <a:pPr marL="434340" lvl="0" indent="-342900" algn="r" rtl="1">
              <a:spcBef>
                <a:spcPts val="0"/>
              </a:spcBef>
              <a:spcAft>
                <a:spcPts val="0"/>
              </a:spcAft>
              <a:buClr>
                <a:schemeClr val="accent3"/>
              </a:buClr>
              <a:buSzPts val="1530"/>
              <a:buFont typeface="+mj-lt"/>
              <a:buAutoNum type="arabicPeriod"/>
            </a:pPr>
            <a:r>
              <a:rPr lang="ar-EG" sz="1800" dirty="0"/>
              <a:t>عرض النص – استخدام محركات النص والخطوط ومُشَكِّلات الصورة الرمزية للحرف</a:t>
            </a:r>
          </a:p>
          <a:p>
            <a:pPr marL="434340" lvl="0" indent="-342900" algn="r" rtl="1">
              <a:spcBef>
                <a:spcPts val="0"/>
              </a:spcBef>
              <a:spcAft>
                <a:spcPts val="0"/>
              </a:spcAft>
              <a:buClr>
                <a:schemeClr val="accent3"/>
              </a:buClr>
              <a:buSzPts val="1530"/>
              <a:buFont typeface="+mj-lt"/>
              <a:buAutoNum type="arabicPeriod"/>
            </a:pPr>
            <a:r>
              <a:rPr lang="ar-EG" sz="1800" dirty="0"/>
              <a:t>تسوية سلاسل </a:t>
            </a:r>
            <a:r>
              <a:rPr lang="en-US" sz="1800" dirty="0"/>
              <a:t>Unicode </a:t>
            </a:r>
            <a:r>
              <a:rPr lang="ar-EG" sz="1800" dirty="0"/>
              <a:t>‏– </a:t>
            </a:r>
            <a:r>
              <a:rPr lang="en-US" sz="1800" dirty="0"/>
              <a:t>NFC</a:t>
            </a:r>
            <a:r>
              <a:rPr lang="ar-EG" sz="1800" dirty="0"/>
              <a:t> و</a:t>
            </a:r>
            <a:r>
              <a:rPr lang="en-US" sz="1800" dirty="0"/>
              <a:t>NFD</a:t>
            </a:r>
          </a:p>
          <a:p>
            <a:pPr marL="434340" lvl="0" indent="-342900" algn="r" rtl="1">
              <a:spcBef>
                <a:spcPts val="0"/>
              </a:spcBef>
              <a:spcAft>
                <a:spcPts val="0"/>
              </a:spcAft>
              <a:buClr>
                <a:schemeClr val="accent3"/>
              </a:buClr>
              <a:buSzPts val="1530"/>
              <a:buFont typeface="+mj-lt"/>
              <a:buAutoNum type="arabicPeriod"/>
            </a:pPr>
            <a:r>
              <a:rPr lang="ar-EG" sz="1800" dirty="0"/>
              <a:t>مقارنة سلاسل </a:t>
            </a:r>
            <a:r>
              <a:rPr lang="en-US" sz="1800" dirty="0"/>
              <a:t>Unicode  </a:t>
            </a:r>
          </a:p>
          <a:p>
            <a:pPr marL="434340" lvl="0" indent="-342900" algn="r" rtl="1">
              <a:spcBef>
                <a:spcPts val="0"/>
              </a:spcBef>
              <a:spcAft>
                <a:spcPts val="0"/>
              </a:spcAft>
              <a:buClr>
                <a:schemeClr val="accent3"/>
              </a:buClr>
              <a:buSzPts val="1530"/>
              <a:buFont typeface="+mj-lt"/>
              <a:buAutoNum type="arabicPeriod"/>
            </a:pPr>
            <a:r>
              <a:rPr lang="ar-EG" sz="1800" dirty="0"/>
              <a:t>تقديم نصوص ثنائية الاتجاه ومُشَكَّلة</a:t>
            </a:r>
          </a:p>
          <a:p>
            <a:pPr marL="891540" lvl="1" indent="-342900">
              <a:spcBef>
                <a:spcPts val="0"/>
              </a:spcBef>
              <a:buFont typeface="+mj-lt"/>
              <a:buAutoNum type="arabicPeriod"/>
            </a:pPr>
            <a:r>
              <a:rPr lang="ar-EG" sz="1600" dirty="0"/>
              <a:t>تنسيق العرض</a:t>
            </a:r>
          </a:p>
          <a:p>
            <a:pPr marL="891540" lvl="1" indent="-342900">
              <a:spcBef>
                <a:spcPts val="0"/>
              </a:spcBef>
              <a:buFont typeface="+mj-lt"/>
              <a:buAutoNum type="arabicPeriod"/>
            </a:pPr>
            <a:r>
              <a:rPr lang="ar-EG" sz="1600" dirty="0"/>
              <a:t>تخزين الملفات بترتيب الضغط على المفتاح</a:t>
            </a:r>
          </a:p>
          <a:p>
            <a:pPr marL="891540" lvl="1" indent="-342900">
              <a:spcBef>
                <a:spcPts val="0"/>
              </a:spcBef>
              <a:buFont typeface="+mj-lt"/>
              <a:buAutoNum type="arabicPeriod"/>
            </a:pPr>
            <a:r>
              <a:rPr lang="ar-EG" sz="1600" dirty="0"/>
              <a:t>مُشَكِّلات الصورة الرمزية للحرف</a:t>
            </a:r>
          </a:p>
          <a:p>
            <a:pPr marL="434340" lvl="0" indent="-342900" algn="r" rtl="1">
              <a:spcBef>
                <a:spcPts val="0"/>
              </a:spcBef>
              <a:spcAft>
                <a:spcPts val="0"/>
              </a:spcAft>
              <a:buClr>
                <a:schemeClr val="accent3"/>
              </a:buClr>
              <a:buSzPts val="1530"/>
              <a:buFont typeface="+mj-lt"/>
              <a:buAutoNum type="arabicPeriod"/>
            </a:pPr>
            <a:r>
              <a:rPr lang="ar-EG" sz="1800" dirty="0"/>
              <a:t>الواجهة / الفئة / العنصر</a:t>
            </a:r>
          </a:p>
          <a:p>
            <a:pPr marL="891540" lvl="1" indent="-342900">
              <a:spcBef>
                <a:spcPts val="0"/>
              </a:spcBef>
              <a:buFont typeface="+mj-lt"/>
              <a:buAutoNum type="arabicPeriod"/>
            </a:pPr>
            <a:r>
              <a:rPr lang="ar-EG" sz="1600" dirty="0"/>
              <a:t>المتغيرات باستخدام بيانات </a:t>
            </a:r>
            <a:r>
              <a:rPr lang="en-US" sz="1600" dirty="0"/>
              <a:t>Unicode</a:t>
            </a:r>
          </a:p>
          <a:p>
            <a:pPr marL="891540" lvl="1" indent="-342900">
              <a:spcBef>
                <a:spcPts val="0"/>
              </a:spcBef>
              <a:buFont typeface="+mj-lt"/>
              <a:buAutoNum type="arabicPeriod"/>
            </a:pPr>
            <a:r>
              <a:rPr lang="ar-EG" sz="1600" dirty="0"/>
              <a:t>الطرق باستخدام بيانات </a:t>
            </a:r>
            <a:r>
              <a:rPr lang="en-US" sz="1600" dirty="0"/>
              <a:t>Unicode</a:t>
            </a:r>
          </a:p>
          <a:p>
            <a:pPr marL="434340" lvl="0" indent="-342900" algn="r" rtl="1">
              <a:spcBef>
                <a:spcPts val="0"/>
              </a:spcBef>
              <a:spcAft>
                <a:spcPts val="0"/>
              </a:spcAft>
              <a:buClr>
                <a:schemeClr val="accent3"/>
              </a:buClr>
              <a:buSzPts val="1530"/>
              <a:buFont typeface="+mj-lt"/>
              <a:buAutoNum type="arabicPeriod"/>
            </a:pPr>
            <a:r>
              <a:rPr lang="en-US" sz="1800" dirty="0"/>
              <a:t>Unicode</a:t>
            </a:r>
            <a:r>
              <a:rPr lang="ar-EG" sz="1800" dirty="0"/>
              <a:t> في تنسيقات الملفات الأخرى ومعالجتها – معالجة </a:t>
            </a:r>
            <a:r>
              <a:rPr lang="en-US" sz="1800" dirty="0"/>
              <a:t>Unicode</a:t>
            </a:r>
            <a:r>
              <a:rPr lang="ar-EG" sz="1800" dirty="0"/>
              <a:t> لملف </a:t>
            </a:r>
            <a:r>
              <a:rPr lang="en-US" sz="1800" dirty="0"/>
              <a:t>JSON</a:t>
            </a:r>
          </a:p>
          <a:p>
            <a:pPr marL="434340" lvl="0" indent="-342900" algn="r" rtl="1">
              <a:spcBef>
                <a:spcPts val="0"/>
              </a:spcBef>
              <a:spcAft>
                <a:spcPts val="0"/>
              </a:spcAft>
              <a:buClr>
                <a:schemeClr val="accent3"/>
              </a:buClr>
              <a:buSzPts val="1530"/>
              <a:buFont typeface="+mj-lt"/>
              <a:buAutoNum type="arabicPeriod"/>
            </a:pPr>
            <a:r>
              <a:rPr lang="ar-EG" sz="1800" dirty="0"/>
              <a:t>استخدام مكتبات </a:t>
            </a:r>
            <a:r>
              <a:rPr lang="en-US" sz="1800" dirty="0"/>
              <a:t>Unicode </a:t>
            </a:r>
            <a:r>
              <a:rPr lang="ar-EG" sz="1800" dirty="0"/>
              <a:t>‏– </a:t>
            </a:r>
            <a:r>
              <a:rPr lang="en-US" sz="1800" dirty="0"/>
              <a:t>ICU</a:t>
            </a:r>
            <a:r>
              <a:rPr lang="ar-EG" sz="1800" dirty="0"/>
              <a:t> وغيرها</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dirty="0"/>
              <a:t> مقرر تدريبي للتكامل: البرمجة المتقدمة أو البرمجة الموجهة للعناصر</a:t>
            </a:r>
          </a:p>
        </p:txBody>
      </p:sp>
    </p:spTree>
    <p:extLst>
      <p:ext uri="{BB962C8B-B14F-4D97-AF65-F5344CB8AC3E}">
        <p14:creationId xmlns:p14="http://schemas.microsoft.com/office/powerpoint/2010/main" val="212223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3: </a:t>
            </a:r>
            <a:r>
              <a:rPr lang="en-US" sz="2800"/>
              <a:t>Unicode</a:t>
            </a:r>
            <a:r>
              <a:rPr lang="ar-EG" sz="2800"/>
              <a:t> في بُنى البيانات والخوارزميات</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2، المصفوفات، القوائم، المجموعات، قوائم الانتظار، الأشجار، القواميس، وما إلى ذلك، الفرز والبحث.</a:t>
            </a:r>
          </a:p>
          <a:p>
            <a:pPr marL="91440" lvl="0" indent="0" algn="l" rtl="0">
              <a:spcBef>
                <a:spcPts val="0"/>
              </a:spcBef>
              <a:spcAft>
                <a:spcPts val="0"/>
              </a:spcAft>
              <a:buClr>
                <a:schemeClr val="accent3"/>
              </a:buClr>
              <a:buSzPts val="1530"/>
              <a:buNone/>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بُنى البيانات باستخدام سلاسل اللغة المحلية في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خوارزمية ترتيب </a:t>
            </a:r>
            <a:r>
              <a:rPr lang="en-US" sz="1800"/>
              <a:t>Unicode</a:t>
            </a:r>
            <a:r>
              <a:rPr lang="ar-EG" sz="1800"/>
              <a:t> لفرز سلاسل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البحث من خلال بيانات </a:t>
            </a:r>
            <a:r>
              <a:rPr lang="en-US" sz="1800"/>
              <a:t>Unicode</a:t>
            </a:r>
            <a:r>
              <a:rPr lang="ar-EG" sz="1800"/>
              <a:t> (التسوية + الترتيب)</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بُنى البيانات والخوارزميات</a:t>
            </a:r>
          </a:p>
        </p:txBody>
      </p:sp>
    </p:spTree>
    <p:extLst>
      <p:ext uri="{BB962C8B-B14F-4D97-AF65-F5344CB8AC3E}">
        <p14:creationId xmlns:p14="http://schemas.microsoft.com/office/powerpoint/2010/main" val="304565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4: </a:t>
            </a:r>
            <a:r>
              <a:rPr lang="en-US" sz="2800"/>
              <a:t>Unicode</a:t>
            </a:r>
            <a:r>
              <a:rPr lang="ar-EG" sz="2800"/>
              <a:t> في أنظمة إدارة قواعد البيانات</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3</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الفهرسة على الأعمدة بأحرف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قيود التكامل القائمة على الأعمدة بأحرف </a:t>
            </a:r>
            <a:r>
              <a:rPr lang="en-US" sz="1800"/>
              <a:t>Unicode</a:t>
            </a:r>
            <a:r>
              <a:rPr lang="ar-EG" sz="1800"/>
              <a:t> (على سبيل المثال، للمفتاح الأساسي والمفاتيح الخارجية)</a:t>
            </a:r>
          </a:p>
          <a:p>
            <a:pPr marL="434340" lvl="0" indent="-342900" algn="r" rtl="1">
              <a:spcBef>
                <a:spcPts val="0"/>
              </a:spcBef>
              <a:spcAft>
                <a:spcPts val="0"/>
              </a:spcAft>
              <a:buClr>
                <a:schemeClr val="accent3"/>
              </a:buClr>
              <a:buSzPts val="1530"/>
              <a:buFont typeface="+mj-lt"/>
              <a:buAutoNum type="arabicPeriod"/>
            </a:pPr>
            <a:r>
              <a:rPr lang="ar-EG" sz="1800"/>
              <a:t>الاستعلامات – التعبير العادي بأحرف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تخزين بيانات </a:t>
            </a:r>
            <a:r>
              <a:rPr lang="en-US" sz="1800"/>
              <a:t>Unicode</a:t>
            </a:r>
            <a:r>
              <a:rPr lang="ar-EG" sz="1800"/>
              <a:t> في قواعد البيانات (إنشاء السجلات وإدراجها وتحديثها)</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أنظمة إدارة قواعد البيانات</a:t>
            </a:r>
          </a:p>
        </p:txBody>
      </p:sp>
    </p:spTree>
    <p:extLst>
      <p:ext uri="{BB962C8B-B14F-4D97-AF65-F5344CB8AC3E}">
        <p14:creationId xmlns:p14="http://schemas.microsoft.com/office/powerpoint/2010/main" val="54284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5: تقديم أسماء النطاقات المدوّلة (</a:t>
            </a:r>
            <a:r>
              <a:rPr lang="en-US" sz="2800"/>
              <a:t>IDN</a:t>
            </a:r>
            <a:r>
              <a:rPr lang="ar-EG" sz="2800"/>
              <a:t>)</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2، الشبكات والبروتوكولات، </a:t>
            </a:r>
            <a:r>
              <a:rPr lang="en-US" sz="1800"/>
              <a:t>IP</a:t>
            </a:r>
            <a:r>
              <a:rPr lang="ar-EG" sz="1800"/>
              <a:t>، نظام اسم المجال (باستخدام </a:t>
            </a:r>
            <a:r>
              <a:rPr lang="en-US" sz="1800"/>
              <a:t>ASCII</a:t>
            </a:r>
            <a:r>
              <a:rPr lang="ar-EG" sz="1800"/>
              <a:t>)</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تقديم منطقة الجذر: النطاقات </a:t>
            </a:r>
            <a:r>
              <a:rPr lang="en-US" sz="1800"/>
              <a:t>TLD</a:t>
            </a:r>
            <a:r>
              <a:rPr lang="ar-EG" sz="1800"/>
              <a:t> و</a:t>
            </a:r>
            <a:r>
              <a:rPr lang="en-US" sz="1800"/>
              <a:t>gTLD</a:t>
            </a:r>
            <a:r>
              <a:rPr lang="ar-EG" sz="1800"/>
              <a:t> و</a:t>
            </a:r>
            <a:r>
              <a:rPr lang="en-US" sz="1800"/>
              <a:t>ccTLD</a:t>
            </a:r>
          </a:p>
          <a:p>
            <a:pPr marL="434340" lvl="0" indent="-342900" algn="r" rtl="1">
              <a:spcBef>
                <a:spcPts val="0"/>
              </a:spcBef>
              <a:spcAft>
                <a:spcPts val="0"/>
              </a:spcAft>
              <a:buClr>
                <a:schemeClr val="accent3"/>
              </a:buClr>
              <a:buSzPts val="1530"/>
              <a:buFont typeface="+mj-lt"/>
              <a:buAutoNum type="arabicPeriod"/>
            </a:pPr>
            <a:r>
              <a:rPr lang="ar-EG" sz="1800"/>
              <a:t>لماذا نحتاج إلى أسماء النطاقات المدوّلة </a:t>
            </a:r>
            <a:r>
              <a:rPr lang="en-US" sz="1800"/>
              <a:t>IDN</a:t>
            </a:r>
          </a:p>
          <a:p>
            <a:pPr marL="434340" lvl="0" indent="-342900" algn="r" rtl="1">
              <a:spcBef>
                <a:spcPts val="0"/>
              </a:spcBef>
              <a:spcAft>
                <a:spcPts val="0"/>
              </a:spcAft>
              <a:buClr>
                <a:schemeClr val="accent3"/>
              </a:buClr>
              <a:buSzPts val="1530"/>
              <a:buFont typeface="+mj-lt"/>
              <a:buAutoNum type="arabicPeriod"/>
            </a:pPr>
            <a:r>
              <a:rPr lang="ar-EG" sz="1800"/>
              <a:t>أسماء النطاقات القائمة على </a:t>
            </a:r>
            <a:r>
              <a:rPr lang="en-US" sz="1800"/>
              <a:t>Unicode</a:t>
            </a:r>
            <a:r>
              <a:rPr lang="ar-EG" sz="1800"/>
              <a:t>: العلامة </a:t>
            </a:r>
            <a:r>
              <a:rPr lang="en-US" sz="1800"/>
              <a:t>U-label</a:t>
            </a:r>
          </a:p>
          <a:p>
            <a:pPr marL="434340" lvl="0" indent="-342900" algn="r" rtl="1">
              <a:spcBef>
                <a:spcPts val="0"/>
              </a:spcBef>
              <a:spcAft>
                <a:spcPts val="0"/>
              </a:spcAft>
              <a:buClr>
                <a:schemeClr val="accent3"/>
              </a:buClr>
              <a:buSzPts val="1530"/>
              <a:buFont typeface="+mj-lt"/>
              <a:buAutoNum type="arabicPeriod"/>
            </a:pPr>
            <a:r>
              <a:rPr lang="ar-EG" sz="1800"/>
              <a:t>الحاجة إلى علامات </a:t>
            </a:r>
            <a:r>
              <a:rPr lang="en-US" sz="1800"/>
              <a:t>A-label</a:t>
            </a:r>
          </a:p>
          <a:p>
            <a:pPr marL="434340" lvl="0" indent="-342900" algn="r" rtl="1">
              <a:spcBef>
                <a:spcPts val="0"/>
              </a:spcBef>
              <a:spcAft>
                <a:spcPts val="0"/>
              </a:spcAft>
              <a:buClr>
                <a:schemeClr val="accent3"/>
              </a:buClr>
              <a:buSzPts val="1530"/>
              <a:buFont typeface="+mj-lt"/>
              <a:buAutoNum type="arabicPeriod"/>
            </a:pPr>
            <a:r>
              <a:rPr lang="ar-EG" sz="1800"/>
              <a:t>خوارزمية </a:t>
            </a:r>
            <a:r>
              <a:rPr lang="en-US" sz="1800"/>
              <a:t>Punycode </a:t>
            </a:r>
            <a:r>
              <a:rPr lang="ar-EG" sz="1800"/>
              <a:t>‏</a:t>
            </a:r>
            <a:r>
              <a:rPr lang="en-US" sz="1800"/>
              <a:t>(RFC 3492)</a:t>
            </a:r>
          </a:p>
          <a:p>
            <a:pPr marL="434340" lvl="0" indent="-342900" algn="r" rtl="1">
              <a:spcBef>
                <a:spcPts val="0"/>
              </a:spcBef>
              <a:spcAft>
                <a:spcPts val="0"/>
              </a:spcAft>
              <a:buClr>
                <a:schemeClr val="accent3"/>
              </a:buClr>
              <a:buSzPts val="1530"/>
              <a:buFont typeface="+mj-lt"/>
              <a:buAutoNum type="arabicPeriod"/>
            </a:pPr>
            <a:r>
              <a:rPr lang="ar-EG" sz="1800"/>
              <a:t>أسماء النطاقات المدوّلة في التطبيقات </a:t>
            </a:r>
            <a:r>
              <a:rPr lang="en-US" sz="1800"/>
              <a:t>IDNA2003</a:t>
            </a:r>
            <a:r>
              <a:rPr lang="ar-EG" sz="1800"/>
              <a:t> وقيودها</a:t>
            </a:r>
          </a:p>
          <a:p>
            <a:pPr marL="434340" lvl="0" indent="-342900" algn="r" rtl="1">
              <a:spcBef>
                <a:spcPts val="0"/>
              </a:spcBef>
              <a:spcAft>
                <a:spcPts val="0"/>
              </a:spcAft>
              <a:buClr>
                <a:schemeClr val="accent3"/>
              </a:buClr>
              <a:buSzPts val="1530"/>
              <a:buFont typeface="+mj-lt"/>
              <a:buAutoNum type="arabicPeriod"/>
            </a:pPr>
            <a:r>
              <a:rPr lang="ar-EG" sz="1800"/>
              <a:t>أسماء النطاقات المدوّلة في التطبيقات </a:t>
            </a:r>
            <a:r>
              <a:rPr lang="en-US" sz="1800"/>
              <a:t>IDNA2008</a:t>
            </a:r>
          </a:p>
          <a:p>
            <a:pPr marL="434340" lvl="0" indent="-342900" algn="r" rtl="1">
              <a:spcBef>
                <a:spcPts val="0"/>
              </a:spcBef>
              <a:spcAft>
                <a:spcPts val="0"/>
              </a:spcAft>
              <a:buClr>
                <a:schemeClr val="accent3"/>
              </a:buClr>
              <a:buSzPts val="1530"/>
              <a:buFont typeface="+mj-lt"/>
              <a:buAutoNum type="arabicPeriod"/>
            </a:pPr>
            <a:r>
              <a:rPr lang="en-US" sz="1800"/>
              <a:t> </a:t>
            </a:r>
            <a:r>
              <a:rPr lang="ar-EG" sz="1800"/>
              <a:t>قيود البروتوكولات على أسماء النطاقات المدوّلة </a:t>
            </a:r>
            <a:r>
              <a:rPr lang="en-US" sz="1800"/>
              <a:t>IDN</a:t>
            </a:r>
            <a:r>
              <a:rPr lang="ar-EG" sz="1800"/>
              <a:t>: </a:t>
            </a:r>
            <a:r>
              <a:rPr lang="en-US" sz="1800"/>
              <a:t>FTP</a:t>
            </a:r>
            <a:r>
              <a:rPr lang="ar-EG" sz="1800"/>
              <a:t> و</a:t>
            </a:r>
            <a:r>
              <a:rPr lang="en-US" sz="1800"/>
              <a:t>HTTP</a:t>
            </a:r>
            <a:r>
              <a:rPr lang="ar-EG" sz="1800"/>
              <a:t> و</a:t>
            </a:r>
            <a:r>
              <a:rPr lang="en-US" sz="1800"/>
              <a:t>HTTPS</a:t>
            </a:r>
          </a:p>
          <a:p>
            <a:pPr marL="434340" lvl="0" indent="-342900" algn="r" rtl="1">
              <a:spcBef>
                <a:spcPts val="0"/>
              </a:spcBef>
              <a:spcAft>
                <a:spcPts val="0"/>
              </a:spcAft>
              <a:buClr>
                <a:schemeClr val="accent3"/>
              </a:buClr>
              <a:buSzPts val="1530"/>
              <a:buFont typeface="+mj-lt"/>
              <a:buAutoNum type="arabicPeriod"/>
            </a:pPr>
            <a:r>
              <a:rPr lang="ar-EG" sz="1800"/>
              <a:t>أوامر استكشاف أخطاء الشبكة وإصلاحها باستخدام علامات </a:t>
            </a:r>
            <a:r>
              <a:rPr lang="en-US" sz="1800"/>
              <a:t>U</a:t>
            </a:r>
            <a:r>
              <a:rPr lang="ar-EG" sz="1800"/>
              <a:t> – التنقيب، تتبع المسار، البحث في نظام النطاقات، وما إلى ذلك.</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اتصال البيانات وشبكات الكمبيوتر</a:t>
            </a:r>
          </a:p>
        </p:txBody>
      </p:sp>
    </p:spTree>
    <p:extLst>
      <p:ext uri="{BB962C8B-B14F-4D97-AF65-F5344CB8AC3E}">
        <p14:creationId xmlns:p14="http://schemas.microsoft.com/office/powerpoint/2010/main" val="409876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6: البرمجة باستخدام أسماء النطاقات المدوّلة (</a:t>
            </a:r>
            <a:r>
              <a:rPr lang="en-US" sz="2800"/>
              <a:t>IDN</a:t>
            </a:r>
            <a:r>
              <a:rPr lang="ar-EG" sz="2800"/>
              <a:t>)</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5</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المكتبات المتوافقة مع أسماء النطاقات المدوّلة في التطبيقات </a:t>
            </a:r>
            <a:r>
              <a:rPr lang="en-US" sz="1800"/>
              <a:t>IDNA2008</a:t>
            </a:r>
            <a:r>
              <a:rPr lang="ar-EG" sz="1800"/>
              <a:t> وكيفية استخدامها</a:t>
            </a:r>
          </a:p>
          <a:p>
            <a:pPr marL="891540" lvl="1" indent="-342900">
              <a:spcBef>
                <a:spcPts val="0"/>
              </a:spcBef>
              <a:buFont typeface="+mj-lt"/>
              <a:buAutoNum type="alphaLcPeriod"/>
            </a:pPr>
            <a:r>
              <a:rPr lang="en-US" sz="1600"/>
              <a:t>Python</a:t>
            </a:r>
            <a:r>
              <a:rPr lang="ar-EG" sz="1600"/>
              <a:t> و</a:t>
            </a:r>
            <a:r>
              <a:rPr lang="en-US" sz="1600"/>
              <a:t>Java</a:t>
            </a:r>
            <a:r>
              <a:rPr lang="ar-EG" sz="1600"/>
              <a:t> و/أو الأنظمة (النظام) الأساسية الأخرى التي تختارها</a:t>
            </a:r>
          </a:p>
          <a:p>
            <a:pPr marL="891540" lvl="1" indent="-342900">
              <a:spcBef>
                <a:spcPts val="0"/>
              </a:spcBef>
              <a:buFont typeface="+mj-lt"/>
              <a:buAutoNum type="alphaLcPeriod"/>
            </a:pPr>
            <a:r>
              <a:rPr lang="ar-EG" sz="1600"/>
              <a:t>مخاطر استخدام مكتبة أسماء النطاقات المدوّلة في التطبيقات </a:t>
            </a:r>
            <a:r>
              <a:rPr lang="en-US" sz="1600"/>
              <a:t>IDNA2003</a:t>
            </a:r>
            <a:r>
              <a:rPr lang="ar-EG" sz="1600"/>
              <a:t>: تجنب مكتبات أسماء النطاقات المدوّلة في التطبيقات </a:t>
            </a:r>
            <a:r>
              <a:rPr lang="en-US" sz="1600"/>
              <a:t>IDNA2003</a:t>
            </a:r>
          </a:p>
          <a:p>
            <a:pPr marL="891540" lvl="1" indent="-342900">
              <a:spcBef>
                <a:spcPts val="0"/>
              </a:spcBef>
              <a:buFont typeface="+mj-lt"/>
              <a:buAutoNum type="alphaLcPeriod"/>
            </a:pPr>
            <a:r>
              <a:rPr lang="en-US" sz="1600"/>
              <a:t> </a:t>
            </a:r>
            <a:r>
              <a:rPr lang="ar-EG" sz="1600"/>
              <a:t>تحليل نطاقات </a:t>
            </a:r>
            <a:r>
              <a:rPr lang="en-US" sz="1600"/>
              <a:t>IDN TLD</a:t>
            </a:r>
            <a:r>
              <a:rPr lang="ar-EG" sz="1600"/>
              <a:t> النشطة من </a:t>
            </a:r>
            <a:r>
              <a:rPr lang="en-US" sz="1600">
                <a:hlinkClick r:id="rId3"/>
              </a:rPr>
              <a:t>https://data.iana.org/TLD/tlds-alpha-by-domain.txt</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r" rtl="1">
              <a:spcBef>
                <a:spcPts val="0"/>
              </a:spcBef>
              <a:spcAft>
                <a:spcPts val="0"/>
              </a:spcAft>
              <a:buClr>
                <a:schemeClr val="accent3"/>
              </a:buClr>
              <a:buSzPts val="1530"/>
              <a:buNone/>
            </a:pPr>
            <a:r>
              <a:rPr lang="en-US" sz="1800"/>
              <a:t> </a:t>
            </a:r>
            <a:r>
              <a:rPr lang="ar-EG" sz="1800"/>
              <a:t>مقرر تدريبي للتكامل: اتصال البيانات وشبكات الكمبيوتر</a:t>
            </a:r>
          </a:p>
        </p:txBody>
      </p:sp>
    </p:spTree>
    <p:extLst>
      <p:ext uri="{BB962C8B-B14F-4D97-AF65-F5344CB8AC3E}">
        <p14:creationId xmlns:p14="http://schemas.microsoft.com/office/powerpoint/2010/main" val="131582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7: موضوعات متقدمة لأسماء النطاقات المدوّلة (</a:t>
            </a:r>
            <a:r>
              <a:rPr lang="en-US" sz="2800"/>
              <a:t>IDN</a:t>
            </a:r>
            <a:r>
              <a:rPr lang="ar-EG" sz="2800"/>
              <a:t>)</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حدود أسماء النطاقات المدوّلة في التطبيقات </a:t>
            </a:r>
            <a:r>
              <a:rPr lang="en-US" sz="1800"/>
              <a:t>IDNA2008</a:t>
            </a:r>
          </a:p>
          <a:p>
            <a:pPr marL="434340" lvl="0" indent="-342900" algn="r" rtl="1">
              <a:spcBef>
                <a:spcPts val="0"/>
              </a:spcBef>
              <a:spcAft>
                <a:spcPts val="0"/>
              </a:spcAft>
              <a:buClr>
                <a:schemeClr val="accent3"/>
              </a:buClr>
              <a:buSzPts val="1530"/>
              <a:buFont typeface="+mj-lt"/>
              <a:buAutoNum type="arabicPeriod"/>
            </a:pPr>
            <a:r>
              <a:rPr lang="ar-EG" sz="1800"/>
              <a:t>تقديم قواعد إنشاء العلامات (</a:t>
            </a:r>
            <a:r>
              <a:rPr lang="en-US" sz="1800"/>
              <a:t>LGR</a:t>
            </a:r>
            <a:r>
              <a:rPr lang="ar-EG" sz="1800"/>
              <a:t>)</a:t>
            </a:r>
          </a:p>
          <a:p>
            <a:pPr marL="434340" lvl="0" indent="-342900" algn="r" rtl="1">
              <a:spcBef>
                <a:spcPts val="0"/>
              </a:spcBef>
              <a:spcAft>
                <a:spcPts val="0"/>
              </a:spcAft>
              <a:buClr>
                <a:schemeClr val="accent3"/>
              </a:buClr>
              <a:buSzPts val="1530"/>
              <a:buFont typeface="+mj-lt"/>
              <a:buAutoNum type="arabicPeriod"/>
            </a:pPr>
            <a:r>
              <a:rPr lang="ar-EG" sz="1800"/>
              <a:t>استكشاف تنسيق قواعد إنشاء العلامات القائمة على </a:t>
            </a:r>
            <a:r>
              <a:rPr lang="en-US" sz="1800"/>
              <a:t>XML (RFC7940</a:t>
            </a:r>
            <a:r>
              <a:rPr lang="ar-EG" sz="1800"/>
              <a:t> و</a:t>
            </a:r>
            <a:r>
              <a:rPr lang="en-US" sz="1800"/>
              <a:t>RFC 4690</a:t>
            </a:r>
            <a:r>
              <a:rPr lang="ar-EG" sz="1800"/>
              <a:t> و</a:t>
            </a:r>
            <a:r>
              <a:rPr lang="en-US" sz="1800"/>
              <a:t>RFC 3743</a:t>
            </a:r>
            <a:r>
              <a:rPr lang="ar-EG" sz="1800"/>
              <a:t> كتنسيقات سابقة تعتمد على النص)</a:t>
            </a:r>
          </a:p>
          <a:p>
            <a:pPr marL="434340" lvl="0" indent="-342900" algn="r" rtl="1">
              <a:spcBef>
                <a:spcPts val="0"/>
              </a:spcBef>
              <a:spcAft>
                <a:spcPts val="0"/>
              </a:spcAft>
              <a:buClr>
                <a:schemeClr val="accent3"/>
              </a:buClr>
              <a:buSzPts val="1530"/>
              <a:buFont typeface="+mj-lt"/>
              <a:buAutoNum type="arabicPeriod"/>
            </a:pPr>
            <a:r>
              <a:rPr lang="ar-EG" sz="1800"/>
              <a:t>استخدام قواعد </a:t>
            </a:r>
            <a:r>
              <a:rPr lang="en-US" sz="1800"/>
              <a:t>LGR</a:t>
            </a:r>
            <a:r>
              <a:rPr lang="ar-EG" sz="1800"/>
              <a:t> المتوفرة في </a:t>
            </a:r>
            <a:r>
              <a:rPr lang="en-US" sz="1800"/>
              <a:t>ICANN</a:t>
            </a:r>
            <a:r>
              <a:rPr lang="ar-EG" sz="1800"/>
              <a:t> لإنشاء علامات صالحة</a:t>
            </a:r>
          </a:p>
          <a:p>
            <a:pPr marL="434340" lvl="0" indent="-342900" algn="r" rtl="1">
              <a:spcBef>
                <a:spcPts val="0"/>
              </a:spcBef>
              <a:spcAft>
                <a:spcPts val="0"/>
              </a:spcAft>
              <a:buClr>
                <a:schemeClr val="accent3"/>
              </a:buClr>
              <a:buSzPts val="1530"/>
              <a:buFont typeface="+mj-lt"/>
              <a:buAutoNum type="arabicPeriod"/>
            </a:pPr>
            <a:r>
              <a:rPr lang="ar-EG" sz="1800"/>
              <a:t> فهم عدد قليل من قواعد إنشاء العلامات </a:t>
            </a:r>
            <a:r>
              <a:rPr lang="en-US" sz="1800"/>
              <a:t>LGR</a:t>
            </a:r>
          </a:p>
          <a:p>
            <a:pPr marL="434340" lvl="0" indent="-342900" algn="r" rtl="1">
              <a:spcBef>
                <a:spcPts val="0"/>
              </a:spcBef>
              <a:spcAft>
                <a:spcPts val="0"/>
              </a:spcAft>
              <a:buClr>
                <a:schemeClr val="accent3"/>
              </a:buClr>
              <a:buSzPts val="1530"/>
              <a:buFont typeface="+mj-lt"/>
              <a:buAutoNum type="arabicPeriod"/>
            </a:pPr>
            <a:r>
              <a:rPr lang="ar-EG" sz="1800"/>
              <a:t>تدريب برمجي لاستخدام قواعد </a:t>
            </a:r>
            <a:r>
              <a:rPr lang="en-US" sz="1800"/>
              <a:t>LGR</a:t>
            </a:r>
            <a:r>
              <a:rPr lang="ar-EG" sz="1800"/>
              <a:t> للتحقق من علامة وتحديد علاماتها المتباينة</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موضوعات متقدمة في أسماء النطاقات المدوّلة </a:t>
            </a:r>
            <a:r>
              <a:rPr lang="en-US" sz="1800"/>
              <a:t>IDN</a:t>
            </a:r>
            <a:r>
              <a:rPr lang="ar-EG" sz="1800"/>
              <a:t> والقبول الشامل</a:t>
            </a:r>
          </a:p>
        </p:txBody>
      </p:sp>
    </p:spTree>
    <p:extLst>
      <p:ext uri="{BB962C8B-B14F-4D97-AF65-F5344CB8AC3E}">
        <p14:creationId xmlns:p14="http://schemas.microsoft.com/office/powerpoint/2010/main" val="29343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8: تدويل عناوين البريد الإلكتروني (</a:t>
            </a:r>
            <a:r>
              <a:rPr lang="en-US" sz="2800"/>
              <a:t>EAI</a:t>
            </a:r>
            <a:r>
              <a:rPr lang="ar-EG" sz="2800"/>
              <a:t>)</a:t>
            </a:r>
          </a:p>
        </p:txBody>
      </p:sp>
      <p:sp>
        <p:nvSpPr>
          <p:cNvPr id="88" name="Google Shape;88;p2"/>
          <p:cNvSpPr txBox="1">
            <a:spLocks noGrp="1"/>
          </p:cNvSpPr>
          <p:nvPr>
            <p:ph type="body" idx="1"/>
          </p:nvPr>
        </p:nvSpPr>
        <p:spPr>
          <a:xfrm>
            <a:off x="320675" y="113102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لماذا نحتاج إلى تدويل عناوين البريد الإلكتروني </a:t>
            </a:r>
            <a:r>
              <a:rPr lang="en-US" sz="1800"/>
              <a:t>EAI</a:t>
            </a:r>
            <a:r>
              <a:rPr lang="ar-EG" sz="1800"/>
              <a:t>؟</a:t>
            </a:r>
          </a:p>
          <a:p>
            <a:pPr marL="434340" lvl="0" indent="-342900" algn="r" rtl="1">
              <a:spcBef>
                <a:spcPts val="0"/>
              </a:spcBef>
              <a:spcAft>
                <a:spcPts val="0"/>
              </a:spcAft>
              <a:buClr>
                <a:schemeClr val="accent3"/>
              </a:buClr>
              <a:buSzPts val="1530"/>
              <a:buFont typeface="+mj-lt"/>
              <a:buAutoNum type="arabicPeriod"/>
            </a:pPr>
            <a:r>
              <a:rPr lang="ar-EG" sz="1800"/>
              <a:t>تخزين بريد </a:t>
            </a:r>
            <a:r>
              <a:rPr lang="en-US" sz="1800"/>
              <a:t>EAI</a:t>
            </a:r>
          </a:p>
          <a:p>
            <a:pPr marL="434340" lvl="0" indent="-342900" algn="r" rtl="1">
              <a:spcBef>
                <a:spcPts val="0"/>
              </a:spcBef>
              <a:spcAft>
                <a:spcPts val="0"/>
              </a:spcAft>
              <a:buClr>
                <a:schemeClr val="accent3"/>
              </a:buClr>
              <a:buSzPts val="1530"/>
              <a:buFont typeface="+mj-lt"/>
              <a:buAutoNum type="arabicPeriod"/>
            </a:pPr>
            <a:r>
              <a:rPr lang="ar-EG" sz="1800"/>
              <a:t>تغييرات بروتوكول البريد الإلكتروني من أجل </a:t>
            </a:r>
            <a:r>
              <a:rPr lang="en-US" sz="1800"/>
              <a:t>EAI</a:t>
            </a:r>
          </a:p>
          <a:p>
            <a:pPr marL="891540" lvl="1" indent="-342900">
              <a:spcBef>
                <a:spcPts val="0"/>
              </a:spcBef>
              <a:buFont typeface="+mj-lt"/>
              <a:buAutoNum type="arabicPeriod"/>
            </a:pPr>
            <a:r>
              <a:rPr lang="en-US" sz="1600"/>
              <a:t>SMTP</a:t>
            </a:r>
            <a:r>
              <a:rPr lang="ar-EG" sz="1600"/>
              <a:t> – علامة الإشارة (</a:t>
            </a:r>
            <a:r>
              <a:rPr lang="en-US" sz="1600"/>
              <a:t>SMTPUTF8</a:t>
            </a:r>
            <a:r>
              <a:rPr lang="ar-EG" sz="1600"/>
              <a:t>)</a:t>
            </a:r>
          </a:p>
          <a:p>
            <a:pPr marL="891540" lvl="1" indent="-342900">
              <a:spcBef>
                <a:spcPts val="0"/>
              </a:spcBef>
              <a:buFont typeface="+mj-lt"/>
              <a:buAutoNum type="arabicPeriod"/>
            </a:pPr>
            <a:r>
              <a:rPr lang="en-US" sz="1600"/>
              <a:t>POP/IMAP</a:t>
            </a:r>
          </a:p>
          <a:p>
            <a:pPr marL="434340" lvl="0" indent="-342900" algn="r" rtl="1">
              <a:spcBef>
                <a:spcPts val="0"/>
              </a:spcBef>
              <a:spcAft>
                <a:spcPts val="0"/>
              </a:spcAft>
              <a:buClr>
                <a:schemeClr val="accent3"/>
              </a:buClr>
              <a:buSzPts val="1530"/>
              <a:buFont typeface="+mj-lt"/>
              <a:buAutoNum type="arabicPeriod"/>
            </a:pPr>
            <a:r>
              <a:rPr lang="en-US" sz="1800"/>
              <a:t>EAI</a:t>
            </a:r>
            <a:r>
              <a:rPr lang="ar-EG" sz="1800"/>
              <a:t> وتنسيقات رسالة البريد</a:t>
            </a:r>
          </a:p>
          <a:p>
            <a:pPr marL="434340" lvl="0" indent="-342900" algn="r" rtl="1">
              <a:spcBef>
                <a:spcPts val="0"/>
              </a:spcBef>
              <a:spcAft>
                <a:spcPts val="0"/>
              </a:spcAft>
              <a:buClr>
                <a:schemeClr val="accent3"/>
              </a:buClr>
              <a:buSzPts val="1530"/>
              <a:buFont typeface="+mj-lt"/>
              <a:buAutoNum type="arabicPeriod"/>
            </a:pPr>
            <a:r>
              <a:rPr lang="en-US" sz="1800"/>
              <a:t>EAI</a:t>
            </a:r>
            <a:r>
              <a:rPr lang="ar-EG" sz="1800"/>
              <a:t> ومعيار امتدادات البريد الإلكتروني متعدد الأغراض </a:t>
            </a:r>
            <a:r>
              <a:rPr lang="en-US" sz="1800"/>
              <a:t>MIME</a:t>
            </a:r>
          </a:p>
          <a:p>
            <a:pPr marL="434340" lvl="0" indent="-342900" algn="r" rtl="1">
              <a:spcBef>
                <a:spcPts val="0"/>
              </a:spcBef>
              <a:spcAft>
                <a:spcPts val="0"/>
              </a:spcAft>
              <a:buClr>
                <a:schemeClr val="accent3"/>
              </a:buClr>
              <a:buSzPts val="1530"/>
              <a:buFont typeface="+mj-lt"/>
              <a:buAutoNum type="arabicPeriod"/>
            </a:pPr>
            <a:r>
              <a:rPr lang="ar-EG" sz="1800"/>
              <a:t>تحديات التبني في عالم متوافق جزئيا:</a:t>
            </a:r>
          </a:p>
          <a:p>
            <a:pPr marL="891540" lvl="1" indent="-342900">
              <a:spcBef>
                <a:spcPts val="0"/>
              </a:spcBef>
              <a:buFont typeface="+mj-lt"/>
              <a:buAutoNum type="alphaLcPeriod"/>
            </a:pPr>
            <a:r>
              <a:rPr lang="ar-EG" sz="1600"/>
              <a:t>مشكلات التوافق الفني – التحديات المرتبطة بتوافق </a:t>
            </a:r>
            <a:r>
              <a:rPr lang="en-US" sz="1600"/>
              <a:t>EAI</a:t>
            </a:r>
            <a:r>
              <a:rPr lang="ar-EG" sz="1600"/>
              <a:t> الجزئي عبر أنظمة البريد الإلكتروني والعملاء.</a:t>
            </a:r>
          </a:p>
          <a:p>
            <a:pPr marL="1405890" lvl="2" indent="-400050">
              <a:spcBef>
                <a:spcPts val="0"/>
              </a:spcBef>
              <a:buFont typeface="+mj-lt"/>
              <a:buAutoNum type="romanLcPeriod"/>
            </a:pPr>
            <a:r>
              <a:rPr lang="ar-EG" sz="1400"/>
              <a:t>الحل الفني المحتمل: ميزة الترجمة/الترجمة الصوتية عند استلام عملاء البريد الإلكتروني، على سبيل المثال ميزة الترجمة المُبلغ عنها في </a:t>
            </a:r>
            <a:r>
              <a:rPr lang="en-US" sz="1400"/>
              <a:t>GMail</a:t>
            </a:r>
            <a:r>
              <a:rPr lang="ar-EG" sz="1400"/>
              <a:t>.</a:t>
            </a:r>
          </a:p>
          <a:p>
            <a:pPr marL="891540" lvl="1" indent="-342900">
              <a:spcBef>
                <a:spcPts val="0"/>
              </a:spcBef>
              <a:buFont typeface="+mj-lt"/>
              <a:buAutoNum type="alphaLcPeriod"/>
            </a:pPr>
            <a:r>
              <a:rPr lang="ar-EG" sz="1600"/>
              <a:t>البريد الإلكتروني وتدابير مكافحة البريد العشوائي – تدابير مكافحة البريد العشوائي في بيئة </a:t>
            </a:r>
            <a:r>
              <a:rPr lang="en-US" sz="1600"/>
              <a:t>EAI</a:t>
            </a:r>
            <a:r>
              <a:rPr lang="ar-EG" sz="1600"/>
              <a:t> المتوافقة جزئيًا.</a:t>
            </a:r>
          </a:p>
          <a:p>
            <a:pPr marL="434340" lvl="0" indent="-342900" algn="r" rtl="1">
              <a:spcBef>
                <a:spcPts val="0"/>
              </a:spcBef>
              <a:spcAft>
                <a:spcPts val="0"/>
              </a:spcAft>
              <a:buClr>
                <a:schemeClr val="accent3"/>
              </a:buClr>
              <a:buSzPts val="1530"/>
              <a:buFont typeface="+mj-lt"/>
              <a:buAutoNum type="arabicPeriod"/>
            </a:pPr>
            <a:r>
              <a:rPr lang="en-US" sz="1800"/>
              <a:t>EAI</a:t>
            </a:r>
            <a:r>
              <a:rPr lang="ar-EG" sz="1800"/>
              <a:t> ومهارات التواصل عبر البريد الإلكتروني بين الثقافات – آداب التواصل وأفضل الممارسات</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r" rtl="1">
              <a:spcBef>
                <a:spcPts val="0"/>
              </a:spcBef>
              <a:spcAft>
                <a:spcPts val="0"/>
              </a:spcAft>
              <a:buClr>
                <a:schemeClr val="accent3"/>
              </a:buClr>
              <a:buSzPts val="1530"/>
              <a:buNone/>
            </a:pPr>
            <a:r>
              <a:rPr lang="ar-EG" sz="1800"/>
              <a:t> مقرر تدريبي للتكامل: اتصال البيانات وشبكات الكمبيوتر</a:t>
            </a:r>
          </a:p>
        </p:txBody>
      </p:sp>
    </p:spTree>
    <p:extLst>
      <p:ext uri="{BB962C8B-B14F-4D97-AF65-F5344CB8AC3E}">
        <p14:creationId xmlns:p14="http://schemas.microsoft.com/office/powerpoint/2010/main" val="26849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9: البرمجة لتدويل عناوين البريد الإلكتروني (</a:t>
            </a:r>
            <a:r>
              <a:rPr lang="en-US" sz="2800"/>
              <a:t>EAI</a:t>
            </a:r>
            <a:r>
              <a:rPr lang="ar-EG" sz="2800"/>
              <a:t>)</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dirty="0"/>
              <a:t>المتطلبات الأساسية:</a:t>
            </a:r>
            <a:r>
              <a:rPr lang="ar-EG" sz="1800" dirty="0"/>
              <a:t> الوحدة 7</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dirty="0"/>
              <a:t>التعامل مع أحرف </a:t>
            </a:r>
            <a:r>
              <a:rPr lang="en-US" sz="1800" dirty="0"/>
              <a:t>UTF-8</a:t>
            </a:r>
            <a:r>
              <a:rPr lang="ar-EG" sz="1800" dirty="0"/>
              <a:t> / غير </a:t>
            </a:r>
            <a:r>
              <a:rPr lang="en-US" sz="1800" dirty="0"/>
              <a:t>ASCII</a:t>
            </a:r>
            <a:r>
              <a:rPr lang="ar-EG" sz="1800" dirty="0"/>
              <a:t>:</a:t>
            </a:r>
          </a:p>
          <a:p>
            <a:pPr marL="891540" lvl="1" indent="-342900">
              <a:spcBef>
                <a:spcPts val="0"/>
              </a:spcBef>
              <a:buFont typeface="+mj-lt"/>
              <a:buAutoNum type="alphaLcPeriod"/>
            </a:pPr>
            <a:r>
              <a:rPr lang="ar-EG" sz="1600" dirty="0"/>
              <a:t>سطر الموضوع</a:t>
            </a:r>
          </a:p>
          <a:p>
            <a:pPr marL="891540" lvl="1" indent="-342900">
              <a:spcBef>
                <a:spcPts val="0"/>
              </a:spcBef>
              <a:buFont typeface="+mj-lt"/>
              <a:buAutoNum type="alphaLcPeriod"/>
            </a:pPr>
            <a:r>
              <a:rPr lang="ar-EG" sz="1600" dirty="0"/>
              <a:t>رأس الصفحة</a:t>
            </a:r>
          </a:p>
          <a:p>
            <a:pPr marL="891540" lvl="1" indent="-342900">
              <a:spcBef>
                <a:spcPts val="0"/>
              </a:spcBef>
              <a:buFont typeface="+mj-lt"/>
              <a:buAutoNum type="alphaLcPeriod"/>
            </a:pPr>
            <a:r>
              <a:rPr lang="ar-EG" sz="1600" dirty="0"/>
              <a:t>النص الأساسي للبريد إلكتروني</a:t>
            </a:r>
          </a:p>
          <a:p>
            <a:pPr marL="891540" lvl="1" indent="-342900">
              <a:spcBef>
                <a:spcPts val="0"/>
              </a:spcBef>
              <a:buFont typeface="+mj-lt"/>
              <a:buAutoNum type="alphaLcPeriod"/>
            </a:pPr>
            <a:r>
              <a:rPr lang="ar-EG" sz="1600" dirty="0"/>
              <a:t> المرفقات</a:t>
            </a:r>
          </a:p>
          <a:p>
            <a:pPr marL="434340" lvl="0" indent="-342900" algn="r" rtl="1">
              <a:spcBef>
                <a:spcPts val="0"/>
              </a:spcBef>
              <a:spcAft>
                <a:spcPts val="0"/>
              </a:spcAft>
              <a:buClr>
                <a:schemeClr val="accent3"/>
              </a:buClr>
              <a:buSzPts val="1530"/>
              <a:buFont typeface="+mj-lt"/>
              <a:buAutoNum type="arabicPeriod"/>
            </a:pPr>
            <a:r>
              <a:rPr lang="ar-EG" sz="1800" dirty="0"/>
              <a:t>المكتبات أو واجهات برمجة التطبيقات التي تتعامل مع تفاعلات </a:t>
            </a:r>
            <a:r>
              <a:rPr lang="en-US" sz="1800" dirty="0"/>
              <a:t>SMTP</a:t>
            </a:r>
            <a:r>
              <a:rPr lang="ar-EG" sz="1800" dirty="0"/>
              <a:t> مع دعم </a:t>
            </a:r>
            <a:r>
              <a:rPr lang="en-US" sz="1800" dirty="0"/>
              <a:t>EAI</a:t>
            </a:r>
          </a:p>
          <a:p>
            <a:pPr marL="434340" lvl="0" indent="-342900" algn="r" rtl="1">
              <a:spcBef>
                <a:spcPts val="0"/>
              </a:spcBef>
              <a:spcAft>
                <a:spcPts val="0"/>
              </a:spcAft>
              <a:buClr>
                <a:schemeClr val="accent3"/>
              </a:buClr>
              <a:buSzPts val="1530"/>
              <a:buFont typeface="+mj-lt"/>
              <a:buAutoNum type="arabicPeriod"/>
            </a:pPr>
            <a:r>
              <a:rPr lang="ar-EG" sz="1800" dirty="0"/>
              <a:t>التحقق من صحة عناوين البريد الإلكتروني المدوّلة باستخدام سير عمل رابط التأكيد</a:t>
            </a:r>
          </a:p>
          <a:p>
            <a:pPr marL="434340" lvl="0" indent="-342900" algn="r" rtl="1">
              <a:spcBef>
                <a:spcPts val="0"/>
              </a:spcBef>
              <a:spcAft>
                <a:spcPts val="0"/>
              </a:spcAft>
              <a:buClr>
                <a:schemeClr val="accent3"/>
              </a:buClr>
              <a:buSzPts val="1530"/>
              <a:buFont typeface="+mj-lt"/>
              <a:buAutoNum type="arabicPeriod"/>
            </a:pPr>
            <a:r>
              <a:rPr lang="ar-EG" sz="1800" dirty="0"/>
              <a:t>تحليل عنوان البريد الإلكتروني لعناوين البريد الإلكتروني المدوّلة</a:t>
            </a:r>
          </a:p>
          <a:p>
            <a:pPr marL="434340" lvl="0" indent="-342900" algn="r" rtl="1">
              <a:spcBef>
                <a:spcPts val="0"/>
              </a:spcBef>
              <a:spcAft>
                <a:spcPts val="0"/>
              </a:spcAft>
              <a:buClr>
                <a:schemeClr val="accent3"/>
              </a:buClr>
              <a:buSzPts val="1530"/>
              <a:buFont typeface="+mj-lt"/>
              <a:buAutoNum type="arabicPeriod"/>
            </a:pPr>
            <a:r>
              <a:rPr lang="ar-EG" sz="1800" dirty="0"/>
              <a:t>اعتبارات إعداد أسماء صناديق بريد البريد الإلكتروني، على سبيل المثال كما في </a:t>
            </a:r>
            <a:r>
              <a:rPr lang="en-US" sz="1600" dirty="0">
                <a:hlinkClick r:id="rId3"/>
              </a:rPr>
              <a:t>https://uasg.tech/download/uasg-028-considerations-for-naming-internationalized-email-mailboxes-en/</a:t>
            </a:r>
          </a:p>
          <a:p>
            <a:pPr marL="434340" lvl="0" indent="-342900" algn="r" rtl="1">
              <a:spcBef>
                <a:spcPts val="0"/>
              </a:spcBef>
              <a:spcAft>
                <a:spcPts val="0"/>
              </a:spcAft>
              <a:buClr>
                <a:schemeClr val="accent3"/>
              </a:buClr>
              <a:buSzPts val="1530"/>
              <a:buFont typeface="+mj-lt"/>
              <a:buAutoNum type="arabicPeriod"/>
            </a:pPr>
            <a:r>
              <a:rPr lang="en-US" sz="1800" dirty="0"/>
              <a:t> </a:t>
            </a:r>
            <a:r>
              <a:rPr lang="ar-EG" sz="1800" dirty="0"/>
              <a:t>تحديد نطاق ميزات </a:t>
            </a:r>
            <a:r>
              <a:rPr lang="en-US" sz="1800" dirty="0"/>
              <a:t>EAI</a:t>
            </a:r>
            <a:r>
              <a:rPr lang="ar-EG" sz="1800" dirty="0"/>
              <a:t>، على سبيل المثال باستخدام دليل الاعتماد الذاتي لتدويل عناوين البريد الإلكتروني </a:t>
            </a:r>
            <a:r>
              <a:rPr lang="en-US" sz="1800" dirty="0"/>
              <a:t>EAI</a:t>
            </a:r>
            <a:r>
              <a:rPr lang="ar-EG" sz="1800" dirty="0"/>
              <a:t>، على سبيل المثال </a:t>
            </a:r>
            <a:r>
              <a:rPr lang="en-US" sz="1600" dirty="0">
                <a:hlinkClick r:id="rId4"/>
              </a:rPr>
              <a:t>https://uasg.tech/eai-certification/</a:t>
            </a:r>
            <a:r>
              <a:rPr lang="en-US" sz="1600" dirty="0"/>
              <a:t>  </a:t>
            </a:r>
          </a:p>
          <a:p>
            <a:pPr marL="434340" lvl="0" indent="-342900" algn="l" rtl="0">
              <a:spcBef>
                <a:spcPts val="0"/>
              </a:spcBef>
              <a:spcAft>
                <a:spcPts val="0"/>
              </a:spcAft>
              <a:buClr>
                <a:schemeClr val="accent3"/>
              </a:buClr>
              <a:buSzPts val="1530"/>
              <a:buFont typeface="+mj-lt"/>
              <a:buAutoNum type="arabicPeriod"/>
            </a:pPr>
            <a:endParaRPr lang="en-US" sz="1800" dirty="0"/>
          </a:p>
          <a:p>
            <a:pPr marL="91440" lvl="0" indent="0" algn="r" rtl="1">
              <a:spcBef>
                <a:spcPts val="0"/>
              </a:spcBef>
              <a:spcAft>
                <a:spcPts val="0"/>
              </a:spcAft>
              <a:buClr>
                <a:schemeClr val="accent3"/>
              </a:buClr>
              <a:buSzPts val="1530"/>
              <a:buNone/>
            </a:pPr>
            <a:r>
              <a:rPr lang="ar-EG" sz="1800" dirty="0"/>
              <a:t>مقرر تدريبي للتكامل: موضوعات متقدمة في أسماء النطاقات المدوّلة </a:t>
            </a:r>
            <a:r>
              <a:rPr lang="en-US" sz="1800" dirty="0"/>
              <a:t>IDN</a:t>
            </a:r>
            <a:r>
              <a:rPr lang="ar-EG" sz="1800" dirty="0"/>
              <a:t> والقبول الشامل</a:t>
            </a:r>
          </a:p>
        </p:txBody>
      </p:sp>
    </p:spTree>
    <p:extLst>
      <p:ext uri="{BB962C8B-B14F-4D97-AF65-F5344CB8AC3E}">
        <p14:creationId xmlns:p14="http://schemas.microsoft.com/office/powerpoint/2010/main" val="88139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الوحدة 10: معالجة أسماء النطاقات المدوّلة </a:t>
            </a:r>
            <a:r>
              <a:rPr lang="en-US" sz="2800"/>
              <a:t>IDN</a:t>
            </a:r>
            <a:r>
              <a:rPr lang="ar-EG" sz="2800"/>
              <a:t> وتدويل عناوين البريد الإلكتروني </a:t>
            </a:r>
            <a:r>
              <a:rPr lang="en-US" sz="2800"/>
              <a:t>EAI</a:t>
            </a:r>
            <a:r>
              <a:rPr lang="ar-EG" sz="2800"/>
              <a:t> في تطبيقات الهاتف المحمول</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a:t>المتطلبات الأساسية:</a:t>
            </a:r>
            <a:r>
              <a:rPr lang="ar-EG" sz="1800"/>
              <a:t> الوحدة 2، الوحدة 6، الوحدة 9</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a:t>دعم مجموعة أحرف </a:t>
            </a:r>
            <a:r>
              <a:rPr lang="en-US" sz="1800"/>
              <a:t>Unicode</a:t>
            </a:r>
          </a:p>
          <a:p>
            <a:pPr marL="434340" lvl="0" indent="-342900" algn="r" rtl="1">
              <a:spcBef>
                <a:spcPts val="0"/>
              </a:spcBef>
              <a:spcAft>
                <a:spcPts val="0"/>
              </a:spcAft>
              <a:buClr>
                <a:schemeClr val="accent3"/>
              </a:buClr>
              <a:buSzPts val="1530"/>
              <a:buFont typeface="+mj-lt"/>
              <a:buAutoNum type="arabicPeriod"/>
            </a:pPr>
            <a:r>
              <a:rPr lang="ar-EG" sz="1800"/>
              <a:t>تخطيط نص </a:t>
            </a:r>
            <a:r>
              <a:rPr lang="en-US" sz="1800"/>
              <a:t>Unicode</a:t>
            </a:r>
            <a:r>
              <a:rPr lang="ar-EG" sz="1800"/>
              <a:t> وعرضه</a:t>
            </a:r>
          </a:p>
          <a:p>
            <a:pPr marL="434340" lvl="0" indent="-342900" algn="r" rtl="1">
              <a:spcBef>
                <a:spcPts val="0"/>
              </a:spcBef>
              <a:spcAft>
                <a:spcPts val="0"/>
              </a:spcAft>
              <a:buClr>
                <a:schemeClr val="accent3"/>
              </a:buClr>
              <a:buSzPts val="1530"/>
              <a:buFont typeface="+mj-lt"/>
              <a:buAutoNum type="arabicPeriod"/>
            </a:pPr>
            <a:r>
              <a:rPr lang="ar-EG" sz="1800"/>
              <a:t>أُطر عمل التطوير لدعم </a:t>
            </a:r>
            <a:r>
              <a:rPr lang="en-US" sz="1800"/>
              <a:t>Unicode</a:t>
            </a:r>
            <a:r>
              <a:rPr lang="ar-EG" sz="1800"/>
              <a:t> في تطبيقات الهاتف المحمول</a:t>
            </a:r>
          </a:p>
          <a:p>
            <a:pPr marL="434340" lvl="0" indent="-342900" algn="r" rtl="1">
              <a:spcBef>
                <a:spcPts val="0"/>
              </a:spcBef>
              <a:spcAft>
                <a:spcPts val="0"/>
              </a:spcAft>
              <a:buClr>
                <a:schemeClr val="accent3"/>
              </a:buClr>
              <a:buSzPts val="1530"/>
              <a:buFont typeface="+mj-lt"/>
              <a:buAutoNum type="arabicPeriod"/>
            </a:pPr>
            <a:r>
              <a:rPr lang="ar-EG" sz="1800"/>
              <a:t>واجهات برمجة التطبيقات الخاصة بمحول </a:t>
            </a:r>
            <a:r>
              <a:rPr lang="en-US" sz="1800"/>
              <a:t>Iconv/ICU</a:t>
            </a:r>
          </a:p>
          <a:p>
            <a:pPr marL="434340" lvl="0" indent="-342900" algn="r" rtl="1">
              <a:spcBef>
                <a:spcPts val="0"/>
              </a:spcBef>
              <a:spcAft>
                <a:spcPts val="0"/>
              </a:spcAft>
              <a:buClr>
                <a:schemeClr val="accent3"/>
              </a:buClr>
              <a:buSzPts val="1530"/>
              <a:buFont typeface="+mj-lt"/>
              <a:buAutoNum type="arabicPeriod"/>
            </a:pPr>
            <a:r>
              <a:rPr lang="ar-EG" sz="1800"/>
              <a:t>معالجة </a:t>
            </a:r>
            <a:r>
              <a:rPr lang="en-US" sz="1800"/>
              <a:t>IDN</a:t>
            </a:r>
            <a:r>
              <a:rPr lang="ar-EG" sz="1800"/>
              <a:t> على الأجهزة المحمولة – المكتبات ذات الصلة</a:t>
            </a:r>
          </a:p>
          <a:p>
            <a:pPr marL="434340" lvl="0" indent="-342900" algn="r" rtl="1">
              <a:spcBef>
                <a:spcPts val="0"/>
              </a:spcBef>
              <a:spcAft>
                <a:spcPts val="0"/>
              </a:spcAft>
              <a:buClr>
                <a:schemeClr val="accent3"/>
              </a:buClr>
              <a:buSzPts val="1530"/>
              <a:buFont typeface="+mj-lt"/>
              <a:buAutoNum type="arabicPeriod"/>
            </a:pPr>
            <a:r>
              <a:rPr lang="ar-EG" sz="1800"/>
              <a:t>معالجة </a:t>
            </a:r>
            <a:r>
              <a:rPr lang="en-US" sz="1800"/>
              <a:t>EAI</a:t>
            </a:r>
            <a:r>
              <a:rPr lang="ar-EG" sz="1800"/>
              <a:t> على الأجهزة المحمولة – المكتبات ذات الصلة</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a:t>مقرر تدريبي للتكامل: تطوير تطبيقات الهاتف المحمول</a:t>
            </a:r>
          </a:p>
        </p:txBody>
      </p:sp>
    </p:spTree>
    <p:extLst>
      <p:ext uri="{BB962C8B-B14F-4D97-AF65-F5344CB8AC3E}">
        <p14:creationId xmlns:p14="http://schemas.microsoft.com/office/powerpoint/2010/main" val="331299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الوحدة 11: أمن أسماء النطاقات </a:t>
            </a:r>
            <a:r>
              <a:rPr lang="ar-EG" sz="2800" dirty="0" err="1"/>
              <a:t>المدوّلة</a:t>
            </a:r>
            <a:r>
              <a:rPr lang="ar-EG" sz="2800" dirty="0"/>
              <a:t> </a:t>
            </a:r>
            <a:r>
              <a:rPr lang="en-US" sz="2800" dirty="0"/>
              <a:t>IDN</a:t>
            </a:r>
          </a:p>
        </p:txBody>
      </p:sp>
      <p:sp>
        <p:nvSpPr>
          <p:cNvPr id="88" name="Google Shape;88;p2"/>
          <p:cNvSpPr txBox="1">
            <a:spLocks noGrp="1"/>
          </p:cNvSpPr>
          <p:nvPr>
            <p:ph type="body" idx="1"/>
          </p:nvPr>
        </p:nvSpPr>
        <p:spPr>
          <a:xfrm>
            <a:off x="320675" y="118220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dirty="0"/>
              <a:t>المتطلبات الأساسية:</a:t>
            </a:r>
            <a:r>
              <a:rPr lang="ar-EG" sz="1800" dirty="0"/>
              <a:t> الوحدة 2، الوحدة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dirty="0"/>
              <a:t>أمن </a:t>
            </a:r>
            <a:r>
              <a:rPr lang="en-US" sz="1800" dirty="0"/>
              <a:t>Unicode</a:t>
            </a:r>
          </a:p>
          <a:p>
            <a:pPr marL="891540" lvl="1" indent="-342900">
              <a:spcBef>
                <a:spcPts val="0"/>
              </a:spcBef>
              <a:buFont typeface="+mj-lt"/>
              <a:buAutoNum type="arabicPeriod"/>
            </a:pPr>
            <a:r>
              <a:rPr lang="en-US" sz="1600" dirty="0"/>
              <a:t> </a:t>
            </a:r>
            <a:r>
              <a:rPr lang="ar-EG" sz="1600" dirty="0"/>
              <a:t>آليات أمن </a:t>
            </a:r>
            <a:r>
              <a:rPr lang="en-US" sz="1600" dirty="0"/>
              <a:t>Unicode</a:t>
            </a:r>
          </a:p>
          <a:p>
            <a:pPr marL="891540" lvl="1" indent="-342900">
              <a:spcBef>
                <a:spcPts val="0"/>
              </a:spcBef>
              <a:buFont typeface="+mj-lt"/>
              <a:buAutoNum type="arabicPeriod"/>
            </a:pPr>
            <a:r>
              <a:rPr lang="ar-EG" sz="1600" dirty="0"/>
              <a:t>السياق: هناك العديد من المخاطر الأمنية الأخرى، والمخاطر المرتبطة بنظام اسم النطاق </a:t>
            </a:r>
            <a:r>
              <a:rPr lang="en-US" sz="1600" dirty="0"/>
              <a:t>DNS</a:t>
            </a:r>
            <a:r>
              <a:rPr lang="ar-EG" sz="1600" dirty="0"/>
              <a:t> واسم النطاق </a:t>
            </a:r>
            <a:r>
              <a:rPr lang="ar-EG" sz="1600" dirty="0" err="1"/>
              <a:t>المدوّل</a:t>
            </a:r>
            <a:r>
              <a:rPr lang="ar-EG" sz="1600" dirty="0"/>
              <a:t> </a:t>
            </a:r>
            <a:r>
              <a:rPr lang="en-US" sz="1600" dirty="0"/>
              <a:t>IDN</a:t>
            </a:r>
            <a:r>
              <a:rPr lang="ar-EG" sz="1600" dirty="0"/>
              <a:t> و</a:t>
            </a:r>
            <a:r>
              <a:rPr lang="en-US" sz="1600" dirty="0"/>
              <a:t>Unicode</a:t>
            </a:r>
            <a:r>
              <a:rPr lang="ar-EG" sz="1600" dirty="0"/>
              <a:t> صغيرة مقارنةً بالمخاطر الناجمة، على سبيل المثال، عن التصيد الاحتيالي وعدم اهتمام المستخدم بالأمن ونقص تدريب المستخدم حول الأمن.</a:t>
            </a:r>
          </a:p>
          <a:p>
            <a:pPr marL="891540" lvl="1" indent="-342900">
              <a:spcBef>
                <a:spcPts val="0"/>
              </a:spcBef>
              <a:buFont typeface="+mj-lt"/>
              <a:buAutoNum type="arabicPeriod"/>
            </a:pPr>
            <a:r>
              <a:rPr lang="ar-EG" sz="1600" dirty="0"/>
              <a:t>تخفيف حظر عناوين </a:t>
            </a:r>
            <a:r>
              <a:rPr lang="en-US" sz="1600" dirty="0"/>
              <a:t>EAI</a:t>
            </a:r>
            <a:r>
              <a:rPr lang="ar-EG" sz="1600" dirty="0"/>
              <a:t>.</a:t>
            </a:r>
          </a:p>
          <a:p>
            <a:pPr marL="891540" lvl="1" indent="-342900">
              <a:spcBef>
                <a:spcPts val="0"/>
              </a:spcBef>
              <a:buFont typeface="+mj-lt"/>
              <a:buAutoNum type="arabicPeriod"/>
            </a:pPr>
            <a:r>
              <a:rPr lang="ar-EG" sz="1600" dirty="0"/>
              <a:t> أمن أسماء النطاقات </a:t>
            </a:r>
            <a:r>
              <a:rPr lang="ar-EG" sz="1600" dirty="0" err="1"/>
              <a:t>المدوّلة</a:t>
            </a:r>
            <a:r>
              <a:rPr lang="ar-EG" sz="1600" dirty="0"/>
              <a:t> </a:t>
            </a:r>
            <a:r>
              <a:rPr lang="en-US" sz="1600" dirty="0"/>
              <a:t>DNS</a:t>
            </a:r>
          </a:p>
          <a:p>
            <a:pPr marL="891540" lvl="1" indent="-342900">
              <a:spcBef>
                <a:spcPts val="0"/>
              </a:spcBef>
              <a:buFont typeface="+mj-lt"/>
              <a:buAutoNum type="arabicPeriod"/>
            </a:pPr>
            <a:r>
              <a:rPr lang="en-US" sz="1600" dirty="0"/>
              <a:t> </a:t>
            </a:r>
            <a:r>
              <a:rPr lang="ar-EG" sz="1600" dirty="0"/>
              <a:t>تجانس </a:t>
            </a:r>
            <a:r>
              <a:rPr lang="en-US" sz="1600" dirty="0"/>
              <a:t>ASCII  </a:t>
            </a:r>
          </a:p>
          <a:p>
            <a:pPr marL="891540" lvl="1" indent="-342900">
              <a:spcBef>
                <a:spcPts val="0"/>
              </a:spcBef>
              <a:buFont typeface="+mj-lt"/>
              <a:buAutoNum type="arabicPeriod"/>
            </a:pPr>
            <a:r>
              <a:rPr lang="ar-EG" sz="1600" dirty="0"/>
              <a:t>التصيّد الاحتيالي، رسائل البريد العشوائية، ...</a:t>
            </a:r>
          </a:p>
          <a:p>
            <a:pPr marL="434340" lvl="0" indent="-342900" algn="r" rtl="1">
              <a:spcBef>
                <a:spcPts val="0"/>
              </a:spcBef>
              <a:spcAft>
                <a:spcPts val="0"/>
              </a:spcAft>
              <a:buClr>
                <a:schemeClr val="accent3"/>
              </a:buClr>
              <a:buSzPts val="1530"/>
              <a:buFont typeface="+mj-lt"/>
              <a:buAutoNum type="arabicPeriod"/>
            </a:pPr>
            <a:r>
              <a:rPr lang="ar-EG" sz="1800" dirty="0"/>
              <a:t>أمن أسماء النطاقات </a:t>
            </a:r>
            <a:r>
              <a:rPr lang="ar-EG" sz="1800" dirty="0" err="1"/>
              <a:t>المدوّلة</a:t>
            </a:r>
            <a:r>
              <a:rPr lang="ar-EG" sz="1800" dirty="0"/>
              <a:t> </a:t>
            </a:r>
            <a:r>
              <a:rPr lang="en-US" sz="1800" dirty="0"/>
              <a:t>IDN</a:t>
            </a:r>
          </a:p>
          <a:p>
            <a:pPr marL="891540" lvl="1" indent="-342900">
              <a:spcBef>
                <a:spcPts val="0"/>
              </a:spcBef>
              <a:buFont typeface="+mj-lt"/>
              <a:buAutoNum type="arabicPeriod"/>
            </a:pPr>
            <a:r>
              <a:rPr lang="ar-EG" sz="1600" dirty="0"/>
              <a:t>السلاسل التي لا تعالجها التسوية – إدارة السلاسل نفسها بشكل مرئي ولكن المتميزة باستخدام القواعد </a:t>
            </a:r>
            <a:r>
              <a:rPr lang="en-US" sz="1600" dirty="0"/>
              <a:t>LGR</a:t>
            </a:r>
          </a:p>
          <a:p>
            <a:pPr marL="891540" lvl="1" indent="-342900">
              <a:spcBef>
                <a:spcPts val="0"/>
              </a:spcBef>
              <a:buFont typeface="+mj-lt"/>
              <a:buAutoNum type="arabicPeriod"/>
            </a:pPr>
            <a:r>
              <a:rPr lang="ar-EG" sz="1600" dirty="0"/>
              <a:t>تجانس أسماء النطاقات </a:t>
            </a:r>
            <a:r>
              <a:rPr lang="ar-EG" sz="1600" dirty="0" err="1"/>
              <a:t>المدوّلة</a:t>
            </a:r>
            <a:r>
              <a:rPr lang="ar-EG" sz="1600" dirty="0"/>
              <a:t> </a:t>
            </a:r>
            <a:r>
              <a:rPr lang="en-US" sz="1600" dirty="0"/>
              <a:t>IDN</a:t>
            </a:r>
          </a:p>
          <a:p>
            <a:pPr marL="891540" lvl="1" indent="-342900">
              <a:spcBef>
                <a:spcPts val="0"/>
              </a:spcBef>
              <a:buFont typeface="+mj-lt"/>
              <a:buAutoNum type="arabicPeriod"/>
            </a:pPr>
            <a:r>
              <a:rPr lang="ar-EG" sz="1600" dirty="0"/>
              <a:t>قواعد إنشاء العلامات </a:t>
            </a:r>
            <a:r>
              <a:rPr lang="en-US" sz="1600" dirty="0"/>
              <a:t>LGR</a:t>
            </a:r>
            <a:r>
              <a:rPr lang="ar-EG" sz="1600" dirty="0"/>
              <a:t> والمتباينات</a:t>
            </a:r>
          </a:p>
          <a:p>
            <a:pPr marL="891540" lvl="1" indent="-342900">
              <a:spcBef>
                <a:spcPts val="0"/>
              </a:spcBef>
              <a:buFont typeface="+mj-lt"/>
              <a:buAutoNum type="arabicPeriod"/>
            </a:pPr>
            <a:r>
              <a:rPr lang="ar-EG" sz="1600" dirty="0"/>
              <a:t>تشابه السلسلة</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dirty="0"/>
              <a:t> مقرر تدريبي للتكامل: أمن الكمبيوتر</a:t>
            </a:r>
          </a:p>
          <a:p>
            <a:pPr marL="91440" lvl="0" indent="0" algn="l" rtl="0">
              <a:spcBef>
                <a:spcPts val="0"/>
              </a:spcBef>
              <a:spcAft>
                <a:spcPts val="0"/>
              </a:spcAft>
              <a:buClr>
                <a:schemeClr val="accent3"/>
              </a:buClr>
              <a:buSzPts val="1530"/>
              <a:buNone/>
            </a:pPr>
            <a:endParaRPr lang="en-US" sz="1800" dirty="0"/>
          </a:p>
        </p:txBody>
      </p:sp>
    </p:spTree>
    <p:extLst>
      <p:ext uri="{BB962C8B-B14F-4D97-AF65-F5344CB8AC3E}">
        <p14:creationId xmlns:p14="http://schemas.microsoft.com/office/powerpoint/2010/main" val="100410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en-US" sz="2800"/>
              <a:t> </a:t>
            </a:r>
            <a:r>
              <a:rPr lang="ar-EG" sz="2800"/>
              <a:t>تطور اسم النطاق وأنظمة البريد الإلكتروني</a:t>
            </a:r>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اسم النطاق اسم فريد يُشكل الأساس لمحددات مواقع الويب الموحدة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URL</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التي يستخدمها الأشخاص للعثور على مصادر المعلومات على الإنترنت (مثل صفحات الويب وخوادم البريد الإلكتروني والصور ومقاطع الفيديو)</a:t>
            </a:r>
          </a:p>
          <a:p>
            <a:pPr marL="91440" lvl="0" indent="0" algn="l" rtl="0">
              <a:spcBef>
                <a:spcPts val="360"/>
              </a:spcBef>
              <a:spcAft>
                <a:spcPts val="0"/>
              </a:spcAft>
              <a:buClr>
                <a:schemeClr val="accent3"/>
              </a:buClr>
              <a:buSzPts val="1530"/>
              <a:buNone/>
            </a:pPr>
            <a:endParaRPr lang="en-US" sz="1800" dirty="0"/>
          </a:p>
          <a:p>
            <a:pPr marL="274320" lvl="0" indent="-182880" algn="r" rtl="1">
              <a:spcBef>
                <a:spcPts val="0"/>
              </a:spcBef>
              <a:spcAft>
                <a:spcPts val="0"/>
              </a:spcAft>
              <a:buClr>
                <a:schemeClr val="accent3"/>
              </a:buClr>
              <a:buSzPts val="1530"/>
              <a:buFont typeface="Merriweather Sans"/>
              <a:buChar char="*"/>
            </a:pPr>
            <a:r>
              <a:rPr lang="ar-EG" sz="1800" dirty="0"/>
              <a:t>في الماضي، كانت </a:t>
            </a:r>
            <a:r>
              <a:rPr lang="ar-EG"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نطاقات المستوى الأعلى</a:t>
            </a:r>
            <a:r>
              <a:rPr lang="ar-EG" sz="1800" dirty="0"/>
              <a:t> (</a:t>
            </a:r>
            <a:r>
              <a:rPr lang="en-US" sz="1800" dirty="0"/>
              <a:t>TLD</a:t>
            </a:r>
            <a:r>
              <a:rPr lang="ar-EG" sz="1800" dirty="0"/>
              <a:t>) تتكون في الغالب من حرفين أو ثلاثة أحرف طويلة مكونة بأحرف لاتينية </a:t>
            </a:r>
            <a:r>
              <a:rPr lang="en-US" sz="1800" dirty="0"/>
              <a:t>a-z</a:t>
            </a:r>
            <a:r>
              <a:rPr lang="ar-EG" sz="1800" dirty="0"/>
              <a:t> (مثل، </a:t>
            </a:r>
            <a:r>
              <a:rPr lang="en-US" sz="1800" dirty="0"/>
              <a:t>com. </a:t>
            </a:r>
            <a:r>
              <a:rPr lang="ar-EG" sz="1800" dirty="0"/>
              <a:t>و</a:t>
            </a:r>
            <a:r>
              <a:rPr lang="en-US" sz="1800" dirty="0"/>
              <a:t>org</a:t>
            </a:r>
            <a:r>
              <a:rPr lang="ar-EG" sz="1800" dirty="0"/>
              <a:t>.). أتاح تطور نظام اسم النطاق </a:t>
            </a:r>
            <a:r>
              <a:rPr lang="en-US" sz="1800" dirty="0"/>
              <a:t>DNS</a:t>
            </a:r>
            <a:r>
              <a:rPr lang="ar-EG" sz="1800" dirty="0"/>
              <a:t> لنطاقات المستوى الأعلى </a:t>
            </a:r>
            <a:r>
              <a:rPr lang="en-US" sz="1800" dirty="0"/>
              <a:t>TLD</a:t>
            </a:r>
            <a:r>
              <a:rPr lang="ar-EG" sz="1800" dirty="0"/>
              <a:t> أن تكون أحدث وأطول.</a:t>
            </a:r>
          </a:p>
          <a:p>
            <a:pPr marL="731520" lvl="1" indent="-182880">
              <a:spcBef>
                <a:spcPts val="0"/>
              </a:spcBef>
            </a:pPr>
            <a:r>
              <a:rPr lang="ar-EG" sz="1600" dirty="0"/>
              <a:t> ويوجد الآن حوالي 1200 من نطاقات </a:t>
            </a:r>
            <a:r>
              <a:rPr lang="en-US" sz="1600" dirty="0"/>
              <a:t>gTLD</a:t>
            </a:r>
            <a:r>
              <a:rPr lang="ar-EG" sz="1600" dirty="0"/>
              <a:t> العامة الجديدة التي تمثل علامات تجارية ومجتمعات ومناطق جغرافية (مثل </a:t>
            </a:r>
            <a:r>
              <a:rPr lang="en-US" sz="1600" dirty="0"/>
              <a:t>photography</a:t>
            </a:r>
            <a:r>
              <a:rPr lang="ar-EG" sz="1600" dirty="0"/>
              <a:t>. و</a:t>
            </a:r>
            <a:r>
              <a:rPr lang="en-US" sz="1600" dirty="0" err="1"/>
              <a:t>london</a:t>
            </a:r>
            <a:r>
              <a:rPr lang="ar-EG" sz="1600" dirty="0"/>
              <a:t>.)</a:t>
            </a:r>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r" rtl="1">
              <a:spcBef>
                <a:spcPts val="360"/>
              </a:spcBef>
              <a:spcAft>
                <a:spcPts val="0"/>
              </a:spcAft>
              <a:buClr>
                <a:schemeClr val="accent3"/>
              </a:buClr>
              <a:buSzPts val="1530"/>
              <a:buFont typeface="Merriweather Sans"/>
              <a:buChar char="*"/>
            </a:pPr>
            <a:r>
              <a:rPr lang="ar-EG" sz="1800" dirty="0"/>
              <a:t>تتضمن نطاقات المستوى الأعلى </a:t>
            </a:r>
            <a:r>
              <a:rPr lang="en-US" sz="1800" dirty="0"/>
              <a:t>TLD</a:t>
            </a:r>
            <a:r>
              <a:rPr lang="ar-EG" sz="1800" dirty="0"/>
              <a:t> الجديدة أيضًا أسماء نطاقات </a:t>
            </a:r>
            <a:r>
              <a:rPr lang="ar-EG" sz="1800" dirty="0" err="1"/>
              <a:t>مدوّلة</a:t>
            </a:r>
            <a:r>
              <a:rPr lang="ar-EG" sz="1800" dirty="0"/>
              <a:t> </a:t>
            </a:r>
            <a:r>
              <a:rPr lang="en-US" sz="1800" dirty="0"/>
              <a:t>IDN)</a:t>
            </a:r>
            <a:r>
              <a:rPr lang="he-IL" sz="1800" dirty="0"/>
              <a:t>)</a:t>
            </a:r>
            <a:r>
              <a:rPr lang="ar-EG" sz="1800" dirty="0"/>
              <a:t>، التي تتيح أسماء نطاقات بلغات ونصوص محلية مثل "</a:t>
            </a:r>
            <a:r>
              <a:rPr lang="en-US" sz="1800" dirty="0" err="1"/>
              <a:t>例子</a:t>
            </a:r>
            <a:r>
              <a:rPr lang="ar-EG" sz="1800" dirty="0"/>
              <a:t>." </a:t>
            </a:r>
            <a:r>
              <a:rPr lang="ar-EG" sz="1800" dirty="0" err="1"/>
              <a:t>و".مثال</a:t>
            </a:r>
            <a:r>
              <a:rPr lang="ar-EG" sz="1800" dirty="0"/>
              <a:t>" ("</a:t>
            </a:r>
            <a:r>
              <a:rPr lang="en-US" sz="1800" dirty="0"/>
              <a:t>example</a:t>
            </a:r>
            <a:r>
              <a:rPr lang="ar-EG" sz="1800" dirty="0"/>
              <a:t>" مكتوبة باللغتين الصينية والعربية)</a:t>
            </a:r>
          </a:p>
          <a:p>
            <a:pPr marL="731520" lvl="1" indent="-182880"/>
            <a:r>
              <a:rPr lang="ar-EG" sz="1600" dirty="0"/>
              <a:t>يمكن أيضًا تدويل علامات أخرى داخل اسم نطاق، مما يسمح بأن يكون اسم النطاق بلغة ونص محليين بالكامل.</a:t>
            </a:r>
            <a:r>
              <a:rPr lang="ar-EG"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ar-EG"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وتعتبر أسماء النطاقات </a:t>
            </a:r>
            <a:r>
              <a:rPr lang="ar-EG" sz="16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المدوّلة</a:t>
            </a:r>
            <a:r>
              <a:rPr lang="ar-EG"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IDN</a:t>
            </a:r>
            <a:r>
              <a:rPr lang="ar-EG"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منفصلة عن المحتوى على الإنترنت، الذي يمكن أن يكون أيضًا متعدد اللغات.</a:t>
            </a:r>
          </a:p>
          <a:p>
            <a:pPr marL="274320" indent="-182880"/>
            <a:endPar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indent="-182880"/>
            <a:r>
              <a:rPr lang="ar-EG" dirty="0"/>
              <a:t> في البداية لم تكن عناوين البريد الإلكتروني متوفرة أيضًا باللغات والنصوص المحلية</a:t>
            </a:r>
          </a:p>
          <a:p>
            <a:pPr marL="91440" lvl="0" indent="0" algn="l" rtl="0">
              <a:spcBef>
                <a:spcPts val="400"/>
              </a:spcBef>
              <a:spcAft>
                <a:spcPts val="0"/>
              </a:spcAft>
              <a:buSzPts val="1700"/>
              <a:buNone/>
            </a:pP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الوحدة 12: دعم </a:t>
            </a:r>
            <a:r>
              <a:rPr lang="en-US" sz="2800" dirty="0"/>
              <a:t>Unicode</a:t>
            </a:r>
            <a:r>
              <a:rPr lang="ar-EG" sz="2800" dirty="0"/>
              <a:t> في أنظمة التشغيل</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b="1" dirty="0"/>
              <a:t>المتطلبات الأساسية:</a:t>
            </a:r>
            <a:r>
              <a:rPr lang="ar-EG" sz="1800" dirty="0"/>
              <a:t> الوحدة 2</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r" rtl="1">
              <a:spcBef>
                <a:spcPts val="0"/>
              </a:spcBef>
              <a:spcAft>
                <a:spcPts val="0"/>
              </a:spcAft>
              <a:buClr>
                <a:schemeClr val="accent3"/>
              </a:buClr>
              <a:buSzPts val="1530"/>
              <a:buFont typeface="+mj-lt"/>
              <a:buAutoNum type="arabicPeriod"/>
            </a:pPr>
            <a:r>
              <a:rPr lang="ar-EG" sz="1800" dirty="0"/>
              <a:t>دعم أنظمة الملفات لـ </a:t>
            </a:r>
            <a:r>
              <a:rPr lang="en-US" sz="1800" dirty="0"/>
              <a:t>Unicode</a:t>
            </a:r>
          </a:p>
          <a:p>
            <a:pPr marL="434340" lvl="0" indent="-342900" algn="r" rtl="1">
              <a:spcBef>
                <a:spcPts val="0"/>
              </a:spcBef>
              <a:spcAft>
                <a:spcPts val="0"/>
              </a:spcAft>
              <a:buClr>
                <a:schemeClr val="accent3"/>
              </a:buClr>
              <a:buSzPts val="1530"/>
              <a:buFont typeface="+mj-lt"/>
              <a:buAutoNum type="arabicPeriod"/>
            </a:pPr>
            <a:r>
              <a:rPr lang="ar-EG" sz="1800" dirty="0"/>
              <a:t>العمل مع </a:t>
            </a:r>
            <a:r>
              <a:rPr lang="en-US" sz="1800" dirty="0"/>
              <a:t>Unicode</a:t>
            </a:r>
            <a:r>
              <a:rPr lang="ar-EG" sz="1800" dirty="0"/>
              <a:t>: التحسس لحالة الأحرف مقابل عدم التحسس لحالة الأحرف مقابل معالجة اسم الملف غير الحساس لحالة الأحرف ولكن محافظ على حالة الأحرف</a:t>
            </a:r>
          </a:p>
          <a:p>
            <a:pPr marL="434340" lvl="0" indent="-342900" algn="r" rtl="1">
              <a:spcBef>
                <a:spcPts val="0"/>
              </a:spcBef>
              <a:spcAft>
                <a:spcPts val="0"/>
              </a:spcAft>
              <a:buClr>
                <a:schemeClr val="accent3"/>
              </a:buClr>
              <a:buSzPts val="1530"/>
              <a:buFont typeface="+mj-lt"/>
              <a:buAutoNum type="arabicPeriod"/>
            </a:pPr>
            <a:r>
              <a:rPr lang="ar-EG" sz="1800" dirty="0"/>
              <a:t>واجهات برمجة تطبيقات </a:t>
            </a:r>
            <a:r>
              <a:rPr lang="en-US" sz="1800" dirty="0"/>
              <a:t>Unicode</a:t>
            </a:r>
            <a:r>
              <a:rPr lang="ar-EG" sz="1800" dirty="0"/>
              <a:t> لنظام التشغيل</a:t>
            </a:r>
          </a:p>
          <a:p>
            <a:pPr marL="91440" lvl="0" indent="0" algn="l" rtl="0">
              <a:spcBef>
                <a:spcPts val="0"/>
              </a:spcBef>
              <a:spcAft>
                <a:spcPts val="0"/>
              </a:spcAft>
              <a:buClr>
                <a:schemeClr val="accent3"/>
              </a:buClr>
              <a:buSzPts val="1530"/>
              <a:buNone/>
            </a:pPr>
            <a:endParaRPr lang="en-US" sz="1800" dirty="0"/>
          </a:p>
          <a:p>
            <a:pPr marL="91440" lvl="0" indent="0" algn="r" rtl="1">
              <a:spcBef>
                <a:spcPts val="0"/>
              </a:spcBef>
              <a:spcAft>
                <a:spcPts val="0"/>
              </a:spcAft>
              <a:buClr>
                <a:schemeClr val="accent3"/>
              </a:buClr>
              <a:buSzPts val="1530"/>
              <a:buNone/>
            </a:pPr>
            <a:r>
              <a:rPr lang="ar-EG" sz="1800" dirty="0"/>
              <a:t>مقرر تدريبي للتكامل: نظام التشغيل</a:t>
            </a:r>
          </a:p>
        </p:txBody>
      </p:sp>
    </p:spTree>
    <p:extLst>
      <p:ext uri="{BB962C8B-B14F-4D97-AF65-F5344CB8AC3E}">
        <p14:creationId xmlns:p14="http://schemas.microsoft.com/office/powerpoint/2010/main" val="285971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المهام خلال المقررات الدراسية المتأثرة</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91440" lvl="0" indent="0">
              <a:spcBef>
                <a:spcPts val="0"/>
              </a:spcBef>
              <a:buSzPts val="1530"/>
              <a:buNone/>
            </a:pPr>
            <a:r>
              <a:rPr lang="ar-EG" sz="1800"/>
              <a:t>التحديثات في المقررات الحالية:</a:t>
            </a:r>
          </a:p>
          <a:p>
            <a:pPr marL="91440" lvl="0" indent="0">
              <a:spcBef>
                <a:spcPts val="0"/>
              </a:spcBef>
              <a:buSzPts val="1530"/>
              <a:buNone/>
            </a:pPr>
            <a:endParaRPr lang="en-US" sz="1800" dirty="0"/>
          </a:p>
          <a:p>
            <a:pPr marL="274320" lvl="0" indent="-182880">
              <a:spcBef>
                <a:spcPts val="0"/>
              </a:spcBef>
              <a:buSzPts val="1530"/>
            </a:pPr>
            <a:r>
              <a:rPr lang="ar-EG" sz="1800"/>
              <a:t>أساسيات البرمجة أو البرمجة، الجزء الأول</a:t>
            </a:r>
          </a:p>
          <a:p>
            <a:pPr marL="274320" lvl="0" indent="-182880">
              <a:spcBef>
                <a:spcPts val="0"/>
              </a:spcBef>
              <a:buSzPts val="1530"/>
            </a:pPr>
            <a:r>
              <a:rPr lang="ar-EG" sz="1800"/>
              <a:t>البرمجة المتقدمة أو البرمجة الموجهة للعناصر</a:t>
            </a:r>
          </a:p>
          <a:p>
            <a:pPr marL="274320" lvl="0" indent="-182880">
              <a:spcBef>
                <a:spcPts val="0"/>
              </a:spcBef>
              <a:buSzPts val="1530"/>
            </a:pPr>
            <a:r>
              <a:rPr lang="ar-EG" sz="1800"/>
              <a:t>بُنى البيانات والخوارزميات</a:t>
            </a:r>
          </a:p>
          <a:p>
            <a:pPr marL="274320" lvl="0" indent="-182880">
              <a:spcBef>
                <a:spcPts val="0"/>
              </a:spcBef>
              <a:buSzPts val="1530"/>
            </a:pPr>
            <a:r>
              <a:rPr lang="ar-EG" sz="1800"/>
              <a:t>أنظمة إدارة قواعد البيانات</a:t>
            </a:r>
          </a:p>
          <a:p>
            <a:pPr marL="274320" lvl="0" indent="-182880">
              <a:spcBef>
                <a:spcPts val="0"/>
              </a:spcBef>
              <a:buSzPts val="1530"/>
            </a:pPr>
            <a:r>
              <a:rPr lang="ar-EG" sz="1800"/>
              <a:t>اتصال البيانات وشبكات الكمبيوتر</a:t>
            </a:r>
          </a:p>
          <a:p>
            <a:pPr marL="274320" lvl="0" indent="-182880">
              <a:spcBef>
                <a:spcPts val="0"/>
              </a:spcBef>
              <a:buSzPts val="1530"/>
            </a:pPr>
            <a:r>
              <a:rPr lang="ar-EG" sz="1800"/>
              <a:t>تطوير تطبيقات الهاتف المحمول</a:t>
            </a:r>
          </a:p>
          <a:p>
            <a:pPr marL="274320" lvl="0" indent="-182880">
              <a:spcBef>
                <a:spcPts val="0"/>
              </a:spcBef>
              <a:buSzPts val="1530"/>
            </a:pPr>
            <a:r>
              <a:rPr lang="ar-EG" sz="1800"/>
              <a:t>أمن الكمبيوتر</a:t>
            </a:r>
          </a:p>
          <a:p>
            <a:pPr marL="274320" lvl="0" indent="-182880">
              <a:spcBef>
                <a:spcPts val="0"/>
              </a:spcBef>
              <a:buSzPts val="1530"/>
            </a:pPr>
            <a:r>
              <a:rPr lang="ar-EG" sz="1800"/>
              <a:t>نظام التشغيل</a:t>
            </a:r>
          </a:p>
          <a:p>
            <a:pPr marL="274320" lvl="0" indent="-182880">
              <a:spcBef>
                <a:spcPts val="0"/>
              </a:spcBef>
              <a:buSzPts val="1530"/>
            </a:pPr>
            <a:endParaRPr lang="en-US" sz="1800" dirty="0"/>
          </a:p>
          <a:p>
            <a:pPr marL="91440" lvl="0" indent="0">
              <a:spcBef>
                <a:spcPts val="0"/>
              </a:spcBef>
              <a:buSzPts val="1530"/>
              <a:buNone/>
            </a:pPr>
            <a:r>
              <a:rPr lang="ar-EG" sz="1800"/>
              <a:t>مقرر جديد مقترح:</a:t>
            </a:r>
          </a:p>
          <a:p>
            <a:pPr marL="91440" lvl="0" indent="0">
              <a:spcBef>
                <a:spcPts val="0"/>
              </a:spcBef>
              <a:buSzPts val="1530"/>
              <a:buNone/>
            </a:pPr>
            <a:endParaRPr lang="en-US" sz="1800" dirty="0"/>
          </a:p>
          <a:p>
            <a:pPr marL="274320" indent="-182880">
              <a:spcBef>
                <a:spcPts val="0"/>
              </a:spcBef>
              <a:buSzPts val="1530"/>
            </a:pPr>
            <a:r>
              <a:rPr lang="ar-EG" sz="1800"/>
              <a:t>موضوعات متقدمة في أسماء النطاقات المدوّلة </a:t>
            </a:r>
            <a:r>
              <a:rPr lang="en-US" sz="1800"/>
              <a:t>IDN</a:t>
            </a:r>
            <a:r>
              <a:rPr lang="ar-EG" sz="1800"/>
              <a:t> والقبول الشامل</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64633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موارد لدعم تحديث المناهج</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ar-EG" sz="1800" dirty="0"/>
              <a:t>مسودة دليل الطالب للوحدات:</a:t>
            </a:r>
            <a:br>
              <a:rPr lang="en-US" sz="1800" dirty="0"/>
            </a:br>
            <a:r>
              <a:rPr lang="en-US" sz="1600" dirty="0">
                <a:hlinkClick r:id="rId3"/>
              </a:rPr>
              <a:t>https://community.icann.org/display/TUA/Draft+UA+Curriculum</a:t>
            </a:r>
            <a:endParaRPr lang="en-US" sz="1800" dirty="0"/>
          </a:p>
          <a:p>
            <a:pPr marL="274320" lvl="0" indent="-182880">
              <a:spcBef>
                <a:spcPts val="0"/>
              </a:spcBef>
              <a:buSzPts val="1530"/>
            </a:pPr>
            <a:r>
              <a:rPr lang="en-US" sz="1800" dirty="0"/>
              <a:t> </a:t>
            </a:r>
            <a:r>
              <a:rPr lang="ar-EG" sz="1800" dirty="0"/>
              <a:t>مسودة دليل المعلم للوحدة</a:t>
            </a:r>
          </a:p>
          <a:p>
            <a:pPr marL="274320" lvl="0" indent="-182880">
              <a:spcBef>
                <a:spcPts val="0"/>
              </a:spcBef>
              <a:buSzPts val="1530"/>
            </a:pPr>
            <a:r>
              <a:rPr lang="ar-EG" sz="1800" dirty="0"/>
              <a:t>مسودة الواجبات</a:t>
            </a:r>
          </a:p>
          <a:p>
            <a:pPr marL="274320" lvl="0" indent="-182880">
              <a:spcBef>
                <a:spcPts val="0"/>
              </a:spcBef>
              <a:buSzPts val="1530"/>
            </a:pPr>
            <a:r>
              <a:rPr lang="ar-EG" sz="1800" dirty="0"/>
              <a:t>مراجع للمواد الإضافية</a:t>
            </a:r>
          </a:p>
          <a:p>
            <a:pPr marL="274320" lvl="0" indent="-182880">
              <a:spcBef>
                <a:spcPts val="0"/>
              </a:spcBef>
              <a:buSzPts val="1530"/>
            </a:pPr>
            <a:endParaRPr lang="en-US" sz="1800" dirty="0"/>
          </a:p>
          <a:p>
            <a:pPr marL="274320" lvl="0" indent="-182880">
              <a:spcBef>
                <a:spcPts val="0"/>
              </a:spcBef>
              <a:buSzPts val="1530"/>
            </a:pPr>
            <a:r>
              <a:rPr lang="ar-EG" sz="1800" dirty="0"/>
              <a:t>برنامج تدريب أعضاء هيئة التدريس (حسب الطلب والتوافر) من قِبل </a:t>
            </a:r>
            <a:r>
              <a:rPr lang="en-US" sz="1800" dirty="0"/>
              <a:t>ICANN</a:t>
            </a:r>
            <a:r>
              <a:rPr lang="ar-EG" sz="1800" dirty="0"/>
              <a:t> – يرجى إرسال بريد إلكتروني إلى </a:t>
            </a:r>
            <a:r>
              <a:rPr lang="en-US" sz="1600" dirty="0">
                <a:hlinkClick r:id="rId4"/>
              </a:rPr>
              <a:t>UAProgram@icann.org</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19104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en-US" sz="2800" dirty="0"/>
              <a:t> </a:t>
            </a:r>
            <a:r>
              <a:rPr lang="ar-EG" sz="2800" dirty="0"/>
              <a:t>شارك في القبول الشامل </a:t>
            </a:r>
            <a:r>
              <a:rPr lang="en-US" sz="2800" dirty="0"/>
              <a:t>UA</a:t>
            </a:r>
            <a:r>
              <a:rPr lang="ar-EG" sz="2800" dirty="0"/>
              <a:t>!</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r" rtl="1">
              <a:spcBef>
                <a:spcPts val="0"/>
              </a:spcBef>
              <a:spcAft>
                <a:spcPts val="0"/>
              </a:spcAft>
              <a:buNone/>
            </a:pPr>
            <a:r>
              <a:rPr lang="ar-EG" sz="1800">
                <a:solidFill>
                  <a:srgbClr val="3F3F3F"/>
                </a:solidFill>
                <a:latin typeface="Open Sans Light"/>
                <a:ea typeface="Open Sans Light"/>
                <a:cs typeface="Open Sans Light"/>
                <a:sym typeface="Open Sans Light"/>
              </a:rPr>
              <a:t>المعلومات وآخر التطورات المجموعة التوجيهية للقبول الشامل: </a:t>
            </a:r>
            <a:r>
              <a:rPr lang="en-US" sz="1800">
                <a:solidFill>
                  <a:schemeClr val="accent6"/>
                </a:solidFill>
                <a:latin typeface="Open Sans"/>
                <a:ea typeface="Open Sans"/>
                <a:cs typeface="Open Sans"/>
                <a:sym typeface="Open Sans"/>
              </a:rPr>
              <a:t>www.uasg.tech</a:t>
            </a: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r" rtl="1">
              <a:spcBef>
                <a:spcPts val="0"/>
              </a:spcBef>
              <a:spcAft>
                <a:spcPts val="0"/>
              </a:spcAft>
              <a:buClr>
                <a:schemeClr val="dk1"/>
              </a:buClr>
              <a:buSzPts val="2000"/>
              <a:buFont typeface="Arial"/>
              <a:buChar char="•"/>
            </a:pP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لمزيد من المعلومات حول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أرسل بريدًا إلكترونيًا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أو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p>
          <a:p>
            <a:pPr marL="342900" marR="0" lvl="0" indent="-342900" algn="r" rtl="1">
              <a:spcBef>
                <a:spcPts val="400"/>
              </a:spcBef>
              <a:spcAft>
                <a:spcPts val="0"/>
              </a:spcAft>
              <a:buClr>
                <a:schemeClr val="dk1"/>
              </a:buClr>
              <a:buSzPts val="2000"/>
              <a:buFont typeface="Arial"/>
              <a:buChar char="•"/>
            </a:pP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الوصول إلى جميع مستندات المجموعة التوجيهية للقبول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UASG</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والعروض التقديمية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الوصول إلى تفاصيل العمل الجاري من صفحات ويكي لمجتمع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ICANN</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الاشتراك في قائمة مناقشة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التسجيل للمشاركة في مجموعات عمل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هنا</a:t>
            </a:r>
          </a:p>
          <a:p>
            <a:pPr marL="342900" marR="0" lvl="0" indent="-342900" algn="r" rtl="1">
              <a:spcBef>
                <a:spcPts val="400"/>
              </a:spcBef>
              <a:spcAft>
                <a:spcPts val="0"/>
              </a:spcAft>
              <a:buClr>
                <a:schemeClr val="dk1"/>
              </a:buClr>
              <a:buSzPts val="2000"/>
              <a:buFont typeface="Arial"/>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متابعة المجموعة التوجيهية للقبول الشامل </a:t>
            </a:r>
            <a:r>
              <a:rPr lang="en-US" sz="1800">
                <a:latin typeface="Open Sans Light" panose="020B0306030504020204" pitchFamily="34" charset="0"/>
                <a:ea typeface="Open Sans Light" panose="020B0306030504020204" pitchFamily="34" charset="0"/>
                <a:cs typeface="Open Sans Light" panose="020B0306030504020204" pitchFamily="34" charset="0"/>
              </a:rPr>
              <a:t>UASG</a:t>
            </a:r>
            <a:r>
              <a:rPr lang="ar-EG" sz="1800">
                <a:latin typeface="Open Sans Light" panose="020B0306030504020204" pitchFamily="34" charset="0"/>
                <a:ea typeface="Open Sans Light" panose="020B0306030504020204" pitchFamily="34" charset="0"/>
                <a:cs typeface="Open Sans Light" panose="020B0306030504020204" pitchFamily="34" charset="0"/>
              </a:rPr>
              <a:t> على وسائل التواصل الاجتماعي واستخدم هاشتاج #</a:t>
            </a:r>
            <a:r>
              <a:rPr lang="en-US" sz="1800">
                <a:latin typeface="Open Sans Light" panose="020B0306030504020204" pitchFamily="34" charset="0"/>
                <a:ea typeface="Open Sans Light" panose="020B0306030504020204" pitchFamily="34" charset="0"/>
                <a:cs typeface="Open Sans Light" panose="020B0306030504020204" pitchFamily="34" charset="0"/>
              </a:rPr>
              <a:t>Internet4All</a:t>
            </a:r>
            <a:r>
              <a:rPr lang="ar-EG" sz="1800">
                <a:latin typeface="Open Sans Light" panose="020B0306030504020204" pitchFamily="34" charset="0"/>
                <a:ea typeface="Open Sans Light" panose="020B0306030504020204" pitchFamily="34" charset="0"/>
                <a:cs typeface="Open Sans Light" panose="020B0306030504020204" pitchFamily="34" charset="0"/>
              </a:rPr>
              <a:t>:</a:t>
            </a: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67254" y="5044967"/>
            <a:ext cx="7262649" cy="1241365"/>
          </a:xfrm>
          <a:prstGeom prst="rect">
            <a:avLst/>
          </a:prstGeom>
          <a:noFill/>
        </p:spPr>
        <p:txBody>
          <a:bodyPr wrap="square" rtlCol="0">
            <a:spAutoFit/>
          </a:bodyPr>
          <a:lstStyle/>
          <a:p>
            <a:pPr lvl="3">
              <a:spcBef>
                <a:spcPts val="400"/>
              </a:spcBef>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X</a:t>
            </a:r>
            <a:r>
              <a:rPr lang="ar-EG" sz="1800" dirty="0">
                <a:latin typeface="Open Sans Light" panose="020B0306030504020204" pitchFamily="34" charset="0"/>
                <a:ea typeface="Open Sans Light" panose="020B0306030504020204" pitchFamily="34" charset="0"/>
                <a:cs typeface="Open Sans Light" panose="020B0306030504020204" pitchFamily="34" charset="0"/>
              </a:rPr>
              <a:t> (تويتر سابقًا): @</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r" rtl="1">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/company/</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:LinkedIn</a:t>
            </a:r>
          </a:p>
          <a:p>
            <a:pPr marR="0" lvl="0" algn="r" rtl="1">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:Facebook</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2"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المشاركة مع </a:t>
            </a:r>
            <a:r>
              <a:rPr lang="en-US" sz="2800" dirty="0"/>
              <a:t>ICANN</a:t>
            </a:r>
            <a:r>
              <a:rPr lang="ar-EG" sz="2800" dirty="0"/>
              <a:t> – برامج الزمالة والجيل القادم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dirty="0"/>
              <a:t>يهدف برنامج الزمالة لمؤسسة </a:t>
            </a:r>
            <a:r>
              <a:rPr lang="en-US" sz="1800" dirty="0"/>
              <a:t>ICANN</a:t>
            </a:r>
            <a:r>
              <a:rPr lang="ar-EG" sz="1800" dirty="0"/>
              <a:t> إلى تعزيز تنوع نموذج أصحاب المصلحة المتعددين وذلك من خلال زيادة الفرص للأفراد من المجتمعات المهمشة والتي لم تحظ بفرص التمثيل اللازم لجعلهم مشاركين فاعلين في مجتمع </a:t>
            </a:r>
            <a:r>
              <a:rPr lang="en-US" sz="1800" dirty="0"/>
              <a:t>ICANN</a:t>
            </a:r>
          </a:p>
          <a:p>
            <a:pPr marL="548640" lvl="1" indent="-182880" algn="r" rtl="1">
              <a:spcBef>
                <a:spcPts val="360"/>
              </a:spcBef>
              <a:spcAft>
                <a:spcPts val="0"/>
              </a:spcAft>
              <a:buSzPts val="1530"/>
              <a:buChar char="*"/>
            </a:pPr>
            <a:r>
              <a:rPr lang="ar-EG" dirty="0"/>
              <a:t>التقدم إلى الزمالة </a:t>
            </a:r>
            <a:r>
              <a:rPr lang="en-US" u="sng" dirty="0">
                <a:solidFill>
                  <a:schemeClr val="hlink"/>
                </a:solidFill>
                <a:hlinkClick r:id="rId3"/>
              </a:rPr>
              <a:t>ICANN </a:t>
            </a:r>
            <a:r>
              <a:rPr lang="en-US" dirty="0">
                <a:solidFill>
                  <a:schemeClr val="hlink"/>
                </a:solidFill>
                <a:hlinkClick r:id="rId3"/>
              </a:rPr>
              <a:t>Fellowship</a:t>
            </a:r>
            <a:r>
              <a:rPr lang="en-US" dirty="0"/>
              <a:t> </a:t>
            </a:r>
            <a:r>
              <a:rPr lang="he-IL" dirty="0"/>
              <a:t> </a:t>
            </a:r>
            <a:r>
              <a:rPr lang="ar-EG" dirty="0"/>
              <a:t>للمشاركة</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dirty="0"/>
              <a:t>تبحث مؤسسة </a:t>
            </a:r>
            <a:r>
              <a:rPr lang="en-US" sz="1800" dirty="0"/>
              <a:t>ICANN</a:t>
            </a:r>
            <a:r>
              <a:rPr lang="ar-EG" sz="1800" dirty="0"/>
              <a:t> عن الجيل القادم من الأفراد المهتمين بالمشاركة بنشاط في مجتمعاتهم الإقليمية وفي تشكيل مستقبل سياسة الإنترنت العالمية. فهناك الكثير من العمل الهام الذي يجري كل يوم في </a:t>
            </a:r>
            <a:r>
              <a:rPr lang="en-US" sz="1800" dirty="0"/>
              <a:t>ICANN</a:t>
            </a:r>
          </a:p>
          <a:p>
            <a:pPr marL="548640" lvl="1" indent="-182880" algn="r" rtl="1">
              <a:spcBef>
                <a:spcPts val="360"/>
              </a:spcBef>
              <a:spcAft>
                <a:spcPts val="0"/>
              </a:spcAft>
              <a:buSzPts val="1530"/>
              <a:buChar char="*"/>
            </a:pPr>
            <a:r>
              <a:rPr lang="ar-EG" dirty="0"/>
              <a:t>التقدم إلى برنامج الجيل القادم </a:t>
            </a:r>
            <a:r>
              <a:rPr lang="en-US" u="sng" dirty="0">
                <a:solidFill>
                  <a:schemeClr val="hlink"/>
                </a:solidFill>
                <a:hlinkClick r:id="rId4"/>
              </a:rPr>
              <a:t>ICANN NextGen</a:t>
            </a:r>
            <a:r>
              <a:rPr lang="ar-EG" dirty="0"/>
              <a:t> للمشاركة</a:t>
            </a:r>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677333"/>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500" dirty="0"/>
              <a:t>نطاقات المستوى الأعلى لرمز البلد بأسماء النطاقات </a:t>
            </a:r>
            <a:r>
              <a:rPr lang="ar-EG" sz="2500" dirty="0" err="1"/>
              <a:t>المدوّلة</a:t>
            </a:r>
            <a:r>
              <a:rPr lang="ar-EG" sz="2500" dirty="0"/>
              <a:t> </a:t>
            </a:r>
            <a:r>
              <a:rPr lang="en-US" sz="2500" dirty="0"/>
              <a:t>IDN (ccTLD)</a:t>
            </a:r>
          </a:p>
        </p:txBody>
      </p:sp>
      <p:pic>
        <p:nvPicPr>
          <p:cNvPr id="240" name="Google Shape;240;p11"/>
          <p:cNvPicPr preferRelativeResize="0"/>
          <p:nvPr/>
        </p:nvPicPr>
        <p:blipFill rotWithShape="1">
          <a:blip r:embed="rId3">
            <a:alphaModFix/>
          </a:blip>
          <a:srcRect t="7650"/>
          <a:stretch/>
        </p:blipFill>
        <p:spPr>
          <a:xfrm>
            <a:off x="443600" y="974017"/>
            <a:ext cx="8233675" cy="557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t>نطاقات المستوى الأعلى العامة (</a:t>
            </a:r>
            <a:r>
              <a:rPr lang="en-US" sz="2800"/>
              <a:t>gTLD</a:t>
            </a:r>
            <a:r>
              <a:rPr lang="ar-EG" sz="2800"/>
              <a:t>) بأسماء النطاقات المدوّلة </a:t>
            </a:r>
            <a:r>
              <a:rPr lang="en-US" sz="2800"/>
              <a:t>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chemeClr val="dk1"/>
              </a:buClr>
              <a:buSzPts val="1500"/>
              <a:buFont typeface="Arial"/>
              <a:buNone/>
            </a:pPr>
            <a:r>
              <a:rPr lang="ar-EG" sz="1800">
                <a:solidFill>
                  <a:schemeClr val="dk1"/>
                </a:solidFill>
                <a:latin typeface="Open Sans"/>
                <a:ea typeface="Open Sans"/>
                <a:cs typeface="Open Sans"/>
                <a:sym typeface="Open Sans"/>
              </a:rPr>
              <a:t>تم تفويض عدد 90 من نطاقات المستوى الأعلى العامة </a:t>
            </a:r>
            <a:r>
              <a:rPr lang="en-US" sz="1800">
                <a:solidFill>
                  <a:schemeClr val="dk1"/>
                </a:solidFill>
                <a:latin typeface="Open Sans"/>
                <a:ea typeface="Open Sans"/>
                <a:cs typeface="Open Sans"/>
                <a:sym typeface="Open Sans"/>
              </a:rPr>
              <a:t>gTLD</a:t>
            </a:r>
            <a:r>
              <a:rPr lang="ar-EG" sz="1800">
                <a:solidFill>
                  <a:schemeClr val="dk1"/>
                </a:solidFill>
                <a:latin typeface="Open Sans"/>
                <a:ea typeface="Open Sans"/>
                <a:cs typeface="Open Sans"/>
                <a:sym typeface="Open Sans"/>
              </a:rPr>
              <a:t> بأسماء النطاقات المدوّلة </a:t>
            </a:r>
            <a:r>
              <a:rPr lang="en-US" sz="1800">
                <a:solidFill>
                  <a:schemeClr val="dk1"/>
                </a:solidFill>
                <a:latin typeface="Open Sans"/>
                <a:ea typeface="Open Sans"/>
                <a:cs typeface="Open Sans"/>
                <a:sym typeface="Open Sans"/>
              </a:rPr>
              <a:t>IDN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أمثلة على أسماء النطاقات المدوّلة </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IDN</a:t>
            </a:r>
          </a:p>
        </p:txBody>
      </p:sp>
      <p:sp>
        <p:nvSpPr>
          <p:cNvPr id="253" name="Google Shape;253;p13"/>
          <p:cNvSpPr/>
          <p:nvPr/>
        </p:nvSpPr>
        <p:spPr>
          <a:xfrm>
            <a:off x="1843546" y="1418167"/>
            <a:ext cx="6980414" cy="3366776"/>
          </a:xfrm>
          <a:prstGeom prst="rect">
            <a:avLst/>
          </a:prstGeom>
          <a:noFill/>
          <a:ln>
            <a:noFill/>
          </a:ln>
        </p:spPr>
        <p:txBody>
          <a:bodyPr spcFirstLastPara="1" wrap="square" lIns="0" tIns="0" rIns="0" bIns="0" anchor="t" anchorCtr="0">
            <a:normAutofit lnSpcReduction="10000"/>
          </a:bodyPr>
          <a:lstStyle/>
          <a:p>
            <a:pPr marL="457200" marR="0" lvl="0" indent="-277813" algn="r" rtl="1">
              <a:spcBef>
                <a:spcPts val="0"/>
              </a:spcBef>
              <a:spcAft>
                <a:spcPts val="0"/>
              </a:spcAft>
              <a:buClr>
                <a:srgbClr val="000000"/>
              </a:buClr>
              <a:buSzPts val="1500"/>
              <a:buFont typeface="Arial"/>
              <a:buAutoNum type="arabicPeriod"/>
            </a:pPr>
            <a:r>
              <a:rPr lang="en-US" sz="2000" dirty="0">
                <a:solidFill>
                  <a:srgbClr val="000000"/>
                </a:solidFill>
                <a:latin typeface="Times New Roman"/>
                <a:ea typeface="Times New Roman"/>
                <a:cs typeface="Times New Roman"/>
                <a:sym typeface="Times New Roman"/>
              </a:rPr>
              <a:t>համընդհանուր-ընկալում-թեստ.հայ</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ଯୁନିଭରସାଲ-ଏକସେପ୍ଟନ୍ସ-ଟେଷ୍ଟ.ଭାରତ</a:t>
            </a:r>
            <a:endParaRPr lang="en-US" sz="2000" dirty="0">
              <a:solidFill>
                <a:srgbClr val="000000"/>
              </a:solidFill>
              <a:latin typeface="Open Sans"/>
              <a:ea typeface="Open Sans"/>
              <a:cs typeface="Open Sans"/>
              <a:sym typeface="Open Sans"/>
            </a:endParaRPr>
          </a:p>
          <a:p>
            <a:pPr marL="457200" marR="0" lvl="0" indent="-277813" algn="r" rtl="1">
              <a:spcBef>
                <a:spcPts val="2000"/>
              </a:spcBef>
              <a:spcAft>
                <a:spcPts val="0"/>
              </a:spcAft>
              <a:buClr>
                <a:srgbClr val="000000"/>
              </a:buClr>
              <a:buSzPts val="1500"/>
              <a:buFont typeface="Arial"/>
              <a:buAutoNum type="arabicPeriod"/>
            </a:pPr>
            <a:r>
              <a:rPr lang="en-US" sz="2000" dirty="0">
                <a:solidFill>
                  <a:srgbClr val="000000"/>
                </a:solidFill>
                <a:latin typeface="Times New Roman"/>
                <a:ea typeface="Times New Roman"/>
                <a:cs typeface="Times New Roman"/>
                <a:sym typeface="Times New Roman"/>
              </a:rPr>
              <a:t>უნივერსალური-თავსობადობის-ტესტი.გე</a:t>
            </a:r>
          </a:p>
          <a:p>
            <a:pPr marL="457200" marR="0" lvl="0" indent="-277813" algn="r" rtl="1">
              <a:spcBef>
                <a:spcPts val="2000"/>
              </a:spcBef>
              <a:spcAft>
                <a:spcPts val="0"/>
              </a:spcAft>
              <a:buClr>
                <a:srgbClr val="000000"/>
              </a:buClr>
              <a:buSzPts val="1500"/>
              <a:buFont typeface="Arial"/>
              <a:buAutoNum type="arabicPeriod"/>
            </a:pPr>
            <a:r>
              <a:rPr lang="en-US" sz="2000" dirty="0">
                <a:solidFill>
                  <a:srgbClr val="000000"/>
                </a:solidFill>
                <a:latin typeface="Open Sans"/>
                <a:ea typeface="Open Sans"/>
                <a:cs typeface="Open Sans"/>
                <a:sym typeface="Open Sans"/>
              </a:rPr>
              <a:t>다국어도메인이용환경테스트.한국</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സാർവത്രിക-സ്വീകാര്യതാ-പരിശോധന.ഭാരതം</a:t>
            </a:r>
            <a:endParaRPr lang="en-US" sz="2000" dirty="0">
              <a:solidFill>
                <a:srgbClr val="000000"/>
              </a:solidFill>
              <a:latin typeface="Open Sans"/>
              <a:ea typeface="Open Sans"/>
              <a:cs typeface="Open Sans"/>
              <a:sym typeface="Open Sans"/>
            </a:endParaRPr>
          </a:p>
          <a:p>
            <a:pPr marL="457200" marR="0" lvl="0" indent="-277813" algn="r" rtl="1">
              <a:spcBef>
                <a:spcPts val="2000"/>
              </a:spcBef>
              <a:spcAft>
                <a:spcPts val="0"/>
              </a:spcAft>
              <a:buClr>
                <a:srgbClr val="000000"/>
              </a:buClr>
              <a:buSzPts val="1500"/>
              <a:buFont typeface="Arial"/>
              <a:buAutoNum type="arabicPeriod"/>
            </a:pPr>
            <a:r>
              <a:rPr lang="ar-EG" sz="2000" dirty="0">
                <a:solidFill>
                  <a:schemeClr val="dk1"/>
                </a:solidFill>
                <a:latin typeface="Open Sans"/>
                <a:ea typeface="Open Sans"/>
                <a:cs typeface="Open Sans"/>
                <a:sym typeface="Open Sans"/>
              </a:rPr>
              <a:t>تجربة-القبول-</a:t>
            </a:r>
            <a:r>
              <a:rPr lang="ar-EG" sz="2000" dirty="0" err="1">
                <a:solidFill>
                  <a:schemeClr val="dk1"/>
                </a:solidFill>
                <a:latin typeface="Open Sans"/>
                <a:ea typeface="Open Sans"/>
                <a:cs typeface="Open Sans"/>
                <a:sym typeface="Open Sans"/>
              </a:rPr>
              <a:t>الشامل.موريتانيا</a:t>
            </a:r>
            <a:r>
              <a:rPr lang="ar-EG" sz="2000" dirty="0">
                <a:solidFill>
                  <a:schemeClr val="dk1"/>
                </a:solidFill>
                <a:latin typeface="Open Sans"/>
                <a:ea typeface="Open Sans"/>
                <a:cs typeface="Open Sans"/>
                <a:sym typeface="Open Sans"/>
              </a:rPr>
              <a:t> </a:t>
            </a:r>
            <a:br>
              <a:rPr lang="ar-EG" sz="2000" dirty="0">
                <a:solidFill>
                  <a:schemeClr val="dk1"/>
                </a:solidFill>
                <a:latin typeface="Open Sans"/>
                <a:ea typeface="Open Sans"/>
                <a:cs typeface="Open Sans"/>
                <a:sym typeface="Open Sans"/>
              </a:rPr>
            </a:br>
            <a:endParaRPr lang="ar-EG" sz="2000" dirty="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54" name="Google Shape;254;p13"/>
          <p:cNvSpPr/>
          <p:nvPr/>
        </p:nvSpPr>
        <p:spPr>
          <a:xfrm>
            <a:off x="0" y="1420893"/>
            <a:ext cx="1450854" cy="4929295"/>
          </a:xfrm>
          <a:prstGeom prst="rect">
            <a:avLst/>
          </a:prstGeom>
          <a:noFill/>
          <a:ln>
            <a:noFill/>
          </a:ln>
        </p:spPr>
        <p:txBody>
          <a:bodyPr spcFirstLastPara="1" wrap="square" lIns="0" tIns="0" rIns="0" bIns="0" anchor="t" anchorCtr="0">
            <a:normAutofit/>
          </a:bodyPr>
          <a:lstStyle/>
          <a:p>
            <a:pPr marL="0" marR="0" lvl="0" indent="0" algn="r" rtl="1">
              <a:spcBef>
                <a:spcPts val="0"/>
              </a:spcBef>
              <a:spcAft>
                <a:spcPts val="0"/>
              </a:spcAft>
              <a:buNone/>
            </a:pPr>
            <a:r>
              <a:rPr lang="ar-EG" sz="2000" dirty="0">
                <a:solidFill>
                  <a:srgbClr val="000000"/>
                </a:solidFill>
                <a:latin typeface="Open Sans"/>
                <a:ea typeface="Open Sans"/>
                <a:cs typeface="Open Sans"/>
                <a:sym typeface="Open Sans"/>
              </a:rPr>
              <a:t>الأرمينية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الأوريا</a:t>
            </a:r>
          </a:p>
          <a:p>
            <a:pPr marL="0" marR="0" lvl="0" indent="0" algn="r" rtl="1">
              <a:spcBef>
                <a:spcPts val="2000"/>
              </a:spcBef>
              <a:spcAft>
                <a:spcPts val="0"/>
              </a:spcAft>
              <a:buNone/>
            </a:pPr>
            <a:r>
              <a:rPr lang="ar-EG" sz="2000" dirty="0" err="1">
                <a:solidFill>
                  <a:srgbClr val="000000"/>
                </a:solidFill>
                <a:latin typeface="Open Sans"/>
                <a:ea typeface="Open Sans"/>
                <a:cs typeface="Open Sans"/>
                <a:sym typeface="Open Sans"/>
              </a:rPr>
              <a:t>الجيورجية</a:t>
            </a:r>
            <a:endParaRPr lang="ar-EG" sz="2000" dirty="0">
              <a:solidFill>
                <a:srgbClr val="000000"/>
              </a:solidFill>
              <a:latin typeface="Open Sans"/>
              <a:ea typeface="Open Sans"/>
              <a:cs typeface="Open Sans"/>
              <a:sym typeface="Open Sans"/>
            </a:endParaRP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الكورية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المالايالامية            </a:t>
            </a:r>
            <a:endParaRPr lang="he-IL" sz="800" dirty="0">
              <a:solidFill>
                <a:srgbClr val="000000"/>
              </a:solidFill>
              <a:latin typeface="Open Sans"/>
              <a:ea typeface="Open Sans"/>
              <a:cs typeface="Open Sans"/>
              <a:sym typeface="Open Sans"/>
            </a:endParaRP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العربية</a:t>
            </a:r>
            <a:br>
              <a:rPr lang="ar-EG" sz="2000" dirty="0">
                <a:solidFill>
                  <a:srgbClr val="000000"/>
                </a:solidFill>
                <a:latin typeface="Open Sans"/>
                <a:ea typeface="Open Sans"/>
                <a:cs typeface="Open Sans"/>
                <a:sym typeface="Open Sans"/>
              </a:rPr>
            </a:br>
            <a:endParaRPr lang="ar-EG"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أمثلة على البريد الإلكتروني المدوّل</a:t>
            </a:r>
          </a:p>
        </p:txBody>
      </p:sp>
      <p:sp>
        <p:nvSpPr>
          <p:cNvPr id="260" name="Google Shape;260;p14"/>
          <p:cNvSpPr/>
          <p:nvPr/>
        </p:nvSpPr>
        <p:spPr>
          <a:xfrm>
            <a:off x="2032642" y="1418166"/>
            <a:ext cx="6791318" cy="4929295"/>
          </a:xfrm>
          <a:prstGeom prst="rect">
            <a:avLst/>
          </a:prstGeom>
          <a:noFill/>
          <a:ln>
            <a:noFill/>
          </a:ln>
        </p:spPr>
        <p:txBody>
          <a:bodyPr spcFirstLastPara="1" wrap="square" lIns="0" tIns="0" rIns="0" bIns="0" anchor="t" anchorCtr="0">
            <a:normAutofit/>
          </a:bodyPr>
          <a:lstStyle/>
          <a:p>
            <a:pPr marL="457200" marR="0" lvl="0" indent="-277813" algn="r" rtl="1">
              <a:spcBef>
                <a:spcPts val="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Էլփոստ-թեստ@համընդհանուր-ընկալում-թեստ.հայ</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电子邮件测试@普遍适用测试.我爱你</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ईमेल-परीक्षण@सार्वभौमिक-स्वीकृति-परीक्षण.संगठन</a:t>
            </a:r>
            <a:r>
              <a:rPr lang="en-US" sz="2000" dirty="0">
                <a:solidFill>
                  <a:srgbClr val="000000"/>
                </a:solidFill>
                <a:latin typeface="Times New Roman"/>
                <a:ea typeface="Times New Roman"/>
                <a:cs typeface="Times New Roman"/>
                <a:sym typeface="Times New Roman"/>
              </a:rPr>
              <a:t>  </a:t>
            </a:r>
          </a:p>
          <a:p>
            <a:pPr marL="457200" marR="0" lvl="0" indent="-277813" algn="r" rtl="1">
              <a:spcBef>
                <a:spcPts val="2000"/>
              </a:spcBef>
              <a:spcAft>
                <a:spcPts val="0"/>
              </a:spcAft>
              <a:buClr>
                <a:srgbClr val="000000"/>
              </a:buClr>
              <a:buSzPts val="1500"/>
              <a:buFont typeface="Arial"/>
              <a:buAutoNum type="arabicPeriod"/>
            </a:pPr>
            <a:r>
              <a:rPr lang="ar-EG" sz="2000" dirty="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ηλεκτρονικό-μήνυμ</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δοκιμή@κ</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θολική</a:t>
            </a:r>
            <a:r>
              <a:rPr lang="en-US" sz="2000" dirty="0">
                <a:solidFill>
                  <a:srgbClr val="000000"/>
                </a:solidFill>
                <a:latin typeface="Times New Roman"/>
                <a:ea typeface="Times New Roman"/>
                <a:cs typeface="Times New Roman"/>
                <a:sym typeface="Times New Roman"/>
              </a:rPr>
              <a:t>-απ</a:t>
            </a:r>
            <a:r>
              <a:rPr lang="en-US" sz="2000" dirty="0" err="1">
                <a:solidFill>
                  <a:srgbClr val="000000"/>
                </a:solidFill>
                <a:latin typeface="Times New Roman"/>
                <a:ea typeface="Times New Roman"/>
                <a:cs typeface="Times New Roman"/>
                <a:sym typeface="Times New Roman"/>
              </a:rPr>
              <a:t>οδοχή-δοκιμή.ευ</a:t>
            </a:r>
            <a:r>
              <a:rPr lang="en-US" sz="2000" dirty="0">
                <a:solidFill>
                  <a:srgbClr val="000000"/>
                </a:solidFill>
                <a:latin typeface="Times New Roman"/>
                <a:ea typeface="Times New Roman"/>
                <a:cs typeface="Times New Roman"/>
                <a:sym typeface="Times New Roman"/>
              </a:rPr>
              <a:t>  </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மின்னஞ்சல்-சோதனை@பொது-ஏற்பு-சோதனை.சிங்கப்பூர்</a:t>
            </a:r>
            <a:endParaRPr lang="en-US" sz="2000" dirty="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61" name="Google Shape;261;p14"/>
          <p:cNvSpPr/>
          <p:nvPr/>
        </p:nvSpPr>
        <p:spPr>
          <a:xfrm>
            <a:off x="0" y="1418167"/>
            <a:ext cx="1450854" cy="4929295"/>
          </a:xfrm>
          <a:prstGeom prst="rect">
            <a:avLst/>
          </a:prstGeom>
          <a:noFill/>
          <a:ln>
            <a:noFill/>
          </a:ln>
        </p:spPr>
        <p:txBody>
          <a:bodyPr spcFirstLastPara="1" wrap="square" lIns="0" tIns="0" rIns="0" bIns="0" anchor="t" anchorCtr="0">
            <a:normAutofit/>
          </a:bodyPr>
          <a:lstStyle/>
          <a:p>
            <a:pPr marL="0" marR="0" lvl="0" indent="0" algn="r" rtl="1">
              <a:spcBef>
                <a:spcPts val="0"/>
              </a:spcBef>
              <a:spcAft>
                <a:spcPts val="0"/>
              </a:spcAft>
              <a:buNone/>
            </a:pPr>
            <a:r>
              <a:rPr lang="ar-EG" sz="2000" dirty="0">
                <a:solidFill>
                  <a:srgbClr val="000000"/>
                </a:solidFill>
                <a:latin typeface="Open Sans"/>
                <a:ea typeface="Open Sans"/>
                <a:cs typeface="Open Sans"/>
                <a:sym typeface="Open Sans"/>
              </a:rPr>
              <a:t>الأرمينية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الصينية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الديفنجارية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العربية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الأغريقية            </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التاميل</a:t>
            </a:r>
            <a:br>
              <a:rPr lang="ar-EG" sz="2000" dirty="0">
                <a:solidFill>
                  <a:srgbClr val="000000"/>
                </a:solidFill>
                <a:latin typeface="Open Sans"/>
                <a:ea typeface="Open Sans"/>
                <a:cs typeface="Open Sans"/>
                <a:sym typeface="Open Sans"/>
              </a:rPr>
            </a:br>
            <a:endParaRPr lang="ar-EG"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ما هو القبول الشامل </a:t>
            </a:r>
            <a:r>
              <a:rPr lang="en-US" sz="2800" dirty="0"/>
              <a:t>UA)</a:t>
            </a:r>
            <a:r>
              <a:rPr lang="he-IL" sz="2800" dirty="0"/>
              <a:t>)</a:t>
            </a:r>
            <a:r>
              <a:rPr lang="ar-EG" sz="2800" dirty="0"/>
              <a:t>؟</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على الرغم من تطور نظام اسم النطاق </a:t>
            </a:r>
            <a:r>
              <a:rPr lang="en-US" sz="1800" dirty="0"/>
              <a:t>DNS)</a:t>
            </a:r>
            <a:r>
              <a:rPr lang="he-IL" sz="1800" dirty="0"/>
              <a:t>)</a:t>
            </a:r>
            <a:r>
              <a:rPr lang="ar-EG" sz="1800" dirty="0"/>
              <a:t>، إلا أن عمليات التحقق التي تستخدمها العديد من تطبيقات البرامج للتحقق من صحة أسماء النطاقات وعناوين البريد الإلكتروني لا تزال قديمة</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ليست كل بوابات الإنترنت بالإضافة إلى ذلك مبرمجة لفتح حساب مستخدم بعنوان بريد إلكتروني ذي صلة، مما يترك العديد من الأشخاص غير قادرين على التنقل عبر الإنترنت باستخدام لغتهم وهويتهم على الإنترنت التي يختارونها</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 يحل القبول الشامل </a:t>
            </a:r>
            <a:r>
              <a:rPr lang="en-US" sz="1800" dirty="0"/>
              <a:t>UA</a:t>
            </a:r>
            <a:r>
              <a:rPr lang="ar-EG" sz="1800" dirty="0"/>
              <a:t> الذي يعتبر أفضل ممارسات الامتثال التقني هذه المشكلات من خلال ضمان إمكانية استخدام كافة أسماء النطاقات وعناوين البريد الإلكتروني الصالحة، بغض النظر عن النص أو اللغة أو طول الأحرف، على حد سواء بواسطة كافة التطبيقات والأجهزة والأنظمة التي تدعم الإنترنت</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مثال على إحدى مشكلات القبول الشامل </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UA</a:t>
            </a:r>
          </a:p>
        </p:txBody>
      </p:sp>
      <p:sp>
        <p:nvSpPr>
          <p:cNvPr id="279" name="Google Shape;279;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r" rtl="1">
              <a:lnSpc>
                <a:spcPct val="140000"/>
              </a:lnSpc>
              <a:spcBef>
                <a:spcPts val="0"/>
              </a:spcBef>
              <a:spcAft>
                <a:spcPts val="0"/>
              </a:spcAft>
              <a:buNone/>
            </a:pPr>
            <a:r>
              <a:rPr lang="ar-EG" sz="180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يُرفض البريد الإلكتروني الصالح من خلال نموذج مستخدم على موقع ويب ويُعرض بشكل غير صحيح من اليسار إلى اليمين بدلًا من اليمين إلى اليسار:</a:t>
            </a:r>
          </a:p>
        </p:txBody>
      </p:sp>
      <p:pic>
        <p:nvPicPr>
          <p:cNvPr id="280" name="Google Shape;280;p17"/>
          <p:cNvPicPr preferRelativeResize="0"/>
          <p:nvPr/>
        </p:nvPicPr>
        <p:blipFill rotWithShape="1">
          <a:blip r:embed="rId3">
            <a:alphaModFix/>
          </a:blip>
          <a:srcRect/>
          <a:stretch/>
        </p:blipFill>
        <p:spPr>
          <a:xfrm>
            <a:off x="124286" y="2813754"/>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TotalTime>
  <Words>2877</Words>
  <Application>Microsoft Macintosh PowerPoint</Application>
  <PresentationFormat>On-screen Show (4:3)</PresentationFormat>
  <Paragraphs>354</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Open Sans Light</vt:lpstr>
      <vt:lpstr>Merriweather Sans</vt:lpstr>
      <vt:lpstr>Source Sans Pro Light</vt:lpstr>
      <vt:lpstr>Times New Roman</vt:lpstr>
      <vt:lpstr>Calibri</vt:lpstr>
      <vt:lpstr>Arial</vt:lpstr>
      <vt:lpstr>Open Sans</vt:lpstr>
      <vt:lpstr>Noto Sans Symbols</vt:lpstr>
      <vt:lpstr>Office Theme</vt:lpstr>
      <vt:lpstr>المنهج الأكاديمي للقبول الشامل (UA) لأسماء النطاقات وعناوين البريد الإلكتروني</vt:lpstr>
      <vt:lpstr>أهلًا وسهلًا!</vt:lpstr>
      <vt:lpstr> تطور اسم النطاق وأنظمة البريد الإلكتروني</vt:lpstr>
      <vt:lpstr>نطاقات المستوى الأعلى لرمز البلد بأسماء النطاقات المدوّلة IDN (ccTLD)</vt:lpstr>
      <vt:lpstr>نطاقات المستوى الأعلى العامة (gTLD) بأسماء النطاقات المدوّلة IDN</vt:lpstr>
      <vt:lpstr>أمثلة على أسماء النطاقات المدوّلة IDN</vt:lpstr>
      <vt:lpstr>أمثلة على البريد الإلكتروني المدوّل</vt:lpstr>
      <vt:lpstr>ما هو القبول الشامل UA))؟</vt:lpstr>
      <vt:lpstr>مثال على إحدى مشكلات القبول الشامل UA</vt:lpstr>
      <vt:lpstr>أمثلة على الفئات المتأثرة بالقبول الشامل UA</vt:lpstr>
      <vt:lpstr>هدف القبول الشامل UA وتأثيره</vt:lpstr>
      <vt:lpstr>لماذا يعتبر القبول الشامل UA مهمًا؟</vt:lpstr>
      <vt:lpstr> جعل التطبيقات جاهزة للقبول الشامل UA</vt:lpstr>
      <vt:lpstr>دعوة لاتخاذ اللازم</vt:lpstr>
      <vt:lpstr>دعوة لاتخاذ اللازم</vt:lpstr>
      <vt:lpstr>الأهداف الرئيسية للمناهج الأكاديمية للقبول الشامل UA</vt:lpstr>
      <vt:lpstr>اعتبارات تصميم المناهج</vt:lpstr>
      <vt:lpstr>الوحدات المقترحة</vt:lpstr>
      <vt:lpstr>الوحدة 1: أساسيات برمجة Unicode</vt:lpstr>
      <vt:lpstr>الوحدة 2: برمجة Unicode المتقدمة</vt:lpstr>
      <vt:lpstr>الوحدة 3: Unicode في بُنى البيانات والخوارزميات</vt:lpstr>
      <vt:lpstr>الوحدة 4: Unicode في أنظمة إدارة قواعد البيانات</vt:lpstr>
      <vt:lpstr>الوحدة 5: تقديم أسماء النطاقات المدوّلة (IDN)</vt:lpstr>
      <vt:lpstr>الوحدة 6: البرمجة باستخدام أسماء النطاقات المدوّلة (IDN)</vt:lpstr>
      <vt:lpstr>الوحدة 7: موضوعات متقدمة لأسماء النطاقات المدوّلة (IDN)</vt:lpstr>
      <vt:lpstr>الوحدة 8: تدويل عناوين البريد الإلكتروني (EAI)</vt:lpstr>
      <vt:lpstr>الوحدة 9: البرمجة لتدويل عناوين البريد الإلكتروني (EAI)</vt:lpstr>
      <vt:lpstr>الوحدة 10: معالجة أسماء النطاقات المدوّلة IDN وتدويل عناوين البريد الإلكتروني EAI في تطبيقات الهاتف المحمول</vt:lpstr>
      <vt:lpstr>الوحدة 11: أمن أسماء النطاقات المدوّلة IDN</vt:lpstr>
      <vt:lpstr>الوحدة 12: دعم Unicode في أنظمة التشغيل</vt:lpstr>
      <vt:lpstr>المهام خلال المقررات الدراسية المتأثرة</vt:lpstr>
      <vt:lpstr>موارد لدعم تحديث المناهج</vt:lpstr>
      <vt:lpstr> شارك في القبول الشامل UA!</vt:lpstr>
      <vt:lpstr>المشاركة مع ICANN – برامج الزمالة والجيل القادم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52</cp:revision>
  <dcterms:created xsi:type="dcterms:W3CDTF">2016-03-09T19:41:20Z</dcterms:created>
  <dcterms:modified xsi:type="dcterms:W3CDTF">2024-02-15T21:30:38Z</dcterms:modified>
</cp:coreProperties>
</file>