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62" r:id="rId4"/>
    <p:sldId id="266" r:id="rId5"/>
    <p:sldId id="267" r:id="rId6"/>
    <p:sldId id="268" r:id="rId7"/>
    <p:sldId id="269" r:id="rId8"/>
    <p:sldId id="270" r:id="rId9"/>
    <p:sldId id="272" r:id="rId10"/>
    <p:sldId id="1372" r:id="rId11"/>
    <p:sldId id="1373" r:id="rId12"/>
    <p:sldId id="1374" r:id="rId13"/>
    <p:sldId id="1375" r:id="rId14"/>
    <p:sldId id="1371" r:id="rId15"/>
    <p:sldId id="1370" r:id="rId16"/>
    <p:sldId id="631" r:id="rId17"/>
    <p:sldId id="632" r:id="rId18"/>
    <p:sldId id="633" r:id="rId19"/>
    <p:sldId id="620" r:id="rId20"/>
    <p:sldId id="619" r:id="rId21"/>
    <p:sldId id="621" r:id="rId22"/>
    <p:sldId id="622" r:id="rId23"/>
    <p:sldId id="623" r:id="rId24"/>
    <p:sldId id="624" r:id="rId25"/>
    <p:sldId id="626" r:id="rId26"/>
    <p:sldId id="625" r:id="rId27"/>
    <p:sldId id="627" r:id="rId28"/>
    <p:sldId id="628" r:id="rId29"/>
    <p:sldId id="629" r:id="rId30"/>
    <p:sldId id="630" r:id="rId31"/>
    <p:sldId id="635" r:id="rId32"/>
    <p:sldId id="634" r:id="rId33"/>
    <p:sldId id="1376" r:id="rId34"/>
    <p:sldId id="1377"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erriweather Sans" pitchFamily="2" charset="77"/>
      <p:regular r:id="rId41"/>
      <p:bold r:id="rId42"/>
      <p:italic r:id="rId43"/>
      <p:boldItalic r:id="rId44"/>
    </p:embeddedFont>
    <p:embeddedFont>
      <p:font typeface="Noto Sans Symbols" panose="020B0702040504020204" pitchFamily="34" charset="0"/>
      <p:regular r:id="rId45"/>
      <p:bold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Source Sans Pro Light" panose="020B0403030403020204" pitchFamily="34" charset="77"/>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8"/>
    <p:restoredTop sz="94694"/>
  </p:normalViewPr>
  <p:slideViewPr>
    <p:cSldViewPr snapToGrid="0">
      <p:cViewPr varScale="1">
        <p:scale>
          <a:sx n="117" d="100"/>
          <a:sy n="117" d="100"/>
        </p:scale>
        <p:origin x="1296" y="152"/>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4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29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54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6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39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23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19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65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41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1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8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06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1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885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asg.tech/download/uasg-028-considerations-for-naming-internationalized-email-mailboxes-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uasg.tech/eai-certific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UAProgram@icann.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84026"/>
            <a:ext cx="6861561" cy="1013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fr-FR" sz="1800" b="0" i="0" u="none" strike="noStrike" cap="none" dirty="0">
                <a:solidFill>
                  <a:srgbClr val="FAFAFA"/>
                </a:solidFill>
                <a:latin typeface="Open Sans Light"/>
                <a:ea typeface="Open Sans Light"/>
                <a:cs typeface="Open Sans Light"/>
                <a:sym typeface="Open Sans Light"/>
              </a:rPr>
              <a:t>[Nom du présentateur]  </a:t>
            </a:r>
          </a:p>
          <a:p>
            <a:pPr marL="0" marR="0" lvl="0" indent="0" algn="l" rtl="0">
              <a:spcBef>
                <a:spcPts val="0"/>
              </a:spcBef>
              <a:spcAft>
                <a:spcPts val="0"/>
              </a:spcAft>
              <a:buClr>
                <a:srgbClr val="FAFAFA"/>
              </a:buClr>
              <a:buSzPts val="1800"/>
              <a:buFont typeface="Arial"/>
              <a:buNone/>
            </a:pPr>
            <a:r>
              <a:rPr lang="fr-FR" sz="1800" b="0" i="0" u="none" strike="noStrike" cap="none" dirty="0">
                <a:solidFill>
                  <a:srgbClr val="FAFAFA"/>
                </a:solidFill>
                <a:latin typeface="Open Sans Light"/>
                <a:ea typeface="Open Sans Light"/>
                <a:cs typeface="Open Sans Light"/>
                <a:sym typeface="Open Sans Light"/>
              </a:rPr>
              <a:t>Atelier sur le programme d'études pour la journée de l’</a:t>
            </a:r>
            <a:r>
              <a:rPr lang="fr-FR" sz="1800"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UA</a:t>
            </a:r>
            <a:r>
              <a:rPr lang="fr-FR" sz="1800" b="0" i="0" u="none" strike="noStrike" cap="none" dirty="0">
                <a:solidFill>
                  <a:srgbClr val="FAFAFA"/>
                </a:solidFill>
                <a:latin typeface="Open Sans Light"/>
                <a:ea typeface="Open Sans Light"/>
                <a:cs typeface="Open Sans Light"/>
                <a:sym typeface="Open Sans Light"/>
              </a:rPr>
              <a:t>  </a:t>
            </a:r>
          </a:p>
          <a:p>
            <a:pPr marL="0" marR="0" lvl="0" indent="0" algn="l" rtl="0">
              <a:spcBef>
                <a:spcPts val="0"/>
              </a:spcBef>
              <a:spcAft>
                <a:spcPts val="0"/>
              </a:spcAft>
              <a:buClr>
                <a:srgbClr val="FAFAFA"/>
              </a:buClr>
              <a:buSzPts val="1800"/>
              <a:buFont typeface="Arial"/>
              <a:buNone/>
            </a:pPr>
            <a:r>
              <a:rPr lang="fr-FR" sz="1800" b="0" i="0" u="none" strike="noStrike" cap="none" dirty="0">
                <a:solidFill>
                  <a:srgbClr val="FAFAFA"/>
                </a:solidFill>
                <a:latin typeface="Open Sans Light"/>
                <a:ea typeface="Open Sans Light"/>
                <a:cs typeface="Open Sans Light"/>
                <a:sym typeface="Open Sans Light"/>
              </a:rPr>
              <a:t>[Jour, mois] 2024</a:t>
            </a:r>
          </a:p>
        </p:txBody>
      </p:sp>
      <p:sp>
        <p:nvSpPr>
          <p:cNvPr id="82" name="Google Shape;82;p1"/>
          <p:cNvSpPr txBox="1">
            <a:spLocks noGrp="1"/>
          </p:cNvSpPr>
          <p:nvPr>
            <p:ph type="title"/>
          </p:nvPr>
        </p:nvSpPr>
        <p:spPr>
          <a:xfrm>
            <a:off x="473076" y="4060705"/>
            <a:ext cx="8261849" cy="1154765"/>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0"/>
              </a:spcBef>
              <a:spcAft>
                <a:spcPts val="0"/>
              </a:spcAft>
              <a:buClr>
                <a:srgbClr val="262626"/>
              </a:buClr>
              <a:buSzPts val="3200"/>
              <a:buFont typeface="Open Sans"/>
              <a:buNone/>
            </a:pPr>
            <a:r>
              <a:rPr lang="fr-FR" sz="2800" dirty="0"/>
              <a:t>Programme d’études sur l’acceptation universelle (UA) des noms de domaine et adresses e-mail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Exemples de catégories affectées par l’UA</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Les noms de domaine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qui</a:t>
            </a:r>
            <a:r>
              <a:rPr lang="fr-FR" sz="1800"/>
              <a:t> risquent de ne pas fonctionner dans les applications :</a:t>
            </a:r>
          </a:p>
          <a:p>
            <a:pPr marL="548640" lvl="1" indent="-182880" algn="l" rtl="0">
              <a:spcBef>
                <a:spcPts val="360"/>
              </a:spcBef>
              <a:spcAft>
                <a:spcPts val="0"/>
              </a:spcAft>
              <a:buSzPts val="1530"/>
              <a:buChar char="*"/>
            </a:pPr>
            <a:r>
              <a:rPr lang="fr-FR" sz="1800"/>
              <a:t>ASCII : 	example.</a:t>
            </a:r>
            <a:r>
              <a:rPr lang="fr-FR" sz="1800">
                <a:solidFill>
                  <a:srgbClr val="FF0000"/>
                </a:solidFill>
              </a:rPr>
              <a:t>sky</a:t>
            </a:r>
          </a:p>
          <a:p>
            <a:pPr marL="548640" lvl="1" indent="-182880" algn="l" rtl="0">
              <a:spcBef>
                <a:spcPts val="360"/>
              </a:spcBef>
              <a:spcAft>
                <a:spcPts val="0"/>
              </a:spcAft>
              <a:buSzPts val="1530"/>
              <a:buChar char="*"/>
            </a:pPr>
            <a:r>
              <a:rPr lang="fr-FR" sz="1800"/>
              <a:t>ASCII :</a:t>
            </a:r>
            <a:r>
              <a:rPr lang="fr-FR"/>
              <a:t> </a:t>
            </a:r>
            <a:r>
              <a:rPr lang="fr-FR" sz="1800"/>
              <a:t>exemple.</a:t>
            </a:r>
            <a:r>
              <a:rPr lang="fr-FR" sz="1800">
                <a:solidFill>
                  <a:srgbClr val="FF0000"/>
                </a:solidFill>
              </a:rPr>
              <a:t>engineering</a:t>
            </a:r>
          </a:p>
          <a:p>
            <a:pPr marL="548640" lvl="1" indent="-182880" algn="l" rtl="0">
              <a:spcBef>
                <a:spcPts val="480"/>
              </a:spcBef>
              <a:spcAft>
                <a:spcPts val="0"/>
              </a:spcAft>
              <a:buSzPts val="1530"/>
              <a:buChar char="*"/>
            </a:pPr>
            <a:r>
              <a:rPr lang="fr-FR" sz="1800">
                <a:solidFill>
                  <a:schemeClr val="dk1"/>
                </a:solidFill>
              </a:rPr>
              <a:t>Unicode :</a:t>
            </a:r>
            <a:r>
              <a:rPr lang="fr-FR" sz="1800">
                <a:solidFill>
                  <a:srgbClr val="FF0000"/>
                </a:solidFill>
              </a:rPr>
              <a:t>	</a:t>
            </a:r>
            <a:r>
              <a:rPr lang="fr-FR" sz="2400">
                <a:solidFill>
                  <a:srgbClr val="FF0000"/>
                </a:solidFill>
              </a:rPr>
              <a:t>คน.ไทย</a:t>
            </a:r>
          </a:p>
          <a:p>
            <a:pPr marL="274320" lvl="0" indent="-182880" algn="l" rtl="0">
              <a:spcBef>
                <a:spcPts val="360"/>
              </a:spcBef>
              <a:spcAft>
                <a:spcPts val="0"/>
              </a:spcAft>
              <a:buClr>
                <a:schemeClr val="accent3"/>
              </a:buClr>
              <a:buSzPts val="1530"/>
              <a:buFont typeface="Merriweather Sans"/>
              <a:buChar char="*"/>
            </a:pPr>
            <a:r>
              <a:rPr lang="fr-FR" sz="1800"/>
              <a:t>Les adresses électroniques internationalisées (EAI)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qui</a:t>
            </a:r>
            <a:r>
              <a:rPr lang="fr-FR" sz="1800"/>
              <a:t> risquent de ne pas fonctionner dans les applications : </a:t>
            </a:r>
          </a:p>
          <a:p>
            <a:pPr marL="548640" lvl="1" indent="-182880" algn="l" rtl="0">
              <a:spcBef>
                <a:spcPts val="360"/>
              </a:spcBef>
              <a:spcAft>
                <a:spcPts val="0"/>
              </a:spcAft>
              <a:buSzPts val="1530"/>
              <a:buChar char="*"/>
            </a:pPr>
            <a:r>
              <a:rPr lang="fr-FR" sz="1800"/>
              <a:t>Unicode :	marc@</a:t>
            </a:r>
            <a:r>
              <a:rPr lang="fr-FR" sz="1800">
                <a:solidFill>
                  <a:srgbClr val="FF0000"/>
                </a:solidFill>
              </a:rPr>
              <a:t>société</a:t>
            </a:r>
            <a:r>
              <a:rPr lang="fr-FR" sz="1800"/>
              <a:t>.org</a:t>
            </a:r>
          </a:p>
          <a:p>
            <a:pPr marL="548640" lvl="1" indent="-182880" algn="l" rtl="0">
              <a:spcBef>
                <a:spcPts val="360"/>
              </a:spcBef>
              <a:spcAft>
                <a:spcPts val="0"/>
              </a:spcAft>
              <a:buSzPts val="1530"/>
              <a:buChar char="*"/>
            </a:pPr>
            <a:r>
              <a:rPr lang="fr-FR" sz="1800"/>
              <a:t>Unicode :	</a:t>
            </a:r>
            <a:r>
              <a:rPr lang="fr-FR" sz="1800">
                <a:solidFill>
                  <a:srgbClr val="FF0000"/>
                </a:solidFill>
              </a:rPr>
              <a:t>测试</a:t>
            </a:r>
            <a:r>
              <a:rPr lang="fr-FR" sz="1800"/>
              <a:t>@example.com</a:t>
            </a:r>
          </a:p>
          <a:p>
            <a:pPr marL="548640" lvl="1" indent="-182880" algn="l" rtl="0">
              <a:spcBef>
                <a:spcPts val="360"/>
              </a:spcBef>
              <a:spcAft>
                <a:spcPts val="0"/>
              </a:spcAft>
              <a:buSzPts val="1530"/>
              <a:buChar char="*"/>
            </a:pPr>
            <a:r>
              <a:rPr lang="fr-FR" sz="1800"/>
              <a:t>Unicode :	</a:t>
            </a:r>
            <a:r>
              <a:rPr lang="fr-FR" sz="1800">
                <a:solidFill>
                  <a:srgbClr val="FF0000"/>
                </a:solidFill>
              </a:rPr>
              <a:t>ईमेल@उदाहरण.भारत</a:t>
            </a:r>
          </a:p>
          <a:p>
            <a:pPr marL="548640" lvl="1" indent="-182880" algn="l" rtl="0">
              <a:spcBef>
                <a:spcPts val="360"/>
              </a:spcBef>
              <a:spcAft>
                <a:spcPts val="0"/>
              </a:spcAft>
              <a:buSzPts val="1530"/>
              <a:buChar char="*"/>
            </a:pPr>
            <a:r>
              <a:rPr lang="fr-FR" sz="1800"/>
              <a:t>Unicode :	</a:t>
            </a:r>
            <a:r>
              <a:rPr lang="fr-FR" sz="1800">
                <a:solidFill>
                  <a:srgbClr val="FF0000"/>
                </a:solidFill>
              </a:rPr>
              <a:t>ای-میل@ مثال.موقع  </a:t>
            </a:r>
            <a:r>
              <a:rPr lang="fr-FR" sz="1800">
                <a:solidFill>
                  <a:schemeClr val="dk1"/>
                </a:solidFill>
              </a:rPr>
              <a:t>(écrit de droite à gauche)</a:t>
            </a:r>
            <a:r>
              <a:rPr lang="fr-FR" sz="1800"/>
              <a:t>	</a:t>
            </a:r>
            <a:r>
              <a:rPr lang="fr-FR"/>
              <a:t>	</a:t>
            </a:r>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fr-FR" sz="1800"/>
              <a:t>L’</a:t>
            </a:r>
            <a:r>
              <a:rPr lang="fr-FR" sz="1800" b="1"/>
              <a:t>ASCII</a:t>
            </a:r>
            <a:r>
              <a:rPr lang="fr-FR" sz="1800"/>
              <a:t> est basé sur les lettres A-Z, a-z, les chiffres 0 à 9 et le tiret.</a:t>
            </a:r>
          </a:p>
          <a:p>
            <a:pPr marL="0" lvl="0" indent="0" algn="l" rtl="0">
              <a:spcBef>
                <a:spcPts val="400"/>
              </a:spcBef>
              <a:spcAft>
                <a:spcPts val="0"/>
              </a:spcAft>
              <a:buSzPts val="1700"/>
              <a:buNone/>
            </a:pPr>
            <a:r>
              <a:rPr lang="fr-FR" sz="1800"/>
              <a:t>L’</a:t>
            </a:r>
            <a:r>
              <a:rPr lang="fr-FR" sz="1800" b="1"/>
              <a:t>Unicode</a:t>
            </a:r>
            <a:r>
              <a:rPr lang="fr-FR" sz="1800"/>
              <a:t> prend en charge les caractères </a:t>
            </a:r>
            <a:r>
              <a:rPr lang="fr-F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de toutes les langues et de tous les scripts </a:t>
            </a:r>
            <a:r>
              <a:rPr lang="fr-FR" sz="1800"/>
              <a:t>du monde.</a:t>
            </a:r>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Objectif et effet de l’UA</a:t>
            </a:r>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fr-FR" sz="1800" b="1">
                <a:latin typeface="Open Sans Light"/>
                <a:ea typeface="Open Sans Light"/>
                <a:cs typeface="Open Sans Light"/>
                <a:sym typeface="Open Sans"/>
              </a:rPr>
              <a:t>Objectif</a:t>
            </a:r>
          </a:p>
          <a:p>
            <a:pPr marL="0" marR="0" lvl="0" indent="0" algn="ctr" rtl="0">
              <a:spcBef>
                <a:spcPts val="360"/>
              </a:spcBef>
              <a:spcAft>
                <a:spcPts val="0"/>
              </a:spcAft>
              <a:buClr>
                <a:schemeClr val="dk1"/>
              </a:buClr>
              <a:buSzPts val="1800"/>
              <a:buFont typeface="Arial"/>
              <a:buNone/>
            </a:pPr>
            <a:r>
              <a:rPr lang="fr-FR" sz="1800">
                <a:latin typeface="Open Sans Light"/>
                <a:ea typeface="Open Sans Light"/>
                <a:cs typeface="Open Sans Light"/>
                <a:sym typeface="Open Sans"/>
              </a:rPr>
              <a:t>Prise en charge de tous les noms de domaine et adresses de courrier électronique valides par toutes les applications logicielles.</a:t>
            </a: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fr-FR" sz="1800" b="1">
                <a:latin typeface="Open Sans Light"/>
                <a:ea typeface="Open Sans Light"/>
                <a:cs typeface="Open Sans Light"/>
                <a:sym typeface="Open Sans"/>
              </a:rPr>
              <a:t>Effet</a:t>
            </a:r>
          </a:p>
          <a:p>
            <a:pPr marL="0" marR="0" lvl="0" indent="0" algn="ctr" rtl="0">
              <a:spcBef>
                <a:spcPts val="360"/>
              </a:spcBef>
              <a:spcAft>
                <a:spcPts val="0"/>
              </a:spcAft>
              <a:buClr>
                <a:schemeClr val="dk1"/>
              </a:buClr>
              <a:buSzPts val="1800"/>
              <a:buFont typeface="Arial"/>
              <a:buNone/>
            </a:pPr>
            <a:r>
              <a:rPr lang="fr-FR" sz="1800">
                <a:latin typeface="Open Sans Light"/>
                <a:ea typeface="Open Sans Light"/>
                <a:cs typeface="Open Sans Light"/>
                <a:sym typeface="Open Sans"/>
              </a:rPr>
              <a:t>Promouvoir le choix des consommateurs, améliorer la concurrence et fournir un accès plus large aux utilisateurs finaux.</a:t>
            </a: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Pourquoi l’UA est-elle importante ?</a:t>
            </a:r>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fr-F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Grâce à l’UA, tous les internautes peuvent naviguer et communiquer sur Internet à l’aide de noms de domaine et d’adresses de courrier électronique de leur choix qui répondent au mieux à leurs intérêts, à leur activité, à leur culture, à leur langue et à leur script.</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fr-F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L’UA peut contribuer également à :</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promouvoir un Internet diversifié et multilingue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renforcer la concurrence, l’innovation et le choix des consommateurs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ouvrir des débouchés commerciaux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procurer des avantages professionnels aux développeurs et aux administrateurs de systèmes ;</a:t>
            </a:r>
          </a:p>
          <a:p>
            <a:pPr marL="274320" indent="-182880">
              <a:spcBef>
                <a:spcPts val="360"/>
              </a:spcBef>
              <a:buClr>
                <a:schemeClr val="accent3"/>
              </a:buClr>
              <a:buSzPts val="1530"/>
              <a:buFont typeface="Merriweather Sans"/>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faciliter la communication des gouvernements et décideurs avec leurs citoyens.</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Rendre les applications prêtes pour l’UA</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Prendre en charge tous les noms de domaine et toutes les adresses de courrier électronique :</a:t>
            </a:r>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Accepter : l’utilisateur peut saisir des caractères de son script local dans un champ de texte.</a:t>
            </a:r>
          </a:p>
          <a:p>
            <a:pPr marL="274320" lvl="0" indent="-182880" algn="l" rtl="0">
              <a:spcBef>
                <a:spcPts val="360"/>
              </a:spcBef>
              <a:spcAft>
                <a:spcPts val="0"/>
              </a:spcAft>
              <a:buClr>
                <a:schemeClr val="accent3"/>
              </a:buClr>
              <a:buSzPts val="1530"/>
              <a:buFont typeface="Merriweather Sans"/>
              <a:buChar char="*"/>
            </a:pPr>
            <a:r>
              <a:rPr lang="fr-FR" sz="1800"/>
              <a:t>Valider : le logiciel accepte les caractères et les reconnaît comme valides.</a:t>
            </a:r>
          </a:p>
          <a:p>
            <a:pPr marL="274320" lvl="0" indent="-182880" algn="l" rtl="0">
              <a:spcBef>
                <a:spcPts val="360"/>
              </a:spcBef>
              <a:spcAft>
                <a:spcPts val="0"/>
              </a:spcAft>
              <a:buClr>
                <a:schemeClr val="accent3"/>
              </a:buClr>
              <a:buSzPts val="1530"/>
              <a:buFont typeface="Merriweather Sans"/>
              <a:buChar char="*"/>
            </a:pPr>
            <a:r>
              <a:rPr lang="fr-FR" sz="1800"/>
              <a:t>Traiter : le système effectue des opérations avec les caractères.</a:t>
            </a:r>
          </a:p>
          <a:p>
            <a:pPr marL="274320" lvl="0" indent="-182880" algn="l" rtl="0">
              <a:spcBef>
                <a:spcPts val="360"/>
              </a:spcBef>
              <a:spcAft>
                <a:spcPts val="0"/>
              </a:spcAft>
              <a:buClr>
                <a:schemeClr val="accent3"/>
              </a:buClr>
              <a:buSzPts val="1530"/>
              <a:buFont typeface="Merriweather Sans"/>
              <a:buChar char="*"/>
            </a:pPr>
            <a:r>
              <a:rPr lang="fr-FR" sz="1800"/>
              <a:t>Stocker : la base de données peut stocker le texte sans l’altérer ou le corrompre.</a:t>
            </a:r>
          </a:p>
          <a:p>
            <a:pPr marL="274320" lvl="0" indent="-182880" algn="l" rtl="0">
              <a:spcBef>
                <a:spcPts val="360"/>
              </a:spcBef>
              <a:spcAft>
                <a:spcPts val="0"/>
              </a:spcAft>
              <a:buClr>
                <a:schemeClr val="accent3"/>
              </a:buClr>
              <a:buSzPts val="1530"/>
              <a:buFont typeface="Merriweather Sans"/>
              <a:buChar char="*"/>
            </a:pPr>
            <a:r>
              <a:rPr lang="fr-FR" sz="1800"/>
              <a:t>Afficher : lorsque les informations sont extraites de la base de données, elles sont affichées correctement.</a:t>
            </a:r>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Accepter</a:t>
                </a: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Valider</a:t>
                </a: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Stocker</a:t>
                </a: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Traiter</a:t>
                </a: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rgbClr val="000000"/>
                    </a:solidFill>
                    <a:latin typeface="Source Sans Pro Light"/>
                    <a:ea typeface="Source Sans Pro Light"/>
                    <a:cs typeface="Source Sans Pro Light"/>
                    <a:sym typeface="Source Sans Pro Light"/>
                  </a:rPr>
                  <a:t>Afficher</a:t>
                </a: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Appel à l’action </a:t>
            </a:r>
          </a:p>
        </p:txBody>
      </p:sp>
      <p:sp>
        <p:nvSpPr>
          <p:cNvPr id="267" name="Google Shape;267;p15"/>
          <p:cNvSpPr txBox="1">
            <a:spLocks noGrp="1"/>
          </p:cNvSpPr>
          <p:nvPr>
            <p:ph type="body" idx="1"/>
          </p:nvPr>
        </p:nvSpPr>
        <p:spPr>
          <a:xfrm>
            <a:off x="320041" y="942187"/>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dirty="0"/>
              <a:t>La </a:t>
            </a:r>
            <a:r>
              <a:rPr lang="fr-FR" sz="1800" dirty="0">
                <a:hlinkClick r:id="rId3"/>
              </a:rPr>
              <a:t>Résolution 133 (Rév. Bucarest, 2022)</a:t>
            </a:r>
            <a:r>
              <a:rPr lang="fr-FR" sz="1800" dirty="0"/>
              <a:t> de la Conférence de plénipotentiaires de l’Union internationale des télécommunications (UTI) porte sur le « rôle des administrations des États membres dans la gestion de noms de domaine (multilingues) internationalisés ».</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fr-FR" dirty="0"/>
              <a:t>Elle souligne :</a:t>
            </a:r>
          </a:p>
          <a:p>
            <a:pPr marL="1188720" lvl="2" indent="-182880"/>
            <a:r>
              <a:rPr lang="fr-FR" sz="1800" dirty="0"/>
              <a:t>que les noms IDN contribuent au développement durable en ce qu’ils favorisent une plus grande accessibilité et une utilisation accrue de l’Internet dans les langues locales ;</a:t>
            </a:r>
          </a:p>
          <a:p>
            <a:pPr marL="1188720" lvl="2" indent="-182880"/>
            <a:r>
              <a:rPr lang="fr-FR" sz="1800" dirty="0"/>
              <a:t>qu’il est nécessaire de continuer d’appliquer des solutions techniques pour améliorer la mise en œuvre des noms IDN.</a:t>
            </a:r>
          </a:p>
          <a:p>
            <a:pPr marL="731520" lvl="1" indent="-182880"/>
            <a:r>
              <a:rPr lang="fr-FR" dirty="0"/>
              <a:t>Elle reconnaît :</a:t>
            </a:r>
          </a:p>
          <a:p>
            <a:pPr marL="1188720" lvl="2" indent="-182880"/>
            <a:r>
              <a:rPr lang="fr-FR" sz="1800" dirty="0"/>
              <a:t>le rôle que jouent les gouvernements, les milieux techniques et d’autres parties prenantes pour faire progresser le multilinguisme, notamment l’introduction de noms de domaine internationalisés ;</a:t>
            </a:r>
          </a:p>
          <a:p>
            <a:pPr marL="1188720" lvl="2" indent="-182880"/>
            <a:r>
              <a:rPr lang="fr-FR" sz="1800" dirty="0"/>
              <a:t>l’importance que revêtent la participation de la communauté et l’échange d’informations pour permettre une meilleure compréhension des problèmes actuels et appuyer des solutions, en particulier dans les pays en développement.</a:t>
            </a:r>
          </a:p>
        </p:txBody>
      </p:sp>
    </p:spTree>
    <p:extLst>
      <p:ext uri="{BB962C8B-B14F-4D97-AF65-F5344CB8AC3E}">
        <p14:creationId xmlns:p14="http://schemas.microsoft.com/office/powerpoint/2010/main" val="356832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Appel à l’action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La </a:t>
            </a:r>
            <a:r>
              <a:rPr lang="fr-FR" sz="1800">
                <a:hlinkClick r:id="rId3"/>
              </a:rPr>
              <a:t>Résolution 133 (Rév. Bucarest, 2022)</a:t>
            </a:r>
            <a:r>
              <a:rPr lang="fr-FR" sz="1800"/>
              <a:t> de la Conférence de plénipotentiaires de l’Union internationale des télécommunications (UTI) porte sur le « rôle des administrations des États membres dans la gestion de noms de domaine (multilingues) internationalisés ».</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fr-FR"/>
              <a:t>Elle invite les États membres et les Membres des Secteurs :</a:t>
            </a:r>
          </a:p>
          <a:p>
            <a:pPr marL="1188720" lvl="2" indent="-182880"/>
            <a:r>
              <a:rPr lang="fr-FR" sz="1800"/>
              <a:t>à examiner les moyens de promouvoir davantage l’adoption de l’acceptation universelle des noms IDN et à collaborer et à se concerter avec les organisations et parties prenantes concernées, afin de permettre l’utilisation de ces noms IDN sur l’Internet.</a:t>
            </a:r>
          </a:p>
        </p:txBody>
      </p:sp>
    </p:spTree>
    <p:extLst>
      <p:ext uri="{BB962C8B-B14F-4D97-AF65-F5344CB8AC3E}">
        <p14:creationId xmlns:p14="http://schemas.microsoft.com/office/powerpoint/2010/main" val="248702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Principaux objectifs du programme de formation sur l’UA</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Introduction aux notions de base de l’internationalisation, notamment l’Unicode, les IDN et l’EAI.</a:t>
            </a:r>
          </a:p>
          <a:p>
            <a:pPr marL="274320" lvl="0" indent="-182880" algn="l" rtl="0">
              <a:spcBef>
                <a:spcPts val="0"/>
              </a:spcBef>
              <a:spcAft>
                <a:spcPts val="0"/>
              </a:spcAft>
              <a:buClr>
                <a:schemeClr val="accent3"/>
              </a:buClr>
              <a:buSzPts val="1530"/>
              <a:buFont typeface="Merriweather Sans"/>
              <a:buChar char="*"/>
            </a:pPr>
            <a:r>
              <a:rPr lang="fr-FR" sz="1800"/>
              <a:t>Mise en pratique des cas d’utilisation de l’UA, c’est-à-dire accepter, stocker, traiter, valider et afficher.</a:t>
            </a:r>
          </a:p>
          <a:p>
            <a:pPr marL="274320" lvl="0" indent="-182880" algn="l" rtl="0">
              <a:spcBef>
                <a:spcPts val="0"/>
              </a:spcBef>
              <a:spcAft>
                <a:spcPts val="0"/>
              </a:spcAft>
              <a:buClr>
                <a:schemeClr val="accent3"/>
              </a:buClr>
              <a:buSzPts val="1530"/>
              <a:buFont typeface="Merriweather Sans"/>
              <a:buChar char="*"/>
            </a:pPr>
            <a:r>
              <a:rPr lang="fr-FR" sz="1800"/>
              <a:t>Maîtrise des bibliothèques intégrées pour le traitement d’Unicode et des IDN.</a:t>
            </a:r>
          </a:p>
          <a:p>
            <a:pPr marL="274320" lvl="0" indent="-182880" algn="l" rtl="0">
              <a:spcBef>
                <a:spcPts val="0"/>
              </a:spcBef>
              <a:spcAft>
                <a:spcPts val="0"/>
              </a:spcAft>
              <a:buClr>
                <a:schemeClr val="accent3"/>
              </a:buClr>
              <a:buSzPts val="1530"/>
              <a:buFont typeface="Merriweather Sans"/>
              <a:buChar char="*"/>
            </a:pPr>
            <a:r>
              <a:rPr lang="fr-FR" sz="1800"/>
              <a:t>Approfondissement des connaissances techniques et compétences pratiques relatives aux normes ou RFC pour les IDN et l’EAI.</a:t>
            </a:r>
          </a:p>
          <a:p>
            <a:pPr marL="274320" lvl="0" indent="-182880" algn="l" rtl="0">
              <a:spcBef>
                <a:spcPts val="0"/>
              </a:spcBef>
              <a:spcAft>
                <a:spcPts val="0"/>
              </a:spcAft>
              <a:buClr>
                <a:schemeClr val="accent3"/>
              </a:buClr>
              <a:buSzPts val="1530"/>
              <a:buFont typeface="Merriweather Sans"/>
              <a:buChar char="*"/>
            </a:pPr>
            <a:r>
              <a:rPr lang="fr-FR" sz="1800"/>
              <a:t>Production de cas de test et de procédures permettant de vérifier la prise en charge de l’UA.</a:t>
            </a:r>
          </a:p>
        </p:txBody>
      </p:sp>
    </p:spTree>
    <p:extLst>
      <p:ext uri="{BB962C8B-B14F-4D97-AF65-F5344CB8AC3E}">
        <p14:creationId xmlns:p14="http://schemas.microsoft.com/office/powerpoint/2010/main" val="387885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Points à prendre en compte eu égard à la conception du cursus </a:t>
            </a:r>
          </a:p>
        </p:txBody>
      </p:sp>
      <p:sp>
        <p:nvSpPr>
          <p:cNvPr id="267" name="Google Shape;267;p15"/>
          <p:cNvSpPr txBox="1">
            <a:spLocks noGrp="1"/>
          </p:cNvSpPr>
          <p:nvPr>
            <p:ph type="body" idx="1"/>
          </p:nvPr>
        </p:nvSpPr>
        <p:spPr>
          <a:xfrm>
            <a:off x="320674" y="1318686"/>
            <a:ext cx="7761969"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fr-FR" sz="1800"/>
              <a:t>Couvrez les connaissances théoriques, les normes et les meilleures pratiques.</a:t>
            </a:r>
          </a:p>
          <a:p>
            <a:pPr marL="274320" lvl="0" indent="-182880">
              <a:spcBef>
                <a:spcPts val="0"/>
              </a:spcBef>
              <a:buSzPts val="1530"/>
            </a:pPr>
            <a:r>
              <a:rPr lang="fr-FR" sz="1800"/>
              <a:t>Développez des compétences pratiques en programmation.</a:t>
            </a:r>
          </a:p>
          <a:p>
            <a:pPr marL="274320" lvl="0" indent="-182880" algn="l" rtl="0">
              <a:spcBef>
                <a:spcPts val="0"/>
              </a:spcBef>
              <a:spcAft>
                <a:spcPts val="0"/>
              </a:spcAft>
              <a:buClr>
                <a:schemeClr val="accent3"/>
              </a:buClr>
              <a:buSzPts val="1530"/>
              <a:buFont typeface="Merriweather Sans"/>
              <a:buChar char="*"/>
            </a:pPr>
            <a:r>
              <a:rPr lang="fr-FR" sz="1800"/>
              <a:t>Élaborez des modules courts (microapprentissage) pour intégrer les concepts clés dans les cours existants :</a:t>
            </a:r>
          </a:p>
          <a:p>
            <a:pPr marL="731520" lvl="1" indent="-182880">
              <a:spcBef>
                <a:spcPts val="0"/>
              </a:spcBef>
            </a:pPr>
            <a:r>
              <a:rPr lang="fr-FR" sz="1600"/>
              <a:t>internationalisation à l’aide d’Unicode ;</a:t>
            </a:r>
          </a:p>
          <a:p>
            <a:pPr marL="731520" lvl="1" indent="-182880">
              <a:spcBef>
                <a:spcPts val="0"/>
              </a:spcBef>
            </a:pPr>
            <a:r>
              <a:rPr lang="fr-FR" sz="1600"/>
              <a:t>noms de domaine internationalisés ;</a:t>
            </a:r>
          </a:p>
          <a:p>
            <a:pPr marL="731520" lvl="1" indent="-182880">
              <a:spcBef>
                <a:spcPts val="0"/>
              </a:spcBef>
            </a:pPr>
            <a:r>
              <a:rPr lang="fr-FR" sz="1600"/>
              <a:t>internationalisation des adresses de courrier électronique.</a:t>
            </a:r>
          </a:p>
          <a:p>
            <a:pPr marL="274320" indent="-182880">
              <a:spcBef>
                <a:spcPts val="0"/>
              </a:spcBef>
            </a:pPr>
            <a:r>
              <a:rPr lang="fr-FR" sz="1800"/>
              <a:t>Répartissez les nouveaux concepts sur l’ensemble des cours pertinents.</a:t>
            </a:r>
          </a:p>
          <a:p>
            <a:pPr marL="274320" lvl="0" indent="-182880" algn="l" rtl="0">
              <a:spcBef>
                <a:spcPts val="0"/>
              </a:spcBef>
              <a:spcAft>
                <a:spcPts val="0"/>
              </a:spcAft>
              <a:buClr>
                <a:schemeClr val="accent3"/>
              </a:buClr>
              <a:buSzPts val="1530"/>
              <a:buFont typeface="Merriweather Sans"/>
              <a:buChar char="*"/>
            </a:pPr>
            <a:r>
              <a:rPr lang="fr-FR" sz="1800"/>
              <a:t>Introduisez un minimum de nouveaux cours, uniquement axés sur les sujets les plus avancés.</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225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Modules proposés</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fr-FR" sz="1800"/>
              <a:t>Module-1 : B-A-BA de la programmation Unicode</a:t>
            </a:r>
          </a:p>
          <a:p>
            <a:pPr marL="274320" lvl="0" indent="-182880">
              <a:spcBef>
                <a:spcPts val="0"/>
              </a:spcBef>
              <a:buSzPts val="1530"/>
            </a:pPr>
            <a:r>
              <a:rPr lang="fr-FR" sz="1800"/>
              <a:t>Module-2 : Programmation Unicode avancée</a:t>
            </a:r>
          </a:p>
          <a:p>
            <a:pPr marL="274320" lvl="0" indent="-182880">
              <a:spcBef>
                <a:spcPts val="0"/>
              </a:spcBef>
              <a:buSzPts val="1530"/>
            </a:pPr>
            <a:r>
              <a:rPr lang="fr-FR" sz="1800"/>
              <a:t>Module-3 : Unicode dans les structures de données et les algorithmes</a:t>
            </a:r>
          </a:p>
          <a:p>
            <a:pPr marL="274320" lvl="0" indent="-182880">
              <a:spcBef>
                <a:spcPts val="0"/>
              </a:spcBef>
              <a:buSzPts val="1530"/>
            </a:pPr>
            <a:r>
              <a:rPr lang="fr-FR" sz="1800"/>
              <a:t>Module-4 : Unicode dans les systèmes de gestion de bases de données</a:t>
            </a:r>
          </a:p>
          <a:p>
            <a:pPr marL="274320" lvl="0" indent="-182880">
              <a:spcBef>
                <a:spcPts val="0"/>
              </a:spcBef>
              <a:buSzPts val="1530"/>
            </a:pPr>
            <a:r>
              <a:rPr lang="fr-FR" sz="1800"/>
              <a:t>Module-5 : Introduction aux noms de domaine internationalisés (IDN)</a:t>
            </a:r>
          </a:p>
          <a:p>
            <a:pPr marL="274320" lvl="0" indent="-182880">
              <a:spcBef>
                <a:spcPts val="0"/>
              </a:spcBef>
              <a:buSzPts val="1530"/>
            </a:pPr>
            <a:r>
              <a:rPr lang="fr-FR" sz="1800"/>
              <a:t>Module-6 : Programmation avec les noms de domaine internationalisés (IDN)</a:t>
            </a:r>
          </a:p>
          <a:p>
            <a:pPr marL="274320" lvl="0" indent="-182880">
              <a:spcBef>
                <a:spcPts val="0"/>
              </a:spcBef>
              <a:buSzPts val="1530"/>
            </a:pPr>
            <a:r>
              <a:rPr lang="fr-FR" sz="1800"/>
              <a:t>Module-7 : Thèmes avancés en lien avec les noms de domaine internationalisés (IDN)</a:t>
            </a:r>
          </a:p>
          <a:p>
            <a:pPr marL="274320" lvl="0" indent="-182880">
              <a:spcBef>
                <a:spcPts val="0"/>
              </a:spcBef>
              <a:buSzPts val="1530"/>
            </a:pPr>
            <a:r>
              <a:rPr lang="fr-FR" sz="1800"/>
              <a:t>Module-8 : Internationalisation des adresses de courrier électronique (EAI)</a:t>
            </a:r>
          </a:p>
          <a:p>
            <a:pPr marL="274320" lvl="0" indent="-182880">
              <a:spcBef>
                <a:spcPts val="0"/>
              </a:spcBef>
              <a:buSzPts val="1530"/>
            </a:pPr>
            <a:r>
              <a:rPr lang="fr-FR" sz="1800"/>
              <a:t>Module-9 : Programmation pour l’internationalisation des adresses de courrier électronique (EAI)</a:t>
            </a:r>
          </a:p>
          <a:p>
            <a:pPr marL="274320" lvl="0" indent="-182880">
              <a:spcBef>
                <a:spcPts val="0"/>
              </a:spcBef>
              <a:buSzPts val="1530"/>
            </a:pPr>
            <a:r>
              <a:rPr lang="fr-FR" sz="1800"/>
              <a:t>Module-10 : Traitement des IDN et EAI dans les applications mobiles</a:t>
            </a:r>
          </a:p>
          <a:p>
            <a:pPr marL="274320" lvl="0" indent="-182880">
              <a:spcBef>
                <a:spcPts val="0"/>
              </a:spcBef>
              <a:buSzPts val="1530"/>
            </a:pPr>
            <a:r>
              <a:rPr lang="fr-FR" sz="1800"/>
              <a:t>Module-11 : Sécurité des IDN</a:t>
            </a:r>
          </a:p>
          <a:p>
            <a:pPr marL="274320" lvl="0" indent="-182880">
              <a:spcBef>
                <a:spcPts val="0"/>
              </a:spcBef>
              <a:buSzPts val="1530"/>
            </a:pPr>
            <a:r>
              <a:rPr lang="fr-FR" sz="1800"/>
              <a:t>Module-12 : Prise en charge de l’Unicode dans les systèmes d’exploitation</a:t>
            </a:r>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fr-FR" sz="1800"/>
              <a:t>Des descriptions détaillées des modules et de leur contenu sont disponibles à l’adresse </a:t>
            </a:r>
            <a:r>
              <a:rPr lang="fr-FR" sz="1800">
                <a:hlinkClick r:id="rId3"/>
              </a:rPr>
              <a:t>https://community.icann.org/display/TUA/Draft+UA+Curriculum.</a:t>
            </a:r>
            <a:r>
              <a:rPr lang="fr-FR" sz="1800"/>
              <a:t> </a:t>
            </a:r>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38620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1 : B-A-BA de la programmation Unicode </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Types de données et représentations des données, encodage ASCII, entrée/sortie ASCII, fichiers ASCII</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Introduction aux schémas d’encodage (ASCII, ISO 8859, Unicode)</a:t>
            </a:r>
          </a:p>
          <a:p>
            <a:pPr marL="434340" lvl="0" indent="-342900" algn="l" rtl="0">
              <a:spcBef>
                <a:spcPts val="0"/>
              </a:spcBef>
              <a:spcAft>
                <a:spcPts val="0"/>
              </a:spcAft>
              <a:buClr>
                <a:schemeClr val="accent3"/>
              </a:buClr>
              <a:buSzPts val="1530"/>
              <a:buFont typeface="+mj-lt"/>
              <a:buAutoNum type="arabicPeriod"/>
            </a:pPr>
            <a:r>
              <a:rPr lang="fr-FR" sz="1800"/>
              <a:t>Pourquoi a-t-on besoin d’Unicode ? </a:t>
            </a:r>
          </a:p>
          <a:p>
            <a:pPr marL="434340" lvl="0" indent="-342900" algn="l" rtl="0">
              <a:spcBef>
                <a:spcPts val="0"/>
              </a:spcBef>
              <a:spcAft>
                <a:spcPts val="0"/>
              </a:spcAft>
              <a:buClr>
                <a:schemeClr val="accent3"/>
              </a:buClr>
              <a:buSzPts val="1530"/>
              <a:buFont typeface="+mj-lt"/>
              <a:buAutoNum type="arabicPeriod"/>
            </a:pPr>
            <a:r>
              <a:rPr lang="fr-FR" sz="1800"/>
              <a:t>Type de données de caractères pour les points de code Unicode</a:t>
            </a:r>
          </a:p>
          <a:p>
            <a:pPr marL="434340" lvl="0" indent="-342900" algn="l" rtl="0">
              <a:spcBef>
                <a:spcPts val="0"/>
              </a:spcBef>
              <a:spcAft>
                <a:spcPts val="0"/>
              </a:spcAft>
              <a:buClr>
                <a:schemeClr val="accent3"/>
              </a:buClr>
              <a:buSzPts val="1530"/>
              <a:buFont typeface="+mj-lt"/>
              <a:buAutoNum type="arabicPeriod"/>
            </a:pPr>
            <a:r>
              <a:rPr lang="fr-FR" sz="1800"/>
              <a:t>Introduction aux tableaux de codes Unicode</a:t>
            </a:r>
          </a:p>
          <a:p>
            <a:pPr marL="434340" lvl="0" indent="-342900" algn="l" rtl="0">
              <a:spcBef>
                <a:spcPts val="0"/>
              </a:spcBef>
              <a:spcAft>
                <a:spcPts val="0"/>
              </a:spcAft>
              <a:buClr>
                <a:schemeClr val="accent3"/>
              </a:buClr>
              <a:buSzPts val="1530"/>
              <a:buFont typeface="+mj-lt"/>
              <a:buAutoNum type="arabicPeriod"/>
            </a:pPr>
            <a:r>
              <a:rPr lang="fr-FR" sz="1800"/>
              <a:t>Traitement des chaînes en Unicode – création, entrée/sortie, concaténation</a:t>
            </a:r>
          </a:p>
          <a:p>
            <a:pPr marL="434340" lvl="0" indent="-342900" algn="l" rtl="0">
              <a:spcBef>
                <a:spcPts val="0"/>
              </a:spcBef>
              <a:spcAft>
                <a:spcPts val="0"/>
              </a:spcAft>
              <a:buClr>
                <a:schemeClr val="accent3"/>
              </a:buClr>
              <a:buSzPts val="1530"/>
              <a:buFont typeface="+mj-lt"/>
              <a:buAutoNum type="arabicPeriod"/>
            </a:pPr>
            <a:r>
              <a:rPr lang="fr-FR" sz="1800"/>
              <a:t>Stockage des données Unicode dans des fichiers au format UTF-8</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B-A-BA de la programmation ou Initiation à la programmation</a:t>
            </a:r>
          </a:p>
        </p:txBody>
      </p:sp>
    </p:spTree>
    <p:extLst>
      <p:ext uri="{BB962C8B-B14F-4D97-AF65-F5344CB8AC3E}">
        <p14:creationId xmlns:p14="http://schemas.microsoft.com/office/powerpoint/2010/main" val="36648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Bienvenue !</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Beaucoup de personnes dans le monde ne peuvent pleinement bénéficier des avantages que procure l’Internet du seul fait qu’ils ne sont pas en mesure d’utiliser un nom de domaine ou une adresse électronique dans la langue ou le script de leur choix. </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fr-FR" sz="1800"/>
              <a:t>L’acceptation universelle (UA) offre aux développeurs, fournisseurs et gestionnaires de sites web et d’applications en ligne l’opportunité de permettre aux utilisateurs du monde entier d’exploiter la puissance sociale et économique de l’Internet.</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Une bonne compréhension de l’UA constitue désormais un avantage concurrentiel majeur, indispensable pour tous les développeurs.</a:t>
            </a:r>
          </a:p>
          <a:p>
            <a:pPr marL="731520" lvl="1" indent="-182880"/>
            <a:r>
              <a:rPr lang="fr-FR" sz="1600"/>
              <a:t>L’UA est la pierre angulaire d’un Internet plus inclusif et multilingue.</a:t>
            </a:r>
          </a:p>
          <a:p>
            <a:pPr marL="731520" lvl="1" indent="-182880"/>
            <a:r>
              <a:rPr lang="fr-FR" sz="1600"/>
              <a:t>L’UA est cruciale pour les développeurs qui souhaitent être à l’avant-garde du secteur et rester en phase avec l’évolution du nouvel Internet mondial. </a:t>
            </a:r>
          </a:p>
          <a:p>
            <a:pPr marL="731520" lvl="1" indent="-182880"/>
            <a:r>
              <a:rPr lang="fr-FR" sz="1600"/>
              <a:t>L’UA ouvre aux entreprises un marché d’une valeur potentielle de 9,8 milliards de dollars.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2 : Programmation Unicode avancée </a:t>
            </a:r>
          </a:p>
        </p:txBody>
      </p:sp>
      <p:sp>
        <p:nvSpPr>
          <p:cNvPr id="88" name="Google Shape;88;p2"/>
          <p:cNvSpPr txBox="1">
            <a:spLocks noGrp="1"/>
          </p:cNvSpPr>
          <p:nvPr>
            <p:ph type="body" idx="1"/>
          </p:nvPr>
        </p:nvSpPr>
        <p:spPr>
          <a:xfrm>
            <a:off x="320675" y="1118741"/>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dirty="0"/>
              <a:t>Prérequis : </a:t>
            </a:r>
            <a:r>
              <a:rPr lang="fr-FR" sz="1800" dirty="0"/>
              <a:t>Module 1</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dirty="0"/>
              <a:t>Le modèle caractère-glyphe – différence entre le traitement de l’information textuelle et l’affichage du texte</a:t>
            </a:r>
          </a:p>
          <a:p>
            <a:pPr marL="434340" lvl="0" indent="-342900" algn="l" rtl="0">
              <a:spcBef>
                <a:spcPts val="0"/>
              </a:spcBef>
              <a:spcAft>
                <a:spcPts val="0"/>
              </a:spcAft>
              <a:buClr>
                <a:schemeClr val="accent3"/>
              </a:buClr>
              <a:buSzPts val="1530"/>
              <a:buFont typeface="+mj-lt"/>
              <a:buAutoNum type="arabicPeriod"/>
            </a:pPr>
            <a:r>
              <a:rPr lang="fr-FR" sz="1800" dirty="0"/>
              <a:t>Affichage de texte – utilisation des moteurs de texte, des polices de caractères et de la mise en forme des glyphes</a:t>
            </a:r>
          </a:p>
          <a:p>
            <a:pPr marL="434340" lvl="0" indent="-342900" algn="l" rtl="0">
              <a:spcBef>
                <a:spcPts val="0"/>
              </a:spcBef>
              <a:spcAft>
                <a:spcPts val="0"/>
              </a:spcAft>
              <a:buClr>
                <a:schemeClr val="accent3"/>
              </a:buClr>
              <a:buSzPts val="1530"/>
              <a:buFont typeface="+mj-lt"/>
              <a:buAutoNum type="arabicPeriod"/>
            </a:pPr>
            <a:r>
              <a:rPr lang="fr-FR" sz="1800" dirty="0"/>
              <a:t>Normalisation des chaînes Unicode – NFC et NFD</a:t>
            </a:r>
          </a:p>
          <a:p>
            <a:pPr marL="434340" lvl="0" indent="-342900" algn="l" rtl="0">
              <a:spcBef>
                <a:spcPts val="0"/>
              </a:spcBef>
              <a:spcAft>
                <a:spcPts val="0"/>
              </a:spcAft>
              <a:buClr>
                <a:schemeClr val="accent3"/>
              </a:buClr>
              <a:buSzPts val="1530"/>
              <a:buFont typeface="+mj-lt"/>
              <a:buAutoNum type="arabicPeriod"/>
            </a:pPr>
            <a:r>
              <a:rPr lang="fr-FR" sz="1800" dirty="0"/>
              <a:t>Comparaison de chaînes Unicode  </a:t>
            </a:r>
          </a:p>
          <a:p>
            <a:pPr marL="434340" lvl="0" indent="-342900" algn="l" rtl="0">
              <a:spcBef>
                <a:spcPts val="0"/>
              </a:spcBef>
              <a:spcAft>
                <a:spcPts val="0"/>
              </a:spcAft>
              <a:buClr>
                <a:schemeClr val="accent3"/>
              </a:buClr>
              <a:buSzPts val="1530"/>
              <a:buFont typeface="+mj-lt"/>
              <a:buAutoNum type="arabicPeriod"/>
            </a:pPr>
            <a:r>
              <a:rPr lang="fr-FR" sz="1800" dirty="0"/>
              <a:t>Introduction aux scripts bidirectionnels et façonnés</a:t>
            </a:r>
          </a:p>
          <a:p>
            <a:pPr marL="891540" lvl="1" indent="-342900">
              <a:spcBef>
                <a:spcPts val="0"/>
              </a:spcBef>
              <a:buFont typeface="+mj-lt"/>
              <a:buAutoNum type="arabicPeriod"/>
            </a:pPr>
            <a:r>
              <a:rPr lang="fr-FR" sz="1600" dirty="0"/>
              <a:t>Format d’affichage</a:t>
            </a:r>
          </a:p>
          <a:p>
            <a:pPr marL="891540" lvl="1" indent="-342900">
              <a:spcBef>
                <a:spcPts val="0"/>
              </a:spcBef>
              <a:buFont typeface="+mj-lt"/>
              <a:buAutoNum type="arabicPeriod"/>
            </a:pPr>
            <a:r>
              <a:rPr lang="fr-FR" sz="1600" dirty="0"/>
              <a:t>Stockage des fichiers par ordre de frappe</a:t>
            </a:r>
          </a:p>
          <a:p>
            <a:pPr marL="891540" lvl="1" indent="-342900">
              <a:spcBef>
                <a:spcPts val="0"/>
              </a:spcBef>
              <a:buFont typeface="+mj-lt"/>
              <a:buAutoNum type="arabicPeriod"/>
            </a:pPr>
            <a:r>
              <a:rPr lang="fr-FR" sz="1600" dirty="0"/>
              <a:t>Mise en forme des glyphes</a:t>
            </a:r>
          </a:p>
          <a:p>
            <a:pPr marL="434340" lvl="0" indent="-342900" algn="l" rtl="0">
              <a:spcBef>
                <a:spcPts val="0"/>
              </a:spcBef>
              <a:spcAft>
                <a:spcPts val="0"/>
              </a:spcAft>
              <a:buClr>
                <a:schemeClr val="accent3"/>
              </a:buClr>
              <a:buSzPts val="1530"/>
              <a:buFont typeface="+mj-lt"/>
              <a:buAutoNum type="arabicPeriod"/>
            </a:pPr>
            <a:r>
              <a:rPr lang="fr-FR" sz="1800" dirty="0"/>
              <a:t>Interface/Classe/Objet</a:t>
            </a:r>
          </a:p>
          <a:p>
            <a:pPr marL="891540" lvl="1" indent="-342900">
              <a:spcBef>
                <a:spcPts val="0"/>
              </a:spcBef>
              <a:buFont typeface="+mj-lt"/>
              <a:buAutoNum type="arabicPeriod"/>
            </a:pPr>
            <a:r>
              <a:rPr lang="fr-FR" sz="1600" dirty="0"/>
              <a:t>Variables utilisant des données Unicode</a:t>
            </a:r>
          </a:p>
          <a:p>
            <a:pPr marL="891540" lvl="1" indent="-342900">
              <a:spcBef>
                <a:spcPts val="0"/>
              </a:spcBef>
              <a:buFont typeface="+mj-lt"/>
              <a:buAutoNum type="arabicPeriod"/>
            </a:pPr>
            <a:r>
              <a:rPr lang="fr-FR" sz="1600" dirty="0"/>
              <a:t>Méthodes utilisant des données Unicode</a:t>
            </a:r>
          </a:p>
          <a:p>
            <a:pPr marL="434340" lvl="0" indent="-342900" algn="l" rtl="0">
              <a:spcBef>
                <a:spcPts val="0"/>
              </a:spcBef>
              <a:spcAft>
                <a:spcPts val="0"/>
              </a:spcAft>
              <a:buClr>
                <a:schemeClr val="accent3"/>
              </a:buClr>
              <a:buSzPts val="1530"/>
              <a:buFont typeface="+mj-lt"/>
              <a:buAutoNum type="arabicPeriod"/>
            </a:pPr>
            <a:r>
              <a:rPr lang="fr-FR" sz="1800" dirty="0"/>
              <a:t>Unicode dans d’autres formats de fichiers et leur traitement – Traitement de l’Unicode dans les fichiers JSON</a:t>
            </a:r>
          </a:p>
          <a:p>
            <a:pPr marL="434340" lvl="0" indent="-342900" algn="l" rtl="0">
              <a:spcBef>
                <a:spcPts val="0"/>
              </a:spcBef>
              <a:spcAft>
                <a:spcPts val="0"/>
              </a:spcAft>
              <a:buClr>
                <a:schemeClr val="accent3"/>
              </a:buClr>
              <a:buSzPts val="1530"/>
              <a:buFont typeface="+mj-lt"/>
              <a:buAutoNum type="arabicPeriod"/>
            </a:pPr>
            <a:r>
              <a:rPr lang="fr-FR" sz="1800" dirty="0"/>
              <a:t>Utilisation des bibliothèques Unicode – ICU et autres </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dirty="0"/>
              <a:t>Cours à introduire : Programmation avancée ou programmation orientée objet</a:t>
            </a:r>
          </a:p>
        </p:txBody>
      </p:sp>
    </p:spTree>
    <p:extLst>
      <p:ext uri="{BB962C8B-B14F-4D97-AF65-F5344CB8AC3E}">
        <p14:creationId xmlns:p14="http://schemas.microsoft.com/office/powerpoint/2010/main" val="212223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3 : Unicode dans les structures de données et les algorithmes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2, Tableaux, listes, ensembles, files d’attente, arbres, dictionnaires, etc., tri et recherche.</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Structures de données utilisant des chaînes Unicode en langue locale</a:t>
            </a:r>
          </a:p>
          <a:p>
            <a:pPr marL="434340" lvl="0" indent="-342900" algn="l" rtl="0">
              <a:spcBef>
                <a:spcPts val="0"/>
              </a:spcBef>
              <a:spcAft>
                <a:spcPts val="0"/>
              </a:spcAft>
              <a:buClr>
                <a:schemeClr val="accent3"/>
              </a:buClr>
              <a:buSzPts val="1530"/>
              <a:buFont typeface="+mj-lt"/>
              <a:buAutoNum type="arabicPeriod"/>
            </a:pPr>
            <a:r>
              <a:rPr lang="fr-FR" sz="1800"/>
              <a:t>Algorithme de classement Unicode pour le tri des chaînes Unicode</a:t>
            </a:r>
          </a:p>
          <a:p>
            <a:pPr marL="434340" lvl="0" indent="-342900" algn="l" rtl="0">
              <a:spcBef>
                <a:spcPts val="0"/>
              </a:spcBef>
              <a:spcAft>
                <a:spcPts val="0"/>
              </a:spcAft>
              <a:buClr>
                <a:schemeClr val="accent3"/>
              </a:buClr>
              <a:buSzPts val="1530"/>
              <a:buFont typeface="+mj-lt"/>
              <a:buAutoNum type="arabicPeriod"/>
            </a:pPr>
            <a:r>
              <a:rPr lang="fr-FR" sz="1800"/>
              <a:t>Recherche dans les données Unicode (Normalisation + Classement)</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Structures de données et algorithmes</a:t>
            </a:r>
          </a:p>
        </p:txBody>
      </p:sp>
    </p:spTree>
    <p:extLst>
      <p:ext uri="{BB962C8B-B14F-4D97-AF65-F5344CB8AC3E}">
        <p14:creationId xmlns:p14="http://schemas.microsoft.com/office/powerpoint/2010/main" val="304565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4 : Unicode dans les systèmes de gestion de bases de données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3</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Indexation sur les colonnes contenant des caractères Unicode</a:t>
            </a:r>
          </a:p>
          <a:p>
            <a:pPr marL="434340" lvl="0" indent="-342900" algn="l" rtl="0">
              <a:spcBef>
                <a:spcPts val="0"/>
              </a:spcBef>
              <a:spcAft>
                <a:spcPts val="0"/>
              </a:spcAft>
              <a:buClr>
                <a:schemeClr val="accent3"/>
              </a:buClr>
              <a:buSzPts val="1530"/>
              <a:buFont typeface="+mj-lt"/>
              <a:buAutoNum type="arabicPeriod"/>
            </a:pPr>
            <a:r>
              <a:rPr lang="fr-FR" sz="1800"/>
              <a:t>Contraintes d’intégrité basées sur des colonnes contenant des caractères Unicode (par exemple pour les clés primaires et étrangères)</a:t>
            </a:r>
          </a:p>
          <a:p>
            <a:pPr marL="434340" lvl="0" indent="-342900" algn="l" rtl="0">
              <a:spcBef>
                <a:spcPts val="0"/>
              </a:spcBef>
              <a:spcAft>
                <a:spcPts val="0"/>
              </a:spcAft>
              <a:buClr>
                <a:schemeClr val="accent3"/>
              </a:buClr>
              <a:buSzPts val="1530"/>
              <a:buFont typeface="+mj-lt"/>
              <a:buAutoNum type="arabicPeriod"/>
            </a:pPr>
            <a:r>
              <a:rPr lang="fr-FR" sz="1800"/>
              <a:t>Requêtes – expressions régulières avec caractères Unicode</a:t>
            </a:r>
          </a:p>
          <a:p>
            <a:pPr marL="434340" lvl="0" indent="-342900" algn="l" rtl="0">
              <a:spcBef>
                <a:spcPts val="0"/>
              </a:spcBef>
              <a:spcAft>
                <a:spcPts val="0"/>
              </a:spcAft>
              <a:buClr>
                <a:schemeClr val="accent3"/>
              </a:buClr>
              <a:buSzPts val="1530"/>
              <a:buFont typeface="+mj-lt"/>
              <a:buAutoNum type="arabicPeriod"/>
            </a:pPr>
            <a:r>
              <a:rPr lang="fr-FR" sz="1800"/>
              <a:t>Stockage de données Unicode dans des bases de données (création, insertion et mise à jour d’enregistrements)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Systèmes de gestion de bases de données</a:t>
            </a:r>
          </a:p>
        </p:txBody>
      </p:sp>
    </p:spTree>
    <p:extLst>
      <p:ext uri="{BB962C8B-B14F-4D97-AF65-F5344CB8AC3E}">
        <p14:creationId xmlns:p14="http://schemas.microsoft.com/office/powerpoint/2010/main" val="54284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5 : Introduction aux noms de domaine internationalisés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2, réseaux et protocoles, IP, système de noms de domaine (en ASCII)</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Introduction à la zone racine : TLD, gTLD, ccTLD</a:t>
            </a:r>
          </a:p>
          <a:p>
            <a:pPr marL="434340" lvl="0" indent="-342900" algn="l" rtl="0">
              <a:spcBef>
                <a:spcPts val="0"/>
              </a:spcBef>
              <a:spcAft>
                <a:spcPts val="0"/>
              </a:spcAft>
              <a:buClr>
                <a:schemeClr val="accent3"/>
              </a:buClr>
              <a:buSzPts val="1530"/>
              <a:buFont typeface="+mj-lt"/>
              <a:buAutoNum type="arabicPeriod"/>
            </a:pPr>
            <a:r>
              <a:rPr lang="fr-FR" sz="1800"/>
              <a:t>Pourquoi a-t-on besoin d’IDN</a:t>
            </a:r>
          </a:p>
          <a:p>
            <a:pPr marL="434340" lvl="0" indent="-342900" algn="l" rtl="0">
              <a:spcBef>
                <a:spcPts val="0"/>
              </a:spcBef>
              <a:spcAft>
                <a:spcPts val="0"/>
              </a:spcAft>
              <a:buClr>
                <a:schemeClr val="accent3"/>
              </a:buClr>
              <a:buSzPts val="1530"/>
              <a:buFont typeface="+mj-lt"/>
              <a:buAutoNum type="arabicPeriod"/>
            </a:pPr>
            <a:r>
              <a:rPr lang="fr-FR" sz="1800"/>
              <a:t>Noms de domaine basés sur Unicode : étiquette U</a:t>
            </a:r>
          </a:p>
          <a:p>
            <a:pPr marL="434340" lvl="0" indent="-342900" algn="l" rtl="0">
              <a:spcBef>
                <a:spcPts val="0"/>
              </a:spcBef>
              <a:spcAft>
                <a:spcPts val="0"/>
              </a:spcAft>
              <a:buClr>
                <a:schemeClr val="accent3"/>
              </a:buClr>
              <a:buSzPts val="1530"/>
              <a:buFont typeface="+mj-lt"/>
              <a:buAutoNum type="arabicPeriod"/>
            </a:pPr>
            <a:r>
              <a:rPr lang="fr-FR" sz="1800"/>
              <a:t>Nécessité des étiquettes A</a:t>
            </a:r>
          </a:p>
          <a:p>
            <a:pPr marL="434340" lvl="0" indent="-342900" algn="l" rtl="0">
              <a:spcBef>
                <a:spcPts val="0"/>
              </a:spcBef>
              <a:spcAft>
                <a:spcPts val="0"/>
              </a:spcAft>
              <a:buClr>
                <a:schemeClr val="accent3"/>
              </a:buClr>
              <a:buSzPts val="1530"/>
              <a:buFont typeface="+mj-lt"/>
              <a:buAutoNum type="arabicPeriod"/>
            </a:pPr>
            <a:r>
              <a:rPr lang="fr-FR" sz="1800"/>
              <a:t>Algorithme Punycode (RFC 3492)</a:t>
            </a:r>
          </a:p>
          <a:p>
            <a:pPr marL="434340" lvl="0" indent="-342900" algn="l" rtl="0">
              <a:spcBef>
                <a:spcPts val="0"/>
              </a:spcBef>
              <a:spcAft>
                <a:spcPts val="0"/>
              </a:spcAft>
              <a:buClr>
                <a:schemeClr val="accent3"/>
              </a:buClr>
              <a:buSzPts val="1530"/>
              <a:buFont typeface="+mj-lt"/>
              <a:buAutoNum type="arabicPeriod"/>
            </a:pPr>
            <a:r>
              <a:rPr lang="fr-FR" sz="1800"/>
              <a:t>IDNA2003 et ses limitations</a:t>
            </a:r>
          </a:p>
          <a:p>
            <a:pPr marL="434340" lvl="0" indent="-342900" algn="l" rtl="0">
              <a:spcBef>
                <a:spcPts val="0"/>
              </a:spcBef>
              <a:spcAft>
                <a:spcPts val="0"/>
              </a:spcAft>
              <a:buClr>
                <a:schemeClr val="accent3"/>
              </a:buClr>
              <a:buSzPts val="1530"/>
              <a:buFont typeface="+mj-lt"/>
              <a:buAutoNum type="arabicPeriod"/>
            </a:pPr>
            <a:r>
              <a:rPr lang="fr-FR" sz="1800"/>
              <a:t>IDNA2008 </a:t>
            </a:r>
          </a:p>
          <a:p>
            <a:pPr marL="434340" lvl="0" indent="-342900" algn="l" rtl="0">
              <a:spcBef>
                <a:spcPts val="0"/>
              </a:spcBef>
              <a:spcAft>
                <a:spcPts val="0"/>
              </a:spcAft>
              <a:buClr>
                <a:schemeClr val="accent3"/>
              </a:buClr>
              <a:buSzPts val="1530"/>
              <a:buFont typeface="+mj-lt"/>
              <a:buAutoNum type="arabicPeriod"/>
            </a:pPr>
            <a:r>
              <a:rPr lang="fr-FR" sz="1800"/>
              <a:t>Limitations des protocoles relatifs aux IDN FTP, HTTP, HTTPS</a:t>
            </a:r>
          </a:p>
          <a:p>
            <a:pPr marL="434340" lvl="0" indent="-342900" algn="l" rtl="0">
              <a:spcBef>
                <a:spcPts val="0"/>
              </a:spcBef>
              <a:spcAft>
                <a:spcPts val="0"/>
              </a:spcAft>
              <a:buClr>
                <a:schemeClr val="accent3"/>
              </a:buClr>
              <a:buSzPts val="1530"/>
              <a:buFont typeface="+mj-lt"/>
              <a:buAutoNum type="arabicPeriod"/>
            </a:pPr>
            <a:r>
              <a:rPr lang="fr-FR" sz="1800"/>
              <a:t>Commandes de dépannage réseau avec étiquettes U – dig, traceroute, nslookup, etc.</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Communication de données et réseaux informatiques</a:t>
            </a:r>
          </a:p>
        </p:txBody>
      </p:sp>
    </p:spTree>
    <p:extLst>
      <p:ext uri="{BB962C8B-B14F-4D97-AF65-F5344CB8AC3E}">
        <p14:creationId xmlns:p14="http://schemas.microsoft.com/office/powerpoint/2010/main" val="409876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6 : Programmation avec les noms de domaine internationalisés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5</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Bibliothèques compatibles avec IDNA2008 et comment les utiliser</a:t>
            </a:r>
          </a:p>
          <a:p>
            <a:pPr marL="891540" lvl="1" indent="-342900">
              <a:spcBef>
                <a:spcPts val="0"/>
              </a:spcBef>
              <a:buFont typeface="+mj-lt"/>
              <a:buAutoNum type="alphaLcPeriod"/>
            </a:pPr>
            <a:r>
              <a:rPr lang="fr-FR" sz="1600"/>
              <a:t>Python, Java, et/ou autre(s) plate-forme(s) de choix</a:t>
            </a:r>
          </a:p>
          <a:p>
            <a:pPr marL="891540" lvl="1" indent="-342900">
              <a:spcBef>
                <a:spcPts val="0"/>
              </a:spcBef>
              <a:buFont typeface="+mj-lt"/>
              <a:buAutoNum type="alphaLcPeriod"/>
            </a:pPr>
            <a:r>
              <a:rPr lang="fr-FR" sz="1600"/>
              <a:t>pièges de l’utilisation de la bibliothèque IDNA2003 Éviter les bibliothèques IDNA2003 </a:t>
            </a:r>
          </a:p>
          <a:p>
            <a:pPr marL="891540" lvl="1" indent="-342900">
              <a:spcBef>
                <a:spcPts val="0"/>
              </a:spcBef>
              <a:buFont typeface="+mj-lt"/>
              <a:buAutoNum type="alphaLcPeriod"/>
            </a:pPr>
            <a:r>
              <a:rPr lang="fr-FR" sz="1600"/>
              <a:t>analyse des TLD IDN actifs depuis </a:t>
            </a:r>
            <a:r>
              <a:rPr lang="fr-FR" sz="1600">
                <a:hlinkClick r:id="rId3"/>
              </a:rPr>
              <a:t>https://data.iana.org/TLD/tlds-alpha-by-domain.txt</a:t>
            </a:r>
            <a:r>
              <a:rPr lang="fr-FR" sz="1600"/>
              <a:t> </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l" rtl="0">
              <a:spcBef>
                <a:spcPts val="0"/>
              </a:spcBef>
              <a:spcAft>
                <a:spcPts val="0"/>
              </a:spcAft>
              <a:buClr>
                <a:schemeClr val="accent3"/>
              </a:buClr>
              <a:buSzPts val="1530"/>
              <a:buNone/>
            </a:pPr>
            <a:r>
              <a:rPr lang="fr-FR" sz="1800"/>
              <a:t>Cours à introduire : Communication de données et réseaux informatiques</a:t>
            </a:r>
          </a:p>
        </p:txBody>
      </p:sp>
    </p:spTree>
    <p:extLst>
      <p:ext uri="{BB962C8B-B14F-4D97-AF65-F5344CB8AC3E}">
        <p14:creationId xmlns:p14="http://schemas.microsoft.com/office/powerpoint/2010/main" val="131582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7 : Thèmes avancés en lien avec les noms de domaine internationalisés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Limitations de l’IDNA2008</a:t>
            </a:r>
          </a:p>
          <a:p>
            <a:pPr marL="434340" lvl="0" indent="-342900" algn="l" rtl="0">
              <a:spcBef>
                <a:spcPts val="0"/>
              </a:spcBef>
              <a:spcAft>
                <a:spcPts val="0"/>
              </a:spcAft>
              <a:buClr>
                <a:schemeClr val="accent3"/>
              </a:buClr>
              <a:buSzPts val="1530"/>
              <a:buFont typeface="+mj-lt"/>
              <a:buAutoNum type="arabicPeriod"/>
            </a:pPr>
            <a:r>
              <a:rPr lang="fr-FR" sz="1800"/>
              <a:t>Introduction aux règles de génération d’étiquettes (LGR)</a:t>
            </a:r>
          </a:p>
          <a:p>
            <a:pPr marL="434340" lvl="0" indent="-342900" algn="l" rtl="0">
              <a:spcBef>
                <a:spcPts val="0"/>
              </a:spcBef>
              <a:spcAft>
                <a:spcPts val="0"/>
              </a:spcAft>
              <a:buClr>
                <a:schemeClr val="accent3"/>
              </a:buClr>
              <a:buSzPts val="1530"/>
              <a:buFont typeface="+mj-lt"/>
              <a:buAutoNum type="arabicPeriod"/>
            </a:pPr>
            <a:r>
              <a:rPr lang="fr-FR" sz="1800"/>
              <a:t>Exploration du format de règles de génération d’étiquettes basé sur XML (RFC7940 ; RFC 4690, et RFC 3743 comme formats antérieurs basés sur le texte)</a:t>
            </a:r>
          </a:p>
          <a:p>
            <a:pPr marL="434340" lvl="0" indent="-342900" algn="l" rtl="0">
              <a:spcBef>
                <a:spcPts val="0"/>
              </a:spcBef>
              <a:spcAft>
                <a:spcPts val="0"/>
              </a:spcAft>
              <a:buClr>
                <a:schemeClr val="accent3"/>
              </a:buClr>
              <a:buSzPts val="1530"/>
              <a:buFont typeface="+mj-lt"/>
              <a:buAutoNum type="arabicPeriod"/>
            </a:pPr>
            <a:r>
              <a:rPr lang="fr-FR" sz="1800"/>
              <a:t>Utilisation des LGR disponibles à l’ICANN pour créer des étiquettes valides </a:t>
            </a:r>
          </a:p>
          <a:p>
            <a:pPr marL="434340" lvl="0" indent="-342900" algn="l" rtl="0">
              <a:spcBef>
                <a:spcPts val="0"/>
              </a:spcBef>
              <a:spcAft>
                <a:spcPts val="0"/>
              </a:spcAft>
              <a:buClr>
                <a:schemeClr val="accent3"/>
              </a:buClr>
              <a:buSzPts val="1530"/>
              <a:buFont typeface="+mj-lt"/>
              <a:buAutoNum type="arabicPeriod"/>
            </a:pPr>
            <a:r>
              <a:rPr lang="fr-FR" sz="1800"/>
              <a:t>Comprendre quelques LGR</a:t>
            </a:r>
          </a:p>
          <a:p>
            <a:pPr marL="434340" lvl="0" indent="-342900" algn="l" rtl="0">
              <a:spcBef>
                <a:spcPts val="0"/>
              </a:spcBef>
              <a:spcAft>
                <a:spcPts val="0"/>
              </a:spcAft>
              <a:buClr>
                <a:schemeClr val="accent3"/>
              </a:buClr>
              <a:buSzPts val="1530"/>
              <a:buFont typeface="+mj-lt"/>
              <a:buAutoNum type="arabicPeriod"/>
            </a:pPr>
            <a:r>
              <a:rPr lang="fr-FR" sz="1800"/>
              <a:t>Exercice de programmation utilisant les LGR afin de vérifier une étiquette et d’identifier ses variantes.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Thèmes avancés liés aux IDN et à l’acceptation universelle</a:t>
            </a:r>
          </a:p>
        </p:txBody>
      </p:sp>
    </p:spTree>
    <p:extLst>
      <p:ext uri="{BB962C8B-B14F-4D97-AF65-F5344CB8AC3E}">
        <p14:creationId xmlns:p14="http://schemas.microsoft.com/office/powerpoint/2010/main" val="29343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dirty="0"/>
              <a:t>Module 8 : Internationalisation des adresses de courrier électronique (EAI)</a:t>
            </a:r>
          </a:p>
        </p:txBody>
      </p:sp>
      <p:sp>
        <p:nvSpPr>
          <p:cNvPr id="88" name="Google Shape;88;p2"/>
          <p:cNvSpPr txBox="1">
            <a:spLocks noGrp="1"/>
          </p:cNvSpPr>
          <p:nvPr>
            <p:ph type="body" idx="1"/>
          </p:nvPr>
        </p:nvSpPr>
        <p:spPr>
          <a:xfrm>
            <a:off x="320675" y="1418167"/>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500" b="1" dirty="0"/>
              <a:t>Prérequis : </a:t>
            </a:r>
            <a:r>
              <a:rPr lang="fr-FR" sz="1500" dirty="0"/>
              <a:t>Module 6</a:t>
            </a:r>
          </a:p>
          <a:p>
            <a:pPr marL="434340" lvl="0" indent="-342900" algn="l" rtl="0">
              <a:spcBef>
                <a:spcPts val="0"/>
              </a:spcBef>
              <a:spcAft>
                <a:spcPts val="0"/>
              </a:spcAft>
              <a:buClr>
                <a:schemeClr val="accent3"/>
              </a:buClr>
              <a:buSzPts val="1530"/>
              <a:buFont typeface="+mj-lt"/>
              <a:buAutoNum type="arabicPeriod"/>
            </a:pPr>
            <a:endParaRPr lang="en-US" sz="1500" dirty="0"/>
          </a:p>
          <a:p>
            <a:pPr marL="434340" lvl="0" indent="-342900" algn="l" rtl="0">
              <a:spcBef>
                <a:spcPts val="0"/>
              </a:spcBef>
              <a:spcAft>
                <a:spcPts val="0"/>
              </a:spcAft>
              <a:buClr>
                <a:schemeClr val="accent3"/>
              </a:buClr>
              <a:buSzPts val="1530"/>
              <a:buFont typeface="+mj-lt"/>
              <a:buAutoNum type="arabicPeriod"/>
            </a:pPr>
            <a:r>
              <a:rPr lang="fr-FR" sz="1500" dirty="0"/>
              <a:t>Pourquoi a-t-on besoin de l’EAI ?</a:t>
            </a:r>
          </a:p>
          <a:p>
            <a:pPr marL="434340" lvl="0" indent="-342900" algn="l" rtl="0">
              <a:spcBef>
                <a:spcPts val="0"/>
              </a:spcBef>
              <a:spcAft>
                <a:spcPts val="0"/>
              </a:spcAft>
              <a:buClr>
                <a:schemeClr val="accent3"/>
              </a:buClr>
              <a:buSzPts val="1530"/>
              <a:buFont typeface="+mj-lt"/>
              <a:buAutoNum type="arabicPeriod"/>
            </a:pPr>
            <a:r>
              <a:rPr lang="fr-FR" sz="1500" dirty="0"/>
              <a:t>Stockage du courrier EAI</a:t>
            </a:r>
          </a:p>
          <a:p>
            <a:pPr marL="434340" lvl="0" indent="-342900" algn="l" rtl="0">
              <a:spcBef>
                <a:spcPts val="0"/>
              </a:spcBef>
              <a:spcAft>
                <a:spcPts val="0"/>
              </a:spcAft>
              <a:buClr>
                <a:schemeClr val="accent3"/>
              </a:buClr>
              <a:buSzPts val="1530"/>
              <a:buFont typeface="+mj-lt"/>
              <a:buAutoNum type="arabicPeriod"/>
            </a:pPr>
            <a:r>
              <a:rPr lang="fr-FR" sz="1500" dirty="0"/>
              <a:t>Modifications du protocole de courrier électronique pour l’EAI</a:t>
            </a:r>
          </a:p>
          <a:p>
            <a:pPr marL="891540" lvl="1" indent="-342900">
              <a:spcBef>
                <a:spcPts val="0"/>
              </a:spcBef>
              <a:buFont typeface="+mj-lt"/>
              <a:buAutoNum type="arabicPeriod"/>
            </a:pPr>
            <a:r>
              <a:rPr lang="fr-FR" sz="1500" dirty="0"/>
              <a:t>SMTP – indicateur de signalisation (SMTPUTF8)</a:t>
            </a:r>
          </a:p>
          <a:p>
            <a:pPr marL="891540" lvl="1" indent="-342900">
              <a:spcBef>
                <a:spcPts val="0"/>
              </a:spcBef>
              <a:buFont typeface="+mj-lt"/>
              <a:buAutoNum type="arabicPeriod"/>
            </a:pPr>
            <a:r>
              <a:rPr lang="fr-FR" sz="1500" dirty="0"/>
              <a:t>POP/IMAP</a:t>
            </a:r>
          </a:p>
          <a:p>
            <a:pPr marL="434340" lvl="0" indent="-342900" algn="l" rtl="0">
              <a:spcBef>
                <a:spcPts val="0"/>
              </a:spcBef>
              <a:spcAft>
                <a:spcPts val="0"/>
              </a:spcAft>
              <a:buClr>
                <a:schemeClr val="accent3"/>
              </a:buClr>
              <a:buSzPts val="1530"/>
              <a:buFont typeface="+mj-lt"/>
              <a:buAutoNum type="arabicPeriod"/>
            </a:pPr>
            <a:r>
              <a:rPr lang="fr-FR" sz="1500" dirty="0"/>
              <a:t>Formats des messages EAI et Mail</a:t>
            </a:r>
          </a:p>
          <a:p>
            <a:pPr marL="434340" lvl="0" indent="-342900" algn="l" rtl="0">
              <a:spcBef>
                <a:spcPts val="0"/>
              </a:spcBef>
              <a:spcAft>
                <a:spcPts val="0"/>
              </a:spcAft>
              <a:buClr>
                <a:schemeClr val="accent3"/>
              </a:buClr>
              <a:buSzPts val="1530"/>
              <a:buFont typeface="+mj-lt"/>
              <a:buAutoNum type="arabicPeriod"/>
            </a:pPr>
            <a:r>
              <a:rPr lang="fr-FR" sz="1500" dirty="0"/>
              <a:t>L’EAI et la norme MIME</a:t>
            </a:r>
          </a:p>
          <a:p>
            <a:pPr marL="434340" lvl="0" indent="-342900" algn="l" rtl="0">
              <a:spcBef>
                <a:spcPts val="0"/>
              </a:spcBef>
              <a:spcAft>
                <a:spcPts val="0"/>
              </a:spcAft>
              <a:buClr>
                <a:schemeClr val="accent3"/>
              </a:buClr>
              <a:buSzPts val="1530"/>
              <a:buFont typeface="+mj-lt"/>
              <a:buAutoNum type="arabicPeriod"/>
            </a:pPr>
            <a:r>
              <a:rPr lang="fr-FR" sz="1500" dirty="0"/>
              <a:t>Les défis de l’adoption dans un monde partiellement compatible :</a:t>
            </a:r>
          </a:p>
          <a:p>
            <a:pPr marL="891540" lvl="1" indent="-342900">
              <a:spcBef>
                <a:spcPts val="0"/>
              </a:spcBef>
              <a:buFont typeface="+mj-lt"/>
              <a:buAutoNum type="alphaLcPeriod"/>
            </a:pPr>
            <a:r>
              <a:rPr lang="fr-FR" sz="1500" dirty="0"/>
              <a:t>Problèmes de compatibilité technique – défis liés à la compatibilité partielle de l’EAI dans les systèmes de messagerie et les logiciels de courrier électronique client.</a:t>
            </a:r>
          </a:p>
          <a:p>
            <a:pPr marL="1405890" lvl="2" indent="-400050">
              <a:spcBef>
                <a:spcPts val="0"/>
              </a:spcBef>
              <a:buFont typeface="+mj-lt"/>
              <a:buAutoNum type="romanLcPeriod"/>
            </a:pPr>
            <a:r>
              <a:rPr lang="fr-FR" sz="1500" dirty="0"/>
              <a:t>Solution technique possible : fonction de traduction/translittération dans les logiciels de courrier électronique client, par exemple une fonction de traduction signalée dans Gmail.</a:t>
            </a:r>
          </a:p>
          <a:p>
            <a:pPr marL="891540" lvl="1" indent="-342900">
              <a:spcBef>
                <a:spcPts val="0"/>
              </a:spcBef>
              <a:buFont typeface="+mj-lt"/>
              <a:buAutoNum type="alphaLcPeriod"/>
            </a:pPr>
            <a:r>
              <a:rPr lang="fr-FR" sz="1500" dirty="0"/>
              <a:t>Le courrier électronique et les mesures antispam – mesures antispam dans un environnement EAI partiellement compatible.</a:t>
            </a:r>
          </a:p>
          <a:p>
            <a:pPr marL="434340" lvl="0" indent="-342900" algn="l" rtl="0">
              <a:spcBef>
                <a:spcPts val="0"/>
              </a:spcBef>
              <a:spcAft>
                <a:spcPts val="0"/>
              </a:spcAft>
              <a:buClr>
                <a:schemeClr val="accent3"/>
              </a:buClr>
              <a:buSzPts val="1530"/>
              <a:buFont typeface="+mj-lt"/>
              <a:buAutoNum type="arabicPeriod"/>
            </a:pPr>
            <a:r>
              <a:rPr lang="fr-FR" sz="1500" dirty="0"/>
              <a:t>Compétences en matière d’EAI et de communication interculturelle par courrier électronique – Étiquette et bonnes pratiques en matière de communication </a:t>
            </a:r>
          </a:p>
          <a:p>
            <a:pPr marL="434340" lvl="0" indent="-342900" algn="l" rtl="0">
              <a:spcBef>
                <a:spcPts val="0"/>
              </a:spcBef>
              <a:spcAft>
                <a:spcPts val="0"/>
              </a:spcAft>
              <a:buClr>
                <a:schemeClr val="accent3"/>
              </a:buClr>
              <a:buSzPts val="1530"/>
              <a:buFont typeface="+mj-lt"/>
              <a:buAutoNum type="alphaLcPeriod"/>
            </a:pPr>
            <a:endParaRPr lang="en-US" sz="1500" dirty="0"/>
          </a:p>
          <a:p>
            <a:pPr marL="91440" lvl="0" indent="0" algn="l" rtl="0">
              <a:spcBef>
                <a:spcPts val="0"/>
              </a:spcBef>
              <a:spcAft>
                <a:spcPts val="0"/>
              </a:spcAft>
              <a:buClr>
                <a:schemeClr val="accent3"/>
              </a:buClr>
              <a:buSzPts val="1530"/>
              <a:buNone/>
            </a:pPr>
            <a:r>
              <a:rPr lang="fr-FR" sz="1500" dirty="0"/>
              <a:t>Cours à introduire : Communication de données et réseaux informatiques</a:t>
            </a:r>
          </a:p>
        </p:txBody>
      </p:sp>
    </p:spTree>
    <p:extLst>
      <p:ext uri="{BB962C8B-B14F-4D97-AF65-F5344CB8AC3E}">
        <p14:creationId xmlns:p14="http://schemas.microsoft.com/office/powerpoint/2010/main" val="26849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0"/>
              </a:spcBef>
              <a:spcAft>
                <a:spcPts val="0"/>
              </a:spcAft>
              <a:buClr>
                <a:srgbClr val="000000"/>
              </a:buClr>
              <a:buSzPts val="3200"/>
              <a:buFont typeface="Open Sans"/>
              <a:buNone/>
            </a:pPr>
            <a:r>
              <a:rPr lang="fr-FR" sz="2600" dirty="0"/>
              <a:t>Module 9 : Programmation pour l’internationalisation des adresses de courrier électronique (EAI)</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ts val="1900"/>
              </a:lnSpc>
              <a:spcBef>
                <a:spcPts val="0"/>
              </a:spcBef>
              <a:spcAft>
                <a:spcPts val="0"/>
              </a:spcAft>
              <a:buClr>
                <a:schemeClr val="accent3"/>
              </a:buClr>
              <a:buSzPts val="1530"/>
              <a:buNone/>
            </a:pPr>
            <a:r>
              <a:rPr lang="fr-FR" sz="1800" b="1" dirty="0"/>
              <a:t>Prérequis : </a:t>
            </a:r>
            <a:r>
              <a:rPr lang="fr-FR" sz="1800" dirty="0"/>
              <a:t>Module 7</a:t>
            </a:r>
          </a:p>
          <a:p>
            <a:pPr marL="434340" lvl="0" indent="-342900" algn="l" rtl="0">
              <a:lnSpc>
                <a:spcPts val="1900"/>
              </a:lnSpc>
              <a:spcBef>
                <a:spcPts val="0"/>
              </a:spcBef>
              <a:spcAft>
                <a:spcPts val="0"/>
              </a:spcAft>
              <a:buClr>
                <a:schemeClr val="accent3"/>
              </a:buClr>
              <a:buSzPts val="1530"/>
              <a:buFont typeface="+mj-lt"/>
              <a:buAutoNum type="arabicPeriod"/>
            </a:pPr>
            <a:endParaRPr lang="en-US" sz="1800" dirty="0"/>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Traitement des caractères UTF-8/non-ASCII :</a:t>
            </a:r>
          </a:p>
          <a:p>
            <a:pPr marL="891540" lvl="1" indent="-342900">
              <a:lnSpc>
                <a:spcPts val="1900"/>
              </a:lnSpc>
              <a:spcBef>
                <a:spcPts val="0"/>
              </a:spcBef>
              <a:buFont typeface="+mj-lt"/>
              <a:buAutoNum type="alphaLcPeriod"/>
            </a:pPr>
            <a:r>
              <a:rPr lang="fr-FR" sz="1600" dirty="0"/>
              <a:t>Ligne objet</a:t>
            </a:r>
          </a:p>
          <a:p>
            <a:pPr marL="891540" lvl="1" indent="-342900">
              <a:lnSpc>
                <a:spcPts val="1900"/>
              </a:lnSpc>
              <a:spcBef>
                <a:spcPts val="0"/>
              </a:spcBef>
              <a:buFont typeface="+mj-lt"/>
              <a:buAutoNum type="alphaLcPeriod"/>
            </a:pPr>
            <a:r>
              <a:rPr lang="fr-FR" sz="1600" dirty="0"/>
              <a:t>En-tête</a:t>
            </a:r>
          </a:p>
          <a:p>
            <a:pPr marL="891540" lvl="1" indent="-342900">
              <a:lnSpc>
                <a:spcPts val="1900"/>
              </a:lnSpc>
              <a:spcBef>
                <a:spcPts val="0"/>
              </a:spcBef>
              <a:buFont typeface="+mj-lt"/>
              <a:buAutoNum type="alphaLcPeriod"/>
            </a:pPr>
            <a:r>
              <a:rPr lang="fr-FR" sz="1600" dirty="0"/>
              <a:t>Texte du corps de l’e-mail </a:t>
            </a:r>
          </a:p>
          <a:p>
            <a:pPr marL="891540" lvl="1" indent="-342900">
              <a:lnSpc>
                <a:spcPts val="1900"/>
              </a:lnSpc>
              <a:spcBef>
                <a:spcPts val="0"/>
              </a:spcBef>
              <a:buFont typeface="+mj-lt"/>
              <a:buAutoNum type="alphaLcPeriod"/>
            </a:pPr>
            <a:r>
              <a:rPr lang="fr-FR" sz="1600" dirty="0"/>
              <a:t>Fichiers en pièce jointe</a:t>
            </a:r>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Bibliothèques ou API traitant des interactions SMTP et prenant en charge l’EAI</a:t>
            </a:r>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Validation des adresses électroniques internationalisées à l’aide d’un processus de confirmation par lien</a:t>
            </a:r>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Analyse de l’adresse électronique pour les adresses de courrier électronique internationalisées</a:t>
            </a:r>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Aspects liés à la configuration des noms de messagerie électronique, voir </a:t>
            </a:r>
            <a:r>
              <a:rPr lang="fr-FR" sz="1800" dirty="0">
                <a:hlinkClick r:id="rId3"/>
              </a:rPr>
              <a:t>https://uasg.tech/download/uasg-028-considerations-for-naming-internationalized-email-mailboxes-en/</a:t>
            </a:r>
            <a:r>
              <a:rPr lang="fr-FR" sz="1800" dirty="0"/>
              <a:t> </a:t>
            </a:r>
          </a:p>
          <a:p>
            <a:pPr marL="434340" lvl="0" indent="-342900" algn="l" rtl="0">
              <a:lnSpc>
                <a:spcPts val="1900"/>
              </a:lnSpc>
              <a:spcBef>
                <a:spcPts val="0"/>
              </a:spcBef>
              <a:spcAft>
                <a:spcPts val="0"/>
              </a:spcAft>
              <a:buClr>
                <a:schemeClr val="accent3"/>
              </a:buClr>
              <a:buSzPts val="1530"/>
              <a:buFont typeface="+mj-lt"/>
              <a:buAutoNum type="arabicPeriod"/>
            </a:pPr>
            <a:r>
              <a:rPr lang="fr-FR" sz="1800" dirty="0"/>
              <a:t>Définition du champ d’application des fonctionnalités EAI, par exemple en utilisant le guide d’</a:t>
            </a:r>
            <a:r>
              <a:rPr lang="fr-FR" sz="1800" dirty="0" err="1"/>
              <a:t>autocertification</a:t>
            </a:r>
            <a:r>
              <a:rPr lang="fr-FR" sz="1800" dirty="0"/>
              <a:t> EAI, voir </a:t>
            </a:r>
            <a:r>
              <a:rPr lang="fr-FR" sz="1800" dirty="0">
                <a:hlinkClick r:id="rId4"/>
              </a:rPr>
              <a:t>https://uasg.tech/eai-certification/</a:t>
            </a:r>
            <a:r>
              <a:rPr lang="fr-FR" sz="1800" dirty="0"/>
              <a:t>  </a:t>
            </a:r>
          </a:p>
          <a:p>
            <a:pPr marL="434340" lvl="0" indent="-342900" algn="l" rtl="0">
              <a:lnSpc>
                <a:spcPts val="1900"/>
              </a:lnSpc>
              <a:spcBef>
                <a:spcPts val="0"/>
              </a:spcBef>
              <a:spcAft>
                <a:spcPts val="0"/>
              </a:spcAft>
              <a:buClr>
                <a:schemeClr val="accent3"/>
              </a:buClr>
              <a:buSzPts val="1530"/>
              <a:buFont typeface="+mj-lt"/>
              <a:buAutoNum type="arabicPeriod"/>
            </a:pPr>
            <a:endParaRPr lang="en-US" sz="1800" dirty="0"/>
          </a:p>
          <a:p>
            <a:pPr marL="91440" lvl="0" indent="0" algn="l" rtl="0">
              <a:lnSpc>
                <a:spcPts val="1900"/>
              </a:lnSpc>
              <a:spcBef>
                <a:spcPts val="0"/>
              </a:spcBef>
              <a:spcAft>
                <a:spcPts val="0"/>
              </a:spcAft>
              <a:buClr>
                <a:schemeClr val="accent3"/>
              </a:buClr>
              <a:buSzPts val="1530"/>
              <a:buNone/>
            </a:pPr>
            <a:r>
              <a:rPr lang="fr-FR" sz="1800" dirty="0"/>
              <a:t>Cours à introduire : Thèmes avancés liés aux IDN et à l’acceptation universelle</a:t>
            </a:r>
          </a:p>
        </p:txBody>
      </p:sp>
    </p:spTree>
    <p:extLst>
      <p:ext uri="{BB962C8B-B14F-4D97-AF65-F5344CB8AC3E}">
        <p14:creationId xmlns:p14="http://schemas.microsoft.com/office/powerpoint/2010/main" val="88139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10 : Traitement des IDN et EAI dans les applications mobiles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2, Module 6, Module 9</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Prise en charge de l’ensemble de caractères Unicode</a:t>
            </a:r>
          </a:p>
          <a:p>
            <a:pPr marL="434340" lvl="0" indent="-342900" algn="l" rtl="0">
              <a:spcBef>
                <a:spcPts val="0"/>
              </a:spcBef>
              <a:spcAft>
                <a:spcPts val="0"/>
              </a:spcAft>
              <a:buClr>
                <a:schemeClr val="accent3"/>
              </a:buClr>
              <a:buSzPts val="1530"/>
              <a:buFont typeface="+mj-lt"/>
              <a:buAutoNum type="arabicPeriod"/>
            </a:pPr>
            <a:r>
              <a:rPr lang="fr-FR" sz="1800"/>
              <a:t>Mise en page et affichage d’Unicode</a:t>
            </a:r>
          </a:p>
          <a:p>
            <a:pPr marL="434340" lvl="0" indent="-342900" algn="l" rtl="0">
              <a:spcBef>
                <a:spcPts val="0"/>
              </a:spcBef>
              <a:spcAft>
                <a:spcPts val="0"/>
              </a:spcAft>
              <a:buClr>
                <a:schemeClr val="accent3"/>
              </a:buClr>
              <a:buSzPts val="1530"/>
              <a:buFont typeface="+mj-lt"/>
              <a:buAutoNum type="arabicPeriod"/>
            </a:pPr>
            <a:r>
              <a:rPr lang="fr-FR" sz="1800"/>
              <a:t>Prise en charge de l’Unicode dans les cadres de développement d’applications mobiles</a:t>
            </a:r>
          </a:p>
          <a:p>
            <a:pPr marL="434340" lvl="0" indent="-342900" algn="l" rtl="0">
              <a:spcBef>
                <a:spcPts val="0"/>
              </a:spcBef>
              <a:spcAft>
                <a:spcPts val="0"/>
              </a:spcAft>
              <a:buClr>
                <a:schemeClr val="accent3"/>
              </a:buClr>
              <a:buSzPts val="1530"/>
              <a:buFont typeface="+mj-lt"/>
              <a:buAutoNum type="arabicPeriod"/>
            </a:pPr>
            <a:r>
              <a:rPr lang="fr-FR" sz="1800"/>
              <a:t>API de conversion iconv/ICU</a:t>
            </a:r>
          </a:p>
          <a:p>
            <a:pPr marL="434340" lvl="0" indent="-342900" algn="l" rtl="0">
              <a:spcBef>
                <a:spcPts val="0"/>
              </a:spcBef>
              <a:spcAft>
                <a:spcPts val="0"/>
              </a:spcAft>
              <a:buClr>
                <a:schemeClr val="accent3"/>
              </a:buClr>
              <a:buSzPts val="1530"/>
              <a:buFont typeface="+mj-lt"/>
              <a:buAutoNum type="arabicPeriod"/>
            </a:pPr>
            <a:r>
              <a:rPr lang="fr-FR" sz="1800"/>
              <a:t>Traitement des IDN sur les appareils mobiles – bibliothèques pertinentes</a:t>
            </a:r>
          </a:p>
          <a:p>
            <a:pPr marL="434340" lvl="0" indent="-342900" algn="l" rtl="0">
              <a:spcBef>
                <a:spcPts val="0"/>
              </a:spcBef>
              <a:spcAft>
                <a:spcPts val="0"/>
              </a:spcAft>
              <a:buClr>
                <a:schemeClr val="accent3"/>
              </a:buClr>
              <a:buSzPts val="1530"/>
              <a:buFont typeface="+mj-lt"/>
              <a:buAutoNum type="arabicPeriod"/>
            </a:pPr>
            <a:r>
              <a:rPr lang="fr-FR" sz="1800"/>
              <a:t>Traitement de l’EAI sur les appareils mobiles – bibliothèques pertinentes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Développement d’applications mobiles</a:t>
            </a:r>
          </a:p>
        </p:txBody>
      </p:sp>
    </p:spTree>
    <p:extLst>
      <p:ext uri="{BB962C8B-B14F-4D97-AF65-F5344CB8AC3E}">
        <p14:creationId xmlns:p14="http://schemas.microsoft.com/office/powerpoint/2010/main" val="331299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11 : Sécurité des IDN</a:t>
            </a:r>
          </a:p>
        </p:txBody>
      </p:sp>
      <p:sp>
        <p:nvSpPr>
          <p:cNvPr id="88" name="Google Shape;88;p2"/>
          <p:cNvSpPr txBox="1">
            <a:spLocks noGrp="1"/>
          </p:cNvSpPr>
          <p:nvPr>
            <p:ph type="body" idx="1"/>
          </p:nvPr>
        </p:nvSpPr>
        <p:spPr>
          <a:xfrm>
            <a:off x="320675" y="118220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a:t>Prérequis : </a:t>
            </a:r>
            <a:r>
              <a:rPr lang="fr-FR" sz="1800"/>
              <a:t>Module 2, Module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a:t>Sécurité d’Unicode </a:t>
            </a:r>
          </a:p>
          <a:p>
            <a:pPr marL="891540" lvl="1" indent="-342900">
              <a:spcBef>
                <a:spcPts val="0"/>
              </a:spcBef>
              <a:buFont typeface="+mj-lt"/>
              <a:buAutoNum type="arabicPeriod"/>
            </a:pPr>
            <a:r>
              <a:rPr lang="fr-FR" sz="1600"/>
              <a:t>Mécanismes de sécurité d’Unicode</a:t>
            </a:r>
          </a:p>
          <a:p>
            <a:pPr marL="891540" lvl="1" indent="-342900">
              <a:spcBef>
                <a:spcPts val="0"/>
              </a:spcBef>
              <a:buFont typeface="+mj-lt"/>
              <a:buAutoNum type="arabicPeriod"/>
            </a:pPr>
            <a:r>
              <a:rPr lang="fr-FR" sz="1600"/>
              <a:t>Contexte : il existe de nombreux autres risques de sécurité ; les risques liés au DNS, à l’IDN et à l’Unicode sont faibles par rapport à ceux liés, par exemple, à l’hameçonnage, à la négligence de la sécurité par les utilisateurs ou au manque de formation des utilisateurs en matière de sécurité.</a:t>
            </a:r>
          </a:p>
          <a:p>
            <a:pPr marL="891540" lvl="1" indent="-342900">
              <a:spcBef>
                <a:spcPts val="0"/>
              </a:spcBef>
              <a:buFont typeface="+mj-lt"/>
              <a:buAutoNum type="arabicPeriod"/>
            </a:pPr>
            <a:r>
              <a:rPr lang="fr-FR" sz="1600"/>
              <a:t>Atténuation du blocage des adresses EAI </a:t>
            </a:r>
          </a:p>
          <a:p>
            <a:pPr marL="891540" lvl="1" indent="-342900">
              <a:spcBef>
                <a:spcPts val="0"/>
              </a:spcBef>
              <a:buFont typeface="+mj-lt"/>
              <a:buAutoNum type="arabicPeriod"/>
            </a:pPr>
            <a:r>
              <a:rPr lang="fr-FR" sz="1600"/>
              <a:t>Sécurité du DNS </a:t>
            </a:r>
          </a:p>
          <a:p>
            <a:pPr marL="891540" lvl="1" indent="-342900">
              <a:spcBef>
                <a:spcPts val="0"/>
              </a:spcBef>
              <a:buFont typeface="+mj-lt"/>
              <a:buAutoNum type="arabicPeriod"/>
            </a:pPr>
            <a:r>
              <a:rPr lang="fr-FR" sz="1600"/>
              <a:t>Homographe ASCII  </a:t>
            </a:r>
          </a:p>
          <a:p>
            <a:pPr marL="891540" lvl="1" indent="-342900">
              <a:spcBef>
                <a:spcPts val="0"/>
              </a:spcBef>
              <a:buFont typeface="+mj-lt"/>
              <a:buAutoNum type="arabicPeriod"/>
            </a:pPr>
            <a:r>
              <a:rPr lang="fr-FR" sz="1600"/>
              <a:t>Hameçonnage, spam…</a:t>
            </a:r>
          </a:p>
          <a:p>
            <a:pPr marL="434340" lvl="0" indent="-342900" algn="l" rtl="0">
              <a:spcBef>
                <a:spcPts val="0"/>
              </a:spcBef>
              <a:spcAft>
                <a:spcPts val="0"/>
              </a:spcAft>
              <a:buClr>
                <a:schemeClr val="accent3"/>
              </a:buClr>
              <a:buSzPts val="1530"/>
              <a:buFont typeface="+mj-lt"/>
              <a:buAutoNum type="arabicPeriod"/>
            </a:pPr>
            <a:r>
              <a:rPr lang="fr-FR" sz="1800"/>
              <a:t>Sécurité des IDN</a:t>
            </a:r>
          </a:p>
          <a:p>
            <a:pPr marL="891540" lvl="1" indent="-342900">
              <a:spcBef>
                <a:spcPts val="0"/>
              </a:spcBef>
              <a:buFont typeface="+mj-lt"/>
              <a:buAutoNum type="arabicPeriod"/>
            </a:pPr>
            <a:r>
              <a:rPr lang="fr-FR" sz="1600"/>
              <a:t>Chaînes non couvertes par la normalisation – traitement des chaînes visuellement identiques mais distinctes à l’aide des LGR</a:t>
            </a:r>
          </a:p>
          <a:p>
            <a:pPr marL="891540" lvl="1" indent="-342900">
              <a:spcBef>
                <a:spcPts val="0"/>
              </a:spcBef>
              <a:buFont typeface="+mj-lt"/>
              <a:buAutoNum type="arabicPeriod"/>
            </a:pPr>
            <a:r>
              <a:rPr lang="fr-FR" sz="1600"/>
              <a:t>Homographe IDN</a:t>
            </a:r>
          </a:p>
          <a:p>
            <a:pPr marL="891540" lvl="1" indent="-342900">
              <a:spcBef>
                <a:spcPts val="0"/>
              </a:spcBef>
              <a:buFont typeface="+mj-lt"/>
              <a:buAutoNum type="arabicPeriod"/>
            </a:pPr>
            <a:r>
              <a:rPr lang="fr-FR" sz="1600"/>
              <a:t>LGR et variantes</a:t>
            </a:r>
          </a:p>
          <a:p>
            <a:pPr marL="891540" lvl="1" indent="-342900">
              <a:spcBef>
                <a:spcPts val="0"/>
              </a:spcBef>
              <a:buFont typeface="+mj-lt"/>
              <a:buAutoNum type="arabicPeriod"/>
            </a:pPr>
            <a:r>
              <a:rPr lang="fr-FR" sz="1600"/>
              <a:t>Similarité de chaînes </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Cours à introduire : Sécurité du système informatique</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a:t>.</a:t>
            </a:r>
          </a:p>
        </p:txBody>
      </p:sp>
    </p:spTree>
    <p:extLst>
      <p:ext uri="{BB962C8B-B14F-4D97-AF65-F5344CB8AC3E}">
        <p14:creationId xmlns:p14="http://schemas.microsoft.com/office/powerpoint/2010/main" val="100410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lnSpc>
                <a:spcPts val="2600"/>
              </a:lnSpc>
              <a:spcBef>
                <a:spcPts val="0"/>
              </a:spcBef>
              <a:spcAft>
                <a:spcPts val="0"/>
              </a:spcAft>
              <a:buClr>
                <a:srgbClr val="000000"/>
              </a:buClr>
              <a:buSzPts val="3200"/>
              <a:buFont typeface="Open Sans"/>
              <a:buNone/>
            </a:pPr>
            <a:r>
              <a:rPr lang="fr-FR" sz="2400" dirty="0"/>
              <a:t>Évolution des systèmes de noms de domaine et de courrier électronique</a:t>
            </a:r>
          </a:p>
        </p:txBody>
      </p:sp>
      <p:sp>
        <p:nvSpPr>
          <p:cNvPr id="168" name="Google Shape;168;p7"/>
          <p:cNvSpPr txBox="1">
            <a:spLocks noGrp="1"/>
          </p:cNvSpPr>
          <p:nvPr>
            <p:ph type="body" idx="1"/>
          </p:nvPr>
        </p:nvSpPr>
        <p:spPr>
          <a:xfrm>
            <a:off x="320041" y="1214332"/>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Le nom de domaine représente un nom unique qui forme la base de l’adresse universelle (URL) utilisée pour accéder à une ressource spécifique sur Internet (page web, serveur de messagerie, image, vidéo, etc.).</a:t>
            </a:r>
          </a:p>
          <a:p>
            <a:pPr marL="91440" lvl="0" indent="0" algn="l" rtl="0">
              <a:spcBef>
                <a:spcPts val="360"/>
              </a:spcBef>
              <a:spcAft>
                <a:spcPts val="0"/>
              </a:spcAft>
              <a:buClr>
                <a:schemeClr val="accent3"/>
              </a:buClr>
              <a:buSzPts val="1530"/>
              <a:buNone/>
            </a:pPr>
            <a:endParaRPr lang="en-US" sz="1600" dirty="0"/>
          </a:p>
          <a:p>
            <a:pPr marL="274320" lvl="0" indent="-182880" algn="l" rtl="0">
              <a:spcBef>
                <a:spcPts val="0"/>
              </a:spcBef>
              <a:spcAft>
                <a:spcPts val="0"/>
              </a:spcAft>
              <a:buClr>
                <a:schemeClr val="accent3"/>
              </a:buClr>
              <a:buSzPts val="1530"/>
              <a:buFont typeface="Merriweather Sans"/>
              <a:buChar char="*"/>
            </a:pPr>
            <a:r>
              <a:rPr lang="fr-FR" sz="1600" dirty="0"/>
              <a:t>Dans le passé, les </a:t>
            </a:r>
            <a:r>
              <a:rPr lang="fr-FR"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domaines de premier niveau</a:t>
            </a:r>
            <a:r>
              <a:rPr lang="fr-FR" sz="1600" dirty="0"/>
              <a:t> (TLD) se composaient principalement de deux ou trois lettres en caractères latins : a-z (comme .com et .</a:t>
            </a:r>
            <a:r>
              <a:rPr lang="fr-FR" sz="1600" dirty="0" err="1"/>
              <a:t>org</a:t>
            </a:r>
            <a:r>
              <a:rPr lang="fr-FR" sz="1600" dirty="0"/>
              <a:t>). L’évolution du DNS a permis de créer de nouveaux TLD plus longs. </a:t>
            </a:r>
          </a:p>
          <a:p>
            <a:pPr marL="731520" lvl="1" indent="-182880">
              <a:spcBef>
                <a:spcPts val="0"/>
              </a:spcBef>
            </a:pPr>
            <a:r>
              <a:rPr lang="fr-FR" sz="1400" dirty="0"/>
              <a:t>Il existe désormais environ 1200 nouveaux gTLD génériques qui représentent des marques, des communautés et des zones géographiques (.</a:t>
            </a:r>
            <a:r>
              <a:rPr lang="fr-FR" sz="1400" dirty="0" err="1"/>
              <a:t>photography</a:t>
            </a:r>
            <a:r>
              <a:rPr lang="fr-FR" sz="1400" dirty="0"/>
              <a:t>, .</a:t>
            </a:r>
            <a:r>
              <a:rPr lang="fr-FR" sz="1400" dirty="0" err="1"/>
              <a:t>london</a:t>
            </a:r>
            <a:r>
              <a:rPr lang="fr-FR" sz="1400" dirty="0"/>
              <a:t>, etc.).</a:t>
            </a:r>
          </a:p>
          <a:p>
            <a:pPr marL="274320" lvl="0" indent="-182880" algn="l" rtl="0">
              <a:spcBef>
                <a:spcPts val="360"/>
              </a:spcBef>
              <a:spcAft>
                <a:spcPts val="0"/>
              </a:spcAft>
              <a:buClr>
                <a:schemeClr val="accent3"/>
              </a:buClr>
              <a:buSzPts val="1530"/>
              <a:buFont typeface="Merriweather Sans"/>
              <a:buChar char="*"/>
            </a:pPr>
            <a:endParaRPr sz="1200" dirty="0"/>
          </a:p>
          <a:p>
            <a:pPr marL="274320" lvl="0" indent="-182880" algn="l" rtl="0">
              <a:spcBef>
                <a:spcPts val="360"/>
              </a:spcBef>
              <a:spcAft>
                <a:spcPts val="0"/>
              </a:spcAft>
              <a:buClr>
                <a:schemeClr val="accent3"/>
              </a:buClr>
              <a:buSzPts val="1530"/>
              <a:buFont typeface="Merriweather Sans"/>
              <a:buChar char="*"/>
            </a:pPr>
            <a:r>
              <a:rPr lang="fr-FR" sz="1600" dirty="0"/>
              <a:t>Ces nouveaux TLD comprennent également des noms de domaine internationalisés (IDN), qui permettent l’utilisation de noms de domaine écrits dans des langues et scripts locaux, tels que « .</a:t>
            </a:r>
            <a:r>
              <a:rPr lang="fr-FR" sz="1600" dirty="0" err="1"/>
              <a:t>例子</a:t>
            </a:r>
            <a:r>
              <a:rPr lang="fr-FR" sz="1600" dirty="0"/>
              <a:t> » et « </a:t>
            </a:r>
            <a:r>
              <a:rPr lang="fr-FR" sz="1600" dirty="0" err="1"/>
              <a:t>مثال</a:t>
            </a:r>
            <a:r>
              <a:rPr lang="fr-FR" sz="1600" dirty="0"/>
              <a:t>. » (équivalents chinois et arabe du terme « exemple »).</a:t>
            </a:r>
          </a:p>
          <a:p>
            <a:pPr marL="731520" lvl="1" indent="-182880"/>
            <a:r>
              <a:rPr lang="fr-FR" sz="1400" dirty="0"/>
              <a:t>Les autres étiquettes, au sein du nom de domaine, peuvent elles aussi être internationalisées, ce qui rend possible l’écriture complète du nom de domaine en langue et script locaux. </a:t>
            </a:r>
            <a:r>
              <a:rPr lang="fr-FR"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Les IDN sont distincts du contenu en ligne, qui lui aussi peut être multilingue.</a:t>
            </a:r>
            <a:r>
              <a:rPr lang="fr-FR"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p>
          <a:p>
            <a:pPr marL="274320" indent="-182880"/>
            <a:endPar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indent="-182880"/>
            <a:r>
              <a:rPr lang="fr-FR" sz="1800" dirty="0"/>
              <a:t>Au départ, les adresses de courrier électronique n’étaient pas non plus disponibles dans les langues et scripts locaux.</a:t>
            </a:r>
          </a:p>
          <a:p>
            <a:pPr marL="91440" lvl="0" indent="0" algn="l" rtl="0">
              <a:spcBef>
                <a:spcPts val="400"/>
              </a:spcBef>
              <a:spcAft>
                <a:spcPts val="0"/>
              </a:spcAft>
              <a:buSzPts val="1700"/>
              <a:buNone/>
            </a:pPr>
            <a:endParaRPr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Module 12 : Prise en charge de l’Unicode dans les systèmes d’exploitation</a:t>
            </a:r>
          </a:p>
        </p:txBody>
      </p:sp>
      <p:sp>
        <p:nvSpPr>
          <p:cNvPr id="88" name="Google Shape;88;p2"/>
          <p:cNvSpPr txBox="1">
            <a:spLocks noGrp="1"/>
          </p:cNvSpPr>
          <p:nvPr>
            <p:ph type="body" idx="1"/>
          </p:nvPr>
        </p:nvSpPr>
        <p:spPr>
          <a:xfrm>
            <a:off x="320358" y="1732343"/>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fr-FR" sz="1800" b="1" dirty="0"/>
              <a:t>Prérequis : </a:t>
            </a:r>
            <a:r>
              <a:rPr lang="fr-FR" sz="1800" dirty="0"/>
              <a:t>Module 2</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fr-FR" sz="1800" dirty="0"/>
              <a:t>Prise en charge de l’Unicode par les systèmes de fichiers</a:t>
            </a:r>
          </a:p>
          <a:p>
            <a:pPr marL="434340" lvl="0" indent="-342900" algn="l" rtl="0">
              <a:spcBef>
                <a:spcPts val="0"/>
              </a:spcBef>
              <a:spcAft>
                <a:spcPts val="0"/>
              </a:spcAft>
              <a:buClr>
                <a:schemeClr val="accent3"/>
              </a:buClr>
              <a:buSzPts val="1530"/>
              <a:buFont typeface="+mj-lt"/>
              <a:buAutoNum type="arabicPeriod"/>
            </a:pPr>
            <a:r>
              <a:rPr lang="fr-FR" sz="1800" dirty="0"/>
              <a:t>Travailler avec Unicode : Traitement des noms de fichier sensibles à la casse vs insensibles à la casse vs insensibles à la casse mais la préservant</a:t>
            </a:r>
          </a:p>
          <a:p>
            <a:pPr marL="434340" lvl="0" indent="-342900" algn="l" rtl="0">
              <a:spcBef>
                <a:spcPts val="0"/>
              </a:spcBef>
              <a:spcAft>
                <a:spcPts val="0"/>
              </a:spcAft>
              <a:buClr>
                <a:schemeClr val="accent3"/>
              </a:buClr>
              <a:buSzPts val="1530"/>
              <a:buFont typeface="+mj-lt"/>
              <a:buAutoNum type="arabicPeriod"/>
            </a:pPr>
            <a:r>
              <a:rPr lang="fr-FR" sz="1800" dirty="0"/>
              <a:t>API Unicode pour les systèmes d’exploitation</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fr-FR" sz="1800" dirty="0"/>
              <a:t>Cours à introduire : Système d’exploitation</a:t>
            </a:r>
          </a:p>
          <a:p>
            <a:pPr marL="91440" lvl="0" indent="0" algn="l" rtl="0">
              <a:spcBef>
                <a:spcPts val="0"/>
              </a:spcBef>
              <a:spcAft>
                <a:spcPts val="0"/>
              </a:spcAft>
              <a:buClr>
                <a:schemeClr val="accent3"/>
              </a:buClr>
              <a:buSzPts val="1530"/>
              <a:buNone/>
            </a:pPr>
            <a:r>
              <a:rPr lang="fr-FR" sz="1800" dirty="0"/>
              <a:t>.</a:t>
            </a:r>
          </a:p>
        </p:txBody>
      </p:sp>
    </p:spTree>
    <p:extLst>
      <p:ext uri="{BB962C8B-B14F-4D97-AF65-F5344CB8AC3E}">
        <p14:creationId xmlns:p14="http://schemas.microsoft.com/office/powerpoint/2010/main" val="285971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Cours concernés</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91440" lvl="0" indent="0">
              <a:spcBef>
                <a:spcPts val="0"/>
              </a:spcBef>
              <a:buSzPts val="1530"/>
              <a:buNone/>
            </a:pPr>
            <a:r>
              <a:rPr lang="fr-FR" sz="1800"/>
              <a:t>Mise à jour de cours existants :</a:t>
            </a:r>
          </a:p>
          <a:p>
            <a:pPr marL="91440" lvl="0" indent="0">
              <a:spcBef>
                <a:spcPts val="0"/>
              </a:spcBef>
              <a:buSzPts val="1530"/>
              <a:buNone/>
            </a:pPr>
            <a:endParaRPr lang="en-US" sz="1800" dirty="0"/>
          </a:p>
          <a:p>
            <a:pPr marL="274320" lvl="0" indent="-182880">
              <a:spcBef>
                <a:spcPts val="0"/>
              </a:spcBef>
              <a:buSzPts val="1530"/>
            </a:pPr>
            <a:r>
              <a:rPr lang="fr-FR" sz="1800"/>
              <a:t>B-A-BA de la programmation ou Initiation à la programmation</a:t>
            </a:r>
          </a:p>
          <a:p>
            <a:pPr marL="274320" lvl="0" indent="-182880">
              <a:spcBef>
                <a:spcPts val="0"/>
              </a:spcBef>
              <a:buSzPts val="1530"/>
            </a:pPr>
            <a:r>
              <a:rPr lang="fr-FR" sz="1800"/>
              <a:t>Programmation avancée ou programmation orientée objet</a:t>
            </a:r>
          </a:p>
          <a:p>
            <a:pPr marL="274320" lvl="0" indent="-182880">
              <a:spcBef>
                <a:spcPts val="0"/>
              </a:spcBef>
              <a:buSzPts val="1530"/>
            </a:pPr>
            <a:r>
              <a:rPr lang="fr-FR" sz="1800"/>
              <a:t>Structures de données et algorithmes</a:t>
            </a:r>
          </a:p>
          <a:p>
            <a:pPr marL="274320" lvl="0" indent="-182880">
              <a:spcBef>
                <a:spcPts val="0"/>
              </a:spcBef>
              <a:buSzPts val="1530"/>
            </a:pPr>
            <a:r>
              <a:rPr lang="fr-FR" sz="1800"/>
              <a:t>Systèmes de gestion de bases de données</a:t>
            </a:r>
          </a:p>
          <a:p>
            <a:pPr marL="274320" lvl="0" indent="-182880">
              <a:spcBef>
                <a:spcPts val="0"/>
              </a:spcBef>
              <a:buSzPts val="1530"/>
            </a:pPr>
            <a:r>
              <a:rPr lang="fr-FR" sz="1800"/>
              <a:t>Communication de données et réseaux informatiques</a:t>
            </a:r>
          </a:p>
          <a:p>
            <a:pPr marL="274320" lvl="0" indent="-182880">
              <a:spcBef>
                <a:spcPts val="0"/>
              </a:spcBef>
              <a:buSzPts val="1530"/>
            </a:pPr>
            <a:r>
              <a:rPr lang="fr-FR" sz="1800"/>
              <a:t>Développement d’applications mobiles</a:t>
            </a:r>
          </a:p>
          <a:p>
            <a:pPr marL="274320" lvl="0" indent="-182880">
              <a:spcBef>
                <a:spcPts val="0"/>
              </a:spcBef>
              <a:buSzPts val="1530"/>
            </a:pPr>
            <a:r>
              <a:rPr lang="fr-FR" sz="1800"/>
              <a:t>Sécurité du système informatique</a:t>
            </a:r>
          </a:p>
          <a:p>
            <a:pPr marL="274320" lvl="0" indent="-182880">
              <a:spcBef>
                <a:spcPts val="0"/>
              </a:spcBef>
              <a:buSzPts val="1530"/>
            </a:pPr>
            <a:r>
              <a:rPr lang="fr-FR" sz="1800"/>
              <a:t>Système d’exploitation</a:t>
            </a:r>
          </a:p>
          <a:p>
            <a:pPr marL="274320" lvl="0" indent="-182880">
              <a:spcBef>
                <a:spcPts val="0"/>
              </a:spcBef>
              <a:buSzPts val="1530"/>
            </a:pPr>
            <a:endParaRPr lang="en-US" sz="1800" dirty="0"/>
          </a:p>
          <a:p>
            <a:pPr marL="91440" lvl="0" indent="0">
              <a:spcBef>
                <a:spcPts val="0"/>
              </a:spcBef>
              <a:buSzPts val="1530"/>
              <a:buNone/>
            </a:pPr>
            <a:r>
              <a:rPr lang="fr-FR" sz="1800"/>
              <a:t>Nouveau cours proposé :</a:t>
            </a:r>
          </a:p>
          <a:p>
            <a:pPr marL="91440" lvl="0" indent="0">
              <a:spcBef>
                <a:spcPts val="0"/>
              </a:spcBef>
              <a:buSzPts val="1530"/>
              <a:buNone/>
            </a:pPr>
            <a:endParaRPr lang="en-US" sz="1800" dirty="0"/>
          </a:p>
          <a:p>
            <a:pPr marL="274320" indent="-182880">
              <a:spcBef>
                <a:spcPts val="0"/>
              </a:spcBef>
              <a:buSzPts val="1530"/>
            </a:pPr>
            <a:r>
              <a:rPr lang="fr-FR" sz="1800"/>
              <a:t>Thèmes avancés liés aux IDN et à l’acceptation universelle</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64633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Ressources à l’appui de la mise à jour du programme d’études</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fr-FR" sz="1800"/>
              <a:t>Modèle de guide d’étudiant pour module : </a:t>
            </a:r>
            <a:r>
              <a:rPr lang="fr-FR" sz="1800">
                <a:hlinkClick r:id="rId3"/>
              </a:rPr>
              <a:t>https://community.icann.org/display/TUA/Draft+UA+Curriculum</a:t>
            </a:r>
            <a:r>
              <a:rPr lang="fr-FR" sz="1800"/>
              <a:t>. </a:t>
            </a:r>
          </a:p>
          <a:p>
            <a:pPr marL="274320" lvl="0" indent="-182880">
              <a:spcBef>
                <a:spcPts val="0"/>
              </a:spcBef>
              <a:buSzPts val="1530"/>
            </a:pPr>
            <a:r>
              <a:rPr lang="fr-FR" sz="1800"/>
              <a:t>Modèle de guide de l’enseignant pour module</a:t>
            </a:r>
          </a:p>
          <a:p>
            <a:pPr marL="274320" lvl="0" indent="-182880">
              <a:spcBef>
                <a:spcPts val="0"/>
              </a:spcBef>
              <a:buSzPts val="1530"/>
            </a:pPr>
            <a:r>
              <a:rPr lang="fr-FR" sz="1800"/>
              <a:t>Modèle de devoirs</a:t>
            </a:r>
          </a:p>
          <a:p>
            <a:pPr marL="274320" lvl="0" indent="-182880">
              <a:spcBef>
                <a:spcPts val="0"/>
              </a:spcBef>
              <a:buSzPts val="1530"/>
            </a:pPr>
            <a:r>
              <a:rPr lang="fr-FR" sz="1800"/>
              <a:t>Références pour des ressources supplémentaires</a:t>
            </a:r>
          </a:p>
          <a:p>
            <a:pPr marL="274320" lvl="0" indent="-182880">
              <a:spcBef>
                <a:spcPts val="0"/>
              </a:spcBef>
              <a:buSzPts val="1530"/>
            </a:pPr>
            <a:endParaRPr lang="en-US" sz="1800" dirty="0"/>
          </a:p>
          <a:p>
            <a:pPr marL="274320" lvl="0" indent="-182880">
              <a:spcBef>
                <a:spcPts val="0"/>
              </a:spcBef>
              <a:buSzPts val="1530"/>
            </a:pPr>
            <a:r>
              <a:rPr lang="fr-FR" sz="1800"/>
              <a:t>Programme de formation des enseignants (sur demande et selon la disponibilité) dispensé par l’ICANN – merci d’envoyer un courriel à </a:t>
            </a:r>
            <a:r>
              <a:rPr lang="fr-FR" sz="1800">
                <a:hlinkClick r:id="rId4"/>
              </a:rPr>
              <a:t>UAProgram@icann.org</a:t>
            </a:r>
            <a:r>
              <a:rPr lang="fr-FR" sz="1800"/>
              <a:t>.</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19104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S’engager en faveur de l’UA</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fr-FR" sz="1800">
                <a:solidFill>
                  <a:srgbClr val="3F3F3F"/>
                </a:solidFill>
                <a:latin typeface="Open Sans Light"/>
                <a:ea typeface="Open Sans Light"/>
                <a:cs typeface="Open Sans Light"/>
                <a:sym typeface="Open Sans Light"/>
              </a:rPr>
              <a:t>Informations et événements récents du Groupe directeur sur l’acceptation universelle : </a:t>
            </a:r>
            <a:r>
              <a:rPr lang="fr-FR" sz="1800">
                <a:solidFill>
                  <a:schemeClr val="accent6"/>
                </a:solidFill>
                <a:latin typeface="Open Sans"/>
                <a:ea typeface="Open Sans"/>
                <a:cs typeface="Open Sans"/>
                <a:sym typeface="Open Sans"/>
              </a:rPr>
              <a:t>www.uasg.tech </a:t>
            </a: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Pour en savoir plus sur l’UA, envoyez un courriel à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ou à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Consultez tous les documents et toutes les présentations de l’UASG sur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Trouvez les détails des travaux en cours à partir des pages wiki de la communauté ICANN :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Abonnez-vous à la liste de discussion de l’UA :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p>
          <a:p>
            <a:pPr marL="342900" marR="0" lvl="0" indent="-342900" algn="l" rtl="0">
              <a:spcBef>
                <a:spcPts val="400"/>
              </a:spcBef>
              <a:spcAft>
                <a:spcPts val="0"/>
              </a:spcAft>
              <a:buClr>
                <a:schemeClr val="dk1"/>
              </a:buClr>
              <a:buSzPts val="2000"/>
              <a:buFont typeface="Arial"/>
              <a:buChar char="•"/>
            </a:pPr>
            <a:r>
              <a:rPr lang="fr-F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Inscrivez-vous pour participer aux groupes de travail consacrés à l’UA </a:t>
            </a:r>
            <a:r>
              <a:rPr lang="fr-F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ici</a:t>
            </a:r>
          </a:p>
          <a:p>
            <a:pPr marL="342900" marR="0" lvl="0" indent="-342900" algn="l" rtl="0">
              <a:spcBef>
                <a:spcPts val="400"/>
              </a:spcBef>
              <a:spcAft>
                <a:spcPts val="0"/>
              </a:spcAft>
              <a:buClr>
                <a:schemeClr val="dk1"/>
              </a:buClr>
              <a:buSzPts val="2000"/>
              <a:buFont typeface="Arial"/>
              <a:buChar char="•"/>
            </a:pPr>
            <a:r>
              <a:rPr lang="fr-FR" sz="1800">
                <a:latin typeface="Open Sans Light" panose="020B0306030504020204" pitchFamily="34" charset="0"/>
                <a:ea typeface="Open Sans Light" panose="020B0306030504020204" pitchFamily="34" charset="0"/>
                <a:cs typeface="Open Sans Light" panose="020B0306030504020204" pitchFamily="34" charset="0"/>
              </a:rPr>
              <a:t>Suivez l’UASG sur les médias sociaux et utilisez le hashtag #Internet4All :</a:t>
            </a: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14702" y="5316537"/>
            <a:ext cx="7262649" cy="1241365"/>
          </a:xfrm>
          <a:prstGeom prst="rect">
            <a:avLst/>
          </a:prstGeom>
          <a:noFill/>
        </p:spPr>
        <p:txBody>
          <a:bodyPr wrap="square" rtlCol="0">
            <a:spAutoFit/>
          </a:bodyPr>
          <a:lstStyle/>
          <a:p>
            <a:pPr lvl="3">
              <a:spcBef>
                <a:spcPts val="400"/>
              </a:spcBef>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X (anciennement Twitter) : @</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fr-FR"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LinkedIn : https://</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company</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fr-FR" sz="1800" dirty="0">
                <a:latin typeface="Open Sans Light" panose="020B0306030504020204" pitchFamily="34" charset="0"/>
                <a:ea typeface="Open Sans Light" panose="020B0306030504020204" pitchFamily="34" charset="0"/>
                <a:cs typeface="Open Sans Light" panose="020B0306030504020204" pitchFamily="34" charset="0"/>
              </a:rPr>
              <a:t>Facebook : https://</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r>
              <a:rPr lang="fr-F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fr-FR"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Participer à l’ICANN – Programmes de bourses de l’ICANN et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Le Programme de bourses a pour objectif de renforcer la diversité du modèle multipartite en offrant aux individus appartenant aux communautés faiblement desservies ou sous-représentées la possibilité de devenir des membres actifs de la communauté de l’ICANN.</a:t>
            </a:r>
          </a:p>
          <a:p>
            <a:pPr marL="548640" lvl="1" indent="-182880" algn="l" rtl="0">
              <a:spcBef>
                <a:spcPts val="360"/>
              </a:spcBef>
              <a:spcAft>
                <a:spcPts val="0"/>
              </a:spcAft>
              <a:buSzPts val="1530"/>
              <a:buChar char="*"/>
            </a:pPr>
            <a:r>
              <a:rPr lang="fr-FR"/>
              <a:t>Pour participer, déposez votre candidature au </a:t>
            </a:r>
            <a:r>
              <a:rPr lang="fr-FR" u="sng">
                <a:solidFill>
                  <a:schemeClr val="hlink"/>
                </a:solidFill>
                <a:hlinkClick r:id="rId3"/>
              </a:rPr>
              <a:t>Programme de bourses de l’ICANN</a:t>
            </a:r>
            <a:r>
              <a:rPr lang="fr-FR"/>
              <a:t>.</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fr-FR" sz="1800"/>
              <a:t>L’organisation ICANN cherche des individus de la nouvelle génération intéressés à jouer un rôle actif dans leurs communautés régionales et à participer à l’élaboration des politiques qui régiront l’Internet mondial. Un travail important est fait quotidiennement à l’ICANN.</a:t>
            </a:r>
          </a:p>
          <a:p>
            <a:pPr marL="548640" lvl="1" indent="-182880" algn="l" rtl="0">
              <a:spcBef>
                <a:spcPts val="360"/>
              </a:spcBef>
              <a:spcAft>
                <a:spcPts val="0"/>
              </a:spcAft>
              <a:buSzPts val="1530"/>
              <a:buChar char="*"/>
            </a:pPr>
            <a:r>
              <a:rPr lang="fr-FR"/>
              <a:t>Pour participer, déposez votre candidature au </a:t>
            </a:r>
            <a:r>
              <a:rPr lang="fr-FR" u="sng">
                <a:solidFill>
                  <a:schemeClr val="hlink"/>
                </a:solidFill>
                <a:hlinkClick r:id="rId4"/>
              </a:rPr>
              <a:t>Programme NextGen de l’ICANN</a:t>
            </a:r>
            <a:r>
              <a:rPr lang="fr-FR"/>
              <a:t>.</a:t>
            </a:r>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Domaines de premier niveau géographique (ccTLD) IDN</a:t>
            </a:r>
          </a:p>
        </p:txBody>
      </p:sp>
      <p:pic>
        <p:nvPicPr>
          <p:cNvPr id="240" name="Google Shape;240;p11"/>
          <p:cNvPicPr preferRelativeResize="0"/>
          <p:nvPr/>
        </p:nvPicPr>
        <p:blipFill rotWithShape="1">
          <a:blip r:embed="rId3">
            <a:alphaModFix/>
          </a:blip>
          <a:srcRect t="7650"/>
          <a:stretch/>
        </p:blipFill>
        <p:spPr>
          <a:xfrm>
            <a:off x="609600" y="1219200"/>
            <a:ext cx="7624604" cy="51901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t>TLD génériques (gTLD) 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fr-FR" sz="1800">
                <a:solidFill>
                  <a:schemeClr val="dk1"/>
                </a:solidFill>
                <a:latin typeface="Open Sans"/>
                <a:ea typeface="Open Sans"/>
                <a:cs typeface="Open Sans"/>
                <a:sym typeface="Open Sans"/>
              </a:rPr>
              <a:t>Quatre-vingt-dix gTLD IDN ont déjà été délégués.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Exemples d’IDN</a:t>
            </a:r>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ଯୁନିଭରସାଲ-ଏକସେପ୍ଟନ୍ସ-ଟେଷ୍ଟ.ଭାରତ</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უნივერსალური-თავსობადობის-ტესტი.გე</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다국어도메인이용환경테스트.한국</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Open Sans"/>
                <a:ea typeface="Open Sans"/>
                <a:cs typeface="Open Sans"/>
                <a:sym typeface="Open Sans"/>
              </a:rPr>
              <a:t>സാർവത്രിക-സ്വീകാര്യതാ-പരിശോധന.ഭാരതം</a:t>
            </a:r>
          </a:p>
          <a:p>
            <a:pPr marL="457200" marR="0" lvl="0" indent="-277813" algn="l" rtl="0">
              <a:spcBef>
                <a:spcPts val="2000"/>
              </a:spcBef>
              <a:spcAft>
                <a:spcPts val="0"/>
              </a:spcAft>
              <a:buClr>
                <a:srgbClr val="000000"/>
              </a:buClr>
              <a:buSzPts val="1500"/>
              <a:buFont typeface="Arial"/>
              <a:buAutoNum type="arabicPeriod"/>
            </a:pPr>
            <a:r>
              <a:rPr lang="fr-FR" sz="2000">
                <a:solidFill>
                  <a:schemeClr val="dk1"/>
                </a:solidFill>
                <a:latin typeface="Open Sans"/>
                <a:ea typeface="Open Sans"/>
                <a:cs typeface="Open Sans"/>
                <a:sym typeface="Open Sans"/>
              </a:rPr>
              <a:t>تجربة-القبول-الشامل.موريتانيا </a:t>
            </a:r>
            <a:br>
              <a:rPr lang="fr-FR" sz="2000">
                <a:solidFill>
                  <a:schemeClr val="dk1"/>
                </a:solidFill>
                <a:latin typeface="Open Sans"/>
                <a:ea typeface="Open Sans"/>
                <a:cs typeface="Open Sans"/>
                <a:sym typeface="Open Sans"/>
              </a:rPr>
            </a:br>
            <a:endParaRPr lang="fr-FR" sz="200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fr-FR" sz="2000">
                <a:solidFill>
                  <a:srgbClr val="000000"/>
                </a:solidFill>
                <a:latin typeface="Open Sans"/>
                <a:ea typeface="Open Sans"/>
                <a:cs typeface="Open Sans"/>
                <a:sym typeface="Open Sans"/>
              </a:rPr>
              <a:t>Arménien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Oriya</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Géorgien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Coréen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Malayalam            </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Arabe</a:t>
            </a:r>
            <a:br>
              <a:rPr lang="fr-FR" sz="2000">
                <a:solidFill>
                  <a:srgbClr val="000000"/>
                </a:solidFill>
                <a:latin typeface="Open Sans"/>
                <a:ea typeface="Open Sans"/>
                <a:cs typeface="Open Sans"/>
                <a:sym typeface="Open Sans"/>
              </a:rPr>
            </a:br>
            <a:endParaRPr lang="fr-F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Exemples d’adresses électroniques internationalisées</a:t>
            </a:r>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Էլփոստ-թեստ@համընդհանուր-ընկալում-թեստ.հայ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电子邮件测试@普遍适用测试.我爱你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ईमेल-परीक्षण@सार्वभौमिक-स्वीकृति-परीक्षण.संगठन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ηλεκτρονικό-μήνυμα-δοκιμή@καθολική-αποδοχή-δοκιμή.ευ  </a:t>
            </a:r>
          </a:p>
          <a:p>
            <a:pPr marL="457200" marR="0" lvl="0" indent="-277813" algn="l" rtl="0">
              <a:spcBef>
                <a:spcPts val="2000"/>
              </a:spcBef>
              <a:spcAft>
                <a:spcPts val="0"/>
              </a:spcAft>
              <a:buClr>
                <a:srgbClr val="000000"/>
              </a:buClr>
              <a:buSzPts val="1500"/>
              <a:buFont typeface="Arial"/>
              <a:buAutoNum type="arabicPeriod"/>
            </a:pPr>
            <a:r>
              <a:rPr lang="fr-FR" sz="2000">
                <a:solidFill>
                  <a:srgbClr val="000000"/>
                </a:solidFill>
                <a:latin typeface="Times New Roman"/>
                <a:ea typeface="Times New Roman"/>
                <a:cs typeface="Times New Roman"/>
                <a:sym typeface="Times New Roman"/>
              </a:rPr>
              <a:t>மின்னஞ்சல்-சோதனை@பொது-ஏற்பு-சோதனை.சிங்கப்பூர்</a:t>
            </a: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fr-FR" sz="2000">
                <a:solidFill>
                  <a:srgbClr val="000000"/>
                </a:solidFill>
                <a:latin typeface="Open Sans"/>
                <a:ea typeface="Open Sans"/>
                <a:cs typeface="Open Sans"/>
                <a:sym typeface="Open Sans"/>
              </a:rPr>
              <a:t>Arménien</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Chinois</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Devanagari</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Arabe</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Grec            </a:t>
            </a:r>
          </a:p>
          <a:p>
            <a:pPr marL="0" marR="0" lvl="0" indent="0" algn="l" rtl="0">
              <a:spcBef>
                <a:spcPts val="2000"/>
              </a:spcBef>
              <a:spcAft>
                <a:spcPts val="0"/>
              </a:spcAft>
              <a:buNone/>
            </a:pPr>
            <a:r>
              <a:rPr lang="fr-FR" sz="2000">
                <a:solidFill>
                  <a:srgbClr val="000000"/>
                </a:solidFill>
                <a:latin typeface="Open Sans"/>
                <a:ea typeface="Open Sans"/>
                <a:cs typeface="Open Sans"/>
                <a:sym typeface="Open Sans"/>
              </a:rPr>
              <a:t>Tamoul</a:t>
            </a:r>
            <a:br>
              <a:rPr lang="fr-FR" sz="2000">
                <a:solidFill>
                  <a:srgbClr val="000000"/>
                </a:solidFill>
                <a:latin typeface="Open Sans"/>
                <a:ea typeface="Open Sans"/>
                <a:cs typeface="Open Sans"/>
                <a:sym typeface="Open Sans"/>
              </a:rPr>
            </a:br>
            <a:endParaRPr lang="fr-F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fr-FR" sz="2800"/>
              <a:t>Qu’est-ce que l’acceptation universelle (UA)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fr-FR" sz="1800"/>
              <a:t>Bien que le système de noms de domaine (DNS) ait évolué, les vérifications utilisées par de nombreux logiciels pour valider les noms de domaine et adresses électroniques restent obsolètes.</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Par ailleurs, tous les portails en ligne ne sont pas prêts pour la création de comptes utilisateurs avec des adresses électroniques de ce type, ce qui laisse de nombreuses personnes incapables de naviguer sur Internet en utilisant la langue et l’identité en ligne de leur choix. </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fr-FR" sz="1800"/>
              <a:t>Considérée comme une bonne pratique de la conformité technique, l’UA résout ces problèmes en permettant que tous les noms de domaine et adresses électroniques valides, indépendamment du script, de la langue ou de la longueur en caractères, puissent être utilisés de manière égale dans toutes les applications, tous les dispositifs et tous les systèmes Internet.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fr-F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Exemple d’un problème d’UA</a:t>
            </a:r>
          </a:p>
        </p:txBody>
      </p:sp>
      <p:sp>
        <p:nvSpPr>
          <p:cNvPr id="279" name="Google Shape;279;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fr-FR" sz="180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Une adresse électronique valide est rejetée par un formulaire d’un site web et s’affiche incorrectement de gauche à droite au lieu de droite à gauche :</a:t>
            </a:r>
          </a:p>
        </p:txBody>
      </p:sp>
      <p:pic>
        <p:nvPicPr>
          <p:cNvPr id="280" name="Google Shape;280;p17"/>
          <p:cNvPicPr preferRelativeResize="0"/>
          <p:nvPr/>
        </p:nvPicPr>
        <p:blipFill rotWithShape="1">
          <a:blip r:embed="rId3">
            <a:alphaModFix/>
          </a:blip>
          <a:srcRect/>
          <a:stretch/>
        </p:blipFill>
        <p:spPr>
          <a:xfrm>
            <a:off x="196841" y="3085897"/>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TotalTime>
  <Words>3361</Words>
  <Application>Microsoft Macintosh PowerPoint</Application>
  <PresentationFormat>On-screen Show (4:3)</PresentationFormat>
  <Paragraphs>357</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Open Sans Light</vt:lpstr>
      <vt:lpstr>Merriweather Sans</vt:lpstr>
      <vt:lpstr>Source Sans Pro Light</vt:lpstr>
      <vt:lpstr>Times New Roman</vt:lpstr>
      <vt:lpstr>Calibri</vt:lpstr>
      <vt:lpstr>Arial</vt:lpstr>
      <vt:lpstr>Open Sans</vt:lpstr>
      <vt:lpstr>Noto Sans Symbols</vt:lpstr>
      <vt:lpstr>Office Theme</vt:lpstr>
      <vt:lpstr>Programme d’études sur l’acceptation universelle (UA) des noms de domaine et adresses e-mail</vt:lpstr>
      <vt:lpstr>Bienvenue !</vt:lpstr>
      <vt:lpstr>Évolution des systèmes de noms de domaine et de courrier électronique</vt:lpstr>
      <vt:lpstr>Domaines de premier niveau géographique (ccTLD) IDN</vt:lpstr>
      <vt:lpstr>TLD génériques (gTLD) IDN</vt:lpstr>
      <vt:lpstr>Exemples d’IDN</vt:lpstr>
      <vt:lpstr>Exemples d’adresses électroniques internationalisées</vt:lpstr>
      <vt:lpstr>Qu’est-ce que l’acceptation universelle (UA) ?</vt:lpstr>
      <vt:lpstr>Exemple d’un problème d’UA</vt:lpstr>
      <vt:lpstr>Exemples de catégories affectées par l’UA</vt:lpstr>
      <vt:lpstr>Objectif et effet de l’UA</vt:lpstr>
      <vt:lpstr>Pourquoi l’UA est-elle importante ?</vt:lpstr>
      <vt:lpstr>Rendre les applications prêtes pour l’UA</vt:lpstr>
      <vt:lpstr>Appel à l’action </vt:lpstr>
      <vt:lpstr>Appel à l’action </vt:lpstr>
      <vt:lpstr>Principaux objectifs du programme de formation sur l’UA</vt:lpstr>
      <vt:lpstr>Points à prendre en compte eu égard à la conception du cursus </vt:lpstr>
      <vt:lpstr>Modules proposés</vt:lpstr>
      <vt:lpstr>Module 1 : B-A-BA de la programmation Unicode </vt:lpstr>
      <vt:lpstr>Module 2 : Programmation Unicode avancée </vt:lpstr>
      <vt:lpstr>Module 3 : Unicode dans les structures de données et les algorithmes</vt:lpstr>
      <vt:lpstr>Module 4 : Unicode dans les systèmes de gestion de bases de données</vt:lpstr>
      <vt:lpstr>Module 5 : Introduction aux noms de domaine internationalisés (IDN)</vt:lpstr>
      <vt:lpstr>Module 6 : Programmation avec les noms de domaine internationalisés (IDN)</vt:lpstr>
      <vt:lpstr>Module 7 : Thèmes avancés en lien avec les noms de domaine internationalisés (IDN)</vt:lpstr>
      <vt:lpstr>Module 8 : Internationalisation des adresses de courrier électronique (EAI)</vt:lpstr>
      <vt:lpstr>Module 9 : Programmation pour l’internationalisation des adresses de courrier électronique (EAI)</vt:lpstr>
      <vt:lpstr>Module 10 : Traitement des IDN et EAI dans les applications mobiles</vt:lpstr>
      <vt:lpstr>Module 11 : Sécurité des IDN</vt:lpstr>
      <vt:lpstr>Module 12 : Prise en charge de l’Unicode dans les systèmes d’exploitation</vt:lpstr>
      <vt:lpstr>Cours concernés</vt:lpstr>
      <vt:lpstr>Ressources à l’appui de la mise à jour du programme d’études</vt:lpstr>
      <vt:lpstr>S’engager en faveur de l’UA</vt:lpstr>
      <vt:lpstr>Participer à l’ICANN – Programmes de bourses de l’ICANN et NextGen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50</cp:revision>
  <dcterms:created xsi:type="dcterms:W3CDTF">2016-03-09T19:41:20Z</dcterms:created>
  <dcterms:modified xsi:type="dcterms:W3CDTF">2024-02-15T22:41:47Z</dcterms:modified>
</cp:coreProperties>
</file>