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385" r:id="rId2"/>
    <p:sldId id="833" r:id="rId3"/>
    <p:sldId id="822" r:id="rId4"/>
    <p:sldId id="807" r:id="rId5"/>
    <p:sldId id="1336" r:id="rId6"/>
    <p:sldId id="825" r:id="rId7"/>
    <p:sldId id="1340" r:id="rId8"/>
    <p:sldId id="1337" r:id="rId9"/>
    <p:sldId id="824" r:id="rId10"/>
    <p:sldId id="1393" r:id="rId11"/>
    <p:sldId id="1394" r:id="rId12"/>
    <p:sldId id="826" r:id="rId13"/>
    <p:sldId id="827" r:id="rId14"/>
    <p:sldId id="837" r:id="rId15"/>
    <p:sldId id="839" r:id="rId16"/>
    <p:sldId id="843" r:id="rId17"/>
    <p:sldId id="595" r:id="rId18"/>
    <p:sldId id="821" r:id="rId19"/>
    <p:sldId id="274" r:id="rId20"/>
    <p:sldId id="594" r:id="rId21"/>
    <p:sldId id="596" r:id="rId22"/>
    <p:sldId id="597" r:id="rId23"/>
    <p:sldId id="276" r:id="rId24"/>
    <p:sldId id="280" r:id="rId25"/>
    <p:sldId id="598" r:id="rId26"/>
    <p:sldId id="599" r:id="rId27"/>
    <p:sldId id="600" r:id="rId28"/>
    <p:sldId id="828" r:id="rId29"/>
    <p:sldId id="848" r:id="rId30"/>
    <p:sldId id="840" r:id="rId31"/>
    <p:sldId id="841" r:id="rId32"/>
    <p:sldId id="842" r:id="rId33"/>
    <p:sldId id="830" r:id="rId34"/>
    <p:sldId id="831" r:id="rId35"/>
    <p:sldId id="834" r:id="rId36"/>
    <p:sldId id="835" r:id="rId37"/>
    <p:sldId id="836" r:id="rId38"/>
    <p:sldId id="845" r:id="rId39"/>
    <p:sldId id="844" r:id="rId40"/>
    <p:sldId id="613" r:id="rId41"/>
    <p:sldId id="856" r:id="rId42"/>
    <p:sldId id="829" r:id="rId43"/>
    <p:sldId id="1335" r:id="rId44"/>
    <p:sldId id="846" r:id="rId45"/>
    <p:sldId id="789" r:id="rId46"/>
    <p:sldId id="818" r:id="rId47"/>
    <p:sldId id="756" r:id="rId48"/>
  </p:sldIdLst>
  <p:sldSz cx="12192000" cy="6858000"/>
  <p:notesSz cx="6858000" cy="9144000"/>
  <p:defaultTextStyle>
    <a:defPPr>
      <a:defRPr lang="en-US"/>
    </a:defPPr>
    <a:lvl1pPr algn="r" defTabSz="457200" rtl="1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defTabSz="457200" rtl="1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defTabSz="457200" rtl="1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defTabSz="457200" rtl="1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defTabSz="457200" rtl="1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86A3"/>
    <a:srgbClr val="FF9300"/>
    <a:srgbClr val="FF540B"/>
    <a:srgbClr val="E7C4F0"/>
    <a:srgbClr val="FF6610"/>
    <a:srgbClr val="0432FF"/>
    <a:srgbClr val="FF8AD8"/>
    <a:srgbClr val="ECA5E8"/>
    <a:srgbClr val="00FDFF"/>
    <a:srgbClr val="FF8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17" autoAdjust="0"/>
    <p:restoredTop sz="87279" autoAdjust="0"/>
  </p:normalViewPr>
  <p:slideViewPr>
    <p:cSldViewPr snapToGrid="0" snapToObjects="1">
      <p:cViewPr varScale="1">
        <p:scale>
          <a:sx n="111" d="100"/>
          <a:sy n="111" d="100"/>
        </p:scale>
        <p:origin x="672" y="192"/>
      </p:cViewPr>
      <p:guideLst>
        <p:guide orient="horz" pos="141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5272"/>
    </p:cViewPr>
  </p:sorterViewPr>
  <p:notesViewPr>
    <p:cSldViewPr snapToGrid="0" snapToObjects="1">
      <p:cViewPr varScale="1">
        <p:scale>
          <a:sx n="81" d="100"/>
          <a:sy n="81" d="100"/>
        </p:scale>
        <p:origin x="3894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C3BA92D-39A2-2447-98CF-2DF05A9C53A0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599D66-0892-7B4D-9632-179EA01D3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C16DC3C-9EF4-4046-BA7B-3B921F68FE0B}" type="datetimeFigureOut">
              <a:rPr lang="en-US"/>
              <a:pPr>
                <a:defRPr/>
              </a:pPr>
              <a:t>2/22/24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3987BFE-8429-084B-A384-B0611F07D2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r" defTabSz="457200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457200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457200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457200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457200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4572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4572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4572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4572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347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726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437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46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55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538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047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3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278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632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38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3987BFE-8429-084B-A384-B0611F07D2C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222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5734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706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8735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127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717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713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defTabSz="457200" rtl="0" eaLnBrk="0" fontAlgn="base" hangingPunct="0">
              <a:spcBef>
                <a:spcPct val="3000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489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1109E3-1F78-D74C-90F3-E36E832CAE1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26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51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8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4497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13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459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52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02FF9-4628-B146-9948-95257A4306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261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hyperlink" Target="facebook.com/icannorg" TargetMode="External"/><Relationship Id="rId18" Type="http://schemas.openxmlformats.org/officeDocument/2006/relationships/hyperlink" Target="https://soundcloud.com/icann" TargetMode="External"/><Relationship Id="rId3" Type="http://schemas.openxmlformats.org/officeDocument/2006/relationships/hyperlink" Target="https://www.flickr.com/photos/icann" TargetMode="External"/><Relationship Id="rId7" Type="http://schemas.openxmlformats.org/officeDocument/2006/relationships/hyperlink" Target="linkedin.com/company/icann" TargetMode="External"/><Relationship Id="rId12" Type="http://schemas.openxmlformats.org/officeDocument/2006/relationships/hyperlink" Target="https://www.facebook.com/icannorg" TargetMode="External"/><Relationship Id="rId17" Type="http://schemas.openxmlformats.org/officeDocument/2006/relationships/hyperlink" Target="https://www.youtube.com/user/ICANNnews" TargetMode="External"/><Relationship Id="rId2" Type="http://schemas.openxmlformats.org/officeDocument/2006/relationships/image" Target="../media/image18.emf"/><Relationship Id="rId16" Type="http://schemas.openxmlformats.org/officeDocument/2006/relationships/image" Target="../media/image23.png"/><Relationship Id="rId20" Type="http://schemas.openxmlformats.org/officeDocument/2006/relationships/hyperlink" Target="https://www.slideshare.net/icannpresentations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linkedin.com/company/icann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5" Type="http://schemas.openxmlformats.org/officeDocument/2006/relationships/hyperlink" Target="youtube.com/user/ICANNnews" TargetMode="External"/><Relationship Id="rId10" Type="http://schemas.openxmlformats.org/officeDocument/2006/relationships/hyperlink" Target="twitter.com/icann" TargetMode="External"/><Relationship Id="rId19" Type="http://schemas.openxmlformats.org/officeDocument/2006/relationships/image" Target="../media/image24.png"/><Relationship Id="rId4" Type="http://schemas.openxmlformats.org/officeDocument/2006/relationships/hyperlink" Target="flickr.com/photos/icann" TargetMode="External"/><Relationship Id="rId9" Type="http://schemas.openxmlformats.org/officeDocument/2006/relationships/hyperlink" Target="https://www.twitter.com/icann" TargetMode="External"/><Relationship Id="rId14" Type="http://schemas.openxmlformats.org/officeDocument/2006/relationships/image" Target="../media/image22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05055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812800" y="1470213"/>
            <a:ext cx="10543117" cy="4571813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>
                <a:solidFill>
                  <a:srgbClr val="000000"/>
                </a:solidFill>
              </a:defRPr>
            </a:lvl1pPr>
            <a:lvl2pPr marL="798513" indent="-341313">
              <a:spcBef>
                <a:spcPts val="500"/>
              </a:spcBef>
              <a:buSzPct val="75000"/>
              <a:buFont typeface="Wingdings" panose="05000000000000000000" pitchFamily="2" charset="2"/>
              <a:buChar char=""/>
              <a:defRPr sz="1900">
                <a:solidFill>
                  <a:srgbClr val="000000"/>
                </a:solidFill>
              </a:defRPr>
            </a:lvl2pPr>
            <a:lvl3pPr marL="1255713" indent="-341313">
              <a:spcBef>
                <a:spcPts val="500"/>
              </a:spcBef>
              <a:buFont typeface="Arial" panose="020B0604020202020204" pitchFamily="34" charset="0"/>
              <a:buChar char="•"/>
              <a:defRPr sz="1900">
                <a:solidFill>
                  <a:srgbClr val="000000"/>
                </a:solidFill>
              </a:defRPr>
            </a:lvl3pPr>
            <a:lvl4pPr marL="1371600" indent="0">
              <a:buNone/>
              <a:defRPr sz="1900">
                <a:solidFill>
                  <a:srgbClr val="000000"/>
                </a:solidFill>
              </a:defRPr>
            </a:lvl4pPr>
            <a:lvl5pPr>
              <a:defRPr sz="19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06335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5" b="8780"/>
          <a:stretch>
            <a:fillRect/>
          </a:stretch>
        </p:blipFill>
        <p:spPr bwMode="auto">
          <a:xfrm>
            <a:off x="0" y="684213"/>
            <a:ext cx="12192000" cy="556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 userDrawn="1"/>
        </p:nvSpPr>
        <p:spPr>
          <a:xfrm>
            <a:off x="0" y="790575"/>
            <a:ext cx="12192000" cy="5346700"/>
          </a:xfrm>
          <a:prstGeom prst="rect">
            <a:avLst/>
          </a:prstGeom>
          <a:gradFill>
            <a:gsLst>
              <a:gs pos="0">
                <a:schemeClr val="bg1">
                  <a:alpha val="75000"/>
                </a:schemeClr>
              </a:gs>
              <a:gs pos="69000">
                <a:schemeClr val="tx2">
                  <a:lumMod val="20000"/>
                  <a:lumOff val="80000"/>
                  <a:alpha val="62000"/>
                </a:schemeClr>
              </a:gs>
              <a:gs pos="24000">
                <a:schemeClr val="tx2">
                  <a:lumMod val="20000"/>
                  <a:lumOff val="80000"/>
                  <a:alpha val="4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50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2" b="7826"/>
          <a:stretch>
            <a:fillRect/>
          </a:stretch>
        </p:blipFill>
        <p:spPr bwMode="auto">
          <a:xfrm>
            <a:off x="0" y="654050"/>
            <a:ext cx="12192000" cy="562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835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Background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2775"/>
            <a:ext cx="12192000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 userDrawn="1"/>
        </p:nvCxnSpPr>
        <p:spPr>
          <a:xfrm flipH="1">
            <a:off x="0" y="60801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0" y="6319838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52DD39C1-3288-AE45-850A-6FEE846E69CD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pic>
        <p:nvPicPr>
          <p:cNvPr id="7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208224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592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667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0554D260-09A2-C346-B587-68DA3B8C08EC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365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5CF14DEB-0AEB-9444-BC82-23E8FF7C4393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614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5AED5BC1-9329-5949-B329-EFF219C4B0C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rc 12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5102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667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54F10749-14D1-A148-9830-ACCA17085CD1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4504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DC94C3F9-D749-8741-A45B-924F0DF4CE99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3978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FEB19BCC-07AF-7F42-B07B-2F40A4E2A35F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557213" y="2733675"/>
            <a:ext cx="0" cy="35448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Arc 10"/>
          <p:cNvSpPr/>
          <p:nvPr userDrawn="1"/>
        </p:nvSpPr>
        <p:spPr>
          <a:xfrm rot="16200000">
            <a:off x="555625" y="2674938"/>
            <a:ext cx="122238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615950" y="2673350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 flipH="1">
            <a:off x="11618913" y="2649538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779917" y="824754"/>
            <a:ext cx="10576000" cy="1768314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00099" y="2765533"/>
            <a:ext cx="10543117" cy="92792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2400" baseline="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968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319838"/>
            <a:ext cx="12192000" cy="538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871A671E-99B4-2147-BD8D-277064DA0D3A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19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5194300"/>
            <a:ext cx="1189038" cy="9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3082" y="0"/>
            <a:ext cx="10788321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66928" y="3553576"/>
            <a:ext cx="10788321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66928" y="4279392"/>
            <a:ext cx="10788321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66928" y="4553712"/>
            <a:ext cx="10788321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48639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45685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319838"/>
            <a:ext cx="12192000" cy="538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0434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-296720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CE8A68-E057-F241-A034-0C9CFC73D8B6}" type="slidenum">
              <a:rPr lang="en-US" altLang="en-US" sz="1200" smtClean="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r>
              <a:rPr lang="en-US" altLang="en-US" sz="1200" dirty="0">
                <a:solidFill>
                  <a:srgbClr val="002B49"/>
                </a:solidFill>
                <a:ea typeface="Arial" charset="0"/>
                <a:cs typeface="Arial" charset="0"/>
              </a:rPr>
              <a:t> |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92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219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6319838"/>
            <a:ext cx="12192000" cy="538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2301BEB7-66D7-7248-AA67-65F693F8917D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764987" y="3030399"/>
            <a:ext cx="8329645" cy="1783649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350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>
                    <a:lumMod val="9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52850" y="1308848"/>
            <a:ext cx="8341783" cy="1701535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 sz="35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05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0D1F99C-4C57-AD4A-B83E-F8DB40856E94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483281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6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8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0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81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2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7309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C1EBC6CA-5C84-1442-9583-11B221DD6412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176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4300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144AAE32-7264-3743-857B-D2FA7F32B42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0173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AF1FC29B-B37F-8C41-9806-1013A8A9303C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86679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 1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C5322009-43DD-DB49-85F7-1D79142669CF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6579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3058D8A7-14BF-E444-BECE-C22BDDC1418C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2371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15C72DB-F623-9A4C-A73C-7B337E98EF59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2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4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200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1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F0426D6A-B029-1F4C-A309-2E28B96017AE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Oval 14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3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84520" y="95350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884520" y="2764377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5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496847" y="976835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6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96847" y="2787702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496847" y="1390295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496847" y="3192198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884520" y="4580278"/>
            <a:ext cx="1289304" cy="1289304"/>
          </a:xfrm>
          <a:prstGeom prst="flowChartConnector">
            <a:avLst/>
          </a:prstGeom>
          <a:ln w="57150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0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496847" y="4603614"/>
            <a:ext cx="7122563" cy="394877"/>
          </a:xfrm>
          <a:prstGeom prst="rect">
            <a:avLst/>
          </a:prstGeom>
        </p:spPr>
        <p:txBody>
          <a:bodyPr/>
          <a:lstStyle>
            <a:lvl1pPr marL="0" marR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496847" y="5008110"/>
            <a:ext cx="7122563" cy="822098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6325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5194300"/>
            <a:ext cx="1193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0863" y="1"/>
            <a:ext cx="10805054" cy="2533369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50863" y="3553574"/>
            <a:ext cx="10805054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50863" y="4279392"/>
            <a:ext cx="10805054" cy="27360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550863" y="4553415"/>
            <a:ext cx="10805054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548640" y="2837138"/>
            <a:ext cx="10808208" cy="71680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0417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rc 12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C2C4ADD4-141A-5F4A-B269-3B5F8D06088F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5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218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032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DF43B24-B4CA-4B4E-AA4F-5B727ED712F0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8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55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34455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EEF44816-E3B8-904A-99F7-E2663A6A2B11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59212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A921660E-2F8E-284A-8937-C7DFF6EEFD5D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74841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1C3BAE2-6B8C-494F-A33C-FF356A58ECC6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59893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72349B9E-8FC8-6244-A479-536D94C77EB9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32848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A8A03660-456A-CD48-ACF5-EF333D416602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spcBef>
                <a:spcPts val="0"/>
              </a:spcBef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98423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2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1498263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DD5976C6-987D-9C4B-9F37-251E0868A3A4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5" name="Arc 14"/>
          <p:cNvSpPr/>
          <p:nvPr userDrawn="1"/>
        </p:nvSpPr>
        <p:spPr>
          <a:xfrm rot="16200000">
            <a:off x="556419" y="1877219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615950" y="1876425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557213" y="1936750"/>
            <a:ext cx="0" cy="4341813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 userDrawn="1"/>
        </p:nvSpPr>
        <p:spPr>
          <a:xfrm>
            <a:off x="536575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 flipH="1">
            <a:off x="11618913" y="1852613"/>
            <a:ext cx="46037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 flipH="1">
            <a:off x="1161415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90387" y="490636"/>
            <a:ext cx="10515600" cy="1325563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739" y="2088493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6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914404" y="3514162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2210778" y="1951273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210778" y="3385622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210778" y="2364733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210778" y="3790119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1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404" y="4948515"/>
            <a:ext cx="950976" cy="950976"/>
          </a:xfrm>
          <a:prstGeom prst="flowChartConnector">
            <a:avLst/>
          </a:prstGeom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72" name="Text Placeholder 6"/>
          <p:cNvSpPr>
            <a:spLocks noGrp="1"/>
          </p:cNvSpPr>
          <p:nvPr>
            <p:ph type="body" sz="quarter" idx="19"/>
          </p:nvPr>
        </p:nvSpPr>
        <p:spPr>
          <a:xfrm>
            <a:off x="2210778" y="4819976"/>
            <a:ext cx="7122563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2210778" y="5224472"/>
            <a:ext cx="7122563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1366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7E9F5BD9-6157-3244-AFE1-4CD0F76AE7D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1369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5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2CD305D1-0577-654E-ABB8-2E51593CF22A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1790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4875213"/>
            <a:ext cx="1189038" cy="95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 userDrawn="1"/>
        </p:nvSpPr>
        <p:spPr>
          <a:xfrm>
            <a:off x="1825625" y="6102350"/>
            <a:ext cx="44450" cy="444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0" y="6124575"/>
            <a:ext cx="1793875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H="1">
            <a:off x="1892300" y="6124575"/>
            <a:ext cx="972185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 userDrawn="1"/>
        </p:nvSpPr>
        <p:spPr>
          <a:xfrm flipH="1">
            <a:off x="11642725" y="6102350"/>
            <a:ext cx="44450" cy="4445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 userDrawn="1"/>
        </p:nvSpPr>
        <p:spPr>
          <a:xfrm flipH="1">
            <a:off x="11642725" y="3470275"/>
            <a:ext cx="44450" cy="460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1849438" y="3552825"/>
            <a:ext cx="0" cy="2530475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 userDrawn="1"/>
        </p:nvSpPr>
        <p:spPr>
          <a:xfrm rot="16200000">
            <a:off x="1847850" y="3495676"/>
            <a:ext cx="122237" cy="119062"/>
          </a:xfrm>
          <a:prstGeom prst="arc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H="1">
            <a:off x="1898650" y="3494088"/>
            <a:ext cx="97155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2"/>
          <p:cNvSpPr>
            <a:spLocks noGrp="1"/>
          </p:cNvSpPr>
          <p:nvPr>
            <p:ph type="title"/>
          </p:nvPr>
        </p:nvSpPr>
        <p:spPr>
          <a:xfrm>
            <a:off x="2228479" y="2020824"/>
            <a:ext cx="9299448" cy="132588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2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28479" y="4617720"/>
            <a:ext cx="9299448" cy="5784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28479" y="5199656"/>
            <a:ext cx="9299448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 b="1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5497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748E8545-59D8-D14A-8134-A403DDF47825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5883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BCF5769F-CD62-9B40-85EA-AE44424A5E43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4319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1336C05D-F995-CF43-8620-06B605897C07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9064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167515B9-EC6D-3845-B1D9-B50763134CC2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59700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6462713"/>
            <a:ext cx="3651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88A33BC7-AA53-2245-A37A-66FEE4735445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5149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s Divider 3.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2713"/>
            <a:ext cx="3667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  | </a:t>
            </a:r>
            <a:fld id="{EFD52DEF-68D5-7045-AFC0-F735D5E2457B}" type="slidenum">
              <a:rPr lang="en-US" altLang="en-US" sz="120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chemeClr val="bg1"/>
              </a:solidFill>
              <a:ea typeface="Arial" charset="0"/>
              <a:cs typeface="Arial" charset="0"/>
            </a:endParaRPr>
          </a:p>
        </p:txBody>
      </p:sp>
      <p:sp>
        <p:nvSpPr>
          <p:cNvPr id="12" name="Oval 11"/>
          <p:cNvSpPr/>
          <p:nvPr userDrawn="1"/>
        </p:nvSpPr>
        <p:spPr>
          <a:xfrm>
            <a:off x="533400" y="585788"/>
            <a:ext cx="46038" cy="4445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3175" y="608013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 flipH="1">
            <a:off x="615950" y="608013"/>
            <a:ext cx="1157605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6306" y="42394"/>
            <a:ext cx="10547350" cy="5313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56890" y="131478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56890" y="2784995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556890" y="1728243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56890" y="3189491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556890" y="4228313"/>
            <a:ext cx="9399909" cy="394877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400" b="1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556890" y="4632809"/>
            <a:ext cx="9399909" cy="914400"/>
          </a:xfrm>
          <a:prstGeom prst="rect">
            <a:avLst/>
          </a:prstGeom>
        </p:spPr>
        <p:txBody>
          <a:bodyPr tIns="0" bIns="0"/>
          <a:lstStyle>
            <a:lvl1pPr marL="0" indent="0">
              <a:spcBef>
                <a:spcPts val="0"/>
              </a:spcBef>
              <a:buFontTx/>
              <a:buNone/>
              <a:defRPr sz="2400">
                <a:solidFill>
                  <a:schemeClr val="bg1"/>
                </a:solidFill>
              </a:defRPr>
            </a:lvl1pPr>
            <a:lvl2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93961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gage with ICAN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3084513" y="685800"/>
            <a:ext cx="9107487" cy="18637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id-ID" altLang="en-US" sz="13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5" name="Text Placeholder 32"/>
          <p:cNvSpPr txBox="1">
            <a:spLocks/>
          </p:cNvSpPr>
          <p:nvPr userDrawn="1"/>
        </p:nvSpPr>
        <p:spPr bwMode="auto">
          <a:xfrm>
            <a:off x="3390900" y="1552575"/>
            <a:ext cx="8801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>
                <a:solidFill>
                  <a:schemeClr val="bg1"/>
                </a:solidFill>
                <a:latin typeface="+mn-lt"/>
                <a:cs typeface="Arial"/>
              </a:rPr>
              <a:t>Visit us at </a:t>
            </a:r>
            <a:r>
              <a:rPr lang="en-US" sz="2000" b="1">
                <a:solidFill>
                  <a:schemeClr val="bg1"/>
                </a:solidFill>
                <a:latin typeface="+mn-lt"/>
                <a:cs typeface="Arial"/>
              </a:rPr>
              <a:t>icann.org</a:t>
            </a:r>
          </a:p>
        </p:txBody>
      </p:sp>
      <p:sp>
        <p:nvSpPr>
          <p:cNvPr id="6" name="Text Placeholder 33"/>
          <p:cNvSpPr txBox="1">
            <a:spLocks/>
          </p:cNvSpPr>
          <p:nvPr userDrawn="1"/>
        </p:nvSpPr>
        <p:spPr bwMode="auto">
          <a:xfrm>
            <a:off x="3390900" y="1049338"/>
            <a:ext cx="6973888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AU" sz="2700" b="1">
                <a:solidFill>
                  <a:schemeClr val="bg1"/>
                </a:solidFill>
                <a:latin typeface="+mn-lt"/>
                <a:ea typeface="Segoe UI" charset="0"/>
                <a:cs typeface="Arial"/>
              </a:rPr>
              <a:t>Thank You and Questions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85800"/>
            <a:ext cx="2976563" cy="186372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endParaRPr lang="id-ID" altLang="en-US" sz="130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pic>
        <p:nvPicPr>
          <p:cNvPr id="8" name="Picture 15" descr="ICANN_Logo_W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855663"/>
            <a:ext cx="19621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6"/>
          <p:cNvGrpSpPr>
            <a:grpSpLocks/>
          </p:cNvGrpSpPr>
          <p:nvPr userDrawn="1"/>
        </p:nvGrpSpPr>
        <p:grpSpPr bwMode="auto">
          <a:xfrm>
            <a:off x="3402013" y="4227513"/>
            <a:ext cx="3416300" cy="366712"/>
            <a:chOff x="5325979" y="4715893"/>
            <a:chExt cx="3416667" cy="365760"/>
          </a:xfrm>
        </p:grpSpPr>
        <p:sp>
          <p:nvSpPr>
            <p:cNvPr id="10" name="Text Placeholder 32"/>
            <p:cNvSpPr txBox="1">
              <a:spLocks/>
            </p:cNvSpPr>
            <p:nvPr/>
          </p:nvSpPr>
          <p:spPr>
            <a:xfrm>
              <a:off x="5792754" y="4734894"/>
              <a:ext cx="2949892" cy="340426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r" defTabSz="685800" rtl="1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3"/>
                </a:rPr>
                <a:t>flickr.com/icann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11" name="Picture 18" descr="1420947842_social_style_3_flikr-128.png">
              <a:hlinkClick r:id="rId4" action="ppaction://hlinkfil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979" y="4715893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21"/>
          <p:cNvGrpSpPr>
            <a:grpSpLocks/>
          </p:cNvGrpSpPr>
          <p:nvPr userDrawn="1"/>
        </p:nvGrpSpPr>
        <p:grpSpPr bwMode="auto">
          <a:xfrm>
            <a:off x="3402013" y="4725988"/>
            <a:ext cx="3636962" cy="366712"/>
            <a:chOff x="1235726" y="5571713"/>
            <a:chExt cx="3636602" cy="365760"/>
          </a:xfrm>
        </p:grpSpPr>
        <p:sp>
          <p:nvSpPr>
            <p:cNvPr id="13" name="Text Placeholder 32"/>
            <p:cNvSpPr txBox="1">
              <a:spLocks/>
            </p:cNvSpPr>
            <p:nvPr/>
          </p:nvSpPr>
          <p:spPr>
            <a:xfrm>
              <a:off x="1702405" y="5592296"/>
              <a:ext cx="3169923" cy="338843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r" defTabSz="685800" rtl="1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6"/>
                </a:rPr>
                <a:t>linkedin/company/icann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14" name="Picture 23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6" y="5571713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24"/>
          <p:cNvGrpSpPr>
            <a:grpSpLocks/>
          </p:cNvGrpSpPr>
          <p:nvPr userDrawn="1"/>
        </p:nvGrpSpPr>
        <p:grpSpPr bwMode="auto">
          <a:xfrm>
            <a:off x="3402013" y="2733675"/>
            <a:ext cx="2809875" cy="366713"/>
            <a:chOff x="1235726" y="3073176"/>
            <a:chExt cx="2809587" cy="365760"/>
          </a:xfrm>
        </p:grpSpPr>
        <p:sp>
          <p:nvSpPr>
            <p:cNvPr id="16" name="Text Placeholder 32"/>
            <p:cNvSpPr txBox="1">
              <a:spLocks/>
            </p:cNvSpPr>
            <p:nvPr/>
          </p:nvSpPr>
          <p:spPr>
            <a:xfrm>
              <a:off x="1702403" y="3093760"/>
              <a:ext cx="2342910" cy="338842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r" defTabSz="685800" rtl="1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9"/>
                </a:rPr>
                <a:t>@icann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17" name="Picture 26" descr="1420948433_social_style_3_twiter-128.png">
              <a:hlinkClick r:id="rId10" action="ppaction://hlinkfile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6" y="3073176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27"/>
          <p:cNvGrpSpPr>
            <a:grpSpLocks/>
          </p:cNvGrpSpPr>
          <p:nvPr userDrawn="1"/>
        </p:nvGrpSpPr>
        <p:grpSpPr bwMode="auto">
          <a:xfrm>
            <a:off x="3402013" y="3232150"/>
            <a:ext cx="3730625" cy="365125"/>
            <a:chOff x="1235727" y="3892739"/>
            <a:chExt cx="3730320" cy="365760"/>
          </a:xfrm>
        </p:grpSpPr>
        <p:sp>
          <p:nvSpPr>
            <p:cNvPr id="19" name="Text Placeholder 32"/>
            <p:cNvSpPr txBox="1">
              <a:spLocks/>
            </p:cNvSpPr>
            <p:nvPr/>
          </p:nvSpPr>
          <p:spPr>
            <a:xfrm>
              <a:off x="1702414" y="3913413"/>
              <a:ext cx="3263633" cy="338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r" defTabSz="685800" rtl="1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2"/>
                </a:rPr>
                <a:t>facebook.com/icannorg 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20" name="Picture 29" descr="1420948141_social_style_3_facebook-128.png">
              <a:hlinkClick r:id="rId13" action="ppaction://hlinkfile"/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7" y="3892739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38"/>
          <p:cNvGrpSpPr>
            <a:grpSpLocks/>
          </p:cNvGrpSpPr>
          <p:nvPr userDrawn="1"/>
        </p:nvGrpSpPr>
        <p:grpSpPr bwMode="auto">
          <a:xfrm>
            <a:off x="3402013" y="3730625"/>
            <a:ext cx="3636962" cy="365125"/>
            <a:chOff x="1235726" y="4721075"/>
            <a:chExt cx="3636602" cy="365760"/>
          </a:xfrm>
        </p:grpSpPr>
        <p:pic>
          <p:nvPicPr>
            <p:cNvPr id="22" name="Picture 39" descr="1420948149_social_style_3_youtube-128.png">
              <a:hlinkClick r:id="rId15" action="ppaction://hlinkfile"/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5726" y="4721075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Placeholder 32"/>
            <p:cNvSpPr txBox="1">
              <a:spLocks/>
            </p:cNvSpPr>
            <p:nvPr/>
          </p:nvSpPr>
          <p:spPr>
            <a:xfrm>
              <a:off x="1702405" y="4735388"/>
              <a:ext cx="3169923" cy="3387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r" defTabSz="685800" rtl="1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7"/>
                </a:rPr>
                <a:t>youtube.com/icannnews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</p:grpSp>
      <p:grpSp>
        <p:nvGrpSpPr>
          <p:cNvPr id="24" name="Group 41"/>
          <p:cNvGrpSpPr>
            <a:grpSpLocks/>
          </p:cNvGrpSpPr>
          <p:nvPr userDrawn="1"/>
        </p:nvGrpSpPr>
        <p:grpSpPr bwMode="auto">
          <a:xfrm>
            <a:off x="3402013" y="5722938"/>
            <a:ext cx="2586037" cy="365125"/>
            <a:chOff x="5325979" y="3073176"/>
            <a:chExt cx="2586167" cy="365760"/>
          </a:xfrm>
        </p:grpSpPr>
        <p:sp>
          <p:nvSpPr>
            <p:cNvPr id="25" name="Text Placeholder 32"/>
            <p:cNvSpPr txBox="1">
              <a:spLocks/>
            </p:cNvSpPr>
            <p:nvPr/>
          </p:nvSpPr>
          <p:spPr>
            <a:xfrm>
              <a:off x="5792727" y="3093849"/>
              <a:ext cx="2119419" cy="338726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r" defTabSz="685800" rtl="1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18"/>
                </a:rPr>
                <a:t>soundcloud/icann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26" name="Picture 4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979" y="3073176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7" name="Group 44"/>
          <p:cNvGrpSpPr>
            <a:grpSpLocks/>
          </p:cNvGrpSpPr>
          <p:nvPr userDrawn="1"/>
        </p:nvGrpSpPr>
        <p:grpSpPr bwMode="auto">
          <a:xfrm>
            <a:off x="3402013" y="5224463"/>
            <a:ext cx="3416300" cy="365125"/>
            <a:chOff x="5325979" y="5571713"/>
            <a:chExt cx="3416667" cy="365760"/>
          </a:xfrm>
        </p:grpSpPr>
        <p:sp>
          <p:nvSpPr>
            <p:cNvPr id="28" name="Text Placeholder 32"/>
            <p:cNvSpPr txBox="1">
              <a:spLocks/>
            </p:cNvSpPr>
            <p:nvPr/>
          </p:nvSpPr>
          <p:spPr>
            <a:xfrm>
              <a:off x="5792754" y="5592386"/>
              <a:ext cx="2949892" cy="338726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71450" indent="-171450" algn="r" defTabSz="685800" rtl="1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1pPr>
              <a:lvl2pPr marL="5143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2pPr>
              <a:lvl3pPr marL="8572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3pPr>
              <a:lvl4pPr marL="12001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4pPr>
              <a:lvl5pPr marL="15430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Neris Thin" panose="00000300000000000000" pitchFamily="50" charset="0"/>
                  <a:ea typeface="+mn-ea"/>
                  <a:cs typeface="+mn-cs"/>
                </a:defRPr>
              </a:lvl5pPr>
              <a:lvl6pPr marL="18859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r" defTabSz="685800" rtl="1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457082" fontAlgn="auto">
                <a:spcBef>
                  <a:spcPct val="2000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sz="1400">
                  <a:solidFill>
                    <a:srgbClr val="0A304B"/>
                  </a:solidFill>
                  <a:latin typeface="+mn-lt"/>
                  <a:ea typeface="Segoe UI" panose="020B0502040204020203" pitchFamily="34" charset="0"/>
                  <a:cs typeface="Arial"/>
                  <a:hlinkClick r:id="rId20"/>
                </a:rPr>
                <a:t>slideshare/icannpresentations</a:t>
              </a:r>
              <a:endParaRPr lang="en-US" sz="1400">
                <a:solidFill>
                  <a:srgbClr val="0A304B"/>
                </a:solidFill>
                <a:latin typeface="+mn-lt"/>
                <a:ea typeface="Segoe UI" panose="020B0502040204020203" pitchFamily="34" charset="0"/>
                <a:cs typeface="Arial"/>
              </a:endParaRPr>
            </a:p>
          </p:txBody>
        </p:sp>
        <p:pic>
          <p:nvPicPr>
            <p:cNvPr id="29" name="Picture 46" descr="1420948164_social_style_3_in-128.png">
              <a:hlinkClick r:id="rId7" action="ppaction://hlinkfile"/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25979" y="5571713"/>
              <a:ext cx="365760" cy="3657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Text Placeholder 29"/>
          <p:cNvSpPr>
            <a:spLocks noGrp="1"/>
          </p:cNvSpPr>
          <p:nvPr>
            <p:ph type="body" sz="quarter" idx="10"/>
          </p:nvPr>
        </p:nvSpPr>
        <p:spPr>
          <a:xfrm>
            <a:off x="3391319" y="1865312"/>
            <a:ext cx="7964599" cy="3465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1pPr>
            <a:lvl2pPr marL="4572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2pPr>
            <a:lvl3pPr marL="9144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3pPr>
            <a:lvl4pPr marL="1371600" indent="0">
              <a:buFontTx/>
              <a:buNone/>
              <a:defRPr lang="en-US" sz="2000" kern="1200" dirty="0" smtClean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4pPr>
            <a:lvl5pPr marL="1828800" indent="0">
              <a:buFontTx/>
              <a:buNone/>
              <a:defRPr lang="en-US" sz="2000" kern="1200" dirty="0">
                <a:solidFill>
                  <a:schemeClr val="bg1"/>
                </a:solidFill>
                <a:latin typeface="+mn-lt"/>
                <a:ea typeface="ＭＳ Ｐゴシック" charset="0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itle 4"/>
          <p:cNvSpPr>
            <a:spLocks noGrp="1"/>
          </p:cNvSpPr>
          <p:nvPr>
            <p:ph type="title"/>
          </p:nvPr>
        </p:nvSpPr>
        <p:spPr>
          <a:xfrm>
            <a:off x="420624" y="42394"/>
            <a:ext cx="10547350" cy="531346"/>
          </a:xfrm>
          <a:prstGeom prst="rect">
            <a:avLst/>
          </a:prstGeom>
          <a:noFill/>
        </p:spPr>
        <p:txBody>
          <a:bodyPr lIns="91440" tIns="45720" rIns="91440" bIns="45720"/>
          <a:lstStyle>
            <a:lvl1pPr>
              <a:defRPr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427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gage with ICAN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3175" y="-410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2"/>
          <p:cNvSpPr txBox="1">
            <a:spLocks/>
          </p:cNvSpPr>
          <p:nvPr userDrawn="1"/>
        </p:nvSpPr>
        <p:spPr bwMode="auto">
          <a:xfrm>
            <a:off x="7340686" y="2438401"/>
            <a:ext cx="31496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6858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685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rtl="1"/>
            <a:r>
              <a:rPr lang="ar-SA" sz="1500" dirty="0">
                <a:solidFill>
                  <a:schemeClr val="bg1"/>
                </a:solidFill>
                <a:latin typeface="+mn-lt"/>
              </a:rPr>
              <a:t>زورونا على </a:t>
            </a:r>
            <a:r>
              <a:rPr lang="ar-EG" sz="1500" b="1" dirty="0">
                <a:solidFill>
                  <a:schemeClr val="bg1"/>
                </a:solidFill>
                <a:latin typeface="+mn-lt"/>
              </a:rPr>
              <a:t>icann.org</a:t>
            </a:r>
            <a:endParaRPr lang="ar-EG" sz="1500" b="1" dirty="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5" name="Text Placeholder 33"/>
          <p:cNvSpPr txBox="1">
            <a:spLocks/>
          </p:cNvSpPr>
          <p:nvPr userDrawn="1"/>
        </p:nvSpPr>
        <p:spPr bwMode="auto">
          <a:xfrm>
            <a:off x="498475" y="862013"/>
            <a:ext cx="9871075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0" tIns="0" rIns="0" bIns="0"/>
          <a:lstStyle>
            <a:lvl1pPr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5143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8572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2001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1543050" indent="-171450" defTabSz="455613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0002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4574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29146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371850" indent="-171450" defTabSz="4556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AU" sz="2700" b="1">
              <a:solidFill>
                <a:schemeClr val="bg1"/>
              </a:solidFill>
              <a:latin typeface="+mn-lt"/>
              <a:ea typeface="Segoe UI" charset="0"/>
              <a:cs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2B3604-D4F3-07F8-91D5-45CF883CBE62}"/>
              </a:ext>
            </a:extLst>
          </p:cNvPr>
          <p:cNvGrpSpPr/>
          <p:nvPr userDrawn="1"/>
        </p:nvGrpSpPr>
        <p:grpSpPr>
          <a:xfrm flipH="1">
            <a:off x="3175" y="585788"/>
            <a:ext cx="12188825" cy="44450"/>
            <a:chOff x="3175" y="585788"/>
            <a:chExt cx="12188825" cy="44450"/>
          </a:xfrm>
        </p:grpSpPr>
        <p:sp>
          <p:nvSpPr>
            <p:cNvPr id="6" name="Oval 5"/>
            <p:cNvSpPr/>
            <p:nvPr userDrawn="1"/>
          </p:nvSpPr>
          <p:spPr>
            <a:xfrm>
              <a:off x="527050" y="585788"/>
              <a:ext cx="46038" cy="444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 flipH="1">
              <a:off x="3175" y="608013"/>
              <a:ext cx="4953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 flipH="1">
              <a:off x="615950" y="608013"/>
              <a:ext cx="11576050" cy="0"/>
            </a:xfrm>
            <a:prstGeom prst="line">
              <a:avLst/>
            </a:prstGeom>
            <a:ln w="12700"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-142047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2899FE2-A8BD-A840-B3BF-6CB1A587BD54}" type="slidenum">
              <a:rPr lang="en-US" altLang="en-US" sz="1200" smtClean="0">
                <a:solidFill>
                  <a:schemeClr val="bg1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r>
              <a:rPr lang="en-US" altLang="en-US" sz="1200" dirty="0">
                <a:solidFill>
                  <a:schemeClr val="bg1"/>
                </a:solidFill>
                <a:ea typeface="Arial" charset="0"/>
                <a:cs typeface="Arial" charset="0"/>
              </a:rPr>
              <a:t> |</a:t>
            </a:r>
          </a:p>
        </p:txBody>
      </p:sp>
      <p:sp>
        <p:nvSpPr>
          <p:cNvPr id="9" name="Oval 8"/>
          <p:cNvSpPr/>
          <p:nvPr userDrawn="1"/>
        </p:nvSpPr>
        <p:spPr>
          <a:xfrm flipH="1">
            <a:off x="9728200" y="6297613"/>
            <a:ext cx="44450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9807575" y="6319838"/>
            <a:ext cx="2387600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623887" y="6319838"/>
            <a:ext cx="90662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 userDrawn="1"/>
        </p:nvSpPr>
        <p:spPr>
          <a:xfrm>
            <a:off x="534987" y="6297613"/>
            <a:ext cx="44450" cy="4603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H="1" flipV="1">
            <a:off x="10871782" y="2281238"/>
            <a:ext cx="0" cy="3976687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rc 13"/>
          <p:cNvSpPr/>
          <p:nvPr userDrawn="1"/>
        </p:nvSpPr>
        <p:spPr>
          <a:xfrm rot="5400000" flipH="1">
            <a:off x="10751641" y="2221707"/>
            <a:ext cx="120650" cy="119062"/>
          </a:xfrm>
          <a:prstGeom prst="arc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746832" y="2220913"/>
            <a:ext cx="9066213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6319838"/>
            <a:ext cx="49371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85" y="2867026"/>
            <a:ext cx="3149600" cy="323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19"/>
          <p:cNvSpPr/>
          <p:nvPr userDrawn="1"/>
        </p:nvSpPr>
        <p:spPr>
          <a:xfrm>
            <a:off x="1652140" y="2197100"/>
            <a:ext cx="44450" cy="4603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rtl="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117153" y="2219325"/>
            <a:ext cx="493712" cy="0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4"/>
          <p:cNvSpPr>
            <a:spLocks noGrp="1"/>
          </p:cNvSpPr>
          <p:nvPr userDrawn="1">
            <p:ph type="title" hasCustomPrompt="1"/>
          </p:nvPr>
        </p:nvSpPr>
        <p:spPr>
          <a:xfrm>
            <a:off x="-806638" y="15161"/>
            <a:ext cx="11808013" cy="531346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smtClean="0">
                <a:solidFill>
                  <a:schemeClr val="bg1"/>
                </a:solidFill>
                <a:ea typeface="Segoe UI" charset="0"/>
              </a:defRPr>
            </a:lvl1pPr>
          </a:lstStyle>
          <a:p>
            <a:r>
              <a:rPr lang="ar-EG" dirty="0">
                <a:solidFill>
                  <a:schemeClr val="bg1"/>
                </a:solidFill>
                <a:latin typeface="+mn-lt"/>
              </a:rPr>
              <a:t>تواصل مع 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- ICANN</a:t>
            </a:r>
            <a:r>
              <a:rPr lang="ar-EG" dirty="0">
                <a:solidFill>
                  <a:schemeClr val="bg1"/>
                </a:solidFill>
                <a:latin typeface="+mn-lt"/>
              </a:rPr>
              <a:t>شكراً لكم وأطرحوا أسئلتكم الآن 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DEB26E9-1D7B-6505-940A-8AFC6DC5E966}"/>
              </a:ext>
            </a:extLst>
          </p:cNvPr>
          <p:cNvGrpSpPr/>
          <p:nvPr userDrawn="1"/>
        </p:nvGrpSpPr>
        <p:grpSpPr>
          <a:xfrm>
            <a:off x="5779467" y="1216027"/>
            <a:ext cx="4729793" cy="692948"/>
            <a:chOff x="3697517" y="1241250"/>
            <a:chExt cx="4729793" cy="692948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0D70F0C-C2A7-8AF4-3DAE-BA13F1A7B01C}"/>
                </a:ext>
              </a:extLst>
            </p:cNvPr>
            <p:cNvSpPr/>
            <p:nvPr userDrawn="1"/>
          </p:nvSpPr>
          <p:spPr>
            <a:xfrm>
              <a:off x="3697517" y="1327749"/>
              <a:ext cx="378713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EG" sz="2400" kern="1200" dirty="0">
                  <a:solidFill>
                    <a:schemeClr val="bg1"/>
                  </a:solidFill>
                  <a:latin typeface="Source Sans Pro Light" panose="020B0403030403020204" pitchFamily="34" charset="0"/>
                  <a:ea typeface="Source Sans Pro Light" panose="020B0403030403020204" pitchFamily="34" charset="0"/>
                  <a:cs typeface="+mn-cs"/>
                </a:rPr>
                <a:t>عالم واحد، إنترنت واحد</a:t>
              </a:r>
              <a:endParaRPr lang="es-MX" sz="2400" kern="1200" dirty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  <a:cs typeface="+mn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3739ABC-71B8-9F2F-F753-C28695476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8816" y="1241250"/>
              <a:ext cx="868494" cy="692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2318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BF00AB56-E7EC-2F44-BEE3-08432AC09389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6764" y="616645"/>
            <a:ext cx="12225528" cy="5696712"/>
          </a:xfrm>
          <a:prstGeom prst="rect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6628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1"/>
          <p:cNvGrpSpPr>
            <a:grpSpLocks/>
          </p:cNvGrpSpPr>
          <p:nvPr userDrawn="1"/>
        </p:nvGrpSpPr>
        <p:grpSpPr bwMode="auto">
          <a:xfrm>
            <a:off x="0" y="2109788"/>
            <a:ext cx="12265025" cy="4759325"/>
            <a:chOff x="0" y="2110371"/>
            <a:chExt cx="9198524" cy="4759071"/>
          </a:xfrm>
        </p:grpSpPr>
        <p:sp>
          <p:nvSpPr>
            <p:cNvPr id="4" name="Freeform 3"/>
            <p:cNvSpPr/>
            <p:nvPr userDrawn="1"/>
          </p:nvSpPr>
          <p:spPr>
            <a:xfrm>
              <a:off x="0" y="2110371"/>
              <a:ext cx="9198524" cy="4759071"/>
            </a:xfrm>
            <a:custGeom>
              <a:avLst/>
              <a:gdLst>
                <a:gd name="connsiteX0" fmla="*/ 0 w 9198524"/>
                <a:gd name="connsiteY0" fmla="*/ 0 h 5515904"/>
                <a:gd name="connsiteX1" fmla="*/ 9198524 w 9198524"/>
                <a:gd name="connsiteY1" fmla="*/ 3014506 h 5515904"/>
                <a:gd name="connsiteX2" fmla="*/ 9198524 w 9198524"/>
                <a:gd name="connsiteY2" fmla="*/ 5477421 h 5515904"/>
                <a:gd name="connsiteX3" fmla="*/ 0 w 9198524"/>
                <a:gd name="connsiteY3" fmla="*/ 5515904 h 5515904"/>
                <a:gd name="connsiteX4" fmla="*/ 0 w 9198524"/>
                <a:gd name="connsiteY4" fmla="*/ 0 h 55159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98524" h="5515904">
                  <a:moveTo>
                    <a:pt x="0" y="0"/>
                  </a:moveTo>
                  <a:lnTo>
                    <a:pt x="9198524" y="3014506"/>
                  </a:lnTo>
                  <a:lnTo>
                    <a:pt x="9198524" y="5477421"/>
                  </a:lnTo>
                  <a:lnTo>
                    <a:pt x="0" y="5515904"/>
                  </a:lnTo>
                  <a:cubicBezTo>
                    <a:pt x="4276" y="3685821"/>
                    <a:pt x="8553" y="1855738"/>
                    <a:pt x="0" y="0"/>
                  </a:cubicBezTo>
                  <a:close/>
                </a:path>
              </a:pathLst>
            </a:custGeom>
            <a:solidFill>
              <a:srgbClr val="1768B1">
                <a:alpha val="17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" name="Freeform 4"/>
            <p:cNvSpPr/>
            <p:nvPr userDrawn="1"/>
          </p:nvSpPr>
          <p:spPr>
            <a:xfrm>
              <a:off x="0" y="3175526"/>
              <a:ext cx="9143757" cy="3693916"/>
            </a:xfrm>
            <a:custGeom>
              <a:avLst/>
              <a:gdLst>
                <a:gd name="connsiteX0" fmla="*/ 6029715 w 6029715"/>
                <a:gd name="connsiteY0" fmla="*/ 0 h 6875638"/>
                <a:gd name="connsiteX1" fmla="*/ 6029715 w 6029715"/>
                <a:gd name="connsiteY1" fmla="*/ 6875638 h 6875638"/>
                <a:gd name="connsiteX2" fmla="*/ 0 w 6029715"/>
                <a:gd name="connsiteY2" fmla="*/ 6875638 h 6875638"/>
                <a:gd name="connsiteX3" fmla="*/ 6029715 w 6029715"/>
                <a:gd name="connsiteY3" fmla="*/ 0 h 6875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29715" h="6875638">
                  <a:moveTo>
                    <a:pt x="6029715" y="0"/>
                  </a:moveTo>
                  <a:lnTo>
                    <a:pt x="6029715" y="6875638"/>
                  </a:lnTo>
                  <a:lnTo>
                    <a:pt x="0" y="6875638"/>
                  </a:lnTo>
                  <a:lnTo>
                    <a:pt x="6029715" y="0"/>
                  </a:lnTo>
                  <a:close/>
                </a:path>
              </a:pathLst>
            </a:custGeom>
            <a:solidFill>
              <a:srgbClr val="1768B1">
                <a:alpha val="16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6" name="Picture 14" descr="footer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8250"/>
            <a:ext cx="12203113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102725" y="6415088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altLang="en-US" sz="1400" dirty="0">
                <a:solidFill>
                  <a:srgbClr val="FFFFFF"/>
                </a:solidFill>
                <a:ea typeface="Arial" charset="0"/>
                <a:cs typeface="Arial" charset="0"/>
              </a:rPr>
              <a:t>   |   </a:t>
            </a:r>
            <a:fld id="{9B30C630-0188-2749-88C6-A0038318930B}" type="slidenum">
              <a:rPr lang="en-US" altLang="en-US" sz="1400">
                <a:solidFill>
                  <a:srgbClr val="FFFFFF"/>
                </a:solidFill>
                <a:ea typeface="Arial" charset="0"/>
                <a:cs typeface="Arial" charset="0"/>
              </a:rPr>
              <a:pPr algn="r" eaLnBrk="1" hangingPunct="1"/>
              <a:t>‹#›</a:t>
            </a:fld>
            <a:endParaRPr lang="en-US" altLang="en-US" sz="1400" dirty="0">
              <a:solidFill>
                <a:srgbClr val="FFFFFF"/>
              </a:solidFill>
              <a:ea typeface="Arial" charset="0"/>
              <a:cs typeface="Arial" charset="0"/>
            </a:endParaRP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154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 Decor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585" y="4878388"/>
            <a:ext cx="11938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16E06B00-020E-3725-E9A2-6873EAEBB91C}"/>
              </a:ext>
            </a:extLst>
          </p:cNvPr>
          <p:cNvGrpSpPr/>
          <p:nvPr userDrawn="1"/>
        </p:nvGrpSpPr>
        <p:grpSpPr>
          <a:xfrm flipH="1">
            <a:off x="517233" y="3470275"/>
            <a:ext cx="11687175" cy="2676525"/>
            <a:chOff x="0" y="3470275"/>
            <a:chExt cx="11687175" cy="2676525"/>
          </a:xfrm>
        </p:grpSpPr>
        <p:sp>
          <p:nvSpPr>
            <p:cNvPr id="15" name="Oval 14"/>
            <p:cNvSpPr/>
            <p:nvPr userDrawn="1"/>
          </p:nvSpPr>
          <p:spPr>
            <a:xfrm flipH="1">
              <a:off x="11642725" y="6102350"/>
              <a:ext cx="44450" cy="444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Oval 15"/>
            <p:cNvSpPr/>
            <p:nvPr userDrawn="1"/>
          </p:nvSpPr>
          <p:spPr>
            <a:xfrm flipH="1">
              <a:off x="11642725" y="3470275"/>
              <a:ext cx="44450" cy="4603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923AA933-E0D4-FE1C-EE76-CA8BA44E917C}"/>
                </a:ext>
              </a:extLst>
            </p:cNvPr>
            <p:cNvGrpSpPr/>
            <p:nvPr userDrawn="1"/>
          </p:nvGrpSpPr>
          <p:grpSpPr>
            <a:xfrm>
              <a:off x="0" y="3494088"/>
              <a:ext cx="11614150" cy="2652712"/>
              <a:chOff x="0" y="3494088"/>
              <a:chExt cx="11614150" cy="2652712"/>
            </a:xfrm>
          </p:grpSpPr>
          <p:sp>
            <p:nvSpPr>
              <p:cNvPr id="9" name="Oval 8"/>
              <p:cNvSpPr/>
              <p:nvPr userDrawn="1"/>
            </p:nvSpPr>
            <p:spPr>
              <a:xfrm>
                <a:off x="1825625" y="6102350"/>
                <a:ext cx="44450" cy="4445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13" name="Straight Connector 12"/>
              <p:cNvCxnSpPr/>
              <p:nvPr userDrawn="1"/>
            </p:nvCxnSpPr>
            <p:spPr>
              <a:xfrm flipH="1">
                <a:off x="0" y="6124575"/>
                <a:ext cx="1793875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>
              <a:xfrm flipH="1">
                <a:off x="1892300" y="6124575"/>
                <a:ext cx="972185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>
              <a:xfrm flipV="1">
                <a:off x="1849438" y="3552825"/>
                <a:ext cx="0" cy="2530475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Arc 17"/>
              <p:cNvSpPr/>
              <p:nvPr userDrawn="1"/>
            </p:nvSpPr>
            <p:spPr>
              <a:xfrm rot="16200000">
                <a:off x="1847850" y="3495676"/>
                <a:ext cx="122237" cy="119062"/>
              </a:xfrm>
              <a:prstGeom prst="arc">
                <a:avLst/>
              </a:prstGeom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cxnSp>
            <p:nvCxnSpPr>
              <p:cNvPr id="19" name="Straight Connector 18"/>
              <p:cNvCxnSpPr/>
              <p:nvPr userDrawn="1"/>
            </p:nvCxnSpPr>
            <p:spPr>
              <a:xfrm flipH="1">
                <a:off x="1898650" y="3494088"/>
                <a:ext cx="9715500" cy="0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228479" y="4617720"/>
            <a:ext cx="9295500" cy="5751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228479" y="5199656"/>
            <a:ext cx="9295500" cy="390521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2228479" y="5602567"/>
            <a:ext cx="9299448" cy="40378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>
          <a:xfrm>
            <a:off x="2228479" y="2020824"/>
            <a:ext cx="9295500" cy="1325563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algn="r">
              <a:spcBef>
                <a:spcPts val="0"/>
              </a:spcBef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2228478" y="3666744"/>
            <a:ext cx="9299448" cy="57607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r">
              <a:spcBef>
                <a:spcPts val="0"/>
              </a:spcBef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94958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0597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1891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3756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871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3839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506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216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5582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9433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 Regular" charset="0"/>
                <a:cs typeface="Arial Regular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 Regular" charset="0"/>
                <a:cs typeface="Arial Regular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 Regular" charset="0"/>
                <a:cs typeface="Arial Regular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 Regular" charset="0"/>
              <a:cs typeface="Arial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17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24" y="46180"/>
            <a:ext cx="10847122" cy="450663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6559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6829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081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8712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740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4585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4463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9"/>
          <p:cNvSpPr>
            <a:spLocks noGrp="1"/>
          </p:cNvSpPr>
          <p:nvPr>
            <p:ph type="title" hasCustomPrompt="1"/>
          </p:nvPr>
        </p:nvSpPr>
        <p:spPr>
          <a:xfrm>
            <a:off x="0" y="-7478"/>
            <a:ext cx="12192000" cy="710655"/>
          </a:xfrm>
          <a:prstGeom prst="rect">
            <a:avLst/>
          </a:prstGeom>
          <a:solidFill>
            <a:srgbClr val="1768B1"/>
          </a:solidFill>
        </p:spPr>
        <p:txBody>
          <a:bodyPr vert="horz"/>
          <a:lstStyle>
            <a:lvl1pPr marL="292100" algn="r">
              <a:lnSpc>
                <a:spcPts val="3980"/>
              </a:lnSpc>
              <a:defRPr sz="3200" b="0" i="0" baseline="0"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15" name="Picture 14" descr="footer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318497"/>
            <a:ext cx="12202855" cy="547644"/>
          </a:xfrm>
          <a:prstGeom prst="rect">
            <a:avLst/>
          </a:prstGeom>
        </p:spPr>
      </p:pic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9102309" y="6414965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4572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0" i="0" dirty="0">
                <a:solidFill>
                  <a:srgbClr val="FFFFFF"/>
                </a:solidFill>
                <a:latin typeface="Arial" charset="0"/>
                <a:cs typeface="Arial" charset="0"/>
              </a:rPr>
              <a:t>   |   </a:t>
            </a:r>
            <a:fld id="{D43A6F16-D3CF-4F46-B6D9-B3CAB1B87938}" type="slidenum">
              <a:rPr lang="en-US" sz="1400" b="0" i="0" smtClean="0">
                <a:solidFill>
                  <a:srgbClr val="FFFFFF"/>
                </a:solidFill>
                <a:latin typeface="Arial" charset="0"/>
                <a:cs typeface="Arial" charset="0"/>
              </a:rPr>
              <a:pPr algn="r"/>
              <a:t>‹#›</a:t>
            </a:fld>
            <a:endParaRPr lang="en-US" sz="1400" b="0" i="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793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-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 flipH="1">
            <a:off x="0" y="608013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 flipH="1">
            <a:off x="0" y="6319838"/>
            <a:ext cx="12192000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B2AC7A22-F0D7-574A-83AB-A82FD40602EF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616645"/>
            <a:ext cx="12192000" cy="569671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4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(No Header/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99931139-5A4C-7145-A1AD-20532219DD72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5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94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half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329363"/>
            <a:ext cx="12192000" cy="528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 flipH="1">
            <a:off x="0" y="608013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 userDrawn="1"/>
        </p:nvCxnSpPr>
        <p:spPr>
          <a:xfrm flipH="1">
            <a:off x="0" y="6319838"/>
            <a:ext cx="121920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11483975" y="6445250"/>
            <a:ext cx="708025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2B49"/>
                </a:solidFill>
                <a:ea typeface="Arial" charset="0"/>
                <a:cs typeface="Arial" charset="0"/>
              </a:rPr>
              <a:t>   | </a:t>
            </a:r>
            <a:fld id="{1FFE9BB7-BB75-E848-ABD2-28C6BC596575}" type="slidenum">
              <a:rPr lang="en-US" altLang="en-US" sz="120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endParaRPr lang="en-US" altLang="en-US" sz="1200" dirty="0">
              <a:solidFill>
                <a:srgbClr val="002B49"/>
              </a:solidFill>
              <a:ea typeface="Arial" charset="0"/>
              <a:cs typeface="Arial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965" y="614512"/>
            <a:ext cx="4655184" cy="5696712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2" name="Title 19"/>
          <p:cNvSpPr>
            <a:spLocks noGrp="1"/>
          </p:cNvSpPr>
          <p:nvPr>
            <p:ph type="title"/>
          </p:nvPr>
        </p:nvSpPr>
        <p:spPr>
          <a:xfrm>
            <a:off x="420624" y="48278"/>
            <a:ext cx="10847121" cy="434888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8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7977" y="6445250"/>
            <a:ext cx="571462" cy="365125"/>
          </a:xfrm>
          <a:prstGeom prst="rect">
            <a:avLst/>
          </a:prstGeom>
        </p:spPr>
        <p:txBody>
          <a:bodyPr lIns="0" rIns="0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6A81DCD-8A82-3E40-BA06-914994F785B4}" type="slidenum">
              <a:rPr lang="en-US" altLang="en-US" sz="1200" smtClean="0">
                <a:solidFill>
                  <a:srgbClr val="002B49"/>
                </a:solidFill>
                <a:ea typeface="Arial" charset="0"/>
                <a:cs typeface="Arial" charset="0"/>
              </a:rPr>
              <a:pPr eaLnBrk="1" hangingPunct="1"/>
              <a:t>‹#›</a:t>
            </a:fld>
            <a:r>
              <a:rPr lang="en-US" altLang="en-US" sz="1200" dirty="0">
                <a:solidFill>
                  <a:srgbClr val="002B49"/>
                </a:solidFill>
                <a:ea typeface="Arial" charset="0"/>
                <a:cs typeface="Arial" charset="0"/>
              </a:rPr>
              <a:t> |</a:t>
            </a:r>
          </a:p>
        </p:txBody>
      </p:sp>
      <p:pic>
        <p:nvPicPr>
          <p:cNvPr id="1027" name="Picture 20"/>
          <p:cNvPicPr>
            <a:picLocks noChangeAspect="1"/>
          </p:cNvPicPr>
          <p:nvPr userDrawn="1"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3174" y="6464300"/>
            <a:ext cx="39211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C1A9FE-4F93-6683-A865-541A383757F7}"/>
              </a:ext>
            </a:extLst>
          </p:cNvPr>
          <p:cNvGrpSpPr/>
          <p:nvPr userDrawn="1"/>
        </p:nvGrpSpPr>
        <p:grpSpPr>
          <a:xfrm flipH="1">
            <a:off x="3175" y="585788"/>
            <a:ext cx="12188825" cy="44450"/>
            <a:chOff x="3175" y="585788"/>
            <a:chExt cx="12188825" cy="44450"/>
          </a:xfrm>
        </p:grpSpPr>
        <p:sp>
          <p:nvSpPr>
            <p:cNvPr id="31" name="Oval 30"/>
            <p:cNvSpPr/>
            <p:nvPr userDrawn="1"/>
          </p:nvSpPr>
          <p:spPr>
            <a:xfrm>
              <a:off x="533400" y="585788"/>
              <a:ext cx="46038" cy="44450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cxnSp>
          <p:nvCxnSpPr>
            <p:cNvPr id="32" name="Straight Connector 31"/>
            <p:cNvCxnSpPr/>
            <p:nvPr userDrawn="1"/>
          </p:nvCxnSpPr>
          <p:spPr>
            <a:xfrm flipH="1">
              <a:off x="3175" y="608013"/>
              <a:ext cx="495300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>
            <a:xfrm flipH="1">
              <a:off x="615950" y="608013"/>
              <a:ext cx="11576050" cy="0"/>
            </a:xfrm>
            <a:prstGeom prst="line">
              <a:avLst/>
            </a:prstGeom>
            <a:ln w="12700">
              <a:solidFill>
                <a:schemeClr val="accent6">
                  <a:lumMod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Oval 33"/>
          <p:cNvSpPr/>
          <p:nvPr userDrawn="1"/>
        </p:nvSpPr>
        <p:spPr>
          <a:xfrm>
            <a:off x="533400" y="6297613"/>
            <a:ext cx="46038" cy="46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5" name="Straight Connector 34"/>
          <p:cNvCxnSpPr/>
          <p:nvPr userDrawn="1"/>
        </p:nvCxnSpPr>
        <p:spPr>
          <a:xfrm flipH="1">
            <a:off x="3175" y="6319838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 userDrawn="1"/>
        </p:nvCxnSpPr>
        <p:spPr>
          <a:xfrm flipH="1">
            <a:off x="615950" y="6319838"/>
            <a:ext cx="10958513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Oval 36"/>
          <p:cNvSpPr/>
          <p:nvPr userDrawn="1"/>
        </p:nvSpPr>
        <p:spPr>
          <a:xfrm flipH="1">
            <a:off x="11606213" y="6297613"/>
            <a:ext cx="46037" cy="4603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8" name="Straight Connector 37"/>
          <p:cNvCxnSpPr/>
          <p:nvPr userDrawn="1"/>
        </p:nvCxnSpPr>
        <p:spPr>
          <a:xfrm>
            <a:off x="11696700" y="6319838"/>
            <a:ext cx="4953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0" r:id="rId1"/>
    <p:sldLayoutId id="2147484222" r:id="rId2"/>
    <p:sldLayoutId id="2147484223" r:id="rId3"/>
    <p:sldLayoutId id="2147484224" r:id="rId4"/>
    <p:sldLayoutId id="2147484225" r:id="rId5"/>
    <p:sldLayoutId id="2147484221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  <p:sldLayoutId id="2147484233" r:id="rId14"/>
    <p:sldLayoutId id="2147484234" r:id="rId15"/>
    <p:sldLayoutId id="2147484235" r:id="rId16"/>
    <p:sldLayoutId id="2147484236" r:id="rId17"/>
    <p:sldLayoutId id="2147484237" r:id="rId18"/>
    <p:sldLayoutId id="2147484238" r:id="rId19"/>
    <p:sldLayoutId id="2147484239" r:id="rId20"/>
    <p:sldLayoutId id="2147484240" r:id="rId21"/>
    <p:sldLayoutId id="2147484241" r:id="rId22"/>
    <p:sldLayoutId id="2147484242" r:id="rId23"/>
    <p:sldLayoutId id="2147484243" r:id="rId24"/>
    <p:sldLayoutId id="2147484244" r:id="rId25"/>
    <p:sldLayoutId id="2147484245" r:id="rId26"/>
    <p:sldLayoutId id="2147484246" r:id="rId27"/>
    <p:sldLayoutId id="2147484247" r:id="rId28"/>
    <p:sldLayoutId id="2147484248" r:id="rId29"/>
    <p:sldLayoutId id="2147484249" r:id="rId30"/>
    <p:sldLayoutId id="2147484250" r:id="rId31"/>
    <p:sldLayoutId id="2147484251" r:id="rId32"/>
    <p:sldLayoutId id="2147484252" r:id="rId33"/>
    <p:sldLayoutId id="2147484253" r:id="rId34"/>
    <p:sldLayoutId id="2147484254" r:id="rId35"/>
    <p:sldLayoutId id="2147484255" r:id="rId36"/>
    <p:sldLayoutId id="2147484256" r:id="rId37"/>
    <p:sldLayoutId id="2147484257" r:id="rId38"/>
    <p:sldLayoutId id="2147484258" r:id="rId39"/>
    <p:sldLayoutId id="2147484259" r:id="rId40"/>
    <p:sldLayoutId id="2147484260" r:id="rId41"/>
    <p:sldLayoutId id="2147484261" r:id="rId42"/>
    <p:sldLayoutId id="2147484262" r:id="rId43"/>
    <p:sldLayoutId id="2147484263" r:id="rId44"/>
    <p:sldLayoutId id="2147484264" r:id="rId45"/>
    <p:sldLayoutId id="2147484265" r:id="rId46"/>
    <p:sldLayoutId id="2147484266" r:id="rId47"/>
    <p:sldLayoutId id="2147484267" r:id="rId48"/>
    <p:sldLayoutId id="2147484271" r:id="rId49"/>
    <p:sldLayoutId id="2147484277" r:id="rId50"/>
    <p:sldLayoutId id="2147484278" r:id="rId51"/>
    <p:sldLayoutId id="2147484279" r:id="rId52"/>
    <p:sldLayoutId id="2147484280" r:id="rId53"/>
    <p:sldLayoutId id="2147484282" r:id="rId54"/>
    <p:sldLayoutId id="2147484283" r:id="rId55"/>
    <p:sldLayoutId id="2147484284" r:id="rId56"/>
    <p:sldLayoutId id="2147484287" r:id="rId57"/>
    <p:sldLayoutId id="2147484288" r:id="rId58"/>
    <p:sldLayoutId id="2147484290" r:id="rId59"/>
    <p:sldLayoutId id="2147484291" r:id="rId60"/>
    <p:sldLayoutId id="2147484292" r:id="rId61"/>
    <p:sldLayoutId id="2147484293" r:id="rId62"/>
    <p:sldLayoutId id="2147484294" r:id="rId63"/>
    <p:sldLayoutId id="2147484295" r:id="rId64"/>
    <p:sldLayoutId id="2147484296" r:id="rId65"/>
    <p:sldLayoutId id="2147484297" r:id="rId66"/>
  </p:sldLayoutIdLst>
  <p:hf hdr="0" ftr="0" dt="0"/>
  <p:txStyles>
    <p:titleStyle>
      <a:lvl1pPr algn="r" defTabSz="457200" rtl="1" eaLnBrk="0" fontAlgn="base" hangingPunct="0">
        <a:spcBef>
          <a:spcPct val="0"/>
        </a:spcBef>
        <a:spcAft>
          <a:spcPct val="0"/>
        </a:spcAft>
        <a:defRPr lang="en-US" sz="2800" b="1" kern="1200">
          <a:solidFill>
            <a:srgbClr val="0C3459"/>
          </a:solidFill>
          <a:latin typeface="Arial"/>
          <a:ea typeface="Arial" charset="0"/>
          <a:cs typeface="Arial"/>
        </a:defRPr>
      </a:lvl1pPr>
      <a:lvl2pPr algn="r" defTabSz="457200" rtl="1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2pPr>
      <a:lvl3pPr algn="r" defTabSz="457200" rtl="1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3pPr>
      <a:lvl4pPr algn="r" defTabSz="457200" rtl="1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4pPr>
      <a:lvl5pPr algn="r" defTabSz="457200" rtl="1" eaLnBrk="0" fontAlgn="base" hangingPunct="0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5pPr>
      <a:lvl6pPr marL="457200" algn="r" defTabSz="457200" rtl="1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6pPr>
      <a:lvl7pPr marL="914400" algn="r" defTabSz="457200" rtl="1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7pPr>
      <a:lvl8pPr marL="1371600" algn="r" defTabSz="457200" rtl="1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8pPr>
      <a:lvl9pPr marL="1828800" algn="r" defTabSz="457200" rtl="1" fontAlgn="base">
        <a:spcBef>
          <a:spcPct val="0"/>
        </a:spcBef>
        <a:spcAft>
          <a:spcPct val="0"/>
        </a:spcAft>
        <a:defRPr sz="2800" b="1">
          <a:solidFill>
            <a:srgbClr val="0C3459"/>
          </a:solidFill>
          <a:latin typeface="Arial" charset="0"/>
          <a:ea typeface="Arial" charset="0"/>
          <a:cs typeface="Arial" charset="0"/>
        </a:defRPr>
      </a:lvl9pPr>
    </p:titleStyle>
    <p:bodyStyle>
      <a:lvl1pPr marL="342900" indent="-342900" algn="r" defTabSz="457200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457200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457200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457200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457200" rtl="1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11" Type="http://schemas.openxmlformats.org/officeDocument/2006/relationships/image" Target="../media/image27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27.png"/><Relationship Id="rId3" Type="http://schemas.openxmlformats.org/officeDocument/2006/relationships/image" Target="../media/image42.png"/><Relationship Id="rId7" Type="http://schemas.openxmlformats.org/officeDocument/2006/relationships/image" Target="../media/image40.png"/><Relationship Id="rId12" Type="http://schemas.openxmlformats.org/officeDocument/2006/relationships/image" Target="../media/image4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11" Type="http://schemas.openxmlformats.org/officeDocument/2006/relationships/image" Target="../media/image48.png"/><Relationship Id="rId5" Type="http://schemas.openxmlformats.org/officeDocument/2006/relationships/image" Target="../media/image38.png"/><Relationship Id="rId10" Type="http://schemas.openxmlformats.org/officeDocument/2006/relationships/image" Target="../media/image47.svg"/><Relationship Id="rId4" Type="http://schemas.openxmlformats.org/officeDocument/2006/relationships/image" Target="../media/image43.svg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icode.org/reports/tr15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hyperlink" Target="https://data.iana.org/TLD/tlds-alpha-by-domain.txt" TargetMode="External"/><Relationship Id="rId4" Type="http://schemas.openxmlformats.org/officeDocument/2006/relationships/hyperlink" Target="https://tools.ietf.org/html/rfc5890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mailto:ray@receive.net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mailto:ray@receive.net" TargetMode="Externa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documents/EAI-Software-Test%20Results-UASG030A.pdf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documents/UASG028-en-digital.pdf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cann.org/resources/pages/second-level-lgr-2015-06-21-en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https://www.icann.org/resources/pages/lgr-toolset-2015-06-21-en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uasg.tech/eai-chec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uasg.tech/wp-content/uploads/2020/03/UASG_ICANN_Case_Study_UASG013C.2.pdf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58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forms/d/e/1FAIpQLScRg7caDnbgEo_r6UnP3s5OvtIMlE9btaM--sIWXukWbA52oQ/viewform" TargetMode="External"/><Relationship Id="rId3" Type="http://schemas.openxmlformats.org/officeDocument/2006/relationships/hyperlink" Target="mailto:info@uasg.tech" TargetMode="External"/><Relationship Id="rId7" Type="http://schemas.openxmlformats.org/officeDocument/2006/relationships/hyperlink" Target="https://uasg.tech/subscribe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ommunity.icann.org/display/TUA" TargetMode="External"/><Relationship Id="rId5" Type="http://schemas.openxmlformats.org/officeDocument/2006/relationships/hyperlink" Target="https://uasg.tech/" TargetMode="External"/><Relationship Id="rId4" Type="http://schemas.openxmlformats.org/officeDocument/2006/relationships/hyperlink" Target="mailto:UAProgram@icann.org" TargetMode="External"/><Relationship Id="rId9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uasg.tech/wp-content/uploads/documents/UASG021B-en-digital.pdf" TargetMode="External"/><Relationship Id="rId3" Type="http://schemas.openxmlformats.org/officeDocument/2006/relationships/hyperlink" Target="https://uasg.tech/" TargetMode="External"/><Relationship Id="rId7" Type="http://schemas.openxmlformats.org/officeDocument/2006/relationships/hyperlink" Target="https://uasg.tech/wp-content/uploads/documents/UASG012-en-digital.pdf" TargetMode="Externa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asg.tech/wp-content/uploads/documents/UASG014-en-digital.pdf" TargetMode="External"/><Relationship Id="rId11" Type="http://schemas.openxmlformats.org/officeDocument/2006/relationships/hyperlink" Target="https://uasg.tech/wp-content/uploads/documents/UASG030-en-digital.pdf" TargetMode="External"/><Relationship Id="rId5" Type="http://schemas.openxmlformats.org/officeDocument/2006/relationships/hyperlink" Target="https://uasg.tech/wp-content/uploads/documents/UASG007-en-digital.pdf" TargetMode="External"/><Relationship Id="rId10" Type="http://schemas.openxmlformats.org/officeDocument/2006/relationships/hyperlink" Target="https://uasg.tech/wp-content/uploads/documents/UASG028-en-digital.pdf" TargetMode="External"/><Relationship Id="rId4" Type="http://schemas.openxmlformats.org/officeDocument/2006/relationships/hyperlink" Target="https://uasg.tech/wp-content/uploads/documents/UASG005-en-digital.pdf" TargetMode="External"/><Relationship Id="rId9" Type="http://schemas.openxmlformats.org/officeDocument/2006/relationships/hyperlink" Target="https://uasg.tech/wp-content/uploads/documents/UASG026-en-digital.pdf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https://uasg.tech/wp-content/uploads/documents/UASG012-en-digital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hyperlink" Target="https://uasg.tech/wp-content/uploads/documents/UASG012-en-digital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34"/>
          <p:cNvSpPr>
            <a:spLocks noGrp="1"/>
          </p:cNvSpPr>
          <p:nvPr>
            <p:ph type="body" sz="quarter" idx="11"/>
          </p:nvPr>
        </p:nvSpPr>
        <p:spPr>
          <a:xfrm>
            <a:off x="697850" y="3675379"/>
            <a:ext cx="9295500" cy="799098"/>
          </a:xfrm>
        </p:spPr>
        <p:txBody>
          <a:bodyPr anchor="t">
            <a:normAutofit/>
          </a:bodyPr>
          <a:lstStyle/>
          <a:p>
            <a:r>
              <a:rPr lang="ar-EG" b="1"/>
              <a:t>برنامج يوم القبول الشامل </a:t>
            </a:r>
            <a:r>
              <a:rPr lang="en-US" b="1"/>
              <a:t>UA</a:t>
            </a:r>
          </a:p>
        </p:txBody>
      </p:sp>
      <p:sp>
        <p:nvSpPr>
          <p:cNvPr id="36" name="Text Placeholder 35"/>
          <p:cNvSpPr>
            <a:spLocks noGrp="1"/>
          </p:cNvSpPr>
          <p:nvPr>
            <p:ph type="body" sz="quarter" idx="12"/>
          </p:nvPr>
        </p:nvSpPr>
        <p:spPr>
          <a:xfrm>
            <a:off x="2228479" y="5602567"/>
            <a:ext cx="7764872" cy="403785"/>
          </a:xfrm>
        </p:spPr>
        <p:txBody>
          <a:bodyPr/>
          <a:lstStyle/>
          <a:p>
            <a:r>
              <a:rPr lang="ar-EG"/>
              <a:t>التاريخ</a:t>
            </a: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>
          <a:xfrm>
            <a:off x="697851" y="2020824"/>
            <a:ext cx="9295500" cy="1325563"/>
          </a:xfrm>
        </p:spPr>
        <p:txBody>
          <a:bodyPr>
            <a:normAutofit/>
          </a:bodyPr>
          <a:lstStyle/>
          <a:p>
            <a:r>
              <a:rPr lang="ar-EG" sz="3100"/>
              <a:t>دعم عناوين البريد الإلكتروني المدوّلة (</a:t>
            </a:r>
            <a:r>
              <a:rPr lang="en-US" sz="3100"/>
              <a:t>EAI</a:t>
            </a:r>
            <a:r>
              <a:rPr lang="ar-EG" sz="3100"/>
              <a:t>) في خوادم البريد الإلكتروني</a:t>
            </a:r>
          </a:p>
        </p:txBody>
      </p:sp>
      <p:sp>
        <p:nvSpPr>
          <p:cNvPr id="2" name="Text Placeholder 34">
            <a:extLst>
              <a:ext uri="{FF2B5EF4-FFF2-40B4-BE49-F238E27FC236}">
                <a16:creationId xmlns:a16="http://schemas.microsoft.com/office/drawing/2014/main" id="{40619DEB-83EE-5301-071D-E6FF2E52E2E2}"/>
              </a:ext>
            </a:extLst>
          </p:cNvPr>
          <p:cNvSpPr txBox="1">
            <a:spLocks/>
          </p:cNvSpPr>
          <p:nvPr/>
        </p:nvSpPr>
        <p:spPr>
          <a:xfrm>
            <a:off x="697850" y="4635484"/>
            <a:ext cx="9295500" cy="799098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r" defTabSz="457200" rtl="1" eaLnBrk="0" fontAlgn="base" hangingPunct="0">
              <a:spcBef>
                <a:spcPts val="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EG" b="1" dirty="0"/>
              <a:t>الاسم</a:t>
            </a:r>
          </a:p>
          <a:p>
            <a:r>
              <a:rPr lang="ar-EG" b="1" dirty="0"/>
              <a:t>الفعالية</a:t>
            </a:r>
          </a:p>
        </p:txBody>
      </p:sp>
    </p:spTree>
    <p:extLst>
      <p:ext uri="{BB962C8B-B14F-4D97-AF65-F5344CB8AC3E}">
        <p14:creationId xmlns:p14="http://schemas.microsoft.com/office/powerpoint/2010/main" val="3255329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roup 142">
            <a:extLst>
              <a:ext uri="{FF2B5EF4-FFF2-40B4-BE49-F238E27FC236}">
                <a16:creationId xmlns:a16="http://schemas.microsoft.com/office/drawing/2014/main" id="{19C80D4A-C459-1EE7-3ABB-522D33F56F64}"/>
              </a:ext>
            </a:extLst>
          </p:cNvPr>
          <p:cNvGrpSpPr/>
          <p:nvPr/>
        </p:nvGrpSpPr>
        <p:grpSpPr>
          <a:xfrm>
            <a:off x="6186110" y="843744"/>
            <a:ext cx="5337770" cy="5057086"/>
            <a:chOff x="6190527" y="830541"/>
            <a:chExt cx="5337770" cy="5057086"/>
          </a:xfrm>
        </p:grpSpPr>
        <p:pic>
          <p:nvPicPr>
            <p:cNvPr id="87" name="Graphic 86" descr="Server with solid fill">
              <a:extLst>
                <a:ext uri="{FF2B5EF4-FFF2-40B4-BE49-F238E27FC236}">
                  <a16:creationId xmlns:a16="http://schemas.microsoft.com/office/drawing/2014/main" id="{E387110D-D34E-0E8A-625E-0F8C95E2E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19504" y="2385144"/>
              <a:ext cx="914400" cy="914400"/>
            </a:xfrm>
            <a:prstGeom prst="rect">
              <a:avLst/>
            </a:prstGeom>
          </p:spPr>
        </p:pic>
        <p:pic>
          <p:nvPicPr>
            <p:cNvPr id="88" name="Graphic 87" descr="Server with solid fill">
              <a:extLst>
                <a:ext uri="{FF2B5EF4-FFF2-40B4-BE49-F238E27FC236}">
                  <a16:creationId xmlns:a16="http://schemas.microsoft.com/office/drawing/2014/main" id="{AD728F4F-1AB6-7848-179F-367D5471DD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267192" y="2394486"/>
              <a:ext cx="914400" cy="914400"/>
            </a:xfrm>
            <a:prstGeom prst="rect">
              <a:avLst/>
            </a:prstGeom>
          </p:spPr>
        </p:pic>
        <p:pic>
          <p:nvPicPr>
            <p:cNvPr id="89" name="Graphic 88" descr="Server with solid fill">
              <a:extLst>
                <a:ext uri="{FF2B5EF4-FFF2-40B4-BE49-F238E27FC236}">
                  <a16:creationId xmlns:a16="http://schemas.microsoft.com/office/drawing/2014/main" id="{4474A020-5334-2875-4E08-9A60CDEBC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2218" y="2393183"/>
              <a:ext cx="914400" cy="914400"/>
            </a:xfrm>
            <a:prstGeom prst="rect">
              <a:avLst/>
            </a:prstGeom>
          </p:spPr>
        </p:pic>
        <p:pic>
          <p:nvPicPr>
            <p:cNvPr id="90" name="Graphic 89" descr="Server with solid fill">
              <a:extLst>
                <a:ext uri="{FF2B5EF4-FFF2-40B4-BE49-F238E27FC236}">
                  <a16:creationId xmlns:a16="http://schemas.microsoft.com/office/drawing/2014/main" id="{C8025C81-7DD6-A8E8-EA3B-7DBD1C947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558551" y="4419229"/>
              <a:ext cx="914400" cy="914400"/>
            </a:xfrm>
            <a:prstGeom prst="rect">
              <a:avLst/>
            </a:prstGeom>
          </p:spPr>
        </p:pic>
        <p:pic>
          <p:nvPicPr>
            <p:cNvPr id="91" name="Graphic 90" descr="Database outline">
              <a:extLst>
                <a:ext uri="{FF2B5EF4-FFF2-40B4-BE49-F238E27FC236}">
                  <a16:creationId xmlns:a16="http://schemas.microsoft.com/office/drawing/2014/main" id="{11AB968D-1619-D860-480A-A2A4DBD424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96269" y="4428571"/>
              <a:ext cx="914400" cy="914400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199698E-C97A-256C-66DC-4D1CA72F5A6B}"/>
                </a:ext>
              </a:extLst>
            </p:cNvPr>
            <p:cNvSpPr txBox="1"/>
            <p:nvPr/>
          </p:nvSpPr>
          <p:spPr>
            <a:xfrm>
              <a:off x="7980013" y="5352899"/>
              <a:ext cx="1501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ar-EG"/>
                <a:t>تخزين البريد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423699F8-66A7-0066-FE1C-A92EB569D0D3}"/>
                </a:ext>
              </a:extLst>
            </p:cNvPr>
            <p:cNvSpPr txBox="1"/>
            <p:nvPr/>
          </p:nvSpPr>
          <p:spPr>
            <a:xfrm>
              <a:off x="9743530" y="5374612"/>
              <a:ext cx="1784767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MUA: Webmail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DDE89012-4C43-C437-D37A-00F0AC9E461B}"/>
                </a:ext>
              </a:extLst>
            </p:cNvPr>
            <p:cNvSpPr txBox="1"/>
            <p:nvPr/>
          </p:nvSpPr>
          <p:spPr>
            <a:xfrm>
              <a:off x="9832062" y="3266886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MSA</a:t>
              </a:r>
              <a:r>
                <a:rPr lang="ar-EG"/>
                <a:t> للراسل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07B45DF0-348E-D86D-7632-2DDBFA360D6D}"/>
                </a:ext>
              </a:extLst>
            </p:cNvPr>
            <p:cNvSpPr txBox="1"/>
            <p:nvPr/>
          </p:nvSpPr>
          <p:spPr>
            <a:xfrm>
              <a:off x="7970484" y="3299544"/>
              <a:ext cx="150198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MTA</a:t>
              </a:r>
              <a:r>
                <a:rPr lang="ar-EG"/>
                <a:t> للراسل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5CC3F5B2-F3CF-7298-5186-E002B9B3669C}"/>
                </a:ext>
              </a:extLst>
            </p:cNvPr>
            <p:cNvSpPr txBox="1"/>
            <p:nvPr/>
          </p:nvSpPr>
          <p:spPr>
            <a:xfrm>
              <a:off x="6308189" y="3263103"/>
              <a:ext cx="143147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MTA</a:t>
              </a:r>
              <a:r>
                <a:rPr lang="ar-EG"/>
                <a:t> للمستلم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2699A504-3912-F483-AC76-A357FA4A1178}"/>
                </a:ext>
              </a:extLst>
            </p:cNvPr>
            <p:cNvSpPr txBox="1"/>
            <p:nvPr/>
          </p:nvSpPr>
          <p:spPr>
            <a:xfrm>
              <a:off x="6190527" y="5333629"/>
              <a:ext cx="156493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/>
                <a:t> :MTA </a:t>
              </a:r>
              <a:r>
                <a:rPr lang="ar-EG" dirty="0"/>
                <a:t>فلتر البريد غير المرغوب</a:t>
              </a:r>
            </a:p>
          </p:txBody>
        </p:sp>
        <p:cxnSp>
          <p:nvCxnSpPr>
            <p:cNvPr id="100" name="Curved Connector 99">
              <a:extLst>
                <a:ext uri="{FF2B5EF4-FFF2-40B4-BE49-F238E27FC236}">
                  <a16:creationId xmlns:a16="http://schemas.microsoft.com/office/drawing/2014/main" id="{E71A4464-E2C6-C853-3294-29097DC9FCA8}"/>
                </a:ext>
              </a:extLst>
            </p:cNvPr>
            <p:cNvCxnSpPr>
              <a:cxnSpLocks/>
              <a:stCxn id="89" idx="1"/>
              <a:endCxn id="90" idx="1"/>
            </p:cNvCxnSpPr>
            <p:nvPr/>
          </p:nvCxnSpPr>
          <p:spPr>
            <a:xfrm rot="10800000" flipH="1" flipV="1">
              <a:off x="6552217" y="2850383"/>
              <a:ext cx="6333" cy="2026046"/>
            </a:xfrm>
            <a:prstGeom prst="curvedConnector3">
              <a:avLst>
                <a:gd name="adj1" fmla="val -360966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13F5F1EC-44E2-C7C8-2B7C-3BE7586F8FA0}"/>
                </a:ext>
              </a:extLst>
            </p:cNvPr>
            <p:cNvCxnSpPr>
              <a:cxnSpLocks/>
              <a:stCxn id="87" idx="1"/>
              <a:endCxn id="88" idx="3"/>
            </p:cNvCxnSpPr>
            <p:nvPr/>
          </p:nvCxnSpPr>
          <p:spPr>
            <a:xfrm flipH="1">
              <a:off x="9181592" y="2842344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F0B2AABD-6F99-2698-DB5C-CDEBFEFA23A8}"/>
                </a:ext>
              </a:extLst>
            </p:cNvPr>
            <p:cNvCxnSpPr>
              <a:cxnSpLocks/>
              <a:stCxn id="88" idx="1"/>
              <a:endCxn id="89" idx="3"/>
            </p:cNvCxnSpPr>
            <p:nvPr/>
          </p:nvCxnSpPr>
          <p:spPr>
            <a:xfrm flipH="1" flipV="1">
              <a:off x="7466618" y="2850383"/>
              <a:ext cx="800574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64F1753F-319F-7E61-77C1-AD064B0085A6}"/>
                </a:ext>
              </a:extLst>
            </p:cNvPr>
            <p:cNvCxnSpPr>
              <a:cxnSpLocks/>
              <a:stCxn id="90" idx="3"/>
              <a:endCxn id="91" idx="1"/>
            </p:cNvCxnSpPr>
            <p:nvPr/>
          </p:nvCxnSpPr>
          <p:spPr>
            <a:xfrm>
              <a:off x="7472951" y="4876429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77A91FAB-2CE7-F9EC-7065-6466682796CF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 flipV="1">
              <a:off x="9210669" y="4876428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34" name="Graphic 133" descr="Smart Phone with solid fill">
              <a:extLst>
                <a:ext uri="{FF2B5EF4-FFF2-40B4-BE49-F238E27FC236}">
                  <a16:creationId xmlns:a16="http://schemas.microsoft.com/office/drawing/2014/main" id="{EBBE0CB2-1808-E761-A27F-028BACCF3BB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199114" y="830541"/>
              <a:ext cx="914400" cy="914400"/>
            </a:xfrm>
            <a:prstGeom prst="rect">
              <a:avLst/>
            </a:prstGeom>
          </p:spPr>
        </p:pic>
        <p:pic>
          <p:nvPicPr>
            <p:cNvPr id="136" name="Graphic 135" descr="Browser window with solid fill">
              <a:extLst>
                <a:ext uri="{FF2B5EF4-FFF2-40B4-BE49-F238E27FC236}">
                  <a16:creationId xmlns:a16="http://schemas.microsoft.com/office/drawing/2014/main" id="{6C868721-6726-2462-71B3-F67D66B34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19504" y="4419228"/>
              <a:ext cx="914400" cy="914400"/>
            </a:xfrm>
            <a:prstGeom prst="rect">
              <a:avLst/>
            </a:prstGeom>
          </p:spPr>
        </p:pic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4A6CDF1-1D78-DD22-D2FA-264D2B92D42C}"/>
                </a:ext>
              </a:extLst>
            </p:cNvPr>
            <p:cNvSpPr txBox="1"/>
            <p:nvPr/>
          </p:nvSpPr>
          <p:spPr>
            <a:xfrm>
              <a:off x="9815420" y="1744941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ar-EG" dirty="0"/>
                <a:t>تطبيق </a:t>
              </a:r>
              <a:r>
                <a:rPr lang="en-US" dirty="0"/>
                <a:t>MUA</a:t>
              </a:r>
              <a:r>
                <a:rPr lang="ar-EG" dirty="0"/>
                <a:t> على الهاتف الذكي</a:t>
              </a:r>
            </a:p>
          </p:txBody>
        </p:sp>
        <p:cxnSp>
          <p:nvCxnSpPr>
            <p:cNvPr id="138" name="Curved Connector 137">
              <a:extLst>
                <a:ext uri="{FF2B5EF4-FFF2-40B4-BE49-F238E27FC236}">
                  <a16:creationId xmlns:a16="http://schemas.microsoft.com/office/drawing/2014/main" id="{4D213884-63FE-6C5D-2901-4EEEC40D3AD7}"/>
                </a:ext>
              </a:extLst>
            </p:cNvPr>
            <p:cNvCxnSpPr>
              <a:cxnSpLocks/>
              <a:stCxn id="134" idx="3"/>
              <a:endCxn id="87" idx="3"/>
            </p:cNvCxnSpPr>
            <p:nvPr/>
          </p:nvCxnSpPr>
          <p:spPr>
            <a:xfrm flipH="1">
              <a:off x="11033904" y="1287741"/>
              <a:ext cx="79610" cy="1554603"/>
            </a:xfrm>
            <a:prstGeom prst="curvedConnector3">
              <a:avLst>
                <a:gd name="adj1" fmla="val -287150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أمثلة على مكونات البريد الإلكتروني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300237" cy="5411449"/>
          </a:xfrm>
        </p:spPr>
        <p:txBody>
          <a:bodyPr/>
          <a:lstStyle/>
          <a:p>
            <a:r>
              <a:rPr lang="en-US" sz="2000">
                <a:solidFill>
                  <a:schemeClr val="accent1"/>
                </a:solidFill>
              </a:rPr>
              <a:t>MUA</a:t>
            </a:r>
            <a:r>
              <a:rPr lang="ar-EG" sz="2000"/>
              <a:t> – وكيل ومستخدم البريد:– </a:t>
            </a:r>
            <a:r>
              <a:rPr lang="en-US" sz="2000"/>
              <a:t>Outlook</a:t>
            </a:r>
            <a:r>
              <a:rPr lang="ar-EG" sz="2000"/>
              <a:t> و</a:t>
            </a:r>
            <a:r>
              <a:rPr lang="en-US" sz="2000"/>
              <a:t>Thunderbird</a:t>
            </a:r>
            <a:r>
              <a:rPr lang="ar-EG" sz="2000"/>
              <a:t> وواجهة تسوق </a:t>
            </a:r>
            <a:r>
              <a:rPr lang="en-US" sz="2000"/>
              <a:t>Amazon</a:t>
            </a:r>
            <a:r>
              <a:rPr lang="ar-EG" sz="2000"/>
              <a:t> الخلفية والنظام الفرعي لبريد الويب من </a:t>
            </a:r>
            <a:r>
              <a:rPr lang="en-US" sz="2000"/>
              <a:t>Gmail</a:t>
            </a:r>
            <a:r>
              <a:rPr lang="ar-EG" sz="2000"/>
              <a:t>، وهو شكل من أشكال الاتصال بالخوادم</a:t>
            </a:r>
          </a:p>
          <a:p>
            <a:r>
              <a:rPr lang="en-US" sz="2000">
                <a:solidFill>
                  <a:schemeClr val="accent1"/>
                </a:solidFill>
              </a:rPr>
              <a:t>MSA</a:t>
            </a:r>
            <a:r>
              <a:rPr lang="ar-EG" sz="2000"/>
              <a:t> – وكيل تسليم البريد – </a:t>
            </a:r>
            <a:r>
              <a:rPr lang="en-US" sz="2000"/>
              <a:t>Exchange</a:t>
            </a:r>
            <a:r>
              <a:rPr lang="ar-EG" sz="2000"/>
              <a:t> و</a:t>
            </a:r>
            <a:r>
              <a:rPr lang="en-US" sz="2000"/>
              <a:t>Postfix</a:t>
            </a:r>
            <a:r>
              <a:rPr lang="ar-EG" sz="2000"/>
              <a:t> و</a:t>
            </a:r>
            <a:r>
              <a:rPr lang="en-US" sz="2000"/>
              <a:t>Sendgrid</a:t>
            </a:r>
            <a:r>
              <a:rPr lang="ar-EG" sz="2000"/>
              <a:t> و</a:t>
            </a:r>
            <a:r>
              <a:rPr lang="en-US" sz="2000"/>
              <a:t>AWS Workmail</a:t>
            </a:r>
          </a:p>
          <a:p>
            <a:r>
              <a:rPr lang="en-US" sz="2000">
                <a:solidFill>
                  <a:schemeClr val="accent1"/>
                </a:solidFill>
              </a:rPr>
              <a:t>MTA</a:t>
            </a:r>
            <a:r>
              <a:rPr lang="ar-EG" sz="2000"/>
              <a:t> – وكيل نقل البريد – </a:t>
            </a:r>
            <a:r>
              <a:rPr lang="en-US" sz="2000"/>
              <a:t>Postfix</a:t>
            </a:r>
            <a:r>
              <a:rPr lang="ar-EG" sz="2000"/>
              <a:t> و</a:t>
            </a:r>
            <a:r>
              <a:rPr lang="en-US" sz="2000"/>
              <a:t>Exim</a:t>
            </a:r>
            <a:r>
              <a:rPr lang="ar-EG" sz="2000"/>
              <a:t> و</a:t>
            </a:r>
            <a:r>
              <a:rPr lang="en-US" sz="2000"/>
              <a:t>Halon</a:t>
            </a:r>
            <a:r>
              <a:rPr lang="ar-EG" sz="2000"/>
              <a:t> و</a:t>
            </a:r>
            <a:r>
              <a:rPr lang="en-US" sz="2000"/>
              <a:t>Sendgrid</a:t>
            </a:r>
            <a:r>
              <a:rPr lang="ar-EG" sz="2000"/>
              <a:t> و</a:t>
            </a:r>
            <a:r>
              <a:rPr lang="en-US" sz="2000"/>
              <a:t>AWS Workmail</a:t>
            </a:r>
          </a:p>
          <a:p>
            <a:r>
              <a:rPr lang="en-US" sz="2000">
                <a:solidFill>
                  <a:schemeClr val="accent1"/>
                </a:solidFill>
              </a:rPr>
              <a:t>MDA</a:t>
            </a:r>
            <a:r>
              <a:rPr lang="ar-EG" sz="2000"/>
              <a:t> – وكيل تسليم البريد – جزء من </a:t>
            </a:r>
            <a:r>
              <a:rPr lang="en-US" sz="2000"/>
              <a:t>Gmail</a:t>
            </a:r>
            <a:r>
              <a:rPr lang="ar-EG" sz="2000"/>
              <a:t> و</a:t>
            </a:r>
            <a:r>
              <a:rPr lang="en-US" sz="2000"/>
              <a:t>Exchange</a:t>
            </a:r>
            <a:r>
              <a:rPr lang="ar-EG" sz="2000"/>
              <a:t>، وأجزاء من </a:t>
            </a:r>
            <a:r>
              <a:rPr lang="en-US" sz="2000"/>
              <a:t>Zendesk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0DBE9B-9466-FB35-50F6-50ABE50CDF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538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EG"/>
              <a:t>أمثلة على مكونات البريد الإلكتروني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5" y="929390"/>
            <a:ext cx="5300237" cy="5411449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MUA</a:t>
            </a:r>
            <a:r>
              <a:rPr lang="ar-EG" sz="2000" dirty="0"/>
              <a:t> – وكيل ومستخدم البريد:– </a:t>
            </a:r>
            <a:r>
              <a:rPr lang="en-US" sz="2000" dirty="0"/>
              <a:t>Outlook</a:t>
            </a:r>
            <a:r>
              <a:rPr lang="ar-EG" sz="2000" dirty="0"/>
              <a:t> و</a:t>
            </a:r>
            <a:r>
              <a:rPr lang="en-US" sz="2000" dirty="0"/>
              <a:t>Thunderbird</a:t>
            </a:r>
            <a:r>
              <a:rPr lang="ar-EG" sz="2000" dirty="0"/>
              <a:t> وواجهة تسوق </a:t>
            </a:r>
            <a:r>
              <a:rPr lang="en-US" sz="2000" dirty="0"/>
              <a:t>Amazon</a:t>
            </a:r>
            <a:r>
              <a:rPr lang="ar-EG" sz="2000" dirty="0"/>
              <a:t> الخلفية والنظام الفرعي لبريد الويب من </a:t>
            </a:r>
            <a:r>
              <a:rPr lang="en-US" sz="2000" dirty="0"/>
              <a:t>Gmail</a:t>
            </a:r>
            <a:r>
              <a:rPr lang="ar-EG" sz="2000" dirty="0"/>
              <a:t>، وهو شكل من أشكال الاتصال بالخوادم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MSA</a:t>
            </a:r>
            <a:r>
              <a:rPr lang="ar-EG" sz="2000" dirty="0"/>
              <a:t> – وكيل تسليم البريد – </a:t>
            </a:r>
            <a:r>
              <a:rPr lang="en-US" sz="2000" dirty="0"/>
              <a:t>Exchange</a:t>
            </a:r>
            <a:r>
              <a:rPr lang="ar-EG" sz="2000" dirty="0"/>
              <a:t> و</a:t>
            </a:r>
            <a:r>
              <a:rPr lang="en-US" sz="2000" dirty="0"/>
              <a:t>Postfix</a:t>
            </a:r>
            <a:r>
              <a:rPr lang="ar-EG" sz="2000" dirty="0"/>
              <a:t> و</a:t>
            </a:r>
            <a:r>
              <a:rPr lang="en-US" sz="2000" dirty="0" err="1"/>
              <a:t>Sendgrid</a:t>
            </a:r>
            <a:r>
              <a:rPr lang="ar-EG" sz="2000" dirty="0"/>
              <a:t> و</a:t>
            </a:r>
            <a:r>
              <a:rPr lang="en-US" sz="2000" dirty="0"/>
              <a:t>AWS </a:t>
            </a:r>
            <a:r>
              <a:rPr lang="en-US" sz="2000" dirty="0" err="1"/>
              <a:t>Workmail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MTA</a:t>
            </a:r>
            <a:r>
              <a:rPr lang="ar-EG" sz="2000" dirty="0"/>
              <a:t> – وكيل نقل البريد – </a:t>
            </a:r>
            <a:r>
              <a:rPr lang="en-US" sz="2000" dirty="0"/>
              <a:t>Postfix</a:t>
            </a:r>
            <a:r>
              <a:rPr lang="ar-EG" sz="2000" dirty="0"/>
              <a:t> و</a:t>
            </a:r>
            <a:r>
              <a:rPr lang="en-US" sz="2000" dirty="0"/>
              <a:t>Exim</a:t>
            </a:r>
            <a:r>
              <a:rPr lang="ar-EG" sz="2000" dirty="0"/>
              <a:t> و</a:t>
            </a:r>
            <a:r>
              <a:rPr lang="en-US" sz="2000" dirty="0"/>
              <a:t>Halon</a:t>
            </a:r>
            <a:r>
              <a:rPr lang="ar-EG" sz="2000" dirty="0"/>
              <a:t> و</a:t>
            </a:r>
            <a:r>
              <a:rPr lang="en-US" sz="2000" dirty="0" err="1"/>
              <a:t>Sendgrid</a:t>
            </a:r>
            <a:r>
              <a:rPr lang="ar-EG" sz="2000" dirty="0"/>
              <a:t> و</a:t>
            </a:r>
            <a:r>
              <a:rPr lang="en-US" sz="2000" dirty="0"/>
              <a:t>AWS </a:t>
            </a:r>
            <a:r>
              <a:rPr lang="en-US" sz="2000" dirty="0" err="1"/>
              <a:t>Workmail</a:t>
            </a:r>
            <a:endParaRPr lang="en-US" sz="2000" dirty="0"/>
          </a:p>
          <a:p>
            <a:r>
              <a:rPr lang="en-US" sz="2000" dirty="0">
                <a:solidFill>
                  <a:schemeClr val="accent1"/>
                </a:solidFill>
              </a:rPr>
              <a:t>MDA</a:t>
            </a:r>
            <a:r>
              <a:rPr lang="ar-EG" sz="2000" dirty="0"/>
              <a:t> – وكيل تسليم البريد – جزء من </a:t>
            </a:r>
            <a:r>
              <a:rPr lang="en-US" sz="2000" dirty="0"/>
              <a:t>Gmail</a:t>
            </a:r>
            <a:r>
              <a:rPr lang="ar-EG" sz="2000" dirty="0"/>
              <a:t> و</a:t>
            </a:r>
            <a:r>
              <a:rPr lang="en-US" sz="2000" dirty="0"/>
              <a:t>Exchange</a:t>
            </a:r>
            <a:r>
              <a:rPr lang="ar-EG" sz="2000" dirty="0"/>
              <a:t>، وأجزاء من </a:t>
            </a:r>
            <a:r>
              <a:rPr lang="en-US" sz="2000" dirty="0"/>
              <a:t>Zendesk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CCCD80B-1823-87DD-347A-8FC383764A9F}"/>
              </a:ext>
            </a:extLst>
          </p:cNvPr>
          <p:cNvGrpSpPr/>
          <p:nvPr/>
        </p:nvGrpSpPr>
        <p:grpSpPr>
          <a:xfrm>
            <a:off x="6096000" y="695436"/>
            <a:ext cx="5427880" cy="5411450"/>
            <a:chOff x="6096000" y="695436"/>
            <a:chExt cx="5427880" cy="5411450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89499A0A-ACAE-5FE0-B927-45DA30B244B6}"/>
                </a:ext>
              </a:extLst>
            </p:cNvPr>
            <p:cNvSpPr/>
            <p:nvPr/>
          </p:nvSpPr>
          <p:spPr>
            <a:xfrm>
              <a:off x="6096000" y="695436"/>
              <a:ext cx="5427880" cy="54114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pic>
          <p:nvPicPr>
            <p:cNvPr id="48" name="Graphic 47" descr="Smart Phone with solid fill">
              <a:extLst>
                <a:ext uri="{FF2B5EF4-FFF2-40B4-BE49-F238E27FC236}">
                  <a16:creationId xmlns:a16="http://schemas.microsoft.com/office/drawing/2014/main" id="{D4E0EB1F-0513-BEC3-211D-9F2311EE3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0121437" y="4422436"/>
              <a:ext cx="914400" cy="914400"/>
            </a:xfrm>
            <a:prstGeom prst="rect">
              <a:avLst/>
            </a:prstGeom>
          </p:spPr>
        </p:pic>
        <p:pic>
          <p:nvPicPr>
            <p:cNvPr id="49" name="Graphic 48" descr="Server with solid fill">
              <a:extLst>
                <a:ext uri="{FF2B5EF4-FFF2-40B4-BE49-F238E27FC236}">
                  <a16:creationId xmlns:a16="http://schemas.microsoft.com/office/drawing/2014/main" id="{A9B04C8F-56DA-A1D6-CBEC-0AD182CF9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115087" y="2468562"/>
              <a:ext cx="914400" cy="914400"/>
            </a:xfrm>
            <a:prstGeom prst="rect">
              <a:avLst/>
            </a:prstGeom>
          </p:spPr>
        </p:pic>
        <p:pic>
          <p:nvPicPr>
            <p:cNvPr id="50" name="Graphic 49" descr="Server with solid fill">
              <a:extLst>
                <a:ext uri="{FF2B5EF4-FFF2-40B4-BE49-F238E27FC236}">
                  <a16:creationId xmlns:a16="http://schemas.microsoft.com/office/drawing/2014/main" id="{1A13E25A-3B2B-FFDC-A352-25D0F4529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62775" y="2477904"/>
              <a:ext cx="914400" cy="914400"/>
            </a:xfrm>
            <a:prstGeom prst="rect">
              <a:avLst/>
            </a:prstGeom>
          </p:spPr>
        </p:pic>
        <p:pic>
          <p:nvPicPr>
            <p:cNvPr id="51" name="Graphic 50" descr="Server with solid fill">
              <a:extLst>
                <a:ext uri="{FF2B5EF4-FFF2-40B4-BE49-F238E27FC236}">
                  <a16:creationId xmlns:a16="http://schemas.microsoft.com/office/drawing/2014/main" id="{E4454B9B-6A5F-26EC-519B-65486A516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47802" y="2476601"/>
              <a:ext cx="914400" cy="914400"/>
            </a:xfrm>
            <a:prstGeom prst="rect">
              <a:avLst/>
            </a:prstGeom>
          </p:spPr>
        </p:pic>
        <p:pic>
          <p:nvPicPr>
            <p:cNvPr id="52" name="Graphic 51" descr="Server with solid fill">
              <a:extLst>
                <a:ext uri="{FF2B5EF4-FFF2-40B4-BE49-F238E27FC236}">
                  <a16:creationId xmlns:a16="http://schemas.microsoft.com/office/drawing/2014/main" id="{6AD20B44-7818-0DE5-307F-1EB7DE85AD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54134" y="4422437"/>
              <a:ext cx="914400" cy="914400"/>
            </a:xfrm>
            <a:prstGeom prst="rect">
              <a:avLst/>
            </a:prstGeom>
          </p:spPr>
        </p:pic>
        <p:pic>
          <p:nvPicPr>
            <p:cNvPr id="53" name="Graphic 52" descr="Database outline">
              <a:extLst>
                <a:ext uri="{FF2B5EF4-FFF2-40B4-BE49-F238E27FC236}">
                  <a16:creationId xmlns:a16="http://schemas.microsoft.com/office/drawing/2014/main" id="{FC80B031-C934-458C-13C3-578DA85197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291852" y="4431779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C048ED0-F717-B901-6396-31A18C4ED4C3}"/>
                </a:ext>
              </a:extLst>
            </p:cNvPr>
            <p:cNvSpPr txBox="1"/>
            <p:nvPr/>
          </p:nvSpPr>
          <p:spPr>
            <a:xfrm>
              <a:off x="7975596" y="5356107"/>
              <a:ext cx="150198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 </a:t>
              </a:r>
              <a:r>
                <a:rPr lang="ar-EG"/>
                <a:t>تخزين البريد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C2DE63F-080C-43CE-F1C4-0E96D0658875}"/>
                </a:ext>
              </a:extLst>
            </p:cNvPr>
            <p:cNvSpPr txBox="1"/>
            <p:nvPr/>
          </p:nvSpPr>
          <p:spPr>
            <a:xfrm>
              <a:off x="9739113" y="5377820"/>
              <a:ext cx="178476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ar-EG"/>
                <a:t>تطبيق </a:t>
              </a:r>
              <a:r>
                <a:rPr lang="en-US"/>
                <a:t>MUA</a:t>
              </a:r>
              <a:r>
                <a:rPr lang="ar-EG"/>
                <a:t> على الهاتف الذكي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DA19A57-9C90-642C-BAD7-274877AD4ED1}"/>
                </a:ext>
              </a:extLst>
            </p:cNvPr>
            <p:cNvSpPr txBox="1"/>
            <p:nvPr/>
          </p:nvSpPr>
          <p:spPr>
            <a:xfrm>
              <a:off x="9827645" y="3350304"/>
              <a:ext cx="1501984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MSA</a:t>
              </a:r>
              <a:r>
                <a:rPr lang="ar-EG"/>
                <a:t> للراسل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3ADEE02-D5E1-AB7E-CE09-2EB16D1FDDCA}"/>
                </a:ext>
              </a:extLst>
            </p:cNvPr>
            <p:cNvSpPr txBox="1"/>
            <p:nvPr/>
          </p:nvSpPr>
          <p:spPr>
            <a:xfrm>
              <a:off x="7966067" y="3382962"/>
              <a:ext cx="1501983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MTA</a:t>
              </a:r>
              <a:r>
                <a:rPr lang="ar-EG"/>
                <a:t> للراسل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27C22A3-B1B5-31DB-2BDB-61AC633AEF64}"/>
                </a:ext>
              </a:extLst>
            </p:cNvPr>
            <p:cNvSpPr txBox="1"/>
            <p:nvPr/>
          </p:nvSpPr>
          <p:spPr>
            <a:xfrm>
              <a:off x="6241100" y="3364053"/>
              <a:ext cx="143147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/>
                <a:t>MTA</a:t>
              </a:r>
              <a:r>
                <a:rPr lang="ar-EG"/>
                <a:t> للمستلم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55D2234-A9A3-5DF8-7A01-E228BDFBD5B6}"/>
                </a:ext>
              </a:extLst>
            </p:cNvPr>
            <p:cNvSpPr txBox="1"/>
            <p:nvPr/>
          </p:nvSpPr>
          <p:spPr>
            <a:xfrm>
              <a:off x="6222537" y="5336837"/>
              <a:ext cx="1564931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/>
                <a:t> :MTA </a:t>
              </a:r>
              <a:r>
                <a:rPr lang="ar-EG" dirty="0"/>
                <a:t>فلتر البريد غير المرغوب</a:t>
              </a:r>
            </a:p>
          </p:txBody>
        </p:sp>
        <p:cxnSp>
          <p:nvCxnSpPr>
            <p:cNvPr id="64" name="Curved Connector 63">
              <a:extLst>
                <a:ext uri="{FF2B5EF4-FFF2-40B4-BE49-F238E27FC236}">
                  <a16:creationId xmlns:a16="http://schemas.microsoft.com/office/drawing/2014/main" id="{1E63C0B8-709D-714D-63A8-282A8A4A6F87}"/>
                </a:ext>
              </a:extLst>
            </p:cNvPr>
            <p:cNvCxnSpPr>
              <a:cxnSpLocks/>
              <a:stCxn id="51" idx="1"/>
              <a:endCxn id="52" idx="1"/>
            </p:cNvCxnSpPr>
            <p:nvPr/>
          </p:nvCxnSpPr>
          <p:spPr>
            <a:xfrm rot="10800000" flipH="1" flipV="1">
              <a:off x="6547802" y="2933801"/>
              <a:ext cx="6332" cy="1945836"/>
            </a:xfrm>
            <a:prstGeom prst="curvedConnector3">
              <a:avLst>
                <a:gd name="adj1" fmla="val -3610234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Curved Connector 64">
              <a:extLst>
                <a:ext uri="{FF2B5EF4-FFF2-40B4-BE49-F238E27FC236}">
                  <a16:creationId xmlns:a16="http://schemas.microsoft.com/office/drawing/2014/main" id="{A899E380-7045-AEC8-375F-F465B5D000F9}"/>
                </a:ext>
              </a:extLst>
            </p:cNvPr>
            <p:cNvCxnSpPr>
              <a:cxnSpLocks/>
            </p:cNvCxnSpPr>
            <p:nvPr/>
          </p:nvCxnSpPr>
          <p:spPr>
            <a:xfrm>
              <a:off x="11061571" y="1341124"/>
              <a:ext cx="12700" cy="1552554"/>
            </a:xfrm>
            <a:prstGeom prst="curvedConnector3">
              <a:avLst>
                <a:gd name="adj1" fmla="val 1800000"/>
              </a:avLst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9060F959-378B-4468-5578-2789E0A42355}"/>
                </a:ext>
              </a:extLst>
            </p:cNvPr>
            <p:cNvCxnSpPr>
              <a:cxnSpLocks/>
              <a:stCxn id="49" idx="1"/>
              <a:endCxn id="50" idx="3"/>
            </p:cNvCxnSpPr>
            <p:nvPr/>
          </p:nvCxnSpPr>
          <p:spPr>
            <a:xfrm flipH="1">
              <a:off x="9177175" y="2925762"/>
              <a:ext cx="937912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74D53A68-F67A-A4B9-B514-CD4CBF07492A}"/>
                </a:ext>
              </a:extLst>
            </p:cNvPr>
            <p:cNvCxnSpPr>
              <a:cxnSpLocks/>
              <a:stCxn id="50" idx="1"/>
              <a:endCxn id="51" idx="3"/>
            </p:cNvCxnSpPr>
            <p:nvPr/>
          </p:nvCxnSpPr>
          <p:spPr>
            <a:xfrm flipH="1" flipV="1">
              <a:off x="7462202" y="2933801"/>
              <a:ext cx="800573" cy="130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D455D83B-0B17-8C09-7ADF-9DC0F2581DB5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>
              <a:off x="7468534" y="4879637"/>
              <a:ext cx="823318" cy="9342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5328185-DABE-1832-57C1-E9B66296CD7A}"/>
                </a:ext>
              </a:extLst>
            </p:cNvPr>
            <p:cNvCxnSpPr>
              <a:cxnSpLocks/>
              <a:stCxn id="53" idx="3"/>
              <a:endCxn id="48" idx="1"/>
            </p:cNvCxnSpPr>
            <p:nvPr/>
          </p:nvCxnSpPr>
          <p:spPr>
            <a:xfrm flipV="1">
              <a:off x="9206252" y="4879636"/>
              <a:ext cx="915185" cy="9343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72" name="Graphic 71" descr="Server with solid fill">
              <a:extLst>
                <a:ext uri="{FF2B5EF4-FFF2-40B4-BE49-F238E27FC236}">
                  <a16:creationId xmlns:a16="http://schemas.microsoft.com/office/drawing/2014/main" id="{D03A04B4-396E-E7F4-E6A5-62127116E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43875" y="830541"/>
              <a:ext cx="914400" cy="914400"/>
            </a:xfrm>
            <a:prstGeom prst="rect">
              <a:avLst/>
            </a:prstGeom>
          </p:spPr>
        </p:pic>
        <p:pic>
          <p:nvPicPr>
            <p:cNvPr id="73" name="Graphic 72" descr="Document with solid fill">
              <a:extLst>
                <a:ext uri="{FF2B5EF4-FFF2-40B4-BE49-F238E27FC236}">
                  <a16:creationId xmlns:a16="http://schemas.microsoft.com/office/drawing/2014/main" id="{6464928E-D048-0649-EA9E-365A37492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10102841" y="830541"/>
              <a:ext cx="914400" cy="914400"/>
            </a:xfrm>
            <a:prstGeom prst="rect">
              <a:avLst/>
            </a:prstGeom>
          </p:spPr>
        </p:pic>
        <p:pic>
          <p:nvPicPr>
            <p:cNvPr id="74" name="Graphic 73" descr="Browser window with solid fill">
              <a:extLst>
                <a:ext uri="{FF2B5EF4-FFF2-40B4-BE49-F238E27FC236}">
                  <a16:creationId xmlns:a16="http://schemas.microsoft.com/office/drawing/2014/main" id="{E1CAF974-EB68-03FC-CC71-BF7AE6D1E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476967" y="842922"/>
              <a:ext cx="914400" cy="914400"/>
            </a:xfrm>
            <a:prstGeom prst="rect">
              <a:avLst/>
            </a:prstGeom>
          </p:spPr>
        </p:pic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9F9B2BDF-670C-69CE-9917-B970200EB2EB}"/>
                </a:ext>
              </a:extLst>
            </p:cNvPr>
            <p:cNvCxnSpPr>
              <a:cxnSpLocks/>
              <a:stCxn id="74" idx="3"/>
              <a:endCxn id="72" idx="1"/>
            </p:cNvCxnSpPr>
            <p:nvPr/>
          </p:nvCxnSpPr>
          <p:spPr>
            <a:xfrm flipV="1">
              <a:off x="7391367" y="1287741"/>
              <a:ext cx="852508" cy="12381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B3E7E76-CC15-2013-201D-50C110CADC57}"/>
                </a:ext>
              </a:extLst>
            </p:cNvPr>
            <p:cNvSpPr txBox="1"/>
            <p:nvPr/>
          </p:nvSpPr>
          <p:spPr>
            <a:xfrm>
              <a:off x="7787468" y="1792335"/>
              <a:ext cx="1907613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ar-EG"/>
                <a:t>خادم الويب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4353DD5-7FD5-CA8F-1F56-03F2999783CB}"/>
                </a:ext>
              </a:extLst>
            </p:cNvPr>
            <p:cNvSpPr txBox="1"/>
            <p:nvPr/>
          </p:nvSpPr>
          <p:spPr>
            <a:xfrm>
              <a:off x="6285983" y="1776720"/>
              <a:ext cx="155646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ar-EG"/>
                <a:t>متصفح الويب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:a16="http://schemas.microsoft.com/office/drawing/2014/main" id="{6D3A644B-2EC1-DBCC-BA85-5EBC30DEDF1F}"/>
                </a:ext>
              </a:extLst>
            </p:cNvPr>
            <p:cNvCxnSpPr>
              <a:cxnSpLocks/>
              <a:stCxn id="72" idx="3"/>
              <a:endCxn id="73" idx="1"/>
            </p:cNvCxnSpPr>
            <p:nvPr/>
          </p:nvCxnSpPr>
          <p:spPr>
            <a:xfrm>
              <a:off x="9158275" y="1287741"/>
              <a:ext cx="944566" cy="0"/>
            </a:xfrm>
            <a:prstGeom prst="straightConnector1">
              <a:avLst/>
            </a:prstGeom>
            <a:ln w="3175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F4D428B-2E38-44F7-A117-3964384CA064}"/>
                </a:ext>
              </a:extLst>
            </p:cNvPr>
            <p:cNvSpPr txBox="1"/>
            <p:nvPr/>
          </p:nvSpPr>
          <p:spPr>
            <a:xfrm>
              <a:off x="9566745" y="1799184"/>
              <a:ext cx="1784768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/>
                <a:t> :MUA</a:t>
              </a:r>
              <a:r>
                <a:rPr lang="ar-EG" dirty="0"/>
                <a:t>برامج صيغة الاتصال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525465-EBDE-CE54-4007-B63AE1B849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17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5093164"/>
          </a:xfrm>
        </p:spPr>
        <p:txBody>
          <a:bodyPr/>
          <a:lstStyle/>
          <a:p>
            <a:r>
              <a:rPr lang="ar-EG" sz="2400" dirty="0"/>
              <a:t>ما هو تدويل عناوين البريد الإلكتروني </a:t>
            </a:r>
            <a:r>
              <a:rPr lang="en-US" sz="2400" dirty="0"/>
              <a:t>EAI</a:t>
            </a:r>
            <a:r>
              <a:rPr lang="ar-EG" sz="2400" dirty="0"/>
              <a:t>؟</a:t>
            </a:r>
          </a:p>
          <a:p>
            <a:pPr lvl="1"/>
            <a:r>
              <a:rPr lang="ar-EG" sz="2400" dirty="0"/>
              <a:t>وجود دعم </a:t>
            </a:r>
            <a:r>
              <a:rPr lang="en-US" sz="2400" dirty="0"/>
              <a:t>UTF8</a:t>
            </a:r>
            <a:r>
              <a:rPr lang="ar-EG" sz="2400" dirty="0"/>
              <a:t> من أجل:</a:t>
            </a:r>
          </a:p>
          <a:p>
            <a:pPr lvl="2"/>
            <a:r>
              <a:rPr lang="ar-EG" sz="2400" dirty="0"/>
              <a:t>اسم صندوق البريد (قبل العلامة @)</a:t>
            </a:r>
          </a:p>
          <a:p>
            <a:pPr lvl="2"/>
            <a:r>
              <a:rPr lang="ar-EG" sz="2400" dirty="0"/>
              <a:t>اسم النطاق (بعد العلامة @)</a:t>
            </a:r>
          </a:p>
          <a:p>
            <a:r>
              <a:rPr lang="ar-EG" sz="2400" dirty="0"/>
              <a:t>ما هو ليس تدويل عناوين البريد الإلكتروني </a:t>
            </a:r>
            <a:r>
              <a:rPr lang="en-US" sz="2400" dirty="0"/>
              <a:t>EAI</a:t>
            </a:r>
            <a:r>
              <a:rPr lang="ar-EG" sz="2400" dirty="0"/>
              <a:t>؟</a:t>
            </a:r>
          </a:p>
          <a:p>
            <a:pPr lvl="1"/>
            <a:r>
              <a:rPr lang="ar-EG" sz="2400" dirty="0"/>
              <a:t>وجود دعم </a:t>
            </a:r>
            <a:r>
              <a:rPr lang="en-US" sz="2400" dirty="0"/>
              <a:t>UTF8</a:t>
            </a:r>
            <a:r>
              <a:rPr lang="ar-EG" sz="2400" dirty="0"/>
              <a:t> في:</a:t>
            </a:r>
          </a:p>
          <a:p>
            <a:pPr lvl="2"/>
            <a:r>
              <a:rPr lang="ar-EG" sz="2400" dirty="0"/>
              <a:t>سطر الموضوع</a:t>
            </a:r>
          </a:p>
          <a:p>
            <a:pPr lvl="2"/>
            <a:r>
              <a:rPr lang="ar-EG" sz="2400" dirty="0"/>
              <a:t>تعليقات العنوان</a:t>
            </a:r>
          </a:p>
          <a:p>
            <a:pPr lvl="2"/>
            <a:r>
              <a:rPr lang="ar-EG" sz="2400" dirty="0"/>
              <a:t>نص الرسالة</a:t>
            </a:r>
          </a:p>
          <a:p>
            <a:pPr lvl="1"/>
            <a:r>
              <a:rPr lang="ar-EG" sz="2400" dirty="0"/>
              <a:t>توفر امتدادات البريد الإلكتروني متعدد الأغراض </a:t>
            </a:r>
            <a:r>
              <a:rPr lang="en-US" sz="2400" dirty="0"/>
              <a:t>MIME</a:t>
            </a:r>
            <a:r>
              <a:rPr lang="ar-EG" sz="2400" dirty="0"/>
              <a:t> كل هذه الأشياء في البريد التقليدي</a:t>
            </a:r>
          </a:p>
          <a:p>
            <a:pPr lvl="1"/>
            <a:r>
              <a:rPr lang="ar-EG" sz="2400" dirty="0"/>
              <a:t>استخدام أي مجموعة أحرف بخلاف </a:t>
            </a:r>
            <a:r>
              <a:rPr lang="en-US" sz="2400" dirty="0"/>
              <a:t>UTF-8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9953" y="46180"/>
            <a:ext cx="11208159" cy="450663"/>
          </a:xfrm>
        </p:spPr>
        <p:txBody>
          <a:bodyPr/>
          <a:lstStyle/>
          <a:p>
            <a:r>
              <a:rPr lang="ar-EG" dirty="0"/>
              <a:t>تدويل عناوين البريد الإلكتروني</a:t>
            </a:r>
            <a:r>
              <a:rPr lang="en-U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D61596-4BD6-FEBC-CB08-1263DEC80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63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D10B304-9556-704B-91E5-9AF44BAD77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4" y="1586775"/>
            <a:ext cx="5625032" cy="1773768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756476" y="937384"/>
            <a:ext cx="5948736" cy="5433435"/>
          </a:xfrm>
        </p:spPr>
        <p:txBody>
          <a:bodyPr/>
          <a:lstStyle/>
          <a:p>
            <a:pPr algn="just"/>
            <a:r>
              <a:rPr lang="ar-EG" sz="2400" dirty="0">
                <a:solidFill>
                  <a:schemeClr val="accent1"/>
                </a:solidFill>
              </a:rPr>
              <a:t>لا يوجد دعم</a:t>
            </a:r>
            <a:r>
              <a:rPr lang="en-US" sz="2400" dirty="0">
                <a:solidFill>
                  <a:schemeClr val="accent1"/>
                </a:solidFill>
              </a:rPr>
              <a:t> EAI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ar-EG" sz="2400" dirty="0">
                <a:solidFill>
                  <a:schemeClr val="tx1"/>
                </a:solidFill>
              </a:rPr>
              <a:t>–</a:t>
            </a:r>
            <a:r>
              <a:rPr lang="ar-EG" sz="2400" dirty="0"/>
              <a:t> فقط عناوين البريد الإلكتروني بترميز </a:t>
            </a:r>
            <a:r>
              <a:rPr lang="en-US" sz="2400" dirty="0"/>
              <a:t>ASCII</a:t>
            </a:r>
            <a:r>
              <a:rPr lang="ar-EG" sz="2400" dirty="0"/>
              <a:t> التي تدعمها الأدوات والخدمات</a:t>
            </a:r>
          </a:p>
          <a:p>
            <a:r>
              <a:rPr lang="ar-EG" sz="2400" dirty="0">
                <a:solidFill>
                  <a:schemeClr val="accent1"/>
                </a:solidFill>
              </a:rPr>
              <a:t>المستوى 1</a:t>
            </a:r>
            <a:r>
              <a:rPr lang="ar-EG" sz="2400" dirty="0">
                <a:solidFill>
                  <a:schemeClr val="tx1"/>
                </a:solidFill>
              </a:rPr>
              <a:t> –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ar-EG" sz="2400" dirty="0"/>
              <a:t>يمكن تبادل البريد الإلكتروني بعناوين </a:t>
            </a:r>
            <a:r>
              <a:rPr lang="en-US" sz="2400" dirty="0"/>
              <a:t>EAI</a:t>
            </a:r>
          </a:p>
          <a:p>
            <a:pPr lvl="1"/>
            <a:r>
              <a:rPr lang="ar-EG" sz="2400" dirty="0"/>
              <a:t>تلقي البريد الإلكتروني من عنوان </a:t>
            </a:r>
            <a:r>
              <a:rPr lang="en-US" sz="2400" dirty="0"/>
              <a:t>EAI</a:t>
            </a:r>
          </a:p>
          <a:p>
            <a:pPr lvl="1"/>
            <a:r>
              <a:rPr lang="ar-EG" sz="2400" dirty="0"/>
              <a:t>إرسال البريد الإلكتروني إلى عنوان </a:t>
            </a:r>
            <a:r>
              <a:rPr lang="en-US" sz="2400" dirty="0"/>
              <a:t>EAI</a:t>
            </a:r>
          </a:p>
          <a:p>
            <a:pPr lvl="1"/>
            <a:r>
              <a:rPr lang="ar-EG" sz="2400" dirty="0"/>
              <a:t>لا يمكن إنشاء صندوق بريد واسم نطاق </a:t>
            </a:r>
            <a:br>
              <a:rPr lang="en-US" sz="2400" dirty="0"/>
            </a:br>
            <a:r>
              <a:rPr lang="ar-EG" sz="2400" dirty="0"/>
              <a:t>باستخدام </a:t>
            </a:r>
            <a:r>
              <a:rPr lang="en-US" sz="2400" dirty="0"/>
              <a:t>UTF8</a:t>
            </a:r>
          </a:p>
          <a:p>
            <a:r>
              <a:rPr lang="ar-EG" sz="2400" dirty="0">
                <a:solidFill>
                  <a:schemeClr val="accent1"/>
                </a:solidFill>
              </a:rPr>
              <a:t>المستوى 2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ar-EG" sz="2400" dirty="0">
                <a:solidFill>
                  <a:schemeClr val="tx1"/>
                </a:solidFill>
              </a:rPr>
              <a:t>–</a:t>
            </a:r>
            <a:r>
              <a:rPr lang="ar-EG" sz="2400" dirty="0"/>
              <a:t> المستوى 1 + إمكانية إنشاء عناوين </a:t>
            </a:r>
            <a:r>
              <a:rPr lang="en-US" sz="2400" dirty="0"/>
              <a:t>EAI</a:t>
            </a:r>
          </a:p>
          <a:p>
            <a:pPr lvl="1"/>
            <a:r>
              <a:rPr lang="ar-EG" sz="2400" dirty="0"/>
              <a:t>تلقي البريد الإلكتروني من عنوان </a:t>
            </a:r>
            <a:r>
              <a:rPr lang="en-US" sz="2400" dirty="0"/>
              <a:t>EAI</a:t>
            </a:r>
          </a:p>
          <a:p>
            <a:pPr lvl="1"/>
            <a:r>
              <a:rPr lang="ar-EG" sz="2400" dirty="0"/>
              <a:t>إرسال البريد الإلكتروني إلى عنوان </a:t>
            </a:r>
            <a:r>
              <a:rPr lang="en-US" sz="2400" dirty="0"/>
              <a:t>EAI</a:t>
            </a:r>
          </a:p>
          <a:p>
            <a:pPr lvl="1"/>
            <a:r>
              <a:rPr lang="ar-EG" sz="2400" dirty="0"/>
              <a:t>إنشاء صندوق بريد واسم نطاق باستخدام </a:t>
            </a:r>
            <a:r>
              <a:rPr lang="en-US" sz="2400" dirty="0"/>
              <a:t>UTF8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0014" y="46180"/>
            <a:ext cx="11208159" cy="450663"/>
          </a:xfrm>
        </p:spPr>
        <p:txBody>
          <a:bodyPr/>
          <a:lstStyle/>
          <a:p>
            <a:r>
              <a:rPr lang="ar-EG" dirty="0"/>
              <a:t>مستويات تنفيذ </a:t>
            </a:r>
            <a:r>
              <a:rPr lang="en-US" dirty="0"/>
              <a:t>EAI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D31598-99B0-0325-B63D-4AF8F4793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7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ar-EG"/>
              <a:t>اختبار قصير</a:t>
            </a:r>
          </a:p>
        </p:txBody>
      </p:sp>
    </p:spTree>
    <p:extLst>
      <p:ext uri="{BB962C8B-B14F-4D97-AF65-F5344CB8AC3E}">
        <p14:creationId xmlns:p14="http://schemas.microsoft.com/office/powerpoint/2010/main" val="2638873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1975" y="1015806"/>
            <a:ext cx="10910923" cy="4769222"/>
          </a:xfrm>
        </p:spPr>
        <p:txBody>
          <a:bodyPr/>
          <a:lstStyle/>
          <a:p>
            <a:pPr marL="0" indent="0">
              <a:buNone/>
            </a:pPr>
            <a:r>
              <a:rPr lang="ar-EG" sz="2400" dirty="0"/>
              <a:t>تُقدم التطبيقات أسماء النطاقات المدوّلة (</a:t>
            </a:r>
            <a:r>
              <a:rPr lang="en-US" sz="2400" dirty="0"/>
              <a:t>IDN</a:t>
            </a:r>
            <a:r>
              <a:rPr lang="ar-EG" sz="2400" dirty="0"/>
              <a:t>) وتدويل عناوين البريد الإلكتروني (</a:t>
            </a:r>
            <a:r>
              <a:rPr lang="en-US" sz="2400" dirty="0"/>
              <a:t>EAI</a:t>
            </a:r>
            <a:r>
              <a:rPr lang="ar-EG" sz="2400" dirty="0"/>
              <a:t>) للمستخدمين بتنسيق (تنسيقات) الترميز التالي:</a:t>
            </a:r>
          </a:p>
          <a:p>
            <a:pPr marL="457200" indent="-457200">
              <a:buFont typeface="+mj-lt"/>
              <a:buAutoNum type="alphaLcPeriod"/>
            </a:pPr>
            <a:r>
              <a:rPr lang="ar-EG" sz="2400" dirty="0"/>
              <a:t>نظام الترميز المعياري الأمريكي لتبادل المعلومات </a:t>
            </a:r>
            <a:r>
              <a:rPr lang="en-US" sz="2400" dirty="0"/>
              <a:t>ASCII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/>
              <a:t>UTF-8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/>
              <a:t>UTF-16</a:t>
            </a:r>
          </a:p>
          <a:p>
            <a:pPr marL="457200" indent="-457200">
              <a:buFont typeface="+mj-lt"/>
              <a:buAutoNum type="alphaLcPeriod"/>
            </a:pPr>
            <a:r>
              <a:rPr lang="en-US" sz="2400" dirty="0"/>
              <a:t>UTF-32</a:t>
            </a:r>
          </a:p>
          <a:p>
            <a:pPr marL="457200" indent="-457200">
              <a:buFont typeface="+mj-lt"/>
              <a:buAutoNum type="alphaLcPeriod"/>
            </a:pPr>
            <a:r>
              <a:rPr lang="ar-EG" sz="2400" dirty="0"/>
              <a:t>بعض مما سبق</a:t>
            </a:r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953" y="46180"/>
            <a:ext cx="11228037" cy="450663"/>
          </a:xfrm>
        </p:spPr>
        <p:txBody>
          <a:bodyPr/>
          <a:lstStyle/>
          <a:p>
            <a:r>
              <a:rPr lang="ar-EG" dirty="0"/>
              <a:t>اختبار قصير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8CADED-E487-CA8D-FAEA-6A252B53A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559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6" y="1015806"/>
            <a:ext cx="10682514" cy="4769222"/>
          </a:xfrm>
        </p:spPr>
        <p:txBody>
          <a:bodyPr/>
          <a:lstStyle/>
          <a:p>
            <a:pPr marL="0" indent="0">
              <a:buNone/>
            </a:pPr>
            <a:r>
              <a:rPr lang="ar-EG" sz="2400" dirty="0"/>
              <a:t>هل نطاق </a:t>
            </a:r>
            <a:r>
              <a:rPr lang="en-US" sz="2400" dirty="0" err="1">
                <a:solidFill>
                  <a:srgbClr val="FF0000"/>
                </a:solidFill>
              </a:rPr>
              <a:t>ieee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r>
              <a:rPr lang="ar-EG" sz="2400" dirty="0"/>
              <a:t> هو نطاق مستوى أعلى صالح؟</a:t>
            </a:r>
            <a:r>
              <a:rPr lang="en-US" sz="2400" dirty="0"/>
              <a:t> </a:t>
            </a:r>
            <a:r>
              <a:rPr lang="ar-EG" sz="1800" dirty="0"/>
              <a:t> </a:t>
            </a:r>
          </a:p>
          <a:p>
            <a:endParaRPr lang="en-US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31" y="46180"/>
            <a:ext cx="11208159" cy="450663"/>
          </a:xfrm>
        </p:spPr>
        <p:txBody>
          <a:bodyPr/>
          <a:lstStyle/>
          <a:p>
            <a:r>
              <a:rPr lang="ar-EG" dirty="0"/>
              <a:t>اختبار قصير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DAD900-F7F9-6CE5-4E5A-05CA0F1B7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249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ar-EG"/>
              <a:t>تكوين </a:t>
            </a:r>
            <a:r>
              <a:rPr lang="en-US"/>
              <a:t>EAI</a:t>
            </a:r>
          </a:p>
        </p:txBody>
      </p:sp>
    </p:spTree>
    <p:extLst>
      <p:ext uri="{BB962C8B-B14F-4D97-AF65-F5344CB8AC3E}">
        <p14:creationId xmlns:p14="http://schemas.microsoft.com/office/powerpoint/2010/main" val="3990952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5312" y="1075766"/>
            <a:ext cx="10872852" cy="4769222"/>
          </a:xfrm>
        </p:spPr>
        <p:txBody>
          <a:bodyPr/>
          <a:lstStyle/>
          <a:p>
            <a:r>
              <a:rPr lang="ar-EG" sz="2400" dirty="0"/>
              <a:t>تسوية سلسلة </a:t>
            </a:r>
            <a:r>
              <a:rPr lang="en-US" sz="2400" dirty="0"/>
              <a:t>Unicode (UTF-8)</a:t>
            </a:r>
            <a:r>
              <a:rPr lang="ar-EG" sz="2400" dirty="0"/>
              <a:t> قبل المعالجة والتخزين وما إلى ذلك. بالنسبة إلى </a:t>
            </a:r>
            <a:r>
              <a:rPr lang="en-US" sz="2400" dirty="0"/>
              <a:t>IDN</a:t>
            </a:r>
            <a:r>
              <a:rPr lang="ar-EG" sz="2400" dirty="0"/>
              <a:t>،</a:t>
            </a:r>
            <a:br>
              <a:rPr lang="en-US" sz="2400" dirty="0"/>
            </a:br>
            <a:r>
              <a:rPr lang="ar-EG" sz="2400" dirty="0"/>
              <a:t>يستخدم </a:t>
            </a:r>
            <a:r>
              <a:rPr lang="ar-EG" sz="2400" dirty="0">
                <a:hlinkClick r:id="rId3"/>
              </a:rPr>
              <a:t>نموذج </a:t>
            </a:r>
            <a:r>
              <a:rPr lang="en-US" sz="2400" dirty="0"/>
              <a:t>:</a:t>
            </a:r>
            <a:r>
              <a:rPr lang="en-US" sz="2400" dirty="0" err="1">
                <a:hlinkClick r:id="rId3"/>
              </a:rPr>
              <a:t>NFC</a:t>
            </a:r>
            <a:r>
              <a:rPr lang="en-US" sz="2400" dirty="0" err="1"/>
              <a:t>‏e</a:t>
            </a:r>
            <a:r>
              <a:rPr lang="en-US" sz="2400" dirty="0"/>
              <a:t> + ` (è: U+0065 U+0300) </a:t>
            </a:r>
            <a:r>
              <a:rPr lang="ar-EG" sz="2400" dirty="0">
                <a:sym typeface="Wingdings" panose="05000000000000000000" pitchFamily="2" charset="2"/>
              </a:rPr>
              <a:t></a:t>
            </a:r>
            <a:r>
              <a:rPr lang="en-US" sz="2400" dirty="0"/>
              <a:t> è (U+00E8)‎.</a:t>
            </a:r>
          </a:p>
          <a:p>
            <a:r>
              <a:rPr lang="ar-EG" sz="2400" dirty="0"/>
              <a:t>دعم </a:t>
            </a:r>
            <a:r>
              <a:rPr lang="ar-EG" sz="2400" dirty="0">
                <a:hlinkClick r:id="rId4"/>
              </a:rPr>
              <a:t>تمثيلا علامات </a:t>
            </a:r>
            <a:r>
              <a:rPr lang="en-US" sz="2400" dirty="0"/>
              <a:t> :</a:t>
            </a:r>
            <a:r>
              <a:rPr lang="en-US" sz="2400" dirty="0">
                <a:hlinkClick r:id="rId4"/>
              </a:rPr>
              <a:t>IDN</a:t>
            </a:r>
            <a:r>
              <a:rPr lang="ar-EG" sz="2400" dirty="0"/>
              <a:t>علامة </a:t>
            </a:r>
            <a:r>
              <a:rPr lang="en-US" sz="2400" dirty="0"/>
              <a:t>U</a:t>
            </a:r>
            <a:r>
              <a:rPr lang="ar-EG" sz="2400" dirty="0"/>
              <a:t> وعلامة </a:t>
            </a:r>
            <a:r>
              <a:rPr lang="en-US" sz="2400" dirty="0"/>
              <a:t>A</a:t>
            </a:r>
            <a:r>
              <a:rPr lang="ar-EG" sz="2400" dirty="0"/>
              <a:t>.</a:t>
            </a:r>
            <a:r>
              <a:rPr lang="en-US" sz="2400" dirty="0"/>
              <a:t> </a:t>
            </a:r>
            <a:r>
              <a:rPr lang="ar-EG" sz="2400" dirty="0"/>
              <a:t>وتستخدم العلامة </a:t>
            </a:r>
            <a:r>
              <a:rPr lang="en-US" sz="2400" dirty="0"/>
              <a:t>U</a:t>
            </a:r>
            <a:r>
              <a:rPr lang="ar-EG" sz="2400" dirty="0"/>
              <a:t> للعرض والمقارنة؛ العلامة </a:t>
            </a:r>
            <a:r>
              <a:rPr lang="en-US" sz="2400" dirty="0"/>
              <a:t>A</a:t>
            </a:r>
            <a:r>
              <a:rPr lang="ar-EG" sz="2400" dirty="0"/>
              <a:t> للمعالجة:</a:t>
            </a:r>
          </a:p>
          <a:p>
            <a:pPr lvl="1"/>
            <a:r>
              <a:rPr lang="en-US" sz="2400" dirty="0" err="1"/>
              <a:t>exâmple</a:t>
            </a:r>
            <a:r>
              <a:rPr lang="en-US" sz="2400" dirty="0"/>
              <a:t> =&gt; </a:t>
            </a:r>
            <a:r>
              <a:rPr lang="en-US" sz="2400" dirty="0" err="1"/>
              <a:t>exmple-xta</a:t>
            </a:r>
            <a:r>
              <a:rPr lang="en-US" sz="2400" dirty="0"/>
              <a:t> =&gt; </a:t>
            </a:r>
            <a:r>
              <a:rPr lang="en-US" sz="2400" dirty="0" err="1"/>
              <a:t>xn</a:t>
            </a:r>
            <a:r>
              <a:rPr lang="en-US" sz="2400" dirty="0"/>
              <a:t>--</a:t>
            </a:r>
            <a:r>
              <a:rPr lang="en-US" sz="2400" dirty="0" err="1"/>
              <a:t>exmple-xta</a:t>
            </a:r>
            <a:endParaRPr lang="en-US" sz="2400" dirty="0"/>
          </a:p>
          <a:p>
            <a:r>
              <a:rPr lang="ar-EG" sz="2400" dirty="0"/>
              <a:t>استخدم دائمًا أسماء النطاقات المدوّلة في التطبيقات </a:t>
            </a:r>
            <a:r>
              <a:rPr lang="en-US" sz="2400" dirty="0"/>
              <a:t>IDNA2008</a:t>
            </a:r>
            <a:r>
              <a:rPr lang="ar-EG" sz="2400" dirty="0"/>
              <a:t>، وليس الإصدار الأقدم </a:t>
            </a:r>
            <a:r>
              <a:rPr lang="en-US" sz="2400" dirty="0"/>
              <a:t>IDNA2003</a:t>
            </a:r>
          </a:p>
          <a:p>
            <a:r>
              <a:rPr lang="ar-EG" sz="2400" dirty="0"/>
              <a:t>لا تستخدم التعليمات البرمجية/المكتبات التي تحتوي على قائمة ثابتة لنطاقات المستوى الأعلى (</a:t>
            </a:r>
            <a:r>
              <a:rPr lang="en-US" sz="2400" dirty="0"/>
              <a:t>TLD</a:t>
            </a:r>
            <a:r>
              <a:rPr lang="ar-EG" sz="2400" dirty="0"/>
              <a:t>) حيث إنها تتغير كثيرًا.</a:t>
            </a:r>
            <a:r>
              <a:rPr lang="en-US" sz="2400" dirty="0"/>
              <a:t> </a:t>
            </a:r>
            <a:r>
              <a:rPr lang="ar-EG" sz="2400" dirty="0"/>
              <a:t>راجع </a:t>
            </a:r>
            <a:r>
              <a:rPr lang="ar-EG" sz="2400" dirty="0">
                <a:hlinkClick r:id="rId5"/>
              </a:rPr>
              <a:t>قائمة </a:t>
            </a:r>
            <a:r>
              <a:rPr lang="en-US" sz="2400" dirty="0">
                <a:hlinkClick r:id="rId5"/>
              </a:rPr>
              <a:t>IANA</a:t>
            </a:r>
            <a:r>
              <a:rPr lang="ar-EG" sz="2400" dirty="0">
                <a:hlinkClick r:id="rId5"/>
              </a:rPr>
              <a:t> لنطاقات </a:t>
            </a:r>
            <a:r>
              <a:rPr lang="en-US" sz="2400" dirty="0">
                <a:hlinkClick r:id="rId5"/>
              </a:rPr>
              <a:t>TLD</a:t>
            </a:r>
            <a:r>
              <a:rPr lang="ar-EG" sz="2400" dirty="0"/>
              <a:t>، مع التحديثات المنتظمة.</a:t>
            </a:r>
          </a:p>
          <a:p>
            <a:r>
              <a:rPr lang="ar-EG" sz="2400" dirty="0"/>
              <a:t>لا تستخدم </a:t>
            </a:r>
            <a:r>
              <a:rPr lang="en-US" sz="2400" dirty="0"/>
              <a:t>regex</a:t>
            </a:r>
            <a:r>
              <a:rPr lang="ar-EG" sz="2400" dirty="0"/>
              <a:t> للتحقق من صحة إدخال المستخدم للمعرفات المدوّلة.</a:t>
            </a:r>
            <a:r>
              <a:rPr lang="en-US" sz="2400" dirty="0"/>
              <a:t> </a:t>
            </a:r>
            <a:r>
              <a:rPr lang="ar-EG" sz="2400" dirty="0"/>
              <a:t>استخدم مكتبات </a:t>
            </a:r>
            <a:r>
              <a:rPr lang="en-US" sz="2400" dirty="0"/>
              <a:t>IDNA2008</a:t>
            </a:r>
            <a:r>
              <a:rPr lang="ar-EG" sz="2400" dirty="0"/>
              <a:t> لـ </a:t>
            </a:r>
            <a:r>
              <a:rPr lang="en-US" sz="2400" dirty="0"/>
              <a:t>IDN</a:t>
            </a:r>
            <a:r>
              <a:rPr lang="ar-EG" sz="2400" dirty="0"/>
              <a:t>؛ قد يكون من الصعب التحقق من صحة الجزء المحلي من </a:t>
            </a:r>
            <a:r>
              <a:rPr lang="en-US" sz="2400" dirty="0"/>
              <a:t>EAI</a:t>
            </a:r>
            <a:r>
              <a:rPr lang="ar-EG" sz="2400" dirty="0"/>
              <a:t>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39892" y="46180"/>
            <a:ext cx="11237976" cy="450663"/>
          </a:xfrm>
        </p:spPr>
        <p:txBody>
          <a:bodyPr/>
          <a:lstStyle/>
          <a:p>
            <a:r>
              <a:rPr lang="ar-EG" dirty="0"/>
              <a:t>المتطلبات الأساسية لإعداد </a:t>
            </a:r>
            <a:r>
              <a:rPr lang="en-US" dirty="0"/>
              <a:t>EAI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3F3437-3B99-91F7-07DD-7A85950360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78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CustomShape 2"/>
          <p:cNvSpPr/>
          <p:nvPr/>
        </p:nvSpPr>
        <p:spPr>
          <a:xfrm>
            <a:off x="570566" y="1016451"/>
            <a:ext cx="11068154" cy="44099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ar-EG" sz="2400" dirty="0">
                <a:solidFill>
                  <a:srgbClr val="000000"/>
                </a:solidFill>
                <a:latin typeface="Arial"/>
              </a:rPr>
              <a:t>عند إرسال بريد إلكتروني إلى 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user@example.com</a:t>
            </a:r>
            <a:r>
              <a:rPr lang="ar-EG" sz="2400" dirty="0">
                <a:solidFill>
                  <a:srgbClr val="000000"/>
                </a:solidFill>
                <a:latin typeface="Arial"/>
              </a:rPr>
              <a:t>، فإن طريقة العثور على خادم البريد الإلكتروني للوجهة هي عن طريق الاستعلام عن 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DNS</a:t>
            </a:r>
            <a:r>
              <a:rPr lang="ar-EG" sz="2400" dirty="0">
                <a:solidFill>
                  <a:srgbClr val="000000"/>
                </a:solidFill>
                <a:latin typeface="Arial"/>
              </a:rPr>
              <a:t> لسجلات مبادل البريد 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MX</a:t>
            </a:r>
            <a:r>
              <a:rPr lang="ar-EG" sz="2400" dirty="0">
                <a:solidFill>
                  <a:srgbClr val="000000"/>
                </a:solidFill>
                <a:latin typeface="Arial"/>
              </a:rPr>
              <a:t> الخاصة بالنطاق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ar-EG" sz="2400" dirty="0">
                <a:solidFill>
                  <a:srgbClr val="000000"/>
                </a:solidFill>
                <a:latin typeface="Arial"/>
              </a:rPr>
              <a:t>على سبيل المثال، يمكن أن تكون سجلات مبادل البريد 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MX</a:t>
            </a:r>
            <a:r>
              <a:rPr lang="ar-EG" sz="2400" dirty="0">
                <a:solidFill>
                  <a:srgbClr val="000000"/>
                </a:solidFill>
                <a:latin typeface="Arial"/>
              </a:rPr>
              <a:t> لموقع 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example.com</a:t>
            </a:r>
            <a:r>
              <a:rPr lang="ar-EG" sz="2400" dirty="0">
                <a:solidFill>
                  <a:srgbClr val="000000"/>
                </a:solidFill>
                <a:latin typeface="Arial"/>
              </a:rPr>
              <a:t>: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MX 10 server1.example.com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MX 10 server2.example.com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MX 20 server3.example.com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ar-EG" sz="2400" dirty="0">
                <a:solidFill>
                  <a:srgbClr val="000000"/>
                </a:solidFill>
              </a:rPr>
              <a:t>سيحاول خادم البريد الإلكتروني للمرسل بعد ذلك الاتصال بالخادم 1 أو الخادم 2 نظرًا لأن لهما نفس 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ar-EG" sz="2400" dirty="0">
                <a:solidFill>
                  <a:srgbClr val="000000"/>
                </a:solidFill>
              </a:rPr>
              <a:t>الأولوية (10).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  <a:r>
              <a:rPr lang="ar-EG" sz="2400" dirty="0">
                <a:solidFill>
                  <a:srgbClr val="000000"/>
                </a:solidFill>
              </a:rPr>
              <a:t>وإذا لم يستجب شيء، فسيحاول بعد ذلك استخدام الخادم 3 نظرًا لأن له أولوية أقل (20).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ar-EG" sz="2400" dirty="0">
                <a:solidFill>
                  <a:srgbClr val="000000"/>
                </a:solidFill>
              </a:rPr>
              <a:t>يعني الرقم الأعلى أولوية أقل</a:t>
            </a:r>
          </a:p>
          <a:p>
            <a:pPr marL="341280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endParaRPr lang="en-ZA" sz="2400" spc="-1" dirty="0">
              <a:latin typeface="Arial"/>
            </a:endParaRPr>
          </a:p>
          <a:p>
            <a:pPr>
              <a:spcBef>
                <a:spcPts val="2001"/>
              </a:spcBef>
            </a:pPr>
            <a:endParaRPr lang="en-ZA" sz="2400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F8A6AC-4A3B-B34B-961B-9E5DE60AE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44" y="9939"/>
            <a:ext cx="11187424" cy="450663"/>
          </a:xfrm>
        </p:spPr>
        <p:txBody>
          <a:bodyPr/>
          <a:lstStyle/>
          <a:p>
            <a:r>
              <a:rPr lang="ar-EG" dirty="0"/>
              <a:t>البريد الإلكتروني:</a:t>
            </a:r>
            <a:r>
              <a:rPr lang="en-US" dirty="0"/>
              <a:t> </a:t>
            </a:r>
            <a:r>
              <a:rPr lang="ar-EG" dirty="0"/>
              <a:t>كيفية العثور على خادم الوجهة</a:t>
            </a:r>
            <a:br>
              <a:rPr lang="ar-EG" dirty="0"/>
            </a:br>
            <a:endParaRPr lang="ar-E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43F86D-A815-3368-4DEC-A50E1138B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69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804566" cy="1701535"/>
          </a:xfrm>
        </p:spPr>
        <p:txBody>
          <a:bodyPr/>
          <a:lstStyle/>
          <a:p>
            <a:r>
              <a:rPr lang="ar-EG" dirty="0"/>
              <a:t>مقدمة إلى تدويل عناوين البريد الإلكتروني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18841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0014" y="46180"/>
            <a:ext cx="11228037" cy="450663"/>
          </a:xfrm>
        </p:spPr>
        <p:txBody>
          <a:bodyPr>
            <a:noAutofit/>
          </a:bodyPr>
          <a:lstStyle/>
          <a:p>
            <a:r>
              <a:rPr lang="ar-EG" dirty="0"/>
              <a:t>تغييرات بروتوكول البريد الإلكتروني لـ </a:t>
            </a:r>
            <a:r>
              <a:rPr lang="en-US" dirty="0"/>
              <a:t>EAI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546130" y="1480534"/>
            <a:ext cx="11023018" cy="4418241"/>
          </a:xfrm>
        </p:spPr>
        <p:txBody>
          <a:bodyPr>
            <a:normAutofit/>
          </a:bodyPr>
          <a:lstStyle/>
          <a:p>
            <a:r>
              <a:rPr lang="en-US" sz="2400" dirty="0"/>
              <a:t>:SMTP</a:t>
            </a:r>
          </a:p>
          <a:p>
            <a:pPr lvl="1"/>
            <a:r>
              <a:rPr lang="ar-EG" sz="2400" dirty="0"/>
              <a:t>معزز لدعم </a:t>
            </a:r>
            <a:r>
              <a:rPr lang="en-US" sz="2400" dirty="0"/>
              <a:t>EAI</a:t>
            </a:r>
          </a:p>
          <a:p>
            <a:pPr lvl="1"/>
            <a:r>
              <a:rPr lang="ar-EG" sz="2400" dirty="0"/>
              <a:t>يحتوي على علامة إشارة (</a:t>
            </a:r>
            <a:r>
              <a:rPr lang="en-US" sz="2400" dirty="0"/>
              <a:t>SMTPUTF8</a:t>
            </a:r>
            <a:r>
              <a:rPr lang="ar-EG" sz="2400" dirty="0"/>
              <a:t>) لتحديد دعم </a:t>
            </a:r>
            <a:r>
              <a:rPr lang="en-US" sz="2400" dirty="0"/>
              <a:t>EAI</a:t>
            </a:r>
          </a:p>
          <a:p>
            <a:pPr lvl="1"/>
            <a:r>
              <a:rPr lang="ar-EG" sz="2400" dirty="0"/>
              <a:t>يجب أن تدعم جميع خوادم </a:t>
            </a:r>
            <a:r>
              <a:rPr lang="en-US" sz="2400" dirty="0"/>
              <a:t>SMTP</a:t>
            </a:r>
            <a:r>
              <a:rPr lang="ar-EG" sz="2400" dirty="0"/>
              <a:t> الموجودة في المسار </a:t>
            </a:r>
            <a:r>
              <a:rPr lang="en-US" sz="2400" dirty="0"/>
              <a:t>EAI</a:t>
            </a:r>
            <a:r>
              <a:rPr lang="ar-EG" sz="2400" dirty="0"/>
              <a:t> لتسليم البريد الإلكتروني بنجاح</a:t>
            </a:r>
          </a:p>
          <a:p>
            <a:r>
              <a:rPr lang="en-US" sz="2400" dirty="0"/>
              <a:t>:POP/IMAP</a:t>
            </a:r>
          </a:p>
          <a:p>
            <a:pPr lvl="1"/>
            <a:r>
              <a:rPr lang="ar-EG" sz="2400" dirty="0"/>
              <a:t>معززة لدعم </a:t>
            </a:r>
            <a:r>
              <a:rPr lang="en-US" sz="2400" dirty="0"/>
              <a:t>EAI</a:t>
            </a:r>
            <a:r>
              <a:rPr lang="ar-EG" sz="2400" dirty="0"/>
              <a:t> بشكل سليم</a:t>
            </a:r>
          </a:p>
          <a:p>
            <a:pPr lvl="1"/>
            <a:r>
              <a:rPr lang="ar-EG" sz="2400" dirty="0"/>
              <a:t>تحتوي على علامة إشارة لتحديد دعم </a:t>
            </a:r>
            <a:r>
              <a:rPr lang="en-US" sz="2400" dirty="0"/>
              <a:t>EAI</a:t>
            </a:r>
          </a:p>
          <a:p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223A2C-42B1-F0BE-9B36-7FBAE9A5F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05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9953" y="46180"/>
            <a:ext cx="11228037" cy="450663"/>
          </a:xfrm>
        </p:spPr>
        <p:txBody>
          <a:bodyPr>
            <a:noAutofit/>
          </a:bodyPr>
          <a:lstStyle/>
          <a:p>
            <a:r>
              <a:rPr lang="ar-EG" dirty="0"/>
              <a:t>مثال </a:t>
            </a:r>
            <a:r>
              <a:rPr lang="en-US" dirty="0"/>
              <a:t>SMTPUTF8</a:t>
            </a:r>
          </a:p>
        </p:txBody>
      </p:sp>
      <p:sp>
        <p:nvSpPr>
          <p:cNvPr id="7" name="Google Shape;152;p28">
            <a:extLst>
              <a:ext uri="{FF2B5EF4-FFF2-40B4-BE49-F238E27FC236}">
                <a16:creationId xmlns:a16="http://schemas.microsoft.com/office/drawing/2014/main" id="{D7096F23-3519-524C-A045-D22EC642F5D2}"/>
              </a:ext>
            </a:extLst>
          </p:cNvPr>
          <p:cNvSpPr txBox="1">
            <a:spLocks/>
          </p:cNvSpPr>
          <p:nvPr/>
        </p:nvSpPr>
        <p:spPr>
          <a:xfrm>
            <a:off x="1666094" y="2402383"/>
            <a:ext cx="8767692" cy="38952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457200" rtl="1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457200" rtl="1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457200" rtl="1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Aft>
                <a:spcPts val="1600"/>
              </a:spcAft>
              <a:buNone/>
            </a:pPr>
            <a:r>
              <a:rPr lang="en-US" sz="2400" dirty="0"/>
              <a:t> &lt;connect&gt; :S</a:t>
            </a:r>
            <a:br>
              <a:rPr lang="ar-EG" sz="2400" dirty="0"/>
            </a:br>
            <a:r>
              <a:rPr lang="en-US" sz="2400" dirty="0"/>
              <a:t>R</a:t>
            </a:r>
            <a:r>
              <a:rPr lang="ar-EG" sz="2400" dirty="0"/>
              <a:t>:</a:t>
            </a:r>
            <a:r>
              <a:rPr lang="en-US" sz="2400" dirty="0"/>
              <a:t> 220 receive.net ESMTP </a:t>
            </a:r>
            <a:br>
              <a:rPr lang="ar-EG" sz="2400" dirty="0"/>
            </a:br>
            <a:r>
              <a:rPr lang="en-US" sz="2400" dirty="0"/>
              <a:t>S</a:t>
            </a:r>
            <a:r>
              <a:rPr lang="ar-EG" sz="2400" dirty="0"/>
              <a:t>:</a:t>
            </a:r>
            <a:r>
              <a:rPr lang="en-US" sz="2400" dirty="0"/>
              <a:t> EHLO sender.org </a:t>
            </a:r>
            <a:br>
              <a:rPr lang="ar-EG" sz="2400" dirty="0"/>
            </a:br>
            <a:r>
              <a:rPr lang="en-US" sz="2400" dirty="0"/>
              <a:t>R</a:t>
            </a:r>
            <a:r>
              <a:rPr lang="ar-EG" sz="2400" dirty="0"/>
              <a:t>:</a:t>
            </a:r>
            <a:r>
              <a:rPr lang="en-US" sz="2400" dirty="0"/>
              <a:t> 250-8BITMIME </a:t>
            </a:r>
            <a:br>
              <a:rPr lang="ar-EG" sz="2400" dirty="0"/>
            </a:br>
            <a:r>
              <a:rPr lang="en-US" sz="2400" dirty="0"/>
              <a:t>R</a:t>
            </a:r>
            <a:r>
              <a:rPr lang="ar-EG" sz="2400" dirty="0"/>
              <a:t>:</a:t>
            </a:r>
            <a:r>
              <a:rPr lang="en-US" sz="2400" dirty="0"/>
              <a:t> </a:t>
            </a:r>
            <a:r>
              <a:rPr lang="ar-EG" sz="2400" dirty="0"/>
              <a:t>250-</a:t>
            </a:r>
            <a:r>
              <a:rPr lang="en-US" sz="2400" b="1" u="sng" dirty="0"/>
              <a:t>SMTPUTF8</a:t>
            </a:r>
            <a:br>
              <a:rPr lang="ar-EG" sz="2400" dirty="0"/>
            </a:br>
            <a:r>
              <a:rPr lang="en-US" sz="2400" dirty="0"/>
              <a:t>R</a:t>
            </a:r>
            <a:r>
              <a:rPr lang="ar-EG" sz="2400" dirty="0"/>
              <a:t>:</a:t>
            </a:r>
            <a:r>
              <a:rPr lang="en-US" sz="2400" dirty="0"/>
              <a:t> 250 PIPELINING </a:t>
            </a:r>
            <a:br>
              <a:rPr lang="ar-EG" sz="2400" dirty="0"/>
            </a:br>
            <a:r>
              <a:rPr lang="en-US" sz="2400" dirty="0"/>
              <a:t>S</a:t>
            </a:r>
            <a:r>
              <a:rPr lang="ar-EG" sz="2400" dirty="0"/>
              <a:t>:</a:t>
            </a:r>
            <a:r>
              <a:rPr lang="en-US" sz="2400" dirty="0"/>
              <a:t> </a:t>
            </a:r>
            <a:r>
              <a:rPr lang="ar-EG" sz="2400" dirty="0"/>
              <a:t>بريد من:&lt;</a:t>
            </a:r>
            <a:r>
              <a:rPr lang="en-US" sz="2400" dirty="0"/>
              <a:t>猫王@普遍接受-测试.世界</a:t>
            </a:r>
            <a:r>
              <a:rPr lang="ar-EG" sz="2400" dirty="0"/>
              <a:t>&gt; </a:t>
            </a:r>
            <a:r>
              <a:rPr lang="en-US" sz="2400" b="1" u="sng" dirty="0"/>
              <a:t>SMTPUTF8</a:t>
            </a:r>
            <a:br>
              <a:rPr lang="ar-EG" sz="2400" dirty="0"/>
            </a:br>
            <a:r>
              <a:rPr lang="en-US" sz="2400" dirty="0"/>
              <a:t>R</a:t>
            </a:r>
            <a:r>
              <a:rPr lang="ar-EG" sz="2400" dirty="0"/>
              <a:t>:</a:t>
            </a:r>
            <a:r>
              <a:rPr lang="en-US" sz="2400" dirty="0"/>
              <a:t> </a:t>
            </a:r>
            <a:r>
              <a:rPr lang="ar-EG" sz="2400" dirty="0"/>
              <a:t>250 المرسل مقبول</a:t>
            </a:r>
            <a:br>
              <a:rPr lang="ar-EG" sz="2400" dirty="0"/>
            </a:br>
            <a:r>
              <a:rPr lang="en-US" sz="2400" dirty="0"/>
              <a:t>RCPT TO:&lt;</a:t>
            </a:r>
            <a:r>
              <a:rPr lang="en-US" sz="2400" u="sng" dirty="0">
                <a:solidFill>
                  <a:schemeClr val="hlink"/>
                </a:solidFill>
                <a:hlinkClick r:id="rId2"/>
              </a:rPr>
              <a:t>ray@receive.net</a:t>
            </a:r>
            <a:r>
              <a:rPr lang="en-US" sz="2400" dirty="0"/>
              <a:t>&gt; :S</a:t>
            </a:r>
            <a:br>
              <a:rPr lang="ar-EG" sz="2400" dirty="0"/>
            </a:br>
            <a:r>
              <a:rPr lang="en-US" sz="2400" dirty="0"/>
              <a:t>R</a:t>
            </a:r>
            <a:r>
              <a:rPr lang="ar-EG" sz="2400" dirty="0"/>
              <a:t>:</a:t>
            </a:r>
            <a:r>
              <a:rPr lang="en-US" sz="2400" dirty="0"/>
              <a:t> </a:t>
            </a:r>
            <a:r>
              <a:rPr lang="ar-EG" sz="2400" dirty="0"/>
              <a:t>250 المستلم مقبول</a:t>
            </a:r>
          </a:p>
        </p:txBody>
      </p:sp>
      <p:pic>
        <p:nvPicPr>
          <p:cNvPr id="8" name="Google Shape;105;p21">
            <a:extLst>
              <a:ext uri="{FF2B5EF4-FFF2-40B4-BE49-F238E27FC236}">
                <a16:creationId xmlns:a16="http://schemas.microsoft.com/office/drawing/2014/main" id="{E6215851-1351-6548-A455-F6B9E450B97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2635" y="766061"/>
            <a:ext cx="10012111" cy="122145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1">
            <a:extLst>
              <a:ext uri="{FF2B5EF4-FFF2-40B4-BE49-F238E27FC236}">
                <a16:creationId xmlns:a16="http://schemas.microsoft.com/office/drawing/2014/main" id="{D44670A7-1002-914E-956D-E6CFB1249F2E}"/>
              </a:ext>
            </a:extLst>
          </p:cNvPr>
          <p:cNvSpPr txBox="1"/>
          <p:nvPr/>
        </p:nvSpPr>
        <p:spPr>
          <a:xfrm>
            <a:off x="5060773" y="1015575"/>
            <a:ext cx="65490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>
                <a:cs typeface="Source Sans Pro"/>
              </a:rPr>
              <a:t>SMTP</a:t>
            </a:r>
          </a:p>
        </p:txBody>
      </p:sp>
      <p:sp>
        <p:nvSpPr>
          <p:cNvPr id="10" name="ZoneTexte 2">
            <a:extLst>
              <a:ext uri="{FF2B5EF4-FFF2-40B4-BE49-F238E27FC236}">
                <a16:creationId xmlns:a16="http://schemas.microsoft.com/office/drawing/2014/main" id="{A62F375F-E3F7-A444-8083-A2F1E7EAC0A4}"/>
              </a:ext>
            </a:extLst>
          </p:cNvPr>
          <p:cNvSpPr txBox="1"/>
          <p:nvPr/>
        </p:nvSpPr>
        <p:spPr>
          <a:xfrm>
            <a:off x="4384473" y="1750535"/>
            <a:ext cx="1977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>
                <a:cs typeface="Source Sans Pro"/>
              </a:rPr>
              <a:t>S</a:t>
            </a:r>
          </a:p>
        </p:txBody>
      </p:sp>
      <p:sp>
        <p:nvSpPr>
          <p:cNvPr id="11" name="ZoneTexte 4">
            <a:extLst>
              <a:ext uri="{FF2B5EF4-FFF2-40B4-BE49-F238E27FC236}">
                <a16:creationId xmlns:a16="http://schemas.microsoft.com/office/drawing/2014/main" id="{D06650EA-0FCB-FB45-A217-1D7944F8CEE0}"/>
              </a:ext>
            </a:extLst>
          </p:cNvPr>
          <p:cNvSpPr txBox="1"/>
          <p:nvPr/>
        </p:nvSpPr>
        <p:spPr>
          <a:xfrm>
            <a:off x="6110293" y="1772050"/>
            <a:ext cx="2224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>
                <a:cs typeface="Source Sans Pro"/>
              </a:rPr>
              <a:t>R</a:t>
            </a:r>
          </a:p>
        </p:txBody>
      </p:sp>
      <p:sp>
        <p:nvSpPr>
          <p:cNvPr id="12" name="ZoneTexte 5">
            <a:extLst>
              <a:ext uri="{FF2B5EF4-FFF2-40B4-BE49-F238E27FC236}">
                <a16:creationId xmlns:a16="http://schemas.microsoft.com/office/drawing/2014/main" id="{50F99B0B-389D-CC4D-9A9A-B6CB3A3EED56}"/>
              </a:ext>
            </a:extLst>
          </p:cNvPr>
          <p:cNvSpPr txBox="1"/>
          <p:nvPr/>
        </p:nvSpPr>
        <p:spPr>
          <a:xfrm>
            <a:off x="3646098" y="2256735"/>
            <a:ext cx="47592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ar-EG" dirty="0"/>
              <a:t>يقوم الخادم </a:t>
            </a:r>
            <a:r>
              <a:rPr lang="en-US" dirty="0"/>
              <a:t>S</a:t>
            </a:r>
            <a:r>
              <a:rPr lang="ar-EG" dirty="0"/>
              <a:t> بإعادة توجيه بريد إلكتروني إلى الخادم </a:t>
            </a:r>
            <a:r>
              <a:rPr lang="en-US" dirty="0"/>
              <a:t>R</a:t>
            </a:r>
          </a:p>
        </p:txBody>
      </p:sp>
      <p:sp>
        <p:nvSpPr>
          <p:cNvPr id="13" name="ZoneTexte 6">
            <a:extLst>
              <a:ext uri="{FF2B5EF4-FFF2-40B4-BE49-F238E27FC236}">
                <a16:creationId xmlns:a16="http://schemas.microsoft.com/office/drawing/2014/main" id="{7A5F845F-E997-2340-B4B5-50F8082E5EC4}"/>
              </a:ext>
            </a:extLst>
          </p:cNvPr>
          <p:cNvSpPr txBox="1"/>
          <p:nvPr/>
        </p:nvSpPr>
        <p:spPr>
          <a:xfrm>
            <a:off x="1214143" y="2720617"/>
            <a:ext cx="450153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ar-EG" dirty="0"/>
              <a:t>إشارة </a:t>
            </a:r>
            <a:r>
              <a:rPr lang="en-US" dirty="0"/>
              <a:t>SMTPUTF8</a:t>
            </a:r>
            <a:r>
              <a:rPr lang="ar-EG" dirty="0"/>
              <a:t> محددة (دعم </a:t>
            </a:r>
            <a:r>
              <a:rPr lang="en-US" dirty="0"/>
              <a:t>EAI</a:t>
            </a:r>
            <a:r>
              <a:rPr lang="ar-EG" dirty="0"/>
              <a:t>)</a:t>
            </a:r>
          </a:p>
        </p:txBody>
      </p:sp>
      <p:cxnSp>
        <p:nvCxnSpPr>
          <p:cNvPr id="14" name="Connecteur droit avec flèche 8">
            <a:extLst>
              <a:ext uri="{FF2B5EF4-FFF2-40B4-BE49-F238E27FC236}">
                <a16:creationId xmlns:a16="http://schemas.microsoft.com/office/drawing/2014/main" id="{E1B32064-B380-DC43-B87A-85C7218C4E0F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-819151" y="2859117"/>
            <a:ext cx="2033294" cy="1850939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0">
            <a:extLst>
              <a:ext uri="{FF2B5EF4-FFF2-40B4-BE49-F238E27FC236}">
                <a16:creationId xmlns:a16="http://schemas.microsoft.com/office/drawing/2014/main" id="{957E5E97-96AA-0E4A-A3FA-21737884A431}"/>
              </a:ext>
            </a:extLst>
          </p:cNvPr>
          <p:cNvCxnSpPr>
            <a:cxnSpLocks/>
          </p:cNvCxnSpPr>
          <p:nvPr/>
        </p:nvCxnSpPr>
        <p:spPr>
          <a:xfrm>
            <a:off x="4236764" y="3063226"/>
            <a:ext cx="3241108" cy="103333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4">
            <a:extLst>
              <a:ext uri="{FF2B5EF4-FFF2-40B4-BE49-F238E27FC236}">
                <a16:creationId xmlns:a16="http://schemas.microsoft.com/office/drawing/2014/main" id="{669484D7-2998-6348-ACB6-DF8EA4FCA917}"/>
              </a:ext>
            </a:extLst>
          </p:cNvPr>
          <p:cNvCxnSpPr>
            <a:cxnSpLocks/>
          </p:cNvCxnSpPr>
          <p:nvPr/>
        </p:nvCxnSpPr>
        <p:spPr>
          <a:xfrm flipH="1">
            <a:off x="4112520" y="3075285"/>
            <a:ext cx="124244" cy="1507367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37945787-7AA7-D7DD-FEC5-2A20B2CAC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9226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0075" y="46180"/>
            <a:ext cx="11228037" cy="450663"/>
          </a:xfrm>
        </p:spPr>
        <p:txBody>
          <a:bodyPr>
            <a:noAutofit/>
          </a:bodyPr>
          <a:lstStyle/>
          <a:p>
            <a:r>
              <a:rPr lang="ar-EG" dirty="0"/>
              <a:t>مثال </a:t>
            </a:r>
            <a:r>
              <a:rPr lang="en-US" dirty="0"/>
              <a:t>SMTPUTF8</a:t>
            </a:r>
          </a:p>
        </p:txBody>
      </p:sp>
      <p:sp>
        <p:nvSpPr>
          <p:cNvPr id="7" name="Google Shape;158;p29">
            <a:extLst>
              <a:ext uri="{FF2B5EF4-FFF2-40B4-BE49-F238E27FC236}">
                <a16:creationId xmlns:a16="http://schemas.microsoft.com/office/drawing/2014/main" id="{F96B6563-0B4B-CC42-A279-A05D786FAD10}"/>
              </a:ext>
            </a:extLst>
          </p:cNvPr>
          <p:cNvSpPr txBox="1">
            <a:spLocks/>
          </p:cNvSpPr>
          <p:nvPr/>
        </p:nvSpPr>
        <p:spPr>
          <a:xfrm>
            <a:off x="1835700" y="1214894"/>
            <a:ext cx="9733448" cy="441741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457200" rtl="1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457200" rtl="1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457200" rtl="1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DATA:S</a:t>
            </a:r>
            <a:br>
              <a:rPr lang="ar-EG" sz="2400" dirty="0"/>
            </a:br>
            <a:r>
              <a:rPr lang="en-US" sz="2400" dirty="0"/>
              <a:t>354:R</a:t>
            </a:r>
            <a:r>
              <a:rPr lang="ar-EG" sz="2400" dirty="0"/>
              <a:t> ارسل رسالتك</a:t>
            </a:r>
            <a:br>
              <a:rPr lang="ar-EG" sz="2400" dirty="0"/>
            </a:br>
            <a:r>
              <a:rPr lang="en-US" sz="2400" dirty="0"/>
              <a:t>S</a:t>
            </a:r>
            <a:r>
              <a:rPr lang="ar-EG" sz="2400" dirty="0"/>
              <a:t>:من:</a:t>
            </a:r>
            <a:r>
              <a:rPr lang="en-US" sz="2400" dirty="0"/>
              <a:t> </a:t>
            </a:r>
            <a:r>
              <a:rPr lang="en-US" sz="2400" dirty="0" err="1"/>
              <a:t>猫王</a:t>
            </a:r>
            <a:r>
              <a:rPr lang="en-US" sz="2400" dirty="0"/>
              <a:t> &lt;猫王@普遍接受-测试.世界&gt;</a:t>
            </a:r>
            <a:br>
              <a:rPr lang="ar-EG" sz="2400" dirty="0"/>
            </a:br>
            <a:r>
              <a:rPr lang="en-US" sz="2400" dirty="0"/>
              <a:t>S</a:t>
            </a:r>
            <a:r>
              <a:rPr lang="ar-EG" sz="2400" dirty="0"/>
              <a:t>:إلى:</a:t>
            </a:r>
            <a:r>
              <a:rPr lang="en-US" sz="2400" dirty="0"/>
              <a:t> </a:t>
            </a:r>
            <a:r>
              <a:rPr lang="en-US" sz="2400" u="sng" dirty="0">
                <a:solidFill>
                  <a:schemeClr val="hlink"/>
                </a:solidFill>
                <a:hlinkClick r:id="rId2"/>
              </a:rPr>
              <a:t>ray@receive.net</a:t>
            </a:r>
            <a:br>
              <a:rPr lang="ar-EG" sz="2400" dirty="0"/>
            </a:br>
            <a:r>
              <a:rPr lang="en-US" sz="2400" dirty="0"/>
              <a:t>S</a:t>
            </a:r>
            <a:r>
              <a:rPr lang="ar-EG" sz="2400" dirty="0"/>
              <a:t>:الموضوع:</a:t>
            </a:r>
            <a:r>
              <a:rPr lang="en-US" sz="2400" dirty="0"/>
              <a:t> </a:t>
            </a:r>
            <a:r>
              <a:rPr lang="en-US" sz="2400" dirty="0" err="1"/>
              <a:t>我们要吃午饭吗</a:t>
            </a:r>
            <a:r>
              <a:rPr lang="en-US" sz="2400" dirty="0"/>
              <a:t>?</a:t>
            </a:r>
            <a:br>
              <a:rPr lang="ar-EG" sz="2400" dirty="0"/>
            </a:br>
            <a:r>
              <a:rPr lang="en-US" sz="2400" dirty="0"/>
              <a:t>:S</a:t>
            </a:r>
            <a:br>
              <a:rPr lang="ar-EG" sz="2400" dirty="0"/>
            </a:br>
            <a:r>
              <a:rPr lang="en-US" sz="2400" dirty="0"/>
              <a:t>S</a:t>
            </a:r>
            <a:r>
              <a:rPr lang="ar-EG" sz="2400" dirty="0"/>
              <a:t>:ماذا عن الغداء الساعة 12:30؟</a:t>
            </a:r>
            <a:br>
              <a:rPr lang="ar-EG" sz="2400" dirty="0"/>
            </a:br>
            <a:r>
              <a:rPr lang="en-US" sz="2400" dirty="0"/>
              <a:t>.:S</a:t>
            </a:r>
            <a:br>
              <a:rPr lang="ar-EG" sz="2400" dirty="0"/>
            </a:br>
            <a:r>
              <a:rPr lang="en-US" sz="2400" dirty="0"/>
              <a:t>250:R</a:t>
            </a:r>
            <a:r>
              <a:rPr lang="ar-EG" sz="2400" dirty="0"/>
              <a:t> تم قبول الرسالة </a:t>
            </a:r>
            <a:r>
              <a:rPr lang="en-US" sz="2400" dirty="0"/>
              <a:t>389dck343fg34 </a:t>
            </a:r>
            <a:br>
              <a:rPr lang="ar-EG" sz="2400" dirty="0"/>
            </a:br>
            <a:r>
              <a:rPr lang="en-US" sz="2400" dirty="0"/>
              <a:t>S</a:t>
            </a:r>
            <a:r>
              <a:rPr lang="ar-EG" sz="2400" dirty="0"/>
              <a:t>:إنهاء</a:t>
            </a:r>
            <a:br>
              <a:rPr lang="ar-EG" sz="2400" dirty="0"/>
            </a:br>
            <a:r>
              <a:rPr lang="en-US" sz="2400" dirty="0"/>
              <a:t>221:R</a:t>
            </a:r>
            <a:r>
              <a:rPr lang="ar-EG" sz="2400" dirty="0"/>
              <a:t> سايونارا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lang="en-US" dirty="0"/>
          </a:p>
        </p:txBody>
      </p:sp>
      <p:sp>
        <p:nvSpPr>
          <p:cNvPr id="9" name="Google Shape;160;p29">
            <a:extLst>
              <a:ext uri="{FF2B5EF4-FFF2-40B4-BE49-F238E27FC236}">
                <a16:creationId xmlns:a16="http://schemas.microsoft.com/office/drawing/2014/main" id="{2EACC933-2FC3-DA4A-A8FE-B6FCB4380FE3}"/>
              </a:ext>
            </a:extLst>
          </p:cNvPr>
          <p:cNvSpPr/>
          <p:nvPr/>
        </p:nvSpPr>
        <p:spPr>
          <a:xfrm flipH="1">
            <a:off x="5852790" y="2073729"/>
            <a:ext cx="447600" cy="1753742"/>
          </a:xfrm>
          <a:prstGeom prst="rightBrace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/>
          </a:p>
        </p:txBody>
      </p:sp>
      <p:sp>
        <p:nvSpPr>
          <p:cNvPr id="10" name="Google Shape;161;p29">
            <a:extLst>
              <a:ext uri="{FF2B5EF4-FFF2-40B4-BE49-F238E27FC236}">
                <a16:creationId xmlns:a16="http://schemas.microsoft.com/office/drawing/2014/main" id="{391FAE28-59EB-124B-B86F-CCFE714F9478}"/>
              </a:ext>
            </a:extLst>
          </p:cNvPr>
          <p:cNvSpPr txBox="1"/>
          <p:nvPr/>
        </p:nvSpPr>
        <p:spPr>
          <a:xfrm>
            <a:off x="3696441" y="2721250"/>
            <a:ext cx="20967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ar-EG" dirty="0"/>
              <a:t>البريد الإلكتروني نفسه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B98CFF-FDA4-85FD-373D-AEDE0C496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065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CustomShape 2"/>
          <p:cNvSpPr/>
          <p:nvPr/>
        </p:nvSpPr>
        <p:spPr>
          <a:xfrm>
            <a:off x="843056" y="3909701"/>
            <a:ext cx="10729184" cy="22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/>
          </a:bodyPr>
          <a:lstStyle/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ar-EG" sz="2000" dirty="0">
                <a:solidFill>
                  <a:srgbClr val="000000"/>
                </a:solidFill>
                <a:latin typeface="Arial"/>
              </a:rPr>
              <a:t>يعد المزيج أيضًا شائعًا جدًا: برنامج البريد الإلكتروني لمستخدم، البريد الإلكتروني على الويب لمستخدم آخر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ar-EG" sz="2000" dirty="0">
                <a:solidFill>
                  <a:srgbClr val="000000"/>
                </a:solidFill>
                <a:latin typeface="Arial"/>
              </a:rPr>
              <a:t>خادم البريد هو 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MTA</a:t>
            </a:r>
            <a:r>
              <a:rPr lang="ar-EG" sz="2000" dirty="0">
                <a:solidFill>
                  <a:srgbClr val="000000"/>
                </a:solidFill>
                <a:latin typeface="Arial"/>
              </a:rPr>
              <a:t>؛ خوادم المصدر والوجهة هي 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MSA</a:t>
            </a:r>
            <a:r>
              <a:rPr lang="ar-EG" sz="2000" dirty="0">
                <a:solidFill>
                  <a:srgbClr val="000000"/>
                </a:solidFill>
                <a:latin typeface="Arial"/>
              </a:rPr>
              <a:t> و</a:t>
            </a:r>
            <a:r>
              <a:rPr lang="en-US" sz="2000" dirty="0">
                <a:solidFill>
                  <a:srgbClr val="000000"/>
                </a:solidFill>
                <a:latin typeface="Arial"/>
              </a:rPr>
              <a:t>MDA</a:t>
            </a:r>
            <a:r>
              <a:rPr lang="ar-EG" sz="2000" dirty="0">
                <a:solidFill>
                  <a:srgbClr val="000000"/>
                </a:solidFill>
                <a:latin typeface="Arial"/>
              </a:rPr>
              <a:t>، على التوالي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ar-EG" sz="2000" dirty="0">
                <a:solidFill>
                  <a:srgbClr val="000000"/>
                </a:solidFill>
                <a:latin typeface="Arial"/>
              </a:rPr>
              <a:t>يمكن أن يكون عميل مستخدم البريد على سطح المكتب أو الكمبيوتر المحمول أو الهاتف المحمول</a:t>
            </a:r>
          </a:p>
        </p:txBody>
      </p:sp>
      <p:pic>
        <p:nvPicPr>
          <p:cNvPr id="402" name="Google Shape;117;p23"/>
          <p:cNvPicPr/>
          <p:nvPr/>
        </p:nvPicPr>
        <p:blipFill>
          <a:blip r:embed="rId2"/>
          <a:stretch/>
        </p:blipFill>
        <p:spPr>
          <a:xfrm>
            <a:off x="4299697" y="1078661"/>
            <a:ext cx="6323760" cy="780480"/>
          </a:xfrm>
          <a:prstGeom prst="rect">
            <a:avLst/>
          </a:prstGeom>
          <a:ln>
            <a:noFill/>
          </a:ln>
        </p:spPr>
      </p:pic>
      <p:pic>
        <p:nvPicPr>
          <p:cNvPr id="403" name="Google Shape;119;p23"/>
          <p:cNvPicPr/>
          <p:nvPr/>
        </p:nvPicPr>
        <p:blipFill>
          <a:blip r:embed="rId3"/>
          <a:stretch/>
        </p:blipFill>
        <p:spPr>
          <a:xfrm>
            <a:off x="4299697" y="2447741"/>
            <a:ext cx="6323760" cy="780480"/>
          </a:xfrm>
          <a:prstGeom prst="rect">
            <a:avLst/>
          </a:prstGeom>
          <a:ln>
            <a:noFill/>
          </a:ln>
        </p:spPr>
      </p:pic>
      <p:sp>
        <p:nvSpPr>
          <p:cNvPr id="404" name="CustomShape 3"/>
          <p:cNvSpPr/>
          <p:nvPr/>
        </p:nvSpPr>
        <p:spPr>
          <a:xfrm>
            <a:off x="5303520" y="1923220"/>
            <a:ext cx="4103137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ar-EG" dirty="0">
                <a:solidFill>
                  <a:srgbClr val="0A1F24"/>
                </a:solidFill>
                <a:latin typeface="Arial"/>
                <a:ea typeface="DejaVu Sans"/>
              </a:rPr>
              <a:t>استخدام برنامج البريد الإلكتروني لكلا المستخدمين.</a:t>
            </a:r>
          </a:p>
        </p:txBody>
      </p:sp>
      <p:sp>
        <p:nvSpPr>
          <p:cNvPr id="405" name="CustomShape 4"/>
          <p:cNvSpPr/>
          <p:nvPr/>
        </p:nvSpPr>
        <p:spPr>
          <a:xfrm>
            <a:off x="5212080" y="3292300"/>
            <a:ext cx="4194577" cy="2769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r>
              <a:rPr lang="ar-EG" dirty="0">
                <a:solidFill>
                  <a:srgbClr val="0A1F24"/>
                </a:solidFill>
                <a:latin typeface="Arial"/>
                <a:ea typeface="DejaVu Sans"/>
              </a:rPr>
              <a:t>استخدام البريد الإلكتروني على الويب لكلا المستخدمين.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5EBC8-1F34-BE42-BD3C-EC478A232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97" y="46180"/>
            <a:ext cx="11243056" cy="450663"/>
          </a:xfrm>
        </p:spPr>
        <p:txBody>
          <a:bodyPr/>
          <a:lstStyle/>
          <a:p>
            <a:r>
              <a:rPr lang="ar-EG" dirty="0"/>
              <a:t>مسار تسليم البريد الإلكتروني</a:t>
            </a:r>
            <a:br>
              <a:rPr lang="ar-EG" dirty="0"/>
            </a:br>
            <a:endParaRPr lang="ar-E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FDB1C-B528-A771-781A-6560E7F4B3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852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2"/>
          <p:cNvSpPr/>
          <p:nvPr/>
        </p:nvSpPr>
        <p:spPr>
          <a:xfrm>
            <a:off x="258065" y="1076411"/>
            <a:ext cx="11406614" cy="45448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>
            <a:normAutofit fontScale="92500" lnSpcReduction="10000"/>
          </a:bodyPr>
          <a:lstStyle/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ar-EG" sz="2400" dirty="0">
                <a:solidFill>
                  <a:srgbClr val="000000"/>
                </a:solidFill>
                <a:latin typeface="Arial"/>
              </a:rPr>
              <a:t>يختار كل مستخدم لاتصالات البريد الإلكتروني بيئة/برنامج/إعداد البريد الإلكتروني الخاص به بشكل مستقل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ar-EG" sz="2400" dirty="0">
                <a:solidFill>
                  <a:srgbClr val="000000"/>
                </a:solidFill>
                <a:latin typeface="Arial"/>
              </a:rPr>
              <a:t>لا يعرف المرسل بيئة البريد الإلكتروني للمستلم، وهذا يعني: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ar-EG" sz="2400" dirty="0">
                <a:solidFill>
                  <a:srgbClr val="000000"/>
                </a:solidFill>
                <a:latin typeface="Arial"/>
              </a:rPr>
              <a:t>لا يعرف المرسل البروتوكولات المستخدمة لتسليم البريد الإلكتروني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ar-EG" sz="2400" dirty="0">
                <a:solidFill>
                  <a:srgbClr val="000000"/>
                </a:solidFill>
                <a:latin typeface="Arial"/>
              </a:rPr>
              <a:t>لا يعرف المرسل إن كان البريد الإلكتروني للمستلم يدعم بعض الميزات</a:t>
            </a:r>
          </a:p>
          <a:p>
            <a:pPr marL="343080" indent="-342360">
              <a:spcBef>
                <a:spcPts val="2001"/>
              </a:spcBef>
              <a:buClr>
                <a:srgbClr val="000000"/>
              </a:buClr>
              <a:buSzPct val="75000"/>
              <a:buFont typeface="Wingdings" charset="2"/>
              <a:buChar char=""/>
            </a:pPr>
            <a:r>
              <a:rPr lang="ar-EG" sz="2400" dirty="0">
                <a:solidFill>
                  <a:srgbClr val="000000"/>
                </a:solidFill>
              </a:rPr>
              <a:t>يتم التسليم عبر سلسلة من خوادم البريد الإلكتروني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ar-EG" sz="2400" dirty="0">
                <a:solidFill>
                  <a:srgbClr val="000000"/>
                </a:solidFill>
              </a:rPr>
              <a:t>عدد خوادم البريد الإلكتروني غير معروف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ar-EG" sz="2400" dirty="0">
                <a:solidFill>
                  <a:srgbClr val="000000"/>
                </a:solidFill>
              </a:rPr>
              <a:t>السلسلة الفعلية للخوادم:</a:t>
            </a:r>
          </a:p>
          <a:p>
            <a:pPr marL="1255680" lvl="2" indent="-340560"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ar-EG" sz="2400" dirty="0">
                <a:solidFill>
                  <a:srgbClr val="000000"/>
                </a:solidFill>
              </a:rPr>
              <a:t>غير معروفة في البداية</a:t>
            </a:r>
          </a:p>
          <a:p>
            <a:pPr marL="1255680" lvl="2" indent="-340560"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ar-EG" sz="2400" dirty="0">
                <a:solidFill>
                  <a:srgbClr val="000000"/>
                </a:solidFill>
              </a:rPr>
              <a:t>قد تتغير بالنسبة لأي بريد إلكتروني لاحق يتم إرساله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ar-EG" sz="2400" dirty="0">
                <a:solidFill>
                  <a:srgbClr val="000000"/>
                </a:solidFill>
              </a:rPr>
              <a:t>الميزات التي يدعمها كل خادم بريد إلكتروني غير معروفة للمسار أو من المرسل</a:t>
            </a:r>
          </a:p>
          <a:p>
            <a:pPr marL="798480" lvl="1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r>
              <a:rPr lang="ar-EG" sz="2400" dirty="0">
                <a:solidFill>
                  <a:srgbClr val="000000"/>
                </a:solidFill>
              </a:rPr>
              <a:t>تُكتشف الميزات خطوة واحدة فقط في كل مرة (أي الخطوة التالية)</a:t>
            </a:r>
          </a:p>
          <a:p>
            <a:pPr marL="341280" indent="-340560">
              <a:spcBef>
                <a:spcPts val="499"/>
              </a:spcBef>
              <a:buClr>
                <a:srgbClr val="000000"/>
              </a:buClr>
              <a:buSzPct val="75000"/>
              <a:buFont typeface="Wingdings" charset="2"/>
              <a:buChar char=""/>
            </a:pPr>
            <a:endParaRPr lang="en-ZA" sz="2400" spc="-1" dirty="0"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FBE554-67A1-BA42-8308-0B53C7E6D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013" y="46180"/>
            <a:ext cx="11244055" cy="450663"/>
          </a:xfrm>
        </p:spPr>
        <p:txBody>
          <a:bodyPr/>
          <a:lstStyle/>
          <a:p>
            <a:r>
              <a:rPr lang="ar-EG" dirty="0"/>
              <a:t>اعتبارات مسار تسليم البريد الإلكتروني</a:t>
            </a:r>
            <a:br>
              <a:rPr lang="ar-EG" dirty="0"/>
            </a:br>
            <a:endParaRPr lang="ar-E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CF44BC-4966-9CB3-5802-E1BE99489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784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10075" y="46180"/>
            <a:ext cx="11253216" cy="450663"/>
          </a:xfrm>
        </p:spPr>
        <p:txBody>
          <a:bodyPr>
            <a:noAutofit/>
          </a:bodyPr>
          <a:lstStyle/>
          <a:p>
            <a:r>
              <a:rPr lang="ar-EG" dirty="0"/>
              <a:t>تغييرات البروتوكول، اعتبارات مسار التسليم</a:t>
            </a:r>
          </a:p>
        </p:txBody>
      </p:sp>
      <p:sp>
        <p:nvSpPr>
          <p:cNvPr id="11" name="Google Shape;197;p35">
            <a:extLst>
              <a:ext uri="{FF2B5EF4-FFF2-40B4-BE49-F238E27FC236}">
                <a16:creationId xmlns:a16="http://schemas.microsoft.com/office/drawing/2014/main" id="{840CABAC-C641-E543-ADCE-041500BA9A46}"/>
              </a:ext>
            </a:extLst>
          </p:cNvPr>
          <p:cNvSpPr txBox="1">
            <a:spLocks/>
          </p:cNvSpPr>
          <p:nvPr/>
        </p:nvSpPr>
        <p:spPr>
          <a:xfrm>
            <a:off x="1219200" y="3429000"/>
            <a:ext cx="9169999" cy="2500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457200" rtl="1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457200" rtl="1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457200" rtl="1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ar-EG" sz="2400" dirty="0"/>
              <a:t>لإرسال بريد إلكتروني واستقباله مع </a:t>
            </a:r>
            <a:r>
              <a:rPr lang="en-US" sz="2400" dirty="0"/>
              <a:t>EAI</a:t>
            </a:r>
            <a:r>
              <a:rPr lang="ar-EG" sz="2400" dirty="0"/>
              <a:t>:</a:t>
            </a:r>
            <a:r>
              <a:rPr lang="en-US" sz="2400" dirty="0"/>
              <a:t> </a:t>
            </a:r>
          </a:p>
          <a:p>
            <a:pPr lvl="1">
              <a:spcBef>
                <a:spcPts val="0"/>
              </a:spcBef>
            </a:pPr>
            <a:r>
              <a:rPr lang="ar-EG" sz="2400" u="sng" dirty="0"/>
              <a:t>يجب تحديث جميع أطراف البريد الإلكتروني المشاركة في مسار التسليم لدعم </a:t>
            </a:r>
            <a:r>
              <a:rPr lang="en-US" sz="2400" u="sng" dirty="0"/>
              <a:t>EAI</a:t>
            </a:r>
          </a:p>
          <a:p>
            <a:pPr lvl="1">
              <a:spcBef>
                <a:spcPts val="0"/>
              </a:spcBef>
            </a:pPr>
            <a:r>
              <a:rPr lang="ar-EG" sz="2400" dirty="0"/>
              <a:t>إذا كان خادم </a:t>
            </a:r>
            <a:r>
              <a:rPr lang="en-US" sz="2400" dirty="0"/>
              <a:t>SMTP</a:t>
            </a:r>
            <a:r>
              <a:rPr lang="ar-EG" sz="2400" dirty="0"/>
              <a:t> وحيد في المسار لا يدعم </a:t>
            </a:r>
            <a:r>
              <a:rPr lang="en-US" sz="2400" dirty="0"/>
              <a:t>EAI</a:t>
            </a:r>
            <a:r>
              <a:rPr lang="ar-EG" sz="2400" dirty="0"/>
              <a:t>، فلن يتم تسليم البريد الإلكتروني</a:t>
            </a:r>
          </a:p>
        </p:txBody>
      </p:sp>
      <p:pic>
        <p:nvPicPr>
          <p:cNvPr id="12" name="Google Shape;198;p35">
            <a:extLst>
              <a:ext uri="{FF2B5EF4-FFF2-40B4-BE49-F238E27FC236}">
                <a16:creationId xmlns:a16="http://schemas.microsoft.com/office/drawing/2014/main" id="{B8EC4275-6E1D-0049-ACDA-517A944686AC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79972" y="928255"/>
            <a:ext cx="10805055" cy="13468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Connecteur droit avec flèche 6">
            <a:extLst>
              <a:ext uri="{FF2B5EF4-FFF2-40B4-BE49-F238E27FC236}">
                <a16:creationId xmlns:a16="http://schemas.microsoft.com/office/drawing/2014/main" id="{2A128F3D-612C-C340-8A21-7E84B01055A9}"/>
              </a:ext>
            </a:extLst>
          </p:cNvPr>
          <p:cNvCxnSpPr>
            <a:cxnSpLocks/>
          </p:cNvCxnSpPr>
          <p:nvPr/>
        </p:nvCxnSpPr>
        <p:spPr>
          <a:xfrm flipH="1" flipV="1">
            <a:off x="2402541" y="1977080"/>
            <a:ext cx="2779059" cy="134689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9">
            <a:extLst>
              <a:ext uri="{FF2B5EF4-FFF2-40B4-BE49-F238E27FC236}">
                <a16:creationId xmlns:a16="http://schemas.microsoft.com/office/drawing/2014/main" id="{FAB2C844-A96E-1D47-8735-C1A6438CBD7C}"/>
              </a:ext>
            </a:extLst>
          </p:cNvPr>
          <p:cNvCxnSpPr>
            <a:cxnSpLocks/>
          </p:cNvCxnSpPr>
          <p:nvPr/>
        </p:nvCxnSpPr>
        <p:spPr>
          <a:xfrm flipH="1" flipV="1">
            <a:off x="4141694" y="1977079"/>
            <a:ext cx="1039906" cy="1346891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1">
            <a:extLst>
              <a:ext uri="{FF2B5EF4-FFF2-40B4-BE49-F238E27FC236}">
                <a16:creationId xmlns:a16="http://schemas.microsoft.com/office/drawing/2014/main" id="{66FF3126-3FF3-EE41-AEAA-C0AA1FA15C64}"/>
              </a:ext>
            </a:extLst>
          </p:cNvPr>
          <p:cNvCxnSpPr>
            <a:cxnSpLocks/>
          </p:cNvCxnSpPr>
          <p:nvPr/>
        </p:nvCxnSpPr>
        <p:spPr>
          <a:xfrm flipV="1">
            <a:off x="5181600" y="1977081"/>
            <a:ext cx="827902" cy="13468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3">
            <a:extLst>
              <a:ext uri="{FF2B5EF4-FFF2-40B4-BE49-F238E27FC236}">
                <a16:creationId xmlns:a16="http://schemas.microsoft.com/office/drawing/2014/main" id="{4770A288-13F5-4F41-8451-AE4B7D5BE500}"/>
              </a:ext>
            </a:extLst>
          </p:cNvPr>
          <p:cNvCxnSpPr>
            <a:cxnSpLocks/>
          </p:cNvCxnSpPr>
          <p:nvPr/>
        </p:nvCxnSpPr>
        <p:spPr>
          <a:xfrm flipV="1">
            <a:off x="5181600" y="1991782"/>
            <a:ext cx="2635624" cy="13321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936452A-6FCC-FF45-A507-DAB7A29652C1}"/>
              </a:ext>
            </a:extLst>
          </p:cNvPr>
          <p:cNvCxnSpPr>
            <a:cxnSpLocks/>
          </p:cNvCxnSpPr>
          <p:nvPr/>
        </p:nvCxnSpPr>
        <p:spPr>
          <a:xfrm flipV="1">
            <a:off x="5181600" y="1991782"/>
            <a:ext cx="4805082" cy="133218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B03D81D8-A164-13F9-75F8-41606E0C67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640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20014" y="46180"/>
            <a:ext cx="11232896" cy="450663"/>
          </a:xfrm>
        </p:spPr>
        <p:txBody>
          <a:bodyPr>
            <a:noAutofit/>
          </a:bodyPr>
          <a:lstStyle/>
          <a:p>
            <a:r>
              <a:rPr lang="ar-EG" dirty="0"/>
              <a:t>تغييرات البروتوكول، اعتبارات مسار التسليم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40980" y="1488858"/>
            <a:ext cx="10223260" cy="4543747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</a:pPr>
            <a:r>
              <a:rPr lang="ar-EG" sz="2400" dirty="0"/>
              <a:t>ماذا يحدث عندما لا يدعم خادم بريد إلكتروني (</a:t>
            </a:r>
            <a:r>
              <a:rPr lang="en-US" sz="2400" dirty="0"/>
              <a:t>SMTP</a:t>
            </a:r>
            <a:r>
              <a:rPr lang="ar-EG" sz="2400" dirty="0"/>
              <a:t>) واحد في المسار </a:t>
            </a:r>
            <a:r>
              <a:rPr lang="en-US" sz="2400" dirty="0"/>
              <a:t>EAI</a:t>
            </a:r>
            <a:r>
              <a:rPr lang="ar-EG" sz="2400" dirty="0"/>
              <a:t>؟</a:t>
            </a:r>
          </a:p>
          <a:p>
            <a:pPr lvl="1">
              <a:lnSpc>
                <a:spcPct val="114000"/>
              </a:lnSpc>
            </a:pPr>
            <a:r>
              <a:rPr lang="ar-EG" sz="2400" dirty="0"/>
              <a:t>الخادم الأخير الذي يحاول الإرسال إلى الخطوة التالية:</a:t>
            </a:r>
          </a:p>
          <a:p>
            <a:pPr lvl="2">
              <a:lnSpc>
                <a:spcPct val="114000"/>
              </a:lnSpc>
            </a:pPr>
            <a:r>
              <a:rPr lang="ar-EG" sz="2400" dirty="0"/>
              <a:t>يرسل مرة أخرى إلى المستخدم المرسل تقريرًا بعدم القدرة على التسليم</a:t>
            </a:r>
          </a:p>
          <a:p>
            <a:pPr lvl="2">
              <a:lnSpc>
                <a:spcPct val="114000"/>
              </a:lnSpc>
            </a:pPr>
            <a:r>
              <a:rPr lang="ar-EG" sz="2400" dirty="0"/>
              <a:t>يسقط البريد الإلكتروني</a:t>
            </a:r>
          </a:p>
          <a:p>
            <a:pPr lvl="1">
              <a:lnSpc>
                <a:spcPct val="114000"/>
              </a:lnSpc>
            </a:pPr>
            <a:r>
              <a:rPr lang="ar-EG" sz="2400" dirty="0"/>
              <a:t>يشبه التقارير التي يتلقاها المرسل عند عدم وجود عنوان بريد إلكتروني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58433D-7EAA-03A5-F633-D09B9A75A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54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0623" y="46180"/>
            <a:ext cx="11317489" cy="450663"/>
          </a:xfrm>
        </p:spPr>
        <p:txBody>
          <a:bodyPr>
            <a:noAutofit/>
          </a:bodyPr>
          <a:lstStyle/>
          <a:p>
            <a:r>
              <a:rPr lang="ar-EG" dirty="0"/>
              <a:t>اعتبارات إضافية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834658" y="1273629"/>
            <a:ext cx="10798541" cy="4735285"/>
          </a:xfrm>
        </p:spPr>
        <p:txBody>
          <a:bodyPr>
            <a:norm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ar-EG" sz="2400" dirty="0"/>
              <a:t>حالة الأحرف:</a:t>
            </a:r>
            <a:r>
              <a:rPr lang="en-US" sz="2400" dirty="0"/>
              <a:t> 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ar-EG" sz="2400" dirty="0"/>
              <a:t>في ترميز </a:t>
            </a:r>
            <a:r>
              <a:rPr lang="en-US" sz="2400" dirty="0"/>
              <a:t>ASCII</a:t>
            </a:r>
            <a:r>
              <a:rPr lang="ar-EG" sz="2400" dirty="0"/>
              <a:t>، يتوقع مستخدمو البريد الإلكتروني التكافؤ بين الأحرف الصغيرة والأحرف الكبيرة.</a:t>
            </a:r>
            <a:r>
              <a:rPr lang="en-US" sz="2400" dirty="0"/>
              <a:t> </a:t>
            </a:r>
            <a:r>
              <a:rPr lang="ar-EG" sz="2400" dirty="0"/>
              <a:t>على سبيل المثال، سيتم تسليم </a:t>
            </a:r>
            <a:r>
              <a:rPr lang="en-US" sz="2400" dirty="0"/>
              <a:t>PETER@example.com</a:t>
            </a:r>
            <a:r>
              <a:rPr lang="ar-EG" sz="2400" dirty="0"/>
              <a:t> و</a:t>
            </a:r>
            <a:r>
              <a:rPr lang="en-US" sz="2400" dirty="0"/>
              <a:t>peter@example.com</a:t>
            </a:r>
            <a:r>
              <a:rPr lang="ar-EG" sz="2400" dirty="0"/>
              <a:t> إلى نفس صندوق البريد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ar-EG" sz="2400" dirty="0"/>
              <a:t>عادةً بالنسبة لـ </a:t>
            </a:r>
            <a:r>
              <a:rPr lang="en-US" sz="2400" dirty="0"/>
              <a:t>EAI</a:t>
            </a:r>
            <a:r>
              <a:rPr lang="ar-EG" sz="2400" dirty="0"/>
              <a:t>، لا يتم تنفيذ وظيفة حالة الأحرف هذه تلقائيًا في معظم البرامج الجاهزة لـ </a:t>
            </a:r>
            <a:r>
              <a:rPr lang="en-US" sz="2400" dirty="0"/>
              <a:t>EAI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ar-EG" sz="2400" dirty="0"/>
              <a:t>البريد غير المرغوب فيه:</a:t>
            </a:r>
            <a:r>
              <a:rPr lang="en-US" sz="2400" dirty="0"/>
              <a:t> 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ar-EG" sz="2400" dirty="0"/>
              <a:t>يمكن اعتبار رسائل البريد الإلكتروني </a:t>
            </a:r>
            <a:r>
              <a:rPr lang="en-US" sz="2400" dirty="0"/>
              <a:t>EAI</a:t>
            </a:r>
            <a:r>
              <a:rPr lang="ar-EG" sz="2400" dirty="0"/>
              <a:t> بمثابة بريد عشوائي من خلال برامج تصفية البريد العشوائي حتى عند تمكين سجلات </a:t>
            </a:r>
            <a:r>
              <a:rPr lang="en-US" sz="2400" dirty="0"/>
              <a:t>SPF/DKIM</a:t>
            </a:r>
            <a:r>
              <a:rPr lang="ar-EG" sz="2400" dirty="0"/>
              <a:t> المناسبة</a:t>
            </a:r>
          </a:p>
          <a:p>
            <a:pPr>
              <a:lnSpc>
                <a:spcPct val="114000"/>
              </a:lnSpc>
              <a:spcBef>
                <a:spcPts val="600"/>
              </a:spcBef>
            </a:pPr>
            <a:r>
              <a:rPr lang="ar-EG" sz="2400" dirty="0"/>
              <a:t>البرامج/الخدمات:</a:t>
            </a:r>
            <a:r>
              <a:rPr lang="en-US" sz="2400" dirty="0"/>
              <a:t> </a:t>
            </a:r>
          </a:p>
          <a:p>
            <a:pPr lvl="1">
              <a:lnSpc>
                <a:spcPct val="114000"/>
              </a:lnSpc>
              <a:spcBef>
                <a:spcPts val="600"/>
              </a:spcBef>
            </a:pPr>
            <a:r>
              <a:rPr lang="ar-EG" sz="2400" dirty="0"/>
              <a:t>لا تدعم كل برامج وخدمات الخادم/العميل تدويل عناوين البريد الإلكتروني </a:t>
            </a:r>
            <a:r>
              <a:rPr lang="en-US" sz="2400" dirty="0"/>
              <a:t>EAI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5765DD-20CC-BEF4-E7D1-AF2E03B01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34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ar-EG" sz="3600" dirty="0"/>
              <a:t>دعم </a:t>
            </a:r>
            <a:r>
              <a:rPr lang="en-US" sz="3600" dirty="0"/>
              <a:t>EAI</a:t>
            </a:r>
            <a:r>
              <a:rPr lang="ar-EG" sz="3600" dirty="0"/>
              <a:t> عن طريق أدوات وخدمات البريد الإلكتروني</a:t>
            </a:r>
          </a:p>
        </p:txBody>
      </p:sp>
    </p:spTree>
    <p:extLst>
      <p:ext uri="{BB962C8B-B14F-4D97-AF65-F5344CB8AC3E}">
        <p14:creationId xmlns:p14="http://schemas.microsoft.com/office/powerpoint/2010/main" val="38340766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0624" y="46180"/>
            <a:ext cx="11283696" cy="450663"/>
          </a:xfrm>
        </p:spPr>
        <p:txBody>
          <a:bodyPr/>
          <a:lstStyle/>
          <a:p>
            <a:r>
              <a:rPr lang="ar-EG" dirty="0"/>
              <a:t>دعم </a:t>
            </a:r>
            <a:r>
              <a:rPr lang="en-US" dirty="0"/>
              <a:t>EAI</a:t>
            </a:r>
            <a:r>
              <a:rPr lang="ar-EG" dirty="0"/>
              <a:t> عن طريق أدوات وخدمات البريد الإلكتروني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83E4C9-8936-5547-885A-72BB83BBB173}"/>
              </a:ext>
            </a:extLst>
          </p:cNvPr>
          <p:cNvSpPr/>
          <p:nvPr/>
        </p:nvSpPr>
        <p:spPr>
          <a:xfrm>
            <a:off x="7989757" y="1127134"/>
            <a:ext cx="37145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EG" sz="2000" dirty="0"/>
              <a:t>راجع نتائج الاختبار التفصيلية في</a:t>
            </a:r>
            <a:br>
              <a:rPr lang="en-US" sz="2000" dirty="0"/>
            </a:br>
            <a:r>
              <a:rPr lang="en-US" sz="2000" dirty="0">
                <a:hlinkClick r:id="rId3"/>
              </a:rPr>
              <a:t>UASG030A</a:t>
            </a:r>
            <a:r>
              <a:rPr lang="ar-EG" sz="100" dirty="0">
                <a:hlinkClick r:id="rId3"/>
              </a:rPr>
              <a:t> </a:t>
            </a:r>
            <a:r>
              <a:rPr lang="en-US" sz="2000" dirty="0">
                <a:hlinkClick r:id="rId3"/>
              </a:rPr>
              <a:t>:</a:t>
            </a:r>
            <a:r>
              <a:rPr lang="ar-EG" sz="2000" dirty="0">
                <a:hlinkClick r:id="rId3"/>
              </a:rPr>
              <a:t> نتائج اختبار برنامج </a:t>
            </a:r>
            <a:r>
              <a:rPr lang="en-US" sz="2000" dirty="0">
                <a:hlinkClick r:id="rId3"/>
              </a:rPr>
              <a:t>EAI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6251A1A0-A6F5-674B-81AA-C77A8BC1D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002" y="671420"/>
            <a:ext cx="6046484" cy="551515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968C34-C812-67AA-3EC7-54416A2611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701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8BD06-17DB-4584-AF10-02AE8394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014" y="48278"/>
            <a:ext cx="11232896" cy="434888"/>
          </a:xfrm>
        </p:spPr>
        <p:txBody>
          <a:bodyPr>
            <a:noAutofit/>
          </a:bodyPr>
          <a:lstStyle/>
          <a:p>
            <a:r>
              <a:rPr lang="ar-EG" dirty="0"/>
              <a:t>القبول الشامل لأسماء النطاقات وعناوين البريد الإلكتروني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36FDA-29B9-254C-8975-5ABB15D41994}"/>
              </a:ext>
            </a:extLst>
          </p:cNvPr>
          <p:cNvSpPr/>
          <p:nvPr/>
        </p:nvSpPr>
        <p:spPr>
          <a:xfrm>
            <a:off x="926617" y="1536174"/>
            <a:ext cx="1032734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EG" sz="2400" b="1" dirty="0">
                <a:latin typeface="Arial" panose="020B0604020202020204" pitchFamily="34" charset="0"/>
                <a:cs typeface="Arial" panose="020B0604020202020204" pitchFamily="34" charset="0"/>
              </a:rPr>
              <a:t>الهدف</a:t>
            </a:r>
          </a:p>
          <a:p>
            <a:pPr algn="ctr"/>
            <a:r>
              <a:rPr lang="ar-EG" sz="2400" dirty="0">
                <a:latin typeface="Arial" panose="020B0604020202020204" pitchFamily="34" charset="0"/>
                <a:cs typeface="Arial" panose="020B0604020202020204" pitchFamily="34" charset="0"/>
              </a:rPr>
              <a:t>أن تعمل جميع أسماء النطاقات وعناوين البريد الإلكتروني في جميع التطبيقات البرمجية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EG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ar-EG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ar-EG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ar-EG" sz="2400" b="1" dirty="0">
                <a:latin typeface="Arial" panose="020B0604020202020204" pitchFamily="34" charset="0"/>
                <a:cs typeface="Arial" panose="020B0604020202020204" pitchFamily="34" charset="0"/>
              </a:rPr>
              <a:t>التأثير</a:t>
            </a:r>
          </a:p>
          <a:p>
            <a:pPr algn="ctr">
              <a:buSzPct val="75000"/>
            </a:pPr>
            <a:r>
              <a:rPr lang="ar-EG" sz="2400" dirty="0">
                <a:latin typeface="Arial" panose="020B0604020202020204" pitchFamily="34" charset="0"/>
                <a:cs typeface="Arial" panose="020B0604020202020204" pitchFamily="34" charset="0"/>
              </a:rPr>
              <a:t>تعزيز اختيار المستهلك، وتحسين المنافسة، وتوفير وصول أوسع للمستخدمين النهائيين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1B50C-EDBD-8641-99F1-BC6C9BFBF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5255C7D-13CB-134D-8DFF-BD06822A13DC}"/>
              </a:ext>
            </a:extLst>
          </p:cNvPr>
          <p:cNvGrpSpPr/>
          <p:nvPr/>
        </p:nvGrpSpPr>
        <p:grpSpPr>
          <a:xfrm>
            <a:off x="1566121" y="2781256"/>
            <a:ext cx="9048332" cy="1294186"/>
            <a:chOff x="1927228" y="5269978"/>
            <a:chExt cx="7921353" cy="975552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A9A148-1189-604C-915D-FD1B81715167}"/>
                </a:ext>
              </a:extLst>
            </p:cNvPr>
            <p:cNvGrpSpPr/>
            <p:nvPr/>
          </p:nvGrpSpPr>
          <p:grpSpPr>
            <a:xfrm>
              <a:off x="1927228" y="5273672"/>
              <a:ext cx="1302251" cy="971858"/>
              <a:chOff x="820555" y="1643185"/>
              <a:chExt cx="2011680" cy="1642534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753B0FFF-D62B-BA42-9EA7-DEF0A2F5543A}"/>
                  </a:ext>
                </a:extLst>
              </p:cNvPr>
              <p:cNvSpPr/>
              <p:nvPr/>
            </p:nvSpPr>
            <p:spPr>
              <a:xfrm>
                <a:off x="820555" y="2893615"/>
                <a:ext cx="2011680" cy="392104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ar-EG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القبول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FB509CDC-38A5-3E44-BA9F-0B43F0AB760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820555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pic>
            <p:nvPicPr>
              <p:cNvPr id="26" name="Picture 25" descr="ua-capability-icons_wht_Accept.png">
                <a:extLst>
                  <a:ext uri="{FF2B5EF4-FFF2-40B4-BE49-F238E27FC236}">
                    <a16:creationId xmlns:a16="http://schemas.microsoft.com/office/drawing/2014/main" id="{A3FC9F62-C8A6-104F-A7BF-5D02A5953F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9630" y="1900022"/>
                <a:ext cx="562359" cy="643725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29E730-3E39-8049-B0C6-604B4668396D}"/>
                </a:ext>
              </a:extLst>
            </p:cNvPr>
            <p:cNvGrpSpPr/>
            <p:nvPr/>
          </p:nvGrpSpPr>
          <p:grpSpPr>
            <a:xfrm>
              <a:off x="3582203" y="5273672"/>
              <a:ext cx="1403457" cy="971858"/>
              <a:chOff x="3554360" y="1646720"/>
              <a:chExt cx="2168021" cy="1642530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F8FD134-8EFA-D841-8A37-364D64D4E49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54360" y="1646720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9610E1AF-5059-4948-88FF-11A20D84E186}"/>
                  </a:ext>
                </a:extLst>
              </p:cNvPr>
              <p:cNvSpPr/>
              <p:nvPr/>
            </p:nvSpPr>
            <p:spPr>
              <a:xfrm>
                <a:off x="3562367" y="2897147"/>
                <a:ext cx="2160014" cy="392103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ar-EG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التحقق من الصحة</a:t>
                </a:r>
              </a:p>
            </p:txBody>
          </p:sp>
          <p:pic>
            <p:nvPicPr>
              <p:cNvPr id="23" name="Picture 22" descr="ua-capability-icons_wht_Validate.png">
                <a:extLst>
                  <a:ext uri="{FF2B5EF4-FFF2-40B4-BE49-F238E27FC236}">
                    <a16:creationId xmlns:a16="http://schemas.microsoft.com/office/drawing/2014/main" id="{BB8C988F-291A-784C-A6A5-AED6204651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70348" y="1895569"/>
                <a:ext cx="779705" cy="643725"/>
              </a:xfrm>
              <a:prstGeom prst="rect">
                <a:avLst/>
              </a:prstGeom>
            </p:spPr>
          </p:pic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E3E800B-2439-F042-A9FC-FFF438C6D884}"/>
                </a:ext>
              </a:extLst>
            </p:cNvPr>
            <p:cNvGrpSpPr/>
            <p:nvPr/>
          </p:nvGrpSpPr>
          <p:grpSpPr>
            <a:xfrm>
              <a:off x="6892153" y="5269981"/>
              <a:ext cx="1302251" cy="975549"/>
              <a:chOff x="6331693" y="1643185"/>
              <a:chExt cx="2011680" cy="1648772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19C5217-5055-A349-A69E-4CEEE01447A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331693" y="1643185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09AF5EA-C7F7-8949-BAE7-999C4072E6A1}"/>
                  </a:ext>
                </a:extLst>
              </p:cNvPr>
              <p:cNvSpPr/>
              <p:nvPr/>
            </p:nvSpPr>
            <p:spPr>
              <a:xfrm>
                <a:off x="6331693" y="2899853"/>
                <a:ext cx="2011680" cy="392104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ar-EG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التخزين</a:t>
                </a:r>
              </a:p>
            </p:txBody>
          </p:sp>
          <p:pic>
            <p:nvPicPr>
              <p:cNvPr id="20" name="Picture 19" descr="ua-capability-icons_wht_Store.png">
                <a:extLst>
                  <a:ext uri="{FF2B5EF4-FFF2-40B4-BE49-F238E27FC236}">
                    <a16:creationId xmlns:a16="http://schemas.microsoft.com/office/drawing/2014/main" id="{55AEF64D-1014-CA43-92AC-C28675F725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99490" y="1900022"/>
                <a:ext cx="647296" cy="647296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FE7A928-6B2B-D149-9E3D-E8D67BAD1CF9}"/>
                </a:ext>
              </a:extLst>
            </p:cNvPr>
            <p:cNvGrpSpPr/>
            <p:nvPr/>
          </p:nvGrpSpPr>
          <p:grpSpPr>
            <a:xfrm>
              <a:off x="5237178" y="5269978"/>
              <a:ext cx="1302251" cy="975551"/>
              <a:chOff x="2202899" y="3852184"/>
              <a:chExt cx="2011680" cy="1648776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9AF2BE2-43A4-CC42-A89A-9361309A685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2202899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72A64C5-D2D2-0641-8BFE-7A7EEF8B4300}"/>
                  </a:ext>
                </a:extLst>
              </p:cNvPr>
              <p:cNvSpPr/>
              <p:nvPr/>
            </p:nvSpPr>
            <p:spPr>
              <a:xfrm>
                <a:off x="2202899" y="5108858"/>
                <a:ext cx="2011680" cy="392102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ar-EG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العملية</a:t>
                </a:r>
              </a:p>
            </p:txBody>
          </p:sp>
          <p:pic>
            <p:nvPicPr>
              <p:cNvPr id="17" name="Picture 16" descr="ua-capability-icons_wht_Process.png">
                <a:extLst>
                  <a:ext uri="{FF2B5EF4-FFF2-40B4-BE49-F238E27FC236}">
                    <a16:creationId xmlns:a16="http://schemas.microsoft.com/office/drawing/2014/main" id="{9C85F0AF-F102-FF46-A99C-175B877B48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86759" y="4119754"/>
                <a:ext cx="1027282" cy="632806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7E2B7F1-96BF-4F43-891A-7B4E2B3C1DA2}"/>
                </a:ext>
              </a:extLst>
            </p:cNvPr>
            <p:cNvGrpSpPr/>
            <p:nvPr/>
          </p:nvGrpSpPr>
          <p:grpSpPr>
            <a:xfrm>
              <a:off x="8546330" y="5275760"/>
              <a:ext cx="1302251" cy="969768"/>
              <a:chOff x="4943583" y="3852184"/>
              <a:chExt cx="2011680" cy="163900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1BFDF30-349B-E24F-AB98-84F90FEDAA7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943583" y="3852184"/>
                <a:ext cx="2011680" cy="1188720"/>
              </a:xfrm>
              <a:prstGeom prst="rect">
                <a:avLst/>
              </a:prstGeom>
              <a:solidFill>
                <a:srgbClr val="ED92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d-ID" sz="1000">
                  <a:solidFill>
                    <a:schemeClr val="accent1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EF55CE9-2650-AA40-8961-6407A9809694}"/>
                  </a:ext>
                </a:extLst>
              </p:cNvPr>
              <p:cNvSpPr/>
              <p:nvPr/>
            </p:nvSpPr>
            <p:spPr>
              <a:xfrm>
                <a:off x="4946286" y="5099083"/>
                <a:ext cx="2008977" cy="392103"/>
              </a:xfrm>
              <a:prstGeom prst="rect">
                <a:avLst/>
              </a:prstGeom>
            </p:spPr>
            <p:txBody>
              <a:bodyPr wrap="square" lIns="0" tIns="0" bIns="0">
                <a:spAutoFit/>
              </a:bodyPr>
              <a:lstStyle/>
              <a:p>
                <a:pPr algn="ctr"/>
                <a:r>
                  <a:rPr lang="ar-EG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العرض</a:t>
                </a:r>
              </a:p>
            </p:txBody>
          </p:sp>
          <p:pic>
            <p:nvPicPr>
              <p:cNvPr id="14" name="Picture 13" descr="ua-capability-icons_wht_Display.png">
                <a:extLst>
                  <a:ext uri="{FF2B5EF4-FFF2-40B4-BE49-F238E27FC236}">
                    <a16:creationId xmlns:a16="http://schemas.microsoft.com/office/drawing/2014/main" id="{5335CEBD-96A7-1D48-9F7D-294B56A75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1163" y="4126903"/>
                <a:ext cx="489490" cy="63339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6139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ar-EG"/>
              <a:t>اختبار قصير</a:t>
            </a:r>
          </a:p>
        </p:txBody>
      </p:sp>
    </p:spTree>
    <p:extLst>
      <p:ext uri="{BB962C8B-B14F-4D97-AF65-F5344CB8AC3E}">
        <p14:creationId xmlns:p14="http://schemas.microsoft.com/office/powerpoint/2010/main" val="4141649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41365" y="1015806"/>
            <a:ext cx="10805055" cy="4769222"/>
          </a:xfrm>
        </p:spPr>
        <p:txBody>
          <a:bodyPr/>
          <a:lstStyle/>
          <a:p>
            <a:pPr marL="0" indent="0">
              <a:buNone/>
            </a:pPr>
            <a:r>
              <a:rPr lang="ar-EG" sz="2000" dirty="0"/>
              <a:t>لكي يعمل تدويل عناوين البريد الإلكتروني </a:t>
            </a:r>
            <a:r>
              <a:rPr lang="en-US" sz="2000" dirty="0"/>
              <a:t>EAI)</a:t>
            </a:r>
            <a:r>
              <a:rPr lang="he-IL" sz="2000" dirty="0"/>
              <a:t>)</a:t>
            </a:r>
            <a:r>
              <a:rPr lang="ar-EG" sz="2000" dirty="0"/>
              <a:t>، يجب أن تدعم خوادم </a:t>
            </a:r>
            <a:r>
              <a:rPr lang="en-US" sz="2000" dirty="0"/>
              <a:t>MTA</a:t>
            </a:r>
            <a:r>
              <a:rPr lang="ar-EG" sz="2000" dirty="0"/>
              <a:t> علامة الإشارة </a:t>
            </a:r>
            <a:r>
              <a:rPr lang="en-US" sz="2000" dirty="0"/>
              <a:t>SMTPUTF8</a:t>
            </a:r>
            <a:r>
              <a:rPr lang="ar-EG" sz="2000" dirty="0"/>
              <a:t>.</a:t>
            </a:r>
          </a:p>
          <a:p>
            <a:pPr marL="0" indent="0">
              <a:buNone/>
            </a:pPr>
            <a:r>
              <a:rPr lang="ar-EG" sz="2000" dirty="0"/>
              <a:t>- صواب أم خطأ؟ </a:t>
            </a:r>
            <a:endParaRPr lang="ar-EG" sz="2400" dirty="0"/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6180"/>
            <a:ext cx="11304016" cy="450663"/>
          </a:xfrm>
        </p:spPr>
        <p:txBody>
          <a:bodyPr/>
          <a:lstStyle/>
          <a:p>
            <a:r>
              <a:rPr lang="ar-EG" dirty="0"/>
              <a:t>اختبار قصير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AFC361-3D4B-3FD9-FCD0-5BBD0B4DB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2979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70573" y="1015806"/>
            <a:ext cx="10682514" cy="4769222"/>
          </a:xfrm>
        </p:spPr>
        <p:txBody>
          <a:bodyPr/>
          <a:lstStyle/>
          <a:p>
            <a:pPr marL="0" indent="0">
              <a:buNone/>
            </a:pPr>
            <a:r>
              <a:rPr lang="ar-EG" sz="2000" dirty="0"/>
              <a:t>أيّ من (العبارات) التالية </a:t>
            </a:r>
            <a:r>
              <a:rPr lang="ar-EG" sz="2000" i="1" dirty="0"/>
              <a:t>صواب</a:t>
            </a:r>
            <a:r>
              <a:rPr lang="ar-EG" sz="2000" dirty="0"/>
              <a:t> عند إرسال واستقبال بريد إلكتروني باستخدام </a:t>
            </a:r>
            <a:r>
              <a:rPr lang="en-US" sz="2000" dirty="0"/>
              <a:t>EAI</a:t>
            </a:r>
            <a:r>
              <a:rPr lang="ar-EG" sz="2000" dirty="0"/>
              <a:t>:  </a:t>
            </a:r>
          </a:p>
          <a:p>
            <a:pPr marL="457200" indent="-457200">
              <a:buFont typeface="+mj-lt"/>
              <a:buAutoNum type="alphaLcParenR"/>
            </a:pPr>
            <a:r>
              <a:rPr lang="ar-EG" sz="2000" dirty="0"/>
              <a:t>يجب تحديث جميع أطراف/عُقد البريد الإلكتروني المشاركة في مسار التسليم لدعم </a:t>
            </a:r>
            <a:r>
              <a:rPr lang="en-US" sz="2000" dirty="0"/>
              <a:t>EAI</a:t>
            </a:r>
          </a:p>
          <a:p>
            <a:pPr marL="457200" indent="-457200">
              <a:buFont typeface="+mj-lt"/>
              <a:buAutoNum type="alphaLcParenR"/>
            </a:pPr>
            <a:r>
              <a:rPr lang="ar-EG" sz="2000" dirty="0"/>
              <a:t>إذا كان خادم </a:t>
            </a:r>
            <a:r>
              <a:rPr lang="en-US" sz="2000" dirty="0"/>
              <a:t>SMTP</a:t>
            </a:r>
            <a:r>
              <a:rPr lang="ar-EG" sz="2000" dirty="0"/>
              <a:t> وحيد في المسار لا يدعم </a:t>
            </a:r>
            <a:r>
              <a:rPr lang="en-US" sz="2000" dirty="0"/>
              <a:t>EAI</a:t>
            </a:r>
            <a:r>
              <a:rPr lang="ar-EG" sz="2000" dirty="0"/>
              <a:t>، فلن يتم تسليم البريد الإلكتروني</a:t>
            </a:r>
          </a:p>
          <a:p>
            <a:pPr marL="457200" indent="-457200">
              <a:buFont typeface="+mj-lt"/>
              <a:buAutoNum type="alphaLcParenR"/>
            </a:pPr>
            <a:r>
              <a:rPr lang="ar-EG" sz="2000" dirty="0"/>
              <a:t>يمكن أن توفر خوادم </a:t>
            </a:r>
            <a:r>
              <a:rPr lang="en-US" sz="2000" dirty="0"/>
              <a:t>POP/IMAP</a:t>
            </a:r>
            <a:r>
              <a:rPr lang="ar-EG" sz="2000" dirty="0"/>
              <a:t> رسائل بريد إلكتروني ذات مستوى أقدم لعملاء البريد الإلكتروني غير المتوافقين مع </a:t>
            </a:r>
            <a:r>
              <a:rPr lang="en-US" sz="2000" dirty="0"/>
              <a:t>EAI</a:t>
            </a:r>
            <a:r>
              <a:rPr lang="ar-EG" sz="2000" dirty="0"/>
              <a:t> ولكن هذا غير مستحسن</a:t>
            </a:r>
          </a:p>
          <a:p>
            <a:pPr marL="457200" indent="-457200">
              <a:buFont typeface="+mj-lt"/>
              <a:buAutoNum type="alphaLcParenR"/>
            </a:pPr>
            <a:r>
              <a:rPr lang="ar-EG" sz="2000" dirty="0"/>
              <a:t>ليس أيًا مما سبق</a:t>
            </a:r>
          </a:p>
          <a:p>
            <a:endParaRPr lang="en-US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014" y="46180"/>
            <a:ext cx="11253216" cy="450663"/>
          </a:xfrm>
        </p:spPr>
        <p:txBody>
          <a:bodyPr/>
          <a:lstStyle/>
          <a:p>
            <a:r>
              <a:rPr lang="ar-EG" dirty="0"/>
              <a:t>اختبار قصير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F330AB-1C92-0EB9-93A2-DDBAAFBD7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52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10100029" cy="1701535"/>
          </a:xfrm>
        </p:spPr>
        <p:txBody>
          <a:bodyPr/>
          <a:lstStyle/>
          <a:p>
            <a:r>
              <a:rPr lang="ar-EG" sz="3600"/>
              <a:t>اعتبارات لأسماء صناديق البريد باستخدام </a:t>
            </a:r>
            <a:r>
              <a:rPr lang="en-US" sz="3600"/>
              <a:t>EAI </a:t>
            </a:r>
          </a:p>
        </p:txBody>
      </p:sp>
    </p:spTree>
    <p:extLst>
      <p:ext uri="{BB962C8B-B14F-4D97-AF65-F5344CB8AC3E}">
        <p14:creationId xmlns:p14="http://schemas.microsoft.com/office/powerpoint/2010/main" val="621773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4254" y="1044389"/>
            <a:ext cx="10805055" cy="5208130"/>
          </a:xfrm>
        </p:spPr>
        <p:txBody>
          <a:bodyPr/>
          <a:lstStyle/>
          <a:p>
            <a:r>
              <a:rPr lang="en-US" sz="2000" dirty="0">
                <a:hlinkClick r:id="rId3"/>
              </a:rPr>
              <a:t>UASG028</a:t>
            </a:r>
            <a:r>
              <a:rPr lang="ar-EG" sz="2000" dirty="0"/>
              <a:t> – اعتبارات لتسمية صناديق بريد البريد الإلكتروني المدوّل</a:t>
            </a:r>
          </a:p>
          <a:p>
            <a:r>
              <a:rPr lang="ar-EG" sz="2000" dirty="0"/>
              <a:t>البرامج النصية المدعومة:</a:t>
            </a:r>
          </a:p>
          <a:p>
            <a:pPr lvl="1"/>
            <a:r>
              <a:rPr lang="ar-EG" sz="2000" dirty="0"/>
              <a:t>تعرف على توقعات المستخدم فيما يتعلق بأنظمة الكتابة لاسم صندوق البريد وجزء اسم النطاق</a:t>
            </a:r>
            <a:r>
              <a:rPr lang="en-US" sz="2000" dirty="0"/>
              <a:t> </a:t>
            </a:r>
          </a:p>
          <a:p>
            <a:pPr lvl="1"/>
            <a:r>
              <a:rPr lang="ar-EG" sz="2000" dirty="0"/>
              <a:t>فهم التعقيدات التي تنطوي عليها البرامج النصية الإضافية (مثل الأمن والتشويش وما إلى ذلك)</a:t>
            </a:r>
          </a:p>
          <a:p>
            <a:r>
              <a:rPr lang="en-US" sz="2000" dirty="0"/>
              <a:t> </a:t>
            </a:r>
            <a:r>
              <a:rPr lang="ar-EG" sz="2000" dirty="0"/>
              <a:t>طول سلسلة اسم صندوق البريد:</a:t>
            </a:r>
          </a:p>
          <a:p>
            <a:pPr lvl="1"/>
            <a:r>
              <a:rPr lang="ar-EG" sz="2000" dirty="0"/>
              <a:t>تعرف على قيود نظامك وتوقعات المستخدم</a:t>
            </a:r>
          </a:p>
          <a:p>
            <a:pPr lvl="1"/>
            <a:r>
              <a:rPr lang="ar-EG" sz="2000" dirty="0"/>
              <a:t>يجب مراعاة نفس السياسة أو سياسة مشابهة لأسماء صناديق البريد بترميز </a:t>
            </a:r>
            <a:r>
              <a:rPr lang="en-US" sz="2000" dirty="0"/>
              <a:t>ASCII</a:t>
            </a:r>
          </a:p>
          <a:p>
            <a:r>
              <a:rPr lang="ar-EG" sz="2000" dirty="0"/>
              <a:t>مزج البرنامج النصي:</a:t>
            </a:r>
          </a:p>
          <a:p>
            <a:pPr lvl="1"/>
            <a:r>
              <a:rPr lang="ar-EG" sz="2000" dirty="0"/>
              <a:t>اسمح بمزج البرامج النصية المحدودة فقط عندما يحتاج المستخدم إلى ذلك بناءً على الممارسة المحلية</a:t>
            </a:r>
          </a:p>
          <a:p>
            <a:pPr lvl="1"/>
            <a:r>
              <a:rPr lang="ar-EG" sz="2000" dirty="0"/>
              <a:t>يجب مراعاة الأمن والتشويش بسبب مزج البرنامج النصي لصندوق البريد واسم النطاق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00136" y="46180"/>
            <a:ext cx="11263376" cy="450663"/>
          </a:xfrm>
        </p:spPr>
        <p:txBody>
          <a:bodyPr/>
          <a:lstStyle/>
          <a:p>
            <a:r>
              <a:rPr lang="ar-EG" dirty="0"/>
              <a:t>اعتبارات لأسماء صناديق البريد باستخدام </a:t>
            </a:r>
            <a:r>
              <a:rPr lang="en-US" dirty="0"/>
              <a:t>EAI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B03EDA-4E78-2C0B-ACB9-2165D7E57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570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2" y="1360579"/>
            <a:ext cx="10952575" cy="4769222"/>
          </a:xfrm>
        </p:spPr>
        <p:txBody>
          <a:bodyPr/>
          <a:lstStyle/>
          <a:p>
            <a:r>
              <a:rPr lang="ar-EG" sz="2000" dirty="0"/>
              <a:t>منع السلاسل غير الصالحة وغير المستقرة:</a:t>
            </a:r>
          </a:p>
          <a:p>
            <a:pPr lvl="1"/>
            <a:r>
              <a:rPr lang="ar-EG" sz="2000" dirty="0"/>
              <a:t>تحقق إن كانت </a:t>
            </a:r>
            <a:r>
              <a:rPr lang="ar-EG" sz="2000" dirty="0">
                <a:hlinkClick r:id="rId3"/>
              </a:rPr>
              <a:t>جداول </a:t>
            </a:r>
            <a:r>
              <a:rPr lang="en-US" sz="2000" dirty="0">
                <a:hlinkClick r:id="rId3"/>
              </a:rPr>
              <a:t>IDN</a:t>
            </a:r>
            <a:r>
              <a:rPr lang="ar-EG" sz="2000" dirty="0">
                <a:hlinkClick r:id="rId3"/>
              </a:rPr>
              <a:t> المرجعية</a:t>
            </a:r>
            <a:r>
              <a:rPr lang="ar-EG" sz="2000" dirty="0"/>
              <a:t> تلبي سلسلة صندوق البريد المطلوبة وقم بالتحديث حسب الحاجة</a:t>
            </a:r>
          </a:p>
          <a:p>
            <a:pPr lvl="1"/>
            <a:r>
              <a:rPr lang="ar-EG" sz="2000" dirty="0"/>
              <a:t>استخدم أداة التحقق من صحة السلسلة (مثل </a:t>
            </a:r>
            <a:r>
              <a:rPr lang="ar-EG" sz="2000" dirty="0">
                <a:hlinkClick r:id="rId4"/>
              </a:rPr>
              <a:t>أداة </a:t>
            </a:r>
            <a:r>
              <a:rPr lang="en-US" sz="2000" dirty="0">
                <a:hlinkClick r:id="rId4"/>
              </a:rPr>
              <a:t>LGR</a:t>
            </a:r>
            <a:r>
              <a:rPr lang="ar-EG" sz="2000" dirty="0"/>
              <a:t>) للتحقق من صحة سلاسل صندوق البريد</a:t>
            </a:r>
          </a:p>
          <a:p>
            <a:r>
              <a:rPr lang="ar-EG" sz="2000" dirty="0"/>
              <a:t>اعتبار البرنامج النصي من اليمين إلى اليسار (</a:t>
            </a:r>
            <a:r>
              <a:rPr lang="en-US" sz="2000" dirty="0"/>
              <a:t>RTL</a:t>
            </a:r>
            <a:r>
              <a:rPr lang="ar-EG" sz="2000" dirty="0"/>
              <a:t>):</a:t>
            </a:r>
          </a:p>
          <a:p>
            <a:pPr lvl="1"/>
            <a:r>
              <a:rPr lang="ar-EG" sz="2000" dirty="0"/>
              <a:t>تجنب مزج البرامج النصية مع البرامج النصية التي تكتب من اليمين إلى اليسار لتجنب التشويش ومشكلات الأمن</a:t>
            </a:r>
          </a:p>
          <a:p>
            <a:r>
              <a:rPr lang="ar-EG" sz="2000" dirty="0"/>
              <a:t>اعتبار الأسماء المستعارة والأسماء المعروضة:</a:t>
            </a:r>
          </a:p>
          <a:p>
            <a:pPr lvl="1"/>
            <a:r>
              <a:rPr lang="ar-EG" sz="2000" dirty="0"/>
              <a:t>يجب مراعاة خيار إنشاء الاسم المستعار لواجهة المستخدم أثناء عملية تحديد اسم صندوق البريد.</a:t>
            </a:r>
            <a:r>
              <a:rPr lang="en-US" sz="2000" dirty="0"/>
              <a:t> </a:t>
            </a:r>
            <a:r>
              <a:rPr lang="ar-EG" sz="2000" dirty="0"/>
              <a:t>ويمكن السماح بالاسم المستعار بترميز </a:t>
            </a:r>
            <a:r>
              <a:rPr lang="en-US" sz="2000" dirty="0"/>
              <a:t>ASCII</a:t>
            </a:r>
            <a:r>
              <a:rPr lang="ar-EG" sz="2000" dirty="0"/>
              <a:t> باستخدام اسم صندوق بريد </a:t>
            </a:r>
            <a:r>
              <a:rPr lang="en-US" sz="2000" dirty="0"/>
              <a:t>EAI</a:t>
            </a:r>
            <a:r>
              <a:rPr lang="ar-EG" sz="2000" dirty="0"/>
              <a:t>.</a:t>
            </a:r>
          </a:p>
          <a:p>
            <a:pPr lvl="1"/>
            <a:r>
              <a:rPr lang="ar-EG" sz="2000" dirty="0"/>
              <a:t>اسمح للمستخدم اختياريًا بإضافة أسماء مستعارة إضافية في وقت لاحق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0197" y="46180"/>
            <a:ext cx="11286693" cy="450663"/>
          </a:xfrm>
        </p:spPr>
        <p:txBody>
          <a:bodyPr/>
          <a:lstStyle/>
          <a:p>
            <a:r>
              <a:rPr lang="ar-EG" dirty="0"/>
              <a:t>اعتبارات لأسماء صناديق البريد باستخدام </a:t>
            </a:r>
            <a:r>
              <a:rPr lang="en-US" dirty="0"/>
              <a:t>EAI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629BF0-562C-37CF-B5D0-8B3C4DE43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747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20624" y="1360579"/>
            <a:ext cx="11286693" cy="4769222"/>
          </a:xfrm>
        </p:spPr>
        <p:txBody>
          <a:bodyPr/>
          <a:lstStyle/>
          <a:p>
            <a:r>
              <a:rPr lang="ar-EG" sz="2000" dirty="0"/>
              <a:t>العلامات والرموز:</a:t>
            </a:r>
          </a:p>
          <a:p>
            <a:pPr lvl="1"/>
            <a:r>
              <a:rPr lang="ar-EG" sz="2000" dirty="0"/>
              <a:t>تجنب استخدام العلامات والرموز، خاصة تلك غير الموجودة على لوحة المفاتيح/أجهزة الإدخال</a:t>
            </a:r>
          </a:p>
          <a:p>
            <a:pPr lvl="1"/>
            <a:r>
              <a:rPr lang="ar-EG" sz="2000" dirty="0"/>
              <a:t>إذا كان ذلك مطلوبًا للسوق الخاص بك، يتم استخدام النقطة (.) والشرطة السفلية (_) والواصلة (-) وعلامة الجمع (+) بشكل شائع</a:t>
            </a:r>
          </a:p>
          <a:p>
            <a:pPr lvl="1"/>
            <a:r>
              <a:rPr lang="ar-EG" sz="2000" dirty="0"/>
              <a:t>راجع أي علامات إضافية (إذا لزم الأمر) وتأكد من أنها لا تسبب مشكلة أمنية</a:t>
            </a:r>
          </a:p>
          <a:p>
            <a:r>
              <a:rPr lang="ar-EG" sz="2000" dirty="0"/>
              <a:t>تسوية أحرف </a:t>
            </a:r>
            <a:r>
              <a:rPr lang="en-US" sz="2000" dirty="0"/>
              <a:t>Unicode</a:t>
            </a:r>
            <a:r>
              <a:rPr lang="ar-EG" sz="2000" dirty="0"/>
              <a:t>:</a:t>
            </a:r>
          </a:p>
          <a:p>
            <a:pPr lvl="1"/>
            <a:r>
              <a:rPr lang="ar-EG" sz="2000" dirty="0"/>
              <a:t>افهم نوع التسوية لنظام البريد الإلكتروني الخاص بك</a:t>
            </a:r>
          </a:p>
          <a:p>
            <a:pPr lvl="1"/>
            <a:r>
              <a:rPr lang="ar-EG" sz="2000" dirty="0"/>
              <a:t>تأكد من أن برنامج البريد الإلكتروني الخاص بك يقوم بإجراء مقارنات أسماء مستقلة عن نموذج التسوية</a:t>
            </a:r>
          </a:p>
          <a:p>
            <a:pPr lvl="1"/>
            <a:r>
              <a:rPr lang="ar-EG" sz="2000" dirty="0"/>
              <a:t>إذا كان من الممكن تحديد التسوية، فيُفضل استخدام نموذج </a:t>
            </a:r>
            <a:r>
              <a:rPr lang="en-US" sz="2000" dirty="0"/>
              <a:t>NFC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0197" y="46180"/>
            <a:ext cx="11286693" cy="450663"/>
          </a:xfrm>
        </p:spPr>
        <p:txBody>
          <a:bodyPr/>
          <a:lstStyle/>
          <a:p>
            <a:r>
              <a:rPr lang="ar-EG" dirty="0"/>
              <a:t>اعتبارات لأسماء صناديق البريد باستخدام </a:t>
            </a:r>
            <a:r>
              <a:rPr lang="en-US" dirty="0"/>
              <a:t>EAI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5FF01-AE7C-A196-BBFB-7DD9C9141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2795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742" y="1360579"/>
            <a:ext cx="10952575" cy="4769222"/>
          </a:xfrm>
        </p:spPr>
        <p:txBody>
          <a:bodyPr/>
          <a:lstStyle/>
          <a:p>
            <a:r>
              <a:rPr lang="ar-EG" sz="2000" dirty="0"/>
              <a:t>اعتبارات التكافؤ:</a:t>
            </a:r>
          </a:p>
          <a:p>
            <a:pPr lvl="1"/>
            <a:r>
              <a:rPr lang="ar-EG" sz="2000" dirty="0"/>
              <a:t>حدد سياسة لتحديد أسماء صناديق البريد "نفسها" أو ما يعادلها بناءً على نظام الكتابة وتوقعات المستخدم والقدرات الفنية لتنفيذك</a:t>
            </a:r>
          </a:p>
          <a:p>
            <a:pPr lvl="1"/>
            <a:r>
              <a:rPr lang="ar-EG" sz="2000" dirty="0"/>
              <a:t>افحص جداول </a:t>
            </a:r>
            <a:r>
              <a:rPr lang="en-US" sz="2000" dirty="0"/>
              <a:t>IDN</a:t>
            </a:r>
            <a:r>
              <a:rPr lang="ar-EG" sz="2000" dirty="0"/>
              <a:t> وحالة الأحرف والفواصل والأرقام والرموز الخاصة بالسياسة</a:t>
            </a:r>
          </a:p>
          <a:p>
            <a:pPr lvl="1"/>
            <a:r>
              <a:rPr lang="ar-EG" sz="2000" dirty="0"/>
              <a:t>تجنب إنشاء صناديق بريد مختلفة باستخدام أسماء مكافئة بعضها لبعض</a:t>
            </a:r>
          </a:p>
          <a:p>
            <a:pPr lvl="1"/>
            <a:r>
              <a:rPr lang="ar-EG" sz="2000" dirty="0"/>
              <a:t>شارك سياستك للسماح للمستخدمين النهائيين بمعرفة الأحرف والمجموعات التي ستعتبر صالحة وتلك التي قد تكون متكافئة</a:t>
            </a:r>
          </a:p>
          <a:p>
            <a:r>
              <a:rPr lang="ar-EG" sz="2000" dirty="0"/>
              <a:t>اعتبارات أخرى:</a:t>
            </a:r>
          </a:p>
          <a:p>
            <a:pPr lvl="1"/>
            <a:r>
              <a:rPr lang="ar-EG" sz="2000" dirty="0"/>
              <a:t>تهجى أسماء النطاقات بأسمائها المدوّلة بدون ترميز </a:t>
            </a:r>
            <a:r>
              <a:rPr lang="en-US" sz="2000" dirty="0"/>
              <a:t>ASCII</a:t>
            </a:r>
            <a:r>
              <a:rPr lang="ar-EG" sz="2000" dirty="0"/>
              <a:t>.</a:t>
            </a:r>
            <a:r>
              <a:rPr lang="en-US" sz="2000" dirty="0"/>
              <a:t> </a:t>
            </a:r>
            <a:r>
              <a:rPr lang="ar-EG" sz="2000" dirty="0"/>
              <a:t>تجنب عرض الاسم البديل "</a:t>
            </a:r>
            <a:r>
              <a:rPr lang="en-US" sz="2000" dirty="0" err="1"/>
              <a:t>xn</a:t>
            </a:r>
            <a:r>
              <a:rPr lang="ar-EG" sz="2000" dirty="0"/>
              <a:t>--".</a:t>
            </a:r>
          </a:p>
          <a:p>
            <a:pPr lvl="1"/>
            <a:r>
              <a:rPr lang="ar-EG" sz="2000" dirty="0"/>
              <a:t>قد لا تقوم بعض برامج البريد الإلكتروني تلقائيًا بربط نموذجي العلامة </a:t>
            </a:r>
            <a:r>
              <a:rPr lang="en-US" sz="2000" dirty="0"/>
              <a:t>U</a:t>
            </a:r>
            <a:r>
              <a:rPr lang="ar-EG" sz="2000" dirty="0"/>
              <a:t> والعلامة </a:t>
            </a:r>
            <a:r>
              <a:rPr lang="en-US" sz="2000" dirty="0"/>
              <a:t>A</a:t>
            </a:r>
            <a:r>
              <a:rPr lang="ar-EG" sz="2000" dirty="0"/>
              <a:t> لأسماء صندوق بريد عناوين البريد الإلكتروني، لذا تأكد من تعيين كلتا العلامتين بعضهما مع بعض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0197" y="46180"/>
            <a:ext cx="11286693" cy="450663"/>
          </a:xfrm>
        </p:spPr>
        <p:txBody>
          <a:bodyPr/>
          <a:lstStyle/>
          <a:p>
            <a:r>
              <a:rPr lang="ar-EG" dirty="0"/>
              <a:t>اعتبارات لأسماء صناديق البريد باستخدام </a:t>
            </a:r>
            <a:r>
              <a:rPr lang="en-US" dirty="0"/>
              <a:t>EAI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1C9130-76F2-3B1B-1FA8-DDEEED710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914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ar-EG"/>
              <a:t>اختبار قصير</a:t>
            </a:r>
          </a:p>
        </p:txBody>
      </p:sp>
    </p:spTree>
    <p:extLst>
      <p:ext uri="{BB962C8B-B14F-4D97-AF65-F5344CB8AC3E}">
        <p14:creationId xmlns:p14="http://schemas.microsoft.com/office/powerpoint/2010/main" val="1082629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50695" y="1015806"/>
            <a:ext cx="10682514" cy="4769222"/>
          </a:xfrm>
        </p:spPr>
        <p:txBody>
          <a:bodyPr/>
          <a:lstStyle/>
          <a:p>
            <a:pPr marL="0" indent="0">
              <a:buNone/>
            </a:pPr>
            <a:r>
              <a:rPr lang="ar-EG" sz="2000" dirty="0"/>
              <a:t>أي من (العبارات) التالية </a:t>
            </a:r>
            <a:r>
              <a:rPr lang="ar-EG" sz="2000" i="1" dirty="0"/>
              <a:t>خاطئة</a:t>
            </a:r>
            <a:r>
              <a:rPr lang="ar-EG" sz="2000" dirty="0"/>
              <a:t>:</a:t>
            </a:r>
          </a:p>
          <a:p>
            <a:pPr marL="457200" indent="-457200">
              <a:buFont typeface="+mj-lt"/>
              <a:buAutoNum type="alphaLcParenR"/>
            </a:pPr>
            <a:r>
              <a:rPr lang="ar-EG" sz="2000" dirty="0"/>
              <a:t>القبول الشامل (</a:t>
            </a:r>
            <a:r>
              <a:rPr lang="en-US" sz="2000" dirty="0"/>
              <a:t>UA</a:t>
            </a:r>
            <a:r>
              <a:rPr lang="ar-EG" sz="2000" dirty="0"/>
              <a:t>) هو الحالة التي يتم فيها القبول، والتصديق، والتخزين، والمعالجة، وأيضًا العرض بشكل متسق لجميع أسماء النطاقات وعناوين البريد الإلكتروني الصالحة</a:t>
            </a:r>
          </a:p>
          <a:p>
            <a:pPr marL="457200" indent="-457200">
              <a:buFont typeface="+mj-lt"/>
              <a:buAutoNum type="alphaLcParenR"/>
            </a:pPr>
            <a:r>
              <a:rPr lang="ar-EG" sz="2000" dirty="0"/>
              <a:t>لتحقيق القبول الشامل، يجب أن تتعامل تطبيقات وأنظمة الإنترنت مع جميع نطاقات المستوى الأعلى (</a:t>
            </a:r>
            <a:r>
              <a:rPr lang="en-US" sz="2000" dirty="0"/>
              <a:t>TLD</a:t>
            </a:r>
            <a:r>
              <a:rPr lang="ar-EG" sz="2000" dirty="0"/>
              <a:t>) بطريقة متسقة، بما في ذلك نطاقات </a:t>
            </a:r>
            <a:r>
              <a:rPr lang="en-US" sz="2000" dirty="0"/>
              <a:t>TLD</a:t>
            </a:r>
            <a:r>
              <a:rPr lang="ar-EG" sz="2000" dirty="0"/>
              <a:t> العامة الجديدة وجميع نطاقات </a:t>
            </a:r>
            <a:r>
              <a:rPr lang="en-US" sz="2000" dirty="0"/>
              <a:t>TLD</a:t>
            </a:r>
            <a:r>
              <a:rPr lang="ar-EG" sz="2000" dirty="0"/>
              <a:t> المدوّلة</a:t>
            </a:r>
          </a:p>
          <a:p>
            <a:pPr marL="457200" indent="-457200">
              <a:buFont typeface="+mj-lt"/>
              <a:buAutoNum type="alphaLcParenR"/>
            </a:pPr>
            <a:r>
              <a:rPr lang="ar-EG" sz="2000" dirty="0"/>
              <a:t>يجب التحقق من صحة جميع أسماء النطاقات مقابل أسماء النطاقات المدوّلة في معيار </a:t>
            </a:r>
            <a:r>
              <a:rPr lang="en-US" sz="2000" dirty="0"/>
              <a:t>IDNA2003</a:t>
            </a:r>
            <a:r>
              <a:rPr lang="ar-EG" sz="2000" dirty="0"/>
              <a:t> للتطبيقات</a:t>
            </a:r>
          </a:p>
          <a:p>
            <a:pPr marL="457200" indent="-457200">
              <a:buFont typeface="+mj-lt"/>
              <a:buAutoNum type="alphaLcParenR"/>
            </a:pPr>
            <a:r>
              <a:rPr lang="ar-EG" sz="2000" dirty="0"/>
              <a:t>تمثل العلامة </a:t>
            </a:r>
            <a:r>
              <a:rPr lang="en-US" sz="2000" dirty="0"/>
              <a:t>A</a:t>
            </a:r>
            <a:r>
              <a:rPr lang="ar-EG" sz="2000" dirty="0"/>
              <a:t> علامة نطاق بتنسيق </a:t>
            </a:r>
            <a:r>
              <a:rPr lang="en-US" sz="2000" dirty="0"/>
              <a:t>Unicode UTF8</a:t>
            </a:r>
          </a:p>
          <a:p>
            <a:pPr marL="457200" indent="-457200">
              <a:buFont typeface="+mj-lt"/>
              <a:buAutoNum type="alphaLcParenR"/>
            </a:pPr>
            <a:r>
              <a:rPr lang="ar-EG" sz="2000" dirty="0"/>
              <a:t>يستخدم تنسيق العلامة </a:t>
            </a:r>
            <a:r>
              <a:rPr lang="en-US" sz="2000" dirty="0"/>
              <a:t>A</a:t>
            </a:r>
            <a:r>
              <a:rPr lang="ar-EG" sz="2000" dirty="0"/>
              <a:t> لتمثيل أسماء صناديق البريد في </a:t>
            </a:r>
            <a:r>
              <a:rPr lang="en-US" sz="2000" dirty="0"/>
              <a:t>EAI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B9B07C-C611-6748-A390-99D3B6371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180" y="46180"/>
            <a:ext cx="11243056" cy="450663"/>
          </a:xfrm>
        </p:spPr>
        <p:txBody>
          <a:bodyPr/>
          <a:lstStyle/>
          <a:p>
            <a:r>
              <a:rPr lang="ar-EG" dirty="0"/>
              <a:t>اختبار قصير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683342-D738-17FA-8ABD-41307961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33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9953" y="46180"/>
            <a:ext cx="11218098" cy="450663"/>
          </a:xfrm>
        </p:spPr>
        <p:txBody>
          <a:bodyPr/>
          <a:lstStyle/>
          <a:p>
            <a:r>
              <a:rPr lang="ar-EG" dirty="0"/>
              <a:t>فئات أسماء النطاقات وعناوين البريد الإلكتروني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4441" y="1010858"/>
            <a:ext cx="10543117" cy="5389942"/>
          </a:xfrm>
        </p:spPr>
        <p:txBody>
          <a:bodyPr/>
          <a:lstStyle/>
          <a:p>
            <a:pPr lvl="0"/>
            <a:r>
              <a:rPr lang="ar-EG" sz="2000" dirty="0"/>
              <a:t>من الممكن الآن الحصول على أسماء النطاقات وعناوين البريد الإلكتروني باللغات المحلية:</a:t>
            </a:r>
          </a:p>
          <a:p>
            <a:pPr lvl="1"/>
            <a:r>
              <a:rPr lang="ar-EG" sz="2000" dirty="0"/>
              <a:t>أسماء النطاقات المدوّلة (</a:t>
            </a:r>
            <a:r>
              <a:rPr lang="en-US" sz="2000" dirty="0"/>
              <a:t>IDN</a:t>
            </a:r>
            <a:r>
              <a:rPr lang="ar-EG" sz="2000" dirty="0"/>
              <a:t>)</a:t>
            </a:r>
          </a:p>
          <a:p>
            <a:pPr lvl="1"/>
            <a:r>
              <a:rPr lang="ar-EG" sz="2000" dirty="0"/>
              <a:t>تدويل عناوين البريد الإلكتروني (</a:t>
            </a:r>
            <a:r>
              <a:rPr lang="en-US" sz="2000" dirty="0"/>
              <a:t>EAI</a:t>
            </a:r>
            <a:r>
              <a:rPr lang="ar-EG" sz="2000" dirty="0"/>
              <a:t>)</a:t>
            </a:r>
          </a:p>
          <a:p>
            <a:pPr lvl="1"/>
            <a:r>
              <a:rPr lang="ar-EG" sz="2000" dirty="0"/>
              <a:t>تنسيق </a:t>
            </a:r>
            <a:r>
              <a:rPr lang="en-US" sz="2000" dirty="0"/>
              <a:t>UTF8</a:t>
            </a:r>
            <a:r>
              <a:rPr lang="ar-EG" sz="2000" dirty="0"/>
              <a:t> باستخدام </a:t>
            </a:r>
            <a:r>
              <a:rPr lang="en-US" sz="2000" dirty="0"/>
              <a:t>Unicode</a:t>
            </a:r>
            <a:r>
              <a:rPr lang="ar-EG" sz="2000" dirty="0"/>
              <a:t> المستخدم لـ </a:t>
            </a:r>
            <a:r>
              <a:rPr lang="en-US" sz="2000" dirty="0"/>
              <a:t>IDN</a:t>
            </a:r>
            <a:r>
              <a:rPr lang="ar-EG" sz="2000" dirty="0"/>
              <a:t> و</a:t>
            </a:r>
            <a:r>
              <a:rPr lang="en-US" sz="2000" dirty="0"/>
              <a:t>EAI</a:t>
            </a:r>
          </a:p>
          <a:p>
            <a:pPr lvl="0"/>
            <a:r>
              <a:rPr lang="ar-EG" sz="2000" dirty="0"/>
              <a:t>أسماء النطاقات</a:t>
            </a:r>
          </a:p>
          <a:p>
            <a:pPr lvl="1"/>
            <a:r>
              <a:rPr lang="ar-EG" sz="2000" dirty="0"/>
              <a:t>أسماء نطاقات مستوى أعلى </a:t>
            </a:r>
            <a:r>
              <a:rPr lang="ar-EG" sz="2000" b="1" dirty="0"/>
              <a:t>أحدث</a:t>
            </a:r>
            <a:r>
              <a:rPr lang="ar-EG" sz="2000" dirty="0"/>
              <a:t>:	</a:t>
            </a:r>
            <a:r>
              <a:rPr lang="en-US" sz="2000" dirty="0"/>
              <a:t>		</a:t>
            </a:r>
            <a:r>
              <a:rPr lang="ar-EG" sz="2000" dirty="0"/>
              <a:t>	</a:t>
            </a:r>
            <a:r>
              <a:rPr lang="en-US" sz="2000" dirty="0" err="1"/>
              <a:t>example.</a:t>
            </a:r>
            <a:r>
              <a:rPr lang="en-US" sz="2000" dirty="0" err="1">
                <a:solidFill>
                  <a:srgbClr val="FF0000"/>
                </a:solidFill>
              </a:rPr>
              <a:t>sky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ar-EG" sz="2000" dirty="0"/>
              <a:t>أسماء نطاقات مستوى أعلى </a:t>
            </a:r>
            <a:r>
              <a:rPr lang="ar-EG" sz="2000" b="1" dirty="0"/>
              <a:t>أطول</a:t>
            </a:r>
            <a:r>
              <a:rPr lang="ar-EG" sz="2000" dirty="0"/>
              <a:t>:		</a:t>
            </a:r>
            <a:r>
              <a:rPr lang="en-US" sz="2000" dirty="0"/>
              <a:t>		</a:t>
            </a:r>
            <a:r>
              <a:rPr lang="en-US" sz="2000" dirty="0" err="1"/>
              <a:t>example.</a:t>
            </a:r>
            <a:r>
              <a:rPr lang="en-US" sz="2000" dirty="0" err="1">
                <a:solidFill>
                  <a:srgbClr val="FF0000"/>
                </a:solidFill>
              </a:rPr>
              <a:t>abudhabi</a:t>
            </a:r>
            <a:endParaRPr lang="en-US" sz="2000" dirty="0">
              <a:solidFill>
                <a:srgbClr val="FF0000"/>
              </a:solidFill>
            </a:endParaRPr>
          </a:p>
          <a:p>
            <a:pPr lvl="1"/>
            <a:r>
              <a:rPr lang="ar-EG" dirty="0"/>
              <a:t>أسماء نطاقات </a:t>
            </a:r>
            <a:r>
              <a:rPr lang="ar-EG" sz="2000" b="1" dirty="0"/>
              <a:t>مدوّلة</a:t>
            </a:r>
            <a:r>
              <a:rPr lang="ar-EG" sz="2000" dirty="0"/>
              <a:t>	</a:t>
            </a:r>
            <a:r>
              <a:rPr lang="en-US" sz="2000" dirty="0"/>
              <a:t>		</a:t>
            </a:r>
            <a:r>
              <a:rPr lang="ar-EG" sz="2000" dirty="0"/>
              <a:t>	</a:t>
            </a:r>
            <a:r>
              <a:rPr lang="en-US" sz="2000" dirty="0"/>
              <a:t>		</a:t>
            </a:r>
            <a:r>
              <a:rPr lang="en-US" dirty="0" err="1">
                <a:solidFill>
                  <a:srgbClr val="FF0000"/>
                </a:solidFill>
              </a:rPr>
              <a:t>普遍接受-测试.世界</a:t>
            </a:r>
            <a:endParaRPr lang="en-US" dirty="0">
              <a:solidFill>
                <a:srgbClr val="FF0000"/>
              </a:solidFill>
            </a:endParaRPr>
          </a:p>
          <a:p>
            <a:pPr lvl="0"/>
            <a:r>
              <a:rPr lang="ar-EG" sz="2000" dirty="0"/>
              <a:t>تدويل عناوين البريد الإلكتروني (</a:t>
            </a:r>
            <a:r>
              <a:rPr lang="en-US" sz="2000" dirty="0"/>
              <a:t>EAI</a:t>
            </a:r>
            <a:r>
              <a:rPr lang="ar-EG" sz="2000" dirty="0"/>
              <a:t>)</a:t>
            </a:r>
          </a:p>
          <a:p>
            <a:pPr lvl="1"/>
            <a:r>
              <a:rPr lang="en-US" sz="2000" dirty="0"/>
              <a:t>ASCII@IDN							marc@</a:t>
            </a:r>
            <a:r>
              <a:rPr lang="en-US" sz="2000" dirty="0">
                <a:solidFill>
                  <a:srgbClr val="FF0000"/>
                </a:solidFill>
              </a:rPr>
              <a:t>société</a:t>
            </a:r>
            <a:r>
              <a:rPr lang="en-US" sz="2000" dirty="0"/>
              <a:t>.org</a:t>
            </a:r>
          </a:p>
          <a:p>
            <a:pPr lvl="1"/>
            <a:r>
              <a:rPr lang="en-US" sz="2000" dirty="0"/>
              <a:t>UTF8@ASCII</a:t>
            </a:r>
            <a:r>
              <a:rPr lang="ar-EG" sz="2000" dirty="0"/>
              <a:t>						</a:t>
            </a:r>
            <a:r>
              <a:rPr lang="en-US" sz="2000" dirty="0">
                <a:solidFill>
                  <a:srgbClr val="FF0000"/>
                </a:solidFill>
              </a:rPr>
              <a:t>ईमेल</a:t>
            </a:r>
            <a:r>
              <a:rPr lang="en-US" sz="2000" dirty="0"/>
              <a:t>@example.com</a:t>
            </a:r>
          </a:p>
          <a:p>
            <a:pPr lvl="1"/>
            <a:r>
              <a:rPr lang="en-US" sz="2000" dirty="0"/>
              <a:t>UTF8@IDN</a:t>
            </a:r>
            <a:r>
              <a:rPr lang="ar-EG" sz="2000" dirty="0"/>
              <a:t>							</a:t>
            </a:r>
            <a:r>
              <a:rPr lang="en-US" sz="2000" dirty="0">
                <a:solidFill>
                  <a:srgbClr val="FF0000"/>
                </a:solidFill>
              </a:rPr>
              <a:t>测试@普遍接受-测试.世界</a:t>
            </a:r>
          </a:p>
          <a:p>
            <a:pPr lvl="1"/>
            <a:r>
              <a:rPr lang="en-US" sz="2000" dirty="0"/>
              <a:t>UTF@IDN</a:t>
            </a:r>
            <a:r>
              <a:rPr lang="ar-EG" sz="2000" dirty="0"/>
              <a:t>؛ النصوص من اليمين إلى اليسار	</a:t>
            </a:r>
            <a:r>
              <a:rPr lang="ar-EG" sz="2000" dirty="0">
                <a:solidFill>
                  <a:srgbClr val="FF0000"/>
                </a:solidFill>
              </a:rPr>
              <a:t>موقع.مثال@میل-ای</a:t>
            </a:r>
            <a:r>
              <a:rPr lang="ar-EG" sz="2000" dirty="0"/>
              <a:t>		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47FCC0-9B47-AA79-DD4F-C2E162497B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83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430810" cy="1701535"/>
          </a:xfrm>
        </p:spPr>
        <p:txBody>
          <a:bodyPr/>
          <a:lstStyle/>
          <a:p>
            <a:r>
              <a:rPr lang="ar-EG"/>
              <a:t>هل تطبيقات البرامج لديك جاهزة للقبول الشامل؟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F9F42B-C19C-70EF-8CBC-0D2A14582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4607"/>
            <a:ext cx="12191999" cy="4270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9FBB45-BEDB-05FA-695D-571B2670E3F6}"/>
              </a:ext>
            </a:extLst>
          </p:cNvPr>
          <p:cNvSpPr txBox="1"/>
          <p:nvPr/>
        </p:nvSpPr>
        <p:spPr>
          <a:xfrm>
            <a:off x="153639" y="6515591"/>
            <a:ext cx="169918" cy="184666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TR" sz="1200" dirty="0">
                <a:cs typeface="Source Sans Pro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8893284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1744" y="46180"/>
            <a:ext cx="11253216" cy="450663"/>
          </a:xfrm>
        </p:spPr>
        <p:txBody>
          <a:bodyPr/>
          <a:lstStyle/>
          <a:p>
            <a:r>
              <a:rPr lang="ar-EG" dirty="0"/>
              <a:t>فحص </a:t>
            </a:r>
            <a:r>
              <a:rPr lang="en-US" dirty="0"/>
              <a:t>EAI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82562" y="994224"/>
            <a:ext cx="10991278" cy="5293842"/>
          </a:xfrm>
        </p:spPr>
        <p:txBody>
          <a:bodyPr/>
          <a:lstStyle/>
          <a:p>
            <a:r>
              <a:rPr lang="ar-EG" sz="2000" dirty="0"/>
              <a:t>تحقق إن كان خادم البريد الإلكتروني لديك يدعم تدويل عناوين البريد الإلكتروني (</a:t>
            </a:r>
            <a:r>
              <a:rPr lang="en-US" sz="2000" dirty="0"/>
              <a:t>EAI</a:t>
            </a:r>
            <a:r>
              <a:rPr lang="ar-EG" sz="2000" dirty="0"/>
              <a:t>):</a:t>
            </a:r>
            <a:r>
              <a:rPr lang="en-US" sz="2000" dirty="0"/>
              <a:t>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https://uasg.tech/eai-check/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dirty="0"/>
          </a:p>
        </p:txBody>
      </p:sp>
      <p:pic>
        <p:nvPicPr>
          <p:cNvPr id="8" name="Picture 7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5C042572-198F-FF44-88B6-E237D22F6E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" t="18548" r="5909" b="7725"/>
          <a:stretch/>
        </p:blipFill>
        <p:spPr>
          <a:xfrm>
            <a:off x="1965953" y="1752147"/>
            <a:ext cx="8260094" cy="45359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5BCC7D-A246-E6A8-5766-324BE24CD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16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2064" y="46180"/>
            <a:ext cx="11222736" cy="450663"/>
          </a:xfrm>
        </p:spPr>
        <p:txBody>
          <a:bodyPr/>
          <a:lstStyle/>
          <a:p>
            <a:r>
              <a:rPr lang="ar-EG" dirty="0"/>
              <a:t>رحلة </a:t>
            </a:r>
            <a:r>
              <a:rPr lang="en-US" dirty="0"/>
              <a:t>ICANN</a:t>
            </a:r>
            <a:r>
              <a:rPr lang="ar-EG" dirty="0"/>
              <a:t> نحو الجاهزية للقبول الشامل </a:t>
            </a:r>
            <a:r>
              <a:rPr lang="en-US" dirty="0"/>
              <a:t>UA</a:t>
            </a:r>
            <a:r>
              <a:rPr lang="ar-EG" dirty="0"/>
              <a:t> – النموذج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52241" y="1470213"/>
            <a:ext cx="7747220" cy="4571813"/>
          </a:xfrm>
        </p:spPr>
        <p:txBody>
          <a:bodyPr/>
          <a:lstStyle/>
          <a:p>
            <a:r>
              <a:rPr lang="ar-EG" dirty="0"/>
              <a:t>المرحلة 1:</a:t>
            </a:r>
            <a:r>
              <a:rPr lang="en-US" dirty="0"/>
              <a:t> </a:t>
            </a:r>
            <a:r>
              <a:rPr lang="ar-EG" dirty="0"/>
              <a:t>قم بتحديث الخدمات لدعم كل من نطاقات </a:t>
            </a:r>
            <a:r>
              <a:rPr lang="en-US" dirty="0"/>
              <a:t>TLD</a:t>
            </a:r>
            <a:r>
              <a:rPr lang="ar-EG" dirty="0"/>
              <a:t> بترميز </a:t>
            </a:r>
            <a:r>
              <a:rPr lang="en-US" dirty="0"/>
              <a:t>ASCII</a:t>
            </a:r>
            <a:r>
              <a:rPr lang="ar-EG" dirty="0"/>
              <a:t> الجديدة </a:t>
            </a:r>
            <a:br>
              <a:rPr lang="en-US" dirty="0"/>
            </a:br>
            <a:r>
              <a:rPr lang="ar-EG" dirty="0"/>
              <a:t>القصيرة والطويلة</a:t>
            </a:r>
          </a:p>
          <a:p>
            <a:r>
              <a:rPr lang="ar-EG" dirty="0"/>
              <a:t>المرحلة 2:</a:t>
            </a:r>
            <a:r>
              <a:rPr lang="en-US" dirty="0"/>
              <a:t> </a:t>
            </a:r>
            <a:r>
              <a:rPr lang="ar-EG" dirty="0"/>
              <a:t>قم بتحديث الخدمات لدعم أسماء النطاقات المدوّلة (</a:t>
            </a:r>
            <a:r>
              <a:rPr lang="en-US" dirty="0"/>
              <a:t>IDN</a:t>
            </a:r>
            <a:r>
              <a:rPr lang="ar-EG" dirty="0"/>
              <a:t>) بدون ترميز </a:t>
            </a:r>
            <a:r>
              <a:rPr lang="en-US" dirty="0"/>
              <a:t>ASCII</a:t>
            </a:r>
            <a:r>
              <a:rPr lang="ar-EG" dirty="0"/>
              <a:t> في </a:t>
            </a:r>
            <a:r>
              <a:rPr lang="en-US" dirty="0"/>
              <a:t>Unicode</a:t>
            </a:r>
            <a:r>
              <a:rPr lang="ar-EG" dirty="0"/>
              <a:t> (العلامة </a:t>
            </a:r>
            <a:r>
              <a:rPr lang="en-US" dirty="0"/>
              <a:t>U)</a:t>
            </a:r>
            <a:r>
              <a:rPr lang="ar-EG" dirty="0"/>
              <a:t>، وتمثيلات </a:t>
            </a:r>
            <a:r>
              <a:rPr lang="en-US" dirty="0"/>
              <a:t>IDN</a:t>
            </a:r>
            <a:r>
              <a:rPr lang="ar-EG" dirty="0"/>
              <a:t> بترميز </a:t>
            </a:r>
            <a:r>
              <a:rPr lang="en-US" dirty="0"/>
              <a:t>ASCII</a:t>
            </a:r>
            <a:r>
              <a:rPr lang="ar-EG" dirty="0"/>
              <a:t> في </a:t>
            </a:r>
            <a:r>
              <a:rPr lang="en-US" dirty="0"/>
              <a:t>Punycode</a:t>
            </a:r>
            <a:r>
              <a:rPr lang="ar-EG" dirty="0"/>
              <a:t> (العلامة </a:t>
            </a:r>
            <a:r>
              <a:rPr lang="en-US" dirty="0"/>
              <a:t>A</a:t>
            </a:r>
            <a:r>
              <a:rPr lang="ar-EG" dirty="0"/>
              <a:t>)</a:t>
            </a:r>
          </a:p>
          <a:p>
            <a:r>
              <a:rPr lang="ar-EG" dirty="0"/>
              <a:t>المرحلة 3:</a:t>
            </a:r>
            <a:r>
              <a:rPr lang="en-US" dirty="0"/>
              <a:t> </a:t>
            </a:r>
            <a:r>
              <a:rPr lang="ar-EG" dirty="0"/>
              <a:t>قم بتحديث البنية الأساسية والخدمات لدعم عناوين البريد الإلكتروني بدون </a:t>
            </a:r>
            <a:br>
              <a:rPr lang="en-US" dirty="0"/>
            </a:br>
            <a:r>
              <a:rPr lang="ar-EG" dirty="0"/>
              <a:t>ترميز </a:t>
            </a:r>
            <a:r>
              <a:rPr lang="en-US" dirty="0"/>
              <a:t>ASCII</a:t>
            </a:r>
          </a:p>
          <a:p>
            <a:pPr lvl="1"/>
            <a:r>
              <a:rPr lang="ar-EG" dirty="0"/>
              <a:t>ملاحظة: يجب أن تدعم جميع المكونات تدويل عناوين البريد الإلكتروني (</a:t>
            </a:r>
            <a:r>
              <a:rPr lang="en-US" dirty="0"/>
              <a:t>EAI</a:t>
            </a:r>
            <a:r>
              <a:rPr lang="ar-EG" dirty="0"/>
              <a:t>) قبل أن تصبح البنية الأساسية متوافقة</a:t>
            </a:r>
          </a:p>
          <a:p>
            <a:pPr lvl="1"/>
            <a:endParaRPr lang="en-US" dirty="0"/>
          </a:p>
          <a:p>
            <a:r>
              <a:rPr lang="ar-EG" dirty="0"/>
              <a:t>راجع التفاصيل في </a:t>
            </a:r>
            <a:r>
              <a:rPr lang="ar-EG" dirty="0">
                <a:hlinkClick r:id="rId3"/>
              </a:rPr>
              <a:t>دراسة الحالة من </a:t>
            </a:r>
            <a:r>
              <a:rPr lang="en-US" dirty="0">
                <a:hlinkClick r:id="rId3"/>
              </a:rPr>
              <a:t>ICANN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946471-6B8F-284B-A21E-F1FB18E5EE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453" y="784708"/>
            <a:ext cx="3557630" cy="52885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C02783-5701-E9C4-FFCD-B4D14AB80F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4929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0639" y="46180"/>
            <a:ext cx="11263376" cy="450663"/>
          </a:xfrm>
        </p:spPr>
        <p:txBody>
          <a:bodyPr/>
          <a:lstStyle/>
          <a:p>
            <a:r>
              <a:rPr lang="ar-EG" dirty="0"/>
              <a:t>الخطوات التالية ودعم المجتمع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733B2F-47D5-42AE-81CF-737E5878B6C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930569"/>
            <a:ext cx="10871199" cy="5380290"/>
          </a:xfrm>
        </p:spPr>
        <p:txBody>
          <a:bodyPr/>
          <a:lstStyle/>
          <a:p>
            <a:r>
              <a:rPr lang="ar-EG" dirty="0"/>
              <a:t>تواصل المجموعة التوجيهية للقبول الشامل </a:t>
            </a:r>
            <a:r>
              <a:rPr lang="en-US" dirty="0"/>
              <a:t>UASG</a:t>
            </a:r>
            <a:r>
              <a:rPr lang="ar-EG" dirty="0"/>
              <a:t> و</a:t>
            </a:r>
            <a:r>
              <a:rPr lang="en-US" dirty="0"/>
              <a:t>ICANN</a:t>
            </a:r>
            <a:r>
              <a:rPr lang="ar-EG" dirty="0"/>
              <a:t> إجراء تحليل الفجوات ومعالجتها والتدريب والتوعية:</a:t>
            </a:r>
          </a:p>
          <a:p>
            <a:pPr lvl="1"/>
            <a:r>
              <a:rPr lang="ar-EG" dirty="0"/>
              <a:t>تحليل الفجوات – وسائل التواصل الاجتماعي، المتصفحات، لغات البرمجة، أدوات </a:t>
            </a:r>
            <a:r>
              <a:rPr lang="en-US" dirty="0"/>
              <a:t>EAI</a:t>
            </a:r>
            <a:r>
              <a:rPr lang="ar-EG" dirty="0"/>
              <a:t>، وما إلى ذلك.</a:t>
            </a:r>
            <a:r>
              <a:rPr lang="en-US" dirty="0"/>
              <a:t> </a:t>
            </a:r>
          </a:p>
          <a:p>
            <a:pPr lvl="1"/>
            <a:r>
              <a:rPr lang="ar-EG" dirty="0"/>
              <a:t>المعالجة - إشراك منتديات التكنولوجيا (مثل </a:t>
            </a:r>
            <a:r>
              <a:rPr lang="en-US" dirty="0" err="1"/>
              <a:t>Github</a:t>
            </a:r>
            <a:r>
              <a:rPr lang="ar-EG" dirty="0"/>
              <a:t>) والإبلاغ عن الأخطاء</a:t>
            </a:r>
          </a:p>
          <a:p>
            <a:pPr lvl="1"/>
            <a:r>
              <a:rPr lang="ar-EG" dirty="0"/>
              <a:t>التدريب والتوعية – من خلال المبادرات المحلية والسفراء</a:t>
            </a:r>
          </a:p>
          <a:p>
            <a:pPr marL="0" indent="0">
              <a:buNone/>
            </a:pPr>
            <a:r>
              <a:rPr lang="ar-EG" dirty="0"/>
              <a:t>نطلب من المجتمع المساعدة في معالجة الجاهزية للقبول الشامل </a:t>
            </a:r>
            <a:r>
              <a:rPr lang="en-US" dirty="0"/>
              <a:t>UA</a:t>
            </a:r>
            <a:r>
              <a:rPr lang="ar-EG" dirty="0"/>
              <a:t> والقيادة بالقدوة:</a:t>
            </a:r>
          </a:p>
          <a:p>
            <a:pPr marL="457200" indent="-457200">
              <a:buFont typeface="+mj-lt"/>
              <a:buAutoNum type="arabicPeriod"/>
            </a:pPr>
            <a:r>
              <a:rPr lang="ar-EG" b="1" dirty="0"/>
              <a:t>رفع مستوى الوعي</a:t>
            </a:r>
            <a:r>
              <a:rPr lang="ar-EG" dirty="0"/>
              <a:t> بالمشاكل الفنية داخل المجتمع</a:t>
            </a:r>
          </a:p>
          <a:p>
            <a:pPr marL="457200" indent="-457200">
              <a:buFont typeface="+mj-lt"/>
              <a:buAutoNum type="arabicPeriod"/>
            </a:pPr>
            <a:r>
              <a:rPr lang="ar-EG" b="1" dirty="0"/>
              <a:t>الترقية والاستخدام للأنظمة الجاهزة للقبول الشامل </a:t>
            </a:r>
            <a:r>
              <a:rPr lang="en-US" b="1" dirty="0"/>
              <a:t>UA</a:t>
            </a:r>
            <a:r>
              <a:rPr lang="ar-EG" dirty="0"/>
              <a:t> كمجتمع لخلق الطلب الضروري، على سبيل المثال، ترقية خوادم البريد الإلكتروني، استخدام البريد الإلكتروني باللغة المحلية</a:t>
            </a:r>
          </a:p>
          <a:p>
            <a:pPr marL="457200" indent="-457200">
              <a:buFont typeface="+mj-lt"/>
              <a:buAutoNum type="arabicPeriod"/>
            </a:pPr>
            <a:r>
              <a:rPr lang="ar-EG" b="1" dirty="0"/>
              <a:t>المدافعة على نطاق أوسع</a:t>
            </a:r>
            <a:r>
              <a:rPr lang="ar-EG" dirty="0"/>
              <a:t> لدعم القبول الشامل </a:t>
            </a:r>
            <a:r>
              <a:rPr lang="en-US" dirty="0"/>
              <a:t>UA</a:t>
            </a:r>
            <a:r>
              <a:rPr lang="ar-EG" dirty="0"/>
              <a:t> في أنظمتها (على سبيل المثال في خدمات الحكومة الإلكترونية، مؤسسات القطاع الخاص، وما إلى ذلك)</a:t>
            </a:r>
          </a:p>
          <a:p>
            <a:pPr marL="0" indent="0">
              <a:buNone/>
            </a:pPr>
            <a:r>
              <a:rPr lang="ar-EG" dirty="0"/>
              <a:t>يمكن القيام بهذه الأنشطة بالتعاون مع مبادرة القبول الشامل </a:t>
            </a:r>
            <a:r>
              <a:rPr lang="en-US" dirty="0"/>
              <a:t>UA</a:t>
            </a:r>
            <a:r>
              <a:rPr lang="ar-EG" dirty="0"/>
              <a:t> المحلية وسفراء القبول الشامل </a:t>
            </a:r>
            <a:r>
              <a:rPr lang="en-US" dirty="0"/>
              <a:t>UA</a:t>
            </a:r>
            <a:r>
              <a:rPr lang="ar-EG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771B37-FA2F-3890-0635-3B9131444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66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2850" y="1308848"/>
            <a:ext cx="9215903" cy="1701535"/>
          </a:xfrm>
        </p:spPr>
        <p:txBody>
          <a:bodyPr/>
          <a:lstStyle/>
          <a:p>
            <a:r>
              <a:rPr lang="ar-EG"/>
              <a:t>شارك!</a:t>
            </a:r>
          </a:p>
        </p:txBody>
      </p:sp>
    </p:spTree>
    <p:extLst>
      <p:ext uri="{BB962C8B-B14F-4D97-AF65-F5344CB8AC3E}">
        <p14:creationId xmlns:p14="http://schemas.microsoft.com/office/powerpoint/2010/main" val="2630068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12800" y="1470213"/>
            <a:ext cx="10805055" cy="4769222"/>
          </a:xfrm>
        </p:spPr>
        <p:txBody>
          <a:bodyPr/>
          <a:lstStyle/>
          <a:p>
            <a:r>
              <a:rPr lang="ar-EG" sz="2000" dirty="0"/>
              <a:t>لمزيد من المعلومات، أرسل بريدًا إلكترونيًا إلى </a:t>
            </a:r>
            <a:r>
              <a:rPr lang="en-US" sz="2000" dirty="0" err="1">
                <a:hlinkClick r:id="rId3"/>
              </a:rPr>
              <a:t>info@uasg.tech</a:t>
            </a:r>
            <a:r>
              <a:rPr lang="ar-EG" sz="2000" dirty="0"/>
              <a:t> أو </a:t>
            </a:r>
            <a:r>
              <a:rPr lang="en-US" sz="2000" dirty="0">
                <a:hlinkClick r:id="rId4"/>
              </a:rPr>
              <a:t>UAProgram@icann.org</a:t>
            </a:r>
          </a:p>
          <a:p>
            <a:r>
              <a:rPr lang="ar-EG" sz="2000" dirty="0"/>
              <a:t>يمكنك الوصول إلى جميع المستندات والعروض التقديمية للقبول الشامل </a:t>
            </a:r>
            <a:r>
              <a:rPr lang="en-US" sz="2000" dirty="0"/>
              <a:t>UA</a:t>
            </a:r>
            <a:r>
              <a:rPr lang="ar-EG" sz="2000" dirty="0"/>
              <a:t> على </a:t>
            </a:r>
            <a:r>
              <a:rPr lang="en-US" sz="2000" dirty="0">
                <a:hlinkClick r:id="rId5"/>
              </a:rPr>
              <a:t>https://uasg.tech</a:t>
            </a:r>
          </a:p>
          <a:p>
            <a:endParaRPr lang="en-US" sz="2000" dirty="0"/>
          </a:p>
          <a:p>
            <a:r>
              <a:rPr lang="ar-EG" sz="2000" dirty="0"/>
              <a:t>يمكنك الوصول إلى تفاصيل العمل الجاري من صفحات الويكي: </a:t>
            </a:r>
            <a:r>
              <a:rPr lang="en-US" sz="2000" dirty="0">
                <a:hlinkClick r:id="rId6"/>
              </a:rPr>
              <a:t>https://community.icann.org/display/TUA</a:t>
            </a:r>
          </a:p>
          <a:p>
            <a:r>
              <a:rPr lang="ar-EG" sz="2000" dirty="0"/>
              <a:t>يمكنك التسجيل للمشاركة أو الاستماع إلى قائمة مناقشة القبول الشامل </a:t>
            </a:r>
            <a:r>
              <a:rPr lang="en-US" sz="2000" dirty="0"/>
              <a:t>UA</a:t>
            </a:r>
            <a:r>
              <a:rPr lang="ar-EG" sz="2000" dirty="0"/>
              <a:t> على </a:t>
            </a:r>
            <a:r>
              <a:rPr lang="en-US" sz="2000" dirty="0">
                <a:hlinkClick r:id="rId7"/>
              </a:rPr>
              <a:t>https://uasg.tech/subscribe</a:t>
            </a:r>
          </a:p>
          <a:p>
            <a:r>
              <a:rPr lang="ar-EG" sz="2000" dirty="0"/>
              <a:t>التسجيل للمشاركة في مجموعات عمل القبول الشامل </a:t>
            </a:r>
            <a:r>
              <a:rPr lang="en-US" sz="2000" dirty="0"/>
              <a:t>UA</a:t>
            </a:r>
            <a:r>
              <a:rPr lang="ar-EG" sz="2000" dirty="0"/>
              <a:t> </a:t>
            </a:r>
            <a:r>
              <a:rPr lang="ar-EG" sz="2000" dirty="0">
                <a:hlinkClick r:id="rId8"/>
              </a:rPr>
              <a:t>هنا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70319" y="46180"/>
            <a:ext cx="11283696" cy="450663"/>
          </a:xfrm>
        </p:spPr>
        <p:txBody>
          <a:bodyPr/>
          <a:lstStyle/>
          <a:p>
            <a:r>
              <a:rPr lang="ar-EG" dirty="0"/>
              <a:t>شارك!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5D25DA-583A-7B1C-6E5F-C07739BEE2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60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73086AE0-0EB2-9B4A-B8A3-2A9FF067E38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33124" y="1497006"/>
            <a:ext cx="10805055" cy="4528240"/>
          </a:xfrm>
        </p:spPr>
        <p:txBody>
          <a:bodyPr/>
          <a:lstStyle/>
          <a:p>
            <a:r>
              <a:rPr lang="ar-EG" sz="2000" dirty="0"/>
              <a:t>راجع </a:t>
            </a:r>
            <a:r>
              <a:rPr lang="en-US" sz="2000" dirty="0">
                <a:hlinkClick r:id="rId3"/>
              </a:rPr>
              <a:t>https://uasg.tech</a:t>
            </a:r>
            <a:r>
              <a:rPr lang="ar-EG" sz="2000" dirty="0"/>
              <a:t> للحصول على قائمة كاملة بالتقارير</a:t>
            </a:r>
          </a:p>
          <a:p>
            <a:pPr lvl="1"/>
            <a:r>
              <a:rPr lang="ar-EG" sz="2000" dirty="0"/>
              <a:t>الدليل السريع للقبول الشامل: </a:t>
            </a:r>
            <a:r>
              <a:rPr lang="en-US" sz="2000" dirty="0"/>
              <a:t> </a:t>
            </a:r>
            <a:r>
              <a:rPr lang="en-US" sz="2000" dirty="0">
                <a:hlinkClick r:id="rId4"/>
              </a:rPr>
              <a:t>UASG005</a:t>
            </a:r>
          </a:p>
          <a:p>
            <a:pPr lvl="1"/>
            <a:r>
              <a:rPr lang="ar-EG" sz="2000" dirty="0"/>
              <a:t>مقدمة إلى القبول الشامل: </a:t>
            </a:r>
            <a:r>
              <a:rPr lang="en-US" sz="2000" dirty="0"/>
              <a:t> </a:t>
            </a:r>
            <a:r>
              <a:rPr lang="en-US" sz="2000" dirty="0">
                <a:hlinkClick r:id="rId5"/>
              </a:rPr>
              <a:t>UASG007</a:t>
            </a:r>
          </a:p>
          <a:p>
            <a:pPr lvl="1"/>
            <a:r>
              <a:rPr lang="ar-EG" sz="2000" dirty="0"/>
              <a:t>الدليل السريع إلى </a:t>
            </a:r>
            <a:r>
              <a:rPr lang="en-US" sz="2000" dirty="0"/>
              <a:t>EAI</a:t>
            </a:r>
            <a:r>
              <a:rPr lang="ar-EG" sz="2000" dirty="0"/>
              <a:t>: </a:t>
            </a:r>
            <a:r>
              <a:rPr lang="en-US" sz="2000" dirty="0"/>
              <a:t> </a:t>
            </a:r>
            <a:r>
              <a:rPr lang="en-US" sz="2000" dirty="0">
                <a:hlinkClick r:id="rId6"/>
              </a:rPr>
              <a:t>UASG014</a:t>
            </a:r>
          </a:p>
          <a:p>
            <a:pPr lvl="1"/>
            <a:r>
              <a:rPr lang="en-US" sz="2000" dirty="0"/>
              <a:t>EAI</a:t>
            </a:r>
            <a:r>
              <a:rPr lang="ar-EG" sz="2000" dirty="0"/>
              <a:t> – نظرة عامة فنية: </a:t>
            </a:r>
            <a:r>
              <a:rPr lang="en-US" sz="2000" dirty="0"/>
              <a:t> </a:t>
            </a:r>
            <a:r>
              <a:rPr lang="en-US" sz="2000" dirty="0">
                <a:hlinkClick r:id="rId7"/>
              </a:rPr>
              <a:t>UASG012</a:t>
            </a:r>
          </a:p>
          <a:p>
            <a:pPr lvl="1"/>
            <a:r>
              <a:rPr lang="en-US" sz="2000" dirty="0"/>
              <a:t>EAI</a:t>
            </a:r>
            <a:r>
              <a:rPr lang="ar-EG" sz="2000" dirty="0"/>
              <a:t> – تقييم برامج وخدمات البريد الإلكتروني الرئيسية: </a:t>
            </a:r>
            <a:r>
              <a:rPr lang="en-US" sz="2000" dirty="0"/>
              <a:t> </a:t>
            </a:r>
            <a:r>
              <a:rPr lang="en-US" sz="2000" dirty="0">
                <a:hlinkClick r:id="rId8"/>
              </a:rPr>
              <a:t>UASG021B</a:t>
            </a:r>
          </a:p>
          <a:p>
            <a:pPr lvl="1"/>
            <a:r>
              <a:rPr lang="ar-EG" sz="2000" dirty="0"/>
              <a:t>إطار عمل الجاهزية للقبول الشامل: </a:t>
            </a:r>
            <a:r>
              <a:rPr lang="en-US" sz="2000" dirty="0"/>
              <a:t> </a:t>
            </a:r>
            <a:r>
              <a:rPr lang="en-US" sz="2000" dirty="0">
                <a:hlinkClick r:id="rId9"/>
              </a:rPr>
              <a:t>UASG026</a:t>
            </a:r>
          </a:p>
          <a:p>
            <a:pPr lvl="1"/>
            <a:r>
              <a:rPr lang="ar-EG" sz="2000" dirty="0"/>
              <a:t>اعتبارات تسمية صناديق بريد البريد الإلكتروني المدوّل: </a:t>
            </a:r>
            <a:r>
              <a:rPr lang="en-US" sz="2000" dirty="0"/>
              <a:t> </a:t>
            </a:r>
            <a:r>
              <a:rPr lang="en-US" sz="2000" dirty="0">
                <a:hlinkClick r:id="rId10"/>
              </a:rPr>
              <a:t>UASG028</a:t>
            </a:r>
          </a:p>
          <a:p>
            <a:pPr lvl="1"/>
            <a:r>
              <a:rPr lang="ar-EG" sz="2000" dirty="0"/>
              <a:t>تقييم دعم </a:t>
            </a:r>
            <a:r>
              <a:rPr lang="en-US" sz="2000" dirty="0"/>
              <a:t>EAI</a:t>
            </a:r>
            <a:r>
              <a:rPr lang="ar-EG" sz="2000" dirty="0"/>
              <a:t> في تقرير برامج وخدمات البريد الإلكتروني: </a:t>
            </a:r>
            <a:r>
              <a:rPr lang="en-US" sz="2000" dirty="0"/>
              <a:t> </a:t>
            </a:r>
            <a:r>
              <a:rPr lang="en-US" sz="2000" dirty="0">
                <a:hlinkClick r:id="rId11"/>
              </a:rPr>
              <a:t>UASG030</a:t>
            </a:r>
          </a:p>
          <a:p>
            <a:endParaRPr lang="en-US" sz="2400" dirty="0"/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60380" y="46180"/>
            <a:ext cx="11293856" cy="450663"/>
          </a:xfrm>
        </p:spPr>
        <p:txBody>
          <a:bodyPr/>
          <a:lstStyle/>
          <a:p>
            <a:r>
              <a:rPr lang="ar-EG" dirty="0"/>
              <a:t>بعض المواد ذات الصلة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379CCB-B113-975C-8A3E-AB39337BDF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068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24B903-EC6A-3EA2-C7DC-977CB5A0F74A}"/>
              </a:ext>
            </a:extLst>
          </p:cNvPr>
          <p:cNvSpPr txBox="1"/>
          <p:nvPr/>
        </p:nvSpPr>
        <p:spPr>
          <a:xfrm>
            <a:off x="4878350" y="55080"/>
            <a:ext cx="6040116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ar-DZ" sz="2800" b="1" dirty="0">
                <a:solidFill>
                  <a:schemeClr val="bg1"/>
                </a:solidFill>
                <a:latin typeface="+mj-lt"/>
                <a:cs typeface="Arial"/>
              </a:rPr>
              <a:t>تواصل مع</a:t>
            </a:r>
            <a:r>
              <a:rPr lang="en-US" sz="2800" b="1" dirty="0">
                <a:solidFill>
                  <a:schemeClr val="bg1"/>
                </a:solidFill>
                <a:latin typeface="+mj-lt"/>
                <a:cs typeface="Arial"/>
              </a:rPr>
              <a:t> - ICANN </a:t>
            </a:r>
            <a:r>
              <a:rPr lang="ar-DZ" sz="2800" b="1" dirty="0">
                <a:solidFill>
                  <a:schemeClr val="bg1"/>
                </a:solidFill>
                <a:latin typeface="+mj-lt"/>
                <a:cs typeface="Arial"/>
              </a:rPr>
              <a:t>شكرًا لكم واطرحوا أسئلتكم</a:t>
            </a:r>
            <a:endParaRPr lang="en-IN" sz="2800" b="1" dirty="0" err="1">
              <a:solidFill>
                <a:schemeClr val="bg1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5435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C9993-228B-44C2-BDEE-DA87AC7A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48278"/>
            <a:ext cx="11287672" cy="434888"/>
          </a:xfrm>
        </p:spPr>
        <p:txBody>
          <a:bodyPr/>
          <a:lstStyle/>
          <a:p>
            <a:r>
              <a:rPr lang="ar-EG" dirty="0"/>
              <a:t>دعم </a:t>
            </a:r>
            <a:r>
              <a:rPr lang="en-US" dirty="0"/>
              <a:t>EAI</a:t>
            </a:r>
            <a:r>
              <a:rPr lang="ar-EG" dirty="0"/>
              <a:t> في البريد الإلكتروني ضمن نطاقات </a:t>
            </a:r>
            <a:r>
              <a:rPr lang="en-US" dirty="0"/>
              <a:t>gTLD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95EC40-991A-92E8-5706-E46B0CF5D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09" y="1257300"/>
            <a:ext cx="12085302" cy="4702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67CBFE-E44F-2B8E-D32B-BEB193AC9C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72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0111C86-D13C-B30C-F4F7-1B8F73C9505A}"/>
              </a:ext>
            </a:extLst>
          </p:cNvPr>
          <p:cNvGrpSpPr/>
          <p:nvPr/>
        </p:nvGrpSpPr>
        <p:grpSpPr>
          <a:xfrm>
            <a:off x="466549" y="1292552"/>
            <a:ext cx="3938202" cy="4411395"/>
            <a:chOff x="7895533" y="1292552"/>
            <a:chExt cx="3938202" cy="441139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4A5AA12-B7CF-8CDA-5F1A-D47914840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95533" y="1292552"/>
              <a:ext cx="3938202" cy="38825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41706D-7E36-7DA0-D30D-84EAFD3562FA}"/>
                </a:ext>
              </a:extLst>
            </p:cNvPr>
            <p:cNvSpPr txBox="1"/>
            <p:nvPr/>
          </p:nvSpPr>
          <p:spPr>
            <a:xfrm>
              <a:off x="7895533" y="5426948"/>
              <a:ext cx="3938201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dirty="0"/>
                <a:t>Outlook</a:t>
              </a:r>
              <a:r>
                <a:rPr lang="ar-EG" dirty="0"/>
                <a:t> يعرض </a:t>
              </a:r>
              <a:r>
                <a:rPr lang="en-US" dirty="0"/>
                <a:t>EAI</a:t>
              </a:r>
            </a:p>
          </p:txBody>
        </p:sp>
      </p:grpSp>
      <p:sp>
        <p:nvSpPr>
          <p:cNvPr id="21" name="Oval 20">
            <a:extLst>
              <a:ext uri="{FF2B5EF4-FFF2-40B4-BE49-F238E27FC236}">
                <a16:creationId xmlns:a16="http://schemas.microsoft.com/office/drawing/2014/main" id="{68D243DE-F680-D36D-8AB1-AE0E531E7215}"/>
              </a:ext>
            </a:extLst>
          </p:cNvPr>
          <p:cNvSpPr/>
          <p:nvPr/>
        </p:nvSpPr>
        <p:spPr>
          <a:xfrm>
            <a:off x="1078202" y="3095308"/>
            <a:ext cx="2057400" cy="1084806"/>
          </a:xfrm>
          <a:prstGeom prst="ellipse">
            <a:avLst/>
          </a:prstGeom>
          <a:noFill/>
          <a:ln>
            <a:solidFill>
              <a:srgbClr val="FF9300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824CADD-4E7A-3441-9B10-9EB05AE7EC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642025" y="900503"/>
            <a:ext cx="7003826" cy="5348779"/>
          </a:xfrm>
        </p:spPr>
        <p:txBody>
          <a:bodyPr/>
          <a:lstStyle/>
          <a:p>
            <a:r>
              <a:rPr lang="ar-EG" sz="2000" dirty="0">
                <a:solidFill>
                  <a:schemeClr val="accent1"/>
                </a:solidFill>
              </a:rPr>
              <a:t>خدمات البريد الإلكتروني المجانية</a:t>
            </a:r>
            <a:r>
              <a:rPr lang="ar-EG" sz="2000" dirty="0"/>
              <a:t> – </a:t>
            </a:r>
            <a:r>
              <a:rPr lang="en-US" sz="2000" dirty="0"/>
              <a:t>Gmail</a:t>
            </a:r>
            <a:r>
              <a:rPr lang="ar-EG" sz="2000" dirty="0"/>
              <a:t> و</a:t>
            </a:r>
            <a:r>
              <a:rPr lang="en-US" sz="2000" dirty="0"/>
              <a:t>Office365</a:t>
            </a:r>
            <a:r>
              <a:rPr lang="ar-EG" sz="2000" dirty="0"/>
              <a:t> والعديد من الخدمات الأصغر تدعم </a:t>
            </a:r>
            <a:r>
              <a:rPr lang="en-US" sz="2000" dirty="0"/>
              <a:t>EAI</a:t>
            </a:r>
          </a:p>
          <a:p>
            <a:r>
              <a:rPr lang="ar-EG" sz="2000" dirty="0">
                <a:solidFill>
                  <a:schemeClr val="accent1"/>
                </a:solidFill>
              </a:rPr>
              <a:t>منتجات البريد الإلكتروني</a:t>
            </a:r>
            <a:r>
              <a:rPr lang="ar-EG" sz="2000" dirty="0"/>
              <a:t> – </a:t>
            </a:r>
            <a:r>
              <a:rPr lang="en-US" sz="2000" dirty="0"/>
              <a:t>Microsoft Exchange</a:t>
            </a:r>
            <a:r>
              <a:rPr lang="ar-EG" sz="2000" dirty="0"/>
              <a:t> بدءًا من الإصدار 2019 و</a:t>
            </a:r>
            <a:r>
              <a:rPr lang="en-US" sz="2000" dirty="0"/>
              <a:t>Outlook</a:t>
            </a:r>
            <a:r>
              <a:rPr lang="ar-EG" sz="2000" dirty="0"/>
              <a:t> تدعمان </a:t>
            </a:r>
            <a:r>
              <a:rPr lang="en-US" sz="2000" dirty="0"/>
              <a:t>EAI</a:t>
            </a:r>
            <a:r>
              <a:rPr lang="ar-EG" sz="2000" dirty="0"/>
              <a:t> بشروط بريد </a:t>
            </a:r>
            <a:r>
              <a:rPr lang="en-US" sz="2000" dirty="0"/>
              <a:t>iPhone Mail</a:t>
            </a:r>
            <a:r>
              <a:rPr lang="ar-EG" sz="2000" dirty="0"/>
              <a:t>، وما إلى ذلك.</a:t>
            </a:r>
          </a:p>
          <a:p>
            <a:r>
              <a:rPr lang="ar-EG" sz="2000" dirty="0">
                <a:solidFill>
                  <a:schemeClr val="accent1"/>
                </a:solidFill>
              </a:rPr>
              <a:t>البرامج مفتوحة المصدر</a:t>
            </a:r>
            <a:r>
              <a:rPr lang="ar-EG" sz="2000" dirty="0"/>
              <a:t> – </a:t>
            </a:r>
            <a:r>
              <a:rPr lang="en-US" sz="2000" dirty="0"/>
              <a:t>MTAs Postfix</a:t>
            </a:r>
            <a:r>
              <a:rPr lang="ar-EG" sz="2000" dirty="0"/>
              <a:t> و</a:t>
            </a:r>
            <a:r>
              <a:rPr lang="en-US" sz="2000" dirty="0"/>
              <a:t>Exim</a:t>
            </a:r>
            <a:r>
              <a:rPr lang="ar-EG" sz="2000" dirty="0"/>
              <a:t>، وبرنامج العميل </a:t>
            </a:r>
            <a:r>
              <a:rPr lang="en-US" sz="2000" dirty="0"/>
              <a:t>Thunderbird</a:t>
            </a:r>
            <a:r>
              <a:rPr lang="ar-EG" sz="2000" dirty="0"/>
              <a:t>، ودعم البريد في </a:t>
            </a:r>
            <a:r>
              <a:rPr lang="en-US" sz="2000" dirty="0"/>
              <a:t>Java</a:t>
            </a:r>
            <a:r>
              <a:rPr lang="ar-EG" sz="2000" dirty="0"/>
              <a:t> و</a:t>
            </a:r>
            <a:r>
              <a:rPr lang="en-US" sz="2000" dirty="0"/>
              <a:t>Ruby</a:t>
            </a:r>
            <a:r>
              <a:rPr lang="ar-EG" sz="2000" dirty="0"/>
              <a:t> و</a:t>
            </a:r>
            <a:r>
              <a:rPr lang="en-US" sz="2000" dirty="0"/>
              <a:t>Python</a:t>
            </a:r>
            <a:r>
              <a:rPr lang="ar-EG" sz="2000" dirty="0"/>
              <a:t> وما إلى ذلك، </a:t>
            </a:r>
            <a:br>
              <a:rPr lang="en-US" sz="2000" dirty="0"/>
            </a:br>
            <a:r>
              <a:rPr lang="ar-EG" sz="2000" dirty="0"/>
              <a:t>تدعم </a:t>
            </a:r>
            <a:r>
              <a:rPr lang="en-US" sz="2000" dirty="0"/>
              <a:t>EAI</a:t>
            </a:r>
          </a:p>
          <a:p>
            <a:r>
              <a:rPr lang="ar-EG" sz="2000" dirty="0">
                <a:solidFill>
                  <a:schemeClr val="accent1"/>
                </a:solidFill>
              </a:rPr>
              <a:t>موفرو خدمة البريد الإلكتروني</a:t>
            </a:r>
            <a:r>
              <a:rPr lang="ar-EG" sz="2000" dirty="0"/>
              <a:t> – يمكن لشركات مثل </a:t>
            </a:r>
            <a:r>
              <a:rPr lang="en-US" sz="2000" dirty="0"/>
              <a:t>Elastic Email</a:t>
            </a:r>
            <a:r>
              <a:rPr lang="ar-EG" sz="2000" dirty="0"/>
              <a:t> و</a:t>
            </a:r>
            <a:r>
              <a:rPr lang="en-US" sz="2000" dirty="0" err="1"/>
              <a:t>Mailgun</a:t>
            </a:r>
            <a:r>
              <a:rPr lang="ar-EG" sz="2000" dirty="0"/>
              <a:t> و</a:t>
            </a:r>
            <a:r>
              <a:rPr lang="en-US" sz="2000" dirty="0"/>
              <a:t>Return Path</a:t>
            </a:r>
            <a:r>
              <a:rPr lang="ar-EG" sz="2000" dirty="0"/>
              <a:t> وما إلى ذلك إرسال البريد ("تم شحن طلبك") </a:t>
            </a:r>
            <a:br>
              <a:rPr lang="en-US" sz="2000" dirty="0"/>
            </a:br>
            <a:r>
              <a:rPr lang="ar-EG" sz="2000" dirty="0"/>
              <a:t>إلى عناوين </a:t>
            </a:r>
            <a:r>
              <a:rPr lang="en-US" sz="2000" dirty="0"/>
              <a:t>EAI</a:t>
            </a:r>
            <a:r>
              <a:rPr lang="ar-EG" sz="2000" dirty="0"/>
              <a:t>؛ ويحظى كثيرون آخرون بدعم جزئي</a:t>
            </a:r>
          </a:p>
          <a:p>
            <a:r>
              <a:rPr lang="ar-EG" sz="2000" dirty="0">
                <a:solidFill>
                  <a:schemeClr val="accent1"/>
                </a:solidFill>
              </a:rPr>
              <a:t>برامج البريد الإلكتروني الأخرى</a:t>
            </a:r>
            <a:r>
              <a:rPr lang="ar-EG" sz="2000" dirty="0"/>
              <a:t> – تحتوي المكتبات التي تدعم </a:t>
            </a:r>
            <a:r>
              <a:rPr lang="en-US" sz="2000" dirty="0"/>
              <a:t>EAI</a:t>
            </a:r>
            <a:r>
              <a:rPr lang="ar-EG" sz="2000" dirty="0"/>
              <a:t> على مئات الآلاف أو الملايين من التنزيلات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0075" y="46180"/>
            <a:ext cx="11237976" cy="450663"/>
          </a:xfrm>
        </p:spPr>
        <p:txBody>
          <a:bodyPr/>
          <a:lstStyle/>
          <a:p>
            <a:r>
              <a:rPr lang="ar-EG" dirty="0"/>
              <a:t>دعم </a:t>
            </a:r>
            <a:r>
              <a:rPr lang="en-US" dirty="0"/>
              <a:t>EAI</a:t>
            </a:r>
            <a:r>
              <a:rPr lang="ar-EG" dirty="0"/>
              <a:t> في البرامج والخدمات الرئيسية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9C7744-82A0-8C14-CD2B-6824FCC68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80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824CADD-4E7A-3441-9B10-9EB05AE7EC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588513" y="900503"/>
            <a:ext cx="7003826" cy="5348779"/>
          </a:xfrm>
        </p:spPr>
        <p:txBody>
          <a:bodyPr/>
          <a:lstStyle/>
          <a:p>
            <a:r>
              <a:rPr lang="ar-EG" sz="2000" dirty="0">
                <a:solidFill>
                  <a:schemeClr val="accent1"/>
                </a:solidFill>
                <a:latin typeface="+mj-lt"/>
              </a:rPr>
              <a:t>خدمات البريد الإلكتروني المجانية</a:t>
            </a:r>
            <a:r>
              <a:rPr lang="ar-EG" sz="2000" dirty="0">
                <a:latin typeface="+mj-lt"/>
              </a:rPr>
              <a:t> – </a:t>
            </a:r>
            <a:r>
              <a:rPr lang="en-US" sz="2000" dirty="0">
                <a:latin typeface="+mj-lt"/>
              </a:rPr>
              <a:t>Gmail</a:t>
            </a:r>
            <a:r>
              <a:rPr lang="ar-EG" sz="2000" dirty="0">
                <a:latin typeface="+mj-lt"/>
              </a:rPr>
              <a:t> و</a:t>
            </a:r>
            <a:r>
              <a:rPr lang="en-US" sz="2000" dirty="0">
                <a:latin typeface="+mj-lt"/>
              </a:rPr>
              <a:t>Office365</a:t>
            </a:r>
            <a:r>
              <a:rPr lang="ar-EG" sz="2000" dirty="0">
                <a:latin typeface="+mj-lt"/>
              </a:rPr>
              <a:t> والعديد من الخدمات الأصغر تدعم </a:t>
            </a:r>
            <a:r>
              <a:rPr lang="en-US" sz="2000" dirty="0">
                <a:latin typeface="+mj-lt"/>
              </a:rPr>
              <a:t>EAI</a:t>
            </a:r>
          </a:p>
          <a:p>
            <a:r>
              <a:rPr lang="ar-EG" sz="2000" dirty="0">
                <a:solidFill>
                  <a:schemeClr val="accent1"/>
                </a:solidFill>
                <a:latin typeface="+mj-lt"/>
              </a:rPr>
              <a:t>منتجات البريد الإلكتروني</a:t>
            </a:r>
            <a:r>
              <a:rPr lang="ar-EG" sz="2000" dirty="0">
                <a:latin typeface="+mj-lt"/>
              </a:rPr>
              <a:t> – </a:t>
            </a:r>
            <a:r>
              <a:rPr lang="en-US" sz="2000" dirty="0">
                <a:latin typeface="+mj-lt"/>
              </a:rPr>
              <a:t>Microsoft Exchange</a:t>
            </a:r>
            <a:r>
              <a:rPr lang="ar-EG" sz="2000" dirty="0">
                <a:latin typeface="+mj-lt"/>
              </a:rPr>
              <a:t> بدءًا من الإصدار 2019 و</a:t>
            </a:r>
            <a:r>
              <a:rPr lang="en-US" sz="2000" dirty="0">
                <a:latin typeface="+mj-lt"/>
              </a:rPr>
              <a:t>Outlook</a:t>
            </a:r>
            <a:r>
              <a:rPr lang="ar-EG" sz="2000" dirty="0">
                <a:latin typeface="+mj-lt"/>
              </a:rPr>
              <a:t> تدعمان </a:t>
            </a:r>
            <a:r>
              <a:rPr lang="en-US" sz="2000" dirty="0">
                <a:latin typeface="+mj-lt"/>
              </a:rPr>
              <a:t>EAI</a:t>
            </a:r>
            <a:r>
              <a:rPr lang="ar-EG" sz="2000" dirty="0">
                <a:latin typeface="+mj-lt"/>
              </a:rPr>
              <a:t> بشروط بريد </a:t>
            </a:r>
            <a:r>
              <a:rPr lang="en-US" sz="2000" dirty="0">
                <a:latin typeface="+mj-lt"/>
              </a:rPr>
              <a:t>iPhone Mail</a:t>
            </a:r>
            <a:r>
              <a:rPr lang="ar-EG" sz="2000" dirty="0">
                <a:latin typeface="+mj-lt"/>
              </a:rPr>
              <a:t>، وما إلى ذلك.</a:t>
            </a:r>
          </a:p>
          <a:p>
            <a:r>
              <a:rPr lang="ar-EG" sz="2000" dirty="0">
                <a:solidFill>
                  <a:schemeClr val="accent1"/>
                </a:solidFill>
                <a:latin typeface="+mj-lt"/>
              </a:rPr>
              <a:t>البرامج مفتوحة المصدر</a:t>
            </a:r>
            <a:r>
              <a:rPr lang="ar-EG" sz="2000" dirty="0">
                <a:latin typeface="+mj-lt"/>
              </a:rPr>
              <a:t> – </a:t>
            </a:r>
            <a:r>
              <a:rPr lang="en-US" sz="2000" dirty="0">
                <a:latin typeface="+mj-lt"/>
              </a:rPr>
              <a:t>MTAs Postfix</a:t>
            </a:r>
            <a:r>
              <a:rPr lang="ar-EG" sz="2000" dirty="0">
                <a:latin typeface="+mj-lt"/>
              </a:rPr>
              <a:t> و</a:t>
            </a:r>
            <a:r>
              <a:rPr lang="en-US" sz="2000" dirty="0">
                <a:latin typeface="+mj-lt"/>
              </a:rPr>
              <a:t>Exim</a:t>
            </a:r>
            <a:r>
              <a:rPr lang="ar-EG" sz="2000" dirty="0">
                <a:latin typeface="+mj-lt"/>
              </a:rPr>
              <a:t>، وبرنامج العميل </a:t>
            </a:r>
            <a:r>
              <a:rPr lang="en-US" sz="2000" dirty="0">
                <a:latin typeface="+mj-lt"/>
              </a:rPr>
              <a:t>Thunderbird</a:t>
            </a:r>
            <a:r>
              <a:rPr lang="ar-EG" sz="2000" dirty="0">
                <a:latin typeface="+mj-lt"/>
              </a:rPr>
              <a:t>، ودعم البريد في </a:t>
            </a:r>
            <a:r>
              <a:rPr lang="en-US" sz="2000" dirty="0">
                <a:latin typeface="+mj-lt"/>
              </a:rPr>
              <a:t>Java</a:t>
            </a:r>
            <a:r>
              <a:rPr lang="ar-EG" sz="2000" dirty="0">
                <a:latin typeface="+mj-lt"/>
              </a:rPr>
              <a:t> و</a:t>
            </a:r>
            <a:r>
              <a:rPr lang="en-US" sz="2000" dirty="0">
                <a:latin typeface="+mj-lt"/>
              </a:rPr>
              <a:t>Ruby</a:t>
            </a:r>
            <a:r>
              <a:rPr lang="ar-EG" sz="2000" dirty="0">
                <a:latin typeface="+mj-lt"/>
              </a:rPr>
              <a:t> و</a:t>
            </a:r>
            <a:r>
              <a:rPr lang="en-US" sz="2000" dirty="0">
                <a:latin typeface="+mj-lt"/>
              </a:rPr>
              <a:t>Python</a:t>
            </a:r>
            <a:r>
              <a:rPr lang="ar-EG" sz="2000" dirty="0">
                <a:latin typeface="+mj-lt"/>
              </a:rPr>
              <a:t> وما إلى ذلك، </a:t>
            </a:r>
            <a:br>
              <a:rPr lang="en-US" sz="2000" dirty="0">
                <a:latin typeface="+mj-lt"/>
              </a:rPr>
            </a:br>
            <a:r>
              <a:rPr lang="ar-EG" sz="2000" dirty="0">
                <a:latin typeface="+mj-lt"/>
              </a:rPr>
              <a:t>تدعم </a:t>
            </a:r>
            <a:r>
              <a:rPr lang="en-US" sz="2000" dirty="0">
                <a:latin typeface="+mj-lt"/>
              </a:rPr>
              <a:t>EAI</a:t>
            </a:r>
          </a:p>
          <a:p>
            <a:r>
              <a:rPr lang="ar-EG" sz="2000" dirty="0">
                <a:solidFill>
                  <a:schemeClr val="accent1"/>
                </a:solidFill>
                <a:latin typeface="+mj-lt"/>
              </a:rPr>
              <a:t>موفرو خدمة البريد الإلكتروني</a:t>
            </a:r>
            <a:r>
              <a:rPr lang="ar-EG" sz="2000" dirty="0">
                <a:latin typeface="+mj-lt"/>
              </a:rPr>
              <a:t> – يمكن لشركات مثل </a:t>
            </a:r>
            <a:r>
              <a:rPr lang="en-US" sz="2000" dirty="0">
                <a:latin typeface="+mj-lt"/>
              </a:rPr>
              <a:t>Elastic Email</a:t>
            </a:r>
            <a:r>
              <a:rPr lang="ar-EG" sz="2000" dirty="0">
                <a:latin typeface="+mj-lt"/>
              </a:rPr>
              <a:t> و</a:t>
            </a:r>
            <a:r>
              <a:rPr lang="en-US" sz="2000" dirty="0" err="1">
                <a:latin typeface="+mj-lt"/>
              </a:rPr>
              <a:t>Mailgun</a:t>
            </a:r>
            <a:r>
              <a:rPr lang="ar-EG" sz="2000" dirty="0">
                <a:latin typeface="+mj-lt"/>
              </a:rPr>
              <a:t> و</a:t>
            </a:r>
            <a:r>
              <a:rPr lang="en-US" sz="2000" dirty="0">
                <a:latin typeface="+mj-lt"/>
              </a:rPr>
              <a:t>Return Path</a:t>
            </a:r>
            <a:r>
              <a:rPr lang="ar-EG" sz="2000" dirty="0">
                <a:latin typeface="+mj-lt"/>
              </a:rPr>
              <a:t> وما إلى ذلك إرسال البريد ("تم شحن طلبك") </a:t>
            </a:r>
            <a:br>
              <a:rPr lang="en-US" sz="2000" dirty="0">
                <a:latin typeface="+mj-lt"/>
              </a:rPr>
            </a:br>
            <a:r>
              <a:rPr lang="ar-EG" sz="2000" dirty="0">
                <a:latin typeface="+mj-lt"/>
              </a:rPr>
              <a:t>إلى عناوين </a:t>
            </a:r>
            <a:r>
              <a:rPr lang="en-US" sz="2000" dirty="0">
                <a:latin typeface="+mj-lt"/>
              </a:rPr>
              <a:t>EAI</a:t>
            </a:r>
            <a:r>
              <a:rPr lang="ar-EG" sz="2000" dirty="0">
                <a:latin typeface="+mj-lt"/>
              </a:rPr>
              <a:t>؛ ويحظى كثيرون آخرون بدعم جزئي</a:t>
            </a:r>
          </a:p>
          <a:p>
            <a:r>
              <a:rPr lang="ar-EG" sz="2000" dirty="0">
                <a:solidFill>
                  <a:schemeClr val="accent1"/>
                </a:solidFill>
                <a:latin typeface="+mj-lt"/>
              </a:rPr>
              <a:t>برامج البريد الإلكتروني الأخرى</a:t>
            </a:r>
            <a:r>
              <a:rPr lang="ar-EG" sz="2000" dirty="0">
                <a:latin typeface="+mj-lt"/>
              </a:rPr>
              <a:t> – تحتوي المكتبات التي تدعم </a:t>
            </a:r>
            <a:r>
              <a:rPr lang="en-US" sz="2000" dirty="0">
                <a:latin typeface="+mj-lt"/>
              </a:rPr>
              <a:t>EAI</a:t>
            </a:r>
            <a:r>
              <a:rPr lang="ar-EG" sz="2000" dirty="0">
                <a:latin typeface="+mj-lt"/>
              </a:rPr>
              <a:t> على مئات الآلاف أو الملايين من التنزيلات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0075" y="46180"/>
            <a:ext cx="11237976" cy="450663"/>
          </a:xfrm>
        </p:spPr>
        <p:txBody>
          <a:bodyPr/>
          <a:lstStyle/>
          <a:p>
            <a:r>
              <a:rPr lang="ar-EG" dirty="0"/>
              <a:t>دعم </a:t>
            </a:r>
            <a:r>
              <a:rPr lang="en-US" dirty="0"/>
              <a:t>EAI</a:t>
            </a:r>
            <a:r>
              <a:rPr lang="ar-EG" dirty="0"/>
              <a:t> في البرامج والخدمات الرئيسية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E2E5FDC-ED3D-50DB-155B-6DDA3D8655BA}"/>
              </a:ext>
            </a:extLst>
          </p:cNvPr>
          <p:cNvGrpSpPr/>
          <p:nvPr/>
        </p:nvGrpSpPr>
        <p:grpSpPr>
          <a:xfrm>
            <a:off x="358266" y="1292552"/>
            <a:ext cx="3914162" cy="4434843"/>
            <a:chOff x="6846276" y="861682"/>
            <a:chExt cx="3914162" cy="4434843"/>
          </a:xfrm>
          <a:solidFill>
            <a:schemeClr val="bg1"/>
          </a:solidFill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A3B1E61-9A6E-0FCF-DEF2-014414D783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46276" y="861682"/>
              <a:ext cx="3890121" cy="3900096"/>
            </a:xfrm>
            <a:prstGeom prst="rect">
              <a:avLst/>
            </a:prstGeom>
            <a:grpFill/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1A70D6E-77FE-AD47-6F1E-9272A20F8484}"/>
                </a:ext>
              </a:extLst>
            </p:cNvPr>
            <p:cNvSpPr txBox="1"/>
            <p:nvPr/>
          </p:nvSpPr>
          <p:spPr>
            <a:xfrm>
              <a:off x="6870317" y="5019526"/>
              <a:ext cx="3890121" cy="276999"/>
            </a:xfrm>
            <a:prstGeom prst="rect">
              <a:avLst/>
            </a:prstGeom>
            <a:grp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ar-EG"/>
                <a:t>بريد </a:t>
              </a:r>
              <a:r>
                <a:rPr lang="en-US"/>
                <a:t>iPhone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3DD7110-4D88-70E9-C248-F94837951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6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0075" y="46180"/>
            <a:ext cx="11228037" cy="450663"/>
          </a:xfrm>
        </p:spPr>
        <p:txBody>
          <a:bodyPr/>
          <a:lstStyle/>
          <a:p>
            <a:r>
              <a:rPr lang="ar-EG" dirty="0"/>
              <a:t>بنية رسائل البريد الإلكتروني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D94CF0-7AF4-9841-9853-C57D1C2922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32" r="21790" b="3148"/>
          <a:stretch/>
        </p:blipFill>
        <p:spPr>
          <a:xfrm>
            <a:off x="67310" y="1393393"/>
            <a:ext cx="4969494" cy="3931200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824CADD-4E7A-3441-9B10-9EB05AE7EC9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446643" y="974035"/>
            <a:ext cx="6202018" cy="5275247"/>
          </a:xfrm>
        </p:spPr>
        <p:txBody>
          <a:bodyPr/>
          <a:lstStyle/>
          <a:p>
            <a:r>
              <a:rPr lang="ar-EG" sz="2000" dirty="0">
                <a:solidFill>
                  <a:schemeClr val="accent1"/>
                </a:solidFill>
              </a:rPr>
              <a:t>المغلف</a:t>
            </a:r>
            <a:r>
              <a:rPr lang="ar-EG" sz="2000" dirty="0"/>
              <a:t> – المعلومات المصاحبة للرسالة أثناء النقل، بما في ذلك العنوان (العناوين) المرسل إليه، وعنوان الإرجاع الذي يمكن إرسال تقارير الخطأ أو الفشل إليه</a:t>
            </a:r>
          </a:p>
          <a:p>
            <a:r>
              <a:rPr lang="ar-EG" sz="2000" dirty="0">
                <a:solidFill>
                  <a:schemeClr val="accent1"/>
                </a:solidFill>
              </a:rPr>
              <a:t>رأس الرسالة</a:t>
            </a:r>
            <a:r>
              <a:rPr lang="ar-EG" sz="2000" dirty="0"/>
              <a:t> – سلسلة من الحقول المنظمة باسم الرأس مثل "من:"</a:t>
            </a:r>
            <a:r>
              <a:rPr lang="en-US" sz="2000" dirty="0"/>
              <a:t> </a:t>
            </a:r>
            <a:r>
              <a:rPr lang="ar-EG" sz="2000" dirty="0"/>
              <a:t>"إلى:" أو "الموضوع:" متبوعة بمحتويات الرأس</a:t>
            </a:r>
          </a:p>
          <a:p>
            <a:pPr lvl="1"/>
            <a:r>
              <a:rPr lang="ar-EG" sz="2000" dirty="0"/>
              <a:t>التنسيق الحر، مثل الموضوع:</a:t>
            </a:r>
          </a:p>
          <a:p>
            <a:pPr lvl="1"/>
            <a:r>
              <a:rPr lang="ar-EG" sz="2000" dirty="0"/>
              <a:t>التنسيق الثابت، مثل "التاريخ:" و"معرف الرسالة:"</a:t>
            </a:r>
          </a:p>
          <a:p>
            <a:pPr lvl="1"/>
            <a:r>
              <a:rPr lang="ar-EG" sz="2000" dirty="0"/>
              <a:t>مجموعة من التنسيق الثابت والتنسيق الحر، مثل "إلى:" و"من:" و"نسخة": مع عناوين بتنسيق ثابت مع نص تعليق بتنسيق حر</a:t>
            </a:r>
          </a:p>
          <a:p>
            <a:r>
              <a:rPr lang="ar-EG" sz="2000" dirty="0">
                <a:solidFill>
                  <a:schemeClr val="accent1"/>
                </a:solidFill>
              </a:rPr>
              <a:t>نص الرسالة</a:t>
            </a:r>
            <a:r>
              <a:rPr lang="ar-EG" sz="2000" dirty="0"/>
              <a:t> – محتويات الرسالة، التي قد تكون نصًا غير منسق، أو قد تكون جزءًا أو أكثر من أجزاء امتدادات البريد الإلكتروني متعدد الأغراض </a:t>
            </a:r>
            <a:r>
              <a:rPr lang="en-US" sz="2000" dirty="0"/>
              <a:t>MIME</a:t>
            </a:r>
            <a:r>
              <a:rPr lang="ar-EG" sz="2000" dirty="0"/>
              <a:t> المنسقة أو المشفرة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F60F5CA-AA0E-4D42-AB4E-1309B31D9635}"/>
              </a:ext>
            </a:extLst>
          </p:cNvPr>
          <p:cNvSpPr txBox="1">
            <a:spLocks/>
          </p:cNvSpPr>
          <p:nvPr/>
        </p:nvSpPr>
        <p:spPr>
          <a:xfrm>
            <a:off x="359181" y="5460370"/>
            <a:ext cx="4581939" cy="75158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r" defTabSz="457200" rtl="1" eaLnBrk="0" fontAlgn="base" hangingPunct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98513" indent="-341313" algn="r" defTabSz="457200" rtl="1" eaLnBrk="0" fontAlgn="base" hangingPunct="0">
              <a:spcBef>
                <a:spcPts val="5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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55713" indent="-341313" algn="r" defTabSz="457200" rtl="1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ar-EG" sz="2000" dirty="0"/>
              <a:t>راجع تدويل عناوين البريد الإلكتروني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 :EAI</a:t>
            </a:r>
            <a:r>
              <a:rPr lang="ar-EG" sz="2000" dirty="0">
                <a:hlinkClick r:id="rId4"/>
              </a:rPr>
              <a:t>نظرة عامة فنية</a:t>
            </a:r>
            <a:r>
              <a:rPr lang="ar-EG" sz="2000" dirty="0"/>
              <a:t> للحصول على التفاصيل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E9A59C-7837-D595-6475-B33BF4A74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19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10075" y="46180"/>
            <a:ext cx="11247915" cy="450663"/>
          </a:xfrm>
        </p:spPr>
        <p:txBody>
          <a:bodyPr/>
          <a:lstStyle/>
          <a:p>
            <a:r>
              <a:rPr lang="ar-EG" dirty="0"/>
              <a:t>أنظمة البريد الإلكتروني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14A1BF-7739-7C46-90AA-80A50EE2A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7" r="4665"/>
          <a:stretch/>
        </p:blipFill>
        <p:spPr>
          <a:xfrm>
            <a:off x="132392" y="1274430"/>
            <a:ext cx="4683367" cy="3402500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F1808436-F257-AE4A-9742-7FF8BBC6ADD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208104" y="929390"/>
            <a:ext cx="6460435" cy="5411449"/>
          </a:xfrm>
        </p:spPr>
        <p:txBody>
          <a:bodyPr/>
          <a:lstStyle/>
          <a:p>
            <a:r>
              <a:rPr lang="en-US" sz="2000" dirty="0">
                <a:solidFill>
                  <a:schemeClr val="accent1"/>
                </a:solidFill>
              </a:rPr>
              <a:t>MUA</a:t>
            </a:r>
            <a:r>
              <a:rPr lang="ar-EG" sz="2000" dirty="0"/>
              <a:t> – وكيل مستخدم البريد – برنامج عميل يستخدمه الشخص لإرسال البريد واستلامه وإدارته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MSA</a:t>
            </a:r>
            <a:r>
              <a:rPr lang="ar-EG" sz="2000" dirty="0"/>
              <a:t> – وكيل إرسال البريد – برنامج خادم يتلقى البريد من </a:t>
            </a:r>
            <a:r>
              <a:rPr lang="en-US" sz="2000" dirty="0"/>
              <a:t>MUA</a:t>
            </a:r>
            <a:r>
              <a:rPr lang="ar-EG" sz="2000" dirty="0"/>
              <a:t> ويقوم بإعداده للإرسال والتسليم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MTA</a:t>
            </a:r>
            <a:r>
              <a:rPr lang="ar-EG" sz="2000" dirty="0"/>
              <a:t> – وكيل نقل البريد – برنامج خادم يرسل ويستقبل البريد من وإلى مضيفي الإنترنت الآخرين.</a:t>
            </a:r>
            <a:r>
              <a:rPr lang="en-US" sz="2000" dirty="0"/>
              <a:t> </a:t>
            </a:r>
            <a:r>
              <a:rPr lang="ar-EG" sz="2000" dirty="0"/>
              <a:t>وقد يتلقى </a:t>
            </a:r>
            <a:r>
              <a:rPr lang="en-US" sz="2000" dirty="0"/>
              <a:t>MTA</a:t>
            </a:r>
            <a:r>
              <a:rPr lang="ar-EG" sz="2000" dirty="0"/>
              <a:t> بريدًا من </a:t>
            </a:r>
            <a:r>
              <a:rPr lang="en-US" sz="2000" dirty="0"/>
              <a:t>MSA</a:t>
            </a:r>
            <a:r>
              <a:rPr lang="ar-EG" sz="2000" dirty="0"/>
              <a:t> و/أو يقوم بتسليم البريد إلى </a:t>
            </a:r>
            <a:r>
              <a:rPr lang="en-US" sz="2000" dirty="0"/>
              <a:t>MDA</a:t>
            </a:r>
            <a:r>
              <a:rPr lang="ar-EG" sz="2000" dirty="0"/>
              <a:t>.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MDA</a:t>
            </a:r>
            <a:r>
              <a:rPr lang="ar-EG" sz="2000" dirty="0"/>
              <a:t> – وكيل تسليم البريد – برنامج خادم يتعامل مع البريد الوارد ويخزنه عادةً في صندوق بريد أو مجلد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19EAA06-AF0C-9241-B82B-DA05372D043F}"/>
              </a:ext>
            </a:extLst>
          </p:cNvPr>
          <p:cNvSpPr txBox="1">
            <a:spLocks/>
          </p:cNvSpPr>
          <p:nvPr/>
        </p:nvSpPr>
        <p:spPr>
          <a:xfrm>
            <a:off x="420623" y="4919871"/>
            <a:ext cx="11247915" cy="96377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r" defTabSz="457200" rtl="1" eaLnBrk="0" fontAlgn="base" hangingPunct="0">
              <a:spcBef>
                <a:spcPts val="2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Char char="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98513" indent="-341313" algn="r" defTabSz="457200" rtl="1" eaLnBrk="0" fontAlgn="base" hangingPunct="0">
              <a:spcBef>
                <a:spcPts val="500"/>
              </a:spcBef>
              <a:spcAft>
                <a:spcPct val="0"/>
              </a:spcAft>
              <a:buSzPct val="75000"/>
              <a:buFont typeface="Wingdings" panose="05000000000000000000" pitchFamily="2" charset="2"/>
              <a:buChar char="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255713" indent="-341313" algn="r" defTabSz="457200" rtl="1" eaLnBrk="0" fontAlgn="base" hangingPunct="0"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457200" rtl="1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9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457200" rtl="1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ar-EG" sz="2000" dirty="0"/>
              <a:t>يقوم هؤلاء الوكلاء بالإنشاء والمعالجة لمغلف البريد الإلكتروني ورأس الرسالة ونص الرسالة ويحتاجون إلى التحسين للتعامل مع نص </a:t>
            </a:r>
            <a:r>
              <a:rPr lang="en-US" sz="2000" dirty="0"/>
              <a:t>Unicode</a:t>
            </a:r>
            <a:r>
              <a:rPr lang="ar-EG" sz="2000" dirty="0"/>
              <a:t> بتنسيق </a:t>
            </a:r>
            <a:r>
              <a:rPr lang="en-US" sz="2000" dirty="0"/>
              <a:t>UTF8</a:t>
            </a:r>
            <a:r>
              <a:rPr lang="ar-EG" sz="2000" dirty="0"/>
              <a:t> لدعم </a:t>
            </a:r>
            <a:r>
              <a:rPr lang="en-US" sz="2000" dirty="0"/>
              <a:t>EAI</a:t>
            </a:r>
            <a:r>
              <a:rPr lang="ar-EG" sz="2000" dirty="0"/>
              <a:t>.</a:t>
            </a:r>
            <a:r>
              <a:rPr lang="en-US" sz="2000" dirty="0"/>
              <a:t> </a:t>
            </a:r>
            <a:r>
              <a:rPr lang="ar-EG" sz="2000" dirty="0"/>
              <a:t>راجع تدويل عناوين البريد الإلكتروني </a:t>
            </a:r>
            <a:r>
              <a:rPr lang="en-US" sz="2000" dirty="0">
                <a:hlinkClick r:id="rId4"/>
              </a:rPr>
              <a:t> :EAI</a:t>
            </a:r>
            <a:r>
              <a:rPr lang="ar-EG" sz="2000" dirty="0">
                <a:hlinkClick r:id="rId4"/>
              </a:rPr>
              <a:t>نظرة عامة فنية</a:t>
            </a:r>
            <a:r>
              <a:rPr lang="ar-EG" sz="2000" dirty="0"/>
              <a:t> للحصول على التفاصيل.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5737DC-DCD9-DB0D-56A5-E75F6F3092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0" y="32733"/>
            <a:ext cx="1241861" cy="5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87221"/>
      </p:ext>
    </p:extLst>
  </p:cSld>
  <p:clrMapOvr>
    <a:masterClrMapping/>
  </p:clrMapOvr>
</p:sld>
</file>

<file path=ppt/theme/theme1.xml><?xml version="1.0" encoding="utf-8"?>
<a:theme xmlns:a="http://schemas.openxmlformats.org/drawingml/2006/main" name="ICANN PPT_Arial_16x9_June 2017_potx">
  <a:themeElements>
    <a:clrScheme name="ICANN PPT Colors">
      <a:dk1>
        <a:srgbClr val="0A1F24"/>
      </a:dk1>
      <a:lt1>
        <a:sysClr val="window" lastClr="FFFFFF"/>
      </a:lt1>
      <a:dk2>
        <a:srgbClr val="1A87C9"/>
      </a:dk2>
      <a:lt2>
        <a:srgbClr val="EEECE1"/>
      </a:lt2>
      <a:accent1>
        <a:srgbClr val="1A87C9"/>
      </a:accent1>
      <a:accent2>
        <a:srgbClr val="0D436C"/>
      </a:accent2>
      <a:accent3>
        <a:srgbClr val="1B6F74"/>
      </a:accent3>
      <a:accent4>
        <a:srgbClr val="EA903A"/>
      </a:accent4>
      <a:accent5>
        <a:srgbClr val="DB6033"/>
      </a:accent5>
      <a:accent6>
        <a:srgbClr val="1768B1"/>
      </a:accent6>
      <a:hlink>
        <a:srgbClr val="1D98D3"/>
      </a:hlink>
      <a:folHlink>
        <a:srgbClr val="427BB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dirty="0" err="1" smtClean="0">
            <a:cs typeface="Source Sans Pro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PT-Presentation-26072017" id="{AA49E00F-9AA3-F742-AFFA-5D348C96265D}" vid="{0A417597-D941-CA49-AF8B-3E3E6D22B1F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41587</TotalTime>
  <Words>3201</Words>
  <Application>Microsoft Macintosh PowerPoint</Application>
  <PresentationFormat>Widescreen</PresentationFormat>
  <Paragraphs>323</Paragraphs>
  <Slides>47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3" baseType="lpstr">
      <vt:lpstr>Arial</vt:lpstr>
      <vt:lpstr>Arial Regular</vt:lpstr>
      <vt:lpstr>Calibri</vt:lpstr>
      <vt:lpstr>Source Sans Pro Light</vt:lpstr>
      <vt:lpstr>Wingdings</vt:lpstr>
      <vt:lpstr>ICANN PPT_Arial_16x9_June 2017_potx</vt:lpstr>
      <vt:lpstr>دعم عناوين البريد الإلكتروني المدوّلة (EAI) في خوادم البريد الإلكتروني</vt:lpstr>
      <vt:lpstr>مقدمة إلى تدويل عناوين البريد الإلكتروني </vt:lpstr>
      <vt:lpstr>القبول الشامل لأسماء النطاقات وعناوين البريد الإلكتروني</vt:lpstr>
      <vt:lpstr>فئات أسماء النطاقات وعناوين البريد الإلكتروني</vt:lpstr>
      <vt:lpstr>دعم EAI في البريد الإلكتروني ضمن نطاقات gTLD</vt:lpstr>
      <vt:lpstr>دعم EAI في البرامج والخدمات الرئيسية</vt:lpstr>
      <vt:lpstr>دعم EAI في البرامج والخدمات الرئيسية</vt:lpstr>
      <vt:lpstr>بنية رسائل البريد الإلكتروني</vt:lpstr>
      <vt:lpstr>أنظمة البريد الإلكتروني</vt:lpstr>
      <vt:lpstr>أمثلة على مكونات البريد الإلكتروني</vt:lpstr>
      <vt:lpstr>أمثلة على مكونات البريد الإلكتروني</vt:lpstr>
      <vt:lpstr>تدويل عناوين البريد الإلكتروني </vt:lpstr>
      <vt:lpstr>مستويات تنفيذ EAI</vt:lpstr>
      <vt:lpstr>اختبار قصير</vt:lpstr>
      <vt:lpstr>اختبار قصير 1</vt:lpstr>
      <vt:lpstr>اختبار قصير 2</vt:lpstr>
      <vt:lpstr>تكوين EAI</vt:lpstr>
      <vt:lpstr>المتطلبات الأساسية لإعداد EAI</vt:lpstr>
      <vt:lpstr>البريد الإلكتروني: كيفية العثور على خادم الوجهة </vt:lpstr>
      <vt:lpstr>تغييرات بروتوكول البريد الإلكتروني لـ EAI</vt:lpstr>
      <vt:lpstr>مثال SMTPUTF8</vt:lpstr>
      <vt:lpstr>مثال SMTPUTF8</vt:lpstr>
      <vt:lpstr>مسار تسليم البريد الإلكتروني </vt:lpstr>
      <vt:lpstr>اعتبارات مسار تسليم البريد الإلكتروني </vt:lpstr>
      <vt:lpstr>تغييرات البروتوكول، اعتبارات مسار التسليم</vt:lpstr>
      <vt:lpstr>تغييرات البروتوكول، اعتبارات مسار التسليم</vt:lpstr>
      <vt:lpstr>اعتبارات إضافية</vt:lpstr>
      <vt:lpstr>دعم EAI عن طريق أدوات وخدمات البريد الإلكتروني</vt:lpstr>
      <vt:lpstr>دعم EAI عن طريق أدوات وخدمات البريد الإلكتروني</vt:lpstr>
      <vt:lpstr>اختبار قصير</vt:lpstr>
      <vt:lpstr>اختبار قصير 3</vt:lpstr>
      <vt:lpstr>اختبار قصير 4</vt:lpstr>
      <vt:lpstr>اعتبارات لأسماء صناديق البريد باستخدام EAI </vt:lpstr>
      <vt:lpstr>اعتبارات لأسماء صناديق البريد باستخدام EAI </vt:lpstr>
      <vt:lpstr>اعتبارات لأسماء صناديق البريد باستخدام EAI </vt:lpstr>
      <vt:lpstr>اعتبارات لأسماء صناديق البريد باستخدام EAI </vt:lpstr>
      <vt:lpstr>اعتبارات لأسماء صناديق البريد باستخدام EAI </vt:lpstr>
      <vt:lpstr>اختبار قصير</vt:lpstr>
      <vt:lpstr>اختبار قصير 5</vt:lpstr>
      <vt:lpstr>هل تطبيقات البرامج لديك جاهزة للقبول الشامل؟</vt:lpstr>
      <vt:lpstr>فحص EAI</vt:lpstr>
      <vt:lpstr>رحلة ICANN نحو الجاهزية للقبول الشامل UA – النموذج</vt:lpstr>
      <vt:lpstr>الخطوات التالية ودعم المجتمع</vt:lpstr>
      <vt:lpstr>شارك!</vt:lpstr>
      <vt:lpstr>شارك!</vt:lpstr>
      <vt:lpstr>بعض المواد ذات الصلة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Insert Title Here (150 character limit)</dc:title>
  <dc:creator>Julio Polito</dc:creator>
  <cp:lastModifiedBy>Elif Mantarcı</cp:lastModifiedBy>
  <cp:revision>464</cp:revision>
  <cp:lastPrinted>2018-09-21T10:58:18Z</cp:lastPrinted>
  <dcterms:created xsi:type="dcterms:W3CDTF">2017-05-30T19:34:46Z</dcterms:created>
  <dcterms:modified xsi:type="dcterms:W3CDTF">2024-02-22T14:57:41Z</dcterms:modified>
</cp:coreProperties>
</file>