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385" r:id="rId2"/>
    <p:sldId id="833" r:id="rId3"/>
    <p:sldId id="822" r:id="rId4"/>
    <p:sldId id="807" r:id="rId5"/>
    <p:sldId id="1336" r:id="rId6"/>
    <p:sldId id="825" r:id="rId7"/>
    <p:sldId id="1340" r:id="rId8"/>
    <p:sldId id="1337" r:id="rId9"/>
    <p:sldId id="824" r:id="rId10"/>
    <p:sldId id="1393" r:id="rId11"/>
    <p:sldId id="1394" r:id="rId12"/>
    <p:sldId id="826" r:id="rId13"/>
    <p:sldId id="827" r:id="rId14"/>
    <p:sldId id="837" r:id="rId15"/>
    <p:sldId id="839" r:id="rId16"/>
    <p:sldId id="843" r:id="rId17"/>
    <p:sldId id="595" r:id="rId18"/>
    <p:sldId id="821" r:id="rId19"/>
    <p:sldId id="274" r:id="rId20"/>
    <p:sldId id="594" r:id="rId21"/>
    <p:sldId id="596" r:id="rId22"/>
    <p:sldId id="597" r:id="rId23"/>
    <p:sldId id="276" r:id="rId24"/>
    <p:sldId id="280" r:id="rId25"/>
    <p:sldId id="598" r:id="rId26"/>
    <p:sldId id="599" r:id="rId27"/>
    <p:sldId id="600" r:id="rId28"/>
    <p:sldId id="828" r:id="rId29"/>
    <p:sldId id="848" r:id="rId30"/>
    <p:sldId id="840" r:id="rId31"/>
    <p:sldId id="841" r:id="rId32"/>
    <p:sldId id="842" r:id="rId33"/>
    <p:sldId id="830" r:id="rId34"/>
    <p:sldId id="831" r:id="rId35"/>
    <p:sldId id="834" r:id="rId36"/>
    <p:sldId id="835" r:id="rId37"/>
    <p:sldId id="836" r:id="rId38"/>
    <p:sldId id="845" r:id="rId39"/>
    <p:sldId id="844" r:id="rId40"/>
    <p:sldId id="613" r:id="rId41"/>
    <p:sldId id="856" r:id="rId42"/>
    <p:sldId id="829" r:id="rId43"/>
    <p:sldId id="1335" r:id="rId44"/>
    <p:sldId id="846" r:id="rId45"/>
    <p:sldId id="789" r:id="rId46"/>
    <p:sldId id="818" r:id="rId47"/>
    <p:sldId id="756" r:id="rId4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16">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300"/>
    <a:srgbClr val="FF540B"/>
    <a:srgbClr val="E7C4F0"/>
    <a:srgbClr val="FF6610"/>
    <a:srgbClr val="0432FF"/>
    <a:srgbClr val="FF8AD8"/>
    <a:srgbClr val="ECA5E8"/>
    <a:srgbClr val="00FD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834" autoAdjust="0"/>
    <p:restoredTop sz="94953" autoAdjust="0"/>
  </p:normalViewPr>
  <p:slideViewPr>
    <p:cSldViewPr snapToGrid="0" snapToObjects="1">
      <p:cViewPr varScale="1">
        <p:scale>
          <a:sx n="59" d="100"/>
          <a:sy n="59" d="100"/>
        </p:scale>
        <p:origin x="200" y="1976"/>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72"/>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C3BA92D-39A2-2447-98CF-2DF05A9C53A0}" type="datetimeFigureOut">
              <a:rPr lang="en-US"/>
              <a:pPr>
                <a:defRPr/>
              </a:pPr>
              <a:t>2/22/24</a:t>
            </a:fld>
            <a:endParaRPr lang="es-MX"/>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599D66-0892-7B4D-9632-179EA01D3B9F}" type="slidenum">
              <a:rPr lang="en-US"/>
              <a:pPr>
                <a:defRPr/>
              </a:pPr>
              <a:t>‹#›</a:t>
            </a:fld>
            <a:endParaRPr lang="es-MX"/>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C16DC3C-9EF4-4046-BA7B-3B921F68FE0B}" type="datetimeFigureOut">
              <a:rPr lang="en-US"/>
              <a:pPr>
                <a:defRPr/>
              </a:pPr>
              <a:t>2/22/24</a:t>
            </a:fld>
            <a:endParaRPr lang="es-MX"/>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987BFE-8429-084B-A384-B0611F07D2CE}" type="slidenum">
              <a:rPr lang="en-US"/>
              <a:pPr>
                <a:defRPr/>
              </a:pPr>
              <a:t>‹#›</a:t>
            </a:fld>
            <a:endParaRPr lang="es-MX"/>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a:t>
            </a:fld>
            <a:endParaRPr lang="es-MX" dirty="0"/>
          </a:p>
        </p:txBody>
      </p:sp>
    </p:spTree>
    <p:extLst>
      <p:ext uri="{BB962C8B-B14F-4D97-AF65-F5344CB8AC3E}">
        <p14:creationId xmlns:p14="http://schemas.microsoft.com/office/powerpoint/2010/main" val="390634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13</a:t>
            </a:fld>
            <a:endParaRPr lang="es-MX"/>
          </a:p>
        </p:txBody>
      </p:sp>
    </p:spTree>
    <p:extLst>
      <p:ext uri="{BB962C8B-B14F-4D97-AF65-F5344CB8AC3E}">
        <p14:creationId xmlns:p14="http://schemas.microsoft.com/office/powerpoint/2010/main" val="323743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15</a:t>
            </a:fld>
            <a:endParaRPr lang="es-MX"/>
          </a:p>
        </p:txBody>
      </p:sp>
    </p:spTree>
    <p:extLst>
      <p:ext uri="{BB962C8B-B14F-4D97-AF65-F5344CB8AC3E}">
        <p14:creationId xmlns:p14="http://schemas.microsoft.com/office/powerpoint/2010/main" val="348904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16</a:t>
            </a:fld>
            <a:endParaRPr lang="es-MX"/>
          </a:p>
        </p:txBody>
      </p:sp>
    </p:spTree>
    <p:extLst>
      <p:ext uri="{BB962C8B-B14F-4D97-AF65-F5344CB8AC3E}">
        <p14:creationId xmlns:p14="http://schemas.microsoft.com/office/powerpoint/2010/main" val="46755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18</a:t>
            </a:fld>
            <a:endParaRPr lang="es-MX"/>
          </a:p>
        </p:txBody>
      </p:sp>
    </p:spTree>
    <p:extLst>
      <p:ext uri="{BB962C8B-B14F-4D97-AF65-F5344CB8AC3E}">
        <p14:creationId xmlns:p14="http://schemas.microsoft.com/office/powerpoint/2010/main" val="274745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29</a:t>
            </a:fld>
            <a:endParaRPr lang="es-MX"/>
          </a:p>
        </p:txBody>
      </p:sp>
    </p:spTree>
    <p:extLst>
      <p:ext uri="{BB962C8B-B14F-4D97-AF65-F5344CB8AC3E}">
        <p14:creationId xmlns:p14="http://schemas.microsoft.com/office/powerpoint/2010/main" val="338104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31</a:t>
            </a:fld>
            <a:endParaRPr lang="es-MX"/>
          </a:p>
        </p:txBody>
      </p:sp>
    </p:spTree>
    <p:extLst>
      <p:ext uri="{BB962C8B-B14F-4D97-AF65-F5344CB8AC3E}">
        <p14:creationId xmlns:p14="http://schemas.microsoft.com/office/powerpoint/2010/main" val="26454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32</a:t>
            </a:fld>
            <a:endParaRPr lang="es-MX"/>
          </a:p>
        </p:txBody>
      </p:sp>
    </p:spTree>
    <p:extLst>
      <p:ext uri="{BB962C8B-B14F-4D97-AF65-F5344CB8AC3E}">
        <p14:creationId xmlns:p14="http://schemas.microsoft.com/office/powerpoint/2010/main" val="102902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34</a:t>
            </a:fld>
            <a:endParaRPr lang="es-MX"/>
          </a:p>
        </p:txBody>
      </p:sp>
    </p:spTree>
    <p:extLst>
      <p:ext uri="{BB962C8B-B14F-4D97-AF65-F5344CB8AC3E}">
        <p14:creationId xmlns:p14="http://schemas.microsoft.com/office/powerpoint/2010/main" val="58906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35</a:t>
            </a:fld>
            <a:endParaRPr lang="es-MX"/>
          </a:p>
        </p:txBody>
      </p:sp>
    </p:spTree>
    <p:extLst>
      <p:ext uri="{BB962C8B-B14F-4D97-AF65-F5344CB8AC3E}">
        <p14:creationId xmlns:p14="http://schemas.microsoft.com/office/powerpoint/2010/main" val="342103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36</a:t>
            </a:fld>
            <a:endParaRPr lang="es-MX"/>
          </a:p>
        </p:txBody>
      </p:sp>
    </p:spTree>
    <p:extLst>
      <p:ext uri="{BB962C8B-B14F-4D97-AF65-F5344CB8AC3E}">
        <p14:creationId xmlns:p14="http://schemas.microsoft.com/office/powerpoint/2010/main" val="81157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a:t>
            </a:fld>
            <a:endParaRPr lang="es-MX"/>
          </a:p>
        </p:txBody>
      </p:sp>
    </p:spTree>
    <p:extLst>
      <p:ext uri="{BB962C8B-B14F-4D97-AF65-F5344CB8AC3E}">
        <p14:creationId xmlns:p14="http://schemas.microsoft.com/office/powerpoint/2010/main" val="180155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37</a:t>
            </a:fld>
            <a:endParaRPr lang="es-MX"/>
          </a:p>
        </p:txBody>
      </p:sp>
    </p:spTree>
    <p:extLst>
      <p:ext uri="{BB962C8B-B14F-4D97-AF65-F5344CB8AC3E}">
        <p14:creationId xmlns:p14="http://schemas.microsoft.com/office/powerpoint/2010/main" val="310257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39</a:t>
            </a:fld>
            <a:endParaRPr lang="es-MX"/>
          </a:p>
        </p:txBody>
      </p:sp>
    </p:spTree>
    <p:extLst>
      <p:ext uri="{BB962C8B-B14F-4D97-AF65-F5344CB8AC3E}">
        <p14:creationId xmlns:p14="http://schemas.microsoft.com/office/powerpoint/2010/main" val="97087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42</a:t>
            </a:fld>
            <a:endParaRPr lang="es-MX"/>
          </a:p>
        </p:txBody>
      </p:sp>
    </p:spTree>
    <p:extLst>
      <p:ext uri="{BB962C8B-B14F-4D97-AF65-F5344CB8AC3E}">
        <p14:creationId xmlns:p14="http://schemas.microsoft.com/office/powerpoint/2010/main" val="707212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43</a:t>
            </a:fld>
            <a:endParaRPr lang="es-MX"/>
          </a:p>
        </p:txBody>
      </p:sp>
    </p:spTree>
    <p:extLst>
      <p:ext uri="{BB962C8B-B14F-4D97-AF65-F5344CB8AC3E}">
        <p14:creationId xmlns:p14="http://schemas.microsoft.com/office/powerpoint/2010/main" val="3184717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45</a:t>
            </a:fld>
            <a:endParaRPr lang="es-MX"/>
          </a:p>
        </p:txBody>
      </p:sp>
    </p:spTree>
    <p:extLst>
      <p:ext uri="{BB962C8B-B14F-4D97-AF65-F5344CB8AC3E}">
        <p14:creationId xmlns:p14="http://schemas.microsoft.com/office/powerpoint/2010/main" val="2151071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46</a:t>
            </a:fld>
            <a:endParaRPr lang="es-MX"/>
          </a:p>
        </p:txBody>
      </p:sp>
    </p:spTree>
    <p:extLst>
      <p:ext uri="{BB962C8B-B14F-4D97-AF65-F5344CB8AC3E}">
        <p14:creationId xmlns:p14="http://schemas.microsoft.com/office/powerpoint/2010/main" val="83994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47</a:t>
            </a:fld>
            <a:endParaRPr lang="es-MX"/>
          </a:p>
        </p:txBody>
      </p:sp>
    </p:spTree>
    <p:extLst>
      <p:ext uri="{BB962C8B-B14F-4D97-AF65-F5344CB8AC3E}">
        <p14:creationId xmlns:p14="http://schemas.microsoft.com/office/powerpoint/2010/main" val="126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s-MX"/>
          </a:p>
        </p:txBody>
      </p:sp>
    </p:spTree>
    <p:extLst>
      <p:ext uri="{BB962C8B-B14F-4D97-AF65-F5344CB8AC3E}">
        <p14:creationId xmlns:p14="http://schemas.microsoft.com/office/powerpoint/2010/main" val="46378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7</a:t>
            </a:fld>
            <a:endParaRPr lang="es-MX"/>
          </a:p>
        </p:txBody>
      </p:sp>
    </p:spTree>
    <p:extLst>
      <p:ext uri="{BB962C8B-B14F-4D97-AF65-F5344CB8AC3E}">
        <p14:creationId xmlns:p14="http://schemas.microsoft.com/office/powerpoint/2010/main" val="325444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8</a:t>
            </a:fld>
            <a:endParaRPr lang="es-MX"/>
          </a:p>
        </p:txBody>
      </p:sp>
    </p:spTree>
    <p:extLst>
      <p:ext uri="{BB962C8B-B14F-4D97-AF65-F5344CB8AC3E}">
        <p14:creationId xmlns:p14="http://schemas.microsoft.com/office/powerpoint/2010/main" val="101521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9</a:t>
            </a:fld>
            <a:endParaRPr lang="es-MX"/>
          </a:p>
        </p:txBody>
      </p:sp>
    </p:spTree>
    <p:extLst>
      <p:ext uri="{BB962C8B-B14F-4D97-AF65-F5344CB8AC3E}">
        <p14:creationId xmlns:p14="http://schemas.microsoft.com/office/powerpoint/2010/main" val="282424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2118052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11</a:t>
            </a:fld>
            <a:endParaRPr lang="en-US"/>
          </a:p>
        </p:txBody>
      </p:sp>
    </p:spTree>
    <p:extLst>
      <p:ext uri="{BB962C8B-B14F-4D97-AF65-F5344CB8AC3E}">
        <p14:creationId xmlns:p14="http://schemas.microsoft.com/office/powerpoint/2010/main" val="196726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12</a:t>
            </a:fld>
            <a:endParaRPr lang="es-MX"/>
          </a:p>
        </p:txBody>
      </p:sp>
    </p:spTree>
    <p:extLst>
      <p:ext uri="{BB962C8B-B14F-4D97-AF65-F5344CB8AC3E}">
        <p14:creationId xmlns:p14="http://schemas.microsoft.com/office/powerpoint/2010/main" val="315517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3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10075" b="8780"/>
          <a:stretch>
            <a:fillRect/>
          </a:stretch>
        </p:blipFill>
        <p:spPr bwMode="auto">
          <a:xfrm>
            <a:off x="0" y="684213"/>
            <a:ext cx="121920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790575"/>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75245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8972" b="7826"/>
          <a:stretch>
            <a:fillRect/>
          </a:stretch>
        </p:blipFill>
        <p:spPr bwMode="auto">
          <a:xfrm>
            <a:off x="0" y="654050"/>
            <a:ext cx="121920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691183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
            <a:ext cx="121920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52DD39C1-3288-AE45-850A-6FEE846E69CD}"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pic>
        <p:nvPicPr>
          <p:cNvPr id="7" name="Picture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9"/>
          <p:cNvSpPr>
            <a:spLocks noGrp="1"/>
          </p:cNvSpPr>
          <p:nvPr>
            <p:ph type="title"/>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8259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0554D260-09A2-C346-B587-68DA3B8C08EC}"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7" name="Oval 6"/>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3"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30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5CF14DEB-0AEB-9444-BC82-23E8FF7C4393}"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8614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5AED5BC1-9329-5949-B329-EFF219C4B0CB}"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9" name="Straight Connector 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510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54F10749-14D1-A148-9830-ACCA17085CD1}"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450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DC94C3F9-D749-8741-A45B-924F0DF4CE99}"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3978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FEB19BCC-07AF-7F42-B07B-2F40A4E2A35F}"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396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871A671E-99B4-2147-BD8D-277064DA0D3A}"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3219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pic>
        <p:nvPicPr>
          <p:cNvPr id="8"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8325" y="5194300"/>
            <a:ext cx="11890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7" name="Text Placeholder 4"/>
          <p:cNvSpPr>
            <a:spLocks noGrp="1"/>
          </p:cNvSpPr>
          <p:nvPr>
            <p:ph type="body" sz="quarter" idx="1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9" name="Text Placeholder 4"/>
          <p:cNvSpPr>
            <a:spLocks noGrp="1"/>
          </p:cNvSpPr>
          <p:nvPr>
            <p:ph type="body" sz="quarter" idx="12"/>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5" name="Text Placeholder 4"/>
          <p:cNvSpPr>
            <a:spLocks noGrp="1"/>
          </p:cNvSpPr>
          <p:nvPr>
            <p:ph type="body" sz="quarter" idx="13"/>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00456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A6CE8A68-E057-F241-A034-0C9CFC73D8B6}"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89892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2301BEB7-66D7-7248-AA67-65F693F8917D}"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550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80D1F99C-4C57-AD4A-B83E-F8DB40856E94}"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483281"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4"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5"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6"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7"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8"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9"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80"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81"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82"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8730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C1EBC6CA-5C84-1442-9583-11B221DD6412}"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09176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144AAE32-7264-3743-857B-D2FA7F32B42B}"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56017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AF1FC29B-B37F-8C41-9806-1013A8A9303C}"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06866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C5322009-43DD-DB49-85F7-1D79142669CF}"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9657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3058D8A7-14BF-E444-BECE-C22BDDC1418C}"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2923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815C72DB-F623-9A4C-A73C-7B337E98EF59}"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98200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F0426D6A-B029-1F4C-A309-2E28B96017AE}"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3"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4"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5"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6"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7"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8"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9"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0"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1"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16632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738" y="5194300"/>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7" name="Text Placeholder 4"/>
          <p:cNvSpPr>
            <a:spLocks noGrp="1"/>
          </p:cNvSpPr>
          <p:nvPr>
            <p:ph type="body" sz="quarter" idx="1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9" name="Text Placeholder 4"/>
          <p:cNvSpPr>
            <a:spLocks noGrp="1"/>
          </p:cNvSpPr>
          <p:nvPr>
            <p:ph type="body" sz="quarter" idx="12"/>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3" name="Text Placeholder 4"/>
          <p:cNvSpPr>
            <a:spLocks noGrp="1"/>
          </p:cNvSpPr>
          <p:nvPr>
            <p:ph type="body" sz="quarter" idx="14"/>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0417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C2C4ADD4-141A-5F4A-B269-3B5F8D06088F}"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cxnSp>
        <p:nvCxnSpPr>
          <p:cNvPr id="17" name="Straight Connector 16"/>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2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4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0672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8DF43B24-B4CA-4B4E-AA4F-5B727ED712F0}"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6"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8"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1"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2"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3"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5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93445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EEF44816-E3B8-904A-99F7-E2663A6A2B11}"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25921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A921660E-2F8E-284A-8937-C7DFF6EEFD5D}"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9748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81C3BAE2-6B8C-494F-A33C-FF356A58ECC6}"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55989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72349B9E-8FC8-6244-A479-536D94C77EB9}"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328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A8A03660-456A-CD48-ACF5-EF333D416602}"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098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DD5976C6-987D-9C4B-9F37-251E0868A3A4}"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82136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10"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7E9F5BD9-6157-3244-AFE1-4CD0F76AE7DB}"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3" name="Oval 12"/>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25"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6"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27136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2CD305D1-0577-654E-ABB8-2E51593CF22A}"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179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875213"/>
            <a:ext cx="11890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a:xfrm>
            <a:off x="18256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p:cNvCxnSpPr/>
          <p:nvPr userDrawn="1"/>
        </p:nvCxnSpPr>
        <p:spPr>
          <a:xfrm flipH="1">
            <a:off x="0" y="6124575"/>
            <a:ext cx="1793875"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1892300" y="6124575"/>
            <a:ext cx="97218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427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userDrawn="1"/>
        </p:nvSpPr>
        <p:spPr>
          <a:xfrm flipH="1">
            <a:off x="11642725" y="3470275"/>
            <a:ext cx="44450" cy="46038"/>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1849438" y="3552825"/>
            <a:ext cx="0" cy="2530475"/>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1847850" y="3495676"/>
            <a:ext cx="122237" cy="11906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1898650" y="3494088"/>
            <a:ext cx="97155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2"/>
          <p:cNvSpPr>
            <a:spLocks noGrp="1"/>
          </p:cNvSpPr>
          <p:nvPr>
            <p:ph type="title"/>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32" name="Text Placeholder 4"/>
          <p:cNvSpPr>
            <a:spLocks noGrp="1"/>
          </p:cNvSpPr>
          <p:nvPr>
            <p:ph type="body" sz="quarter" idx="10"/>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3" name="Text Placeholder 4"/>
          <p:cNvSpPr>
            <a:spLocks noGrp="1"/>
          </p:cNvSpPr>
          <p:nvPr>
            <p:ph type="body" sz="quarter" idx="1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4"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7"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475497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748E8545-59D8-D14A-8134-A403DDF47825}"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416588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BCF5769F-CD62-9B40-85EA-AE44424A5E43}"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04431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1336C05D-F995-CF43-8620-06B605897C07}"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7790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167515B9-EC6D-3845-B1D9-B50763134CC2}"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65970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88A33BC7-AA53-2245-A37A-66FEE4735445}"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74514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2713"/>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EFD52DEF-68D5-7045-AFC0-F735D5E2457B}"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593961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4" name="Rectangle 3"/>
          <p:cNvSpPr/>
          <p:nvPr userDrawn="1"/>
        </p:nvSpPr>
        <p:spPr>
          <a:xfrm>
            <a:off x="3084513" y="685800"/>
            <a:ext cx="9107487" cy="186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sp>
        <p:nvSpPr>
          <p:cNvPr id="5" name="Text Placeholder 32"/>
          <p:cNvSpPr txBox="1">
            <a:spLocks/>
          </p:cNvSpPr>
          <p:nvPr userDrawn="1"/>
        </p:nvSpPr>
        <p:spPr bwMode="auto">
          <a:xfrm>
            <a:off x="3390900" y="1552575"/>
            <a:ext cx="8801100" cy="330200"/>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eaLnBrk="1" fontAlgn="auto" hangingPunct="1">
              <a:spcBef>
                <a:spcPts val="0"/>
              </a:spcBef>
              <a:spcAft>
                <a:spcPts val="0"/>
              </a:spcAft>
              <a:defRPr/>
            </a:pPr>
            <a:r>
              <a:rPr lang="es-MX" sz="2000">
                <a:solidFill>
                  <a:schemeClr val="bg1"/>
                </a:solidFill>
                <a:latin typeface="+mn-lt"/>
              </a:rPr>
              <a:t>Visiten </a:t>
            </a:r>
            <a:r>
              <a:rPr lang="es-MX" sz="2000" b="1">
                <a:solidFill>
                  <a:schemeClr val="bg1"/>
                </a:solidFill>
                <a:latin typeface="+mn-lt"/>
              </a:rPr>
              <a:t>icann.org</a:t>
            </a:r>
          </a:p>
        </p:txBody>
      </p:sp>
      <p:sp>
        <p:nvSpPr>
          <p:cNvPr id="6" name="Text Placeholder 33"/>
          <p:cNvSpPr txBox="1">
            <a:spLocks/>
          </p:cNvSpPr>
          <p:nvPr userDrawn="1"/>
        </p:nvSpPr>
        <p:spPr bwMode="auto">
          <a:xfrm>
            <a:off x="3390900" y="1049338"/>
            <a:ext cx="6973888" cy="325437"/>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r>
              <a:rPr lang="es-MX" sz="2700" b="1">
                <a:solidFill>
                  <a:schemeClr val="bg1"/>
                </a:solidFill>
                <a:latin typeface="+mn-lt"/>
              </a:rPr>
              <a:t>Gracias. ¿Preguntas?</a:t>
            </a:r>
          </a:p>
        </p:txBody>
      </p:sp>
      <p:sp>
        <p:nvSpPr>
          <p:cNvPr id="7" name="Rectangle 6"/>
          <p:cNvSpPr/>
          <p:nvPr userDrawn="1"/>
        </p:nvSpPr>
        <p:spPr>
          <a:xfrm>
            <a:off x="0" y="685800"/>
            <a:ext cx="2976563" cy="186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pic>
        <p:nvPicPr>
          <p:cNvPr id="8" name="Picture 15" descr="ICANN_Logo_W.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0" y="855663"/>
            <a:ext cx="1962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6"/>
          <p:cNvGrpSpPr>
            <a:grpSpLocks/>
          </p:cNvGrpSpPr>
          <p:nvPr userDrawn="1"/>
        </p:nvGrpSpPr>
        <p:grpSpPr bwMode="auto">
          <a:xfrm>
            <a:off x="3402013" y="4227513"/>
            <a:ext cx="3416300" cy="366712"/>
            <a:chOff x="5325979" y="4715893"/>
            <a:chExt cx="3416667" cy="365760"/>
          </a:xfrm>
        </p:grpSpPr>
        <p:sp>
          <p:nvSpPr>
            <p:cNvPr id="10" name="Text Placeholder 32"/>
            <p:cNvSpPr txBox="1">
              <a:spLocks/>
            </p:cNvSpPr>
            <p:nvPr/>
          </p:nvSpPr>
          <p:spPr>
            <a:xfrm>
              <a:off x="5792754" y="4734894"/>
              <a:ext cx="2949892" cy="3404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3"/>
                </a:rPr>
                <a:t>flickr.com/icann</a:t>
              </a:r>
              <a:endParaRPr lang="es-MX" sz="1400">
                <a:solidFill>
                  <a:srgbClr val="0A304B"/>
                </a:solidFill>
                <a:latin typeface="+mn-lt"/>
                <a:ea typeface="Segoe UI" panose="020B0502040204020203" pitchFamily="34" charset="0"/>
                <a:cs typeface="Arial"/>
              </a:endParaRPr>
            </a:p>
          </p:txBody>
        </p:sp>
        <p:pic>
          <p:nvPicPr>
            <p:cNvPr id="11" name="Picture 18" descr="1420947842_social_style_3_flikr-128.png">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5979" y="471589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1"/>
          <p:cNvGrpSpPr>
            <a:grpSpLocks/>
          </p:cNvGrpSpPr>
          <p:nvPr userDrawn="1"/>
        </p:nvGrpSpPr>
        <p:grpSpPr bwMode="auto">
          <a:xfrm>
            <a:off x="3402013" y="4725988"/>
            <a:ext cx="3636962" cy="366712"/>
            <a:chOff x="1235726" y="5571713"/>
            <a:chExt cx="3636602" cy="365760"/>
          </a:xfrm>
        </p:grpSpPr>
        <p:sp>
          <p:nvSpPr>
            <p:cNvPr id="13" name="Text Placeholder 32"/>
            <p:cNvSpPr txBox="1">
              <a:spLocks/>
            </p:cNvSpPr>
            <p:nvPr/>
          </p:nvSpPr>
          <p:spPr>
            <a:xfrm>
              <a:off x="1702405" y="5592296"/>
              <a:ext cx="3169923" cy="33884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6"/>
                </a:rPr>
                <a:t>linkedin/company/icann</a:t>
              </a:r>
              <a:endParaRPr lang="es-MX" sz="1400">
                <a:solidFill>
                  <a:srgbClr val="0A304B"/>
                </a:solidFill>
                <a:latin typeface="+mn-lt"/>
                <a:ea typeface="Segoe UI" panose="020B0502040204020203" pitchFamily="34" charset="0"/>
                <a:cs typeface="Arial"/>
              </a:endParaRPr>
            </a:p>
          </p:txBody>
        </p:sp>
        <p:pic>
          <p:nvPicPr>
            <p:cNvPr id="14" name="Picture 23"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35726"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4"/>
          <p:cNvGrpSpPr>
            <a:grpSpLocks/>
          </p:cNvGrpSpPr>
          <p:nvPr userDrawn="1"/>
        </p:nvGrpSpPr>
        <p:grpSpPr bwMode="auto">
          <a:xfrm>
            <a:off x="3402013" y="2733675"/>
            <a:ext cx="2809875" cy="366713"/>
            <a:chOff x="1235726" y="3073176"/>
            <a:chExt cx="2809587" cy="365760"/>
          </a:xfrm>
        </p:grpSpPr>
        <p:sp>
          <p:nvSpPr>
            <p:cNvPr id="16" name="Text Placeholder 32"/>
            <p:cNvSpPr txBox="1">
              <a:spLocks/>
            </p:cNvSpPr>
            <p:nvPr/>
          </p:nvSpPr>
          <p:spPr>
            <a:xfrm>
              <a:off x="1702403" y="3093760"/>
              <a:ext cx="2342910" cy="338842"/>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9"/>
                </a:rPr>
                <a:t>@icann</a:t>
              </a:r>
              <a:endParaRPr lang="es-MX" sz="1400">
                <a:solidFill>
                  <a:srgbClr val="0A304B"/>
                </a:solidFill>
                <a:latin typeface="+mn-lt"/>
                <a:ea typeface="Segoe UI" panose="020B0502040204020203" pitchFamily="34" charset="0"/>
                <a:cs typeface="Arial"/>
              </a:endParaRPr>
            </a:p>
          </p:txBody>
        </p:sp>
        <p:pic>
          <p:nvPicPr>
            <p:cNvPr id="17" name="Picture 26" descr="1420948433_social_style_3_twiter-128.png">
              <a:hlinkClick r:id="rId10" action="ppaction://hlinkfile"/>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35726"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27"/>
          <p:cNvGrpSpPr>
            <a:grpSpLocks/>
          </p:cNvGrpSpPr>
          <p:nvPr userDrawn="1"/>
        </p:nvGrpSpPr>
        <p:grpSpPr bwMode="auto">
          <a:xfrm>
            <a:off x="3402013" y="3232150"/>
            <a:ext cx="3730625" cy="365125"/>
            <a:chOff x="1235727" y="3892739"/>
            <a:chExt cx="3730320" cy="365760"/>
          </a:xfrm>
        </p:grpSpPr>
        <p:sp>
          <p:nvSpPr>
            <p:cNvPr id="19" name="Text Placeholder 32"/>
            <p:cNvSpPr txBox="1">
              <a:spLocks/>
            </p:cNvSpPr>
            <p:nvPr/>
          </p:nvSpPr>
          <p:spPr>
            <a:xfrm>
              <a:off x="1702414" y="3913413"/>
              <a:ext cx="326363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12"/>
                </a:rPr>
                <a:t>facebook.com/icannorg </a:t>
              </a:r>
              <a:endParaRPr lang="es-MX" sz="1400">
                <a:solidFill>
                  <a:srgbClr val="0A304B"/>
                </a:solidFill>
                <a:latin typeface="+mn-lt"/>
                <a:ea typeface="Segoe UI" panose="020B0502040204020203" pitchFamily="34" charset="0"/>
                <a:cs typeface="Arial"/>
              </a:endParaRPr>
            </a:p>
          </p:txBody>
        </p:sp>
        <p:pic>
          <p:nvPicPr>
            <p:cNvPr id="20" name="Picture 29" descr="1420948141_social_style_3_facebook-128.png">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35727" y="389273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38"/>
          <p:cNvGrpSpPr>
            <a:grpSpLocks/>
          </p:cNvGrpSpPr>
          <p:nvPr userDrawn="1"/>
        </p:nvGrpSpPr>
        <p:grpSpPr bwMode="auto">
          <a:xfrm>
            <a:off x="3402013" y="3730625"/>
            <a:ext cx="3636962" cy="365125"/>
            <a:chOff x="1235726" y="4721075"/>
            <a:chExt cx="3636602" cy="365760"/>
          </a:xfrm>
        </p:grpSpPr>
        <p:pic>
          <p:nvPicPr>
            <p:cNvPr id="22" name="Picture 39" descr="1420948149_social_style_3_youtube-128.png">
              <a:hlinkClick r:id="rId15" action="ppaction://hlinkfile"/>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35726" y="472107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32"/>
            <p:cNvSpPr txBox="1">
              <a:spLocks/>
            </p:cNvSpPr>
            <p:nvPr/>
          </p:nvSpPr>
          <p:spPr>
            <a:xfrm>
              <a:off x="1702405" y="4735388"/>
              <a:ext cx="316992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17"/>
                </a:rPr>
                <a:t>youtube.com/icannnews</a:t>
              </a:r>
              <a:endParaRPr lang="es-MX" sz="1400">
                <a:solidFill>
                  <a:srgbClr val="0A304B"/>
                </a:solidFill>
                <a:latin typeface="+mn-lt"/>
                <a:ea typeface="Segoe UI" panose="020B0502040204020203" pitchFamily="34" charset="0"/>
                <a:cs typeface="Arial"/>
              </a:endParaRPr>
            </a:p>
          </p:txBody>
        </p:sp>
      </p:grpSp>
      <p:grpSp>
        <p:nvGrpSpPr>
          <p:cNvPr id="24" name="Group 41"/>
          <p:cNvGrpSpPr>
            <a:grpSpLocks/>
          </p:cNvGrpSpPr>
          <p:nvPr userDrawn="1"/>
        </p:nvGrpSpPr>
        <p:grpSpPr bwMode="auto">
          <a:xfrm>
            <a:off x="3402013" y="5722938"/>
            <a:ext cx="2586037" cy="365125"/>
            <a:chOff x="5325979" y="3073176"/>
            <a:chExt cx="2586167" cy="365760"/>
          </a:xfrm>
        </p:grpSpPr>
        <p:sp>
          <p:nvSpPr>
            <p:cNvPr id="25" name="Text Placeholder 32"/>
            <p:cNvSpPr txBox="1">
              <a:spLocks/>
            </p:cNvSpPr>
            <p:nvPr/>
          </p:nvSpPr>
          <p:spPr>
            <a:xfrm>
              <a:off x="5792727" y="3093849"/>
              <a:ext cx="2119419"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18"/>
                </a:rPr>
                <a:t>soundcloud/icann</a:t>
              </a:r>
              <a:endParaRPr lang="es-MX" sz="1400">
                <a:solidFill>
                  <a:srgbClr val="0A304B"/>
                </a:solidFill>
                <a:latin typeface="+mn-lt"/>
                <a:ea typeface="Segoe UI" panose="020B0502040204020203" pitchFamily="34" charset="0"/>
                <a:cs typeface="Arial"/>
              </a:endParaRPr>
            </a:p>
          </p:txBody>
        </p:sp>
        <p:pic>
          <p:nvPicPr>
            <p:cNvPr id="26"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325979"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44"/>
          <p:cNvGrpSpPr>
            <a:grpSpLocks/>
          </p:cNvGrpSpPr>
          <p:nvPr userDrawn="1"/>
        </p:nvGrpSpPr>
        <p:grpSpPr bwMode="auto">
          <a:xfrm>
            <a:off x="3402013" y="5224463"/>
            <a:ext cx="3416300" cy="365125"/>
            <a:chOff x="5325979" y="5571713"/>
            <a:chExt cx="3416667" cy="365760"/>
          </a:xfrm>
        </p:grpSpPr>
        <p:sp>
          <p:nvSpPr>
            <p:cNvPr id="28" name="Text Placeholder 32"/>
            <p:cNvSpPr txBox="1">
              <a:spLocks/>
            </p:cNvSpPr>
            <p:nvPr/>
          </p:nvSpPr>
          <p:spPr>
            <a:xfrm>
              <a:off x="5792754" y="5592386"/>
              <a:ext cx="2949892"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s-MX" sz="1400">
                  <a:solidFill>
                    <a:srgbClr val="0A304B"/>
                  </a:solidFill>
                  <a:latin typeface="+mn-lt"/>
                  <a:hlinkClick r:id="rId20"/>
                </a:rPr>
                <a:t>slideshare/icannpresentations</a:t>
              </a:r>
              <a:endParaRPr lang="es-MX" sz="1400">
                <a:solidFill>
                  <a:srgbClr val="0A304B"/>
                </a:solidFill>
                <a:latin typeface="+mn-lt"/>
                <a:ea typeface="Segoe UI" panose="020B0502040204020203" pitchFamily="34" charset="0"/>
                <a:cs typeface="Arial"/>
              </a:endParaRPr>
            </a:p>
          </p:txBody>
        </p:sp>
        <p:pic>
          <p:nvPicPr>
            <p:cNvPr id="29" name="Picture 46"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5979"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 Placeholder 29"/>
          <p:cNvSpPr>
            <a:spLocks noGrp="1"/>
          </p:cNvSpPr>
          <p:nvPr>
            <p:ph type="body" sz="quarter" idx="10"/>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a:t>Click to edit Master text styles</a:t>
            </a:r>
          </a:p>
        </p:txBody>
      </p:sp>
      <p:sp>
        <p:nvSpPr>
          <p:cNvPr id="31" name="Title 4"/>
          <p:cNvSpPr>
            <a:spLocks noGrp="1"/>
          </p:cNvSpPr>
          <p:nvPr>
            <p:ph type="title"/>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13342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2"/>
          <p:cNvSpPr txBox="1">
            <a:spLocks/>
          </p:cNvSpPr>
          <p:nvPr userDrawn="1"/>
        </p:nvSpPr>
        <p:spPr bwMode="auto">
          <a:xfrm>
            <a:off x="2921000" y="2425700"/>
            <a:ext cx="8442325" cy="346075"/>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eaLnBrk="1" fontAlgn="auto" hangingPunct="1">
              <a:spcBef>
                <a:spcPts val="0"/>
              </a:spcBef>
              <a:spcAft>
                <a:spcPts val="0"/>
              </a:spcAft>
              <a:defRPr/>
            </a:pPr>
            <a:r>
              <a:rPr lang="es-MX" sz="1500" dirty="0">
                <a:solidFill>
                  <a:schemeClr val="bg1"/>
                </a:solidFill>
                <a:latin typeface="+mn-lt"/>
              </a:rPr>
              <a:t>Visiten </a:t>
            </a:r>
            <a:r>
              <a:rPr lang="es-MX" sz="1500" b="1" dirty="0">
                <a:solidFill>
                  <a:schemeClr val="bg1"/>
                </a:solidFill>
                <a:latin typeface="+mn-lt"/>
              </a:rPr>
              <a:t>icann.org</a:t>
            </a:r>
          </a:p>
        </p:txBody>
      </p:sp>
      <p:sp>
        <p:nvSpPr>
          <p:cNvPr id="5" name="Text Placeholder 33"/>
          <p:cNvSpPr txBox="1">
            <a:spLocks/>
          </p:cNvSpPr>
          <p:nvPr userDrawn="1"/>
        </p:nvSpPr>
        <p:spPr bwMode="auto">
          <a:xfrm>
            <a:off x="498475" y="862013"/>
            <a:ext cx="9871075" cy="393700"/>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endParaRPr lang="en-AU" sz="2700" b="1">
              <a:solidFill>
                <a:schemeClr val="bg1"/>
              </a:solidFill>
              <a:latin typeface="+mn-lt"/>
              <a:ea typeface="Segoe UI" charset="0"/>
              <a:cs typeface="Arial"/>
            </a:endParaRPr>
          </a:p>
        </p:txBody>
      </p:sp>
      <p:sp>
        <p:nvSpPr>
          <p:cNvPr id="6" name="Oval 5"/>
          <p:cNvSpPr/>
          <p:nvPr userDrawn="1"/>
        </p:nvSpPr>
        <p:spPr>
          <a:xfrm>
            <a:off x="527050" y="585788"/>
            <a:ext cx="46038"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userDrawn="1"/>
        </p:nvSpPr>
        <p:spPr>
          <a:xfrm>
            <a:off x="2422525"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p:cNvCxnSpPr/>
          <p:nvPr userDrawn="1"/>
        </p:nvCxnSpPr>
        <p:spPr>
          <a:xfrm flipH="1">
            <a:off x="0" y="6319838"/>
            <a:ext cx="23876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2505075" y="6319838"/>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flipH="1">
            <a:off x="11615738"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2446338" y="2281238"/>
            <a:ext cx="0" cy="39766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2445544" y="2221707"/>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2505075" y="2220913"/>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11701463" y="6319838"/>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19413" y="2854325"/>
            <a:ext cx="3149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chemeClr val="bg1"/>
                </a:solidFill>
              </a:rPr>
              <a:t>   | </a:t>
            </a:r>
            <a:fld id="{42899FE2-A8BD-A840-B3BF-6CB1A587BD54}" type="slidenum">
              <a:rPr lang="en-US" altLang="en-US" sz="1200">
                <a:solidFill>
                  <a:schemeClr val="bg1"/>
                </a:solidFill>
                <a:ea typeface="Arial" charset="0"/>
                <a:cs typeface="Arial" charset="0"/>
              </a:rPr>
              <a:pPr eaLnBrk="1" hangingPunct="1"/>
              <a:t>‹#›</a:t>
            </a:fld>
            <a:endParaRPr lang="es-MX" altLang="en-US" sz="1200">
              <a:solidFill>
                <a:schemeClr val="bg1"/>
              </a:solidFill>
              <a:ea typeface="Arial" charset="0"/>
              <a:cs typeface="Arial" charset="0"/>
            </a:endParaRPr>
          </a:p>
        </p:txBody>
      </p:sp>
      <p:sp>
        <p:nvSpPr>
          <p:cNvPr id="20" name="Oval 19"/>
          <p:cNvSpPr/>
          <p:nvPr userDrawn="1"/>
        </p:nvSpPr>
        <p:spPr>
          <a:xfrm flipH="1">
            <a:off x="11615738" y="2197100"/>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flipH="1">
            <a:off x="11701463" y="2219325"/>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endParaRPr lang="en-US" dirty="0"/>
          </a:p>
        </p:txBody>
      </p:sp>
      <p:grpSp>
        <p:nvGrpSpPr>
          <p:cNvPr id="28" name="Group 27">
            <a:extLst>
              <a:ext uri="{FF2B5EF4-FFF2-40B4-BE49-F238E27FC236}">
                <a16:creationId xmlns:a16="http://schemas.microsoft.com/office/drawing/2014/main" id="{B0B1C757-0D22-ED86-09A4-DCA42B6C786B}"/>
              </a:ext>
            </a:extLst>
          </p:cNvPr>
          <p:cNvGrpSpPr/>
          <p:nvPr userDrawn="1"/>
        </p:nvGrpSpPr>
        <p:grpSpPr>
          <a:xfrm>
            <a:off x="2826932" y="1038422"/>
            <a:ext cx="4980738" cy="760694"/>
            <a:chOff x="2079799" y="1039938"/>
            <a:chExt cx="4980738" cy="760694"/>
          </a:xfrm>
        </p:grpSpPr>
        <p:pic>
          <p:nvPicPr>
            <p:cNvPr id="29" name="Picture 28">
              <a:extLst>
                <a:ext uri="{FF2B5EF4-FFF2-40B4-BE49-F238E27FC236}">
                  <a16:creationId xmlns:a16="http://schemas.microsoft.com/office/drawing/2014/main" id="{F9A3B499-43D2-923F-6E0C-BE905C7624B6}"/>
                </a:ext>
              </a:extLst>
            </p:cNvPr>
            <p:cNvPicPr>
              <a:picLocks noChangeAspect="1"/>
            </p:cNvPicPr>
            <p:nvPr userDrawn="1"/>
          </p:nvPicPr>
          <p:blipFill>
            <a:blip r:embed="rId3"/>
            <a:stretch>
              <a:fillRect/>
            </a:stretch>
          </p:blipFill>
          <p:spPr>
            <a:xfrm>
              <a:off x="2079799" y="1039938"/>
              <a:ext cx="4287549" cy="760694"/>
            </a:xfrm>
            <a:prstGeom prst="rect">
              <a:avLst/>
            </a:prstGeom>
          </p:spPr>
        </p:pic>
        <p:sp>
          <p:nvSpPr>
            <p:cNvPr id="30" name="Rectangle 29">
              <a:extLst>
                <a:ext uri="{FF2B5EF4-FFF2-40B4-BE49-F238E27FC236}">
                  <a16:creationId xmlns:a16="http://schemas.microsoft.com/office/drawing/2014/main" id="{D258D3AC-59A7-0B6C-D172-92FEF45CA2C5}"/>
                </a:ext>
              </a:extLst>
            </p:cNvPr>
            <p:cNvSpPr/>
            <p:nvPr userDrawn="1"/>
          </p:nvSpPr>
          <p:spPr>
            <a:xfrm>
              <a:off x="3164205" y="1188973"/>
              <a:ext cx="3896332" cy="532270"/>
            </a:xfrm>
            <a:prstGeom prst="rect">
              <a:avLst/>
            </a:prstGeom>
            <a:solidFill>
              <a:srgbClr val="1768B1"/>
            </a:solidFill>
          </p:spPr>
          <p:txBody>
            <a:bodyPr wrap="square">
              <a:spAutoFit/>
            </a:bodyPr>
            <a:lstStyle/>
            <a:p>
              <a:r>
                <a:rPr lang="fr-FR" sz="2800" kern="1200" dirty="0">
                  <a:solidFill>
                    <a:schemeClr val="bg1"/>
                  </a:solidFill>
                  <a:latin typeface="Source Sans Pro Light" panose="020B0403030403020204" pitchFamily="34" charset="0"/>
                  <a:ea typeface="Source Sans Pro Light" panose="020B0403030403020204" pitchFamily="34" charset="0"/>
                  <a:cs typeface="+mn-cs"/>
                </a:rPr>
                <a:t>Un monde, </a:t>
              </a:r>
              <a:r>
                <a:rPr lang="fr-FR" sz="2800" kern="1200" dirty="0" err="1">
                  <a:solidFill>
                    <a:schemeClr val="bg1"/>
                  </a:solidFill>
                  <a:latin typeface="Source Sans Pro Light" panose="020B0403030403020204" pitchFamily="34" charset="0"/>
                  <a:ea typeface="Source Sans Pro Light" panose="020B0403030403020204" pitchFamily="34" charset="0"/>
                  <a:cs typeface="+mn-cs"/>
                </a:rPr>
                <a:t>una</a:t>
              </a:r>
              <a:r>
                <a:rPr lang="fr-FR" sz="2800" kern="1200" dirty="0">
                  <a:solidFill>
                    <a:schemeClr val="bg1"/>
                  </a:solidFill>
                  <a:latin typeface="Source Sans Pro Light" panose="020B0403030403020204" pitchFamily="34" charset="0"/>
                  <a:ea typeface="Source Sans Pro Light" panose="020B0403030403020204" pitchFamily="34" charset="0"/>
                  <a:cs typeface="+mn-cs"/>
                </a:rPr>
                <a:t> Internet</a:t>
              </a:r>
              <a:endParaRPr lang="es-MX" sz="2800" kern="1200" dirty="0">
                <a:solidFill>
                  <a:schemeClr val="bg1"/>
                </a:solidFill>
                <a:latin typeface="Source Sans Pro Light" panose="020B0403030403020204" pitchFamily="34" charset="0"/>
                <a:ea typeface="Source Sans Pro Light" panose="020B0403030403020204" pitchFamily="34" charset="0"/>
                <a:cs typeface="+mn-cs"/>
              </a:endParaRPr>
            </a:p>
          </p:txBody>
        </p:sp>
      </p:grpSp>
    </p:spTree>
    <p:extLst>
      <p:ext uri="{BB962C8B-B14F-4D97-AF65-F5344CB8AC3E}">
        <p14:creationId xmlns:p14="http://schemas.microsoft.com/office/powerpoint/2010/main" val="146231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BF00AB56-E7EC-2F44-BEE3-08432AC09389}"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97662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roup 11"/>
          <p:cNvGrpSpPr>
            <a:grpSpLocks/>
          </p:cNvGrpSpPr>
          <p:nvPr userDrawn="1"/>
        </p:nvGrpSpPr>
        <p:grpSpPr bwMode="auto">
          <a:xfrm>
            <a:off x="0" y="2109788"/>
            <a:ext cx="12265025" cy="4759325"/>
            <a:chOff x="0" y="2110371"/>
            <a:chExt cx="9198524" cy="4759071"/>
          </a:xfrm>
        </p:grpSpPr>
        <p:sp>
          <p:nvSpPr>
            <p:cNvPr id="4" name="Freeform 3"/>
            <p:cNvSpPr/>
            <p:nvPr userDrawn="1"/>
          </p:nvSpPr>
          <p:spPr>
            <a:xfrm>
              <a:off x="0" y="2110371"/>
              <a:ext cx="9198524" cy="4759071"/>
            </a:xfrm>
            <a:custGeom>
              <a:avLst/>
              <a:gdLst>
                <a:gd name="connsiteX0" fmla="*/ 0 w 9198524"/>
                <a:gd name="connsiteY0" fmla="*/ 0 h 5515904"/>
                <a:gd name="connsiteX1" fmla="*/ 9198524 w 9198524"/>
                <a:gd name="connsiteY1" fmla="*/ 3014506 h 5515904"/>
                <a:gd name="connsiteX2" fmla="*/ 9198524 w 9198524"/>
                <a:gd name="connsiteY2" fmla="*/ 5477421 h 5515904"/>
                <a:gd name="connsiteX3" fmla="*/ 0 w 9198524"/>
                <a:gd name="connsiteY3" fmla="*/ 5515904 h 5515904"/>
                <a:gd name="connsiteX4" fmla="*/ 0 w 9198524"/>
                <a:gd name="connsiteY4" fmla="*/ 0 h 551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524" h="5515904">
                  <a:moveTo>
                    <a:pt x="0" y="0"/>
                  </a:moveTo>
                  <a:lnTo>
                    <a:pt x="9198524" y="3014506"/>
                  </a:lnTo>
                  <a:lnTo>
                    <a:pt x="9198524" y="5477421"/>
                  </a:lnTo>
                  <a:lnTo>
                    <a:pt x="0" y="5515904"/>
                  </a:lnTo>
                  <a:cubicBezTo>
                    <a:pt x="4276" y="3685821"/>
                    <a:pt x="8553" y="1855738"/>
                    <a:pt x="0" y="0"/>
                  </a:cubicBezTo>
                  <a:close/>
                </a:path>
              </a:pathLst>
            </a:custGeom>
            <a:solidFill>
              <a:srgbClr val="1768B1">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Freeform 4"/>
            <p:cNvSpPr/>
            <p:nvPr userDrawn="1"/>
          </p:nvSpPr>
          <p:spPr>
            <a:xfrm>
              <a:off x="0" y="3175526"/>
              <a:ext cx="9143757" cy="3693916"/>
            </a:xfrm>
            <a:custGeom>
              <a:avLst/>
              <a:gdLst>
                <a:gd name="connsiteX0" fmla="*/ 6029715 w 6029715"/>
                <a:gd name="connsiteY0" fmla="*/ 0 h 6875638"/>
                <a:gd name="connsiteX1" fmla="*/ 6029715 w 6029715"/>
                <a:gd name="connsiteY1" fmla="*/ 6875638 h 6875638"/>
                <a:gd name="connsiteX2" fmla="*/ 0 w 6029715"/>
                <a:gd name="connsiteY2" fmla="*/ 6875638 h 6875638"/>
                <a:gd name="connsiteX3" fmla="*/ 6029715 w 6029715"/>
                <a:gd name="connsiteY3" fmla="*/ 0 h 6875638"/>
              </a:gdLst>
              <a:ahLst/>
              <a:cxnLst>
                <a:cxn ang="0">
                  <a:pos x="connsiteX0" y="connsiteY0"/>
                </a:cxn>
                <a:cxn ang="0">
                  <a:pos x="connsiteX1" y="connsiteY1"/>
                </a:cxn>
                <a:cxn ang="0">
                  <a:pos x="connsiteX2" y="connsiteY2"/>
                </a:cxn>
                <a:cxn ang="0">
                  <a:pos x="connsiteX3" y="connsiteY3"/>
                </a:cxn>
              </a:cxnLst>
              <a:rect l="l" t="t" r="r" b="b"/>
              <a:pathLst>
                <a:path w="6029715" h="6875638">
                  <a:moveTo>
                    <a:pt x="6029715" y="0"/>
                  </a:moveTo>
                  <a:lnTo>
                    <a:pt x="6029715" y="6875638"/>
                  </a:lnTo>
                  <a:lnTo>
                    <a:pt x="0" y="6875638"/>
                  </a:lnTo>
                  <a:lnTo>
                    <a:pt x="6029715" y="0"/>
                  </a:lnTo>
                  <a:close/>
                </a:path>
              </a:pathLst>
            </a:custGeom>
            <a:solidFill>
              <a:srgbClr val="1768B1">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6" name="Picture 14" descr="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8250"/>
            <a:ext cx="12203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9102725" y="6415088"/>
            <a:ext cx="2844800"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es-MX" altLang="en-US" sz="1400">
                <a:solidFill>
                  <a:srgbClr val="FFFFFF"/>
                </a:solidFill>
              </a:rPr>
              <a:t>   |   </a:t>
            </a:r>
            <a:fld id="{9B30C630-0188-2749-88C6-A0038318930B}" type="slidenum">
              <a:rPr lang="en-US" altLang="en-US" sz="1400">
                <a:solidFill>
                  <a:srgbClr val="FFFFFF"/>
                </a:solidFill>
                <a:ea typeface="Arial" charset="0"/>
                <a:cs typeface="Arial" charset="0"/>
              </a:rPr>
              <a:pPr algn="r" eaLnBrk="1" hangingPunct="1"/>
              <a:t>‹#›</a:t>
            </a:fld>
            <a:endParaRPr lang="es-MX" altLang="en-US" sz="1400">
              <a:solidFill>
                <a:srgbClr val="FFFFFF"/>
              </a:solidFill>
              <a:ea typeface="Arial" charset="0"/>
              <a:cs typeface="Arial" charset="0"/>
            </a:endParaRPr>
          </a:p>
        </p:txBody>
      </p:sp>
      <p:sp>
        <p:nvSpPr>
          <p:cNvPr id="35" name="Title 19"/>
          <p:cNvSpPr>
            <a:spLocks noGrp="1"/>
          </p:cNvSpPr>
          <p:nvPr>
            <p:ph type="title"/>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158415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438" y="4878388"/>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userDrawn="1"/>
        </p:nvSpPr>
        <p:spPr>
          <a:xfrm>
            <a:off x="18256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0" y="6124575"/>
            <a:ext cx="17938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1892300" y="6124575"/>
            <a:ext cx="97218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427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42725" y="3470275"/>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V="1">
            <a:off x="1849438" y="3552825"/>
            <a:ext cx="0" cy="25304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Arc 17"/>
          <p:cNvSpPr/>
          <p:nvPr userDrawn="1"/>
        </p:nvSpPr>
        <p:spPr>
          <a:xfrm rot="16200000">
            <a:off x="1847850" y="3495676"/>
            <a:ext cx="122237"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1898650" y="3494088"/>
            <a:ext cx="971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1" name="Text Placeholder 4"/>
          <p:cNvSpPr>
            <a:spLocks noGrp="1"/>
          </p:cNvSpPr>
          <p:nvPr>
            <p:ph type="body" sz="quarter" idx="1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2"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23" name="Title 2"/>
          <p:cNvSpPr>
            <a:spLocks noGrp="1"/>
          </p:cNvSpPr>
          <p:nvPr>
            <p:ph type="title"/>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21"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99495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2326059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3285189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3008375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426087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2664383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983050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12312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3982558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2869943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Regular" charset="0"/>
                <a:cs typeface="Arial Regular"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Regular" charset="0"/>
              </a:rPr>
              <a:t>   |   </a:t>
            </a:r>
            <a:fld id="{D43A6F16-D3CF-4F46-B6D9-B3CAB1B87938}" type="slidenum">
              <a:rPr lang="en-US" sz="1400" b="0" i="0" smtClean="0">
                <a:solidFill>
                  <a:srgbClr val="FFFFFF"/>
                </a:solidFill>
                <a:latin typeface="Arial Regular" charset="0"/>
                <a:cs typeface="Arial Regular" charset="0"/>
              </a:rPr>
              <a:pPr algn="r"/>
              <a:t>‹#›</a:t>
            </a:fld>
            <a:endParaRPr lang="es-MX" sz="1400" b="0" i="0" dirty="0">
              <a:solidFill>
                <a:srgbClr val="FFFFFF"/>
              </a:solidFill>
              <a:latin typeface="Arial Regular" charset="0"/>
              <a:cs typeface="Arial Regular" charset="0"/>
            </a:endParaRPr>
          </a:p>
        </p:txBody>
      </p:sp>
    </p:spTree>
    <p:extLst>
      <p:ext uri="{BB962C8B-B14F-4D97-AF65-F5344CB8AC3E}">
        <p14:creationId xmlns:p14="http://schemas.microsoft.com/office/powerpoint/2010/main" val="288717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63655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407068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746108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9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890871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94874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3608458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2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3001446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MX" sz="1400" b="0" i="0" dirty="0">
                <a:solidFill>
                  <a:srgbClr val="FFFFFF"/>
                </a:solidFill>
                <a:latin typeface="Arial" charset="0"/>
              </a:rPr>
              <a:t>   |   </a:t>
            </a:r>
            <a:fld id="{D43A6F16-D3CF-4F46-B6D9-B3CAB1B87938}" type="slidenum">
              <a:rPr lang="en-US" sz="1400" b="0" i="0" smtClean="0">
                <a:solidFill>
                  <a:srgbClr val="FFFFFF"/>
                </a:solidFill>
                <a:latin typeface="Arial" charset="0"/>
                <a:cs typeface="Arial" charset="0"/>
              </a:rPr>
              <a:pPr algn="r"/>
              <a:t>‹#›</a:t>
            </a:fld>
            <a:endParaRPr lang="es-MX" sz="1400" b="0" i="0" dirty="0">
              <a:solidFill>
                <a:srgbClr val="FFFFFF"/>
              </a:solidFill>
              <a:latin typeface="Arial" charset="0"/>
              <a:cs typeface="Arial" charset="0"/>
            </a:endParaRPr>
          </a:p>
        </p:txBody>
      </p:sp>
    </p:spTree>
    <p:extLst>
      <p:ext uri="{BB962C8B-B14F-4D97-AF65-F5344CB8AC3E}">
        <p14:creationId xmlns:p14="http://schemas.microsoft.com/office/powerpoint/2010/main" val="278879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B2AC7A22-F0D7-574A-83AB-A82FD40602EF}"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68974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99931139-5A4C-7145-A1AD-20532219DD72}"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24194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363"/>
            <a:ext cx="12192000" cy="528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p:cNvCxnSpPr/>
          <p:nvPr userDrawn="1"/>
        </p:nvCxnSpPr>
        <p:spPr>
          <a:xfrm flipH="1">
            <a:off x="0" y="60801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H="1">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1FFE9BB7-BB75-E848-ABD2-28C6BC596575}"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pPr lvl="0"/>
            <a:r>
              <a:rPr lang="en-US" noProof="0"/>
              <a:t>Drag picture to placeholder or click icon to add</a:t>
            </a:r>
          </a:p>
        </p:txBody>
      </p:sp>
      <p:sp>
        <p:nvSpPr>
          <p:cNvPr id="12"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99988213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altLang="en-US" sz="1200">
                <a:solidFill>
                  <a:srgbClr val="002B49"/>
                </a:solidFill>
              </a:rPr>
              <a:t>   | </a:t>
            </a:r>
            <a:fld id="{56A81DCD-8A82-3E40-BA06-914994F785B4}" type="slidenum">
              <a:rPr lang="en-US" altLang="en-US" sz="1200">
                <a:solidFill>
                  <a:srgbClr val="002B49"/>
                </a:solidFill>
                <a:ea typeface="Arial" charset="0"/>
                <a:cs typeface="Arial" charset="0"/>
              </a:rPr>
              <a:pPr eaLnBrk="1" hangingPunct="1"/>
              <a:t>‹#›</a:t>
            </a:fld>
            <a:endParaRPr lang="es-MX" altLang="en-US" sz="1200">
              <a:solidFill>
                <a:srgbClr val="002B49"/>
              </a:solidFill>
              <a:ea typeface="Arial" charset="0"/>
              <a:cs typeface="Arial" charset="0"/>
            </a:endParaRPr>
          </a:p>
        </p:txBody>
      </p:sp>
      <p:pic>
        <p:nvPicPr>
          <p:cNvPr id="1027" name="Picture 20"/>
          <p:cNvPicPr>
            <a:picLocks noChangeAspect="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p:cNvSpPr/>
          <p:nvPr userDrawn="1"/>
        </p:nvSpPr>
        <p:spPr>
          <a:xfrm>
            <a:off x="533400" y="585788"/>
            <a:ext cx="46038"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2" name="Straight Connector 31"/>
          <p:cNvCxnSpPr/>
          <p:nvPr userDrawn="1"/>
        </p:nvCxnSpPr>
        <p:spPr>
          <a:xfrm flipH="1">
            <a:off x="3175" y="608013"/>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5950" y="608013"/>
            <a:ext cx="115760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400" y="6297613"/>
            <a:ext cx="46038"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5" name="Straight Connector 3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5950" y="6319838"/>
            <a:ext cx="10958513"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213" y="6297613"/>
            <a:ext cx="46037"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8" name="Straight Connector 37"/>
          <p:cNvCxnSpPr/>
          <p:nvPr userDrawn="1"/>
        </p:nvCxnSpPr>
        <p:spPr>
          <a:xfrm>
            <a:off x="11696700"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20" r:id="rId1"/>
    <p:sldLayoutId id="2147484222" r:id="rId2"/>
    <p:sldLayoutId id="2147484223" r:id="rId3"/>
    <p:sldLayoutId id="2147484224" r:id="rId4"/>
    <p:sldLayoutId id="2147484225" r:id="rId5"/>
    <p:sldLayoutId id="2147484221"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 id="2147484266" r:id="rId47"/>
    <p:sldLayoutId id="2147484267" r:id="rId48"/>
    <p:sldLayoutId id="2147484271" r:id="rId49"/>
    <p:sldLayoutId id="2147484277" r:id="rId50"/>
    <p:sldLayoutId id="2147484278" r:id="rId51"/>
    <p:sldLayoutId id="2147484279" r:id="rId52"/>
    <p:sldLayoutId id="2147484280" r:id="rId53"/>
    <p:sldLayoutId id="2147484282" r:id="rId54"/>
    <p:sldLayoutId id="2147484283" r:id="rId55"/>
    <p:sldLayoutId id="2147484284" r:id="rId56"/>
    <p:sldLayoutId id="2147484287" r:id="rId57"/>
    <p:sldLayoutId id="2147484288" r:id="rId58"/>
    <p:sldLayoutId id="2147484290" r:id="rId59"/>
    <p:sldLayoutId id="2147484291" r:id="rId60"/>
    <p:sldLayoutId id="2147484292" r:id="rId61"/>
    <p:sldLayoutId id="2147484293" r:id="rId62"/>
    <p:sldLayoutId id="2147484294" r:id="rId63"/>
    <p:sldLayoutId id="2147484295" r:id="rId64"/>
    <p:sldLayoutId id="2147484296" r:id="rId65"/>
    <p:sldLayoutId id="2147484297" r:id="rId66"/>
  </p:sldLayoutIdLst>
  <p:hf hdr="0" ftr="0" dt="0"/>
  <p:txStyles>
    <p:titleStyle>
      <a:lvl1pPr algn="l" defTabSz="457200" rtl="0" eaLnBrk="0" fontAlgn="base" hangingPunct="0">
        <a:spcBef>
          <a:spcPct val="0"/>
        </a:spcBef>
        <a:spcAft>
          <a:spcPct val="0"/>
        </a:spcAft>
        <a:defRPr lang="en-US" sz="2800" b="1" kern="1200">
          <a:solidFill>
            <a:srgbClr val="0C3459"/>
          </a:solidFill>
          <a:latin typeface="Arial"/>
          <a:ea typeface="Arial" charset="0"/>
          <a:cs typeface="Arial"/>
        </a:defRPr>
      </a:lvl1pPr>
      <a:lvl2pPr algn="l" defTabSz="457200" rtl="0" eaLnBrk="0" fontAlgn="base" hangingPunct="0">
        <a:spcBef>
          <a:spcPct val="0"/>
        </a:spcBef>
        <a:spcAft>
          <a:spcPct val="0"/>
        </a:spcAft>
        <a:defRPr sz="2800" b="1">
          <a:solidFill>
            <a:srgbClr val="0C3459"/>
          </a:solidFill>
          <a:latin typeface="Arial" charset="0"/>
          <a:ea typeface="Arial" charset="0"/>
          <a:cs typeface="Arial" charset="0"/>
        </a:defRPr>
      </a:lvl2pPr>
      <a:lvl3pPr algn="l" defTabSz="457200" rtl="0" eaLnBrk="0" fontAlgn="base" hangingPunct="0">
        <a:spcBef>
          <a:spcPct val="0"/>
        </a:spcBef>
        <a:spcAft>
          <a:spcPct val="0"/>
        </a:spcAft>
        <a:defRPr sz="2800" b="1">
          <a:solidFill>
            <a:srgbClr val="0C3459"/>
          </a:solidFill>
          <a:latin typeface="Arial" charset="0"/>
          <a:ea typeface="Arial" charset="0"/>
          <a:cs typeface="Arial" charset="0"/>
        </a:defRPr>
      </a:lvl3pPr>
      <a:lvl4pPr algn="l" defTabSz="457200" rtl="0" eaLnBrk="0" fontAlgn="base" hangingPunct="0">
        <a:spcBef>
          <a:spcPct val="0"/>
        </a:spcBef>
        <a:spcAft>
          <a:spcPct val="0"/>
        </a:spcAft>
        <a:defRPr sz="2800" b="1">
          <a:solidFill>
            <a:srgbClr val="0C3459"/>
          </a:solidFill>
          <a:latin typeface="Arial" charset="0"/>
          <a:ea typeface="Arial" charset="0"/>
          <a:cs typeface="Arial" charset="0"/>
        </a:defRPr>
      </a:lvl4pPr>
      <a:lvl5pPr algn="l" defTabSz="457200" rtl="0" eaLnBrk="0" fontAlgn="base" hangingPunct="0">
        <a:spcBef>
          <a:spcPct val="0"/>
        </a:spcBef>
        <a:spcAft>
          <a:spcPct val="0"/>
        </a:spcAft>
        <a:defRPr sz="2800" b="1">
          <a:solidFill>
            <a:srgbClr val="0C3459"/>
          </a:solidFill>
          <a:latin typeface="Arial" charset="0"/>
          <a:ea typeface="Arial" charset="0"/>
          <a:cs typeface="Arial" charset="0"/>
        </a:defRPr>
      </a:lvl5pPr>
      <a:lvl6pPr marL="457200" algn="l" defTabSz="457200" rtl="0" fontAlgn="base">
        <a:spcBef>
          <a:spcPct val="0"/>
        </a:spcBef>
        <a:spcAft>
          <a:spcPct val="0"/>
        </a:spcAft>
        <a:defRPr sz="2800" b="1">
          <a:solidFill>
            <a:srgbClr val="0C3459"/>
          </a:solidFill>
          <a:latin typeface="Arial" charset="0"/>
          <a:ea typeface="Arial" charset="0"/>
          <a:cs typeface="Arial" charset="0"/>
        </a:defRPr>
      </a:lvl6pPr>
      <a:lvl7pPr marL="914400" algn="l" defTabSz="457200" rtl="0" fontAlgn="base">
        <a:spcBef>
          <a:spcPct val="0"/>
        </a:spcBef>
        <a:spcAft>
          <a:spcPct val="0"/>
        </a:spcAft>
        <a:defRPr sz="2800" b="1">
          <a:solidFill>
            <a:srgbClr val="0C3459"/>
          </a:solidFill>
          <a:latin typeface="Arial" charset="0"/>
          <a:ea typeface="Arial" charset="0"/>
          <a:cs typeface="Arial" charset="0"/>
        </a:defRPr>
      </a:lvl7pPr>
      <a:lvl8pPr marL="1371600" algn="l" defTabSz="457200" rtl="0" fontAlgn="base">
        <a:spcBef>
          <a:spcPct val="0"/>
        </a:spcBef>
        <a:spcAft>
          <a:spcPct val="0"/>
        </a:spcAft>
        <a:defRPr sz="2800" b="1">
          <a:solidFill>
            <a:srgbClr val="0C3459"/>
          </a:solidFill>
          <a:latin typeface="Arial" charset="0"/>
          <a:ea typeface="Arial" charset="0"/>
          <a:cs typeface="Arial" charset="0"/>
        </a:defRPr>
      </a:lvl8pPr>
      <a:lvl9pPr marL="1828800" algn="l" defTabSz="457200" rtl="0" fontAlgn="base">
        <a:spcBef>
          <a:spcPct val="0"/>
        </a:spcBef>
        <a:spcAft>
          <a:spcPct val="0"/>
        </a:spcAft>
        <a:defRPr sz="2800" b="1">
          <a:solidFill>
            <a:srgbClr val="0C3459"/>
          </a:solidFill>
          <a:latin typeface="Arial" charset="0"/>
          <a:ea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28.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svg"/><Relationship Id="rId3" Type="http://schemas.openxmlformats.org/officeDocument/2006/relationships/image" Target="../media/image28.png"/><Relationship Id="rId7" Type="http://schemas.openxmlformats.org/officeDocument/2006/relationships/image" Target="../media/image40.sv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unicode.org/reports/tr15/"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data.iana.org/TLD/tlds-alpha-by-domain.txt" TargetMode="External"/><Relationship Id="rId4" Type="http://schemas.openxmlformats.org/officeDocument/2006/relationships/hyperlink" Target="https://tools.ietf.org/html/rfc589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ray@receive.net"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ray@receive.net"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hyperlink" Target="https://uasg.tech/wp-content/uploads/documents/EAI-Software-Test%20Results-UASG030A.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hyperlink" Target="https://uasg.tech/wp-content/uploads/documents/UASG028-en-digital.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ww.icann.org/resources/pages/second-level-lgr-2015-06-21-e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icann.org/resources/pages/lgr-toolset-2015-06-21-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uasg.tech/eai-check/" TargetMode="Externa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hyperlink" Target="https://uasg.tech/wp-content/uploads/2020/03/UASG_ICANN_Case_Study_UASG013C.2.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tiff"/><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hyperlink" Target="https://docs.google.com/forms/d/e/1FAIpQLScRg7caDnbgEo_r6UnP3s5OvtIMlE9btaM--sIWXukWbA52oQ/viewform" TargetMode="External"/><Relationship Id="rId3" Type="http://schemas.openxmlformats.org/officeDocument/2006/relationships/hyperlink" Target="mailto:info@uasg.tech" TargetMode="External"/><Relationship Id="rId7" Type="http://schemas.openxmlformats.org/officeDocument/2006/relationships/hyperlink" Target="https://uasg.tech/subscrib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community.icann.org/display/TUA" TargetMode="External"/><Relationship Id="rId5" Type="http://schemas.openxmlformats.org/officeDocument/2006/relationships/hyperlink" Target="https://uasg.tech/" TargetMode="External"/><Relationship Id="rId4" Type="http://schemas.openxmlformats.org/officeDocument/2006/relationships/hyperlink" Target="mailto:UAProgram@icann.org" TargetMode="External"/><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hyperlink" Target="https://uasg.tech/wp-content/uploads/documents/UASG021B-en-digital.pdf" TargetMode="External"/><Relationship Id="rId3" Type="http://schemas.openxmlformats.org/officeDocument/2006/relationships/hyperlink" Target="https://uasg.tech/" TargetMode="External"/><Relationship Id="rId7" Type="http://schemas.openxmlformats.org/officeDocument/2006/relationships/hyperlink" Target="https://uasg.tech/wp-content/uploads/documents/UASG012-en-digital.pdf" TargetMode="External"/><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uasg.tech/wp-content/uploads/documents/UASG014-en-digital.pdf" TargetMode="External"/><Relationship Id="rId11" Type="http://schemas.openxmlformats.org/officeDocument/2006/relationships/hyperlink" Target="https://uasg.tech/wp-content/uploads/documents/UASG030-en-digital.pdf" TargetMode="External"/><Relationship Id="rId5" Type="http://schemas.openxmlformats.org/officeDocument/2006/relationships/hyperlink" Target="https://uasg.tech/wp-content/uploads/documents/UASG007-en-digital.pdf" TargetMode="External"/><Relationship Id="rId10" Type="http://schemas.openxmlformats.org/officeDocument/2006/relationships/hyperlink" Target="https://uasg.tech/wp-content/uploads/documents/UASG028-en-digital.pdf" TargetMode="External"/><Relationship Id="rId4" Type="http://schemas.openxmlformats.org/officeDocument/2006/relationships/hyperlink" Target="https://uasg.tech/wp-content/uploads/documents/UASG005-en-digital.pdf" TargetMode="External"/><Relationship Id="rId9" Type="http://schemas.openxmlformats.org/officeDocument/2006/relationships/hyperlink" Target="https://uasg.tech/wp-content/uploads/documents/UASG026-en-digital.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1"/>
          </p:nvPr>
        </p:nvSpPr>
        <p:spPr>
          <a:xfrm>
            <a:off x="2228478" y="3675379"/>
            <a:ext cx="9295500" cy="799098"/>
          </a:xfrm>
        </p:spPr>
        <p:txBody>
          <a:bodyPr anchor="t">
            <a:normAutofit/>
          </a:bodyPr>
          <a:lstStyle/>
          <a:p>
            <a:r>
              <a:rPr lang="es-MX" b="1" dirty="0"/>
              <a:t>Programa del Día de la Aceptación Universal</a:t>
            </a:r>
          </a:p>
        </p:txBody>
      </p:sp>
      <p:sp>
        <p:nvSpPr>
          <p:cNvPr id="36" name="Text Placeholder 35"/>
          <p:cNvSpPr>
            <a:spLocks noGrp="1"/>
          </p:cNvSpPr>
          <p:nvPr>
            <p:ph type="body" sz="quarter" idx="12"/>
          </p:nvPr>
        </p:nvSpPr>
        <p:spPr/>
        <p:txBody>
          <a:bodyPr/>
          <a:lstStyle/>
          <a:p>
            <a:r>
              <a:rPr lang="es-MX"/>
              <a:t>Fecha</a:t>
            </a:r>
          </a:p>
        </p:txBody>
      </p:sp>
      <p:sp>
        <p:nvSpPr>
          <p:cNvPr id="33" name="Title 32"/>
          <p:cNvSpPr>
            <a:spLocks noGrp="1"/>
          </p:cNvSpPr>
          <p:nvPr>
            <p:ph type="title"/>
          </p:nvPr>
        </p:nvSpPr>
        <p:spPr>
          <a:xfrm>
            <a:off x="2228479" y="2020824"/>
            <a:ext cx="9295500" cy="1325563"/>
          </a:xfrm>
        </p:spPr>
        <p:txBody>
          <a:bodyPr>
            <a:normAutofit fontScale="90000"/>
          </a:bodyPr>
          <a:lstStyle/>
          <a:p>
            <a:r>
              <a:rPr lang="es-MX" sz="3100" dirty="0"/>
              <a:t>Compatibilidad de direcciones de correo electrónico internacionalizadas (EAI) en servidores de correo electrónico</a:t>
            </a:r>
            <a:endParaRPr lang="es-MX" dirty="0"/>
          </a:p>
        </p:txBody>
      </p:sp>
      <p:sp>
        <p:nvSpPr>
          <p:cNvPr id="2" name="Text Placeholder 34">
            <a:extLst>
              <a:ext uri="{FF2B5EF4-FFF2-40B4-BE49-F238E27FC236}">
                <a16:creationId xmlns:a16="http://schemas.microsoft.com/office/drawing/2014/main" id="{40619DEB-83EE-5301-071D-E6FF2E52E2E2}"/>
              </a:ext>
            </a:extLst>
          </p:cNvPr>
          <p:cNvSpPr txBox="1">
            <a:spLocks/>
          </p:cNvSpPr>
          <p:nvPr/>
        </p:nvSpPr>
        <p:spPr>
          <a:xfrm>
            <a:off x="2228478" y="4635484"/>
            <a:ext cx="9295500" cy="799098"/>
          </a:xfrm>
          <a:prstGeom prst="rect">
            <a:avLst/>
          </a:prstGeom>
        </p:spPr>
        <p:txBody>
          <a:bodyPr lIns="0" tIns="0" rIns="0" bIns="0" anchor="t" anchorCtr="0">
            <a:normAutofit/>
          </a:bodyPr>
          <a:lstStyle>
            <a:lvl1pPr marL="0" indent="0" algn="l" defTabSz="457200" rtl="0" eaLnBrk="0" fontAlgn="base" hangingPunct="0">
              <a:spcBef>
                <a:spcPts val="0"/>
              </a:spcBef>
              <a:spcAft>
                <a:spcPct val="0"/>
              </a:spcAft>
              <a:buFont typeface="Arial" charset="0"/>
              <a:buNone/>
              <a:defRPr sz="18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b="1" dirty="0"/>
              <a:t>Nombre</a:t>
            </a:r>
          </a:p>
          <a:p>
            <a:r>
              <a:rPr lang="es-MX" b="1" dirty="0"/>
              <a:t>Evento</a:t>
            </a:r>
          </a:p>
        </p:txBody>
      </p:sp>
    </p:spTree>
    <p:extLst>
      <p:ext uri="{BB962C8B-B14F-4D97-AF65-F5344CB8AC3E}">
        <p14:creationId xmlns:p14="http://schemas.microsoft.com/office/powerpoint/2010/main" val="325532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19C80D4A-C459-1EE7-3ABB-522D33F56F64}"/>
              </a:ext>
            </a:extLst>
          </p:cNvPr>
          <p:cNvGrpSpPr/>
          <p:nvPr/>
        </p:nvGrpSpPr>
        <p:grpSpPr>
          <a:xfrm>
            <a:off x="6186110" y="843744"/>
            <a:ext cx="5337770" cy="5057086"/>
            <a:chOff x="6190527" y="830541"/>
            <a:chExt cx="5337770" cy="5057086"/>
          </a:xfrm>
        </p:grpSpPr>
        <p:pic>
          <p:nvPicPr>
            <p:cNvPr id="87" name="Graphic 86" descr="Server with solid fill">
              <a:extLst>
                <a:ext uri="{FF2B5EF4-FFF2-40B4-BE49-F238E27FC236}">
                  <a16:creationId xmlns:a16="http://schemas.microsoft.com/office/drawing/2014/main" id="{E387110D-D34E-0E8A-625E-0F8C95E2E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9504" y="2582363"/>
              <a:ext cx="914400" cy="914400"/>
            </a:xfrm>
            <a:prstGeom prst="rect">
              <a:avLst/>
            </a:prstGeom>
          </p:spPr>
        </p:pic>
        <p:pic>
          <p:nvPicPr>
            <p:cNvPr id="88" name="Graphic 87" descr="Server with solid fill">
              <a:extLst>
                <a:ext uri="{FF2B5EF4-FFF2-40B4-BE49-F238E27FC236}">
                  <a16:creationId xmlns:a16="http://schemas.microsoft.com/office/drawing/2014/main" id="{AD728F4F-1AB6-7848-179F-367D5471D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192" y="2591705"/>
              <a:ext cx="914400" cy="914400"/>
            </a:xfrm>
            <a:prstGeom prst="rect">
              <a:avLst/>
            </a:prstGeom>
          </p:spPr>
        </p:pic>
        <p:pic>
          <p:nvPicPr>
            <p:cNvPr id="89" name="Graphic 88" descr="Server with solid fill">
              <a:extLst>
                <a:ext uri="{FF2B5EF4-FFF2-40B4-BE49-F238E27FC236}">
                  <a16:creationId xmlns:a16="http://schemas.microsoft.com/office/drawing/2014/main" id="{4474A020-5334-2875-4E08-9A60CDEBC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2218" y="2590402"/>
              <a:ext cx="914400" cy="914400"/>
            </a:xfrm>
            <a:prstGeom prst="rect">
              <a:avLst/>
            </a:prstGeom>
          </p:spPr>
        </p:pic>
        <p:pic>
          <p:nvPicPr>
            <p:cNvPr id="90" name="Graphic 89" descr="Server with solid fill">
              <a:extLst>
                <a:ext uri="{FF2B5EF4-FFF2-40B4-BE49-F238E27FC236}">
                  <a16:creationId xmlns:a16="http://schemas.microsoft.com/office/drawing/2014/main" id="{C8025C81-7DD6-A8E8-EA3B-7DBD1C947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8551" y="4419229"/>
              <a:ext cx="914400" cy="914400"/>
            </a:xfrm>
            <a:prstGeom prst="rect">
              <a:avLst/>
            </a:prstGeom>
          </p:spPr>
        </p:pic>
        <p:pic>
          <p:nvPicPr>
            <p:cNvPr id="91" name="Graphic 90" descr="Database outline">
              <a:extLst>
                <a:ext uri="{FF2B5EF4-FFF2-40B4-BE49-F238E27FC236}">
                  <a16:creationId xmlns:a16="http://schemas.microsoft.com/office/drawing/2014/main" id="{11AB968D-1619-D860-480A-A2A4DBD42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6269" y="4428571"/>
              <a:ext cx="914400" cy="914400"/>
            </a:xfrm>
            <a:prstGeom prst="rect">
              <a:avLst/>
            </a:prstGeom>
          </p:spPr>
        </p:pic>
        <p:sp>
          <p:nvSpPr>
            <p:cNvPr id="93" name="TextBox 92">
              <a:extLst>
                <a:ext uri="{FF2B5EF4-FFF2-40B4-BE49-F238E27FC236}">
                  <a16:creationId xmlns:a16="http://schemas.microsoft.com/office/drawing/2014/main" id="{D199698E-C97A-256C-66DC-4D1CA72F5A6B}"/>
                </a:ext>
              </a:extLst>
            </p:cNvPr>
            <p:cNvSpPr txBox="1"/>
            <p:nvPr/>
          </p:nvSpPr>
          <p:spPr>
            <a:xfrm>
              <a:off x="7980013" y="5352899"/>
              <a:ext cx="1501983" cy="276999"/>
            </a:xfrm>
            <a:prstGeom prst="rect">
              <a:avLst/>
            </a:prstGeom>
            <a:noFill/>
          </p:spPr>
          <p:txBody>
            <a:bodyPr wrap="square" lIns="0" tIns="0" rIns="0" bIns="0" rtlCol="0">
              <a:spAutoFit/>
            </a:bodyPr>
            <a:lstStyle/>
            <a:p>
              <a:pPr algn="ctr"/>
              <a:r>
                <a:rPr lang="es-MX"/>
                <a:t>Almacenamiento de correo</a:t>
              </a:r>
            </a:p>
          </p:txBody>
        </p:sp>
        <p:sp>
          <p:nvSpPr>
            <p:cNvPr id="94" name="TextBox 93">
              <a:extLst>
                <a:ext uri="{FF2B5EF4-FFF2-40B4-BE49-F238E27FC236}">
                  <a16:creationId xmlns:a16="http://schemas.microsoft.com/office/drawing/2014/main" id="{423699F8-66A7-0066-FE1C-A92EB569D0D3}"/>
                </a:ext>
              </a:extLst>
            </p:cNvPr>
            <p:cNvSpPr txBox="1"/>
            <p:nvPr/>
          </p:nvSpPr>
          <p:spPr>
            <a:xfrm>
              <a:off x="9743530" y="5374612"/>
              <a:ext cx="1784767" cy="276999"/>
            </a:xfrm>
            <a:prstGeom prst="rect">
              <a:avLst/>
            </a:prstGeom>
            <a:noFill/>
          </p:spPr>
          <p:txBody>
            <a:bodyPr wrap="square" lIns="0" tIns="0" rIns="0" bIns="0" rtlCol="0">
              <a:spAutoFit/>
            </a:bodyPr>
            <a:lstStyle/>
            <a:p>
              <a:pPr algn="ctr"/>
              <a:r>
                <a:rPr lang="es-MX" dirty="0"/>
                <a:t>MUA: Correo web</a:t>
              </a:r>
            </a:p>
          </p:txBody>
        </p:sp>
        <p:sp>
          <p:nvSpPr>
            <p:cNvPr id="95" name="TextBox 94">
              <a:extLst>
                <a:ext uri="{FF2B5EF4-FFF2-40B4-BE49-F238E27FC236}">
                  <a16:creationId xmlns:a16="http://schemas.microsoft.com/office/drawing/2014/main" id="{DDE89012-4C43-C437-D37A-00F0AC9E461B}"/>
                </a:ext>
              </a:extLst>
            </p:cNvPr>
            <p:cNvSpPr txBox="1"/>
            <p:nvPr/>
          </p:nvSpPr>
          <p:spPr>
            <a:xfrm>
              <a:off x="9832062" y="3464105"/>
              <a:ext cx="1501984" cy="553998"/>
            </a:xfrm>
            <a:prstGeom prst="rect">
              <a:avLst/>
            </a:prstGeom>
            <a:noFill/>
          </p:spPr>
          <p:txBody>
            <a:bodyPr wrap="square" lIns="0" tIns="0" rIns="0" bIns="0" rtlCol="0">
              <a:spAutoFit/>
            </a:bodyPr>
            <a:lstStyle/>
            <a:p>
              <a:pPr algn="ctr"/>
              <a:r>
                <a:rPr lang="es-MX"/>
                <a:t>MSA para remitente</a:t>
              </a:r>
            </a:p>
          </p:txBody>
        </p:sp>
        <p:sp>
          <p:nvSpPr>
            <p:cNvPr id="96" name="TextBox 95">
              <a:extLst>
                <a:ext uri="{FF2B5EF4-FFF2-40B4-BE49-F238E27FC236}">
                  <a16:creationId xmlns:a16="http://schemas.microsoft.com/office/drawing/2014/main" id="{07B45DF0-348E-D86D-7632-2DDBFA360D6D}"/>
                </a:ext>
              </a:extLst>
            </p:cNvPr>
            <p:cNvSpPr txBox="1"/>
            <p:nvPr/>
          </p:nvSpPr>
          <p:spPr>
            <a:xfrm>
              <a:off x="7970484" y="3496763"/>
              <a:ext cx="1501983" cy="553998"/>
            </a:xfrm>
            <a:prstGeom prst="rect">
              <a:avLst/>
            </a:prstGeom>
            <a:noFill/>
          </p:spPr>
          <p:txBody>
            <a:bodyPr wrap="square" lIns="0" tIns="0" rIns="0" bIns="0" rtlCol="0">
              <a:spAutoFit/>
            </a:bodyPr>
            <a:lstStyle/>
            <a:p>
              <a:pPr algn="ctr"/>
              <a:r>
                <a:rPr lang="es-MX"/>
                <a:t>MTA para remitente</a:t>
              </a:r>
            </a:p>
          </p:txBody>
        </p:sp>
        <p:sp>
          <p:nvSpPr>
            <p:cNvPr id="97" name="TextBox 96">
              <a:extLst>
                <a:ext uri="{FF2B5EF4-FFF2-40B4-BE49-F238E27FC236}">
                  <a16:creationId xmlns:a16="http://schemas.microsoft.com/office/drawing/2014/main" id="{5CC3F5B2-F3CF-7298-5186-E002B9B3669C}"/>
                </a:ext>
              </a:extLst>
            </p:cNvPr>
            <p:cNvSpPr txBox="1"/>
            <p:nvPr/>
          </p:nvSpPr>
          <p:spPr>
            <a:xfrm>
              <a:off x="6308189" y="3460322"/>
              <a:ext cx="1431471" cy="553998"/>
            </a:xfrm>
            <a:prstGeom prst="rect">
              <a:avLst/>
            </a:prstGeom>
            <a:noFill/>
          </p:spPr>
          <p:txBody>
            <a:bodyPr wrap="square" lIns="0" tIns="0" rIns="0" bIns="0" rtlCol="0">
              <a:spAutoFit/>
            </a:bodyPr>
            <a:lstStyle/>
            <a:p>
              <a:pPr algn="ctr"/>
              <a:r>
                <a:rPr lang="es-MX"/>
                <a:t>MTA para destinatario</a:t>
              </a:r>
            </a:p>
          </p:txBody>
        </p:sp>
        <p:sp>
          <p:nvSpPr>
            <p:cNvPr id="98" name="TextBox 97">
              <a:extLst>
                <a:ext uri="{FF2B5EF4-FFF2-40B4-BE49-F238E27FC236}">
                  <a16:creationId xmlns:a16="http://schemas.microsoft.com/office/drawing/2014/main" id="{2699A504-3912-F483-AC76-A357FA4A1178}"/>
                </a:ext>
              </a:extLst>
            </p:cNvPr>
            <p:cNvSpPr txBox="1"/>
            <p:nvPr/>
          </p:nvSpPr>
          <p:spPr>
            <a:xfrm>
              <a:off x="6190527" y="5333629"/>
              <a:ext cx="1564931" cy="553998"/>
            </a:xfrm>
            <a:prstGeom prst="rect">
              <a:avLst/>
            </a:prstGeom>
            <a:noFill/>
          </p:spPr>
          <p:txBody>
            <a:bodyPr wrap="square" lIns="0" tIns="0" rIns="0" bIns="0" rtlCol="0">
              <a:spAutoFit/>
            </a:bodyPr>
            <a:lstStyle/>
            <a:p>
              <a:pPr algn="ctr"/>
              <a:r>
                <a:rPr lang="es-MX"/>
                <a:t>MTA: Filtro de spam</a:t>
              </a:r>
            </a:p>
          </p:txBody>
        </p:sp>
        <p:cxnSp>
          <p:nvCxnSpPr>
            <p:cNvPr id="100" name="Curved Connector 99">
              <a:extLst>
                <a:ext uri="{FF2B5EF4-FFF2-40B4-BE49-F238E27FC236}">
                  <a16:creationId xmlns:a16="http://schemas.microsoft.com/office/drawing/2014/main" id="{E71A4464-E2C6-C853-3294-29097DC9FCA8}"/>
                </a:ext>
              </a:extLst>
            </p:cNvPr>
            <p:cNvCxnSpPr>
              <a:cxnSpLocks/>
            </p:cNvCxnSpPr>
            <p:nvPr/>
          </p:nvCxnSpPr>
          <p:spPr>
            <a:xfrm rot="10800000" flipH="1" flipV="1">
              <a:off x="6552217" y="3083459"/>
              <a:ext cx="6333" cy="1828827"/>
            </a:xfrm>
            <a:prstGeom prst="curvedConnector3">
              <a:avLst>
                <a:gd name="adj1" fmla="val -360966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13F5F1EC-44E2-C7C8-2B7C-3BE7586F8FA0}"/>
                </a:ext>
              </a:extLst>
            </p:cNvPr>
            <p:cNvCxnSpPr>
              <a:cxnSpLocks/>
              <a:stCxn id="87" idx="1"/>
              <a:endCxn id="88" idx="3"/>
            </p:cNvCxnSpPr>
            <p:nvPr/>
          </p:nvCxnSpPr>
          <p:spPr>
            <a:xfrm flipH="1">
              <a:off x="9181592" y="3039563"/>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F0B2AABD-6F99-2698-DB5C-CDEBFEFA23A8}"/>
                </a:ext>
              </a:extLst>
            </p:cNvPr>
            <p:cNvCxnSpPr>
              <a:cxnSpLocks/>
              <a:stCxn id="88" idx="1"/>
              <a:endCxn id="89" idx="3"/>
            </p:cNvCxnSpPr>
            <p:nvPr/>
          </p:nvCxnSpPr>
          <p:spPr>
            <a:xfrm flipH="1" flipV="1">
              <a:off x="7466618" y="3047602"/>
              <a:ext cx="800574"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4" name="Straight Arrow Connector 103">
              <a:extLst>
                <a:ext uri="{FF2B5EF4-FFF2-40B4-BE49-F238E27FC236}">
                  <a16:creationId xmlns:a16="http://schemas.microsoft.com/office/drawing/2014/main" id="{64F1753F-319F-7E61-77C1-AD064B0085A6}"/>
                </a:ext>
              </a:extLst>
            </p:cNvPr>
            <p:cNvCxnSpPr>
              <a:cxnSpLocks/>
              <a:stCxn id="90" idx="3"/>
              <a:endCxn id="91" idx="1"/>
            </p:cNvCxnSpPr>
            <p:nvPr/>
          </p:nvCxnSpPr>
          <p:spPr>
            <a:xfrm>
              <a:off x="7472951" y="4876429"/>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77A91FAB-2CE7-F9EC-7065-6466682796CF}"/>
                </a:ext>
              </a:extLst>
            </p:cNvPr>
            <p:cNvCxnSpPr>
              <a:cxnSpLocks/>
              <a:stCxn id="91" idx="3"/>
            </p:cNvCxnSpPr>
            <p:nvPr/>
          </p:nvCxnSpPr>
          <p:spPr>
            <a:xfrm flipV="1">
              <a:off x="9210669" y="4876428"/>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134" name="Graphic 133" descr="Smart Phone with solid fill">
              <a:extLst>
                <a:ext uri="{FF2B5EF4-FFF2-40B4-BE49-F238E27FC236}">
                  <a16:creationId xmlns:a16="http://schemas.microsoft.com/office/drawing/2014/main" id="{EBBE0CB2-1808-E761-A27F-028BACCF3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9114" y="830541"/>
              <a:ext cx="914400" cy="914400"/>
            </a:xfrm>
            <a:prstGeom prst="rect">
              <a:avLst/>
            </a:prstGeom>
          </p:spPr>
        </p:pic>
        <p:pic>
          <p:nvPicPr>
            <p:cNvPr id="136" name="Graphic 135" descr="Browser window with solid fill">
              <a:extLst>
                <a:ext uri="{FF2B5EF4-FFF2-40B4-BE49-F238E27FC236}">
                  <a16:creationId xmlns:a16="http://schemas.microsoft.com/office/drawing/2014/main" id="{6C868721-6726-2462-71B3-F67D66B34F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9504" y="4419228"/>
              <a:ext cx="914400" cy="914400"/>
            </a:xfrm>
            <a:prstGeom prst="rect">
              <a:avLst/>
            </a:prstGeom>
          </p:spPr>
        </p:pic>
        <p:sp>
          <p:nvSpPr>
            <p:cNvPr id="137" name="TextBox 136">
              <a:extLst>
                <a:ext uri="{FF2B5EF4-FFF2-40B4-BE49-F238E27FC236}">
                  <a16:creationId xmlns:a16="http://schemas.microsoft.com/office/drawing/2014/main" id="{14A6CDF1-1D78-DD22-D2FA-264D2B92D42C}"/>
                </a:ext>
              </a:extLst>
            </p:cNvPr>
            <p:cNvSpPr txBox="1"/>
            <p:nvPr/>
          </p:nvSpPr>
          <p:spPr>
            <a:xfrm>
              <a:off x="9290279" y="1744941"/>
              <a:ext cx="2123377" cy="830997"/>
            </a:xfrm>
            <a:prstGeom prst="rect">
              <a:avLst/>
            </a:prstGeom>
            <a:noFill/>
          </p:spPr>
          <p:txBody>
            <a:bodyPr wrap="square" lIns="0" tIns="0" rIns="0" bIns="0" rtlCol="0">
              <a:spAutoFit/>
            </a:bodyPr>
            <a:lstStyle/>
            <a:p>
              <a:pPr algn="ctr"/>
              <a:r>
                <a:rPr lang="es-MX" dirty="0"/>
                <a:t>Aplicación de MUA de teléfono inteligente</a:t>
              </a:r>
            </a:p>
          </p:txBody>
        </p:sp>
        <p:cxnSp>
          <p:nvCxnSpPr>
            <p:cNvPr id="138" name="Curved Connector 137">
              <a:extLst>
                <a:ext uri="{FF2B5EF4-FFF2-40B4-BE49-F238E27FC236}">
                  <a16:creationId xmlns:a16="http://schemas.microsoft.com/office/drawing/2014/main" id="{4D213884-63FE-6C5D-2901-4EEEC40D3AD7}"/>
                </a:ext>
              </a:extLst>
            </p:cNvPr>
            <p:cNvCxnSpPr>
              <a:cxnSpLocks/>
            </p:cNvCxnSpPr>
            <p:nvPr/>
          </p:nvCxnSpPr>
          <p:spPr>
            <a:xfrm flipH="1">
              <a:off x="11159407" y="1287741"/>
              <a:ext cx="79610" cy="1751822"/>
            </a:xfrm>
            <a:prstGeom prst="curvedConnector3">
              <a:avLst>
                <a:gd name="adj1" fmla="val -287150"/>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grpSp>
      <p:sp>
        <p:nvSpPr>
          <p:cNvPr id="5" name="Title 4"/>
          <p:cNvSpPr>
            <a:spLocks noGrp="1"/>
          </p:cNvSpPr>
          <p:nvPr>
            <p:ph type="title"/>
          </p:nvPr>
        </p:nvSpPr>
        <p:spPr/>
        <p:txBody>
          <a:bodyPr/>
          <a:lstStyle/>
          <a:p>
            <a:r>
              <a:rPr lang="es-MX"/>
              <a:t>Ejemplos de componentes de correo electrónico</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1"/>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es-MX" sz="2000">
                <a:solidFill>
                  <a:schemeClr val="accent1"/>
                </a:solidFill>
              </a:rPr>
              <a:t>MUA</a:t>
            </a:r>
            <a:r>
              <a:rPr lang="es-MX" sz="2000"/>
              <a:t> – Agente de usuario de correo (Mail User Agent) – Outlook, Thunderbird, backend de envíos de Amazon, subsistema de correo web de Gmail, formulario de contacto de un servidor web</a:t>
            </a:r>
          </a:p>
          <a:p>
            <a:r>
              <a:rPr lang="es-MX" sz="2000">
                <a:solidFill>
                  <a:schemeClr val="accent1"/>
                </a:solidFill>
              </a:rPr>
              <a:t>MSA</a:t>
            </a:r>
            <a:r>
              <a:rPr lang="es-MX" sz="2000"/>
              <a:t> – Agente de envío de correo (Mail Submission Agent – Exchange, Postfix, Sendgrid, AWS Workmail</a:t>
            </a:r>
          </a:p>
          <a:p>
            <a:r>
              <a:rPr lang="es-MX" sz="2000"/>
              <a:t>MTA – Agente de transferencia de correo (Mail Transfer Agent) – Postfix, Exim, Halon, Sendgrid, AWS Workmail</a:t>
            </a:r>
          </a:p>
          <a:p>
            <a:r>
              <a:rPr lang="es-MX" sz="2000">
                <a:solidFill>
                  <a:schemeClr val="accent1"/>
                </a:solidFill>
              </a:rPr>
              <a:t>MDA</a:t>
            </a:r>
            <a:r>
              <a:rPr lang="es-MX" sz="2000"/>
              <a:t> – Agente de entrega de correo (Mail Delivery Agent) – parte de Gmail y Exchange, partes de Zendesk </a:t>
            </a:r>
          </a:p>
        </p:txBody>
      </p:sp>
    </p:spTree>
    <p:extLst>
      <p:ext uri="{BB962C8B-B14F-4D97-AF65-F5344CB8AC3E}">
        <p14:creationId xmlns:p14="http://schemas.microsoft.com/office/powerpoint/2010/main" val="108525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a:t>Ejemplos de componentes de correo electrónico</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es-MX" sz="2000">
                <a:solidFill>
                  <a:schemeClr val="accent1"/>
                </a:solidFill>
              </a:rPr>
              <a:t>MUA</a:t>
            </a:r>
            <a:r>
              <a:rPr lang="es-MX" sz="2000"/>
              <a:t> – Agente de usuario de correo (Mail User Agent) – Outlook, Thunderbird, backend de envíos de Amazon, subsistema de correo web de Gmail, formulario de contacto de un servidor web</a:t>
            </a:r>
          </a:p>
          <a:p>
            <a:r>
              <a:rPr lang="es-MX" sz="2000">
                <a:solidFill>
                  <a:schemeClr val="accent1"/>
                </a:solidFill>
              </a:rPr>
              <a:t>MSA</a:t>
            </a:r>
            <a:r>
              <a:rPr lang="es-MX" sz="2000"/>
              <a:t> – Agente de envío de correo (Mail Submission Agent – Exchange, Postfix, Sendgrid, AWS Workmail</a:t>
            </a:r>
          </a:p>
          <a:p>
            <a:r>
              <a:rPr lang="es-MX" sz="2000">
                <a:solidFill>
                  <a:schemeClr val="accent1"/>
                </a:solidFill>
              </a:rPr>
              <a:t>MTA</a:t>
            </a:r>
            <a:r>
              <a:rPr lang="es-MX" sz="2000"/>
              <a:t> – Agente de transferencia de correo (Mail Transfer Agent) – Postfix, Exim, Halon, Sendgrid, AWS Workmail</a:t>
            </a:r>
          </a:p>
          <a:p>
            <a:r>
              <a:rPr lang="es-MX" sz="2000">
                <a:solidFill>
                  <a:schemeClr val="accent1"/>
                </a:solidFill>
              </a:rPr>
              <a:t>MDA</a:t>
            </a:r>
            <a:r>
              <a:rPr lang="es-MX" sz="2000"/>
              <a:t> – Agente de entrega de correo (Mail Delivery Agent) – parte de Gmail y Exchange, partes de Zendesk </a:t>
            </a:r>
          </a:p>
        </p:txBody>
      </p:sp>
      <p:grpSp>
        <p:nvGrpSpPr>
          <p:cNvPr id="46" name="Group 45">
            <a:extLst>
              <a:ext uri="{FF2B5EF4-FFF2-40B4-BE49-F238E27FC236}">
                <a16:creationId xmlns:a16="http://schemas.microsoft.com/office/drawing/2014/main" id="{6CCCD80B-1823-87DD-347A-8FC383764A9F}"/>
              </a:ext>
            </a:extLst>
          </p:cNvPr>
          <p:cNvGrpSpPr/>
          <p:nvPr/>
        </p:nvGrpSpPr>
        <p:grpSpPr>
          <a:xfrm>
            <a:off x="6096000" y="695436"/>
            <a:ext cx="5427880" cy="5411450"/>
            <a:chOff x="6096000" y="695436"/>
            <a:chExt cx="5427880" cy="5411450"/>
          </a:xfrm>
        </p:grpSpPr>
        <p:sp>
          <p:nvSpPr>
            <p:cNvPr id="47" name="Rectangle 46">
              <a:extLst>
                <a:ext uri="{FF2B5EF4-FFF2-40B4-BE49-F238E27FC236}">
                  <a16:creationId xmlns:a16="http://schemas.microsoft.com/office/drawing/2014/main" id="{89499A0A-ACAE-5FE0-B927-45DA30B244B6}"/>
                </a:ext>
              </a:extLst>
            </p:cNvPr>
            <p:cNvSpPr/>
            <p:nvPr/>
          </p:nvSpPr>
          <p:spPr>
            <a:xfrm>
              <a:off x="6096000" y="695436"/>
              <a:ext cx="5427880" cy="541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48" name="Graphic 47" descr="Smart Phone with solid fill">
              <a:extLst>
                <a:ext uri="{FF2B5EF4-FFF2-40B4-BE49-F238E27FC236}">
                  <a16:creationId xmlns:a16="http://schemas.microsoft.com/office/drawing/2014/main" id="{D4E0EB1F-0513-BEC3-211D-9F2311EE3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1437" y="4422436"/>
              <a:ext cx="914400" cy="914400"/>
            </a:xfrm>
            <a:prstGeom prst="rect">
              <a:avLst/>
            </a:prstGeom>
          </p:spPr>
        </p:pic>
        <p:pic>
          <p:nvPicPr>
            <p:cNvPr id="49" name="Graphic 48" descr="Server with solid fill">
              <a:extLst>
                <a:ext uri="{FF2B5EF4-FFF2-40B4-BE49-F238E27FC236}">
                  <a16:creationId xmlns:a16="http://schemas.microsoft.com/office/drawing/2014/main" id="{A9B04C8F-56DA-A1D6-CBEC-0AD182CF9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5087" y="2693145"/>
              <a:ext cx="914400" cy="914400"/>
            </a:xfrm>
            <a:prstGeom prst="rect">
              <a:avLst/>
            </a:prstGeom>
          </p:spPr>
        </p:pic>
        <p:pic>
          <p:nvPicPr>
            <p:cNvPr id="50" name="Graphic 49" descr="Server with solid fill">
              <a:extLst>
                <a:ext uri="{FF2B5EF4-FFF2-40B4-BE49-F238E27FC236}">
                  <a16:creationId xmlns:a16="http://schemas.microsoft.com/office/drawing/2014/main" id="{1A13E25A-3B2B-FFDC-A352-25D0F4529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2775" y="2702487"/>
              <a:ext cx="914400" cy="914400"/>
            </a:xfrm>
            <a:prstGeom prst="rect">
              <a:avLst/>
            </a:prstGeom>
          </p:spPr>
        </p:pic>
        <p:pic>
          <p:nvPicPr>
            <p:cNvPr id="51" name="Graphic 50" descr="Server with solid fill">
              <a:extLst>
                <a:ext uri="{FF2B5EF4-FFF2-40B4-BE49-F238E27FC236}">
                  <a16:creationId xmlns:a16="http://schemas.microsoft.com/office/drawing/2014/main" id="{E4454B9B-6A5F-26EC-519B-65486A5164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802" y="2701184"/>
              <a:ext cx="914400" cy="914400"/>
            </a:xfrm>
            <a:prstGeom prst="rect">
              <a:avLst/>
            </a:prstGeom>
          </p:spPr>
        </p:pic>
        <p:pic>
          <p:nvPicPr>
            <p:cNvPr id="52" name="Graphic 51" descr="Server with solid fill">
              <a:extLst>
                <a:ext uri="{FF2B5EF4-FFF2-40B4-BE49-F238E27FC236}">
                  <a16:creationId xmlns:a16="http://schemas.microsoft.com/office/drawing/2014/main" id="{6AD20B44-7818-0DE5-307F-1EB7DE85A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4134" y="4422437"/>
              <a:ext cx="914400" cy="914400"/>
            </a:xfrm>
            <a:prstGeom prst="rect">
              <a:avLst/>
            </a:prstGeom>
          </p:spPr>
        </p:pic>
        <p:pic>
          <p:nvPicPr>
            <p:cNvPr id="53" name="Graphic 52" descr="Database outline">
              <a:extLst>
                <a:ext uri="{FF2B5EF4-FFF2-40B4-BE49-F238E27FC236}">
                  <a16:creationId xmlns:a16="http://schemas.microsoft.com/office/drawing/2014/main" id="{FC80B031-C934-458C-13C3-578DA8519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52" y="4431779"/>
              <a:ext cx="914400" cy="914400"/>
            </a:xfrm>
            <a:prstGeom prst="rect">
              <a:avLst/>
            </a:prstGeom>
          </p:spPr>
        </p:pic>
        <p:sp>
          <p:nvSpPr>
            <p:cNvPr id="55" name="TextBox 54">
              <a:extLst>
                <a:ext uri="{FF2B5EF4-FFF2-40B4-BE49-F238E27FC236}">
                  <a16:creationId xmlns:a16="http://schemas.microsoft.com/office/drawing/2014/main" id="{DC048ED0-F717-B901-6396-31A18C4ED4C3}"/>
                </a:ext>
              </a:extLst>
            </p:cNvPr>
            <p:cNvSpPr txBox="1"/>
            <p:nvPr/>
          </p:nvSpPr>
          <p:spPr>
            <a:xfrm>
              <a:off x="7975596" y="5356107"/>
              <a:ext cx="1501983" cy="276999"/>
            </a:xfrm>
            <a:prstGeom prst="rect">
              <a:avLst/>
            </a:prstGeom>
            <a:noFill/>
          </p:spPr>
          <p:txBody>
            <a:bodyPr wrap="square" lIns="0" tIns="0" rIns="0" bIns="0" rtlCol="0">
              <a:spAutoFit/>
            </a:bodyPr>
            <a:lstStyle/>
            <a:p>
              <a:pPr algn="ctr"/>
              <a:r>
                <a:rPr lang="es-MX"/>
                <a:t>Almacenamiento de correo</a:t>
              </a:r>
            </a:p>
          </p:txBody>
        </p:sp>
        <p:sp>
          <p:nvSpPr>
            <p:cNvPr id="56" name="TextBox 55">
              <a:extLst>
                <a:ext uri="{FF2B5EF4-FFF2-40B4-BE49-F238E27FC236}">
                  <a16:creationId xmlns:a16="http://schemas.microsoft.com/office/drawing/2014/main" id="{AC2DE63F-080C-43CE-F1C4-0E96D0658875}"/>
                </a:ext>
              </a:extLst>
            </p:cNvPr>
            <p:cNvSpPr txBox="1"/>
            <p:nvPr/>
          </p:nvSpPr>
          <p:spPr>
            <a:xfrm>
              <a:off x="9739113" y="5377820"/>
              <a:ext cx="1784767" cy="553998"/>
            </a:xfrm>
            <a:prstGeom prst="rect">
              <a:avLst/>
            </a:prstGeom>
            <a:noFill/>
          </p:spPr>
          <p:txBody>
            <a:bodyPr wrap="square" lIns="0" tIns="0" rIns="0" bIns="0" rtlCol="0">
              <a:spAutoFit/>
            </a:bodyPr>
            <a:lstStyle/>
            <a:p>
              <a:pPr algn="ctr"/>
              <a:r>
                <a:rPr lang="es-MX"/>
                <a:t>Aplicación de MUA de teléfono inteligente</a:t>
              </a:r>
            </a:p>
          </p:txBody>
        </p:sp>
        <p:sp>
          <p:nvSpPr>
            <p:cNvPr id="58" name="TextBox 57">
              <a:extLst>
                <a:ext uri="{FF2B5EF4-FFF2-40B4-BE49-F238E27FC236}">
                  <a16:creationId xmlns:a16="http://schemas.microsoft.com/office/drawing/2014/main" id="{8DA19A57-9C90-642C-BAD7-274877AD4ED1}"/>
                </a:ext>
              </a:extLst>
            </p:cNvPr>
            <p:cNvSpPr txBox="1"/>
            <p:nvPr/>
          </p:nvSpPr>
          <p:spPr>
            <a:xfrm>
              <a:off x="9827645" y="3574887"/>
              <a:ext cx="1501984" cy="553998"/>
            </a:xfrm>
            <a:prstGeom prst="rect">
              <a:avLst/>
            </a:prstGeom>
            <a:noFill/>
          </p:spPr>
          <p:txBody>
            <a:bodyPr wrap="square" lIns="0" tIns="0" rIns="0" bIns="0" rtlCol="0">
              <a:spAutoFit/>
            </a:bodyPr>
            <a:lstStyle/>
            <a:p>
              <a:pPr algn="ctr"/>
              <a:r>
                <a:rPr lang="es-MX"/>
                <a:t>MSA para remitente</a:t>
              </a:r>
            </a:p>
          </p:txBody>
        </p:sp>
        <p:sp>
          <p:nvSpPr>
            <p:cNvPr id="59" name="TextBox 58">
              <a:extLst>
                <a:ext uri="{FF2B5EF4-FFF2-40B4-BE49-F238E27FC236}">
                  <a16:creationId xmlns:a16="http://schemas.microsoft.com/office/drawing/2014/main" id="{13ADEE02-D5E1-AB7E-CE09-2EB16D1FDDCA}"/>
                </a:ext>
              </a:extLst>
            </p:cNvPr>
            <p:cNvSpPr txBox="1"/>
            <p:nvPr/>
          </p:nvSpPr>
          <p:spPr>
            <a:xfrm>
              <a:off x="7966067" y="3607545"/>
              <a:ext cx="1501983" cy="553998"/>
            </a:xfrm>
            <a:prstGeom prst="rect">
              <a:avLst/>
            </a:prstGeom>
            <a:noFill/>
          </p:spPr>
          <p:txBody>
            <a:bodyPr wrap="square" lIns="0" tIns="0" rIns="0" bIns="0" rtlCol="0">
              <a:spAutoFit/>
            </a:bodyPr>
            <a:lstStyle/>
            <a:p>
              <a:pPr algn="ctr"/>
              <a:r>
                <a:rPr lang="es-MX"/>
                <a:t>MTA para remitente</a:t>
              </a:r>
            </a:p>
          </p:txBody>
        </p:sp>
        <p:sp>
          <p:nvSpPr>
            <p:cNvPr id="61" name="TextBox 60">
              <a:extLst>
                <a:ext uri="{FF2B5EF4-FFF2-40B4-BE49-F238E27FC236}">
                  <a16:creationId xmlns:a16="http://schemas.microsoft.com/office/drawing/2014/main" id="{A27C22A3-B1B5-31DB-2BDB-61AC633AEF64}"/>
                </a:ext>
              </a:extLst>
            </p:cNvPr>
            <p:cNvSpPr txBox="1"/>
            <p:nvPr/>
          </p:nvSpPr>
          <p:spPr>
            <a:xfrm>
              <a:off x="6241100" y="3588636"/>
              <a:ext cx="1431471" cy="553998"/>
            </a:xfrm>
            <a:prstGeom prst="rect">
              <a:avLst/>
            </a:prstGeom>
            <a:noFill/>
          </p:spPr>
          <p:txBody>
            <a:bodyPr wrap="square" lIns="0" tIns="0" rIns="0" bIns="0" rtlCol="0">
              <a:spAutoFit/>
            </a:bodyPr>
            <a:lstStyle/>
            <a:p>
              <a:pPr algn="ctr"/>
              <a:r>
                <a:rPr lang="es-MX"/>
                <a:t>MTA para destinatario</a:t>
              </a:r>
            </a:p>
          </p:txBody>
        </p:sp>
        <p:sp>
          <p:nvSpPr>
            <p:cNvPr id="62" name="TextBox 61">
              <a:extLst>
                <a:ext uri="{FF2B5EF4-FFF2-40B4-BE49-F238E27FC236}">
                  <a16:creationId xmlns:a16="http://schemas.microsoft.com/office/drawing/2014/main" id="{055D2234-A9A3-5DF8-7A01-E228BDFBD5B6}"/>
                </a:ext>
              </a:extLst>
            </p:cNvPr>
            <p:cNvSpPr txBox="1"/>
            <p:nvPr/>
          </p:nvSpPr>
          <p:spPr>
            <a:xfrm>
              <a:off x="6222537" y="5336837"/>
              <a:ext cx="1564931" cy="553998"/>
            </a:xfrm>
            <a:prstGeom prst="rect">
              <a:avLst/>
            </a:prstGeom>
            <a:noFill/>
          </p:spPr>
          <p:txBody>
            <a:bodyPr wrap="square" lIns="0" tIns="0" rIns="0" bIns="0" rtlCol="0">
              <a:spAutoFit/>
            </a:bodyPr>
            <a:lstStyle/>
            <a:p>
              <a:pPr algn="ctr"/>
              <a:r>
                <a:rPr lang="es-MX"/>
                <a:t>MTA: Filtro de spam</a:t>
              </a:r>
            </a:p>
          </p:txBody>
        </p:sp>
        <p:cxnSp>
          <p:nvCxnSpPr>
            <p:cNvPr id="64" name="Curved Connector 63">
              <a:extLst>
                <a:ext uri="{FF2B5EF4-FFF2-40B4-BE49-F238E27FC236}">
                  <a16:creationId xmlns:a16="http://schemas.microsoft.com/office/drawing/2014/main" id="{1E63C0B8-709D-714D-63A8-282A8A4A6F87}"/>
                </a:ext>
              </a:extLst>
            </p:cNvPr>
            <p:cNvCxnSpPr>
              <a:cxnSpLocks/>
            </p:cNvCxnSpPr>
            <p:nvPr/>
          </p:nvCxnSpPr>
          <p:spPr>
            <a:xfrm rot="10800000" flipH="1" flipV="1">
              <a:off x="6458157" y="3230099"/>
              <a:ext cx="6332" cy="1721253"/>
            </a:xfrm>
            <a:prstGeom prst="curvedConnector3">
              <a:avLst>
                <a:gd name="adj1" fmla="val -361023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5" name="Curved Connector 64">
              <a:extLst>
                <a:ext uri="{FF2B5EF4-FFF2-40B4-BE49-F238E27FC236}">
                  <a16:creationId xmlns:a16="http://schemas.microsoft.com/office/drawing/2014/main" id="{A899E380-7045-AEC8-375F-F465B5D000F9}"/>
                </a:ext>
              </a:extLst>
            </p:cNvPr>
            <p:cNvCxnSpPr>
              <a:cxnSpLocks/>
            </p:cNvCxnSpPr>
            <p:nvPr/>
          </p:nvCxnSpPr>
          <p:spPr>
            <a:xfrm>
              <a:off x="11352214" y="1490217"/>
              <a:ext cx="12700" cy="1552554"/>
            </a:xfrm>
            <a:prstGeom prst="curvedConnector3">
              <a:avLst>
                <a:gd name="adj1" fmla="val 2788236"/>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9060F959-378B-4468-5578-2789E0A42355}"/>
                </a:ext>
              </a:extLst>
            </p:cNvPr>
            <p:cNvCxnSpPr>
              <a:cxnSpLocks/>
              <a:stCxn id="49" idx="1"/>
              <a:endCxn id="50" idx="3"/>
            </p:cNvCxnSpPr>
            <p:nvPr/>
          </p:nvCxnSpPr>
          <p:spPr>
            <a:xfrm flipH="1">
              <a:off x="9177175" y="3150345"/>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74D53A68-F67A-A4B9-B514-CD4CBF07492A}"/>
                </a:ext>
              </a:extLst>
            </p:cNvPr>
            <p:cNvCxnSpPr>
              <a:cxnSpLocks/>
              <a:stCxn id="50" idx="1"/>
              <a:endCxn id="51" idx="3"/>
            </p:cNvCxnSpPr>
            <p:nvPr/>
          </p:nvCxnSpPr>
          <p:spPr>
            <a:xfrm flipH="1" flipV="1">
              <a:off x="7462202" y="3158384"/>
              <a:ext cx="800573"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D455D83B-0B17-8C09-7ADF-9DC0F2581DB5}"/>
                </a:ext>
              </a:extLst>
            </p:cNvPr>
            <p:cNvCxnSpPr>
              <a:cxnSpLocks/>
              <a:stCxn id="52" idx="3"/>
              <a:endCxn id="53" idx="1"/>
            </p:cNvCxnSpPr>
            <p:nvPr/>
          </p:nvCxnSpPr>
          <p:spPr>
            <a:xfrm>
              <a:off x="7468534" y="4879637"/>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85328185-DABE-1832-57C1-E9B66296CD7A}"/>
                </a:ext>
              </a:extLst>
            </p:cNvPr>
            <p:cNvCxnSpPr>
              <a:cxnSpLocks/>
              <a:stCxn id="53" idx="3"/>
              <a:endCxn id="48" idx="1"/>
            </p:cNvCxnSpPr>
            <p:nvPr/>
          </p:nvCxnSpPr>
          <p:spPr>
            <a:xfrm flipV="1">
              <a:off x="9206252" y="4879636"/>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72" name="Graphic 71" descr="Server with solid fill">
              <a:extLst>
                <a:ext uri="{FF2B5EF4-FFF2-40B4-BE49-F238E27FC236}">
                  <a16:creationId xmlns:a16="http://schemas.microsoft.com/office/drawing/2014/main" id="{D03A04B4-396E-E7F4-E6A5-62127116EE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3875" y="830541"/>
              <a:ext cx="914400" cy="914400"/>
            </a:xfrm>
            <a:prstGeom prst="rect">
              <a:avLst/>
            </a:prstGeom>
          </p:spPr>
        </p:pic>
        <p:pic>
          <p:nvPicPr>
            <p:cNvPr id="73" name="Graphic 72" descr="Document with solid fill">
              <a:extLst>
                <a:ext uri="{FF2B5EF4-FFF2-40B4-BE49-F238E27FC236}">
                  <a16:creationId xmlns:a16="http://schemas.microsoft.com/office/drawing/2014/main" id="{6464928E-D048-0649-EA9E-365A374927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2841" y="830541"/>
              <a:ext cx="914400" cy="914400"/>
            </a:xfrm>
            <a:prstGeom prst="rect">
              <a:avLst/>
            </a:prstGeom>
          </p:spPr>
        </p:pic>
        <p:pic>
          <p:nvPicPr>
            <p:cNvPr id="74" name="Graphic 73" descr="Browser window with solid fill">
              <a:extLst>
                <a:ext uri="{FF2B5EF4-FFF2-40B4-BE49-F238E27FC236}">
                  <a16:creationId xmlns:a16="http://schemas.microsoft.com/office/drawing/2014/main" id="{E1CAF974-EB68-03FC-CC71-BF7AE6D1E4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76967" y="842922"/>
              <a:ext cx="914400" cy="914400"/>
            </a:xfrm>
            <a:prstGeom prst="rect">
              <a:avLst/>
            </a:prstGeom>
          </p:spPr>
        </p:pic>
        <p:cxnSp>
          <p:nvCxnSpPr>
            <p:cNvPr id="75" name="Straight Arrow Connector 74">
              <a:extLst>
                <a:ext uri="{FF2B5EF4-FFF2-40B4-BE49-F238E27FC236}">
                  <a16:creationId xmlns:a16="http://schemas.microsoft.com/office/drawing/2014/main" id="{9F9B2BDF-670C-69CE-9917-B970200EB2EB}"/>
                </a:ext>
              </a:extLst>
            </p:cNvPr>
            <p:cNvCxnSpPr>
              <a:cxnSpLocks/>
              <a:stCxn id="74" idx="3"/>
              <a:endCxn id="72" idx="1"/>
            </p:cNvCxnSpPr>
            <p:nvPr/>
          </p:nvCxnSpPr>
          <p:spPr>
            <a:xfrm flipV="1">
              <a:off x="7391367" y="1287741"/>
              <a:ext cx="852508" cy="12381"/>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6" name="TextBox 75">
              <a:extLst>
                <a:ext uri="{FF2B5EF4-FFF2-40B4-BE49-F238E27FC236}">
                  <a16:creationId xmlns:a16="http://schemas.microsoft.com/office/drawing/2014/main" id="{FB3E7E76-CC15-2013-201D-50C110CADC57}"/>
                </a:ext>
              </a:extLst>
            </p:cNvPr>
            <p:cNvSpPr txBox="1"/>
            <p:nvPr/>
          </p:nvSpPr>
          <p:spPr>
            <a:xfrm>
              <a:off x="7787468" y="1792335"/>
              <a:ext cx="1907613" cy="276999"/>
            </a:xfrm>
            <a:prstGeom prst="rect">
              <a:avLst/>
            </a:prstGeom>
            <a:noFill/>
          </p:spPr>
          <p:txBody>
            <a:bodyPr wrap="square" lIns="0" tIns="0" rIns="0" bIns="0" rtlCol="0">
              <a:spAutoFit/>
            </a:bodyPr>
            <a:lstStyle/>
            <a:p>
              <a:pPr algn="ctr"/>
              <a:r>
                <a:rPr lang="es-MX"/>
                <a:t>Servidor web</a:t>
              </a:r>
            </a:p>
          </p:txBody>
        </p:sp>
        <p:sp>
          <p:nvSpPr>
            <p:cNvPr id="77" name="TextBox 76">
              <a:extLst>
                <a:ext uri="{FF2B5EF4-FFF2-40B4-BE49-F238E27FC236}">
                  <a16:creationId xmlns:a16="http://schemas.microsoft.com/office/drawing/2014/main" id="{F4353DD5-7FD5-CA8F-1F56-03F2999783CB}"/>
                </a:ext>
              </a:extLst>
            </p:cNvPr>
            <p:cNvSpPr txBox="1"/>
            <p:nvPr/>
          </p:nvSpPr>
          <p:spPr>
            <a:xfrm>
              <a:off x="6285983" y="1776720"/>
              <a:ext cx="1556461" cy="276999"/>
            </a:xfrm>
            <a:prstGeom prst="rect">
              <a:avLst/>
            </a:prstGeom>
            <a:noFill/>
          </p:spPr>
          <p:txBody>
            <a:bodyPr wrap="square" lIns="0" tIns="0" rIns="0" bIns="0" rtlCol="0">
              <a:spAutoFit/>
            </a:bodyPr>
            <a:lstStyle/>
            <a:p>
              <a:pPr algn="ctr"/>
              <a:r>
                <a:rPr lang="es-MX"/>
                <a:t>Navegador web</a:t>
              </a:r>
            </a:p>
          </p:txBody>
        </p:sp>
        <p:cxnSp>
          <p:nvCxnSpPr>
            <p:cNvPr id="78" name="Straight Arrow Connector 77">
              <a:extLst>
                <a:ext uri="{FF2B5EF4-FFF2-40B4-BE49-F238E27FC236}">
                  <a16:creationId xmlns:a16="http://schemas.microsoft.com/office/drawing/2014/main" id="{6D3A644B-2EC1-DBCC-BA85-5EBC30DEDF1F}"/>
                </a:ext>
              </a:extLst>
            </p:cNvPr>
            <p:cNvCxnSpPr>
              <a:cxnSpLocks/>
              <a:stCxn id="72" idx="3"/>
              <a:endCxn id="73" idx="1"/>
            </p:cNvCxnSpPr>
            <p:nvPr/>
          </p:nvCxnSpPr>
          <p:spPr>
            <a:xfrm>
              <a:off x="9158275" y="1287741"/>
              <a:ext cx="944566" cy="0"/>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BF4D428B-2E38-44F7-A117-3964384CA064}"/>
                </a:ext>
              </a:extLst>
            </p:cNvPr>
            <p:cNvSpPr txBox="1"/>
            <p:nvPr/>
          </p:nvSpPr>
          <p:spPr>
            <a:xfrm>
              <a:off x="9695081" y="1799184"/>
              <a:ext cx="1784768" cy="553998"/>
            </a:xfrm>
            <a:prstGeom prst="rect">
              <a:avLst/>
            </a:prstGeom>
            <a:noFill/>
          </p:spPr>
          <p:txBody>
            <a:bodyPr wrap="square" lIns="0" tIns="0" rIns="0" bIns="0" rtlCol="0">
              <a:spAutoFit/>
            </a:bodyPr>
            <a:lstStyle/>
            <a:p>
              <a:pPr algn="ctr"/>
              <a:r>
                <a:rPr lang="es-MX" dirty="0"/>
                <a:t>MUA: Software de formulario de contacto</a:t>
              </a:r>
            </a:p>
          </p:txBody>
        </p:sp>
      </p:grpSp>
    </p:spTree>
    <p:extLst>
      <p:ext uri="{BB962C8B-B14F-4D97-AF65-F5344CB8AC3E}">
        <p14:creationId xmlns:p14="http://schemas.microsoft.com/office/powerpoint/2010/main" val="332992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5093164"/>
          </a:xfrm>
        </p:spPr>
        <p:txBody>
          <a:bodyPr/>
          <a:lstStyle/>
          <a:p>
            <a:r>
              <a:rPr lang="es-MX" sz="2400" dirty="0"/>
              <a:t>¿Qué es la EAI?</a:t>
            </a:r>
          </a:p>
          <a:p>
            <a:pPr lvl="1"/>
            <a:r>
              <a:rPr lang="es-MX" sz="2400" dirty="0"/>
              <a:t>Tener compatibilidad con UTF-8 para:</a:t>
            </a:r>
          </a:p>
          <a:p>
            <a:pPr lvl="2"/>
            <a:r>
              <a:rPr lang="es-MX" sz="2400" dirty="0"/>
              <a:t>Nombre del buzón (antes del signo @)</a:t>
            </a:r>
          </a:p>
          <a:p>
            <a:pPr lvl="2"/>
            <a:r>
              <a:rPr lang="es-MX" sz="2400" dirty="0"/>
              <a:t>Nombre de dominio (después del signo @)</a:t>
            </a:r>
          </a:p>
          <a:p>
            <a:r>
              <a:rPr lang="es-MX" sz="2400" dirty="0"/>
              <a:t>¿Qué no es EAI?</a:t>
            </a:r>
          </a:p>
          <a:p>
            <a:pPr lvl="1"/>
            <a:r>
              <a:rPr lang="es-MX" sz="2400" dirty="0"/>
              <a:t>Tener compatibilidad con UTF-8 en:</a:t>
            </a:r>
          </a:p>
          <a:p>
            <a:pPr lvl="2"/>
            <a:r>
              <a:rPr lang="es-MX" sz="2400"/>
              <a:t>Línea del asunto</a:t>
            </a:r>
            <a:endParaRPr lang="es-MX" sz="2400" dirty="0"/>
          </a:p>
          <a:p>
            <a:pPr lvl="2"/>
            <a:r>
              <a:rPr lang="es-MX" sz="2400"/>
              <a:t>Comentarios de direcciones</a:t>
            </a:r>
            <a:endParaRPr lang="es-MX" sz="2400" dirty="0"/>
          </a:p>
          <a:p>
            <a:pPr lvl="2"/>
            <a:r>
              <a:rPr lang="es-MX" sz="2400" dirty="0"/>
              <a:t>Cuerpo del mensaje</a:t>
            </a:r>
          </a:p>
          <a:p>
            <a:pPr lvl="1"/>
            <a:r>
              <a:rPr lang="es-MX" sz="2400" dirty="0"/>
              <a:t>MIME proporciona todo esto en el correo convencional</a:t>
            </a:r>
          </a:p>
          <a:p>
            <a:pPr lvl="1"/>
            <a:r>
              <a:rPr lang="es-MX" sz="2400" dirty="0"/>
              <a:t>Uso de cualquier conjunto de caracteres distinto de UTF-8</a:t>
            </a:r>
          </a:p>
        </p:txBody>
      </p:sp>
      <p:sp>
        <p:nvSpPr>
          <p:cNvPr id="5" name="Title 4"/>
          <p:cNvSpPr>
            <a:spLocks noGrp="1"/>
          </p:cNvSpPr>
          <p:nvPr>
            <p:ph type="title"/>
          </p:nvPr>
        </p:nvSpPr>
        <p:spPr/>
        <p:txBody>
          <a:bodyPr/>
          <a:lstStyle/>
          <a:p>
            <a:r>
              <a:rPr lang="es-MX"/>
              <a:t>internacionalización de las direcciones de correo electrónico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22486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0B304-9556-704B-91E5-9AF44BAD7782}"/>
              </a:ext>
            </a:extLst>
          </p:cNvPr>
          <p:cNvPicPr>
            <a:picLocks noChangeAspect="1"/>
          </p:cNvPicPr>
          <p:nvPr/>
        </p:nvPicPr>
        <p:blipFill>
          <a:blip r:embed="rId3"/>
          <a:stretch>
            <a:fillRect/>
          </a:stretch>
        </p:blipFill>
        <p:spPr>
          <a:xfrm>
            <a:off x="6566968" y="831132"/>
            <a:ext cx="5625032" cy="1773768"/>
          </a:xfrm>
          <a:prstGeom prst="rect">
            <a:avLst/>
          </a:prstGeom>
        </p:spPr>
      </p:pic>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219414" y="926304"/>
            <a:ext cx="8982952" cy="5433435"/>
          </a:xfrm>
        </p:spPr>
        <p:txBody>
          <a:bodyPr/>
          <a:lstStyle/>
          <a:p>
            <a:r>
              <a:rPr lang="es-MX" sz="2100" dirty="0">
                <a:solidFill>
                  <a:schemeClr val="accent1"/>
                </a:solidFill>
              </a:rPr>
              <a:t>Sin compatibilidad con EAI</a:t>
            </a:r>
            <a:r>
              <a:rPr lang="es-MX" sz="2100" dirty="0"/>
              <a:t> - Las herramientas </a:t>
            </a:r>
            <a:br>
              <a:rPr lang="es-MX" sz="2100" dirty="0"/>
            </a:br>
            <a:r>
              <a:rPr lang="es-MX" sz="2100" dirty="0"/>
              <a:t>y servicios solo admiten direcciones de correo </a:t>
            </a:r>
            <a:br>
              <a:rPr lang="es-MX" sz="2100" dirty="0"/>
            </a:br>
            <a:r>
              <a:rPr lang="es-MX" sz="2100" dirty="0"/>
              <a:t>electrónico ASCII</a:t>
            </a:r>
          </a:p>
          <a:p>
            <a:r>
              <a:rPr lang="es-MX" sz="2100" dirty="0">
                <a:solidFill>
                  <a:schemeClr val="accent1"/>
                </a:solidFill>
              </a:rPr>
              <a:t>Nivel 1</a:t>
            </a:r>
            <a:r>
              <a:rPr lang="es-MX" sz="2100" dirty="0"/>
              <a:t> - Puede intercambiar correo electrónico </a:t>
            </a:r>
            <a:br>
              <a:rPr lang="es-MX" sz="2100" dirty="0"/>
            </a:br>
            <a:r>
              <a:rPr lang="es-MX" sz="2100" dirty="0"/>
              <a:t>con direcciones con EAI</a:t>
            </a:r>
          </a:p>
          <a:p>
            <a:pPr lvl="1"/>
            <a:r>
              <a:rPr lang="es-MX" sz="2100" dirty="0"/>
              <a:t>Recibir correo electrónico de una dirección con EAI</a:t>
            </a:r>
          </a:p>
          <a:p>
            <a:pPr lvl="1"/>
            <a:r>
              <a:rPr lang="es-MX" sz="2100" dirty="0"/>
              <a:t>Enviar correo electrónico a una dirección con EAI</a:t>
            </a:r>
          </a:p>
          <a:p>
            <a:pPr lvl="1"/>
            <a:r>
              <a:rPr lang="es-MX" sz="2100" dirty="0"/>
              <a:t>No puede crear buzones de correo ni nombres de dominio en UTF8</a:t>
            </a:r>
          </a:p>
          <a:p>
            <a:r>
              <a:rPr lang="es-MX" sz="2100" dirty="0">
                <a:solidFill>
                  <a:schemeClr val="accent1"/>
                </a:solidFill>
              </a:rPr>
              <a:t>Nivel 2</a:t>
            </a:r>
            <a:r>
              <a:rPr lang="es-MX" sz="2100" dirty="0"/>
              <a:t> - Nivel 1 + puede crear direcciones con EAI</a:t>
            </a:r>
          </a:p>
          <a:p>
            <a:pPr lvl="1"/>
            <a:r>
              <a:rPr lang="es-MX" sz="2100" dirty="0"/>
              <a:t>Recibir correo electrónico de una dirección con EAI</a:t>
            </a:r>
          </a:p>
          <a:p>
            <a:pPr lvl="1"/>
            <a:r>
              <a:rPr lang="es-MX" sz="2100" dirty="0"/>
              <a:t>Enviar correo electrónico a una dirección con EAI</a:t>
            </a:r>
          </a:p>
          <a:p>
            <a:pPr lvl="1"/>
            <a:r>
              <a:rPr lang="es-MX" sz="2100" dirty="0"/>
              <a:t>Crear buzón de correo y nombre de dominio en UTF8</a:t>
            </a:r>
          </a:p>
          <a:p>
            <a:pPr lvl="1"/>
            <a:endParaRPr lang="es-MX" sz="2100" dirty="0"/>
          </a:p>
          <a:p>
            <a:pPr lvl="1"/>
            <a:endParaRPr lang="es-MX" sz="2100" dirty="0"/>
          </a:p>
        </p:txBody>
      </p:sp>
      <p:sp>
        <p:nvSpPr>
          <p:cNvPr id="5" name="Title 4"/>
          <p:cNvSpPr>
            <a:spLocks noGrp="1"/>
          </p:cNvSpPr>
          <p:nvPr>
            <p:ph type="title"/>
          </p:nvPr>
        </p:nvSpPr>
        <p:spPr/>
        <p:txBody>
          <a:bodyPr/>
          <a:lstStyle/>
          <a:p>
            <a:r>
              <a:rPr lang="es-MX"/>
              <a:t>Niveles de implementación de 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153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es-MX"/>
              <a:t>Evaluación</a:t>
            </a:r>
          </a:p>
        </p:txBody>
      </p:sp>
    </p:spTree>
    <p:extLst>
      <p:ext uri="{BB962C8B-B14F-4D97-AF65-F5344CB8AC3E}">
        <p14:creationId xmlns:p14="http://schemas.microsoft.com/office/powerpoint/2010/main" val="263887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5" y="1015806"/>
            <a:ext cx="10910923" cy="4769222"/>
          </a:xfrm>
        </p:spPr>
        <p:txBody>
          <a:bodyPr/>
          <a:lstStyle/>
          <a:p>
            <a:pPr marL="0" indent="0">
              <a:buNone/>
            </a:pPr>
            <a:r>
              <a:rPr lang="es-MX" sz="2400" dirty="0"/>
              <a:t>Las aplicaciones presentan Nombres de Dominio Internacionalizados (IDN) e Internacionalización de direcciones de correo electrónico (EAI) a los usuarios en los siguientes formato de codificación:</a:t>
            </a:r>
          </a:p>
          <a:p>
            <a:pPr marL="457200" indent="-457200">
              <a:buFont typeface="+mj-lt"/>
              <a:buAutoNum type="alphaLcPeriod"/>
            </a:pPr>
            <a:r>
              <a:rPr lang="es-MX" sz="2400" dirty="0"/>
              <a:t>ASCII</a:t>
            </a:r>
          </a:p>
          <a:p>
            <a:pPr marL="457200" indent="-457200">
              <a:buFont typeface="+mj-lt"/>
              <a:buAutoNum type="alphaLcPeriod"/>
            </a:pPr>
            <a:r>
              <a:rPr lang="es-MX" sz="2400" dirty="0"/>
              <a:t>UTF-8</a:t>
            </a:r>
          </a:p>
          <a:p>
            <a:pPr marL="457200" indent="-457200">
              <a:buFont typeface="+mj-lt"/>
              <a:buAutoNum type="alphaLcPeriod"/>
            </a:pPr>
            <a:r>
              <a:rPr lang="es-MX" sz="2400" dirty="0"/>
              <a:t>UTF-16</a:t>
            </a:r>
          </a:p>
          <a:p>
            <a:pPr marL="457200" indent="-457200">
              <a:buFont typeface="+mj-lt"/>
              <a:buAutoNum type="alphaLcPeriod"/>
            </a:pPr>
            <a:r>
              <a:rPr lang="es-MX" sz="2400" dirty="0"/>
              <a:t>UTF-32</a:t>
            </a:r>
          </a:p>
          <a:p>
            <a:pPr marL="457200" indent="-457200">
              <a:buFont typeface="+mj-lt"/>
              <a:buAutoNum type="alphaLcPeriod"/>
            </a:pPr>
            <a:r>
              <a:rPr lang="es-MX" sz="2400" dirty="0"/>
              <a:t>Algunos de los anteriores</a:t>
            </a:r>
          </a:p>
          <a:p>
            <a:endParaRPr lang="es-MX" sz="28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es-MX"/>
              <a:t>Evaluación 1</a:t>
            </a:r>
          </a:p>
        </p:txBody>
      </p:sp>
    </p:spTree>
    <p:extLst>
      <p:ext uri="{BB962C8B-B14F-4D97-AF65-F5344CB8AC3E}">
        <p14:creationId xmlns:p14="http://schemas.microsoft.com/office/powerpoint/2010/main" val="391255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es-MX"/>
              <a:t>¿</a:t>
            </a:r>
            <a:r>
              <a:rPr lang="es-MX" altLang="ja-JP" sz="2400" dirty="0"/>
              <a:t>Es </a:t>
            </a:r>
            <a:r>
              <a:rPr lang="es-MX" altLang="ja-JP" sz="2400" dirty="0">
                <a:solidFill>
                  <a:srgbClr val="FF0000"/>
                </a:solidFill>
              </a:rPr>
              <a:t>.ieee</a:t>
            </a:r>
            <a:r>
              <a:rPr lang="es-MX"/>
              <a:t> </a:t>
            </a:r>
            <a:r>
              <a:rPr lang="es-MX" altLang="ja-JP" sz="2400" dirty="0"/>
              <a:t>un dominio de alto nivel válido? </a:t>
            </a:r>
            <a:r>
              <a:rPr lang="es-MX" sz="1800" dirty="0"/>
              <a:t> </a:t>
            </a:r>
          </a:p>
          <a:p>
            <a:endParaRPr lang="es-MX" sz="28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es-MX"/>
              <a:t>Evaluación 2</a:t>
            </a:r>
          </a:p>
        </p:txBody>
      </p:sp>
    </p:spTree>
    <p:extLst>
      <p:ext uri="{BB962C8B-B14F-4D97-AF65-F5344CB8AC3E}">
        <p14:creationId xmlns:p14="http://schemas.microsoft.com/office/powerpoint/2010/main" val="317892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es-MX"/>
              <a:t>Configuración para EAI</a:t>
            </a:r>
          </a:p>
        </p:txBody>
      </p:sp>
    </p:spTree>
    <p:extLst>
      <p:ext uri="{BB962C8B-B14F-4D97-AF65-F5344CB8AC3E}">
        <p14:creationId xmlns:p14="http://schemas.microsoft.com/office/powerpoint/2010/main" val="399095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687295" y="1075766"/>
            <a:ext cx="10682514" cy="4769222"/>
          </a:xfrm>
        </p:spPr>
        <p:txBody>
          <a:bodyPr/>
          <a:lstStyle/>
          <a:p>
            <a:r>
              <a:rPr lang="es-MX" dirty="0"/>
              <a:t>Normalizar la cadena de caracteres Unicode (UTF-8) antes de procesarla, almacenarla, etc. Para los IDN utilizar la </a:t>
            </a:r>
            <a:r>
              <a:rPr lang="es-MX" dirty="0">
                <a:hlinkClick r:id="rId3"/>
              </a:rPr>
              <a:t>forma NFC</a:t>
            </a:r>
            <a:r>
              <a:rPr lang="es-MX" dirty="0"/>
              <a:t>: e + ` (è: U+0065 U+0300) </a:t>
            </a:r>
            <a:r>
              <a:rPr lang="en-US" dirty="0">
                <a:sym typeface="Wingdings" pitchFamily="2" charset="2"/>
              </a:rPr>
              <a:t></a:t>
            </a:r>
            <a:r>
              <a:rPr lang="es-MX" dirty="0"/>
              <a:t> è (U+00E8).</a:t>
            </a:r>
          </a:p>
          <a:p>
            <a:r>
              <a:rPr lang="es-MX" dirty="0"/>
              <a:t>Compatible con ambas </a:t>
            </a:r>
            <a:r>
              <a:rPr lang="es-MX" dirty="0">
                <a:hlinkClick r:id="rId4"/>
              </a:rPr>
              <a:t>representaciones de etiquetas de IDN</a:t>
            </a:r>
            <a:r>
              <a:rPr lang="es-MX" dirty="0"/>
              <a:t>: Etiqueta-U y Etiqueta-A La Etiqueta-U se utiliza para visualizar y comparar; la Etiqueta-A para procesar:</a:t>
            </a:r>
          </a:p>
          <a:p>
            <a:pPr lvl="1"/>
            <a:r>
              <a:rPr lang="es-MX" dirty="0"/>
              <a:t>exâmple =&gt; exmple-xta =&gt; xn--exmple-xta</a:t>
            </a:r>
          </a:p>
          <a:p>
            <a:r>
              <a:rPr lang="es-MX" dirty="0"/>
              <a:t>Utilice siempre IDNA2008, no la versión anterior IDNA2003.</a:t>
            </a:r>
          </a:p>
          <a:p>
            <a:r>
              <a:rPr lang="es-MX" dirty="0"/>
              <a:t>No utilice código/bibliotecas que tengan una lista estática de dominios de alto nivel (TLD), dado que éstos cambian a menudo. Consulte la </a:t>
            </a:r>
            <a:r>
              <a:rPr lang="es-MX" dirty="0">
                <a:hlinkClick r:id="rId5"/>
              </a:rPr>
              <a:t>lista de TLD de la IANA</a:t>
            </a:r>
            <a:r>
              <a:rPr lang="es-MX" dirty="0"/>
              <a:t>, que se actualiza de forma periódica.</a:t>
            </a:r>
          </a:p>
          <a:p>
            <a:r>
              <a:rPr lang="es-MX" dirty="0"/>
              <a:t>No utilice expresiones regulares para la validación de la entrada de identificadores internacionalizados por parte del usuario. Utilice las bibliotecas de IDNA2008 para IDN; la parte local de la EAI puede ser difícil de validar.</a:t>
            </a:r>
          </a:p>
        </p:txBody>
      </p:sp>
      <p:sp>
        <p:nvSpPr>
          <p:cNvPr id="5" name="Title 4"/>
          <p:cNvSpPr>
            <a:spLocks noGrp="1"/>
          </p:cNvSpPr>
          <p:nvPr>
            <p:ph type="title"/>
          </p:nvPr>
        </p:nvSpPr>
        <p:spPr/>
        <p:txBody>
          <a:bodyPr/>
          <a:lstStyle/>
          <a:p>
            <a:r>
              <a:rPr lang="es-MX"/>
              <a:t>Requisitos previos para configurar la 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6"/>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978378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2"/>
          <p:cNvSpPr/>
          <p:nvPr/>
        </p:nvSpPr>
        <p:spPr>
          <a:xfrm>
            <a:off x="451298" y="1016451"/>
            <a:ext cx="10566472" cy="4409988"/>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10000"/>
          </a:bodyPr>
          <a:lstStyle/>
          <a:p>
            <a:pPr marL="343080" indent="-342360">
              <a:spcBef>
                <a:spcPts val="2001"/>
              </a:spcBef>
              <a:buClr>
                <a:srgbClr val="000000"/>
              </a:buClr>
              <a:buSzPct val="75000"/>
              <a:buFont typeface="Wingdings" charset="2"/>
              <a:buChar char=""/>
            </a:pPr>
            <a:r>
              <a:rPr lang="es-MX" sz="2400" spc="-1" dirty="0">
                <a:solidFill>
                  <a:srgbClr val="000000"/>
                </a:solidFill>
                <a:latin typeface="Arial"/>
              </a:rPr>
              <a:t>Al enviar correo electrónico a usuario@ejemplo.com, el método para encontrar el servidor de correo electrónico de destino es consultando el DNS para los registros MX del dominio</a:t>
            </a:r>
            <a:endParaRPr lang="es-MX" sz="2400" spc="-1" dirty="0">
              <a:latin typeface="Arial"/>
            </a:endParaRPr>
          </a:p>
          <a:p>
            <a:pPr marL="343080" indent="-342360">
              <a:spcBef>
                <a:spcPts val="2001"/>
              </a:spcBef>
              <a:buClr>
                <a:srgbClr val="000000"/>
              </a:buClr>
              <a:buSzPct val="75000"/>
              <a:buFont typeface="Wingdings" charset="2"/>
              <a:buChar char=""/>
            </a:pPr>
            <a:r>
              <a:rPr lang="es-MX" sz="2400" spc="-1" dirty="0">
                <a:solidFill>
                  <a:srgbClr val="000000"/>
                </a:solidFill>
                <a:latin typeface="Arial"/>
              </a:rPr>
              <a:t>Por ejemplo, los registros MX para ejemplo.com podrían ser:</a:t>
            </a:r>
            <a:endParaRPr lang="es-MX" sz="2400" spc="-1" dirty="0">
              <a:latin typeface="Arial"/>
            </a:endParaRPr>
          </a:p>
          <a:p>
            <a:pPr marL="798480" lvl="1" indent="-340560">
              <a:spcBef>
                <a:spcPts val="499"/>
              </a:spcBef>
              <a:buClr>
                <a:srgbClr val="000000"/>
              </a:buClr>
              <a:buSzPct val="75000"/>
              <a:buFont typeface="Wingdings" charset="2"/>
              <a:buChar char=""/>
            </a:pPr>
            <a:r>
              <a:rPr lang="es-MX" sz="2400" spc="-1" dirty="0">
                <a:solidFill>
                  <a:srgbClr val="000000"/>
                </a:solidFill>
                <a:latin typeface="Arial"/>
              </a:rPr>
              <a:t>MX 10 servidor1.ejemplo.com</a:t>
            </a:r>
            <a:endParaRPr lang="es-MX" sz="2400" spc="-1" dirty="0">
              <a:latin typeface="Arial"/>
            </a:endParaRPr>
          </a:p>
          <a:p>
            <a:pPr marL="798480" lvl="1" indent="-340560">
              <a:spcBef>
                <a:spcPts val="499"/>
              </a:spcBef>
              <a:buClr>
                <a:srgbClr val="000000"/>
              </a:buClr>
              <a:buSzPct val="75000"/>
              <a:buFont typeface="Wingdings" charset="2"/>
              <a:buChar char=""/>
            </a:pPr>
            <a:r>
              <a:rPr lang="es-MX" sz="2400" spc="-1" dirty="0">
                <a:solidFill>
                  <a:srgbClr val="000000"/>
                </a:solidFill>
                <a:latin typeface="Arial"/>
              </a:rPr>
              <a:t>MX 10 servidor2.ejemplo.com</a:t>
            </a:r>
            <a:endParaRPr lang="es-MX" sz="2400" spc="-1" dirty="0">
              <a:latin typeface="Arial"/>
            </a:endParaRPr>
          </a:p>
          <a:p>
            <a:pPr marL="798480" lvl="1" indent="-340560">
              <a:spcBef>
                <a:spcPts val="499"/>
              </a:spcBef>
              <a:buClr>
                <a:srgbClr val="000000"/>
              </a:buClr>
              <a:buSzPct val="75000"/>
              <a:buFont typeface="Wingdings" charset="2"/>
              <a:buChar char=""/>
            </a:pPr>
            <a:r>
              <a:rPr lang="es-MX" sz="2400" spc="-1" dirty="0">
                <a:solidFill>
                  <a:srgbClr val="000000"/>
                </a:solidFill>
                <a:latin typeface="Arial"/>
              </a:rPr>
              <a:t>MX 20 servidor3.ejemplo.com</a:t>
            </a:r>
          </a:p>
          <a:p>
            <a:pPr marL="343080" indent="-342360">
              <a:spcBef>
                <a:spcPts val="2001"/>
              </a:spcBef>
              <a:buClr>
                <a:srgbClr val="000000"/>
              </a:buClr>
              <a:buSzPct val="75000"/>
              <a:buFont typeface="Wingdings" charset="2"/>
              <a:buChar char=""/>
            </a:pPr>
            <a:r>
              <a:rPr lang="es-MX" sz="2400" spc="-1" dirty="0">
                <a:solidFill>
                  <a:srgbClr val="000000"/>
                </a:solidFill>
              </a:rPr>
              <a:t>El servidor de correo electrónico del remitente intentará conectarse al servidor1 o al servidor2, dado que tienen la misma prioridad (10). Si ninguno responde, lo intentará con el servidor3, dado que tiene una prioridad más baja (20).</a:t>
            </a:r>
            <a:endParaRPr lang="es-MX" sz="2400" spc="-1" dirty="0"/>
          </a:p>
          <a:p>
            <a:pPr marL="798480" lvl="1" indent="-340560">
              <a:spcBef>
                <a:spcPts val="499"/>
              </a:spcBef>
              <a:buClr>
                <a:srgbClr val="000000"/>
              </a:buClr>
              <a:buSzPct val="75000"/>
              <a:buFont typeface="Wingdings" charset="2"/>
              <a:buChar char=""/>
            </a:pPr>
            <a:r>
              <a:rPr lang="es-MX" sz="2400" spc="-1" dirty="0">
                <a:solidFill>
                  <a:srgbClr val="000000"/>
                </a:solidFill>
              </a:rPr>
              <a:t>Cuanto mayor sea el número, menor será la prioridad</a:t>
            </a:r>
            <a:endParaRPr lang="es-MX" sz="2400" spc="-1" dirty="0"/>
          </a:p>
          <a:p>
            <a:pPr marL="341280" indent="-340560">
              <a:spcBef>
                <a:spcPts val="499"/>
              </a:spcBef>
              <a:buClr>
                <a:srgbClr val="000000"/>
              </a:buClr>
              <a:buSzPct val="75000"/>
              <a:buFont typeface="Wingdings" charset="2"/>
              <a:buChar char=""/>
            </a:pPr>
            <a:endParaRPr lang="es-MX" sz="2400" spc="-1" dirty="0">
              <a:latin typeface="Arial"/>
            </a:endParaRPr>
          </a:p>
          <a:p>
            <a:pPr>
              <a:spcBef>
                <a:spcPts val="2001"/>
              </a:spcBef>
            </a:pPr>
            <a:endParaRPr lang="es-MX" sz="2400" spc="-1" dirty="0">
              <a:latin typeface="Arial"/>
            </a:endParaRPr>
          </a:p>
        </p:txBody>
      </p:sp>
      <p:sp>
        <p:nvSpPr>
          <p:cNvPr id="2" name="Title 1">
            <a:extLst>
              <a:ext uri="{FF2B5EF4-FFF2-40B4-BE49-F238E27FC236}">
                <a16:creationId xmlns:a16="http://schemas.microsoft.com/office/drawing/2014/main" id="{68F8A6AC-4A3B-B34B-961B-9E5DE60AE6E9}"/>
              </a:ext>
            </a:extLst>
          </p:cNvPr>
          <p:cNvSpPr>
            <a:spLocks noGrp="1"/>
          </p:cNvSpPr>
          <p:nvPr>
            <p:ph type="title"/>
          </p:nvPr>
        </p:nvSpPr>
        <p:spPr>
          <a:xfrm>
            <a:off x="451298" y="0"/>
            <a:ext cx="10847122" cy="450663"/>
          </a:xfrm>
        </p:spPr>
        <p:txBody>
          <a:bodyPr/>
          <a:lstStyle/>
          <a:p>
            <a:r>
              <a:rPr lang="es-MX" spc="-1" dirty="0"/>
              <a:t>Correo electrónico: Cómo encontrar el servidor de destino</a:t>
            </a:r>
            <a:r>
              <a:rPr lang="en-US" spc="-1" dirty="0"/>
              <a:t>
</a:t>
            </a:r>
            <a:br/>
            <a:endParaRPr lang="es-MX" dirty="0"/>
          </a:p>
        </p:txBody>
      </p:sp>
      <p:pic>
        <p:nvPicPr>
          <p:cNvPr id="3" name="Picture 2">
            <a:extLst>
              <a:ext uri="{FF2B5EF4-FFF2-40B4-BE49-F238E27FC236}">
                <a16:creationId xmlns:a16="http://schemas.microsoft.com/office/drawing/2014/main" id="{01CCA725-339C-EF28-4061-DF04098E7BD4}"/>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94206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es-MX"/>
              <a:t>Introducción a la internacionalización de las direcciones de correo electrónico </a:t>
            </a:r>
          </a:p>
        </p:txBody>
      </p:sp>
    </p:spTree>
    <p:extLst>
      <p:ext uri="{BB962C8B-B14F-4D97-AF65-F5344CB8AC3E}">
        <p14:creationId xmlns:p14="http://schemas.microsoft.com/office/powerpoint/2010/main" val="391188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Cambios de protocolo de correo electrónico para EAI</a:t>
            </a:r>
          </a:p>
        </p:txBody>
      </p:sp>
      <p:sp>
        <p:nvSpPr>
          <p:cNvPr id="3" name="Content Placeholder 2"/>
          <p:cNvSpPr>
            <a:spLocks noGrp="1"/>
          </p:cNvSpPr>
          <p:nvPr>
            <p:ph sz="quarter" idx="10"/>
          </p:nvPr>
        </p:nvSpPr>
        <p:spPr>
          <a:xfrm>
            <a:off x="546130" y="1305437"/>
            <a:ext cx="10805055" cy="4418241"/>
          </a:xfrm>
        </p:spPr>
        <p:txBody>
          <a:bodyPr>
            <a:normAutofit/>
          </a:bodyPr>
          <a:lstStyle/>
          <a:p>
            <a:r>
              <a:rPr lang="es-MX" sz="2400" dirty="0"/>
              <a:t>SMTP:</a:t>
            </a:r>
          </a:p>
          <a:p>
            <a:pPr lvl="1"/>
            <a:r>
              <a:rPr lang="es-MX" sz="2400" dirty="0"/>
              <a:t>Se aumenta para que sea compatible con la EAI</a:t>
            </a:r>
          </a:p>
          <a:p>
            <a:pPr lvl="1"/>
            <a:r>
              <a:rPr lang="es-MX" sz="2400" dirty="0"/>
              <a:t>Tiene un indicador de señalización (SMTPUTF8) para especificar la compatibilidad con EAI</a:t>
            </a:r>
          </a:p>
          <a:p>
            <a:pPr lvl="1"/>
            <a:r>
              <a:rPr lang="es-MX" sz="2400" dirty="0"/>
              <a:t>Todos los servidores SMTP de la ruta deben admitir EAI para entregar correctamente el correo electrónico</a:t>
            </a:r>
          </a:p>
          <a:p>
            <a:r>
              <a:rPr lang="es-MX" sz="2400" dirty="0"/>
              <a:t>POP/IMAP:</a:t>
            </a:r>
          </a:p>
          <a:p>
            <a:pPr lvl="1"/>
            <a:r>
              <a:rPr lang="es-MX" sz="2400" dirty="0"/>
              <a:t>Se aumentan para que sean adecuadamente compatibles con la EAI</a:t>
            </a:r>
          </a:p>
          <a:p>
            <a:pPr lvl="1"/>
            <a:r>
              <a:rPr lang="es-MX" sz="2400" dirty="0"/>
              <a:t>Tienen un indicador de señalización para especificar la compatibilidad con EAI</a:t>
            </a:r>
          </a:p>
          <a:p>
            <a:endParaRPr lang="es-MX" sz="2400" dirty="0"/>
          </a:p>
        </p:txBody>
      </p:sp>
      <p:pic>
        <p:nvPicPr>
          <p:cNvPr id="2" name="Picture 1">
            <a:extLst>
              <a:ext uri="{FF2B5EF4-FFF2-40B4-BE49-F238E27FC236}">
                <a16:creationId xmlns:a16="http://schemas.microsoft.com/office/drawing/2014/main" id="{7BD4021A-FB2E-4B84-6B52-5A8285B7D005}"/>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39010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Ejemplo de SMTPUTF8</a:t>
            </a:r>
          </a:p>
        </p:txBody>
      </p:sp>
      <p:sp>
        <p:nvSpPr>
          <p:cNvPr id="7" name="Google Shape;152;p28">
            <a:extLst>
              <a:ext uri="{FF2B5EF4-FFF2-40B4-BE49-F238E27FC236}">
                <a16:creationId xmlns:a16="http://schemas.microsoft.com/office/drawing/2014/main" id="{D7096F23-3519-524C-A045-D22EC642F5D2}"/>
              </a:ext>
            </a:extLst>
          </p:cNvPr>
          <p:cNvSpPr txBox="1">
            <a:spLocks/>
          </p:cNvSpPr>
          <p:nvPr/>
        </p:nvSpPr>
        <p:spPr>
          <a:xfrm>
            <a:off x="955875" y="2351584"/>
            <a:ext cx="8520600" cy="34164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600"/>
              </a:spcAft>
              <a:buNone/>
            </a:pPr>
            <a:r>
              <a:rPr lang="es-MX" sz="2400" dirty="0"/>
              <a:t>S: &lt;connect&gt;</a:t>
            </a:r>
            <a:br>
              <a:rPr sz="2400" dirty="0"/>
            </a:br>
            <a:r>
              <a:rPr lang="es-MX" sz="2400" dirty="0"/>
              <a:t>R: 220 receive.net ESMTP </a:t>
            </a:r>
            <a:br>
              <a:rPr sz="2400" dirty="0"/>
            </a:br>
            <a:r>
              <a:rPr lang="es-MX" sz="2400" dirty="0"/>
              <a:t>S: EHLO sender.org</a:t>
            </a:r>
            <a:br>
              <a:rPr sz="2400" dirty="0"/>
            </a:br>
            <a:r>
              <a:rPr lang="es-MX" sz="2400" dirty="0"/>
              <a:t>R: 250-8BITMIME</a:t>
            </a:r>
            <a:br>
              <a:rPr sz="2400" dirty="0"/>
            </a:br>
            <a:r>
              <a:rPr lang="es-MX" sz="2400" dirty="0"/>
              <a:t>R: 250-</a:t>
            </a:r>
            <a:r>
              <a:rPr lang="es-MX" sz="2400" b="1" u="sng" dirty="0"/>
              <a:t>SMTPUTF8</a:t>
            </a:r>
            <a:br>
              <a:rPr sz="2400" dirty="0"/>
            </a:br>
            <a:r>
              <a:rPr lang="es-MX" sz="2400" dirty="0"/>
              <a:t>R: 250 PIPELINING</a:t>
            </a:r>
            <a:br>
              <a:rPr sz="2400" dirty="0"/>
            </a:br>
            <a:r>
              <a:rPr lang="es-MX" sz="2400" dirty="0"/>
              <a:t>S: MAIL FROM:&lt;猫王@普遍接受-测试.世界&gt; </a:t>
            </a:r>
            <a:r>
              <a:rPr lang="es-MX" sz="2400" b="1" u="sng" dirty="0"/>
              <a:t>SMTPUTF8</a:t>
            </a:r>
            <a:br>
              <a:rPr sz="2400" dirty="0"/>
            </a:br>
            <a:r>
              <a:rPr lang="es-MX" sz="2400" dirty="0"/>
              <a:t>R: 250 Sender accepted</a:t>
            </a:r>
            <a:br>
              <a:rPr sz="2400" dirty="0"/>
            </a:br>
            <a:r>
              <a:rPr lang="es-MX" sz="2400" dirty="0"/>
              <a:t>S:RCPT TO:&lt;</a:t>
            </a:r>
            <a:r>
              <a:rPr lang="es-MX" sz="2400" u="sng" dirty="0">
                <a:solidFill>
                  <a:schemeClr val="hlink"/>
                </a:solidFill>
                <a:hlinkClick r:id="rId2"/>
              </a:rPr>
              <a:t>ray@receive.net</a:t>
            </a:r>
            <a:r>
              <a:rPr lang="es-MX" sz="2400" dirty="0"/>
              <a:t>&gt;</a:t>
            </a:r>
            <a:br>
              <a:rPr sz="2400" dirty="0"/>
            </a:br>
            <a:r>
              <a:rPr lang="es-MX" sz="2400" dirty="0"/>
              <a:t>R:250 Recipient accepted</a:t>
            </a:r>
          </a:p>
        </p:txBody>
      </p:sp>
      <p:pic>
        <p:nvPicPr>
          <p:cNvPr id="8" name="Google Shape;105;p21">
            <a:extLst>
              <a:ext uri="{FF2B5EF4-FFF2-40B4-BE49-F238E27FC236}">
                <a16:creationId xmlns:a16="http://schemas.microsoft.com/office/drawing/2014/main" id="{E6215851-1351-6548-A455-F6B9E450B977}"/>
              </a:ext>
            </a:extLst>
          </p:cNvPr>
          <p:cNvPicPr preferRelativeResize="0"/>
          <p:nvPr/>
        </p:nvPicPr>
        <p:blipFill>
          <a:blip r:embed="rId3">
            <a:alphaModFix/>
          </a:blip>
          <a:stretch>
            <a:fillRect/>
          </a:stretch>
        </p:blipFill>
        <p:spPr>
          <a:xfrm>
            <a:off x="1362635" y="727151"/>
            <a:ext cx="10012111" cy="1221455"/>
          </a:xfrm>
          <a:prstGeom prst="rect">
            <a:avLst/>
          </a:prstGeom>
          <a:noFill/>
          <a:ln>
            <a:noFill/>
          </a:ln>
        </p:spPr>
      </p:pic>
      <p:sp>
        <p:nvSpPr>
          <p:cNvPr id="9" name="ZoneTexte 1">
            <a:extLst>
              <a:ext uri="{FF2B5EF4-FFF2-40B4-BE49-F238E27FC236}">
                <a16:creationId xmlns:a16="http://schemas.microsoft.com/office/drawing/2014/main" id="{D44670A7-1002-914E-956D-E6CFB1249F2E}"/>
              </a:ext>
            </a:extLst>
          </p:cNvPr>
          <p:cNvSpPr txBox="1"/>
          <p:nvPr/>
        </p:nvSpPr>
        <p:spPr>
          <a:xfrm>
            <a:off x="5060773" y="1015575"/>
            <a:ext cx="654908" cy="246221"/>
          </a:xfrm>
          <a:prstGeom prst="rect">
            <a:avLst/>
          </a:prstGeom>
          <a:noFill/>
        </p:spPr>
        <p:txBody>
          <a:bodyPr wrap="square" lIns="0" tIns="0" rIns="0" bIns="0" rtlCol="0">
            <a:spAutoFit/>
          </a:bodyPr>
          <a:lstStyle/>
          <a:p>
            <a:r>
              <a:rPr lang="es-MX" sz="1600" dirty="0"/>
              <a:t>SMTP</a:t>
            </a:r>
            <a:endParaRPr lang="es-MX" sz="1200" dirty="0">
              <a:cs typeface="Source Sans Pro"/>
            </a:endParaRPr>
          </a:p>
        </p:txBody>
      </p:sp>
      <p:sp>
        <p:nvSpPr>
          <p:cNvPr id="10" name="ZoneTexte 2">
            <a:extLst>
              <a:ext uri="{FF2B5EF4-FFF2-40B4-BE49-F238E27FC236}">
                <a16:creationId xmlns:a16="http://schemas.microsoft.com/office/drawing/2014/main" id="{A62F375F-E3F7-A444-8083-A2F1E7EAC0A4}"/>
              </a:ext>
            </a:extLst>
          </p:cNvPr>
          <p:cNvSpPr txBox="1"/>
          <p:nvPr/>
        </p:nvSpPr>
        <p:spPr>
          <a:xfrm>
            <a:off x="4384473" y="1711625"/>
            <a:ext cx="197708" cy="369332"/>
          </a:xfrm>
          <a:prstGeom prst="rect">
            <a:avLst/>
          </a:prstGeom>
          <a:noFill/>
        </p:spPr>
        <p:txBody>
          <a:bodyPr wrap="square" lIns="0" tIns="0" rIns="0" bIns="0" rtlCol="0">
            <a:spAutoFit/>
          </a:bodyPr>
          <a:lstStyle/>
          <a:p>
            <a:r>
              <a:rPr lang="es-MX" sz="2400" b="1" dirty="0"/>
              <a:t>S</a:t>
            </a:r>
          </a:p>
        </p:txBody>
      </p:sp>
      <p:sp>
        <p:nvSpPr>
          <p:cNvPr id="11" name="ZoneTexte 4">
            <a:extLst>
              <a:ext uri="{FF2B5EF4-FFF2-40B4-BE49-F238E27FC236}">
                <a16:creationId xmlns:a16="http://schemas.microsoft.com/office/drawing/2014/main" id="{D06650EA-0FCB-FB45-A217-1D7944F8CEE0}"/>
              </a:ext>
            </a:extLst>
          </p:cNvPr>
          <p:cNvSpPr txBox="1"/>
          <p:nvPr/>
        </p:nvSpPr>
        <p:spPr>
          <a:xfrm>
            <a:off x="6110293" y="1733140"/>
            <a:ext cx="222420" cy="369332"/>
          </a:xfrm>
          <a:prstGeom prst="rect">
            <a:avLst/>
          </a:prstGeom>
          <a:noFill/>
        </p:spPr>
        <p:txBody>
          <a:bodyPr wrap="square" lIns="0" tIns="0" rIns="0" bIns="0" rtlCol="0">
            <a:spAutoFit/>
          </a:bodyPr>
          <a:lstStyle/>
          <a:p>
            <a:r>
              <a:rPr lang="es-MX" sz="2400" b="1" dirty="0"/>
              <a:t>R</a:t>
            </a:r>
          </a:p>
        </p:txBody>
      </p:sp>
      <p:sp>
        <p:nvSpPr>
          <p:cNvPr id="12" name="ZoneTexte 5">
            <a:extLst>
              <a:ext uri="{FF2B5EF4-FFF2-40B4-BE49-F238E27FC236}">
                <a16:creationId xmlns:a16="http://schemas.microsoft.com/office/drawing/2014/main" id="{50F99B0B-389D-CC4D-9A9A-B6CB3A3EED56}"/>
              </a:ext>
            </a:extLst>
          </p:cNvPr>
          <p:cNvSpPr txBox="1"/>
          <p:nvPr/>
        </p:nvSpPr>
        <p:spPr>
          <a:xfrm>
            <a:off x="3646098" y="2217825"/>
            <a:ext cx="5830377" cy="276999"/>
          </a:xfrm>
          <a:prstGeom prst="rect">
            <a:avLst/>
          </a:prstGeom>
          <a:noFill/>
        </p:spPr>
        <p:txBody>
          <a:bodyPr wrap="square" lIns="0" tIns="0" rIns="0" bIns="0" rtlCol="0">
            <a:spAutoFit/>
          </a:bodyPr>
          <a:lstStyle/>
          <a:p>
            <a:r>
              <a:rPr lang="es-MX" dirty="0"/>
              <a:t>Servidor S reenviando un correo electrónico al servidor R</a:t>
            </a:r>
          </a:p>
        </p:txBody>
      </p:sp>
      <p:sp>
        <p:nvSpPr>
          <p:cNvPr id="13" name="ZoneTexte 6">
            <a:extLst>
              <a:ext uri="{FF2B5EF4-FFF2-40B4-BE49-F238E27FC236}">
                <a16:creationId xmlns:a16="http://schemas.microsoft.com/office/drawing/2014/main" id="{7A5F845F-E997-2340-B4B5-50F8082E5EC4}"/>
              </a:ext>
            </a:extLst>
          </p:cNvPr>
          <p:cNvSpPr txBox="1"/>
          <p:nvPr/>
        </p:nvSpPr>
        <p:spPr>
          <a:xfrm>
            <a:off x="6306848" y="2716506"/>
            <a:ext cx="5067898" cy="553998"/>
          </a:xfrm>
          <a:prstGeom prst="rect">
            <a:avLst/>
          </a:prstGeom>
          <a:noFill/>
        </p:spPr>
        <p:txBody>
          <a:bodyPr wrap="square" lIns="0" tIns="0" rIns="0" bIns="0" rtlCol="0">
            <a:spAutoFit/>
          </a:bodyPr>
          <a:lstStyle/>
          <a:p>
            <a:pPr algn="ctr"/>
            <a:r>
              <a:rPr lang="es-MX" dirty="0"/>
              <a:t>Señalización de SMTPUTF8 específica (compatibilidad con EAI)</a:t>
            </a:r>
          </a:p>
        </p:txBody>
      </p:sp>
      <p:cxnSp>
        <p:nvCxnSpPr>
          <p:cNvPr id="14" name="Connecteur droit avec flèche 8">
            <a:extLst>
              <a:ext uri="{FF2B5EF4-FFF2-40B4-BE49-F238E27FC236}">
                <a16:creationId xmlns:a16="http://schemas.microsoft.com/office/drawing/2014/main" id="{E1B32064-B380-DC43-B87A-85C7218C4E0F}"/>
              </a:ext>
            </a:extLst>
          </p:cNvPr>
          <p:cNvCxnSpPr>
            <a:cxnSpLocks/>
            <a:stCxn id="13" idx="1"/>
          </p:cNvCxnSpPr>
          <p:nvPr/>
        </p:nvCxnSpPr>
        <p:spPr>
          <a:xfrm flipH="1">
            <a:off x="4273554" y="2993505"/>
            <a:ext cx="2033294" cy="1712440"/>
          </a:xfrm>
          <a:prstGeom prst="straightConnector1">
            <a:avLst/>
          </a:prstGeom>
          <a:ln w="127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0">
            <a:extLst>
              <a:ext uri="{FF2B5EF4-FFF2-40B4-BE49-F238E27FC236}">
                <a16:creationId xmlns:a16="http://schemas.microsoft.com/office/drawing/2014/main" id="{957E5E97-96AA-0E4A-A3FA-21737884A431}"/>
              </a:ext>
            </a:extLst>
          </p:cNvPr>
          <p:cNvCxnSpPr>
            <a:cxnSpLocks/>
          </p:cNvCxnSpPr>
          <p:nvPr/>
        </p:nvCxnSpPr>
        <p:spPr>
          <a:xfrm flipH="1">
            <a:off x="3832698" y="3332474"/>
            <a:ext cx="4673058" cy="850420"/>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4">
            <a:extLst>
              <a:ext uri="{FF2B5EF4-FFF2-40B4-BE49-F238E27FC236}">
                <a16:creationId xmlns:a16="http://schemas.microsoft.com/office/drawing/2014/main" id="{669484D7-2998-6348-ACB6-DF8EA4FCA917}"/>
              </a:ext>
            </a:extLst>
          </p:cNvPr>
          <p:cNvCxnSpPr>
            <a:cxnSpLocks/>
          </p:cNvCxnSpPr>
          <p:nvPr/>
        </p:nvCxnSpPr>
        <p:spPr>
          <a:xfrm>
            <a:off x="8505757" y="3332473"/>
            <a:ext cx="0" cy="1220072"/>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402FDCE1-2207-4130-B7D4-BB2341A7927F}"/>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3192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Ejemplo de SMTPUTF8</a:t>
            </a:r>
          </a:p>
        </p:txBody>
      </p:sp>
      <p:sp>
        <p:nvSpPr>
          <p:cNvPr id="7" name="Google Shape;158;p29">
            <a:extLst>
              <a:ext uri="{FF2B5EF4-FFF2-40B4-BE49-F238E27FC236}">
                <a16:creationId xmlns:a16="http://schemas.microsoft.com/office/drawing/2014/main" id="{F96B6563-0B4B-CC42-A279-A05D786FAD10}"/>
              </a:ext>
            </a:extLst>
          </p:cNvPr>
          <p:cNvSpPr txBox="1">
            <a:spLocks/>
          </p:cNvSpPr>
          <p:nvPr/>
        </p:nvSpPr>
        <p:spPr>
          <a:xfrm>
            <a:off x="1705725" y="1200839"/>
            <a:ext cx="8520600" cy="4417411"/>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2400" dirty="0"/>
              <a:t>S:DATA</a:t>
            </a:r>
            <a:br>
              <a:rPr sz="2400" dirty="0"/>
            </a:br>
            <a:r>
              <a:rPr lang="es-MX" sz="2400" dirty="0"/>
              <a:t>R:354 Send your message</a:t>
            </a:r>
            <a:br>
              <a:rPr sz="2400" dirty="0"/>
            </a:br>
            <a:r>
              <a:rPr lang="es-MX" sz="2400" dirty="0"/>
              <a:t>S:From: 猫王 &lt;猫王@普遍接受-测试.世界&gt;</a:t>
            </a:r>
            <a:br>
              <a:rPr sz="2400" dirty="0"/>
            </a:br>
            <a:r>
              <a:rPr lang="es-MX" sz="2400" dirty="0"/>
              <a:t>S:To: </a:t>
            </a:r>
            <a:r>
              <a:rPr lang="es-MX" sz="2400" u="sng" dirty="0">
                <a:solidFill>
                  <a:schemeClr val="hlink"/>
                </a:solidFill>
                <a:hlinkClick r:id="rId2"/>
              </a:rPr>
              <a:t>ray@receive.net</a:t>
            </a:r>
            <a:br>
              <a:rPr sz="2400" dirty="0"/>
            </a:br>
            <a:r>
              <a:rPr lang="es-MX" sz="2400" dirty="0"/>
              <a:t>S:Subject: 我们要吃午饭吗?</a:t>
            </a:r>
            <a:br>
              <a:rPr sz="2400" dirty="0"/>
            </a:br>
            <a:r>
              <a:rPr lang="es-MX" sz="2400" dirty="0"/>
              <a:t>S:</a:t>
            </a:r>
            <a:br>
              <a:rPr sz="2400" dirty="0"/>
            </a:br>
            <a:r>
              <a:rPr lang="es-MX" sz="2400" dirty="0"/>
              <a:t>S:¿Qué tal si almorzamos a las 12:30?</a:t>
            </a:r>
            <a:br>
              <a:rPr sz="2400" dirty="0"/>
            </a:br>
            <a:r>
              <a:rPr lang="es-MX" sz="2400" dirty="0"/>
              <a:t>S:.</a:t>
            </a:r>
            <a:br>
              <a:rPr sz="2400" dirty="0"/>
            </a:br>
            <a:r>
              <a:rPr lang="es-MX" sz="2400" dirty="0"/>
              <a:t>R:250 Message accepted 389dck343fg34 </a:t>
            </a:r>
            <a:br>
              <a:rPr sz="2400" dirty="0"/>
            </a:br>
            <a:r>
              <a:rPr lang="es-MX" sz="2400" dirty="0"/>
              <a:t>S:QUIT</a:t>
            </a:r>
            <a:br>
              <a:rPr sz="2400" dirty="0"/>
            </a:br>
            <a:r>
              <a:rPr lang="es-MX" sz="2400" dirty="0"/>
              <a:t>R:221 Sayonara</a:t>
            </a:r>
          </a:p>
          <a:p>
            <a:pPr marL="0" indent="0">
              <a:spcBef>
                <a:spcPts val="1600"/>
              </a:spcBef>
              <a:spcAft>
                <a:spcPts val="1600"/>
              </a:spcAft>
              <a:buNone/>
            </a:pPr>
            <a:endParaRPr lang="es-MX" sz="2400" dirty="0"/>
          </a:p>
        </p:txBody>
      </p:sp>
      <p:sp>
        <p:nvSpPr>
          <p:cNvPr id="9" name="Google Shape;160;p29">
            <a:extLst>
              <a:ext uri="{FF2B5EF4-FFF2-40B4-BE49-F238E27FC236}">
                <a16:creationId xmlns:a16="http://schemas.microsoft.com/office/drawing/2014/main" id="{2EACC933-2FC3-DA4A-A8FE-B6FCB4380FE3}"/>
              </a:ext>
            </a:extLst>
          </p:cNvPr>
          <p:cNvSpPr/>
          <p:nvPr/>
        </p:nvSpPr>
        <p:spPr>
          <a:xfrm>
            <a:off x="7552050" y="2073729"/>
            <a:ext cx="447600" cy="1753742"/>
          </a:xfrm>
          <a:prstGeom prst="rightBrace">
            <a:avLst>
              <a:gd name="adj1" fmla="val 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61;p29">
            <a:extLst>
              <a:ext uri="{FF2B5EF4-FFF2-40B4-BE49-F238E27FC236}">
                <a16:creationId xmlns:a16="http://schemas.microsoft.com/office/drawing/2014/main" id="{391FAE28-59EB-124B-B86F-CCFE714F9478}"/>
              </a:ext>
            </a:extLst>
          </p:cNvPr>
          <p:cNvSpPr txBox="1"/>
          <p:nvPr/>
        </p:nvSpPr>
        <p:spPr>
          <a:xfrm>
            <a:off x="8129625" y="2721250"/>
            <a:ext cx="2096700" cy="458700"/>
          </a:xfrm>
          <a:prstGeom prst="rect">
            <a:avLst/>
          </a:prstGeom>
          <a:noFill/>
          <a:ln>
            <a:noFill/>
          </a:ln>
        </p:spPr>
        <p:txBody>
          <a:bodyPr spcFirstLastPara="1" wrap="square" lIns="91425" tIns="91425" rIns="91425" bIns="91425" anchor="t" anchorCtr="0">
            <a:noAutofit/>
          </a:bodyPr>
          <a:lstStyle/>
          <a:p>
            <a:r>
              <a:rPr lang="es-MX"/>
              <a:t>El correo electrónico en sí</a:t>
            </a:r>
            <a:endParaRPr lang="es-MX" dirty="0"/>
          </a:p>
        </p:txBody>
      </p:sp>
      <p:pic>
        <p:nvPicPr>
          <p:cNvPr id="2" name="Picture 1">
            <a:extLst>
              <a:ext uri="{FF2B5EF4-FFF2-40B4-BE49-F238E27FC236}">
                <a16:creationId xmlns:a16="http://schemas.microsoft.com/office/drawing/2014/main" id="{07238EE3-34C1-5150-0C72-24E79380EEC8}"/>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02370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CustomShape 2"/>
          <p:cNvSpPr/>
          <p:nvPr/>
        </p:nvSpPr>
        <p:spPr>
          <a:xfrm>
            <a:off x="934496" y="3909701"/>
            <a:ext cx="9873411" cy="2256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lnSpcReduction="10000"/>
          </a:bodyPr>
          <a:lstStyle/>
          <a:p>
            <a:pPr marL="343080" indent="-342360">
              <a:spcBef>
                <a:spcPts val="2001"/>
              </a:spcBef>
              <a:buClr>
                <a:srgbClr val="000000"/>
              </a:buClr>
              <a:buSzPct val="75000"/>
              <a:buFont typeface="Wingdings" charset="2"/>
              <a:buChar char=""/>
            </a:pPr>
            <a:r>
              <a:rPr lang="es-MX" sz="2000" spc="-1" dirty="0">
                <a:solidFill>
                  <a:srgbClr val="000000"/>
                </a:solidFill>
                <a:latin typeface="Arial"/>
              </a:rPr>
              <a:t>Una combinación también es muy común: software de correo electrónico para un usuario, correo electrónico web para otro usuario</a:t>
            </a:r>
            <a:endParaRPr lang="es-MX" sz="2000" spc="-1" dirty="0">
              <a:latin typeface="Arial"/>
            </a:endParaRPr>
          </a:p>
          <a:p>
            <a:pPr marL="343080" indent="-342360">
              <a:spcBef>
                <a:spcPts val="2001"/>
              </a:spcBef>
              <a:buClr>
                <a:srgbClr val="000000"/>
              </a:buClr>
              <a:buSzPct val="75000"/>
              <a:buFont typeface="Wingdings" charset="2"/>
              <a:buChar char=""/>
            </a:pPr>
            <a:r>
              <a:rPr lang="es-MX" sz="2000" spc="-1" dirty="0">
                <a:solidFill>
                  <a:srgbClr val="000000"/>
                </a:solidFill>
                <a:latin typeface="Arial"/>
              </a:rPr>
              <a:t>El servidor de correo es el MTA; los servidores de origen y destino son MSA y MDA, respectivamente</a:t>
            </a:r>
            <a:endParaRPr lang="es-MX" sz="2000" spc="-1" dirty="0">
              <a:latin typeface="Arial"/>
            </a:endParaRPr>
          </a:p>
          <a:p>
            <a:pPr marL="343080" indent="-342360">
              <a:spcBef>
                <a:spcPts val="2001"/>
              </a:spcBef>
              <a:buClr>
                <a:srgbClr val="000000"/>
              </a:buClr>
              <a:buSzPct val="75000"/>
              <a:buFont typeface="Wingdings" charset="2"/>
              <a:buChar char=""/>
            </a:pPr>
            <a:r>
              <a:rPr lang="es-MX" sz="2000" spc="-1" dirty="0">
                <a:solidFill>
                  <a:srgbClr val="000000"/>
                </a:solidFill>
                <a:latin typeface="Arial"/>
              </a:rPr>
              <a:t>El cliente de correo del usuario puede estar en una computadora de escritorio, computadora portátil o teléfono móvil</a:t>
            </a:r>
            <a:endParaRPr lang="es-MX" sz="2000" spc="-1" dirty="0">
              <a:latin typeface="Arial"/>
            </a:endParaRPr>
          </a:p>
        </p:txBody>
      </p:sp>
      <p:pic>
        <p:nvPicPr>
          <p:cNvPr id="402" name="Google Shape;117;p23"/>
          <p:cNvPicPr/>
          <p:nvPr/>
        </p:nvPicPr>
        <p:blipFill>
          <a:blip r:embed="rId2"/>
          <a:stretch/>
        </p:blipFill>
        <p:spPr>
          <a:xfrm>
            <a:off x="1749537" y="923021"/>
            <a:ext cx="6323760" cy="780480"/>
          </a:xfrm>
          <a:prstGeom prst="rect">
            <a:avLst/>
          </a:prstGeom>
          <a:ln>
            <a:noFill/>
          </a:ln>
        </p:spPr>
      </p:pic>
      <p:pic>
        <p:nvPicPr>
          <p:cNvPr id="403" name="Google Shape;119;p23"/>
          <p:cNvPicPr/>
          <p:nvPr/>
        </p:nvPicPr>
        <p:blipFill>
          <a:blip r:embed="rId3"/>
          <a:stretch/>
        </p:blipFill>
        <p:spPr>
          <a:xfrm>
            <a:off x="1749537" y="2292101"/>
            <a:ext cx="6323760" cy="780480"/>
          </a:xfrm>
          <a:prstGeom prst="rect">
            <a:avLst/>
          </a:prstGeom>
          <a:ln>
            <a:noFill/>
          </a:ln>
        </p:spPr>
      </p:pic>
      <p:sp>
        <p:nvSpPr>
          <p:cNvPr id="404" name="CustomShape 3"/>
          <p:cNvSpPr/>
          <p:nvPr/>
        </p:nvSpPr>
        <p:spPr>
          <a:xfrm>
            <a:off x="2253132" y="1759012"/>
            <a:ext cx="6323760" cy="276999"/>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s-MX" spc="-1" dirty="0">
                <a:solidFill>
                  <a:srgbClr val="0A1F24"/>
                </a:solidFill>
                <a:latin typeface="Arial"/>
              </a:rPr>
              <a:t>Uso de software de correo electrónico para ambos usuarios.</a:t>
            </a:r>
            <a:endParaRPr lang="es-MX" spc="-1" dirty="0">
              <a:latin typeface="Arial"/>
            </a:endParaRPr>
          </a:p>
        </p:txBody>
      </p:sp>
      <p:sp>
        <p:nvSpPr>
          <p:cNvPr id="405" name="CustomShape 4"/>
          <p:cNvSpPr/>
          <p:nvPr/>
        </p:nvSpPr>
        <p:spPr>
          <a:xfrm>
            <a:off x="2253132" y="3180090"/>
            <a:ext cx="5747586" cy="276999"/>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s-MX" spc="-1" dirty="0">
                <a:solidFill>
                  <a:srgbClr val="0A1F24"/>
                </a:solidFill>
                <a:latin typeface="Arial"/>
              </a:rPr>
              <a:t>Uso de correo electrónico web para ambos usuarios.</a:t>
            </a:r>
            <a:endParaRPr lang="es-MX" spc="-1" dirty="0">
              <a:latin typeface="Arial"/>
            </a:endParaRPr>
          </a:p>
        </p:txBody>
      </p:sp>
      <p:sp>
        <p:nvSpPr>
          <p:cNvPr id="2" name="Title 1">
            <a:extLst>
              <a:ext uri="{FF2B5EF4-FFF2-40B4-BE49-F238E27FC236}">
                <a16:creationId xmlns:a16="http://schemas.microsoft.com/office/drawing/2014/main" id="{6B85EBC8-1F34-BE42-BD3C-EC478A232318}"/>
              </a:ext>
            </a:extLst>
          </p:cNvPr>
          <p:cNvSpPr>
            <a:spLocks noGrp="1"/>
          </p:cNvSpPr>
          <p:nvPr>
            <p:ph type="title"/>
          </p:nvPr>
        </p:nvSpPr>
        <p:spPr/>
        <p:txBody>
          <a:bodyPr/>
          <a:lstStyle/>
          <a:p>
            <a:r>
              <a:rPr lang="es-MX" spc="-1" dirty="0"/>
              <a:t>Ruta de entrega del correo electrónico</a:t>
            </a:r>
            <a:r>
              <a:rPr lang="en-US" spc="-1" dirty="0"/>
              <a:t>
</a:t>
            </a:r>
            <a:br/>
            <a:endParaRPr lang="es-MX" dirty="0"/>
          </a:p>
        </p:txBody>
      </p:sp>
      <p:pic>
        <p:nvPicPr>
          <p:cNvPr id="3" name="Picture 2">
            <a:extLst>
              <a:ext uri="{FF2B5EF4-FFF2-40B4-BE49-F238E27FC236}">
                <a16:creationId xmlns:a16="http://schemas.microsoft.com/office/drawing/2014/main" id="{51B1E8D9-E692-F142-DB32-9FE5C5721A63}"/>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10148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2"/>
          <p:cNvSpPr/>
          <p:nvPr/>
        </p:nvSpPr>
        <p:spPr>
          <a:xfrm>
            <a:off x="420625" y="1076411"/>
            <a:ext cx="11406614" cy="4544899"/>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85000" lnSpcReduction="20000"/>
          </a:bodyPr>
          <a:lstStyle/>
          <a:p>
            <a:pPr marL="343080" indent="-342360">
              <a:spcBef>
                <a:spcPts val="2001"/>
              </a:spcBef>
              <a:buClr>
                <a:srgbClr val="000000"/>
              </a:buClr>
              <a:buSzPct val="75000"/>
              <a:buFont typeface="Wingdings" charset="2"/>
              <a:buChar char=""/>
            </a:pPr>
            <a:r>
              <a:rPr lang="es-MX" sz="2400" spc="-1" dirty="0">
                <a:solidFill>
                  <a:srgbClr val="000000"/>
                </a:solidFill>
                <a:latin typeface="Arial"/>
              </a:rPr>
              <a:t>Cada usuario de una comunicación por correo electrónico elige su propio entorno/software/configuración de correo electrónico de forma independiente</a:t>
            </a:r>
            <a:endParaRPr lang="es-MX" sz="2400" spc="-1" dirty="0">
              <a:latin typeface="Arial"/>
            </a:endParaRPr>
          </a:p>
          <a:p>
            <a:pPr marL="343080" indent="-342360">
              <a:spcBef>
                <a:spcPts val="2001"/>
              </a:spcBef>
              <a:buClr>
                <a:srgbClr val="000000"/>
              </a:buClr>
              <a:buSzPct val="75000"/>
              <a:buFont typeface="Wingdings" charset="2"/>
              <a:buChar char=""/>
            </a:pPr>
            <a:r>
              <a:rPr lang="es-MX" sz="2400" spc="-1" dirty="0">
                <a:solidFill>
                  <a:srgbClr val="000000"/>
                </a:solidFill>
                <a:latin typeface="Arial"/>
              </a:rPr>
              <a:t>El remitente no conoce el entorno de correo electrónico del destinatario, es decir:</a:t>
            </a:r>
            <a:endParaRPr lang="es-MX" sz="2400" spc="-1" dirty="0">
              <a:latin typeface="Arial"/>
            </a:endParaRPr>
          </a:p>
          <a:p>
            <a:pPr marL="798480" lvl="1" indent="-340560">
              <a:spcBef>
                <a:spcPts val="499"/>
              </a:spcBef>
              <a:buClr>
                <a:srgbClr val="000000"/>
              </a:buClr>
              <a:buSzPct val="75000"/>
              <a:buFont typeface="Wingdings" charset="2"/>
              <a:buChar char=""/>
            </a:pPr>
            <a:r>
              <a:rPr lang="es-MX" sz="2400" spc="-1" dirty="0">
                <a:solidFill>
                  <a:srgbClr val="000000"/>
                </a:solidFill>
                <a:latin typeface="Arial"/>
              </a:rPr>
              <a:t>El remitente no sabe qué protocolos se utilizan para entregar el correo electrónico</a:t>
            </a:r>
            <a:endParaRPr lang="es-MX" sz="2400" spc="-1" dirty="0">
              <a:latin typeface="Arial"/>
            </a:endParaRPr>
          </a:p>
          <a:p>
            <a:pPr marL="798480" lvl="1" indent="-340560">
              <a:spcBef>
                <a:spcPts val="499"/>
              </a:spcBef>
              <a:buClr>
                <a:srgbClr val="000000"/>
              </a:buClr>
              <a:buSzPct val="75000"/>
              <a:buFont typeface="Wingdings" charset="2"/>
              <a:buChar char=""/>
            </a:pPr>
            <a:r>
              <a:rPr lang="es-MX" sz="2400" spc="-1" dirty="0">
                <a:solidFill>
                  <a:srgbClr val="000000"/>
                </a:solidFill>
                <a:latin typeface="Arial"/>
              </a:rPr>
              <a:t>El remitente no sabe si el correo electrónico del destinatario es compatible con algunas funciones</a:t>
            </a:r>
          </a:p>
          <a:p>
            <a:pPr marL="343080" indent="-342360">
              <a:spcBef>
                <a:spcPts val="2001"/>
              </a:spcBef>
              <a:buClr>
                <a:srgbClr val="000000"/>
              </a:buClr>
              <a:buSzPct val="75000"/>
              <a:buFont typeface="Wingdings" charset="2"/>
              <a:buChar char=""/>
            </a:pPr>
            <a:r>
              <a:rPr lang="es-MX" sz="2400" spc="-1" dirty="0">
                <a:solidFill>
                  <a:srgbClr val="000000"/>
                </a:solidFill>
              </a:rPr>
              <a:t>La entrega pasa por una cadena de servidores de correo electrónico</a:t>
            </a:r>
            <a:endParaRPr lang="es-MX" sz="2400" spc="-1" dirty="0"/>
          </a:p>
          <a:p>
            <a:pPr marL="798480" lvl="1" indent="-340560">
              <a:spcBef>
                <a:spcPts val="499"/>
              </a:spcBef>
              <a:buClr>
                <a:srgbClr val="000000"/>
              </a:buClr>
              <a:buSzPct val="75000"/>
              <a:buFont typeface="Wingdings" charset="2"/>
              <a:buChar char=""/>
            </a:pPr>
            <a:r>
              <a:rPr lang="es-MX" sz="2400" spc="-1" dirty="0">
                <a:solidFill>
                  <a:srgbClr val="000000"/>
                </a:solidFill>
              </a:rPr>
              <a:t>Se desconoce la cantidad de servidores de correo electrónico</a:t>
            </a:r>
            <a:endParaRPr lang="es-MX" sz="2400" spc="-1" dirty="0"/>
          </a:p>
          <a:p>
            <a:pPr marL="798480" lvl="1" indent="-340560">
              <a:spcBef>
                <a:spcPts val="499"/>
              </a:spcBef>
              <a:buClr>
                <a:srgbClr val="000000"/>
              </a:buClr>
              <a:buSzPct val="75000"/>
              <a:buFont typeface="Wingdings" charset="2"/>
              <a:buChar char=""/>
            </a:pPr>
            <a:r>
              <a:rPr lang="es-MX" sz="2400" spc="-1" dirty="0">
                <a:solidFill>
                  <a:srgbClr val="000000"/>
                </a:solidFill>
              </a:rPr>
              <a:t>La cadena real de servidores:</a:t>
            </a:r>
            <a:endParaRPr lang="es-MX" sz="2400" spc="-1" dirty="0"/>
          </a:p>
          <a:p>
            <a:pPr marL="1255680" lvl="2" indent="-340560">
              <a:spcBef>
                <a:spcPts val="499"/>
              </a:spcBef>
              <a:buClr>
                <a:srgbClr val="000000"/>
              </a:buClr>
              <a:buFont typeface="Arial"/>
              <a:buChar char="•"/>
            </a:pPr>
            <a:r>
              <a:rPr lang="es-MX" sz="2400" spc="-1" dirty="0">
                <a:solidFill>
                  <a:srgbClr val="000000"/>
                </a:solidFill>
              </a:rPr>
              <a:t>Se desconoce al principio</a:t>
            </a:r>
            <a:endParaRPr lang="es-MX" sz="2400" spc="-1" dirty="0"/>
          </a:p>
          <a:p>
            <a:pPr marL="1255680" lvl="2" indent="-340560">
              <a:spcBef>
                <a:spcPts val="499"/>
              </a:spcBef>
              <a:buClr>
                <a:srgbClr val="000000"/>
              </a:buClr>
              <a:buFont typeface="Arial"/>
              <a:buChar char="•"/>
            </a:pPr>
            <a:r>
              <a:rPr lang="es-MX" sz="2400" spc="-1" dirty="0">
                <a:solidFill>
                  <a:srgbClr val="000000"/>
                </a:solidFill>
              </a:rPr>
              <a:t>Puede cambiar en cada envío posterior de correo electrónico</a:t>
            </a:r>
            <a:endParaRPr lang="es-MX" sz="2400" spc="-1" dirty="0"/>
          </a:p>
          <a:p>
            <a:pPr marL="798480" lvl="1" indent="-340560">
              <a:spcBef>
                <a:spcPts val="499"/>
              </a:spcBef>
              <a:buClr>
                <a:srgbClr val="000000"/>
              </a:buClr>
              <a:buSzPct val="75000"/>
              <a:buFont typeface="Wingdings" charset="2"/>
              <a:buChar char=""/>
            </a:pPr>
            <a:r>
              <a:rPr lang="es-MX" sz="2400" spc="-1" dirty="0">
                <a:solidFill>
                  <a:srgbClr val="000000"/>
                </a:solidFill>
              </a:rPr>
              <a:t>Las funciones que admite cada servidor de correo electrónico son desconocidas para la ruta o para el remitente</a:t>
            </a:r>
            <a:endParaRPr lang="es-MX" sz="2400" spc="-1" dirty="0"/>
          </a:p>
          <a:p>
            <a:pPr marL="798480" lvl="1" indent="-340560">
              <a:spcBef>
                <a:spcPts val="499"/>
              </a:spcBef>
              <a:buClr>
                <a:srgbClr val="000000"/>
              </a:buClr>
              <a:buSzPct val="75000"/>
              <a:buFont typeface="Wingdings" charset="2"/>
              <a:buChar char=""/>
            </a:pPr>
            <a:r>
              <a:rPr lang="es-MX" sz="2400" spc="-1" dirty="0">
                <a:solidFill>
                  <a:srgbClr val="000000"/>
                </a:solidFill>
              </a:rPr>
              <a:t>Las características solo se descubren de un salto a la vez (es decir, el salto siguiente)</a:t>
            </a:r>
            <a:endParaRPr lang="es-MX" sz="2400" spc="-1" dirty="0"/>
          </a:p>
          <a:p>
            <a:pPr marL="341280" indent="-340560">
              <a:spcBef>
                <a:spcPts val="499"/>
              </a:spcBef>
              <a:buClr>
                <a:srgbClr val="000000"/>
              </a:buClr>
              <a:buSzPct val="75000"/>
              <a:buFont typeface="Wingdings" charset="2"/>
              <a:buChar char=""/>
            </a:pPr>
            <a:endParaRPr lang="es-MX" sz="2400" spc="-1" dirty="0">
              <a:latin typeface="Arial"/>
            </a:endParaRPr>
          </a:p>
        </p:txBody>
      </p:sp>
      <p:sp>
        <p:nvSpPr>
          <p:cNvPr id="2" name="Title 1">
            <a:extLst>
              <a:ext uri="{FF2B5EF4-FFF2-40B4-BE49-F238E27FC236}">
                <a16:creationId xmlns:a16="http://schemas.microsoft.com/office/drawing/2014/main" id="{B0FBE554-67A1-BA42-8308-0B53C7E6D7F1}"/>
              </a:ext>
            </a:extLst>
          </p:cNvPr>
          <p:cNvSpPr>
            <a:spLocks noGrp="1"/>
          </p:cNvSpPr>
          <p:nvPr>
            <p:ph type="title"/>
          </p:nvPr>
        </p:nvSpPr>
        <p:spPr/>
        <p:txBody>
          <a:bodyPr/>
          <a:lstStyle/>
          <a:p>
            <a:r>
              <a:rPr lang="es-MX" spc="-1" dirty="0"/>
              <a:t>Consideraciones de la ruta de entrega del correo electrónico</a:t>
            </a:r>
            <a:r>
              <a:rPr lang="en-US" spc="-1" dirty="0"/>
              <a:t>
</a:t>
            </a:r>
            <a:br/>
            <a:endParaRPr lang="es-MX" dirty="0"/>
          </a:p>
        </p:txBody>
      </p:sp>
      <p:pic>
        <p:nvPicPr>
          <p:cNvPr id="3" name="Picture 2">
            <a:extLst>
              <a:ext uri="{FF2B5EF4-FFF2-40B4-BE49-F238E27FC236}">
                <a16:creationId xmlns:a16="http://schemas.microsoft.com/office/drawing/2014/main" id="{E2C2359B-DE0D-27B4-63BA-A393FE7DC2C0}"/>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019784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Cambios de protocolo, consideraciones de la ruta de entrega</a:t>
            </a:r>
          </a:p>
        </p:txBody>
      </p:sp>
      <p:sp>
        <p:nvSpPr>
          <p:cNvPr id="11" name="Google Shape;197;p35">
            <a:extLst>
              <a:ext uri="{FF2B5EF4-FFF2-40B4-BE49-F238E27FC236}">
                <a16:creationId xmlns:a16="http://schemas.microsoft.com/office/drawing/2014/main" id="{840CABAC-C641-E543-ADCE-041500BA9A46}"/>
              </a:ext>
            </a:extLst>
          </p:cNvPr>
          <p:cNvSpPr txBox="1">
            <a:spLocks/>
          </p:cNvSpPr>
          <p:nvPr/>
        </p:nvSpPr>
        <p:spPr>
          <a:xfrm>
            <a:off x="1645079" y="3429000"/>
            <a:ext cx="8520600" cy="2500745"/>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2400" dirty="0"/>
              <a:t>Para enviar y recibir un correo electrónico con EAI: </a:t>
            </a:r>
          </a:p>
          <a:p>
            <a:pPr lvl="1">
              <a:spcBef>
                <a:spcPts val="0"/>
              </a:spcBef>
            </a:pPr>
            <a:r>
              <a:rPr lang="es-MX" sz="2400" u="sng" dirty="0"/>
              <a:t>Todas las partes de correo electrónico implicadas en la ruta de entrega tienen que actualizarse para ser compatibles con EAI</a:t>
            </a:r>
          </a:p>
          <a:p>
            <a:pPr lvl="1">
              <a:spcBef>
                <a:spcPts val="0"/>
              </a:spcBef>
            </a:pPr>
            <a:r>
              <a:rPr lang="es-MX" sz="2400" dirty="0"/>
              <a:t>Si un servidor SMTP de la ruta no es compatible con EAI, el correo electrónico no se entrega</a:t>
            </a:r>
          </a:p>
        </p:txBody>
      </p:sp>
      <p:pic>
        <p:nvPicPr>
          <p:cNvPr id="12" name="Google Shape;198;p35">
            <a:extLst>
              <a:ext uri="{FF2B5EF4-FFF2-40B4-BE49-F238E27FC236}">
                <a16:creationId xmlns:a16="http://schemas.microsoft.com/office/drawing/2014/main" id="{B8EC4275-6E1D-0049-ACDA-517A944686AC}"/>
              </a:ext>
            </a:extLst>
          </p:cNvPr>
          <p:cNvPicPr preferRelativeResize="0"/>
          <p:nvPr/>
        </p:nvPicPr>
        <p:blipFill>
          <a:blip r:embed="rId2">
            <a:alphaModFix/>
          </a:blip>
          <a:stretch>
            <a:fillRect/>
          </a:stretch>
        </p:blipFill>
        <p:spPr>
          <a:xfrm>
            <a:off x="779972" y="928255"/>
            <a:ext cx="10805055" cy="1346886"/>
          </a:xfrm>
          <a:prstGeom prst="rect">
            <a:avLst/>
          </a:prstGeom>
          <a:noFill/>
          <a:ln>
            <a:noFill/>
          </a:ln>
        </p:spPr>
      </p:pic>
      <p:cxnSp>
        <p:nvCxnSpPr>
          <p:cNvPr id="13" name="Connecteur droit avec flèche 6">
            <a:extLst>
              <a:ext uri="{FF2B5EF4-FFF2-40B4-BE49-F238E27FC236}">
                <a16:creationId xmlns:a16="http://schemas.microsoft.com/office/drawing/2014/main" id="{2A128F3D-612C-C340-8A21-7E84B01055A9}"/>
              </a:ext>
            </a:extLst>
          </p:cNvPr>
          <p:cNvCxnSpPr>
            <a:cxnSpLocks/>
          </p:cNvCxnSpPr>
          <p:nvPr/>
        </p:nvCxnSpPr>
        <p:spPr>
          <a:xfrm flipH="1" flipV="1">
            <a:off x="2402541" y="1977080"/>
            <a:ext cx="2779059" cy="1346890"/>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4" name="Connecteur droit avec flèche 9">
            <a:extLst>
              <a:ext uri="{FF2B5EF4-FFF2-40B4-BE49-F238E27FC236}">
                <a16:creationId xmlns:a16="http://schemas.microsoft.com/office/drawing/2014/main" id="{FAB2C844-A96E-1D47-8735-C1A6438CBD7C}"/>
              </a:ext>
            </a:extLst>
          </p:cNvPr>
          <p:cNvCxnSpPr>
            <a:cxnSpLocks/>
          </p:cNvCxnSpPr>
          <p:nvPr/>
        </p:nvCxnSpPr>
        <p:spPr>
          <a:xfrm flipH="1" flipV="1">
            <a:off x="4141694" y="1977079"/>
            <a:ext cx="1039906" cy="1346891"/>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1">
            <a:extLst>
              <a:ext uri="{FF2B5EF4-FFF2-40B4-BE49-F238E27FC236}">
                <a16:creationId xmlns:a16="http://schemas.microsoft.com/office/drawing/2014/main" id="{66FF3126-3FF3-EE41-AEAA-C0AA1FA15C64}"/>
              </a:ext>
            </a:extLst>
          </p:cNvPr>
          <p:cNvCxnSpPr>
            <a:cxnSpLocks/>
          </p:cNvCxnSpPr>
          <p:nvPr/>
        </p:nvCxnSpPr>
        <p:spPr>
          <a:xfrm flipV="1">
            <a:off x="5181600" y="1977081"/>
            <a:ext cx="827902" cy="13468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3">
            <a:extLst>
              <a:ext uri="{FF2B5EF4-FFF2-40B4-BE49-F238E27FC236}">
                <a16:creationId xmlns:a16="http://schemas.microsoft.com/office/drawing/2014/main" id="{4770A288-13F5-4F41-8451-AE4B7D5BE500}"/>
              </a:ext>
            </a:extLst>
          </p:cNvPr>
          <p:cNvCxnSpPr>
            <a:cxnSpLocks/>
          </p:cNvCxnSpPr>
          <p:nvPr/>
        </p:nvCxnSpPr>
        <p:spPr>
          <a:xfrm flipV="1">
            <a:off x="5181600" y="1991782"/>
            <a:ext cx="2635624" cy="13321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5936452A-6FCC-FF45-A507-DAB7A29652C1}"/>
              </a:ext>
            </a:extLst>
          </p:cNvPr>
          <p:cNvCxnSpPr>
            <a:cxnSpLocks/>
          </p:cNvCxnSpPr>
          <p:nvPr/>
        </p:nvCxnSpPr>
        <p:spPr>
          <a:xfrm flipV="1">
            <a:off x="5181600" y="1991782"/>
            <a:ext cx="4805082" cy="13321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E0E8686B-2159-69AF-D347-325B8A31B6A9}"/>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103664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Cambios de protocolo, consideraciones de la ruta de entrega</a:t>
            </a:r>
          </a:p>
        </p:txBody>
      </p:sp>
      <p:sp>
        <p:nvSpPr>
          <p:cNvPr id="3" name="Content Placeholder 2"/>
          <p:cNvSpPr>
            <a:spLocks noGrp="1"/>
          </p:cNvSpPr>
          <p:nvPr>
            <p:ph sz="quarter" idx="10"/>
          </p:nvPr>
        </p:nvSpPr>
        <p:spPr>
          <a:xfrm>
            <a:off x="840980" y="1488858"/>
            <a:ext cx="9788920" cy="4543747"/>
          </a:xfrm>
        </p:spPr>
        <p:txBody>
          <a:bodyPr>
            <a:normAutofit/>
          </a:bodyPr>
          <a:lstStyle/>
          <a:p>
            <a:pPr>
              <a:lnSpc>
                <a:spcPct val="114000"/>
              </a:lnSpc>
            </a:pPr>
            <a:r>
              <a:rPr lang="es-MX" sz="2400" dirty="0"/>
              <a:t>¿Qué ocurre cuando un servidor de correo electrónico (SMTP) de la ruta no es compatible con EAI?</a:t>
            </a:r>
          </a:p>
          <a:p>
            <a:pPr lvl="1">
              <a:lnSpc>
                <a:spcPct val="114000"/>
              </a:lnSpc>
            </a:pPr>
            <a:r>
              <a:rPr lang="es-MX" sz="2400" dirty="0"/>
              <a:t>El último servidor que intenta enviar al siguiente salto:</a:t>
            </a:r>
          </a:p>
          <a:p>
            <a:pPr lvl="2">
              <a:lnSpc>
                <a:spcPct val="114000"/>
              </a:lnSpc>
            </a:pPr>
            <a:r>
              <a:rPr lang="es-MX" sz="2400" dirty="0"/>
              <a:t>Envía de vuelta al usuario remitente un informe de imposibilidad de entrega</a:t>
            </a:r>
          </a:p>
          <a:p>
            <a:pPr lvl="2">
              <a:lnSpc>
                <a:spcPct val="114000"/>
              </a:lnSpc>
            </a:pPr>
            <a:r>
              <a:rPr lang="es-MX" sz="2400" dirty="0"/>
              <a:t>Descarta el correo electrónico</a:t>
            </a:r>
          </a:p>
          <a:p>
            <a:pPr lvl="1">
              <a:lnSpc>
                <a:spcPct val="114000"/>
              </a:lnSpc>
            </a:pPr>
            <a:r>
              <a:rPr lang="es-MX" sz="2400" dirty="0"/>
              <a:t>Similar a los informes que recibe un remitente cuando una dirección de correo electrónico no existe</a:t>
            </a:r>
          </a:p>
        </p:txBody>
      </p:sp>
      <p:pic>
        <p:nvPicPr>
          <p:cNvPr id="2" name="Picture 1">
            <a:extLst>
              <a:ext uri="{FF2B5EF4-FFF2-40B4-BE49-F238E27FC236}">
                <a16:creationId xmlns:a16="http://schemas.microsoft.com/office/drawing/2014/main" id="{475AAF7F-82FB-AC96-0A41-C385318F11A4}"/>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88595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s-MX"/>
              <a:t>Consideraciones adicionales</a:t>
            </a:r>
          </a:p>
        </p:txBody>
      </p:sp>
      <p:sp>
        <p:nvSpPr>
          <p:cNvPr id="3" name="Content Placeholder 2"/>
          <p:cNvSpPr>
            <a:spLocks noGrp="1"/>
          </p:cNvSpPr>
          <p:nvPr>
            <p:ph sz="quarter" idx="10"/>
          </p:nvPr>
        </p:nvSpPr>
        <p:spPr>
          <a:xfrm>
            <a:off x="834659" y="1001255"/>
            <a:ext cx="10391020" cy="4735285"/>
          </a:xfrm>
        </p:spPr>
        <p:txBody>
          <a:bodyPr>
            <a:noAutofit/>
          </a:bodyPr>
          <a:lstStyle/>
          <a:p>
            <a:pPr>
              <a:lnSpc>
                <a:spcPct val="114000"/>
              </a:lnSpc>
              <a:spcBef>
                <a:spcPts val="600"/>
              </a:spcBef>
            </a:pPr>
            <a:r>
              <a:rPr lang="es-MX" sz="2000" dirty="0"/>
              <a:t>Conversión de mayúsculas y minúsculas: </a:t>
            </a:r>
          </a:p>
          <a:p>
            <a:pPr lvl="1">
              <a:lnSpc>
                <a:spcPct val="114000"/>
              </a:lnSpc>
              <a:spcBef>
                <a:spcPts val="600"/>
              </a:spcBef>
            </a:pPr>
            <a:r>
              <a:rPr lang="es-MX" sz="2000" dirty="0"/>
              <a:t>En ASCII, los usuarios de correo electrónico prevén la equivalencia de minúsculas y mayúsculas. Por ejemplo, PEDRO@ejemplo.com y pedro@ejemplo.com se enviarán al mismo buzón de correo.</a:t>
            </a:r>
          </a:p>
          <a:p>
            <a:pPr lvl="1">
              <a:lnSpc>
                <a:spcPct val="114000"/>
              </a:lnSpc>
              <a:spcBef>
                <a:spcPts val="600"/>
              </a:spcBef>
            </a:pPr>
            <a:r>
              <a:rPr lang="es-MX" sz="2000" dirty="0"/>
              <a:t>Normalmente para la EAI, la mayoría de los programas informáticos compatibles con la EAI no implementan automáticamente esta función de conversión de mayúsculas y minúsculas</a:t>
            </a:r>
          </a:p>
          <a:p>
            <a:pPr>
              <a:lnSpc>
                <a:spcPct val="114000"/>
              </a:lnSpc>
              <a:spcBef>
                <a:spcPts val="600"/>
              </a:spcBef>
            </a:pPr>
            <a:r>
              <a:rPr lang="es-MX" sz="2000" dirty="0"/>
              <a:t>SPAM: </a:t>
            </a:r>
          </a:p>
          <a:p>
            <a:pPr lvl="1">
              <a:lnSpc>
                <a:spcPct val="114000"/>
              </a:lnSpc>
              <a:spcBef>
                <a:spcPts val="600"/>
              </a:spcBef>
            </a:pPr>
            <a:r>
              <a:rPr lang="es-MX" sz="2000" dirty="0"/>
              <a:t>Los correos electrónicos con EAI pueden ser considerados como spam por el software de filtrado de spam, incluso cuando se activan los registros SPF/DKIM adecuados</a:t>
            </a:r>
          </a:p>
          <a:p>
            <a:pPr>
              <a:lnSpc>
                <a:spcPct val="114000"/>
              </a:lnSpc>
              <a:spcBef>
                <a:spcPts val="600"/>
              </a:spcBef>
            </a:pPr>
            <a:r>
              <a:rPr lang="es-MX" sz="2000" dirty="0"/>
              <a:t>Software/Servicios: </a:t>
            </a:r>
          </a:p>
          <a:p>
            <a:pPr lvl="1">
              <a:lnSpc>
                <a:spcPct val="114000"/>
              </a:lnSpc>
              <a:spcBef>
                <a:spcPts val="600"/>
              </a:spcBef>
            </a:pPr>
            <a:r>
              <a:rPr lang="es-MX" sz="2000" dirty="0"/>
              <a:t>No todos los servicios y software de servidores/clientes son compatibles con EAI</a:t>
            </a:r>
          </a:p>
        </p:txBody>
      </p:sp>
      <p:pic>
        <p:nvPicPr>
          <p:cNvPr id="2" name="Picture 1">
            <a:extLst>
              <a:ext uri="{FF2B5EF4-FFF2-40B4-BE49-F238E27FC236}">
                <a16:creationId xmlns:a16="http://schemas.microsoft.com/office/drawing/2014/main" id="{2AAAD29A-B9AA-EB86-C708-0B80D1CF4AC4}"/>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22063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275368" cy="1701535"/>
          </a:xfrm>
        </p:spPr>
        <p:txBody>
          <a:bodyPr/>
          <a:lstStyle/>
          <a:p>
            <a:pPr algn="ctr"/>
            <a:r>
              <a:rPr lang="es-MX" sz="3200" dirty="0"/>
              <a:t>Compatibilidad con la EAI de los principales servicios y software de correo electrónico</a:t>
            </a:r>
          </a:p>
        </p:txBody>
      </p:sp>
    </p:spTree>
    <p:extLst>
      <p:ext uri="{BB962C8B-B14F-4D97-AF65-F5344CB8AC3E}">
        <p14:creationId xmlns:p14="http://schemas.microsoft.com/office/powerpoint/2010/main" val="3834076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85090"/>
            <a:ext cx="11314716" cy="550041"/>
          </a:xfrm>
        </p:spPr>
        <p:txBody>
          <a:bodyPr/>
          <a:lstStyle/>
          <a:p>
            <a:r>
              <a:rPr lang="es-MX" sz="2050" dirty="0"/>
              <a:t>Compatibilidad con la EAI de los principales servicios y software de correo electrónico</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9F83E4C9-8936-5547-885A-72BB83BBB173}"/>
              </a:ext>
            </a:extLst>
          </p:cNvPr>
          <p:cNvSpPr/>
          <p:nvPr/>
        </p:nvSpPr>
        <p:spPr>
          <a:xfrm>
            <a:off x="7989757" y="1127134"/>
            <a:ext cx="4035132" cy="1015663"/>
          </a:xfrm>
          <a:prstGeom prst="rect">
            <a:avLst/>
          </a:prstGeom>
        </p:spPr>
        <p:txBody>
          <a:bodyPr wrap="square">
            <a:spAutoFit/>
          </a:bodyPr>
          <a:lstStyle/>
          <a:p>
            <a:r>
              <a:rPr lang="es-MX"/>
              <a:t>Véanse los resultados detallados de las pruebas en </a:t>
            </a:r>
            <a:r>
              <a:rPr lang="es-MX" sz="2000" dirty="0">
                <a:hlinkClick r:id="rId4"/>
              </a:rPr>
              <a:t>UASG030A</a:t>
            </a:r>
            <a:r>
              <a:rPr lang="es-MX"/>
              <a:t>:</a:t>
            </a:r>
            <a:r>
              <a:rPr lang="es-MX" sz="2000" dirty="0">
                <a:hlinkClick r:id="rId4"/>
              </a:rPr>
              <a:t> Resultados de las pruebas de software de EAI</a:t>
            </a:r>
            <a:endParaRPr lang="es-MX" dirty="0"/>
          </a:p>
        </p:txBody>
      </p:sp>
      <p:pic>
        <p:nvPicPr>
          <p:cNvPr id="6" name="Picture 5" descr="Table&#13;&#10;&#13;&#10;Description automatically generated">
            <a:extLst>
              <a:ext uri="{FF2B5EF4-FFF2-40B4-BE49-F238E27FC236}">
                <a16:creationId xmlns:a16="http://schemas.microsoft.com/office/drawing/2014/main" id="{6251A1A0-A6F5-674B-81AA-C77A8BC1D7A5}"/>
              </a:ext>
            </a:extLst>
          </p:cNvPr>
          <p:cNvPicPr>
            <a:picLocks noChangeAspect="1"/>
          </p:cNvPicPr>
          <p:nvPr/>
        </p:nvPicPr>
        <p:blipFill>
          <a:blip r:embed="rId5"/>
          <a:stretch>
            <a:fillRect/>
          </a:stretch>
        </p:blipFill>
        <p:spPr>
          <a:xfrm>
            <a:off x="1179002" y="671420"/>
            <a:ext cx="6046484" cy="5515159"/>
          </a:xfrm>
          <a:prstGeom prst="rect">
            <a:avLst/>
          </a:prstGeom>
        </p:spPr>
      </p:pic>
    </p:spTree>
    <p:extLst>
      <p:ext uri="{BB962C8B-B14F-4D97-AF65-F5344CB8AC3E}">
        <p14:creationId xmlns:p14="http://schemas.microsoft.com/office/powerpoint/2010/main" val="247170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a:xfrm>
            <a:off x="303894" y="48278"/>
            <a:ext cx="10847121" cy="434888"/>
          </a:xfrm>
        </p:spPr>
        <p:txBody>
          <a:bodyPr>
            <a:noAutofit/>
          </a:bodyPr>
          <a:lstStyle/>
          <a:p>
            <a:r>
              <a:rPr lang="es-MX" sz="2500" dirty="0"/>
              <a:t>Aceptación Universal de nombres de dominio y correos electrónicos</a:t>
            </a:r>
          </a:p>
        </p:txBody>
      </p:sp>
      <p:sp>
        <p:nvSpPr>
          <p:cNvPr id="4" name="Rectangle 3">
            <a:extLst>
              <a:ext uri="{FF2B5EF4-FFF2-40B4-BE49-F238E27FC236}">
                <a16:creationId xmlns:a16="http://schemas.microsoft.com/office/drawing/2014/main" id="{4CA36FDA-29B9-254C-8975-5ABB15D41994}"/>
              </a:ext>
            </a:extLst>
          </p:cNvPr>
          <p:cNvSpPr/>
          <p:nvPr/>
        </p:nvSpPr>
        <p:spPr>
          <a:xfrm>
            <a:off x="926617" y="1536174"/>
            <a:ext cx="10327341" cy="4154984"/>
          </a:xfrm>
          <a:prstGeom prst="rect">
            <a:avLst/>
          </a:prstGeom>
        </p:spPr>
        <p:txBody>
          <a:bodyPr wrap="square">
            <a:spAutoFit/>
          </a:bodyPr>
          <a:lstStyle/>
          <a:p>
            <a:pPr algn="ctr"/>
            <a:r>
              <a:rPr lang="es-MX" sz="2400" b="1" dirty="0">
                <a:latin typeface="Arial" panose="020B0604020202020204" pitchFamily="34" charset="0"/>
              </a:rPr>
              <a:t>Objetivo</a:t>
            </a:r>
            <a:endParaRPr lang="es-MX" sz="2400" dirty="0">
              <a:latin typeface="Arial" panose="020B0604020202020204" pitchFamily="34" charset="0"/>
              <a:cs typeface="Arial" panose="020B0604020202020204" pitchFamily="34" charset="0"/>
            </a:endParaRPr>
          </a:p>
          <a:p>
            <a:pPr algn="ctr"/>
            <a:r>
              <a:rPr lang="es-MX" sz="2400" dirty="0">
                <a:latin typeface="Arial" panose="020B0604020202020204" pitchFamily="34" charset="0"/>
              </a:rPr>
              <a:t>Que todos los nombres de dominio y direcciones de correo electrónico funcionen en todas las aplicaciones de software</a:t>
            </a:r>
          </a:p>
          <a:p>
            <a:pPr algn="ctr"/>
            <a:endParaRPr lang="es-MX" sz="2400" dirty="0">
              <a:latin typeface="Arial" panose="020B0604020202020204" pitchFamily="34" charset="0"/>
              <a:cs typeface="Arial" panose="020B0604020202020204" pitchFamily="34" charset="0"/>
            </a:endParaRPr>
          </a:p>
          <a:p>
            <a:pPr algn="ctr"/>
            <a:r>
              <a:rPr lang="es-MX" sz="2400" dirty="0">
                <a:latin typeface="Arial" panose="020B0604020202020204" pitchFamily="34" charset="0"/>
              </a:rPr>
              <a:t> </a:t>
            </a:r>
            <a:r>
              <a:rPr lang="en-US" sz="2400" dirty="0">
                <a:latin typeface="Arial" panose="020B0604020202020204" pitchFamily="34" charset="0"/>
              </a:rPr>
              <a:t>
</a:t>
            </a:r>
            <a:br>
              <a:rPr dirty="0"/>
            </a:br>
            <a:endParaRPr lang="es-MX" sz="2400" dirty="0">
              <a:latin typeface="Arial" panose="020B0604020202020204" pitchFamily="34" charset="0"/>
              <a:cs typeface="Arial" panose="020B0604020202020204" pitchFamily="34" charset="0"/>
            </a:endParaRPr>
          </a:p>
          <a:p>
            <a:pPr algn="ctr"/>
            <a:endParaRPr lang="es-MX" sz="2400" b="1" dirty="0">
              <a:latin typeface="Arial" panose="020B0604020202020204" pitchFamily="34" charset="0"/>
              <a:cs typeface="Arial" panose="020B0604020202020204" pitchFamily="34" charset="0"/>
            </a:endParaRPr>
          </a:p>
          <a:p>
            <a:pPr algn="ctr"/>
            <a:r>
              <a:rPr lang="es-MX" sz="2400" b="1" dirty="0">
                <a:latin typeface="Arial" panose="020B0604020202020204" pitchFamily="34" charset="0"/>
              </a:rPr>
              <a:t>Impacto</a:t>
            </a:r>
          </a:p>
          <a:p>
            <a:pPr algn="ctr">
              <a:buSzPct val="75000"/>
            </a:pPr>
            <a:r>
              <a:rPr lang="es-MX" sz="2400" dirty="0">
                <a:latin typeface="Arial" panose="020B0604020202020204" pitchFamily="34" charset="0"/>
              </a:rPr>
              <a:t>Promover la elección del consumidor, mejorar la competencia y proporcionar un acceso más amplio a los usuarios finales</a:t>
            </a:r>
          </a:p>
        </p:txBody>
      </p:sp>
      <p:pic>
        <p:nvPicPr>
          <p:cNvPr id="5" name="Picture 4">
            <a:extLst>
              <a:ext uri="{FF2B5EF4-FFF2-40B4-BE49-F238E27FC236}">
                <a16:creationId xmlns:a16="http://schemas.microsoft.com/office/drawing/2014/main" id="{0AC1B50C-EDBD-8641-99F1-BC6C9BFBF4F2}"/>
              </a:ext>
            </a:extLst>
          </p:cNvPr>
          <p:cNvPicPr>
            <a:picLocks noChangeAspect="1"/>
          </p:cNvPicPr>
          <p:nvPr/>
        </p:nvPicPr>
        <p:blipFill>
          <a:blip r:embed="rId2"/>
          <a:stretch>
            <a:fillRect/>
          </a:stretch>
        </p:blipFill>
        <p:spPr>
          <a:xfrm>
            <a:off x="10902950" y="32733"/>
            <a:ext cx="1241861" cy="563488"/>
          </a:xfrm>
          <a:prstGeom prst="rect">
            <a:avLst/>
          </a:prstGeom>
        </p:spPr>
      </p:pic>
      <p:grpSp>
        <p:nvGrpSpPr>
          <p:cNvPr id="6" name="Group 5">
            <a:extLst>
              <a:ext uri="{FF2B5EF4-FFF2-40B4-BE49-F238E27FC236}">
                <a16:creationId xmlns:a16="http://schemas.microsoft.com/office/drawing/2014/main" id="{55255C7D-13CB-134D-8DFF-BD06822A13DC}"/>
              </a:ext>
            </a:extLst>
          </p:cNvPr>
          <p:cNvGrpSpPr/>
          <p:nvPr/>
        </p:nvGrpSpPr>
        <p:grpSpPr>
          <a:xfrm>
            <a:off x="1566121" y="2781269"/>
            <a:ext cx="9048332" cy="1295462"/>
            <a:chOff x="1927228" y="5269981"/>
            <a:chExt cx="7921353" cy="976513"/>
          </a:xfrm>
        </p:grpSpPr>
        <p:grpSp>
          <p:nvGrpSpPr>
            <p:cNvPr id="7" name="Group 6">
              <a:extLst>
                <a:ext uri="{FF2B5EF4-FFF2-40B4-BE49-F238E27FC236}">
                  <a16:creationId xmlns:a16="http://schemas.microsoft.com/office/drawing/2014/main" id="{C5A9A148-1189-604C-915D-FD1B81715167}"/>
                </a:ext>
              </a:extLst>
            </p:cNvPr>
            <p:cNvGrpSpPr/>
            <p:nvPr/>
          </p:nvGrpSpPr>
          <p:grpSpPr>
            <a:xfrm>
              <a:off x="1927228" y="5273672"/>
              <a:ext cx="1302251" cy="972822"/>
              <a:chOff x="820555" y="1643185"/>
              <a:chExt cx="2011680" cy="1644160"/>
            </a:xfrm>
          </p:grpSpPr>
          <p:sp>
            <p:nvSpPr>
              <p:cNvPr id="24" name="Rectangle 23">
                <a:extLst>
                  <a:ext uri="{FF2B5EF4-FFF2-40B4-BE49-F238E27FC236}">
                    <a16:creationId xmlns:a16="http://schemas.microsoft.com/office/drawing/2014/main" id="{753B0FFF-D62B-BA42-9EA7-DEF0A2F5543A}"/>
                  </a:ext>
                </a:extLst>
              </p:cNvPr>
              <p:cNvSpPr/>
              <p:nvPr/>
            </p:nvSpPr>
            <p:spPr>
              <a:xfrm>
                <a:off x="820555" y="2835439"/>
                <a:ext cx="2011680" cy="451906"/>
              </a:xfrm>
              <a:prstGeom prst="rect">
                <a:avLst/>
              </a:prstGeom>
            </p:spPr>
            <p:txBody>
              <a:bodyPr wrap="square" lIns="0" tIns="0" bIns="0">
                <a:spAutoFit/>
              </a:bodyPr>
              <a:lstStyle/>
              <a:p>
                <a:pPr algn="ctr"/>
                <a:r>
                  <a:rPr lang="es-MX" sz="2000" dirty="0">
                    <a:solidFill>
                      <a:srgbClr val="000000"/>
                    </a:solidFill>
                    <a:latin typeface="Source Sans Pro Light"/>
                  </a:rPr>
                  <a:t>Aceptar</a:t>
                </a:r>
              </a:p>
            </p:txBody>
          </p:sp>
          <p:sp>
            <p:nvSpPr>
              <p:cNvPr id="25" name="Rectangle 24">
                <a:extLst>
                  <a:ext uri="{FF2B5EF4-FFF2-40B4-BE49-F238E27FC236}">
                    <a16:creationId xmlns:a16="http://schemas.microsoft.com/office/drawing/2014/main" id="{FB509CDC-38A5-3E44-BA9F-0B43F0AB760C}"/>
                  </a:ext>
                </a:extLst>
              </p:cNvPr>
              <p:cNvSpPr>
                <a:spLocks/>
              </p:cNvSpPr>
              <p:nvPr/>
            </p:nvSpPr>
            <p:spPr>
              <a:xfrm>
                <a:off x="820555"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pic>
            <p:nvPicPr>
              <p:cNvPr id="26" name="Picture 25" descr="ua-capability-icons_wht_Accept.png">
                <a:extLst>
                  <a:ext uri="{FF2B5EF4-FFF2-40B4-BE49-F238E27FC236}">
                    <a16:creationId xmlns:a16="http://schemas.microsoft.com/office/drawing/2014/main" id="{A3FC9F62-C8A6-104F-A7BF-5D02A5953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30" y="1900022"/>
                <a:ext cx="562359" cy="643725"/>
              </a:xfrm>
              <a:prstGeom prst="rect">
                <a:avLst/>
              </a:prstGeom>
            </p:spPr>
          </p:pic>
        </p:grpSp>
        <p:grpSp>
          <p:nvGrpSpPr>
            <p:cNvPr id="8" name="Group 7">
              <a:extLst>
                <a:ext uri="{FF2B5EF4-FFF2-40B4-BE49-F238E27FC236}">
                  <a16:creationId xmlns:a16="http://schemas.microsoft.com/office/drawing/2014/main" id="{AE29E730-3E39-8049-B0C6-604B4668396D}"/>
                </a:ext>
              </a:extLst>
            </p:cNvPr>
            <p:cNvGrpSpPr/>
            <p:nvPr/>
          </p:nvGrpSpPr>
          <p:grpSpPr>
            <a:xfrm>
              <a:off x="3582203" y="5273672"/>
              <a:ext cx="1314106" cy="967039"/>
              <a:chOff x="3554360" y="1646720"/>
              <a:chExt cx="2029993" cy="1634387"/>
            </a:xfrm>
          </p:grpSpPr>
          <p:sp>
            <p:nvSpPr>
              <p:cNvPr id="21" name="Rectangle 20">
                <a:extLst>
                  <a:ext uri="{FF2B5EF4-FFF2-40B4-BE49-F238E27FC236}">
                    <a16:creationId xmlns:a16="http://schemas.microsoft.com/office/drawing/2014/main" id="{6F8FD134-8EFA-D841-8A37-364D64D4E499}"/>
                  </a:ext>
                </a:extLst>
              </p:cNvPr>
              <p:cNvSpPr>
                <a:spLocks/>
              </p:cNvSpPr>
              <p:nvPr/>
            </p:nvSpPr>
            <p:spPr>
              <a:xfrm>
                <a:off x="3554360" y="1646720"/>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22" name="Rectangle 21">
                <a:extLst>
                  <a:ext uri="{FF2B5EF4-FFF2-40B4-BE49-F238E27FC236}">
                    <a16:creationId xmlns:a16="http://schemas.microsoft.com/office/drawing/2014/main" id="{9610E1AF-5059-4948-88FF-11A20D84E186}"/>
                  </a:ext>
                </a:extLst>
              </p:cNvPr>
              <p:cNvSpPr/>
              <p:nvPr/>
            </p:nvSpPr>
            <p:spPr>
              <a:xfrm>
                <a:off x="3572673" y="2829201"/>
                <a:ext cx="2011680" cy="451906"/>
              </a:xfrm>
              <a:prstGeom prst="rect">
                <a:avLst/>
              </a:prstGeom>
            </p:spPr>
            <p:txBody>
              <a:bodyPr wrap="square" lIns="0" tIns="0" bIns="0">
                <a:spAutoFit/>
              </a:bodyPr>
              <a:lstStyle/>
              <a:p>
                <a:pPr algn="ctr"/>
                <a:r>
                  <a:rPr lang="es-MX" sz="2000" dirty="0">
                    <a:solidFill>
                      <a:srgbClr val="000000"/>
                    </a:solidFill>
                    <a:latin typeface="Source Sans Pro Light"/>
                  </a:rPr>
                  <a:t>Validar</a:t>
                </a:r>
              </a:p>
            </p:txBody>
          </p:sp>
          <p:pic>
            <p:nvPicPr>
              <p:cNvPr id="23" name="Picture 22" descr="ua-capability-icons_wht_Validate.png">
                <a:extLst>
                  <a:ext uri="{FF2B5EF4-FFF2-40B4-BE49-F238E27FC236}">
                    <a16:creationId xmlns:a16="http://schemas.microsoft.com/office/drawing/2014/main" id="{BB8C988F-291A-784C-A6A5-AED620465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348" y="1895569"/>
                <a:ext cx="779705" cy="643725"/>
              </a:xfrm>
              <a:prstGeom prst="rect">
                <a:avLst/>
              </a:prstGeom>
            </p:spPr>
          </p:pic>
        </p:grpSp>
        <p:grpSp>
          <p:nvGrpSpPr>
            <p:cNvPr id="9" name="Group 8">
              <a:extLst>
                <a:ext uri="{FF2B5EF4-FFF2-40B4-BE49-F238E27FC236}">
                  <a16:creationId xmlns:a16="http://schemas.microsoft.com/office/drawing/2014/main" id="{1E3E800B-2439-F042-A9FC-FFF438C6D884}"/>
                </a:ext>
              </a:extLst>
            </p:cNvPr>
            <p:cNvGrpSpPr/>
            <p:nvPr/>
          </p:nvGrpSpPr>
          <p:grpSpPr>
            <a:xfrm>
              <a:off x="6892153" y="5269981"/>
              <a:ext cx="1302251" cy="968544"/>
              <a:chOff x="6331693" y="1643185"/>
              <a:chExt cx="2011680" cy="1636930"/>
            </a:xfrm>
          </p:grpSpPr>
          <p:sp>
            <p:nvSpPr>
              <p:cNvPr id="18" name="Rectangle 17">
                <a:extLst>
                  <a:ext uri="{FF2B5EF4-FFF2-40B4-BE49-F238E27FC236}">
                    <a16:creationId xmlns:a16="http://schemas.microsoft.com/office/drawing/2014/main" id="{A19C5217-5055-A349-A69E-4CEEE01447AE}"/>
                  </a:ext>
                </a:extLst>
              </p:cNvPr>
              <p:cNvSpPr>
                <a:spLocks/>
              </p:cNvSpPr>
              <p:nvPr/>
            </p:nvSpPr>
            <p:spPr>
              <a:xfrm>
                <a:off x="6331693"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9" name="Rectangle 18">
                <a:extLst>
                  <a:ext uri="{FF2B5EF4-FFF2-40B4-BE49-F238E27FC236}">
                    <a16:creationId xmlns:a16="http://schemas.microsoft.com/office/drawing/2014/main" id="{209AF5EA-C7F7-8949-BAE7-999C4072E6A1}"/>
                  </a:ext>
                </a:extLst>
              </p:cNvPr>
              <p:cNvSpPr/>
              <p:nvPr/>
            </p:nvSpPr>
            <p:spPr>
              <a:xfrm>
                <a:off x="6331693" y="2828209"/>
                <a:ext cx="2011680" cy="451906"/>
              </a:xfrm>
              <a:prstGeom prst="rect">
                <a:avLst/>
              </a:prstGeom>
            </p:spPr>
            <p:txBody>
              <a:bodyPr wrap="square" lIns="0" tIns="0" bIns="0">
                <a:spAutoFit/>
              </a:bodyPr>
              <a:lstStyle/>
              <a:p>
                <a:pPr algn="ctr"/>
                <a:r>
                  <a:rPr lang="es-MX" sz="2000" dirty="0">
                    <a:solidFill>
                      <a:srgbClr val="000000"/>
                    </a:solidFill>
                    <a:latin typeface="Source Sans Pro Light"/>
                  </a:rPr>
                  <a:t>Almacenar</a:t>
                </a:r>
              </a:p>
            </p:txBody>
          </p:sp>
          <p:pic>
            <p:nvPicPr>
              <p:cNvPr id="20" name="Picture 19" descr="ua-capability-icons_wht_Store.png">
                <a:extLst>
                  <a:ext uri="{FF2B5EF4-FFF2-40B4-BE49-F238E27FC236}">
                    <a16:creationId xmlns:a16="http://schemas.microsoft.com/office/drawing/2014/main" id="{55AEF64D-1014-CA43-92AC-C28675F72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490" y="1900022"/>
                <a:ext cx="647296" cy="647296"/>
              </a:xfrm>
              <a:prstGeom prst="rect">
                <a:avLst/>
              </a:prstGeom>
            </p:spPr>
          </p:pic>
        </p:grpSp>
        <p:grpSp>
          <p:nvGrpSpPr>
            <p:cNvPr id="10" name="Group 9">
              <a:extLst>
                <a:ext uri="{FF2B5EF4-FFF2-40B4-BE49-F238E27FC236}">
                  <a16:creationId xmlns:a16="http://schemas.microsoft.com/office/drawing/2014/main" id="{8FE7A928-6B2B-D149-9E3D-E8D67BAD1CF9}"/>
                </a:ext>
              </a:extLst>
            </p:cNvPr>
            <p:cNvGrpSpPr/>
            <p:nvPr/>
          </p:nvGrpSpPr>
          <p:grpSpPr>
            <a:xfrm>
              <a:off x="5237178" y="5269981"/>
              <a:ext cx="1302251" cy="970730"/>
              <a:chOff x="2202899" y="3852184"/>
              <a:chExt cx="2011680" cy="1640625"/>
            </a:xfrm>
          </p:grpSpPr>
          <p:sp>
            <p:nvSpPr>
              <p:cNvPr id="15" name="Rectangle 14">
                <a:extLst>
                  <a:ext uri="{FF2B5EF4-FFF2-40B4-BE49-F238E27FC236}">
                    <a16:creationId xmlns:a16="http://schemas.microsoft.com/office/drawing/2014/main" id="{19AF2BE2-43A4-CC42-A89A-9361309A6856}"/>
                  </a:ext>
                </a:extLst>
              </p:cNvPr>
              <p:cNvSpPr>
                <a:spLocks/>
              </p:cNvSpPr>
              <p:nvPr/>
            </p:nvSpPr>
            <p:spPr>
              <a:xfrm>
                <a:off x="2202899"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6" name="Rectangle 15">
                <a:extLst>
                  <a:ext uri="{FF2B5EF4-FFF2-40B4-BE49-F238E27FC236}">
                    <a16:creationId xmlns:a16="http://schemas.microsoft.com/office/drawing/2014/main" id="{E72A64C5-D2D2-0641-8BFE-7A7EEF8B4300}"/>
                  </a:ext>
                </a:extLst>
              </p:cNvPr>
              <p:cNvSpPr/>
              <p:nvPr/>
            </p:nvSpPr>
            <p:spPr>
              <a:xfrm>
                <a:off x="2202899" y="5040903"/>
                <a:ext cx="2011680" cy="451906"/>
              </a:xfrm>
              <a:prstGeom prst="rect">
                <a:avLst/>
              </a:prstGeom>
            </p:spPr>
            <p:txBody>
              <a:bodyPr wrap="square" lIns="0" tIns="0" bIns="0">
                <a:spAutoFit/>
              </a:bodyPr>
              <a:lstStyle/>
              <a:p>
                <a:pPr algn="ctr"/>
                <a:r>
                  <a:rPr lang="es-MX" sz="2000" dirty="0">
                    <a:solidFill>
                      <a:srgbClr val="000000"/>
                    </a:solidFill>
                    <a:latin typeface="Source Sans Pro Light"/>
                  </a:rPr>
                  <a:t>Procesar</a:t>
                </a:r>
              </a:p>
            </p:txBody>
          </p:sp>
          <p:pic>
            <p:nvPicPr>
              <p:cNvPr id="17" name="Picture 16" descr="ua-capability-icons_wht_Process.png">
                <a:extLst>
                  <a:ext uri="{FF2B5EF4-FFF2-40B4-BE49-F238E27FC236}">
                    <a16:creationId xmlns:a16="http://schemas.microsoft.com/office/drawing/2014/main" id="{9C85F0AF-F102-FF46-A99C-175B877B4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759" y="4119754"/>
                <a:ext cx="1027282" cy="632806"/>
              </a:xfrm>
              <a:prstGeom prst="rect">
                <a:avLst/>
              </a:prstGeom>
            </p:spPr>
          </p:pic>
        </p:grpSp>
        <p:grpSp>
          <p:nvGrpSpPr>
            <p:cNvPr id="11" name="Group 10">
              <a:extLst>
                <a:ext uri="{FF2B5EF4-FFF2-40B4-BE49-F238E27FC236}">
                  <a16:creationId xmlns:a16="http://schemas.microsoft.com/office/drawing/2014/main" id="{87E2B7F1-96BF-4F43-891A-7B4E2B3C1DA2}"/>
                </a:ext>
              </a:extLst>
            </p:cNvPr>
            <p:cNvGrpSpPr/>
            <p:nvPr/>
          </p:nvGrpSpPr>
          <p:grpSpPr>
            <a:xfrm>
              <a:off x="8546330" y="5275764"/>
              <a:ext cx="1302251" cy="970730"/>
              <a:chOff x="4943583" y="3852184"/>
              <a:chExt cx="2011680" cy="1640625"/>
            </a:xfrm>
          </p:grpSpPr>
          <p:sp>
            <p:nvSpPr>
              <p:cNvPr id="12" name="Rectangle 11">
                <a:extLst>
                  <a:ext uri="{FF2B5EF4-FFF2-40B4-BE49-F238E27FC236}">
                    <a16:creationId xmlns:a16="http://schemas.microsoft.com/office/drawing/2014/main" id="{D1BFDF30-349B-E24F-AB98-84F90FEDAA78}"/>
                  </a:ext>
                </a:extLst>
              </p:cNvPr>
              <p:cNvSpPr>
                <a:spLocks/>
              </p:cNvSpPr>
              <p:nvPr/>
            </p:nvSpPr>
            <p:spPr>
              <a:xfrm>
                <a:off x="4943583"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3" name="Rectangle 12">
                <a:extLst>
                  <a:ext uri="{FF2B5EF4-FFF2-40B4-BE49-F238E27FC236}">
                    <a16:creationId xmlns:a16="http://schemas.microsoft.com/office/drawing/2014/main" id="{FEF55CE9-2650-AA40-8961-6407A9809694}"/>
                  </a:ext>
                </a:extLst>
              </p:cNvPr>
              <p:cNvSpPr/>
              <p:nvPr/>
            </p:nvSpPr>
            <p:spPr>
              <a:xfrm>
                <a:off x="4946287" y="5040903"/>
                <a:ext cx="2008976" cy="451906"/>
              </a:xfrm>
              <a:prstGeom prst="rect">
                <a:avLst/>
              </a:prstGeom>
            </p:spPr>
            <p:txBody>
              <a:bodyPr wrap="square" lIns="0" tIns="0" bIns="0">
                <a:spAutoFit/>
              </a:bodyPr>
              <a:lstStyle/>
              <a:p>
                <a:pPr algn="ctr"/>
                <a:r>
                  <a:rPr lang="es-MX" sz="2000" dirty="0">
                    <a:solidFill>
                      <a:srgbClr val="000000"/>
                    </a:solidFill>
                    <a:latin typeface="Source Sans Pro Light"/>
                  </a:rPr>
                  <a:t>Visualizar</a:t>
                </a:r>
              </a:p>
            </p:txBody>
          </p:sp>
          <p:pic>
            <p:nvPicPr>
              <p:cNvPr id="14" name="Picture 13" descr="ua-capability-icons_wht_Display.png">
                <a:extLst>
                  <a:ext uri="{FF2B5EF4-FFF2-40B4-BE49-F238E27FC236}">
                    <a16:creationId xmlns:a16="http://schemas.microsoft.com/office/drawing/2014/main" id="{5335CEBD-96A7-1D48-9F7D-294B56A75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1163" y="4126903"/>
                <a:ext cx="489490" cy="633398"/>
              </a:xfrm>
              <a:prstGeom prst="rect">
                <a:avLst/>
              </a:prstGeom>
            </p:spPr>
          </p:pic>
        </p:grpSp>
      </p:grpSp>
    </p:spTree>
    <p:extLst>
      <p:ext uri="{BB962C8B-B14F-4D97-AF65-F5344CB8AC3E}">
        <p14:creationId xmlns:p14="http://schemas.microsoft.com/office/powerpoint/2010/main" val="296139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es-MX"/>
              <a:t>Evaluación</a:t>
            </a:r>
          </a:p>
        </p:txBody>
      </p:sp>
    </p:spTree>
    <p:extLst>
      <p:ext uri="{BB962C8B-B14F-4D97-AF65-F5344CB8AC3E}">
        <p14:creationId xmlns:p14="http://schemas.microsoft.com/office/powerpoint/2010/main" val="414164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es-MX" sz="2000" dirty="0"/>
              <a:t>Para que funcione la Internacionalización de direcciones de correo electrónico (EAI), los MTA deben admitir el indicador de señalización SMTPUTF8.</a:t>
            </a:r>
          </a:p>
          <a:p>
            <a:pPr marL="0" indent="0">
              <a:buNone/>
            </a:pPr>
            <a:r>
              <a:rPr lang="es-MX" sz="2000" dirty="0"/>
              <a:t>- ¿Verdadero o falso? </a:t>
            </a:r>
          </a:p>
          <a:p>
            <a:pPr marL="0" indent="0">
              <a:buNone/>
            </a:pPr>
            <a:endParaRPr lang="es-MX" sz="2000" dirty="0"/>
          </a:p>
          <a:p>
            <a:pPr marL="0" indent="0">
              <a:buNone/>
            </a:pPr>
            <a:endParaRPr lang="es-MX" sz="2400" dirty="0"/>
          </a:p>
          <a:p>
            <a:endParaRPr lang="es-MX" sz="24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es-MX"/>
              <a:t>Evaluación 3</a:t>
            </a:r>
          </a:p>
        </p:txBody>
      </p:sp>
    </p:spTree>
    <p:extLst>
      <p:ext uri="{BB962C8B-B14F-4D97-AF65-F5344CB8AC3E}">
        <p14:creationId xmlns:p14="http://schemas.microsoft.com/office/powerpoint/2010/main" val="99629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es-MX" sz="2000" dirty="0"/>
              <a:t>¿Cuál de las siguientes afirmaciones es </a:t>
            </a:r>
            <a:r>
              <a:rPr lang="es-MX" sz="2000" i="1" dirty="0"/>
              <a:t>Verdadera</a:t>
            </a:r>
            <a:r>
              <a:rPr lang="es-MX" sz="2000" dirty="0"/>
              <a:t> al enviar y recibir un correo electrónico con EAI?  </a:t>
            </a:r>
          </a:p>
          <a:p>
            <a:pPr marL="457200" indent="-457200">
              <a:buFont typeface="+mj-lt"/>
              <a:buAutoNum type="alphaLcParenR"/>
            </a:pPr>
            <a:r>
              <a:rPr lang="es-MX" sz="2000" dirty="0"/>
              <a:t>Todos los nodos/partes de correo electrónico implicados en la ruta de entrega tienen que actualizarse para ser compatibles con EAI</a:t>
            </a:r>
          </a:p>
          <a:p>
            <a:pPr marL="457200" indent="-457200">
              <a:buFont typeface="+mj-lt"/>
              <a:buAutoNum type="alphaLcParenR"/>
            </a:pPr>
            <a:r>
              <a:rPr lang="es-MX" sz="2000" dirty="0"/>
              <a:t>Si un servidor SMTP de la ruta no es compatible con EAI, el correo electrónico no se entregará</a:t>
            </a:r>
          </a:p>
          <a:p>
            <a:pPr marL="457200" indent="-457200">
              <a:buFont typeface="+mj-lt"/>
              <a:buAutoNum type="alphaLcParenR"/>
            </a:pPr>
            <a:r>
              <a:rPr lang="es-MX" sz="2000" dirty="0"/>
              <a:t>Los servidores POP/IMAP podrían proporcionar correos electrónicos degradados a clientes de correo electrónico no compatibles con EAI, pero esto no se recomienda</a:t>
            </a:r>
          </a:p>
          <a:p>
            <a:pPr marL="457200" indent="-457200">
              <a:buFont typeface="+mj-lt"/>
              <a:buAutoNum type="alphaLcParenR"/>
            </a:pPr>
            <a:r>
              <a:rPr lang="es-MX" sz="2000" dirty="0"/>
              <a:t>Ninguna de las opciones anteriores</a:t>
            </a:r>
          </a:p>
          <a:p>
            <a:endParaRPr lang="es-MX" sz="24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es-MX"/>
              <a:t>Evaluación 4</a:t>
            </a:r>
          </a:p>
        </p:txBody>
      </p:sp>
    </p:spTree>
    <p:extLst>
      <p:ext uri="{BB962C8B-B14F-4D97-AF65-F5344CB8AC3E}">
        <p14:creationId xmlns:p14="http://schemas.microsoft.com/office/powerpoint/2010/main" val="573752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100029" cy="1701535"/>
          </a:xfrm>
        </p:spPr>
        <p:txBody>
          <a:bodyPr/>
          <a:lstStyle/>
          <a:p>
            <a:pPr algn="ctr"/>
            <a:r>
              <a:rPr lang="es-MX" sz="3200" dirty="0"/>
              <a:t>Consideraciones de nombres de buzones de correo utilizando EAI </a:t>
            </a:r>
          </a:p>
        </p:txBody>
      </p:sp>
    </p:spTree>
    <p:extLst>
      <p:ext uri="{BB962C8B-B14F-4D97-AF65-F5344CB8AC3E}">
        <p14:creationId xmlns:p14="http://schemas.microsoft.com/office/powerpoint/2010/main" val="621773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1044389"/>
            <a:ext cx="10805055" cy="5208130"/>
          </a:xfrm>
        </p:spPr>
        <p:txBody>
          <a:bodyPr/>
          <a:lstStyle/>
          <a:p>
            <a:r>
              <a:rPr lang="es-MX" sz="1800" dirty="0">
                <a:hlinkClick r:id="rId3"/>
              </a:rPr>
              <a:t>UASG028</a:t>
            </a:r>
            <a:r>
              <a:rPr lang="es-MX" sz="1800" dirty="0"/>
              <a:t> - Consideraciones para nombrar buzones de correo electrónico internacionalizados</a:t>
            </a:r>
          </a:p>
          <a:p>
            <a:r>
              <a:rPr lang="es-MX" sz="1800" dirty="0"/>
              <a:t>Códigos de escritura admitidos:</a:t>
            </a:r>
          </a:p>
          <a:p>
            <a:pPr lvl="1"/>
            <a:r>
              <a:rPr lang="es-MX" sz="1800" dirty="0"/>
              <a:t>Conocer las expectativas del usuario para los sistemas de escritura para el nombre del buzón de correo y la parte del nombre de dominio </a:t>
            </a:r>
          </a:p>
          <a:p>
            <a:pPr lvl="1"/>
            <a:r>
              <a:rPr lang="es-MX" sz="1800" dirty="0"/>
              <a:t>Comprender las complejidades que implican los códigos de escritura adicionales (por ejemplo, seguridad, confusión, etc.)</a:t>
            </a:r>
          </a:p>
          <a:p>
            <a:r>
              <a:rPr lang="es-MX" sz="1800" dirty="0"/>
              <a:t> Longitud de la cadena de caracteres del nombre de un buzón de correo:</a:t>
            </a:r>
          </a:p>
          <a:p>
            <a:pPr lvl="1"/>
            <a:r>
              <a:rPr lang="es-MX" sz="1800" dirty="0"/>
              <a:t>Conocer las limitaciones de su sistema y las expectativas de los usuarios</a:t>
            </a:r>
          </a:p>
          <a:p>
            <a:pPr lvl="1"/>
            <a:r>
              <a:rPr lang="es-MX" sz="1800" dirty="0"/>
              <a:t>Considerar una política igual o similar a la de los nombres de buzón de correo ASCII</a:t>
            </a:r>
          </a:p>
          <a:p>
            <a:r>
              <a:rPr lang="es-MX" sz="1800" dirty="0"/>
              <a:t>Combinación de códigos de escritura:</a:t>
            </a:r>
          </a:p>
          <a:p>
            <a:pPr lvl="1"/>
            <a:r>
              <a:rPr lang="es-MX" sz="1800" dirty="0"/>
              <a:t>Permitir una combinación de códigos de escritura limitada únicamente cuando el usuario tenga una necesidad clara basada en la práctica local</a:t>
            </a:r>
          </a:p>
          <a:p>
            <a:pPr lvl="1"/>
            <a:r>
              <a:rPr lang="es-MX" sz="1800" dirty="0"/>
              <a:t>Considerar la seguridad y la confusión debidas a la combinación de códigos de escritura para el buzón de correo y el nombre de dominio</a:t>
            </a:r>
          </a:p>
        </p:txBody>
      </p:sp>
      <p:sp>
        <p:nvSpPr>
          <p:cNvPr id="5" name="Title 4"/>
          <p:cNvSpPr>
            <a:spLocks noGrp="1"/>
          </p:cNvSpPr>
          <p:nvPr>
            <p:ph type="title"/>
          </p:nvPr>
        </p:nvSpPr>
        <p:spPr>
          <a:xfrm>
            <a:off x="214010" y="32734"/>
            <a:ext cx="11011670" cy="464110"/>
          </a:xfrm>
        </p:spPr>
        <p:txBody>
          <a:bodyPr/>
          <a:lstStyle/>
          <a:p>
            <a:r>
              <a:rPr lang="es-MX" sz="2600" dirty="0"/>
              <a:t>Consideraciones de nombres de buzones de correo utilizando EAI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64605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1010383"/>
            <a:ext cx="10952575" cy="4769222"/>
          </a:xfrm>
        </p:spPr>
        <p:txBody>
          <a:bodyPr/>
          <a:lstStyle/>
          <a:p>
            <a:r>
              <a:rPr lang="es-MX" sz="2000" dirty="0"/>
              <a:t>Prevención de cadenas de caracteres no válidas y con renderizado inestable:</a:t>
            </a:r>
          </a:p>
          <a:p>
            <a:pPr lvl="1"/>
            <a:r>
              <a:rPr lang="es-MX" dirty="0"/>
              <a:t>Comprobar si las </a:t>
            </a:r>
            <a:r>
              <a:rPr lang="es-MX" sz="2000" dirty="0">
                <a:hlinkClick r:id="rId3"/>
              </a:rPr>
              <a:t>tablas de IDN de referencia</a:t>
            </a:r>
            <a:r>
              <a:rPr lang="es-MX" dirty="0"/>
              <a:t> cumplen la cadena de buzón de correo deseada y actualizarlas según sea necesario</a:t>
            </a:r>
            <a:endParaRPr lang="es-MX" sz="2000" dirty="0"/>
          </a:p>
          <a:p>
            <a:pPr lvl="1"/>
            <a:r>
              <a:rPr lang="es-MX" dirty="0"/>
              <a:t>Utilice una herramienta de validación de cadenas de caracteres (p. ej., </a:t>
            </a:r>
            <a:r>
              <a:rPr lang="es-MX" sz="2000" dirty="0">
                <a:hlinkClick r:id="rId4"/>
              </a:rPr>
              <a:t>LGR Tool</a:t>
            </a:r>
            <a:r>
              <a:rPr lang="es-MX" dirty="0"/>
              <a:t>) para validar las cadenas de caracteres del buzón de correo</a:t>
            </a:r>
            <a:endParaRPr lang="es-MX" sz="2000" dirty="0"/>
          </a:p>
          <a:p>
            <a:r>
              <a:rPr lang="es-MX" sz="2000" dirty="0"/>
              <a:t>Consideración para códigos de escritura de derecha a izquierda (RTL):</a:t>
            </a:r>
          </a:p>
          <a:p>
            <a:pPr lvl="1"/>
            <a:r>
              <a:rPr lang="es-MX" sz="2000" dirty="0"/>
              <a:t>Evitar la combinación de códigos de escritura con códigos de escritura de derecha a izquierda para evitar confusiones y problemas de seguridad</a:t>
            </a:r>
          </a:p>
          <a:p>
            <a:r>
              <a:rPr lang="es-MX" sz="2000" dirty="0"/>
              <a:t>Consideración para alias y nombres de visualización:</a:t>
            </a:r>
          </a:p>
          <a:p>
            <a:pPr lvl="1"/>
            <a:r>
              <a:rPr lang="es-MX" sz="2000" dirty="0"/>
              <a:t>Considerar la opción de creación de alias para la interfaz de usuario durante el proceso de selección del nombre del buzón de correo. Se puede permitir un alias ASCII con un nombre de buzón de correo con EAI.</a:t>
            </a:r>
          </a:p>
          <a:p>
            <a:pPr lvl="1"/>
            <a:r>
              <a:rPr lang="es-MX" sz="2000" dirty="0"/>
              <a:t>Opcionalmente, permitir al usuario que agregue alias adicionales posteriormente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5"/>
          <a:stretch>
            <a:fillRect/>
          </a:stretch>
        </p:blipFill>
        <p:spPr>
          <a:xfrm>
            <a:off x="10902950" y="32733"/>
            <a:ext cx="1241861" cy="563488"/>
          </a:xfrm>
          <a:prstGeom prst="rect">
            <a:avLst/>
          </a:prstGeom>
        </p:spPr>
      </p:pic>
      <p:sp>
        <p:nvSpPr>
          <p:cNvPr id="6" name="Title 4">
            <a:extLst>
              <a:ext uri="{FF2B5EF4-FFF2-40B4-BE49-F238E27FC236}">
                <a16:creationId xmlns:a16="http://schemas.microsoft.com/office/drawing/2014/main" id="{22B6F2D0-FEE7-DAA9-B869-47E821366D41}"/>
              </a:ext>
            </a:extLst>
          </p:cNvPr>
          <p:cNvSpPr>
            <a:spLocks noGrp="1"/>
          </p:cNvSpPr>
          <p:nvPr>
            <p:ph type="title"/>
          </p:nvPr>
        </p:nvSpPr>
        <p:spPr>
          <a:xfrm>
            <a:off x="214010" y="32734"/>
            <a:ext cx="11011670" cy="464110"/>
          </a:xfrm>
        </p:spPr>
        <p:txBody>
          <a:bodyPr/>
          <a:lstStyle/>
          <a:p>
            <a:r>
              <a:rPr lang="es-MX" sz="2600" dirty="0"/>
              <a:t>Consideraciones de nombres de buzones de correo utilizando EAI </a:t>
            </a:r>
          </a:p>
        </p:txBody>
      </p:sp>
    </p:spTree>
    <p:extLst>
      <p:ext uri="{BB962C8B-B14F-4D97-AF65-F5344CB8AC3E}">
        <p14:creationId xmlns:p14="http://schemas.microsoft.com/office/powerpoint/2010/main" val="1899274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1360579"/>
            <a:ext cx="10952575" cy="4769222"/>
          </a:xfrm>
        </p:spPr>
        <p:txBody>
          <a:bodyPr/>
          <a:lstStyle/>
          <a:p>
            <a:r>
              <a:rPr lang="es-MX" sz="2000" dirty="0"/>
              <a:t>Signos y símbolos:</a:t>
            </a:r>
          </a:p>
          <a:p>
            <a:pPr lvl="1"/>
            <a:r>
              <a:rPr lang="es-MX" sz="2000" dirty="0"/>
              <a:t>Evitar el uso de signos y símbolos, especialmente los que no existen en el teclado/dispositivos de entrada</a:t>
            </a:r>
          </a:p>
          <a:p>
            <a:pPr lvl="1"/>
            <a:r>
              <a:rPr lang="es-MX" sz="2000" dirty="0"/>
              <a:t>Si es necesario para su mercado, se suelen utilizar el punto (.), el guión bajo (_), el guión (-) y el signo más (+)</a:t>
            </a:r>
          </a:p>
          <a:p>
            <a:pPr lvl="1"/>
            <a:r>
              <a:rPr lang="es-MX" sz="2000" dirty="0"/>
              <a:t>Revisar cualquier signo adicional (si es necesario) y asegurarse de que no genere un problema de seguridad</a:t>
            </a:r>
          </a:p>
          <a:p>
            <a:r>
              <a:rPr lang="es-MX" sz="2000" dirty="0"/>
              <a:t>Normalización de caracteres Unicode:</a:t>
            </a:r>
          </a:p>
          <a:p>
            <a:pPr lvl="1"/>
            <a:r>
              <a:rPr lang="es-MX" sz="2000" dirty="0"/>
              <a:t>Comprender el tipo de normalización de su sistema de correo electrónico</a:t>
            </a:r>
          </a:p>
          <a:p>
            <a:pPr lvl="1"/>
            <a:r>
              <a:rPr lang="es-MX" sz="2000" dirty="0"/>
              <a:t>Asegurarse de que su programa de correo electrónico realiza comparaciones de nombres independientes de la forma normalizada</a:t>
            </a:r>
          </a:p>
          <a:p>
            <a:pPr lvl="1"/>
            <a:r>
              <a:rPr lang="es-MX" sz="2000" dirty="0"/>
              <a:t>Si es posible seleccionar la normalización, preferir el uso de la forma NFC</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4" name="Title 4">
            <a:extLst>
              <a:ext uri="{FF2B5EF4-FFF2-40B4-BE49-F238E27FC236}">
                <a16:creationId xmlns:a16="http://schemas.microsoft.com/office/drawing/2014/main" id="{B2984A4B-32B4-778B-6762-E11DCA19C9A3}"/>
              </a:ext>
            </a:extLst>
          </p:cNvPr>
          <p:cNvSpPr>
            <a:spLocks noGrp="1"/>
          </p:cNvSpPr>
          <p:nvPr>
            <p:ph type="title"/>
          </p:nvPr>
        </p:nvSpPr>
        <p:spPr>
          <a:xfrm>
            <a:off x="214010" y="32734"/>
            <a:ext cx="11011670" cy="464110"/>
          </a:xfrm>
        </p:spPr>
        <p:txBody>
          <a:bodyPr/>
          <a:lstStyle/>
          <a:p>
            <a:r>
              <a:rPr lang="es-MX" sz="2600" dirty="0"/>
              <a:t>Consideraciones de nombres de buzones de correo utilizando EAI </a:t>
            </a:r>
          </a:p>
        </p:txBody>
      </p:sp>
    </p:spTree>
    <p:extLst>
      <p:ext uri="{BB962C8B-B14F-4D97-AF65-F5344CB8AC3E}">
        <p14:creationId xmlns:p14="http://schemas.microsoft.com/office/powerpoint/2010/main" val="1983279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16642" y="1008494"/>
            <a:ext cx="10952575" cy="4769222"/>
          </a:xfrm>
        </p:spPr>
        <p:txBody>
          <a:bodyPr/>
          <a:lstStyle/>
          <a:p>
            <a:r>
              <a:rPr lang="es-MX" dirty="0"/>
              <a:t>Consideraciones de equivalencias:</a:t>
            </a:r>
          </a:p>
          <a:p>
            <a:pPr lvl="1"/>
            <a:r>
              <a:rPr lang="es-MX" dirty="0"/>
              <a:t>Definir una política para determinar los nombres de buzón de correo "iguales" o equivalentes en función del sistema de escritura, las expectativas de los usuarios y las capacidades técnicas de su implementación</a:t>
            </a:r>
          </a:p>
          <a:p>
            <a:pPr lvl="1"/>
            <a:r>
              <a:rPr lang="es-MX" dirty="0"/>
              <a:t>Examinar las tablas de IDN, la conversión de mayúsculas y minúsculas, los separadores, los numerales y los símbolos para la política</a:t>
            </a:r>
          </a:p>
          <a:p>
            <a:pPr lvl="1"/>
            <a:r>
              <a:rPr lang="es-MX" dirty="0"/>
              <a:t>Evitar la creación de buzones de correo diferentes con nombres equivalentes entre sí</a:t>
            </a:r>
          </a:p>
          <a:p>
            <a:pPr lvl="1"/>
            <a:r>
              <a:rPr lang="es-MX" dirty="0"/>
              <a:t>Compartir su política para que los usuarios finales entiendan qué caracteres y combinaciones se considerarán válidos y cuáles podrían tener equivalencia</a:t>
            </a:r>
          </a:p>
          <a:p>
            <a:r>
              <a:rPr lang="es-MX" dirty="0"/>
              <a:t>Otras consideraciones:</a:t>
            </a:r>
          </a:p>
          <a:p>
            <a:pPr lvl="1"/>
            <a:r>
              <a:rPr lang="es-MX" dirty="0"/>
              <a:t>Deletrear los nombres de dominio con sus nombres internacionalizados no ASCII. Evitar mostrar el nombre alternativo "xn--".</a:t>
            </a:r>
          </a:p>
          <a:p>
            <a:pPr lvl="1"/>
            <a:r>
              <a:rPr lang="es-MX" dirty="0"/>
              <a:t>Es posible que algunos clientes de correo electrónico no vinculen automáticamente las formas de Etiqueta-U y Etiqueta-A de los nombres de buzón de correo de las direcciones de correo electrónico, por lo que debe asegurarse de que ambas etiquetas estén asignadas entre sí</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4" name="Title 4">
            <a:extLst>
              <a:ext uri="{FF2B5EF4-FFF2-40B4-BE49-F238E27FC236}">
                <a16:creationId xmlns:a16="http://schemas.microsoft.com/office/drawing/2014/main" id="{685D7F37-3DFA-BC76-338C-CAD89AF99086}"/>
              </a:ext>
            </a:extLst>
          </p:cNvPr>
          <p:cNvSpPr>
            <a:spLocks noGrp="1"/>
          </p:cNvSpPr>
          <p:nvPr>
            <p:ph type="title"/>
          </p:nvPr>
        </p:nvSpPr>
        <p:spPr>
          <a:xfrm>
            <a:off x="214010" y="32734"/>
            <a:ext cx="11011670" cy="464110"/>
          </a:xfrm>
        </p:spPr>
        <p:txBody>
          <a:bodyPr/>
          <a:lstStyle/>
          <a:p>
            <a:r>
              <a:rPr lang="es-MX" sz="2600" dirty="0"/>
              <a:t>Consideraciones de nombres de buzones de correo utilizando EAI </a:t>
            </a:r>
          </a:p>
        </p:txBody>
      </p:sp>
    </p:spTree>
    <p:extLst>
      <p:ext uri="{BB962C8B-B14F-4D97-AF65-F5344CB8AC3E}">
        <p14:creationId xmlns:p14="http://schemas.microsoft.com/office/powerpoint/2010/main" val="360379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es-MX"/>
              <a:t>Evaluación</a:t>
            </a:r>
          </a:p>
        </p:txBody>
      </p:sp>
    </p:spTree>
    <p:extLst>
      <p:ext uri="{BB962C8B-B14F-4D97-AF65-F5344CB8AC3E}">
        <p14:creationId xmlns:p14="http://schemas.microsoft.com/office/powerpoint/2010/main" val="108262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es-MX" sz="2000" dirty="0"/>
              <a:t>Cuál de las siguientes afirmaciones es </a:t>
            </a:r>
            <a:r>
              <a:rPr lang="es-MX" sz="2000" i="1" dirty="0"/>
              <a:t>Falsa</a:t>
            </a:r>
            <a:r>
              <a:rPr lang="es-MX" sz="2000" dirty="0"/>
              <a:t>:</a:t>
            </a:r>
          </a:p>
          <a:p>
            <a:pPr marL="457200" indent="-457200">
              <a:buFont typeface="+mj-lt"/>
              <a:buAutoNum type="alphaLcParenR"/>
            </a:pPr>
            <a:r>
              <a:rPr lang="es-MX" sz="2000" dirty="0"/>
              <a:t>La Aceptación Universal (UA) es el estado en el que todos los nombres de dominio y direcciones de correo electrónico válidos son aceptados, validados, almacenados, procesados y mostrados de forma correcta y coherente</a:t>
            </a:r>
          </a:p>
          <a:p>
            <a:pPr marL="457200" indent="-457200">
              <a:buFont typeface="+mj-lt"/>
              <a:buAutoNum type="alphaLcParenR"/>
            </a:pPr>
            <a:r>
              <a:rPr lang="es-MX" sz="2000" dirty="0"/>
              <a:t>Para lograr la Aceptación Universal, todos los dominios de alto nivel (TLD), incluidos los nuevos TLD genéricos y los TLD internacionalizados, deben ser procesados de manera uniforme en las aplicaciones y los sistemas de Internet.</a:t>
            </a:r>
          </a:p>
          <a:p>
            <a:pPr marL="457200" indent="-457200">
              <a:buFont typeface="+mj-lt"/>
              <a:buAutoNum type="alphaLcParenR"/>
            </a:pPr>
            <a:r>
              <a:rPr lang="es-MX" sz="2000" dirty="0"/>
              <a:t>Todos los nombres de dominio deberían validarse según la norma IDNA2003 de Nombres de Dominio Internacionalizados en Aplicaciones</a:t>
            </a:r>
          </a:p>
          <a:p>
            <a:pPr marL="457200" indent="-457200">
              <a:buFont typeface="+mj-lt"/>
              <a:buAutoNum type="alphaLcParenR"/>
            </a:pPr>
            <a:r>
              <a:rPr lang="es-MX" sz="2000" dirty="0"/>
              <a:t>La Etiqueta-A representa una etiqueta de dominio en formato Unicode UTF8.</a:t>
            </a:r>
          </a:p>
          <a:p>
            <a:pPr marL="457200" indent="-457200">
              <a:buFont typeface="+mj-lt"/>
              <a:buAutoNum type="alphaLcParenR"/>
            </a:pPr>
            <a:r>
              <a:rPr lang="es-MX" sz="2000" dirty="0"/>
              <a:t>El formato de Etiqueta-A se utiliza para representar nombres de buzón de correo en 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es-MX"/>
              <a:t>Evaluación 5</a:t>
            </a:r>
          </a:p>
        </p:txBody>
      </p:sp>
    </p:spTree>
    <p:extLst>
      <p:ext uri="{BB962C8B-B14F-4D97-AF65-F5344CB8AC3E}">
        <p14:creationId xmlns:p14="http://schemas.microsoft.com/office/powerpoint/2010/main" val="403343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46180"/>
            <a:ext cx="11178490" cy="550041"/>
          </a:xfrm>
        </p:spPr>
        <p:txBody>
          <a:bodyPr/>
          <a:lstStyle/>
          <a:p>
            <a:r>
              <a:rPr lang="es-MX" sz="2500" dirty="0"/>
              <a:t>Categorías de nombres de dominio y direcciones de correo electrónico</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745250"/>
            <a:ext cx="11043304" cy="5143500"/>
          </a:xfrm>
        </p:spPr>
        <p:txBody>
          <a:bodyPr/>
          <a:lstStyle/>
          <a:p>
            <a:pPr lvl="0"/>
            <a:r>
              <a:rPr lang="es-MX" sz="2000" dirty="0"/>
              <a:t>Ahora, es posible tener nombres de dominio y direcciones de correo electrónico en los idiomas locales:</a:t>
            </a:r>
          </a:p>
          <a:p>
            <a:pPr lvl="1"/>
            <a:r>
              <a:rPr lang="es-MX" sz="2000" dirty="0"/>
              <a:t>Nombres de Dominio Internacionalizados (IDN)</a:t>
            </a:r>
          </a:p>
          <a:p>
            <a:pPr lvl="1"/>
            <a:r>
              <a:rPr lang="es-MX" sz="2000" dirty="0"/>
              <a:t>Internacionalización de las direcciones de correo electrónico (EAI)</a:t>
            </a:r>
          </a:p>
          <a:p>
            <a:pPr lvl="1"/>
            <a:r>
              <a:rPr lang="es-MX" sz="2000" dirty="0"/>
              <a:t>Formato UTF8 de Unicode utilizado para IDN y EAI</a:t>
            </a:r>
          </a:p>
          <a:p>
            <a:pPr lvl="0"/>
            <a:r>
              <a:rPr lang="es-MX" sz="2000" dirty="0"/>
              <a:t>Domain Names</a:t>
            </a:r>
          </a:p>
          <a:p>
            <a:pPr lvl="1"/>
            <a:r>
              <a:rPr lang="es-MX" dirty="0"/>
              <a:t>Nombres de dominio de alto nivel </a:t>
            </a:r>
            <a:r>
              <a:rPr lang="es-MX" sz="2000" b="1" dirty="0"/>
              <a:t>más nuevos</a:t>
            </a:r>
            <a:r>
              <a:rPr lang="es-MX" dirty="0"/>
              <a:t>:		</a:t>
            </a:r>
            <a:r>
              <a:rPr lang="en-US" sz="2000" dirty="0"/>
              <a:t>		</a:t>
            </a:r>
            <a:r>
              <a:rPr lang="es-MX" sz="2000" dirty="0"/>
              <a:t>ejemplo.</a:t>
            </a:r>
            <a:r>
              <a:rPr lang="es-MX" sz="2000" dirty="0">
                <a:solidFill>
                  <a:srgbClr val="FF0000"/>
                </a:solidFill>
              </a:rPr>
              <a:t>sky</a:t>
            </a:r>
          </a:p>
          <a:p>
            <a:pPr lvl="1"/>
            <a:r>
              <a:rPr lang="es-MX" dirty="0"/>
              <a:t>Nombres de dominio de alto nivel </a:t>
            </a:r>
            <a:r>
              <a:rPr lang="es-MX" sz="2000" b="1" dirty="0"/>
              <a:t>más largos</a:t>
            </a:r>
            <a:r>
              <a:rPr lang="es-MX" dirty="0"/>
              <a:t>:</a:t>
            </a:r>
            <a:r>
              <a:rPr lang="en-US" sz="2000" dirty="0"/>
              <a:t>					</a:t>
            </a:r>
            <a:r>
              <a:rPr lang="es-MX" sz="2000" dirty="0"/>
              <a:t>ejemplo.</a:t>
            </a:r>
            <a:r>
              <a:rPr lang="es-MX" sz="2000" dirty="0">
                <a:solidFill>
                  <a:srgbClr val="FF0000"/>
                </a:solidFill>
              </a:rPr>
              <a:t>abudhabi</a:t>
            </a:r>
          </a:p>
          <a:p>
            <a:pPr lvl="1"/>
            <a:r>
              <a:rPr lang="es-MX" dirty="0"/>
              <a:t>Nombres de Dominio </a:t>
            </a:r>
            <a:r>
              <a:rPr lang="es-MX" sz="2000" b="1" dirty="0"/>
              <a:t>Internacionalizados</a:t>
            </a:r>
            <a:r>
              <a:rPr lang="en-US" sz="2000" dirty="0"/>
              <a:t>					</a:t>
            </a:r>
            <a:r>
              <a:rPr lang="es-MX" altLang="en-US" dirty="0">
                <a:solidFill>
                  <a:srgbClr val="FF0000"/>
                </a:solidFill>
              </a:rPr>
              <a:t>普遍接受-测试.世界</a:t>
            </a:r>
            <a:endParaRPr lang="es-MX" sz="2000" b="1" dirty="0"/>
          </a:p>
          <a:p>
            <a:pPr lvl="0"/>
            <a:r>
              <a:rPr lang="es-MX" sz="2000" dirty="0"/>
              <a:t>Direcciones de correo electrónico internacionalizadas (EAI)</a:t>
            </a:r>
          </a:p>
          <a:p>
            <a:pPr lvl="1"/>
            <a:r>
              <a:rPr lang="es-MX" sz="2000" dirty="0"/>
              <a:t>ASCII@IDN</a:t>
            </a:r>
            <a:r>
              <a:rPr lang="en-US" sz="2000" dirty="0"/>
              <a:t>													</a:t>
            </a:r>
            <a:r>
              <a:rPr lang="es-MX" sz="2000" dirty="0"/>
              <a:t>marc@</a:t>
            </a:r>
            <a:r>
              <a:rPr lang="es-MX" sz="2000" dirty="0">
                <a:solidFill>
                  <a:srgbClr val="FF0000"/>
                </a:solidFill>
              </a:rPr>
              <a:t>société</a:t>
            </a:r>
            <a:r>
              <a:rPr lang="es-MX" sz="2000" dirty="0"/>
              <a:t>.org</a:t>
            </a:r>
          </a:p>
          <a:p>
            <a:pPr lvl="1"/>
            <a:r>
              <a:rPr lang="es-MX" sz="2000" dirty="0"/>
              <a:t>UTF8@ASCII</a:t>
            </a:r>
            <a:r>
              <a:rPr lang="en-US" sz="2000" dirty="0"/>
              <a:t>												</a:t>
            </a:r>
            <a:r>
              <a:rPr lang="hi-IN" sz="2000" dirty="0">
                <a:solidFill>
                  <a:srgbClr val="FF0000"/>
                </a:solidFill>
              </a:rPr>
              <a:t>ईमेल</a:t>
            </a:r>
            <a:r>
              <a:rPr lang="es-MX" sz="2000" dirty="0"/>
              <a:t>@ejemplo.com</a:t>
            </a:r>
          </a:p>
          <a:p>
            <a:pPr lvl="1"/>
            <a:r>
              <a:rPr lang="es-MX" sz="2000" dirty="0"/>
              <a:t>UTF8@IDN</a:t>
            </a:r>
            <a:r>
              <a:rPr lang="en-US" dirty="0"/>
              <a:t>													</a:t>
            </a:r>
            <a:r>
              <a:rPr lang="es-MX" altLang="en-US" sz="2000" dirty="0">
                <a:solidFill>
                  <a:srgbClr val="FF0000"/>
                </a:solidFill>
              </a:rPr>
              <a:t>测试@普遍接受-测试.世界</a:t>
            </a:r>
            <a:endParaRPr lang="es-MX" sz="2000" dirty="0">
              <a:solidFill>
                <a:srgbClr val="FF0000"/>
              </a:solidFill>
            </a:endParaRPr>
          </a:p>
          <a:p>
            <a:pPr lvl="1"/>
            <a:r>
              <a:rPr lang="es-MX" sz="2000" dirty="0"/>
              <a:t>UTF@IDN; códigos de escritura de derecha a izquierda</a:t>
            </a:r>
            <a:r>
              <a:rPr lang="en-US" sz="2000" dirty="0"/>
              <a:t>		</a:t>
            </a:r>
            <a:r>
              <a:rPr lang="ar-SA" sz="2000" dirty="0">
                <a:solidFill>
                  <a:srgbClr val="FF0000"/>
                </a:solidFill>
              </a:rPr>
              <a:t>موقع</a:t>
            </a:r>
            <a:r>
              <a:rPr lang="es-MX" sz="2000" dirty="0">
                <a:solidFill>
                  <a:srgbClr val="FF0000"/>
                </a:solidFill>
              </a:rPr>
              <a:t>.</a:t>
            </a:r>
            <a:r>
              <a:rPr lang="ar-SA" sz="2000" dirty="0">
                <a:solidFill>
                  <a:srgbClr val="FF0000"/>
                </a:solidFill>
              </a:rPr>
              <a:t>مثال</a:t>
            </a:r>
            <a:r>
              <a:rPr lang="es-MX" sz="2000" dirty="0">
                <a:solidFill>
                  <a:srgbClr val="FF0000"/>
                </a:solidFill>
              </a:rPr>
              <a:t>@</a:t>
            </a:r>
            <a:r>
              <a:rPr lang="ar-SA" sz="2000" dirty="0">
                <a:solidFill>
                  <a:srgbClr val="FF0000"/>
                </a:solidFill>
              </a:rPr>
              <a:t>میل</a:t>
            </a:r>
            <a:r>
              <a:rPr lang="es-MX" sz="2000" dirty="0">
                <a:solidFill>
                  <a:srgbClr val="FF0000"/>
                </a:solidFill>
              </a:rPr>
              <a:t>-</a:t>
            </a:r>
            <a:r>
              <a:rPr lang="ar-SA" sz="2000" dirty="0">
                <a:solidFill>
                  <a:srgbClr val="FF0000"/>
                </a:solidFill>
              </a:rPr>
              <a:t>ای</a:t>
            </a:r>
            <a:r>
              <a:rPr lang="en-US" dirty="0"/>
              <a:t>		</a:t>
            </a:r>
            <a:endParaRPr lang="es-MX" dirty="0"/>
          </a:p>
          <a:p>
            <a:pPr marL="0" indent="0">
              <a:buNone/>
            </a:pPr>
            <a:endParaRPr lang="es-MX"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34938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430810" cy="1701535"/>
          </a:xfrm>
        </p:spPr>
        <p:txBody>
          <a:bodyPr/>
          <a:lstStyle/>
          <a:p>
            <a:pPr algn="ctr"/>
            <a:r>
              <a:rPr lang="es-MX" sz="3200" dirty="0"/>
              <a:t>¿Sus aplicaciones de software están preparadas para la Aceptación Universal?</a:t>
            </a:r>
          </a:p>
        </p:txBody>
      </p:sp>
    </p:spTree>
    <p:extLst>
      <p:ext uri="{BB962C8B-B14F-4D97-AF65-F5344CB8AC3E}">
        <p14:creationId xmlns:p14="http://schemas.microsoft.com/office/powerpoint/2010/main" val="88932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a:t>Comprobación de EAI</a:t>
            </a:r>
          </a:p>
        </p:txBody>
      </p:sp>
      <p:sp>
        <p:nvSpPr>
          <p:cNvPr id="3" name="Content Placeholder 2"/>
          <p:cNvSpPr>
            <a:spLocks noGrp="1"/>
          </p:cNvSpPr>
          <p:nvPr>
            <p:ph sz="quarter" idx="10"/>
          </p:nvPr>
        </p:nvSpPr>
        <p:spPr>
          <a:xfrm>
            <a:off x="682561" y="741309"/>
            <a:ext cx="11126817" cy="5293842"/>
          </a:xfrm>
        </p:spPr>
        <p:txBody>
          <a:bodyPr/>
          <a:lstStyle/>
          <a:p>
            <a:r>
              <a:rPr lang="es-MX" sz="2000" dirty="0"/>
              <a:t>Comprobar si su servidor de correo electrónico es compatible con la Internacionalización de direcciones de correo electrónico (EAI): </a:t>
            </a:r>
          </a:p>
          <a:p>
            <a:pPr lvl="1"/>
            <a:r>
              <a:rPr lang="es-MX" sz="2000" dirty="0">
                <a:latin typeface="Arial" panose="020B0604020202020204" pitchFamily="34" charset="0"/>
                <a:hlinkClick r:id="rId2"/>
              </a:rPr>
              <a:t>https://uasg.tech/eai-check/</a:t>
            </a:r>
            <a:r>
              <a:rPr lang="es-MX" dirty="0"/>
              <a:t> </a:t>
            </a:r>
          </a:p>
          <a:p>
            <a:pPr lvl="1"/>
            <a:endParaRPr lang="es-MX" sz="2000" dirty="0"/>
          </a:p>
          <a:p>
            <a:endParaRPr lang="es-MX" sz="2000" dirty="0"/>
          </a:p>
          <a:p>
            <a:endParaRPr lang="es-MX" sz="2000" dirty="0"/>
          </a:p>
          <a:p>
            <a:endParaRPr lang="es-MX" sz="2000" dirty="0"/>
          </a:p>
          <a:p>
            <a:endParaRPr lang="es-MX" dirty="0"/>
          </a:p>
        </p:txBody>
      </p:sp>
      <p:pic>
        <p:nvPicPr>
          <p:cNvPr id="6" name="Picture 5">
            <a:extLst>
              <a:ext uri="{FF2B5EF4-FFF2-40B4-BE49-F238E27FC236}">
                <a16:creationId xmlns:a16="http://schemas.microsoft.com/office/drawing/2014/main" id="{B0AFB733-20E6-7346-9DD8-246B211B9D89}"/>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8" name="Picture 7" descr="Graphical user interface, text, application, email&#13;&#10;&#13;&#10;Description automatically generated">
            <a:extLst>
              <a:ext uri="{FF2B5EF4-FFF2-40B4-BE49-F238E27FC236}">
                <a16:creationId xmlns:a16="http://schemas.microsoft.com/office/drawing/2014/main" id="{5C042572-198F-FF44-88B6-E237D22F6E83}"/>
              </a:ext>
            </a:extLst>
          </p:cNvPr>
          <p:cNvPicPr>
            <a:picLocks noChangeAspect="1"/>
          </p:cNvPicPr>
          <p:nvPr/>
        </p:nvPicPr>
        <p:blipFill rotWithShape="1">
          <a:blip r:embed="rId4">
            <a:extLst>
              <a:ext uri="{28A0092B-C50C-407E-A947-70E740481C1C}">
                <a14:useLocalDpi xmlns:a14="http://schemas.microsoft.com/office/drawing/2010/main" val="0"/>
              </a:ext>
            </a:extLst>
          </a:blip>
          <a:srcRect l="3867" t="18548" r="5909" b="7725"/>
          <a:stretch/>
        </p:blipFill>
        <p:spPr>
          <a:xfrm>
            <a:off x="1965953" y="1752147"/>
            <a:ext cx="8260094" cy="4535919"/>
          </a:xfrm>
          <a:prstGeom prst="rect">
            <a:avLst/>
          </a:prstGeom>
        </p:spPr>
      </p:pic>
    </p:spTree>
    <p:extLst>
      <p:ext uri="{BB962C8B-B14F-4D97-AF65-F5344CB8AC3E}">
        <p14:creationId xmlns:p14="http://schemas.microsoft.com/office/powerpoint/2010/main" val="3010516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85090"/>
            <a:ext cx="11178490" cy="550041"/>
          </a:xfrm>
        </p:spPr>
        <p:txBody>
          <a:bodyPr/>
          <a:lstStyle/>
          <a:p>
            <a:r>
              <a:rPr lang="es-MX" sz="2200" dirty="0"/>
              <a:t>El trayecto de la ICANN hacia la preparación para Aceptación Universal - Modelo</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913863"/>
            <a:ext cx="7257773" cy="4797426"/>
          </a:xfrm>
        </p:spPr>
        <p:txBody>
          <a:bodyPr/>
          <a:lstStyle/>
          <a:p>
            <a:r>
              <a:rPr lang="es-MX" dirty="0"/>
              <a:t>Etapa 1: Servicios de actualización para admitir nuevos TLD ASCII cortos y largos</a:t>
            </a:r>
          </a:p>
          <a:p>
            <a:r>
              <a:rPr lang="es-MX" dirty="0"/>
              <a:t>Etapa 2: Actualizar los servicios para admitir Nombres de Dominio Internacionalizados (IDN) no ASCII en Unicode (Etiqueta-U) y representaciones de IDN basadas en ASCII en Punycode (Etiqueta-A).</a:t>
            </a:r>
          </a:p>
          <a:p>
            <a:r>
              <a:rPr lang="es-MX" dirty="0"/>
              <a:t>Etapa 3: Actualización de la infraestructura y los servicios para admitir direcciones de correo electrónico no ASCII</a:t>
            </a:r>
          </a:p>
          <a:p>
            <a:pPr lvl="1"/>
            <a:r>
              <a:rPr lang="es-MX" dirty="0"/>
              <a:t>Nota: todos los componentes deben admitir la Internacionalización de las direcciones de correo electrónico (EAI) antes de que la infraestructura sea compatible</a:t>
            </a:r>
          </a:p>
          <a:p>
            <a:pPr lvl="1"/>
            <a:endParaRPr lang="es-MX" dirty="0"/>
          </a:p>
          <a:p>
            <a:r>
              <a:rPr lang="es-MX" dirty="0"/>
              <a:t>Ver detalles en el </a:t>
            </a:r>
            <a:r>
              <a:rPr lang="es-MX" dirty="0">
                <a:hlinkClick r:id="rId3"/>
              </a:rPr>
              <a:t>Estudio de caso de la ICANN</a:t>
            </a:r>
            <a:endParaRPr lang="es-MX" dirty="0"/>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4"/>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D5946471-6B8F-284B-A21E-F1FB18E5EE74}"/>
              </a:ext>
            </a:extLst>
          </p:cNvPr>
          <p:cNvPicPr>
            <a:picLocks noChangeAspect="1"/>
          </p:cNvPicPr>
          <p:nvPr/>
        </p:nvPicPr>
        <p:blipFill>
          <a:blip r:embed="rId5"/>
          <a:stretch>
            <a:fillRect/>
          </a:stretch>
        </p:blipFill>
        <p:spPr>
          <a:xfrm>
            <a:off x="8347133" y="784708"/>
            <a:ext cx="3557630" cy="5288583"/>
          </a:xfrm>
          <a:prstGeom prst="rect">
            <a:avLst/>
          </a:prstGeom>
        </p:spPr>
      </p:pic>
    </p:spTree>
    <p:extLst>
      <p:ext uri="{BB962C8B-B14F-4D97-AF65-F5344CB8AC3E}">
        <p14:creationId xmlns:p14="http://schemas.microsoft.com/office/powerpoint/2010/main" val="375249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a:t>Próximos pasos y apoyo de la comunidad</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833294"/>
            <a:ext cx="10412878" cy="5380290"/>
          </a:xfrm>
        </p:spPr>
        <p:txBody>
          <a:bodyPr/>
          <a:lstStyle/>
          <a:p>
            <a:r>
              <a:rPr lang="es-MX" sz="1600" dirty="0"/>
              <a:t>El UASG y la ICANN siguen llevando a cabo análisis de deficiencias, medidas correctivas, capacitación y difusión:</a:t>
            </a:r>
          </a:p>
          <a:p>
            <a:pPr lvl="1"/>
            <a:r>
              <a:rPr lang="es-MX" sz="1600" dirty="0"/>
              <a:t>Análisis de deficiencias: redes sociales, navegadores, lenguajes de programación, herramientas EAI, etc. </a:t>
            </a:r>
          </a:p>
          <a:p>
            <a:pPr lvl="1"/>
            <a:r>
              <a:rPr lang="es-MX" sz="1600" dirty="0"/>
              <a:t>Solución: participación en foros tecnológicos (por ejemplo, Github) y informes de errores</a:t>
            </a:r>
          </a:p>
          <a:p>
            <a:pPr lvl="1"/>
            <a:r>
              <a:rPr lang="es-MX" sz="1600" dirty="0"/>
              <a:t>Capacitación y divulgación: a través de iniciativas locales y embajadores.</a:t>
            </a:r>
          </a:p>
          <a:p>
            <a:pPr marL="0" indent="0">
              <a:buNone/>
            </a:pPr>
            <a:r>
              <a:rPr lang="es-MX" sz="1600" dirty="0"/>
              <a:t>Solicitamos a la comunidad que ayude a abordar la preparación para la Aceptación Universal y predique con el ejemplo:</a:t>
            </a:r>
          </a:p>
          <a:p>
            <a:pPr marL="457200" indent="-457200">
              <a:buFont typeface="+mj-lt"/>
              <a:buAutoNum type="arabicPeriod"/>
            </a:pPr>
            <a:r>
              <a:rPr lang="es-MX" sz="1600" b="1" dirty="0"/>
              <a:t>Generar conciencia</a:t>
            </a:r>
            <a:r>
              <a:rPr lang="es-MX" sz="1600" dirty="0"/>
              <a:t> en la comunidad sobre los problemas técnicos</a:t>
            </a:r>
          </a:p>
          <a:p>
            <a:pPr marL="457200" indent="-457200">
              <a:buFont typeface="+mj-lt"/>
              <a:buAutoNum type="arabicPeriod"/>
            </a:pPr>
            <a:r>
              <a:rPr lang="es-MX" sz="1600" b="1" dirty="0"/>
              <a:t>Actualizar y utilizar sistemas preparados para la Aceptación Universal</a:t>
            </a:r>
            <a:r>
              <a:rPr lang="es-MX" sz="1600" dirty="0"/>
              <a:t> como comunidad para crear la demanda necesaria, p. ej., actualizar los servidores de correo electrónico, utilizar el correo electrónico en el idioma local</a:t>
            </a:r>
          </a:p>
          <a:p>
            <a:pPr marL="457200" indent="-457200">
              <a:buFont typeface="+mj-lt"/>
              <a:buAutoNum type="arabicPeriod"/>
            </a:pPr>
            <a:r>
              <a:rPr lang="es-MX" sz="1600" b="1" dirty="0"/>
              <a:t>Abogar de forma más amplia</a:t>
            </a:r>
            <a:r>
              <a:rPr lang="es-MX" sz="1600" dirty="0"/>
              <a:t> por el apoyo a la Aceptación Universal en sus sistemas (por ejemplo, en los servicios de gobierno electrónico, las organizaciones del sector privado, etc.).</a:t>
            </a:r>
          </a:p>
          <a:p>
            <a:pPr marL="0" indent="0">
              <a:buNone/>
            </a:pPr>
            <a:r>
              <a:rPr lang="es-MX" sz="1600" dirty="0"/>
              <a:t>Dichas actividades pueden llevarse a cabo en colaboración con la Iniciativa Local de Aceptación Universal y los Embajadores de Aceptación Universal.</a:t>
            </a:r>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271866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es-MX"/>
              <a:t>¡Participe!</a:t>
            </a:r>
          </a:p>
        </p:txBody>
      </p:sp>
    </p:spTree>
    <p:extLst>
      <p:ext uri="{BB962C8B-B14F-4D97-AF65-F5344CB8AC3E}">
        <p14:creationId xmlns:p14="http://schemas.microsoft.com/office/powerpoint/2010/main" val="263006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18825" y="1197838"/>
            <a:ext cx="10805055" cy="4769222"/>
          </a:xfrm>
        </p:spPr>
        <p:txBody>
          <a:bodyPr/>
          <a:lstStyle/>
          <a:p>
            <a:r>
              <a:rPr lang="es-MX" dirty="0"/>
              <a:t>Para obtener más información, envíe un correo electrónico a</a:t>
            </a:r>
            <a:r>
              <a:rPr lang="es-MX" sz="2000" dirty="0"/>
              <a:t> </a:t>
            </a:r>
            <a:r>
              <a:rPr lang="es-MX" sz="2000" dirty="0">
                <a:hlinkClick r:id="rId3"/>
              </a:rPr>
              <a:t>info@uasg.tech</a:t>
            </a:r>
            <a:r>
              <a:rPr lang="es-MX" sz="2000" dirty="0"/>
              <a:t> o </a:t>
            </a:r>
            <a:r>
              <a:rPr lang="es-MX" sz="2000" dirty="0">
                <a:hlinkClick r:id="rId4"/>
              </a:rPr>
              <a:t>UAProgram@icann.org</a:t>
            </a:r>
            <a:endParaRPr lang="es-MX" sz="2000" dirty="0"/>
          </a:p>
          <a:p>
            <a:r>
              <a:rPr lang="es-MX" dirty="0"/>
              <a:t>Acceda a todos los documentos y presentaciones de Aceptación Universal en</a:t>
            </a:r>
            <a:r>
              <a:rPr lang="es-MX" sz="2000" dirty="0"/>
              <a:t> </a:t>
            </a:r>
            <a:r>
              <a:rPr lang="es-MX" sz="2000" dirty="0">
                <a:hlinkClick r:id="rId5"/>
              </a:rPr>
              <a:t>https://uasg.tech</a:t>
            </a:r>
            <a:endParaRPr lang="es-MX" sz="2000" dirty="0"/>
          </a:p>
          <a:p>
            <a:endParaRPr lang="es-MX" sz="2000" dirty="0"/>
          </a:p>
          <a:p>
            <a:r>
              <a:rPr lang="es-MX" sz="2000" dirty="0"/>
              <a:t>Acceda a los detalles del trabajo en curso desde las siguientes páginas wiki: </a:t>
            </a:r>
            <a:r>
              <a:rPr lang="es-MX" sz="2000" dirty="0">
                <a:hlinkClick r:id="rId6"/>
              </a:rPr>
              <a:t>https://community.icann.org/display/TUA</a:t>
            </a:r>
            <a:endParaRPr lang="es-MX" sz="2000" dirty="0"/>
          </a:p>
          <a:p>
            <a:r>
              <a:rPr lang="es-MX" dirty="0"/>
              <a:t>Regístrese en la lista de debate de Aceptación Universal para participar o escuchar en</a:t>
            </a:r>
            <a:r>
              <a:rPr lang="es-MX" sz="2000" dirty="0"/>
              <a:t> </a:t>
            </a:r>
            <a:r>
              <a:rPr lang="es-MX" sz="2000" dirty="0">
                <a:hlinkClick r:id="rId7"/>
              </a:rPr>
              <a:t>https://uasg.tech/subscribe</a:t>
            </a:r>
            <a:endParaRPr lang="es-MX" sz="2000" dirty="0"/>
          </a:p>
          <a:p>
            <a:r>
              <a:rPr lang="es-MX" sz="2000" dirty="0"/>
              <a:t>Regístrese para participar en los grupos de trabajo sobre Aceptación Universal </a:t>
            </a:r>
            <a:r>
              <a:rPr lang="es-MX" sz="2000" dirty="0">
                <a:hlinkClick r:id="rId8"/>
              </a:rPr>
              <a:t>en este enlace</a:t>
            </a:r>
            <a:endParaRPr lang="es-MX" sz="2000" dirty="0"/>
          </a:p>
        </p:txBody>
      </p:sp>
      <p:sp>
        <p:nvSpPr>
          <p:cNvPr id="5" name="Title 4"/>
          <p:cNvSpPr>
            <a:spLocks noGrp="1"/>
          </p:cNvSpPr>
          <p:nvPr>
            <p:ph type="title"/>
          </p:nvPr>
        </p:nvSpPr>
        <p:spPr/>
        <p:txBody>
          <a:bodyPr/>
          <a:lstStyle/>
          <a:p>
            <a:r>
              <a:rPr lang="es-MX"/>
              <a:t>¡Participe!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9"/>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81660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33124" y="1497006"/>
            <a:ext cx="10805055" cy="4528240"/>
          </a:xfrm>
        </p:spPr>
        <p:txBody>
          <a:bodyPr/>
          <a:lstStyle/>
          <a:p>
            <a:r>
              <a:rPr lang="es-MX"/>
              <a:t>Consulte la lista completa de informes en</a:t>
            </a:r>
            <a:r>
              <a:rPr lang="es-MX" sz="2000" dirty="0"/>
              <a:t> </a:t>
            </a:r>
            <a:r>
              <a:rPr lang="es-MX" sz="2000" dirty="0">
                <a:hlinkClick r:id="rId3"/>
              </a:rPr>
              <a:t>https://uasg.tech</a:t>
            </a:r>
            <a:endParaRPr lang="es-MX" sz="2000" dirty="0"/>
          </a:p>
          <a:p>
            <a:pPr lvl="1"/>
            <a:r>
              <a:rPr lang="es-MX" sz="2000" dirty="0"/>
              <a:t>Guía rápida sobre Aceptación Universal: </a:t>
            </a:r>
            <a:r>
              <a:rPr lang="es-MX" sz="2000" dirty="0">
                <a:hlinkClick r:id="rId4"/>
              </a:rPr>
              <a:t>UASG005</a:t>
            </a:r>
            <a:endParaRPr lang="es-MX" sz="2000" dirty="0"/>
          </a:p>
          <a:p>
            <a:pPr lvl="1"/>
            <a:r>
              <a:rPr lang="es-MX" sz="2000" dirty="0"/>
              <a:t>Introducción a la Aceptación Universal: </a:t>
            </a:r>
            <a:r>
              <a:rPr lang="es-MX" sz="2000" dirty="0">
                <a:hlinkClick r:id="rId5"/>
              </a:rPr>
              <a:t>UASG007</a:t>
            </a:r>
            <a:endParaRPr lang="es-MX" sz="2000" dirty="0"/>
          </a:p>
          <a:p>
            <a:pPr lvl="1"/>
            <a:r>
              <a:rPr lang="es-MX" sz="2000" dirty="0"/>
              <a:t>Guía rápida sobre EAI: </a:t>
            </a:r>
            <a:r>
              <a:rPr lang="es-MX" sz="2000" dirty="0">
                <a:hlinkClick r:id="rId6"/>
              </a:rPr>
              <a:t>UASG014</a:t>
            </a:r>
            <a:endParaRPr lang="es-MX" sz="2000" dirty="0"/>
          </a:p>
          <a:p>
            <a:pPr lvl="1"/>
            <a:r>
              <a:rPr lang="es-MX" sz="2000" dirty="0"/>
              <a:t>EAI – Un resumen técnico: </a:t>
            </a:r>
            <a:r>
              <a:rPr lang="es-MX" sz="2000" dirty="0">
                <a:hlinkClick r:id="rId7"/>
              </a:rPr>
              <a:t>UASG012</a:t>
            </a:r>
            <a:endParaRPr lang="es-MX" sz="2000" dirty="0"/>
          </a:p>
          <a:p>
            <a:pPr lvl="1"/>
            <a:r>
              <a:rPr lang="es-MX" sz="2000" dirty="0"/>
              <a:t>EAI – Evaluación de los principales servicios y software de correo electrónico: </a:t>
            </a:r>
            <a:r>
              <a:rPr lang="es-MX" sz="2000" dirty="0">
                <a:hlinkClick r:id="rId8"/>
              </a:rPr>
              <a:t>UASG021B</a:t>
            </a:r>
            <a:endParaRPr lang="es-MX" sz="2000" dirty="0"/>
          </a:p>
          <a:p>
            <a:pPr lvl="1"/>
            <a:r>
              <a:rPr lang="es-MX" sz="2000" dirty="0"/>
              <a:t>Marco de preparación para la Aceptación Universal: </a:t>
            </a:r>
            <a:r>
              <a:rPr lang="es-MX" sz="2000" dirty="0">
                <a:hlinkClick r:id="rId9"/>
              </a:rPr>
              <a:t>UASG026</a:t>
            </a:r>
            <a:endParaRPr lang="es-MX" sz="2000" dirty="0"/>
          </a:p>
          <a:p>
            <a:pPr lvl="1"/>
            <a:r>
              <a:rPr lang="es-MX" sz="2000" dirty="0"/>
              <a:t>Consideraciones para nombrar buzones de correo electrónico internacionalizados: </a:t>
            </a:r>
            <a:r>
              <a:rPr lang="es-MX" sz="2000" dirty="0">
                <a:hlinkClick r:id="rId10"/>
              </a:rPr>
              <a:t>UASG028</a:t>
            </a:r>
            <a:endParaRPr lang="es-MX" sz="2000" dirty="0"/>
          </a:p>
          <a:p>
            <a:pPr lvl="1"/>
            <a:r>
              <a:rPr lang="es-MX" sz="2000" dirty="0"/>
              <a:t>Informe de la Evaluación de compatibilidad con la EAI en el software y los servicios de correo electrónico: </a:t>
            </a:r>
            <a:r>
              <a:rPr lang="es-MX" sz="2000" dirty="0">
                <a:hlinkClick r:id="rId11"/>
              </a:rPr>
              <a:t>UASG030</a:t>
            </a:r>
            <a:endParaRPr lang="es-MX" sz="2000" dirty="0"/>
          </a:p>
          <a:p>
            <a:endParaRPr lang="es-MX" sz="2400" dirty="0"/>
          </a:p>
          <a:p>
            <a:endParaRPr lang="es-MX" dirty="0"/>
          </a:p>
        </p:txBody>
      </p:sp>
      <p:sp>
        <p:nvSpPr>
          <p:cNvPr id="5" name="Title 4"/>
          <p:cNvSpPr>
            <a:spLocks noGrp="1"/>
          </p:cNvSpPr>
          <p:nvPr>
            <p:ph type="title"/>
          </p:nvPr>
        </p:nvSpPr>
        <p:spPr/>
        <p:txBody>
          <a:bodyPr/>
          <a:lstStyle/>
          <a:p>
            <a:r>
              <a:rPr lang="es-MX"/>
              <a:t>Algunos materiales relevantes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02106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MX" altLang="en-US" dirty="0">
                <a:latin typeface="Arial" charset="0"/>
              </a:rPr>
              <a:t>Participen en la ICANN – ¡Gracias! ¿Preguntas?</a:t>
            </a:r>
          </a:p>
        </p:txBody>
      </p:sp>
    </p:spTree>
    <p:extLst>
      <p:ext uri="{BB962C8B-B14F-4D97-AF65-F5344CB8AC3E}">
        <p14:creationId xmlns:p14="http://schemas.microsoft.com/office/powerpoint/2010/main" val="186543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C9993-228B-44C2-BDEE-DA87AC7A4B5E}"/>
              </a:ext>
            </a:extLst>
          </p:cNvPr>
          <p:cNvSpPr>
            <a:spLocks noGrp="1"/>
          </p:cNvSpPr>
          <p:nvPr>
            <p:ph type="title"/>
          </p:nvPr>
        </p:nvSpPr>
        <p:spPr/>
        <p:txBody>
          <a:bodyPr/>
          <a:lstStyle/>
          <a:p>
            <a:r>
              <a:rPr lang="es-MX"/>
              <a:t>Compatibilidad de EAI en correo electrónico bajo gTLD</a:t>
            </a:r>
          </a:p>
        </p:txBody>
      </p:sp>
      <p:pic>
        <p:nvPicPr>
          <p:cNvPr id="30" name="Picture 29">
            <a:extLst>
              <a:ext uri="{FF2B5EF4-FFF2-40B4-BE49-F238E27FC236}">
                <a16:creationId xmlns:a16="http://schemas.microsoft.com/office/drawing/2014/main" id="{F4F726FC-2B94-D136-589F-7C071772F5BF}"/>
              </a:ext>
            </a:extLst>
          </p:cNvPr>
          <p:cNvPicPr>
            <a:picLocks noChangeAspect="1"/>
          </p:cNvPicPr>
          <p:nvPr/>
        </p:nvPicPr>
        <p:blipFill>
          <a:blip r:embed="rId2"/>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4895EC40-991A-92E8-5706-E46B0CF5D2F7}"/>
              </a:ext>
            </a:extLst>
          </p:cNvPr>
          <p:cNvPicPr>
            <a:picLocks noChangeAspect="1"/>
          </p:cNvPicPr>
          <p:nvPr/>
        </p:nvPicPr>
        <p:blipFill>
          <a:blip r:embed="rId3"/>
          <a:stretch>
            <a:fillRect/>
          </a:stretch>
        </p:blipFill>
        <p:spPr>
          <a:xfrm>
            <a:off x="59509" y="1257300"/>
            <a:ext cx="12085302" cy="4702629"/>
          </a:xfrm>
          <a:prstGeom prst="rect">
            <a:avLst/>
          </a:prstGeom>
        </p:spPr>
      </p:pic>
    </p:spTree>
    <p:extLst>
      <p:ext uri="{BB962C8B-B14F-4D97-AF65-F5344CB8AC3E}">
        <p14:creationId xmlns:p14="http://schemas.microsoft.com/office/powerpoint/2010/main" val="403517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0111C86-D13C-B30C-F4F7-1B8F73C9505A}"/>
              </a:ext>
            </a:extLst>
          </p:cNvPr>
          <p:cNvGrpSpPr/>
          <p:nvPr/>
        </p:nvGrpSpPr>
        <p:grpSpPr>
          <a:xfrm>
            <a:off x="7895533" y="1292552"/>
            <a:ext cx="3938202" cy="4417258"/>
            <a:chOff x="7895533" y="1292552"/>
            <a:chExt cx="3938202" cy="4417258"/>
          </a:xfrm>
        </p:grpSpPr>
        <p:pic>
          <p:nvPicPr>
            <p:cNvPr id="7" name="Picture 6">
              <a:extLst>
                <a:ext uri="{FF2B5EF4-FFF2-40B4-BE49-F238E27FC236}">
                  <a16:creationId xmlns:a16="http://schemas.microsoft.com/office/drawing/2014/main" id="{74A5AA12-B7CF-8CDA-5F1A-D479148400B0}"/>
                </a:ext>
              </a:extLst>
            </p:cNvPr>
            <p:cNvPicPr>
              <a:picLocks noChangeAspect="1"/>
            </p:cNvPicPr>
            <p:nvPr/>
          </p:nvPicPr>
          <p:blipFill>
            <a:blip r:embed="rId3"/>
            <a:stretch>
              <a:fillRect/>
            </a:stretch>
          </p:blipFill>
          <p:spPr>
            <a:xfrm>
              <a:off x="7895533" y="1292552"/>
              <a:ext cx="3938202" cy="3882511"/>
            </a:xfrm>
            <a:prstGeom prst="rect">
              <a:avLst/>
            </a:prstGeom>
          </p:spPr>
        </p:pic>
        <p:sp>
          <p:nvSpPr>
            <p:cNvPr id="13" name="TextBox 12">
              <a:extLst>
                <a:ext uri="{FF2B5EF4-FFF2-40B4-BE49-F238E27FC236}">
                  <a16:creationId xmlns:a16="http://schemas.microsoft.com/office/drawing/2014/main" id="{B941706D-7E36-7DA0-D30D-84EAFD3562FA}"/>
                </a:ext>
              </a:extLst>
            </p:cNvPr>
            <p:cNvSpPr txBox="1"/>
            <p:nvPr/>
          </p:nvSpPr>
          <p:spPr>
            <a:xfrm>
              <a:off x="7895533" y="5432811"/>
              <a:ext cx="3938201" cy="276999"/>
            </a:xfrm>
            <a:prstGeom prst="rect">
              <a:avLst/>
            </a:prstGeom>
            <a:noFill/>
          </p:spPr>
          <p:txBody>
            <a:bodyPr wrap="square" lIns="0" tIns="0" rIns="0" bIns="0" rtlCol="0">
              <a:spAutoFit/>
            </a:bodyPr>
            <a:lstStyle/>
            <a:p>
              <a:pPr algn="ctr"/>
              <a:r>
                <a:rPr lang="es-MX"/>
                <a:t>Outlook muestra EAI</a:t>
              </a:r>
            </a:p>
          </p:txBody>
        </p:sp>
      </p:grpSp>
      <p:sp>
        <p:nvSpPr>
          <p:cNvPr id="21" name="Oval 20">
            <a:extLst>
              <a:ext uri="{FF2B5EF4-FFF2-40B4-BE49-F238E27FC236}">
                <a16:creationId xmlns:a16="http://schemas.microsoft.com/office/drawing/2014/main" id="{68D243DE-F680-D36D-8AB1-AE0E531E7215}"/>
              </a:ext>
            </a:extLst>
          </p:cNvPr>
          <p:cNvSpPr/>
          <p:nvPr/>
        </p:nvSpPr>
        <p:spPr>
          <a:xfrm>
            <a:off x="8507186" y="3095308"/>
            <a:ext cx="2057400" cy="1084806"/>
          </a:xfrm>
          <a:prstGeom prst="ellipse">
            <a:avLst/>
          </a:prstGeom>
          <a:noFill/>
          <a:ln>
            <a:solidFill>
              <a:srgbClr val="FF93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BE"/>
          </a:p>
        </p:txBody>
      </p:sp>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6" y="803228"/>
            <a:ext cx="7003826" cy="5348779"/>
          </a:xfrm>
        </p:spPr>
        <p:txBody>
          <a:bodyPr/>
          <a:lstStyle/>
          <a:p>
            <a:r>
              <a:rPr lang="es-MX" sz="2000" dirty="0">
                <a:solidFill>
                  <a:schemeClr val="accent1"/>
                </a:solidFill>
              </a:rPr>
              <a:t>Servicios de correo electrónico gratuitos</a:t>
            </a:r>
            <a:r>
              <a:rPr lang="es-MX" dirty="0"/>
              <a:t>: Gmail, Office365 y varios servicios más pequeños admiten EAI.</a:t>
            </a:r>
            <a:endParaRPr lang="es-MX" sz="2000" dirty="0"/>
          </a:p>
          <a:p>
            <a:r>
              <a:rPr lang="es-MX" sz="2000" dirty="0">
                <a:solidFill>
                  <a:schemeClr val="accent1"/>
                </a:solidFill>
              </a:rPr>
              <a:t>Productos de correo electrónico</a:t>
            </a:r>
            <a:r>
              <a:rPr lang="es-MX" dirty="0"/>
              <a:t>: Microsoft Exchange admite EAI a partir de la versión 2019, Outlook, condicionalmente con iPhone Mail, etc.</a:t>
            </a:r>
            <a:endParaRPr lang="es-MX" sz="2000" dirty="0">
              <a:solidFill>
                <a:schemeClr val="accent1"/>
              </a:solidFill>
            </a:endParaRPr>
          </a:p>
          <a:p>
            <a:r>
              <a:rPr lang="es-MX" sz="2000" dirty="0">
                <a:solidFill>
                  <a:schemeClr val="accent1"/>
                </a:solidFill>
              </a:rPr>
              <a:t>Software de código abierto</a:t>
            </a:r>
            <a:r>
              <a:rPr lang="es-MX" dirty="0"/>
              <a:t>: los MTA Postfix y Exim, el programa cliente Thunderbird, el soporte de correo en Java, Ruby y Python, etc. admiten EAI </a:t>
            </a:r>
            <a:endParaRPr lang="es-MX" sz="2000" dirty="0"/>
          </a:p>
          <a:p>
            <a:r>
              <a:rPr lang="es-MX" sz="2000" dirty="0">
                <a:solidFill>
                  <a:schemeClr val="accent1"/>
                </a:solidFill>
              </a:rPr>
              <a:t>Proveedores de servicios de correo electrónico</a:t>
            </a:r>
            <a:r>
              <a:rPr lang="es-MX" dirty="0"/>
              <a:t>: empresas como Elastic Email, Mailgun, Return Path, etc. pueden enviar correos ("su pedido se ha enviado") a direcciones con EAI; muchas más tienen compatibilidad parcial</a:t>
            </a:r>
            <a:endParaRPr lang="es-MX" sz="2000" dirty="0"/>
          </a:p>
          <a:p>
            <a:r>
              <a:rPr lang="es-MX" sz="2000" dirty="0">
                <a:solidFill>
                  <a:schemeClr val="accent1"/>
                </a:solidFill>
              </a:rPr>
              <a:t>Otro software de correo electrónico</a:t>
            </a:r>
            <a:r>
              <a:rPr lang="es-MX" dirty="0"/>
              <a:t>: las bibliotecas compatibles con EAI tienen cientos de miles o millones de descargas</a:t>
            </a:r>
            <a:endParaRPr lang="es-MX" sz="2000" dirty="0"/>
          </a:p>
        </p:txBody>
      </p:sp>
      <p:sp>
        <p:nvSpPr>
          <p:cNvPr id="5" name="Title 4"/>
          <p:cNvSpPr>
            <a:spLocks noGrp="1"/>
          </p:cNvSpPr>
          <p:nvPr>
            <p:ph type="title"/>
          </p:nvPr>
        </p:nvSpPr>
        <p:spPr>
          <a:xfrm>
            <a:off x="8280" y="46180"/>
            <a:ext cx="11178490" cy="550041"/>
          </a:xfrm>
        </p:spPr>
        <p:txBody>
          <a:bodyPr/>
          <a:lstStyle/>
          <a:p>
            <a:r>
              <a:rPr lang="es-MX" sz="2300" dirty="0"/>
              <a:t>Compatibilidad de EAI en los principales programas informáticos y servicios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80518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6" y="803228"/>
            <a:ext cx="7003826" cy="5348779"/>
          </a:xfrm>
        </p:spPr>
        <p:txBody>
          <a:bodyPr/>
          <a:lstStyle/>
          <a:p>
            <a:r>
              <a:rPr lang="es-MX" sz="2000" dirty="0">
                <a:solidFill>
                  <a:schemeClr val="accent1"/>
                </a:solidFill>
              </a:rPr>
              <a:t>Servicios de correo electrónico gratuitos</a:t>
            </a:r>
            <a:r>
              <a:rPr lang="es-MX" dirty="0"/>
              <a:t>: Gmail, Office365 y varios servicios más pequeños admiten EAI.</a:t>
            </a:r>
            <a:endParaRPr lang="es-MX" sz="2000" dirty="0"/>
          </a:p>
          <a:p>
            <a:r>
              <a:rPr lang="es-MX" sz="2000" dirty="0">
                <a:solidFill>
                  <a:schemeClr val="accent1"/>
                </a:solidFill>
              </a:rPr>
              <a:t>Productos de correo electrónico</a:t>
            </a:r>
            <a:r>
              <a:rPr lang="es-MX" dirty="0"/>
              <a:t>: Microsoft Exchange admite EAI a partir de la versión 2019, Outlook, condicionalmente con iPhone Mail, etc.</a:t>
            </a:r>
            <a:endParaRPr lang="es-MX" sz="2000" dirty="0">
              <a:solidFill>
                <a:schemeClr val="accent1"/>
              </a:solidFill>
            </a:endParaRPr>
          </a:p>
          <a:p>
            <a:r>
              <a:rPr lang="es-MX" sz="2000" dirty="0">
                <a:solidFill>
                  <a:schemeClr val="accent1"/>
                </a:solidFill>
              </a:rPr>
              <a:t>Software de código abierto</a:t>
            </a:r>
            <a:r>
              <a:rPr lang="es-MX" dirty="0"/>
              <a:t>: los MTA Postfix y Exim, el programa cliente Thunderbird, el soporte de correo en Java, Ruby y Python, etc. admiten EAI</a:t>
            </a:r>
            <a:endParaRPr lang="es-MX" sz="2000" dirty="0"/>
          </a:p>
          <a:p>
            <a:r>
              <a:rPr lang="es-MX" sz="2000" dirty="0">
                <a:solidFill>
                  <a:schemeClr val="accent1"/>
                </a:solidFill>
              </a:rPr>
              <a:t>Proveedores de servicios de correo electrónico</a:t>
            </a:r>
            <a:r>
              <a:rPr lang="es-MX" dirty="0"/>
              <a:t>: empresas como Elastic Email, Mailgun, Return Path, etc. pueden enviar correos ("su pedido se ha enviado") a direcciones con EAI; muchas más tienen compatibilidad parcial</a:t>
            </a:r>
            <a:endParaRPr lang="es-MX" sz="2000" dirty="0"/>
          </a:p>
          <a:p>
            <a:r>
              <a:rPr lang="es-MX" sz="2000" dirty="0">
                <a:solidFill>
                  <a:schemeClr val="accent1"/>
                </a:solidFill>
              </a:rPr>
              <a:t>Otro software de correo electrónico</a:t>
            </a:r>
            <a:r>
              <a:rPr lang="es-MX" dirty="0"/>
              <a:t>: las bibliotecas compatibles con EAI tienen cientos de miles o millones de descargas</a:t>
            </a:r>
            <a:endParaRPr lang="es-MX" sz="2000" dirty="0"/>
          </a:p>
        </p:txBody>
      </p:sp>
      <p:sp>
        <p:nvSpPr>
          <p:cNvPr id="5" name="Title 4"/>
          <p:cNvSpPr>
            <a:spLocks noGrp="1"/>
          </p:cNvSpPr>
          <p:nvPr>
            <p:ph type="title"/>
          </p:nvPr>
        </p:nvSpPr>
        <p:spPr>
          <a:xfrm>
            <a:off x="47190" y="65635"/>
            <a:ext cx="11178490" cy="550041"/>
          </a:xfrm>
        </p:spPr>
        <p:txBody>
          <a:bodyPr/>
          <a:lstStyle/>
          <a:p>
            <a:r>
              <a:rPr lang="es-MX" sz="2300" dirty="0"/>
              <a:t>Compatibilidad de EAI en los principales programas informáticos y servicios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grpSp>
        <p:nvGrpSpPr>
          <p:cNvPr id="2" name="Group 1">
            <a:extLst>
              <a:ext uri="{FF2B5EF4-FFF2-40B4-BE49-F238E27FC236}">
                <a16:creationId xmlns:a16="http://schemas.microsoft.com/office/drawing/2014/main" id="{8E2E5FDC-ED3D-50DB-155B-6DDA3D8655BA}"/>
              </a:ext>
            </a:extLst>
          </p:cNvPr>
          <p:cNvGrpSpPr/>
          <p:nvPr/>
        </p:nvGrpSpPr>
        <p:grpSpPr>
          <a:xfrm>
            <a:off x="7919572" y="1292552"/>
            <a:ext cx="3914162" cy="4434843"/>
            <a:chOff x="6846276" y="861682"/>
            <a:chExt cx="3914162" cy="4434843"/>
          </a:xfrm>
          <a:solidFill>
            <a:schemeClr val="bg1"/>
          </a:solidFill>
        </p:grpSpPr>
        <p:pic>
          <p:nvPicPr>
            <p:cNvPr id="3" name="Picture 2">
              <a:extLst>
                <a:ext uri="{FF2B5EF4-FFF2-40B4-BE49-F238E27FC236}">
                  <a16:creationId xmlns:a16="http://schemas.microsoft.com/office/drawing/2014/main" id="{9A3B1E61-9A6E-0FCF-DEF2-014414D7833B}"/>
                </a:ext>
              </a:extLst>
            </p:cNvPr>
            <p:cNvPicPr>
              <a:picLocks noChangeAspect="1"/>
            </p:cNvPicPr>
            <p:nvPr/>
          </p:nvPicPr>
          <p:blipFill>
            <a:blip r:embed="rId4"/>
            <a:stretch>
              <a:fillRect/>
            </a:stretch>
          </p:blipFill>
          <p:spPr>
            <a:xfrm>
              <a:off x="6846276" y="861682"/>
              <a:ext cx="3890121" cy="3900096"/>
            </a:xfrm>
            <a:prstGeom prst="rect">
              <a:avLst/>
            </a:prstGeom>
            <a:grpFill/>
          </p:spPr>
        </p:pic>
        <p:sp>
          <p:nvSpPr>
            <p:cNvPr id="4" name="TextBox 3">
              <a:extLst>
                <a:ext uri="{FF2B5EF4-FFF2-40B4-BE49-F238E27FC236}">
                  <a16:creationId xmlns:a16="http://schemas.microsoft.com/office/drawing/2014/main" id="{91A70D6E-77FE-AD47-6F1E-9272A20F8484}"/>
                </a:ext>
              </a:extLst>
            </p:cNvPr>
            <p:cNvSpPr txBox="1"/>
            <p:nvPr/>
          </p:nvSpPr>
          <p:spPr>
            <a:xfrm>
              <a:off x="6870317" y="5019526"/>
              <a:ext cx="3890121" cy="276999"/>
            </a:xfrm>
            <a:prstGeom prst="rect">
              <a:avLst/>
            </a:prstGeom>
            <a:grpFill/>
          </p:spPr>
          <p:txBody>
            <a:bodyPr wrap="square" lIns="0" tIns="0" rIns="0" bIns="0" rtlCol="0">
              <a:spAutoFit/>
            </a:bodyPr>
            <a:lstStyle/>
            <a:p>
              <a:pPr algn="ctr"/>
              <a:r>
                <a:rPr lang="es-MX"/>
                <a:t>iPhone Mail</a:t>
              </a:r>
            </a:p>
          </p:txBody>
        </p:sp>
      </p:grpSp>
    </p:spTree>
    <p:extLst>
      <p:ext uri="{BB962C8B-B14F-4D97-AF65-F5344CB8AC3E}">
        <p14:creationId xmlns:p14="http://schemas.microsoft.com/office/powerpoint/2010/main" val="21910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a:t>Estructura de los mensajes de correo electrónico</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6" name="Picture 5">
            <a:extLst>
              <a:ext uri="{FF2B5EF4-FFF2-40B4-BE49-F238E27FC236}">
                <a16:creationId xmlns:a16="http://schemas.microsoft.com/office/drawing/2014/main" id="{5FD94CF0-7AF4-9841-9853-C57D1C29225C}"/>
              </a:ext>
            </a:extLst>
          </p:cNvPr>
          <p:cNvPicPr>
            <a:picLocks noChangeAspect="1"/>
          </p:cNvPicPr>
          <p:nvPr/>
        </p:nvPicPr>
        <p:blipFill rotWithShape="1">
          <a:blip r:embed="rId4"/>
          <a:srcRect t="5232" r="21790" b="3148"/>
          <a:stretch/>
        </p:blipFill>
        <p:spPr>
          <a:xfrm>
            <a:off x="7172415" y="1393393"/>
            <a:ext cx="4972395" cy="3933495"/>
          </a:xfrm>
          <a:prstGeom prst="rect">
            <a:avLst/>
          </a:prstGeom>
        </p:spPr>
      </p:pic>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6" y="900503"/>
            <a:ext cx="7031885" cy="5348779"/>
          </a:xfrm>
        </p:spPr>
        <p:txBody>
          <a:bodyPr/>
          <a:lstStyle/>
          <a:p>
            <a:r>
              <a:rPr lang="es-MX" sz="2000" dirty="0">
                <a:solidFill>
                  <a:schemeClr val="accent1"/>
                </a:solidFill>
              </a:rPr>
              <a:t>Sobre</a:t>
            </a:r>
            <a:r>
              <a:rPr lang="es-MX" sz="2000" dirty="0"/>
              <a:t> – In</a:t>
            </a:r>
            <a:r>
              <a:rPr lang="es-MX"/>
              <a:t>formación que acompaña a un mensaje en tránsito, incluida la dirección o direcciones a las que se envía y la dirección de retorno a la que se pueden enviar informes de errores o fallos</a:t>
            </a:r>
          </a:p>
          <a:p>
            <a:r>
              <a:rPr lang="es-MX" sz="2000" dirty="0">
                <a:solidFill>
                  <a:schemeClr val="accent1"/>
                </a:solidFill>
              </a:rPr>
              <a:t>Encabezado de mensaje</a:t>
            </a:r>
            <a:r>
              <a:rPr lang="es-MX" sz="2000" dirty="0"/>
              <a:t> – </a:t>
            </a:r>
            <a:r>
              <a:rPr lang="es-MX"/>
              <a:t>Serie de campos estructurados con un nombre de encabezado como De:</a:t>
            </a:r>
            <a:r>
              <a:rPr lang="es-MX" sz="2000" dirty="0"/>
              <a:t> Para: o Asunto:</a:t>
            </a:r>
            <a:r>
              <a:rPr lang="es-MX"/>
              <a:t> seguido por el contenido del encabezado</a:t>
            </a:r>
          </a:p>
          <a:p>
            <a:pPr lvl="1"/>
            <a:r>
              <a:rPr lang="es-MX" sz="2000" dirty="0"/>
              <a:t>Formato libre, como el Asunto:</a:t>
            </a:r>
          </a:p>
          <a:p>
            <a:pPr lvl="1"/>
            <a:r>
              <a:rPr lang="es-MX" sz="2000" dirty="0"/>
              <a:t>Formato fijo, como la Fecha: y el ID del mensaje:</a:t>
            </a:r>
          </a:p>
          <a:p>
            <a:pPr lvl="1"/>
            <a:r>
              <a:rPr lang="es-MX" sz="2000" dirty="0"/>
              <a:t>Una combinación de formato fijo y formato libre, como Para:, De: y Cc: con direcciones de formato fijo con texto de comentario de formato libre</a:t>
            </a:r>
          </a:p>
          <a:p>
            <a:r>
              <a:rPr lang="es-MX" sz="2000" dirty="0">
                <a:solidFill>
                  <a:schemeClr val="accent1"/>
                </a:solidFill>
              </a:rPr>
              <a:t>Cuerpo del mensaje</a:t>
            </a:r>
            <a:r>
              <a:rPr lang="es-MX" sz="2000" dirty="0"/>
              <a:t> – </a:t>
            </a:r>
            <a:r>
              <a:rPr lang="es-MX"/>
              <a:t>El contenido de un mensaje, que puede ser texto sin formato o una o más partes de MIME formateadas o codificadas.</a:t>
            </a:r>
          </a:p>
        </p:txBody>
      </p:sp>
      <p:sp>
        <p:nvSpPr>
          <p:cNvPr id="12" name="Content Placeholder 3">
            <a:extLst>
              <a:ext uri="{FF2B5EF4-FFF2-40B4-BE49-F238E27FC236}">
                <a16:creationId xmlns:a16="http://schemas.microsoft.com/office/drawing/2014/main" id="{9F60F5CA-AA0E-4D42-AB4E-1309B31D9635}"/>
              </a:ext>
            </a:extLst>
          </p:cNvPr>
          <p:cNvSpPr txBox="1">
            <a:spLocks/>
          </p:cNvSpPr>
          <p:nvPr/>
        </p:nvSpPr>
        <p:spPr>
          <a:xfrm>
            <a:off x="7575641" y="5459459"/>
            <a:ext cx="4165942" cy="649765"/>
          </a:xfrm>
          <a:prstGeom prst="rect">
            <a:avLst/>
          </a:prstGeom>
        </p:spPr>
        <p:txBody>
          <a:bodyPr lIns="0" tIns="0" rIns="0" bIns="0"/>
          <a:lstStyle>
            <a:lvl1pPr marL="342900" indent="-342900" algn="l" defTabSz="457200" rtl="0" eaLnBrk="0" fontAlgn="base" hangingPunct="0">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0" fontAlgn="base" hangingPunct="0">
              <a:spcBef>
                <a:spcPts val="500"/>
              </a:spcBef>
              <a:spcAft>
                <a:spcPct val="0"/>
              </a:spcAft>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0" fontAlgn="base" hangingPunct="0">
              <a:spcBef>
                <a:spcPts val="500"/>
              </a:spcBef>
              <a:spcAft>
                <a:spcPct val="0"/>
              </a:spcAft>
              <a:buFont typeface="Arial" panose="020B0604020202020204" pitchFamily="34" charset="0"/>
              <a:buChar char="•"/>
              <a:defRPr sz="1900" kern="1200">
                <a:solidFill>
                  <a:srgbClr val="000000"/>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900" kern="1200">
                <a:solidFill>
                  <a:srgbClr val="000000"/>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s-MX" sz="1800" dirty="0"/>
              <a:t>Ver </a:t>
            </a:r>
            <a:r>
              <a:rPr lang="es-MX" sz="1800" dirty="0">
                <a:hlinkClick r:id="rId5"/>
              </a:rPr>
              <a:t>EAI: Un resumen técnico</a:t>
            </a:r>
            <a:r>
              <a:rPr lang="es-MX" sz="1800" dirty="0"/>
              <a:t> para obtener más información</a:t>
            </a:r>
          </a:p>
        </p:txBody>
      </p:sp>
    </p:spTree>
    <p:extLst>
      <p:ext uri="{BB962C8B-B14F-4D97-AF65-F5344CB8AC3E}">
        <p14:creationId xmlns:p14="http://schemas.microsoft.com/office/powerpoint/2010/main" val="171831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MX"/>
              <a:t>Sistemas de correo electrónico</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3D14A1BF-7739-7C46-90AA-80A50EE2A849}"/>
              </a:ext>
            </a:extLst>
          </p:cNvPr>
          <p:cNvPicPr>
            <a:picLocks noChangeAspect="1"/>
          </p:cNvPicPr>
          <p:nvPr/>
        </p:nvPicPr>
        <p:blipFill rotWithShape="1">
          <a:blip r:embed="rId4"/>
          <a:srcRect l="5267" r="4665"/>
          <a:stretch/>
        </p:blipFill>
        <p:spPr>
          <a:xfrm>
            <a:off x="7461444" y="1274430"/>
            <a:ext cx="4683367" cy="3402500"/>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754295"/>
            <a:ext cx="6984516" cy="5411449"/>
          </a:xfrm>
        </p:spPr>
        <p:txBody>
          <a:bodyPr/>
          <a:lstStyle/>
          <a:p>
            <a:r>
              <a:rPr lang="es-MX" sz="1800" dirty="0">
                <a:solidFill>
                  <a:schemeClr val="accent1"/>
                </a:solidFill>
              </a:rPr>
              <a:t>MUA</a:t>
            </a:r>
            <a:r>
              <a:rPr lang="es-MX" sz="1800" dirty="0"/>
              <a:t> – Agente de usuario de correo (Mail User Agent): programa cliente que una persona utiliza para enviar, recibir y gestionar correo</a:t>
            </a:r>
          </a:p>
          <a:p>
            <a:r>
              <a:rPr lang="es-MX" sz="1800" dirty="0">
                <a:solidFill>
                  <a:schemeClr val="accent1"/>
                </a:solidFill>
              </a:rPr>
              <a:t>MSA</a:t>
            </a:r>
            <a:r>
              <a:rPr lang="es-MX" sz="1800" dirty="0"/>
              <a:t> – Agente de envío de correo (Mail Submission Agent): programa servidor que recibe correo de un MUA y lo prepara para su transmisión y entrega</a:t>
            </a:r>
          </a:p>
          <a:p>
            <a:r>
              <a:rPr lang="es-MX" sz="1800" dirty="0">
                <a:solidFill>
                  <a:schemeClr val="accent1"/>
                </a:solidFill>
              </a:rPr>
              <a:t>MTA</a:t>
            </a:r>
            <a:r>
              <a:rPr lang="es-MX" sz="1800" dirty="0"/>
              <a:t> – Agente de transferencia de correo (Mail Transfer Agent): programa servidor que envía y recibe correo desde y hacia otros hosts de Internet. Un MTA puede recibir correo de un MSA y/o entregar correo a un MDA.</a:t>
            </a:r>
          </a:p>
          <a:p>
            <a:r>
              <a:rPr lang="es-MX" sz="1800" dirty="0">
                <a:solidFill>
                  <a:schemeClr val="accent1"/>
                </a:solidFill>
              </a:rPr>
              <a:t>MDA</a:t>
            </a:r>
            <a:r>
              <a:rPr lang="es-MX" sz="1800" dirty="0"/>
              <a:t> – Agente de entrega de correo (Mail Delivery Agent): programa servidor que gestiona el correo entrante y normalmente lo almacena en un buzón o carpeta</a:t>
            </a:r>
          </a:p>
        </p:txBody>
      </p:sp>
      <p:sp>
        <p:nvSpPr>
          <p:cNvPr id="6" name="Content Placeholder 3">
            <a:extLst>
              <a:ext uri="{FF2B5EF4-FFF2-40B4-BE49-F238E27FC236}">
                <a16:creationId xmlns:a16="http://schemas.microsoft.com/office/drawing/2014/main" id="{519EAA06-AF0C-9241-B82B-DA05372D043F}"/>
              </a:ext>
            </a:extLst>
          </p:cNvPr>
          <p:cNvSpPr txBox="1">
            <a:spLocks/>
          </p:cNvSpPr>
          <p:nvPr/>
        </p:nvSpPr>
        <p:spPr>
          <a:xfrm>
            <a:off x="420623" y="5232349"/>
            <a:ext cx="11350751" cy="573471"/>
          </a:xfrm>
          <a:prstGeom prst="rect">
            <a:avLst/>
          </a:prstGeom>
        </p:spPr>
        <p:txBody>
          <a:bodyPr lIns="0" tIns="0" rIns="0" bIns="0"/>
          <a:lstStyle>
            <a:lvl1pPr marL="342900" indent="-342900" algn="l" defTabSz="457200" rtl="0" eaLnBrk="0" fontAlgn="base" hangingPunct="0">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0" fontAlgn="base" hangingPunct="0">
              <a:spcBef>
                <a:spcPts val="500"/>
              </a:spcBef>
              <a:spcAft>
                <a:spcPct val="0"/>
              </a:spcAft>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0" fontAlgn="base" hangingPunct="0">
              <a:spcBef>
                <a:spcPts val="500"/>
              </a:spcBef>
              <a:spcAft>
                <a:spcPct val="0"/>
              </a:spcAft>
              <a:buFont typeface="Arial" panose="020B0604020202020204" pitchFamily="34" charset="0"/>
              <a:buChar char="•"/>
              <a:defRPr sz="1900" kern="1200">
                <a:solidFill>
                  <a:srgbClr val="000000"/>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900" kern="1200">
                <a:solidFill>
                  <a:srgbClr val="000000"/>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s-MX" dirty="0"/>
              <a:t>Estos agentes crean y procesan el sobre del correo electrónico, el encabezado del mensaje y el cuerpo del mensaje y necesitan ser mejorados para manejar texto Unicode en formato UTF8 para admitir la EAI.</a:t>
            </a:r>
            <a:br>
              <a:rPr lang="es-MX" dirty="0"/>
            </a:br>
            <a:r>
              <a:rPr lang="es-MX" dirty="0"/>
              <a:t>Ver </a:t>
            </a:r>
            <a:r>
              <a:rPr lang="es-MX" dirty="0">
                <a:hlinkClick r:id="rId5"/>
              </a:rPr>
              <a:t>EAI: Un resumen técnico</a:t>
            </a:r>
            <a:r>
              <a:rPr lang="es-MX" dirty="0"/>
              <a:t> para obtener más información.</a:t>
            </a:r>
          </a:p>
        </p:txBody>
      </p:sp>
    </p:spTree>
    <p:extLst>
      <p:ext uri="{BB962C8B-B14F-4D97-AF65-F5344CB8AC3E}">
        <p14:creationId xmlns:p14="http://schemas.microsoft.com/office/powerpoint/2010/main" val="1691987221"/>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APT-Presentation-26072017" id="{AA49E00F-9AA3-F742-AFFA-5D348C96265D}" vid="{0A417597-D941-CA49-AF8B-3E3E6D22B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41399</TotalTime>
  <Words>3988</Words>
  <Application>Microsoft Macintosh PowerPoint</Application>
  <PresentationFormat>Widescreen</PresentationFormat>
  <Paragraphs>320</Paragraphs>
  <Slides>47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Regular</vt:lpstr>
      <vt:lpstr>Calibri</vt:lpstr>
      <vt:lpstr>Source Sans Pro Light</vt:lpstr>
      <vt:lpstr>Wingdings</vt:lpstr>
      <vt:lpstr>ICANN PPT_Arial_16x9_June 2017_potx</vt:lpstr>
      <vt:lpstr>Compatibilidad de direcciones de correo electrónico internacionalizadas (EAI) en servidores de correo electrónico</vt:lpstr>
      <vt:lpstr>Introducción a la internacionalización de las direcciones de correo electrónico </vt:lpstr>
      <vt:lpstr>Aceptación Universal de nombres de dominio y correos electrónicos</vt:lpstr>
      <vt:lpstr>Categorías de nombres de dominio y direcciones de correo electrónico</vt:lpstr>
      <vt:lpstr>Compatibilidad de EAI en correo electrónico bajo gTLD</vt:lpstr>
      <vt:lpstr>Compatibilidad de EAI en los principales programas informáticos y servicios</vt:lpstr>
      <vt:lpstr>Compatibilidad de EAI en los principales programas informáticos y servicios</vt:lpstr>
      <vt:lpstr>Estructura de los mensajes de correo electrónico</vt:lpstr>
      <vt:lpstr>Sistemas de correo electrónico</vt:lpstr>
      <vt:lpstr>Ejemplos de componentes de correo electrónico</vt:lpstr>
      <vt:lpstr>Ejemplos de componentes de correo electrónico</vt:lpstr>
      <vt:lpstr>internacionalización de las direcciones de correo electrónico </vt:lpstr>
      <vt:lpstr>Niveles de implementación de EAI</vt:lpstr>
      <vt:lpstr>Evaluación</vt:lpstr>
      <vt:lpstr>Evaluación 1</vt:lpstr>
      <vt:lpstr>Evaluación 2</vt:lpstr>
      <vt:lpstr>Configuración para EAI</vt:lpstr>
      <vt:lpstr>Requisitos previos para configurar la EAI</vt:lpstr>
      <vt:lpstr>Correo electrónico: Cómo encontrar el servidor de destino
 </vt:lpstr>
      <vt:lpstr>Cambios de protocolo de correo electrónico para EAI</vt:lpstr>
      <vt:lpstr>Ejemplo de SMTPUTF8</vt:lpstr>
      <vt:lpstr>Ejemplo de SMTPUTF8</vt:lpstr>
      <vt:lpstr>Ruta de entrega del correo electrónico
 </vt:lpstr>
      <vt:lpstr>Consideraciones de la ruta de entrega del correo electrónico
 </vt:lpstr>
      <vt:lpstr>Cambios de protocolo, consideraciones de la ruta de entrega</vt:lpstr>
      <vt:lpstr>Cambios de protocolo, consideraciones de la ruta de entrega</vt:lpstr>
      <vt:lpstr>Consideraciones adicionales</vt:lpstr>
      <vt:lpstr>Compatibilidad con la EAI de los principales servicios y software de correo electrónico</vt:lpstr>
      <vt:lpstr>Compatibilidad con la EAI de los principales servicios y software de correo electrónico</vt:lpstr>
      <vt:lpstr>Evaluación</vt:lpstr>
      <vt:lpstr>Evaluación 3</vt:lpstr>
      <vt:lpstr>Evaluación 4</vt:lpstr>
      <vt:lpstr>Consideraciones de nombres de buzones de correo utilizando EAI </vt:lpstr>
      <vt:lpstr>Consideraciones de nombres de buzones de correo utilizando EAI </vt:lpstr>
      <vt:lpstr>Consideraciones de nombres de buzones de correo utilizando EAI </vt:lpstr>
      <vt:lpstr>Consideraciones de nombres de buzones de correo utilizando EAI </vt:lpstr>
      <vt:lpstr>Consideraciones de nombres de buzones de correo utilizando EAI </vt:lpstr>
      <vt:lpstr>Evaluación</vt:lpstr>
      <vt:lpstr>Evaluación 5</vt:lpstr>
      <vt:lpstr>¿Sus aplicaciones de software están preparadas para la Aceptación Universal?</vt:lpstr>
      <vt:lpstr>Comprobación de EAI</vt:lpstr>
      <vt:lpstr>El trayecto de la ICANN hacia la preparación para Aceptación Universal - Modelo</vt:lpstr>
      <vt:lpstr>Próximos pasos y apoyo de la comunidad</vt:lpstr>
      <vt:lpstr>¡Participe!</vt:lpstr>
      <vt:lpstr>¡Participe!</vt:lpstr>
      <vt:lpstr>Algunos materiales relevantes</vt:lpstr>
      <vt:lpstr>Participen en la ICANN – ¡Gracias! ¿Preguntas?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 (150 character limit)</dc:title>
  <dc:creator>Julio Polito</dc:creator>
  <cp:lastModifiedBy>Elif Mantarcı</cp:lastModifiedBy>
  <cp:revision>455</cp:revision>
  <cp:lastPrinted>2018-09-21T10:58:18Z</cp:lastPrinted>
  <dcterms:created xsi:type="dcterms:W3CDTF">2017-05-30T19:34:46Z</dcterms:created>
  <dcterms:modified xsi:type="dcterms:W3CDTF">2024-02-22T12:39:23Z</dcterms:modified>
</cp:coreProperties>
</file>