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48" r:id="rId2"/>
    <p:sldId id="847" r:id="rId3"/>
    <p:sldId id="833" r:id="rId4"/>
    <p:sldId id="822" r:id="rId5"/>
    <p:sldId id="807" r:id="rId6"/>
    <p:sldId id="804" r:id="rId7"/>
    <p:sldId id="1391" r:id="rId8"/>
    <p:sldId id="266" r:id="rId9"/>
    <p:sldId id="826" r:id="rId10"/>
    <p:sldId id="854" r:id="rId11"/>
    <p:sldId id="824" r:id="rId12"/>
    <p:sldId id="1393" r:id="rId13"/>
    <p:sldId id="1394" r:id="rId14"/>
    <p:sldId id="1306" r:id="rId15"/>
    <p:sldId id="1307" r:id="rId16"/>
    <p:sldId id="1389" r:id="rId17"/>
    <p:sldId id="1308" r:id="rId18"/>
    <p:sldId id="1310" r:id="rId19"/>
    <p:sldId id="1318" r:id="rId20"/>
    <p:sldId id="1365" r:id="rId21"/>
    <p:sldId id="1317" r:id="rId22"/>
    <p:sldId id="1313" r:id="rId23"/>
    <p:sldId id="1311" r:id="rId24"/>
    <p:sldId id="1309" r:id="rId25"/>
    <p:sldId id="1331" r:id="rId26"/>
    <p:sldId id="1335" r:id="rId27"/>
    <p:sldId id="1334" r:id="rId28"/>
    <p:sldId id="1332" r:id="rId29"/>
    <p:sldId id="1333" r:id="rId30"/>
    <p:sldId id="1367" r:id="rId31"/>
    <p:sldId id="1320" r:id="rId32"/>
    <p:sldId id="1375" r:id="rId33"/>
    <p:sldId id="1336" r:id="rId34"/>
    <p:sldId id="1337" r:id="rId35"/>
    <p:sldId id="848" r:id="rId36"/>
    <p:sldId id="865" r:id="rId37"/>
    <p:sldId id="1338" r:id="rId38"/>
    <p:sldId id="1339" r:id="rId39"/>
    <p:sldId id="1369" r:id="rId40"/>
    <p:sldId id="1370" r:id="rId41"/>
    <p:sldId id="1340" r:id="rId42"/>
    <p:sldId id="1388" r:id="rId43"/>
    <p:sldId id="1344" r:id="rId44"/>
    <p:sldId id="1392" r:id="rId45"/>
    <p:sldId id="1383" r:id="rId46"/>
    <p:sldId id="1384" r:id="rId47"/>
    <p:sldId id="1377" r:id="rId48"/>
    <p:sldId id="1378" r:id="rId49"/>
    <p:sldId id="1387" r:id="rId50"/>
    <p:sldId id="1345" r:id="rId51"/>
    <p:sldId id="1346" r:id="rId52"/>
    <p:sldId id="1347" r:id="rId53"/>
    <p:sldId id="1357" r:id="rId54"/>
    <p:sldId id="1348" r:id="rId55"/>
    <p:sldId id="1350" r:id="rId56"/>
    <p:sldId id="866" r:id="rId57"/>
    <p:sldId id="1351" r:id="rId58"/>
    <p:sldId id="1353" r:id="rId59"/>
    <p:sldId id="1354" r:id="rId60"/>
    <p:sldId id="1386" r:id="rId61"/>
    <p:sldId id="1355" r:id="rId62"/>
    <p:sldId id="1356" r:id="rId63"/>
    <p:sldId id="1382" r:id="rId64"/>
    <p:sldId id="1385" r:id="rId65"/>
    <p:sldId id="1360" r:id="rId66"/>
    <p:sldId id="1361" r:id="rId67"/>
    <p:sldId id="1362" r:id="rId68"/>
    <p:sldId id="1376" r:id="rId69"/>
    <p:sldId id="1379" r:id="rId70"/>
    <p:sldId id="1363" r:id="rId71"/>
    <p:sldId id="1364" r:id="rId72"/>
    <p:sldId id="1380" r:id="rId73"/>
    <p:sldId id="1305" r:id="rId74"/>
    <p:sldId id="1268" r:id="rId75"/>
    <p:sldId id="1299" r:id="rId76"/>
    <p:sldId id="846" r:id="rId77"/>
    <p:sldId id="789" r:id="rId78"/>
    <p:sldId id="818" r:id="rId79"/>
    <p:sldId id="756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Jane Sexton" initials="JS" lastIdx="1" clrIdx="1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40"/>
    <a:srgbClr val="36A240"/>
    <a:srgbClr val="FF9300"/>
    <a:srgbClr val="FA5B36"/>
    <a:srgbClr val="FFFFFF"/>
    <a:srgbClr val="000000"/>
    <a:srgbClr val="DEDEDE"/>
    <a:srgbClr val="002B49"/>
    <a:srgbClr val="9C240F"/>
    <a:srgbClr val="CB4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88570" autoAdjust="0"/>
  </p:normalViewPr>
  <p:slideViewPr>
    <p:cSldViewPr snapToGrid="0" snapToObjects="1">
      <p:cViewPr varScale="1">
        <p:scale>
          <a:sx n="47" d="100"/>
          <a:sy n="47" d="100"/>
        </p:scale>
        <p:origin x="232" y="1656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ct\_dchkt890t9b566kstk40dqnl99nk2\T\com.microsoft.Outlook\Outlook%20Temp\EAI-Testing-Results-charts-02-04-2022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MX" sz="1800" b="1">
                <a:latin typeface="+mj-lt"/>
              </a:rPr>
              <a:t>Aceptación de la EAI de 2017 a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0.34483381835247207"/>
          <c:y val="9.9523140565116006E-2"/>
          <c:w val="0.61523880059949065"/>
          <c:h val="0.8178038814206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'2017-2022'!$C$1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1500B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'2017-2022'!$C$2:$C$8</c:f>
              <c:numCache>
                <c:formatCode>0%</c:formatCode>
                <c:ptCount val="7"/>
                <c:pt idx="0">
                  <c:v>0.91</c:v>
                </c:pt>
                <c:pt idx="1">
                  <c:v>0.78</c:v>
                </c:pt>
                <c:pt idx="2">
                  <c:v>0.45</c:v>
                </c:pt>
                <c:pt idx="4">
                  <c:v>0.14000000000000001</c:v>
                </c:pt>
                <c:pt idx="5">
                  <c:v>0.08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C-446D-BA0A-F9C4B81A066C}"/>
            </c:ext>
          </c:extLst>
        </c:ser>
        <c:ser>
          <c:idx val="1"/>
          <c:order val="1"/>
          <c:tx>
            <c:strRef>
              <c:f>'2017-2022'!$D$1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E33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'2017-2022'!$D$2:$D$8</c:f>
              <c:numCache>
                <c:formatCode>0%</c:formatCode>
                <c:ptCount val="7"/>
                <c:pt idx="0">
                  <c:v>0.97</c:v>
                </c:pt>
                <c:pt idx="1">
                  <c:v>0.84</c:v>
                </c:pt>
                <c:pt idx="2">
                  <c:v>0.5</c:v>
                </c:pt>
                <c:pt idx="4">
                  <c:v>0.13</c:v>
                </c:pt>
                <c:pt idx="5">
                  <c:v>0.08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C-446D-BA0A-F9C4B81A066C}"/>
            </c:ext>
          </c:extLst>
        </c:ser>
        <c:ser>
          <c:idx val="2"/>
          <c:order val="2"/>
          <c:tx>
            <c:strRef>
              <c:f>'2017-2022'!$E$1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4B488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'2017-2022'!$E$2:$E$8</c:f>
              <c:numCache>
                <c:formatCode>0.00%</c:formatCode>
                <c:ptCount val="7"/>
                <c:pt idx="0">
                  <c:v>0.98299999999999998</c:v>
                </c:pt>
                <c:pt idx="1">
                  <c:v>0.84799999999999998</c:v>
                </c:pt>
                <c:pt idx="2">
                  <c:v>0.47899999999999998</c:v>
                </c:pt>
                <c:pt idx="4">
                  <c:v>0.187</c:v>
                </c:pt>
                <c:pt idx="5">
                  <c:v>0.11</c:v>
                </c:pt>
                <c:pt idx="6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C-446D-BA0A-F9C4B81A066C}"/>
            </c:ext>
          </c:extLst>
        </c:ser>
        <c:ser>
          <c:idx val="3"/>
          <c:order val="3"/>
          <c:tx>
            <c:strRef>
              <c:f>'2017-2022'!$F$1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ADDCA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'2017-2022'!$F$2:$F$8</c:f>
              <c:numCache>
                <c:formatCode>0.00%</c:formatCode>
                <c:ptCount val="7"/>
                <c:pt idx="0">
                  <c:v>0.92789999999999995</c:v>
                </c:pt>
                <c:pt idx="1">
                  <c:v>0.80900000000000005</c:v>
                </c:pt>
                <c:pt idx="2">
                  <c:v>0.52239999999999998</c:v>
                </c:pt>
                <c:pt idx="3">
                  <c:v>0.3488</c:v>
                </c:pt>
                <c:pt idx="4">
                  <c:v>8.1100000000000005E-2</c:v>
                </c:pt>
                <c:pt idx="5">
                  <c:v>8.7099999999999997E-2</c:v>
                </c:pt>
                <c:pt idx="6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C-446D-BA0A-F9C4B81A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27625680"/>
        <c:axId val="127629840"/>
      </c:barChart>
      <c:catAx>
        <c:axId val="12762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9840"/>
        <c:crosses val="autoZero"/>
        <c:auto val="1"/>
        <c:lblAlgn val="ctr"/>
        <c:lblOffset val="100"/>
        <c:noMultiLvlLbl val="0"/>
      </c:catAx>
      <c:valAx>
        <c:axId val="1276298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95318779265637"/>
          <c:y val="4.6807027637674747E-2"/>
          <c:w val="0.11532880624270388"/>
          <c:h val="0.24370125024258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38DED-47CF-484F-B90A-48141953B4EF}" type="doc">
      <dgm:prSet loTypeId="urn:microsoft.com/office/officeart/2008/layout/LinedList" loCatId="" qsTypeId="urn:microsoft.com/office/officeart/2005/8/quickstyle/simple4" qsCatId="simple" csTypeId="urn:microsoft.com/office/officeart/2005/8/colors/accent1_5" csCatId="accent1" phldr="1"/>
      <dgm:spPr/>
    </dgm:pt>
    <dgm:pt modelId="{D8ED19D0-93EC-D24C-A3FA-E8AB7A543827}">
      <dgm:prSet phldrT="[Text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Aplicaciones y sitios web</a:t>
          </a:r>
        </a:p>
        <a:p>
          <a:r>
            <a:rPr lang="es-MX" sz="1800" dirty="0">
              <a:solidFill>
                <a:schemeClr val="tx1"/>
              </a:solidFill>
            </a:rPr>
            <a:t>- Wikipedia.org, ICANN.org, Amazon.com, sitios web personalizados a nivel mundial</a:t>
          </a:r>
        </a:p>
        <a:p>
          <a:r>
            <a:rPr lang="es-MX" sz="1800" dirty="0">
              <a:solidFill>
                <a:schemeClr val="tx1"/>
              </a:solidFill>
            </a:rPr>
            <a:t>- PowerPoint, Google-Docs, Safari, Acrobat, aplicaciones personalizadas</a:t>
          </a:r>
        </a:p>
        <a:p>
          <a:endParaRPr lang="en-US" sz="2000" dirty="0">
            <a:solidFill>
              <a:schemeClr val="tx1"/>
            </a:solidFill>
          </a:endParaRPr>
        </a:p>
      </dgm:t>
    </dgm:pt>
    <dgm:pt modelId="{8969D3B3-593F-8F47-BCB9-ED0CC2E0B8F2}" type="par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08C87E-BC25-124D-9812-51DA685D48FC}" type="sib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A4BC098-568F-9943-897C-AF42FA6EDD66}">
      <dgm:prSet phldrT="[Text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Marcos y lenguajes de programación</a:t>
          </a:r>
        </a:p>
        <a:p>
          <a:r>
            <a:rPr lang="es-MX" sz="1800" dirty="0">
              <a:solidFill>
                <a:schemeClr val="tx1"/>
              </a:solidFill>
            </a:rPr>
            <a:t>- JavaScript, Java, Swift, C#, PHP, Python</a:t>
          </a:r>
        </a:p>
        <a:p>
          <a:r>
            <a:rPr lang="es-MX" sz="1800" dirty="0">
              <a:solidFill>
                <a:schemeClr val="tx1"/>
              </a:solidFill>
            </a:rPr>
            <a:t>- Angular, Spring, .NET core, J2EE, WordPress, SAP, Oracle</a:t>
          </a:r>
        </a:p>
      </dgm:t>
    </dgm:pt>
    <dgm:pt modelId="{02509E6F-8172-D942-ACA4-951AE6D914B7}" type="par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D18029D-45C2-C746-9F73-507B699B3B3E}" type="sib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49DE2A3-B3A4-7348-B74B-55D7164A2187}">
      <dgm:prSet phldrT="[Text]" custT="1"/>
      <dgm:spPr/>
      <dgm:t>
        <a:bodyPr/>
        <a:lstStyle/>
        <a:p>
          <a:r>
            <a:rPr lang="es-MX" sz="2000" b="1">
              <a:solidFill>
                <a:schemeClr val="tx1"/>
              </a:solidFill>
            </a:rPr>
            <a:t>Estándares y prácticas recomendadas</a:t>
          </a:r>
        </a:p>
        <a:p>
          <a:r>
            <a:rPr lang="es-MX" sz="1800">
              <a:solidFill>
                <a:schemeClr val="tx1"/>
              </a:solidFill>
            </a:rPr>
            <a:t>- IETF RFCs, W3C HTML, Unicode CLDR, WHATWG</a:t>
          </a:r>
        </a:p>
        <a:p>
          <a:r>
            <a:rPr lang="es-MX" sz="1800">
              <a:solidFill>
                <a:schemeClr val="tx1"/>
              </a:solidFill>
            </a:rPr>
            <a:t>- Estándares basados en las industrias (salud, aviación, ...)</a:t>
          </a:r>
        </a:p>
      </dgm:t>
    </dgm:pt>
    <dgm:pt modelId="{B967C7CB-EA3C-D241-B5DD-64A37B3293D9}" type="par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B5E6614-9F4C-FE40-98B5-A880DA6C8667}" type="sib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56F6CAC-B7E2-E948-84D1-3F7C766850BA}">
      <dgm:prSet phldrT="[Text]" custT="1"/>
      <dgm:spPr/>
      <dgm:t>
        <a:bodyPr/>
        <a:lstStyle/>
        <a:p>
          <a:r>
            <a:rPr lang="es-MX" sz="2000" b="1">
              <a:solidFill>
                <a:schemeClr val="tx1"/>
              </a:solidFill>
            </a:rPr>
            <a:t>Plataformas, sistemas operativos y herramientas de sistemas</a:t>
          </a:r>
        </a:p>
        <a:p>
          <a:r>
            <a:rPr lang="es-MX" sz="1800">
              <a:solidFill>
                <a:schemeClr val="tx1"/>
              </a:solidFill>
            </a:rPr>
            <a:t>- iOS, Windows, Linux, Android, App Stores</a:t>
          </a:r>
        </a:p>
        <a:p>
          <a:r>
            <a:rPr lang="es-MX" sz="1800">
              <a:solidFill>
                <a:schemeClr val="tx1"/>
              </a:solidFill>
            </a:rPr>
            <a:t>- Active Directory, OpenLDAP, OpenSSL, Ping, Telnet</a:t>
          </a:r>
        </a:p>
      </dgm:t>
    </dgm:pt>
    <dgm:pt modelId="{54145543-887D-4B43-BE72-D1DE13930196}" type="par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6A8BB8D-CCD7-4B44-BBAB-96E992068CC0}" type="sib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2162790-E0C0-5C47-A0F1-7C7C7AAD44E0}">
      <dgm:prSet phldrT="[Text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Redes sociales y motores de búsqueda</a:t>
          </a:r>
        </a:p>
        <a:p>
          <a:r>
            <a:rPr lang="es-MX" sz="1800" dirty="0">
              <a:solidFill>
                <a:schemeClr val="tx1"/>
              </a:solidFill>
            </a:rPr>
            <a:t>- Chrome, Bing, Safari, Firefox, buscadores locales (p. ej., chinos)</a:t>
          </a:r>
        </a:p>
        <a:p>
          <a:r>
            <a:rPr lang="es-MX" sz="1800" dirty="0">
              <a:solidFill>
                <a:schemeClr val="tx1"/>
              </a:solidFill>
            </a:rPr>
            <a:t>- Facebook, Instagram, Twitter, Skype, WeChat, WhatsApp, Viber</a:t>
          </a:r>
        </a:p>
        <a:p>
          <a:endParaRPr lang="en-US" sz="2000" dirty="0">
            <a:solidFill>
              <a:schemeClr val="tx1"/>
            </a:solidFill>
          </a:endParaRPr>
        </a:p>
      </dgm:t>
    </dgm:pt>
    <dgm:pt modelId="{6C5A299F-F90B-6848-A7CD-D1C1A710A3EC}" type="par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0D3D4E6A-E1F8-EF4D-BBA1-07FFABA7255C}" type="sib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DD4B27A-8852-714A-8E39-5BFAA57B8D3A}" type="pres">
      <dgm:prSet presAssocID="{95338DED-47CF-484F-B90A-48141953B4EF}" presName="vert0" presStyleCnt="0">
        <dgm:presLayoutVars>
          <dgm:dir/>
          <dgm:animOne val="branch"/>
          <dgm:animLvl val="lvl"/>
        </dgm:presLayoutVars>
      </dgm:prSet>
      <dgm:spPr/>
    </dgm:pt>
    <dgm:pt modelId="{E99B148B-51D3-984B-908D-35C7BA697A68}" type="pres">
      <dgm:prSet presAssocID="{D8ED19D0-93EC-D24C-A3FA-E8AB7A543827}" presName="thickLine" presStyleLbl="alignNode1" presStyleIdx="0" presStyleCnt="5" custLinFactNeighborY="8233"/>
      <dgm:spPr/>
    </dgm:pt>
    <dgm:pt modelId="{FA7C3AA4-AB12-EB4B-84F8-9DDB7555CDDA}" type="pres">
      <dgm:prSet presAssocID="{D8ED19D0-93EC-D24C-A3FA-E8AB7A543827}" presName="horz1" presStyleCnt="0"/>
      <dgm:spPr/>
    </dgm:pt>
    <dgm:pt modelId="{E62B68A4-435C-8148-A715-C7125705757F}" type="pres">
      <dgm:prSet presAssocID="{D8ED19D0-93EC-D24C-A3FA-E8AB7A543827}" presName="tx1" presStyleLbl="revTx" presStyleIdx="0" presStyleCnt="5" custScaleY="119434"/>
      <dgm:spPr/>
    </dgm:pt>
    <dgm:pt modelId="{2B05AB6D-D740-FC4B-95CB-522EEA00CC61}" type="pres">
      <dgm:prSet presAssocID="{D8ED19D0-93EC-D24C-A3FA-E8AB7A543827}" presName="vert1" presStyleCnt="0"/>
      <dgm:spPr/>
    </dgm:pt>
    <dgm:pt modelId="{08610D36-A3D1-0746-974B-24AE6B01A103}" type="pres">
      <dgm:prSet presAssocID="{F2162790-E0C0-5C47-A0F1-7C7C7AAD44E0}" presName="thickLine" presStyleLbl="alignNode1" presStyleIdx="1" presStyleCnt="5"/>
      <dgm:spPr/>
    </dgm:pt>
    <dgm:pt modelId="{B15A0974-3D8F-2341-A09B-5CA8CCB44349}" type="pres">
      <dgm:prSet presAssocID="{F2162790-E0C0-5C47-A0F1-7C7C7AAD44E0}" presName="horz1" presStyleCnt="0"/>
      <dgm:spPr/>
    </dgm:pt>
    <dgm:pt modelId="{41E0D395-EC50-2947-92E2-6D4A0981FA7B}" type="pres">
      <dgm:prSet presAssocID="{F2162790-E0C0-5C47-A0F1-7C7C7AAD44E0}" presName="tx1" presStyleLbl="revTx" presStyleIdx="1" presStyleCnt="5"/>
      <dgm:spPr/>
    </dgm:pt>
    <dgm:pt modelId="{F3DBCFDC-3BED-064E-B811-EED69BE20A50}" type="pres">
      <dgm:prSet presAssocID="{F2162790-E0C0-5C47-A0F1-7C7C7AAD44E0}" presName="vert1" presStyleCnt="0"/>
      <dgm:spPr/>
    </dgm:pt>
    <dgm:pt modelId="{93CB4C11-E67D-834C-94DD-E9D82BBF2892}" type="pres">
      <dgm:prSet presAssocID="{DA4BC098-568F-9943-897C-AF42FA6EDD66}" presName="thickLine" presStyleLbl="alignNode1" presStyleIdx="2" presStyleCnt="5"/>
      <dgm:spPr/>
    </dgm:pt>
    <dgm:pt modelId="{DA1CBBF6-54E6-E14D-B0FB-6273B2AC7AAC}" type="pres">
      <dgm:prSet presAssocID="{DA4BC098-568F-9943-897C-AF42FA6EDD66}" presName="horz1" presStyleCnt="0"/>
      <dgm:spPr/>
    </dgm:pt>
    <dgm:pt modelId="{53123178-6898-254C-B4C4-043BAED9F64E}" type="pres">
      <dgm:prSet presAssocID="{DA4BC098-568F-9943-897C-AF42FA6EDD66}" presName="tx1" presStyleLbl="revTx" presStyleIdx="2" presStyleCnt="5"/>
      <dgm:spPr/>
    </dgm:pt>
    <dgm:pt modelId="{F4452919-CC43-5B49-9440-4B1A9FA4661B}" type="pres">
      <dgm:prSet presAssocID="{DA4BC098-568F-9943-897C-AF42FA6EDD66}" presName="vert1" presStyleCnt="0"/>
      <dgm:spPr/>
    </dgm:pt>
    <dgm:pt modelId="{CF2C3791-F942-FC4E-A629-DAA25967F316}" type="pres">
      <dgm:prSet presAssocID="{756F6CAC-B7E2-E948-84D1-3F7C766850BA}" presName="thickLine" presStyleLbl="alignNode1" presStyleIdx="3" presStyleCnt="5"/>
      <dgm:spPr/>
    </dgm:pt>
    <dgm:pt modelId="{171813FA-554B-F348-AD24-A1B4715C4360}" type="pres">
      <dgm:prSet presAssocID="{756F6CAC-B7E2-E948-84D1-3F7C766850BA}" presName="horz1" presStyleCnt="0"/>
      <dgm:spPr/>
    </dgm:pt>
    <dgm:pt modelId="{D490B8E8-8416-A141-B449-8D5A186CE04C}" type="pres">
      <dgm:prSet presAssocID="{756F6CAC-B7E2-E948-84D1-3F7C766850BA}" presName="tx1" presStyleLbl="revTx" presStyleIdx="3" presStyleCnt="5"/>
      <dgm:spPr/>
    </dgm:pt>
    <dgm:pt modelId="{18AEA3C5-538D-7148-A3A5-177B630D0FC2}" type="pres">
      <dgm:prSet presAssocID="{756F6CAC-B7E2-E948-84D1-3F7C766850BA}" presName="vert1" presStyleCnt="0"/>
      <dgm:spPr/>
    </dgm:pt>
    <dgm:pt modelId="{688EAB7A-C341-F546-9C09-DC0CB073740B}" type="pres">
      <dgm:prSet presAssocID="{249DE2A3-B3A4-7348-B74B-55D7164A2187}" presName="thickLine" presStyleLbl="alignNode1" presStyleIdx="4" presStyleCnt="5"/>
      <dgm:spPr/>
    </dgm:pt>
    <dgm:pt modelId="{4CC31AC9-8E35-0E41-B57D-A2AD88DAF681}" type="pres">
      <dgm:prSet presAssocID="{249DE2A3-B3A4-7348-B74B-55D7164A2187}" presName="horz1" presStyleCnt="0"/>
      <dgm:spPr/>
    </dgm:pt>
    <dgm:pt modelId="{7B68092B-0275-0C43-9211-DA4EB30107E2}" type="pres">
      <dgm:prSet presAssocID="{249DE2A3-B3A4-7348-B74B-55D7164A2187}" presName="tx1" presStyleLbl="revTx" presStyleIdx="4" presStyleCnt="5"/>
      <dgm:spPr/>
    </dgm:pt>
    <dgm:pt modelId="{8381162C-0F26-C546-983F-56EAB730E4A7}" type="pres">
      <dgm:prSet presAssocID="{249DE2A3-B3A4-7348-B74B-55D7164A2187}" presName="vert1" presStyleCnt="0"/>
      <dgm:spPr/>
    </dgm:pt>
  </dgm:ptLst>
  <dgm:cxnLst>
    <dgm:cxn modelId="{1961110B-6E3B-E246-A4D1-B0FB33DC8465}" srcId="{95338DED-47CF-484F-B90A-48141953B4EF}" destId="{756F6CAC-B7E2-E948-84D1-3F7C766850BA}" srcOrd="3" destOrd="0" parTransId="{54145543-887D-4B43-BE72-D1DE13930196}" sibTransId="{E6A8BB8D-CCD7-4B44-BBAB-96E992068CC0}"/>
    <dgm:cxn modelId="{E259C721-AA1F-E948-B376-4F5CDFE05F1A}" type="presOf" srcId="{DA4BC098-568F-9943-897C-AF42FA6EDD66}" destId="{53123178-6898-254C-B4C4-043BAED9F64E}" srcOrd="0" destOrd="0" presId="urn:microsoft.com/office/officeart/2008/layout/LinedList"/>
    <dgm:cxn modelId="{00D41834-7977-AA44-AD96-5B63CF3212A2}" srcId="{95338DED-47CF-484F-B90A-48141953B4EF}" destId="{D8ED19D0-93EC-D24C-A3FA-E8AB7A543827}" srcOrd="0" destOrd="0" parTransId="{8969D3B3-593F-8F47-BCB9-ED0CC2E0B8F2}" sibTransId="{4508C87E-BC25-124D-9812-51DA685D48FC}"/>
    <dgm:cxn modelId="{2F8D154E-5493-4D40-8DB2-C8E4CDE0CCB5}" type="presOf" srcId="{756F6CAC-B7E2-E948-84D1-3F7C766850BA}" destId="{D490B8E8-8416-A141-B449-8D5A186CE04C}" srcOrd="0" destOrd="0" presId="urn:microsoft.com/office/officeart/2008/layout/LinedList"/>
    <dgm:cxn modelId="{73E6DF57-BEEB-3943-8BDF-7339AE7FFA14}" type="presOf" srcId="{F2162790-E0C0-5C47-A0F1-7C7C7AAD44E0}" destId="{41E0D395-EC50-2947-92E2-6D4A0981FA7B}" srcOrd="0" destOrd="0" presId="urn:microsoft.com/office/officeart/2008/layout/LinedList"/>
    <dgm:cxn modelId="{13E52063-4F85-CE49-97C6-45398289B9C0}" srcId="{95338DED-47CF-484F-B90A-48141953B4EF}" destId="{F2162790-E0C0-5C47-A0F1-7C7C7AAD44E0}" srcOrd="1" destOrd="0" parTransId="{6C5A299F-F90B-6848-A7CD-D1C1A710A3EC}" sibTransId="{0D3D4E6A-E1F8-EF4D-BBA1-07FFABA7255C}"/>
    <dgm:cxn modelId="{54F64B88-E47E-BC43-878F-53A218663B82}" type="presOf" srcId="{D8ED19D0-93EC-D24C-A3FA-E8AB7A543827}" destId="{E62B68A4-435C-8148-A715-C7125705757F}" srcOrd="0" destOrd="0" presId="urn:microsoft.com/office/officeart/2008/layout/LinedList"/>
    <dgm:cxn modelId="{39F20CA2-7591-5E45-BEDC-0D35FB66B537}" srcId="{95338DED-47CF-484F-B90A-48141953B4EF}" destId="{249DE2A3-B3A4-7348-B74B-55D7164A2187}" srcOrd="4" destOrd="0" parTransId="{B967C7CB-EA3C-D241-B5DD-64A37B3293D9}" sibTransId="{2B5E6614-9F4C-FE40-98B5-A880DA6C8667}"/>
    <dgm:cxn modelId="{3438EBBD-DC74-BE48-A5F5-6825F949864A}" srcId="{95338DED-47CF-484F-B90A-48141953B4EF}" destId="{DA4BC098-568F-9943-897C-AF42FA6EDD66}" srcOrd="2" destOrd="0" parTransId="{02509E6F-8172-D942-ACA4-951AE6D914B7}" sibTransId="{2D18029D-45C2-C746-9F73-507B699B3B3E}"/>
    <dgm:cxn modelId="{7E06B7CD-9007-AE4E-96B8-7C99F4144CAF}" type="presOf" srcId="{249DE2A3-B3A4-7348-B74B-55D7164A2187}" destId="{7B68092B-0275-0C43-9211-DA4EB30107E2}" srcOrd="0" destOrd="0" presId="urn:microsoft.com/office/officeart/2008/layout/LinedList"/>
    <dgm:cxn modelId="{ADBC19E7-460F-004C-9FD5-2DBB3CF7F269}" type="presOf" srcId="{95338DED-47CF-484F-B90A-48141953B4EF}" destId="{EDD4B27A-8852-714A-8E39-5BFAA57B8D3A}" srcOrd="0" destOrd="0" presId="urn:microsoft.com/office/officeart/2008/layout/LinedList"/>
    <dgm:cxn modelId="{A6CDCB25-198E-8C4E-BA98-79E82098A898}" type="presParOf" srcId="{EDD4B27A-8852-714A-8E39-5BFAA57B8D3A}" destId="{E99B148B-51D3-984B-908D-35C7BA697A68}" srcOrd="0" destOrd="0" presId="urn:microsoft.com/office/officeart/2008/layout/LinedList"/>
    <dgm:cxn modelId="{B34D5538-AE63-EF49-B2B1-07C96B99B16F}" type="presParOf" srcId="{EDD4B27A-8852-714A-8E39-5BFAA57B8D3A}" destId="{FA7C3AA4-AB12-EB4B-84F8-9DDB7555CDDA}" srcOrd="1" destOrd="0" presId="urn:microsoft.com/office/officeart/2008/layout/LinedList"/>
    <dgm:cxn modelId="{1131D26B-AB6F-E54F-9A8B-5F170BA70E2E}" type="presParOf" srcId="{FA7C3AA4-AB12-EB4B-84F8-9DDB7555CDDA}" destId="{E62B68A4-435C-8148-A715-C7125705757F}" srcOrd="0" destOrd="0" presId="urn:microsoft.com/office/officeart/2008/layout/LinedList"/>
    <dgm:cxn modelId="{B07D78A0-5526-5D4E-B3AB-FB08916021DB}" type="presParOf" srcId="{FA7C3AA4-AB12-EB4B-84F8-9DDB7555CDDA}" destId="{2B05AB6D-D740-FC4B-95CB-522EEA00CC61}" srcOrd="1" destOrd="0" presId="urn:microsoft.com/office/officeart/2008/layout/LinedList"/>
    <dgm:cxn modelId="{4BFCEFEC-D05D-544D-8BE5-7C09595D7B40}" type="presParOf" srcId="{EDD4B27A-8852-714A-8E39-5BFAA57B8D3A}" destId="{08610D36-A3D1-0746-974B-24AE6B01A103}" srcOrd="2" destOrd="0" presId="urn:microsoft.com/office/officeart/2008/layout/LinedList"/>
    <dgm:cxn modelId="{90BE6CD8-BBD4-F544-A3AC-265C13A77DD5}" type="presParOf" srcId="{EDD4B27A-8852-714A-8E39-5BFAA57B8D3A}" destId="{B15A0974-3D8F-2341-A09B-5CA8CCB44349}" srcOrd="3" destOrd="0" presId="urn:microsoft.com/office/officeart/2008/layout/LinedList"/>
    <dgm:cxn modelId="{C1FBD3D5-7AA7-C64C-9C7C-D07B57712C63}" type="presParOf" srcId="{B15A0974-3D8F-2341-A09B-5CA8CCB44349}" destId="{41E0D395-EC50-2947-92E2-6D4A0981FA7B}" srcOrd="0" destOrd="0" presId="urn:microsoft.com/office/officeart/2008/layout/LinedList"/>
    <dgm:cxn modelId="{0DCFE4FD-00C1-BD48-B2C8-4432F3011FDF}" type="presParOf" srcId="{B15A0974-3D8F-2341-A09B-5CA8CCB44349}" destId="{F3DBCFDC-3BED-064E-B811-EED69BE20A50}" srcOrd="1" destOrd="0" presId="urn:microsoft.com/office/officeart/2008/layout/LinedList"/>
    <dgm:cxn modelId="{F89F5CFB-896F-324B-8D73-564C9C5C3549}" type="presParOf" srcId="{EDD4B27A-8852-714A-8E39-5BFAA57B8D3A}" destId="{93CB4C11-E67D-834C-94DD-E9D82BBF2892}" srcOrd="4" destOrd="0" presId="urn:microsoft.com/office/officeart/2008/layout/LinedList"/>
    <dgm:cxn modelId="{F8D02814-A826-B84A-A9DA-FAC1C0F2AD63}" type="presParOf" srcId="{EDD4B27A-8852-714A-8E39-5BFAA57B8D3A}" destId="{DA1CBBF6-54E6-E14D-B0FB-6273B2AC7AAC}" srcOrd="5" destOrd="0" presId="urn:microsoft.com/office/officeart/2008/layout/LinedList"/>
    <dgm:cxn modelId="{E9D146EF-559B-8640-897F-F85EF76C8438}" type="presParOf" srcId="{DA1CBBF6-54E6-E14D-B0FB-6273B2AC7AAC}" destId="{53123178-6898-254C-B4C4-043BAED9F64E}" srcOrd="0" destOrd="0" presId="urn:microsoft.com/office/officeart/2008/layout/LinedList"/>
    <dgm:cxn modelId="{6F93A30C-49B1-464E-862C-C9A667E83942}" type="presParOf" srcId="{DA1CBBF6-54E6-E14D-B0FB-6273B2AC7AAC}" destId="{F4452919-CC43-5B49-9440-4B1A9FA4661B}" srcOrd="1" destOrd="0" presId="urn:microsoft.com/office/officeart/2008/layout/LinedList"/>
    <dgm:cxn modelId="{611FC892-1F6C-FE4A-A9D0-4B29521DA3C3}" type="presParOf" srcId="{EDD4B27A-8852-714A-8E39-5BFAA57B8D3A}" destId="{CF2C3791-F942-FC4E-A629-DAA25967F316}" srcOrd="6" destOrd="0" presId="urn:microsoft.com/office/officeart/2008/layout/LinedList"/>
    <dgm:cxn modelId="{B3B4663E-0275-D145-B1B2-D3E753C2126A}" type="presParOf" srcId="{EDD4B27A-8852-714A-8E39-5BFAA57B8D3A}" destId="{171813FA-554B-F348-AD24-A1B4715C4360}" srcOrd="7" destOrd="0" presId="urn:microsoft.com/office/officeart/2008/layout/LinedList"/>
    <dgm:cxn modelId="{472F48BF-49F7-4D41-B3B9-ECBA97DC1E38}" type="presParOf" srcId="{171813FA-554B-F348-AD24-A1B4715C4360}" destId="{D490B8E8-8416-A141-B449-8D5A186CE04C}" srcOrd="0" destOrd="0" presId="urn:microsoft.com/office/officeart/2008/layout/LinedList"/>
    <dgm:cxn modelId="{CF77122B-4B0A-F747-BF26-DE891985B912}" type="presParOf" srcId="{171813FA-554B-F348-AD24-A1B4715C4360}" destId="{18AEA3C5-538D-7148-A3A5-177B630D0FC2}" srcOrd="1" destOrd="0" presId="urn:microsoft.com/office/officeart/2008/layout/LinedList"/>
    <dgm:cxn modelId="{5B7AD268-7074-8849-BC62-35D604BE128B}" type="presParOf" srcId="{EDD4B27A-8852-714A-8E39-5BFAA57B8D3A}" destId="{688EAB7A-C341-F546-9C09-DC0CB073740B}" srcOrd="8" destOrd="0" presId="urn:microsoft.com/office/officeart/2008/layout/LinedList"/>
    <dgm:cxn modelId="{8E87067B-5F5F-804D-A415-824AC1B06987}" type="presParOf" srcId="{EDD4B27A-8852-714A-8E39-5BFAA57B8D3A}" destId="{4CC31AC9-8E35-0E41-B57D-A2AD88DAF681}" srcOrd="9" destOrd="0" presId="urn:microsoft.com/office/officeart/2008/layout/LinedList"/>
    <dgm:cxn modelId="{F21F4A1A-089D-B446-B640-3AD70FB85525}" type="presParOf" srcId="{4CC31AC9-8E35-0E41-B57D-A2AD88DAF681}" destId="{7B68092B-0275-0C43-9211-DA4EB30107E2}" srcOrd="0" destOrd="0" presId="urn:microsoft.com/office/officeart/2008/layout/LinedList"/>
    <dgm:cxn modelId="{5656945D-1BBC-5A43-86F1-87005A8E3E4A}" type="presParOf" srcId="{4CC31AC9-8E35-0E41-B57D-A2AD88DAF681}" destId="{8381162C-0F26-C546-983F-56EAB730E4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B148B-51D3-984B-908D-35C7BA697A68}">
      <dsp:nvSpPr>
        <dsp:cNvPr id="0" name=""/>
        <dsp:cNvSpPr/>
      </dsp:nvSpPr>
      <dsp:spPr>
        <a:xfrm>
          <a:off x="0" y="109759"/>
          <a:ext cx="7952411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2B68A4-435C-8148-A715-C7125705757F}">
      <dsp:nvSpPr>
        <dsp:cNvPr id="0" name=""/>
        <dsp:cNvSpPr/>
      </dsp:nvSpPr>
      <dsp:spPr>
        <a:xfrm>
          <a:off x="0" y="1988"/>
          <a:ext cx="7944644" cy="130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Aplicaciones y sitios web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- Wikipedia.org, ICANN.org, Amazon.com, sitios web personalizados a nivel mundial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- PowerPoint, Google-Docs, Safari, Acrobat, aplicaciones personalizadas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1988"/>
        <a:ext cx="7944644" cy="1309003"/>
      </dsp:txXfrm>
    </dsp:sp>
    <dsp:sp modelId="{08610D36-A3D1-0746-974B-24AE6B01A103}">
      <dsp:nvSpPr>
        <dsp:cNvPr id="0" name=""/>
        <dsp:cNvSpPr/>
      </dsp:nvSpPr>
      <dsp:spPr>
        <a:xfrm>
          <a:off x="0" y="1310992"/>
          <a:ext cx="7952411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E0D395-EC50-2947-92E2-6D4A0981FA7B}">
      <dsp:nvSpPr>
        <dsp:cNvPr id="0" name=""/>
        <dsp:cNvSpPr/>
      </dsp:nvSpPr>
      <dsp:spPr>
        <a:xfrm>
          <a:off x="0" y="1310992"/>
          <a:ext cx="7952411" cy="109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Redes sociales y motores de búsqueda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- Chrome, Bing, Safari, Firefox, buscadores locales (p. ej., chinos)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- Facebook, Instagram, Twitter, Skype, WeChat, WhatsApp, Viber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1310992"/>
        <a:ext cx="7952411" cy="1096005"/>
      </dsp:txXfrm>
    </dsp:sp>
    <dsp:sp modelId="{93CB4C11-E67D-834C-94DD-E9D82BBF2892}">
      <dsp:nvSpPr>
        <dsp:cNvPr id="0" name=""/>
        <dsp:cNvSpPr/>
      </dsp:nvSpPr>
      <dsp:spPr>
        <a:xfrm>
          <a:off x="0" y="2406997"/>
          <a:ext cx="7952411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23178-6898-254C-B4C4-043BAED9F64E}">
      <dsp:nvSpPr>
        <dsp:cNvPr id="0" name=""/>
        <dsp:cNvSpPr/>
      </dsp:nvSpPr>
      <dsp:spPr>
        <a:xfrm>
          <a:off x="0" y="2406997"/>
          <a:ext cx="7952411" cy="109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Marcos y lenguajes de programación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- JavaScript, Java, Swift, C#, PHP, Python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- Angular, Spring, .NET core, J2EE, WordPress, SAP, Oracle</a:t>
          </a:r>
        </a:p>
      </dsp:txBody>
      <dsp:txXfrm>
        <a:off x="0" y="2406997"/>
        <a:ext cx="7952411" cy="1096005"/>
      </dsp:txXfrm>
    </dsp:sp>
    <dsp:sp modelId="{CF2C3791-F942-FC4E-A629-DAA25967F316}">
      <dsp:nvSpPr>
        <dsp:cNvPr id="0" name=""/>
        <dsp:cNvSpPr/>
      </dsp:nvSpPr>
      <dsp:spPr>
        <a:xfrm>
          <a:off x="0" y="3503003"/>
          <a:ext cx="7952411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0B8E8-8416-A141-B449-8D5A186CE04C}">
      <dsp:nvSpPr>
        <dsp:cNvPr id="0" name=""/>
        <dsp:cNvSpPr/>
      </dsp:nvSpPr>
      <dsp:spPr>
        <a:xfrm>
          <a:off x="0" y="3503003"/>
          <a:ext cx="7952411" cy="109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1"/>
              </a:solidFill>
            </a:rPr>
            <a:t>Plataformas, sistemas operativos y herramientas de sistemas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</a:rPr>
            <a:t>- iOS, Windows, Linux, Android, App Stores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</a:rPr>
            <a:t>- Active Directory, OpenLDAP, OpenSSL, Ping, Telnet</a:t>
          </a:r>
        </a:p>
      </dsp:txBody>
      <dsp:txXfrm>
        <a:off x="0" y="3503003"/>
        <a:ext cx="7952411" cy="1096005"/>
      </dsp:txXfrm>
    </dsp:sp>
    <dsp:sp modelId="{688EAB7A-C341-F546-9C09-DC0CB073740B}">
      <dsp:nvSpPr>
        <dsp:cNvPr id="0" name=""/>
        <dsp:cNvSpPr/>
      </dsp:nvSpPr>
      <dsp:spPr>
        <a:xfrm>
          <a:off x="0" y="4599008"/>
          <a:ext cx="7952411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8092B-0275-0C43-9211-DA4EB30107E2}">
      <dsp:nvSpPr>
        <dsp:cNvPr id="0" name=""/>
        <dsp:cNvSpPr/>
      </dsp:nvSpPr>
      <dsp:spPr>
        <a:xfrm>
          <a:off x="0" y="4599008"/>
          <a:ext cx="7952411" cy="109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1"/>
              </a:solidFill>
            </a:rPr>
            <a:t>Estándares y prácticas recomendadas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</a:rPr>
            <a:t>- IETF RFCs, W3C HTML, Unicode CLDR, WHATWG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</a:rPr>
            <a:t>- Estándares basados en las industrias (salud, aviación, ...)</a:t>
          </a:r>
        </a:p>
      </dsp:txBody>
      <dsp:txXfrm>
        <a:off x="0" y="4599008"/>
        <a:ext cx="7952411" cy="1096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/>
              <a:t>https://bournetocode.com/projects/GCSE_Computing_Fundamentals/pages/3-3-5-ascii.html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/>
              <a:t>https://bournetocode.com/projects/GCSE_Computing_Fundamentals/pages/3-3-5-ascii.html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4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6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1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24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5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3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0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1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5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2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08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4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903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0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6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7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651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5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0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6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409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2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8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0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31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34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0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4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8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27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56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3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64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85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13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89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109E3-1F78-D74C-90F3-E36E832CAE1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32a6a9eb7f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32a6a9eb7f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/>
              <a:t>Cambio a un punto por servidor MX - Varios servidores MX pueden resolver a las mismas direcciones IP.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/>
              <a:t>Completas</a:t>
            </a:r>
            <a:r>
              <a:rPr lang="es-MX"/>
              <a:t>: Todos las IP resueltas superaron las pruebas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/>
              <a:t>Parcial</a:t>
            </a:r>
            <a:r>
              <a:rPr lang="es-MX"/>
              <a:t>: Algunas IP superaron las pruebas y otras no las superaron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/>
              <a:t>Ninguno: </a:t>
            </a:r>
            <a:r>
              <a:rPr lang="es-MX"/>
              <a:t>Todas las IP del servidor MX no superaron las pruebas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/>
              <a:t>Ninguna IP: </a:t>
            </a:r>
            <a:r>
              <a:rPr lang="es-MX"/>
              <a:t>No se ha podido resolver ninguna IP para el servidor MX (por ejemplo, NXdomain)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/>
              <a:t>No probadas: </a:t>
            </a:r>
            <a:r>
              <a:rPr lang="es-MX"/>
              <a:t>No se pudieron probar las IP (por ejemplo, tiempo de espera agotado, conexiones rechazadas, IP de uso especial, etc.)</a:t>
            </a:r>
          </a:p>
        </p:txBody>
      </p:sp>
      <p:sp>
        <p:nvSpPr>
          <p:cNvPr id="865" name="Google Shape;865;g132a6a9eb7f_0_7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312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43260" y="42394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49" y="673828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2" name="Straight Connector 41"/>
          <p:cNvCxnSpPr>
            <a:cxnSpLocks/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s-MX" dirty="0">
                <a:solidFill>
                  <a:schemeClr val="bg1"/>
                </a:solidFill>
                <a:latin typeface="+mn-lt"/>
              </a:rPr>
              <a:t>Participen en la ICANN – ¡Gracias! ¿Preguntas?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32">
            <a:extLst>
              <a:ext uri="{FF2B5EF4-FFF2-40B4-BE49-F238E27FC236}">
                <a16:creationId xmlns:a16="http://schemas.microsoft.com/office/drawing/2014/main" id="{94E54870-B197-0903-289E-1FF404C68B9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918573" y="2435061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Visiten </a:t>
            </a: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icann.org</a:t>
            </a:r>
            <a:endParaRPr kumimoji="0" lang="es-MX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Arial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1AE62D0-E107-AB14-402F-43365BE9FAFD}"/>
              </a:ext>
            </a:extLst>
          </p:cNvPr>
          <p:cNvGrpSpPr/>
          <p:nvPr userDrawn="1"/>
        </p:nvGrpSpPr>
        <p:grpSpPr>
          <a:xfrm>
            <a:off x="2826932" y="1038422"/>
            <a:ext cx="4980738" cy="760694"/>
            <a:chOff x="2079799" y="1039938"/>
            <a:chExt cx="4980738" cy="760694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1F319A45-7B09-F05F-B27B-258849C61B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79799" y="1039938"/>
              <a:ext cx="4287549" cy="760694"/>
            </a:xfrm>
            <a:prstGeom prst="rect">
              <a:avLst/>
            </a:prstGeom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8FF973A-7D74-6035-42B4-082AEF6C7723}"/>
                </a:ext>
              </a:extLst>
            </p:cNvPr>
            <p:cNvSpPr/>
            <p:nvPr userDrawn="1"/>
          </p:nvSpPr>
          <p:spPr>
            <a:xfrm>
              <a:off x="3164205" y="1188973"/>
              <a:ext cx="3896332" cy="532270"/>
            </a:xfrm>
            <a:prstGeom prst="rect">
              <a:avLst/>
            </a:prstGeom>
            <a:solidFill>
              <a:srgbClr val="1768B1"/>
            </a:solidFill>
          </p:spPr>
          <p:txBody>
            <a:bodyPr wrap="square">
              <a:spAutoFit/>
            </a:bodyPr>
            <a:lstStyle/>
            <a:p>
              <a:r>
                <a:rPr lang="fr-FR" sz="2800" kern="1200" dirty="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rPr>
                <a:t>Un monde, </a:t>
              </a:r>
              <a:r>
                <a:rPr lang="fr-FR" sz="2800" kern="1200" dirty="0" err="1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rPr>
                <a:t>una</a:t>
              </a:r>
              <a:r>
                <a:rPr lang="fr-FR" sz="2800" kern="1200" dirty="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rPr>
                <a:t> Internet</a:t>
              </a:r>
              <a:endParaRPr lang="es-MX" sz="2800" kern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1_Bulle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9087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96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uasg.tech/wp-content/uploads/documents/UASG012-en-digital.pdf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2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40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chart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icann/ua-code-sampl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15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.u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data.iana.org/TLD/tlds-alpha-by-domain.tx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&#226;mple.ca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46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yname@example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mailto:myname@xn--exmple-xta.ca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k&#233;vin@example.or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owasp.org/www-community/OWASP_Validation_Regex_Repository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howtodoinjava.com/regex/java-regex-validate-email-addres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hyperlink" Target="https://uasg.tech/wp-content/uploads/documents/UASG027-en-digital.pdf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nombre.apellido@gmail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uasg.tech/download/uasg-028-considerations-for-naming-internationalized-email-mailboxes-en/" TargetMode="External"/><Relationship Id="rId4" Type="http://schemas.openxmlformats.org/officeDocument/2006/relationships/hyperlink" Target="mailto:nombreapellido@gmail.c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uasg.tech/wp-content/uploads/documents/UASG018A-en-digital.pdf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Rg7caDnbgEo_r6UnP3s5OvtIMlE9btaM--sIWXukWbA52oQ/viewform" TargetMode="External"/><Relationship Id="rId3" Type="http://schemas.openxmlformats.org/officeDocument/2006/relationships/hyperlink" Target="mailto:info@uasg.tech" TargetMode="External"/><Relationship Id="rId7" Type="http://schemas.openxmlformats.org/officeDocument/2006/relationships/hyperlink" Target="https://uasg.tech/subscribe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unity.icann.org/display/TUA" TargetMode="External"/><Relationship Id="rId5" Type="http://schemas.openxmlformats.org/officeDocument/2006/relationships/hyperlink" Target="https://uasg.tech/" TargetMode="External"/><Relationship Id="rId4" Type="http://schemas.openxmlformats.org/officeDocument/2006/relationships/hyperlink" Target="mailto:UAProgram@icann.org" TargetMode="External"/><Relationship Id="rId9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uasg.tech/wp-content/uploads/documents/UASG018A-en-digital.pdf" TargetMode="External"/><Relationship Id="rId13" Type="http://schemas.openxmlformats.org/officeDocument/2006/relationships/hyperlink" Target="https://uasg.tech/wp-content/uploads/documents/UASG032-en-digital.pdf" TargetMode="External"/><Relationship Id="rId3" Type="http://schemas.openxmlformats.org/officeDocument/2006/relationships/hyperlink" Target="https://uasg.tech/" TargetMode="External"/><Relationship Id="rId7" Type="http://schemas.openxmlformats.org/officeDocument/2006/relationships/hyperlink" Target="https://uasg.tech/wp-content/uploads/documents/UASG012-en-digital.pdf" TargetMode="External"/><Relationship Id="rId12" Type="http://schemas.openxmlformats.org/officeDocument/2006/relationships/hyperlink" Target="https://uasg.tech/wp-content/uploads/documents/UASG030-en-digital.pdf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asg.tech/wp-content/uploads/documents/UASG014-en-digital.pdf" TargetMode="External"/><Relationship Id="rId11" Type="http://schemas.openxmlformats.org/officeDocument/2006/relationships/hyperlink" Target="https://uasg.tech/wp-content/uploads/documents/UASG028-en-digital.pdf" TargetMode="External"/><Relationship Id="rId5" Type="http://schemas.openxmlformats.org/officeDocument/2006/relationships/hyperlink" Target="https://uasg.tech/wp-content/uploads/documents/UASG007-en-digital.pdf" TargetMode="External"/><Relationship Id="rId15" Type="http://schemas.openxmlformats.org/officeDocument/2006/relationships/image" Target="../media/image27.png"/><Relationship Id="rId10" Type="http://schemas.openxmlformats.org/officeDocument/2006/relationships/hyperlink" Target="https://uasg.tech/wp-content/uploads/documents/UASG026-en-digital.pdf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14" Type="http://schemas.openxmlformats.org/officeDocument/2006/relationships/hyperlink" Target="https://github.com/icann/ua-code-samples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82" y="0"/>
            <a:ext cx="11234727" cy="2533369"/>
          </a:xfrm>
        </p:spPr>
        <p:txBody>
          <a:bodyPr/>
          <a:lstStyle/>
          <a:p>
            <a:r>
              <a:rPr lang="es-MX"/>
              <a:t>Programación para admitir la Aceptación Universal de nombres de dominio y direcciones de correo electrónico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66928" y="4755604"/>
            <a:ext cx="10788321" cy="403785"/>
          </a:xfrm>
        </p:spPr>
        <p:txBody>
          <a:bodyPr/>
          <a:lstStyle/>
          <a:p>
            <a:r>
              <a:rPr lang="es-MX"/>
              <a:t>Día - mes - 2024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7041" y="2455029"/>
            <a:ext cx="10808208" cy="716808"/>
          </a:xfrm>
        </p:spPr>
        <p:txBody>
          <a:bodyPr>
            <a:normAutofit/>
          </a:bodyPr>
          <a:lstStyle/>
          <a:p>
            <a:r>
              <a:rPr lang="es-MX"/>
              <a:t> </a:t>
            </a:r>
          </a:p>
          <a:p>
            <a:r>
              <a:rPr lang="es-MX"/>
              <a:t>Programa del Día de la Aceptación Universal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8E9707-2818-8D10-FA19-24F447819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9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F512-A707-6942-97D9-A27B3460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500" dirty="0"/>
              <a:t>Pila tecnológica para consideración de la Aceptación Universal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126D98-EB57-E54E-B9E7-E94B7FB00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106570"/>
              </p:ext>
            </p:extLst>
          </p:nvPr>
        </p:nvGraphicFramePr>
        <p:xfrm>
          <a:off x="420624" y="596221"/>
          <a:ext cx="7952411" cy="569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ADB858-09EA-274A-9841-5D52984C8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FF6C9-4EF8-4E44-B71B-E4D99D5BD8A5}"/>
              </a:ext>
            </a:extLst>
          </p:cNvPr>
          <p:cNvSpPr txBox="1"/>
          <p:nvPr/>
        </p:nvSpPr>
        <p:spPr>
          <a:xfrm>
            <a:off x="9024079" y="2823812"/>
            <a:ext cx="292308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000">
                <a:cs typeface="Source Sans Pro"/>
              </a:rPr>
              <a:t>Aceptar, validar, procesar, almacenar y visualizar </a:t>
            </a:r>
          </a:p>
          <a:p>
            <a:pPr algn="ctr"/>
            <a:r>
              <a:rPr lang="es-MX" sz="2000">
                <a:cs typeface="Source Sans Pro"/>
              </a:rPr>
              <a:t>todos los nombres de dominio y direcciones de correo electrónico.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581D396-B699-FE4D-B22B-B94B964B53FD}"/>
              </a:ext>
            </a:extLst>
          </p:cNvPr>
          <p:cNvSpPr/>
          <p:nvPr/>
        </p:nvSpPr>
        <p:spPr>
          <a:xfrm>
            <a:off x="8217877" y="836734"/>
            <a:ext cx="656492" cy="5205262"/>
          </a:xfrm>
          <a:prstGeom prst="rightBrac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Sistemas de correo electrónico y compatibilidad con EAI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14A1BF-7739-7C46-90AA-80A50EE2A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7" r="4665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1364" y="735106"/>
            <a:ext cx="7542647" cy="5605734"/>
          </a:xfrm>
        </p:spPr>
        <p:txBody>
          <a:bodyPr/>
          <a:lstStyle/>
          <a:p>
            <a:r>
              <a:rPr lang="es-MX" sz="2000" dirty="0"/>
              <a:t>Todos los agentes de correo electrónico deben estar configurados para enviar y recibir direcciones de correo electrónico internacionalizadas. Ver </a:t>
            </a:r>
            <a:r>
              <a:rPr lang="es-MX" sz="2000" dirty="0">
                <a:hlinkClick r:id="rId5"/>
              </a:rPr>
              <a:t>EAI: un resumen técnico</a:t>
            </a:r>
            <a:r>
              <a:rPr lang="es-MX" sz="2000" dirty="0"/>
              <a:t> para obtener más información.</a:t>
            </a:r>
          </a:p>
          <a:p>
            <a:pPr lvl="1"/>
            <a:r>
              <a:rPr lang="es-MX" sz="2000" dirty="0">
                <a:solidFill>
                  <a:schemeClr val="accent1"/>
                </a:solidFill>
              </a:rPr>
              <a:t>MUA</a:t>
            </a:r>
            <a:r>
              <a:rPr lang="es-MX" sz="2000" dirty="0"/>
              <a:t> – Agente de usuario de correo (Mail User Agent): programa cliente que una persona utiliza para enviar, recibir y gestionar correo</a:t>
            </a:r>
          </a:p>
          <a:p>
            <a:pPr lvl="1"/>
            <a:r>
              <a:rPr lang="es-MX" sz="2000" dirty="0">
                <a:solidFill>
                  <a:schemeClr val="accent1"/>
                </a:solidFill>
              </a:rPr>
              <a:t>MSA</a:t>
            </a:r>
            <a:r>
              <a:rPr lang="es-MX" sz="2000" dirty="0"/>
              <a:t> – Agente de envío de correo (Mail Submission Agent): programa servidor que recibe correo de un MUA y lo prepara para su transmisión y entrega</a:t>
            </a:r>
          </a:p>
          <a:p>
            <a:pPr lvl="1"/>
            <a:r>
              <a:rPr lang="es-MX" sz="2000" dirty="0">
                <a:solidFill>
                  <a:schemeClr val="accent1"/>
                </a:solidFill>
              </a:rPr>
              <a:t>MTA</a:t>
            </a:r>
            <a:r>
              <a:rPr lang="es-MX" sz="2000" dirty="0"/>
              <a:t> – Agente de transferencia de correo (Mail Transfer Agent): programa servidor que envía y recibe correo desde y hacia otros hosts de Internet Un MTA puede recibir correo de un MSA y/o entregar correo a un MDA.</a:t>
            </a:r>
          </a:p>
          <a:p>
            <a:pPr lvl="1"/>
            <a:r>
              <a:rPr lang="es-MX" sz="2000" dirty="0">
                <a:solidFill>
                  <a:schemeClr val="accent1"/>
                </a:solidFill>
              </a:rPr>
              <a:t>MDA</a:t>
            </a:r>
            <a:r>
              <a:rPr lang="es-MX" sz="2000" dirty="0"/>
              <a:t> – Agente de entrega de correo (Mail Delivery Agent): programa servidor que gestiona el correo entrante y normalmente lo almacena en un buzón o carpeta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27B79-8902-4740-B3C3-CDE15F4C5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012" y="4388649"/>
            <a:ext cx="4096904" cy="12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9C80D4A-C459-1EE7-3ABB-522D33F56F64}"/>
              </a:ext>
            </a:extLst>
          </p:cNvPr>
          <p:cNvGrpSpPr/>
          <p:nvPr/>
        </p:nvGrpSpPr>
        <p:grpSpPr>
          <a:xfrm>
            <a:off x="6186110" y="843744"/>
            <a:ext cx="5337770" cy="5057086"/>
            <a:chOff x="6190527" y="830541"/>
            <a:chExt cx="5337770" cy="5057086"/>
          </a:xfrm>
        </p:grpSpPr>
        <p:pic>
          <p:nvPicPr>
            <p:cNvPr id="87" name="Graphic 86" descr="Server with solid fill">
              <a:extLst>
                <a:ext uri="{FF2B5EF4-FFF2-40B4-BE49-F238E27FC236}">
                  <a16:creationId xmlns:a16="http://schemas.microsoft.com/office/drawing/2014/main" id="{E387110D-D34E-0E8A-625E-0F8C95E2E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19504" y="2582363"/>
              <a:ext cx="914400" cy="914400"/>
            </a:xfrm>
            <a:prstGeom prst="rect">
              <a:avLst/>
            </a:prstGeom>
          </p:spPr>
        </p:pic>
        <p:pic>
          <p:nvPicPr>
            <p:cNvPr id="88" name="Graphic 87" descr="Server with solid fill">
              <a:extLst>
                <a:ext uri="{FF2B5EF4-FFF2-40B4-BE49-F238E27FC236}">
                  <a16:creationId xmlns:a16="http://schemas.microsoft.com/office/drawing/2014/main" id="{AD728F4F-1AB6-7848-179F-367D5471D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7192" y="2591705"/>
              <a:ext cx="914400" cy="914400"/>
            </a:xfrm>
            <a:prstGeom prst="rect">
              <a:avLst/>
            </a:prstGeom>
          </p:spPr>
        </p:pic>
        <p:pic>
          <p:nvPicPr>
            <p:cNvPr id="89" name="Graphic 88" descr="Server with solid fill">
              <a:extLst>
                <a:ext uri="{FF2B5EF4-FFF2-40B4-BE49-F238E27FC236}">
                  <a16:creationId xmlns:a16="http://schemas.microsoft.com/office/drawing/2014/main" id="{4474A020-5334-2875-4E08-9A60CDEB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2218" y="2590402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 descr="Server with solid fill">
              <a:extLst>
                <a:ext uri="{FF2B5EF4-FFF2-40B4-BE49-F238E27FC236}">
                  <a16:creationId xmlns:a16="http://schemas.microsoft.com/office/drawing/2014/main" id="{C8025C81-7DD6-A8E8-EA3B-7DBD1C947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8551" y="4419229"/>
              <a:ext cx="914400" cy="914400"/>
            </a:xfrm>
            <a:prstGeom prst="rect">
              <a:avLst/>
            </a:prstGeom>
          </p:spPr>
        </p:pic>
        <p:pic>
          <p:nvPicPr>
            <p:cNvPr id="91" name="Graphic 90" descr="Database outline">
              <a:extLst>
                <a:ext uri="{FF2B5EF4-FFF2-40B4-BE49-F238E27FC236}">
                  <a16:creationId xmlns:a16="http://schemas.microsoft.com/office/drawing/2014/main" id="{11AB968D-1619-D860-480A-A2A4DBD42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96269" y="4428571"/>
              <a:ext cx="914400" cy="91440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199698E-C97A-256C-66DC-4D1CA72F5A6B}"/>
                </a:ext>
              </a:extLst>
            </p:cNvPr>
            <p:cNvSpPr txBox="1"/>
            <p:nvPr/>
          </p:nvSpPr>
          <p:spPr>
            <a:xfrm>
              <a:off x="7980013" y="5352899"/>
              <a:ext cx="15019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Almacenamiento de correo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23699F8-66A7-0066-FE1C-A92EB569D0D3}"/>
                </a:ext>
              </a:extLst>
            </p:cNvPr>
            <p:cNvSpPr txBox="1"/>
            <p:nvPr/>
          </p:nvSpPr>
          <p:spPr>
            <a:xfrm>
              <a:off x="9743530" y="5374612"/>
              <a:ext cx="17847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dirty="0"/>
                <a:t>MUA: Correo web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E89012-4C43-C437-D37A-00F0AC9E461B}"/>
                </a:ext>
              </a:extLst>
            </p:cNvPr>
            <p:cNvSpPr txBox="1"/>
            <p:nvPr/>
          </p:nvSpPr>
          <p:spPr>
            <a:xfrm>
              <a:off x="9832062" y="3464105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MSA para remitente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7B45DF0-348E-D86D-7632-2DDBFA360D6D}"/>
                </a:ext>
              </a:extLst>
            </p:cNvPr>
            <p:cNvSpPr txBox="1"/>
            <p:nvPr/>
          </p:nvSpPr>
          <p:spPr>
            <a:xfrm>
              <a:off x="7970484" y="3496763"/>
              <a:ext cx="150198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MTA para remitente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C3F5B2-F3CF-7298-5186-E002B9B3669C}"/>
                </a:ext>
              </a:extLst>
            </p:cNvPr>
            <p:cNvSpPr txBox="1"/>
            <p:nvPr/>
          </p:nvSpPr>
          <p:spPr>
            <a:xfrm>
              <a:off x="6308189" y="3460322"/>
              <a:ext cx="14314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MTA para destinatario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699A504-3912-F483-AC76-A357FA4A1178}"/>
                </a:ext>
              </a:extLst>
            </p:cNvPr>
            <p:cNvSpPr txBox="1"/>
            <p:nvPr/>
          </p:nvSpPr>
          <p:spPr>
            <a:xfrm>
              <a:off x="6190527" y="5333629"/>
              <a:ext cx="15649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MTA: Filtro de spam</a:t>
              </a:r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E71A4464-E2C6-C853-3294-29097DC9FCA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552217" y="3083459"/>
              <a:ext cx="6333" cy="1828827"/>
            </a:xfrm>
            <a:prstGeom prst="curvedConnector3">
              <a:avLst>
                <a:gd name="adj1" fmla="val -360966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3F5F1EC-44E2-C7C8-2B7C-3BE7586F8FA0}"/>
                </a:ext>
              </a:extLst>
            </p:cNvPr>
            <p:cNvCxnSpPr>
              <a:cxnSpLocks/>
              <a:stCxn id="87" idx="1"/>
              <a:endCxn id="88" idx="3"/>
            </p:cNvCxnSpPr>
            <p:nvPr/>
          </p:nvCxnSpPr>
          <p:spPr>
            <a:xfrm flipH="1">
              <a:off x="9181592" y="3039563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0B2AABD-6F99-2698-DB5C-CDEBFEFA23A8}"/>
                </a:ext>
              </a:extLst>
            </p:cNvPr>
            <p:cNvCxnSpPr>
              <a:cxnSpLocks/>
              <a:stCxn id="88" idx="1"/>
              <a:endCxn id="89" idx="3"/>
            </p:cNvCxnSpPr>
            <p:nvPr/>
          </p:nvCxnSpPr>
          <p:spPr>
            <a:xfrm flipH="1" flipV="1">
              <a:off x="7466618" y="3047602"/>
              <a:ext cx="800574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4F1753F-319F-7E61-77C1-AD064B0085A6}"/>
                </a:ext>
              </a:extLst>
            </p:cNvPr>
            <p:cNvCxnSpPr>
              <a:cxnSpLocks/>
              <a:stCxn id="90" idx="3"/>
              <a:endCxn id="91" idx="1"/>
            </p:cNvCxnSpPr>
            <p:nvPr/>
          </p:nvCxnSpPr>
          <p:spPr>
            <a:xfrm>
              <a:off x="7472951" y="4876429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7A91FAB-2CE7-F9EC-7065-6466682796CF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 flipV="1">
              <a:off x="9210669" y="4876428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34" name="Graphic 133" descr="Smart Phone with solid fill">
              <a:extLst>
                <a:ext uri="{FF2B5EF4-FFF2-40B4-BE49-F238E27FC236}">
                  <a16:creationId xmlns:a16="http://schemas.microsoft.com/office/drawing/2014/main" id="{EBBE0CB2-1808-E761-A27F-028BACCF3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9114" y="830541"/>
              <a:ext cx="914400" cy="914400"/>
            </a:xfrm>
            <a:prstGeom prst="rect">
              <a:avLst/>
            </a:prstGeom>
          </p:spPr>
        </p:pic>
        <p:pic>
          <p:nvPicPr>
            <p:cNvPr id="136" name="Graphic 135" descr="Browser window with solid fill">
              <a:extLst>
                <a:ext uri="{FF2B5EF4-FFF2-40B4-BE49-F238E27FC236}">
                  <a16:creationId xmlns:a16="http://schemas.microsoft.com/office/drawing/2014/main" id="{6C868721-6726-2462-71B3-F67D66B34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9504" y="4419228"/>
              <a:ext cx="914400" cy="914400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4A6CDF1-1D78-DD22-D2FA-264D2B92D42C}"/>
                </a:ext>
              </a:extLst>
            </p:cNvPr>
            <p:cNvSpPr txBox="1"/>
            <p:nvPr/>
          </p:nvSpPr>
          <p:spPr>
            <a:xfrm>
              <a:off x="9290279" y="1744941"/>
              <a:ext cx="212337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dirty="0"/>
                <a:t>Aplicación de MUA de teléfono inteligente</a:t>
              </a:r>
            </a:p>
          </p:txBody>
        </p:sp>
        <p:cxnSp>
          <p:nvCxnSpPr>
            <p:cNvPr id="138" name="Curved Connector 137">
              <a:extLst>
                <a:ext uri="{FF2B5EF4-FFF2-40B4-BE49-F238E27FC236}">
                  <a16:creationId xmlns:a16="http://schemas.microsoft.com/office/drawing/2014/main" id="{4D213884-63FE-6C5D-2901-4EEEC40D3A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9407" y="1287741"/>
              <a:ext cx="79610" cy="1751822"/>
            </a:xfrm>
            <a:prstGeom prst="curvedConnector3">
              <a:avLst>
                <a:gd name="adj1" fmla="val -28715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Ejemplos de componentes de correo electrónico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5300237" cy="5411449"/>
          </a:xfrm>
        </p:spPr>
        <p:txBody>
          <a:bodyPr/>
          <a:lstStyle/>
          <a:p>
            <a:r>
              <a:rPr lang="es-MX" sz="2000">
                <a:solidFill>
                  <a:schemeClr val="accent1"/>
                </a:solidFill>
              </a:rPr>
              <a:t>MUA</a:t>
            </a:r>
            <a:r>
              <a:rPr lang="es-MX" sz="2000"/>
              <a:t> – Agente de usuario de correo (Mail User Agent) – Outlook, Thunderbird, backend de envíos de Amazon, subsistema de correo web de Gmail, formulario de contacto de un servidor web</a:t>
            </a:r>
          </a:p>
          <a:p>
            <a:r>
              <a:rPr lang="es-MX" sz="2000">
                <a:solidFill>
                  <a:schemeClr val="accent1"/>
                </a:solidFill>
              </a:rPr>
              <a:t>MSA</a:t>
            </a:r>
            <a:r>
              <a:rPr lang="es-MX" sz="2000"/>
              <a:t> – Agente de envío de correo (Mail Submission Agent – Exchange, Postfix, Sendgrid, AWS Workmail</a:t>
            </a:r>
          </a:p>
          <a:p>
            <a:r>
              <a:rPr lang="es-MX" sz="2000"/>
              <a:t>MTA – Agente de transferencia de correo (Mail Transfer Agent) – Postfix, Exim, Halon, Sendgrid, AWS Workmail</a:t>
            </a:r>
          </a:p>
          <a:p>
            <a:r>
              <a:rPr lang="es-MX" sz="2000">
                <a:solidFill>
                  <a:schemeClr val="accent1"/>
                </a:solidFill>
              </a:rPr>
              <a:t>MDA</a:t>
            </a:r>
            <a:r>
              <a:rPr lang="es-MX" sz="2000"/>
              <a:t> – Agente de entrega de correo (Mail Delivery Agent) – parte de Gmail y Exchange, partes de Zendesk </a:t>
            </a:r>
          </a:p>
        </p:txBody>
      </p:sp>
    </p:spTree>
    <p:extLst>
      <p:ext uri="{BB962C8B-B14F-4D97-AF65-F5344CB8AC3E}">
        <p14:creationId xmlns:p14="http://schemas.microsoft.com/office/powerpoint/2010/main" val="108525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Ejemplos de componentes de correo electrónico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5300237" cy="5411449"/>
          </a:xfrm>
        </p:spPr>
        <p:txBody>
          <a:bodyPr/>
          <a:lstStyle/>
          <a:p>
            <a:r>
              <a:rPr lang="es-MX" sz="2000">
                <a:solidFill>
                  <a:schemeClr val="accent1"/>
                </a:solidFill>
              </a:rPr>
              <a:t>MUA</a:t>
            </a:r>
            <a:r>
              <a:rPr lang="es-MX" sz="2000"/>
              <a:t> – Agente de usuario de correo (Mail User Agent) – Outlook, Thunderbird, backend de envíos de Amazon, subsistema de correo web de Gmail, formulario de contacto de un servidor web</a:t>
            </a:r>
          </a:p>
          <a:p>
            <a:r>
              <a:rPr lang="es-MX" sz="2000">
                <a:solidFill>
                  <a:schemeClr val="accent1"/>
                </a:solidFill>
              </a:rPr>
              <a:t>MSA</a:t>
            </a:r>
            <a:r>
              <a:rPr lang="es-MX" sz="2000"/>
              <a:t> – Agente de envío de correo (Mail Submission Agent – Exchange, Postfix, Sendgrid, AWS Workmail</a:t>
            </a:r>
          </a:p>
          <a:p>
            <a:r>
              <a:rPr lang="es-MX" sz="2000">
                <a:solidFill>
                  <a:schemeClr val="accent1"/>
                </a:solidFill>
              </a:rPr>
              <a:t>MTA</a:t>
            </a:r>
            <a:r>
              <a:rPr lang="es-MX" sz="2000"/>
              <a:t> – Agente de transferencia de correo (Mail Transfer Agent) – Postfix, Exim, Halon, Sendgrid, AWS Workmail</a:t>
            </a:r>
          </a:p>
          <a:p>
            <a:r>
              <a:rPr lang="es-MX" sz="2000">
                <a:solidFill>
                  <a:schemeClr val="accent1"/>
                </a:solidFill>
              </a:rPr>
              <a:t>MDA</a:t>
            </a:r>
            <a:r>
              <a:rPr lang="es-MX" sz="2000"/>
              <a:t> – Agente de entrega de correo (Mail Delivery Agent) – parte de Gmail y Exchange, partes de Zendesk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CCD80B-1823-87DD-347A-8FC383764A9F}"/>
              </a:ext>
            </a:extLst>
          </p:cNvPr>
          <p:cNvGrpSpPr/>
          <p:nvPr/>
        </p:nvGrpSpPr>
        <p:grpSpPr>
          <a:xfrm>
            <a:off x="6096000" y="695436"/>
            <a:ext cx="5427880" cy="5411450"/>
            <a:chOff x="6096000" y="695436"/>
            <a:chExt cx="5427880" cy="541145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499A0A-ACAE-5FE0-B927-45DA30B244B6}"/>
                </a:ext>
              </a:extLst>
            </p:cNvPr>
            <p:cNvSpPr/>
            <p:nvPr/>
          </p:nvSpPr>
          <p:spPr>
            <a:xfrm>
              <a:off x="6096000" y="695436"/>
              <a:ext cx="5427880" cy="541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48" name="Graphic 47" descr="Smart Phone with solid fill">
              <a:extLst>
                <a:ext uri="{FF2B5EF4-FFF2-40B4-BE49-F238E27FC236}">
                  <a16:creationId xmlns:a16="http://schemas.microsoft.com/office/drawing/2014/main" id="{D4E0EB1F-0513-BEC3-211D-9F2311EE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21437" y="4422436"/>
              <a:ext cx="914400" cy="914400"/>
            </a:xfrm>
            <a:prstGeom prst="rect">
              <a:avLst/>
            </a:prstGeom>
          </p:spPr>
        </p:pic>
        <p:pic>
          <p:nvPicPr>
            <p:cNvPr id="49" name="Graphic 48" descr="Server with solid fill">
              <a:extLst>
                <a:ext uri="{FF2B5EF4-FFF2-40B4-BE49-F238E27FC236}">
                  <a16:creationId xmlns:a16="http://schemas.microsoft.com/office/drawing/2014/main" id="{A9B04C8F-56DA-A1D6-CBEC-0AD182CF9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15087" y="2693145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1A13E25A-3B2B-FFDC-A352-25D0F452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62775" y="2702487"/>
              <a:ext cx="914400" cy="914400"/>
            </a:xfrm>
            <a:prstGeom prst="rect">
              <a:avLst/>
            </a:prstGeom>
          </p:spPr>
        </p:pic>
        <p:pic>
          <p:nvPicPr>
            <p:cNvPr id="51" name="Graphic 50" descr="Server with solid fill">
              <a:extLst>
                <a:ext uri="{FF2B5EF4-FFF2-40B4-BE49-F238E27FC236}">
                  <a16:creationId xmlns:a16="http://schemas.microsoft.com/office/drawing/2014/main" id="{E4454B9B-6A5F-26EC-519B-65486A516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47802" y="2701184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Server with solid fill">
              <a:extLst>
                <a:ext uri="{FF2B5EF4-FFF2-40B4-BE49-F238E27FC236}">
                  <a16:creationId xmlns:a16="http://schemas.microsoft.com/office/drawing/2014/main" id="{6AD20B44-7818-0DE5-307F-1EB7DE85A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54134" y="4422437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Database outline">
              <a:extLst>
                <a:ext uri="{FF2B5EF4-FFF2-40B4-BE49-F238E27FC236}">
                  <a16:creationId xmlns:a16="http://schemas.microsoft.com/office/drawing/2014/main" id="{FC80B031-C934-458C-13C3-578DA851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91852" y="4431779"/>
              <a:ext cx="914400" cy="914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048ED0-F717-B901-6396-31A18C4ED4C3}"/>
                </a:ext>
              </a:extLst>
            </p:cNvPr>
            <p:cNvSpPr txBox="1"/>
            <p:nvPr/>
          </p:nvSpPr>
          <p:spPr>
            <a:xfrm>
              <a:off x="7975596" y="5356107"/>
              <a:ext cx="15019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Almacenamiento de correo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2DE63F-080C-43CE-F1C4-0E96D0658875}"/>
                </a:ext>
              </a:extLst>
            </p:cNvPr>
            <p:cNvSpPr txBox="1"/>
            <p:nvPr/>
          </p:nvSpPr>
          <p:spPr>
            <a:xfrm>
              <a:off x="9739113" y="5377820"/>
              <a:ext cx="178476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Aplicación de MUA de teléfono inteligente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A19A57-9C90-642C-BAD7-274877AD4ED1}"/>
                </a:ext>
              </a:extLst>
            </p:cNvPr>
            <p:cNvSpPr txBox="1"/>
            <p:nvPr/>
          </p:nvSpPr>
          <p:spPr>
            <a:xfrm>
              <a:off x="9827645" y="3574887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MSA para remitente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ADEE02-D5E1-AB7E-CE09-2EB16D1FDDCA}"/>
                </a:ext>
              </a:extLst>
            </p:cNvPr>
            <p:cNvSpPr txBox="1"/>
            <p:nvPr/>
          </p:nvSpPr>
          <p:spPr>
            <a:xfrm>
              <a:off x="7966067" y="3607545"/>
              <a:ext cx="150198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MTA para remitente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27C22A3-B1B5-31DB-2BDB-61AC633AEF64}"/>
                </a:ext>
              </a:extLst>
            </p:cNvPr>
            <p:cNvSpPr txBox="1"/>
            <p:nvPr/>
          </p:nvSpPr>
          <p:spPr>
            <a:xfrm>
              <a:off x="6241100" y="3588636"/>
              <a:ext cx="14314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MTA para destinatario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5D2234-A9A3-5DF8-7A01-E228BDFBD5B6}"/>
                </a:ext>
              </a:extLst>
            </p:cNvPr>
            <p:cNvSpPr txBox="1"/>
            <p:nvPr/>
          </p:nvSpPr>
          <p:spPr>
            <a:xfrm>
              <a:off x="6222537" y="5336837"/>
              <a:ext cx="15649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MTA: Filtro de spam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1E63C0B8-709D-714D-63A8-282A8A4A6F8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458157" y="3230099"/>
              <a:ext cx="6332" cy="1721253"/>
            </a:xfrm>
            <a:prstGeom prst="curvedConnector3">
              <a:avLst>
                <a:gd name="adj1" fmla="val -361023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A899E380-7045-AEC8-375F-F465B5D000F9}"/>
                </a:ext>
              </a:extLst>
            </p:cNvPr>
            <p:cNvCxnSpPr>
              <a:cxnSpLocks/>
            </p:cNvCxnSpPr>
            <p:nvPr/>
          </p:nvCxnSpPr>
          <p:spPr>
            <a:xfrm>
              <a:off x="11352214" y="1490217"/>
              <a:ext cx="12700" cy="1552554"/>
            </a:xfrm>
            <a:prstGeom prst="curvedConnector3">
              <a:avLst>
                <a:gd name="adj1" fmla="val 2788236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0F959-378B-4468-5578-2789E0A42355}"/>
                </a:ext>
              </a:extLst>
            </p:cNvPr>
            <p:cNvCxnSpPr>
              <a:cxnSpLocks/>
              <a:stCxn id="49" idx="1"/>
              <a:endCxn id="50" idx="3"/>
            </p:cNvCxnSpPr>
            <p:nvPr/>
          </p:nvCxnSpPr>
          <p:spPr>
            <a:xfrm flipH="1">
              <a:off x="9177175" y="3150345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4D53A68-F67A-A4B9-B514-CD4CBF07492A}"/>
                </a:ext>
              </a:extLst>
            </p:cNvPr>
            <p:cNvCxnSpPr>
              <a:cxnSpLocks/>
              <a:stCxn id="50" idx="1"/>
              <a:endCxn id="51" idx="3"/>
            </p:cNvCxnSpPr>
            <p:nvPr/>
          </p:nvCxnSpPr>
          <p:spPr>
            <a:xfrm flipH="1" flipV="1">
              <a:off x="7462202" y="3158384"/>
              <a:ext cx="800573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455D83B-0B17-8C09-7ADF-9DC0F2581DB5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7468534" y="4879637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5328185-DABE-1832-57C1-E9B66296CD7A}"/>
                </a:ext>
              </a:extLst>
            </p:cNvPr>
            <p:cNvCxnSpPr>
              <a:cxnSpLocks/>
              <a:stCxn id="53" idx="3"/>
              <a:endCxn id="48" idx="1"/>
            </p:cNvCxnSpPr>
            <p:nvPr/>
          </p:nvCxnSpPr>
          <p:spPr>
            <a:xfrm flipV="1">
              <a:off x="9206252" y="4879636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Graphic 71" descr="Server with solid fill">
              <a:extLst>
                <a:ext uri="{FF2B5EF4-FFF2-40B4-BE49-F238E27FC236}">
                  <a16:creationId xmlns:a16="http://schemas.microsoft.com/office/drawing/2014/main" id="{D03A04B4-396E-E7F4-E6A5-62127116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43875" y="830541"/>
              <a:ext cx="914400" cy="914400"/>
            </a:xfrm>
            <a:prstGeom prst="rect">
              <a:avLst/>
            </a:prstGeom>
          </p:spPr>
        </p:pic>
        <p:pic>
          <p:nvPicPr>
            <p:cNvPr id="73" name="Graphic 72" descr="Document with solid fill">
              <a:extLst>
                <a:ext uri="{FF2B5EF4-FFF2-40B4-BE49-F238E27FC236}">
                  <a16:creationId xmlns:a16="http://schemas.microsoft.com/office/drawing/2014/main" id="{6464928E-D048-0649-EA9E-365A37492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02841" y="830541"/>
              <a:ext cx="914400" cy="914400"/>
            </a:xfrm>
            <a:prstGeom prst="rect">
              <a:avLst/>
            </a:prstGeom>
          </p:spPr>
        </p:pic>
        <p:pic>
          <p:nvPicPr>
            <p:cNvPr id="74" name="Graphic 73" descr="Browser window with solid fill">
              <a:extLst>
                <a:ext uri="{FF2B5EF4-FFF2-40B4-BE49-F238E27FC236}">
                  <a16:creationId xmlns:a16="http://schemas.microsoft.com/office/drawing/2014/main" id="{E1CAF974-EB68-03FC-CC71-BF7AE6D1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76967" y="842922"/>
              <a:ext cx="914400" cy="914400"/>
            </a:xfrm>
            <a:prstGeom prst="rect">
              <a:avLst/>
            </a:prstGeom>
          </p:spPr>
        </p:pic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F9B2BDF-670C-69CE-9917-B970200EB2EB}"/>
                </a:ext>
              </a:extLst>
            </p:cNvPr>
            <p:cNvCxnSpPr>
              <a:cxnSpLocks/>
              <a:stCxn id="74" idx="3"/>
              <a:endCxn id="72" idx="1"/>
            </p:cNvCxnSpPr>
            <p:nvPr/>
          </p:nvCxnSpPr>
          <p:spPr>
            <a:xfrm flipV="1">
              <a:off x="7391367" y="1287741"/>
              <a:ext cx="852508" cy="1238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B3E7E76-CC15-2013-201D-50C110CADC57}"/>
                </a:ext>
              </a:extLst>
            </p:cNvPr>
            <p:cNvSpPr txBox="1"/>
            <p:nvPr/>
          </p:nvSpPr>
          <p:spPr>
            <a:xfrm>
              <a:off x="7787468" y="1792335"/>
              <a:ext cx="19076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Servidor web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4353DD5-7FD5-CA8F-1F56-03F2999783CB}"/>
                </a:ext>
              </a:extLst>
            </p:cNvPr>
            <p:cNvSpPr txBox="1"/>
            <p:nvPr/>
          </p:nvSpPr>
          <p:spPr>
            <a:xfrm>
              <a:off x="6285983" y="1776720"/>
              <a:ext cx="155646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/>
                <a:t>Navegador web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3A644B-2EC1-DBCC-BA85-5EBC30DEDF1F}"/>
                </a:ext>
              </a:extLst>
            </p:cNvPr>
            <p:cNvCxnSpPr>
              <a:cxnSpLocks/>
              <a:stCxn id="72" idx="3"/>
              <a:endCxn id="73" idx="1"/>
            </p:cNvCxnSpPr>
            <p:nvPr/>
          </p:nvCxnSpPr>
          <p:spPr>
            <a:xfrm>
              <a:off x="9158275" y="1287741"/>
              <a:ext cx="944566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F4D428B-2E38-44F7-A117-3964384CA064}"/>
                </a:ext>
              </a:extLst>
            </p:cNvPr>
            <p:cNvSpPr txBox="1"/>
            <p:nvPr/>
          </p:nvSpPr>
          <p:spPr>
            <a:xfrm>
              <a:off x="9695081" y="1799184"/>
              <a:ext cx="178476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dirty="0"/>
                <a:t>MUA: Software de formulario de contacto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93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es-MX"/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155919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Evaluación 1 Pregunta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es-MX" sz="2000"/>
              <a:t>Para mejorar los sistemas para que estén preparados para la Aceptación Universal (UA), ¿cuáles de las siguientes categorías de nombres de dominio y direcciones de correo electrónico son relevantes?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/>
              <a:t>Nombres de dominio ASCII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/>
              <a:t>Nombres de Dominio Internacionalizados (IDN)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/>
              <a:t>Direcciones de correo electrónico internacionalizadas (EAI)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/>
              <a:t>Todo lo anterior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/>
              <a:t>Solo 2 y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Evaluación 1 Pregunta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es-MX" sz="2000"/>
              <a:t>Para mejorar los sistemas para que estén preparados para la Aceptación Universal (UA), ¿cuáles de las siguientes categorías de nombres de dominio y direcciones de correo electrónico son relevantes?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/>
              <a:t>Nombres de dominio ASCII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/>
              <a:t>Nombres de Dominio Internacionalizados (IDN)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/>
              <a:t>Direcciones de correo electrónico internacionalizadas (EAI)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>
                <a:solidFill>
                  <a:srgbClr val="00B050"/>
                </a:solidFill>
              </a:rPr>
              <a:t>Todo lo anterior</a:t>
            </a:r>
          </a:p>
          <a:p>
            <a:pPr marL="912813" lvl="1" indent="-457200">
              <a:buFont typeface="+mj-lt"/>
              <a:buAutoNum type="arabicPeriod"/>
            </a:pPr>
            <a:r>
              <a:rPr lang="es-MX" sz="2000"/>
              <a:t>Solo 2 y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es-MX"/>
              <a:t>Conceptos básicos sobre Unicode</a:t>
            </a:r>
          </a:p>
        </p:txBody>
      </p:sp>
    </p:spTree>
    <p:extLst>
      <p:ext uri="{BB962C8B-B14F-4D97-AF65-F5344CB8AC3E}">
        <p14:creationId xmlns:p14="http://schemas.microsoft.com/office/powerpoint/2010/main" val="73611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Carácter y conjunto de caracteres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es-MX" sz="2000" b="0" i="0">
                <a:solidFill>
                  <a:schemeClr val="tx1"/>
                </a:solidFill>
              </a:rPr>
              <a:t>Una etiqueta o cadena de caracteres </a:t>
            </a:r>
            <a:r>
              <a:rPr lang="es-MX" sz="2000">
                <a:solidFill>
                  <a:schemeClr val="tx1"/>
                </a:solidFill>
              </a:rPr>
              <a:t>como</a:t>
            </a:r>
            <a:r>
              <a:rPr lang="es-MX" sz="2000" b="0" i="0">
                <a:solidFill>
                  <a:schemeClr val="tx1"/>
                </a:solidFill>
              </a:rPr>
              <a:t> أهلا, नमस्ते, Hola está formada por caracteres</a:t>
            </a:r>
          </a:p>
          <a:p>
            <a:pPr lvl="1"/>
            <a:r>
              <a:rPr lang="es-MX" sz="2000" b="0" i="0">
                <a:solidFill>
                  <a:schemeClr val="tx1"/>
                </a:solidFill>
              </a:rPr>
              <a:t>Hola </a:t>
            </a:r>
            <a:r>
              <a:rPr lang="es-MX" sz="20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s-MX" sz="2000">
                <a:solidFill>
                  <a:schemeClr val="tx1"/>
                </a:solidFill>
              </a:rPr>
              <a:t> </a:t>
            </a:r>
            <a:r>
              <a:rPr lang="es-MX" sz="2000" b="0" i="0">
                <a:solidFill>
                  <a:schemeClr val="tx1"/>
                </a:solidFill>
              </a:rPr>
              <a:t> H  o  l   a</a:t>
            </a:r>
          </a:p>
          <a:p>
            <a:pPr lvl="0"/>
            <a:r>
              <a:rPr lang="es-MX" sz="2000" b="0" i="0">
                <a:solidFill>
                  <a:schemeClr val="tx1"/>
                </a:solidFill>
              </a:rPr>
              <a:t>Un carácter es una unidad de información utilizada para la organización, el control o la representación de datos textuales</a:t>
            </a:r>
          </a:p>
          <a:p>
            <a:r>
              <a:rPr lang="es-MX" sz="2000" b="0" i="0">
                <a:solidFill>
                  <a:schemeClr val="tx1"/>
                </a:solidFill>
              </a:rPr>
              <a:t>Ejemplos de caracteres:</a:t>
            </a:r>
          </a:p>
          <a:p>
            <a:pPr lvl="1"/>
            <a:r>
              <a:rPr lang="es-MX" sz="2000" b="0" i="0">
                <a:solidFill>
                  <a:schemeClr val="tx1"/>
                </a:solidFill>
              </a:rPr>
              <a:t>Letras </a:t>
            </a:r>
          </a:p>
          <a:p>
            <a:pPr lvl="1"/>
            <a:r>
              <a:rPr lang="es-MX" sz="2000" b="0" i="0">
                <a:solidFill>
                  <a:schemeClr val="tx1"/>
                </a:solidFill>
              </a:rPr>
              <a:t>Dígitos </a:t>
            </a:r>
          </a:p>
          <a:p>
            <a:pPr lvl="1"/>
            <a:r>
              <a:rPr lang="es-MX" sz="2000">
                <a:solidFill>
                  <a:schemeClr val="tx1"/>
                </a:solidFill>
              </a:rPr>
              <a:t>Caracteres especiales, p. ej., </a:t>
            </a:r>
            <a:r>
              <a:rPr lang="es-MX" sz="2000" b="0" i="0">
                <a:solidFill>
                  <a:schemeClr val="tx1"/>
                </a:solidFill>
              </a:rPr>
              <a:t>símbolos matemáticos, signos de puntuación</a:t>
            </a:r>
          </a:p>
          <a:p>
            <a:pPr lvl="1"/>
            <a:r>
              <a:rPr lang="es-MX" sz="2000" b="0" i="0">
                <a:solidFill>
                  <a:schemeClr val="tx1"/>
                </a:solidFill>
              </a:rPr>
              <a:t>Caracteres de control - normalmente no visibles</a:t>
            </a:r>
          </a:p>
          <a:p>
            <a:pPr lvl="0"/>
            <a:r>
              <a:rPr lang="es-MX" sz="2000">
                <a:solidFill>
                  <a:schemeClr val="tx1"/>
                </a:solidFill>
              </a:rPr>
              <a:t>El Código Estadounidense Estándar para el Intercambio de Información (</a:t>
            </a:r>
            <a:r>
              <a:rPr lang="es-MX" sz="2000" b="0" i="0">
                <a:solidFill>
                  <a:schemeClr val="tx1"/>
                </a:solidFill>
              </a:rPr>
              <a:t>ASCII) asigna y codifica caracteres utilizados en informática lo cual incluye letras a-z, dígitos 0-9 y otros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Punto de código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es-MX" sz="2000">
                <a:solidFill>
                  <a:srgbClr val="3B3835"/>
                </a:solidFill>
              </a:rPr>
              <a:t>Un punto de código es un valor, o una posición, para un carácter, en cualquier conjunto de caracteres codificados</a:t>
            </a:r>
          </a:p>
          <a:p>
            <a:pPr lvl="0"/>
            <a:r>
              <a:rPr lang="es-MX" sz="2000" b="0" i="0">
                <a:solidFill>
                  <a:srgbClr val="3B3835"/>
                </a:solidFill>
              </a:rPr>
              <a:t>El punto de código es un número asignado para representar un carácter abstracto en un sistema de representación de texto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5122" name="Picture 2" descr="3.3.5 Character Encoding">
            <a:extLst>
              <a:ext uri="{FF2B5EF4-FFF2-40B4-BE49-F238E27FC236}">
                <a16:creationId xmlns:a16="http://schemas.microsoft.com/office/drawing/2014/main" id="{0F60A8D5-9F34-A2B7-3723-0863CA6D2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2" y="2546764"/>
            <a:ext cx="913693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4743" y="1553737"/>
            <a:ext cx="10682514" cy="4410762"/>
          </a:xfrm>
        </p:spPr>
        <p:txBody>
          <a:bodyPr/>
          <a:lstStyle/>
          <a:p>
            <a:r>
              <a:rPr lang="es-MX" sz="2000"/>
              <a:t>Introducción </a:t>
            </a:r>
          </a:p>
          <a:p>
            <a:r>
              <a:rPr lang="es-MX" sz="2000"/>
              <a:t>Resumen sobre Aceptación Universal</a:t>
            </a:r>
          </a:p>
          <a:p>
            <a:pPr lvl="1"/>
            <a:r>
              <a:rPr lang="es-MX" sz="2000"/>
              <a:t>Evaluación</a:t>
            </a:r>
          </a:p>
          <a:p>
            <a:r>
              <a:rPr lang="es-MX" sz="2000"/>
              <a:t>Conceptos básicos sobre Unicode</a:t>
            </a:r>
          </a:p>
          <a:p>
            <a:r>
              <a:rPr lang="es-MX" sz="2000"/>
              <a:t>Conceptos básicos sobre IDN y EAI</a:t>
            </a:r>
          </a:p>
          <a:p>
            <a:r>
              <a:rPr lang="es-MX" sz="2000"/>
              <a:t>Programación para la Aceptación Universal</a:t>
            </a:r>
          </a:p>
          <a:p>
            <a:pPr lvl="1"/>
            <a:r>
              <a:rPr lang="es-MX" sz="2000"/>
              <a:t>Procesamiento de Nombres de Dominio</a:t>
            </a:r>
          </a:p>
          <a:p>
            <a:pPr lvl="1"/>
            <a:r>
              <a:rPr lang="es-MX" sz="2000"/>
              <a:t>Procesamiento de dirección de correo electrónico</a:t>
            </a:r>
          </a:p>
          <a:p>
            <a:r>
              <a:rPr lang="es-MX" sz="2000"/>
              <a:t>Conclusión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Agenda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Punto de código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es-MX" sz="2000">
                <a:solidFill>
                  <a:srgbClr val="3B3835"/>
                </a:solidFill>
              </a:rPr>
              <a:t>Un punto de código es un valor, o una posición, para un carácter, en cualquier conjunto de caracteres codificados</a:t>
            </a:r>
          </a:p>
          <a:p>
            <a:pPr lvl="0"/>
            <a:r>
              <a:rPr lang="es-MX" sz="2000" b="0" i="0">
                <a:solidFill>
                  <a:srgbClr val="3B3835"/>
                </a:solidFill>
              </a:rPr>
              <a:t>El punto de código es un número asignado para representar un carácter abstracto en un sistema de representación de texto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5122" name="Picture 2" descr="3.3.5 Character Encoding">
            <a:extLst>
              <a:ext uri="{FF2B5EF4-FFF2-40B4-BE49-F238E27FC236}">
                <a16:creationId xmlns:a16="http://schemas.microsoft.com/office/drawing/2014/main" id="{0F60A8D5-9F34-A2B7-3723-0863CA6D2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2" y="2534732"/>
            <a:ext cx="913693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631117-823A-4B9D-52CB-7CCAEDA3E33F}"/>
              </a:ext>
            </a:extLst>
          </p:cNvPr>
          <p:cNvSpPr/>
          <p:nvPr/>
        </p:nvSpPr>
        <p:spPr>
          <a:xfrm>
            <a:off x="1701903" y="3651853"/>
            <a:ext cx="3872921" cy="4665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1782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Glifo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es-MX" sz="2000" b="0" i="0">
                <a:solidFill>
                  <a:srgbClr val="3B3835"/>
                </a:solidFill>
              </a:rPr>
              <a:t> La representación tipográfica de un carácter se denomina glifo</a:t>
            </a:r>
          </a:p>
          <a:p>
            <a:pPr lvl="1"/>
            <a:r>
              <a:rPr lang="es-MX" sz="2000">
                <a:solidFill>
                  <a:srgbClr val="3B3835"/>
                </a:solidFill>
              </a:rPr>
              <a:t>Ingles: </a:t>
            </a:r>
            <a:r>
              <a:rPr lang="es-MX" sz="2000" i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000" b="0" i="0">
                <a:solidFill>
                  <a:srgbClr val="3B3835"/>
                </a:solidFill>
              </a:rPr>
              <a:t>, a  </a:t>
            </a:r>
          </a:p>
          <a:p>
            <a:pPr lvl="1"/>
            <a:r>
              <a:rPr lang="es-MX" sz="2000" b="0" i="0">
                <a:solidFill>
                  <a:srgbClr val="3B3835"/>
                </a:solidFill>
              </a:rPr>
              <a:t>Cada letra árabe suele tener cuatro glifos en función del lugar de la cadena de caracteres en el que aparezca. </a:t>
            </a:r>
            <a:r>
              <a:rPr lang="es-MX" sz="2000"/>
              <a:t>Por ejemplo, para la LETRA ÁRABE GHAIN los cuatro glifos son</a:t>
            </a:r>
            <a:r>
              <a:rPr lang="es-MX" sz="2000" b="0" i="0">
                <a:solidFill>
                  <a:srgbClr val="3B3835"/>
                </a:solidFill>
              </a:rPr>
              <a:t>:</a:t>
            </a: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r>
              <a:rPr lang="es-MX" sz="2000">
                <a:solidFill>
                  <a:srgbClr val="3B3835"/>
                </a:solidFill>
              </a:rPr>
              <a:t>Los idiomas pueden escribirse/visualizarse en orden de derecha a izquierda y de izquierda a derecha, pero la lectura de los datos se basa en el orden de pulsación de las teclas en un archivo y no depende de la dirección de escritura.</a:t>
            </a: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0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2050" name="Picture 2" descr="Context-dependent and Directional Text - Complex-Text Languages - An  Overview">
            <a:extLst>
              <a:ext uri="{FF2B5EF4-FFF2-40B4-BE49-F238E27FC236}">
                <a16:creationId xmlns:a16="http://schemas.microsoft.com/office/drawing/2014/main" id="{94403C9C-44D4-1561-C1FB-936A7BA2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8" y="2498183"/>
            <a:ext cx="1783637" cy="21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0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Codificación de caracteres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es-MX" sz="2000" b="0" i="0">
                <a:solidFill>
                  <a:srgbClr val="000000"/>
                </a:solidFill>
              </a:rPr>
              <a:t>La codificación de caracteres es la correspondencia entre la definición de un conjunto de caracteres y las unidades de código utilizadas para representar los datos</a:t>
            </a:r>
          </a:p>
          <a:p>
            <a:pPr lvl="0"/>
            <a:r>
              <a:rPr lang="es-MX" sz="2000"/>
              <a:t>Una codificación describe cómo codificar puntos de código en bytes y cómo descodificar bytes en puntos de código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Breve historia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es-MX" sz="2000">
                <a:solidFill>
                  <a:srgbClr val="3B3835"/>
                </a:solidFill>
                <a:latin typeface="+mj-lt"/>
              </a:rPr>
              <a:t>ASCII básico:</a:t>
            </a:r>
            <a:r>
              <a:rPr lang="es-MX" sz="2000" b="0" i="0">
                <a:solidFill>
                  <a:srgbClr val="3B3835"/>
                </a:solidFill>
                <a:latin typeface="+mj-lt"/>
              </a:rPr>
              <a:t> un único carácter de 7 bits, limitado a un máximo de 128 caracteres</a:t>
            </a:r>
          </a:p>
          <a:p>
            <a:pPr lvl="0"/>
            <a:r>
              <a:rPr lang="es-MX" sz="2000" b="0" i="0">
                <a:solidFill>
                  <a:srgbClr val="3B3835"/>
                </a:solidFill>
                <a:latin typeface="+mj-lt"/>
              </a:rPr>
              <a:t>ASCII extendido: un único carácter de 8 bits, limitado a un máximo de 256 caracteres</a:t>
            </a:r>
          </a:p>
          <a:p>
            <a:pPr lvl="0"/>
            <a:r>
              <a:rPr lang="es-MX" sz="2000" b="0" i="0">
                <a:solidFill>
                  <a:srgbClr val="3B3835"/>
                </a:solidFill>
                <a:latin typeface="+mj-lt"/>
              </a:rPr>
              <a:t>La codificación ASCII podía contener suficientes caracteres para cubrir todos los idiomas</a:t>
            </a:r>
          </a:p>
          <a:p>
            <a:pPr lvl="0"/>
            <a:r>
              <a:rPr lang="es-MX" sz="2000" b="0" i="0">
                <a:solidFill>
                  <a:srgbClr val="3B3835"/>
                </a:solidFill>
                <a:latin typeface="+mj-lt"/>
              </a:rPr>
              <a:t>Por lo tanto, se desarrollaron diferentes sistemas de codificación para asignar números a los caracteres de los distintos idiomas y códigos de escritura, lo que generó problemas de interoperabilidad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Estándar Unicode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es-MX" sz="2000"/>
              <a:t>El estándar para la representación digital de los caracteres utilizados en la escritura de todos los idiomas del mundo</a:t>
            </a:r>
          </a:p>
          <a:p>
            <a:pPr lvl="0"/>
            <a:r>
              <a:rPr lang="es-MX" sz="2000"/>
              <a:t>Caracteres organizados a nivel de código de escritura</a:t>
            </a:r>
          </a:p>
          <a:p>
            <a:pPr lvl="0"/>
            <a:r>
              <a:rPr lang="es-MX" sz="2000"/>
              <a:t>Unicode proporciona un medio uniforme para almacenar, buscar e intercambiar texto en cualquier idioma</a:t>
            </a:r>
          </a:p>
          <a:p>
            <a:pPr lvl="0"/>
            <a:r>
              <a:rPr lang="es-MX" sz="2000"/>
              <a:t>Lo utilizan todas las computadoras modernas y es la base para procesar texto en Internet</a:t>
            </a:r>
          </a:p>
          <a:p>
            <a:pPr lvl="0"/>
            <a:r>
              <a:rPr lang="es-MX" sz="2000"/>
              <a:t>La cantidad de intervalos para representar los idiomas del mundo es 0000 – 10FFFF. Consulte </a:t>
            </a:r>
            <a:r>
              <a:rPr lang="es-MX" sz="2000">
                <a:hlinkClick r:id="rId3"/>
              </a:rPr>
              <a:t>https://unicode.org/charts/</a:t>
            </a:r>
            <a:r>
              <a:rPr lang="es-MX" sz="2000"/>
              <a:t> para ver la cobertura de los códigos de escritura y los rangos de codificación.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Codificación Unicode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6867" y="831565"/>
            <a:ext cx="10962747" cy="5389942"/>
          </a:xfrm>
        </p:spPr>
        <p:txBody>
          <a:bodyPr/>
          <a:lstStyle/>
          <a:p>
            <a:pPr lvl="0"/>
            <a:r>
              <a:rPr lang="es-MX" sz="2000" b="0" i="0" dirty="0">
                <a:solidFill>
                  <a:srgbClr val="000000"/>
                </a:solidFill>
              </a:rPr>
              <a:t>Unicode puede implementarse mediante diferentes codificaciones de caracteres:</a:t>
            </a:r>
          </a:p>
          <a:p>
            <a:pPr lvl="1"/>
            <a:r>
              <a:rPr lang="es-MX" sz="2000" dirty="0"/>
              <a:t>UTF-8</a:t>
            </a:r>
          </a:p>
          <a:p>
            <a:pPr lvl="1"/>
            <a:r>
              <a:rPr lang="es-MX" sz="2000" dirty="0"/>
              <a:t>UTF-16</a:t>
            </a:r>
          </a:p>
          <a:p>
            <a:pPr lvl="1"/>
            <a:r>
              <a:rPr lang="es-MX" sz="2000" dirty="0"/>
              <a:t>UTF-32</a:t>
            </a:r>
          </a:p>
          <a:p>
            <a:r>
              <a:rPr lang="es-MX" sz="2000" dirty="0"/>
              <a:t>La codificación UTF-8 se utiliza generalmente en el Sistema de Nombres de Dominio (DNS)</a:t>
            </a:r>
          </a:p>
          <a:p>
            <a:r>
              <a:rPr lang="es-MX" sz="2000" dirty="0"/>
              <a:t>UTF-8 es una codificación de caracteres de longitud variable</a:t>
            </a:r>
          </a:p>
          <a:p>
            <a:r>
              <a:rPr lang="es-MX" sz="2000" dirty="0"/>
              <a:t>UTF-8 codifica los puntos de código en uno a cuatro bytes, que se leen de uno en uno:</a:t>
            </a:r>
          </a:p>
          <a:p>
            <a:pPr lvl="1"/>
            <a:r>
              <a:rPr lang="es-MX" sz="2000" dirty="0"/>
              <a:t>Para caracteres ASCII se utiliza 1 byte</a:t>
            </a:r>
          </a:p>
          <a:p>
            <a:pPr lvl="1"/>
            <a:r>
              <a:rPr lang="es-MX" sz="2000" dirty="0"/>
              <a:t>Para caracteres arábigos se utilizan 2 bytes</a:t>
            </a:r>
          </a:p>
          <a:p>
            <a:pPr lvl="1"/>
            <a:r>
              <a:rPr lang="es-MX" sz="2000" dirty="0"/>
              <a:t>Para caracteres devanagari se utilizan 3 bytes</a:t>
            </a:r>
          </a:p>
          <a:p>
            <a:pPr lvl="1"/>
            <a:r>
              <a:rPr lang="es-MX" sz="2000" dirty="0"/>
              <a:t>Para caracteres chinos se utilizan 4 bytes</a:t>
            </a:r>
          </a:p>
          <a:p>
            <a:r>
              <a:rPr lang="es-MX" sz="2000" dirty="0"/>
              <a:t>Por lo tanto, para la lectura a nivel de byte, necesitamos especificar la codificación antes de la lectura del archivo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Hola Mundo: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027FB-0B23-070D-80DE-986B8F2931A0}"/>
              </a:ext>
            </a:extLst>
          </p:cNvPr>
          <p:cNvSpPr txBox="1"/>
          <p:nvPr/>
        </p:nvSpPr>
        <p:spPr>
          <a:xfrm>
            <a:off x="543356" y="5708642"/>
            <a:ext cx="110729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/>
              <a:t>Todo el código de esta presentación está disponible en github: </a:t>
            </a:r>
            <a:r>
              <a:rPr lang="es-MX">
                <a:cs typeface="Source Sans Pro"/>
                <a:hlinkClick r:id="rId4"/>
              </a:rPr>
              <a:t>https://github.com/icann/ua-code-samples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01BB1-159D-9693-F4C0-369FC3648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56" y="763601"/>
            <a:ext cx="10027661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your input: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#default character encoding is UTF-8</a:t>
            </a:r>
            <a:b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"Input data is: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9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Hola Mundo: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E7C4B7E-693B-0C20-69F0-74E633D950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ReadWriteUnicode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main(String[]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{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Scanner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input");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String Input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scr.nextLine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//default character encoding is UTF-8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Receieved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input is: "+Input);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5935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624" y="64109"/>
            <a:ext cx="10805055" cy="450663"/>
          </a:xfrm>
        </p:spPr>
        <p:txBody>
          <a:bodyPr/>
          <a:lstStyle/>
          <a:p>
            <a:r>
              <a:rPr lang="es-MX" sz="2600" dirty="0"/>
              <a:t>Codificación Unicode – Lectura/escritura de archivos en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r>
              <a:rPr lang="es-MX" sz="2000"/>
              <a:t>Archivo UTF-8 de lectura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r>
              <a:rPr lang="es-MX" sz="2000"/>
              <a:t>Archivo UTF-8 de escritura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03B536-D78C-6954-7714-7D66F2F92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51" y="1540364"/>
            <a:ext cx="625042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r'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file: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(line)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E36B-DF40-34AA-37AA-B2F0B1954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51" y="3758344"/>
            <a:ext cx="6388287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kumimoji="0" lang="en-US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اُن کے وکلا کی کوشش ہو گی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file2.writelines(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file2.close()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3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Codificación Unicode – Lectura de archivos en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4CD467B-CB69-4CE6-3890-C3BBF06FBF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786926"/>
            <a:ext cx="10962747" cy="53899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line = "";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while((line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br.readLine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())!=null)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(line);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941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es-MX"/>
              <a:t>Resumen sobre Aceptación Universal (UA) </a:t>
            </a:r>
          </a:p>
        </p:txBody>
      </p:sp>
    </p:spTree>
    <p:extLst>
      <p:ext uri="{BB962C8B-B14F-4D97-AF65-F5344CB8AC3E}">
        <p14:creationId xmlns:p14="http://schemas.microsoft.com/office/powerpoint/2010/main" val="67851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Codificación Unicode – Escritura de archivos en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644392B-F357-58E4-DE8E-3D7ABCFD9F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86926"/>
            <a:ext cx="11771375" cy="53899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filename, String text){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(text);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bw.flush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9231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Normalización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811533"/>
            <a:ext cx="10962747" cy="4737657"/>
          </a:xfrm>
        </p:spPr>
        <p:txBody>
          <a:bodyPr/>
          <a:lstStyle/>
          <a:p>
            <a:r>
              <a:rPr lang="es-MX" sz="2000" dirty="0"/>
              <a:t>Existen múltiples formas de codificar ciertos glifos en Unicode:</a:t>
            </a:r>
          </a:p>
          <a:p>
            <a:pPr lvl="1"/>
            <a:r>
              <a:rPr lang="es-MX" sz="2000" dirty="0">
                <a:solidFill>
                  <a:schemeClr val="accent1"/>
                </a:solidFill>
              </a:rPr>
              <a:t>è =  U+00E8</a:t>
            </a:r>
          </a:p>
          <a:p>
            <a:pPr lvl="1"/>
            <a:r>
              <a:rPr lang="es-MX" sz="2000" dirty="0">
                <a:solidFill>
                  <a:schemeClr val="accent1"/>
                </a:solidFill>
              </a:rPr>
              <a:t>e + ` = è = U+0065 + U+0300</a:t>
            </a:r>
          </a:p>
          <a:p>
            <a:pPr lvl="1"/>
            <a:r>
              <a:rPr lang="es-MX" sz="2000" dirty="0">
                <a:solidFill>
                  <a:schemeClr val="accent1"/>
                </a:solidFill>
              </a:rPr>
              <a:t>آ = U+0622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ar-AE" sz="2000" dirty="0">
                <a:solidFill>
                  <a:schemeClr val="accent1"/>
                </a:solidFill>
              </a:rPr>
              <a:t>ٓ</a:t>
            </a:r>
            <a:r>
              <a:rPr lang="en-US" sz="2000" dirty="0">
                <a:solidFill>
                  <a:schemeClr val="accent1"/>
                </a:solidFill>
              </a:rPr>
              <a:t> + </a:t>
            </a:r>
            <a:r>
              <a:rPr lang="ar-AE" sz="2000" dirty="0">
                <a:solidFill>
                  <a:schemeClr val="accent1"/>
                </a:solidFill>
              </a:rPr>
              <a:t>ا</a:t>
            </a:r>
            <a:r>
              <a:rPr lang="en-US" sz="2000" dirty="0">
                <a:solidFill>
                  <a:schemeClr val="accent1"/>
                </a:solidFill>
              </a:rPr>
              <a:t> = </a:t>
            </a:r>
            <a:r>
              <a:rPr lang="ar-AE" sz="2000" dirty="0">
                <a:solidFill>
                  <a:schemeClr val="accent1"/>
                </a:solidFill>
              </a:rPr>
              <a:t>آ</a:t>
            </a:r>
            <a:r>
              <a:rPr lang="en-US" sz="2000" dirty="0">
                <a:solidFill>
                  <a:schemeClr val="accent1"/>
                </a:solidFill>
              </a:rPr>
              <a:t>  =U+0627 U+0653</a:t>
            </a:r>
            <a:endParaRPr lang="es-MX" sz="2000" dirty="0">
              <a:solidFill>
                <a:schemeClr val="accent1"/>
              </a:solidFill>
            </a:endParaRPr>
          </a:p>
          <a:p>
            <a:r>
              <a:rPr lang="es-MX" sz="2000" dirty="0"/>
              <a:t>La siguiente cadena de caracteres puede existir en el corpus en la forma de la primera cadena de caracteres a continuación, mientras que la cadena de entrada está en la forma de la segunda cadena, a continuación. Por lo tanto, el resultado de la búsqueda estará vacío. </a:t>
            </a:r>
          </a:p>
          <a:p>
            <a:pPr lvl="1"/>
            <a:r>
              <a:rPr lang="es-MX" sz="2000" dirty="0"/>
              <a:t>آدم  (U+0622 U+062F U+0645)</a:t>
            </a:r>
          </a:p>
          <a:p>
            <a:pPr lvl="1"/>
            <a:r>
              <a:rPr lang="es-MX" sz="2000" dirty="0"/>
              <a:t>آدم (U+0627 U+0653 U+062F U+0645)</a:t>
            </a:r>
          </a:p>
          <a:p>
            <a:r>
              <a:rPr lang="es-MX" sz="2000" dirty="0"/>
              <a:t>Para buscar, ordenar y realizar cualquier operación con cadenas de caracteres necesitamos la normalización</a:t>
            </a:r>
          </a:p>
          <a:p>
            <a:r>
              <a:rPr lang="es-MX" sz="2000" dirty="0"/>
              <a:t>La normalización garantiza que la representación final sea la misma, aunque los usuarios escriban de forma diferente.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Normalización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1350498"/>
            <a:ext cx="10962747" cy="4751725"/>
          </a:xfrm>
        </p:spPr>
        <p:txBody>
          <a:bodyPr/>
          <a:lstStyle/>
          <a:p>
            <a:r>
              <a:rPr lang="es-MX" sz="2000"/>
              <a:t>A continuación, se enumeran las diferentes </a:t>
            </a:r>
            <a:r>
              <a:rPr lang="es-MX" sz="2000">
                <a:hlinkClick r:id="rId3"/>
              </a:rPr>
              <a:t>formas de normalización</a:t>
            </a:r>
            <a:r>
              <a:rPr lang="es-MX" sz="2000"/>
              <a:t> definidas por Unicode:</a:t>
            </a:r>
          </a:p>
          <a:p>
            <a:pPr lvl="1"/>
            <a:r>
              <a:rPr lang="es-MX" sz="2000"/>
              <a:t>Forma de normalización D (NFD)</a:t>
            </a:r>
          </a:p>
          <a:p>
            <a:pPr lvl="1"/>
            <a:r>
              <a:rPr lang="es-MX" sz="2000"/>
              <a:t>Forma de normalización C (NFC)</a:t>
            </a:r>
          </a:p>
          <a:p>
            <a:pPr lvl="1"/>
            <a:r>
              <a:rPr lang="es-MX" sz="2000"/>
              <a:t>Forma de normalización KD (NFKD)</a:t>
            </a:r>
          </a:p>
          <a:p>
            <a:pPr lvl="1"/>
            <a:r>
              <a:rPr lang="es-MX" sz="2000"/>
              <a:t>Forma de normalización KC (NFKC)</a:t>
            </a:r>
          </a:p>
          <a:p>
            <a:r>
              <a:rPr lang="es-MX" sz="2000"/>
              <a:t>En nombres de dominio se utiliza NFC</a:t>
            </a:r>
          </a:p>
          <a:p>
            <a:r>
              <a:rPr lang="es-MX" sz="2000"/>
              <a:t>C es compuesta (å es un carácter), mientras D es descompuesta (å es a + anillo superior)</a:t>
            </a:r>
          </a:p>
          <a:p>
            <a:r>
              <a:rPr lang="es-MX" sz="2000"/>
              <a:t>K incluye compatibilidad con errores adicionales, y casi nunca se utiliza ahora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28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Código de normalización - Python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2D0BAA-6916-01D8-F5C6-9F0B629731A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750720"/>
            <a:ext cx="11586545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take input from user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user input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4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Código de normalización -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9FD1AA1-162F-EF0F-E156-1C8822A32F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com.ibm.icu.text.Normalizer2;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Scanner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Normalizer2 norm = Normalizer2.getNFCInstance(); //get NFC object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input;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input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sc.nextline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norm.normalize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(input);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99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8496082" cy="1701535"/>
          </a:xfrm>
        </p:spPr>
        <p:txBody>
          <a:bodyPr/>
          <a:lstStyle/>
          <a:p>
            <a:r>
              <a:rPr lang="es-MX"/>
              <a:t>Nombres de Dominio Internacionalizados</a:t>
            </a:r>
          </a:p>
        </p:txBody>
      </p:sp>
    </p:spTree>
    <p:extLst>
      <p:ext uri="{BB962C8B-B14F-4D97-AF65-F5344CB8AC3E}">
        <p14:creationId xmlns:p14="http://schemas.microsoft.com/office/powerpoint/2010/main" val="127755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Nombres de dominio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797020"/>
            <a:ext cx="10639685" cy="4810666"/>
          </a:xfrm>
        </p:spPr>
        <p:txBody>
          <a:bodyPr/>
          <a:lstStyle/>
          <a:p>
            <a:r>
              <a:rPr lang="es-MX" sz="2000" dirty="0"/>
              <a:t>Un nombre de dominio es un conjunto ordenado de etiquetas o cadenas de caracteres:  </a:t>
            </a:r>
            <a:r>
              <a:rPr lang="es-MX" sz="2000" dirty="0">
                <a:hlinkClick r:id="rId3"/>
              </a:rPr>
              <a:t>www.example.co.uk</a:t>
            </a:r>
          </a:p>
          <a:p>
            <a:pPr lvl="1"/>
            <a:r>
              <a:rPr lang="es-MX" sz="2000" dirty="0"/>
              <a:t>El dominio de alto nivel (TLD) es la etiqueta situada más a la derecha: “uk”</a:t>
            </a:r>
          </a:p>
          <a:p>
            <a:pPr lvl="1"/>
            <a:r>
              <a:rPr lang="es-MX" sz="2000" dirty="0"/>
              <a:t>Dominio de segundo nivel: “co”</a:t>
            </a:r>
          </a:p>
          <a:p>
            <a:pPr lvl="1"/>
            <a:r>
              <a:rPr lang="es-MX" sz="2000" dirty="0"/>
              <a:t>Dominio de tercer nivel: “example”</a:t>
            </a:r>
          </a:p>
          <a:p>
            <a:r>
              <a:rPr lang="es-MX" sz="2000" dirty="0"/>
              <a:t>Inicialmente, los TLD solo tenían dos o tres caracteres (por ejemplo, </a:t>
            </a:r>
            <a:r>
              <a:rPr lang="es-MX" sz="2000" dirty="0">
                <a:solidFill>
                  <a:schemeClr val="accent1"/>
                </a:solidFill>
              </a:rPr>
              <a:t>.ca, .com</a:t>
            </a:r>
            <a:r>
              <a:rPr lang="es-MX" sz="2000" dirty="0"/>
              <a:t>)</a:t>
            </a:r>
          </a:p>
          <a:p>
            <a:r>
              <a:rPr lang="es-MX" sz="2000" dirty="0"/>
              <a:t>Ahora los TLD pueden ser cadenas de caracteres más largas (por ejemplo, </a:t>
            </a:r>
            <a:r>
              <a:rPr lang="es-MX" sz="2000" dirty="0">
                <a:solidFill>
                  <a:schemeClr val="accent1"/>
                </a:solidFill>
              </a:rPr>
              <a:t>.info, .google, .engineering</a:t>
            </a:r>
            <a:r>
              <a:rPr lang="es-MX" sz="2000" dirty="0"/>
              <a:t>)</a:t>
            </a:r>
          </a:p>
          <a:p>
            <a:r>
              <a:rPr lang="es-MX" sz="2000" dirty="0"/>
              <a:t>Los TLD delegados en la </a:t>
            </a:r>
            <a:r>
              <a:rPr lang="es-MX" sz="2000" dirty="0">
                <a:hlinkClick r:id="rId4"/>
              </a:rPr>
              <a:t>zona raíz</a:t>
            </a:r>
            <a:r>
              <a:rPr lang="es-MX" sz="2000" dirty="0"/>
              <a:t> pueden cambiar con el tiempo, por lo que una lista fija puede quedar obsoleta</a:t>
            </a:r>
          </a:p>
          <a:p>
            <a:r>
              <a:rPr lang="es-MX" sz="2000" dirty="0"/>
              <a:t>Cada etiqueta tiene 63 octetos</a:t>
            </a:r>
          </a:p>
          <a:p>
            <a:r>
              <a:rPr lang="es-MX" sz="2000" dirty="0">
                <a:solidFill>
                  <a:schemeClr val="tx1"/>
                </a:solidFill>
              </a:rPr>
              <a:t>La longitud total del nombre de dominio no puede ser superior a 255 (separadores incluidos)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Nombres de Dominio Internacionalizados (IDN)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0625" y="689446"/>
            <a:ext cx="11724186" cy="4810666"/>
          </a:xfrm>
        </p:spPr>
        <p:txBody>
          <a:bodyPr/>
          <a:lstStyle/>
          <a:p>
            <a:r>
              <a:rPr lang="es-MX" sz="2000" dirty="0"/>
              <a:t>Los nombres de dominio también pueden internacionalizarse cuando una de las etiquetas contiene al menos un carácter no ASCII</a:t>
            </a:r>
          </a:p>
          <a:p>
            <a:pPr lvl="1"/>
            <a:r>
              <a:rPr lang="es-MX" sz="2000" dirty="0"/>
              <a:t>Por ejemplo:</a:t>
            </a:r>
            <a:r>
              <a:rPr lang="es-MX" sz="2000" dirty="0">
                <a:hlinkClick r:id="rId3"/>
              </a:rPr>
              <a:t>www.exâmple.ca</a:t>
            </a:r>
            <a:r>
              <a:rPr lang="es-MX" sz="2000" dirty="0">
                <a:solidFill>
                  <a:schemeClr val="accent1"/>
                </a:solidFill>
              </a:rPr>
              <a:t>, 普遍接受-测试.世界., صحة.مصر,</a:t>
            </a:r>
            <a:r>
              <a:rPr lang="es-MX" sz="2000" dirty="0"/>
              <a:t> ทัวร์เที่ยวไทย.ไทย</a:t>
            </a:r>
          </a:p>
          <a:p>
            <a:r>
              <a:rPr lang="es-MX" sz="2000" dirty="0"/>
              <a:t>Existen dos formas equivalentes de etiquetas de dominios de IDN: Etiqueta-U y Etiqueta-A</a:t>
            </a:r>
          </a:p>
          <a:p>
            <a:pPr lvl="1"/>
            <a:r>
              <a:rPr lang="es-MX" sz="2000" dirty="0"/>
              <a:t>Los usuarios humanos utilizan la versión de IDN denominada Etiqueta-U (que utiliza el formato UTF-8):</a:t>
            </a:r>
            <a:r>
              <a:rPr lang="es-MX" sz="2000" dirty="0">
                <a:solidFill>
                  <a:schemeClr val="accent1"/>
                </a:solidFill>
              </a:rPr>
              <a:t>exâmple </a:t>
            </a:r>
          </a:p>
          <a:p>
            <a:pPr lvl="1"/>
            <a:r>
              <a:rPr lang="es-MX" sz="2000" dirty="0"/>
              <a:t>El DNS utiliza un equivalente ASCII denominado Etiqueta-A: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sz="2000" dirty="0"/>
              <a:t>Tomar la entrada del usuario, normalizarla y compararla con IDNA2008 para formar la Etiqueta-U del IDN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sz="2000" dirty="0"/>
              <a:t>Convertir Etiqueta-U a Punycode (con RFC3492)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sz="2000" dirty="0"/>
              <a:t>Agregar el prefijo "xn--" para identificar la cadena de caracteres ASCII como una </a:t>
            </a:r>
            <a:br>
              <a:rPr lang="es-MX" sz="2000" dirty="0"/>
            </a:br>
            <a:r>
              <a:rPr lang="es-MX" sz="2000" dirty="0"/>
              <a:t>Etiqueta-A del IDN.</a:t>
            </a: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/>
                </a:solidFill>
              </a:rPr>
              <a:t>exâmple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tx1"/>
                </a:solidFill>
              </a:rPr>
              <a:t>=&gt; </a:t>
            </a:r>
            <a:r>
              <a:rPr lang="es-MX" sz="2000" dirty="0">
                <a:solidFill>
                  <a:schemeClr val="accent1"/>
                </a:solidFill>
              </a:rPr>
              <a:t>exmple-xta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tx1"/>
                </a:solidFill>
              </a:rPr>
              <a:t>=&gt;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accent1"/>
                </a:solidFill>
              </a:rPr>
              <a:t>xn--exmple-xta</a:t>
            </a: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/>
                </a:solidFill>
              </a:rPr>
              <a:t>普遍接受-测试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tx1"/>
                </a:solidFill>
              </a:rPr>
              <a:t>=&gt;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accent1"/>
                </a:solidFill>
              </a:rPr>
              <a:t>--f38am99bqvcd5liy1cxsg </a:t>
            </a:r>
            <a:r>
              <a:rPr lang="es-MX" sz="2000" dirty="0">
                <a:solidFill>
                  <a:schemeClr val="tx1"/>
                </a:solidFill>
              </a:rPr>
              <a:t>=&gt;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accent1"/>
                </a:solidFill>
              </a:rPr>
              <a:t>xn----f38am99bqvcd5liy1cxsg </a:t>
            </a:r>
          </a:p>
          <a:p>
            <a:r>
              <a:rPr lang="es-MX" sz="2000" dirty="0"/>
              <a:t>La mayoría de los sistemas deberían utilizar Etiquetas-U, especialmente las bases de datos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92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Convertir Etiqueta-U </a:t>
            </a:r>
            <a:r>
              <a:rPr lang="es-MX">
                <a:sym typeface="Wingdings" pitchFamily="2" charset="2"/>
              </a:rPr>
              <a:t></a:t>
            </a:r>
            <a:r>
              <a:rPr lang="es-MX"/>
              <a:t> Etiqueta-A: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7AAA5-013F-B6D9-11DB-DD77D5120AF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348336" y="1031212"/>
            <a:ext cx="11787201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idna.decode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00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Convertir Etiqueta-U </a:t>
            </a:r>
            <a:r>
              <a:rPr lang="es-MX">
                <a:sym typeface="Wingdings" pitchFamily="2" charset="2"/>
              </a:rPr>
              <a:t></a:t>
            </a:r>
            <a:r>
              <a:rPr lang="es-MX"/>
              <a:t> Etiqueta-A: Java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es-MX" sz="2000"/>
              <a:t>Componentes Internacionales para Unicode (ICU)</a:t>
            </a:r>
          </a:p>
          <a:p>
            <a:r>
              <a:rPr lang="es-MX" sz="2000"/>
              <a:t>La biblioteca estándar de oro para Unicode, fue desarrollada por IBM y ahora es gestionada por Unicode en sincronía con los estándares Unicode.</a:t>
            </a:r>
          </a:p>
          <a:p>
            <a:pPr lvl="1"/>
            <a:r>
              <a:rPr lang="es-MX" sz="2000"/>
              <a:t>La conversión de IDNA se basa en Unicode </a:t>
            </a:r>
            <a:r>
              <a:rPr lang="es-MX" sz="2000">
                <a:hlinkClick r:id="rId3"/>
              </a:rPr>
              <a:t>UTS46</a:t>
            </a:r>
            <a:r>
              <a:rPr lang="es-MX" sz="2000"/>
              <a:t>, que admite la transición de IDNA2003 a IDNA2008. Sin embargo, es posible configurarlo para que no admita la transición (recomendado).</a:t>
            </a:r>
          </a:p>
          <a:p>
            <a:pPr lvl="1"/>
            <a:r>
              <a:rPr lang="es-MX" sz="2000"/>
              <a:t>La conversión de IDNA incluye la normalización según IDNA (¡bien!)</a:t>
            </a:r>
          </a:p>
          <a:p>
            <a:pPr lvl="1"/>
            <a:r>
              <a:rPr lang="es-MX" sz="2000"/>
              <a:t>Comprobar si hay errores en la conversión mediante info.hasErrors()</a:t>
            </a:r>
          </a:p>
          <a:p>
            <a:pPr lvl="1"/>
            <a:r>
              <a:rPr lang="es-MX" sz="2000"/>
              <a:t>Para los IDN, configurar las opciones para restringir la validación y uso a IDNA2008</a:t>
            </a:r>
          </a:p>
          <a:p>
            <a:pPr lvl="1"/>
            <a:r>
              <a:rPr lang="es-MX" sz="2000"/>
              <a:t>Los métodos estáticos implementan IDNA2003, y los métodos no estáticos implementan IDNA2008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" y="48278"/>
            <a:ext cx="11206768" cy="434888"/>
          </a:xfrm>
        </p:spPr>
        <p:txBody>
          <a:bodyPr>
            <a:noAutofit/>
          </a:bodyPr>
          <a:lstStyle/>
          <a:p>
            <a:r>
              <a:rPr lang="es-MX" sz="2150" dirty="0"/>
              <a:t>Aceptación Universal de nombres de dominio y direcciones de correo electrónico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A36FDA-29B9-254C-8975-5ABB15D41994}"/>
              </a:ext>
            </a:extLst>
          </p:cNvPr>
          <p:cNvSpPr/>
          <p:nvPr/>
        </p:nvSpPr>
        <p:spPr>
          <a:xfrm>
            <a:off x="926617" y="2150772"/>
            <a:ext cx="10327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>
                <a:cs typeface="Arial" panose="020B0604020202020204" pitchFamily="34" charset="0"/>
              </a:rPr>
              <a:t>Objetivo</a:t>
            </a:r>
          </a:p>
          <a:p>
            <a:pPr algn="ctr"/>
            <a:r>
              <a:rPr lang="es-MX" sz="2400">
                <a:cs typeface="Arial" panose="020B0604020202020204" pitchFamily="34" charset="0"/>
              </a:rPr>
              <a:t>Que todos los nombres de dominio y direcciones de correo electrónico funcionen en todas las aplicaciones de software.</a:t>
            </a:r>
          </a:p>
          <a:p>
            <a:pPr algn="ctr"/>
            <a:endParaRPr lang="en-US" sz="2400" b="1" dirty="0">
              <a:cs typeface="Arial" panose="020B0604020202020204" pitchFamily="34" charset="0"/>
            </a:endParaRPr>
          </a:p>
          <a:p>
            <a:pPr algn="ctr"/>
            <a:endParaRPr lang="en-US" sz="2400" b="1" dirty="0">
              <a:cs typeface="Arial" panose="020B0604020202020204" pitchFamily="34" charset="0"/>
            </a:endParaRPr>
          </a:p>
          <a:p>
            <a:pPr algn="ctr"/>
            <a:r>
              <a:rPr lang="es-MX" sz="2400" b="1">
                <a:cs typeface="Arial" panose="020B0604020202020204" pitchFamily="34" charset="0"/>
              </a:rPr>
              <a:t>Impacto</a:t>
            </a:r>
          </a:p>
          <a:p>
            <a:pPr algn="ctr">
              <a:buSzPct val="75000"/>
            </a:pPr>
            <a:r>
              <a:rPr lang="es-MX" sz="2400">
                <a:cs typeface="Arial" panose="020B0604020202020204" pitchFamily="34" charset="0"/>
              </a:rPr>
              <a:t>Promover la elección del consumidor, mejorar la competencia y proporcionar un acceso más amplio a los usuarios finales.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1B50C-EDBD-8641-99F1-BC6C9BFB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Convertir Etiqueta-U </a:t>
            </a:r>
            <a:r>
              <a:rPr lang="es-MX">
                <a:sym typeface="Wingdings" pitchFamily="2" charset="2"/>
              </a:rPr>
              <a:t></a:t>
            </a:r>
            <a:r>
              <a:rPr lang="es-MX"/>
              <a:t> Etiqueta-A: Java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2024FB-8272-313B-9CCB-FE679A9DB6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799" y="748359"/>
            <a:ext cx="11909284" cy="53037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2075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Convertir Etiqueta-U </a:t>
            </a:r>
            <a:r>
              <a:rPr lang="es-MX">
                <a:sym typeface="Wingdings" pitchFamily="2" charset="2"/>
              </a:rPr>
              <a:t></a:t>
            </a:r>
            <a:r>
              <a:rPr lang="es-MX"/>
              <a:t> Etiqueta-A: Java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9665AA-6EA6-012E-BE94-C79DE30A9F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159" y="750347"/>
            <a:ext cx="11748654" cy="57218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convertALabeltoULabel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IDNA.NONTRANSITIONAL_TO_UNICODE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idnaInstance.nameToUnicode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0648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/>
              <a:t>Validación del nombre de dominio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2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Validar un nombre de dominio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es-MX"/>
              <a:t>Validación de sintaxis:</a:t>
            </a:r>
          </a:p>
          <a:p>
            <a:pPr lvl="1"/>
            <a:r>
              <a:rPr lang="es-MX"/>
              <a:t>ASCII: RFC1035</a:t>
            </a:r>
          </a:p>
          <a:p>
            <a:pPr lvl="2"/>
            <a:r>
              <a:rPr lang="es-MX"/>
              <a:t>Compuesto por letras, dígitos y guion</a:t>
            </a:r>
          </a:p>
          <a:p>
            <a:pPr lvl="2"/>
            <a:r>
              <a:rPr lang="es-MX"/>
              <a:t>La longitud máxima es de 255 octetos con cada etiqueta de hasta 63 octetos</a:t>
            </a:r>
          </a:p>
          <a:p>
            <a:pPr lvl="1"/>
            <a:r>
              <a:rPr lang="es-MX"/>
              <a:t>IDN: IDNA2008 (RFC 5890-5894)</a:t>
            </a:r>
          </a:p>
          <a:p>
            <a:pPr lvl="2"/>
            <a:r>
              <a:rPr lang="es-MX"/>
              <a:t>Etiquetas-A válidas</a:t>
            </a:r>
          </a:p>
          <a:p>
            <a:pPr lvl="2"/>
            <a:r>
              <a:rPr lang="es-MX"/>
              <a:t>Etiquetas-U válidas</a:t>
            </a:r>
          </a:p>
          <a:p>
            <a:r>
              <a:rPr lang="es-MX"/>
              <a:t>Tres formas de validar un nombre de dominio:</a:t>
            </a:r>
          </a:p>
          <a:p>
            <a:pPr lvl="1"/>
            <a:r>
              <a:rPr lang="es-MX"/>
              <a:t>Validar solo sintaxis</a:t>
            </a:r>
          </a:p>
          <a:p>
            <a:pPr lvl="1"/>
            <a:r>
              <a:rPr lang="es-MX"/>
              <a:t>Comprobar que el TLD es válido y comprobar la sintaxis del resto</a:t>
            </a:r>
          </a:p>
          <a:p>
            <a:pPr lvl="2"/>
            <a:r>
              <a:rPr lang="es-MX"/>
              <a:t>Comprobar la validez del TLD es sorprendentemente complicado</a:t>
            </a:r>
          </a:p>
          <a:p>
            <a:pPr lvl="1"/>
            <a:r>
              <a:rPr lang="es-MX"/>
              <a:t>Comprobar la existencia mediante una búsqueda del DNS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0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Validación de un nombre de dominio de alto nivel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es-MX" sz="2000"/>
              <a:t>Para validar los nombres de dominio de alto nivel se necesita una lista.</a:t>
            </a:r>
          </a:p>
          <a:p>
            <a:r>
              <a:rPr lang="es-MX" sz="2000"/>
              <a:t>Utilizar una lista estática es una mala idea.</a:t>
            </a:r>
          </a:p>
          <a:p>
            <a:pPr lvl="1"/>
            <a:r>
              <a:rPr lang="es-MX" sz="2000"/>
              <a:t>Una gran empresa de telefonía móvil olvidó actualizar su lista durante varios años.</a:t>
            </a:r>
          </a:p>
          <a:p>
            <a:r>
              <a:rPr lang="es-MX" sz="2000"/>
              <a:t>La descarga desde la IANA al arrancar el servidor proporciona listas actualizadas, pero hace que el arranque del servidor dependa de la conectividad con la IANA.</a:t>
            </a:r>
          </a:p>
          <a:p>
            <a:r>
              <a:rPr lang="es-MX" sz="2000"/>
              <a:t>Las actualizaciones semanales automáticas son una alternativa, pero quizá compleja.</a:t>
            </a:r>
          </a:p>
          <a:p>
            <a:r>
              <a:rPr lang="es-MX" sz="2000"/>
              <a:t>El uso de bibliotecas de terceros que se actualizan a menudo también es una alternativa.</a:t>
            </a:r>
          </a:p>
          <a:p>
            <a:pPr lvl="1"/>
            <a:r>
              <a:rPr lang="es-MX" sz="2000"/>
              <a:t>Existen bibliotecas llamadas 'publicsuffix' o similares en muchos lenguajes.</a:t>
            </a:r>
          </a:p>
          <a:p>
            <a:pPr lvl="1"/>
            <a:r>
              <a:rPr lang="es-MX" sz="2000"/>
              <a:t>En Java/Kotlin, el conjunto de herramientas Guava de Google tiene una funcionalidad útil.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2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Validación de TLD -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DA0BBE-363C-2494-D4AB-E9D16633CB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15988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 Download the list of TLDs on ICANN website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String[]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IANA_TLD_LIST_URL = "https://data.iana.org/TLD/tlds-alpha-by-domain.txt";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new URL(IANA_TLD_LIST_URL).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byte[]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byte[1024];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int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while ((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1024)) != -1)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out.append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String(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handle exception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out.toString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().split("\n"))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.filter(s -&gt; !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s.startsWith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.map(String::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).distinct().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(String[]::new);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2685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Validación de dominios -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BDA0F9-1715-544F-C294-EAB8727DA0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69775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public static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domain,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List&lt;Item&gt; domains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domain;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domain.contains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domain.substring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domain.lastIndexOf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 + 1);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Convert TLD to A-Label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if there is an error, do nothing, validator will fail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!="")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new String[]{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DomainValidator.getInstance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domains);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756035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Validar nombre de dominio: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7C5A-C1CC-93B3-3C55-9399406CDC6D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11264" y="653156"/>
            <a:ext cx="1204047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55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Validar nombre de dominio: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283731-5184-B60B-D5E4-223806E063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48145"/>
            <a:ext cx="11724187" cy="528984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isValidDomain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91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/>
              <a:t>Resolución de nombre de dominio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Categorías de nombres de dominio y direcciones de correo electrónico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es-MX" sz="2000" dirty="0"/>
              <a:t>Ahora, es posible tener nombres de dominio y direcciones de correo electrónico en los idiomas locales mediante el uso de UTF-8</a:t>
            </a:r>
          </a:p>
          <a:p>
            <a:pPr lvl="1"/>
            <a:r>
              <a:rPr lang="es-MX" sz="2000" dirty="0"/>
              <a:t>Nombres de Dominio Internacionalizados (IDN) </a:t>
            </a:r>
          </a:p>
          <a:p>
            <a:pPr lvl="1"/>
            <a:r>
              <a:rPr lang="es-MX" sz="2000" dirty="0"/>
              <a:t>Internacionalización de las direcciones de correo electrónico (EAI)</a:t>
            </a:r>
          </a:p>
          <a:p>
            <a:pPr lvl="0"/>
            <a:r>
              <a:rPr lang="es-MX" sz="2000" dirty="0"/>
              <a:t>Nombres de dominio</a:t>
            </a:r>
          </a:p>
          <a:p>
            <a:pPr lvl="1"/>
            <a:r>
              <a:rPr lang="es-MX" sz="2000" dirty="0"/>
              <a:t>Nombres de dominio de alto nivel </a:t>
            </a:r>
            <a:r>
              <a:rPr lang="es-MX" sz="2000" b="1" dirty="0"/>
              <a:t>más nuevos</a:t>
            </a:r>
            <a:r>
              <a:rPr lang="es-MX" sz="2000" dirty="0"/>
              <a:t>:				ejemplo.</a:t>
            </a:r>
            <a:r>
              <a:rPr lang="es-MX" sz="2000" dirty="0">
                <a:solidFill>
                  <a:srgbClr val="FF0000"/>
                </a:solidFill>
              </a:rPr>
              <a:t>sky</a:t>
            </a:r>
          </a:p>
          <a:p>
            <a:pPr lvl="1"/>
            <a:r>
              <a:rPr lang="es-MX" sz="2000" dirty="0"/>
              <a:t>Nombres de dominio de alto nivel </a:t>
            </a:r>
            <a:r>
              <a:rPr lang="es-MX" sz="2000" b="1" dirty="0"/>
              <a:t>más largos</a:t>
            </a:r>
            <a:r>
              <a:rPr lang="es-MX" sz="2000" dirty="0"/>
              <a:t>:				ejemplo.</a:t>
            </a:r>
            <a:r>
              <a:rPr lang="es-MX" sz="2000" dirty="0">
                <a:solidFill>
                  <a:srgbClr val="FF0000"/>
                </a:solidFill>
              </a:rPr>
              <a:t>abudhabi</a:t>
            </a:r>
          </a:p>
          <a:p>
            <a:pPr lvl="1"/>
            <a:r>
              <a:rPr lang="es-MX" sz="2000" dirty="0"/>
              <a:t>Nombres de Dominio </a:t>
            </a:r>
            <a:r>
              <a:rPr lang="es-MX" sz="2000" b="1" dirty="0"/>
              <a:t>Internacionalizados</a:t>
            </a:r>
            <a:r>
              <a:rPr lang="es-MX" sz="2000" dirty="0"/>
              <a:t>:					</a:t>
            </a:r>
            <a:r>
              <a:rPr lang="es-MX" dirty="0">
                <a:solidFill>
                  <a:srgbClr val="FF0000"/>
                </a:solidFill>
              </a:rPr>
              <a:t>普遍接受-测试.世界</a:t>
            </a:r>
          </a:p>
          <a:p>
            <a:pPr lvl="0"/>
            <a:r>
              <a:rPr lang="es-MX" sz="2000" dirty="0"/>
              <a:t>Direcciones de correo electrónico internacionalizadas (EAI)</a:t>
            </a:r>
          </a:p>
          <a:p>
            <a:pPr lvl="1"/>
            <a:r>
              <a:rPr lang="es-MX" sz="2000" dirty="0"/>
              <a:t>ASCII@IDN													marc@</a:t>
            </a:r>
            <a:r>
              <a:rPr lang="es-MX" sz="2000" dirty="0">
                <a:solidFill>
                  <a:srgbClr val="FF0000"/>
                </a:solidFill>
              </a:rPr>
              <a:t>société</a:t>
            </a:r>
            <a:r>
              <a:rPr lang="es-MX" sz="2000" dirty="0"/>
              <a:t>.org</a:t>
            </a:r>
          </a:p>
          <a:p>
            <a:pPr lvl="1"/>
            <a:r>
              <a:rPr lang="es-MX" sz="2000" dirty="0"/>
              <a:t>UTF8@ASCII												</a:t>
            </a:r>
            <a:r>
              <a:rPr lang="es-MX" sz="2000" dirty="0">
                <a:solidFill>
                  <a:srgbClr val="FF0000"/>
                </a:solidFill>
              </a:rPr>
              <a:t>ईमेल</a:t>
            </a:r>
            <a:r>
              <a:rPr lang="es-MX" sz="2000" dirty="0"/>
              <a:t>@example.com</a:t>
            </a:r>
          </a:p>
          <a:p>
            <a:pPr lvl="1"/>
            <a:r>
              <a:rPr lang="es-MX" sz="2000" dirty="0"/>
              <a:t>UTF8@IDN													</a:t>
            </a:r>
            <a:r>
              <a:rPr lang="es-MX" sz="2000" dirty="0">
                <a:solidFill>
                  <a:srgbClr val="FF0000"/>
                </a:solidFill>
              </a:rPr>
              <a:t>测试@普遍接受-测试.世界</a:t>
            </a:r>
          </a:p>
          <a:p>
            <a:pPr lvl="1"/>
            <a:r>
              <a:rPr lang="es-MX" sz="2000" dirty="0"/>
              <a:t>UTF8@IDN; códigos de escritura de derecha a izquierda		</a:t>
            </a:r>
            <a:r>
              <a:rPr lang="es-MX" sz="2000" dirty="0">
                <a:solidFill>
                  <a:srgbClr val="FF0000"/>
                </a:solidFill>
              </a:rPr>
              <a:t>موقع.مثال@میل-ای</a:t>
            </a:r>
            <a:r>
              <a:rPr lang="es-MX" sz="2000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Resolución de nombre de dominio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044394"/>
            <a:ext cx="10543117" cy="5051357"/>
          </a:xfrm>
        </p:spPr>
        <p:txBody>
          <a:bodyPr/>
          <a:lstStyle/>
          <a:p>
            <a:r>
              <a:rPr lang="es-MX" sz="2000" dirty="0"/>
              <a:t>Después de la validación, un software podría utilizar el identificador de nombre de dominio como:</a:t>
            </a:r>
          </a:p>
          <a:p>
            <a:pPr lvl="1"/>
            <a:r>
              <a:rPr lang="es-MX" sz="2000" dirty="0"/>
              <a:t>Un nombre de dominio a resolver en el DNS</a:t>
            </a:r>
          </a:p>
          <a:p>
            <a:r>
              <a:rPr lang="es-MX" sz="2000" dirty="0"/>
              <a:t>La forma tradicional de hacer la resolución de nombres de host y la resolución de sockets no se puede utilizar para los IDN</a:t>
            </a:r>
          </a:p>
          <a:p>
            <a:r>
              <a:rPr lang="es-MX" sz="2000" dirty="0"/>
              <a:t>Los lenguajes de programación varían; algunos se han actualizado</a:t>
            </a:r>
          </a:p>
          <a:p>
            <a:pPr lvl="1"/>
            <a:r>
              <a:rPr lang="es-MX" sz="2000" dirty="0"/>
              <a:t>En general, Java permite usar Etiquetas-U libremente</a:t>
            </a:r>
          </a:p>
          <a:p>
            <a:pPr lvl="1"/>
            <a:r>
              <a:rPr lang="es-MX" sz="2000" dirty="0"/>
              <a:t>C++ no lo permite</a:t>
            </a:r>
          </a:p>
          <a:p>
            <a:r>
              <a:rPr lang="es-MX" sz="2000" dirty="0"/>
              <a:t>Es posible que tengamos que hacer lo siguiente: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000" dirty="0"/>
              <a:t>Tomar la entrada del usuario y normalizarla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000" dirty="0"/>
              <a:t>Convertir Etiqueta-U a Etiqueta-A (IDNA2008)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000" dirty="0"/>
              <a:t>Utilizar la Etiqueta-A para la resolución del nombre de host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2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Resolución de nombre de dominio –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690DD-4C3E-BF70-C562-114B2966EA28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586270" y="853724"/>
            <a:ext cx="10937610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 form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#get IP address of the domain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socket.gethostbyname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(ex)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51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Resolución de nombre de dominio –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6616" y="895256"/>
            <a:ext cx="10543117" cy="5051357"/>
          </a:xfrm>
        </p:spPr>
        <p:txBody>
          <a:bodyPr/>
          <a:lstStyle/>
          <a:p>
            <a:r>
              <a:rPr lang="es-MX" sz="2000" dirty="0">
                <a:cs typeface="Courier New" panose="02070309020205020404" pitchFamily="49" charset="0"/>
              </a:rPr>
              <a:t>La normalización y la conversión de Etiqueta-U a Etiqueta-A es la misma que se ha explicado anteriormente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java.net.InetAddress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ad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InetAddress.getByName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ad.getHostAddress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// returns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for domain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 (Exception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(ex); //Unknown host exception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4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Almacenamiento de nombres de dominio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936814"/>
            <a:ext cx="10543117" cy="5051357"/>
          </a:xfrm>
        </p:spPr>
        <p:txBody>
          <a:bodyPr/>
          <a:lstStyle/>
          <a:p>
            <a:r>
              <a:rPr lang="es-MX" sz="2000" dirty="0"/>
              <a:t>Debemos asegurarnos de que la base de datos admita UTF-8 y configurarla</a:t>
            </a:r>
          </a:p>
          <a:p>
            <a:r>
              <a:rPr lang="es-MX" sz="2000" dirty="0"/>
              <a:t>SQL, p. ej., MySQL, Oracle, Microsoft SQL Server</a:t>
            </a:r>
          </a:p>
          <a:p>
            <a:pPr lvl="1"/>
            <a:r>
              <a:rPr lang="es-MX" sz="2000" dirty="0"/>
              <a:t>Configurar los nombres de dominio con un máximo de: 255 octetos, 63 octetos por etiqueta</a:t>
            </a:r>
          </a:p>
          <a:p>
            <a:pPr lvl="2"/>
            <a:r>
              <a:rPr lang="es-MX" sz="2000" dirty="0"/>
              <a:t>En UTF-8 nativo, longitud variable</a:t>
            </a:r>
          </a:p>
          <a:p>
            <a:pPr lvl="1"/>
            <a:r>
              <a:rPr lang="es-MX" sz="2000" dirty="0"/>
              <a:t>Recomendación de utilizar columnas de cadenas de caracteres de longitud variable</a:t>
            </a:r>
          </a:p>
          <a:p>
            <a:pPr lvl="1"/>
            <a:r>
              <a:rPr lang="es-MX" sz="2000" dirty="0"/>
              <a:t>Considerar/verificar el controlador/herramienta de asignación relacional de objetos (ORM) si está utilizando</a:t>
            </a:r>
          </a:p>
          <a:p>
            <a:r>
              <a:rPr lang="es-MX" sz="2000" dirty="0"/>
              <a:t>noSQL, p. ej., MongoDB, CouchDB, Cassandra, HBase, Redis, Riak, Neo4J</a:t>
            </a:r>
          </a:p>
          <a:p>
            <a:pPr lvl="1"/>
            <a:r>
              <a:rPr lang="es-MX" sz="2000" dirty="0"/>
              <a:t>Ya en UTF-8, longitud variable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Almacenar y recuperar Etiqueta-U o Etiqueta-A en un campo de forma consistente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También se puede almacenar Etiqueta-U y Etiqueta-A en campos separados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76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9333259" cy="1701535"/>
          </a:xfrm>
        </p:spPr>
        <p:txBody>
          <a:bodyPr/>
          <a:lstStyle/>
          <a:p>
            <a:r>
              <a:rPr lang="es-MX"/>
              <a:t>Internacionalización de las direcciones de correo electrónico (EAI)</a:t>
            </a:r>
          </a:p>
        </p:txBody>
      </p:sp>
    </p:spTree>
    <p:extLst>
      <p:ext uri="{BB962C8B-B14F-4D97-AF65-F5344CB8AC3E}">
        <p14:creationId xmlns:p14="http://schemas.microsoft.com/office/powerpoint/2010/main" val="939170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Correo electrónico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es-MX" sz="2000"/>
              <a:t>Sintaxis de las direcciones de correo electrónico:  </a:t>
            </a:r>
            <a:r>
              <a:rPr lang="es-MX" sz="2000">
                <a:solidFill>
                  <a:schemeClr val="accent1"/>
                </a:solidFill>
              </a:rPr>
              <a:t>nombreBuzon@nombreDominio</a:t>
            </a:r>
          </a:p>
          <a:p>
            <a:pPr lvl="1"/>
            <a:r>
              <a:rPr lang="es-MX" sz="2000"/>
              <a:t>El correo electrónico tiene un nombreBuzon</a:t>
            </a:r>
          </a:p>
          <a:p>
            <a:pPr lvl="1"/>
            <a:r>
              <a:rPr lang="es-MX" sz="2000"/>
              <a:t>El correo electrónico tiene un nombreDominio</a:t>
            </a:r>
          </a:p>
          <a:p>
            <a:pPr lvl="2"/>
            <a:r>
              <a:rPr lang="es-MX" sz="2000"/>
              <a:t>El nombreDominio puede ser ASCII o IDN</a:t>
            </a:r>
          </a:p>
          <a:p>
            <a:pPr lvl="2"/>
            <a:r>
              <a:rPr lang="es-MX" sz="2000"/>
              <a:t>Por ejemplo: </a:t>
            </a:r>
          </a:p>
          <a:p>
            <a:pPr lvl="3"/>
            <a:r>
              <a:rPr lang="es-MX" sz="2000" u="sng">
                <a:solidFill>
                  <a:schemeClr val="accent1"/>
                </a:solidFill>
                <a:hlinkClick r:id="rId3"/>
              </a:rPr>
              <a:t>myname@example</a:t>
            </a:r>
            <a:r>
              <a:rPr lang="es-MX" sz="2000">
                <a:solidFill>
                  <a:schemeClr val="accent1"/>
                </a:solidFill>
                <a:hlinkClick r:id="rId3"/>
              </a:rPr>
              <a:t>.org</a:t>
            </a:r>
          </a:p>
          <a:p>
            <a:pPr lvl="3"/>
            <a:r>
              <a:rPr lang="es-MX" sz="2000" u="sng">
                <a:solidFill>
                  <a:schemeClr val="accent1"/>
                </a:solidFill>
                <a:hlinkClick r:id="rId4"/>
              </a:rPr>
              <a:t>myname@xn--exmple-xta.ca</a:t>
            </a:r>
          </a:p>
          <a:p>
            <a:pPr lvl="3"/>
            <a:r>
              <a:rPr lang="es-MX" sz="2000" u="sng">
                <a:solidFill>
                  <a:schemeClr val="accent1"/>
                </a:solidFill>
              </a:rPr>
              <a:t>myname@exâmple.ca</a:t>
            </a:r>
          </a:p>
          <a:p>
            <a:pPr lvl="1"/>
            <a:r>
              <a:rPr lang="es-MX" sz="2000"/>
              <a:t>Si recibe correos electrónicos de otras personas, verá ambos …@exâmple... y …@xn--example-xta… en uso</a:t>
            </a:r>
          </a:p>
          <a:p>
            <a:pPr lvl="2"/>
            <a:r>
              <a:rPr lang="es-MX" sz="2000"/>
              <a:t>El primero es el que se utiliza más comúnmente</a:t>
            </a:r>
          </a:p>
          <a:p>
            <a:pPr lvl="1"/>
            <a:r>
              <a:rPr lang="es-MX" sz="2000"/>
              <a:t>exâmple@xn--example--xte... es válido y se utiliza, pero xn--…@xn--… </a:t>
            </a:r>
            <a:r>
              <a:rPr lang="es-MX" sz="2000" b="1"/>
              <a:t>no es válido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08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es-MX" sz="2000"/>
              <a:t>EAI tiene el nombreBuzon en Unicode (en formato UTF-8) </a:t>
            </a:r>
          </a:p>
          <a:p>
            <a:r>
              <a:rPr lang="es-MX" sz="2000"/>
              <a:t>El nombreDominio puede ser ASCII o IDN	</a:t>
            </a:r>
          </a:p>
          <a:p>
            <a:pPr lvl="1"/>
            <a:r>
              <a:rPr lang="es-MX" sz="2000"/>
              <a:t>Por ejemplo: </a:t>
            </a:r>
          </a:p>
          <a:p>
            <a:pPr lvl="2"/>
            <a:r>
              <a:rPr lang="es-MX" sz="2000">
                <a:solidFill>
                  <a:schemeClr val="accent1"/>
                </a:solidFill>
                <a:hlinkClick r:id="rId3"/>
              </a:rPr>
              <a:t>kévin@example.org</a:t>
            </a:r>
            <a:r>
              <a:rPr lang="es-MX" sz="2000"/>
              <a:t> </a:t>
            </a:r>
          </a:p>
          <a:p>
            <a:pPr lvl="2"/>
            <a:r>
              <a:rPr lang="es-MX" sz="2000">
                <a:solidFill>
                  <a:schemeClr val="accent1"/>
                </a:solidFill>
              </a:rPr>
              <a:t>すし@ xn--exmple-xta.ca</a:t>
            </a:r>
          </a:p>
          <a:p>
            <a:pPr lvl="2"/>
            <a:r>
              <a:rPr lang="es-MX" sz="2000">
                <a:solidFill>
                  <a:schemeClr val="accent1"/>
                </a:solidFill>
              </a:rPr>
              <a:t>すし@快手.游戏.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49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Forma de direcciones de correo electrónico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es-MX" sz="2000"/>
              <a:t>name@exâmple.ca y name@xn--exmple-xta.ca representan direcciones de correo electrónico equivalentes</a:t>
            </a:r>
          </a:p>
          <a:p>
            <a:r>
              <a:rPr lang="es-MX" sz="2000"/>
              <a:t>La aplicación debe ser capaz de tratar ambas formas como equivalentes</a:t>
            </a:r>
          </a:p>
          <a:p>
            <a:r>
              <a:rPr lang="es-MX" sz="2000"/>
              <a:t>Utilizar internamente la Etiqueta-A o la Etiqueta-U de forma consistente, pero no mezclar ambas</a:t>
            </a:r>
          </a:p>
          <a:p>
            <a:r>
              <a:rPr lang="es-MX" sz="2000"/>
              <a:t>Recomendación técnica: El procesamiento de backend debería utilizar:</a:t>
            </a:r>
          </a:p>
          <a:p>
            <a:pPr lvl="1"/>
            <a:r>
              <a:rPr lang="es-MX" sz="2000"/>
              <a:t>Etiqueta-A para software que utilice el protocolo a nivel de byte de SMTP o el DNS</a:t>
            </a:r>
          </a:p>
          <a:p>
            <a:pPr lvl="1"/>
            <a:r>
              <a:rPr lang="es-MX" sz="2000"/>
              <a:t>Etiqueta-U para la mayoría del software (por ejemplo, aplicaciones django/flask/rails/symfony normales)</a:t>
            </a:r>
          </a:p>
          <a:p>
            <a:r>
              <a:rPr lang="es-MX" sz="2000"/>
              <a:t>Verificar que la entrada funciona usando ambos formatos (o incluso el formato mixto)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5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048" y="82038"/>
            <a:ext cx="11337986" cy="450663"/>
          </a:xfrm>
        </p:spPr>
        <p:txBody>
          <a:bodyPr/>
          <a:lstStyle/>
          <a:p>
            <a:r>
              <a:rPr lang="es-MX" sz="2000" dirty="0"/>
              <a:t>Validación de correo electrónico: Expresiones regulares (Regex) en correos electrónicos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431823"/>
          </a:xfrm>
        </p:spPr>
        <p:txBody>
          <a:bodyPr/>
          <a:lstStyle/>
          <a:p>
            <a:r>
              <a:rPr lang="es-MX" sz="2000" dirty="0"/>
              <a:t>Básico: algo@algo</a:t>
            </a:r>
          </a:p>
          <a:p>
            <a:pPr lvl="1"/>
            <a:r>
              <a:rPr lang="es-MX" sz="2000" dirty="0">
                <a:solidFill>
                  <a:schemeClr val="accent1"/>
                </a:solidFill>
              </a:rPr>
              <a:t>^(.+)@(.+)$</a:t>
            </a:r>
          </a:p>
          <a:p>
            <a:r>
              <a:rPr lang="es-MX" sz="2000" dirty="0"/>
              <a:t>De</a:t>
            </a:r>
            <a:r>
              <a:rPr lang="es-MX" sz="2000" u="sng" dirty="0">
                <a:solidFill>
                  <a:schemeClr val="hlink"/>
                </a:solidFill>
                <a:hlinkClick r:id="rId2"/>
              </a:rPr>
              <a:t> owasp.org</a:t>
            </a:r>
            <a:r>
              <a:rPr lang="es-MX" sz="2000" dirty="0"/>
              <a:t> (seguridad):</a:t>
            </a:r>
          </a:p>
          <a:p>
            <a:pPr lvl="1"/>
            <a:r>
              <a:rPr lang="es-MX" sz="2000" dirty="0">
                <a:solidFill>
                  <a:schemeClr val="accent1"/>
                </a:solidFill>
              </a:rPr>
              <a:t>[^[a-zA-Z0-9_+&amp;*-]+(?:\.[a-zA-Z0-9_+&amp;*-]+)*@(?:[a-zA-Z0-9-]+\.)+[a-zA-Z]{2,7}$].</a:t>
            </a:r>
          </a:p>
          <a:p>
            <a:pPr lvl="2"/>
            <a:r>
              <a:rPr lang="es-MX" sz="2000" dirty="0"/>
              <a:t>No admite EAI, es decir, el nombre del buzón en UTF8 no está permitido: </a:t>
            </a:r>
            <a:r>
              <a:rPr lang="es-MX" sz="2000" dirty="0">
                <a:solidFill>
                  <a:schemeClr val="accent1"/>
                </a:solidFill>
              </a:rPr>
              <a:t>[a-zA-Z0-9_+&amp;*-]</a:t>
            </a:r>
          </a:p>
          <a:p>
            <a:pPr lvl="2"/>
            <a:r>
              <a:rPr lang="es-MX" sz="2000" dirty="0"/>
              <a:t>No admite TLD ASCII más largos de 7 caracteres: </a:t>
            </a:r>
            <a:r>
              <a:rPr lang="es-MX" sz="2000" dirty="0">
                <a:solidFill>
                  <a:schemeClr val="accent1"/>
                </a:solidFill>
              </a:rPr>
              <a:t>[a-zA-Z]{2,7}</a:t>
            </a:r>
          </a:p>
          <a:p>
            <a:pPr lvl="2"/>
            <a:r>
              <a:rPr lang="es-MX" sz="2000" dirty="0"/>
              <a:t>No admite Etiquetas-U en IDN TLD: </a:t>
            </a:r>
            <a:r>
              <a:rPr lang="es-MX" sz="2000" dirty="0">
                <a:solidFill>
                  <a:schemeClr val="accent1"/>
                </a:solidFill>
              </a:rPr>
              <a:t>[a-zA-Z]</a:t>
            </a:r>
          </a:p>
          <a:p>
            <a:pPr lvl="1"/>
            <a:r>
              <a:rPr lang="es-MX" sz="2000" dirty="0"/>
              <a:t>Pero OWASP es LA referencia en materia de seguridad</a:t>
            </a:r>
          </a:p>
          <a:p>
            <a:pPr lvl="2"/>
            <a:r>
              <a:rPr lang="es-MX" sz="2000" dirty="0"/>
              <a:t>Por lo tanto, puede acabar peleándose con su equipo de seguridad para usar una Regex compatible con Aceptación Universal en lugar del “estándar" de OWASP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84B53-9854-E445-80A1-0B2ED358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0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Expresiones regulares (Regex) en correos electrónicos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7087" y="1213088"/>
            <a:ext cx="10995572" cy="4787662"/>
          </a:xfrm>
        </p:spPr>
        <p:txBody>
          <a:bodyPr/>
          <a:lstStyle/>
          <a:p>
            <a:r>
              <a:rPr lang="es-MX" sz="2000" dirty="0"/>
              <a:t>Ejemplo de Regex sugerido en varios foros: ej.: </a:t>
            </a:r>
            <a:r>
              <a:rPr lang="es-MX" sz="2000" u="sng" dirty="0">
                <a:solidFill>
                  <a:schemeClr val="hlink"/>
                </a:solidFill>
                <a:hlinkClick r:id="rId2"/>
              </a:rPr>
              <a:t>Lista de propuestas</a:t>
            </a:r>
          </a:p>
          <a:p>
            <a:pPr lvl="1"/>
            <a:r>
              <a:rPr lang="es-MX" sz="2000" dirty="0"/>
              <a:t>^[A-Za-z0-9+_.-]+@(.+)$ </a:t>
            </a:r>
            <a:r>
              <a:rPr lang="es-MX" sz="2000" dirty="0">
                <a:solidFill>
                  <a:srgbClr val="FF0000"/>
                </a:solidFill>
              </a:rPr>
              <a:t>no admite UTF8 en el nombre del buzón</a:t>
            </a:r>
          </a:p>
          <a:p>
            <a:pPr lvl="1"/>
            <a:r>
              <a:rPr lang="es-MX" sz="2000" dirty="0"/>
              <a:t>^[a-zA-Z0-9_!#$%&amp;’*+/=?`{|}~^.-]+@[a-zA-Z0-9.-]+$ </a:t>
            </a:r>
            <a:r>
              <a:rPr lang="es-MX" sz="2000" dirty="0">
                <a:solidFill>
                  <a:srgbClr val="FF0000"/>
                </a:solidFill>
              </a:rPr>
              <a:t>no admite Etiquetas-U</a:t>
            </a:r>
          </a:p>
          <a:p>
            <a:pPr lvl="1"/>
            <a:r>
              <a:rPr lang="es-MX" sz="2000" dirty="0"/>
              <a:t>^[a-zA-Z0-9_!#$%&amp;’*+/=?`{|}~^-]+(?:\\.[a-zA-Z0-9_!#$%&amp;’*+/=?`{|}~^-]+)*@[a-zA-Z0-9-]+(?:\\.[a-zA-Z0-9-]+)*$ </a:t>
            </a:r>
            <a:r>
              <a:rPr lang="es-MX" sz="2000" dirty="0">
                <a:solidFill>
                  <a:srgbClr val="FF0000"/>
                </a:solidFill>
              </a:rPr>
              <a:t>no admite Etiquetas-U</a:t>
            </a:r>
          </a:p>
          <a:p>
            <a:pPr lvl="1"/>
            <a:r>
              <a:rPr lang="es-MX" sz="2000" dirty="0"/>
              <a:t>^[\\w!#$%&amp;’*+/=?`{|}~^-]+(?:\\.[\\w!#$%&amp;’*+/=?`{|}~^-]+)*@(?:[a-zA-Z0-9-]+\\.)+[a-zA-Z]{2,6}$ </a:t>
            </a:r>
            <a:r>
              <a:rPr lang="es-MX" sz="2000" dirty="0">
                <a:solidFill>
                  <a:srgbClr val="FF0000"/>
                </a:solidFill>
              </a:rPr>
              <a:t>tiene restricciones de longitud para los TLD entre 2 y 6 caracteres</a:t>
            </a:r>
          </a:p>
          <a:p>
            <a:r>
              <a:rPr lang="es-MX" sz="2000" dirty="0"/>
              <a:t>Se puede llegar a una Regex compatible con EAI-IDN usando varias características de puntos de código de Unicode</a:t>
            </a:r>
          </a:p>
          <a:p>
            <a:pPr lvl="1"/>
            <a:r>
              <a:rPr lang="es-MX" sz="2000" dirty="0"/>
              <a:t>¡Para los IDN sería como una reimplementación de las tablas de protocolo de IDNA en Regex!</a:t>
            </a:r>
          </a:p>
          <a:p>
            <a:r>
              <a:rPr lang="es-MX" sz="2000" dirty="0"/>
              <a:t>Dado que ambos lados de una EAI pueden tener UTF8, entonces una Regex para una EAI podría ser .*@.* que solo verifica la presencia del carácter '@’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253A1-5976-014A-94B1-D1727C52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46" y="84136"/>
            <a:ext cx="11157294" cy="434888"/>
          </a:xfrm>
        </p:spPr>
        <p:txBody>
          <a:bodyPr>
            <a:noAutofit/>
          </a:bodyPr>
          <a:lstStyle/>
          <a:p>
            <a:r>
              <a:rPr lang="es-MX" sz="2200" dirty="0"/>
              <a:t>Aceptación de direcciones de correo electrónico por sitios web a nivel mundial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4F12C-DAFE-EB4D-9411-CBF6FDA8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7F075B-FFDB-7C47-8083-54FD06FC4942}"/>
              </a:ext>
            </a:extLst>
          </p:cNvPr>
          <p:cNvSpPr/>
          <p:nvPr/>
        </p:nvSpPr>
        <p:spPr>
          <a:xfrm>
            <a:off x="5611903" y="835331"/>
            <a:ext cx="6398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cs typeface="Source Sans Pro"/>
              </a:rPr>
              <a:t>Para obtener mas inforcion, consulte </a:t>
            </a:r>
            <a:r>
              <a:rPr lang="es-MX" sz="2000" dirty="0">
                <a:cs typeface="Source Sans Pro"/>
                <a:hlinkClick r:id="rId4"/>
              </a:rPr>
              <a:t>UASG027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6B613E-48A5-2BD6-51A6-50438533FF22}"/>
              </a:ext>
            </a:extLst>
          </p:cNvPr>
          <p:cNvGraphicFramePr/>
          <p:nvPr/>
        </p:nvGraphicFramePr>
        <p:xfrm>
          <a:off x="623456" y="1536106"/>
          <a:ext cx="10954462" cy="477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8707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/>
              <a:t>Validar direcciones de correo electrónico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82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Validación de direcciones de correo electrónico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es-MX" sz="2000"/>
              <a:t>El correo electrónico tiene un nombreBuzon</a:t>
            </a:r>
          </a:p>
          <a:p>
            <a:r>
              <a:rPr lang="es-MX" sz="2000"/>
              <a:t>El correo electrónico tiene un nombreDominio</a:t>
            </a:r>
          </a:p>
          <a:p>
            <a:r>
              <a:rPr lang="es-MX" sz="2000">
                <a:solidFill>
                  <a:schemeClr val="tx1"/>
                </a:solidFill>
              </a:rPr>
              <a:t>La validación de nombreDominio es la misma que antes</a:t>
            </a:r>
          </a:p>
          <a:p>
            <a:r>
              <a:rPr lang="es-MX" sz="2000">
                <a:solidFill>
                  <a:schemeClr val="tx1"/>
                </a:solidFill>
              </a:rPr>
              <a:t>La validación de nombreBuzon requiere una cadena de caracteres UTF-8 válida</a:t>
            </a:r>
          </a:p>
          <a:p>
            <a:r>
              <a:rPr lang="es-MX" sz="2000">
                <a:solidFill>
                  <a:schemeClr val="tx1"/>
                </a:solidFill>
              </a:rPr>
              <a:t>El administrador local define la política para el nombreBuzon</a:t>
            </a:r>
          </a:p>
          <a:p>
            <a:pPr lvl="1"/>
            <a:r>
              <a:rPr lang="es-MX" sz="2000">
                <a:solidFill>
                  <a:schemeClr val="tx1"/>
                </a:solidFill>
              </a:rPr>
              <a:t>Politica de Gmail: </a:t>
            </a:r>
            <a:r>
              <a:rPr lang="es-MX" sz="2000">
                <a:solidFill>
                  <a:schemeClr val="tx1"/>
                </a:solidFill>
                <a:hlinkClick r:id="rId3"/>
              </a:rPr>
              <a:t>firstname.lastname@gmail.com</a:t>
            </a:r>
            <a:r>
              <a:rPr lang="es-MX" sz="2000">
                <a:solidFill>
                  <a:schemeClr val="tx1"/>
                </a:solidFill>
              </a:rPr>
              <a:t> equivale a </a:t>
            </a:r>
            <a:r>
              <a:rPr lang="es-MX" sz="2000">
                <a:solidFill>
                  <a:schemeClr val="tx1"/>
                </a:solidFill>
                <a:hlinkClick r:id="rId4"/>
              </a:rPr>
              <a:t>firstnamelastname@gmail.com</a:t>
            </a:r>
          </a:p>
          <a:p>
            <a:r>
              <a:rPr lang="es-MX" sz="2000">
                <a:solidFill>
                  <a:schemeClr val="tx1"/>
                </a:solidFill>
              </a:rPr>
              <a:t>Las pautas para nombreBuzon están disponibles en el </a:t>
            </a:r>
            <a:r>
              <a:rPr lang="es-MX" sz="2000">
                <a:solidFill>
                  <a:schemeClr val="tx1"/>
                </a:solidFill>
                <a:hlinkClick r:id="rId5"/>
              </a:rPr>
              <a:t>UASG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7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Validación de EAI -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F52ADD-1722-34F8-0698-76F403A828B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981332"/>
            <a:ext cx="11355740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email_validator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validate_email,EmailNotValidError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logging.getLogger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(__name__)</a:t>
            </a:r>
            <a:endParaRPr kumimoji="0" lang="en-US" altLang="en-PK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As part of process it performs DNS resolution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Normalizes email addresses automatically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Supports internationalized domain names 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address,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(validated)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logger.info(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EmailNotValidError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not a valid email address: {e}"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"Unexpected Exception"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3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Validación de EAI -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7609" y="773648"/>
            <a:ext cx="11044420" cy="4945577"/>
          </a:xfrm>
        </p:spPr>
        <p:txBody>
          <a:bodyPr/>
          <a:lstStyle/>
          <a:p>
            <a:r>
              <a:rPr lang="es-MX" sz="2000">
                <a:solidFill>
                  <a:schemeClr val="tx1"/>
                </a:solidFill>
              </a:rPr>
              <a:t>Apache Commons Validator:</a:t>
            </a:r>
          </a:p>
          <a:p>
            <a:pPr lvl="1"/>
            <a:r>
              <a:rPr lang="es-MX" sz="2000"/>
              <a:t>Tiene validadores de dominio y correo electrónico</a:t>
            </a:r>
          </a:p>
          <a:p>
            <a:pPr lvl="1"/>
            <a:r>
              <a:rPr lang="es-MX" sz="2000"/>
              <a:t>¡No utilizar, dado que se basa en una lista estática de TLD!</a:t>
            </a:r>
            <a:r>
              <a:rPr lang="es-MX" sz="2000">
                <a:solidFill>
                  <a:schemeClr val="tx1"/>
                </a:solidFill>
              </a:rPr>
              <a:t> </a:t>
            </a:r>
            <a:r>
              <a:rPr lang="es-MX" sz="2000">
                <a:solidFill>
                  <a:srgbClr val="FF0000"/>
                </a:solidFill>
              </a:rPr>
              <a:t>¡DESACTUALIZADA!</a:t>
            </a:r>
          </a:p>
          <a:p>
            <a:pPr marL="0" indent="0">
              <a:buNone/>
            </a:pPr>
            <a:r>
              <a:rPr lang="es-MX" sz="20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3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Validación de EAI -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7E9893-1E05-E07B-69FC-D33F0A14EE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87704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Normalizer2.getNFCInstance().normalize(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String[]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emailaddress.split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emailparts.length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==2){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false,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domainName,true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em.isValid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+"@"+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catch (Exception ex)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else{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0888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/>
              <a:t>Envío y recepción de correos electrónicos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Envío y recepción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1365" y="651027"/>
            <a:ext cx="11815481" cy="5463180"/>
          </a:xfrm>
        </p:spPr>
        <p:txBody>
          <a:bodyPr/>
          <a:lstStyle/>
          <a:p>
            <a:r>
              <a:rPr lang="es-MX" sz="1950" dirty="0">
                <a:solidFill>
                  <a:schemeClr val="tx1"/>
                </a:solidFill>
              </a:rPr>
              <a:t>Necesitamos poder enviar a cualquiera de las dos formas:</a:t>
            </a:r>
          </a:p>
          <a:p>
            <a:pPr lvl="1"/>
            <a:r>
              <a:rPr lang="es-MX" sz="1950" dirty="0">
                <a:solidFill>
                  <a:schemeClr val="tx1"/>
                </a:solidFill>
              </a:rPr>
              <a:t>nombrebuzon-UTF-8@formaEtiqueta-A</a:t>
            </a:r>
          </a:p>
          <a:p>
            <a:pPr lvl="1"/>
            <a:r>
              <a:rPr lang="es-MX" sz="1950" dirty="0">
                <a:solidFill>
                  <a:schemeClr val="tx1"/>
                </a:solidFill>
              </a:rPr>
              <a:t>nombrebuzon-UTF-8@formaEtiqueta-U</a:t>
            </a:r>
          </a:p>
          <a:p>
            <a:r>
              <a:rPr lang="es-MX" sz="1950" dirty="0">
                <a:solidFill>
                  <a:schemeClr val="tx1"/>
                </a:solidFill>
              </a:rPr>
              <a:t>Necesitamos poder recibir de cualquiera de las dos formas:</a:t>
            </a:r>
          </a:p>
          <a:p>
            <a:pPr lvl="1"/>
            <a:r>
              <a:rPr lang="es-MX" sz="1950" dirty="0">
                <a:solidFill>
                  <a:schemeClr val="tx1"/>
                </a:solidFill>
              </a:rPr>
              <a:t>nombrebuzon-UTF-8@formaEtiqueta-A</a:t>
            </a:r>
          </a:p>
          <a:p>
            <a:pPr lvl="1"/>
            <a:r>
              <a:rPr lang="es-MX" sz="1950" dirty="0">
                <a:solidFill>
                  <a:schemeClr val="tx1"/>
                </a:solidFill>
              </a:rPr>
              <a:t>nombrebuzon-UTF-8@formaEtiqueta-U</a:t>
            </a:r>
          </a:p>
          <a:p>
            <a:r>
              <a:rPr lang="es-MX" sz="1950" dirty="0">
                <a:solidFill>
                  <a:schemeClr val="tx1"/>
                </a:solidFill>
              </a:rPr>
              <a:t>El almacenamiento del correo electrónico debe ser coherente con el nombre de dominio, ya sea en forma de Etiqueta-A o de Etiqueta-U</a:t>
            </a:r>
          </a:p>
          <a:p>
            <a:r>
              <a:rPr lang="es-MX" sz="1950" dirty="0">
                <a:solidFill>
                  <a:schemeClr val="tx1"/>
                </a:solidFill>
              </a:rPr>
              <a:t>El servidor de correo debería gestionar el backend de envío/recepción</a:t>
            </a:r>
          </a:p>
          <a:p>
            <a:r>
              <a:rPr lang="es-MX" sz="1950" dirty="0">
                <a:solidFill>
                  <a:schemeClr val="tx1"/>
                </a:solidFill>
              </a:rPr>
              <a:t>Proceso de traspaso (aplicación de front-end </a:t>
            </a:r>
            <a:r>
              <a:rPr lang="es-MX" sz="195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s-MX" sz="1950" dirty="0">
                <a:solidFill>
                  <a:schemeClr val="tx1"/>
                </a:solidFill>
              </a:rPr>
              <a:t> servidor de correo electrónico)</a:t>
            </a:r>
          </a:p>
          <a:p>
            <a:pPr lvl="1"/>
            <a:r>
              <a:rPr lang="es-MX" sz="1950" dirty="0">
                <a:solidFill>
                  <a:schemeClr val="tx1"/>
                </a:solidFill>
              </a:rPr>
              <a:t>Las bibliotecas utilizadas en el proceso de traspaso deben ser compatibles con la EAI</a:t>
            </a:r>
          </a:p>
          <a:p>
            <a:pPr lvl="1"/>
            <a:r>
              <a:rPr lang="es-MX" sz="1950" dirty="0">
                <a:solidFill>
                  <a:schemeClr val="tx1"/>
                </a:solidFill>
              </a:rPr>
              <a:t>El servidor de correo también debe ser compatible con la EAI</a:t>
            </a:r>
          </a:p>
          <a:p>
            <a:pPr lvl="2"/>
            <a:r>
              <a:rPr lang="es-MX" sz="1950" dirty="0">
                <a:solidFill>
                  <a:schemeClr val="tx1"/>
                </a:solidFill>
              </a:rPr>
              <a:t>Cómo hacer que el servidor de correo sea compatible con la EAI está fuera del alcance de esta capacitación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5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Envío y recepción –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es-MX" sz="2000"/>
              <a:t>Se puede utilizar Smtplib para enviar correos electrónicos compatibles con la EAI</a:t>
            </a:r>
          </a:p>
          <a:p>
            <a:r>
              <a:rPr lang="es-MX" sz="2000"/>
              <a:t>No valida el cumplimiento del dominio con IDNA 2008, por lo que debe utilizarse otro método de validación antes de intentar enviar un correo electrónico</a:t>
            </a:r>
          </a:p>
          <a:p>
            <a:pPr lvl="1"/>
            <a:r>
              <a:rPr lang="es-MX" sz="2000"/>
              <a:t>Por ejemplo, utilizando la biblioteca de email-validator</a:t>
            </a:r>
          </a:p>
          <a:p>
            <a:r>
              <a:rPr lang="es-MX" sz="2000"/>
              <a:t>Si no valida las direcciones antes del envío, recibirá mensajes de DSN para cualquier dirección no válida y puede perjudicar su calificación de spam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4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Envío y recepción –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1383-8809-CC46-5EB2-5AD34B3AD97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29310" y="656346"/>
            <a:ext cx="11453090" cy="61247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kévin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example.com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to.rsplit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NFC'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,domain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.join((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local_part,idna.encode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'ascii’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validated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(to,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#validate email address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host=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port=</a:t>
            </a:r>
            <a:r>
              <a:rPr lang="en-US" altLang="en-PK" sz="1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(host, port)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smtp.set_debuglevel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smtp.login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useremail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sender=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ua@test.org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subject=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'hi'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'content here'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msg.set_content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(content)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'Subject'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subject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'From'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sender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'to'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]=to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P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smtp.send_message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(msg, sender, to)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smtp.quit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logger.info(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"Email sent to '{to}'"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smtplib.SMTPNotSupportedError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The server does not support the SMTPUTF8 option, you may want to perform downgrading</a:t>
            </a:r>
            <a:b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logger.warning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"The SMTP server {host}:{port} does not support the SMTPUTF8 option"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raise</a:t>
            </a:r>
            <a:endParaRPr kumimoji="0" lang="en-PK" altLang="en-P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738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Envío y recepción –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DFE1CC-6B00-27E8-F64F-00576A64F8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60" y="837666"/>
            <a:ext cx="11044420" cy="4945577"/>
          </a:xfrm>
        </p:spPr>
        <p:txBody>
          <a:bodyPr/>
          <a:lstStyle/>
          <a:p>
            <a:r>
              <a:rPr lang="en-US" sz="1800" dirty="0"/>
              <a:t>Jakarta Mail can be used for sending email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com.sun.mail.smtp.SMTPTransport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jakarta.mail.Message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jakarta.mail.MessagingException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jakarta.mail.PasswordAuthentication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jakarta.mail.Session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jakarta.mail.Transport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jakarta.mail.internet.InternetAddress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jakarta.mail.internet.MimeMessage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java.util.Date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java.util.Properties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9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Capturas de pantalla de ejemplo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9754F4-5211-5914-EBDF-53F20EBB92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-122" t="480" r="44973" b="39156"/>
          <a:stretch/>
        </p:blipFill>
        <p:spPr>
          <a:xfrm>
            <a:off x="559785" y="734218"/>
            <a:ext cx="4208986" cy="4528817"/>
          </a:xfr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3C7CC-6926-3960-D286-A386AC814E59}"/>
              </a:ext>
            </a:extLst>
          </p:cNvPr>
          <p:cNvSpPr txBox="1"/>
          <p:nvPr/>
        </p:nvSpPr>
        <p:spPr>
          <a:xfrm>
            <a:off x="559786" y="5544274"/>
            <a:ext cx="37982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/>
              <a:t>Gmail mostrando dirección hindi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7EF77A-35F4-C318-647D-DBC8F7755CD3}"/>
              </a:ext>
            </a:extLst>
          </p:cNvPr>
          <p:cNvGrpSpPr/>
          <p:nvPr/>
        </p:nvGrpSpPr>
        <p:grpSpPr>
          <a:xfrm>
            <a:off x="5823151" y="734219"/>
            <a:ext cx="4927600" cy="2158658"/>
            <a:chOff x="5823151" y="734219"/>
            <a:chExt cx="4927600" cy="21586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53228D-BC71-4099-A25D-A8E1F1E1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3151" y="734219"/>
              <a:ext cx="4927600" cy="16891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48398D-0BCF-2CC7-6E29-8A9E16A3E20D}"/>
                </a:ext>
              </a:extLst>
            </p:cNvPr>
            <p:cNvSpPr txBox="1"/>
            <p:nvPr/>
          </p:nvSpPr>
          <p:spPr>
            <a:xfrm>
              <a:off x="5823151" y="2615878"/>
              <a:ext cx="4927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/>
                <a:t>Thunderbird mostrando dirección noruega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014D9C-FEA3-F11D-6415-C5439D6FF6C2}"/>
              </a:ext>
            </a:extLst>
          </p:cNvPr>
          <p:cNvGrpSpPr/>
          <p:nvPr/>
        </p:nvGrpSpPr>
        <p:grpSpPr>
          <a:xfrm>
            <a:off x="5694744" y="3429000"/>
            <a:ext cx="5056007" cy="2392272"/>
            <a:chOff x="5694744" y="3429000"/>
            <a:chExt cx="5056007" cy="23922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6E1A0B5-8AA9-371B-7452-AC45B2BF6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47" y="3429000"/>
              <a:ext cx="4927600" cy="183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05A2E0-5DCB-9848-E0A3-69DA85F88E37}"/>
                </a:ext>
              </a:extLst>
            </p:cNvPr>
            <p:cNvSpPr txBox="1"/>
            <p:nvPr/>
          </p:nvSpPr>
          <p:spPr>
            <a:xfrm>
              <a:off x="5694744" y="5544273"/>
              <a:ext cx="50560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/>
                <a:t>Facebook mostrando enlace para dominio tailandés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F19560-5EF3-E11C-C6B1-4A7D19AF1755}"/>
              </a:ext>
            </a:extLst>
          </p:cNvPr>
          <p:cNvSpPr/>
          <p:nvPr/>
        </p:nvSpPr>
        <p:spPr>
          <a:xfrm>
            <a:off x="6354501" y="1319514"/>
            <a:ext cx="1122744" cy="278589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768D33-FE20-C266-233E-198FF2E1B3F0}"/>
              </a:ext>
            </a:extLst>
          </p:cNvPr>
          <p:cNvSpPr/>
          <p:nvPr/>
        </p:nvSpPr>
        <p:spPr>
          <a:xfrm>
            <a:off x="1238491" y="2303362"/>
            <a:ext cx="1851950" cy="589515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F79F61-816E-48A9-72D1-C3DBBBEF5E7D}"/>
              </a:ext>
            </a:extLst>
          </p:cNvPr>
          <p:cNvSpPr/>
          <p:nvPr/>
        </p:nvSpPr>
        <p:spPr>
          <a:xfrm>
            <a:off x="7060557" y="4434682"/>
            <a:ext cx="1591519" cy="565581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6EBE83-24E2-8C8B-6A9D-B0711CC63EA2}"/>
              </a:ext>
            </a:extLst>
          </p:cNvPr>
          <p:cNvSpPr/>
          <p:nvPr/>
        </p:nvSpPr>
        <p:spPr>
          <a:xfrm>
            <a:off x="5150734" y="312516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83140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Envío y recepción –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CD5D3F-2B1A-4C44-5089-390402210A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60" y="837666"/>
            <a:ext cx="11044420" cy="4945577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to, String host, String sender,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subject, String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password){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(to))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Properties props =  new Properties();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mail.smtp.host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host);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mail.smtp.port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"587");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mail.smtp.auth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mail.smtp.starttls.enable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enable UTF-8 support, mandatory for EAI support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("mail.mime.allowutf8", true);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Session session =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Session.getInstance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(props,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jakarta.mail.Authenticator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protected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return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(username, password);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});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776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Envío y recepción – Java(2)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BDECA6-C687-F91F-5DC9-3309AB1860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40" y="629916"/>
            <a:ext cx="11738659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Jakarta mail is EAI compliant with 2 issues: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domains that are not NFC normalized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some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unicode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domains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In such case, first try to normalize, then convert domain to A-label. We do normalization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first to get an email address the closest possible to the user input because once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converted in A-label it may be displayed as is to the user.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*/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String[]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to.split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domainNameNormalized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Normalizer2.getNFCInstance().normalize(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domainNameNormalized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compliantTo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+"@"+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85008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Envío y recepción – Java(3)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F8A577-7741-1CE7-404C-47D37F78D7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40" y="629916"/>
            <a:ext cx="11738659" cy="62280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(Transport transport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session.getTransport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(transport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 !((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transport).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supportsExtension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("SMTPUTF8")) 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message =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(session);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//set message headers for internationalized content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("Content-type", "text/HTML; charset=UTF-8");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("Content-Transfer-Encoding", "8bit");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("format", "flowed");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message.setFrom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(sender));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message.setSubject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(subject, "UTF-8");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message.setText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(content, "UTF-8");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message.setSentDate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Date());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message.setRecipient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(Message.RecipientType.TO,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compliantTo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Transport.send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 catch (Exception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String.format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("Failed to send email to %s: %s", to, 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MessagingException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false;</a:t>
            </a:r>
            <a:b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2866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10489773" cy="1701535"/>
          </a:xfrm>
        </p:spPr>
        <p:txBody>
          <a:bodyPr/>
          <a:lstStyle/>
          <a:p>
            <a:r>
              <a:rPr lang="es-MX"/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1888645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F36C-9C8E-FE4C-BC4F-8706AEA4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Prog. Apoyo lingüístico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D6656-C3D1-CC4C-85CD-98D9CE657DCC}"/>
              </a:ext>
            </a:extLst>
          </p:cNvPr>
          <p:cNvSpPr txBox="1"/>
          <p:nvPr/>
        </p:nvSpPr>
        <p:spPr>
          <a:xfrm>
            <a:off x="558800" y="870761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MX">
                <a:cs typeface="Source Sans Pro"/>
                <a:hlinkClick r:id="rId2"/>
              </a:rPr>
              <a:t>UASG018A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05F94D-FA1D-AA49-A028-28C76F5EA065}"/>
              </a:ext>
            </a:extLst>
          </p:cNvPr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9ED243-8917-BA4C-ADD5-38BA986B9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0328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AE508C-9DDD-3441-A79C-72EAEFC2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3D619-9578-B248-92E0-A6A05B5E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00024"/>
            <a:ext cx="5943600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33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Conclusión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431823"/>
          </a:xfrm>
        </p:spPr>
        <p:txBody>
          <a:bodyPr/>
          <a:lstStyle/>
          <a:p>
            <a:r>
              <a:rPr lang="es-MX" sz="2000"/>
              <a:t>Tener en cuenta que los identificadores de Aceptación Universal pueden no ser totalmente compatibles con el software y las bibliotecas</a:t>
            </a:r>
          </a:p>
          <a:p>
            <a:r>
              <a:rPr lang="es-MX" sz="2000"/>
              <a:t>Utilizar las bibliotecas y marcos adecuados</a:t>
            </a:r>
          </a:p>
          <a:p>
            <a:r>
              <a:rPr lang="es-MX" sz="2000"/>
              <a:t>Adaptar su código para que admita correctamente la Aceptación Universal</a:t>
            </a:r>
          </a:p>
          <a:p>
            <a:r>
              <a:rPr lang="es-MX" sz="2000"/>
              <a:t>Realizar pruebas unitarias y del sistema utilizando casos de prueba de Aceptación Universal para asegurarse de que su software está listo para la Aceptación Universal.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7C5CF-26B4-A14B-AF54-68DC7152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6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es-MX"/>
              <a:t>¡Participe!</a:t>
            </a:r>
          </a:p>
        </p:txBody>
      </p:sp>
    </p:spTree>
    <p:extLst>
      <p:ext uri="{BB962C8B-B14F-4D97-AF65-F5344CB8AC3E}">
        <p14:creationId xmlns:p14="http://schemas.microsoft.com/office/powerpoint/2010/main" val="26300685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769222"/>
          </a:xfrm>
        </p:spPr>
        <p:txBody>
          <a:bodyPr/>
          <a:lstStyle/>
          <a:p>
            <a:r>
              <a:rPr lang="es-MX" sz="2000" dirty="0"/>
              <a:t>Para obtener mas informacion envie un correo electronico a </a:t>
            </a:r>
            <a:r>
              <a:rPr lang="es-MX" sz="2000" dirty="0">
                <a:hlinkClick r:id="rId3"/>
              </a:rPr>
              <a:t>info@uasg.tech</a:t>
            </a:r>
            <a:r>
              <a:rPr lang="es-MX" sz="2000" dirty="0"/>
              <a:t> o </a:t>
            </a:r>
            <a:r>
              <a:rPr lang="es-MX" sz="2000" dirty="0">
                <a:hlinkClick r:id="rId4"/>
              </a:rPr>
              <a:t>UAProgram@icann.org</a:t>
            </a:r>
            <a:r>
              <a:rPr lang="es-MX" sz="2000" dirty="0"/>
              <a:t> </a:t>
            </a:r>
          </a:p>
          <a:p>
            <a:r>
              <a:rPr lang="es-MX" sz="2000" dirty="0"/>
              <a:t>Acceda a todos los documentos y presentaciones del UASG en</a:t>
            </a:r>
            <a:r>
              <a:rPr lang="es-MX" sz="2000" dirty="0">
                <a:hlinkClick r:id="rId5"/>
              </a:rPr>
              <a:t>https://uasg.tech</a:t>
            </a:r>
            <a:r>
              <a:rPr lang="es-MX" sz="2000" dirty="0"/>
              <a:t> </a:t>
            </a:r>
          </a:p>
          <a:p>
            <a:r>
              <a:rPr lang="es-MX" sz="2000" dirty="0"/>
              <a:t>Acceda a los detalles del trabajo en curso desde las siguientes páginas wiki: </a:t>
            </a:r>
            <a:r>
              <a:rPr lang="es-MX" sz="2000" dirty="0">
                <a:hlinkClick r:id="rId6"/>
              </a:rPr>
              <a:t>https://community.icann.org/display/TUA</a:t>
            </a:r>
            <a:r>
              <a:rPr lang="es-MX" sz="2000" dirty="0"/>
              <a:t> </a:t>
            </a:r>
          </a:p>
          <a:p>
            <a:r>
              <a:rPr lang="es-MX" sz="2000" dirty="0"/>
              <a:t>Regístrese en la lista de debate de Aceptación Universal para participar o escuchar en</a:t>
            </a:r>
            <a:r>
              <a:rPr lang="es-MX" sz="2000" dirty="0">
                <a:hlinkClick r:id="rId7"/>
              </a:rPr>
              <a:t> https://uasg.tech/subscribe</a:t>
            </a:r>
          </a:p>
          <a:p>
            <a:r>
              <a:rPr lang="es-MX" sz="2000" dirty="0"/>
              <a:t>Regístrese para participar en los grupos de trabajo sobre Aceptación Universal en este </a:t>
            </a:r>
            <a:r>
              <a:rPr lang="es-MX" sz="2000" dirty="0">
                <a:hlinkClick r:id="rId8"/>
              </a:rPr>
              <a:t>enlace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¡Participe!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0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654325"/>
            <a:ext cx="11538294" cy="4528240"/>
          </a:xfrm>
        </p:spPr>
        <p:txBody>
          <a:bodyPr/>
          <a:lstStyle/>
          <a:p>
            <a:r>
              <a:rPr lang="es-MX" sz="1950" dirty="0"/>
              <a:t>Consulte </a:t>
            </a:r>
            <a:r>
              <a:rPr lang="es-MX" sz="1950" dirty="0">
                <a:hlinkClick r:id="rId3"/>
              </a:rPr>
              <a:t>https://uasg.tech</a:t>
            </a:r>
            <a:r>
              <a:rPr lang="es-MX" sz="1950" dirty="0"/>
              <a:t> para obtener una lista completa de los informes</a:t>
            </a:r>
          </a:p>
          <a:p>
            <a:pPr lvl="1"/>
            <a:r>
              <a:rPr lang="es-MX" sz="1950" dirty="0"/>
              <a:t>Guía rápida para la Aceptación Universal: </a:t>
            </a:r>
            <a:r>
              <a:rPr lang="es-MX" sz="1950" dirty="0">
                <a:hlinkClick r:id="rId4"/>
              </a:rPr>
              <a:t>UASG005</a:t>
            </a:r>
          </a:p>
          <a:p>
            <a:pPr lvl="1"/>
            <a:r>
              <a:rPr lang="es-MX" sz="1950" dirty="0"/>
              <a:t>Introducción a la Aceptación Universal: </a:t>
            </a:r>
            <a:r>
              <a:rPr lang="es-MX" sz="1950" dirty="0">
                <a:hlinkClick r:id="rId5"/>
              </a:rPr>
              <a:t>UASG007</a:t>
            </a:r>
          </a:p>
          <a:p>
            <a:pPr lvl="1"/>
            <a:r>
              <a:rPr lang="es-MX" sz="1950" dirty="0"/>
              <a:t>Guía rápida para la EAI: </a:t>
            </a:r>
            <a:r>
              <a:rPr lang="es-MX" sz="1950" dirty="0">
                <a:hlinkClick r:id="rId6"/>
              </a:rPr>
              <a:t>UASG014</a:t>
            </a:r>
          </a:p>
          <a:p>
            <a:pPr lvl="1"/>
            <a:r>
              <a:rPr lang="es-MX" sz="1950" dirty="0"/>
              <a:t>EAI – Un resumen técnico: </a:t>
            </a:r>
            <a:r>
              <a:rPr lang="es-MX" sz="1950" dirty="0">
                <a:hlinkClick r:id="rId7"/>
              </a:rPr>
              <a:t>UASG012</a:t>
            </a:r>
          </a:p>
          <a:p>
            <a:pPr lvl="1"/>
            <a:r>
              <a:rPr lang="es-MX" sz="1950" dirty="0"/>
              <a:t>Cumplimiento de la Aceptación Universal de algunas bibliotecas y marcos de lenguajes de programación –</a:t>
            </a:r>
            <a:r>
              <a:rPr lang="es-MX" sz="1950" dirty="0">
                <a:hlinkClick r:id="rId8"/>
              </a:rPr>
              <a:t>UASG018A</a:t>
            </a:r>
          </a:p>
          <a:p>
            <a:pPr lvl="1"/>
            <a:r>
              <a:rPr lang="es-MX" sz="1950" dirty="0"/>
              <a:t>EAI – Evaluación de los principales servicios y programas informáticos de correo electrónico </a:t>
            </a:r>
            <a:r>
              <a:rPr lang="es-MX" sz="1950" dirty="0">
                <a:hlinkClick r:id="rId9"/>
              </a:rPr>
              <a:t>UASG021B</a:t>
            </a:r>
          </a:p>
          <a:p>
            <a:pPr lvl="1"/>
            <a:r>
              <a:rPr lang="es-MX" sz="1950" dirty="0"/>
              <a:t>Marco de preparación para la Aceptación Universal </a:t>
            </a:r>
            <a:r>
              <a:rPr lang="es-MX" sz="1950" dirty="0">
                <a:hlinkClick r:id="rId10"/>
              </a:rPr>
              <a:t>UASG026</a:t>
            </a:r>
          </a:p>
          <a:p>
            <a:pPr lvl="1"/>
            <a:r>
              <a:rPr lang="es-MX" sz="1950" dirty="0"/>
              <a:t>Consideraciones para nombrar buzones de correo electrónico internacionalizados: </a:t>
            </a:r>
            <a:r>
              <a:rPr lang="es-MX" sz="1950" dirty="0">
                <a:hlinkClick r:id="rId11"/>
              </a:rPr>
              <a:t>UASG028</a:t>
            </a:r>
          </a:p>
          <a:p>
            <a:pPr lvl="1"/>
            <a:r>
              <a:rPr lang="es-MX" sz="1950" dirty="0"/>
              <a:t>Informe de la Evaluación de compatibilidad con la EAI en el software y los servicios de correo electrónico: </a:t>
            </a:r>
            <a:r>
              <a:rPr lang="es-MX" sz="1950" dirty="0">
                <a:hlinkClick r:id="rId12"/>
              </a:rPr>
              <a:t>UASG030</a:t>
            </a:r>
          </a:p>
          <a:p>
            <a:pPr lvl="1"/>
            <a:r>
              <a:rPr lang="es-MX" sz="1950" dirty="0"/>
              <a:t>Aceptación Universal de sistemas de gestión de contenidos (CMS) Fase 1 - WordPress: </a:t>
            </a:r>
            <a:r>
              <a:rPr lang="es-MX" sz="1950" dirty="0">
                <a:hlinkClick r:id="rId13"/>
              </a:rPr>
              <a:t>UASG032</a:t>
            </a:r>
          </a:p>
          <a:p>
            <a:r>
              <a:rPr lang="es-MX" sz="1950" dirty="0">
                <a:cs typeface="Source Sans Pro"/>
              </a:rPr>
              <a:t>Muestras de código utilizadas: </a:t>
            </a:r>
            <a:r>
              <a:rPr lang="es-MX" sz="1950" dirty="0">
                <a:cs typeface="Source Sans Pro"/>
                <a:hlinkClick r:id="rId14"/>
              </a:rPr>
              <a:t>https://github.com/icann/ua-code-samples</a:t>
            </a:r>
          </a:p>
          <a:p>
            <a:endParaRPr lang="en-US" sz="1950" dirty="0"/>
          </a:p>
          <a:p>
            <a:endParaRPr lang="en-US" sz="195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Algunos materiales relevantes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68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 bwMode="auto">
          <a:xfrm>
            <a:off x="420688" y="42863"/>
            <a:ext cx="118078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>
                <a:latin typeface="Arial" charset="0"/>
                <a:cs typeface="Segoe UI" charset="0"/>
              </a:rPr>
              <a:t>Participen en la ICANN – ¡Gracias! ¿Preguntas?</a:t>
            </a:r>
          </a:p>
        </p:txBody>
      </p:sp>
      <p:sp>
        <p:nvSpPr>
          <p:cNvPr id="87042" name="TextBox 2"/>
          <p:cNvSpPr txBox="1">
            <a:spLocks noChangeArrowheads="1"/>
          </p:cNvSpPr>
          <p:nvPr/>
        </p:nvSpPr>
        <p:spPr bwMode="auto">
          <a:xfrm>
            <a:off x="5156200" y="2413000"/>
            <a:ext cx="3125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1600">
                <a:solidFill>
                  <a:schemeClr val="bg1"/>
                </a:solidFill>
                <a:ea typeface="ＭＳ Ｐゴシック" charset="-128"/>
                <a:cs typeface="Arial" charset="0"/>
              </a:rPr>
              <a:t>Email: sarmad.hussain@icann.org</a:t>
            </a:r>
          </a:p>
          <a:p>
            <a:endParaRPr lang="en-US" altLang="en-US" dirty="0"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3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7E336-28BA-7A3C-2C9D-D0F4C281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Compatibilidad con EAI entre servidores de correo electrónico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1C083-B32F-B408-0663-60212359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1384662"/>
            <a:ext cx="11978640" cy="44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6274-DBC2-4C0B-0FF4-3165807701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859514"/>
            <a:ext cx="10543117" cy="4571813"/>
          </a:xfrm>
        </p:spPr>
        <p:txBody>
          <a:bodyPr/>
          <a:lstStyle/>
          <a:p>
            <a:r>
              <a:rPr lang="es-MX" dirty="0"/>
              <a:t>Admitir todos los nombres de dominio, incluidos los Nombres de Dominio Internacionalizados (IDN) y todas las direcciones de correo electrónico, incluidas las direcciones de correo electrónico internacionalizadas (EAI):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300" dirty="0"/>
          </a:p>
          <a:p>
            <a:r>
              <a:rPr lang="es-MX" dirty="0"/>
              <a:t>Aceptar: El usuario puede introducir caracteres de su código de escritura local en un campo de texto</a:t>
            </a:r>
          </a:p>
          <a:p>
            <a:r>
              <a:rPr lang="es-MX" dirty="0"/>
              <a:t>Validar: El software acepta los caracteres y los reconoce como válidos</a:t>
            </a:r>
          </a:p>
          <a:p>
            <a:r>
              <a:rPr lang="es-MX" dirty="0"/>
              <a:t>Proceso: El sistema realiza operaciones con los caracteres</a:t>
            </a:r>
          </a:p>
          <a:p>
            <a:r>
              <a:rPr lang="es-MX" dirty="0"/>
              <a:t>Almacenar: La base de datos puede almacenar el texto sin dañarse ni corromperse</a:t>
            </a:r>
          </a:p>
          <a:p>
            <a:r>
              <a:rPr lang="es-MX" dirty="0"/>
              <a:t>Visualizar: Cuando se obtiene de la base de datos, la información se muestra correctamente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4766" y="99967"/>
            <a:ext cx="10805055" cy="450663"/>
          </a:xfrm>
        </p:spPr>
        <p:txBody>
          <a:bodyPr/>
          <a:lstStyle/>
          <a:p>
            <a:r>
              <a:rPr lang="es-MX" sz="2200" dirty="0"/>
              <a:t>Alcance de la preparación para la Aceptación Universal para programadores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F3E8CE4-5BEB-AB4B-BC3E-F36E027D7112}"/>
              </a:ext>
            </a:extLst>
          </p:cNvPr>
          <p:cNvGrpSpPr/>
          <p:nvPr/>
        </p:nvGrpSpPr>
        <p:grpSpPr>
          <a:xfrm>
            <a:off x="1298985" y="1927219"/>
            <a:ext cx="9048332" cy="1295462"/>
            <a:chOff x="1927228" y="5269981"/>
            <a:chExt cx="7921353" cy="9765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CA18D1-8A41-3345-B85F-7925A4C0569A}"/>
                </a:ext>
              </a:extLst>
            </p:cNvPr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4E9FDE2-6C75-9045-BEBB-6E9A27DE09D0}"/>
                  </a:ext>
                </a:extLst>
              </p:cNvPr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es-MX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Aceptar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095B2E6-8192-564A-B0D4-8D25BBD97F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49" name="Picture 48" descr="ua-capability-icons_wht_Accept.png">
                <a:extLst>
                  <a:ext uri="{FF2B5EF4-FFF2-40B4-BE49-F238E27FC236}">
                    <a16:creationId xmlns:a16="http://schemas.microsoft.com/office/drawing/2014/main" id="{95AE17AA-1A8D-9D48-9EBD-42ED787C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AD7C3E-1B21-EA49-8443-C0ED70B8257A}"/>
                </a:ext>
              </a:extLst>
            </p:cNvPr>
            <p:cNvGrpSpPr/>
            <p:nvPr/>
          </p:nvGrpSpPr>
          <p:grpSpPr>
            <a:xfrm>
              <a:off x="3582203" y="5273672"/>
              <a:ext cx="1314106" cy="967039"/>
              <a:chOff x="3554360" y="1646720"/>
              <a:chExt cx="2029993" cy="163438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1B7CDDE-3D06-0740-94CA-B0F1E03531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541279-6FA3-8D42-B5C8-D52B525811FB}"/>
                  </a:ext>
                </a:extLst>
              </p:cNvPr>
              <p:cNvSpPr/>
              <p:nvPr/>
            </p:nvSpPr>
            <p:spPr>
              <a:xfrm>
                <a:off x="3572673" y="2829201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es-MX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Validar</a:t>
                </a:r>
              </a:p>
            </p:txBody>
          </p:sp>
          <p:pic>
            <p:nvPicPr>
              <p:cNvPr id="46" name="Picture 45" descr="ua-capability-icons_wht_Validate.png">
                <a:extLst>
                  <a:ext uri="{FF2B5EF4-FFF2-40B4-BE49-F238E27FC236}">
                    <a16:creationId xmlns:a16="http://schemas.microsoft.com/office/drawing/2014/main" id="{0A09F761-7140-1B41-A0F2-165BB85AA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9AA9E2-9693-C548-8C8D-93CB9162783D}"/>
                </a:ext>
              </a:extLst>
            </p:cNvPr>
            <p:cNvGrpSpPr/>
            <p:nvPr/>
          </p:nvGrpSpPr>
          <p:grpSpPr>
            <a:xfrm>
              <a:off x="6892153" y="5269981"/>
              <a:ext cx="1302251" cy="968544"/>
              <a:chOff x="6331693" y="1643185"/>
              <a:chExt cx="2011680" cy="16369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727F8D-A583-2B42-8956-0E4F176329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7D5BAF-0D83-DD44-911D-2E14DE3C4330}"/>
                  </a:ext>
                </a:extLst>
              </p:cNvPr>
              <p:cNvSpPr/>
              <p:nvPr/>
            </p:nvSpPr>
            <p:spPr>
              <a:xfrm>
                <a:off x="6331693" y="2828209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es-MX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Almacenar</a:t>
                </a:r>
              </a:p>
            </p:txBody>
          </p:sp>
          <p:pic>
            <p:nvPicPr>
              <p:cNvPr id="43" name="Picture 42" descr="ua-capability-icons_wht_Store.png">
                <a:extLst>
                  <a:ext uri="{FF2B5EF4-FFF2-40B4-BE49-F238E27FC236}">
                    <a16:creationId xmlns:a16="http://schemas.microsoft.com/office/drawing/2014/main" id="{6AB810CB-7FFA-E647-820F-1348D55A8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1A6786-B4F7-E64B-8ADF-2CCDA6FFB00B}"/>
                </a:ext>
              </a:extLst>
            </p:cNvPr>
            <p:cNvGrpSpPr/>
            <p:nvPr/>
          </p:nvGrpSpPr>
          <p:grpSpPr>
            <a:xfrm>
              <a:off x="5237178" y="5269981"/>
              <a:ext cx="1302251" cy="970730"/>
              <a:chOff x="2202899" y="3852184"/>
              <a:chExt cx="2011680" cy="164062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6C1B392-FF8A-1A46-AF2C-63FA41E5A3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08E740B-EE22-E54F-BECC-BFA4D1A7E347}"/>
                  </a:ext>
                </a:extLst>
              </p:cNvPr>
              <p:cNvSpPr/>
              <p:nvPr/>
            </p:nvSpPr>
            <p:spPr>
              <a:xfrm>
                <a:off x="2202899" y="5040903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es-MX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Proceso</a:t>
                </a:r>
              </a:p>
            </p:txBody>
          </p:sp>
          <p:pic>
            <p:nvPicPr>
              <p:cNvPr id="40" name="Picture 39" descr="ua-capability-icons_wht_Process.png">
                <a:extLst>
                  <a:ext uri="{FF2B5EF4-FFF2-40B4-BE49-F238E27FC236}">
                    <a16:creationId xmlns:a16="http://schemas.microsoft.com/office/drawing/2014/main" id="{8E2BA25B-94F7-E146-AC59-48DF74B70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E1F724-3B0F-EB40-92D6-82F9EE7CF4EA}"/>
                </a:ext>
              </a:extLst>
            </p:cNvPr>
            <p:cNvGrpSpPr/>
            <p:nvPr/>
          </p:nvGrpSpPr>
          <p:grpSpPr>
            <a:xfrm>
              <a:off x="8546330" y="5275764"/>
              <a:ext cx="1302251" cy="970730"/>
              <a:chOff x="4943583" y="3852184"/>
              <a:chExt cx="2011680" cy="164062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413D40-E4B1-7B43-95EE-9A70F693E4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F6DA22-0257-334F-BF9C-0493C7E95829}"/>
                  </a:ext>
                </a:extLst>
              </p:cNvPr>
              <p:cNvSpPr/>
              <p:nvPr/>
            </p:nvSpPr>
            <p:spPr>
              <a:xfrm>
                <a:off x="4946287" y="5040903"/>
                <a:ext cx="2008976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es-MX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Visualizar</a:t>
                </a:r>
              </a:p>
            </p:txBody>
          </p:sp>
          <p:pic>
            <p:nvPicPr>
              <p:cNvPr id="37" name="Picture 36" descr="ua-capability-icons_wht_Display.png">
                <a:extLst>
                  <a:ext uri="{FF2B5EF4-FFF2-40B4-BE49-F238E27FC236}">
                    <a16:creationId xmlns:a16="http://schemas.microsoft.com/office/drawing/2014/main" id="{03B399DB-C262-DD4C-9E27-94DC38E04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624487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PPT_Arial_16x9_June 2017_potx</Template>
  <TotalTime>15057</TotalTime>
  <Words>7363</Words>
  <Application>Microsoft Macintosh PowerPoint</Application>
  <PresentationFormat>Widescreen</PresentationFormat>
  <Paragraphs>692</Paragraphs>
  <Slides>79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Courier New</vt:lpstr>
      <vt:lpstr>Noto Sans Symbols</vt:lpstr>
      <vt:lpstr>Source Sans Pro Light</vt:lpstr>
      <vt:lpstr>Times New Roman</vt:lpstr>
      <vt:lpstr>Wingdings</vt:lpstr>
      <vt:lpstr>ICANN PPT_Arial_16x9_June 2017_potx</vt:lpstr>
      <vt:lpstr>Programación para admitir la Aceptación Universal de nombres de dominio y direcciones de correo electrónico</vt:lpstr>
      <vt:lpstr>Agenda</vt:lpstr>
      <vt:lpstr>Resumen sobre Aceptación Universal (UA) </vt:lpstr>
      <vt:lpstr>Aceptación Universal de nombres de dominio y direcciones de correo electrónico</vt:lpstr>
      <vt:lpstr>Categorías de nombres de dominio y direcciones de correo electrónico</vt:lpstr>
      <vt:lpstr>Aceptación de direcciones de correo electrónico por sitios web a nivel mundial</vt:lpstr>
      <vt:lpstr>Capturas de pantalla de ejemplo</vt:lpstr>
      <vt:lpstr>Compatibilidad con EAI entre servidores de correo electrónico</vt:lpstr>
      <vt:lpstr>Alcance de la preparación para la Aceptación Universal para programadores</vt:lpstr>
      <vt:lpstr>Pila tecnológica para consideración de la Aceptación Universal </vt:lpstr>
      <vt:lpstr>Sistemas de correo electrónico y compatibilidad con EAI</vt:lpstr>
      <vt:lpstr>Ejemplos de componentes de correo electrónico</vt:lpstr>
      <vt:lpstr>Ejemplos de componentes de correo electrónico</vt:lpstr>
      <vt:lpstr>Evaluación</vt:lpstr>
      <vt:lpstr>Evaluación 1 Pregunta</vt:lpstr>
      <vt:lpstr>Evaluación 1 Pregunta</vt:lpstr>
      <vt:lpstr>Conceptos básicos sobre Unicode</vt:lpstr>
      <vt:lpstr>Carácter y conjunto de caracteres</vt:lpstr>
      <vt:lpstr>Punto de código</vt:lpstr>
      <vt:lpstr>Punto de código</vt:lpstr>
      <vt:lpstr>Glifo</vt:lpstr>
      <vt:lpstr>Codificación de caracteres</vt:lpstr>
      <vt:lpstr>Breve historia</vt:lpstr>
      <vt:lpstr>Estándar Unicode</vt:lpstr>
      <vt:lpstr>Codificación Unicode</vt:lpstr>
      <vt:lpstr>Hola Mundo: Python</vt:lpstr>
      <vt:lpstr>Hola Mundo: Java</vt:lpstr>
      <vt:lpstr>Codificación Unicode – Lectura/escritura de archivos en Python</vt:lpstr>
      <vt:lpstr>Codificación Unicode – Lectura de archivos en Java</vt:lpstr>
      <vt:lpstr>Codificación Unicode – Escritura de archivos en Java</vt:lpstr>
      <vt:lpstr>Normalización</vt:lpstr>
      <vt:lpstr>Normalización</vt:lpstr>
      <vt:lpstr>Código de normalización - Python</vt:lpstr>
      <vt:lpstr>Código de normalización - Java</vt:lpstr>
      <vt:lpstr>Nombres de Dominio Internacionalizados</vt:lpstr>
      <vt:lpstr>Nombres de dominio</vt:lpstr>
      <vt:lpstr>Nombres de Dominio Internacionalizados (IDN)</vt:lpstr>
      <vt:lpstr>Convertir Etiqueta-U  Etiqueta-A: Python</vt:lpstr>
      <vt:lpstr>Convertir Etiqueta-U  Etiqueta-A: Java </vt:lpstr>
      <vt:lpstr>Convertir Etiqueta-U  Etiqueta-A: Java </vt:lpstr>
      <vt:lpstr>Convertir Etiqueta-U  Etiqueta-A: Java </vt:lpstr>
      <vt:lpstr>Validación del nombre de dominio</vt:lpstr>
      <vt:lpstr>Validar un nombre de dominio</vt:lpstr>
      <vt:lpstr>Validación de un nombre de dominio de alto nivel</vt:lpstr>
      <vt:lpstr>Validación de TLD - Java</vt:lpstr>
      <vt:lpstr>Validación de dominios - Java</vt:lpstr>
      <vt:lpstr>Validar nombre de dominio: Python</vt:lpstr>
      <vt:lpstr>Validar nombre de dominio: Java</vt:lpstr>
      <vt:lpstr>Resolución de nombre de dominio</vt:lpstr>
      <vt:lpstr>Resolución de nombre de dominio</vt:lpstr>
      <vt:lpstr>Resolución de nombre de dominio – Python</vt:lpstr>
      <vt:lpstr>Resolución de nombre de dominio – Java</vt:lpstr>
      <vt:lpstr>Almacenamiento de nombres de dominio</vt:lpstr>
      <vt:lpstr>Internacionalización de las direcciones de correo electrónico (EAI)</vt:lpstr>
      <vt:lpstr>Correo electrónico</vt:lpstr>
      <vt:lpstr>EAI</vt:lpstr>
      <vt:lpstr>Forma de direcciones de correo electrónico</vt:lpstr>
      <vt:lpstr>Validación de correo electrónico: Expresiones regulares (Regex) en correos electrónicos</vt:lpstr>
      <vt:lpstr>Expresiones regulares (Regex) en correos electrónicos</vt:lpstr>
      <vt:lpstr>Validar direcciones de correo electrónico</vt:lpstr>
      <vt:lpstr>Validación de direcciones de correo electrónico</vt:lpstr>
      <vt:lpstr>Validación de EAI - Python</vt:lpstr>
      <vt:lpstr>Validación de EAI - Java</vt:lpstr>
      <vt:lpstr>Validación de EAI - Java</vt:lpstr>
      <vt:lpstr>Envío y recepción de correos electrónicos</vt:lpstr>
      <vt:lpstr>Envío y recepción </vt:lpstr>
      <vt:lpstr>Envío y recepción – Python</vt:lpstr>
      <vt:lpstr>Envío y recepción – Python</vt:lpstr>
      <vt:lpstr>Envío y recepción – Java</vt:lpstr>
      <vt:lpstr>Envío y recepción – Java</vt:lpstr>
      <vt:lpstr>Envío y recepción – Java(2)</vt:lpstr>
      <vt:lpstr>Envío y recepción – Java(3)</vt:lpstr>
      <vt:lpstr>Conclusión</vt:lpstr>
      <vt:lpstr>Prog. Apoyo lingüístico</vt:lpstr>
      <vt:lpstr>Conclusión</vt:lpstr>
      <vt:lpstr>¡Participe!</vt:lpstr>
      <vt:lpstr>¡Participe!</vt:lpstr>
      <vt:lpstr>Algunos materiales relevantes</vt:lpstr>
      <vt:lpstr>Participen en la ICANN – ¡Gracias! 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Acceptance of Domain Names and Email addresses</dc:title>
  <dc:creator>Sarmad Hussain</dc:creator>
  <cp:lastModifiedBy>Elif Mantarcı</cp:lastModifiedBy>
  <cp:revision>605</cp:revision>
  <cp:lastPrinted>2017-01-26T19:29:02Z</cp:lastPrinted>
  <dcterms:created xsi:type="dcterms:W3CDTF">2021-04-05T05:56:20Z</dcterms:created>
  <dcterms:modified xsi:type="dcterms:W3CDTF">2024-02-22T12:49:38Z</dcterms:modified>
</cp:coreProperties>
</file>