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48" r:id="rId2"/>
    <p:sldId id="847" r:id="rId3"/>
    <p:sldId id="833" r:id="rId4"/>
    <p:sldId id="822" r:id="rId5"/>
    <p:sldId id="807" r:id="rId6"/>
    <p:sldId id="826" r:id="rId7"/>
    <p:sldId id="854" r:id="rId8"/>
    <p:sldId id="824" r:id="rId9"/>
    <p:sldId id="1393" r:id="rId10"/>
    <p:sldId id="1394" r:id="rId11"/>
    <p:sldId id="1308" r:id="rId12"/>
    <p:sldId id="1310" r:id="rId13"/>
    <p:sldId id="1318" r:id="rId14"/>
    <p:sldId id="1365" r:id="rId15"/>
    <p:sldId id="1317" r:id="rId16"/>
    <p:sldId id="1313" r:id="rId17"/>
    <p:sldId id="1311" r:id="rId18"/>
    <p:sldId id="1309" r:id="rId19"/>
    <p:sldId id="1331" r:id="rId20"/>
    <p:sldId id="1320" r:id="rId21"/>
    <p:sldId id="1375" r:id="rId22"/>
    <p:sldId id="848" r:id="rId23"/>
    <p:sldId id="865" r:id="rId24"/>
    <p:sldId id="1338" r:id="rId25"/>
    <p:sldId id="1348" r:id="rId26"/>
    <p:sldId id="1350" r:id="rId27"/>
    <p:sldId id="866" r:id="rId28"/>
    <p:sldId id="1351" r:id="rId29"/>
    <p:sldId id="1361" r:id="rId30"/>
    <p:sldId id="1305" r:id="rId31"/>
    <p:sldId id="1268" r:id="rId32"/>
    <p:sldId id="1395" r:id="rId33"/>
    <p:sldId id="829" r:id="rId34"/>
    <p:sldId id="789" r:id="rId35"/>
    <p:sldId id="818" r:id="rId36"/>
    <p:sldId id="75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/>
  <p:cmAuthor id="2" name="Jane Sexton" initials="JS" lastIdx="1" clrIdx="1">
    <p:extLst>
      <p:ext uri="{19B8F6BF-5375-455C-9EA6-DF929625EA0E}">
        <p15:presenceInfo xmlns:p15="http://schemas.microsoft.com/office/powerpoint/2012/main" userId="S::jane.sexton@icann.org::74f5318d-4b03-4508-9132-a81a58a7f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40"/>
    <a:srgbClr val="36A240"/>
    <a:srgbClr val="FF9300"/>
    <a:srgbClr val="FA5B36"/>
    <a:srgbClr val="FFFFFF"/>
    <a:srgbClr val="000000"/>
    <a:srgbClr val="DEDEDE"/>
    <a:srgbClr val="002B49"/>
    <a:srgbClr val="9C240F"/>
    <a:srgbClr val="CB4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71" autoAdjust="0"/>
    <p:restoredTop sz="88587" autoAdjust="0"/>
  </p:normalViewPr>
  <p:slideViewPr>
    <p:cSldViewPr snapToGrid="0" snapToObjects="1">
      <p:cViewPr varScale="1">
        <p:scale>
          <a:sx n="83" d="100"/>
          <a:sy n="83" d="100"/>
        </p:scale>
        <p:origin x="208" y="512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68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38DED-47CF-484F-B90A-48141953B4EF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 phldr="1"/>
      <dgm:spPr/>
    </dgm:pt>
    <dgm:pt modelId="{D8ED19D0-93EC-D24C-A3FA-E8AB7A543827}">
      <dgm:prSet phldrT="[Text]"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Aplicativos e sites</a:t>
          </a:r>
        </a:p>
        <a:p>
          <a:r>
            <a:rPr lang="pt-BR" sz="1800" dirty="0">
              <a:solidFill>
                <a:schemeClr val="tx1"/>
              </a:solidFill>
            </a:rPr>
            <a:t>- </a:t>
          </a:r>
          <a:r>
            <a:rPr lang="pt-BR" sz="1800" dirty="0" err="1">
              <a:solidFill>
                <a:schemeClr val="tx1"/>
              </a:solidFill>
            </a:rPr>
            <a:t>Wikipedia.org</a:t>
          </a:r>
          <a:r>
            <a:rPr lang="pt-BR" sz="1800" dirty="0">
              <a:solidFill>
                <a:schemeClr val="tx1"/>
              </a:solidFill>
            </a:rPr>
            <a:t>, </a:t>
          </a:r>
          <a:r>
            <a:rPr lang="pt-BR" sz="1800" dirty="0" err="1">
              <a:solidFill>
                <a:schemeClr val="tx1"/>
              </a:solidFill>
            </a:rPr>
            <a:t>ICANN.org</a:t>
          </a:r>
          <a:r>
            <a:rPr lang="pt-BR" sz="1800" dirty="0">
              <a:solidFill>
                <a:schemeClr val="tx1"/>
              </a:solidFill>
            </a:rPr>
            <a:t>, Amazon.com, sites personalizados no mundo todo</a:t>
          </a:r>
        </a:p>
        <a:p>
          <a:r>
            <a:rPr lang="pt-BR" sz="1800" dirty="0">
              <a:solidFill>
                <a:schemeClr val="tx1"/>
              </a:solidFill>
            </a:rPr>
            <a:t>- PowerPoint, Documentos Google, Safari, Acrobat, apps personalizados</a:t>
          </a:r>
        </a:p>
        <a:p>
          <a:endParaRPr lang="en-US" sz="2000" dirty="0">
            <a:solidFill>
              <a:schemeClr val="tx1"/>
            </a:solidFill>
          </a:endParaRPr>
        </a:p>
      </dgm:t>
    </dgm:pt>
    <dgm:pt modelId="{8969D3B3-593F-8F47-BCB9-ED0CC2E0B8F2}" type="par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508C87E-BC25-124D-9812-51DA685D48FC}" type="sib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A4BC098-568F-9943-897C-AF42FA6EDD66}">
      <dgm:prSet phldrT="[Text]" custT="1"/>
      <dgm:spPr/>
      <dgm:t>
        <a:bodyPr/>
        <a:lstStyle/>
        <a:p>
          <a:r>
            <a:rPr lang="pt-BR" sz="2000" b="1">
              <a:solidFill>
                <a:schemeClr val="tx1"/>
              </a:solidFill>
            </a:rPr>
            <a:t>Linguagens de programação e estruturas</a:t>
          </a:r>
        </a:p>
        <a:p>
          <a:r>
            <a:rPr lang="pt-BR" sz="1800">
              <a:solidFill>
                <a:schemeClr val="tx1"/>
              </a:solidFill>
            </a:rPr>
            <a:t>- JavaScript, Java, Swift, C#, PHP, Python</a:t>
          </a:r>
        </a:p>
        <a:p>
          <a:r>
            <a:rPr lang="pt-BR" sz="1800">
              <a:solidFill>
                <a:schemeClr val="tx1"/>
              </a:solidFill>
            </a:rPr>
            <a:t>- Angular, Spring, .NET core, J2EE, WordPress, SAP, Oracle</a:t>
          </a:r>
        </a:p>
      </dgm:t>
    </dgm:pt>
    <dgm:pt modelId="{02509E6F-8172-D942-ACA4-951AE6D914B7}" type="par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D18029D-45C2-C746-9F73-507B699B3B3E}" type="sib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9DE2A3-B3A4-7348-B74B-55D7164A2187}">
      <dgm:prSet phldrT="[Text]" custT="1"/>
      <dgm:spPr/>
      <dgm:t>
        <a:bodyPr/>
        <a:lstStyle/>
        <a:p>
          <a:r>
            <a:rPr lang="pt-BR" sz="2000" b="1">
              <a:solidFill>
                <a:schemeClr val="tx1"/>
              </a:solidFill>
            </a:rPr>
            <a:t>Padrões e práticas recomendadas</a:t>
          </a:r>
        </a:p>
        <a:p>
          <a:r>
            <a:rPr lang="pt-BR" sz="1800">
              <a:solidFill>
                <a:schemeClr val="tx1"/>
              </a:solidFill>
            </a:rPr>
            <a:t>- IETF RFCs, W3C HTML, Unicode CLDR, WHATWG</a:t>
          </a:r>
        </a:p>
        <a:p>
          <a:r>
            <a:rPr lang="pt-BR" sz="1800">
              <a:solidFill>
                <a:schemeClr val="tx1"/>
              </a:solidFill>
            </a:rPr>
            <a:t>- Padrões baseados no setor (saúde, aviação...)</a:t>
          </a:r>
        </a:p>
      </dgm:t>
    </dgm:pt>
    <dgm:pt modelId="{B967C7CB-EA3C-D241-B5DD-64A37B3293D9}" type="par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B5E6614-9F4C-FE40-98B5-A880DA6C8667}" type="sib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56F6CAC-B7E2-E948-84D1-3F7C766850BA}">
      <dgm:prSet phldrT="[Text]" custT="1"/>
      <dgm:spPr/>
      <dgm:t>
        <a:bodyPr/>
        <a:lstStyle/>
        <a:p>
          <a:r>
            <a:rPr lang="pt-BR" sz="2000" b="1">
              <a:solidFill>
                <a:schemeClr val="tx1"/>
              </a:solidFill>
            </a:rPr>
            <a:t>Plataformas, sistemas operacionais e ferramentas de sistema</a:t>
          </a:r>
        </a:p>
        <a:p>
          <a:r>
            <a:rPr lang="pt-BR" sz="1800">
              <a:solidFill>
                <a:schemeClr val="tx1"/>
              </a:solidFill>
            </a:rPr>
            <a:t>- iOS, Windows, Linux, Android, lojas de apps</a:t>
          </a:r>
        </a:p>
        <a:p>
          <a:r>
            <a:rPr lang="pt-BR" sz="1800">
              <a:solidFill>
                <a:schemeClr val="tx1"/>
              </a:solidFill>
            </a:rPr>
            <a:t>- Active Directory, OpenLDAP, OpenSSL, Ping, Telnet</a:t>
          </a:r>
        </a:p>
      </dgm:t>
    </dgm:pt>
    <dgm:pt modelId="{54145543-887D-4B43-BE72-D1DE13930196}" type="par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6A8BB8D-CCD7-4B44-BBAB-96E992068CC0}" type="sib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2162790-E0C0-5C47-A0F1-7C7C7AAD44E0}">
      <dgm:prSet phldrT="[Text]" custT="1"/>
      <dgm:spPr/>
      <dgm:t>
        <a:bodyPr/>
        <a:lstStyle/>
        <a:p>
          <a:r>
            <a:rPr lang="pt-BR" sz="2000" b="1">
              <a:solidFill>
                <a:schemeClr val="tx1"/>
              </a:solidFill>
            </a:rPr>
            <a:t>Redes sociais e mecanismos de pesquisa</a:t>
          </a:r>
        </a:p>
        <a:p>
          <a:r>
            <a:rPr lang="pt-BR" sz="1800">
              <a:solidFill>
                <a:schemeClr val="tx1"/>
              </a:solidFill>
            </a:rPr>
            <a:t>- Chrome, Bing, Safari, Firefox, navegadores locais (ex.: chinês)</a:t>
          </a:r>
        </a:p>
        <a:p>
          <a:r>
            <a:rPr lang="pt-BR" sz="1800">
              <a:solidFill>
                <a:schemeClr val="tx1"/>
              </a:solidFill>
            </a:rPr>
            <a:t>- Facebook, Instagram, Twitter, Skype, WeChat, WhatsApp, Viber</a:t>
          </a:r>
        </a:p>
        <a:p>
          <a:endParaRPr lang="en-US" sz="2000" dirty="0">
            <a:solidFill>
              <a:schemeClr val="tx1"/>
            </a:solidFill>
          </a:endParaRPr>
        </a:p>
      </dgm:t>
    </dgm:pt>
    <dgm:pt modelId="{6C5A299F-F90B-6848-A7CD-D1C1A710A3EC}" type="par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D3D4E6A-E1F8-EF4D-BBA1-07FFABA7255C}" type="sib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DD4B27A-8852-714A-8E39-5BFAA57B8D3A}" type="pres">
      <dgm:prSet presAssocID="{95338DED-47CF-484F-B90A-48141953B4EF}" presName="vert0" presStyleCnt="0">
        <dgm:presLayoutVars>
          <dgm:dir/>
          <dgm:animOne val="branch"/>
          <dgm:animLvl val="lvl"/>
        </dgm:presLayoutVars>
      </dgm:prSet>
      <dgm:spPr/>
    </dgm:pt>
    <dgm:pt modelId="{E99B148B-51D3-984B-908D-35C7BA697A68}" type="pres">
      <dgm:prSet presAssocID="{D8ED19D0-93EC-D24C-A3FA-E8AB7A543827}" presName="thickLine" presStyleLbl="alignNode1" presStyleIdx="0" presStyleCnt="5" custLinFactNeighborY="8233"/>
      <dgm:spPr/>
    </dgm:pt>
    <dgm:pt modelId="{FA7C3AA4-AB12-EB4B-84F8-9DDB7555CDDA}" type="pres">
      <dgm:prSet presAssocID="{D8ED19D0-93EC-D24C-A3FA-E8AB7A543827}" presName="horz1" presStyleCnt="0"/>
      <dgm:spPr/>
    </dgm:pt>
    <dgm:pt modelId="{E62B68A4-435C-8148-A715-C7125705757F}" type="pres">
      <dgm:prSet presAssocID="{D8ED19D0-93EC-D24C-A3FA-E8AB7A543827}" presName="tx1" presStyleLbl="revTx" presStyleIdx="0" presStyleCnt="5"/>
      <dgm:spPr/>
    </dgm:pt>
    <dgm:pt modelId="{2B05AB6D-D740-FC4B-95CB-522EEA00CC61}" type="pres">
      <dgm:prSet presAssocID="{D8ED19D0-93EC-D24C-A3FA-E8AB7A543827}" presName="vert1" presStyleCnt="0"/>
      <dgm:spPr/>
    </dgm:pt>
    <dgm:pt modelId="{08610D36-A3D1-0746-974B-24AE6B01A103}" type="pres">
      <dgm:prSet presAssocID="{F2162790-E0C0-5C47-A0F1-7C7C7AAD44E0}" presName="thickLine" presStyleLbl="alignNode1" presStyleIdx="1" presStyleCnt="5"/>
      <dgm:spPr/>
    </dgm:pt>
    <dgm:pt modelId="{B15A0974-3D8F-2341-A09B-5CA8CCB44349}" type="pres">
      <dgm:prSet presAssocID="{F2162790-E0C0-5C47-A0F1-7C7C7AAD44E0}" presName="horz1" presStyleCnt="0"/>
      <dgm:spPr/>
    </dgm:pt>
    <dgm:pt modelId="{41E0D395-EC50-2947-92E2-6D4A0981FA7B}" type="pres">
      <dgm:prSet presAssocID="{F2162790-E0C0-5C47-A0F1-7C7C7AAD44E0}" presName="tx1" presStyleLbl="revTx" presStyleIdx="1" presStyleCnt="5"/>
      <dgm:spPr/>
    </dgm:pt>
    <dgm:pt modelId="{F3DBCFDC-3BED-064E-B811-EED69BE20A50}" type="pres">
      <dgm:prSet presAssocID="{F2162790-E0C0-5C47-A0F1-7C7C7AAD44E0}" presName="vert1" presStyleCnt="0"/>
      <dgm:spPr/>
    </dgm:pt>
    <dgm:pt modelId="{93CB4C11-E67D-834C-94DD-E9D82BBF2892}" type="pres">
      <dgm:prSet presAssocID="{DA4BC098-568F-9943-897C-AF42FA6EDD66}" presName="thickLine" presStyleLbl="alignNode1" presStyleIdx="2" presStyleCnt="5"/>
      <dgm:spPr/>
    </dgm:pt>
    <dgm:pt modelId="{DA1CBBF6-54E6-E14D-B0FB-6273B2AC7AAC}" type="pres">
      <dgm:prSet presAssocID="{DA4BC098-568F-9943-897C-AF42FA6EDD66}" presName="horz1" presStyleCnt="0"/>
      <dgm:spPr/>
    </dgm:pt>
    <dgm:pt modelId="{53123178-6898-254C-B4C4-043BAED9F64E}" type="pres">
      <dgm:prSet presAssocID="{DA4BC098-568F-9943-897C-AF42FA6EDD66}" presName="tx1" presStyleLbl="revTx" presStyleIdx="2" presStyleCnt="5"/>
      <dgm:spPr/>
    </dgm:pt>
    <dgm:pt modelId="{F4452919-CC43-5B49-9440-4B1A9FA4661B}" type="pres">
      <dgm:prSet presAssocID="{DA4BC098-568F-9943-897C-AF42FA6EDD66}" presName="vert1" presStyleCnt="0"/>
      <dgm:spPr/>
    </dgm:pt>
    <dgm:pt modelId="{CF2C3791-F942-FC4E-A629-DAA25967F316}" type="pres">
      <dgm:prSet presAssocID="{756F6CAC-B7E2-E948-84D1-3F7C766850BA}" presName="thickLine" presStyleLbl="alignNode1" presStyleIdx="3" presStyleCnt="5"/>
      <dgm:spPr/>
    </dgm:pt>
    <dgm:pt modelId="{171813FA-554B-F348-AD24-A1B4715C4360}" type="pres">
      <dgm:prSet presAssocID="{756F6CAC-B7E2-E948-84D1-3F7C766850BA}" presName="horz1" presStyleCnt="0"/>
      <dgm:spPr/>
    </dgm:pt>
    <dgm:pt modelId="{D490B8E8-8416-A141-B449-8D5A186CE04C}" type="pres">
      <dgm:prSet presAssocID="{756F6CAC-B7E2-E948-84D1-3F7C766850BA}" presName="tx1" presStyleLbl="revTx" presStyleIdx="3" presStyleCnt="5"/>
      <dgm:spPr/>
    </dgm:pt>
    <dgm:pt modelId="{18AEA3C5-538D-7148-A3A5-177B630D0FC2}" type="pres">
      <dgm:prSet presAssocID="{756F6CAC-B7E2-E948-84D1-3F7C766850BA}" presName="vert1" presStyleCnt="0"/>
      <dgm:spPr/>
    </dgm:pt>
    <dgm:pt modelId="{688EAB7A-C341-F546-9C09-DC0CB073740B}" type="pres">
      <dgm:prSet presAssocID="{249DE2A3-B3A4-7348-B74B-55D7164A2187}" presName="thickLine" presStyleLbl="alignNode1" presStyleIdx="4" presStyleCnt="5"/>
      <dgm:spPr/>
    </dgm:pt>
    <dgm:pt modelId="{4CC31AC9-8E35-0E41-B57D-A2AD88DAF681}" type="pres">
      <dgm:prSet presAssocID="{249DE2A3-B3A4-7348-B74B-55D7164A2187}" presName="horz1" presStyleCnt="0"/>
      <dgm:spPr/>
    </dgm:pt>
    <dgm:pt modelId="{7B68092B-0275-0C43-9211-DA4EB30107E2}" type="pres">
      <dgm:prSet presAssocID="{249DE2A3-B3A4-7348-B74B-55D7164A2187}" presName="tx1" presStyleLbl="revTx" presStyleIdx="4" presStyleCnt="5"/>
      <dgm:spPr/>
    </dgm:pt>
    <dgm:pt modelId="{8381162C-0F26-C546-983F-56EAB730E4A7}" type="pres">
      <dgm:prSet presAssocID="{249DE2A3-B3A4-7348-B74B-55D7164A2187}" presName="vert1" presStyleCnt="0"/>
      <dgm:spPr/>
    </dgm:pt>
  </dgm:ptLst>
  <dgm:cxnLst>
    <dgm:cxn modelId="{1961110B-6E3B-E246-A4D1-B0FB33DC8465}" srcId="{95338DED-47CF-484F-B90A-48141953B4EF}" destId="{756F6CAC-B7E2-E948-84D1-3F7C766850BA}" srcOrd="3" destOrd="0" parTransId="{54145543-887D-4B43-BE72-D1DE13930196}" sibTransId="{E6A8BB8D-CCD7-4B44-BBAB-96E992068CC0}"/>
    <dgm:cxn modelId="{E259C721-AA1F-E948-B376-4F5CDFE05F1A}" type="presOf" srcId="{DA4BC098-568F-9943-897C-AF42FA6EDD66}" destId="{53123178-6898-254C-B4C4-043BAED9F64E}" srcOrd="0" destOrd="0" presId="urn:microsoft.com/office/officeart/2008/layout/LinedList"/>
    <dgm:cxn modelId="{00D41834-7977-AA44-AD96-5B63CF3212A2}" srcId="{95338DED-47CF-484F-B90A-48141953B4EF}" destId="{D8ED19D0-93EC-D24C-A3FA-E8AB7A543827}" srcOrd="0" destOrd="0" parTransId="{8969D3B3-593F-8F47-BCB9-ED0CC2E0B8F2}" sibTransId="{4508C87E-BC25-124D-9812-51DA685D48FC}"/>
    <dgm:cxn modelId="{2F8D154E-5493-4D40-8DB2-C8E4CDE0CCB5}" type="presOf" srcId="{756F6CAC-B7E2-E948-84D1-3F7C766850BA}" destId="{D490B8E8-8416-A141-B449-8D5A186CE04C}" srcOrd="0" destOrd="0" presId="urn:microsoft.com/office/officeart/2008/layout/LinedList"/>
    <dgm:cxn modelId="{73E6DF57-BEEB-3943-8BDF-7339AE7FFA14}" type="presOf" srcId="{F2162790-E0C0-5C47-A0F1-7C7C7AAD44E0}" destId="{41E0D395-EC50-2947-92E2-6D4A0981FA7B}" srcOrd="0" destOrd="0" presId="urn:microsoft.com/office/officeart/2008/layout/LinedList"/>
    <dgm:cxn modelId="{13E52063-4F85-CE49-97C6-45398289B9C0}" srcId="{95338DED-47CF-484F-B90A-48141953B4EF}" destId="{F2162790-E0C0-5C47-A0F1-7C7C7AAD44E0}" srcOrd="1" destOrd="0" parTransId="{6C5A299F-F90B-6848-A7CD-D1C1A710A3EC}" sibTransId="{0D3D4E6A-E1F8-EF4D-BBA1-07FFABA7255C}"/>
    <dgm:cxn modelId="{54F64B88-E47E-BC43-878F-53A218663B82}" type="presOf" srcId="{D8ED19D0-93EC-D24C-A3FA-E8AB7A543827}" destId="{E62B68A4-435C-8148-A715-C7125705757F}" srcOrd="0" destOrd="0" presId="urn:microsoft.com/office/officeart/2008/layout/LinedList"/>
    <dgm:cxn modelId="{39F20CA2-7591-5E45-BEDC-0D35FB66B537}" srcId="{95338DED-47CF-484F-B90A-48141953B4EF}" destId="{249DE2A3-B3A4-7348-B74B-55D7164A2187}" srcOrd="4" destOrd="0" parTransId="{B967C7CB-EA3C-D241-B5DD-64A37B3293D9}" sibTransId="{2B5E6614-9F4C-FE40-98B5-A880DA6C8667}"/>
    <dgm:cxn modelId="{3438EBBD-DC74-BE48-A5F5-6825F949864A}" srcId="{95338DED-47CF-484F-B90A-48141953B4EF}" destId="{DA4BC098-568F-9943-897C-AF42FA6EDD66}" srcOrd="2" destOrd="0" parTransId="{02509E6F-8172-D942-ACA4-951AE6D914B7}" sibTransId="{2D18029D-45C2-C746-9F73-507B699B3B3E}"/>
    <dgm:cxn modelId="{7E06B7CD-9007-AE4E-96B8-7C99F4144CAF}" type="presOf" srcId="{249DE2A3-B3A4-7348-B74B-55D7164A2187}" destId="{7B68092B-0275-0C43-9211-DA4EB30107E2}" srcOrd="0" destOrd="0" presId="urn:microsoft.com/office/officeart/2008/layout/LinedList"/>
    <dgm:cxn modelId="{ADBC19E7-460F-004C-9FD5-2DBB3CF7F269}" type="presOf" srcId="{95338DED-47CF-484F-B90A-48141953B4EF}" destId="{EDD4B27A-8852-714A-8E39-5BFAA57B8D3A}" srcOrd="0" destOrd="0" presId="urn:microsoft.com/office/officeart/2008/layout/LinedList"/>
    <dgm:cxn modelId="{A6CDCB25-198E-8C4E-BA98-79E82098A898}" type="presParOf" srcId="{EDD4B27A-8852-714A-8E39-5BFAA57B8D3A}" destId="{E99B148B-51D3-984B-908D-35C7BA697A68}" srcOrd="0" destOrd="0" presId="urn:microsoft.com/office/officeart/2008/layout/LinedList"/>
    <dgm:cxn modelId="{B34D5538-AE63-EF49-B2B1-07C96B99B16F}" type="presParOf" srcId="{EDD4B27A-8852-714A-8E39-5BFAA57B8D3A}" destId="{FA7C3AA4-AB12-EB4B-84F8-9DDB7555CDDA}" srcOrd="1" destOrd="0" presId="urn:microsoft.com/office/officeart/2008/layout/LinedList"/>
    <dgm:cxn modelId="{1131D26B-AB6F-E54F-9A8B-5F170BA70E2E}" type="presParOf" srcId="{FA7C3AA4-AB12-EB4B-84F8-9DDB7555CDDA}" destId="{E62B68A4-435C-8148-A715-C7125705757F}" srcOrd="0" destOrd="0" presId="urn:microsoft.com/office/officeart/2008/layout/LinedList"/>
    <dgm:cxn modelId="{B07D78A0-5526-5D4E-B3AB-FB08916021DB}" type="presParOf" srcId="{FA7C3AA4-AB12-EB4B-84F8-9DDB7555CDDA}" destId="{2B05AB6D-D740-FC4B-95CB-522EEA00CC61}" srcOrd="1" destOrd="0" presId="urn:microsoft.com/office/officeart/2008/layout/LinedList"/>
    <dgm:cxn modelId="{4BFCEFEC-D05D-544D-8BE5-7C09595D7B40}" type="presParOf" srcId="{EDD4B27A-8852-714A-8E39-5BFAA57B8D3A}" destId="{08610D36-A3D1-0746-974B-24AE6B01A103}" srcOrd="2" destOrd="0" presId="urn:microsoft.com/office/officeart/2008/layout/LinedList"/>
    <dgm:cxn modelId="{90BE6CD8-BBD4-F544-A3AC-265C13A77DD5}" type="presParOf" srcId="{EDD4B27A-8852-714A-8E39-5BFAA57B8D3A}" destId="{B15A0974-3D8F-2341-A09B-5CA8CCB44349}" srcOrd="3" destOrd="0" presId="urn:microsoft.com/office/officeart/2008/layout/LinedList"/>
    <dgm:cxn modelId="{C1FBD3D5-7AA7-C64C-9C7C-D07B57712C63}" type="presParOf" srcId="{B15A0974-3D8F-2341-A09B-5CA8CCB44349}" destId="{41E0D395-EC50-2947-92E2-6D4A0981FA7B}" srcOrd="0" destOrd="0" presId="urn:microsoft.com/office/officeart/2008/layout/LinedList"/>
    <dgm:cxn modelId="{0DCFE4FD-00C1-BD48-B2C8-4432F3011FDF}" type="presParOf" srcId="{B15A0974-3D8F-2341-A09B-5CA8CCB44349}" destId="{F3DBCFDC-3BED-064E-B811-EED69BE20A50}" srcOrd="1" destOrd="0" presId="urn:microsoft.com/office/officeart/2008/layout/LinedList"/>
    <dgm:cxn modelId="{F89F5CFB-896F-324B-8D73-564C9C5C3549}" type="presParOf" srcId="{EDD4B27A-8852-714A-8E39-5BFAA57B8D3A}" destId="{93CB4C11-E67D-834C-94DD-E9D82BBF2892}" srcOrd="4" destOrd="0" presId="urn:microsoft.com/office/officeart/2008/layout/LinedList"/>
    <dgm:cxn modelId="{F8D02814-A826-B84A-A9DA-FAC1C0F2AD63}" type="presParOf" srcId="{EDD4B27A-8852-714A-8E39-5BFAA57B8D3A}" destId="{DA1CBBF6-54E6-E14D-B0FB-6273B2AC7AAC}" srcOrd="5" destOrd="0" presId="urn:microsoft.com/office/officeart/2008/layout/LinedList"/>
    <dgm:cxn modelId="{E9D146EF-559B-8640-897F-F85EF76C8438}" type="presParOf" srcId="{DA1CBBF6-54E6-E14D-B0FB-6273B2AC7AAC}" destId="{53123178-6898-254C-B4C4-043BAED9F64E}" srcOrd="0" destOrd="0" presId="urn:microsoft.com/office/officeart/2008/layout/LinedList"/>
    <dgm:cxn modelId="{6F93A30C-49B1-464E-862C-C9A667E83942}" type="presParOf" srcId="{DA1CBBF6-54E6-E14D-B0FB-6273B2AC7AAC}" destId="{F4452919-CC43-5B49-9440-4B1A9FA4661B}" srcOrd="1" destOrd="0" presId="urn:microsoft.com/office/officeart/2008/layout/LinedList"/>
    <dgm:cxn modelId="{611FC892-1F6C-FE4A-A9D0-4B29521DA3C3}" type="presParOf" srcId="{EDD4B27A-8852-714A-8E39-5BFAA57B8D3A}" destId="{CF2C3791-F942-FC4E-A629-DAA25967F316}" srcOrd="6" destOrd="0" presId="urn:microsoft.com/office/officeart/2008/layout/LinedList"/>
    <dgm:cxn modelId="{B3B4663E-0275-D145-B1B2-D3E753C2126A}" type="presParOf" srcId="{EDD4B27A-8852-714A-8E39-5BFAA57B8D3A}" destId="{171813FA-554B-F348-AD24-A1B4715C4360}" srcOrd="7" destOrd="0" presId="urn:microsoft.com/office/officeart/2008/layout/LinedList"/>
    <dgm:cxn modelId="{472F48BF-49F7-4D41-B3B9-ECBA97DC1E38}" type="presParOf" srcId="{171813FA-554B-F348-AD24-A1B4715C4360}" destId="{D490B8E8-8416-A141-B449-8D5A186CE04C}" srcOrd="0" destOrd="0" presId="urn:microsoft.com/office/officeart/2008/layout/LinedList"/>
    <dgm:cxn modelId="{CF77122B-4B0A-F747-BF26-DE891985B912}" type="presParOf" srcId="{171813FA-554B-F348-AD24-A1B4715C4360}" destId="{18AEA3C5-538D-7148-A3A5-177B630D0FC2}" srcOrd="1" destOrd="0" presId="urn:microsoft.com/office/officeart/2008/layout/LinedList"/>
    <dgm:cxn modelId="{5B7AD268-7074-8849-BC62-35D604BE128B}" type="presParOf" srcId="{EDD4B27A-8852-714A-8E39-5BFAA57B8D3A}" destId="{688EAB7A-C341-F546-9C09-DC0CB073740B}" srcOrd="8" destOrd="0" presId="urn:microsoft.com/office/officeart/2008/layout/LinedList"/>
    <dgm:cxn modelId="{8E87067B-5F5F-804D-A415-824AC1B06987}" type="presParOf" srcId="{EDD4B27A-8852-714A-8E39-5BFAA57B8D3A}" destId="{4CC31AC9-8E35-0E41-B57D-A2AD88DAF681}" srcOrd="9" destOrd="0" presId="urn:microsoft.com/office/officeart/2008/layout/LinedList"/>
    <dgm:cxn modelId="{F21F4A1A-089D-B446-B640-3AD70FB85525}" type="presParOf" srcId="{4CC31AC9-8E35-0E41-B57D-A2AD88DAF681}" destId="{7B68092B-0275-0C43-9211-DA4EB30107E2}" srcOrd="0" destOrd="0" presId="urn:microsoft.com/office/officeart/2008/layout/LinedList"/>
    <dgm:cxn modelId="{5656945D-1BBC-5A43-86F1-87005A8E3E4A}" type="presParOf" srcId="{4CC31AC9-8E35-0E41-B57D-A2AD88DAF681}" destId="{8381162C-0F26-C546-983F-56EAB730E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148B-51D3-984B-908D-35C7BA697A68}">
      <dsp:nvSpPr>
        <dsp:cNvPr id="0" name=""/>
        <dsp:cNvSpPr/>
      </dsp:nvSpPr>
      <dsp:spPr>
        <a:xfrm>
          <a:off x="0" y="88466"/>
          <a:ext cx="832541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B68A4-435C-8148-A715-C7125705757F}">
      <dsp:nvSpPr>
        <dsp:cNvPr id="0" name=""/>
        <dsp:cNvSpPr/>
      </dsp:nvSpPr>
      <dsp:spPr>
        <a:xfrm>
          <a:off x="0" y="651"/>
          <a:ext cx="8325419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Aplicativos e sites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- </a:t>
          </a:r>
          <a:r>
            <a:rPr lang="pt-BR" sz="1800" kern="1200" dirty="0" err="1">
              <a:solidFill>
                <a:schemeClr val="tx1"/>
              </a:solidFill>
            </a:rPr>
            <a:t>Wikipedia.org</a:t>
          </a:r>
          <a:r>
            <a:rPr lang="pt-BR" sz="1800" kern="1200" dirty="0">
              <a:solidFill>
                <a:schemeClr val="tx1"/>
              </a:solidFill>
            </a:rPr>
            <a:t>, </a:t>
          </a:r>
          <a:r>
            <a:rPr lang="pt-BR" sz="1800" kern="1200" dirty="0" err="1">
              <a:solidFill>
                <a:schemeClr val="tx1"/>
              </a:solidFill>
            </a:rPr>
            <a:t>ICANN.org</a:t>
          </a:r>
          <a:r>
            <a:rPr lang="pt-BR" sz="1800" kern="1200" dirty="0">
              <a:solidFill>
                <a:schemeClr val="tx1"/>
              </a:solidFill>
            </a:rPr>
            <a:t>, Amazon.com, sites personalizados no mundo todo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- PowerPoint, Documentos Google, Safari, Acrobat, apps personalizados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651"/>
        <a:ext cx="8325419" cy="1066625"/>
      </dsp:txXfrm>
    </dsp:sp>
    <dsp:sp modelId="{08610D36-A3D1-0746-974B-24AE6B01A103}">
      <dsp:nvSpPr>
        <dsp:cNvPr id="0" name=""/>
        <dsp:cNvSpPr/>
      </dsp:nvSpPr>
      <dsp:spPr>
        <a:xfrm>
          <a:off x="0" y="1067277"/>
          <a:ext cx="832541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0D395-EC50-2947-92E2-6D4A0981FA7B}">
      <dsp:nvSpPr>
        <dsp:cNvPr id="0" name=""/>
        <dsp:cNvSpPr/>
      </dsp:nvSpPr>
      <dsp:spPr>
        <a:xfrm>
          <a:off x="0" y="1067277"/>
          <a:ext cx="8325419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Redes sociais e mecanismos de pesquisa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Chrome, Bing, Safari, Firefox, navegadores locais (ex.: chinês)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Facebook, Instagram, Twitter, Skype, WeChat, WhatsApp, Viber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1067277"/>
        <a:ext cx="8325419" cy="1066625"/>
      </dsp:txXfrm>
    </dsp:sp>
    <dsp:sp modelId="{93CB4C11-E67D-834C-94DD-E9D82BBF2892}">
      <dsp:nvSpPr>
        <dsp:cNvPr id="0" name=""/>
        <dsp:cNvSpPr/>
      </dsp:nvSpPr>
      <dsp:spPr>
        <a:xfrm>
          <a:off x="0" y="2133903"/>
          <a:ext cx="832541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123178-6898-254C-B4C4-043BAED9F64E}">
      <dsp:nvSpPr>
        <dsp:cNvPr id="0" name=""/>
        <dsp:cNvSpPr/>
      </dsp:nvSpPr>
      <dsp:spPr>
        <a:xfrm>
          <a:off x="0" y="2133903"/>
          <a:ext cx="8325419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Linguagens de programação e estruturas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JavaScript, Java, Swift, C#, PHP, Python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Angular, Spring, .NET core, J2EE, WordPress, SAP, Oracle</a:t>
          </a:r>
        </a:p>
      </dsp:txBody>
      <dsp:txXfrm>
        <a:off x="0" y="2133903"/>
        <a:ext cx="8325419" cy="1066625"/>
      </dsp:txXfrm>
    </dsp:sp>
    <dsp:sp modelId="{CF2C3791-F942-FC4E-A629-DAA25967F316}">
      <dsp:nvSpPr>
        <dsp:cNvPr id="0" name=""/>
        <dsp:cNvSpPr/>
      </dsp:nvSpPr>
      <dsp:spPr>
        <a:xfrm>
          <a:off x="0" y="3200528"/>
          <a:ext cx="832541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0B8E8-8416-A141-B449-8D5A186CE04C}">
      <dsp:nvSpPr>
        <dsp:cNvPr id="0" name=""/>
        <dsp:cNvSpPr/>
      </dsp:nvSpPr>
      <dsp:spPr>
        <a:xfrm>
          <a:off x="0" y="3200528"/>
          <a:ext cx="8325419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Plataformas, sistemas operacionais e ferramentas de sistema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iOS, Windows, Linux, Android, lojas de apps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Active Directory, OpenLDAP, OpenSSL, Ping, Telnet</a:t>
          </a:r>
        </a:p>
      </dsp:txBody>
      <dsp:txXfrm>
        <a:off x="0" y="3200528"/>
        <a:ext cx="8325419" cy="1066625"/>
      </dsp:txXfrm>
    </dsp:sp>
    <dsp:sp modelId="{688EAB7A-C341-F546-9C09-DC0CB073740B}">
      <dsp:nvSpPr>
        <dsp:cNvPr id="0" name=""/>
        <dsp:cNvSpPr/>
      </dsp:nvSpPr>
      <dsp:spPr>
        <a:xfrm>
          <a:off x="0" y="4267154"/>
          <a:ext cx="832541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092B-0275-0C43-9211-DA4EB30107E2}">
      <dsp:nvSpPr>
        <dsp:cNvPr id="0" name=""/>
        <dsp:cNvSpPr/>
      </dsp:nvSpPr>
      <dsp:spPr>
        <a:xfrm>
          <a:off x="0" y="4267154"/>
          <a:ext cx="8325419" cy="1066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tx1"/>
              </a:solidFill>
            </a:rPr>
            <a:t>Padrões e práticas recomendadas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IETF RFCs, W3C HTML, Unicode CLDR, WHATWG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- Padrões baseados no setor (saúde, aviação...)</a:t>
          </a:r>
        </a:p>
      </dsp:txBody>
      <dsp:txXfrm>
        <a:off x="0" y="4267154"/>
        <a:ext cx="8325419" cy="1066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2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34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31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0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4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5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0075" b="8780"/>
          <a:stretch/>
        </p:blipFill>
        <p:spPr>
          <a:xfrm>
            <a:off x="0" y="683491"/>
            <a:ext cx="12192000" cy="55649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790814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itle 19"/>
          <p:cNvSpPr>
            <a:spLocks noGrp="1"/>
          </p:cNvSpPr>
          <p:nvPr userDrawn="1"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8972" b="7826"/>
          <a:stretch/>
        </p:blipFill>
        <p:spPr>
          <a:xfrm>
            <a:off x="0" y="654425"/>
            <a:ext cx="12192000" cy="5620869"/>
          </a:xfrm>
          <a:prstGeom prst="rect">
            <a:avLst/>
          </a:prstGeom>
        </p:spPr>
      </p:pic>
      <p:sp>
        <p:nvSpPr>
          <p:cNvPr id="28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037"/>
            <a:ext cx="12192000" cy="569686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>
            <a:endCxn id="41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2" name="Straight Connector 41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48" name="Oval 4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85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96" y="5193792"/>
            <a:ext cx="1189829" cy="951863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57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17" y="5193792"/>
            <a:ext cx="1193800" cy="952500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6" name="Arc 55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>
            <a:endCxn id="56" idx="0"/>
          </p:cNvCxnSpPr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1" name="Oval 30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2" name="Oval 31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3"/>
            <a:ext cx="1221638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0366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Arc 37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 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395" y="4874480"/>
            <a:ext cx="1189829" cy="951863"/>
          </a:xfrm>
          <a:prstGeom prst="rect">
            <a:avLst/>
          </a:prstGeom>
        </p:spPr>
      </p:pic>
      <p:sp>
        <p:nvSpPr>
          <p:cNvPr id="48" name="Oval 47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52" name="Oval 51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5" name="Straight Connector 54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84875" y="685225"/>
            <a:ext cx="9107124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3391319" y="1552703"/>
            <a:ext cx="880067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3391319" y="1049145"/>
            <a:ext cx="6974253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" y="685225"/>
            <a:ext cx="2977273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pic>
        <p:nvPicPr>
          <p:cNvPr id="32" name="Picture 31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92" y="856105"/>
            <a:ext cx="1962493" cy="1523172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3402135" y="4228306"/>
            <a:ext cx="3416667" cy="365760"/>
            <a:chOff x="5325979" y="4715893"/>
            <a:chExt cx="3416667" cy="365760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6" name="Picture 55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 userDrawn="1"/>
        </p:nvGrpSpPr>
        <p:grpSpPr>
          <a:xfrm>
            <a:off x="3402135" y="4726326"/>
            <a:ext cx="3636602" cy="365760"/>
            <a:chOff x="1235726" y="5571713"/>
            <a:chExt cx="3636602" cy="365760"/>
          </a:xfrm>
        </p:grpSpPr>
        <p:sp>
          <p:nvSpPr>
            <p:cNvPr id="58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9" name="Picture 58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3402135" y="2734246"/>
            <a:ext cx="2809587" cy="365760"/>
            <a:chOff x="1235726" y="3073176"/>
            <a:chExt cx="2809587" cy="365760"/>
          </a:xfrm>
        </p:grpSpPr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2" name="Picture 61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 userDrawn="1"/>
        </p:nvGrpSpPr>
        <p:grpSpPr>
          <a:xfrm>
            <a:off x="3402135" y="3232266"/>
            <a:ext cx="3730320" cy="365760"/>
            <a:chOff x="1235727" y="3892739"/>
            <a:chExt cx="3730320" cy="365760"/>
          </a:xfrm>
        </p:grpSpPr>
        <p:sp>
          <p:nvSpPr>
            <p:cNvPr id="64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5" name="Picture 64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 userDrawn="1"/>
        </p:nvGrpSpPr>
        <p:grpSpPr>
          <a:xfrm>
            <a:off x="3402135" y="3730286"/>
            <a:ext cx="3636602" cy="365760"/>
            <a:chOff x="1235726" y="4721075"/>
            <a:chExt cx="3636602" cy="365760"/>
          </a:xfrm>
        </p:grpSpPr>
        <p:pic>
          <p:nvPicPr>
            <p:cNvPr id="67" name="Picture 66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68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3402135" y="5722367"/>
            <a:ext cx="2586167" cy="365760"/>
            <a:chOff x="5325979" y="3073176"/>
            <a:chExt cx="2586167" cy="365760"/>
          </a:xfrm>
        </p:grpSpPr>
        <p:sp>
          <p:nvSpPr>
            <p:cNvPr id="70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 userDrawn="1"/>
        </p:nvGrpSpPr>
        <p:grpSpPr>
          <a:xfrm>
            <a:off x="3402135" y="5224346"/>
            <a:ext cx="3416667" cy="365760"/>
            <a:chOff x="5325979" y="5571713"/>
            <a:chExt cx="3416667" cy="365760"/>
          </a:xfrm>
        </p:grpSpPr>
        <p:sp>
          <p:nvSpPr>
            <p:cNvPr id="73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4" name="Picture 7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257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921748" y="2425013"/>
            <a:ext cx="8440953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Visite </a:t>
            </a:r>
            <a:r>
              <a:rPr kumimoji="0" lang="es-MX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ＭＳ Ｐゴシック" charset="0"/>
                <a:cs typeface="+mn-cs"/>
              </a:rPr>
              <a:t>icann.org</a:t>
            </a:r>
            <a:endParaRPr kumimoji="0" lang="es-MX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ＭＳ Ｐゴシック" charset="0"/>
              <a:cs typeface="Arial"/>
            </a:endParaRP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498950" y="862602"/>
            <a:ext cx="9870957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2732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2421943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1" y="6320453"/>
            <a:ext cx="23872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2504929" y="6320453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15191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2446072" y="2281331"/>
            <a:ext cx="0" cy="39765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2444626" y="2221895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2504929" y="2220449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11700996" y="6320453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pt-BR" dirty="0"/>
              <a:t>Participe da ICANN – agradecimento e perguntas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6932" y="1039938"/>
            <a:ext cx="4287549" cy="7606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9709" y="2853692"/>
            <a:ext cx="3149229" cy="3236708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val 50"/>
          <p:cNvSpPr/>
          <p:nvPr userDrawn="1"/>
        </p:nvSpPr>
        <p:spPr>
          <a:xfrm flipH="1">
            <a:off x="11615191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H="1">
            <a:off x="11700996" y="2219538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DFD49F2-5D67-D0DA-5BF5-6C7429D5ADD3}"/>
              </a:ext>
            </a:extLst>
          </p:cNvPr>
          <p:cNvSpPr/>
          <p:nvPr userDrawn="1"/>
        </p:nvSpPr>
        <p:spPr>
          <a:xfrm>
            <a:off x="3977005" y="1188973"/>
            <a:ext cx="3896332" cy="532270"/>
          </a:xfrm>
          <a:prstGeom prst="rect">
            <a:avLst/>
          </a:prstGeom>
          <a:solidFill>
            <a:srgbClr val="1768B1"/>
          </a:solidFill>
        </p:spPr>
        <p:txBody>
          <a:bodyPr wrap="square">
            <a:spAutoFit/>
          </a:bodyPr>
          <a:lstStyle/>
          <a:p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Un </a:t>
            </a:r>
            <a:r>
              <a:rPr lang="fr-FR" sz="2800" kern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mondo</a:t>
            </a:r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, </a:t>
            </a:r>
            <a:r>
              <a:rPr lang="fr-FR" sz="2800" kern="1200" dirty="0" err="1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uma</a:t>
            </a:r>
            <a:r>
              <a:rPr lang="fr-FR" sz="28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rPr>
              <a:t> internet</a:t>
            </a:r>
            <a:endParaRPr lang="es-MX" sz="2800" kern="1200" dirty="0">
              <a:solidFill>
                <a:schemeClr val="bg1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60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44" y="4878445"/>
            <a:ext cx="1193800" cy="9525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 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07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12192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31" name="Oval 30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14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679" r:id="rId22"/>
    <p:sldLayoutId id="2147483727" r:id="rId23"/>
    <p:sldLayoutId id="2147483728" r:id="rId24"/>
    <p:sldLayoutId id="2147483730" r:id="rId25"/>
    <p:sldLayoutId id="2147483731" r:id="rId26"/>
    <p:sldLayoutId id="2147483732" r:id="rId27"/>
    <p:sldLayoutId id="2147483729" r:id="rId28"/>
    <p:sldLayoutId id="2147483734" r:id="rId29"/>
    <p:sldLayoutId id="2147483688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50" r:id="rId37"/>
    <p:sldLayoutId id="2147483687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2" r:id="rId45"/>
    <p:sldLayoutId id="2147483716" r:id="rId46"/>
    <p:sldLayoutId id="2147483717" r:id="rId47"/>
    <p:sldLayoutId id="2147483751" r:id="rId48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3" userDrawn="1">
          <p15:clr>
            <a:srgbClr val="F26B43"/>
          </p15:clr>
        </p15:guide>
        <p15:guide id="4" pos="512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24" userDrawn="1">
          <p15:clr>
            <a:srgbClr val="F26B43"/>
          </p15:clr>
        </p15:guide>
        <p15:guide id="7" orient="horz" pos="4105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svg"/><Relationship Id="rId3" Type="http://schemas.openxmlformats.org/officeDocument/2006/relationships/image" Target="../media/image27.png"/><Relationship Id="rId7" Type="http://schemas.openxmlformats.org/officeDocument/2006/relationships/image" Target="../media/image36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char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data.iana.org/TLD/tlds-alpha-by-domain.tx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&#226;mple.c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yname@example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mailto:myname@xn--exmple-xta.c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&#233;vin@example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uasg.tech/wp-content/uploads/documents/UASG018A-en-digital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18A-en-digital.pdf" TargetMode="External"/><Relationship Id="rId13" Type="http://schemas.openxmlformats.org/officeDocument/2006/relationships/hyperlink" Target="https://uasg.tech/wp-content/uploads/documents/UASG032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hyperlink" Target="https://uasg.tech/wp-content/uploads/documents/UASG030-en-digital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28-en-digital.pdf" TargetMode="External"/><Relationship Id="rId5" Type="http://schemas.openxmlformats.org/officeDocument/2006/relationships/hyperlink" Target="https://uasg.tech/wp-content/uploads/documents/UASG007-en-digital.pdf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uasg.tech/wp-content/uploads/documents/UASG026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1B-en-digital.pdf" TargetMode="External"/><Relationship Id="rId14" Type="http://schemas.openxmlformats.org/officeDocument/2006/relationships/hyperlink" Target="https://github.com/icann/ua-code-sampl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82" y="0"/>
            <a:ext cx="11234727" cy="2533369"/>
          </a:xfrm>
        </p:spPr>
        <p:txBody>
          <a:bodyPr/>
          <a:lstStyle/>
          <a:p>
            <a:r>
              <a:rPr lang="pt-BR" dirty="0"/>
              <a:t>Aceitação Universal de Nomes de Domínio e Endereços de E-mail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755604"/>
            <a:ext cx="10788321" cy="403785"/>
          </a:xfrm>
        </p:spPr>
        <p:txBody>
          <a:bodyPr/>
          <a:lstStyle/>
          <a:p>
            <a:r>
              <a:rPr lang="pt-BR"/>
              <a:t>DD de mês de 2024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041" y="2455029"/>
            <a:ext cx="10808208" cy="716808"/>
          </a:xfrm>
        </p:spPr>
        <p:txBody>
          <a:bodyPr>
            <a:normAutofit/>
          </a:bodyPr>
          <a:lstStyle/>
          <a:p>
            <a:r>
              <a:rPr lang="pt-BR"/>
              <a:t> </a:t>
            </a:r>
          </a:p>
          <a:p>
            <a:r>
              <a:rPr lang="pt-BR"/>
              <a:t>Programa do Dia da UA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8E9707-2818-8D10-FA19-24F447819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409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Exemplos de componentes de e-mails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MUA</a:t>
            </a:r>
            <a:r>
              <a:rPr lang="pt-BR" sz="2000"/>
              <a:t> (Agente de Usuário de E-mail): Outlook, Thunderbird, back-end de envios da Amazon, subsistema de e-mails da web do Gmail, formulário para contato de um servidor da web</a:t>
            </a:r>
          </a:p>
          <a:p>
            <a:r>
              <a:rPr lang="pt-BR" sz="2000">
                <a:solidFill>
                  <a:schemeClr val="accent1"/>
                </a:solidFill>
              </a:rPr>
              <a:t>MSA</a:t>
            </a:r>
            <a:r>
              <a:rPr lang="pt-BR" sz="2000"/>
              <a:t> (Agente de Envio de E-mail): Exchange, Postfix,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MTA</a:t>
            </a:r>
            <a:r>
              <a:rPr lang="pt-BR" sz="2000"/>
              <a:t> (Agente de Transferência de E-mail): Postfix, Exim, Halon,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MDA</a:t>
            </a:r>
            <a:r>
              <a:rPr lang="pt-BR" sz="2000"/>
              <a:t> (Agente de Entrega de E-mail): parte do Gmail e Exchange, partes do Zendesk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621429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630771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629468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Armazenamento de e-mails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App MUA de smartphone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50317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MSA para remetente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535829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remetente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516920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destinatário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MTA: filtro de spam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494015" y="3086667"/>
              <a:ext cx="6332" cy="1792969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6354" y="1400572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3078629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3086668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948831" y="1792335"/>
              <a:ext cx="149386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Servidor da web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3675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Navegador da web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06371" y="1799184"/>
              <a:ext cx="1973478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MUA: software de formulário para contato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pt-BR"/>
              <a:t>Noções básicas sobre Unicode</a:t>
            </a:r>
          </a:p>
        </p:txBody>
      </p:sp>
    </p:spTree>
    <p:extLst>
      <p:ext uri="{BB962C8B-B14F-4D97-AF65-F5344CB8AC3E}">
        <p14:creationId xmlns:p14="http://schemas.microsoft.com/office/powerpoint/2010/main" val="73611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Caractere e conjunto de caracteres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 dirty="0">
                <a:solidFill>
                  <a:schemeClr val="tx1"/>
                </a:solidFill>
              </a:rPr>
              <a:t>Um rótulo ou cadeia de caracteres, como</a:t>
            </a:r>
            <a:r>
              <a:rPr lang="pt-BR" sz="2000" b="0" i="0" dirty="0">
                <a:solidFill>
                  <a:schemeClr val="tx1"/>
                </a:solidFill>
              </a:rPr>
              <a:t> </a:t>
            </a:r>
            <a:r>
              <a:rPr lang="pt-BR" sz="2000" b="0" i="0" dirty="0" err="1">
                <a:solidFill>
                  <a:schemeClr val="tx1"/>
                </a:solidFill>
              </a:rPr>
              <a:t>أهلا</a:t>
            </a:r>
            <a:r>
              <a:rPr lang="pt-BR" sz="2000" b="0" i="0" dirty="0">
                <a:solidFill>
                  <a:schemeClr val="tx1"/>
                </a:solidFill>
              </a:rPr>
              <a:t>, </a:t>
            </a:r>
            <a:r>
              <a:rPr lang="pt-BR" sz="2000" b="0" i="0" dirty="0" err="1">
                <a:solidFill>
                  <a:schemeClr val="tx1"/>
                </a:solidFill>
              </a:rPr>
              <a:t>नमस्ते</a:t>
            </a:r>
            <a:r>
              <a:rPr lang="pt-BR" sz="2000" b="0" i="0" dirty="0">
                <a:solidFill>
                  <a:schemeClr val="tx1"/>
                </a:solidFill>
              </a:rPr>
              <a:t>, </a:t>
            </a:r>
            <a:r>
              <a:rPr lang="pt-BR" sz="2000" b="0" i="0" dirty="0" err="1">
                <a:solidFill>
                  <a:schemeClr val="tx1"/>
                </a:solidFill>
              </a:rPr>
              <a:t>Hello</a:t>
            </a:r>
            <a:r>
              <a:rPr lang="pt-BR" sz="2000" b="0" i="0" dirty="0">
                <a:solidFill>
                  <a:schemeClr val="tx1"/>
                </a:solidFill>
              </a:rPr>
              <a:t>, é formado por caracteres.</a:t>
            </a:r>
          </a:p>
          <a:p>
            <a:pPr lvl="1"/>
            <a:r>
              <a:rPr lang="pt-BR" sz="2000" b="0" i="0" dirty="0" err="1">
                <a:solidFill>
                  <a:schemeClr val="tx1"/>
                </a:solidFill>
              </a:rPr>
              <a:t>Hello</a:t>
            </a:r>
            <a:r>
              <a:rPr lang="pt-BR" sz="2000" b="0" i="0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b="0" i="0" dirty="0">
                <a:solidFill>
                  <a:schemeClr val="tx1"/>
                </a:solidFill>
              </a:rPr>
              <a:t> H  e  l   l   o</a:t>
            </a:r>
          </a:p>
          <a:p>
            <a:pPr lvl="0"/>
            <a:r>
              <a:rPr lang="pt-BR" sz="2000" b="0" i="0" dirty="0">
                <a:solidFill>
                  <a:schemeClr val="tx1"/>
                </a:solidFill>
              </a:rPr>
              <a:t>Um caractere é uma unidade de informação usada para a organização, controle ou representação de dados textuais.</a:t>
            </a:r>
          </a:p>
          <a:p>
            <a:r>
              <a:rPr lang="pt-BR" sz="2000" b="0" i="0" dirty="0">
                <a:solidFill>
                  <a:schemeClr val="tx1"/>
                </a:solidFill>
              </a:rPr>
              <a:t>Exemplos de caracteres:</a:t>
            </a:r>
          </a:p>
          <a:p>
            <a:pPr lvl="1"/>
            <a:r>
              <a:rPr lang="pt-BR" sz="2000" b="0" i="0" dirty="0">
                <a:solidFill>
                  <a:schemeClr val="tx1"/>
                </a:solidFill>
              </a:rPr>
              <a:t>Letras </a:t>
            </a:r>
          </a:p>
          <a:p>
            <a:pPr lvl="1"/>
            <a:r>
              <a:rPr lang="pt-BR" sz="2000" b="0" i="0" dirty="0">
                <a:solidFill>
                  <a:schemeClr val="tx1"/>
                </a:solidFill>
              </a:rPr>
              <a:t>Dígitos 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Caracteres especiais, como símbolos matemáticos, sinais de pontuação</a:t>
            </a:r>
          </a:p>
          <a:p>
            <a:pPr lvl="1"/>
            <a:r>
              <a:rPr lang="pt-BR" sz="2000" b="0" i="0" dirty="0">
                <a:solidFill>
                  <a:schemeClr val="tx1"/>
                </a:solidFill>
              </a:rPr>
              <a:t>Caracteres de controle (geralmente não visíveis)</a:t>
            </a:r>
          </a:p>
          <a:p>
            <a:pPr lvl="0"/>
            <a:r>
              <a:rPr lang="pt-BR" sz="2000" dirty="0">
                <a:solidFill>
                  <a:schemeClr val="tx1"/>
                </a:solidFill>
              </a:rPr>
              <a:t>O Código Padrão Americano para o Intercâmbio de Informação (ASCII) atribui caracteres codificados usados na computação, incluindo letras </a:t>
            </a:r>
            <a:r>
              <a:rPr lang="pt-BR" sz="2000" dirty="0" err="1">
                <a:solidFill>
                  <a:schemeClr val="tx1"/>
                </a:solidFill>
              </a:rPr>
              <a:t>a-z</a:t>
            </a:r>
            <a:r>
              <a:rPr lang="pt-BR" sz="2000" dirty="0">
                <a:solidFill>
                  <a:schemeClr val="tx1"/>
                </a:solidFill>
              </a:rPr>
              <a:t>, dígitos 0-9 e outros.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Ponto de código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>
                <a:solidFill>
                  <a:srgbClr val="3B3835"/>
                </a:solidFill>
              </a:rPr>
              <a:t>O ponto de código é um valor, ou uma posição, de um caractere em qualquer conjunto de caracteres codificado.</a:t>
            </a:r>
          </a:p>
          <a:p>
            <a:pPr lvl="0"/>
            <a:r>
              <a:rPr lang="pt-BR" sz="2000">
                <a:solidFill>
                  <a:srgbClr val="3B3835"/>
                </a:solidFill>
              </a:rPr>
              <a:t>O ponto de código é um número atribuído para representar um caractere abstrato em um sistema para representar texto.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1" y="2546764"/>
            <a:ext cx="9136936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7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Ponto de código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>
                <a:solidFill>
                  <a:srgbClr val="3B3835"/>
                </a:solidFill>
              </a:rPr>
              <a:t>O ponto de código é um valor, ou uma posição, de um caractere em qualquer conjunto de caracteres codificado.</a:t>
            </a:r>
          </a:p>
          <a:p>
            <a:pPr lvl="0"/>
            <a:r>
              <a:rPr lang="pt-BR" sz="2000">
                <a:solidFill>
                  <a:srgbClr val="3B3835"/>
                </a:solidFill>
              </a:rPr>
              <a:t>O ponto de código é um número atribuído para representar um caractere abstrato em um sistema para representar texto.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534732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7631117-823A-4B9D-52CB-7CCAEDA3E33F}"/>
              </a:ext>
            </a:extLst>
          </p:cNvPr>
          <p:cNvSpPr/>
          <p:nvPr/>
        </p:nvSpPr>
        <p:spPr>
          <a:xfrm>
            <a:off x="1701903" y="3651853"/>
            <a:ext cx="3872921" cy="46653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1782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Glifo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 b="0" i="0">
                <a:solidFill>
                  <a:srgbClr val="3B3835"/>
                </a:solidFill>
              </a:rPr>
              <a:t> Uma representação tipográfica de um caractere é chamada de glifo.</a:t>
            </a:r>
          </a:p>
          <a:p>
            <a:pPr lvl="1"/>
            <a:r>
              <a:rPr lang="pt-BR" sz="2000" b="0" i="0">
                <a:solidFill>
                  <a:srgbClr val="3B3835"/>
                </a:solidFill>
              </a:rPr>
              <a:t>Inglês: </a:t>
            </a:r>
            <a:r>
              <a:rPr lang="pt-BR" sz="2000" i="1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b="0" i="0">
                <a:solidFill>
                  <a:srgbClr val="3B3835"/>
                </a:solidFill>
              </a:rPr>
              <a:t>, a  </a:t>
            </a:r>
          </a:p>
          <a:p>
            <a:pPr lvl="1"/>
            <a:r>
              <a:rPr lang="pt-BR" sz="2000" b="0" i="0">
                <a:solidFill>
                  <a:srgbClr val="3B3835"/>
                </a:solidFill>
              </a:rPr>
              <a:t>Cada letra árabe costuma ter quatro glifos dependendo de onde ela ocorre em uma cadeia de caracteres. </a:t>
            </a:r>
            <a:r>
              <a:rPr lang="pt-BR" sz="2000">
                <a:solidFill>
                  <a:srgbClr val="3B3835"/>
                </a:solidFill>
              </a:rPr>
              <a:t>Por exemplo, para a </a:t>
            </a:r>
            <a:r>
              <a:rPr lang="pt-BR" sz="2000"/>
              <a:t>LETRA ÁRABE GHAIN, </a:t>
            </a:r>
            <a:r>
              <a:rPr lang="pt-BR" sz="2000" b="0" i="0">
                <a:solidFill>
                  <a:srgbClr val="3B3835"/>
                </a:solidFill>
              </a:rPr>
              <a:t>os quatro glifos são:</a:t>
            </a: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r>
              <a:rPr lang="pt-BR" sz="2000">
                <a:solidFill>
                  <a:srgbClr val="3B3835"/>
                </a:solidFill>
              </a:rPr>
              <a:t>Os idiomas podem ser escritos/exibidos da direta para a esquerda e da esquerda para a direita, mas a leitura de dados se baseia na ordem de pressionamento das teclas em um arquivo, e não depende da direção da escrita</a:t>
            </a: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0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050" name="Picture 2" descr="Context-dependent and Directional Text - Complex-Text Languages - An  Overview">
            <a:extLst>
              <a:ext uri="{FF2B5EF4-FFF2-40B4-BE49-F238E27FC236}">
                <a16:creationId xmlns:a16="http://schemas.microsoft.com/office/drawing/2014/main" id="{94403C9C-44D4-1561-C1FB-936A7BA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8" y="2498183"/>
            <a:ext cx="1783637" cy="2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0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Codificação de caracteres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 b="0" i="0">
                <a:solidFill>
                  <a:srgbClr val="000000"/>
                </a:solidFill>
              </a:rPr>
              <a:t>A codificação de caracteres é o mapeamento de uma definição de conjunto de caracteres para as unidades reais de código usadas para representar os dados.</a:t>
            </a:r>
          </a:p>
          <a:p>
            <a:pPr lvl="0"/>
            <a:r>
              <a:rPr lang="pt-BR" sz="2000"/>
              <a:t>Uma codificação descreve como codificar pontos de código em bytes e como descodificar bytes em pontos de código.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Um breve histórico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>
                <a:solidFill>
                  <a:srgbClr val="3B3835"/>
                </a:solidFill>
                <a:latin typeface="+mj-lt"/>
              </a:rPr>
              <a:t>Caractere ASCII básico de 7 bits, limitado a um máximo de 128 caracteres.</a:t>
            </a:r>
          </a:p>
          <a:p>
            <a:pPr lvl="0"/>
            <a:r>
              <a:rPr lang="pt-BR" sz="2000" b="0" i="0">
                <a:solidFill>
                  <a:srgbClr val="3B3835"/>
                </a:solidFill>
                <a:latin typeface="+mj-lt"/>
              </a:rPr>
              <a:t>Caractere ASCII estendido de 8 bits, limitado a um máximo de 256 caracteres.</a:t>
            </a:r>
          </a:p>
          <a:p>
            <a:pPr lvl="0"/>
            <a:r>
              <a:rPr lang="pt-BR" sz="2000" b="0" i="0">
                <a:solidFill>
                  <a:srgbClr val="3B3835"/>
                </a:solidFill>
                <a:latin typeface="+mj-lt"/>
              </a:rPr>
              <a:t>A codificação ASCII pode conter caracteres suficientes para abranger todos os idiomas.</a:t>
            </a:r>
          </a:p>
          <a:p>
            <a:pPr lvl="0"/>
            <a:r>
              <a:rPr lang="pt-BR" sz="2000" b="0" i="0">
                <a:solidFill>
                  <a:srgbClr val="3B3835"/>
                </a:solidFill>
                <a:latin typeface="+mj-lt"/>
              </a:rPr>
              <a:t>Então, diferentes sistemas de codificação foram desenvolvidos a fim de atribuir números a caracteres para diferentes idiomas e escritas, o que gerou problemas de interoperabilidade.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Padrão Unicode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/>
              <a:t>O padrão para a representação digital dos caracteres usados ao escrever todos os idiomas do mundo.</a:t>
            </a:r>
          </a:p>
          <a:p>
            <a:pPr lvl="0"/>
            <a:r>
              <a:rPr lang="pt-BR" sz="2000"/>
              <a:t>Caracteres organizados no nível da escrita.</a:t>
            </a:r>
          </a:p>
          <a:p>
            <a:pPr lvl="0"/>
            <a:r>
              <a:rPr lang="pt-BR" sz="2000"/>
              <a:t>O Unicode fornece um modo uniforme para armazenar, pesquisar e intercambiar texto em qualquer idioma.</a:t>
            </a:r>
          </a:p>
          <a:p>
            <a:pPr lvl="0"/>
            <a:r>
              <a:rPr lang="pt-BR" sz="2000"/>
              <a:t>É usado por todos os computadores modernos e serve de base para o processamento de texto na Internet.</a:t>
            </a:r>
          </a:p>
          <a:p>
            <a:pPr lvl="0"/>
            <a:r>
              <a:rPr lang="pt-BR" sz="2000"/>
              <a:t>O número de slots para representar os idiomas mundiais é 0000 – 10FFFF. Consulte </a:t>
            </a:r>
            <a:r>
              <a:rPr lang="pt-BR" sz="2000">
                <a:hlinkClick r:id="rId3"/>
              </a:rPr>
              <a:t>https://unicode.org/charts/</a:t>
            </a:r>
            <a:r>
              <a:rPr lang="pt-BR" sz="2000"/>
              <a:t> para ver a cobertura de escritas e os intervalos de codificação.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Codificação Unicode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813639"/>
            <a:ext cx="10962747" cy="5389942"/>
          </a:xfrm>
        </p:spPr>
        <p:txBody>
          <a:bodyPr/>
          <a:lstStyle/>
          <a:p>
            <a:pPr lvl="0"/>
            <a:r>
              <a:rPr lang="pt-BR" sz="2000" b="0" i="0" dirty="0">
                <a:solidFill>
                  <a:srgbClr val="000000"/>
                </a:solidFill>
              </a:rPr>
              <a:t>O Unicode pode ser implementado por diferentes codificações de caracteres:</a:t>
            </a:r>
          </a:p>
          <a:p>
            <a:pPr lvl="1"/>
            <a:r>
              <a:rPr lang="pt-BR" sz="2000" dirty="0"/>
              <a:t>UTF-8</a:t>
            </a:r>
          </a:p>
          <a:p>
            <a:pPr lvl="1"/>
            <a:r>
              <a:rPr lang="pt-BR" sz="2000" dirty="0"/>
              <a:t>UTF-16</a:t>
            </a:r>
          </a:p>
          <a:p>
            <a:pPr lvl="1"/>
            <a:r>
              <a:rPr lang="pt-BR" sz="2000" dirty="0"/>
              <a:t>UTF-32</a:t>
            </a:r>
          </a:p>
          <a:p>
            <a:r>
              <a:rPr lang="pt-BR" sz="2000" dirty="0"/>
              <a:t>A codificação UTF-8 geralmente é usada pelo DNS (Sistema de Nomes de Domínio).</a:t>
            </a:r>
          </a:p>
          <a:p>
            <a:r>
              <a:rPr lang="pt-BR" sz="2000" dirty="0"/>
              <a:t>O UTF-8 é uma codificação de caracteres de comprimento variável.</a:t>
            </a:r>
          </a:p>
          <a:p>
            <a:r>
              <a:rPr lang="pt-BR" sz="2000" dirty="0"/>
              <a:t>O UTF-8 codifica pontos de código em um a quatro bytes, leitura de um byte de cada vez:</a:t>
            </a:r>
          </a:p>
          <a:p>
            <a:pPr lvl="1"/>
            <a:r>
              <a:rPr lang="pt-BR" sz="2000" dirty="0"/>
              <a:t>Para caracteres ASCII é usado 1 byte</a:t>
            </a:r>
          </a:p>
          <a:p>
            <a:pPr lvl="1"/>
            <a:r>
              <a:rPr lang="pt-BR" sz="2000" dirty="0"/>
              <a:t>Para caracteres árabes são usados 2 bytes</a:t>
            </a:r>
          </a:p>
          <a:p>
            <a:pPr lvl="1"/>
            <a:r>
              <a:rPr lang="pt-BR" sz="2000" dirty="0"/>
              <a:t>Para caracteres </a:t>
            </a:r>
            <a:r>
              <a:rPr lang="pt-BR" sz="2000" dirty="0" err="1"/>
              <a:t>devanágari</a:t>
            </a:r>
            <a:r>
              <a:rPr lang="pt-BR" sz="2000" dirty="0"/>
              <a:t> são usados 3 bytes</a:t>
            </a:r>
          </a:p>
          <a:p>
            <a:pPr lvl="1"/>
            <a:r>
              <a:rPr lang="pt-BR" sz="2000" dirty="0"/>
              <a:t>Para caracteres chineses são usados 4 bytes</a:t>
            </a:r>
          </a:p>
          <a:p>
            <a:r>
              <a:rPr lang="pt-BR" sz="2000" dirty="0"/>
              <a:t>Então, para a leitura a nível de bytes, precisamos especificar a codificação antes de ler um arquivo.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553737"/>
            <a:ext cx="10682514" cy="4410762"/>
          </a:xfrm>
        </p:spPr>
        <p:txBody>
          <a:bodyPr/>
          <a:lstStyle/>
          <a:p>
            <a:r>
              <a:rPr lang="pt-BR" sz="2000" dirty="0"/>
              <a:t>Introdução </a:t>
            </a:r>
          </a:p>
          <a:p>
            <a:r>
              <a:rPr lang="pt-BR" sz="2000" dirty="0"/>
              <a:t>Visão geral da Aceitação Universal</a:t>
            </a:r>
          </a:p>
          <a:p>
            <a:r>
              <a:rPr lang="pt-BR" sz="2000" dirty="0"/>
              <a:t>Noções básicas sobre Unicode</a:t>
            </a:r>
          </a:p>
          <a:p>
            <a:r>
              <a:rPr lang="pt-BR" sz="2000" dirty="0"/>
              <a:t>Noções básicas para </a:t>
            </a:r>
            <a:r>
              <a:rPr lang="pt-BR" sz="2000" dirty="0" err="1"/>
              <a:t>IDNs</a:t>
            </a:r>
            <a:r>
              <a:rPr lang="pt-BR" sz="2000" dirty="0"/>
              <a:t> e EAI</a:t>
            </a:r>
          </a:p>
          <a:p>
            <a:r>
              <a:rPr lang="pt-BR" sz="2000" dirty="0"/>
              <a:t>Conclusão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Agenda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Normalização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824753"/>
            <a:ext cx="10962747" cy="5047159"/>
          </a:xfrm>
        </p:spPr>
        <p:txBody>
          <a:bodyPr/>
          <a:lstStyle/>
          <a:p>
            <a:r>
              <a:rPr lang="pt-BR" sz="2000" dirty="0"/>
              <a:t>Existem várias formas de codificar certos glifos em Unicode:</a:t>
            </a:r>
          </a:p>
          <a:p>
            <a:pPr lvl="1"/>
            <a:r>
              <a:rPr lang="pt-BR" sz="2000" dirty="0" err="1">
                <a:solidFill>
                  <a:schemeClr val="accent1"/>
                </a:solidFill>
              </a:rPr>
              <a:t>è</a:t>
            </a:r>
            <a:r>
              <a:rPr lang="pt-BR" sz="2000" dirty="0">
                <a:solidFill>
                  <a:schemeClr val="accent1"/>
                </a:solidFill>
              </a:rPr>
              <a:t> =  U+00E8</a:t>
            </a:r>
          </a:p>
          <a:p>
            <a:pPr lvl="1"/>
            <a:r>
              <a:rPr lang="pt-BR" sz="2000" dirty="0">
                <a:solidFill>
                  <a:schemeClr val="accent1"/>
                </a:solidFill>
              </a:rPr>
              <a:t>e + ` = </a:t>
            </a:r>
            <a:r>
              <a:rPr lang="pt-BR" sz="2000" dirty="0" err="1">
                <a:solidFill>
                  <a:schemeClr val="accent1"/>
                </a:solidFill>
              </a:rPr>
              <a:t>è</a:t>
            </a:r>
            <a:r>
              <a:rPr lang="pt-BR" sz="2000" dirty="0">
                <a:solidFill>
                  <a:schemeClr val="accent1"/>
                </a:solidFill>
              </a:rPr>
              <a:t> = U+0065 + U+0300</a:t>
            </a:r>
          </a:p>
          <a:p>
            <a:pPr lvl="1"/>
            <a:r>
              <a:rPr lang="pt-BR" sz="2000" dirty="0" err="1">
                <a:solidFill>
                  <a:schemeClr val="accent1"/>
                </a:solidFill>
              </a:rPr>
              <a:t>آ</a:t>
            </a:r>
            <a:r>
              <a:rPr lang="pt-BR" sz="2000" dirty="0">
                <a:solidFill>
                  <a:schemeClr val="accent1"/>
                </a:solidFill>
              </a:rPr>
              <a:t> = U+0622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ar-AE" sz="2000" dirty="0">
                <a:solidFill>
                  <a:schemeClr val="accent1"/>
                </a:solidFill>
              </a:rPr>
              <a:t>ٓ</a:t>
            </a:r>
            <a:r>
              <a:rPr lang="en-US" sz="2000" dirty="0">
                <a:solidFill>
                  <a:schemeClr val="accent1"/>
                </a:solidFill>
              </a:rPr>
              <a:t> + </a:t>
            </a:r>
            <a:r>
              <a:rPr lang="ar-AE" sz="2000" dirty="0">
                <a:solidFill>
                  <a:schemeClr val="accent1"/>
                </a:solidFill>
              </a:rPr>
              <a:t>ا</a:t>
            </a:r>
            <a:r>
              <a:rPr lang="en-US" sz="2000" dirty="0">
                <a:solidFill>
                  <a:schemeClr val="accent1"/>
                </a:solidFill>
              </a:rPr>
              <a:t> = </a:t>
            </a:r>
            <a:r>
              <a:rPr lang="ar-AE" sz="2000" dirty="0">
                <a:solidFill>
                  <a:schemeClr val="accent1"/>
                </a:solidFill>
              </a:rPr>
              <a:t>آ</a:t>
            </a:r>
            <a:r>
              <a:rPr lang="en-US" sz="2000" dirty="0">
                <a:solidFill>
                  <a:schemeClr val="accent1"/>
                </a:solidFill>
              </a:rPr>
              <a:t>  =U+0627 U+0653</a:t>
            </a:r>
          </a:p>
          <a:p>
            <a:r>
              <a:rPr lang="pt-BR" sz="2000" dirty="0"/>
              <a:t>A cadeia de caracteres a seguir pode existir no corpus na forma da primeira cadeia de caracteres abaixo, sendo que a cadeia de caracteres de entrada está na forma da segunda cadeia de caracteres abaixo. Então, o resultado da pesquisa será vazio. </a:t>
            </a:r>
          </a:p>
          <a:p>
            <a:pPr lvl="1"/>
            <a:r>
              <a:rPr lang="pt-BR" sz="2000" dirty="0" err="1"/>
              <a:t>آدم</a:t>
            </a:r>
            <a:r>
              <a:rPr lang="pt-BR" sz="2000" dirty="0"/>
              <a:t>  (U+0622 U+062F U+0645)</a:t>
            </a:r>
          </a:p>
          <a:p>
            <a:pPr lvl="1"/>
            <a:r>
              <a:rPr lang="pt-BR" sz="2000" dirty="0" err="1"/>
              <a:t>آدم</a:t>
            </a:r>
            <a:r>
              <a:rPr lang="pt-BR" sz="2000" dirty="0"/>
              <a:t>  (U+0627 U+0653 U+062F U+0645)</a:t>
            </a:r>
          </a:p>
          <a:p>
            <a:r>
              <a:rPr lang="pt-BR" sz="2000" dirty="0"/>
              <a:t>Para pesquisar, classificar e executar operações com cadeias de caracteres precisamos de normalização.</a:t>
            </a:r>
          </a:p>
          <a:p>
            <a:r>
              <a:rPr lang="pt-BR" sz="2000" dirty="0"/>
              <a:t>A normalização garante que a representação final seja a mesma, mesmo que os usuários digitem de maneira diferente.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Normalização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350498"/>
            <a:ext cx="10962747" cy="4751725"/>
          </a:xfrm>
        </p:spPr>
        <p:txBody>
          <a:bodyPr/>
          <a:lstStyle/>
          <a:p>
            <a:r>
              <a:rPr lang="pt-BR" sz="2000"/>
              <a:t>Diferentes </a:t>
            </a:r>
            <a:r>
              <a:rPr lang="pt-BR" sz="2000">
                <a:hlinkClick r:id="rId3"/>
              </a:rPr>
              <a:t>formas de normalização</a:t>
            </a:r>
            <a:r>
              <a:rPr lang="pt-BR" sz="2000"/>
              <a:t> definidas por Unicode são listadas abaixo:</a:t>
            </a:r>
          </a:p>
          <a:p>
            <a:pPr lvl="1"/>
            <a:r>
              <a:rPr lang="pt-BR" sz="2000"/>
              <a:t>Forma de Normalização D (NFD)</a:t>
            </a:r>
          </a:p>
          <a:p>
            <a:pPr lvl="1"/>
            <a:r>
              <a:rPr lang="pt-BR" sz="2000"/>
              <a:t>Forma de Normalização C (NFC)</a:t>
            </a:r>
          </a:p>
          <a:p>
            <a:pPr lvl="1"/>
            <a:r>
              <a:rPr lang="pt-BR" sz="2000"/>
              <a:t>Forma de Normalização KD (NFKD)</a:t>
            </a:r>
          </a:p>
          <a:p>
            <a:pPr lvl="1"/>
            <a:r>
              <a:rPr lang="pt-BR" sz="2000"/>
              <a:t>Forma de Normalização KC (NFKC)</a:t>
            </a:r>
          </a:p>
          <a:p>
            <a:r>
              <a:rPr lang="pt-BR" sz="2000"/>
              <a:t>Em nomes de domínios é usada a NFC.</a:t>
            </a:r>
          </a:p>
          <a:p>
            <a:r>
              <a:rPr lang="pt-BR" sz="2000"/>
              <a:t>C é composta (å é um caractere), enquanto D é decomposta (å é a + anel sobre a letra)</a:t>
            </a:r>
          </a:p>
          <a:p>
            <a:r>
              <a:rPr lang="pt-BR" sz="2000"/>
              <a:t>K inclui erros adicionais de compatibilidade e é pouco usada hoje em dia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8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496082" cy="1701535"/>
          </a:xfrm>
        </p:spPr>
        <p:txBody>
          <a:bodyPr/>
          <a:lstStyle/>
          <a:p>
            <a:r>
              <a:rPr lang="pt-BR"/>
              <a:t>Nomes de Domínio Internacionalizados</a:t>
            </a:r>
          </a:p>
        </p:txBody>
      </p:sp>
    </p:spTree>
    <p:extLst>
      <p:ext uri="{BB962C8B-B14F-4D97-AF65-F5344CB8AC3E}">
        <p14:creationId xmlns:p14="http://schemas.microsoft.com/office/powerpoint/2010/main" val="127755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Nomes de domínio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761164"/>
            <a:ext cx="10805055" cy="4810666"/>
          </a:xfrm>
        </p:spPr>
        <p:txBody>
          <a:bodyPr/>
          <a:lstStyle/>
          <a:p>
            <a:r>
              <a:rPr lang="pt-BR" sz="2000" dirty="0"/>
              <a:t>Um nome de domínio é um conjunto ordenado de rótulos ou cadeias de caracteres:  </a:t>
            </a:r>
            <a:r>
              <a:rPr lang="pt-BR" sz="2000" dirty="0">
                <a:hlinkClick r:id="rId3"/>
              </a:rPr>
              <a:t>www.example.co.uk</a:t>
            </a:r>
          </a:p>
          <a:p>
            <a:pPr lvl="1"/>
            <a:r>
              <a:rPr lang="pt-BR" sz="2000" dirty="0"/>
              <a:t>O TLD (Domínio de Primeiro Nível) é o rótulo à direita: “</a:t>
            </a:r>
            <a:r>
              <a:rPr lang="pt-BR" sz="2000" dirty="0" err="1"/>
              <a:t>uk</a:t>
            </a:r>
            <a:r>
              <a:rPr lang="pt-BR" sz="2000" dirty="0"/>
              <a:t>”</a:t>
            </a:r>
          </a:p>
          <a:p>
            <a:pPr lvl="1"/>
            <a:r>
              <a:rPr lang="pt-BR" sz="2000" dirty="0"/>
              <a:t>Domínio de segundo nível: “</a:t>
            </a:r>
            <a:r>
              <a:rPr lang="pt-BR" sz="2000" dirty="0" err="1"/>
              <a:t>co</a:t>
            </a:r>
            <a:r>
              <a:rPr lang="pt-BR" sz="2000" dirty="0"/>
              <a:t>”</a:t>
            </a:r>
          </a:p>
          <a:p>
            <a:pPr lvl="1"/>
            <a:r>
              <a:rPr lang="pt-BR" sz="2000" dirty="0"/>
              <a:t>Domínio de terceiro nível: “</a:t>
            </a:r>
            <a:r>
              <a:rPr lang="pt-BR" sz="2000" dirty="0" err="1"/>
              <a:t>example</a:t>
            </a:r>
            <a:r>
              <a:rPr lang="pt-BR" sz="2000" dirty="0"/>
              <a:t>”</a:t>
            </a:r>
          </a:p>
          <a:p>
            <a:r>
              <a:rPr lang="pt-BR" sz="2000" dirty="0"/>
              <a:t>Inicialmente os </a:t>
            </a:r>
            <a:r>
              <a:rPr lang="pt-BR" sz="2000" dirty="0" err="1"/>
              <a:t>TLDs</a:t>
            </a:r>
            <a:r>
              <a:rPr lang="pt-BR" sz="2000" dirty="0"/>
              <a:t> tinham apenas dois ou três caracteres de comprimento (ex.: </a:t>
            </a:r>
            <a:r>
              <a:rPr lang="pt-BR" sz="2000" dirty="0">
                <a:solidFill>
                  <a:schemeClr val="accent1"/>
                </a:solidFill>
              </a:rPr>
              <a:t>.</a:t>
            </a:r>
            <a:r>
              <a:rPr lang="pt-BR" sz="2000" dirty="0" err="1">
                <a:solidFill>
                  <a:schemeClr val="accent1"/>
                </a:solidFill>
              </a:rPr>
              <a:t>ca</a:t>
            </a:r>
            <a:r>
              <a:rPr lang="pt-BR" sz="2000" dirty="0">
                <a:solidFill>
                  <a:schemeClr val="accent1"/>
                </a:solidFill>
              </a:rPr>
              <a:t>, .com</a:t>
            </a:r>
            <a:r>
              <a:rPr lang="pt-BR" sz="2000" dirty="0"/>
              <a:t>)</a:t>
            </a:r>
          </a:p>
          <a:p>
            <a:r>
              <a:rPr lang="pt-BR" sz="2000" dirty="0"/>
              <a:t>Hoje em dia os </a:t>
            </a:r>
            <a:r>
              <a:rPr lang="pt-BR" sz="2000" dirty="0" err="1"/>
              <a:t>TLDs</a:t>
            </a:r>
            <a:r>
              <a:rPr lang="pt-BR" sz="2000" dirty="0"/>
              <a:t> podem ser cadeias de caracteres mais longas (ex.: </a:t>
            </a:r>
            <a:r>
              <a:rPr lang="pt-BR" sz="2000" dirty="0">
                <a:solidFill>
                  <a:schemeClr val="accent1"/>
                </a:solidFill>
              </a:rPr>
              <a:t>.</a:t>
            </a:r>
            <a:r>
              <a:rPr lang="pt-BR" sz="2000" dirty="0" err="1">
                <a:solidFill>
                  <a:schemeClr val="accent1"/>
                </a:solidFill>
              </a:rPr>
              <a:t>info</a:t>
            </a:r>
            <a:r>
              <a:rPr lang="pt-BR" sz="2000" dirty="0">
                <a:solidFill>
                  <a:schemeClr val="accent1"/>
                </a:solidFill>
              </a:rPr>
              <a:t>, .google, .</a:t>
            </a:r>
            <a:r>
              <a:rPr lang="pt-BR" sz="2000" dirty="0" err="1">
                <a:solidFill>
                  <a:schemeClr val="accent1"/>
                </a:solidFill>
              </a:rPr>
              <a:t>engineering</a:t>
            </a:r>
            <a:r>
              <a:rPr lang="pt-BR" sz="2000" dirty="0"/>
              <a:t>)</a:t>
            </a:r>
          </a:p>
          <a:p>
            <a:r>
              <a:rPr lang="pt-BR" sz="2000" dirty="0"/>
              <a:t>Os </a:t>
            </a:r>
            <a:r>
              <a:rPr lang="pt-BR" sz="2000" dirty="0" err="1"/>
              <a:t>TLDs</a:t>
            </a:r>
            <a:r>
              <a:rPr lang="pt-BR" sz="2000" dirty="0"/>
              <a:t> delegados na </a:t>
            </a:r>
            <a:r>
              <a:rPr lang="pt-BR" sz="2000" dirty="0">
                <a:hlinkClick r:id="rId4"/>
              </a:rPr>
              <a:t>zona-raiz</a:t>
            </a:r>
            <a:r>
              <a:rPr lang="pt-BR" sz="2000" dirty="0"/>
              <a:t> podem mudar com o tempo, então uma lista fixa talvez fique desatualizada.</a:t>
            </a:r>
          </a:p>
          <a:p>
            <a:r>
              <a:rPr lang="pt-BR" sz="2000" dirty="0"/>
              <a:t>Cada rótulo tem 63 octetos</a:t>
            </a:r>
          </a:p>
          <a:p>
            <a:r>
              <a:rPr lang="pt-BR" sz="2000" dirty="0">
                <a:solidFill>
                  <a:schemeClr val="tx1"/>
                </a:solidFill>
              </a:rPr>
              <a:t>O comprimento total de um nome de domínio não pode ultrapassar 255 (incluindo separadores)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Nomes de Domínio Internacionalizados (IDNs)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653588"/>
            <a:ext cx="10639685" cy="4810666"/>
          </a:xfrm>
        </p:spPr>
        <p:txBody>
          <a:bodyPr/>
          <a:lstStyle/>
          <a:p>
            <a:r>
              <a:rPr lang="pt-BR" sz="2000" dirty="0"/>
              <a:t>Os nomes de domínio também podem ser internacionalizados quando um dos rótulos tiver pelo menos um caractere não ASCII.</a:t>
            </a:r>
          </a:p>
          <a:p>
            <a:pPr lvl="1"/>
            <a:r>
              <a:rPr lang="pt-BR" sz="2000" dirty="0"/>
              <a:t>Por exemplo: </a:t>
            </a:r>
            <a:r>
              <a:rPr lang="pt-BR" sz="2000" dirty="0">
                <a:hlinkClick r:id="rId3"/>
              </a:rPr>
              <a:t>www.exâmple.ca</a:t>
            </a:r>
            <a:r>
              <a:rPr lang="pt-BR" sz="2000" dirty="0"/>
              <a:t>, </a:t>
            </a:r>
            <a:r>
              <a:rPr lang="pt-BR" sz="2000" dirty="0" err="1">
                <a:solidFill>
                  <a:schemeClr val="accent1"/>
                </a:solidFill>
              </a:rPr>
              <a:t>普遍接受-测试.世界</a:t>
            </a:r>
            <a:r>
              <a:rPr lang="pt-BR" sz="2000" dirty="0">
                <a:solidFill>
                  <a:schemeClr val="accent1"/>
                </a:solidFill>
              </a:rPr>
              <a:t>.</a:t>
            </a:r>
            <a:r>
              <a:rPr lang="pt-BR" sz="2000" dirty="0"/>
              <a:t>, </a:t>
            </a:r>
            <a:r>
              <a:rPr lang="pt-BR" sz="2000" dirty="0" err="1">
                <a:solidFill>
                  <a:schemeClr val="accent1"/>
                </a:solidFill>
              </a:rPr>
              <a:t>صحة.مصر</a:t>
            </a:r>
            <a:r>
              <a:rPr lang="pt-BR" sz="2000" dirty="0"/>
              <a:t>,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 err="1">
                <a:solidFill>
                  <a:schemeClr val="accent1"/>
                </a:solidFill>
              </a:rPr>
              <a:t>ทัวร์เที่ยวไทย.ไทย</a:t>
            </a:r>
            <a:endParaRPr lang="pt-BR" sz="2000" dirty="0">
              <a:solidFill>
                <a:schemeClr val="accent1"/>
              </a:solidFill>
            </a:endParaRPr>
          </a:p>
          <a:p>
            <a:r>
              <a:rPr lang="pt-BR" sz="2000" dirty="0"/>
              <a:t>Existem duas formas equivalente de rótulos de domínios de </a:t>
            </a:r>
            <a:r>
              <a:rPr lang="pt-BR" sz="2000" dirty="0" err="1"/>
              <a:t>IDNs</a:t>
            </a:r>
            <a:r>
              <a:rPr lang="pt-BR" sz="2000" dirty="0"/>
              <a:t>: </a:t>
            </a:r>
            <a:r>
              <a:rPr lang="pt-BR" sz="2000" dirty="0" err="1"/>
              <a:t>rótulo-U</a:t>
            </a:r>
            <a:r>
              <a:rPr lang="pt-BR" sz="2000" dirty="0"/>
              <a:t> e </a:t>
            </a:r>
            <a:r>
              <a:rPr lang="pt-BR" sz="2000" dirty="0" err="1"/>
              <a:t>rótulo-A</a:t>
            </a:r>
            <a:endParaRPr lang="pt-BR" sz="2000" dirty="0"/>
          </a:p>
          <a:p>
            <a:pPr lvl="1"/>
            <a:r>
              <a:rPr lang="pt-BR" sz="2000" dirty="0"/>
              <a:t>Usuários humanos utilizam a versão de IDN denominada </a:t>
            </a:r>
            <a:r>
              <a:rPr lang="pt-BR" sz="2000" dirty="0" err="1"/>
              <a:t>rótulo-U</a:t>
            </a:r>
            <a:r>
              <a:rPr lang="pt-BR" sz="2000" dirty="0"/>
              <a:t> (usando o formato UTF-8): </a:t>
            </a:r>
            <a:r>
              <a:rPr lang="pt-BR" sz="2000" dirty="0" err="1">
                <a:solidFill>
                  <a:schemeClr val="accent1"/>
                </a:solidFill>
              </a:rPr>
              <a:t>exâmple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pt-BR" sz="2000" dirty="0"/>
              <a:t>O DNS usa um equivalente do ASCII denominado </a:t>
            </a:r>
            <a:r>
              <a:rPr lang="pt-BR" sz="2000" dirty="0" err="1"/>
              <a:t>rótulo-A</a:t>
            </a:r>
            <a:r>
              <a:rPr lang="pt-BR" sz="2000" dirty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sz="2000" dirty="0"/>
              <a:t>Pegue a entrada do usuário, faça a normalização e verifique com base no IDNA2008 para formar o </a:t>
            </a:r>
            <a:r>
              <a:rPr lang="pt-BR" sz="2000" dirty="0" err="1"/>
              <a:t>rótulo-U</a:t>
            </a:r>
            <a:r>
              <a:rPr lang="pt-BR" sz="2000" dirty="0"/>
              <a:t> de IDN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sz="2000" dirty="0"/>
              <a:t>Converta o </a:t>
            </a:r>
            <a:r>
              <a:rPr lang="pt-BR" sz="2000" dirty="0" err="1"/>
              <a:t>rótulo-U</a:t>
            </a:r>
            <a:r>
              <a:rPr lang="pt-BR" sz="2000" dirty="0"/>
              <a:t> em </a:t>
            </a:r>
            <a:r>
              <a:rPr lang="pt-BR" sz="2000" dirty="0" err="1"/>
              <a:t>Punycode</a:t>
            </a:r>
            <a:r>
              <a:rPr lang="pt-BR" sz="2000" dirty="0"/>
              <a:t> (usando a RFC3492)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pt-BR" sz="2000" dirty="0"/>
              <a:t>Adicione o prefixo “</a:t>
            </a:r>
            <a:r>
              <a:rPr lang="pt-BR" sz="2000" dirty="0" err="1"/>
              <a:t>xn</a:t>
            </a:r>
            <a:r>
              <a:rPr lang="pt-BR" sz="2000" dirty="0"/>
              <a:t>--” para identificar a cadeia de caracteres ASCII como um </a:t>
            </a:r>
            <a:r>
              <a:rPr lang="pt-BR" sz="2000" dirty="0" err="1"/>
              <a:t>rótulo-A</a:t>
            </a:r>
            <a:r>
              <a:rPr lang="pt-BR" sz="2000" dirty="0"/>
              <a:t> de IDN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accent1"/>
                </a:solidFill>
              </a:rPr>
              <a:t>exâmple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=&gt; </a:t>
            </a:r>
            <a:r>
              <a:rPr lang="pt-BR" sz="2000" dirty="0" err="1">
                <a:solidFill>
                  <a:schemeClr val="accent1"/>
                </a:solidFill>
              </a:rPr>
              <a:t>exmple-xta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=&gt;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 err="1">
                <a:solidFill>
                  <a:schemeClr val="accent1"/>
                </a:solidFill>
              </a:rPr>
              <a:t>xn</a:t>
            </a:r>
            <a:r>
              <a:rPr lang="pt-BR" sz="2000" dirty="0">
                <a:solidFill>
                  <a:schemeClr val="accent1"/>
                </a:solidFill>
              </a:rPr>
              <a:t>--</a:t>
            </a:r>
            <a:r>
              <a:rPr lang="pt-BR" sz="2000" dirty="0" err="1">
                <a:solidFill>
                  <a:schemeClr val="accent1"/>
                </a:solidFill>
              </a:rPr>
              <a:t>exmple-xta</a:t>
            </a:r>
            <a:endParaRPr lang="pt-BR" sz="2000" dirty="0">
              <a:solidFill>
                <a:schemeClr val="accent1"/>
              </a:solidFill>
            </a:endParaRP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accent1"/>
                </a:solidFill>
              </a:rPr>
              <a:t>普遍接受-测试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</a:rPr>
              <a:t>=&gt;</a:t>
            </a:r>
            <a:r>
              <a:rPr lang="pt-BR" sz="2000" dirty="0">
                <a:solidFill>
                  <a:schemeClr val="accent1"/>
                </a:solidFill>
              </a:rPr>
              <a:t> --f38am99bqvcd5liy1cxsg </a:t>
            </a:r>
            <a:r>
              <a:rPr lang="pt-BR" sz="2000" dirty="0">
                <a:solidFill>
                  <a:schemeClr val="tx1"/>
                </a:solidFill>
              </a:rPr>
              <a:t>=&gt;</a:t>
            </a:r>
            <a:r>
              <a:rPr lang="pt-BR" sz="2000" dirty="0">
                <a:solidFill>
                  <a:schemeClr val="accent1"/>
                </a:solidFill>
              </a:rPr>
              <a:t> </a:t>
            </a:r>
            <a:r>
              <a:rPr lang="pt-BR" sz="2000" dirty="0" err="1">
                <a:solidFill>
                  <a:schemeClr val="accent1"/>
                </a:solidFill>
              </a:rPr>
              <a:t>xn</a:t>
            </a:r>
            <a:r>
              <a:rPr lang="pt-BR" sz="2000" dirty="0">
                <a:solidFill>
                  <a:schemeClr val="accent1"/>
                </a:solidFill>
              </a:rPr>
              <a:t>----f38am99bqvcd5liy1cxsg </a:t>
            </a:r>
          </a:p>
          <a:p>
            <a:r>
              <a:rPr lang="pt-BR" sz="2000" dirty="0"/>
              <a:t>A maioria dos sistemas deve usar rótulos-</a:t>
            </a:r>
            <a:r>
              <a:rPr lang="pt-BR" sz="2000" dirty="0" err="1"/>
              <a:t>U</a:t>
            </a:r>
            <a:r>
              <a:rPr lang="pt-BR" sz="2000" dirty="0"/>
              <a:t>, particularmente bancos de dados.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9333259" cy="1701535"/>
          </a:xfrm>
        </p:spPr>
        <p:txBody>
          <a:bodyPr/>
          <a:lstStyle/>
          <a:p>
            <a:r>
              <a:rPr lang="pt-BR"/>
              <a:t>EAI (Internacionalização de Endereços de E-mail)</a:t>
            </a:r>
          </a:p>
        </p:txBody>
      </p:sp>
    </p:spTree>
    <p:extLst>
      <p:ext uri="{BB962C8B-B14F-4D97-AF65-F5344CB8AC3E}">
        <p14:creationId xmlns:p14="http://schemas.microsoft.com/office/powerpoint/2010/main" val="939170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Endereço de e-mail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pt-BR" sz="2000"/>
              <a:t>Sintaxe de endereços de e-mail:  </a:t>
            </a:r>
            <a:r>
              <a:rPr lang="pt-BR" sz="2000">
                <a:solidFill>
                  <a:schemeClr val="accent1"/>
                </a:solidFill>
              </a:rPr>
              <a:t>nomeCaixadecorreio@nomeDomínio</a:t>
            </a:r>
          </a:p>
          <a:p>
            <a:pPr lvl="1"/>
            <a:r>
              <a:rPr lang="pt-BR" sz="2000"/>
              <a:t>Um e-mail tem um nomeCaixadecorreio</a:t>
            </a:r>
          </a:p>
          <a:p>
            <a:pPr lvl="1"/>
            <a:r>
              <a:rPr lang="pt-BR" sz="2000"/>
              <a:t>Um e-mail tem um nomeDomínio</a:t>
            </a:r>
          </a:p>
          <a:p>
            <a:pPr lvl="2"/>
            <a:r>
              <a:rPr lang="pt-BR" sz="2000"/>
              <a:t>O nomeDomínio pode ser ASCII ou IDN</a:t>
            </a:r>
          </a:p>
          <a:p>
            <a:pPr lvl="2"/>
            <a:r>
              <a:rPr lang="pt-BR" sz="2000"/>
              <a:t>Por exemplo: </a:t>
            </a:r>
          </a:p>
          <a:p>
            <a:pPr lvl="3"/>
            <a:r>
              <a:rPr lang="pt-BR" sz="2000" u="sng">
                <a:solidFill>
                  <a:schemeClr val="accent1"/>
                </a:solidFill>
                <a:hlinkClick r:id="rId3"/>
              </a:rPr>
              <a:t>myname@example</a:t>
            </a:r>
            <a:r>
              <a:rPr lang="pt-BR" sz="2000">
                <a:solidFill>
                  <a:schemeClr val="accent1"/>
                </a:solidFill>
                <a:hlinkClick r:id="rId3"/>
              </a:rPr>
              <a:t>.org</a:t>
            </a:r>
          </a:p>
          <a:p>
            <a:pPr lvl="3"/>
            <a:r>
              <a:rPr lang="pt-BR" sz="2000" u="sng">
                <a:solidFill>
                  <a:schemeClr val="accent1"/>
                </a:solidFill>
                <a:hlinkClick r:id="rId4"/>
              </a:rPr>
              <a:t>myname@xn--exmple-xta.ca</a:t>
            </a:r>
          </a:p>
          <a:p>
            <a:pPr lvl="3"/>
            <a:r>
              <a:rPr lang="pt-BR" sz="2000" u="sng">
                <a:solidFill>
                  <a:schemeClr val="accent1"/>
                </a:solidFill>
              </a:rPr>
              <a:t>myname@exâmple.ca</a:t>
            </a:r>
          </a:p>
          <a:p>
            <a:pPr lvl="1"/>
            <a:r>
              <a:rPr lang="pt-BR" sz="2000"/>
              <a:t>Se você recebe e-mails de outras pessoas, verá tanto …@exâmple... quanto …@xn--example-xta… em uso.</a:t>
            </a:r>
          </a:p>
          <a:p>
            <a:pPr lvl="2"/>
            <a:r>
              <a:rPr lang="pt-BR" sz="2000"/>
              <a:t>O primeiro é usado com mais frequência.</a:t>
            </a:r>
          </a:p>
          <a:p>
            <a:pPr lvl="1"/>
            <a:r>
              <a:rPr lang="pt-BR" sz="2000"/>
              <a:t>exâmple@xn--example--xte... é válido e é usado, mas xn--…@xn--… </a:t>
            </a:r>
            <a:r>
              <a:rPr lang="pt-BR" sz="2000" b="1"/>
              <a:t>não é válido</a:t>
            </a:r>
            <a:r>
              <a:rPr lang="pt-BR" sz="2000"/>
              <a:t>.</a:t>
            </a:r>
          </a:p>
          <a:p>
            <a:pPr marL="914400" lvl="2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pt-BR" sz="2000"/>
              <a:t>Na EAI, o nomeCaixadecorreio está em Unicode (no formato UTF-8) </a:t>
            </a:r>
          </a:p>
          <a:p>
            <a:r>
              <a:rPr lang="pt-BR" sz="2000"/>
              <a:t>O nomeDomínio pode ser ASCII ou IDN	</a:t>
            </a:r>
          </a:p>
          <a:p>
            <a:pPr lvl="1"/>
            <a:r>
              <a:rPr lang="pt-BR" sz="2000"/>
              <a:t>Por exemplo: </a:t>
            </a:r>
          </a:p>
          <a:p>
            <a:pPr lvl="2"/>
            <a:r>
              <a:rPr lang="pt-BR" sz="2000">
                <a:solidFill>
                  <a:schemeClr val="accent1"/>
                </a:solidFill>
                <a:hlinkClick r:id="rId3"/>
              </a:rPr>
              <a:t>kévin@example.org</a:t>
            </a:r>
            <a:r>
              <a:rPr lang="pt-BR" sz="2000"/>
              <a:t> </a:t>
            </a:r>
          </a:p>
          <a:p>
            <a:pPr lvl="2"/>
            <a:r>
              <a:rPr lang="pt-BR" sz="2000">
                <a:solidFill>
                  <a:schemeClr val="accent1"/>
                </a:solidFill>
              </a:rPr>
              <a:t>すし@ xn--exmple-xta.ca</a:t>
            </a:r>
          </a:p>
          <a:p>
            <a:pPr lvl="2"/>
            <a:r>
              <a:rPr lang="pt-BR" sz="2000">
                <a:solidFill>
                  <a:schemeClr val="accent1"/>
                </a:solidFill>
              </a:rPr>
              <a:t>すし@快手.游戏.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Formato de endereços de e-mail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pt-BR" sz="2000"/>
              <a:t>name@exâmple.ca e name@xn--exmple-xta.ca representam endereços de e-mail equivalentes</a:t>
            </a:r>
          </a:p>
          <a:p>
            <a:r>
              <a:rPr lang="pt-BR" sz="2000"/>
              <a:t>Um aplicativo deve ser capaz de tratar as duas formas como equivalentes</a:t>
            </a:r>
          </a:p>
          <a:p>
            <a:r>
              <a:rPr lang="pt-BR" sz="2000"/>
              <a:t>Internamente, use o rótulo-A ou o rótulo-U de maneira consistente, mas não misture o rótulo-A e o rótulo-U</a:t>
            </a:r>
          </a:p>
          <a:p>
            <a:r>
              <a:rPr lang="pt-BR" sz="2000"/>
              <a:t>Recomendação técnica: O processamento de back-end deve usar:</a:t>
            </a:r>
          </a:p>
          <a:p>
            <a:pPr lvl="1"/>
            <a:r>
              <a:rPr lang="pt-BR" sz="2000"/>
              <a:t>Rótulo-A para softwares que usam protocolo DNS ou SMTP a nível de bytes</a:t>
            </a:r>
          </a:p>
          <a:p>
            <a:pPr lvl="1"/>
            <a:r>
              <a:rPr lang="pt-BR" sz="2000"/>
              <a:t>Rótulo-U para a maioria dos softwares (ex.: aplicativos django/flask/rails/symfony normais)</a:t>
            </a:r>
          </a:p>
          <a:p>
            <a:r>
              <a:rPr lang="pt-BR" sz="2000"/>
              <a:t>Verifique se a entrada funciona usando os dois formatos (ou até mesmo um formato combinado)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Envio e recebimento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97225" y="740672"/>
            <a:ext cx="11875870" cy="5463180"/>
          </a:xfrm>
        </p:spPr>
        <p:txBody>
          <a:bodyPr/>
          <a:lstStyle/>
          <a:p>
            <a:r>
              <a:rPr lang="pt-BR" sz="2000" dirty="0">
                <a:solidFill>
                  <a:schemeClr val="tx1"/>
                </a:solidFill>
              </a:rPr>
              <a:t>Precisamos ser capazes de enviar uma destas formas: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nomeCaixadecorreio-UTF-8@formaRótulo-A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nomeCaixadecorreio-UTF-8@formaRótulo-U</a:t>
            </a:r>
          </a:p>
          <a:p>
            <a:r>
              <a:rPr lang="pt-BR" sz="2000" dirty="0">
                <a:solidFill>
                  <a:schemeClr val="tx1"/>
                </a:solidFill>
              </a:rPr>
              <a:t>Precisamos ser capazes de receber uma destas formas: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nomeCaixadecorreio-UTF-8@formaRótulo-A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nomeCaixadecorreio-UTF-8@formaRótulo-U</a:t>
            </a:r>
          </a:p>
          <a:p>
            <a:r>
              <a:rPr lang="pt-BR" sz="2000" dirty="0">
                <a:solidFill>
                  <a:schemeClr val="tx1"/>
                </a:solidFill>
              </a:rPr>
              <a:t>O armazenamento de e-mails deve ser consistente com o nome de domínio na forma de </a:t>
            </a:r>
            <a:r>
              <a:rPr lang="pt-BR" sz="2000" dirty="0" err="1">
                <a:solidFill>
                  <a:schemeClr val="tx1"/>
                </a:solidFill>
              </a:rPr>
              <a:t>rótulo-A</a:t>
            </a:r>
            <a:r>
              <a:rPr lang="pt-BR" sz="2000" dirty="0">
                <a:solidFill>
                  <a:schemeClr val="tx1"/>
                </a:solidFill>
              </a:rPr>
              <a:t> ou </a:t>
            </a:r>
            <a:r>
              <a:rPr lang="pt-BR" sz="2000" dirty="0" err="1">
                <a:solidFill>
                  <a:schemeClr val="tx1"/>
                </a:solidFill>
              </a:rPr>
              <a:t>rótulo-U</a:t>
            </a:r>
            <a:r>
              <a:rPr lang="pt-BR" sz="2000" dirty="0">
                <a:solidFill>
                  <a:schemeClr val="tx1"/>
                </a:solidFill>
              </a:rPr>
              <a:t>.</a:t>
            </a:r>
          </a:p>
          <a:p>
            <a:r>
              <a:rPr lang="pt-BR" sz="2000" dirty="0">
                <a:solidFill>
                  <a:schemeClr val="tx1"/>
                </a:solidFill>
              </a:rPr>
              <a:t>O envio/recebimento no </a:t>
            </a:r>
            <a:r>
              <a:rPr lang="pt-BR" sz="2000" dirty="0" err="1">
                <a:solidFill>
                  <a:schemeClr val="tx1"/>
                </a:solidFill>
              </a:rPr>
              <a:t>back-end</a:t>
            </a:r>
            <a:r>
              <a:rPr lang="pt-BR" sz="2000" dirty="0">
                <a:solidFill>
                  <a:schemeClr val="tx1"/>
                </a:solidFill>
              </a:rPr>
              <a:t> deve ser gerenciado pelo servidor de e-mails.</a:t>
            </a:r>
          </a:p>
          <a:p>
            <a:r>
              <a:rPr lang="pt-BR" sz="2000" dirty="0">
                <a:solidFill>
                  <a:schemeClr val="tx1"/>
                </a:solidFill>
              </a:rPr>
              <a:t>Processo de entrega (aplicativo no front-</a:t>
            </a:r>
            <a:r>
              <a:rPr lang="pt-BR" sz="2000" dirty="0" err="1">
                <a:solidFill>
                  <a:schemeClr val="tx1"/>
                </a:solidFill>
              </a:rPr>
              <a:t>end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pt-BR" sz="2000" dirty="0">
                <a:solidFill>
                  <a:schemeClr val="tx1"/>
                </a:solidFill>
              </a:rPr>
              <a:t> servidor de e-mails)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As bibliotecas usadas no processo de entrega devem ser compatíveis com EAI</a:t>
            </a:r>
          </a:p>
          <a:p>
            <a:pPr lvl="1"/>
            <a:r>
              <a:rPr lang="pt-BR" sz="2000" dirty="0">
                <a:solidFill>
                  <a:schemeClr val="tx1"/>
                </a:solidFill>
              </a:rPr>
              <a:t>O servidor de e-mails também deve ser compatível com EAI</a:t>
            </a:r>
          </a:p>
          <a:p>
            <a:pPr lvl="2"/>
            <a:r>
              <a:rPr lang="pt-BR" sz="2000" dirty="0">
                <a:solidFill>
                  <a:schemeClr val="tx1"/>
                </a:solidFill>
              </a:rPr>
              <a:t>Como tornar o servidor de e-mails compatível com EAI não está no escopo deste treinamento.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pt-BR"/>
              <a:t>Visão geral da UA (Aceitação Universal) </a:t>
            </a:r>
          </a:p>
        </p:txBody>
      </p:sp>
    </p:spTree>
    <p:extLst>
      <p:ext uri="{BB962C8B-B14F-4D97-AF65-F5344CB8AC3E}">
        <p14:creationId xmlns:p14="http://schemas.microsoft.com/office/powerpoint/2010/main" val="678514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10489773" cy="1701535"/>
          </a:xfrm>
        </p:spPr>
        <p:txBody>
          <a:bodyPr/>
          <a:lstStyle/>
          <a:p>
            <a:r>
              <a:rPr lang="pt-BR"/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88864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F36C-9C8E-FE4C-BC4F-8706AEA4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ling. de prog.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D6656-C3D1-CC4C-85CD-98D9CE657DCC}"/>
              </a:ext>
            </a:extLst>
          </p:cNvPr>
          <p:cNvSpPr txBox="1"/>
          <p:nvPr/>
        </p:nvSpPr>
        <p:spPr>
          <a:xfrm>
            <a:off x="558800" y="870761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>
                <a:cs typeface="Source Sans Pro"/>
                <a:hlinkClick r:id="rId2"/>
              </a:rPr>
              <a:t>UASG018A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5F94D-FA1D-AA49-A028-28C76F5EA065}"/>
              </a:ext>
            </a:extLst>
          </p:cNvPr>
          <p:cNvGrpSpPr/>
          <p:nvPr/>
        </p:nvGrpSpPr>
        <p:grpSpPr>
          <a:xfrm>
            <a:off x="241300" y="1374733"/>
            <a:ext cx="5981700" cy="4868905"/>
            <a:chOff x="241300" y="1336633"/>
            <a:chExt cx="5981700" cy="5048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ED243-8917-BA4C-ADD5-38BA986B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28"/>
            <a:stretch/>
          </p:blipFill>
          <p:spPr>
            <a:xfrm>
              <a:off x="241300" y="1336633"/>
              <a:ext cx="5981700" cy="6166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E508C-9DDD-3441-A79C-72EAEFC2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1927878"/>
              <a:ext cx="5943600" cy="4457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3D619-9578-B248-92E0-A6A05B5E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00024"/>
            <a:ext cx="59436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Suporte para EAI em ferramentas e serviços de e-mail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/>
              <a:t>Consulte os resultados detalhados de testes em </a:t>
            </a:r>
            <a:r>
              <a:rPr lang="pt-BR" sz="2000">
                <a:hlinkClick r:id="rId4"/>
              </a:rPr>
              <a:t>UASG030A: resultados de testes de software com EAI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Jornada da ICANN de preparação para a UA: modelo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1" y="944920"/>
            <a:ext cx="7257773" cy="4571813"/>
          </a:xfrm>
        </p:spPr>
        <p:txBody>
          <a:bodyPr/>
          <a:lstStyle/>
          <a:p>
            <a:r>
              <a:rPr lang="pt-BR"/>
              <a:t>Etapa 1: atualizar os serviços de modo a oferecer suporte para novos TLDs ASCII curtos e longos.</a:t>
            </a:r>
          </a:p>
          <a:p>
            <a:r>
              <a:rPr lang="pt-BR"/>
              <a:t>Etapa 2: atualizar os serviços de modo a oferecer suporte a IDNs (Nomes de Domínio Internacionalizados) não ASCII em Unicode (rótulo-U) e representações de IDNs baseadas em ASCII em Punycode (rótulo-A).</a:t>
            </a:r>
          </a:p>
          <a:p>
            <a:r>
              <a:rPr lang="pt-BR"/>
              <a:t>Etapa 3: atualizar a infraestrutura e os serviços de modo a oferecer suporte a endereços de e-mail não ASCII.</a:t>
            </a:r>
          </a:p>
          <a:p>
            <a:pPr lvl="1"/>
            <a:r>
              <a:rPr lang="pt-BR"/>
              <a:t>Observação: todos os componentes devem ter suporte para EAI (Internacionalização de Endereços de E-mail) antes de a infraestrutura ser considerada como em conformidade.</a:t>
            </a:r>
          </a:p>
          <a:p>
            <a:pPr lvl="1"/>
            <a:endParaRPr lang="en-US" dirty="0"/>
          </a:p>
          <a:p>
            <a:r>
              <a:rPr lang="pt-BR"/>
              <a:t>Saiba mais no </a:t>
            </a:r>
            <a:r>
              <a:rPr lang="pt-BR">
                <a:hlinkClick r:id="rId3"/>
              </a:rPr>
              <a:t>Estudo de Caso da ICANN</a:t>
            </a:r>
            <a:r>
              <a:rPr lang="pt-BR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pt-BR" sz="2000"/>
              <a:t>Para mais informações sobre a UA, envie um e-mail para </a:t>
            </a:r>
            <a:r>
              <a:rPr lang="pt-BR" sz="2000">
                <a:hlinkClick r:id="rId3"/>
              </a:rPr>
              <a:t>info@uasg.tech</a:t>
            </a:r>
            <a:r>
              <a:rPr lang="pt-BR" sz="2000"/>
              <a:t> ou </a:t>
            </a:r>
            <a:r>
              <a:rPr lang="pt-BR" sz="2000">
                <a:hlinkClick r:id="rId4"/>
              </a:rPr>
              <a:t>UAProgram@icann.org</a:t>
            </a:r>
            <a:r>
              <a:rPr lang="pt-BR" sz="2000"/>
              <a:t> </a:t>
            </a:r>
          </a:p>
          <a:p>
            <a:r>
              <a:rPr lang="pt-BR" sz="2000"/>
              <a:t>Acesse todos os documentos e apresentações do UASG em </a:t>
            </a:r>
            <a:r>
              <a:rPr lang="pt-BR" sz="2000">
                <a:hlinkClick r:id="rId5"/>
              </a:rPr>
              <a:t>https://uasg.tech</a:t>
            </a:r>
            <a:r>
              <a:rPr lang="pt-BR" sz="2000"/>
              <a:t> </a:t>
            </a:r>
          </a:p>
          <a:p>
            <a:r>
              <a:rPr lang="pt-BR" sz="2000"/>
              <a:t>Confira os detalhes das iniciativas em andamento nas páginas wiki: </a:t>
            </a:r>
            <a:r>
              <a:rPr lang="pt-BR" sz="2000">
                <a:hlinkClick r:id="rId6"/>
              </a:rPr>
              <a:t>https://community.icann.org/display/TUA</a:t>
            </a:r>
            <a:r>
              <a:rPr lang="pt-BR" sz="2000"/>
              <a:t> </a:t>
            </a:r>
          </a:p>
          <a:p>
            <a:r>
              <a:rPr lang="pt-BR" sz="2000"/>
              <a:t>Inscreva-se para participar ou acompanhar a lista de discussão sobre UA em </a:t>
            </a:r>
            <a:r>
              <a:rPr lang="pt-BR" sz="2000">
                <a:hlinkClick r:id="rId7"/>
              </a:rPr>
              <a:t>https://uasg.tech/subscribe</a:t>
            </a:r>
          </a:p>
          <a:p>
            <a:r>
              <a:rPr lang="pt-BR" sz="2000"/>
              <a:t>Inscreva-se para participar em grupos de trabalho sobre UA </a:t>
            </a:r>
            <a:r>
              <a:rPr lang="pt-BR" sz="2000">
                <a:hlinkClick r:id="rId8"/>
              </a:rPr>
              <a:t>aqui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Participe!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833617"/>
            <a:ext cx="10995461" cy="4528240"/>
          </a:xfrm>
        </p:spPr>
        <p:txBody>
          <a:bodyPr/>
          <a:lstStyle/>
          <a:p>
            <a:r>
              <a:rPr lang="pt-BR" sz="2000" dirty="0"/>
              <a:t>Consulte </a:t>
            </a:r>
            <a:r>
              <a:rPr lang="pt-BR" sz="2000" dirty="0">
                <a:hlinkClick r:id="rId3"/>
              </a:rPr>
              <a:t>https://uasg.tech</a:t>
            </a:r>
            <a:r>
              <a:rPr lang="pt-BR" sz="2000" dirty="0"/>
              <a:t> para ver uma lista completa de relatórios</a:t>
            </a:r>
          </a:p>
          <a:p>
            <a:pPr lvl="1"/>
            <a:r>
              <a:rPr lang="pt-BR" sz="2000" dirty="0"/>
              <a:t>Guia Rápido da Aceitação Universal: </a:t>
            </a:r>
            <a:r>
              <a:rPr lang="pt-BR" sz="2000" dirty="0">
                <a:hlinkClick r:id="rId4"/>
              </a:rPr>
              <a:t>UASG005</a:t>
            </a:r>
          </a:p>
          <a:p>
            <a:pPr lvl="1"/>
            <a:r>
              <a:rPr lang="pt-BR" sz="2000" dirty="0"/>
              <a:t>Introdução à Aceitação Universal: </a:t>
            </a:r>
            <a:r>
              <a:rPr lang="pt-BR" sz="2000" dirty="0">
                <a:hlinkClick r:id="rId5"/>
              </a:rPr>
              <a:t>UASG007</a:t>
            </a:r>
          </a:p>
          <a:p>
            <a:pPr lvl="1"/>
            <a:r>
              <a:rPr lang="pt-BR" sz="2000" dirty="0"/>
              <a:t>Guia Rápido da EAI: </a:t>
            </a:r>
            <a:r>
              <a:rPr lang="pt-BR" sz="2000" dirty="0">
                <a:hlinkClick r:id="rId6"/>
              </a:rPr>
              <a:t>UASG014</a:t>
            </a:r>
          </a:p>
          <a:p>
            <a:pPr lvl="1"/>
            <a:r>
              <a:rPr lang="pt-BR" sz="2000" dirty="0"/>
              <a:t>EAI – Uma Visão Geral Técnica: </a:t>
            </a:r>
            <a:r>
              <a:rPr lang="pt-BR" sz="2000" dirty="0">
                <a:hlinkClick r:id="rId7"/>
              </a:rPr>
              <a:t>UASG012</a:t>
            </a:r>
          </a:p>
          <a:p>
            <a:pPr lvl="1"/>
            <a:r>
              <a:rPr lang="pt-BR" sz="2000" dirty="0"/>
              <a:t>Conformidade com a UA de algumas estruturas e bibliotecas de linguagens de programação: </a:t>
            </a:r>
            <a:r>
              <a:rPr lang="pt-BR" sz="2000" dirty="0">
                <a:hlinkClick r:id="rId8"/>
              </a:rPr>
              <a:t>UASG018A</a:t>
            </a:r>
          </a:p>
          <a:p>
            <a:pPr lvl="1"/>
            <a:r>
              <a:rPr lang="pt-BR" sz="2000" dirty="0"/>
              <a:t>EAI – avaliação dos principais softwares e serviços de e-mail: </a:t>
            </a:r>
            <a:r>
              <a:rPr lang="pt-BR" sz="2000" dirty="0">
                <a:hlinkClick r:id="rId9"/>
              </a:rPr>
              <a:t>UASG021B</a:t>
            </a:r>
          </a:p>
          <a:p>
            <a:pPr lvl="1"/>
            <a:r>
              <a:rPr lang="pt-BR" sz="2000" dirty="0"/>
              <a:t>Estrutura de preparação para a Aceitação Universal: </a:t>
            </a:r>
            <a:r>
              <a:rPr lang="pt-BR" sz="2000" dirty="0">
                <a:hlinkClick r:id="rId10"/>
              </a:rPr>
              <a:t>UASG026</a:t>
            </a:r>
          </a:p>
          <a:p>
            <a:pPr lvl="1"/>
            <a:r>
              <a:rPr lang="pt-BR" sz="2000" dirty="0"/>
              <a:t>Considerações para a nomenclatura de caixas de correio de e-mails internacionalizados: </a:t>
            </a:r>
            <a:r>
              <a:rPr lang="pt-BR" sz="2000" dirty="0">
                <a:hlinkClick r:id="rId11"/>
              </a:rPr>
              <a:t>UASG028</a:t>
            </a:r>
          </a:p>
          <a:p>
            <a:pPr lvl="1"/>
            <a:r>
              <a:rPr lang="pt-BR" sz="2000" dirty="0"/>
              <a:t>Relatório de avaliação do suporte para EAI em softwares e serviços de e-mail: </a:t>
            </a:r>
            <a:r>
              <a:rPr lang="pt-BR" sz="2000" dirty="0">
                <a:hlinkClick r:id="rId12"/>
              </a:rPr>
              <a:t>UASG030</a:t>
            </a:r>
          </a:p>
          <a:p>
            <a:pPr lvl="1"/>
            <a:r>
              <a:rPr lang="pt-BR" sz="2000" dirty="0"/>
              <a:t>UA de CMS (Sistemas de Gerenciamento de Conteúdo) Fase 1 – </a:t>
            </a:r>
            <a:r>
              <a:rPr lang="pt-BR" sz="2000" dirty="0" err="1"/>
              <a:t>WordPress</a:t>
            </a:r>
            <a:r>
              <a:rPr lang="pt-BR" sz="2000" dirty="0"/>
              <a:t>: </a:t>
            </a:r>
            <a:r>
              <a:rPr lang="pt-BR" sz="2000" dirty="0">
                <a:hlinkClick r:id="rId13"/>
              </a:rPr>
              <a:t>UASG032</a:t>
            </a:r>
          </a:p>
          <a:p>
            <a:r>
              <a:rPr lang="pt-BR" sz="2000" dirty="0">
                <a:cs typeface="Source Sans Pro"/>
              </a:rPr>
              <a:t>Os exemplos de código usados: </a:t>
            </a:r>
            <a:r>
              <a:rPr lang="pt-BR" sz="2000" dirty="0">
                <a:cs typeface="Source Sans Pro"/>
                <a:hlinkClick r:id="rId14"/>
              </a:rPr>
              <a:t>https://github.com/icann/ua-code-samples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Alguns materiais relevantes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>
                <a:latin typeface="Arial" charset="0"/>
                <a:cs typeface="Segoe UI" charset="0"/>
              </a:rPr>
              <a:t>Participe da ICANN – agradecimento e perguntas</a:t>
            </a:r>
          </a:p>
        </p:txBody>
      </p:sp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5156200" y="2413000"/>
            <a:ext cx="3125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t-BR" sz="1600">
                <a:solidFill>
                  <a:schemeClr val="bg1"/>
                </a:solidFill>
                <a:ea typeface="ＭＳ Ｐゴシック" charset="-128"/>
                <a:cs typeface="Arial" charset="0"/>
              </a:rPr>
              <a:t>E-mail: sarmad.hussain@icann.org</a:t>
            </a:r>
          </a:p>
          <a:p>
            <a:endParaRPr lang="en-US" altLang="en-US" dirty="0"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500" dirty="0"/>
              <a:t>Aceitação Universal de nomes de domínio e endereços de e-mail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2150772"/>
            <a:ext cx="10327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cs typeface="Arial" panose="020B0604020202020204" pitchFamily="34" charset="0"/>
              </a:rPr>
              <a:t>Objetivo</a:t>
            </a:r>
          </a:p>
          <a:p>
            <a:pPr algn="ctr"/>
            <a:r>
              <a:rPr lang="pt-BR" sz="2400">
                <a:cs typeface="Arial" panose="020B0604020202020204" pitchFamily="34" charset="0"/>
              </a:rPr>
              <a:t>Todos os nomes de domínio e endereços de e-mail funcionam em todos os aplicativos de software.</a:t>
            </a: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r>
              <a:rPr lang="pt-BR" sz="2400" b="1">
                <a:cs typeface="Arial" panose="020B0604020202020204" pitchFamily="34" charset="0"/>
              </a:rPr>
              <a:t>Impacto</a:t>
            </a:r>
          </a:p>
          <a:p>
            <a:pPr algn="ctr">
              <a:buSzPct val="75000"/>
            </a:pPr>
            <a:r>
              <a:rPr lang="pt-BR" sz="2400">
                <a:cs typeface="Arial" panose="020B0604020202020204" pitchFamily="34" charset="0"/>
              </a:rPr>
              <a:t>Promover a escolha do consumidor, melhorar a concorrência e oferecer acesso mais amplo aos usuários finais.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Categorias de nomes de domínio e sistemas de e-mail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pt-BR" sz="2000" dirty="0"/>
              <a:t>Agora é possível ter nomes de domínio e endereços de e-mail em idiomas locais usando o UTF8</a:t>
            </a:r>
          </a:p>
          <a:p>
            <a:pPr lvl="1"/>
            <a:r>
              <a:rPr lang="pt-BR" sz="2000" dirty="0" err="1"/>
              <a:t>IDNs</a:t>
            </a:r>
            <a:r>
              <a:rPr lang="pt-BR" sz="2000" dirty="0"/>
              <a:t> (Nomes de Domínio Internacionalizados) </a:t>
            </a:r>
          </a:p>
          <a:p>
            <a:pPr lvl="1"/>
            <a:r>
              <a:rPr lang="pt-BR" sz="2000" dirty="0"/>
              <a:t>EAI (Internacionalização de Endereços de E-mail)</a:t>
            </a:r>
          </a:p>
          <a:p>
            <a:pPr lvl="0"/>
            <a:r>
              <a:rPr lang="pt-BR" sz="2000" dirty="0"/>
              <a:t>Nome de domínio</a:t>
            </a:r>
          </a:p>
          <a:p>
            <a:pPr lvl="1"/>
            <a:r>
              <a:rPr lang="pt-BR" sz="2000" dirty="0"/>
              <a:t>Nomes de domínio de primeiro nível </a:t>
            </a:r>
            <a:r>
              <a:rPr lang="pt-BR" sz="2000" b="1" dirty="0"/>
              <a:t>mais novos</a:t>
            </a:r>
            <a:r>
              <a:rPr lang="pt-BR" sz="2000" dirty="0"/>
              <a:t>:	</a:t>
            </a:r>
            <a:r>
              <a:rPr lang="pt-BR" sz="2000" dirty="0" err="1"/>
              <a:t>example.</a:t>
            </a:r>
            <a:r>
              <a:rPr lang="pt-BR" sz="2000" dirty="0" err="1">
                <a:solidFill>
                  <a:srgbClr val="FF0000"/>
                </a:solidFill>
              </a:rPr>
              <a:t>sky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Nomes de domínio de primeiro nível </a:t>
            </a:r>
            <a:r>
              <a:rPr lang="pt-BR" sz="2000" b="1" dirty="0"/>
              <a:t>mais longos</a:t>
            </a:r>
            <a:r>
              <a:rPr lang="pt-BR" sz="2000" dirty="0"/>
              <a:t>:	</a:t>
            </a:r>
            <a:r>
              <a:rPr lang="pt-BR" sz="2000" dirty="0" err="1"/>
              <a:t>example.</a:t>
            </a:r>
            <a:r>
              <a:rPr lang="pt-BR" sz="2000" dirty="0" err="1">
                <a:solidFill>
                  <a:srgbClr val="FF0000"/>
                </a:solidFill>
              </a:rPr>
              <a:t>abudhabi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Nomes de Domínio </a:t>
            </a:r>
            <a:r>
              <a:rPr lang="pt-BR" sz="2000" b="1" dirty="0"/>
              <a:t>Internacionalizados</a:t>
            </a:r>
            <a:r>
              <a:rPr lang="pt-BR" sz="2000" dirty="0"/>
              <a:t>:				</a:t>
            </a:r>
            <a:r>
              <a:rPr lang="pt-BR" dirty="0" err="1">
                <a:solidFill>
                  <a:srgbClr val="FF0000"/>
                </a:solidFill>
              </a:rPr>
              <a:t>普遍接受-测试.世界</a:t>
            </a:r>
            <a:endParaRPr lang="pt-BR" dirty="0">
              <a:solidFill>
                <a:srgbClr val="FF0000"/>
              </a:solidFill>
            </a:endParaRPr>
          </a:p>
          <a:p>
            <a:pPr lvl="0"/>
            <a:r>
              <a:rPr lang="pt-BR" sz="2000" dirty="0"/>
              <a:t>EAI (Endereços de E-mail Internacionalizados)</a:t>
            </a:r>
          </a:p>
          <a:p>
            <a:pPr lvl="1"/>
            <a:r>
              <a:rPr lang="pt-BR" sz="2000" dirty="0"/>
              <a:t>ASCII@IDN											</a:t>
            </a:r>
            <a:r>
              <a:rPr lang="pt-BR" sz="2000" dirty="0" err="1"/>
              <a:t>marc@</a:t>
            </a:r>
            <a:r>
              <a:rPr lang="pt-BR" sz="2000" dirty="0" err="1">
                <a:solidFill>
                  <a:srgbClr val="FF0000"/>
                </a:solidFill>
              </a:rPr>
              <a:t>société</a:t>
            </a:r>
            <a:r>
              <a:rPr lang="pt-BR" sz="2000" dirty="0" err="1"/>
              <a:t>.org</a:t>
            </a:r>
            <a:endParaRPr lang="pt-BR" sz="2000" dirty="0"/>
          </a:p>
          <a:p>
            <a:pPr lvl="1"/>
            <a:r>
              <a:rPr lang="pt-BR" sz="2000" dirty="0"/>
              <a:t>UTF8@ASCII										</a:t>
            </a:r>
            <a:r>
              <a:rPr lang="pt-BR" sz="2000" dirty="0" err="1">
                <a:solidFill>
                  <a:srgbClr val="FF0000"/>
                </a:solidFill>
              </a:rPr>
              <a:t>ईमेल</a:t>
            </a:r>
            <a:r>
              <a:rPr lang="pt-BR" sz="2000" dirty="0" err="1"/>
              <a:t>@example.com</a:t>
            </a:r>
            <a:endParaRPr lang="pt-BR" sz="2000" dirty="0"/>
          </a:p>
          <a:p>
            <a:pPr lvl="1"/>
            <a:r>
              <a:rPr lang="pt-BR" sz="2000" dirty="0"/>
              <a:t>UTF8@IDN											</a:t>
            </a:r>
            <a:r>
              <a:rPr lang="pt-BR" sz="2000" dirty="0" err="1">
                <a:solidFill>
                  <a:srgbClr val="FF0000"/>
                </a:solidFill>
              </a:rPr>
              <a:t>测试@普遍接受-测试.世界</a:t>
            </a:r>
            <a:endParaRPr lang="pt-BR" sz="2000" dirty="0">
              <a:solidFill>
                <a:srgbClr val="FF0000"/>
              </a:solidFill>
            </a:endParaRPr>
          </a:p>
          <a:p>
            <a:pPr lvl="1"/>
            <a:r>
              <a:rPr lang="pt-BR" sz="2000" dirty="0"/>
              <a:t>UTF8@IDN; escritas da direita para a esquerda		</a:t>
            </a:r>
            <a:r>
              <a:rPr lang="pt-BR" sz="2000" dirty="0" err="1">
                <a:solidFill>
                  <a:srgbClr val="FF0000"/>
                </a:solidFill>
              </a:rPr>
              <a:t>موقع.مثال@میل-ای</a:t>
            </a:r>
            <a:r>
              <a:rPr lang="pt-BR" sz="20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6274-DBC2-4C0B-0FF4-316580770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751938"/>
            <a:ext cx="10543117" cy="4571813"/>
          </a:xfrm>
        </p:spPr>
        <p:txBody>
          <a:bodyPr/>
          <a:lstStyle/>
          <a:p>
            <a:r>
              <a:rPr lang="pt-BR" dirty="0"/>
              <a:t>Suporte a todos os nomes de domínio, inclusive </a:t>
            </a:r>
            <a:r>
              <a:rPr lang="pt-BR" dirty="0" err="1"/>
              <a:t>IDNs</a:t>
            </a:r>
            <a:r>
              <a:rPr lang="pt-BR" dirty="0"/>
              <a:t> (Nomes de Domínio Internacionalizados), e todos os endereços de e-mail, inclusive EAI (Endereços de E-mail Internacionalizados)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pt-BR" dirty="0"/>
              <a:t>Aceitar: o usuário consegue incluir caracteres da sua escrita local em um campo de texto.</a:t>
            </a:r>
          </a:p>
          <a:p>
            <a:r>
              <a:rPr lang="pt-BR" dirty="0"/>
              <a:t>Validar: o software aceita os caracteres e os reconhece como válidos.</a:t>
            </a:r>
          </a:p>
          <a:p>
            <a:r>
              <a:rPr lang="pt-BR" dirty="0"/>
              <a:t>Processar: o sistema realiza operações com os caracteres.</a:t>
            </a:r>
          </a:p>
          <a:p>
            <a:r>
              <a:rPr lang="pt-BR" dirty="0"/>
              <a:t>Armazenar: o banco de dados consegue armazenar o texto sem quebrar nem corromper os dados.</a:t>
            </a:r>
          </a:p>
          <a:p>
            <a:r>
              <a:rPr lang="pt-BR" dirty="0"/>
              <a:t>Exibir: quando consultadas no banco de dados, as informações são exibidas corretamente.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Escopo da preparação para a UA para programadores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3E8CE4-5BEB-AB4B-BC3E-F36E027D7112}"/>
              </a:ext>
            </a:extLst>
          </p:cNvPr>
          <p:cNvGrpSpPr/>
          <p:nvPr/>
        </p:nvGrpSpPr>
        <p:grpSpPr>
          <a:xfrm>
            <a:off x="1298985" y="1927217"/>
            <a:ext cx="9048332" cy="1295462"/>
            <a:chOff x="1927228" y="5269981"/>
            <a:chExt cx="7921353" cy="97651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CA18D1-8A41-3345-B85F-7925A4C0569A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9FDE2-6C75-9045-BEBB-6E9A27DE09D0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Aceitar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95B2E6-8192-564A-B0D4-8D25BBD97F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49" name="Picture 48" descr="ua-capability-icons_wht_Accept.png">
                <a:extLst>
                  <a:ext uri="{FF2B5EF4-FFF2-40B4-BE49-F238E27FC236}">
                    <a16:creationId xmlns:a16="http://schemas.microsoft.com/office/drawing/2014/main" id="{95AE17AA-1A8D-9D48-9EBD-42ED787C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AD7C3E-1B21-EA49-8443-C0ED70B8257A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67039"/>
              <a:chOff x="3554360" y="1646720"/>
              <a:chExt cx="2029993" cy="163438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B7CDDE-3D06-0740-94CA-B0F1E0353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541279-6FA3-8D42-B5C8-D52B525811FB}"/>
                  </a:ext>
                </a:extLst>
              </p:cNvPr>
              <p:cNvSpPr/>
              <p:nvPr/>
            </p:nvSpPr>
            <p:spPr>
              <a:xfrm>
                <a:off x="3572673" y="2829201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Validar</a:t>
                </a:r>
              </a:p>
            </p:txBody>
          </p:sp>
          <p:pic>
            <p:nvPicPr>
              <p:cNvPr id="46" name="Picture 45" descr="ua-capability-icons_wht_Validate.png">
                <a:extLst>
                  <a:ext uri="{FF2B5EF4-FFF2-40B4-BE49-F238E27FC236}">
                    <a16:creationId xmlns:a16="http://schemas.microsoft.com/office/drawing/2014/main" id="{0A09F761-7140-1B41-A0F2-165BB85AA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AA9E2-9693-C548-8C8D-93CB9162783D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727F8D-A583-2B42-8956-0E4F176329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7D5BAF-0D83-DD44-911D-2E14DE3C4330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Armazenar</a:t>
                </a:r>
              </a:p>
            </p:txBody>
          </p:sp>
          <p:pic>
            <p:nvPicPr>
              <p:cNvPr id="43" name="Picture 42" descr="ua-capability-icons_wht_Store.png">
                <a:extLst>
                  <a:ext uri="{FF2B5EF4-FFF2-40B4-BE49-F238E27FC236}">
                    <a16:creationId xmlns:a16="http://schemas.microsoft.com/office/drawing/2014/main" id="{6AB810CB-7FFA-E647-820F-1348D55A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1A6786-B4F7-E64B-8ADF-2CCDA6FFB00B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C1B392-FF8A-1A46-AF2C-63FA41E5A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8E740B-EE22-E54F-BECC-BFA4D1A7E347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Processo</a:t>
                </a:r>
              </a:p>
            </p:txBody>
          </p:sp>
          <p:pic>
            <p:nvPicPr>
              <p:cNvPr id="40" name="Picture 39" descr="ua-capability-icons_wht_Process.png">
                <a:extLst>
                  <a:ext uri="{FF2B5EF4-FFF2-40B4-BE49-F238E27FC236}">
                    <a16:creationId xmlns:a16="http://schemas.microsoft.com/office/drawing/2014/main" id="{8E2BA25B-94F7-E146-AC59-48DF74B7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E1F724-3B0F-EB40-92D6-82F9EE7CF4EA}"/>
                </a:ext>
              </a:extLst>
            </p:cNvPr>
            <p:cNvGrpSpPr/>
            <p:nvPr/>
          </p:nvGrpSpPr>
          <p:grpSpPr>
            <a:xfrm>
              <a:off x="8546330" y="5275764"/>
              <a:ext cx="1302251" cy="970730"/>
              <a:chOff x="4943583" y="3852184"/>
              <a:chExt cx="2011680" cy="164062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413D40-E4B1-7B43-95EE-9A70F693E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6DA22-0257-334F-BF9C-0493C7E95829}"/>
                  </a:ext>
                </a:extLst>
              </p:cNvPr>
              <p:cNvSpPr/>
              <p:nvPr/>
            </p:nvSpPr>
            <p:spPr>
              <a:xfrm>
                <a:off x="4946287" y="5040903"/>
                <a:ext cx="2008976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pt-BR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Exibir</a:t>
                </a:r>
              </a:p>
            </p:txBody>
          </p:sp>
          <p:pic>
            <p:nvPicPr>
              <p:cNvPr id="37" name="Picture 36" descr="ua-capability-icons_wht_Display.png">
                <a:extLst>
                  <a:ext uri="{FF2B5EF4-FFF2-40B4-BE49-F238E27FC236}">
                    <a16:creationId xmlns:a16="http://schemas.microsoft.com/office/drawing/2014/main" id="{03B399DB-C262-DD4C-9E27-94DC38E04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624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512-A707-6942-97D9-A27B346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Pilha de tecnologias para considerar a UA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126D98-EB57-E54E-B9E7-E94B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138875"/>
              </p:ext>
            </p:extLst>
          </p:nvPr>
        </p:nvGraphicFramePr>
        <p:xfrm>
          <a:off x="244840" y="761784"/>
          <a:ext cx="8325419" cy="533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ADB858-09EA-274A-9841-5D52984C8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FF6C9-4EF8-4E44-B71B-E4D99D5BD8A5}"/>
              </a:ext>
            </a:extLst>
          </p:cNvPr>
          <p:cNvSpPr txBox="1"/>
          <p:nvPr/>
        </p:nvSpPr>
        <p:spPr>
          <a:xfrm>
            <a:off x="9167511" y="2823812"/>
            <a:ext cx="292308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2000">
                <a:cs typeface="Source Sans Pro"/>
              </a:rPr>
              <a:t>Aceitar, validar, processar, armazenar e exibir </a:t>
            </a:r>
          </a:p>
          <a:p>
            <a:pPr algn="ctr"/>
            <a:r>
              <a:rPr lang="pt-BR" sz="2000">
                <a:cs typeface="Source Sans Pro"/>
              </a:rPr>
              <a:t>todos os nomes de domínio e endereços de e-mail.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581D396-B699-FE4D-B22B-B94B964B53FD}"/>
              </a:ext>
            </a:extLst>
          </p:cNvPr>
          <p:cNvSpPr/>
          <p:nvPr/>
        </p:nvSpPr>
        <p:spPr>
          <a:xfrm>
            <a:off x="8486812" y="765018"/>
            <a:ext cx="656492" cy="5205262"/>
          </a:xfrm>
          <a:prstGeom prst="righ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1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Sistemas de e-mail e suporte à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897595" y="929390"/>
            <a:ext cx="3709739" cy="26951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6984516" cy="5411449"/>
          </a:xfrm>
        </p:spPr>
        <p:txBody>
          <a:bodyPr/>
          <a:lstStyle/>
          <a:p>
            <a:r>
              <a:rPr lang="pt-BR" sz="2000"/>
              <a:t>Todos os agentes de e-mails devem ser configurados para enviar e receber endereços de e-mail internacionalizados. Consulte </a:t>
            </a:r>
            <a:r>
              <a:rPr lang="pt-BR" sz="2000">
                <a:hlinkClick r:id="rId5"/>
              </a:rPr>
              <a:t>EAI: Uma Visão Geral Técnica</a:t>
            </a:r>
            <a:r>
              <a:rPr lang="pt-BR" sz="2000"/>
              <a:t> para saber mais.</a:t>
            </a:r>
          </a:p>
          <a:p>
            <a:pPr lvl="1"/>
            <a:r>
              <a:rPr lang="pt-BR" sz="2000">
                <a:solidFill>
                  <a:schemeClr val="accent1"/>
                </a:solidFill>
              </a:rPr>
              <a:t>MUA</a:t>
            </a:r>
            <a:r>
              <a:rPr lang="pt-BR" sz="2000"/>
              <a:t> (Agente de Usuário de E-mail): um programa cliente usado para enviar, receber e gerenciar e-mails.</a:t>
            </a:r>
          </a:p>
          <a:p>
            <a:pPr lvl="1"/>
            <a:r>
              <a:rPr lang="pt-BR" sz="2000">
                <a:solidFill>
                  <a:schemeClr val="accent1"/>
                </a:solidFill>
              </a:rPr>
              <a:t>MSA</a:t>
            </a:r>
            <a:r>
              <a:rPr lang="pt-BR" sz="2000"/>
              <a:t> (Agente de Envio de E-mail): um programa servidor que recebe e-mails de um MUA e os prepara para transmissão e entrega.</a:t>
            </a:r>
          </a:p>
          <a:p>
            <a:pPr lvl="1"/>
            <a:r>
              <a:rPr lang="pt-BR" sz="2000">
                <a:solidFill>
                  <a:schemeClr val="accent1"/>
                </a:solidFill>
              </a:rPr>
              <a:t>MTA</a:t>
            </a:r>
            <a:r>
              <a:rPr lang="pt-BR" sz="2000"/>
              <a:t> (Agente de Transferência de E-mail): um programa servidor que envia e recebe e-mails de outros hosts da Internet. Um MTA pode receber e-mails de um MSA e/ou enviar e-mails para um MDA.</a:t>
            </a:r>
          </a:p>
          <a:p>
            <a:pPr lvl="1"/>
            <a:r>
              <a:rPr lang="pt-BR" sz="2000">
                <a:solidFill>
                  <a:schemeClr val="accent1"/>
                </a:solidFill>
              </a:rPr>
              <a:t>MDA</a:t>
            </a:r>
            <a:r>
              <a:rPr lang="pt-BR" sz="2000"/>
              <a:t> (Agente de Entrega de E-mail): um programa servidor que administra e-mails recebidos e geralmente os armazena em uma caixa de correio ou pasta.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27B79-8902-4740-B3C3-CDE15F4C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012" y="4388649"/>
            <a:ext cx="4096904" cy="129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Armazenamento de e-mails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MUA: 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MSA para remetente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remetente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 para destinatário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/>
                <a:t>MTA: filtro de spam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57885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dirty="0"/>
                <a:t>App MUA de smartphone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Exemplos de componentes de e-mails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pt-BR" sz="2000">
                <a:solidFill>
                  <a:schemeClr val="accent1"/>
                </a:solidFill>
              </a:rPr>
              <a:t>MUA</a:t>
            </a:r>
            <a:r>
              <a:rPr lang="pt-BR" sz="2000"/>
              <a:t> (Agente de Usuário de E-mail): Outlook, Thunderbird, back-end de envios da Amazon, subsistema de e-mails da web do Gmail, formulário para contato de um servidor da web</a:t>
            </a:r>
          </a:p>
          <a:p>
            <a:r>
              <a:rPr lang="pt-BR" sz="2000">
                <a:solidFill>
                  <a:schemeClr val="accent1"/>
                </a:solidFill>
              </a:rPr>
              <a:t>MSA</a:t>
            </a:r>
            <a:r>
              <a:rPr lang="pt-BR" sz="2000"/>
              <a:t> (Agente de Envio de E-mail): Exchange, Postfix,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MTA</a:t>
            </a:r>
            <a:r>
              <a:rPr lang="pt-BR" sz="2000"/>
              <a:t> (Agente de Transferência de E-mail): Postfix, Exim, Halon, Sendgrid, AWS Workmail</a:t>
            </a:r>
          </a:p>
          <a:p>
            <a:r>
              <a:rPr lang="pt-BR" sz="2000">
                <a:solidFill>
                  <a:schemeClr val="accent1"/>
                </a:solidFill>
              </a:rPr>
              <a:t>MDA</a:t>
            </a:r>
            <a:r>
              <a:rPr lang="pt-BR" sz="2000"/>
              <a:t> (Agente de Entrega de E-mail): parte do Gmail e Exchange, partes do Zendesk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_16x9 20170601.potx" id="{6DCE996D-886D-4310-B448-1ACF06EC9706}" vid="{B8D7A136-CA80-4520-9EC3-55CACFEC0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PPT_Arial_16x9_June 2017_potx</Template>
  <TotalTime>15053</TotalTime>
  <Words>2969</Words>
  <Application>Microsoft Macintosh PowerPoint</Application>
  <PresentationFormat>Widescreen</PresentationFormat>
  <Paragraphs>301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Source Sans Pro Light</vt:lpstr>
      <vt:lpstr>Times New Roman</vt:lpstr>
      <vt:lpstr>Wingdings</vt:lpstr>
      <vt:lpstr>ICANN PPT_Arial_16x9_June 2017_potx</vt:lpstr>
      <vt:lpstr>Aceitação Universal de Nomes de Domínio e Endereços de E-mail</vt:lpstr>
      <vt:lpstr>Agenda</vt:lpstr>
      <vt:lpstr>Visão geral da UA (Aceitação Universal) </vt:lpstr>
      <vt:lpstr>Aceitação Universal de nomes de domínio e endereços de e-mail</vt:lpstr>
      <vt:lpstr>Categorias de nomes de domínio e sistemas de e-mail</vt:lpstr>
      <vt:lpstr>Escopo da preparação para a UA para programadores</vt:lpstr>
      <vt:lpstr>Pilha de tecnologias para considerar a UA </vt:lpstr>
      <vt:lpstr>Sistemas de e-mail e suporte à EAI</vt:lpstr>
      <vt:lpstr>Exemplos de componentes de e-mails</vt:lpstr>
      <vt:lpstr>Exemplos de componentes de e-mails</vt:lpstr>
      <vt:lpstr>Noções básicas sobre Unicode</vt:lpstr>
      <vt:lpstr>Caractere e conjunto de caracteres</vt:lpstr>
      <vt:lpstr>Ponto de código</vt:lpstr>
      <vt:lpstr>Ponto de código</vt:lpstr>
      <vt:lpstr>Glifo</vt:lpstr>
      <vt:lpstr>Codificação de caracteres</vt:lpstr>
      <vt:lpstr>Um breve histórico</vt:lpstr>
      <vt:lpstr>Padrão Unicode</vt:lpstr>
      <vt:lpstr>Codificação Unicode</vt:lpstr>
      <vt:lpstr>Normalização</vt:lpstr>
      <vt:lpstr>Normalização</vt:lpstr>
      <vt:lpstr>Nomes de Domínio Internacionalizados</vt:lpstr>
      <vt:lpstr>Nomes de domínio</vt:lpstr>
      <vt:lpstr>Nomes de Domínio Internacionalizados (IDNs)</vt:lpstr>
      <vt:lpstr>EAI (Internacionalização de Endereços de E-mail)</vt:lpstr>
      <vt:lpstr>Endereço de e-mail</vt:lpstr>
      <vt:lpstr>EAI</vt:lpstr>
      <vt:lpstr>Formato de endereços de e-mail</vt:lpstr>
      <vt:lpstr>Envio e recebimento </vt:lpstr>
      <vt:lpstr>Conclusão</vt:lpstr>
      <vt:lpstr>Suporte para ling. de prog.</vt:lpstr>
      <vt:lpstr>Suporte para EAI em ferramentas e serviços de e-mail</vt:lpstr>
      <vt:lpstr>Jornada da ICANN de preparação para a UA: modelo</vt:lpstr>
      <vt:lpstr>Participe!</vt:lpstr>
      <vt:lpstr>Alguns materiais relevantes</vt:lpstr>
      <vt:lpstr>Participe da ICANN – agradecimento e perguntas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Acceptance of Domain Names and Email addresses</dc:title>
  <dc:creator>Sarmad Hussain</dc:creator>
  <cp:lastModifiedBy>Sarmad Hussain</cp:lastModifiedBy>
  <cp:revision>606</cp:revision>
  <cp:lastPrinted>2017-01-26T19:29:02Z</cp:lastPrinted>
  <dcterms:created xsi:type="dcterms:W3CDTF">2021-04-05T05:56:20Z</dcterms:created>
  <dcterms:modified xsi:type="dcterms:W3CDTF">2024-03-06T20:12:57Z</dcterms:modified>
</cp:coreProperties>
</file>