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Merriweather Sans" pitchFamily="2" charset="77"/>
      <p:regular r:id="rId38"/>
      <p:bold r:id="rId39"/>
      <p:italic r:id="rId40"/>
      <p:boldItalic r:id="rId41"/>
    </p:embeddedFont>
    <p:embeddedFont>
      <p:font typeface="Noto Sans Symbols" panose="020B0702040504020204" pitchFamily="3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Open Sans Light" panose="020B0306030504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jS0qpdjDWWlsPlXe5X859Kj7bc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ena Rah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p:cViewPr varScale="1">
        <p:scale>
          <a:sx n="104" d="100"/>
          <a:sy n="104" d="100"/>
        </p:scale>
        <p:origin x="680" y="192"/>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f5ee7613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45" descr="ua-deck_title-art.png"/>
          <p:cNvPicPr preferRelativeResize="0"/>
          <p:nvPr/>
        </p:nvPicPr>
        <p:blipFill rotWithShape="1">
          <a:blip r:embed="rId2">
            <a:alphaModFix/>
          </a:blip>
          <a:srcRect r="36899"/>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lnSpc>
                <a:spcPct val="100000"/>
              </a:lnSpc>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lnSpc>
                <a:spcPct val="100000"/>
              </a:lnSpc>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lnSpc>
                <a:spcPct val="100000"/>
              </a:lnSpc>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lnSpc>
                <a:spcPct val="100000"/>
              </a:lnSpc>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lnSpc>
                <a:spcPct val="100000"/>
              </a:lnSpc>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26"/>
        <p:cNvGrpSpPr/>
        <p:nvPr/>
      </p:nvGrpSpPr>
      <p:grpSpPr>
        <a:xfrm>
          <a:off x="0" y="0"/>
          <a:ext cx="0" cy="0"/>
          <a:chOff x="0" y="0"/>
          <a:chExt cx="0" cy="0"/>
        </a:xfrm>
      </p:grpSpPr>
      <p:sp>
        <p:nvSpPr>
          <p:cNvPr id="27" name="Google Shape;27;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30" name="Google Shape;30;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1" name="Google Shape;31;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2" name="Google Shape;32;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3" name="Google Shape;33;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35"/>
        <p:cNvGrpSpPr/>
        <p:nvPr/>
      </p:nvGrpSpPr>
      <p:grpSpPr>
        <a:xfrm>
          <a:off x="0" y="0"/>
          <a:ext cx="0" cy="0"/>
          <a:chOff x="0" y="0"/>
          <a:chExt cx="0" cy="0"/>
        </a:xfrm>
      </p:grpSpPr>
      <p:sp>
        <p:nvSpPr>
          <p:cNvPr id="36" name="Google Shape;36;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7" name="Google Shape;37;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38" name="Google Shape;38;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0" name="Google Shape;40;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41" name="Google Shape;41;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3" name="Google Shape;43;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44" name="Google Shape;44;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45" name="Google Shape;45;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46"/>
        <p:cNvGrpSpPr/>
        <p:nvPr/>
      </p:nvGrpSpPr>
      <p:grpSpPr>
        <a:xfrm>
          <a:off x="0" y="0"/>
          <a:ext cx="0" cy="0"/>
          <a:chOff x="0" y="0"/>
          <a:chExt cx="0" cy="0"/>
        </a:xfrm>
      </p:grpSpPr>
      <p:sp>
        <p:nvSpPr>
          <p:cNvPr id="47" name="Google Shape;4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Clr>
                <a:srgbClr val="000000"/>
              </a:buClr>
              <a:buSzPts val="1200"/>
              <a:buFont typeface="Arial"/>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49" name="Google Shape;4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50" name="Google Shape;50;p51" descr="ua-deck_title-art.png"/>
          <p:cNvPicPr preferRelativeResize="0"/>
          <p:nvPr/>
        </p:nvPicPr>
        <p:blipFill rotWithShape="1">
          <a:blip r:embed="rId3">
            <a:alphaModFix/>
          </a:blip>
          <a:srcRect r="36899"/>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51"/>
        <p:cNvGrpSpPr/>
        <p:nvPr/>
      </p:nvGrpSpPr>
      <p:grpSpPr>
        <a:xfrm>
          <a:off x="0" y="0"/>
          <a:ext cx="0" cy="0"/>
          <a:chOff x="0" y="0"/>
          <a:chExt cx="0" cy="0"/>
        </a:xfrm>
      </p:grpSpPr>
      <p:sp>
        <p:nvSpPr>
          <p:cNvPr id="52" name="Google Shape;5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pic>
        <p:nvPicPr>
          <p:cNvPr id="54" name="Google Shape;5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55" name="Google Shape;5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56" name="Google Shape;5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7"/>
        <p:cNvGrpSpPr/>
        <p:nvPr/>
      </p:nvGrpSpPr>
      <p:grpSpPr>
        <a:xfrm>
          <a:off x="0" y="0"/>
          <a:ext cx="0" cy="0"/>
          <a:chOff x="0" y="0"/>
          <a:chExt cx="0" cy="0"/>
        </a:xfrm>
      </p:grpSpPr>
      <p:sp>
        <p:nvSpPr>
          <p:cNvPr id="58" name="Google Shape;5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lnSpc>
                <a:spcPct val="100000"/>
              </a:lnSpc>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lnSpc>
                <a:spcPct val="100000"/>
              </a:lnSpc>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lnSpc>
                <a:spcPct val="100000"/>
              </a:lnSpc>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lnSpc>
                <a:spcPct val="100000"/>
              </a:lnSpc>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1" name="Google Shape;6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62" name="Google Shape;6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3" name="Google Shape;6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4" name="Google Shape;6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65" name="Google Shape;6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66" name="Google Shape;6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drive/folders/10hi8ZQSqzsx6wWkHHiUjXSjW7TaGjA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UAProgram@icann.org" TargetMode="External"/><Relationship Id="rId4" Type="http://schemas.openxmlformats.org/officeDocument/2006/relationships/hyperlink" Target="https://www.icann.org/ua-training/ua-curriculum-integration-program-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facebook.com/uasgtech" TargetMode="External"/><Relationship Id="rId3" Type="http://schemas.openxmlformats.org/officeDocument/2006/relationships/hyperlink" Target="mailto:info@uasg.tech" TargetMode="External"/><Relationship Id="rId7" Type="http://schemas.openxmlformats.org/officeDocument/2006/relationships/hyperlink" Target="https://www.linkedin.com/company/uasgtech"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icann.org/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
          <p:cNvSpPr txBox="1"/>
          <p:nvPr/>
        </p:nvSpPr>
        <p:spPr>
          <a:xfrm>
            <a:off x="465996" y="5362254"/>
            <a:ext cx="6861561" cy="1013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[Presenter Name]  </a:t>
            </a:r>
            <a:endParaRPr sz="1800" b="0" i="0" u="none" strike="noStrike" cap="none" dirty="0">
              <a:solidFill>
                <a:srgbClr val="FAFAFA"/>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UA Day Academic Curriculum </a:t>
            </a:r>
            <a:r>
              <a:rPr lang="en-US" sz="1800" b="0" i="0" u="none" strike="noStrike" cap="none" dirty="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Workshop</a:t>
            </a:r>
            <a:r>
              <a:rPr lang="en-US" sz="1800" b="0" i="0" u="none" strike="noStrike" cap="none" dirty="0">
                <a:solidFill>
                  <a:srgbClr val="FAFAFA"/>
                </a:solidFill>
                <a:latin typeface="Open Sans Light"/>
                <a:ea typeface="Open Sans Light"/>
                <a:cs typeface="Open Sans Light"/>
                <a:sym typeface="Open Sans Light"/>
              </a:rPr>
              <a:t>  </a:t>
            </a:r>
            <a:endParaRPr dirty="0"/>
          </a:p>
          <a:p>
            <a:pPr marL="0" marR="0" lvl="0" indent="0" algn="l" rtl="0">
              <a:lnSpc>
                <a:spcPct val="100000"/>
              </a:lnSpc>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[Day, month] </a:t>
            </a:r>
            <a:r>
              <a:rPr lang="en-US" sz="1800" b="0" i="0" u="none" strike="noStrike" cap="none" dirty="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2025</a:t>
            </a:r>
            <a:endParaRPr sz="1400" b="0" i="0" u="none" strike="noStrike" cap="none" dirty="0">
              <a:solidFill>
                <a:srgbClr val="000000"/>
              </a:solidFill>
              <a:latin typeface="Arial"/>
              <a:ea typeface="Arial"/>
              <a:cs typeface="Arial"/>
              <a:sym typeface="Arial"/>
            </a:endParaRPr>
          </a:p>
        </p:txBody>
      </p:sp>
      <p:sp>
        <p:nvSpPr>
          <p:cNvPr id="72" name="Google Shape;72;p1"/>
          <p:cNvSpPr txBox="1">
            <a:spLocks noGrp="1"/>
          </p:cNvSpPr>
          <p:nvPr>
            <p:ph type="title"/>
          </p:nvPr>
        </p:nvSpPr>
        <p:spPr>
          <a:xfrm>
            <a:off x="473076" y="4191337"/>
            <a:ext cx="8261849"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n-US" sz="2800"/>
              <a:t>Academic Curriculum for Universal Acceptance (UA) of Domain Names and Email Addresses</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UA Goal and Impact</a:t>
            </a:r>
            <a:endParaRPr/>
          </a:p>
        </p:txBody>
      </p:sp>
      <p:sp>
        <p:nvSpPr>
          <p:cNvPr id="130" name="Google Shape;130;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360"/>
              </a:spcBef>
              <a:spcAft>
                <a:spcPts val="0"/>
              </a:spcAft>
              <a:buClr>
                <a:schemeClr val="dk1"/>
              </a:buClr>
              <a:buSzPts val="1800"/>
              <a:buFont typeface="Arial"/>
              <a:buNone/>
            </a:pPr>
            <a:endParaRPr sz="18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360"/>
              </a:spcBef>
              <a:spcAft>
                <a:spcPts val="0"/>
              </a:spcAft>
              <a:buClr>
                <a:schemeClr val="dk1"/>
              </a:buClr>
              <a:buSzPts val="1800"/>
              <a:buFont typeface="Arial"/>
              <a:buNone/>
            </a:pPr>
            <a:r>
              <a:rPr lang="en-US" sz="1800" b="1" i="0" u="none" strike="noStrike" cap="none">
                <a:solidFill>
                  <a:schemeClr val="dk1"/>
                </a:solidFill>
                <a:latin typeface="Open Sans"/>
                <a:ea typeface="Open Sans"/>
                <a:cs typeface="Open Sans"/>
                <a:sym typeface="Open Sans"/>
              </a:rPr>
              <a:t>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Open Sans"/>
                <a:ea typeface="Open Sans"/>
                <a:cs typeface="Open Sans"/>
                <a:sym typeface="Open Sans"/>
              </a:rPr>
              <a:t>All valid </a:t>
            </a:r>
            <a:r>
              <a:rPr lang="en-US" sz="1800" b="0" i="0" u="none" strike="noStrike" cap="none">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d</a:t>
            </a:r>
            <a:r>
              <a:rPr lang="en-US" sz="1800" b="0" i="0" u="none" strike="noStrike" cap="none">
                <a:solidFill>
                  <a:schemeClr val="dk1"/>
                </a:solidFill>
                <a:latin typeface="Open Sans"/>
                <a:ea typeface="Open Sans"/>
                <a:cs typeface="Open Sans"/>
                <a:sym typeface="Open Sans"/>
              </a:rPr>
              <a:t>omain names and email addresses work in all software applications.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360"/>
              </a:spcBef>
              <a:spcAft>
                <a:spcPts val="0"/>
              </a:spcAft>
              <a:buClr>
                <a:schemeClr val="dk1"/>
              </a:buClr>
              <a:buSzPts val="1800"/>
              <a:buFont typeface="Arial"/>
              <a:buNone/>
            </a:pPr>
            <a:r>
              <a:rPr lang="en-US" sz="1800" b="1" i="0" u="none" strike="noStrike" cap="none">
                <a:solidFill>
                  <a:schemeClr val="dk1"/>
                </a:solidFill>
                <a:latin typeface="Open Sans"/>
                <a:ea typeface="Open Sans"/>
                <a:cs typeface="Open Sans"/>
                <a:sym typeface="Open Sans"/>
              </a:rPr>
              <a:t>Impact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60"/>
              </a:spcBef>
              <a:spcAft>
                <a:spcPts val="0"/>
              </a:spcAft>
              <a:buClr>
                <a:schemeClr val="dk1"/>
              </a:buClr>
              <a:buSzPts val="1800"/>
              <a:buFont typeface="Arial"/>
              <a:buNone/>
            </a:pPr>
            <a:r>
              <a:rPr lang="en-US" sz="1800" b="0" i="0" u="none" strike="noStrike" cap="none">
                <a:solidFill>
                  <a:schemeClr val="dk1"/>
                </a:solidFill>
                <a:latin typeface="Open Sans"/>
                <a:ea typeface="Open Sans"/>
                <a:cs typeface="Open Sans"/>
                <a:sym typeface="Open Sans"/>
              </a:rPr>
              <a:t>Promote</a:t>
            </a:r>
            <a:r>
              <a:rPr lang="en-US" sz="1800" b="0" i="0" u="none" strike="noStrike" cap="none">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en-US" sz="1800" b="0" i="0" u="none" strike="noStrike" cap="none">
                <a:solidFill>
                  <a:schemeClr val="dk1"/>
                </a:solidFill>
                <a:latin typeface="Open Sans"/>
                <a:ea typeface="Open Sans"/>
                <a:cs typeface="Open Sans"/>
                <a:sym typeface="Open Sans"/>
              </a:rPr>
              <a:t>consumer choice, improve competition, and provide broader access to end users.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Why Does UA Matter?</a:t>
            </a:r>
            <a:endParaRPr sz="2800"/>
          </a:p>
        </p:txBody>
      </p:sp>
      <p:sp>
        <p:nvSpPr>
          <p:cNvPr id="136" name="Google Shape;136;g1f5ee761316_0_0"/>
          <p:cNvSpPr txBox="1"/>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p>
            <a:pPr marL="91440" marR="0" lvl="0" indent="0" algn="l" rtl="0">
              <a:lnSpc>
                <a:spcPct val="100000"/>
              </a:lnSpc>
              <a:spcBef>
                <a:spcPts val="0"/>
              </a:spcBef>
              <a:spcAft>
                <a:spcPts val="0"/>
              </a:spcAft>
              <a:buNone/>
            </a:pPr>
            <a:r>
              <a:rPr lang="en-US" sz="1800" b="0" i="0" u="none" strike="noStrike" cap="none">
                <a:solidFill>
                  <a:srgbClr val="0A1F24"/>
                </a:solidFill>
                <a:latin typeface="Open Sans Light"/>
                <a:ea typeface="Open Sans Light"/>
                <a:cs typeface="Open Sans Light"/>
                <a:sym typeface="Open Sans Light"/>
              </a:rPr>
              <a:t>Achieving UA ensures every person has the ability to navigate and communicate on the Internet using their chosen domain name and email address that best aligns with their interests, business, culture, language, and script.</a:t>
            </a:r>
            <a:endParaRPr/>
          </a:p>
          <a:p>
            <a:pPr marL="91440" marR="0" lvl="0" indent="0" algn="l" rtl="0">
              <a:lnSpc>
                <a:spcPct val="100000"/>
              </a:lnSpc>
              <a:spcBef>
                <a:spcPts val="0"/>
              </a:spcBef>
              <a:spcAft>
                <a:spcPts val="0"/>
              </a:spcAft>
              <a:buNone/>
            </a:pPr>
            <a:endParaRPr sz="1800" b="0" i="0" u="none" strike="noStrike" cap="none">
              <a:solidFill>
                <a:srgbClr val="0A1F24"/>
              </a:solidFill>
              <a:latin typeface="Open Sans Light"/>
              <a:ea typeface="Open Sans Light"/>
              <a:cs typeface="Open Sans Light"/>
              <a:sym typeface="Open Sans Light"/>
            </a:endParaRPr>
          </a:p>
          <a:p>
            <a:pPr marL="91440" marR="0" lvl="0" indent="0" algn="l" rtl="0">
              <a:lnSpc>
                <a:spcPct val="100000"/>
              </a:lnSpc>
              <a:spcBef>
                <a:spcPts val="0"/>
              </a:spcBef>
              <a:spcAft>
                <a:spcPts val="0"/>
              </a:spcAft>
              <a:buNone/>
            </a:pPr>
            <a:r>
              <a:rPr lang="en-US" sz="1800" b="0" i="0" u="none" strike="noStrike" cap="none">
                <a:solidFill>
                  <a:srgbClr val="0A1F24"/>
                </a:solidFill>
                <a:latin typeface="Open Sans Light"/>
                <a:ea typeface="Open Sans Light"/>
                <a:cs typeface="Open Sans Light"/>
                <a:sym typeface="Open Sans Light"/>
              </a:rPr>
              <a:t>UA can also help:</a:t>
            </a:r>
            <a:endParaRPr/>
          </a:p>
          <a:p>
            <a:pPr marL="91440" marR="0" lvl="0" indent="0" algn="l" rtl="0">
              <a:lnSpc>
                <a:spcPct val="100000"/>
              </a:lnSpc>
              <a:spcBef>
                <a:spcPts val="0"/>
              </a:spcBef>
              <a:spcAft>
                <a:spcPts val="0"/>
              </a:spcAft>
              <a:buNone/>
            </a:pPr>
            <a:endParaRPr sz="1800" b="0" i="0" u="none" strike="noStrike" cap="none">
              <a:solidFill>
                <a:srgbClr val="000000"/>
              </a:solidFill>
              <a:latin typeface="Open Sans Light"/>
              <a:ea typeface="Open Sans Light"/>
              <a:cs typeface="Open Sans Light"/>
              <a:sym typeface="Open Sans Light"/>
            </a:endParaRPr>
          </a:p>
          <a:p>
            <a:pPr marL="274320" marR="0" lvl="0" indent="-182880" algn="l" rtl="0">
              <a:lnSpc>
                <a:spcPct val="100000"/>
              </a:lnSpc>
              <a:spcBef>
                <a:spcPts val="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Support a diverse and multilingual Internet.</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Enable greater competition, innovation, and consumer choice.</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Create business opportunities.</a:t>
            </a:r>
            <a:endParaRPr sz="1800" b="0" i="0" u="none" strike="noStrike" cap="none">
              <a:solidFill>
                <a:srgbClr val="000000"/>
              </a:solidFill>
              <a:latin typeface="Open Sans Light"/>
              <a:ea typeface="Open Sans Light"/>
              <a:cs typeface="Open Sans Light"/>
              <a:sym typeface="Open Sans Light"/>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Offer career advantages for developers and system administrators.</a:t>
            </a:r>
            <a:endParaRPr/>
          </a:p>
          <a:p>
            <a:pPr marL="274320" marR="0" lvl="0" indent="-182880" algn="l" rtl="0">
              <a:lnSpc>
                <a:spcPct val="100000"/>
              </a:lnSpc>
              <a:spcBef>
                <a:spcPts val="360"/>
              </a:spcBef>
              <a:spcAft>
                <a:spcPts val="0"/>
              </a:spcAft>
              <a:buClr>
                <a:schemeClr val="accent3"/>
              </a:buClr>
              <a:buSzPts val="1530"/>
              <a:buFont typeface="Merriweather Sans"/>
              <a:buChar char="*"/>
            </a:pPr>
            <a:r>
              <a:rPr lang="en-US" sz="1800" b="0" i="0" u="none" strike="noStrike" cap="none">
                <a:solidFill>
                  <a:srgbClr val="000000"/>
                </a:solidFill>
                <a:latin typeface="Open Sans Light"/>
                <a:ea typeface="Open Sans Light"/>
                <a:cs typeface="Open Sans Light"/>
                <a:sym typeface="Open Sans Light"/>
              </a:rPr>
              <a:t>Assist governments and policymakers in reaching their citizens.</a:t>
            </a:r>
            <a:endParaRPr/>
          </a:p>
          <a:p>
            <a:pPr marL="274320" marR="0" lvl="0" indent="-85725" algn="l" rtl="0">
              <a:lnSpc>
                <a:spcPct val="100000"/>
              </a:lnSpc>
              <a:spcBef>
                <a:spcPts val="360"/>
              </a:spcBef>
              <a:spcAft>
                <a:spcPts val="0"/>
              </a:spcAft>
              <a:buClr>
                <a:schemeClr val="accent3"/>
              </a:buClr>
              <a:buSzPts val="1530"/>
              <a:buFont typeface="Merriweather Sans"/>
              <a:buNone/>
            </a:pPr>
            <a:endParaRPr sz="18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Making Applications UA-Ready</a:t>
            </a:r>
            <a:endParaRPr sz="2800"/>
          </a:p>
        </p:txBody>
      </p:sp>
      <p:sp>
        <p:nvSpPr>
          <p:cNvPr id="142" name="Google Shape;142;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Support all valid domain names and email addresses:</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Accept: The user can input characters from their local script into a text field.</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Validate: The software accepts the characters and recognizes them as valid.</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Process: The system performs operations with the characters.</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Store: The database can store the text without breaking or corrupting.</a:t>
            </a:r>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a:t>Display: When fetched from the database, the information is correctly shown.</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solidFill>
                <a:srgbClr val="FF0000"/>
              </a:solidFill>
            </a:endParaRPr>
          </a:p>
          <a:p>
            <a:pPr marL="1097280" lvl="3" indent="-107315" algn="l" rtl="0">
              <a:lnSpc>
                <a:spcPct val="100000"/>
              </a:lnSpc>
              <a:spcBef>
                <a:spcPts val="280"/>
              </a:spcBef>
              <a:spcAft>
                <a:spcPts val="0"/>
              </a:spcAft>
              <a:buSzPts val="1190"/>
              <a:buNone/>
            </a:pPr>
            <a:endParaRPr/>
          </a:p>
        </p:txBody>
      </p:sp>
      <p:grpSp>
        <p:nvGrpSpPr>
          <p:cNvPr id="143" name="Google Shape;143;p23"/>
          <p:cNvGrpSpPr/>
          <p:nvPr/>
        </p:nvGrpSpPr>
        <p:grpSpPr>
          <a:xfrm>
            <a:off x="492252" y="2025923"/>
            <a:ext cx="8159496" cy="1018672"/>
            <a:chOff x="1927228" y="5269981"/>
            <a:chExt cx="7921353" cy="976513"/>
          </a:xfrm>
        </p:grpSpPr>
        <p:grpSp>
          <p:nvGrpSpPr>
            <p:cNvPr id="144" name="Google Shape;144;p23"/>
            <p:cNvGrpSpPr/>
            <p:nvPr/>
          </p:nvGrpSpPr>
          <p:grpSpPr>
            <a:xfrm>
              <a:off x="1927228" y="5273672"/>
              <a:ext cx="1302251" cy="972822"/>
              <a:chOff x="820555" y="1643185"/>
              <a:chExt cx="2011680" cy="1644160"/>
            </a:xfrm>
          </p:grpSpPr>
          <p:sp>
            <p:nvSpPr>
              <p:cNvPr id="145" name="Google Shape;145;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Accept</a:t>
                </a:r>
                <a:endParaRPr sz="1400" b="0" i="0" u="none" strike="noStrike" cap="none">
                  <a:solidFill>
                    <a:srgbClr val="000000"/>
                  </a:solidFill>
                  <a:latin typeface="Arial"/>
                  <a:ea typeface="Arial"/>
                  <a:cs typeface="Arial"/>
                  <a:sym typeface="Arial"/>
                </a:endParaRPr>
              </a:p>
            </p:txBody>
          </p:sp>
          <p:sp>
            <p:nvSpPr>
              <p:cNvPr id="146" name="Google Shape;146;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147" name="Google Shape;147;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148" name="Google Shape;148;p23"/>
            <p:cNvGrpSpPr/>
            <p:nvPr/>
          </p:nvGrpSpPr>
          <p:grpSpPr>
            <a:xfrm>
              <a:off x="3582203" y="5273672"/>
              <a:ext cx="1314106" cy="967039"/>
              <a:chOff x="3554360" y="1646720"/>
              <a:chExt cx="2029993" cy="1634387"/>
            </a:xfrm>
          </p:grpSpPr>
          <p:sp>
            <p:nvSpPr>
              <p:cNvPr id="149" name="Google Shape;149;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150" name="Google Shape;150;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Validate</a:t>
                </a:r>
                <a:endParaRPr sz="1400" b="0" i="0" u="none" strike="noStrike" cap="none">
                  <a:solidFill>
                    <a:srgbClr val="000000"/>
                  </a:solidFill>
                  <a:latin typeface="Arial"/>
                  <a:ea typeface="Arial"/>
                  <a:cs typeface="Arial"/>
                  <a:sym typeface="Arial"/>
                </a:endParaRPr>
              </a:p>
            </p:txBody>
          </p:sp>
          <p:pic>
            <p:nvPicPr>
              <p:cNvPr id="151" name="Google Shape;151;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152" name="Google Shape;152;p23"/>
            <p:cNvGrpSpPr/>
            <p:nvPr/>
          </p:nvGrpSpPr>
          <p:grpSpPr>
            <a:xfrm>
              <a:off x="6892153" y="5269981"/>
              <a:ext cx="1302251" cy="968544"/>
              <a:chOff x="6331693" y="1643185"/>
              <a:chExt cx="2011680" cy="1636930"/>
            </a:xfrm>
          </p:grpSpPr>
          <p:sp>
            <p:nvSpPr>
              <p:cNvPr id="153" name="Google Shape;153;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154" name="Google Shape;154;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Store</a:t>
                </a:r>
                <a:endParaRPr sz="1400" b="0" i="0" u="none" strike="noStrike" cap="none">
                  <a:solidFill>
                    <a:srgbClr val="000000"/>
                  </a:solidFill>
                  <a:latin typeface="Arial"/>
                  <a:ea typeface="Arial"/>
                  <a:cs typeface="Arial"/>
                  <a:sym typeface="Arial"/>
                </a:endParaRPr>
              </a:p>
            </p:txBody>
          </p:sp>
          <p:pic>
            <p:nvPicPr>
              <p:cNvPr id="155" name="Google Shape;155;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156" name="Google Shape;156;p23"/>
            <p:cNvGrpSpPr/>
            <p:nvPr/>
          </p:nvGrpSpPr>
          <p:grpSpPr>
            <a:xfrm>
              <a:off x="5237178" y="5269981"/>
              <a:ext cx="1302251" cy="970730"/>
              <a:chOff x="2202899" y="3852184"/>
              <a:chExt cx="2011680" cy="1640625"/>
            </a:xfrm>
          </p:grpSpPr>
          <p:sp>
            <p:nvSpPr>
              <p:cNvPr id="157" name="Google Shape;157;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158" name="Google Shape;158;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Process</a:t>
                </a:r>
                <a:endParaRPr sz="1400" b="0" i="0" u="none" strike="noStrike" cap="none">
                  <a:solidFill>
                    <a:srgbClr val="000000"/>
                  </a:solidFill>
                  <a:latin typeface="Arial"/>
                  <a:ea typeface="Arial"/>
                  <a:cs typeface="Arial"/>
                  <a:sym typeface="Arial"/>
                </a:endParaRPr>
              </a:p>
            </p:txBody>
          </p:sp>
          <p:pic>
            <p:nvPicPr>
              <p:cNvPr id="159" name="Google Shape;159;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160" name="Google Shape;160;p23"/>
            <p:cNvGrpSpPr/>
            <p:nvPr/>
          </p:nvGrpSpPr>
          <p:grpSpPr>
            <a:xfrm>
              <a:off x="8546330" y="5275764"/>
              <a:ext cx="1302251" cy="970730"/>
              <a:chOff x="4943583" y="3852184"/>
              <a:chExt cx="2011680" cy="1640625"/>
            </a:xfrm>
          </p:grpSpPr>
          <p:sp>
            <p:nvSpPr>
              <p:cNvPr id="161" name="Google Shape;161;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162" name="Google Shape;162;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Display</a:t>
                </a:r>
                <a:endParaRPr sz="1400" b="0" i="0" u="none" strike="noStrike" cap="none">
                  <a:solidFill>
                    <a:srgbClr val="000000"/>
                  </a:solidFill>
                  <a:latin typeface="Arial"/>
                  <a:ea typeface="Arial"/>
                  <a:cs typeface="Arial"/>
                  <a:sym typeface="Arial"/>
                </a:endParaRPr>
              </a:p>
            </p:txBody>
          </p:sp>
          <p:pic>
            <p:nvPicPr>
              <p:cNvPr id="163" name="Google Shape;163;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4"/>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Key Objectives for Academic Curricula for UA</a:t>
            </a:r>
            <a:endParaRPr sz="2800"/>
          </a:p>
        </p:txBody>
      </p:sp>
      <p:sp>
        <p:nvSpPr>
          <p:cNvPr id="169" name="Google Shape;169;p54"/>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Introduce basic internationalization, including Unicode, IDNs and EAI.</a:t>
            </a:r>
            <a:endParaRPr/>
          </a:p>
          <a:p>
            <a:pPr marL="274320" lvl="0" indent="-182880" algn="l" rtl="0">
              <a:lnSpc>
                <a:spcPct val="100000"/>
              </a:lnSpc>
              <a:spcBef>
                <a:spcPts val="0"/>
              </a:spcBef>
              <a:spcAft>
                <a:spcPts val="0"/>
              </a:spcAft>
              <a:buClr>
                <a:schemeClr val="accent3"/>
              </a:buClr>
              <a:buSzPts val="1530"/>
              <a:buFont typeface="Merriweather Sans"/>
              <a:buChar char="*"/>
            </a:pPr>
            <a:r>
              <a:rPr lang="en-US" sz="1800"/>
              <a:t>Operationalize UA use cases, i.e., accept, store, process, validate and display.</a:t>
            </a:r>
            <a:endParaRPr/>
          </a:p>
          <a:p>
            <a:pPr marL="274320" lvl="0" indent="-182880" algn="l" rtl="0">
              <a:lnSpc>
                <a:spcPct val="100000"/>
              </a:lnSpc>
              <a:spcBef>
                <a:spcPts val="0"/>
              </a:spcBef>
              <a:spcAft>
                <a:spcPts val="0"/>
              </a:spcAft>
              <a:buClr>
                <a:schemeClr val="accent3"/>
              </a:buClr>
              <a:buSzPts val="1530"/>
              <a:buFont typeface="Merriweather Sans"/>
              <a:buChar char="*"/>
            </a:pPr>
            <a:r>
              <a:rPr lang="en-US" sz="1800"/>
              <a:t>Learn to use built-in libraries for processing Unicode and IDNs.</a:t>
            </a:r>
            <a:endParaRPr/>
          </a:p>
          <a:p>
            <a:pPr marL="274320" lvl="0" indent="-182880" algn="l" rtl="0">
              <a:lnSpc>
                <a:spcPct val="100000"/>
              </a:lnSpc>
              <a:spcBef>
                <a:spcPts val="0"/>
              </a:spcBef>
              <a:spcAft>
                <a:spcPts val="0"/>
              </a:spcAft>
              <a:buClr>
                <a:schemeClr val="accent3"/>
              </a:buClr>
              <a:buSzPts val="1530"/>
              <a:buFont typeface="Merriweather Sans"/>
              <a:buChar char="*"/>
            </a:pPr>
            <a:r>
              <a:rPr lang="en-US" sz="1800"/>
              <a:t>Provide technical knowledge and skills on standards or RFCs for IDNs and EAI.</a:t>
            </a:r>
            <a:endParaRPr/>
          </a:p>
          <a:p>
            <a:pPr marL="274320" lvl="0" indent="-182880" algn="l" rtl="0">
              <a:lnSpc>
                <a:spcPct val="100000"/>
              </a:lnSpc>
              <a:spcBef>
                <a:spcPts val="0"/>
              </a:spcBef>
              <a:spcAft>
                <a:spcPts val="0"/>
              </a:spcAft>
              <a:buClr>
                <a:schemeClr val="accent3"/>
              </a:buClr>
              <a:buSzPts val="1530"/>
              <a:buFont typeface="Merriweather Sans"/>
              <a:buChar char="*"/>
            </a:pPr>
            <a:r>
              <a:rPr lang="en-US" sz="1800"/>
              <a:t>Produce test cases and procedures to verify UA support.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Curricular Design Considerations </a:t>
            </a:r>
            <a:endParaRPr sz="2800"/>
          </a:p>
        </p:txBody>
      </p:sp>
      <p:sp>
        <p:nvSpPr>
          <p:cNvPr id="175" name="Google Shape;175;p55"/>
          <p:cNvSpPr txBox="1">
            <a:spLocks noGrp="1"/>
          </p:cNvSpPr>
          <p:nvPr>
            <p:ph type="body" idx="1"/>
          </p:nvPr>
        </p:nvSpPr>
        <p:spPr>
          <a:xfrm>
            <a:off x="320674" y="1318686"/>
            <a:ext cx="7761969"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SzPts val="1530"/>
              <a:buChar char="*"/>
            </a:pPr>
            <a:r>
              <a:rPr lang="en-US" sz="1800"/>
              <a:t>Cover theoretical knowledge, standards and best practices.</a:t>
            </a:r>
            <a:endParaRPr/>
          </a:p>
          <a:p>
            <a:pPr marL="274320" lvl="0" indent="-182880" algn="l" rtl="0">
              <a:lnSpc>
                <a:spcPct val="100000"/>
              </a:lnSpc>
              <a:spcBef>
                <a:spcPts val="0"/>
              </a:spcBef>
              <a:spcAft>
                <a:spcPts val="0"/>
              </a:spcAft>
              <a:buSzPts val="1530"/>
              <a:buChar char="*"/>
            </a:pPr>
            <a:r>
              <a:rPr lang="en-US" sz="1800"/>
              <a:t>Develop practical programming competence.</a:t>
            </a:r>
            <a:endParaRPr/>
          </a:p>
          <a:p>
            <a:pPr marL="274320" lvl="0" indent="-182880" algn="l" rtl="0">
              <a:lnSpc>
                <a:spcPct val="100000"/>
              </a:lnSpc>
              <a:spcBef>
                <a:spcPts val="0"/>
              </a:spcBef>
              <a:spcAft>
                <a:spcPts val="0"/>
              </a:spcAft>
              <a:buClr>
                <a:schemeClr val="accent3"/>
              </a:buClr>
              <a:buSzPts val="1530"/>
              <a:buFont typeface="Merriweather Sans"/>
              <a:buChar char="*"/>
            </a:pPr>
            <a:r>
              <a:rPr lang="en-US" sz="1800"/>
              <a:t>Develop short (micro-learning) modules to integrate key concepts into the existing coursework:</a:t>
            </a:r>
            <a:endParaRPr/>
          </a:p>
          <a:p>
            <a:pPr marL="731520" lvl="1" indent="-182879" algn="l" rtl="0">
              <a:lnSpc>
                <a:spcPct val="100000"/>
              </a:lnSpc>
              <a:spcBef>
                <a:spcPts val="0"/>
              </a:spcBef>
              <a:spcAft>
                <a:spcPts val="0"/>
              </a:spcAft>
              <a:buSzPts val="1530"/>
              <a:buChar char="*"/>
            </a:pPr>
            <a:r>
              <a:rPr lang="en-US" sz="1600"/>
              <a:t>Internationalization using Unicode</a:t>
            </a:r>
            <a:endParaRPr/>
          </a:p>
          <a:p>
            <a:pPr marL="731520" lvl="1" indent="-182879" algn="l" rtl="0">
              <a:lnSpc>
                <a:spcPct val="100000"/>
              </a:lnSpc>
              <a:spcBef>
                <a:spcPts val="0"/>
              </a:spcBef>
              <a:spcAft>
                <a:spcPts val="0"/>
              </a:spcAft>
              <a:buSzPts val="1530"/>
              <a:buChar char="*"/>
            </a:pPr>
            <a:r>
              <a:rPr lang="en-US" sz="1600"/>
              <a:t>Internationalized Domain Names</a:t>
            </a:r>
            <a:endParaRPr/>
          </a:p>
          <a:p>
            <a:pPr marL="731520" lvl="1" indent="-182879" algn="l" rtl="0">
              <a:lnSpc>
                <a:spcPct val="100000"/>
              </a:lnSpc>
              <a:spcBef>
                <a:spcPts val="0"/>
              </a:spcBef>
              <a:spcAft>
                <a:spcPts val="0"/>
              </a:spcAft>
              <a:buSzPts val="1530"/>
              <a:buChar char="*"/>
            </a:pPr>
            <a:r>
              <a:rPr lang="en-US" sz="1600"/>
              <a:t>Email Address Internationalization</a:t>
            </a:r>
            <a:endParaRPr/>
          </a:p>
          <a:p>
            <a:pPr marL="274320" lvl="0" indent="-182880" algn="l" rtl="0">
              <a:lnSpc>
                <a:spcPct val="100000"/>
              </a:lnSpc>
              <a:spcBef>
                <a:spcPts val="0"/>
              </a:spcBef>
              <a:spcAft>
                <a:spcPts val="0"/>
              </a:spcAft>
              <a:buSzPts val="1700"/>
              <a:buChar char="*"/>
            </a:pPr>
            <a:r>
              <a:rPr lang="en-US" sz="1800"/>
              <a:t>Distribute new concepts across relevant courses.</a:t>
            </a:r>
            <a:endParaRPr/>
          </a:p>
          <a:p>
            <a:pPr marL="274320" lvl="0" indent="-182880" algn="l" rtl="0">
              <a:lnSpc>
                <a:spcPct val="100000"/>
              </a:lnSpc>
              <a:spcBef>
                <a:spcPts val="0"/>
              </a:spcBef>
              <a:spcAft>
                <a:spcPts val="0"/>
              </a:spcAft>
              <a:buClr>
                <a:schemeClr val="accent3"/>
              </a:buClr>
              <a:buSzPts val="1530"/>
              <a:buFont typeface="Merriweather Sans"/>
              <a:buChar char="*"/>
            </a:pPr>
            <a:r>
              <a:rPr lang="en-US" sz="1800"/>
              <a:t>Introduce minimal new courses, only focused on more advanced topics.</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6"/>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Proposed Modules</a:t>
            </a:r>
            <a:endParaRPr sz="2800"/>
          </a:p>
        </p:txBody>
      </p:sp>
      <p:sp>
        <p:nvSpPr>
          <p:cNvPr id="181" name="Google Shape;181;p56"/>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SzPts val="1530"/>
              <a:buChar char="*"/>
            </a:pPr>
            <a:r>
              <a:rPr lang="en-US" sz="1800"/>
              <a:t>Module-1: Unicode Programming Fundamentals</a:t>
            </a:r>
            <a:endParaRPr/>
          </a:p>
          <a:p>
            <a:pPr marL="274320" lvl="0" indent="-182880" algn="l" rtl="0">
              <a:lnSpc>
                <a:spcPct val="100000"/>
              </a:lnSpc>
              <a:spcBef>
                <a:spcPts val="0"/>
              </a:spcBef>
              <a:spcAft>
                <a:spcPts val="0"/>
              </a:spcAft>
              <a:buSzPts val="1530"/>
              <a:buChar char="*"/>
            </a:pPr>
            <a:r>
              <a:rPr lang="en-US" sz="1800"/>
              <a:t>Module-2: Unicode Advanced Programming</a:t>
            </a:r>
            <a:endParaRPr/>
          </a:p>
          <a:p>
            <a:pPr marL="274320" lvl="0" indent="-182880" algn="l" rtl="0">
              <a:lnSpc>
                <a:spcPct val="100000"/>
              </a:lnSpc>
              <a:spcBef>
                <a:spcPts val="0"/>
              </a:spcBef>
              <a:spcAft>
                <a:spcPts val="0"/>
              </a:spcAft>
              <a:buSzPts val="1530"/>
              <a:buChar char="*"/>
            </a:pPr>
            <a:r>
              <a:rPr lang="en-US" sz="1800"/>
              <a:t>Module-3: Unicode in Data Structures and Algorithms</a:t>
            </a:r>
            <a:endParaRPr/>
          </a:p>
          <a:p>
            <a:pPr marL="274320" lvl="0" indent="-182880" algn="l" rtl="0">
              <a:lnSpc>
                <a:spcPct val="100000"/>
              </a:lnSpc>
              <a:spcBef>
                <a:spcPts val="0"/>
              </a:spcBef>
              <a:spcAft>
                <a:spcPts val="0"/>
              </a:spcAft>
              <a:buSzPts val="1530"/>
              <a:buChar char="*"/>
            </a:pPr>
            <a:r>
              <a:rPr lang="en-US" sz="1800"/>
              <a:t>Module-4: Unicode in Database Management Systems</a:t>
            </a:r>
            <a:endParaRPr/>
          </a:p>
          <a:p>
            <a:pPr marL="274320" lvl="0" indent="-182880" algn="l" rtl="0">
              <a:lnSpc>
                <a:spcPct val="100000"/>
              </a:lnSpc>
              <a:spcBef>
                <a:spcPts val="0"/>
              </a:spcBef>
              <a:spcAft>
                <a:spcPts val="0"/>
              </a:spcAft>
              <a:buSzPts val="1530"/>
              <a:buChar char="*"/>
            </a:pPr>
            <a:r>
              <a:rPr lang="en-US" sz="1800"/>
              <a:t>Module-5: Introducing Internationalized domain names (IDNs)</a:t>
            </a:r>
            <a:endParaRPr/>
          </a:p>
          <a:p>
            <a:pPr marL="274320" lvl="0" indent="-182880" algn="l" rtl="0">
              <a:lnSpc>
                <a:spcPct val="100000"/>
              </a:lnSpc>
              <a:spcBef>
                <a:spcPts val="0"/>
              </a:spcBef>
              <a:spcAft>
                <a:spcPts val="0"/>
              </a:spcAft>
              <a:buSzPts val="1530"/>
              <a:buChar char="*"/>
            </a:pPr>
            <a:r>
              <a:rPr lang="en-US" sz="1800"/>
              <a:t>Module-6: Programming with Internationalized domain names (IDNs)</a:t>
            </a:r>
            <a:endParaRPr/>
          </a:p>
          <a:p>
            <a:pPr marL="274320" lvl="0" indent="-182880" algn="l" rtl="0">
              <a:lnSpc>
                <a:spcPct val="100000"/>
              </a:lnSpc>
              <a:spcBef>
                <a:spcPts val="0"/>
              </a:spcBef>
              <a:spcAft>
                <a:spcPts val="0"/>
              </a:spcAft>
              <a:buSzPts val="1530"/>
              <a:buChar char="*"/>
            </a:pPr>
            <a:r>
              <a:rPr lang="en-US" sz="1800"/>
              <a:t>Module-7: Email address internationalization (EAI)</a:t>
            </a:r>
            <a:endParaRPr/>
          </a:p>
          <a:p>
            <a:pPr marL="274320" lvl="0" indent="-182880" algn="l" rtl="0">
              <a:lnSpc>
                <a:spcPct val="100000"/>
              </a:lnSpc>
              <a:spcBef>
                <a:spcPts val="0"/>
              </a:spcBef>
              <a:spcAft>
                <a:spcPts val="0"/>
              </a:spcAft>
              <a:buSzPts val="1530"/>
              <a:buChar char="*"/>
            </a:pPr>
            <a:r>
              <a:rPr lang="en-US" sz="1800"/>
              <a:t>Module-8: Advanced Topics for Internationalized domain names (IDNs)</a:t>
            </a:r>
            <a:endParaRPr/>
          </a:p>
          <a:p>
            <a:pPr marL="274320" lvl="0" indent="-182880" algn="l" rtl="0">
              <a:lnSpc>
                <a:spcPct val="100000"/>
              </a:lnSpc>
              <a:spcBef>
                <a:spcPts val="0"/>
              </a:spcBef>
              <a:spcAft>
                <a:spcPts val="0"/>
              </a:spcAft>
              <a:buSzPts val="1530"/>
              <a:buChar char="*"/>
            </a:pPr>
            <a:r>
              <a:rPr lang="en-US" sz="1800"/>
              <a:t>Module-9: Programming for Email address internationalization (EAI)</a:t>
            </a:r>
            <a:endParaRPr/>
          </a:p>
          <a:p>
            <a:pPr marL="274320" lvl="0" indent="-182880" algn="l" rtl="0">
              <a:lnSpc>
                <a:spcPct val="100000"/>
              </a:lnSpc>
              <a:spcBef>
                <a:spcPts val="0"/>
              </a:spcBef>
              <a:spcAft>
                <a:spcPts val="0"/>
              </a:spcAft>
              <a:buSzPts val="1530"/>
              <a:buChar char="*"/>
            </a:pPr>
            <a:r>
              <a:rPr lang="en-US" sz="1800"/>
              <a:t>Module-10: Processing IDNs and EAI in Mobile Apps</a:t>
            </a:r>
            <a:endParaRPr/>
          </a:p>
          <a:p>
            <a:pPr marL="274320" lvl="0" indent="-182880" algn="l" rtl="0">
              <a:lnSpc>
                <a:spcPct val="100000"/>
              </a:lnSpc>
              <a:spcBef>
                <a:spcPts val="0"/>
              </a:spcBef>
              <a:spcAft>
                <a:spcPts val="0"/>
              </a:spcAft>
              <a:buSzPts val="1530"/>
              <a:buChar char="*"/>
            </a:pPr>
            <a:r>
              <a:rPr lang="en-US" sz="1800"/>
              <a:t>Module-11: IDN Security</a:t>
            </a:r>
            <a:endParaRPr/>
          </a:p>
          <a:p>
            <a:pPr marL="274320" lvl="0" indent="-182880" algn="l" rtl="0">
              <a:lnSpc>
                <a:spcPct val="100000"/>
              </a:lnSpc>
              <a:spcBef>
                <a:spcPts val="0"/>
              </a:spcBef>
              <a:spcAft>
                <a:spcPts val="0"/>
              </a:spcAft>
              <a:buSzPts val="1530"/>
              <a:buChar char="*"/>
            </a:pPr>
            <a:r>
              <a:rPr lang="en-US" sz="1800"/>
              <a:t>Module-12: Unicode, IDNs and EAI Support in Operating Systems</a:t>
            </a:r>
            <a:endParaRPr/>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1: Unicode Programming Fundamentals </a:t>
            </a:r>
            <a:endParaRPr/>
          </a:p>
        </p:txBody>
      </p:sp>
      <p:sp>
        <p:nvSpPr>
          <p:cNvPr id="187" name="Google Shape;187;p57"/>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Data types and data representations. ASCII encoding. ASCII input and output. ASCII files.</a:t>
            </a:r>
            <a:endParaRPr/>
          </a:p>
          <a:p>
            <a:pPr marL="91440" lvl="0" indent="0" algn="l" rtl="0">
              <a:lnSpc>
                <a:spcPct val="100000"/>
              </a:lnSpc>
              <a:spcBef>
                <a:spcPts val="0"/>
              </a:spcBef>
              <a:spcAft>
                <a:spcPts val="0"/>
              </a:spcAft>
              <a:buClr>
                <a:schemeClr val="accent3"/>
              </a:buClr>
              <a:buSzPts val="1530"/>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Introduction to encoding schemes (ASCII, Unicode)</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Why do we need Unicode? </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Character data type for Unicode code points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Introduction to Unicode code charts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Processing Unicode Strings - creation, input and output, concatenation.</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Store Unicode data in UTF8 format files</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91440" lvl="0" indent="0" algn="l" rtl="0">
              <a:lnSpc>
                <a:spcPct val="100000"/>
              </a:lnSpc>
              <a:spcBef>
                <a:spcPts val="0"/>
              </a:spcBef>
              <a:spcAft>
                <a:spcPts val="0"/>
              </a:spcAft>
              <a:buClr>
                <a:schemeClr val="accent3"/>
              </a:buClr>
              <a:buSzPts val="1530"/>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Fundamentals of Programming or Programming 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2: Unicode Advanced Programming </a:t>
            </a:r>
            <a:endParaRPr/>
          </a:p>
        </p:txBody>
      </p:sp>
      <p:sp>
        <p:nvSpPr>
          <p:cNvPr id="193" name="Google Shape;193;p58"/>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1</a:t>
            </a:r>
            <a:endParaRPr/>
          </a:p>
          <a:p>
            <a:pPr marL="91440" lvl="0" indent="0" algn="l" rtl="0">
              <a:lnSpc>
                <a:spcPct val="100000"/>
              </a:lnSpc>
              <a:spcBef>
                <a:spcPts val="0"/>
              </a:spcBef>
              <a:spcAft>
                <a:spcPts val="0"/>
              </a:spcAft>
              <a:buClr>
                <a:schemeClr val="accent3"/>
              </a:buClr>
              <a:buSzPts val="1530"/>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The character-glyph model - difference between processing textual information and displaying text</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Displaying text - use of text engines, fonts, glyph shapers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Normalization of Unicode strings - NFC and NFD</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Comparing Unicode strings  </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Introducing bidirectional and shaped scripts</a:t>
            </a:r>
            <a:endParaRPr/>
          </a:p>
          <a:p>
            <a:pPr marL="891539" lvl="1" indent="-342899" algn="l" rtl="0">
              <a:lnSpc>
                <a:spcPct val="100000"/>
              </a:lnSpc>
              <a:spcBef>
                <a:spcPts val="0"/>
              </a:spcBef>
              <a:spcAft>
                <a:spcPts val="0"/>
              </a:spcAft>
              <a:buSzPts val="1530"/>
              <a:buFont typeface="Arial"/>
              <a:buAutoNum type="arabicPeriod"/>
            </a:pPr>
            <a:r>
              <a:rPr lang="en-US" sz="1600"/>
              <a:t>Display format</a:t>
            </a:r>
            <a:endParaRPr/>
          </a:p>
          <a:p>
            <a:pPr marL="891539" lvl="1" indent="-342899" algn="l" rtl="0">
              <a:lnSpc>
                <a:spcPct val="100000"/>
              </a:lnSpc>
              <a:spcBef>
                <a:spcPts val="0"/>
              </a:spcBef>
              <a:spcAft>
                <a:spcPts val="0"/>
              </a:spcAft>
              <a:buSzPts val="1530"/>
              <a:buFont typeface="Arial"/>
              <a:buAutoNum type="arabicPeriod"/>
            </a:pPr>
            <a:r>
              <a:rPr lang="en-US" sz="1600"/>
              <a:t>File storage in key-press order</a:t>
            </a:r>
            <a:endParaRPr/>
          </a:p>
          <a:p>
            <a:pPr marL="891539" lvl="1" indent="-342899" algn="l" rtl="0">
              <a:lnSpc>
                <a:spcPct val="100000"/>
              </a:lnSpc>
              <a:spcBef>
                <a:spcPts val="0"/>
              </a:spcBef>
              <a:spcAft>
                <a:spcPts val="0"/>
              </a:spcAft>
              <a:buSzPts val="1530"/>
              <a:buFont typeface="Arial"/>
              <a:buAutoNum type="arabicPeriod"/>
            </a:pPr>
            <a:r>
              <a:rPr lang="en-US" sz="1600"/>
              <a:t>Glyph shapers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Unicode in Other file formats and their handling - JSON File Unicode handling</a:t>
            </a:r>
            <a:endParaRPr/>
          </a:p>
          <a:p>
            <a:pPr marL="91440" lvl="0" indent="0" algn="l" rtl="0">
              <a:lnSpc>
                <a:spcPct val="100000"/>
              </a:lnSpc>
              <a:spcBef>
                <a:spcPts val="0"/>
              </a:spcBef>
              <a:spcAft>
                <a:spcPts val="0"/>
              </a:spcAft>
              <a:buClr>
                <a:schemeClr val="accent3"/>
              </a:buClr>
              <a:buSzPts val="1530"/>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Advanced Programming or Object Oriented Programming.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59"/>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3: Unicode in Data Structures and Algorithms</a:t>
            </a:r>
            <a:endParaRPr/>
          </a:p>
        </p:txBody>
      </p:sp>
      <p:sp>
        <p:nvSpPr>
          <p:cNvPr id="199" name="Google Shape;199;p59"/>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2, Arrays, Lists, Sets, Queues, Trees, Dictionaries, etc., Sorting and Searching.</a:t>
            </a:r>
            <a:endParaRPr/>
          </a:p>
          <a:p>
            <a:pPr marL="91440" lvl="0" indent="0" algn="l" rtl="0">
              <a:lnSpc>
                <a:spcPct val="100000"/>
              </a:lnSpc>
              <a:spcBef>
                <a:spcPts val="0"/>
              </a:spcBef>
              <a:spcAft>
                <a:spcPts val="0"/>
              </a:spcAft>
              <a:buClr>
                <a:schemeClr val="accent3"/>
              </a:buClr>
              <a:buSzPts val="1530"/>
              <a:buNone/>
            </a:pPr>
            <a:endParaRPr sz="1800"/>
          </a:p>
          <a:p>
            <a:pPr marL="434340" lvl="0" indent="-342900" algn="l" rtl="0">
              <a:lnSpc>
                <a:spcPct val="100000"/>
              </a:lnSpc>
              <a:spcBef>
                <a:spcPts val="0"/>
              </a:spcBef>
              <a:spcAft>
                <a:spcPts val="0"/>
              </a:spcAft>
              <a:buSzPts val="1530"/>
              <a:buFont typeface="Arial"/>
              <a:buAutoNum type="arabicPeriod"/>
            </a:pPr>
            <a:r>
              <a:rPr lang="en-US" sz="1800"/>
              <a:t>Data structures using local language strings in Unicode</a:t>
            </a:r>
            <a:endParaRPr/>
          </a:p>
          <a:p>
            <a:pPr marL="434340" lvl="0" indent="-342900" algn="l" rtl="0">
              <a:lnSpc>
                <a:spcPct val="100000"/>
              </a:lnSpc>
              <a:spcBef>
                <a:spcPts val="0"/>
              </a:spcBef>
              <a:spcAft>
                <a:spcPts val="0"/>
              </a:spcAft>
              <a:buSzPts val="1530"/>
              <a:buFont typeface="Arial"/>
              <a:buAutoNum type="arabicPeriod"/>
            </a:pPr>
            <a:r>
              <a:rPr lang="en-US" sz="1800"/>
              <a:t>Unicode collation algorithm for sorting of Unicode strings</a:t>
            </a:r>
            <a:endParaRPr/>
          </a:p>
          <a:p>
            <a:pPr marL="434340" lvl="0" indent="-342900" algn="l" rtl="0">
              <a:lnSpc>
                <a:spcPct val="100000"/>
              </a:lnSpc>
              <a:spcBef>
                <a:spcPts val="0"/>
              </a:spcBef>
              <a:spcAft>
                <a:spcPts val="0"/>
              </a:spcAft>
              <a:buSzPts val="1530"/>
              <a:buFont typeface="Arial"/>
              <a:buAutoNum type="arabicPeriod"/>
            </a:pPr>
            <a:r>
              <a:rPr lang="en-US" sz="1800"/>
              <a:t>Some of commonly used sorting algorithms in data structures</a:t>
            </a:r>
            <a:endParaRPr/>
          </a:p>
          <a:p>
            <a:pPr marL="434340" lvl="0" indent="-342900" algn="l" rtl="0">
              <a:lnSpc>
                <a:spcPct val="100000"/>
              </a:lnSpc>
              <a:spcBef>
                <a:spcPts val="0"/>
              </a:spcBef>
              <a:spcAft>
                <a:spcPts val="0"/>
              </a:spcAft>
              <a:buSzPts val="1530"/>
              <a:buFont typeface="Arial"/>
              <a:buAutoNum type="arabicPeriod"/>
            </a:pPr>
            <a:r>
              <a:rPr lang="en-US" sz="1800"/>
              <a:t>Searching through Unicode data (Normalization + Collation)</a:t>
            </a:r>
            <a:endParaRPr/>
          </a:p>
          <a:p>
            <a:pPr marL="91440" lvl="0" indent="0" algn="l" rtl="0">
              <a:lnSpc>
                <a:spcPct val="100000"/>
              </a:lnSpc>
              <a:spcBef>
                <a:spcPts val="0"/>
              </a:spcBef>
              <a:spcAft>
                <a:spcPts val="0"/>
              </a:spcAft>
              <a:buClr>
                <a:schemeClr val="accent3"/>
              </a:buClr>
              <a:buSzPts val="1530"/>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Data Structures and Algorithms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0"/>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4 : Unicode in Database Management Systems</a:t>
            </a:r>
            <a:endParaRPr/>
          </a:p>
        </p:txBody>
      </p:sp>
      <p:sp>
        <p:nvSpPr>
          <p:cNvPr id="205" name="Google Shape;205;p60"/>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3.</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Indexing on columns with Unicode characters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Integrity constraints based on columns with Unicode characters (e.g. for primary key and foreign keys)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Queries- regular expression with Unicode characters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Storing Unicode data in databases (create, insert and update records)</a:t>
            </a:r>
            <a:endParaRPr/>
          </a:p>
          <a:p>
            <a:pPr marL="91440" lvl="0" indent="0" algn="l" rtl="0">
              <a:lnSpc>
                <a:spcPct val="100000"/>
              </a:lnSpc>
              <a:spcBef>
                <a:spcPts val="0"/>
              </a:spcBef>
              <a:spcAft>
                <a:spcPts val="0"/>
              </a:spcAft>
              <a:buClr>
                <a:schemeClr val="accent3"/>
              </a:buClr>
              <a:buSzPts val="1530"/>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Database Management Systems.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Welcome!</a:t>
            </a:r>
            <a:endParaRPr sz="2800"/>
          </a:p>
        </p:txBody>
      </p:sp>
      <p:sp>
        <p:nvSpPr>
          <p:cNvPr id="78" name="Google Shape;7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Many people around the world are currently excluded from experiencing the full benefits of the Internet simply because they’re unable to use a domain name or email address in their language and script of choice. </a:t>
            </a:r>
            <a:endParaRPr/>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182880" algn="l" rtl="0">
              <a:lnSpc>
                <a:spcPct val="100000"/>
              </a:lnSpc>
              <a:spcBef>
                <a:spcPts val="0"/>
              </a:spcBef>
              <a:spcAft>
                <a:spcPts val="0"/>
              </a:spcAft>
              <a:buClr>
                <a:schemeClr val="accent3"/>
              </a:buClr>
              <a:buSzPts val="1530"/>
              <a:buFont typeface="Merriweather Sans"/>
              <a:buChar char="*"/>
            </a:pPr>
            <a:r>
              <a:rPr lang="en-US" sz="1800"/>
              <a:t>Through Universal Acceptance (UA), all those who develop, provide or manage online websites and applications have the opportunity to enable users globally to experience the social and economic power of the Internet.</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A strong understanding of Universal Acceptance (UA) is the new competitive differentiator every developer should have in their skill set. </a:t>
            </a:r>
            <a:endParaRPr/>
          </a:p>
          <a:p>
            <a:pPr marL="731520" lvl="1" indent="-182879" algn="l" rtl="0">
              <a:lnSpc>
                <a:spcPct val="100000"/>
              </a:lnSpc>
              <a:spcBef>
                <a:spcPts val="360"/>
              </a:spcBef>
              <a:spcAft>
                <a:spcPts val="0"/>
              </a:spcAft>
              <a:buSzPts val="1530"/>
              <a:buChar char="*"/>
            </a:pPr>
            <a:r>
              <a:rPr lang="en-US" sz="1600"/>
              <a:t>UA is the cornerstone of a more inclusive and multilingual Internet.</a:t>
            </a:r>
            <a:endParaRPr/>
          </a:p>
          <a:p>
            <a:pPr marL="731520" lvl="1" indent="-182879" algn="l" rtl="0">
              <a:lnSpc>
                <a:spcPct val="100000"/>
              </a:lnSpc>
              <a:spcBef>
                <a:spcPts val="360"/>
              </a:spcBef>
              <a:spcAft>
                <a:spcPts val="0"/>
              </a:spcAft>
              <a:buSzPts val="1530"/>
              <a:buChar char="*"/>
            </a:pPr>
            <a:r>
              <a:rPr lang="en-US" sz="1600"/>
              <a:t>Universal Acceptance is essential for developers who want to be at the forefront of their industry and keep pace with the new, global Internet. </a:t>
            </a:r>
            <a:endParaRPr/>
          </a:p>
          <a:p>
            <a:pPr marL="731520" lvl="1" indent="-182879" algn="l" rtl="0">
              <a:lnSpc>
                <a:spcPct val="100000"/>
              </a:lnSpc>
              <a:spcBef>
                <a:spcPts val="360"/>
              </a:spcBef>
              <a:spcAft>
                <a:spcPts val="0"/>
              </a:spcAft>
              <a:buSzPts val="1530"/>
              <a:buChar char="*"/>
            </a:pPr>
            <a:r>
              <a:rPr lang="en-US" sz="1600"/>
              <a:t>UA offers a $9.8+ billion opportunity to businesses.</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6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5: Introducing Internationalized Domain Names (IDNs)</a:t>
            </a:r>
            <a:endParaRPr/>
          </a:p>
        </p:txBody>
      </p:sp>
      <p:sp>
        <p:nvSpPr>
          <p:cNvPr id="211" name="Google Shape;211;p61"/>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2, Networks and Protocols, IP, Domain Name System (in ASCII). </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Introducing the root zone: TLD, gTLD, ccTLD</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Why do we need IDNs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Unicode based domain names: U-label</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Need for A-labels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Punycode algorithm (RFC 3492)</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IDNA2003 and its limitations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IDNA2008 </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Limitations of protocols on IDNs: FTP, HTTP, HTTPS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Network troubleshooting commands with U-Labels- dig, traceroute, nslookup, etc.</a:t>
            </a:r>
            <a:endParaRPr/>
          </a:p>
          <a:p>
            <a:pPr marL="91440" lvl="0" indent="0" algn="l" rtl="0">
              <a:lnSpc>
                <a:spcPct val="100000"/>
              </a:lnSpc>
              <a:spcBef>
                <a:spcPts val="0"/>
              </a:spcBef>
              <a:spcAft>
                <a:spcPts val="0"/>
              </a:spcAft>
              <a:buClr>
                <a:schemeClr val="accent3"/>
              </a:buClr>
              <a:buSzPts val="1530"/>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Data Communication and Computer Networks.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6: Programming with Internationalized Domain Names (IDNs)</a:t>
            </a:r>
            <a:endParaRPr/>
          </a:p>
        </p:txBody>
      </p:sp>
      <p:sp>
        <p:nvSpPr>
          <p:cNvPr id="217" name="Google Shape;217;p6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5.</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Implementing IDNA2008 and exploring compatible libraries in programming languages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Pitfalls of using the IDNA2003 and how they can be remediated with IDNA2008  </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Parsing active IDN TLDs</a:t>
            </a:r>
            <a:endParaRPr/>
          </a:p>
          <a:p>
            <a:pPr marL="891539" lvl="1" indent="-342899" algn="l" rtl="0">
              <a:lnSpc>
                <a:spcPct val="100000"/>
              </a:lnSpc>
              <a:spcBef>
                <a:spcPts val="0"/>
              </a:spcBef>
              <a:spcAft>
                <a:spcPts val="0"/>
              </a:spcAft>
              <a:buSzPts val="1530"/>
              <a:buFont typeface="Arial"/>
              <a:buAutoNum type="alphaLcPeriod"/>
            </a:pPr>
            <a:r>
              <a:rPr lang="en-US" sz="1600" u="sng">
                <a:solidFill>
                  <a:schemeClr val="hlink"/>
                </a:solidFill>
                <a:hlinkClick r:id="rId3"/>
              </a:rPr>
              <a:t>https://data.iana.org/TLD/tlds-alpha-by-domain.txt</a:t>
            </a:r>
            <a:r>
              <a:rPr lang="en-US" sz="1600"/>
              <a:t> </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Data Communication and Computer Networks.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7: Advanced Topics for Internationalized Domain Names (IDNs)</a:t>
            </a:r>
            <a:endParaRPr/>
          </a:p>
        </p:txBody>
      </p:sp>
      <p:sp>
        <p:nvSpPr>
          <p:cNvPr id="223" name="Google Shape;223;p63"/>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6.</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Limitations of IDNA2008</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Introducing Label Generation Rules (LGRs)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Evolution of Label Generation Rules formats</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Practical applications of the XML-based format</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Variant labels and their definition in LGRs</a:t>
            </a:r>
            <a:endParaRPr/>
          </a:p>
          <a:p>
            <a:pPr marL="91440" lvl="0" indent="0" algn="l" rtl="0">
              <a:lnSpc>
                <a:spcPct val="100000"/>
              </a:lnSpc>
              <a:spcBef>
                <a:spcPts val="0"/>
              </a:spcBef>
              <a:spcAft>
                <a:spcPts val="0"/>
              </a:spcAft>
              <a:buClr>
                <a:schemeClr val="accent3"/>
              </a:buClr>
              <a:buSzPts val="1530"/>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Advanced Topics in IDNs and Universal Acceptance.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6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8: Email Address Internationalization (EAI)</a:t>
            </a:r>
            <a:endParaRPr/>
          </a:p>
        </p:txBody>
      </p:sp>
      <p:sp>
        <p:nvSpPr>
          <p:cNvPr id="229" name="Google Shape;229;p64"/>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a:t>Pre-requisites: </a:t>
            </a:r>
            <a:r>
              <a:rPr lang="en-US" sz="1800"/>
              <a:t>Module 6.</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434340" lvl="0" indent="-342900" algn="l" rtl="0">
              <a:lnSpc>
                <a:spcPct val="100000"/>
              </a:lnSpc>
              <a:spcBef>
                <a:spcPts val="0"/>
              </a:spcBef>
              <a:spcAft>
                <a:spcPts val="0"/>
              </a:spcAft>
              <a:buClr>
                <a:schemeClr val="accent3"/>
              </a:buClr>
              <a:buSzPts val="1530"/>
              <a:buFont typeface="Arial"/>
              <a:buAutoNum type="arabicPeriod"/>
            </a:pPr>
            <a:r>
              <a:rPr lang="en-US" sz="1800"/>
              <a:t>Introduction and why we need Email Address Internationalization (EAI)?</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Storing Internationalized email</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Email protocol changes for EAI</a:t>
            </a:r>
            <a:endParaRPr/>
          </a:p>
          <a:p>
            <a:pPr marL="434340" lvl="0" indent="-342900" algn="l" rtl="0">
              <a:lnSpc>
                <a:spcPct val="100000"/>
              </a:lnSpc>
              <a:spcBef>
                <a:spcPts val="0"/>
              </a:spcBef>
              <a:spcAft>
                <a:spcPts val="0"/>
              </a:spcAft>
              <a:buClr>
                <a:schemeClr val="accent3"/>
              </a:buClr>
              <a:buSzPts val="1530"/>
              <a:buFont typeface="Arial"/>
              <a:buAutoNum type="arabicPeriod"/>
            </a:pPr>
            <a:r>
              <a:rPr lang="en-US" sz="1800"/>
              <a:t>Considerations for mailbox names using EAI </a:t>
            </a:r>
            <a:endParaRPr/>
          </a:p>
          <a:p>
            <a:pPr marL="434340" lvl="0" indent="-245745" algn="l" rtl="0">
              <a:lnSpc>
                <a:spcPct val="100000"/>
              </a:lnSpc>
              <a:spcBef>
                <a:spcPts val="0"/>
              </a:spcBef>
              <a:spcAft>
                <a:spcPts val="0"/>
              </a:spcAft>
              <a:buClr>
                <a:schemeClr val="accent3"/>
              </a:buClr>
              <a:buSzPts val="1530"/>
              <a:buFont typeface="Arial"/>
              <a:buNone/>
            </a:pPr>
            <a:endParaRPr sz="1800"/>
          </a:p>
          <a:p>
            <a:pPr marL="91440" lvl="0" indent="0" algn="l" rtl="0">
              <a:lnSpc>
                <a:spcPct val="100000"/>
              </a:lnSpc>
              <a:spcBef>
                <a:spcPts val="0"/>
              </a:spcBef>
              <a:spcAft>
                <a:spcPts val="0"/>
              </a:spcAft>
              <a:buClr>
                <a:schemeClr val="accent3"/>
              </a:buClr>
              <a:buSzPts val="1530"/>
              <a:buNone/>
            </a:pPr>
            <a:r>
              <a:rPr lang="en-US" sz="1800"/>
              <a:t>Course for integration: Data Communication and Computer Networks.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5"/>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9: Programming for Email address internationalization (EAI)</a:t>
            </a:r>
            <a:endParaRPr/>
          </a:p>
        </p:txBody>
      </p:sp>
      <p:sp>
        <p:nvSpPr>
          <p:cNvPr id="235" name="Google Shape;235;p65"/>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dirty="0"/>
              <a:t>Pre-requisites: </a:t>
            </a:r>
            <a:r>
              <a:rPr lang="en-US" sz="1800" dirty="0"/>
              <a:t>Module 7.</a:t>
            </a:r>
            <a:endParaRPr dirty="0"/>
          </a:p>
          <a:p>
            <a:pPr marL="434340" lvl="0" indent="-245745" algn="l" rtl="0">
              <a:lnSpc>
                <a:spcPct val="100000"/>
              </a:lnSpc>
              <a:spcBef>
                <a:spcPts val="0"/>
              </a:spcBef>
              <a:spcAft>
                <a:spcPts val="0"/>
              </a:spcAft>
              <a:buClr>
                <a:schemeClr val="accent3"/>
              </a:buClr>
              <a:buSzPts val="1530"/>
              <a:buFont typeface="Arial"/>
              <a:buNone/>
            </a:pPr>
            <a:endParaRPr sz="1800"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Handling UTF-8/non-ASCII characters</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Libraries or APIs that handle SMTP interactions with EAI support</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Parsing for Internationalized Emails Addresses</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Sending and receiving email</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Defining scope of EAI features</a:t>
            </a:r>
            <a:endParaRPr dirty="0"/>
          </a:p>
          <a:p>
            <a:pPr marL="434340" lvl="0" indent="-245745" algn="l" rtl="0">
              <a:lnSpc>
                <a:spcPct val="100000"/>
              </a:lnSpc>
              <a:spcBef>
                <a:spcPts val="0"/>
              </a:spcBef>
              <a:spcAft>
                <a:spcPts val="0"/>
              </a:spcAft>
              <a:buClr>
                <a:schemeClr val="accent3"/>
              </a:buClr>
              <a:buSzPts val="1530"/>
              <a:buFont typeface="Arial"/>
              <a:buNone/>
            </a:pPr>
            <a:endParaRPr sz="1800" dirty="0"/>
          </a:p>
          <a:p>
            <a:pPr marL="91440" lvl="0" indent="0" algn="l" rtl="0">
              <a:lnSpc>
                <a:spcPct val="100000"/>
              </a:lnSpc>
              <a:spcBef>
                <a:spcPts val="0"/>
              </a:spcBef>
              <a:spcAft>
                <a:spcPts val="0"/>
              </a:spcAft>
              <a:buClr>
                <a:schemeClr val="accent3"/>
              </a:buClr>
              <a:buSzPts val="1530"/>
              <a:buNone/>
            </a:pPr>
            <a:r>
              <a:rPr lang="en-US" sz="1800" dirty="0"/>
              <a:t>Course for integration: Advanced Topics in IDNs and Universal Acceptance.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6"/>
          <p:cNvSpPr txBox="1">
            <a:spLocks noGrp="1"/>
          </p:cNvSpPr>
          <p:nvPr>
            <p:ph type="title"/>
          </p:nvPr>
        </p:nvSpPr>
        <p:spPr>
          <a:xfrm>
            <a:off x="320041" y="275167"/>
            <a:ext cx="8725105"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Module 10: Processing IDNs and EAI in Mobile Apps</a:t>
            </a:r>
            <a:endParaRPr dirty="0"/>
          </a:p>
        </p:txBody>
      </p:sp>
      <p:sp>
        <p:nvSpPr>
          <p:cNvPr id="241" name="Google Shape;241;p66"/>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dirty="0"/>
              <a:t>Pre-requisites: </a:t>
            </a:r>
            <a:r>
              <a:rPr lang="en-US" sz="1800" dirty="0"/>
              <a:t>Module 2, Module 6, Module 9.</a:t>
            </a:r>
            <a:endParaRPr dirty="0"/>
          </a:p>
          <a:p>
            <a:pPr marL="434340" lvl="0" indent="-245745" algn="l" rtl="0">
              <a:lnSpc>
                <a:spcPct val="100000"/>
              </a:lnSpc>
              <a:spcBef>
                <a:spcPts val="0"/>
              </a:spcBef>
              <a:spcAft>
                <a:spcPts val="0"/>
              </a:spcAft>
              <a:buClr>
                <a:schemeClr val="accent3"/>
              </a:buClr>
              <a:buSzPts val="1530"/>
              <a:buFont typeface="Arial"/>
              <a:buNone/>
            </a:pPr>
            <a:endParaRPr sz="1800" dirty="0"/>
          </a:p>
          <a:p>
            <a:pPr marL="434340" indent="-342900">
              <a:spcBef>
                <a:spcPts val="0"/>
              </a:spcBef>
              <a:buSzPts val="1530"/>
              <a:buFont typeface="Arial"/>
              <a:buAutoNum type="arabicPeriod"/>
            </a:pPr>
            <a:r>
              <a:rPr lang="en-US" sz="1800" dirty="0"/>
              <a:t>Unicode Character set support</a:t>
            </a:r>
            <a:endParaRPr sz="1800" dirty="0"/>
          </a:p>
          <a:p>
            <a:pPr marL="434340" indent="-342900">
              <a:spcBef>
                <a:spcPts val="0"/>
              </a:spcBef>
              <a:buSzPts val="1530"/>
              <a:buFont typeface="Arial"/>
              <a:buAutoNum type="arabicPeriod"/>
            </a:pPr>
            <a:r>
              <a:rPr lang="en-US" sz="1800" dirty="0"/>
              <a:t>Unicode Text layout and rendering</a:t>
            </a:r>
            <a:endParaRPr sz="1800" dirty="0"/>
          </a:p>
          <a:p>
            <a:pPr marL="434340" indent="-342900">
              <a:spcBef>
                <a:spcPts val="0"/>
              </a:spcBef>
              <a:buSzPts val="1530"/>
              <a:buFont typeface="Arial"/>
              <a:buAutoNum type="arabicPeriod"/>
            </a:pPr>
            <a:r>
              <a:rPr lang="en-US" sz="1800" dirty="0"/>
              <a:t>Unicode Support in Mobile Apps Development Frameworks</a:t>
            </a:r>
            <a:endParaRPr sz="1800" dirty="0"/>
          </a:p>
          <a:p>
            <a:pPr marL="434340" indent="-342900">
              <a:spcBef>
                <a:spcPts val="0"/>
              </a:spcBef>
              <a:buSzPts val="1530"/>
              <a:buFont typeface="Arial"/>
              <a:buAutoNum type="arabicPeriod"/>
            </a:pPr>
            <a:r>
              <a:rPr lang="en-US" sz="1800" dirty="0"/>
              <a:t>Leveraging ICU for bidirectional text and complex scripts </a:t>
            </a:r>
            <a:endParaRPr sz="1800" dirty="0"/>
          </a:p>
          <a:p>
            <a:pPr marL="434340" indent="-342900">
              <a:spcBef>
                <a:spcPts val="0"/>
              </a:spcBef>
              <a:buSzPts val="1530"/>
              <a:buFont typeface="Arial"/>
              <a:buAutoNum type="arabicPeriod"/>
            </a:pPr>
            <a:r>
              <a:rPr lang="en-US" sz="1800" dirty="0"/>
              <a:t>Processing IDNs on mobile devices - relevant libraries</a:t>
            </a:r>
            <a:endParaRPr sz="1800" dirty="0"/>
          </a:p>
          <a:p>
            <a:pPr marL="434340" indent="-342900">
              <a:spcBef>
                <a:spcPts val="0"/>
              </a:spcBef>
              <a:buSzPts val="1530"/>
              <a:buFont typeface="Arial"/>
              <a:buAutoNum type="arabicPeriod"/>
            </a:pPr>
            <a:r>
              <a:rPr lang="en-US" sz="1800" dirty="0"/>
              <a:t>Processing EAI on mobile devices - relevant libraries</a:t>
            </a:r>
            <a:endParaRPr sz="1800" dirty="0"/>
          </a:p>
          <a:p>
            <a:pPr marL="434340" indent="-342900">
              <a:spcBef>
                <a:spcPts val="0"/>
              </a:spcBef>
              <a:buSzPts val="1530"/>
              <a:buFont typeface="Arial"/>
              <a:buAutoNum type="arabicPeriod"/>
            </a:pPr>
            <a:endParaRPr sz="1800" dirty="0"/>
          </a:p>
          <a:p>
            <a:pPr marL="91440" lvl="0" indent="0" algn="l" rtl="0">
              <a:lnSpc>
                <a:spcPct val="100000"/>
              </a:lnSpc>
              <a:spcBef>
                <a:spcPts val="0"/>
              </a:spcBef>
              <a:spcAft>
                <a:spcPts val="0"/>
              </a:spcAft>
              <a:buClr>
                <a:schemeClr val="accent3"/>
              </a:buClr>
              <a:buSzPts val="1530"/>
              <a:buNone/>
            </a:pPr>
            <a:r>
              <a:rPr lang="en-US" sz="1800" dirty="0"/>
              <a:t>Course for integration: Mobile Application Development.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7"/>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Module 11: IDN Security</a:t>
            </a:r>
            <a:endParaRPr/>
          </a:p>
        </p:txBody>
      </p:sp>
      <p:sp>
        <p:nvSpPr>
          <p:cNvPr id="247" name="Google Shape;247;p67"/>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dirty="0"/>
              <a:t>Pre-requisites: </a:t>
            </a:r>
            <a:r>
              <a:rPr lang="en-US" sz="1800" dirty="0"/>
              <a:t>Module 2, Module 6.</a:t>
            </a:r>
            <a:endParaRPr dirty="0"/>
          </a:p>
          <a:p>
            <a:pPr marL="434340" lvl="0" indent="-245745" algn="l" rtl="0">
              <a:lnSpc>
                <a:spcPct val="100000"/>
              </a:lnSpc>
              <a:spcBef>
                <a:spcPts val="0"/>
              </a:spcBef>
              <a:spcAft>
                <a:spcPts val="0"/>
              </a:spcAft>
              <a:buClr>
                <a:schemeClr val="accent3"/>
              </a:buClr>
              <a:buSzPts val="1530"/>
              <a:buFont typeface="Arial"/>
              <a:buNone/>
            </a:pPr>
            <a:endParaRPr sz="1800"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Unicode Security</a:t>
            </a:r>
            <a:endParaRPr sz="1800" dirty="0"/>
          </a:p>
          <a:p>
            <a:pPr marL="891539" lvl="1" indent="-342899" algn="l" rtl="0">
              <a:lnSpc>
                <a:spcPct val="100000"/>
              </a:lnSpc>
              <a:spcBef>
                <a:spcPts val="0"/>
              </a:spcBef>
              <a:spcAft>
                <a:spcPts val="0"/>
              </a:spcAft>
              <a:buSzPts val="1530"/>
              <a:buFont typeface="Arial"/>
              <a:buAutoNum type="arabicPeriod"/>
            </a:pPr>
            <a:r>
              <a:rPr lang="en-US" sz="1600" dirty="0"/>
              <a:t>Unicode security mechanisms</a:t>
            </a:r>
            <a:endParaRPr dirty="0"/>
          </a:p>
          <a:p>
            <a:pPr marL="891539" lvl="1" indent="-342899" algn="l" rtl="0">
              <a:lnSpc>
                <a:spcPct val="100000"/>
              </a:lnSpc>
              <a:spcBef>
                <a:spcPts val="0"/>
              </a:spcBef>
              <a:spcAft>
                <a:spcPts val="0"/>
              </a:spcAft>
              <a:buSzPts val="1530"/>
              <a:buFont typeface="Arial"/>
              <a:buAutoNum type="arabicPeriod"/>
            </a:pPr>
            <a:r>
              <a:rPr lang="en-US" sz="1600" dirty="0"/>
              <a:t>Character deception: Understanding security vulnerabilities in Unicode, IDN, and DNS </a:t>
            </a:r>
            <a:endParaRPr dirty="0"/>
          </a:p>
          <a:p>
            <a:pPr marL="891539" lvl="1" indent="-342899" algn="l" rtl="0">
              <a:lnSpc>
                <a:spcPct val="100000"/>
              </a:lnSpc>
              <a:spcBef>
                <a:spcPts val="0"/>
              </a:spcBef>
              <a:spcAft>
                <a:spcPts val="0"/>
              </a:spcAft>
              <a:buSzPts val="1530"/>
              <a:buFont typeface="Arial"/>
              <a:buAutoNum type="arabicPeriod"/>
            </a:pPr>
            <a:r>
              <a:rPr lang="en-US" sz="1600" dirty="0"/>
              <a:t>Mitigating EAI addresses blocking</a:t>
            </a:r>
            <a:endParaRPr dirty="0"/>
          </a:p>
          <a:p>
            <a:pPr marL="891539" lvl="1" indent="-342899" algn="l" rtl="0">
              <a:lnSpc>
                <a:spcPct val="100000"/>
              </a:lnSpc>
              <a:spcBef>
                <a:spcPts val="0"/>
              </a:spcBef>
              <a:spcAft>
                <a:spcPts val="0"/>
              </a:spcAft>
              <a:buSzPts val="1530"/>
              <a:buFont typeface="Arial"/>
              <a:buAutoNum type="arabicPeriod"/>
            </a:pPr>
            <a:r>
              <a:rPr lang="en-US" sz="1600" dirty="0"/>
              <a:t>DNS security</a:t>
            </a:r>
            <a:endParaRPr dirty="0"/>
          </a:p>
          <a:p>
            <a:pPr marL="891539" lvl="1" indent="-342899" algn="l" rtl="0">
              <a:lnSpc>
                <a:spcPct val="100000"/>
              </a:lnSpc>
              <a:spcBef>
                <a:spcPts val="0"/>
              </a:spcBef>
              <a:spcAft>
                <a:spcPts val="0"/>
              </a:spcAft>
              <a:buSzPts val="1530"/>
              <a:buFont typeface="Arial"/>
              <a:buAutoNum type="arabicPeriod"/>
            </a:pPr>
            <a:r>
              <a:rPr lang="en-US" sz="1600" dirty="0"/>
              <a:t>ASCII homograph attacks</a:t>
            </a:r>
            <a:endParaRPr dirty="0"/>
          </a:p>
          <a:p>
            <a:pPr marL="891539" lvl="1" indent="-342899" algn="l" rtl="0">
              <a:lnSpc>
                <a:spcPct val="100000"/>
              </a:lnSpc>
              <a:spcBef>
                <a:spcPts val="0"/>
              </a:spcBef>
              <a:spcAft>
                <a:spcPts val="0"/>
              </a:spcAft>
              <a:buSzPts val="1530"/>
              <a:buFont typeface="Arial"/>
              <a:buAutoNum type="arabicPeriod"/>
            </a:pPr>
            <a:r>
              <a:rPr lang="en-US" sz="1600" dirty="0"/>
              <a:t>Phishing, spamming and IDN/EAI exploitation</a:t>
            </a:r>
            <a:endParaRPr dirty="0"/>
          </a:p>
          <a:p>
            <a:pPr marL="434340" lvl="0" indent="-245745" algn="l" rtl="0">
              <a:lnSpc>
                <a:spcPct val="100000"/>
              </a:lnSpc>
              <a:spcBef>
                <a:spcPts val="0"/>
              </a:spcBef>
              <a:spcAft>
                <a:spcPts val="0"/>
              </a:spcAft>
              <a:buClr>
                <a:schemeClr val="accent3"/>
              </a:buClr>
              <a:buSzPts val="1530"/>
              <a:buFont typeface="Arial"/>
              <a:buNone/>
            </a:pPr>
            <a:endParaRPr sz="1800"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IDN Security</a:t>
            </a:r>
            <a:endParaRPr dirty="0"/>
          </a:p>
          <a:p>
            <a:pPr marL="891539" lvl="1" indent="-342899" algn="l" rtl="0">
              <a:lnSpc>
                <a:spcPct val="100000"/>
              </a:lnSpc>
              <a:spcBef>
                <a:spcPts val="0"/>
              </a:spcBef>
              <a:spcAft>
                <a:spcPts val="0"/>
              </a:spcAft>
              <a:buSzPts val="1530"/>
              <a:buFont typeface="Arial"/>
              <a:buAutoNum type="arabicPeriod"/>
            </a:pPr>
            <a:r>
              <a:rPr lang="en-US" sz="1600" dirty="0"/>
              <a:t>Beyond Unicode normalization: visual distinction challenges and LGR solutions</a:t>
            </a:r>
            <a:endParaRPr dirty="0"/>
          </a:p>
          <a:p>
            <a:pPr marL="891539" lvl="1" indent="-342899" algn="l" rtl="0">
              <a:lnSpc>
                <a:spcPct val="100000"/>
              </a:lnSpc>
              <a:spcBef>
                <a:spcPts val="0"/>
              </a:spcBef>
              <a:spcAft>
                <a:spcPts val="0"/>
              </a:spcAft>
              <a:buSzPts val="1530"/>
              <a:buFont typeface="Arial"/>
              <a:buAutoNum type="arabicPeriod"/>
            </a:pPr>
            <a:r>
              <a:rPr lang="en-US" sz="1600" dirty="0"/>
              <a:t>IDN homograph attacks</a:t>
            </a:r>
            <a:endParaRPr dirty="0"/>
          </a:p>
          <a:p>
            <a:pPr marL="891539" lvl="1" indent="-342899" algn="l" rtl="0">
              <a:lnSpc>
                <a:spcPct val="100000"/>
              </a:lnSpc>
              <a:spcBef>
                <a:spcPts val="0"/>
              </a:spcBef>
              <a:spcAft>
                <a:spcPts val="0"/>
              </a:spcAft>
              <a:buSzPts val="1530"/>
              <a:buFont typeface="Arial"/>
              <a:buAutoNum type="arabicPeriod"/>
            </a:pPr>
            <a:r>
              <a:rPr lang="en-US" sz="1600" dirty="0"/>
              <a:t>Security considerations on LGRs and variants</a:t>
            </a:r>
            <a:endParaRPr dirty="0"/>
          </a:p>
          <a:p>
            <a:pPr marL="548640" lvl="1" indent="0" algn="l" rtl="0">
              <a:lnSpc>
                <a:spcPct val="100000"/>
              </a:lnSpc>
              <a:spcBef>
                <a:spcPts val="0"/>
              </a:spcBef>
              <a:spcAft>
                <a:spcPts val="0"/>
              </a:spcAft>
              <a:buSzPts val="1530"/>
              <a:buNone/>
            </a:pPr>
            <a:endParaRPr sz="1800" dirty="0"/>
          </a:p>
          <a:p>
            <a:pPr marL="91440" lvl="0" indent="0" algn="l" rtl="0">
              <a:lnSpc>
                <a:spcPct val="100000"/>
              </a:lnSpc>
              <a:spcBef>
                <a:spcPts val="0"/>
              </a:spcBef>
              <a:spcAft>
                <a:spcPts val="0"/>
              </a:spcAft>
              <a:buClr>
                <a:schemeClr val="accent3"/>
              </a:buClr>
              <a:buSzPts val="1530"/>
              <a:buNone/>
            </a:pPr>
            <a:r>
              <a:rPr lang="en-US" sz="1800" dirty="0"/>
              <a:t>Course for integration: Computer Security.</a:t>
            </a:r>
            <a:endParaRPr dirty="0"/>
          </a:p>
          <a:p>
            <a:pPr marL="91440" lvl="0" indent="0" algn="l" rtl="0">
              <a:lnSpc>
                <a:spcPct val="100000"/>
              </a:lnSpc>
              <a:spcBef>
                <a:spcPts val="0"/>
              </a:spcBef>
              <a:spcAft>
                <a:spcPts val="0"/>
              </a:spcAft>
              <a:buClr>
                <a:schemeClr val="accent3"/>
              </a:buClr>
              <a:buSzPts val="1530"/>
              <a:buNone/>
            </a:pPr>
            <a:endParaRPr sz="1800" dirty="0"/>
          </a:p>
          <a:p>
            <a:pPr marL="91440" lvl="0" indent="0" algn="l" rtl="0">
              <a:lnSpc>
                <a:spcPct val="100000"/>
              </a:lnSpc>
              <a:spcBef>
                <a:spcPts val="0"/>
              </a:spcBef>
              <a:spcAft>
                <a:spcPts val="0"/>
              </a:spcAft>
              <a:buClr>
                <a:schemeClr val="accent3"/>
              </a:buClr>
              <a:buSzPts val="1530"/>
              <a:buNone/>
            </a:pPr>
            <a:r>
              <a:rPr lang="en-US" sz="1800" dirty="0"/>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68"/>
          <p:cNvSpPr txBox="1">
            <a:spLocks noGrp="1"/>
          </p:cNvSpPr>
          <p:nvPr>
            <p:ph type="title"/>
          </p:nvPr>
        </p:nvSpPr>
        <p:spPr>
          <a:xfrm>
            <a:off x="320041" y="275167"/>
            <a:ext cx="866332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dirty="0"/>
              <a:t>Module 12: Unicode Support in Operating Systems</a:t>
            </a:r>
            <a:endParaRPr dirty="0"/>
          </a:p>
        </p:txBody>
      </p:sp>
      <p:sp>
        <p:nvSpPr>
          <p:cNvPr id="253" name="Google Shape;253;p68"/>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Clr>
                <a:schemeClr val="accent3"/>
              </a:buClr>
              <a:buSzPts val="1530"/>
              <a:buNone/>
            </a:pPr>
            <a:r>
              <a:rPr lang="en-US" sz="1800" b="1" dirty="0"/>
              <a:t>Pre-requisites: </a:t>
            </a:r>
            <a:r>
              <a:rPr lang="en-US" sz="1800" dirty="0"/>
              <a:t>Module 2.</a:t>
            </a:r>
            <a:endParaRPr dirty="0"/>
          </a:p>
          <a:p>
            <a:pPr marL="434340" lvl="0" indent="-245745" algn="l" rtl="0">
              <a:lnSpc>
                <a:spcPct val="100000"/>
              </a:lnSpc>
              <a:spcBef>
                <a:spcPts val="0"/>
              </a:spcBef>
              <a:spcAft>
                <a:spcPts val="0"/>
              </a:spcAft>
              <a:buClr>
                <a:schemeClr val="accent3"/>
              </a:buClr>
              <a:buSzPts val="1530"/>
              <a:buFont typeface="Arial"/>
              <a:buNone/>
            </a:pPr>
            <a:endParaRPr sz="1800"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Why do we need </a:t>
            </a:r>
            <a:r>
              <a:rPr lang="en-US" sz="1800" dirty="0" err="1"/>
              <a:t>unicode</a:t>
            </a:r>
            <a:r>
              <a:rPr lang="en-US" sz="1800" dirty="0"/>
              <a:t> in operating systems?</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File systems support for Unicode</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Unicode string manipulation functions, collation and sorting in operating systems</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Examples of Unicode string manipulation functions performed by operating systems</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Filename handling: case-sensitive vs case-insensitive vs case-insensitive but case-preserving</a:t>
            </a:r>
            <a:endParaRPr dirty="0"/>
          </a:p>
          <a:p>
            <a:pPr marL="434340" lvl="0" indent="-342900" algn="l" rtl="0">
              <a:lnSpc>
                <a:spcPct val="100000"/>
              </a:lnSpc>
              <a:spcBef>
                <a:spcPts val="0"/>
              </a:spcBef>
              <a:spcAft>
                <a:spcPts val="0"/>
              </a:spcAft>
              <a:buClr>
                <a:schemeClr val="accent3"/>
              </a:buClr>
              <a:buSzPts val="1530"/>
              <a:buFont typeface="Arial"/>
              <a:buAutoNum type="arabicPeriod"/>
            </a:pPr>
            <a:r>
              <a:rPr lang="en-US" sz="1800" dirty="0"/>
              <a:t>Unicode APIs for Operating Systems</a:t>
            </a:r>
            <a:endParaRPr dirty="0"/>
          </a:p>
          <a:p>
            <a:pPr marL="91440" lvl="0" indent="0" algn="l" rtl="0">
              <a:lnSpc>
                <a:spcPct val="100000"/>
              </a:lnSpc>
              <a:spcBef>
                <a:spcPts val="0"/>
              </a:spcBef>
              <a:spcAft>
                <a:spcPts val="0"/>
              </a:spcAft>
              <a:buClr>
                <a:schemeClr val="accent3"/>
              </a:buClr>
              <a:buSzPts val="1530"/>
              <a:buNone/>
            </a:pPr>
            <a:endParaRPr sz="1800" dirty="0"/>
          </a:p>
          <a:p>
            <a:pPr marL="91440" lvl="0" indent="0" algn="l" rtl="0">
              <a:lnSpc>
                <a:spcPct val="100000"/>
              </a:lnSpc>
              <a:spcBef>
                <a:spcPts val="0"/>
              </a:spcBef>
              <a:spcAft>
                <a:spcPts val="0"/>
              </a:spcAft>
              <a:buClr>
                <a:schemeClr val="accent3"/>
              </a:buClr>
              <a:buSzPts val="1530"/>
              <a:buNone/>
            </a:pPr>
            <a:r>
              <a:rPr lang="en-US" sz="1800" dirty="0"/>
              <a:t>Course for integration: Operating System</a:t>
            </a:r>
            <a:endParaRPr dirty="0"/>
          </a:p>
          <a:p>
            <a:pPr marL="91440" lvl="0" indent="0" algn="l" rtl="0">
              <a:lnSpc>
                <a:spcPct val="100000"/>
              </a:lnSpc>
              <a:spcBef>
                <a:spcPts val="0"/>
              </a:spcBef>
              <a:spcAft>
                <a:spcPts val="0"/>
              </a:spcAft>
              <a:buClr>
                <a:schemeClr val="accent3"/>
              </a:buClr>
              <a:buSzPts val="1530"/>
              <a:buNone/>
            </a:pPr>
            <a:r>
              <a:rPr lang="en-US" sz="1800" dirty="0"/>
              <a: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9"/>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Coursework Impacted</a:t>
            </a:r>
            <a:endParaRPr sz="2800"/>
          </a:p>
        </p:txBody>
      </p:sp>
      <p:sp>
        <p:nvSpPr>
          <p:cNvPr id="259" name="Google Shape;259;p69"/>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91440" lvl="0" indent="0" algn="l" rtl="0">
              <a:lnSpc>
                <a:spcPct val="100000"/>
              </a:lnSpc>
              <a:spcBef>
                <a:spcPts val="0"/>
              </a:spcBef>
              <a:spcAft>
                <a:spcPts val="0"/>
              </a:spcAft>
              <a:buSzPts val="1530"/>
              <a:buNone/>
            </a:pPr>
            <a:r>
              <a:rPr lang="en-US" sz="1800"/>
              <a:t>Updates in existing courses:</a:t>
            </a:r>
            <a:endParaRPr/>
          </a:p>
          <a:p>
            <a:pPr marL="91440" lvl="0" indent="0" algn="l" rtl="0">
              <a:lnSpc>
                <a:spcPct val="100000"/>
              </a:lnSpc>
              <a:spcBef>
                <a:spcPts val="0"/>
              </a:spcBef>
              <a:spcAft>
                <a:spcPts val="0"/>
              </a:spcAft>
              <a:buSzPts val="1530"/>
              <a:buNone/>
            </a:pPr>
            <a:endParaRPr sz="1800"/>
          </a:p>
          <a:p>
            <a:pPr marL="274320" lvl="0" indent="-182880" algn="l" rtl="0">
              <a:lnSpc>
                <a:spcPct val="100000"/>
              </a:lnSpc>
              <a:spcBef>
                <a:spcPts val="0"/>
              </a:spcBef>
              <a:spcAft>
                <a:spcPts val="0"/>
              </a:spcAft>
              <a:buSzPts val="1530"/>
              <a:buChar char="*"/>
            </a:pPr>
            <a:r>
              <a:rPr lang="en-US" sz="1800"/>
              <a:t>Fundamentals of Programming or Programming I</a:t>
            </a:r>
            <a:endParaRPr/>
          </a:p>
          <a:p>
            <a:pPr marL="274320" lvl="0" indent="-182880" algn="l" rtl="0">
              <a:lnSpc>
                <a:spcPct val="100000"/>
              </a:lnSpc>
              <a:spcBef>
                <a:spcPts val="0"/>
              </a:spcBef>
              <a:spcAft>
                <a:spcPts val="0"/>
              </a:spcAft>
              <a:buSzPts val="1530"/>
              <a:buChar char="*"/>
            </a:pPr>
            <a:r>
              <a:rPr lang="en-US" sz="1800"/>
              <a:t>Advanced Programming or Object Oriented Programming</a:t>
            </a:r>
            <a:endParaRPr/>
          </a:p>
          <a:p>
            <a:pPr marL="274320" lvl="0" indent="-182880" algn="l" rtl="0">
              <a:lnSpc>
                <a:spcPct val="100000"/>
              </a:lnSpc>
              <a:spcBef>
                <a:spcPts val="0"/>
              </a:spcBef>
              <a:spcAft>
                <a:spcPts val="0"/>
              </a:spcAft>
              <a:buSzPts val="1530"/>
              <a:buChar char="*"/>
            </a:pPr>
            <a:r>
              <a:rPr lang="en-US" sz="1800"/>
              <a:t>Data Structures and Algorithms</a:t>
            </a:r>
            <a:endParaRPr/>
          </a:p>
          <a:p>
            <a:pPr marL="274320" lvl="0" indent="-182880" algn="l" rtl="0">
              <a:lnSpc>
                <a:spcPct val="100000"/>
              </a:lnSpc>
              <a:spcBef>
                <a:spcPts val="0"/>
              </a:spcBef>
              <a:spcAft>
                <a:spcPts val="0"/>
              </a:spcAft>
              <a:buSzPts val="1530"/>
              <a:buChar char="*"/>
            </a:pPr>
            <a:r>
              <a:rPr lang="en-US" sz="1800"/>
              <a:t>Database Management Systems</a:t>
            </a:r>
            <a:endParaRPr/>
          </a:p>
          <a:p>
            <a:pPr marL="274320" lvl="0" indent="-182880" algn="l" rtl="0">
              <a:lnSpc>
                <a:spcPct val="100000"/>
              </a:lnSpc>
              <a:spcBef>
                <a:spcPts val="0"/>
              </a:spcBef>
              <a:spcAft>
                <a:spcPts val="0"/>
              </a:spcAft>
              <a:buSzPts val="1530"/>
              <a:buChar char="*"/>
            </a:pPr>
            <a:r>
              <a:rPr lang="en-US" sz="1800"/>
              <a:t>Data Communication and Computer Networks</a:t>
            </a:r>
            <a:endParaRPr/>
          </a:p>
          <a:p>
            <a:pPr marL="274320" lvl="0" indent="-182880" algn="l" rtl="0">
              <a:lnSpc>
                <a:spcPct val="100000"/>
              </a:lnSpc>
              <a:spcBef>
                <a:spcPts val="0"/>
              </a:spcBef>
              <a:spcAft>
                <a:spcPts val="0"/>
              </a:spcAft>
              <a:buSzPts val="1530"/>
              <a:buChar char="*"/>
            </a:pPr>
            <a:r>
              <a:rPr lang="en-US" sz="1800"/>
              <a:t>Mobile Application Development</a:t>
            </a:r>
            <a:endParaRPr/>
          </a:p>
          <a:p>
            <a:pPr marL="274320" lvl="0" indent="-182880" algn="l" rtl="0">
              <a:lnSpc>
                <a:spcPct val="100000"/>
              </a:lnSpc>
              <a:spcBef>
                <a:spcPts val="0"/>
              </a:spcBef>
              <a:spcAft>
                <a:spcPts val="0"/>
              </a:spcAft>
              <a:buSzPts val="1530"/>
              <a:buChar char="*"/>
            </a:pPr>
            <a:r>
              <a:rPr lang="en-US" sz="1800"/>
              <a:t>Computer Security</a:t>
            </a:r>
            <a:endParaRPr/>
          </a:p>
          <a:p>
            <a:pPr marL="274320" lvl="0" indent="-182880" algn="l" rtl="0">
              <a:lnSpc>
                <a:spcPct val="100000"/>
              </a:lnSpc>
              <a:spcBef>
                <a:spcPts val="0"/>
              </a:spcBef>
              <a:spcAft>
                <a:spcPts val="0"/>
              </a:spcAft>
              <a:buSzPts val="1530"/>
              <a:buChar char="*"/>
            </a:pPr>
            <a:r>
              <a:rPr lang="en-US" sz="1800"/>
              <a:t>Operating System</a:t>
            </a:r>
            <a:endParaRPr/>
          </a:p>
          <a:p>
            <a:pPr marL="274320" lvl="0" indent="-85725" algn="l" rtl="0">
              <a:lnSpc>
                <a:spcPct val="100000"/>
              </a:lnSpc>
              <a:spcBef>
                <a:spcPts val="0"/>
              </a:spcBef>
              <a:spcAft>
                <a:spcPts val="0"/>
              </a:spcAft>
              <a:buSzPts val="1530"/>
              <a:buNone/>
            </a:pPr>
            <a:endParaRPr sz="1800"/>
          </a:p>
          <a:p>
            <a:pPr marL="91440" lvl="0" indent="0" algn="l" rtl="0">
              <a:lnSpc>
                <a:spcPct val="100000"/>
              </a:lnSpc>
              <a:spcBef>
                <a:spcPts val="0"/>
              </a:spcBef>
              <a:spcAft>
                <a:spcPts val="0"/>
              </a:spcAft>
              <a:buSzPts val="1530"/>
              <a:buNone/>
            </a:pPr>
            <a:r>
              <a:rPr lang="en-US" sz="1800"/>
              <a:t>Suggested new course:</a:t>
            </a:r>
            <a:endParaRPr/>
          </a:p>
          <a:p>
            <a:pPr marL="91440" lvl="0" indent="0" algn="l" rtl="0">
              <a:lnSpc>
                <a:spcPct val="100000"/>
              </a:lnSpc>
              <a:spcBef>
                <a:spcPts val="0"/>
              </a:spcBef>
              <a:spcAft>
                <a:spcPts val="0"/>
              </a:spcAft>
              <a:buSzPts val="1530"/>
              <a:buNone/>
            </a:pPr>
            <a:endParaRPr sz="1800"/>
          </a:p>
          <a:p>
            <a:pPr marL="274320" lvl="0" indent="-182880" algn="l" rtl="0">
              <a:lnSpc>
                <a:spcPct val="100000"/>
              </a:lnSpc>
              <a:spcBef>
                <a:spcPts val="0"/>
              </a:spcBef>
              <a:spcAft>
                <a:spcPts val="0"/>
              </a:spcAft>
              <a:buSzPts val="1530"/>
              <a:buChar char="*"/>
            </a:pPr>
            <a:r>
              <a:rPr lang="en-US" sz="1800"/>
              <a:t>Advanced Topics in IDNs and Universal Acceptance</a:t>
            </a:r>
            <a:endParaRPr/>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70"/>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Resources to Support Curricular Update</a:t>
            </a:r>
            <a:endParaRPr sz="2800"/>
          </a:p>
        </p:txBody>
      </p:sp>
      <p:sp>
        <p:nvSpPr>
          <p:cNvPr id="265" name="Google Shape;265;p70"/>
          <p:cNvSpPr txBox="1">
            <a:spLocks noGrp="1"/>
          </p:cNvSpPr>
          <p:nvPr>
            <p:ph type="body" idx="1"/>
          </p:nvPr>
        </p:nvSpPr>
        <p:spPr>
          <a:xfrm>
            <a:off x="320675" y="1318686"/>
            <a:ext cx="4049857"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SzPts val="1530"/>
              <a:buChar char="*"/>
            </a:pPr>
            <a:r>
              <a:rPr lang="en-US" sz="1800" u="sng">
                <a:solidFill>
                  <a:schemeClr val="hlink"/>
                </a:solidFill>
                <a:hlinkClick r:id="rId3"/>
              </a:rPr>
              <a:t>Draft </a:t>
            </a:r>
            <a:r>
              <a:rPr lang="en-US" sz="18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modules</a:t>
            </a:r>
            <a:r>
              <a:rPr lang="en-US" sz="1800"/>
              <a:t> for the UA Curriculum.</a:t>
            </a:r>
            <a:endParaRPr/>
          </a:p>
          <a:p>
            <a:pPr marL="274320" lvl="0" indent="-182880" algn="l" rtl="0">
              <a:lnSpc>
                <a:spcPct val="100000"/>
              </a:lnSpc>
              <a:spcBef>
                <a:spcPts val="0"/>
              </a:spcBef>
              <a:spcAft>
                <a:spcPts val="0"/>
              </a:spcAft>
              <a:buSzPts val="1530"/>
              <a:buChar char="*"/>
            </a:pPr>
            <a:r>
              <a:rPr lang="en-US" sz="1800" u="sng">
                <a:solidFill>
                  <a:schemeClr val="hlink"/>
                </a:solidFill>
                <a:hlinkClick r:id="rId4"/>
              </a:rPr>
              <a:t>ICANN UA Curriculum Integration Program</a:t>
            </a:r>
            <a:endParaRPr sz="1800"/>
          </a:p>
          <a:p>
            <a:pPr marL="274320" lvl="0" indent="-85725" algn="l" rtl="0">
              <a:lnSpc>
                <a:spcPct val="100000"/>
              </a:lnSpc>
              <a:spcBef>
                <a:spcPts val="0"/>
              </a:spcBef>
              <a:spcAft>
                <a:spcPts val="0"/>
              </a:spcAft>
              <a:buSzPts val="1530"/>
              <a:buNone/>
            </a:pPr>
            <a:endParaRPr sz="1800"/>
          </a:p>
          <a:p>
            <a:pPr marL="274320" lvl="0" indent="-182880" algn="l" rtl="0">
              <a:lnSpc>
                <a:spcPct val="100000"/>
              </a:lnSpc>
              <a:spcBef>
                <a:spcPts val="0"/>
              </a:spcBef>
              <a:spcAft>
                <a:spcPts val="0"/>
              </a:spcAft>
              <a:buSzPts val="1530"/>
              <a:buChar char="*"/>
            </a:pPr>
            <a:r>
              <a:rPr lang="en-US" sz="1800"/>
              <a:t>Participate in ICANN’s UA Curriculum Integration Program (on request and availability) – please email </a:t>
            </a:r>
            <a:r>
              <a:rPr lang="en-US" sz="1800" u="sng">
                <a:solidFill>
                  <a:schemeClr val="hlink"/>
                </a:solidFill>
                <a:hlinkClick r:id="rId5"/>
              </a:rPr>
              <a:t>UAProgram@icann.org</a:t>
            </a:r>
            <a:r>
              <a:rPr lang="en-US" sz="1800"/>
              <a:t> for further information</a:t>
            </a:r>
            <a:endParaRPr/>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SzPts val="1530"/>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a:p>
            <a:pPr marL="274320" lvl="0" indent="-85725" algn="l" rtl="0">
              <a:lnSpc>
                <a:spcPct val="100000"/>
              </a:lnSpc>
              <a:spcBef>
                <a:spcPts val="0"/>
              </a:spcBef>
              <a:spcAft>
                <a:spcPts val="0"/>
              </a:spcAft>
              <a:buClr>
                <a:schemeClr val="accent3"/>
              </a:buClr>
              <a:buSzPts val="1530"/>
              <a:buFont typeface="Merriweather Sans"/>
              <a:buNone/>
            </a:pPr>
            <a:endParaRPr sz="1800"/>
          </a:p>
        </p:txBody>
      </p:sp>
      <p:pic>
        <p:nvPicPr>
          <p:cNvPr id="266" name="Google Shape;266;p70">
            <a:hlinkClick r:id="rId4"/>
          </p:cNvPr>
          <p:cNvPicPr preferRelativeResize="0"/>
          <p:nvPr/>
        </p:nvPicPr>
        <p:blipFill rotWithShape="1">
          <a:blip r:embed="rId6">
            <a:alphaModFix/>
          </a:blip>
          <a:srcRect/>
          <a:stretch/>
        </p:blipFill>
        <p:spPr>
          <a:xfrm>
            <a:off x="4440923" y="1185003"/>
            <a:ext cx="4049857" cy="5240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Evolution of Domain Name and Email Systems</a:t>
            </a:r>
            <a:endParaRPr sz="2800"/>
          </a:p>
        </p:txBody>
      </p:sp>
      <p:sp>
        <p:nvSpPr>
          <p:cNvPr id="84" name="Google Shape;84;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A domain name is a unique name that forms the basis of the uniform resource locators (URLs) that people use to find resources on the Internet (e.g., web pages, email servers, images, and videos). </a:t>
            </a:r>
            <a:endParaRPr sz="1800"/>
          </a:p>
          <a:p>
            <a:pPr marL="91440" lvl="0" indent="0" algn="l" rtl="0">
              <a:lnSpc>
                <a:spcPct val="100000"/>
              </a:lnSpc>
              <a:spcBef>
                <a:spcPts val="360"/>
              </a:spcBef>
              <a:spcAft>
                <a:spcPts val="0"/>
              </a:spcAft>
              <a:buClr>
                <a:schemeClr val="accent3"/>
              </a:buClr>
              <a:buSzPts val="1530"/>
              <a:buNone/>
            </a:pPr>
            <a:endParaRPr sz="1800"/>
          </a:p>
          <a:p>
            <a:pPr marL="274320" lvl="0" indent="-182880" algn="l" rtl="0">
              <a:lnSpc>
                <a:spcPct val="100000"/>
              </a:lnSpc>
              <a:spcBef>
                <a:spcPts val="0"/>
              </a:spcBef>
              <a:spcAft>
                <a:spcPts val="0"/>
              </a:spcAft>
              <a:buClr>
                <a:schemeClr val="accent3"/>
              </a:buClr>
              <a:buSzPts val="1530"/>
              <a:buFont typeface="Merriweather Sans"/>
              <a:buChar char="*"/>
            </a:pPr>
            <a:r>
              <a:rPr lang="en-US" sz="1800"/>
              <a:t>In the past,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top-level domains</a:t>
            </a:r>
            <a:r>
              <a:rPr lang="en-US" sz="1800"/>
              <a:t> (TLDs) have mostly been two or three letters long formed with Latin characters a-z (e.g., .com, .org). The evolution of the DNS has allowed for newer and longer TLDs. </a:t>
            </a:r>
            <a:endParaRPr/>
          </a:p>
          <a:p>
            <a:pPr marL="731520" lvl="1" indent="-182879" algn="l" rtl="0">
              <a:lnSpc>
                <a:spcPct val="100000"/>
              </a:lnSpc>
              <a:spcBef>
                <a:spcPts val="0"/>
              </a:spcBef>
              <a:spcAft>
                <a:spcPts val="0"/>
              </a:spcAft>
              <a:buSzPts val="1530"/>
              <a:buChar char="*"/>
            </a:pPr>
            <a:r>
              <a:rPr lang="en-US" sz="1600"/>
              <a:t>There are now around 1,200 new generic gTLDs that represent brands, communities, and geographies (e.g., .photography, .london).</a:t>
            </a:r>
            <a:endParaRPr/>
          </a:p>
          <a:p>
            <a:pPr marL="274320" lvl="0" indent="-85725" algn="l" rtl="0">
              <a:lnSpc>
                <a:spcPct val="100000"/>
              </a:lnSpc>
              <a:spcBef>
                <a:spcPts val="360"/>
              </a:spcBef>
              <a:spcAft>
                <a:spcPts val="0"/>
              </a:spcAft>
              <a:buClr>
                <a:schemeClr val="accent3"/>
              </a:buClr>
              <a:buSzPts val="1530"/>
              <a:buFont typeface="Merriweather Sans"/>
              <a:buNone/>
            </a:pPr>
            <a:endParaRPr sz="1400"/>
          </a:p>
          <a:p>
            <a:pPr marL="274320" lvl="0" indent="-182880" algn="l" rtl="0">
              <a:lnSpc>
                <a:spcPct val="100000"/>
              </a:lnSpc>
              <a:spcBef>
                <a:spcPts val="360"/>
              </a:spcBef>
              <a:spcAft>
                <a:spcPts val="0"/>
              </a:spcAft>
              <a:buClr>
                <a:schemeClr val="accent3"/>
              </a:buClr>
              <a:buSzPts val="1530"/>
              <a:buFont typeface="Merriweather Sans"/>
              <a:buChar char="*"/>
            </a:pPr>
            <a:r>
              <a:rPr lang="en-US" sz="1800"/>
              <a:t>These new TLDs also include Internationalized Domain Names (IDNs), which allow for domain names in local languages and scripts such as “.例子” and “مثال.“ (“example” written in Chinese and Arabic).</a:t>
            </a:r>
            <a:endParaRPr/>
          </a:p>
          <a:p>
            <a:pPr marL="731520" lvl="1" indent="-182879" algn="l" rtl="0">
              <a:lnSpc>
                <a:spcPct val="100000"/>
              </a:lnSpc>
              <a:spcBef>
                <a:spcPts val="360"/>
              </a:spcBef>
              <a:spcAft>
                <a:spcPts val="0"/>
              </a:spcAft>
              <a:buSzPts val="1530"/>
              <a:buChar char="*"/>
            </a:pPr>
            <a:r>
              <a:rPr lang="en-US" sz="1600"/>
              <a:t>Other labels within a domain name can also be internationalized, allowing for a domain name to be in a local language and script completely. </a:t>
            </a: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IDNs are separate from online content, which can also be multilingual.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274320" lvl="0" indent="-74930" algn="l" rtl="0">
              <a:lnSpc>
                <a:spcPct val="100000"/>
              </a:lnSpc>
              <a:spcBef>
                <a:spcPts val="400"/>
              </a:spcBef>
              <a:spcAft>
                <a:spcPts val="0"/>
              </a:spcAft>
              <a:buSzPts val="1700"/>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274320" lvl="0" indent="-182880" algn="l" rtl="0">
              <a:lnSpc>
                <a:spcPct val="100000"/>
              </a:lnSpc>
              <a:spcBef>
                <a:spcPts val="400"/>
              </a:spcBef>
              <a:spcAft>
                <a:spcPts val="0"/>
              </a:spcAft>
              <a:buSzPts val="1700"/>
              <a:buChar char="*"/>
            </a:pPr>
            <a:r>
              <a:rPr lang="en-US"/>
              <a:t>Initially, email addresses were also not available in local languages and scripts. </a:t>
            </a:r>
            <a:endParaRPr/>
          </a:p>
          <a:p>
            <a:pPr marL="91440" lvl="0" indent="0" algn="l" rtl="0">
              <a:lnSpc>
                <a:spcPct val="100000"/>
              </a:lnSpc>
              <a:spcBef>
                <a:spcPts val="400"/>
              </a:spcBef>
              <a:spcAft>
                <a:spcPts val="0"/>
              </a:spcAft>
              <a:buSzPts val="1700"/>
              <a:buNone/>
            </a:pP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Engage with ICANN – Fellowship and NextGen Programs  </a:t>
            </a:r>
            <a:endParaRPr sz="2800"/>
          </a:p>
        </p:txBody>
      </p:sp>
      <p:sp>
        <p:nvSpPr>
          <p:cNvPr id="272" name="Google Shape;272;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lnSpc>
                <a:spcPct val="100000"/>
              </a:lnSpc>
              <a:spcBef>
                <a:spcPts val="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The goal of the ICANN Fellowship Program is to strengthen the diversity of the multistakeholder model by fostering opportunities for individuals from underserved and underrepresented communities to become active participants in the ICANN community.</a:t>
            </a:r>
            <a:endParaRPr sz="1800"/>
          </a:p>
          <a:p>
            <a:pPr marL="548640" lvl="1" indent="-182880" algn="l" rtl="0">
              <a:lnSpc>
                <a:spcPct val="100000"/>
              </a:lnSpc>
              <a:spcBef>
                <a:spcPts val="360"/>
              </a:spcBef>
              <a:spcAft>
                <a:spcPts val="0"/>
              </a:spcAft>
              <a:buSzPts val="1530"/>
              <a:buChar char="*"/>
            </a:pPr>
            <a:r>
              <a:rPr lang="en-US"/>
              <a:t>Apply to the </a:t>
            </a:r>
            <a:r>
              <a:rPr lang="en-US" u="sng">
                <a:solidFill>
                  <a:schemeClr val="hlink"/>
                </a:solidFill>
                <a:hlinkClick r:id="rId3"/>
              </a:rPr>
              <a:t>ICANN Fellowship</a:t>
            </a:r>
            <a:r>
              <a:rPr lang="en-US">
                <a:solidFill>
                  <a:schemeClr val="hlink"/>
                </a:solidFill>
              </a:rPr>
              <a:t> </a:t>
            </a:r>
            <a:r>
              <a:rPr lang="en-US"/>
              <a:t>to get involved. </a:t>
            </a:r>
            <a:endParaRPr/>
          </a:p>
          <a:p>
            <a:pPr marL="274320" lvl="0" indent="-74930" algn="l" rtl="0">
              <a:lnSpc>
                <a:spcPct val="100000"/>
              </a:lnSpc>
              <a:spcBef>
                <a:spcPts val="400"/>
              </a:spcBef>
              <a:spcAft>
                <a:spcPts val="0"/>
              </a:spcAft>
              <a:buClr>
                <a:schemeClr val="accent3"/>
              </a:buClr>
              <a:buSzPts val="1700"/>
              <a:buFont typeface="Merriweather Sans"/>
              <a:buNone/>
            </a:pPr>
            <a:endParaRPr sz="1800"/>
          </a:p>
          <a:p>
            <a:pPr marL="274320" lvl="0" indent="-182880" algn="l" rtl="0">
              <a:lnSpc>
                <a:spcPct val="100000"/>
              </a:lnSpc>
              <a:spcBef>
                <a:spcPts val="400"/>
              </a:spcBef>
              <a:spcAft>
                <a:spcPts val="0"/>
              </a:spcAft>
              <a:buClr>
                <a:schemeClr val="accent3"/>
              </a:buClr>
              <a:buSzPts val="1700"/>
              <a:buFont typeface="Merriweather Sans"/>
              <a:buChar char="*"/>
            </a:pPr>
            <a:r>
              <a:rPr lang="en-US" sz="1800"/>
              <a:t>The ICANN organization is looking for the next generation of individuals who are interested in becoming actively engaged in their regional communities and in shaping the future of global Internet policy. Important work is happening every day at ICANN.  </a:t>
            </a:r>
            <a:endParaRPr sz="1800"/>
          </a:p>
          <a:p>
            <a:pPr marL="548640" lvl="1" indent="-182880" algn="l" rtl="0">
              <a:lnSpc>
                <a:spcPct val="100000"/>
              </a:lnSpc>
              <a:spcBef>
                <a:spcPts val="360"/>
              </a:spcBef>
              <a:spcAft>
                <a:spcPts val="0"/>
              </a:spcAft>
              <a:buSzPts val="1530"/>
              <a:buChar char="*"/>
            </a:pPr>
            <a:r>
              <a:rPr lang="en-US"/>
              <a:t>Apply to the </a:t>
            </a:r>
            <a:r>
              <a:rPr lang="en-US" u="sng">
                <a:solidFill>
                  <a:schemeClr val="hlink"/>
                </a:solidFill>
                <a:hlinkClick r:id="rId4"/>
              </a:rPr>
              <a:t>ICANN NextGen</a:t>
            </a:r>
            <a:r>
              <a:rPr lang="en-US"/>
              <a:t> Program to get involved.</a:t>
            </a:r>
            <a:endParaRPr/>
          </a:p>
          <a:p>
            <a:pPr marL="91440" lvl="0" indent="0" algn="l" rtl="0">
              <a:lnSpc>
                <a:spcPct val="100000"/>
              </a:lnSpc>
              <a:spcBef>
                <a:spcPts val="400"/>
              </a:spcBef>
              <a:spcAft>
                <a:spcPts val="0"/>
              </a:spcAft>
              <a:buSzPts val="1700"/>
              <a:buNone/>
            </a:pPr>
            <a:endParaRPr sz="1800"/>
          </a:p>
          <a:p>
            <a:pPr marL="1097280" lvl="3" indent="-107315" algn="l" rtl="0">
              <a:lnSpc>
                <a:spcPct val="100000"/>
              </a:lnSpc>
              <a:spcBef>
                <a:spcPts val="280"/>
              </a:spcBef>
              <a:spcAft>
                <a:spcPts val="0"/>
              </a:spcAft>
              <a:buSzPts val="1190"/>
              <a:buNone/>
            </a:pP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Get Involved with UA!</a:t>
            </a:r>
            <a:endParaRPr sz="2800"/>
          </a:p>
        </p:txBody>
      </p:sp>
      <p:sp>
        <p:nvSpPr>
          <p:cNvPr id="278" name="Google Shape;27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Light"/>
                <a:ea typeface="Open Sans Light"/>
                <a:cs typeface="Open Sans Light"/>
                <a:sym typeface="Open Sans Light"/>
              </a:rPr>
              <a:t>Universal Acceptance Steering Group info &amp; recent developments: </a:t>
            </a:r>
            <a:r>
              <a:rPr lang="en-US" sz="1800" b="0" i="0" u="none" strike="noStrike" cap="none">
                <a:solidFill>
                  <a:schemeClr val="accent6"/>
                </a:solidFill>
                <a:latin typeface="Open Sans"/>
                <a:ea typeface="Open Sans"/>
                <a:cs typeface="Open Sans"/>
                <a:sym typeface="Open Sans"/>
              </a:rPr>
              <a:t>www.uasg.tech </a:t>
            </a:r>
            <a:endParaRPr sz="1400" b="0" i="0" u="none" strike="noStrike" cap="none">
              <a:solidFill>
                <a:srgbClr val="000000"/>
              </a:solidFill>
              <a:latin typeface="Arial"/>
              <a:ea typeface="Arial"/>
              <a:cs typeface="Arial"/>
              <a:sym typeface="Arial"/>
            </a:endParaRPr>
          </a:p>
        </p:txBody>
      </p:sp>
      <p:sp>
        <p:nvSpPr>
          <p:cNvPr id="279" name="Google Shape;27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1800" b="0" i="0" u="none" strike="noStrike" cap="none">
                <a:solidFill>
                  <a:schemeClr val="dk1"/>
                </a:solidFill>
                <a:latin typeface="Open Sans Light"/>
                <a:ea typeface="Open Sans Light"/>
                <a:cs typeface="Open Sans Light"/>
                <a:sym typeface="Open Sans Light"/>
              </a:rPr>
              <a:t>For more information on UA, email </a:t>
            </a:r>
            <a:r>
              <a:rPr lang="en-US" sz="1800" u="sng">
                <a:solidFill>
                  <a:schemeClr val="hlink"/>
                </a:solidFill>
                <a:latin typeface="Open Sans Light"/>
                <a:ea typeface="Open Sans Light"/>
                <a:cs typeface="Open Sans Light"/>
                <a:sym typeface="Open Sans Light"/>
                <a:hlinkClick r:id="rId3"/>
              </a:rPr>
              <a:t>info@uasg.tech</a:t>
            </a:r>
            <a:r>
              <a:rPr lang="en-US" sz="1800" b="0" i="0" u="none" strike="noStrike" cap="none">
                <a:solidFill>
                  <a:schemeClr val="dk1"/>
                </a:solidFill>
                <a:latin typeface="Open Sans Light"/>
                <a:ea typeface="Open Sans Light"/>
                <a:cs typeface="Open Sans Light"/>
                <a:sym typeface="Open Sans Light"/>
              </a:rPr>
              <a:t> or </a:t>
            </a:r>
            <a:r>
              <a:rPr lang="en-US" sz="1800" u="sng">
                <a:solidFill>
                  <a:schemeClr val="hlink"/>
                </a:solidFill>
                <a:latin typeface="Open Sans Light"/>
                <a:ea typeface="Open Sans Light"/>
                <a:cs typeface="Open Sans Light"/>
                <a:sym typeface="Open Sans Light"/>
                <a:hlinkClick r:id="rId4"/>
              </a:rPr>
              <a:t>UAProgram@icann.org</a:t>
            </a:r>
            <a:r>
              <a:rPr lang="en-US" sz="1800" u="sng">
                <a:solidFill>
                  <a:schemeClr val="hlink"/>
                </a:solidFill>
                <a:latin typeface="Open Sans Light"/>
                <a:ea typeface="Open Sans Light"/>
                <a:cs typeface="Open Sans Light"/>
                <a:sym typeface="Open Sans Light"/>
              </a:rPr>
              <a:t> </a:t>
            </a:r>
            <a:endParaRPr sz="1800" b="0" i="0" u="none" strike="noStrike" cap="none">
              <a:solidFill>
                <a:srgbClr val="000000"/>
              </a:solidFill>
              <a:latin typeface="Open Sans Light"/>
              <a:ea typeface="Open Sans Light"/>
              <a:cs typeface="Open Sans Light"/>
              <a:sym typeface="Open Sans Light"/>
            </a:endParaRPr>
          </a:p>
          <a:p>
            <a:pPr marL="342900" marR="0" lvl="0" indent="-342900" algn="l" rtl="0">
              <a:lnSpc>
                <a:spcPct val="100000"/>
              </a:lnSpc>
              <a:spcBef>
                <a:spcPts val="400"/>
              </a:spcBef>
              <a:spcAft>
                <a:spcPts val="0"/>
              </a:spcAft>
              <a:buClr>
                <a:schemeClr val="dk1"/>
              </a:buClr>
              <a:buSzPts val="2000"/>
              <a:buFont typeface="Arial"/>
              <a:buChar char="•"/>
            </a:pPr>
            <a:r>
              <a:rPr lang="en-US" sz="1800" b="0" i="0" u="none" strike="noStrike" cap="none">
                <a:solidFill>
                  <a:schemeClr val="dk1"/>
                </a:solidFill>
                <a:latin typeface="Open Sans Light"/>
                <a:ea typeface="Open Sans Light"/>
                <a:cs typeface="Open Sans Light"/>
                <a:sym typeface="Open Sans Light"/>
              </a:rPr>
              <a:t>Access documents and </a:t>
            </a:r>
            <a:r>
              <a:rPr lang="en-US" sz="1800">
                <a:solidFill>
                  <a:schemeClr val="dk1"/>
                </a:solidFill>
                <a:latin typeface="Open Sans Light"/>
                <a:ea typeface="Open Sans Light"/>
                <a:cs typeface="Open Sans Light"/>
                <a:sym typeface="Open Sans Light"/>
              </a:rPr>
              <a:t>material</a:t>
            </a:r>
            <a:r>
              <a:rPr lang="en-US" sz="1800" b="0" i="0" u="none" strike="noStrike" cap="none">
                <a:solidFill>
                  <a:schemeClr val="dk1"/>
                </a:solidFill>
                <a:latin typeface="Open Sans Light"/>
                <a:ea typeface="Open Sans Light"/>
                <a:cs typeface="Open Sans Light"/>
                <a:sym typeface="Open Sans Light"/>
              </a:rPr>
              <a:t> at: </a:t>
            </a:r>
            <a:r>
              <a:rPr lang="en-US" sz="1800" u="sng">
                <a:solidFill>
                  <a:schemeClr val="hlink"/>
                </a:solidFill>
                <a:latin typeface="Open Sans Light"/>
                <a:ea typeface="Open Sans Light"/>
                <a:cs typeface="Open Sans Light"/>
                <a:sym typeface="Open Sans Light"/>
                <a:hlinkClick r:id="rId5"/>
              </a:rPr>
              <a:t>https://uasg.tech</a:t>
            </a:r>
            <a:r>
              <a:rPr lang="en-US" sz="1800">
                <a:latin typeface="Open Sans Light"/>
                <a:ea typeface="Open Sans Light"/>
                <a:cs typeface="Open Sans Light"/>
                <a:sym typeface="Open Sans Light"/>
              </a:rPr>
              <a:t> and </a:t>
            </a:r>
            <a:r>
              <a:rPr lang="en-US" sz="1800" u="sng">
                <a:solidFill>
                  <a:schemeClr val="accent1"/>
                </a:solidFill>
                <a:latin typeface="Open Sans Light"/>
                <a:ea typeface="Open Sans Light"/>
                <a:cs typeface="Open Sans Light"/>
                <a:sym typeface="Open Sans Light"/>
                <a:hlinkClick r:id="rId6">
                  <a:extLst>
                    <a:ext uri="{A12FA001-AC4F-418D-AE19-62706E023703}">
                      <ahyp:hlinkClr xmlns:ahyp="http://schemas.microsoft.com/office/drawing/2018/hyperlinkcolor" val="tx"/>
                    </a:ext>
                  </a:extLst>
                </a:hlinkClick>
              </a:rPr>
              <a:t>https://icann.org/ua</a:t>
            </a:r>
            <a:r>
              <a:rPr lang="en-US" sz="1800">
                <a:latin typeface="Open Sans Light"/>
                <a:ea typeface="Open Sans Light"/>
                <a:cs typeface="Open Sans Light"/>
                <a:sym typeface="Open Sans Light"/>
              </a:rPr>
              <a:t>.</a:t>
            </a:r>
            <a:endParaRPr sz="1800" b="0" i="0" u="none" strike="noStrike" cap="none">
              <a:solidFill>
                <a:srgbClr val="000000"/>
              </a:solidFill>
              <a:latin typeface="Open Sans Light"/>
              <a:ea typeface="Open Sans Light"/>
              <a:cs typeface="Open Sans Light"/>
              <a:sym typeface="Open Sans Light"/>
            </a:endParaRPr>
          </a:p>
          <a:p>
            <a:pPr marL="342900" marR="0" lvl="0" indent="-342900" algn="l" rtl="0">
              <a:lnSpc>
                <a:spcPct val="100000"/>
              </a:lnSpc>
              <a:spcBef>
                <a:spcPts val="400"/>
              </a:spcBef>
              <a:spcAft>
                <a:spcPts val="0"/>
              </a:spcAft>
              <a:buClr>
                <a:schemeClr val="dk1"/>
              </a:buClr>
              <a:buSzPts val="2000"/>
              <a:buFont typeface="Arial"/>
              <a:buChar char="•"/>
            </a:pPr>
            <a:r>
              <a:rPr lang="en-US" sz="1800" b="0" i="0" u="none" strike="noStrike" cap="none">
                <a:solidFill>
                  <a:srgbClr val="000000"/>
                </a:solidFill>
                <a:latin typeface="Open Sans Light"/>
                <a:ea typeface="Open Sans Light"/>
                <a:cs typeface="Open Sans Light"/>
                <a:sym typeface="Open Sans Light"/>
              </a:rPr>
              <a:t>Follow the UASG on social media and use the hashtag #Internet4All</a:t>
            </a:r>
            <a:endParaRPr/>
          </a:p>
          <a:p>
            <a:pPr marL="342900" marR="0" lvl="0" indent="-215900" algn="l" rtl="0">
              <a:lnSpc>
                <a:spcPct val="100000"/>
              </a:lnSpc>
              <a:spcBef>
                <a:spcPts val="400"/>
              </a:spcBef>
              <a:spcAft>
                <a:spcPts val="0"/>
              </a:spcAft>
              <a:buClr>
                <a:schemeClr val="dk1"/>
              </a:buClr>
              <a:buSzPts val="2000"/>
              <a:buFont typeface="Arial"/>
              <a:buNone/>
            </a:pPr>
            <a:endParaRPr sz="1800" b="0" i="0" u="none" strike="noStrike" cap="none">
              <a:solidFill>
                <a:srgbClr val="000000"/>
              </a:solidFill>
              <a:latin typeface="Open Sans Light"/>
              <a:ea typeface="Open Sans Light"/>
              <a:cs typeface="Open Sans Light"/>
              <a:sym typeface="Open Sans Light"/>
            </a:endParaRPr>
          </a:p>
        </p:txBody>
      </p:sp>
      <p:sp>
        <p:nvSpPr>
          <p:cNvPr id="280" name="Google Shape;280;p34"/>
          <p:cNvSpPr txBox="1"/>
          <p:nvPr/>
        </p:nvSpPr>
        <p:spPr>
          <a:xfrm>
            <a:off x="767254" y="5044967"/>
            <a:ext cx="7262700" cy="1241700"/>
          </a:xfrm>
          <a:prstGeom prst="rect">
            <a:avLst/>
          </a:prstGeom>
          <a:noFill/>
          <a:ln>
            <a:noFill/>
          </a:ln>
        </p:spPr>
        <p:txBody>
          <a:bodyPr spcFirstLastPara="1" wrap="square" lIns="91425" tIns="45700" rIns="91425" bIns="45700" anchor="t" anchorCtr="0">
            <a:spAutoFit/>
          </a:bodyPr>
          <a:lstStyle/>
          <a:p>
            <a:pPr marL="0" marR="0" lvl="3" indent="0" algn="l" rtl="0">
              <a:lnSpc>
                <a:spcPct val="100000"/>
              </a:lnSpc>
              <a:spcBef>
                <a:spcPts val="0"/>
              </a:spcBef>
              <a:spcAft>
                <a:spcPts val="0"/>
              </a:spcAft>
              <a:buNone/>
            </a:pPr>
            <a:r>
              <a:rPr lang="en-US" sz="1800" b="0" i="0" u="none" strike="noStrike" cap="none">
                <a:solidFill>
                  <a:srgbClr val="000000"/>
                </a:solidFill>
                <a:latin typeface="Open Sans Light"/>
                <a:ea typeface="Open Sans Light"/>
                <a:cs typeface="Open Sans Light"/>
                <a:sym typeface="Open Sans Light"/>
              </a:rPr>
              <a:t>Twitter: @UASGTech</a:t>
            </a:r>
            <a:endParaRPr sz="18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400"/>
              </a:spcBef>
              <a:spcAft>
                <a:spcPts val="0"/>
              </a:spcAft>
              <a:buNone/>
            </a:pPr>
            <a:r>
              <a:rPr lang="en-US" sz="1800" b="0" i="0" u="none" strike="noStrike" cap="none">
                <a:solidFill>
                  <a:srgbClr val="000000"/>
                </a:solidFill>
                <a:latin typeface="Open Sans Light"/>
                <a:ea typeface="Open Sans Light"/>
                <a:cs typeface="Open Sans Light"/>
                <a:sym typeface="Open Sans Light"/>
              </a:rPr>
              <a:t>LinkedIn: </a:t>
            </a:r>
            <a:r>
              <a:rPr lang="en-US" sz="1800" b="0" i="0" u="sng" strike="noStrike" cap="none">
                <a:solidFill>
                  <a:schemeClr val="hlink"/>
                </a:solidFill>
                <a:latin typeface="Open Sans Light"/>
                <a:ea typeface="Open Sans Light"/>
                <a:cs typeface="Open Sans Light"/>
                <a:sym typeface="Open Sans Light"/>
                <a:hlinkClick r:id="rId7"/>
              </a:rPr>
              <a:t>https://www.linkedin.com/company/uasgtech</a:t>
            </a:r>
            <a:r>
              <a:rPr lang="en-US" sz="1800" b="0" i="0" u="none" strike="noStrike" cap="none">
                <a:solidFill>
                  <a:srgbClr val="000000"/>
                </a:solidFill>
                <a:latin typeface="Open Sans Light"/>
                <a:ea typeface="Open Sans Light"/>
                <a:cs typeface="Open Sans Light"/>
                <a:sym typeface="Open Sans Light"/>
              </a:rPr>
              <a:t>/</a:t>
            </a:r>
            <a:endParaRPr/>
          </a:p>
          <a:p>
            <a:pPr marL="0" marR="0" lvl="0" indent="0" algn="l" rtl="0">
              <a:lnSpc>
                <a:spcPct val="100000"/>
              </a:lnSpc>
              <a:spcBef>
                <a:spcPts val="400"/>
              </a:spcBef>
              <a:spcAft>
                <a:spcPts val="0"/>
              </a:spcAft>
              <a:buNone/>
            </a:pPr>
            <a:r>
              <a:rPr lang="en-US" sz="1800" b="0" i="0" u="none" strike="noStrike" cap="none">
                <a:solidFill>
                  <a:srgbClr val="000000"/>
                </a:solidFill>
                <a:latin typeface="Open Sans Light"/>
                <a:ea typeface="Open Sans Light"/>
                <a:cs typeface="Open Sans Light"/>
                <a:sym typeface="Open Sans Light"/>
              </a:rPr>
              <a:t>Facebook: </a:t>
            </a:r>
            <a:r>
              <a:rPr lang="en-US" sz="1800" b="0" i="0" u="sng" strike="noStrike" cap="none">
                <a:solidFill>
                  <a:schemeClr val="hlink"/>
                </a:solidFill>
                <a:latin typeface="Open Sans Light"/>
                <a:ea typeface="Open Sans Light"/>
                <a:cs typeface="Open Sans Light"/>
                <a:sym typeface="Open Sans Light"/>
                <a:hlinkClick r:id="rId8"/>
              </a:rPr>
              <a:t>https://www.facebook.com/uasgtech</a:t>
            </a:r>
            <a:r>
              <a:rPr lang="en-US" sz="1800" b="0" i="0" u="none" strike="noStrike" cap="none">
                <a:solidFill>
                  <a:srgbClr val="000000"/>
                </a:solidFill>
                <a:latin typeface="Open Sans Light"/>
                <a:ea typeface="Open Sans Light"/>
                <a:cs typeface="Open Sans Light"/>
                <a:sym typeface="Open Sans Light"/>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t>IDN Generic TLDs (gTLDs)</a:t>
            </a:r>
            <a:endParaRPr sz="2800"/>
          </a:p>
        </p:txBody>
      </p:sp>
      <p:pic>
        <p:nvPicPr>
          <p:cNvPr id="90" name="Google Shape;90;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91" name="Google Shape;91;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US" sz="1800" b="0" i="0" u="none" strike="noStrike" cap="none">
                <a:solidFill>
                  <a:schemeClr val="dk1"/>
                </a:solidFill>
                <a:latin typeface="Open Sans"/>
                <a:ea typeface="Open Sans"/>
                <a:cs typeface="Open Sans"/>
                <a:sym typeface="Open Sans"/>
              </a:rPr>
              <a:t>90 IDN gTLDs are delegated.</a:t>
            </a:r>
            <a:endParaRPr sz="1800" b="0" i="0" u="none" strike="noStrike" cap="none">
              <a:solidFill>
                <a:srgbClr val="0C1F24"/>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Examples of IDNs</a:t>
            </a:r>
            <a:endParaRPr sz="2800"/>
          </a:p>
        </p:txBody>
      </p:sp>
      <p:sp>
        <p:nvSpPr>
          <p:cNvPr id="97" name="Google Shape;97;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lnSpc>
                <a:spcPct val="100000"/>
              </a:lnSpc>
              <a:spcBef>
                <a:spcPts val="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համընդհանուր-ընկալում-թեստ.հայ</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ଯୁନିଭରସାଲ-ଏକସେପ୍ଟନ୍ସ-ଟେଷ୍ଟ.ଭାରତ</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უნივერსალური-თავსობადობის-ტესტი.გე</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다국어도메인이용환경테스트.한국</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Open Sans"/>
                <a:ea typeface="Open Sans"/>
                <a:cs typeface="Open Sans"/>
                <a:sym typeface="Open Sans"/>
              </a:rPr>
              <a:t>സാർവത്രിക-സ്വീകാര്യതാ-പരിശോധന.ഭാരതം</a:t>
            </a:r>
            <a:endParaRPr sz="2000" b="0" i="0" u="none" strike="noStrike" cap="none">
              <a:solidFill>
                <a:srgbClr val="000000"/>
              </a:solidFill>
              <a:latin typeface="Open Sans"/>
              <a:ea typeface="Open Sans"/>
              <a:cs typeface="Open Sans"/>
              <a:sym typeface="Open Sans"/>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chemeClr val="dk1"/>
                </a:solidFill>
                <a:latin typeface="Open Sans"/>
                <a:ea typeface="Open Sans"/>
                <a:cs typeface="Open Sans"/>
                <a:sym typeface="Open Sans"/>
              </a:rPr>
              <a:t>تجربة-القبول-الشامل.موريتانيا </a:t>
            </a:r>
            <a:br>
              <a:rPr lang="en-US" sz="2000" b="0" i="0" u="none" strike="noStrike" cap="none">
                <a:solidFill>
                  <a:schemeClr val="dk1"/>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20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98" name="Google Shape;98;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Armenian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Oriya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Georgian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Korean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Malayalam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Arabic</a:t>
            </a:r>
            <a:br>
              <a:rPr lang="en-US" sz="2000" b="0" i="0" u="none" strike="noStrike" cap="none">
                <a:solidFill>
                  <a:srgbClr val="000000"/>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Examples of Internationalized Email</a:t>
            </a:r>
            <a:endParaRPr sz="2800"/>
          </a:p>
        </p:txBody>
      </p:sp>
      <p:sp>
        <p:nvSpPr>
          <p:cNvPr id="104" name="Google Shape;104;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lnSpc>
                <a:spcPct val="100000"/>
              </a:lnSpc>
              <a:spcBef>
                <a:spcPts val="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Էլփոստ-թեստ@համընդհանուր-ընկալում-թեստ.հայ</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电子邮件测试@普遍适用测试.我爱你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ईमेल-परीक्षण@सार्वभौमिक-स्वीकृति-परीक्षण.संगठन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تجربة-بريد-الكتروني@تجربة-القبول-الشامل.موريتانيا</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ηλεκτρονικό-μήνυμα-δοκιμή@καθολική-αποδοχή-δοκιμή.ευ  </a:t>
            </a:r>
            <a:endParaRPr sz="1400" b="0" i="0" u="none" strike="noStrike" cap="none">
              <a:solidFill>
                <a:srgbClr val="000000"/>
              </a:solidFill>
              <a:latin typeface="Arial"/>
              <a:ea typeface="Arial"/>
              <a:cs typeface="Arial"/>
              <a:sym typeface="Arial"/>
            </a:endParaRPr>
          </a:p>
          <a:p>
            <a:pPr marL="457200" marR="0" lvl="0" indent="-277813" algn="l" rtl="0">
              <a:lnSpc>
                <a:spcPct val="100000"/>
              </a:lnSpc>
              <a:spcBef>
                <a:spcPts val="2000"/>
              </a:spcBef>
              <a:spcAft>
                <a:spcPts val="0"/>
              </a:spcAft>
              <a:buClr>
                <a:srgbClr val="000000"/>
              </a:buClr>
              <a:buSzPts val="1500"/>
              <a:buFont typeface="Arial"/>
              <a:buAutoNum type="arabicPeriod"/>
            </a:pPr>
            <a:r>
              <a:rPr lang="en-US" sz="2000" b="0" i="0" u="none" strike="noStrike" cap="none">
                <a:solidFill>
                  <a:srgbClr val="000000"/>
                </a:solidFill>
                <a:latin typeface="Times New Roman"/>
                <a:ea typeface="Times New Roman"/>
                <a:cs typeface="Times New Roman"/>
                <a:sym typeface="Times New Roman"/>
              </a:rPr>
              <a:t>மின்னஞ்சல்-சோதனை@பொது-ஏற்பு-சோதனை.சிங்கப்பூர்</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000"/>
              </a:spcBef>
              <a:spcAft>
                <a:spcPts val="0"/>
              </a:spcAft>
              <a:buClr>
                <a:srgbClr val="000000"/>
              </a:buClr>
              <a:buSzPts val="2000"/>
              <a:buFont typeface="Arial"/>
              <a:buNone/>
            </a:pPr>
            <a:endParaRPr sz="2000" b="0" i="0" u="none" strike="noStrike" cap="none">
              <a:solidFill>
                <a:srgbClr val="000000"/>
              </a:solidFill>
              <a:latin typeface="Open Sans"/>
              <a:ea typeface="Open Sans"/>
              <a:cs typeface="Open Sans"/>
              <a:sym typeface="Open Sans"/>
            </a:endParaRPr>
          </a:p>
        </p:txBody>
      </p:sp>
      <p:sp>
        <p:nvSpPr>
          <p:cNvPr id="105" name="Google Shape;105;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Armenian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Chinese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Devanagari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Arabic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Greek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000"/>
              <a:buFont typeface="Arial"/>
              <a:buNone/>
            </a:pPr>
            <a:r>
              <a:rPr lang="en-US" sz="2000" b="0" i="0" u="none" strike="noStrike" cap="none">
                <a:solidFill>
                  <a:srgbClr val="000000"/>
                </a:solidFill>
                <a:latin typeface="Open Sans"/>
                <a:ea typeface="Open Sans"/>
                <a:cs typeface="Open Sans"/>
                <a:sym typeface="Open Sans"/>
              </a:rPr>
              <a:t>Tamil</a:t>
            </a:r>
            <a:br>
              <a:rPr lang="en-US" sz="2000" b="0" i="0" u="none" strike="noStrike" cap="none">
                <a:solidFill>
                  <a:srgbClr val="000000"/>
                </a:solidFill>
                <a:latin typeface="Open Sans"/>
                <a:ea typeface="Open Sans"/>
                <a:cs typeface="Open Sans"/>
                <a:sym typeface="Open Sans"/>
              </a:rPr>
            </a:b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a:p>
            <a:pPr marL="342900" marR="0" lvl="0" indent="-247650" algn="l" rtl="0">
              <a:lnSpc>
                <a:spcPct val="100000"/>
              </a:lnSpc>
              <a:spcBef>
                <a:spcPts val="2000"/>
              </a:spcBef>
              <a:spcAft>
                <a:spcPts val="0"/>
              </a:spcAft>
              <a:buClr>
                <a:srgbClr val="000000"/>
              </a:buClr>
              <a:buSzPts val="1500"/>
              <a:buFont typeface="Noto Sans Symbols"/>
              <a:buNone/>
            </a:pPr>
            <a:endParaRPr sz="20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What is Universal Acceptance (UA)?</a:t>
            </a:r>
            <a:endParaRPr sz="2800"/>
          </a:p>
        </p:txBody>
      </p:sp>
      <p:sp>
        <p:nvSpPr>
          <p:cNvPr id="111" name="Google Shape;111;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a:t>While the Domain Name System (DNS) has evolved, the checks used by many software applications to validate domain names and email addresses remain outdated.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In addition, not all online portals are primed for the opening of a user account with a related email address, leaving many people unable to navigate the Internet using their language and online identity of choice. </a:t>
            </a:r>
            <a:endParaRPr/>
          </a:p>
          <a:p>
            <a:pPr marL="274320" lvl="0" indent="-85725" algn="l" rtl="0">
              <a:lnSpc>
                <a:spcPct val="100000"/>
              </a:lnSpc>
              <a:spcBef>
                <a:spcPts val="360"/>
              </a:spcBef>
              <a:spcAft>
                <a:spcPts val="0"/>
              </a:spcAft>
              <a:buClr>
                <a:schemeClr val="accent3"/>
              </a:buClr>
              <a:buSzPts val="1530"/>
              <a:buFont typeface="Merriweather Sans"/>
              <a:buNone/>
            </a:pPr>
            <a:endParaRPr sz="1800"/>
          </a:p>
          <a:p>
            <a:pPr marL="274320" lvl="0" indent="-182880" algn="l" rtl="0">
              <a:lnSpc>
                <a:spcPct val="100000"/>
              </a:lnSpc>
              <a:spcBef>
                <a:spcPts val="360"/>
              </a:spcBef>
              <a:spcAft>
                <a:spcPts val="0"/>
              </a:spcAft>
              <a:buClr>
                <a:schemeClr val="accent3"/>
              </a:buClr>
              <a:buSzPts val="1530"/>
              <a:buFont typeface="Merriweather Sans"/>
              <a:buChar char="*"/>
            </a:pPr>
            <a:r>
              <a:rPr lang="en-US" sz="1800"/>
              <a:t>Considered a technical compliance best practice, UA solves these issues by ensuring all valid domain names and email addresses, regardless of script, language or character length, can be used equally by all Internet-enabled applications, devices, and systems.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Example of a UA Issue</a:t>
            </a:r>
            <a:endParaRPr sz="2800"/>
          </a:p>
        </p:txBody>
      </p:sp>
      <p:sp>
        <p:nvSpPr>
          <p:cNvPr id="117" name="Google Shape;117;p17"/>
          <p:cNvSpPr txBox="1"/>
          <p:nvPr/>
        </p:nvSpPr>
        <p:spPr>
          <a:xfrm>
            <a:off x="372533" y="1724984"/>
            <a:ext cx="8481183" cy="86789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800"/>
              <a:buFont typeface="Arial"/>
              <a:buNone/>
            </a:pPr>
            <a:r>
              <a:rPr lang="en-US" sz="1800" b="0" i="0" u="none" strike="noStrike" cap="none">
                <a:solidFill>
                  <a:schemeClr val="dk1"/>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 valid email is rejected by a form used on a website and is incorrectly displayed from left-to-right instead of right-to-left:</a:t>
            </a:r>
            <a:endParaRPr/>
          </a:p>
        </p:txBody>
      </p:sp>
      <p:pic>
        <p:nvPicPr>
          <p:cNvPr id="118" name="Google Shape;118;p17"/>
          <p:cNvPicPr preferRelativeResize="0"/>
          <p:nvPr/>
        </p:nvPicPr>
        <p:blipFill rotWithShape="1">
          <a:blip r:embed="rId3">
            <a:alphaModFix/>
          </a:blip>
          <a:srcRect/>
          <a:stretch/>
        </p:blipFill>
        <p:spPr>
          <a:xfrm>
            <a:off x="124286" y="2813754"/>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3200"/>
              <a:buFont typeface="Open Sans"/>
              <a:buNone/>
            </a:pPr>
            <a:r>
              <a:rPr lang="en-US" sz="2800"/>
              <a:t>Examples of Categories Affected by UA</a:t>
            </a:r>
            <a:endParaRPr sz="2800"/>
          </a:p>
        </p:txBody>
      </p:sp>
      <p:sp>
        <p:nvSpPr>
          <p:cNvPr id="124" name="Google Shape;124;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lnSpc>
                <a:spcPct val="100000"/>
              </a:lnSpc>
              <a:spcBef>
                <a:spcPts val="0"/>
              </a:spcBef>
              <a:spcAft>
                <a:spcPts val="0"/>
              </a:spcAft>
              <a:buClr>
                <a:schemeClr val="accent3"/>
              </a:buClr>
              <a:buSzPts val="1530"/>
              <a:buFont typeface="Merriweather Sans"/>
              <a:buChar char="*"/>
            </a:pPr>
            <a:r>
              <a:rPr lang="en-US" sz="1800" dirty="0"/>
              <a:t>Domain Names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that</a:t>
            </a:r>
            <a:r>
              <a:rPr lang="en-US" sz="1800" dirty="0"/>
              <a:t> may not work in applications:</a:t>
            </a:r>
            <a:endParaRPr dirty="0"/>
          </a:p>
          <a:p>
            <a:pPr marL="548640" lvl="1" indent="-182880" algn="l" rtl="0">
              <a:lnSpc>
                <a:spcPct val="100000"/>
              </a:lnSpc>
              <a:spcBef>
                <a:spcPts val="360"/>
              </a:spcBef>
              <a:spcAft>
                <a:spcPts val="0"/>
              </a:spcAft>
              <a:buSzPts val="1530"/>
              <a:buChar char="*"/>
            </a:pPr>
            <a:r>
              <a:rPr lang="en-US" sz="1800" dirty="0"/>
              <a:t>ASCII: 		</a:t>
            </a:r>
            <a:r>
              <a:rPr lang="en-US" sz="1800" dirty="0" err="1"/>
              <a:t>example.</a:t>
            </a:r>
            <a:r>
              <a:rPr lang="en-US" sz="1800" dirty="0" err="1">
                <a:solidFill>
                  <a:srgbClr val="FF0000"/>
                </a:solidFill>
              </a:rPr>
              <a:t>sky</a:t>
            </a:r>
            <a:endParaRPr sz="1800" dirty="0">
              <a:solidFill>
                <a:srgbClr val="FF0000"/>
              </a:solidFill>
            </a:endParaRPr>
          </a:p>
          <a:p>
            <a:pPr marL="548640" lvl="1" indent="-182880" algn="l" rtl="0">
              <a:lnSpc>
                <a:spcPct val="100000"/>
              </a:lnSpc>
              <a:spcBef>
                <a:spcPts val="360"/>
              </a:spcBef>
              <a:spcAft>
                <a:spcPts val="0"/>
              </a:spcAft>
              <a:buSzPts val="1530"/>
              <a:buChar char="*"/>
            </a:pPr>
            <a:r>
              <a:rPr lang="en-US" sz="1800" dirty="0"/>
              <a:t>ASCII:</a:t>
            </a:r>
            <a:r>
              <a:rPr lang="en-US" dirty="0"/>
              <a:t>		</a:t>
            </a:r>
            <a:r>
              <a:rPr lang="en-US" sz="1800" dirty="0" err="1"/>
              <a:t>example.</a:t>
            </a:r>
            <a:r>
              <a:rPr lang="en-US" sz="1800" dirty="0" err="1">
                <a:solidFill>
                  <a:srgbClr val="FF0000"/>
                </a:solidFill>
              </a:rPr>
              <a:t>engineering</a:t>
            </a:r>
            <a:endParaRPr sz="1800" dirty="0">
              <a:solidFill>
                <a:srgbClr val="FF0000"/>
              </a:solidFill>
            </a:endParaRPr>
          </a:p>
          <a:p>
            <a:pPr marL="548640" lvl="1" indent="-182880" algn="l" rtl="0">
              <a:lnSpc>
                <a:spcPct val="100000"/>
              </a:lnSpc>
              <a:spcBef>
                <a:spcPts val="480"/>
              </a:spcBef>
              <a:spcAft>
                <a:spcPts val="0"/>
              </a:spcAft>
              <a:buSzPts val="1530"/>
              <a:buChar char="*"/>
            </a:pPr>
            <a:r>
              <a:rPr lang="en-US" sz="1800" dirty="0">
                <a:solidFill>
                  <a:schemeClr val="dk1"/>
                </a:solidFill>
              </a:rPr>
              <a:t>Unicode:</a:t>
            </a:r>
            <a:r>
              <a:rPr lang="en-US" sz="1800" dirty="0">
                <a:solidFill>
                  <a:srgbClr val="FF0000"/>
                </a:solidFill>
              </a:rPr>
              <a:t>		</a:t>
            </a:r>
            <a:r>
              <a:rPr lang="en-US" sz="2400" dirty="0" err="1">
                <a:solidFill>
                  <a:srgbClr val="FF0000"/>
                </a:solidFill>
              </a:rPr>
              <a:t>คน.ไทย</a:t>
            </a:r>
            <a:endParaRPr sz="1800" dirty="0">
              <a:solidFill>
                <a:srgbClr val="FF0000"/>
              </a:solidFill>
            </a:endParaRPr>
          </a:p>
          <a:p>
            <a:pPr marL="274320" lvl="0" indent="-182880" algn="l" rtl="0">
              <a:lnSpc>
                <a:spcPct val="100000"/>
              </a:lnSpc>
              <a:spcBef>
                <a:spcPts val="360"/>
              </a:spcBef>
              <a:spcAft>
                <a:spcPts val="0"/>
              </a:spcAft>
              <a:buClr>
                <a:schemeClr val="accent3"/>
              </a:buClr>
              <a:buSzPts val="1530"/>
              <a:buFont typeface="Merriweather Sans"/>
              <a:buChar char="*"/>
            </a:pPr>
            <a:r>
              <a:rPr lang="en-US" sz="1800" dirty="0"/>
              <a:t>Internationalized email addresses (EAI)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that</a:t>
            </a:r>
            <a:r>
              <a:rPr lang="en-US" sz="1800" dirty="0"/>
              <a:t> may not work in applications: </a:t>
            </a:r>
            <a:endParaRPr dirty="0"/>
          </a:p>
          <a:p>
            <a:pPr marL="548640" lvl="1" indent="-182880" algn="l" rtl="0">
              <a:lnSpc>
                <a:spcPct val="100000"/>
              </a:lnSpc>
              <a:spcBef>
                <a:spcPts val="360"/>
              </a:spcBef>
              <a:spcAft>
                <a:spcPts val="0"/>
              </a:spcAft>
              <a:buSzPts val="1530"/>
              <a:buChar char="*"/>
            </a:pPr>
            <a:r>
              <a:rPr lang="en-US" sz="1800" dirty="0"/>
              <a:t>Unicode:	</a:t>
            </a:r>
            <a:r>
              <a:rPr lang="en-US" sz="1800" dirty="0" err="1"/>
              <a:t>marc@</a:t>
            </a:r>
            <a:r>
              <a:rPr lang="en-US" sz="1800" dirty="0" err="1">
                <a:solidFill>
                  <a:srgbClr val="FF0000"/>
                </a:solidFill>
              </a:rPr>
              <a:t>société</a:t>
            </a:r>
            <a:r>
              <a:rPr lang="en-US" sz="1800" dirty="0" err="1"/>
              <a:t>.org</a:t>
            </a:r>
            <a:endParaRPr sz="1800" dirty="0"/>
          </a:p>
          <a:p>
            <a:pPr marL="548640" lvl="1" indent="-182880" algn="l" rtl="0">
              <a:lnSpc>
                <a:spcPct val="100000"/>
              </a:lnSpc>
              <a:spcBef>
                <a:spcPts val="360"/>
              </a:spcBef>
              <a:spcAft>
                <a:spcPts val="0"/>
              </a:spcAft>
              <a:buSzPts val="1530"/>
              <a:buChar char="*"/>
            </a:pPr>
            <a:r>
              <a:rPr lang="en-US" sz="1800" dirty="0"/>
              <a:t>Unicode:	</a:t>
            </a:r>
            <a:r>
              <a:rPr lang="en-US" sz="1800" dirty="0" err="1">
                <a:solidFill>
                  <a:srgbClr val="FF0000"/>
                </a:solidFill>
              </a:rPr>
              <a:t>测试</a:t>
            </a:r>
            <a:r>
              <a:rPr lang="en-US" sz="1800" dirty="0" err="1"/>
              <a:t>@example.com</a:t>
            </a:r>
            <a:endParaRPr sz="1800" dirty="0"/>
          </a:p>
          <a:p>
            <a:pPr marL="548640" lvl="1" indent="-182880" algn="l" rtl="0">
              <a:lnSpc>
                <a:spcPct val="100000"/>
              </a:lnSpc>
              <a:spcBef>
                <a:spcPts val="360"/>
              </a:spcBef>
              <a:spcAft>
                <a:spcPts val="0"/>
              </a:spcAft>
              <a:buSzPts val="1530"/>
              <a:buChar char="*"/>
            </a:pPr>
            <a:r>
              <a:rPr lang="en-US" sz="1800" dirty="0"/>
              <a:t>Unicode:	</a:t>
            </a:r>
            <a:r>
              <a:rPr lang="en-US" sz="1800" dirty="0" err="1">
                <a:solidFill>
                  <a:srgbClr val="FF0000"/>
                </a:solidFill>
              </a:rPr>
              <a:t>ईमेल@उदाहरण.भारत</a:t>
            </a:r>
            <a:endParaRPr dirty="0"/>
          </a:p>
          <a:p>
            <a:pPr marL="548640" lvl="1" indent="-182880" algn="l" rtl="0">
              <a:lnSpc>
                <a:spcPct val="100000"/>
              </a:lnSpc>
              <a:spcBef>
                <a:spcPts val="360"/>
              </a:spcBef>
              <a:spcAft>
                <a:spcPts val="0"/>
              </a:spcAft>
              <a:buSzPts val="1530"/>
              <a:buChar char="*"/>
            </a:pPr>
            <a:r>
              <a:rPr lang="en-US" sz="1800" dirty="0"/>
              <a:t>Unicode:	</a:t>
            </a:r>
            <a:r>
              <a:rPr lang="en-US" sz="1800" dirty="0" err="1">
                <a:solidFill>
                  <a:srgbClr val="FF0000"/>
                </a:solidFill>
              </a:rPr>
              <a:t>ای-میل</a:t>
            </a:r>
            <a:r>
              <a:rPr lang="en-US" sz="1800" dirty="0">
                <a:solidFill>
                  <a:srgbClr val="FF0000"/>
                </a:solidFill>
              </a:rPr>
              <a:t>@ </a:t>
            </a:r>
            <a:r>
              <a:rPr lang="en-US" sz="1800" dirty="0" err="1">
                <a:solidFill>
                  <a:srgbClr val="FF0000"/>
                </a:solidFill>
              </a:rPr>
              <a:t>مثال.موقع</a:t>
            </a:r>
            <a:r>
              <a:rPr lang="en-US" sz="1800" dirty="0">
                <a:solidFill>
                  <a:srgbClr val="FF0000"/>
                </a:solidFill>
              </a:rPr>
              <a:t>  </a:t>
            </a:r>
            <a:r>
              <a:rPr lang="en-US" sz="1800" dirty="0">
                <a:solidFill>
                  <a:schemeClr val="dk1"/>
                </a:solidFill>
              </a:rPr>
              <a:t>(written right-to-left, RTL)</a:t>
            </a:r>
            <a:r>
              <a:rPr lang="en-US" sz="1800" dirty="0"/>
              <a:t>	</a:t>
            </a:r>
            <a:r>
              <a:rPr lang="en-US" dirty="0"/>
              <a:t>	</a:t>
            </a:r>
            <a:endParaRPr dirty="0"/>
          </a:p>
          <a:p>
            <a:pPr marL="274320" lvl="0" indent="-74930" algn="l" rtl="0">
              <a:lnSpc>
                <a:spcPct val="100000"/>
              </a:lnSpc>
              <a:spcBef>
                <a:spcPts val="400"/>
              </a:spcBef>
              <a:spcAft>
                <a:spcPts val="0"/>
              </a:spcAft>
              <a:buClr>
                <a:schemeClr val="accent3"/>
              </a:buClr>
              <a:buSzPts val="1700"/>
              <a:buFont typeface="Merriweather Sans"/>
              <a:buNone/>
            </a:pPr>
            <a:endParaRPr dirty="0"/>
          </a:p>
          <a:p>
            <a:pPr marL="0" lvl="0" indent="0" algn="l" rtl="0">
              <a:lnSpc>
                <a:spcPct val="100000"/>
              </a:lnSpc>
              <a:spcBef>
                <a:spcPts val="400"/>
              </a:spcBef>
              <a:spcAft>
                <a:spcPts val="0"/>
              </a:spcAft>
              <a:buSzPts val="1700"/>
              <a:buNone/>
            </a:pPr>
            <a:r>
              <a:rPr lang="en-US" sz="1800" b="1" dirty="0"/>
              <a:t>ASCII</a:t>
            </a:r>
            <a:r>
              <a:rPr lang="en-US" sz="1800" dirty="0"/>
              <a:t> is based on letters A-Z, a-z, digits 0-9 and hyphen.</a:t>
            </a:r>
            <a:endParaRPr sz="1800" dirty="0"/>
          </a:p>
          <a:p>
            <a:pPr marL="0" lvl="0" indent="0" algn="l" rtl="0">
              <a:lnSpc>
                <a:spcPct val="100000"/>
              </a:lnSpc>
              <a:spcBef>
                <a:spcPts val="400"/>
              </a:spcBef>
              <a:spcAft>
                <a:spcPts val="0"/>
              </a:spcAft>
              <a:buSzPts val="1700"/>
              <a:buNone/>
            </a:pPr>
            <a:r>
              <a:rPr lang="en-US" sz="1800" b="1" dirty="0"/>
              <a:t>Unicode</a:t>
            </a:r>
            <a:r>
              <a:rPr lang="en-US" sz="1800" dirty="0"/>
              <a:t> supports characters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of global</a:t>
            </a:r>
            <a:r>
              <a:rPr lang="en-US" sz="1800" dirty="0"/>
              <a:t> languages and scripts.</a:t>
            </a:r>
            <a:endParaRPr sz="1800" dirty="0"/>
          </a:p>
          <a:p>
            <a:pPr marL="1097280" lvl="3" indent="-107315" algn="l" rtl="0">
              <a:lnSpc>
                <a:spcPct val="100000"/>
              </a:lnSpc>
              <a:spcBef>
                <a:spcPts val="280"/>
              </a:spcBef>
              <a:spcAft>
                <a:spcPts val="0"/>
              </a:spcAft>
              <a:buSzPts val="1190"/>
              <a:buNone/>
            </a:pPr>
            <a:endParaRPr dirty="0"/>
          </a:p>
        </p:txBody>
      </p:sp>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2304</Words>
  <Application>Microsoft Macintosh PowerPoint</Application>
  <PresentationFormat>On-screen Show (4:3)</PresentationFormat>
  <Paragraphs>322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Merriweather Sans</vt:lpstr>
      <vt:lpstr>Times New Roman</vt:lpstr>
      <vt:lpstr>Open Sans</vt:lpstr>
      <vt:lpstr>Calibri</vt:lpstr>
      <vt:lpstr>Arial</vt:lpstr>
      <vt:lpstr>Noto Sans Symbols</vt:lpstr>
      <vt:lpstr>Open Sans Light</vt:lpstr>
      <vt:lpstr>Office Theme</vt:lpstr>
      <vt:lpstr>Academic Curriculum for Universal Acceptance (UA) of Domain Names and Email Addresses</vt:lpstr>
      <vt:lpstr>Welcome!</vt:lpstr>
      <vt:lpstr>Evolution of Domain Name and Email Systems</vt:lpstr>
      <vt:lpstr>IDN Generic TLDs (gTLDs)</vt:lpstr>
      <vt:lpstr>Examples of IDNs</vt:lpstr>
      <vt:lpstr>Examples of Internationalized Email</vt:lpstr>
      <vt:lpstr>What is Universal Acceptance (UA)?</vt:lpstr>
      <vt:lpstr>Example of a UA Issue</vt:lpstr>
      <vt:lpstr>Examples of Categories Affected by UA</vt:lpstr>
      <vt:lpstr>UA Goal and Impact</vt:lpstr>
      <vt:lpstr>Why Does UA Matter?</vt:lpstr>
      <vt:lpstr>Making Applications UA-Ready</vt:lpstr>
      <vt:lpstr>Key Objectives for Academic Curricula for UA</vt:lpstr>
      <vt:lpstr>Curricular Design Considerations </vt:lpstr>
      <vt:lpstr>Proposed Modules</vt:lpstr>
      <vt:lpstr>Module 1: Unicode Programming Fundamentals </vt:lpstr>
      <vt:lpstr>Module 2: Unicode Advanced Programming </vt:lpstr>
      <vt:lpstr>Module 3: Unicode in Data Structures and Algorithms</vt:lpstr>
      <vt:lpstr>Module 4 : Unicode in Database Management Systems</vt:lpstr>
      <vt:lpstr>Module 5: Introducing Internationalized Domain Names (IDNs)</vt:lpstr>
      <vt:lpstr>Module 6: Programming with Internationalized Domain Names (IDNs)</vt:lpstr>
      <vt:lpstr>Module 7: Advanced Topics for Internationalized Domain Names (IDNs)</vt:lpstr>
      <vt:lpstr>Module 8: Email Address Internationalization (EAI)</vt:lpstr>
      <vt:lpstr>Module 9: Programming for Email address internationalization (EAI)</vt:lpstr>
      <vt:lpstr>Module 10: Processing IDNs and EAI in Mobile Apps</vt:lpstr>
      <vt:lpstr>Module 11: IDN Security</vt:lpstr>
      <vt:lpstr>Module 12: Unicode Support in Operating Systems</vt:lpstr>
      <vt:lpstr>Coursework Impacted</vt:lpstr>
      <vt:lpstr>Resources to Support Curricular Update</vt:lpstr>
      <vt:lpstr>Engage with ICANN – Fellowship and NextGen Programs  </vt:lpstr>
      <vt:lpstr>Get Involved with 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Curriculum for Universal Acceptance (UA) of Domain Names and Email Addresses</dc:title>
  <dc:creator>Nicole Davenport</dc:creator>
  <cp:lastModifiedBy>Sarmad Hussain</cp:lastModifiedBy>
  <cp:revision>2</cp:revision>
  <dcterms:created xsi:type="dcterms:W3CDTF">2016-03-09T19:41:20Z</dcterms:created>
  <dcterms:modified xsi:type="dcterms:W3CDTF">2025-02-25T13:09:50Z</dcterms:modified>
</cp:coreProperties>
</file>