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60"/>
  </p:notesMasterIdLst>
  <p:sldIdLst>
    <p:sldId id="256" r:id="rId2"/>
    <p:sldId id="257" r:id="rId3"/>
    <p:sldId id="258" r:id="rId4"/>
    <p:sldId id="314" r:id="rId5"/>
    <p:sldId id="260" r:id="rId6"/>
    <p:sldId id="261" r:id="rId7"/>
    <p:sldId id="262" r:id="rId8"/>
    <p:sldId id="315" r:id="rId9"/>
    <p:sldId id="264" r:id="rId10"/>
    <p:sldId id="265" r:id="rId11"/>
    <p:sldId id="266" r:id="rId12"/>
    <p:sldId id="267" r:id="rId13"/>
    <p:sldId id="268" r:id="rId14"/>
    <p:sldId id="269" r:id="rId15"/>
    <p:sldId id="270" r:id="rId16"/>
    <p:sldId id="271" r:id="rId17"/>
    <p:sldId id="272" r:id="rId18"/>
    <p:sldId id="273" r:id="rId19"/>
    <p:sldId id="274" r:id="rId20"/>
    <p:sldId id="316" r:id="rId21"/>
    <p:sldId id="276" r:id="rId22"/>
    <p:sldId id="277" r:id="rId23"/>
    <p:sldId id="278" r:id="rId24"/>
    <p:sldId id="317" r:id="rId25"/>
    <p:sldId id="280" r:id="rId26"/>
    <p:sldId id="281" r:id="rId27"/>
    <p:sldId id="282" r:id="rId28"/>
    <p:sldId id="283" r:id="rId29"/>
    <p:sldId id="284" r:id="rId30"/>
    <p:sldId id="285" r:id="rId31"/>
    <p:sldId id="286" r:id="rId32"/>
    <p:sldId id="287" r:id="rId33"/>
    <p:sldId id="288" r:id="rId34"/>
    <p:sldId id="318" r:id="rId35"/>
    <p:sldId id="319" r:id="rId36"/>
    <p:sldId id="320" r:id="rId37"/>
    <p:sldId id="321"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9144000" cy="6858000" type="screen4x3"/>
  <p:notesSz cx="6858000" cy="9144000"/>
  <p:embeddedFontLst>
    <p:embeddedFont>
      <p:font typeface="Calibri" panose="020F0502020204030204" pitchFamily="34" charset="0"/>
      <p:regular r:id="rId61"/>
      <p:bold r:id="rId62"/>
      <p:italic r:id="rId63"/>
      <p:boldItalic r:id="rId64"/>
    </p:embeddedFont>
    <p:embeddedFont>
      <p:font typeface="Helvetica Neue" panose="02000503000000020004" pitchFamily="2" charset="0"/>
      <p:regular r:id="rId65"/>
      <p:bold r:id="rId66"/>
      <p:italic r:id="rId67"/>
      <p:boldItalic r:id="rId68"/>
    </p:embeddedFont>
    <p:embeddedFont>
      <p:font typeface="Lato" panose="020F0502020204030203" pitchFamily="34" charset="0"/>
      <p:regular r:id="rId69"/>
      <p:bold r:id="rId70"/>
      <p:italic r:id="rId71"/>
      <p:boldItalic r:id="rId72"/>
    </p:embeddedFont>
    <p:embeddedFont>
      <p:font typeface="Merriweather Sans" pitchFamily="2" charset="77"/>
      <p:regular r:id="rId73"/>
      <p:bold r:id="rId74"/>
      <p:italic r:id="rId75"/>
      <p:boldItalic r:id="rId76"/>
    </p:embeddedFont>
    <p:embeddedFont>
      <p:font typeface="Noto Sans Symbols" panose="020F0502020204030204" pitchFamily="34" charset="0"/>
      <p:regular r:id="rId77"/>
      <p:bold r:id="rId78"/>
      <p:italic r:id="rId79"/>
      <p:boldItalic r:id="rId80"/>
    </p:embeddedFont>
    <p:embeddedFont>
      <p:font typeface="Open Sans" panose="020B0606030504020204" pitchFamily="34" charset="0"/>
      <p:regular r:id="rId81"/>
      <p:bold r:id="rId82"/>
      <p:italic r:id="rId83"/>
      <p:boldItalic r:id="rId84"/>
    </p:embeddedFont>
    <p:embeddedFont>
      <p:font typeface="Open Sans Light" panose="020B0306030504020204" pitchFamily="34" charset="0"/>
      <p:regular r:id="rId85"/>
      <p:bold r:id="rId86"/>
      <p:italic r:id="rId87"/>
      <p:boldItalic r:id="rId8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51">
          <p15:clr>
            <a:srgbClr val="A4A3A4"/>
          </p15:clr>
        </p15:guide>
        <p15:guide id="2" pos="242">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9" roundtripDataSignature="AMtx7mh49uF3R9h6RnH+8QQ2vm9Cbjc9u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ena Rahim" initials="" lastIdx="2" clrIdx="0"/>
  <p:cmAuthor id="1" name="Sarmad Hussain" initials="" lastIdx="4" clrIdx="1"/>
  <p:cmAuthor id="2" name="Daniel Halloran"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F3BD0A-3759-4CF9-AECE-BA7904DA4B1A}">
  <a:tblStyle styleId="{EFF3BD0A-3759-4CF9-AECE-BA7904DA4B1A}"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EFE7"/>
          </a:solidFill>
        </a:fill>
      </a:tcStyle>
    </a:wholeTbl>
    <a:band1H>
      <a:tcTxStyle b="off" i="off"/>
      <a:tcStyle>
        <a:tcBdr/>
        <a:fill>
          <a:solidFill>
            <a:srgbClr val="FFDECB"/>
          </a:solidFill>
        </a:fill>
      </a:tcStyle>
    </a:band1H>
    <a:band2H>
      <a:tcTxStyle b="off" i="off"/>
      <a:tcStyle>
        <a:tcBdr/>
      </a:tcStyle>
    </a:band2H>
    <a:band1V>
      <a:tcTxStyle b="off" i="off"/>
      <a:tcStyle>
        <a:tcBdr/>
        <a:fill>
          <a:solidFill>
            <a:srgbClr val="FFDECB"/>
          </a:solidFill>
        </a:fill>
      </a:tcStyle>
    </a:band1V>
    <a:band2V>
      <a:tcTxStyle b="off" i="off"/>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79"/>
    <p:restoredTop sz="94595"/>
  </p:normalViewPr>
  <p:slideViewPr>
    <p:cSldViewPr snapToGrid="0">
      <p:cViewPr varScale="1">
        <p:scale>
          <a:sx n="102" d="100"/>
          <a:sy n="102" d="100"/>
        </p:scale>
        <p:origin x="1720" y="184"/>
      </p:cViewPr>
      <p:guideLst>
        <p:guide orient="horz" pos="851"/>
        <p:guide pos="24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3.fntdata"/><Relationship Id="rId68" Type="http://schemas.openxmlformats.org/officeDocument/2006/relationships/font" Target="fonts/font8.fntdata"/><Relationship Id="rId84" Type="http://schemas.openxmlformats.org/officeDocument/2006/relationships/font" Target="fonts/font24.fntdata"/><Relationship Id="rId89" Type="http://customschemas.google.com/relationships/presentationmetadata" Target="meta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4.fntdata"/><Relationship Id="rId79" Type="http://schemas.openxmlformats.org/officeDocument/2006/relationships/font" Target="fonts/font19.fntdata"/><Relationship Id="rId5" Type="http://schemas.openxmlformats.org/officeDocument/2006/relationships/slide" Target="slides/slide4.xml"/><Relationship Id="rId90"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font" Target="fonts/font4.fntdata"/><Relationship Id="rId69"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2.fntdata"/><Relationship Id="rId80" Type="http://schemas.openxmlformats.org/officeDocument/2006/relationships/font" Target="fonts/font20.fntdata"/><Relationship Id="rId85" Type="http://schemas.openxmlformats.org/officeDocument/2006/relationships/font" Target="fonts/font25.fntdata"/><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font" Target="fonts/font15.fntdata"/><Relationship Id="rId83" Type="http://schemas.openxmlformats.org/officeDocument/2006/relationships/font" Target="fonts/font23.fntdata"/><Relationship Id="rId88" Type="http://schemas.openxmlformats.org/officeDocument/2006/relationships/font" Target="fonts/font28.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font" Target="fonts/font18.fntdata"/><Relationship Id="rId81" Type="http://schemas.openxmlformats.org/officeDocument/2006/relationships/font" Target="fonts/font21.fntdata"/><Relationship Id="rId86" Type="http://schemas.openxmlformats.org/officeDocument/2006/relationships/font" Target="fonts/font26.fntdata"/><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6.fntdata"/><Relationship Id="rId7" Type="http://schemas.openxmlformats.org/officeDocument/2006/relationships/slide" Target="slides/slide6.xml"/><Relationship Id="rId71" Type="http://schemas.openxmlformats.org/officeDocument/2006/relationships/font" Target="fonts/font11.fntdata"/><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6.fntdata"/><Relationship Id="rId87" Type="http://schemas.openxmlformats.org/officeDocument/2006/relationships/font" Target="fonts/font27.fntdata"/><Relationship Id="rId61" Type="http://schemas.openxmlformats.org/officeDocument/2006/relationships/font" Target="fonts/font1.fntdata"/><Relationship Id="rId82" Type="http://schemas.openxmlformats.org/officeDocument/2006/relationships/font" Target="fonts/font22.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17.fntdata"/></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5763-444E-827F-9B8434F24B52}"/>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5763-444E-827F-9B8434F24B52}"/>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5763-444E-827F-9B8434F24B52}"/>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5763-444E-827F-9B8434F24B52}"/>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5763-444E-827F-9B8434F24B52}"/>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5763-444E-827F-9B8434F24B52}"/>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inEnd"/>
              <c:showLegendKey val="0"/>
              <c:showVal val="0"/>
              <c:showCatName val="1"/>
              <c:showSerName val="0"/>
              <c:showPercent val="1"/>
              <c:showBubbleSize val="0"/>
              <c:extLst>
                <c:ext xmlns:c15="http://schemas.microsoft.com/office/drawing/2012/chart" uri="{CE6537A1-D6FC-4f65-9D91-7224C49458BB}">
                  <c15:layout>
                    <c:manualLayout>
                      <c:w val="0.21828565272649622"/>
                      <c:h val="0.21127944203064256"/>
                    </c:manualLayout>
                  </c15:layout>
                </c:ext>
                <c:ext xmlns:c16="http://schemas.microsoft.com/office/drawing/2014/chart" uri="{C3380CC4-5D6E-409C-BE32-E72D297353CC}">
                  <c16:uniqueId val="{00000001-5763-444E-827F-9B8434F24B52}"/>
                </c:ext>
              </c:extLst>
            </c:dLbl>
            <c:dLbl>
              <c:idx val="4"/>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2"/>
                      </a:solidFill>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9-5763-444E-827F-9B8434F24B52}"/>
                </c:ext>
              </c:extLst>
            </c:dLbl>
            <c:dLbl>
              <c:idx val="5"/>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2"/>
                      </a:solidFill>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B-5763-444E-827F-9B8434F24B52}"/>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Sheet1!$B$21:$B$26</c:f>
              <c:strCache>
                <c:ptCount val="6"/>
                <c:pt idx="0">
                  <c:v>English</c:v>
                </c:pt>
                <c:pt idx="1">
                  <c:v>Spanish</c:v>
                </c:pt>
                <c:pt idx="2">
                  <c:v>German</c:v>
                </c:pt>
                <c:pt idx="3">
                  <c:v>Russian</c:v>
                </c:pt>
                <c:pt idx="4">
                  <c:v>Japanese</c:v>
                </c:pt>
                <c:pt idx="5">
                  <c:v>Other</c:v>
                </c:pt>
              </c:strCache>
            </c:strRef>
          </c:cat>
          <c:val>
            <c:numRef>
              <c:f>Sheet1!$C$21:$C$26</c:f>
              <c:numCache>
                <c:formatCode>General</c:formatCode>
                <c:ptCount val="6"/>
                <c:pt idx="0">
                  <c:v>52.1</c:v>
                </c:pt>
                <c:pt idx="1">
                  <c:v>5.5</c:v>
                </c:pt>
                <c:pt idx="2">
                  <c:v>4.8</c:v>
                </c:pt>
                <c:pt idx="3">
                  <c:v>4.5</c:v>
                </c:pt>
                <c:pt idx="4">
                  <c:v>4.3</c:v>
                </c:pt>
                <c:pt idx="5">
                  <c:v>28.8</c:v>
                </c:pt>
              </c:numCache>
            </c:numRef>
          </c:val>
          <c:extLst>
            <c:ext xmlns:c16="http://schemas.microsoft.com/office/drawing/2014/chart" uri="{C3380CC4-5D6E-409C-BE32-E72D297353CC}">
              <c16:uniqueId val="{0000000C-5763-444E-827F-9B8434F24B52}"/>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newgtlds.icann.org/en/program-status/statistics"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newgtldprogram.icann.org/en/application-rounds/round2/asp/handbook"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newgtldprogram.icann.org/en"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f5ee76131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g1f5ee76131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0" name="Google Shape;33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9" name="Google Shape;389;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91221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03898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65014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77310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461" name="Google Shape;461;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Let’s start with the reason we’re here today, to tell you about some interesting and exciting new opportunities that are about to happen with the launch of something called the New gTLD Program: Next Round. </a:t>
            </a:r>
            <a:endParaRPr/>
          </a:p>
        </p:txBody>
      </p:sp>
      <p:sp>
        <p:nvSpPr>
          <p:cNvPr id="473" name="Google Shape;473;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Internet started with just a handful of gTLDs. You’re probably most familiar with .com, .org, or .net.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As the Internet evolved, the number of gTLDs has increased. ICANN launched the New gTLD Program in 2012 to encourage innovation, competition, and consumer choice in the domain name industry.  By the end of March 2021, there were more than </a:t>
            </a:r>
            <a:r>
              <a:rPr lang="en-US" u="sng">
                <a:solidFill>
                  <a:srgbClr val="1155CC"/>
                </a:solidFill>
                <a:hlinkClick r:id="rId3">
                  <a:extLst>
                    <a:ext uri="{A12FA001-AC4F-418D-AE19-62706E023703}">
                      <ahyp:hlinkClr xmlns:ahyp="http://schemas.microsoft.com/office/drawing/2018/hyperlinkcolor" val="tx"/>
                    </a:ext>
                  </a:extLst>
                </a:hlinkClick>
              </a:rPr>
              <a:t>1,200 gTLDs</a:t>
            </a:r>
            <a:r>
              <a:rPr lang="en-US"/>
              <a:t>.</a:t>
            </a:r>
            <a:endParaRPr/>
          </a:p>
        </p:txBody>
      </p:sp>
      <p:sp>
        <p:nvSpPr>
          <p:cNvPr id="480" name="Google Shape;480;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 ICANN is preparing to open another round of applications for new gTLDs. But - what exactly do we mean by “applying for a new gTLD”? And why would an organization want to apply, let alone operate a gTLD?</a:t>
            </a:r>
            <a:endParaRPr/>
          </a:p>
        </p:txBody>
      </p:sp>
      <p:sp>
        <p:nvSpPr>
          <p:cNvPr id="510" name="Google Shape;510;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r>
              <a:rPr lang="en-US"/>
              <a:t>New gTLDs are intended to provide greater consumer choice and can be used in many innovative ways. For example, several brands are using a TLD for internal use to enable their employees and technical teams to set up secure spaces online.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.bank</a:t>
            </a:r>
            <a:r>
              <a:rPr lang="en-US"/>
              <a:t> enhances trust in the online banking system by serving financial industries only and offering a secured, verified, easily identifiable location online.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.nyc</a:t>
            </a:r>
            <a:r>
              <a:rPr lang="en-US"/>
              <a:t> was created to show the diversity of perspectives, people, and businesses that make New York the vibrant city that it is.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.new</a:t>
            </a:r>
            <a:r>
              <a:rPr lang="en-US"/>
              <a:t> on the other hand can only be used to create a new task, like opening a new Google doc or a new Spotify playlist.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gTLDs can represent cultures, brands, geographies, communities, special interests, and more (e.g., .community, .london, .sport).</a:t>
            </a:r>
            <a:endParaRPr/>
          </a:p>
          <a:p>
            <a:pPr marL="0" lvl="0" indent="0" algn="l" rtl="0">
              <a:lnSpc>
                <a:spcPct val="100000"/>
              </a:lnSpc>
              <a:spcBef>
                <a:spcPts val="0"/>
              </a:spcBef>
              <a:spcAft>
                <a:spcPts val="0"/>
              </a:spcAft>
              <a:buSzPts val="1400"/>
              <a:buNone/>
            </a:pPr>
            <a:endParaRPr/>
          </a:p>
        </p:txBody>
      </p:sp>
      <p:sp>
        <p:nvSpPr>
          <p:cNvPr id="517" name="Google Shape;51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rgbClr val="0B181B"/>
                </a:solidFill>
              </a:rPr>
              <a:t>For businesses, a gTLD is a branding opportunity.</a:t>
            </a:r>
            <a:r>
              <a:rPr lang="en-US" b="1">
                <a:solidFill>
                  <a:srgbClr val="0B181B"/>
                </a:solidFill>
              </a:rPr>
              <a:t> </a:t>
            </a:r>
            <a:r>
              <a:rPr lang="en-US">
                <a:solidFill>
                  <a:srgbClr val="0B181B"/>
                </a:solidFill>
              </a:rPr>
              <a:t>And the opportunities are almost limitless, allowing individual businesses, commercial organizations, or entire sectors, to develop a unique label for themselves on the Internet. </a:t>
            </a:r>
            <a:endParaRPr>
              <a:solidFill>
                <a:srgbClr val="0B181B"/>
              </a:solidFill>
            </a:endParaRPr>
          </a:p>
          <a:p>
            <a:pPr marL="0" lvl="0" indent="0" algn="l" rtl="0">
              <a:lnSpc>
                <a:spcPct val="100000"/>
              </a:lnSpc>
              <a:spcBef>
                <a:spcPts val="0"/>
              </a:spcBef>
              <a:spcAft>
                <a:spcPts val="0"/>
              </a:spcAft>
              <a:buSzPts val="1400"/>
              <a:buNone/>
            </a:pPr>
            <a:endParaRPr>
              <a:solidFill>
                <a:srgbClr val="0B181B"/>
              </a:solidFill>
            </a:endParaRPr>
          </a:p>
          <a:p>
            <a:pPr marL="0" lvl="0" indent="0" algn="l" rtl="0">
              <a:lnSpc>
                <a:spcPct val="100000"/>
              </a:lnSpc>
              <a:spcBef>
                <a:spcPts val="0"/>
              </a:spcBef>
              <a:spcAft>
                <a:spcPts val="0"/>
              </a:spcAft>
              <a:buSzPts val="1400"/>
              <a:buNone/>
            </a:pPr>
            <a:r>
              <a:rPr lang="en-US">
                <a:solidFill>
                  <a:srgbClr val="0B181B"/>
                </a:solidFill>
              </a:rPr>
              <a:t>New gTLDs will benefit people, businesses, and communities – from indigenous, religious, or linguistic communities, to companies and governments that want to address customers and constituents in local scripts, to communities that share a passion or commonality that are scattered throughout the world. These groups and entities have the opportunity to reflect their community, values, and geographic or cultural niches, via a new gTLD.</a:t>
            </a:r>
            <a:endParaRPr>
              <a:solidFill>
                <a:srgbClr val="0B181B"/>
              </a:solidFill>
            </a:endParaRPr>
          </a:p>
        </p:txBody>
      </p:sp>
      <p:sp>
        <p:nvSpPr>
          <p:cNvPr id="555" name="Google Shape;555;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50">
                <a:solidFill>
                  <a:srgbClr val="1D1C1D"/>
                </a:solidFill>
                <a:latin typeface="Arial"/>
                <a:ea typeface="Arial"/>
                <a:cs typeface="Arial"/>
                <a:sym typeface="Arial"/>
              </a:rPr>
              <a:t>In addition to having a unique “label” or name, a gTLD can offer many potential benefits:</a:t>
            </a:r>
            <a:endParaRPr sz="1150">
              <a:solidFill>
                <a:srgbClr val="1D1C1D"/>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5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Enhanced Security: An RO has the ability to implement security measures tailored to that domain, reducing the risk of cyber threats like phishing attacks.</a:t>
            </a:r>
            <a:endParaRPr sz="115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Monetization Opportunities: An RO can sell domain names under the gTLD, potentially generating revenue.</a:t>
            </a:r>
            <a:endParaRPr sz="115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Increased Credibility:  A gTLD can enhance the credibility and trustworthiness of a brand in the eyes of users.</a:t>
            </a:r>
            <a:endParaRPr sz="115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Brand Control: A gTLD gives you much more control over your brand online.</a:t>
            </a:r>
            <a:endParaRPr sz="115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Flexibility and Creativity: As an RO, you can create domain names that are more relevant and creative for your specific niche or industry.</a:t>
            </a:r>
            <a:endParaRPr sz="115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Control Over Policies: While some rules are set by ICANN Consensus Policies, an RO generally has the autonomy to set registration policies for the gTLD, including who can register domain names under your gTLD and for what purposes.</a:t>
            </a:r>
            <a:endParaRPr sz="115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Localization: having your own gTLD can allow for localized domain names that cater to specific regions or languages, improving your global reach and relevance.</a:t>
            </a:r>
            <a:endParaRPr/>
          </a:p>
        </p:txBody>
      </p:sp>
      <p:sp>
        <p:nvSpPr>
          <p:cNvPr id="669" name="Google Shape;669;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400"/>
              <a:buNone/>
            </a:pPr>
            <a:r>
              <a:rPr lang="en-US"/>
              <a:t>The process of applying to operate a registry business is much more complex than registering a domain name, which any individual or organization can do, and should not be entered into lightly. Applying for a new gTLD essentially means applying to operate an Internet registry. Let’s talk a little bit about what that entails.</a:t>
            </a:r>
            <a:endParaRPr/>
          </a:p>
          <a:p>
            <a:pPr marL="0" lvl="0" indent="0" algn="l" rtl="0">
              <a:lnSpc>
                <a:spcPct val="100000"/>
              </a:lnSpc>
              <a:spcBef>
                <a:spcPts val="1200"/>
              </a:spcBef>
              <a:spcAft>
                <a:spcPts val="1200"/>
              </a:spcAft>
              <a:buSzPts val="1400"/>
              <a:buNone/>
            </a:pPr>
            <a:endParaRPr sz="1100"/>
          </a:p>
        </p:txBody>
      </p:sp>
      <p:sp>
        <p:nvSpPr>
          <p:cNvPr id="772" name="Google Shape;772;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8" name="Google Shape;778;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As an applicant, your organization is requesting to operate a registry that represents a part of the Internet infrastructure. </a:t>
            </a:r>
            <a:endParaRPr/>
          </a:p>
          <a:p>
            <a:pPr marL="0" lvl="0" indent="0" algn="l" rtl="0">
              <a:lnSpc>
                <a:spcPct val="100000"/>
              </a:lnSpc>
              <a:spcBef>
                <a:spcPts val="0"/>
              </a:spcBef>
              <a:spcAft>
                <a:spcPts val="0"/>
              </a:spcAft>
              <a:buSzPts val="1400"/>
              <a:buNone/>
            </a:pPr>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A registry is a database of all the domains registered under a specific TLD. Registry operators (ROs) maintain the master list or registry of all those domains. ROs have contracts with registrars that enable them to sell a gTLD. ROs also add, delete, or modify domain names and make other changes as requested by registrars.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RO determines what organizations are allowed to register to use your domain and what organizations are not? </a:t>
            </a:r>
            <a:endParaRPr/>
          </a:p>
          <a:p>
            <a:pPr marL="0" lvl="0" indent="0" algn="l" rtl="0">
              <a:lnSpc>
                <a:spcPct val="100000"/>
              </a:lnSpc>
              <a:spcBef>
                <a:spcPts val="0"/>
              </a:spcBef>
              <a:spcAft>
                <a:spcPts val="0"/>
              </a:spcAft>
              <a:buSzPts val="1400"/>
              <a:buNone/>
            </a:pPr>
            <a:r>
              <a:rPr lang="en-US"/>
              <a:t>They also decide:  What is the gTLD being used for? Is it a closed community like .bank or .edu or is it open? </a:t>
            </a:r>
            <a:endParaRPr/>
          </a:p>
          <a:p>
            <a:pPr marL="0" lvl="0" indent="0" algn="l" rtl="0">
              <a:lnSpc>
                <a:spcPct val="100000"/>
              </a:lnSpc>
              <a:spcBef>
                <a:spcPts val="0"/>
              </a:spcBef>
              <a:spcAft>
                <a:spcPts val="0"/>
              </a:spcAft>
              <a:buSzPts val="1400"/>
              <a:buNone/>
            </a:pPr>
            <a:r>
              <a:rPr lang="en-US"/>
              <a:t>Is it to be used only in a specific way, like .new? Or within a specific geography?</a:t>
            </a:r>
            <a:endParaRPr/>
          </a:p>
        </p:txBody>
      </p:sp>
      <p:sp>
        <p:nvSpPr>
          <p:cNvPr id="779" name="Google Shape;779;p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1" name="Google Shape;811;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All new gTLD applicants must be able to demonstrate the operational, technical, and financial capacities necessary to operate a registry.  Some of these operational and technical capacities, like back-end services, can be outsourced to third parties called Registry Service Providers.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But applying for a new gTLD requires financial and technical resources, including staff and equipment, that are out of reach for many.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evaluation fee is expected to be 227,000 US dollars. More information is available in our fee FAQs available on the next round website. </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812" name="Google Shape;812;p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The Applicant Support Program, or ASP, makes applying for a new gTLD more attainable to entities that are interested in running a gTLD but that need financial or training resources to do so.  </a:t>
            </a:r>
            <a:endParaRPr sz="1100"/>
          </a:p>
        </p:txBody>
      </p:sp>
      <p:sp>
        <p:nvSpPr>
          <p:cNvPr id="824" name="Google Shape;824;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0" name="Google Shape;830;p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evaluation criteria for qualifying include: </a:t>
            </a:r>
            <a:endParaRPr/>
          </a:p>
          <a:p>
            <a:pPr marL="914400" lvl="1" indent="-304800" algn="l" rtl="0">
              <a:lnSpc>
                <a:spcPct val="100000"/>
              </a:lnSpc>
              <a:spcBef>
                <a:spcPts val="0"/>
              </a:spcBef>
              <a:spcAft>
                <a:spcPts val="0"/>
              </a:spcAft>
              <a:buClr>
                <a:schemeClr val="dk1"/>
              </a:buClr>
              <a:buSzPts val="1200"/>
              <a:buFont typeface="Calibri"/>
              <a:buChar char="○"/>
            </a:pPr>
            <a:r>
              <a:rPr lang="en-US"/>
              <a:t>Business Due Diligence</a:t>
            </a:r>
            <a:endParaRPr/>
          </a:p>
          <a:p>
            <a:pPr marL="914400" lvl="1" indent="-304800" algn="l" rtl="0">
              <a:lnSpc>
                <a:spcPct val="100000"/>
              </a:lnSpc>
              <a:spcBef>
                <a:spcPts val="0"/>
              </a:spcBef>
              <a:spcAft>
                <a:spcPts val="0"/>
              </a:spcAft>
              <a:buClr>
                <a:schemeClr val="dk1"/>
              </a:buClr>
              <a:buSzPts val="1200"/>
              <a:buFont typeface="Calibri"/>
              <a:buChar char="○"/>
            </a:pPr>
            <a:r>
              <a:rPr lang="en-US"/>
              <a:t>Public Responsibility Due Diligence</a:t>
            </a:r>
            <a:endParaRPr/>
          </a:p>
          <a:p>
            <a:pPr marL="914400" lvl="1" indent="-304800" algn="l" rtl="0">
              <a:lnSpc>
                <a:spcPct val="100000"/>
              </a:lnSpc>
              <a:spcBef>
                <a:spcPts val="0"/>
              </a:spcBef>
              <a:spcAft>
                <a:spcPts val="0"/>
              </a:spcAft>
              <a:buClr>
                <a:schemeClr val="dk1"/>
              </a:buClr>
              <a:buSzPts val="1200"/>
              <a:buFont typeface="Calibri"/>
              <a:buChar char="○"/>
            </a:pPr>
            <a:r>
              <a:rPr lang="en-US"/>
              <a:t>Financial Need </a:t>
            </a:r>
            <a:endParaRPr/>
          </a:p>
          <a:p>
            <a:pPr marL="914400" lvl="1" indent="-304800" algn="l" rtl="0">
              <a:lnSpc>
                <a:spcPct val="100000"/>
              </a:lnSpc>
              <a:spcBef>
                <a:spcPts val="0"/>
              </a:spcBef>
              <a:spcAft>
                <a:spcPts val="0"/>
              </a:spcAft>
              <a:buClr>
                <a:schemeClr val="dk1"/>
              </a:buClr>
              <a:buSzPts val="1200"/>
              <a:buFont typeface="Calibri"/>
              <a:buChar char="○"/>
            </a:pPr>
            <a:r>
              <a:rPr lang="en-US"/>
              <a:t>Financial Viability</a:t>
            </a:r>
            <a:endParaRPr/>
          </a:p>
          <a:p>
            <a:pPr marL="914400" lvl="1" indent="-304800" algn="l" rtl="0">
              <a:lnSpc>
                <a:spcPct val="100000"/>
              </a:lnSpc>
              <a:spcBef>
                <a:spcPts val="0"/>
              </a:spcBef>
              <a:spcAft>
                <a:spcPts val="0"/>
              </a:spcAft>
              <a:buClr>
                <a:schemeClr val="dk1"/>
              </a:buClr>
              <a:buSzPts val="1200"/>
              <a:buFont typeface="Calibri"/>
              <a:buChar char="○"/>
            </a:pPr>
            <a:r>
              <a:rPr lang="en-US"/>
              <a:t>Eligible Entity Status</a:t>
            </a:r>
            <a:endParaRPr/>
          </a:p>
          <a:p>
            <a:pPr marL="0" lvl="0" indent="0" algn="l" rtl="0">
              <a:lnSpc>
                <a:spcPct val="100000"/>
              </a:lnSpc>
              <a:spcBef>
                <a:spcPts val="0"/>
              </a:spcBef>
              <a:spcAft>
                <a:spcPts val="0"/>
              </a:spcAft>
              <a:buClr>
                <a:schemeClr val="dk1"/>
              </a:buClr>
              <a:buSzPts val="1200"/>
              <a:buFont typeface="Calibri"/>
              <a:buNone/>
            </a:pPr>
            <a:endParaRPr>
              <a:highlight>
                <a:srgbClr val="FFFF00"/>
              </a:highlight>
            </a:endParaRPr>
          </a:p>
          <a:p>
            <a:pPr marL="0" lvl="0" indent="0" algn="l" rtl="0">
              <a:lnSpc>
                <a:spcPct val="100000"/>
              </a:lnSpc>
              <a:spcBef>
                <a:spcPts val="0"/>
              </a:spcBef>
              <a:spcAft>
                <a:spcPts val="0"/>
              </a:spcAft>
              <a:buClr>
                <a:schemeClr val="dk1"/>
              </a:buClr>
              <a:buSzPts val="1400"/>
              <a:buFont typeface="Arial"/>
              <a:buNone/>
            </a:pPr>
            <a:r>
              <a:rPr lang="en-US"/>
              <a:t>A complete guide to the ASP application process is available in the </a:t>
            </a:r>
            <a:r>
              <a:rPr lang="en-US" u="sng">
                <a:solidFill>
                  <a:srgbClr val="1155CC"/>
                </a:solidFill>
                <a:hlinkClick r:id="rId3">
                  <a:extLst>
                    <a:ext uri="{A12FA001-AC4F-418D-AE19-62706E023703}">
                      <ahyp:hlinkClr xmlns:ahyp="http://schemas.microsoft.com/office/drawing/2018/hyperlinkcolor" val="tx"/>
                    </a:ext>
                  </a:extLst>
                </a:hlinkClick>
              </a:rPr>
              <a:t>ASP Handbook</a:t>
            </a:r>
            <a:r>
              <a:rPr lang="en-US"/>
              <a:t> - and we will talk more about this in a few minutes.</a:t>
            </a:r>
            <a:endParaRPr>
              <a:highlight>
                <a:srgbClr val="FFFF00"/>
              </a:highlight>
            </a:endParaRPr>
          </a:p>
        </p:txBody>
      </p:sp>
      <p:sp>
        <p:nvSpPr>
          <p:cNvPr id="831" name="Google Shape;831;p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3" name="Google Shape;853;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 apply to the Applicant Support Program, applicants must be one of these entities: </a:t>
            </a:r>
            <a:endParaRPr/>
          </a:p>
          <a:p>
            <a:pPr marL="457200" lvl="0" indent="-317500" algn="l" rtl="0">
              <a:lnSpc>
                <a:spcPct val="100000"/>
              </a:lnSpc>
              <a:spcBef>
                <a:spcPts val="0"/>
              </a:spcBef>
              <a:spcAft>
                <a:spcPts val="0"/>
              </a:spcAft>
              <a:buSzPts val="1400"/>
              <a:buChar char="●"/>
            </a:pPr>
            <a:r>
              <a:rPr lang="en-US"/>
              <a:t>a nonprofit, nongovernmental, or charitable organization; </a:t>
            </a:r>
            <a:endParaRPr/>
          </a:p>
          <a:p>
            <a:pPr marL="457200" lvl="0" indent="-317500" algn="l" rtl="0">
              <a:lnSpc>
                <a:spcPct val="100000"/>
              </a:lnSpc>
              <a:spcBef>
                <a:spcPts val="0"/>
              </a:spcBef>
              <a:spcAft>
                <a:spcPts val="0"/>
              </a:spcAft>
              <a:buSzPts val="1400"/>
              <a:buChar char="●"/>
            </a:pPr>
            <a:r>
              <a:rPr lang="en-US"/>
              <a:t>an intergovernmental organization; </a:t>
            </a:r>
            <a:endParaRPr/>
          </a:p>
          <a:p>
            <a:pPr marL="457200" lvl="0" indent="-317500" algn="l" rtl="0">
              <a:lnSpc>
                <a:spcPct val="100000"/>
              </a:lnSpc>
              <a:spcBef>
                <a:spcPts val="0"/>
              </a:spcBef>
              <a:spcAft>
                <a:spcPts val="0"/>
              </a:spcAft>
              <a:buSzPts val="1400"/>
              <a:buChar char="●"/>
            </a:pPr>
            <a:r>
              <a:rPr lang="en-US"/>
              <a:t>an indigenous or tribal peoples’ organization; </a:t>
            </a:r>
            <a:endParaRPr/>
          </a:p>
          <a:p>
            <a:pPr marL="457200" lvl="0" indent="-317500" algn="l" rtl="0">
              <a:lnSpc>
                <a:spcPct val="100000"/>
              </a:lnSpc>
              <a:spcBef>
                <a:spcPts val="0"/>
              </a:spcBef>
              <a:spcAft>
                <a:spcPts val="0"/>
              </a:spcAft>
              <a:buSzPts val="1400"/>
              <a:buChar char="●"/>
            </a:pPr>
            <a:r>
              <a:rPr lang="en-US"/>
              <a:t>or a small businesses that operates as a social enterprise or that is located in a developing economy.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Applicants need to certify to being one of the types of entities on this list and provide corresponding documentation.</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854" name="Google Shape;854;p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8" name="Google Shape;918;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For applicants that qualify for support, the program offers a range of financial and nonfinancial assistance to help applicants apply for a gTLD.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Financial assistance includes fee reductions (between 75-85% reduction) based upon available funds and the number of applicants that qualify for support. </a:t>
            </a:r>
            <a:endParaRPr/>
          </a:p>
          <a:p>
            <a:pPr marL="914400" lvl="1" indent="-304800" algn="l" rtl="0">
              <a:lnSpc>
                <a:spcPct val="100000"/>
              </a:lnSpc>
              <a:spcBef>
                <a:spcPts val="0"/>
              </a:spcBef>
              <a:spcAft>
                <a:spcPts val="0"/>
              </a:spcAft>
              <a:buClr>
                <a:schemeClr val="dk1"/>
              </a:buClr>
              <a:buSzPts val="1200"/>
              <a:buFont typeface="Calibri"/>
              <a:buChar char="○"/>
            </a:pPr>
            <a:r>
              <a:rPr lang="en-US"/>
              <a:t>75% is the minimum fee reduction for supported applicants; 85% is the maximum reduction for supported applicants. </a:t>
            </a:r>
            <a:endParaRPr/>
          </a:p>
          <a:p>
            <a:pPr marL="914400" lvl="1" indent="-304800" algn="l" rtl="0">
              <a:lnSpc>
                <a:spcPct val="100000"/>
              </a:lnSpc>
              <a:spcBef>
                <a:spcPts val="0"/>
              </a:spcBef>
              <a:spcAft>
                <a:spcPts val="0"/>
              </a:spcAft>
              <a:buClr>
                <a:schemeClr val="dk1"/>
              </a:buClr>
              <a:buSzPts val="1200"/>
              <a:buFont typeface="Calibri"/>
              <a:buChar char="○"/>
            </a:pPr>
            <a:r>
              <a:rPr lang="en-US"/>
              <a:t>It’s important to note there that fee reductions will apply to only one gTLD application per supported applicant.</a:t>
            </a:r>
            <a:endParaRPr/>
          </a:p>
          <a:p>
            <a:pPr marL="914400" lvl="1" indent="-304800" algn="l" rtl="0">
              <a:lnSpc>
                <a:spcPct val="100000"/>
              </a:lnSpc>
              <a:spcBef>
                <a:spcPts val="0"/>
              </a:spcBef>
              <a:spcAft>
                <a:spcPts val="0"/>
              </a:spcAft>
              <a:buSzPts val="1200"/>
              <a:buFont typeface="Calibri"/>
              <a:buChar char="○"/>
            </a:pPr>
            <a:r>
              <a:rPr lang="en-US">
                <a:solidFill>
                  <a:srgbClr val="000000"/>
                </a:solidFill>
              </a:rPr>
              <a:t>Qualified ASP applicants that participate in contention resolution procedures in the new gTLD program will also be eligible to receive a bid credit.</a:t>
            </a:r>
            <a:endParaRPr>
              <a:solidFill>
                <a:srgbClr val="000000"/>
              </a:solidFil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Non-financial assistance includes access to training materials and resources, applicant counselors who can help support your application, and volunteer professional services.</a:t>
            </a:r>
            <a:endParaRPr/>
          </a:p>
        </p:txBody>
      </p:sp>
      <p:sp>
        <p:nvSpPr>
          <p:cNvPr id="919" name="Google Shape;919;p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It’s important to note that all applicants interested in applying for a new gTLDs must submit an application to the new gTLD Program. The New gTLD Program application submission will begin in early 2026. Applicants that apply for but do not qualify for support are still able to submit a gTLD application and pay the full fees. Applicants will need to meet the requirements for the gTLD program evaluation in order to be successful in their gTLD application. More information about the New gTLD Program is available on the website: </a:t>
            </a:r>
            <a:r>
              <a:rPr lang="en-US" u="sng">
                <a:solidFill>
                  <a:schemeClr val="hlink"/>
                </a:solidFill>
                <a:hlinkClick r:id="rId3"/>
              </a:rPr>
              <a:t>https://newgtldprogram.icann.org/en</a:t>
            </a:r>
            <a:r>
              <a:rPr lang="en-US"/>
              <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952" name="Google Shape;952;p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4" name="Google Shape;964;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latin typeface="Arial"/>
                <a:ea typeface="Arial"/>
                <a:cs typeface="Arial"/>
                <a:sym typeface="Arial"/>
              </a:rPr>
              <a:t>Here are some of the important dates you may want to make note of. The Applicant Support Program will open to receive applications on 19 November this year. The final version of the new gTLD Program Applicant Guidebook is estimated to be ready in December 2025. The new gTLD program is expected to open to receive applications in April 2026. </a:t>
            </a:r>
            <a:endParaRPr>
              <a:latin typeface="Arial"/>
              <a:ea typeface="Arial"/>
              <a:cs typeface="Arial"/>
              <a:sym typeface="Arial"/>
            </a:endParaRPr>
          </a:p>
        </p:txBody>
      </p:sp>
      <p:sp>
        <p:nvSpPr>
          <p:cNvPr id="965" name="Google Shape;965;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p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3" name="Google Shape;993;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3" name="Google Shape;1003;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4" name="Google Shape;1014;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0" name="Google Shape;1020;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Long">
  <p:cSld name="Title: Long">
    <p:bg>
      <p:bgPr>
        <a:solidFill>
          <a:schemeClr val="accent1"/>
        </a:solidFill>
        <a:effectLst/>
      </p:bgPr>
    </p:bg>
    <p:spTree>
      <p:nvGrpSpPr>
        <p:cNvPr id="1" name="Shape 10"/>
        <p:cNvGrpSpPr/>
        <p:nvPr/>
      </p:nvGrpSpPr>
      <p:grpSpPr>
        <a:xfrm>
          <a:off x="0" y="0"/>
          <a:ext cx="0" cy="0"/>
          <a:chOff x="0" y="0"/>
          <a:chExt cx="0" cy="0"/>
        </a:xfrm>
      </p:grpSpPr>
      <p:sp>
        <p:nvSpPr>
          <p:cNvPr id="11" name="Google Shape;11;p45"/>
          <p:cNvSpPr txBox="1">
            <a:spLocks noGrp="1"/>
          </p:cNvSpPr>
          <p:nvPr>
            <p:ph type="title"/>
          </p:nvPr>
        </p:nvSpPr>
        <p:spPr>
          <a:xfrm>
            <a:off x="473077" y="4191337"/>
            <a:ext cx="8137524" cy="11547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262626"/>
              </a:buClr>
              <a:buSzPts val="3200"/>
              <a:buFont typeface="Open Sans"/>
              <a:buNone/>
              <a:defRPr sz="3200" b="0" i="0" u="none" strike="noStrike" cap="none">
                <a:solidFill>
                  <a:srgbClr val="262626"/>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 name="Google Shape;12;p45" descr="ua-deck_title-art.png"/>
          <p:cNvPicPr preferRelativeResize="0"/>
          <p:nvPr/>
        </p:nvPicPr>
        <p:blipFill rotWithShape="1">
          <a:blip r:embed="rId2">
            <a:alphaModFix/>
          </a:blip>
          <a:srcRect r="36899"/>
          <a:stretch/>
        </p:blipFill>
        <p:spPr>
          <a:xfrm>
            <a:off x="0" y="-1"/>
            <a:ext cx="9144000" cy="3758159"/>
          </a:xfrm>
          <a:prstGeom prst="rect">
            <a:avLst/>
          </a:prstGeom>
          <a:noFill/>
          <a:ln>
            <a:noFill/>
          </a:ln>
        </p:spPr>
      </p:pic>
      <p:sp>
        <p:nvSpPr>
          <p:cNvPr id="13" name="Google Shape;13;p45"/>
          <p:cNvSpPr txBox="1"/>
          <p:nvPr/>
        </p:nvSpPr>
        <p:spPr>
          <a:xfrm>
            <a:off x="7318073" y="6465474"/>
            <a:ext cx="1692519" cy="200055"/>
          </a:xfrm>
          <a:prstGeom prst="rect">
            <a:avLst/>
          </a:prstGeom>
          <a:noFill/>
          <a:ln>
            <a:noFill/>
          </a:ln>
        </p:spPr>
        <p:txBody>
          <a:bodyPr spcFirstLastPara="1" wrap="square" lIns="91425" tIns="0" rIns="0" bIns="0" anchor="ctr" anchorCtr="0">
            <a:spAutoFit/>
          </a:bodyPr>
          <a:lstStyle/>
          <a:p>
            <a:pPr marL="0" marR="0" lvl="0" indent="0" algn="l" rtl="0">
              <a:lnSpc>
                <a:spcPct val="110000"/>
              </a:lnSpc>
              <a:spcBef>
                <a:spcPts val="0"/>
              </a:spcBef>
              <a:spcAft>
                <a:spcPts val="0"/>
              </a:spcAft>
              <a:buClr>
                <a:srgbClr val="000000"/>
              </a:buClr>
              <a:buSzPts val="1200"/>
              <a:buFont typeface="Arial"/>
              <a:buNone/>
            </a:pPr>
            <a:r>
              <a:rPr lang="en-US" sz="1200" b="0" i="0" u="none" strike="noStrike" cap="none">
                <a:solidFill>
                  <a:schemeClr val="dk2"/>
                </a:solidFill>
                <a:latin typeface="Open Sans Light"/>
                <a:ea typeface="Open Sans Light"/>
                <a:cs typeface="Open Sans Light"/>
                <a:sym typeface="Open Sans Light"/>
              </a:rPr>
              <a:t>Universal Acceptance</a:t>
            </a:r>
            <a:endParaRPr sz="1200" b="0" i="0" u="none" strike="noStrike" cap="none">
              <a:solidFill>
                <a:schemeClr val="dk2"/>
              </a:solidFill>
              <a:latin typeface="Open Sans Light"/>
              <a:ea typeface="Open Sans Light"/>
              <a:cs typeface="Open Sans Light"/>
              <a:sym typeface="Open Sans Light"/>
            </a:endParaRPr>
          </a:p>
        </p:txBody>
      </p:sp>
      <p:pic>
        <p:nvPicPr>
          <p:cNvPr id="14" name="Google Shape;14;p45" descr="ua-logo_wht.png"/>
          <p:cNvPicPr preferRelativeResize="0"/>
          <p:nvPr/>
        </p:nvPicPr>
        <p:blipFill rotWithShape="1">
          <a:blip r:embed="rId3">
            <a:alphaModFix amt="50000"/>
          </a:blip>
          <a:srcRect/>
          <a:stretch/>
        </p:blipFill>
        <p:spPr>
          <a:xfrm>
            <a:off x="7416496" y="5918780"/>
            <a:ext cx="1467358" cy="46634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raphic / Chart">
  <p:cSld name="Graphic / Chart">
    <p:spTree>
      <p:nvGrpSpPr>
        <p:cNvPr id="1" name="Shape 77"/>
        <p:cNvGrpSpPr/>
        <p:nvPr/>
      </p:nvGrpSpPr>
      <p:grpSpPr>
        <a:xfrm>
          <a:off x="0" y="0"/>
          <a:ext cx="0" cy="0"/>
          <a:chOff x="0" y="0"/>
          <a:chExt cx="0" cy="0"/>
        </a:xfrm>
      </p:grpSpPr>
      <p:sp>
        <p:nvSpPr>
          <p:cNvPr id="78" name="Google Shape;78;p52"/>
          <p:cNvSpPr txBox="1">
            <a:spLocks noGrp="1"/>
          </p:cNvSpPr>
          <p:nvPr>
            <p:ph type="title"/>
          </p:nvPr>
        </p:nvSpPr>
        <p:spPr>
          <a:xfrm>
            <a:off x="320040" y="275167"/>
            <a:ext cx="8445730" cy="1143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9" name="Google Shape;79;p52"/>
          <p:cNvSpPr/>
          <p:nvPr/>
        </p:nvSpPr>
        <p:spPr>
          <a:xfrm>
            <a:off x="8910474" y="6646725"/>
            <a:ext cx="153888"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pic>
        <p:nvPicPr>
          <p:cNvPr id="80" name="Google Shape;80;p52"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81" name="Google Shape;81;p52"/>
          <p:cNvSpPr/>
          <p:nvPr/>
        </p:nvSpPr>
        <p:spPr>
          <a:xfrm>
            <a:off x="8821590" y="6574536"/>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82" name="Google Shape;82;p52"/>
          <p:cNvSpPr/>
          <p:nvPr/>
        </p:nvSpPr>
        <p:spPr>
          <a:xfrm>
            <a:off x="8904389" y="6694020"/>
            <a:ext cx="153888"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83"/>
        <p:cNvGrpSpPr/>
        <p:nvPr/>
      </p:nvGrpSpPr>
      <p:grpSpPr>
        <a:xfrm>
          <a:off x="0" y="0"/>
          <a:ext cx="0" cy="0"/>
          <a:chOff x="0" y="0"/>
          <a:chExt cx="0" cy="0"/>
        </a:xfrm>
      </p:grpSpPr>
      <p:sp>
        <p:nvSpPr>
          <p:cNvPr id="84" name="Google Shape;84;p53"/>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p53"/>
          <p:cNvSpPr txBox="1">
            <a:spLocks noGrp="1"/>
          </p:cNvSpPr>
          <p:nvPr>
            <p:ph type="body" idx="1"/>
          </p:nvPr>
        </p:nvSpPr>
        <p:spPr>
          <a:xfrm>
            <a:off x="0" y="1328928"/>
            <a:ext cx="5486400" cy="451104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accent2"/>
              </a:buClr>
              <a:buSzPts val="1700"/>
              <a:buFont typeface="Merriweather Sans"/>
              <a:buNone/>
              <a:defRPr sz="2000" b="0" i="0" u="none" strike="noStrike" cap="none">
                <a:solidFill>
                  <a:schemeClr val="dk1"/>
                </a:solidFill>
                <a:latin typeface="Open Sans Light"/>
                <a:ea typeface="Open Sans Light"/>
                <a:cs typeface="Open Sans Light"/>
                <a:sym typeface="Open Sans Light"/>
              </a:defRPr>
            </a:lvl1pPr>
            <a:lvl2pPr marL="914400" marR="0" lvl="1" indent="-325755" algn="l" rtl="0">
              <a:lnSpc>
                <a:spcPct val="100000"/>
              </a:lnSpc>
              <a:spcBef>
                <a:spcPts val="360"/>
              </a:spcBef>
              <a:spcAft>
                <a:spcPts val="0"/>
              </a:spcAft>
              <a:buClr>
                <a:schemeClr val="accent2"/>
              </a:buClr>
              <a:buSzPts val="1530"/>
              <a:buFont typeface="Merriweather Sans"/>
              <a:buChar char="*"/>
              <a:defRPr sz="1800" b="0" i="0" u="none" strike="noStrike" cap="none">
                <a:solidFill>
                  <a:schemeClr val="dk1"/>
                </a:solidFill>
                <a:latin typeface="Open Sans Light"/>
                <a:ea typeface="Open Sans Light"/>
                <a:cs typeface="Open Sans Light"/>
                <a:sym typeface="Open Sans Light"/>
              </a:defRPr>
            </a:lvl2pPr>
            <a:lvl3pPr marL="1371600" marR="0" lvl="2" indent="-314960" algn="l" rtl="0">
              <a:lnSpc>
                <a:spcPct val="100000"/>
              </a:lnSpc>
              <a:spcBef>
                <a:spcPts val="320"/>
              </a:spcBef>
              <a:spcAft>
                <a:spcPts val="0"/>
              </a:spcAft>
              <a:buClr>
                <a:schemeClr val="accent2"/>
              </a:buClr>
              <a:buSzPts val="1360"/>
              <a:buFont typeface="Merriweather Sans"/>
              <a:buChar char="*"/>
              <a:defRPr sz="1600" b="0" i="0" u="none" strike="noStrike" cap="none">
                <a:solidFill>
                  <a:schemeClr val="dk1"/>
                </a:solidFill>
                <a:latin typeface="Open Sans Light"/>
                <a:ea typeface="Open Sans Light"/>
                <a:cs typeface="Open Sans Light"/>
                <a:sym typeface="Open Sans Light"/>
              </a:defRPr>
            </a:lvl3pPr>
            <a:lvl4pPr marL="1828800" marR="0" lvl="3" indent="-304164" algn="l" rtl="0">
              <a:lnSpc>
                <a:spcPct val="100000"/>
              </a:lnSpc>
              <a:spcBef>
                <a:spcPts val="280"/>
              </a:spcBef>
              <a:spcAft>
                <a:spcPts val="0"/>
              </a:spcAft>
              <a:buClr>
                <a:schemeClr val="accent2"/>
              </a:buClr>
              <a:buSzPts val="1190"/>
              <a:buFont typeface="Merriweather Sans"/>
              <a:buChar char="*"/>
              <a:defRPr sz="1400" b="0" i="0" u="none" strike="noStrike" cap="none">
                <a:solidFill>
                  <a:schemeClr val="dk1"/>
                </a:solidFill>
                <a:latin typeface="Open Sans Light"/>
                <a:ea typeface="Open Sans Light"/>
                <a:cs typeface="Open Sans Light"/>
                <a:sym typeface="Open Sans Light"/>
              </a:defRPr>
            </a:lvl4pPr>
            <a:lvl5pPr marL="2286000" marR="0" lvl="4" indent="-304164" algn="l" rtl="0">
              <a:lnSpc>
                <a:spcPct val="100000"/>
              </a:lnSpc>
              <a:spcBef>
                <a:spcPts val="280"/>
              </a:spcBef>
              <a:spcAft>
                <a:spcPts val="0"/>
              </a:spcAft>
              <a:buClr>
                <a:schemeClr val="accent2"/>
              </a:buClr>
              <a:buSzPts val="1190"/>
              <a:buFont typeface="Merriweather Sans"/>
              <a:buChar char="*"/>
              <a:defRPr sz="1400" b="0" i="0" u="none" strike="noStrike" cap="none">
                <a:solidFill>
                  <a:schemeClr val="dk1"/>
                </a:solidFill>
                <a:latin typeface="Open Sans Light"/>
                <a:ea typeface="Open Sans Light"/>
                <a:cs typeface="Open Sans Light"/>
                <a:sym typeface="Open Sans Light"/>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86" name="Google Shape;86;p53"/>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87" name="Google Shape;87;p53"/>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pic>
        <p:nvPicPr>
          <p:cNvPr id="88" name="Google Shape;88;p53"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89" name="Google Shape;89;p53"/>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90" name="Google Shape;90;p53"/>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
        <p:nvSpPr>
          <p:cNvPr id="91" name="Google Shape;91;p53"/>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92" name="Google Shape;92;p53"/>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Bullets">
  <p:cSld name="Text: Bullets">
    <p:spTree>
      <p:nvGrpSpPr>
        <p:cNvPr id="1" name="Shape 15"/>
        <p:cNvGrpSpPr/>
        <p:nvPr/>
      </p:nvGrpSpPr>
      <p:grpSpPr>
        <a:xfrm>
          <a:off x="0" y="0"/>
          <a:ext cx="0" cy="0"/>
          <a:chOff x="0" y="0"/>
          <a:chExt cx="0" cy="0"/>
        </a:xfrm>
      </p:grpSpPr>
      <p:sp>
        <p:nvSpPr>
          <p:cNvPr id="16" name="Google Shape;16;p4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3200"/>
              <a:buFont typeface="Open Sans"/>
              <a:buNone/>
              <a:defRPr sz="3200" b="0" i="0" u="none" strike="noStrike" cap="none">
                <a:solidFill>
                  <a:srgbClr val="000000"/>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46"/>
          <p:cNvSpPr txBox="1">
            <a:spLocks noGrp="1"/>
          </p:cNvSpPr>
          <p:nvPr>
            <p:ph type="body" idx="1"/>
          </p:nvPr>
        </p:nvSpPr>
        <p:spPr>
          <a:xfrm>
            <a:off x="320675" y="1852083"/>
            <a:ext cx="8450746" cy="4297680"/>
          </a:xfrm>
          <a:prstGeom prst="rect">
            <a:avLst/>
          </a:prstGeom>
          <a:noFill/>
          <a:ln>
            <a:noFill/>
          </a:ln>
        </p:spPr>
        <p:txBody>
          <a:bodyPr spcFirstLastPara="1" wrap="square" lIns="91425" tIns="45700" rIns="91425" bIns="45700" anchor="t" anchorCtr="0">
            <a:noAutofit/>
          </a:bodyPr>
          <a:lstStyle>
            <a:lvl1pPr marL="457200" marR="0" lvl="0" indent="-336550" algn="l" rtl="0">
              <a:lnSpc>
                <a:spcPct val="100000"/>
              </a:lnSpc>
              <a:spcBef>
                <a:spcPts val="400"/>
              </a:spcBef>
              <a:spcAft>
                <a:spcPts val="0"/>
              </a:spcAft>
              <a:buClr>
                <a:schemeClr val="accent3"/>
              </a:buClr>
              <a:buSzPts val="1700"/>
              <a:buFont typeface="Merriweather Sans"/>
              <a:buChar char="*"/>
              <a:defRPr sz="2000" b="0" i="0" u="none" strike="noStrike" cap="none">
                <a:solidFill>
                  <a:srgbClr val="000000"/>
                </a:solidFill>
                <a:latin typeface="Open Sans Light"/>
                <a:ea typeface="Open Sans Light"/>
                <a:cs typeface="Open Sans Light"/>
                <a:sym typeface="Open Sans Light"/>
              </a:defRPr>
            </a:lvl1pPr>
            <a:lvl2pPr marL="914400" marR="0" lvl="1" indent="-325755" algn="l" rtl="0">
              <a:lnSpc>
                <a:spcPct val="100000"/>
              </a:lnSpc>
              <a:spcBef>
                <a:spcPts val="360"/>
              </a:spcBef>
              <a:spcAft>
                <a:spcPts val="0"/>
              </a:spcAft>
              <a:buClr>
                <a:schemeClr val="accent3"/>
              </a:buClr>
              <a:buSzPts val="1530"/>
              <a:buFont typeface="Merriweather Sans"/>
              <a:buChar char="*"/>
              <a:defRPr sz="1800" b="0" i="0" u="none" strike="noStrike" cap="none">
                <a:solidFill>
                  <a:srgbClr val="000000"/>
                </a:solidFill>
                <a:latin typeface="Open Sans Light"/>
                <a:ea typeface="Open Sans Light"/>
                <a:cs typeface="Open Sans Light"/>
                <a:sym typeface="Open Sans Light"/>
              </a:defRPr>
            </a:lvl2pPr>
            <a:lvl3pPr marL="1371600" marR="0" lvl="2" indent="-314960" algn="l" rtl="0">
              <a:lnSpc>
                <a:spcPct val="100000"/>
              </a:lnSpc>
              <a:spcBef>
                <a:spcPts val="320"/>
              </a:spcBef>
              <a:spcAft>
                <a:spcPts val="0"/>
              </a:spcAft>
              <a:buClr>
                <a:schemeClr val="accent3"/>
              </a:buClr>
              <a:buSzPts val="1360"/>
              <a:buFont typeface="Merriweather Sans"/>
              <a:buChar char="*"/>
              <a:defRPr sz="1600" b="0" i="0" u="none" strike="noStrike" cap="none">
                <a:solidFill>
                  <a:srgbClr val="000000"/>
                </a:solidFill>
                <a:latin typeface="Open Sans Light"/>
                <a:ea typeface="Open Sans Light"/>
                <a:cs typeface="Open Sans Light"/>
                <a:sym typeface="Open Sans Light"/>
              </a:defRPr>
            </a:lvl3pPr>
            <a:lvl4pPr marL="1828800" marR="0" lvl="3" indent="-304164" algn="l" rtl="0">
              <a:lnSpc>
                <a:spcPct val="100000"/>
              </a:lnSpc>
              <a:spcBef>
                <a:spcPts val="280"/>
              </a:spcBef>
              <a:spcAft>
                <a:spcPts val="0"/>
              </a:spcAft>
              <a:buClr>
                <a:schemeClr val="accent3"/>
              </a:buClr>
              <a:buSzPts val="1190"/>
              <a:buFont typeface="Merriweather Sans"/>
              <a:buChar char="*"/>
              <a:defRPr sz="1400" b="0" i="0" u="none" strike="noStrike" cap="none">
                <a:solidFill>
                  <a:srgbClr val="000000"/>
                </a:solidFill>
                <a:latin typeface="Open Sans Light"/>
                <a:ea typeface="Open Sans Light"/>
                <a:cs typeface="Open Sans Light"/>
                <a:sym typeface="Open Sans Light"/>
              </a:defRPr>
            </a:lvl4pPr>
            <a:lvl5pPr marL="2286000" marR="0" lvl="4" indent="-304164" algn="l" rtl="0">
              <a:lnSpc>
                <a:spcPct val="100000"/>
              </a:lnSpc>
              <a:spcBef>
                <a:spcPts val="280"/>
              </a:spcBef>
              <a:spcAft>
                <a:spcPts val="0"/>
              </a:spcAft>
              <a:buClr>
                <a:schemeClr val="accent3"/>
              </a:buClr>
              <a:buSzPts val="1190"/>
              <a:buFont typeface="Merriweather Sans"/>
              <a:buChar char="*"/>
              <a:defRPr sz="1400" b="0" i="0" u="none" strike="noStrike" cap="none">
                <a:solidFill>
                  <a:srgbClr val="000000"/>
                </a:solidFill>
                <a:latin typeface="Open Sans Light"/>
                <a:ea typeface="Open Sans Light"/>
                <a:cs typeface="Open Sans Light"/>
                <a:sym typeface="Open Sans Light"/>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pic>
        <p:nvPicPr>
          <p:cNvPr id="18" name="Google Shape;18;p46" descr="ua-logo_wht.png"/>
          <p:cNvPicPr preferRelativeResize="0"/>
          <p:nvPr/>
        </p:nvPicPr>
        <p:blipFill rotWithShape="1">
          <a:blip r:embed="rId2">
            <a:alphaModFix amt="40000"/>
          </a:blip>
          <a:srcRect/>
          <a:stretch/>
        </p:blipFill>
        <p:spPr>
          <a:xfrm>
            <a:off x="163565" y="4903789"/>
            <a:ext cx="661750" cy="210312"/>
          </a:xfrm>
          <a:prstGeom prst="rect">
            <a:avLst/>
          </a:prstGeom>
          <a:noFill/>
          <a:ln>
            <a:noFill/>
          </a:ln>
        </p:spPr>
      </p:pic>
      <p:sp>
        <p:nvSpPr>
          <p:cNvPr id="19" name="Google Shape;19;p46"/>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0" name="Google Shape;20;p46"/>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pic>
        <p:nvPicPr>
          <p:cNvPr id="21" name="Google Shape;21;p46"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22" name="Google Shape;22;p46"/>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3" name="Google Shape;23;p46"/>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
        <p:nvSpPr>
          <p:cNvPr id="24" name="Google Shape;24;p46"/>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5" name="Google Shape;25;p46"/>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tylized">
  <p:cSld name="Text: Stylized">
    <p:spTree>
      <p:nvGrpSpPr>
        <p:cNvPr id="1" name="Shape 26"/>
        <p:cNvGrpSpPr/>
        <p:nvPr/>
      </p:nvGrpSpPr>
      <p:grpSpPr>
        <a:xfrm>
          <a:off x="0" y="0"/>
          <a:ext cx="0" cy="0"/>
          <a:chOff x="0" y="0"/>
          <a:chExt cx="0" cy="0"/>
        </a:xfrm>
      </p:grpSpPr>
      <p:sp>
        <p:nvSpPr>
          <p:cNvPr id="27" name="Google Shape;27;p47"/>
          <p:cNvSpPr/>
          <p:nvPr/>
        </p:nvSpPr>
        <p:spPr>
          <a:xfrm>
            <a:off x="1" y="2839082"/>
            <a:ext cx="9143999" cy="4026665"/>
          </a:xfrm>
          <a:custGeom>
            <a:avLst/>
            <a:gdLst/>
            <a:ahLst/>
            <a:cxnLst/>
            <a:rect l="l" t="t" r="r" b="b"/>
            <a:pathLst>
              <a:path w="9198524" h="5515904" extrusionOk="0">
                <a:moveTo>
                  <a:pt x="0" y="0"/>
                </a:moveTo>
                <a:lnTo>
                  <a:pt x="9198524" y="3014506"/>
                </a:lnTo>
                <a:lnTo>
                  <a:pt x="9198524" y="5477421"/>
                </a:lnTo>
                <a:lnTo>
                  <a:pt x="0" y="5515904"/>
                </a:lnTo>
                <a:cubicBezTo>
                  <a:pt x="4276" y="3685821"/>
                  <a:pt x="8553" y="1855738"/>
                  <a:pt x="0" y="0"/>
                </a:cubicBezTo>
                <a:close/>
              </a:path>
            </a:pathLst>
          </a:custGeom>
          <a:solidFill>
            <a:schemeClr val="accent1">
              <a:alpha val="1450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8" name="Google Shape;28;p47"/>
          <p:cNvSpPr/>
          <p:nvPr/>
        </p:nvSpPr>
        <p:spPr>
          <a:xfrm>
            <a:off x="2607418" y="3934867"/>
            <a:ext cx="6536582" cy="2923133"/>
          </a:xfrm>
          <a:custGeom>
            <a:avLst/>
            <a:gdLst/>
            <a:ahLst/>
            <a:cxnLst/>
            <a:rect l="l" t="t" r="r" b="b"/>
            <a:pathLst>
              <a:path w="6029715" h="6875638" extrusionOk="0">
                <a:moveTo>
                  <a:pt x="6029715" y="0"/>
                </a:moveTo>
                <a:lnTo>
                  <a:pt x="6029715" y="6875638"/>
                </a:lnTo>
                <a:lnTo>
                  <a:pt x="0" y="6875638"/>
                </a:lnTo>
                <a:lnTo>
                  <a:pt x="6029715" y="0"/>
                </a:lnTo>
                <a:close/>
              </a:path>
            </a:pathLst>
          </a:custGeom>
          <a:solidFill>
            <a:schemeClr val="accent1">
              <a:alpha val="1450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9" name="Google Shape;29;p47"/>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47"/>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31" name="Google Shape;31;p47"/>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pic>
        <p:nvPicPr>
          <p:cNvPr id="32" name="Google Shape;32;p47"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33" name="Google Shape;33;p47"/>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34" name="Google Shape;34;p47"/>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
        <p:nvSpPr>
          <p:cNvPr id="35" name="Google Shape;35;p47"/>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36" name="Google Shape;36;p47"/>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Plain">
  <p:cSld name="Text: Plain">
    <p:spTree>
      <p:nvGrpSpPr>
        <p:cNvPr id="1" name="Shape 37"/>
        <p:cNvGrpSpPr/>
        <p:nvPr/>
      </p:nvGrpSpPr>
      <p:grpSpPr>
        <a:xfrm>
          <a:off x="0" y="0"/>
          <a:ext cx="0" cy="0"/>
          <a:chOff x="0" y="0"/>
          <a:chExt cx="0" cy="0"/>
        </a:xfrm>
      </p:grpSpPr>
      <p:sp>
        <p:nvSpPr>
          <p:cNvPr id="38" name="Google Shape;38;p4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 name="Google Shape;39;p48"/>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40" name="Google Shape;40;p48"/>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pic>
        <p:nvPicPr>
          <p:cNvPr id="41" name="Google Shape;41;p48"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42" name="Google Shape;42;p48"/>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43" name="Google Shape;43;p48"/>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
        <p:nvSpPr>
          <p:cNvPr id="44" name="Google Shape;44;p48"/>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45" name="Google Shape;45;p48"/>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bg>
      <p:bgPr>
        <a:solidFill>
          <a:srgbClr val="002A49"/>
        </a:solidFill>
        <a:effectLst/>
      </p:bgPr>
    </p:bg>
    <p:spTree>
      <p:nvGrpSpPr>
        <p:cNvPr id="1" name="Shape 56"/>
        <p:cNvGrpSpPr/>
        <p:nvPr/>
      </p:nvGrpSpPr>
      <p:grpSpPr>
        <a:xfrm>
          <a:off x="0" y="0"/>
          <a:ext cx="0" cy="0"/>
          <a:chOff x="0" y="0"/>
          <a:chExt cx="0" cy="0"/>
        </a:xfrm>
      </p:grpSpPr>
      <p:sp>
        <p:nvSpPr>
          <p:cNvPr id="57" name="Google Shape;57;p79"/>
          <p:cNvSpPr txBox="1">
            <a:spLocks noGrp="1"/>
          </p:cNvSpPr>
          <p:nvPr>
            <p:ph type="title"/>
          </p:nvPr>
        </p:nvSpPr>
        <p:spPr>
          <a:xfrm>
            <a:off x="540000" y="2049472"/>
            <a:ext cx="4254465" cy="2058256"/>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 name="Google Shape;58;p79"/>
          <p:cNvSpPr txBox="1">
            <a:spLocks noGrp="1"/>
          </p:cNvSpPr>
          <p:nvPr>
            <p:ph type="body" idx="1"/>
          </p:nvPr>
        </p:nvSpPr>
        <p:spPr>
          <a:xfrm>
            <a:off x="540000" y="4344247"/>
            <a:ext cx="4262308" cy="716808"/>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59" name="Google Shape;59;p79"/>
          <p:cNvPicPr preferRelativeResize="0"/>
          <p:nvPr/>
        </p:nvPicPr>
        <p:blipFill rotWithShape="1">
          <a:blip r:embed="rId2">
            <a:alphaModFix/>
          </a:blip>
          <a:srcRect/>
          <a:stretch/>
        </p:blipFill>
        <p:spPr>
          <a:xfrm>
            <a:off x="540000" y="5375868"/>
            <a:ext cx="1186518" cy="943970"/>
          </a:xfrm>
          <a:prstGeom prst="rect">
            <a:avLst/>
          </a:prstGeom>
          <a:noFill/>
          <a:ln>
            <a:noFill/>
          </a:ln>
        </p:spPr>
      </p:pic>
      <p:pic>
        <p:nvPicPr>
          <p:cNvPr id="60" name="Google Shape;60;p79"/>
          <p:cNvPicPr preferRelativeResize="0"/>
          <p:nvPr/>
        </p:nvPicPr>
        <p:blipFill rotWithShape="1">
          <a:blip r:embed="rId3">
            <a:alphaModFix/>
          </a:blip>
          <a:srcRect/>
          <a:stretch/>
        </p:blipFill>
        <p:spPr>
          <a:xfrm>
            <a:off x="540000" y="611558"/>
            <a:ext cx="6054632" cy="19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F1633E"/>
        </a:solidFill>
        <a:effectLst/>
      </p:bgPr>
    </p:bg>
    <p:spTree>
      <p:nvGrpSpPr>
        <p:cNvPr id="1" name="Shape 61"/>
        <p:cNvGrpSpPr/>
        <p:nvPr/>
      </p:nvGrpSpPr>
      <p:grpSpPr>
        <a:xfrm>
          <a:off x="0" y="0"/>
          <a:ext cx="0" cy="0"/>
          <a:chOff x="0" y="0"/>
          <a:chExt cx="0" cy="0"/>
        </a:xfrm>
      </p:grpSpPr>
      <p:sp>
        <p:nvSpPr>
          <p:cNvPr id="62" name="Google Shape;62;p80"/>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2A49"/>
              </a:buClr>
              <a:buSzPts val="5400"/>
              <a:buFont typeface="Arial"/>
              <a:buNone/>
              <a:defRPr sz="5400" b="0" i="0" u="none" strike="noStrike" cap="none">
                <a:solidFill>
                  <a:srgbClr val="002A49"/>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3" name="Google Shape;63;p80"/>
          <p:cNvSpPr txBox="1">
            <a:spLocks noGrp="1"/>
          </p:cNvSpPr>
          <p:nvPr>
            <p:ph type="title"/>
          </p:nvPr>
        </p:nvSpPr>
        <p:spPr>
          <a:xfrm>
            <a:off x="432000" y="2785561"/>
            <a:ext cx="5825744" cy="553998"/>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2A49"/>
              </a:buClr>
              <a:buSzPts val="3600"/>
              <a:buFont typeface="Arial"/>
              <a:buNone/>
              <a:defRPr sz="3600" b="1" i="0" u="none" strike="noStrike" cap="none">
                <a:solidFill>
                  <a:srgbClr val="002A4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4" name="Google Shape;64;p80"/>
          <p:cNvPicPr preferRelativeResize="0"/>
          <p:nvPr/>
        </p:nvPicPr>
        <p:blipFill rotWithShape="1">
          <a:blip r:embed="rId2">
            <a:alphaModFix/>
          </a:blip>
          <a:srcRect r="24078"/>
          <a:stretch/>
        </p:blipFill>
        <p:spPr>
          <a:xfrm>
            <a:off x="5513560" y="-3637"/>
            <a:ext cx="3630440" cy="686751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egular slide">
  <p:cSld name="Regular slide">
    <p:bg>
      <p:bgPr>
        <a:solidFill>
          <a:srgbClr val="F1EFEA"/>
        </a:solidFill>
        <a:effectLst/>
      </p:bgPr>
    </p:bg>
    <p:spTree>
      <p:nvGrpSpPr>
        <p:cNvPr id="1" name="Shape 65"/>
        <p:cNvGrpSpPr/>
        <p:nvPr/>
      </p:nvGrpSpPr>
      <p:grpSpPr>
        <a:xfrm>
          <a:off x="0" y="0"/>
          <a:ext cx="0" cy="0"/>
          <a:chOff x="0" y="0"/>
          <a:chExt cx="0" cy="0"/>
        </a:xfrm>
      </p:grpSpPr>
      <p:sp>
        <p:nvSpPr>
          <p:cNvPr id="66" name="Google Shape;66;p81"/>
          <p:cNvSpPr txBox="1">
            <a:spLocks noGrp="1"/>
          </p:cNvSpPr>
          <p:nvPr>
            <p:ph type="title"/>
          </p:nvPr>
        </p:nvSpPr>
        <p:spPr>
          <a:xfrm>
            <a:off x="432000" y="900001"/>
            <a:ext cx="5362872" cy="575777"/>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Google Shape;67;p81"/>
          <p:cNvSpPr/>
          <p:nvPr/>
        </p:nvSpPr>
        <p:spPr>
          <a:xfrm>
            <a:off x="8424001"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68"/>
        <p:cNvGrpSpPr/>
        <p:nvPr/>
      </p:nvGrpSpPr>
      <p:grpSpPr>
        <a:xfrm>
          <a:off x="0" y="0"/>
          <a:ext cx="0" cy="0"/>
          <a:chOff x="0" y="0"/>
          <a:chExt cx="0" cy="0"/>
        </a:xfrm>
      </p:grpSpPr>
      <p:sp>
        <p:nvSpPr>
          <p:cNvPr id="69" name="Google Shape;69;p82"/>
          <p:cNvSpPr txBox="1">
            <a:spLocks noGrp="1"/>
          </p:cNvSpPr>
          <p:nvPr>
            <p:ph type="title"/>
          </p:nvPr>
        </p:nvSpPr>
        <p:spPr>
          <a:xfrm>
            <a:off x="431999" y="900001"/>
            <a:ext cx="5979817" cy="575777"/>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 name="Google Shape;70;p82"/>
          <p:cNvSpPr/>
          <p:nvPr/>
        </p:nvSpPr>
        <p:spPr>
          <a:xfrm rot="8100000">
            <a:off x="1919628" y="6077048"/>
            <a:ext cx="5304746" cy="5304748"/>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 name="Google Shape;71;p82"/>
          <p:cNvSpPr/>
          <p:nvPr/>
        </p:nvSpPr>
        <p:spPr>
          <a:xfrm>
            <a:off x="8424001"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hort">
  <p:cSld name="Title: Short">
    <p:bg>
      <p:bgPr>
        <a:solidFill>
          <a:schemeClr val="accent1"/>
        </a:solidFill>
        <a:effectLst/>
      </p:bgPr>
    </p:bg>
    <p:spTree>
      <p:nvGrpSpPr>
        <p:cNvPr id="1" name="Shape 72"/>
        <p:cNvGrpSpPr/>
        <p:nvPr/>
      </p:nvGrpSpPr>
      <p:grpSpPr>
        <a:xfrm>
          <a:off x="0" y="0"/>
          <a:ext cx="0" cy="0"/>
          <a:chOff x="0" y="0"/>
          <a:chExt cx="0" cy="0"/>
        </a:xfrm>
      </p:grpSpPr>
      <p:sp>
        <p:nvSpPr>
          <p:cNvPr id="73" name="Google Shape;73;p51"/>
          <p:cNvSpPr txBox="1">
            <a:spLocks noGrp="1"/>
          </p:cNvSpPr>
          <p:nvPr>
            <p:ph type="title"/>
          </p:nvPr>
        </p:nvSpPr>
        <p:spPr>
          <a:xfrm>
            <a:off x="475488" y="4389120"/>
            <a:ext cx="8153399" cy="74398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262626"/>
              </a:buClr>
              <a:buSzPts val="3200"/>
              <a:buFont typeface="Open Sans"/>
              <a:buNone/>
              <a:defRPr sz="3200" b="0" i="0" u="none" strike="noStrike" cap="none">
                <a:solidFill>
                  <a:srgbClr val="262626"/>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Google Shape;74;p51"/>
          <p:cNvSpPr txBox="1"/>
          <p:nvPr/>
        </p:nvSpPr>
        <p:spPr>
          <a:xfrm>
            <a:off x="7318073" y="6465474"/>
            <a:ext cx="1692519" cy="200055"/>
          </a:xfrm>
          <a:prstGeom prst="rect">
            <a:avLst/>
          </a:prstGeom>
          <a:noFill/>
          <a:ln>
            <a:noFill/>
          </a:ln>
        </p:spPr>
        <p:txBody>
          <a:bodyPr spcFirstLastPara="1" wrap="square" lIns="91425" tIns="0" rIns="0" bIns="0" anchor="ctr" anchorCtr="0">
            <a:spAutoFit/>
          </a:bodyPr>
          <a:lstStyle/>
          <a:p>
            <a:pPr marL="0" marR="0" lvl="0" indent="0" algn="l" rtl="0">
              <a:lnSpc>
                <a:spcPct val="110000"/>
              </a:lnSpc>
              <a:spcBef>
                <a:spcPts val="0"/>
              </a:spcBef>
              <a:spcAft>
                <a:spcPts val="0"/>
              </a:spcAft>
              <a:buClr>
                <a:srgbClr val="000000"/>
              </a:buClr>
              <a:buSzPts val="1200"/>
              <a:buFont typeface="Arial"/>
              <a:buNone/>
            </a:pPr>
            <a:r>
              <a:rPr lang="en-US" sz="1200" b="0" i="0" u="none" strike="noStrike" cap="none">
                <a:solidFill>
                  <a:schemeClr val="dk2"/>
                </a:solidFill>
                <a:latin typeface="Open Sans Light"/>
                <a:ea typeface="Open Sans Light"/>
                <a:cs typeface="Open Sans Light"/>
                <a:sym typeface="Open Sans Light"/>
              </a:rPr>
              <a:t>Universal Acceptance</a:t>
            </a:r>
            <a:endParaRPr sz="1200" b="0" i="0" u="none" strike="noStrike" cap="none">
              <a:solidFill>
                <a:schemeClr val="dk2"/>
              </a:solidFill>
              <a:latin typeface="Open Sans Light"/>
              <a:ea typeface="Open Sans Light"/>
              <a:cs typeface="Open Sans Light"/>
              <a:sym typeface="Open Sans Light"/>
            </a:endParaRPr>
          </a:p>
        </p:txBody>
      </p:sp>
      <p:pic>
        <p:nvPicPr>
          <p:cNvPr id="75" name="Google Shape;75;p51" descr="ua-logo_wht.png"/>
          <p:cNvPicPr preferRelativeResize="0"/>
          <p:nvPr/>
        </p:nvPicPr>
        <p:blipFill rotWithShape="1">
          <a:blip r:embed="rId2">
            <a:alphaModFix amt="50000"/>
          </a:blip>
          <a:srcRect/>
          <a:stretch/>
        </p:blipFill>
        <p:spPr>
          <a:xfrm>
            <a:off x="7416496" y="5918780"/>
            <a:ext cx="1467358" cy="466344"/>
          </a:xfrm>
          <a:prstGeom prst="rect">
            <a:avLst/>
          </a:prstGeom>
          <a:noFill/>
          <a:ln>
            <a:noFill/>
          </a:ln>
        </p:spPr>
      </p:pic>
      <p:pic>
        <p:nvPicPr>
          <p:cNvPr id="76" name="Google Shape;76;p51" descr="ua-deck_title-art.png"/>
          <p:cNvPicPr preferRelativeResize="0"/>
          <p:nvPr/>
        </p:nvPicPr>
        <p:blipFill rotWithShape="1">
          <a:blip r:embed="rId3">
            <a:alphaModFix/>
          </a:blip>
          <a:srcRect r="36899"/>
          <a:stretch/>
        </p:blipFill>
        <p:spPr>
          <a:xfrm>
            <a:off x="0" y="-1"/>
            <a:ext cx="9144000" cy="375815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ithi.research.icann.org/graph-eai.html"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uasg.tech/eai-chec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itu.int/itu-d/reports/statistics/2024/11/10/ff24-internet-use/"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itu.int/net/wsis/docs/geneva/official/dop.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hyperlink" Target="https://uasg.tech/"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icann.org/ua"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uasg.tech/download/uasg-009-quick-guide-to-tender-and-contractual-documents-en/"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icann.org/ua-training/ua-curriculum-integration-program-e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hyperlink" Target="https://www.britannica.com/topic/languages-by-number-of-native-speakers-2228882"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chart" Target="../charts/chart1.xml"/><Relationship Id="rId4" Type="http://schemas.openxmlformats.org/officeDocument/2006/relationships/hyperlink" Target="https://www.statista.com/statistics/262946/most-common-languages-on-the-internet/"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uasg.tech/download/uasg-004-use-cases-for-ua-readiness-evaluation-en/?wpdmdl=3607&amp;refresh=67a5fdbcd562a1738931644'" TargetMode="External"/><Relationship Id="rId7"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hyperlink" Target="https://www.icann.org/en/announcements/details/icann-publishes-ua-roadmap-for-domain-name-registry-and-registrar-systems-25-01-2023-en"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www.icann.org/en/system/files/files/ua-roadmap-registries-registrars-30oct24-en.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uasg.tech/download/uasg-047-ua-readiness-report-fy23/"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uasg.tech/global-support-center/" TargetMode="External"/><Relationship Id="rId4" Type="http://schemas.openxmlformats.org/officeDocument/2006/relationships/hyperlink" Target="https://uasg.tech/download/uasg-002-webmaster-engagement-letter-en/"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en.wal.unesco.org/"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hyperlink" Target="https://www.itu.int/net/wsis/docs/geneva/official/dop.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un.org/global-digital-compact/en" TargetMode="External"/><Relationship Id="rId5" Type="http://schemas.openxmlformats.org/officeDocument/2006/relationships/hyperlink" Target="https://www.unesco.org/en/legal-affairs/recommendation-concerning-promotion-and-use-multilingualism-and-universal-access-cyberspace" TargetMode="External"/><Relationship Id="rId4" Type="http://schemas.openxmlformats.org/officeDocument/2006/relationships/hyperlink" Target="https://www.itu.int/net/wsis/docs2/tunis/off/6rev1.html"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s://www.iana.org/domains/root/db/xn--ngbc5azd.html"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55.xml.rels><?xml version="1.0" encoding="UTF-8" standalone="yes"?>
<Relationships xmlns="http://schemas.openxmlformats.org/package/2006/relationships"><Relationship Id="rId3" Type="http://schemas.openxmlformats.org/officeDocument/2006/relationships/hyperlink" Target="mailto:nextroundinfo@icann.org" TargetMode="External"/><Relationship Id="rId7"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hyperlink" Target="https://newgtldprogram.icann.org/en" TargetMode="External"/><Relationship Id="rId4" Type="http://schemas.openxmlformats.org/officeDocument/2006/relationships/hyperlink" Target="mailto:globalsupport@icann.org"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s://newgtldprogram.icann.org/en/application-rounds/round2/asp/resources" TargetMode="External"/><Relationship Id="rId3" Type="http://schemas.openxmlformats.org/officeDocument/2006/relationships/image" Target="../media/image37.png"/><Relationship Id="rId7" Type="http://schemas.openxmlformats.org/officeDocument/2006/relationships/hyperlink" Target="https://community.icann.org/display/SPIR/ASP+%7C+Applicant+Support+Program" TargetMode="External"/><Relationship Id="rId2" Type="http://schemas.openxmlformats.org/officeDocument/2006/relationships/notesSlide" Target="../notesSlides/notesSlide56.xml"/><Relationship Id="rId1" Type="http://schemas.openxmlformats.org/officeDocument/2006/relationships/slideLayout" Target="../slideLayouts/slideLayout8.xml"/><Relationship Id="rId6" Type="http://schemas.openxmlformats.org/officeDocument/2006/relationships/hyperlink" Target="https://newgtldprogram.icann.org/en/application-rounds/round2/asp/handbook" TargetMode="External"/><Relationship Id="rId5" Type="http://schemas.openxmlformats.org/officeDocument/2006/relationships/hyperlink" Target="https://newgtldprogram.icann.org/en/application-rounds/round2/asp" TargetMode="External"/><Relationship Id="rId10" Type="http://schemas.openxmlformats.org/officeDocument/2006/relationships/hyperlink" Target="https://www.icann.org/en/beginners/courses-and-learning" TargetMode="External"/><Relationship Id="rId4" Type="http://schemas.openxmlformats.org/officeDocument/2006/relationships/image" Target="../media/image36.png"/><Relationship Id="rId9" Type="http://schemas.openxmlformats.org/officeDocument/2006/relationships/hyperlink" Target="https://newgtlds.icann.org/en/announcements-and-media/case-studies"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icann.org/fellowshipprogram"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s://www.icann.org/public-responsibility-support/nextgen"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www.facebook.com/uasgtech" TargetMode="External"/><Relationship Id="rId3" Type="http://schemas.openxmlformats.org/officeDocument/2006/relationships/hyperlink" Target="mailto:info@uasg.tech" TargetMode="External"/><Relationship Id="rId7" Type="http://schemas.openxmlformats.org/officeDocument/2006/relationships/hyperlink" Target="https://www.linkedin.com/company/uasgtech" TargetMode="External"/><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hyperlink" Target="https://icann.org/ua" TargetMode="External"/><Relationship Id="rId5" Type="http://schemas.openxmlformats.org/officeDocument/2006/relationships/hyperlink" Target="https://uasg.tech/" TargetMode="External"/><Relationship Id="rId4" Type="http://schemas.openxmlformats.org/officeDocument/2006/relationships/hyperlink" Target="mailto:UAProgram@icann.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icann.org/resources/pages/fast-track-2012-02-25-en"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p:nvPr/>
        </p:nvSpPr>
        <p:spPr>
          <a:xfrm>
            <a:off x="465996" y="5362254"/>
            <a:ext cx="7655116" cy="43959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AFAFA"/>
              </a:buClr>
              <a:buSzPts val="1800"/>
              <a:buFont typeface="Arial"/>
              <a:buNone/>
            </a:pPr>
            <a:r>
              <a:rPr lang="en-US" sz="1800" b="0" i="0" u="none" strike="noStrike" cap="none">
                <a:solidFill>
                  <a:srgbClr val="FAFAFA"/>
                </a:solidFill>
                <a:latin typeface="Open Sans Light"/>
                <a:ea typeface="Open Sans Light"/>
                <a:cs typeface="Open Sans Light"/>
                <a:sym typeface="Open Sans Light"/>
              </a:rPr>
              <a:t>[Presenter Name]  /  UA Day Awareness </a:t>
            </a:r>
            <a:r>
              <a:rPr lang="en-US" sz="1800" b="0" i="0" u="none" strike="noStrike" cap="none">
                <a:solidFill>
                  <a:srgbClr val="FAFAFA"/>
                </a:solidFill>
                <a:latin typeface="Open Sans Light"/>
                <a:ea typeface="Open Sans Light"/>
                <a:cs typeface="Open Sans Light"/>
                <a:sym typeface="Open Sans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Session</a:t>
            </a:r>
            <a:r>
              <a:rPr lang="en-US" sz="1800" b="0" i="0" u="none" strike="noStrike" cap="none">
                <a:solidFill>
                  <a:srgbClr val="FAFAFA"/>
                </a:solidFill>
                <a:latin typeface="Open Sans Light"/>
                <a:ea typeface="Open Sans Light"/>
                <a:cs typeface="Open Sans Light"/>
                <a:sym typeface="Open Sans Light"/>
              </a:rPr>
              <a:t>  / [Day, month] 2025</a:t>
            </a:r>
            <a:endParaRPr sz="1400" b="0" i="0" u="none" strike="noStrike" cap="none">
              <a:solidFill>
                <a:srgbClr val="000000"/>
              </a:solidFill>
              <a:latin typeface="Arial"/>
              <a:ea typeface="Arial"/>
              <a:cs typeface="Arial"/>
              <a:sym typeface="Arial"/>
            </a:endParaRPr>
          </a:p>
        </p:txBody>
      </p:sp>
      <p:sp>
        <p:nvSpPr>
          <p:cNvPr id="98" name="Google Shape;98;p1"/>
          <p:cNvSpPr txBox="1">
            <a:spLocks noGrp="1"/>
          </p:cNvSpPr>
          <p:nvPr>
            <p:ph type="title"/>
          </p:nvPr>
        </p:nvSpPr>
        <p:spPr>
          <a:xfrm>
            <a:off x="473077" y="4191337"/>
            <a:ext cx="8137524" cy="11547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62626"/>
              </a:buClr>
              <a:buSzPts val="3200"/>
              <a:buFont typeface="Open Sans"/>
              <a:buNone/>
            </a:pPr>
            <a:r>
              <a:rPr lang="en-US"/>
              <a:t>Universal Acceptance (UA) of Domain Names and Email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Addresses</a:t>
            </a:r>
            <a:endParaRPr/>
          </a:p>
        </p:txBody>
      </p:sp>
      <p:sp>
        <p:nvSpPr>
          <p:cNvPr id="99" name="Google Shape;99;p1"/>
          <p:cNvSpPr/>
          <p:nvPr/>
        </p:nvSpPr>
        <p:spPr>
          <a:xfrm>
            <a:off x="473077" y="6080912"/>
            <a:ext cx="2487058" cy="492421"/>
          </a:xfrm>
          <a:custGeom>
            <a:avLst/>
            <a:gdLst/>
            <a:ahLst/>
            <a:cxnLst/>
            <a:rect l="l" t="t" r="r" b="b"/>
            <a:pathLst>
              <a:path w="4974115" h="984841" extrusionOk="0">
                <a:moveTo>
                  <a:pt x="0" y="0"/>
                </a:moveTo>
                <a:lnTo>
                  <a:pt x="4974116" y="0"/>
                </a:lnTo>
                <a:lnTo>
                  <a:pt x="4974116" y="984840"/>
                </a:lnTo>
                <a:lnTo>
                  <a:pt x="0" y="984840"/>
                </a:lnTo>
                <a:lnTo>
                  <a:pt x="0" y="0"/>
                </a:lnTo>
                <a:close/>
              </a:path>
            </a:pathLst>
          </a:custGeom>
          <a:blipFill rotWithShape="1">
            <a:blip r:embed="rId3">
              <a:alphaModFix/>
            </a:blip>
            <a:stretch>
              <a:fillRect t="-2807" r="-1079" b="-643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600" b="0" i="0" u="none" strike="noStrike" cap="none">
              <a:solidFill>
                <a:schemeClr val="dk1"/>
              </a:solidFill>
              <a:latin typeface="Arial"/>
              <a:ea typeface="Arial"/>
              <a:cs typeface="Arial"/>
              <a:sym typeface="Arial"/>
            </a:endParaRPr>
          </a:p>
        </p:txBody>
      </p:sp>
      <p:sp>
        <p:nvSpPr>
          <p:cNvPr id="100" name="Google Shape;100;p1"/>
          <p:cNvSpPr/>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01" name="Google Shape;101;p1"/>
          <p:cNvPicPr preferRelativeResize="0"/>
          <p:nvPr/>
        </p:nvPicPr>
        <p:blipFill rotWithShape="1">
          <a:blip r:embed="rId4">
            <a:alphaModFix/>
          </a:blip>
          <a:srcRect/>
          <a:stretch/>
        </p:blipFill>
        <p:spPr>
          <a:xfrm>
            <a:off x="3315796" y="6085546"/>
            <a:ext cx="2207608" cy="4877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9"/>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Evolution of Email Addresses</a:t>
            </a:r>
            <a:endParaRPr sz="2800"/>
          </a:p>
        </p:txBody>
      </p:sp>
      <p:sp>
        <p:nvSpPr>
          <p:cNvPr id="205" name="Google Shape;205;p9"/>
          <p:cNvSpPr txBox="1">
            <a:spLocks noGrp="1"/>
          </p:cNvSpPr>
          <p:nvPr>
            <p:ph type="body" idx="1"/>
          </p:nvPr>
        </p:nvSpPr>
        <p:spPr>
          <a:xfrm>
            <a:off x="320675" y="1318686"/>
            <a:ext cx="8450746" cy="5015853"/>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530"/>
              <a:buFont typeface="Merriweather Sans"/>
              <a:buChar char="*"/>
            </a:pPr>
            <a:r>
              <a:rPr lang="en-US" sz="1800" dirty="0"/>
              <a:t>Initially, email addresses were also not available in local languages and scripts. </a:t>
            </a:r>
            <a:endParaRPr dirty="0"/>
          </a:p>
          <a:p>
            <a:pPr marL="274320" lvl="0" indent="-85725" algn="l" rtl="0">
              <a:lnSpc>
                <a:spcPct val="100000"/>
              </a:lnSpc>
              <a:spcBef>
                <a:spcPts val="360"/>
              </a:spcBef>
              <a:spcAft>
                <a:spcPts val="0"/>
              </a:spcAft>
              <a:buClr>
                <a:schemeClr val="accent3"/>
              </a:buClr>
              <a:buSzPts val="1530"/>
              <a:buFont typeface="Merriweather Sans"/>
              <a:buNone/>
            </a:pPr>
            <a:endParaRPr sz="1800" dirty="0"/>
          </a:p>
          <a:p>
            <a:pPr marL="274320" lvl="0" indent="-182880" algn="l" rtl="0">
              <a:lnSpc>
                <a:spcPct val="100000"/>
              </a:lnSpc>
              <a:spcBef>
                <a:spcPts val="360"/>
              </a:spcBef>
              <a:spcAft>
                <a:spcPts val="0"/>
              </a:spcAft>
              <a:buClr>
                <a:schemeClr val="accent3"/>
              </a:buClr>
              <a:buSzPts val="1530"/>
              <a:buFont typeface="Merriweather Sans"/>
              <a:buChar char="*"/>
            </a:pPr>
            <a:r>
              <a:rPr lang="en-US" sz="1800" dirty="0"/>
              <a:t>Email Address Internationalization (EAI) addresses this limitation and allows for having email addresses in local languages and scripts.  </a:t>
            </a:r>
            <a:endParaRPr dirty="0"/>
          </a:p>
          <a:p>
            <a:pPr marL="91440" lvl="0" indent="0" algn="l" rtl="0">
              <a:lnSpc>
                <a:spcPct val="100000"/>
              </a:lnSpc>
              <a:spcBef>
                <a:spcPts val="360"/>
              </a:spcBef>
              <a:spcAft>
                <a:spcPts val="0"/>
              </a:spcAft>
              <a:buSzPts val="1530"/>
              <a:buNone/>
            </a:pPr>
            <a:endParaRPr sz="1800" dirty="0"/>
          </a:p>
          <a:p>
            <a:pPr marL="274320" lvl="0" indent="-182880" algn="l" rtl="0">
              <a:lnSpc>
                <a:spcPct val="100000"/>
              </a:lnSpc>
              <a:spcBef>
                <a:spcPts val="360"/>
              </a:spcBef>
              <a:spcAft>
                <a:spcPts val="0"/>
              </a:spcAft>
              <a:buClr>
                <a:schemeClr val="accent3"/>
              </a:buClr>
              <a:buSzPts val="1530"/>
              <a:buFont typeface="Merriweather Sans"/>
              <a:buChar char="*"/>
            </a:pPr>
            <a:r>
              <a:rPr lang="en-US" sz="1800" dirty="0"/>
              <a:t>Internationalized email </a:t>
            </a:r>
            <a:r>
              <a:rPr lang="en-US"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addresses are</a:t>
            </a:r>
            <a:r>
              <a:rPr lang="en-US" sz="1800" dirty="0"/>
              <a:t> not related to the text in the body of the email.</a:t>
            </a:r>
            <a:endParaRPr dirty="0"/>
          </a:p>
          <a:p>
            <a:pPr marL="274320" lvl="0" indent="-85725" algn="l" rtl="0">
              <a:lnSpc>
                <a:spcPct val="100000"/>
              </a:lnSpc>
              <a:spcBef>
                <a:spcPts val="360"/>
              </a:spcBef>
              <a:spcAft>
                <a:spcPts val="0"/>
              </a:spcAft>
              <a:buClr>
                <a:schemeClr val="accent3"/>
              </a:buClr>
              <a:buSzPts val="1530"/>
              <a:buFont typeface="Merriweather Sans"/>
              <a:buNone/>
            </a:pPr>
            <a:endParaRPr sz="1800" dirty="0"/>
          </a:p>
          <a:p>
            <a:pPr marL="1097280" lvl="3" indent="-107315" algn="l" rtl="0">
              <a:lnSpc>
                <a:spcPct val="100000"/>
              </a:lnSpc>
              <a:spcBef>
                <a:spcPts val="280"/>
              </a:spcBef>
              <a:spcAft>
                <a:spcPts val="0"/>
              </a:spcAft>
              <a:buSzPts val="119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3"/>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200"/>
              <a:buFont typeface="Open Sans"/>
              <a:buNone/>
            </a:pPr>
            <a:r>
              <a:rPr lang="en-US"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Examples of IDNs</a:t>
            </a:r>
            <a:endParaRPr sz="2800"/>
          </a:p>
        </p:txBody>
      </p:sp>
      <p:sp>
        <p:nvSpPr>
          <p:cNvPr id="211" name="Google Shape;211;p13"/>
          <p:cNvSpPr/>
          <p:nvPr/>
        </p:nvSpPr>
        <p:spPr>
          <a:xfrm>
            <a:off x="288751" y="1443796"/>
            <a:ext cx="6791318" cy="4929295"/>
          </a:xfrm>
          <a:prstGeom prst="rect">
            <a:avLst/>
          </a:prstGeom>
          <a:noFill/>
          <a:ln>
            <a:noFill/>
          </a:ln>
        </p:spPr>
        <p:txBody>
          <a:bodyPr spcFirstLastPara="1" wrap="square" lIns="0" tIns="0" rIns="0" bIns="0" anchor="t" anchorCtr="0">
            <a:normAutofit/>
          </a:bodyPr>
          <a:lstStyle/>
          <a:p>
            <a:pPr marL="457200" marR="0" lvl="0" indent="-277813" algn="l" rtl="0">
              <a:lnSpc>
                <a:spcPct val="100000"/>
              </a:lnSpc>
              <a:spcBef>
                <a:spcPts val="0"/>
              </a:spcBef>
              <a:spcAft>
                <a:spcPts val="0"/>
              </a:spcAft>
              <a:buClr>
                <a:srgbClr val="000000"/>
              </a:buClr>
              <a:buSzPts val="1500"/>
              <a:buFont typeface="Arial"/>
              <a:buAutoNum type="arabicPeriod"/>
            </a:pPr>
            <a:r>
              <a:rPr lang="en-US" sz="2000" b="0" i="0" u="none" strike="noStrike" cap="none">
                <a:solidFill>
                  <a:srgbClr val="000000"/>
                </a:solidFill>
                <a:latin typeface="Times New Roman"/>
                <a:ea typeface="Times New Roman"/>
                <a:cs typeface="Times New Roman"/>
                <a:sym typeface="Times New Roman"/>
              </a:rPr>
              <a:t>համընդհանուր-ընկալում-թեստ.հայ</a:t>
            </a:r>
            <a:endParaRPr sz="2000" b="0" i="0" u="none" strike="noStrike" cap="none">
              <a:solidFill>
                <a:srgbClr val="000000"/>
              </a:solidFill>
              <a:latin typeface="Open Sans"/>
              <a:ea typeface="Open Sans"/>
              <a:cs typeface="Open Sans"/>
              <a:sym typeface="Open Sans"/>
            </a:endParaRPr>
          </a:p>
          <a:p>
            <a:pPr marL="457200" marR="0" lvl="0" indent="-277813" algn="l" rtl="0">
              <a:lnSpc>
                <a:spcPct val="100000"/>
              </a:lnSpc>
              <a:spcBef>
                <a:spcPts val="2000"/>
              </a:spcBef>
              <a:spcAft>
                <a:spcPts val="0"/>
              </a:spcAft>
              <a:buClr>
                <a:srgbClr val="000000"/>
              </a:buClr>
              <a:buSzPts val="1500"/>
              <a:buFont typeface="Arial"/>
              <a:buAutoNum type="arabicPeriod"/>
            </a:pPr>
            <a:r>
              <a:rPr lang="en-US" sz="2000" b="0" i="0" u="none" strike="noStrike" cap="none">
                <a:solidFill>
                  <a:srgbClr val="000000"/>
                </a:solidFill>
                <a:latin typeface="Open Sans"/>
                <a:ea typeface="Open Sans"/>
                <a:cs typeface="Open Sans"/>
                <a:sym typeface="Open Sans"/>
              </a:rPr>
              <a:t>ଯୁନିଭରସାଲ-ଏକସେପ୍ଟନ୍ସ-ଟେଷ୍ଟ.ଭାରତ</a:t>
            </a:r>
            <a:endParaRPr sz="2000" b="0" i="0" u="none" strike="noStrike" cap="none">
              <a:solidFill>
                <a:srgbClr val="000000"/>
              </a:solidFill>
              <a:latin typeface="Open Sans"/>
              <a:ea typeface="Open Sans"/>
              <a:cs typeface="Open Sans"/>
              <a:sym typeface="Open Sans"/>
            </a:endParaRPr>
          </a:p>
          <a:p>
            <a:pPr marL="457200" marR="0" lvl="0" indent="-277813" algn="l" rtl="0">
              <a:lnSpc>
                <a:spcPct val="100000"/>
              </a:lnSpc>
              <a:spcBef>
                <a:spcPts val="2000"/>
              </a:spcBef>
              <a:spcAft>
                <a:spcPts val="0"/>
              </a:spcAft>
              <a:buClr>
                <a:srgbClr val="000000"/>
              </a:buClr>
              <a:buSzPts val="1500"/>
              <a:buFont typeface="Arial"/>
              <a:buAutoNum type="arabicPeriod"/>
            </a:pPr>
            <a:r>
              <a:rPr lang="en-US" sz="2000" b="0" i="0" u="none" strike="noStrike" cap="none">
                <a:solidFill>
                  <a:srgbClr val="000000"/>
                </a:solidFill>
                <a:latin typeface="Times New Roman"/>
                <a:ea typeface="Times New Roman"/>
                <a:cs typeface="Times New Roman"/>
                <a:sym typeface="Times New Roman"/>
              </a:rPr>
              <a:t>უნივერსალური-თავსობადობის-ტესტი.გე</a:t>
            </a:r>
            <a:endParaRPr sz="2000" b="0" i="0" u="none" strike="noStrike" cap="none">
              <a:solidFill>
                <a:srgbClr val="000000"/>
              </a:solidFill>
              <a:latin typeface="Open Sans"/>
              <a:ea typeface="Open Sans"/>
              <a:cs typeface="Open Sans"/>
              <a:sym typeface="Open Sans"/>
            </a:endParaRPr>
          </a:p>
          <a:p>
            <a:pPr marL="457200" marR="0" lvl="0" indent="-277813" algn="l" rtl="0">
              <a:lnSpc>
                <a:spcPct val="100000"/>
              </a:lnSpc>
              <a:spcBef>
                <a:spcPts val="2000"/>
              </a:spcBef>
              <a:spcAft>
                <a:spcPts val="0"/>
              </a:spcAft>
              <a:buClr>
                <a:srgbClr val="000000"/>
              </a:buClr>
              <a:buSzPts val="1500"/>
              <a:buFont typeface="Arial"/>
              <a:buAutoNum type="arabicPeriod"/>
            </a:pPr>
            <a:r>
              <a:rPr lang="en-US" sz="2000" b="0" i="0" u="none" strike="noStrike" cap="none">
                <a:solidFill>
                  <a:srgbClr val="000000"/>
                </a:solidFill>
                <a:latin typeface="Open Sans"/>
                <a:ea typeface="Open Sans"/>
                <a:cs typeface="Open Sans"/>
                <a:sym typeface="Open Sans"/>
              </a:rPr>
              <a:t>다국어도메인이용환경테스트.한국</a:t>
            </a:r>
            <a:endParaRPr sz="2000" b="0" i="0" u="none" strike="noStrike" cap="none">
              <a:solidFill>
                <a:srgbClr val="000000"/>
              </a:solidFill>
              <a:latin typeface="Open Sans"/>
              <a:ea typeface="Open Sans"/>
              <a:cs typeface="Open Sans"/>
              <a:sym typeface="Open Sans"/>
            </a:endParaRPr>
          </a:p>
          <a:p>
            <a:pPr marL="457200" marR="0" lvl="0" indent="-277813" algn="l" rtl="0">
              <a:lnSpc>
                <a:spcPct val="100000"/>
              </a:lnSpc>
              <a:spcBef>
                <a:spcPts val="2000"/>
              </a:spcBef>
              <a:spcAft>
                <a:spcPts val="0"/>
              </a:spcAft>
              <a:buClr>
                <a:srgbClr val="000000"/>
              </a:buClr>
              <a:buSzPts val="1500"/>
              <a:buFont typeface="Arial"/>
              <a:buAutoNum type="arabicPeriod"/>
            </a:pPr>
            <a:r>
              <a:rPr lang="en-US" sz="2000" b="0" i="0" u="none" strike="noStrike" cap="none">
                <a:solidFill>
                  <a:srgbClr val="000000"/>
                </a:solidFill>
                <a:latin typeface="Open Sans"/>
                <a:ea typeface="Open Sans"/>
                <a:cs typeface="Open Sans"/>
                <a:sym typeface="Open Sans"/>
              </a:rPr>
              <a:t>സാർവത്രിക-സ്വീകാര്യതാ-പരിശോധന.ഭാരതം</a:t>
            </a:r>
            <a:endParaRPr sz="2000" b="0" i="0" u="none" strike="noStrike" cap="none">
              <a:solidFill>
                <a:srgbClr val="000000"/>
              </a:solidFill>
              <a:latin typeface="Open Sans"/>
              <a:ea typeface="Open Sans"/>
              <a:cs typeface="Open Sans"/>
              <a:sym typeface="Open Sans"/>
            </a:endParaRPr>
          </a:p>
          <a:p>
            <a:pPr marL="457200" marR="0" lvl="0" indent="-277813" algn="l" rtl="0">
              <a:lnSpc>
                <a:spcPct val="100000"/>
              </a:lnSpc>
              <a:spcBef>
                <a:spcPts val="2000"/>
              </a:spcBef>
              <a:spcAft>
                <a:spcPts val="0"/>
              </a:spcAft>
              <a:buClr>
                <a:srgbClr val="000000"/>
              </a:buClr>
              <a:buSzPts val="1500"/>
              <a:buFont typeface="Arial"/>
              <a:buAutoNum type="arabicPeriod"/>
            </a:pPr>
            <a:r>
              <a:rPr lang="en-US" sz="2000" b="0" i="0" u="none" strike="noStrike" cap="none">
                <a:solidFill>
                  <a:schemeClr val="dk1"/>
                </a:solidFill>
                <a:latin typeface="Open Sans"/>
                <a:ea typeface="Open Sans"/>
                <a:cs typeface="Open Sans"/>
                <a:sym typeface="Open Sans"/>
              </a:rPr>
              <a:t>تجربة-القبول-الشامل.موريتانيا </a:t>
            </a:r>
            <a:br>
              <a:rPr lang="en-US" sz="2000" b="0" i="0" u="none" strike="noStrike" cap="none">
                <a:solidFill>
                  <a:schemeClr val="dk1"/>
                </a:solidFill>
                <a:latin typeface="Open Sans"/>
                <a:ea typeface="Open Sans"/>
                <a:cs typeface="Open Sans"/>
                <a:sym typeface="Open Sans"/>
              </a:rPr>
            </a:br>
            <a:endParaRPr sz="20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2000"/>
              </a:spcBef>
              <a:spcAft>
                <a:spcPts val="0"/>
              </a:spcAft>
              <a:buClr>
                <a:srgbClr val="000000"/>
              </a:buClr>
              <a:buSzPts val="2000"/>
              <a:buFont typeface="Arial"/>
              <a:buNone/>
            </a:pPr>
            <a:endParaRPr sz="2000" b="0" i="0" u="none" strike="noStrike" cap="none">
              <a:solidFill>
                <a:srgbClr val="000000"/>
              </a:solidFill>
              <a:latin typeface="Open Sans"/>
              <a:ea typeface="Open Sans"/>
              <a:cs typeface="Open Sans"/>
              <a:sym typeface="Open Sans"/>
            </a:endParaRPr>
          </a:p>
        </p:txBody>
      </p:sp>
      <p:sp>
        <p:nvSpPr>
          <p:cNvPr id="212" name="Google Shape;212;p13"/>
          <p:cNvSpPr/>
          <p:nvPr/>
        </p:nvSpPr>
        <p:spPr>
          <a:xfrm>
            <a:off x="7318243" y="1443796"/>
            <a:ext cx="1450854" cy="4929295"/>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Armenian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00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Oriya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00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Georgian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00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Korean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00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Malayalam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00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Arabic</a:t>
            </a:r>
            <a:br>
              <a:rPr lang="en-US" sz="2000" b="0" i="0" u="none" strike="noStrike" cap="none">
                <a:solidFill>
                  <a:srgbClr val="000000"/>
                </a:solidFill>
                <a:latin typeface="Open Sans"/>
                <a:ea typeface="Open Sans"/>
                <a:cs typeface="Open Sans"/>
                <a:sym typeface="Open Sans"/>
              </a:rPr>
            </a:br>
            <a:endParaRPr sz="2000" b="0" i="0" u="none" strike="noStrike" cap="none">
              <a:solidFill>
                <a:srgbClr val="000000"/>
              </a:solidFill>
              <a:latin typeface="Open Sans"/>
              <a:ea typeface="Open Sans"/>
              <a:cs typeface="Open Sans"/>
              <a:sym typeface="Open Sans"/>
            </a:endParaRPr>
          </a:p>
          <a:p>
            <a:pPr marL="342900" marR="0" lvl="0" indent="-247650" algn="l" rtl="0">
              <a:lnSpc>
                <a:spcPct val="100000"/>
              </a:lnSpc>
              <a:spcBef>
                <a:spcPts val="2000"/>
              </a:spcBef>
              <a:spcAft>
                <a:spcPts val="0"/>
              </a:spcAft>
              <a:buClr>
                <a:srgbClr val="000000"/>
              </a:buClr>
              <a:buSzPts val="1500"/>
              <a:buFont typeface="Noto Sans Symbols"/>
              <a:buNone/>
            </a:pPr>
            <a:endParaRPr sz="2000" b="0" i="0" u="none" strike="noStrike" cap="none">
              <a:solidFill>
                <a:srgbClr val="000000"/>
              </a:solidFill>
              <a:latin typeface="Open Sans"/>
              <a:ea typeface="Open Sans"/>
              <a:cs typeface="Open Sans"/>
              <a:sym typeface="Open Sans"/>
            </a:endParaRPr>
          </a:p>
          <a:p>
            <a:pPr marL="342900" marR="0" lvl="0" indent="-247650" algn="l" rtl="0">
              <a:lnSpc>
                <a:spcPct val="100000"/>
              </a:lnSpc>
              <a:spcBef>
                <a:spcPts val="2000"/>
              </a:spcBef>
              <a:spcAft>
                <a:spcPts val="0"/>
              </a:spcAft>
              <a:buClr>
                <a:srgbClr val="000000"/>
              </a:buClr>
              <a:buSzPts val="1500"/>
              <a:buFont typeface="Noto Sans Symbols"/>
              <a:buNone/>
            </a:pPr>
            <a:endParaRPr sz="20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4"/>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200"/>
              <a:buFont typeface="Open Sans"/>
              <a:buNone/>
            </a:pPr>
            <a:r>
              <a:rPr lang="en-US"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Examples of Internationalized Email</a:t>
            </a:r>
            <a:endParaRPr sz="2800"/>
          </a:p>
        </p:txBody>
      </p:sp>
      <p:sp>
        <p:nvSpPr>
          <p:cNvPr id="218" name="Google Shape;218;p14"/>
          <p:cNvSpPr/>
          <p:nvPr/>
        </p:nvSpPr>
        <p:spPr>
          <a:xfrm>
            <a:off x="288751" y="1443796"/>
            <a:ext cx="6791318" cy="4929295"/>
          </a:xfrm>
          <a:prstGeom prst="rect">
            <a:avLst/>
          </a:prstGeom>
          <a:noFill/>
          <a:ln>
            <a:noFill/>
          </a:ln>
        </p:spPr>
        <p:txBody>
          <a:bodyPr spcFirstLastPara="1" wrap="square" lIns="0" tIns="0" rIns="0" bIns="0" anchor="t" anchorCtr="0">
            <a:normAutofit/>
          </a:bodyPr>
          <a:lstStyle/>
          <a:p>
            <a:pPr marL="457200" marR="0" lvl="0" indent="-277813" algn="l" rtl="0">
              <a:lnSpc>
                <a:spcPct val="100000"/>
              </a:lnSpc>
              <a:spcBef>
                <a:spcPts val="0"/>
              </a:spcBef>
              <a:spcAft>
                <a:spcPts val="0"/>
              </a:spcAft>
              <a:buClr>
                <a:srgbClr val="000000"/>
              </a:buClr>
              <a:buSzPts val="1500"/>
              <a:buFont typeface="Arial"/>
              <a:buAutoNum type="arabicPeriod"/>
            </a:pPr>
            <a:r>
              <a:rPr lang="en-US" sz="2000" b="0" i="0" u="none" strike="noStrike" cap="none">
                <a:solidFill>
                  <a:srgbClr val="000000"/>
                </a:solidFill>
                <a:latin typeface="Times New Roman"/>
                <a:ea typeface="Times New Roman"/>
                <a:cs typeface="Times New Roman"/>
                <a:sym typeface="Times New Roman"/>
              </a:rPr>
              <a:t>Էլփոստ-թեստ@համընդհանուր-ընկալում-թեստ.հայ</a:t>
            </a:r>
            <a:endParaRPr sz="1400" b="0" i="0" u="none" strike="noStrike" cap="none">
              <a:solidFill>
                <a:srgbClr val="000000"/>
              </a:solidFill>
              <a:latin typeface="Arial"/>
              <a:ea typeface="Arial"/>
              <a:cs typeface="Arial"/>
              <a:sym typeface="Arial"/>
            </a:endParaRPr>
          </a:p>
          <a:p>
            <a:pPr marL="457200" marR="0" lvl="0" indent="-277813" algn="l" rtl="0">
              <a:lnSpc>
                <a:spcPct val="100000"/>
              </a:lnSpc>
              <a:spcBef>
                <a:spcPts val="2000"/>
              </a:spcBef>
              <a:spcAft>
                <a:spcPts val="0"/>
              </a:spcAft>
              <a:buClr>
                <a:srgbClr val="000000"/>
              </a:buClr>
              <a:buSzPts val="1500"/>
              <a:buFont typeface="Arial"/>
              <a:buAutoNum type="arabicPeriod"/>
            </a:pPr>
            <a:r>
              <a:rPr lang="en-US" sz="2000" b="0" i="0" u="none" strike="noStrike" cap="none">
                <a:solidFill>
                  <a:srgbClr val="000000"/>
                </a:solidFill>
                <a:latin typeface="Times New Roman"/>
                <a:ea typeface="Times New Roman"/>
                <a:cs typeface="Times New Roman"/>
                <a:sym typeface="Times New Roman"/>
              </a:rPr>
              <a:t>电子邮件测试@普遍适用测试.我爱你 </a:t>
            </a:r>
            <a:endParaRPr sz="1400" b="0" i="0" u="none" strike="noStrike" cap="none">
              <a:solidFill>
                <a:srgbClr val="000000"/>
              </a:solidFill>
              <a:latin typeface="Arial"/>
              <a:ea typeface="Arial"/>
              <a:cs typeface="Arial"/>
              <a:sym typeface="Arial"/>
            </a:endParaRPr>
          </a:p>
          <a:p>
            <a:pPr marL="457200" marR="0" lvl="0" indent="-277813" algn="l" rtl="0">
              <a:lnSpc>
                <a:spcPct val="100000"/>
              </a:lnSpc>
              <a:spcBef>
                <a:spcPts val="2000"/>
              </a:spcBef>
              <a:spcAft>
                <a:spcPts val="0"/>
              </a:spcAft>
              <a:buClr>
                <a:srgbClr val="000000"/>
              </a:buClr>
              <a:buSzPts val="1500"/>
              <a:buFont typeface="Arial"/>
              <a:buAutoNum type="arabicPeriod"/>
            </a:pPr>
            <a:r>
              <a:rPr lang="en-US" sz="2000" b="0" i="0" u="none" strike="noStrike" cap="none">
                <a:solidFill>
                  <a:srgbClr val="000000"/>
                </a:solidFill>
                <a:latin typeface="Times New Roman"/>
                <a:ea typeface="Times New Roman"/>
                <a:cs typeface="Times New Roman"/>
                <a:sym typeface="Times New Roman"/>
              </a:rPr>
              <a:t>ईमेल-परीक्षण@सार्वभौमिक-स्वीकृति-परीक्षण.संगठन  </a:t>
            </a:r>
            <a:endParaRPr sz="1400" b="0" i="0" u="none" strike="noStrike" cap="none">
              <a:solidFill>
                <a:srgbClr val="000000"/>
              </a:solidFill>
              <a:latin typeface="Arial"/>
              <a:ea typeface="Arial"/>
              <a:cs typeface="Arial"/>
              <a:sym typeface="Arial"/>
            </a:endParaRPr>
          </a:p>
          <a:p>
            <a:pPr marL="457200" marR="0" lvl="0" indent="-277813" algn="l" rtl="0">
              <a:lnSpc>
                <a:spcPct val="100000"/>
              </a:lnSpc>
              <a:spcBef>
                <a:spcPts val="2000"/>
              </a:spcBef>
              <a:spcAft>
                <a:spcPts val="0"/>
              </a:spcAft>
              <a:buClr>
                <a:srgbClr val="000000"/>
              </a:buClr>
              <a:buSzPts val="1500"/>
              <a:buFont typeface="Arial"/>
              <a:buAutoNum type="arabicPeriod"/>
            </a:pPr>
            <a:r>
              <a:rPr lang="en-US" sz="2000" b="0" i="0" u="none" strike="noStrike" cap="none">
                <a:solidFill>
                  <a:srgbClr val="000000"/>
                </a:solidFill>
                <a:latin typeface="Times New Roman"/>
                <a:ea typeface="Times New Roman"/>
                <a:cs typeface="Times New Roman"/>
                <a:sym typeface="Times New Roman"/>
              </a:rPr>
              <a:t>تجربة-بريد-الكتروني@تجربة-القبول-الشامل.موريتانيا</a:t>
            </a:r>
            <a:endParaRPr sz="1400" b="0" i="0" u="none" strike="noStrike" cap="none">
              <a:solidFill>
                <a:srgbClr val="000000"/>
              </a:solidFill>
              <a:latin typeface="Arial"/>
              <a:ea typeface="Arial"/>
              <a:cs typeface="Arial"/>
              <a:sym typeface="Arial"/>
            </a:endParaRPr>
          </a:p>
          <a:p>
            <a:pPr marL="457200" marR="0" lvl="0" indent="-277813" algn="l" rtl="0">
              <a:lnSpc>
                <a:spcPct val="100000"/>
              </a:lnSpc>
              <a:spcBef>
                <a:spcPts val="2000"/>
              </a:spcBef>
              <a:spcAft>
                <a:spcPts val="0"/>
              </a:spcAft>
              <a:buClr>
                <a:srgbClr val="000000"/>
              </a:buClr>
              <a:buSzPts val="1500"/>
              <a:buFont typeface="Arial"/>
              <a:buAutoNum type="arabicPeriod"/>
            </a:pPr>
            <a:r>
              <a:rPr lang="en-US" sz="2000" b="0" i="0" u="none" strike="noStrike" cap="none">
                <a:solidFill>
                  <a:srgbClr val="000000"/>
                </a:solidFill>
                <a:latin typeface="Times New Roman"/>
                <a:ea typeface="Times New Roman"/>
                <a:cs typeface="Times New Roman"/>
                <a:sym typeface="Times New Roman"/>
              </a:rPr>
              <a:t>ηλεκτρονικό-μήνυμα-δοκιμή@καθολική-αποδοχή-δοκιμή.ευ  </a:t>
            </a:r>
            <a:endParaRPr sz="1400" b="0" i="0" u="none" strike="noStrike" cap="none">
              <a:solidFill>
                <a:srgbClr val="000000"/>
              </a:solidFill>
              <a:latin typeface="Arial"/>
              <a:ea typeface="Arial"/>
              <a:cs typeface="Arial"/>
              <a:sym typeface="Arial"/>
            </a:endParaRPr>
          </a:p>
          <a:p>
            <a:pPr marL="457200" marR="0" lvl="0" indent="-277813" algn="l" rtl="0">
              <a:lnSpc>
                <a:spcPct val="100000"/>
              </a:lnSpc>
              <a:spcBef>
                <a:spcPts val="2000"/>
              </a:spcBef>
              <a:spcAft>
                <a:spcPts val="0"/>
              </a:spcAft>
              <a:buClr>
                <a:srgbClr val="000000"/>
              </a:buClr>
              <a:buSzPts val="1500"/>
              <a:buFont typeface="Arial"/>
              <a:buAutoNum type="arabicPeriod"/>
            </a:pPr>
            <a:r>
              <a:rPr lang="en-US" sz="2000" b="0" i="0" u="none" strike="noStrike" cap="none">
                <a:solidFill>
                  <a:srgbClr val="000000"/>
                </a:solidFill>
                <a:latin typeface="Times New Roman"/>
                <a:ea typeface="Times New Roman"/>
                <a:cs typeface="Times New Roman"/>
                <a:sym typeface="Times New Roman"/>
              </a:rPr>
              <a:t>மின்னஞ்சல்-சோதனை@பொது-ஏற்பு-சோதனை.சிங்கப்பூர்</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2000"/>
              </a:spcBef>
              <a:spcAft>
                <a:spcPts val="0"/>
              </a:spcAft>
              <a:buClr>
                <a:srgbClr val="000000"/>
              </a:buClr>
              <a:buSzPts val="2000"/>
              <a:buFont typeface="Arial"/>
              <a:buNone/>
            </a:pPr>
            <a:endParaRPr sz="2000" b="0" i="0" u="none" strike="noStrike" cap="none">
              <a:solidFill>
                <a:srgbClr val="000000"/>
              </a:solidFill>
              <a:latin typeface="Open Sans"/>
              <a:ea typeface="Open Sans"/>
              <a:cs typeface="Open Sans"/>
              <a:sym typeface="Open Sans"/>
            </a:endParaRPr>
          </a:p>
        </p:txBody>
      </p:sp>
      <p:sp>
        <p:nvSpPr>
          <p:cNvPr id="219" name="Google Shape;219;p14"/>
          <p:cNvSpPr/>
          <p:nvPr/>
        </p:nvSpPr>
        <p:spPr>
          <a:xfrm>
            <a:off x="7318243" y="1443796"/>
            <a:ext cx="1450854" cy="4929295"/>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Armenian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00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Chinese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00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Devanagari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00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Arabic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00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Greek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00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Tamil</a:t>
            </a:r>
            <a:br>
              <a:rPr lang="en-US" sz="2000" b="0" i="0" u="none" strike="noStrike" cap="none">
                <a:solidFill>
                  <a:srgbClr val="000000"/>
                </a:solidFill>
                <a:latin typeface="Open Sans"/>
                <a:ea typeface="Open Sans"/>
                <a:cs typeface="Open Sans"/>
                <a:sym typeface="Open Sans"/>
              </a:rPr>
            </a:br>
            <a:endParaRPr sz="2000" b="0" i="0" u="none" strike="noStrike" cap="none">
              <a:solidFill>
                <a:srgbClr val="000000"/>
              </a:solidFill>
              <a:latin typeface="Open Sans"/>
              <a:ea typeface="Open Sans"/>
              <a:cs typeface="Open Sans"/>
              <a:sym typeface="Open Sans"/>
            </a:endParaRPr>
          </a:p>
          <a:p>
            <a:pPr marL="342900" marR="0" lvl="0" indent="-247650" algn="l" rtl="0">
              <a:lnSpc>
                <a:spcPct val="100000"/>
              </a:lnSpc>
              <a:spcBef>
                <a:spcPts val="2000"/>
              </a:spcBef>
              <a:spcAft>
                <a:spcPts val="0"/>
              </a:spcAft>
              <a:buClr>
                <a:srgbClr val="000000"/>
              </a:buClr>
              <a:buSzPts val="1500"/>
              <a:buFont typeface="Noto Sans Symbols"/>
              <a:buNone/>
            </a:pPr>
            <a:endParaRPr sz="2000" b="0" i="0" u="none" strike="noStrike" cap="none">
              <a:solidFill>
                <a:srgbClr val="000000"/>
              </a:solidFill>
              <a:latin typeface="Open Sans"/>
              <a:ea typeface="Open Sans"/>
              <a:cs typeface="Open Sans"/>
              <a:sym typeface="Open Sans"/>
            </a:endParaRPr>
          </a:p>
          <a:p>
            <a:pPr marL="342900" marR="0" lvl="0" indent="-247650" algn="l" rtl="0">
              <a:lnSpc>
                <a:spcPct val="100000"/>
              </a:lnSpc>
              <a:spcBef>
                <a:spcPts val="2000"/>
              </a:spcBef>
              <a:spcAft>
                <a:spcPts val="0"/>
              </a:spcAft>
              <a:buClr>
                <a:srgbClr val="000000"/>
              </a:buClr>
              <a:buSzPts val="1500"/>
              <a:buFont typeface="Noto Sans Symbols"/>
              <a:buNone/>
            </a:pPr>
            <a:endParaRPr sz="20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7"/>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200"/>
              <a:buFont typeface="Open Sans"/>
              <a:buNone/>
            </a:pPr>
            <a:r>
              <a:rPr lang="en-US"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The Challenge</a:t>
            </a:r>
            <a:endParaRPr sz="2800"/>
          </a:p>
        </p:txBody>
      </p:sp>
      <p:sp>
        <p:nvSpPr>
          <p:cNvPr id="225" name="Google Shape;225;p17"/>
          <p:cNvSpPr txBox="1"/>
          <p:nvPr/>
        </p:nvSpPr>
        <p:spPr>
          <a:xfrm>
            <a:off x="280359" y="1222129"/>
            <a:ext cx="8481183" cy="2419083"/>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000000"/>
              </a:buClr>
              <a:buSzPts val="1800"/>
              <a:buFont typeface="Arial"/>
              <a:buNone/>
            </a:pPr>
            <a:r>
              <a:rPr lang="en-US" sz="1800" b="0" i="0" u="none" strike="noStrike" cap="none">
                <a:solidFill>
                  <a:schemeClr val="dk1"/>
                </a:solidFill>
                <a:latin typeface="Open Sans Light"/>
                <a:ea typeface="Open Sans Light"/>
                <a:cs typeface="Open Sans Light"/>
                <a:sym typeface="Open Sans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IDN TLDs allow for multilingual domain names and email addresses for communities to register and use, allowing for more digital inclusion.</a:t>
            </a:r>
            <a:endParaRPr/>
          </a:p>
          <a:p>
            <a:pPr marL="0" marR="0" lvl="0" indent="0" algn="l" rtl="0">
              <a:lnSpc>
                <a:spcPct val="140000"/>
              </a:lnSpc>
              <a:spcBef>
                <a:spcPts val="0"/>
              </a:spcBef>
              <a:spcAft>
                <a:spcPts val="0"/>
              </a:spcAft>
              <a:buClr>
                <a:srgbClr val="000000"/>
              </a:buClr>
              <a:buSzPts val="1800"/>
              <a:buFont typeface="Arial"/>
              <a:buNone/>
            </a:pPr>
            <a:endParaRPr sz="1800" b="0" i="0" u="none" strike="noStrike" cap="none">
              <a:solidFill>
                <a:schemeClr val="dk1"/>
              </a:solidFill>
              <a:latin typeface="Open Sans Light"/>
              <a:ea typeface="Open Sans Light"/>
              <a:cs typeface="Open Sans Light"/>
              <a:sym typeface="Open Sans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endParaRPr>
          </a:p>
          <a:p>
            <a:pPr marL="0" marR="0" lvl="0" indent="0" algn="l" rtl="0">
              <a:lnSpc>
                <a:spcPct val="140000"/>
              </a:lnSpc>
              <a:spcBef>
                <a:spcPts val="0"/>
              </a:spcBef>
              <a:spcAft>
                <a:spcPts val="0"/>
              </a:spcAft>
              <a:buClr>
                <a:srgbClr val="000000"/>
              </a:buClr>
              <a:buSzPts val="1800"/>
              <a:buFont typeface="Arial"/>
              <a:buNone/>
            </a:pPr>
            <a:r>
              <a:rPr lang="en-US" sz="1800" b="0" i="0" u="none" strike="noStrike" cap="none">
                <a:solidFill>
                  <a:schemeClr val="dk1"/>
                </a:solidFill>
                <a:latin typeface="Open Sans Light"/>
                <a:ea typeface="Open Sans Light"/>
                <a:cs typeface="Open Sans Light"/>
                <a:sym typeface="Open Sans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But, there are issues in their universal acceptance, e.g., a valid email is rejected by a form on a website and is incorrectly displayed from left-to-right instead of right-to-left:</a:t>
            </a:r>
            <a:endParaRPr/>
          </a:p>
        </p:txBody>
      </p:sp>
      <p:pic>
        <p:nvPicPr>
          <p:cNvPr id="226" name="Google Shape;226;p17"/>
          <p:cNvPicPr preferRelativeResize="0"/>
          <p:nvPr/>
        </p:nvPicPr>
        <p:blipFill rotWithShape="1">
          <a:blip r:embed="rId3">
            <a:alphaModFix/>
          </a:blip>
          <a:srcRect/>
          <a:stretch/>
        </p:blipFill>
        <p:spPr>
          <a:xfrm>
            <a:off x="155717" y="3787466"/>
            <a:ext cx="8832566" cy="2672646"/>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Examples of Categories Affected by UA</a:t>
            </a:r>
            <a:endParaRPr sz="2800"/>
          </a:p>
        </p:txBody>
      </p:sp>
      <p:sp>
        <p:nvSpPr>
          <p:cNvPr id="232" name="Google Shape;232;p16"/>
          <p:cNvSpPr txBox="1">
            <a:spLocks noGrp="1"/>
          </p:cNvSpPr>
          <p:nvPr>
            <p:ph type="body" idx="1"/>
          </p:nvPr>
        </p:nvSpPr>
        <p:spPr>
          <a:xfrm>
            <a:off x="320675" y="1318686"/>
            <a:ext cx="8450746" cy="4927131"/>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530"/>
              <a:buFont typeface="Merriweather Sans"/>
              <a:buChar char="*"/>
            </a:pPr>
            <a:r>
              <a:rPr lang="en-US" sz="1800"/>
              <a:t>Domain Names </a:t>
            </a:r>
            <a:r>
              <a:rPr lang="en-US"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that</a:t>
            </a:r>
            <a:r>
              <a:rPr lang="en-US" sz="1800"/>
              <a:t> may not work in applications:</a:t>
            </a:r>
            <a:endParaRPr/>
          </a:p>
          <a:p>
            <a:pPr marL="548640" lvl="1" indent="-182880" algn="l" rtl="0">
              <a:lnSpc>
                <a:spcPct val="100000"/>
              </a:lnSpc>
              <a:spcBef>
                <a:spcPts val="360"/>
              </a:spcBef>
              <a:spcAft>
                <a:spcPts val="0"/>
              </a:spcAft>
              <a:buSzPts val="1530"/>
              <a:buChar char="*"/>
            </a:pPr>
            <a:r>
              <a:rPr lang="en-US" sz="1800"/>
              <a:t>ASCII: 	example</a:t>
            </a:r>
            <a:r>
              <a:rPr lang="en-US" sz="1800">
                <a:solidFill>
                  <a:schemeClr val="dk1"/>
                </a:solidFill>
              </a:rPr>
              <a:t>.</a:t>
            </a:r>
            <a:r>
              <a:rPr lang="en-US" sz="1800">
                <a:solidFill>
                  <a:schemeClr val="accent3"/>
                </a:solidFill>
              </a:rPr>
              <a:t>sky</a:t>
            </a:r>
            <a:endParaRPr sz="1800">
              <a:solidFill>
                <a:schemeClr val="accent3"/>
              </a:solidFill>
            </a:endParaRPr>
          </a:p>
          <a:p>
            <a:pPr marL="548640" lvl="1" indent="-182880" algn="l" rtl="0">
              <a:lnSpc>
                <a:spcPct val="100000"/>
              </a:lnSpc>
              <a:spcBef>
                <a:spcPts val="360"/>
              </a:spcBef>
              <a:spcAft>
                <a:spcPts val="0"/>
              </a:spcAft>
              <a:buSzPts val="1530"/>
              <a:buChar char="*"/>
            </a:pPr>
            <a:r>
              <a:rPr lang="en-US" sz="1800"/>
              <a:t>ASCII:</a:t>
            </a:r>
            <a:r>
              <a:rPr lang="en-US"/>
              <a:t>	</a:t>
            </a:r>
            <a:r>
              <a:rPr lang="en-US" sz="1800"/>
              <a:t>example.</a:t>
            </a:r>
            <a:r>
              <a:rPr lang="en-US" sz="1800">
                <a:solidFill>
                  <a:schemeClr val="accent3"/>
                </a:solidFill>
              </a:rPr>
              <a:t>engineering</a:t>
            </a:r>
            <a:endParaRPr sz="1800">
              <a:solidFill>
                <a:schemeClr val="accent3"/>
              </a:solidFill>
            </a:endParaRPr>
          </a:p>
          <a:p>
            <a:pPr marL="548640" lvl="1" indent="-182880" algn="l" rtl="0">
              <a:lnSpc>
                <a:spcPct val="100000"/>
              </a:lnSpc>
              <a:spcBef>
                <a:spcPts val="480"/>
              </a:spcBef>
              <a:spcAft>
                <a:spcPts val="0"/>
              </a:spcAft>
              <a:buSzPts val="1530"/>
              <a:buChar char="*"/>
            </a:pPr>
            <a:r>
              <a:rPr lang="en-US" sz="1800">
                <a:solidFill>
                  <a:schemeClr val="dk1"/>
                </a:solidFill>
              </a:rPr>
              <a:t>Unicode:</a:t>
            </a:r>
            <a:r>
              <a:rPr lang="en-US" sz="1800">
                <a:solidFill>
                  <a:srgbClr val="FF0000"/>
                </a:solidFill>
              </a:rPr>
              <a:t>	</a:t>
            </a:r>
            <a:r>
              <a:rPr lang="en-US" sz="2400">
                <a:solidFill>
                  <a:schemeClr val="accent3"/>
                </a:solidFill>
              </a:rPr>
              <a:t>คน.ไทย</a:t>
            </a:r>
            <a:endParaRPr sz="1800">
              <a:solidFill>
                <a:schemeClr val="accent3"/>
              </a:solidFill>
            </a:endParaRPr>
          </a:p>
          <a:p>
            <a:pPr marL="274320" lvl="0" indent="-182880" algn="l" rtl="0">
              <a:lnSpc>
                <a:spcPct val="100000"/>
              </a:lnSpc>
              <a:spcBef>
                <a:spcPts val="360"/>
              </a:spcBef>
              <a:spcAft>
                <a:spcPts val="0"/>
              </a:spcAft>
              <a:buClr>
                <a:schemeClr val="accent3"/>
              </a:buClr>
              <a:buSzPts val="1530"/>
              <a:buFont typeface="Merriweather Sans"/>
              <a:buChar char="*"/>
            </a:pPr>
            <a:r>
              <a:rPr lang="en-US" sz="1800"/>
              <a:t>Internationalized email addresses (EAI) </a:t>
            </a:r>
            <a:r>
              <a:rPr lang="en-US"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that</a:t>
            </a:r>
            <a:r>
              <a:rPr lang="en-US" sz="1800"/>
              <a:t> may not work in applications: </a:t>
            </a:r>
            <a:endParaRPr/>
          </a:p>
          <a:p>
            <a:pPr marL="548640" lvl="1" indent="-182880" algn="l" rtl="0">
              <a:lnSpc>
                <a:spcPct val="100000"/>
              </a:lnSpc>
              <a:spcBef>
                <a:spcPts val="360"/>
              </a:spcBef>
              <a:spcAft>
                <a:spcPts val="0"/>
              </a:spcAft>
              <a:buSzPts val="1530"/>
              <a:buChar char="*"/>
            </a:pPr>
            <a:r>
              <a:rPr lang="en-US" sz="1800"/>
              <a:t>Unicode:	marc@</a:t>
            </a:r>
            <a:r>
              <a:rPr lang="en-US" sz="1800">
                <a:solidFill>
                  <a:schemeClr val="accent3"/>
                </a:solidFill>
              </a:rPr>
              <a:t>société</a:t>
            </a:r>
            <a:r>
              <a:rPr lang="en-US" sz="1800"/>
              <a:t>.org</a:t>
            </a:r>
            <a:endParaRPr sz="1800"/>
          </a:p>
          <a:p>
            <a:pPr marL="548640" lvl="1" indent="-182880" algn="l" rtl="0">
              <a:lnSpc>
                <a:spcPct val="100000"/>
              </a:lnSpc>
              <a:spcBef>
                <a:spcPts val="360"/>
              </a:spcBef>
              <a:spcAft>
                <a:spcPts val="0"/>
              </a:spcAft>
              <a:buSzPts val="1530"/>
              <a:buChar char="*"/>
            </a:pPr>
            <a:r>
              <a:rPr lang="en-US" sz="1800"/>
              <a:t>Unicode:	</a:t>
            </a:r>
            <a:r>
              <a:rPr lang="en-US" sz="1800">
                <a:solidFill>
                  <a:schemeClr val="accent3"/>
                </a:solidFill>
              </a:rPr>
              <a:t>测试</a:t>
            </a:r>
            <a:r>
              <a:rPr lang="en-US" sz="1800"/>
              <a:t>@example.com</a:t>
            </a:r>
            <a:endParaRPr sz="1800"/>
          </a:p>
          <a:p>
            <a:pPr marL="548640" lvl="1" indent="-182880" algn="l" rtl="0">
              <a:lnSpc>
                <a:spcPct val="100000"/>
              </a:lnSpc>
              <a:spcBef>
                <a:spcPts val="360"/>
              </a:spcBef>
              <a:spcAft>
                <a:spcPts val="0"/>
              </a:spcAft>
              <a:buSzPts val="1530"/>
              <a:buChar char="*"/>
            </a:pPr>
            <a:r>
              <a:rPr lang="en-US" sz="1800"/>
              <a:t>Unicode:	</a:t>
            </a:r>
            <a:r>
              <a:rPr lang="en-US" sz="1800">
                <a:solidFill>
                  <a:schemeClr val="accent3"/>
                </a:solidFill>
              </a:rPr>
              <a:t>ईमेल@उदाहरण.भारत</a:t>
            </a:r>
            <a:endParaRPr>
              <a:solidFill>
                <a:schemeClr val="accent3"/>
              </a:solidFill>
            </a:endParaRPr>
          </a:p>
          <a:p>
            <a:pPr marL="548640" lvl="1" indent="-182880" algn="l" rtl="0">
              <a:lnSpc>
                <a:spcPct val="100000"/>
              </a:lnSpc>
              <a:spcBef>
                <a:spcPts val="360"/>
              </a:spcBef>
              <a:spcAft>
                <a:spcPts val="0"/>
              </a:spcAft>
              <a:buSzPts val="1530"/>
              <a:buChar char="*"/>
            </a:pPr>
            <a:r>
              <a:rPr lang="en-US" sz="1800"/>
              <a:t>Unicode:	</a:t>
            </a:r>
            <a:r>
              <a:rPr lang="en-US" sz="1800">
                <a:solidFill>
                  <a:srgbClr val="FF0000"/>
                </a:solidFill>
              </a:rPr>
              <a:t> </a:t>
            </a:r>
            <a:r>
              <a:rPr lang="en-US" sz="1800">
                <a:solidFill>
                  <a:schemeClr val="accent3"/>
                </a:solidFill>
              </a:rPr>
              <a:t>ای-میل@ مثال.موقع </a:t>
            </a:r>
            <a:r>
              <a:rPr lang="en-US" sz="1800">
                <a:solidFill>
                  <a:srgbClr val="FF0000"/>
                </a:solidFill>
              </a:rPr>
              <a:t> </a:t>
            </a:r>
            <a:r>
              <a:rPr lang="en-US" sz="1800">
                <a:solidFill>
                  <a:schemeClr val="dk1"/>
                </a:solidFill>
              </a:rPr>
              <a:t>(written right-to-left, RTL)</a:t>
            </a:r>
            <a:r>
              <a:rPr lang="en-US" sz="1800"/>
              <a:t>	</a:t>
            </a:r>
            <a:r>
              <a:rPr lang="en-US"/>
              <a:t>	</a:t>
            </a:r>
            <a:endParaRPr/>
          </a:p>
          <a:p>
            <a:pPr marL="274320" lvl="0" indent="-74930" algn="l" rtl="0">
              <a:lnSpc>
                <a:spcPct val="100000"/>
              </a:lnSpc>
              <a:spcBef>
                <a:spcPts val="400"/>
              </a:spcBef>
              <a:spcAft>
                <a:spcPts val="0"/>
              </a:spcAft>
              <a:buClr>
                <a:schemeClr val="accent3"/>
              </a:buClr>
              <a:buSzPts val="1700"/>
              <a:buFont typeface="Merriweather Sans"/>
              <a:buNone/>
            </a:pPr>
            <a:endParaRPr/>
          </a:p>
          <a:p>
            <a:pPr marL="0" lvl="0" indent="0" algn="l" rtl="0">
              <a:lnSpc>
                <a:spcPct val="100000"/>
              </a:lnSpc>
              <a:spcBef>
                <a:spcPts val="400"/>
              </a:spcBef>
              <a:spcAft>
                <a:spcPts val="0"/>
              </a:spcAft>
              <a:buSzPts val="1700"/>
              <a:buNone/>
            </a:pPr>
            <a:r>
              <a:rPr lang="en-US" sz="1800" b="1"/>
              <a:t>ASCII</a:t>
            </a:r>
            <a:r>
              <a:rPr lang="en-US" sz="1800"/>
              <a:t> is based on letters A-Z, a-z, digits 0-9 and hyphen.</a:t>
            </a:r>
            <a:endParaRPr sz="1800"/>
          </a:p>
          <a:p>
            <a:pPr marL="0" lvl="0" indent="0" algn="l" rtl="0">
              <a:lnSpc>
                <a:spcPct val="100000"/>
              </a:lnSpc>
              <a:spcBef>
                <a:spcPts val="400"/>
              </a:spcBef>
              <a:spcAft>
                <a:spcPts val="0"/>
              </a:spcAft>
              <a:buSzPts val="1700"/>
              <a:buNone/>
            </a:pPr>
            <a:r>
              <a:rPr lang="en-US" sz="1800" b="1"/>
              <a:t>Unicode</a:t>
            </a:r>
            <a:r>
              <a:rPr lang="en-US" sz="1800"/>
              <a:t> supports characters </a:t>
            </a:r>
            <a:r>
              <a:rPr lang="en-US"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of </a:t>
            </a:r>
            <a:r>
              <a:rPr lang="en-US" sz="1800"/>
              <a:t>languages and scripts used worldwide.</a:t>
            </a:r>
            <a:endParaRPr sz="1800"/>
          </a:p>
          <a:p>
            <a:pPr marL="1097280" lvl="3" indent="-107315" algn="l" rtl="0">
              <a:lnSpc>
                <a:spcPct val="100000"/>
              </a:lnSpc>
              <a:spcBef>
                <a:spcPts val="280"/>
              </a:spcBef>
              <a:spcAft>
                <a:spcPts val="0"/>
              </a:spcAft>
              <a:buSzPts val="119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57"/>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dirty="0">
                <a:solidFill>
                  <a:schemeClr val="dk2"/>
                </a:solidFill>
              </a:rPr>
              <a:t>The Challenge: Internationalized Email Address Acceptance by Websites</a:t>
            </a:r>
            <a:endParaRPr sz="2800" dirty="0">
              <a:solidFill>
                <a:schemeClr val="dk2"/>
              </a:solidFill>
            </a:endParaRPr>
          </a:p>
        </p:txBody>
      </p:sp>
      <p:sp>
        <p:nvSpPr>
          <p:cNvPr id="238" name="Google Shape;238;p57"/>
          <p:cNvSpPr txBox="1"/>
          <p:nvPr/>
        </p:nvSpPr>
        <p:spPr>
          <a:xfrm>
            <a:off x="164861" y="1604849"/>
            <a:ext cx="2578200"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dirty="0">
                <a:solidFill>
                  <a:srgbClr val="595959"/>
                </a:solidFill>
                <a:latin typeface="Open Sans Light"/>
                <a:ea typeface="Open Sans Light"/>
                <a:cs typeface="Open Sans Light"/>
                <a:sym typeface="Open Sans Light"/>
              </a:rPr>
              <a:t>Email Address (in local language) Acceptance Rates (%) in Form Fields on 1000 Local Websites </a:t>
            </a:r>
            <a:endParaRPr dirty="0"/>
          </a:p>
          <a:p>
            <a:pPr marL="0" marR="0" lvl="0" indent="0" algn="ctr" rtl="0">
              <a:lnSpc>
                <a:spcPct val="100000"/>
              </a:lnSpc>
              <a:spcBef>
                <a:spcPts val="0"/>
              </a:spcBef>
              <a:spcAft>
                <a:spcPts val="0"/>
              </a:spcAft>
              <a:buNone/>
            </a:pPr>
            <a:r>
              <a:rPr lang="en-US" sz="1800" b="1" i="0" u="none" strike="noStrike" cap="none" dirty="0">
                <a:solidFill>
                  <a:srgbClr val="595959"/>
                </a:solidFill>
                <a:latin typeface="Open Sans Light"/>
                <a:ea typeface="Open Sans Light"/>
                <a:cs typeface="Open Sans Light"/>
                <a:sym typeface="Open Sans Light"/>
              </a:rPr>
              <a:t>(data from 2025 </a:t>
            </a:r>
            <a:r>
              <a:rPr lang="en-US" sz="1800" b="1" i="0" u="none" strike="noStrike" cap="none" dirty="0">
                <a:solidFill>
                  <a:srgbClr val="595959"/>
                </a:solidFill>
                <a:latin typeface="Open Sans Light"/>
                <a:ea typeface="Open Sans Light"/>
                <a:cs typeface="Open Sans Light"/>
                <a:sym typeface="Open Sans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study</a:t>
            </a:r>
            <a:r>
              <a:rPr lang="en-US" sz="1800" b="1" i="0" u="none" strike="noStrike" cap="none" dirty="0">
                <a:solidFill>
                  <a:srgbClr val="595959"/>
                </a:solidFill>
                <a:latin typeface="Open Sans Light"/>
                <a:ea typeface="Open Sans Light"/>
                <a:cs typeface="Open Sans Light"/>
                <a:sym typeface="Open Sans Light"/>
              </a:rPr>
              <a:t> to be </a:t>
            </a:r>
            <a:r>
              <a:rPr lang="en-US" sz="1800" b="1" dirty="0">
                <a:solidFill>
                  <a:srgbClr val="595959"/>
                </a:solidFill>
                <a:latin typeface="Open Sans Light"/>
                <a:ea typeface="Open Sans Light"/>
                <a:cs typeface="Open Sans Light"/>
                <a:sym typeface="Open Sans Light"/>
              </a:rPr>
              <a:t>published at </a:t>
            </a:r>
            <a:r>
              <a:rPr lang="en-US" sz="1800" b="1" dirty="0" err="1">
                <a:solidFill>
                  <a:srgbClr val="595959"/>
                </a:solidFill>
                <a:latin typeface="Open Sans Light"/>
                <a:ea typeface="Open Sans Light"/>
                <a:cs typeface="Open Sans Light"/>
                <a:sym typeface="Open Sans Light"/>
              </a:rPr>
              <a:t>UASG.tech</a:t>
            </a:r>
            <a:r>
              <a:rPr lang="en-US" sz="1800" b="1" i="0" u="none" strike="noStrike" cap="none" dirty="0">
                <a:solidFill>
                  <a:srgbClr val="595959"/>
                </a:solidFill>
                <a:latin typeface="Open Sans Light"/>
                <a:ea typeface="Open Sans Light"/>
                <a:cs typeface="Open Sans Light"/>
                <a:sym typeface="Open Sans Light"/>
              </a:rPr>
              <a:t>)</a:t>
            </a:r>
            <a:endParaRPr dirty="0"/>
          </a:p>
        </p:txBody>
      </p:sp>
      <p:pic>
        <p:nvPicPr>
          <p:cNvPr id="239" name="Google Shape;239;p57"/>
          <p:cNvPicPr preferRelativeResize="0"/>
          <p:nvPr/>
        </p:nvPicPr>
        <p:blipFill rotWithShape="1">
          <a:blip r:embed="rId3">
            <a:alphaModFix/>
          </a:blip>
          <a:srcRect t="6698"/>
          <a:stretch/>
        </p:blipFill>
        <p:spPr>
          <a:xfrm>
            <a:off x="2946400" y="1418167"/>
            <a:ext cx="5621404" cy="50837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9"/>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200"/>
              <a:buFont typeface="Open Sans"/>
              <a:buNone/>
            </a:pPr>
            <a:r>
              <a:rPr lang="en-US" sz="2800" dirty="0"/>
              <a:t>The Challenge: </a:t>
            </a:r>
            <a:r>
              <a:rPr lang="en-US" sz="2800" dirty="0">
                <a:solidFill>
                  <a:schemeClr val="dk2"/>
                </a:solidFill>
              </a:rPr>
              <a:t>Internationalized </a:t>
            </a:r>
            <a:r>
              <a:rPr lang="en-US" sz="2800" dirty="0"/>
              <a:t>Email Address Support Across Email Servers</a:t>
            </a:r>
            <a:endParaRPr sz="2800" dirty="0"/>
          </a:p>
        </p:txBody>
      </p:sp>
      <p:sp>
        <p:nvSpPr>
          <p:cNvPr id="245" name="Google Shape;245;p19"/>
          <p:cNvSpPr txBox="1"/>
          <p:nvPr/>
        </p:nvSpPr>
        <p:spPr>
          <a:xfrm>
            <a:off x="1964410" y="6164379"/>
            <a:ext cx="588462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Open Sans"/>
                <a:ea typeface="Open Sans"/>
                <a:cs typeface="Open Sans"/>
                <a:sym typeface="Open Sans"/>
              </a:rPr>
              <a:t>Source: </a:t>
            </a:r>
            <a:r>
              <a:rPr lang="en-US" sz="1400" b="0" i="1" u="sng" strike="noStrike" cap="none">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https://ithi.research.icann.org/graph-eai.html</a:t>
            </a:r>
            <a:r>
              <a:rPr lang="en-US" sz="1400" b="0" i="1" u="none" strike="noStrike" cap="none">
                <a:solidFill>
                  <a:schemeClr val="dk1"/>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p:txBody>
      </p:sp>
      <p:pic>
        <p:nvPicPr>
          <p:cNvPr id="246" name="Google Shape;246;p19"/>
          <p:cNvPicPr preferRelativeResize="0"/>
          <p:nvPr/>
        </p:nvPicPr>
        <p:blipFill rotWithShape="1">
          <a:blip r:embed="rId4">
            <a:alphaModFix/>
          </a:blip>
          <a:srcRect/>
          <a:stretch/>
        </p:blipFill>
        <p:spPr>
          <a:xfrm>
            <a:off x="228599" y="1663700"/>
            <a:ext cx="8880537" cy="3609340"/>
          </a:xfrm>
          <a:prstGeom prst="rect">
            <a:avLst/>
          </a:prstGeom>
          <a:noFill/>
          <a:ln>
            <a:noFill/>
          </a:ln>
        </p:spPr>
      </p:pic>
      <p:sp>
        <p:nvSpPr>
          <p:cNvPr id="247" name="Google Shape;247;p19"/>
          <p:cNvSpPr txBox="1">
            <a:spLocks noGrp="1"/>
          </p:cNvSpPr>
          <p:nvPr>
            <p:ph type="body" idx="1"/>
          </p:nvPr>
        </p:nvSpPr>
        <p:spPr>
          <a:xfrm>
            <a:off x="320675" y="5518578"/>
            <a:ext cx="8450700" cy="55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None/>
            </a:pPr>
            <a:r>
              <a:rPr lang="en-US" sz="1800"/>
              <a:t>Out of the 33.7 million email servers tested in January of 2025, only 25.86% show support for internationalized email addresses.  </a:t>
            </a:r>
            <a:endParaRPr/>
          </a:p>
          <a:p>
            <a:pPr marL="274320" lvl="0" indent="-85725" algn="l" rtl="0">
              <a:spcBef>
                <a:spcPts val="360"/>
              </a:spcBef>
              <a:spcAft>
                <a:spcPts val="0"/>
              </a:spcAft>
              <a:buSzPts val="1530"/>
              <a:buNone/>
            </a:pPr>
            <a:endParaRPr sz="1800"/>
          </a:p>
          <a:p>
            <a:pPr marL="1097280" lvl="3" indent="-107315" algn="l" rtl="0">
              <a:lnSpc>
                <a:spcPct val="100000"/>
              </a:lnSpc>
              <a:spcBef>
                <a:spcPts val="280"/>
              </a:spcBef>
              <a:spcAft>
                <a:spcPts val="0"/>
              </a:spcAft>
              <a:buSzPts val="1190"/>
              <a:buNone/>
            </a:pP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0"/>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200"/>
              <a:buFont typeface="Open Sans"/>
              <a:buNone/>
            </a:pPr>
            <a:r>
              <a:rPr lang="en-US" sz="2800"/>
              <a:t>Does Your Email Server Support EAI?</a:t>
            </a:r>
            <a:endParaRPr sz="2800"/>
          </a:p>
        </p:txBody>
      </p:sp>
      <p:pic>
        <p:nvPicPr>
          <p:cNvPr id="253" name="Google Shape;253;p20" descr="Graphical user interface, text, website&#10;&#10;Description automatically generated"/>
          <p:cNvPicPr preferRelativeResize="0"/>
          <p:nvPr/>
        </p:nvPicPr>
        <p:blipFill rotWithShape="1">
          <a:blip r:embed="rId3">
            <a:alphaModFix/>
          </a:blip>
          <a:srcRect l="3866" t="18548" r="5907" b="7724"/>
          <a:stretch/>
        </p:blipFill>
        <p:spPr>
          <a:xfrm>
            <a:off x="320041" y="1789639"/>
            <a:ext cx="8451381" cy="4640961"/>
          </a:xfrm>
          <a:prstGeom prst="rect">
            <a:avLst/>
          </a:prstGeom>
          <a:noFill/>
          <a:ln>
            <a:noFill/>
          </a:ln>
        </p:spPr>
      </p:pic>
      <p:sp>
        <p:nvSpPr>
          <p:cNvPr id="254" name="Google Shape;254;p20"/>
          <p:cNvSpPr/>
          <p:nvPr/>
        </p:nvSpPr>
        <p:spPr>
          <a:xfrm>
            <a:off x="748145" y="1233501"/>
            <a:ext cx="705693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Open Sans"/>
                <a:ea typeface="Open Sans"/>
                <a:cs typeface="Open Sans"/>
                <a:sym typeface="Open Sans"/>
              </a:rPr>
              <a:t>Enter your email and check now at: </a:t>
            </a:r>
            <a:r>
              <a:rPr lang="en-US" sz="1800" b="0" i="0" u="sng" strike="noStrike" cap="none">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https://uasg.tech/eai-check/</a:t>
            </a:r>
            <a:r>
              <a:rPr lang="en-US" sz="1800" b="0" i="0" u="none" strike="noStrike" cap="none">
                <a:solidFill>
                  <a:schemeClr val="dk1"/>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p:txBody>
      </p:sp>
      <p:cxnSp>
        <p:nvCxnSpPr>
          <p:cNvPr id="255" name="Google Shape;255;p20"/>
          <p:cNvCxnSpPr/>
          <p:nvPr/>
        </p:nvCxnSpPr>
        <p:spPr>
          <a:xfrm>
            <a:off x="27686" y="6013343"/>
            <a:ext cx="584709" cy="0"/>
          </a:xfrm>
          <a:prstGeom prst="straightConnector1">
            <a:avLst/>
          </a:prstGeom>
          <a:noFill/>
          <a:ln w="57150" cap="flat" cmpd="sng">
            <a:solidFill>
              <a:schemeClr val="accent1"/>
            </a:solidFill>
            <a:prstDash val="solid"/>
            <a:round/>
            <a:headEnd type="none" w="sm" len="sm"/>
            <a:tailEnd type="triangle" w="med" len="med"/>
          </a:ln>
          <a:effectLst>
            <a:outerShdw blurRad="40000" dist="20000" dir="5400000" rotWithShape="0">
              <a:srgbClr val="000000">
                <a:alpha val="37254"/>
              </a:srgbClr>
            </a:outerShdw>
          </a:effectLst>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5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200"/>
              <a:buFont typeface="Open Sans"/>
              <a:buNone/>
            </a:pPr>
            <a:r>
              <a:rPr lang="en-US" sz="2800"/>
              <a:t>Digital Inclusion, an Opportunity</a:t>
            </a:r>
            <a:endParaRPr/>
          </a:p>
        </p:txBody>
      </p:sp>
      <p:sp>
        <p:nvSpPr>
          <p:cNvPr id="261" name="Google Shape;261;p58"/>
          <p:cNvSpPr txBox="1"/>
          <p:nvPr/>
        </p:nvSpPr>
        <p:spPr>
          <a:xfrm>
            <a:off x="320041" y="3107934"/>
            <a:ext cx="3271500" cy="3140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Open Sans Light"/>
                <a:ea typeface="Open Sans Light"/>
                <a:cs typeface="Open Sans Light"/>
                <a:sym typeface="Open Sans Light"/>
              </a:rPr>
              <a:t>Remaining 32% of the world population, ~2.6 billion  people, still aren’t online; primarily from Asia and Africa (see percent </a:t>
            </a:r>
            <a:r>
              <a:rPr lang="en-US" sz="1800">
                <a:latin typeface="Open Sans Light"/>
                <a:ea typeface="Open Sans Light"/>
                <a:cs typeface="Open Sans Light"/>
                <a:sym typeface="Open Sans Light"/>
              </a:rPr>
              <a:t>increase)</a:t>
            </a:r>
            <a:r>
              <a:rPr lang="en-US" sz="1800" b="0" i="0" u="none" strike="noStrike" cap="none">
                <a:solidFill>
                  <a:srgbClr val="000000"/>
                </a:solidFill>
                <a:latin typeface="Open Sans Light"/>
                <a:ea typeface="Open Sans Light"/>
                <a:cs typeface="Open Sans Light"/>
                <a:sym typeface="Open Sans Light"/>
              </a:rPr>
              <a:t>. </a:t>
            </a:r>
            <a:endParaRPr/>
          </a:p>
          <a:p>
            <a:pPr marL="0" marR="0" lvl="0" indent="0" algn="l" rtl="0">
              <a:lnSpc>
                <a:spcPct val="100000"/>
              </a:lnSpc>
              <a:spcBef>
                <a:spcPts val="0"/>
              </a:spcBef>
              <a:spcAft>
                <a:spcPts val="0"/>
              </a:spcAft>
              <a:buNone/>
            </a:pPr>
            <a:endParaRPr sz="1800" b="0" i="0"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r>
              <a:rPr lang="en-US" sz="1800" b="0" i="0" u="none" strike="noStrike" cap="none">
                <a:solidFill>
                  <a:srgbClr val="000000"/>
                </a:solidFill>
                <a:latin typeface="Open Sans Light"/>
                <a:ea typeface="Open Sans Light"/>
                <a:cs typeface="Open Sans Light"/>
                <a:sym typeface="Open Sans Light"/>
              </a:rPr>
              <a:t>Many of those already online, and most of those who will be coming online, communicate in their native languages.</a:t>
            </a:r>
            <a:endParaRPr sz="1800" b="0" i="0"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1800" b="0" i="0" u="none" strike="noStrike" cap="none">
              <a:solidFill>
                <a:srgbClr val="000000"/>
              </a:solidFill>
              <a:latin typeface="Open Sans Light"/>
              <a:ea typeface="Open Sans Light"/>
              <a:cs typeface="Open Sans Light"/>
              <a:sym typeface="Open Sans Light"/>
            </a:endParaRPr>
          </a:p>
        </p:txBody>
      </p:sp>
      <p:sp>
        <p:nvSpPr>
          <p:cNvPr id="262" name="Google Shape;262;p58"/>
          <p:cNvSpPr txBox="1"/>
          <p:nvPr/>
        </p:nvSpPr>
        <p:spPr>
          <a:xfrm>
            <a:off x="0" y="6244060"/>
            <a:ext cx="703783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1" u="none" strike="noStrike" cap="none">
                <a:solidFill>
                  <a:srgbClr val="000000"/>
                </a:solidFill>
                <a:latin typeface="Open Sans Light"/>
                <a:ea typeface="Open Sans Light"/>
                <a:cs typeface="Open Sans Light"/>
                <a:sym typeface="Open Sans Light"/>
              </a:rPr>
              <a:t>Source: </a:t>
            </a:r>
            <a:r>
              <a:rPr lang="en-US" sz="1400" b="0" i="1" u="sng" strike="noStrike" cap="none">
                <a:solidFill>
                  <a:schemeClr val="accent2"/>
                </a:solidFill>
                <a:latin typeface="Open Sans Light"/>
                <a:ea typeface="Open Sans Light"/>
                <a:cs typeface="Open Sans Light"/>
                <a:sym typeface="Open Sans Light"/>
                <a:hlinkClick r:id="rId3">
                  <a:extLst>
                    <a:ext uri="{A12FA001-AC4F-418D-AE19-62706E023703}">
                      <ahyp:hlinkClr xmlns:ahyp="http://schemas.microsoft.com/office/drawing/2018/hyperlinkcolor" val="tx"/>
                    </a:ext>
                  </a:extLst>
                </a:hlinkClick>
              </a:rPr>
              <a:t>https://www.itu.int/itu-d/reports/statistics/2024/11/10/ff24-internet-use/</a:t>
            </a:r>
            <a:r>
              <a:rPr lang="en-US" sz="1400" b="0" i="1" u="none" strike="noStrike" cap="none">
                <a:solidFill>
                  <a:schemeClr val="accent2"/>
                </a:solidFill>
                <a:latin typeface="Open Sans Light"/>
                <a:ea typeface="Open Sans Light"/>
                <a:cs typeface="Open Sans Light"/>
                <a:sym typeface="Open Sans Light"/>
              </a:rPr>
              <a:t> </a:t>
            </a:r>
            <a:r>
              <a:rPr lang="en-US" sz="1400" b="0" i="1" u="none" strike="noStrike" cap="none">
                <a:solidFill>
                  <a:srgbClr val="000000"/>
                </a:solidFill>
                <a:latin typeface="Open Sans Light"/>
                <a:ea typeface="Open Sans Light"/>
                <a:cs typeface="Open Sans Light"/>
                <a:sym typeface="Open Sans Light"/>
              </a:rPr>
              <a:t>     </a:t>
            </a:r>
            <a:endParaRPr sz="1400" b="0" i="1" u="none" strike="noStrike" cap="none">
              <a:solidFill>
                <a:srgbClr val="000000"/>
              </a:solidFill>
              <a:latin typeface="Open Sans Light"/>
              <a:ea typeface="Open Sans Light"/>
              <a:cs typeface="Open Sans Light"/>
              <a:sym typeface="Open Sans Light"/>
            </a:endParaRPr>
          </a:p>
        </p:txBody>
      </p:sp>
      <p:pic>
        <p:nvPicPr>
          <p:cNvPr id="263" name="Google Shape;263;p58"/>
          <p:cNvPicPr preferRelativeResize="0"/>
          <p:nvPr/>
        </p:nvPicPr>
        <p:blipFill rotWithShape="1">
          <a:blip r:embed="rId4">
            <a:alphaModFix/>
          </a:blip>
          <a:srcRect/>
          <a:stretch/>
        </p:blipFill>
        <p:spPr>
          <a:xfrm>
            <a:off x="4060556" y="1069834"/>
            <a:ext cx="4814256" cy="5136549"/>
          </a:xfrm>
          <a:prstGeom prst="rect">
            <a:avLst/>
          </a:prstGeom>
          <a:noFill/>
          <a:ln>
            <a:noFill/>
          </a:ln>
        </p:spPr>
      </p:pic>
      <p:sp>
        <p:nvSpPr>
          <p:cNvPr id="264" name="Google Shape;264;p58"/>
          <p:cNvSpPr/>
          <p:nvPr/>
        </p:nvSpPr>
        <p:spPr>
          <a:xfrm>
            <a:off x="372575" y="1069826"/>
            <a:ext cx="2903700" cy="1935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50" b="1" i="0" u="none" strike="noStrike" cap="none">
              <a:solidFill>
                <a:srgbClr val="0070C0"/>
              </a:solidFill>
              <a:latin typeface="Arial"/>
              <a:ea typeface="Arial"/>
              <a:cs typeface="Arial"/>
              <a:sym typeface="Arial"/>
            </a:endParaRPr>
          </a:p>
          <a:p>
            <a:pPr marL="0" marR="0" lvl="0" indent="0" algn="l" rtl="0">
              <a:lnSpc>
                <a:spcPct val="100000"/>
              </a:lnSpc>
              <a:spcBef>
                <a:spcPts val="0"/>
              </a:spcBef>
              <a:spcAft>
                <a:spcPts val="0"/>
              </a:spcAft>
              <a:buNone/>
            </a:pPr>
            <a:r>
              <a:rPr lang="en-US" sz="4000" b="1" i="0" u="none" strike="noStrike" cap="none">
                <a:solidFill>
                  <a:srgbClr val="0070C0"/>
                </a:solidFill>
                <a:latin typeface="Open Sans"/>
                <a:ea typeface="Open Sans"/>
                <a:cs typeface="Open Sans"/>
                <a:sym typeface="Open Sans"/>
              </a:rPr>
              <a:t>5.5 billion </a:t>
            </a:r>
            <a:endParaRPr/>
          </a:p>
          <a:p>
            <a:pPr marL="0" marR="0" lvl="0" indent="0" algn="l" rtl="0">
              <a:lnSpc>
                <a:spcPct val="100000"/>
              </a:lnSpc>
              <a:spcBef>
                <a:spcPts val="0"/>
              </a:spcBef>
              <a:spcAft>
                <a:spcPts val="0"/>
              </a:spcAft>
              <a:buNone/>
            </a:pPr>
            <a:r>
              <a:rPr lang="en-US" sz="1600" b="1" i="0" u="none" strike="noStrike" cap="none">
                <a:solidFill>
                  <a:schemeClr val="accent2"/>
                </a:solidFill>
                <a:latin typeface="Open Sans"/>
                <a:ea typeface="Open Sans"/>
                <a:cs typeface="Open Sans"/>
                <a:sym typeface="Open Sans"/>
              </a:rPr>
              <a:t>Internet users worldwide</a:t>
            </a:r>
            <a:endParaRPr/>
          </a:p>
          <a:p>
            <a:pPr marL="0" marR="0" lvl="0" indent="0" algn="l"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4000" b="1" i="0" u="none" strike="noStrike" cap="none">
                <a:solidFill>
                  <a:srgbClr val="FF9300"/>
                </a:solidFill>
                <a:latin typeface="Open Sans"/>
                <a:ea typeface="Open Sans"/>
                <a:cs typeface="Open Sans"/>
                <a:sym typeface="Open Sans"/>
              </a:rPr>
              <a:t>68%</a:t>
            </a:r>
            <a:endParaRPr/>
          </a:p>
          <a:p>
            <a:pPr marL="0" marR="0" lvl="0" indent="0" algn="l" rtl="0">
              <a:lnSpc>
                <a:spcPct val="100000"/>
              </a:lnSpc>
              <a:spcBef>
                <a:spcPts val="0"/>
              </a:spcBef>
              <a:spcAft>
                <a:spcPts val="0"/>
              </a:spcAft>
              <a:buNone/>
            </a:pPr>
            <a:r>
              <a:rPr lang="en-US" sz="1600" b="1" i="0" u="none" strike="noStrike" cap="none">
                <a:solidFill>
                  <a:schemeClr val="accent2"/>
                </a:solidFill>
                <a:latin typeface="Open Sans"/>
                <a:ea typeface="Open Sans"/>
                <a:cs typeface="Open Sans"/>
                <a:sym typeface="Open Sans"/>
              </a:rPr>
              <a:t>Internet Users</a:t>
            </a:r>
            <a:endParaRPr/>
          </a:p>
          <a:p>
            <a:pPr marL="0" marR="0" lvl="0" indent="0" algn="ctr" rtl="0">
              <a:lnSpc>
                <a:spcPct val="100000"/>
              </a:lnSpc>
              <a:spcBef>
                <a:spcPts val="0"/>
              </a:spcBef>
              <a:spcAft>
                <a:spcPts val="0"/>
              </a:spcAft>
              <a:buNone/>
            </a:pPr>
            <a:endParaRPr sz="3200" b="0" i="0" u="none" strike="noStrike" cap="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What is Universal Acceptance (UA)?</a:t>
            </a:r>
            <a:endParaRPr sz="2800"/>
          </a:p>
        </p:txBody>
      </p:sp>
      <p:sp>
        <p:nvSpPr>
          <p:cNvPr id="270" name="Google Shape;270;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530"/>
              <a:buFont typeface="Merriweather Sans"/>
              <a:buChar char="*"/>
            </a:pPr>
            <a:r>
              <a:rPr lang="en-US" sz="1800"/>
              <a:t>While the DNS has evolved, the checks used by many software applications to validate domain names and email addresses remain outdated. </a:t>
            </a:r>
            <a:endParaRPr/>
          </a:p>
          <a:p>
            <a:pPr marL="274320" lvl="0" indent="-85725" algn="l" rtl="0">
              <a:lnSpc>
                <a:spcPct val="100000"/>
              </a:lnSpc>
              <a:spcBef>
                <a:spcPts val="360"/>
              </a:spcBef>
              <a:spcAft>
                <a:spcPts val="0"/>
              </a:spcAft>
              <a:buClr>
                <a:schemeClr val="accent3"/>
              </a:buClr>
              <a:buSzPts val="1530"/>
              <a:buFont typeface="Merriweather Sans"/>
              <a:buNone/>
            </a:pPr>
            <a:endParaRPr sz="1800"/>
          </a:p>
          <a:p>
            <a:pPr marL="274320" lvl="0" indent="-182880" algn="l" rtl="0">
              <a:lnSpc>
                <a:spcPct val="100000"/>
              </a:lnSpc>
              <a:spcBef>
                <a:spcPts val="360"/>
              </a:spcBef>
              <a:spcAft>
                <a:spcPts val="0"/>
              </a:spcAft>
              <a:buClr>
                <a:schemeClr val="accent3"/>
              </a:buClr>
              <a:buSzPts val="1530"/>
              <a:buFont typeface="Merriweather Sans"/>
              <a:buChar char="*"/>
            </a:pPr>
            <a:r>
              <a:rPr lang="en-US" sz="1800"/>
              <a:t>In addition, not all online portals are primed for the opening of a user account with a related email address, leaving many people unable to navigate the Internet using their language and online identity of choice. </a:t>
            </a:r>
            <a:endParaRPr/>
          </a:p>
          <a:p>
            <a:pPr marL="274320" lvl="0" indent="-85725" algn="l" rtl="0">
              <a:lnSpc>
                <a:spcPct val="100000"/>
              </a:lnSpc>
              <a:spcBef>
                <a:spcPts val="360"/>
              </a:spcBef>
              <a:spcAft>
                <a:spcPts val="0"/>
              </a:spcAft>
              <a:buClr>
                <a:schemeClr val="accent3"/>
              </a:buClr>
              <a:buSzPts val="1530"/>
              <a:buFont typeface="Merriweather Sans"/>
              <a:buNone/>
            </a:pPr>
            <a:endParaRPr sz="1800"/>
          </a:p>
          <a:p>
            <a:pPr marL="274320" lvl="0" indent="-182880" algn="l" rtl="0">
              <a:lnSpc>
                <a:spcPct val="100000"/>
              </a:lnSpc>
              <a:spcBef>
                <a:spcPts val="360"/>
              </a:spcBef>
              <a:spcAft>
                <a:spcPts val="0"/>
              </a:spcAft>
              <a:buClr>
                <a:schemeClr val="accent3"/>
              </a:buClr>
              <a:buSzPts val="1530"/>
              <a:buFont typeface="Merriweather Sans"/>
              <a:buChar char="*"/>
            </a:pPr>
            <a:r>
              <a:rPr lang="en-US" sz="1800"/>
              <a:t>Considered a technical compliance best practice, UA solves these issues by ensuring all valid domain names and email addresses, regardless of script, language or character length, can be used equally by all Internet-enabled applications, devices, and systems.</a:t>
            </a:r>
            <a:endParaRPr/>
          </a:p>
          <a:p>
            <a:pPr marL="274320" lvl="0" indent="-85725" algn="l" rtl="0">
              <a:lnSpc>
                <a:spcPct val="100000"/>
              </a:lnSpc>
              <a:spcBef>
                <a:spcPts val="360"/>
              </a:spcBef>
              <a:spcAft>
                <a:spcPts val="0"/>
              </a:spcAft>
              <a:buClr>
                <a:schemeClr val="accent3"/>
              </a:buClr>
              <a:buSzPts val="1530"/>
              <a:buFont typeface="Merriweather Sans"/>
              <a:buNone/>
            </a:pPr>
            <a:endParaRPr sz="1800"/>
          </a:p>
          <a:p>
            <a:pPr marL="274320" lvl="0" indent="-182880" algn="l" rtl="0">
              <a:lnSpc>
                <a:spcPct val="100000"/>
              </a:lnSpc>
              <a:spcBef>
                <a:spcPts val="360"/>
              </a:spcBef>
              <a:spcAft>
                <a:spcPts val="0"/>
              </a:spcAft>
              <a:buClr>
                <a:schemeClr val="accent3"/>
              </a:buClr>
              <a:buSzPts val="1530"/>
              <a:buFont typeface="Merriweather Sans"/>
              <a:buChar char="*"/>
            </a:pPr>
            <a:r>
              <a:rPr lang="en-US" sz="1800"/>
              <a:t>Achieving UA ensures every person has the ability to navigate and communicate on the Internet using their chosen domain name and email address that best aligns with their interests, business, culture, language, and script.</a:t>
            </a:r>
            <a:endParaRPr/>
          </a:p>
          <a:p>
            <a:pPr marL="274320" lvl="0" indent="-85725" algn="l" rtl="0">
              <a:lnSpc>
                <a:spcPct val="100000"/>
              </a:lnSpc>
              <a:spcBef>
                <a:spcPts val="360"/>
              </a:spcBef>
              <a:spcAft>
                <a:spcPts val="0"/>
              </a:spcAft>
              <a:buClr>
                <a:schemeClr val="accent3"/>
              </a:buClr>
              <a:buSzPts val="1530"/>
              <a:buFont typeface="Merriweather Sans"/>
              <a:buNone/>
            </a:pPr>
            <a:endParaRPr/>
          </a:p>
          <a:p>
            <a:pPr marL="274320" lvl="0" indent="-85725" algn="l" rtl="0">
              <a:lnSpc>
                <a:spcPct val="100000"/>
              </a:lnSpc>
              <a:spcBef>
                <a:spcPts val="360"/>
              </a:spcBef>
              <a:spcAft>
                <a:spcPts val="0"/>
              </a:spcAft>
              <a:buClr>
                <a:schemeClr val="accent3"/>
              </a:buClr>
              <a:buSzPts val="1530"/>
              <a:buFont typeface="Merriweather Sans"/>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Digital Inclusion, A Long Standing Commitment</a:t>
            </a:r>
            <a:endParaRPr sz="2800"/>
          </a:p>
        </p:txBody>
      </p:sp>
      <p:sp>
        <p:nvSpPr>
          <p:cNvPr id="107" name="Google Shape;107;p2"/>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91440" lvl="0" indent="0" algn="l" rtl="0">
              <a:lnSpc>
                <a:spcPct val="100000"/>
              </a:lnSpc>
              <a:spcBef>
                <a:spcPts val="0"/>
              </a:spcBef>
              <a:spcAft>
                <a:spcPts val="0"/>
              </a:spcAft>
              <a:buClr>
                <a:schemeClr val="accent3"/>
              </a:buClr>
              <a:buSzPts val="1530"/>
              <a:buNone/>
            </a:pPr>
            <a:r>
              <a:rPr lang="en-US" sz="1800"/>
              <a:t>Building the Information Society: A Global Challenge in the New Millennium</a:t>
            </a:r>
            <a:endParaRPr/>
          </a:p>
          <a:p>
            <a:pPr marL="274320" lvl="0" indent="-85725" algn="l" rtl="0">
              <a:lnSpc>
                <a:spcPct val="100000"/>
              </a:lnSpc>
              <a:spcBef>
                <a:spcPts val="0"/>
              </a:spcBef>
              <a:spcAft>
                <a:spcPts val="0"/>
              </a:spcAft>
              <a:buClr>
                <a:schemeClr val="accent3"/>
              </a:buClr>
              <a:buSzPts val="1530"/>
              <a:buFont typeface="Merriweather Sans"/>
              <a:buNone/>
            </a:pPr>
            <a:endParaRPr sz="1800"/>
          </a:p>
          <a:p>
            <a:pPr marL="91440" lvl="0" indent="0" algn="l" rtl="0">
              <a:lnSpc>
                <a:spcPct val="100000"/>
              </a:lnSpc>
              <a:spcBef>
                <a:spcPts val="0"/>
              </a:spcBef>
              <a:spcAft>
                <a:spcPts val="0"/>
              </a:spcAft>
              <a:buClr>
                <a:schemeClr val="accent3"/>
              </a:buClr>
              <a:buSzPts val="1530"/>
              <a:buNone/>
            </a:pPr>
            <a:r>
              <a:rPr lang="en-US" sz="1800" u="sng">
                <a:solidFill>
                  <a:schemeClr val="hlink"/>
                </a:solidFill>
                <a:hlinkClick r:id="rId3"/>
              </a:rPr>
              <a:t>Declaration of Principles at the Geneva Summit 2003</a:t>
            </a:r>
            <a:endParaRPr sz="1800"/>
          </a:p>
          <a:p>
            <a:pPr marL="274320" lvl="0" indent="-85725" algn="l" rtl="0">
              <a:lnSpc>
                <a:spcPct val="100000"/>
              </a:lnSpc>
              <a:spcBef>
                <a:spcPts val="0"/>
              </a:spcBef>
              <a:spcAft>
                <a:spcPts val="0"/>
              </a:spcAft>
              <a:buClr>
                <a:schemeClr val="accent3"/>
              </a:buClr>
              <a:buSzPts val="1530"/>
              <a:buFont typeface="Merriweather Sans"/>
              <a:buNone/>
            </a:pPr>
            <a:endParaRPr sz="1800"/>
          </a:p>
          <a:p>
            <a:pPr marL="274320" lvl="0" indent="-182880" algn="l" rtl="0">
              <a:lnSpc>
                <a:spcPct val="100000"/>
              </a:lnSpc>
              <a:spcBef>
                <a:spcPts val="0"/>
              </a:spcBef>
              <a:spcAft>
                <a:spcPts val="0"/>
              </a:spcAft>
              <a:buClr>
                <a:schemeClr val="accent3"/>
              </a:buClr>
              <a:buSzPts val="1530"/>
              <a:buFont typeface="Merriweather Sans"/>
              <a:buChar char="*"/>
            </a:pPr>
            <a:r>
              <a:rPr lang="en-US" sz="1800"/>
              <a:t>We, the representatives of the peoples of the world, assembled for the first phase of the World Summit on the Information Society (WSIS), declare our common desire and commitment to </a:t>
            </a:r>
            <a:endParaRPr/>
          </a:p>
          <a:p>
            <a:pPr marL="274320" lvl="0" indent="-85725" algn="l" rtl="0">
              <a:lnSpc>
                <a:spcPct val="100000"/>
              </a:lnSpc>
              <a:spcBef>
                <a:spcPts val="0"/>
              </a:spcBef>
              <a:spcAft>
                <a:spcPts val="0"/>
              </a:spcAft>
              <a:buClr>
                <a:schemeClr val="accent3"/>
              </a:buClr>
              <a:buSzPts val="1530"/>
              <a:buFont typeface="Merriweather Sans"/>
              <a:buNone/>
            </a:pPr>
            <a:endParaRPr sz="1800"/>
          </a:p>
          <a:p>
            <a:pPr marL="731520" lvl="1" indent="-182879" algn="l" rtl="0">
              <a:lnSpc>
                <a:spcPct val="100000"/>
              </a:lnSpc>
              <a:spcBef>
                <a:spcPts val="0"/>
              </a:spcBef>
              <a:spcAft>
                <a:spcPts val="0"/>
              </a:spcAft>
              <a:buSzPts val="1530"/>
              <a:buChar char="*"/>
            </a:pPr>
            <a:r>
              <a:rPr lang="en-US" sz="1600"/>
              <a:t>build a people-centred, inclusive and development-oriented Information Society, </a:t>
            </a:r>
            <a:endParaRPr/>
          </a:p>
          <a:p>
            <a:pPr marL="274320" lvl="0" indent="-85725" algn="l" rtl="0">
              <a:lnSpc>
                <a:spcPct val="100000"/>
              </a:lnSpc>
              <a:spcBef>
                <a:spcPts val="0"/>
              </a:spcBef>
              <a:spcAft>
                <a:spcPts val="0"/>
              </a:spcAft>
              <a:buClr>
                <a:schemeClr val="accent3"/>
              </a:buClr>
              <a:buSzPts val="1530"/>
              <a:buFont typeface="Merriweather Sans"/>
              <a:buNone/>
            </a:pPr>
            <a:endParaRPr sz="1800"/>
          </a:p>
          <a:p>
            <a:pPr marL="731520" lvl="1" indent="-182879" algn="l" rtl="0">
              <a:lnSpc>
                <a:spcPct val="100000"/>
              </a:lnSpc>
              <a:spcBef>
                <a:spcPts val="0"/>
              </a:spcBef>
              <a:spcAft>
                <a:spcPts val="0"/>
              </a:spcAft>
              <a:buSzPts val="1530"/>
              <a:buChar char="*"/>
            </a:pPr>
            <a:r>
              <a:rPr lang="en-US" sz="1600"/>
              <a:t>where everyone can create, access, utilize and share information and knowledge, </a:t>
            </a:r>
            <a:endParaRPr/>
          </a:p>
          <a:p>
            <a:pPr marL="274320" lvl="0" indent="-85725" algn="l" rtl="0">
              <a:lnSpc>
                <a:spcPct val="100000"/>
              </a:lnSpc>
              <a:spcBef>
                <a:spcPts val="0"/>
              </a:spcBef>
              <a:spcAft>
                <a:spcPts val="0"/>
              </a:spcAft>
              <a:buClr>
                <a:schemeClr val="accent3"/>
              </a:buClr>
              <a:buSzPts val="1530"/>
              <a:buFont typeface="Merriweather Sans"/>
              <a:buNone/>
            </a:pPr>
            <a:endParaRPr sz="1800"/>
          </a:p>
          <a:p>
            <a:pPr marL="731520" lvl="1" indent="-182879" algn="l" rtl="0">
              <a:lnSpc>
                <a:spcPct val="100000"/>
              </a:lnSpc>
              <a:spcBef>
                <a:spcPts val="0"/>
              </a:spcBef>
              <a:spcAft>
                <a:spcPts val="0"/>
              </a:spcAft>
              <a:buSzPts val="1530"/>
              <a:buChar char="*"/>
            </a:pPr>
            <a:r>
              <a:rPr lang="en-US" sz="1600"/>
              <a:t>enabling individuals, communities and peoples to achieve their full potential in promoting their sustainable development and improving their quality of life.</a:t>
            </a:r>
            <a:endParaRPr/>
          </a:p>
          <a:p>
            <a:pPr marL="274320" lvl="0" indent="-85725" algn="l" rtl="0">
              <a:lnSpc>
                <a:spcPct val="100000"/>
              </a:lnSpc>
              <a:spcBef>
                <a:spcPts val="0"/>
              </a:spcBef>
              <a:spcAft>
                <a:spcPts val="0"/>
              </a:spcAft>
              <a:buClr>
                <a:schemeClr val="accent3"/>
              </a:buClr>
              <a:buSzPts val="1530"/>
              <a:buFont typeface="Merriweather Sans"/>
              <a:buNone/>
            </a:pPr>
            <a:endParaRPr sz="1800"/>
          </a:p>
          <a:p>
            <a:pPr marL="91440" lvl="0" indent="0" algn="l" rtl="0">
              <a:lnSpc>
                <a:spcPct val="100000"/>
              </a:lnSpc>
              <a:spcBef>
                <a:spcPts val="1200"/>
              </a:spcBef>
              <a:spcAft>
                <a:spcPts val="0"/>
              </a:spcAft>
              <a:buSzPts val="17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1"/>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200"/>
              <a:buFont typeface="Open Sans"/>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UA Goal and Impact</a:t>
            </a:r>
            <a:endParaRPr/>
          </a:p>
        </p:txBody>
      </p:sp>
      <p:sp>
        <p:nvSpPr>
          <p:cNvPr id="281" name="Google Shape;281;p21"/>
          <p:cNvSpPr txBox="1"/>
          <p:nvPr/>
        </p:nvSpPr>
        <p:spPr>
          <a:xfrm>
            <a:off x="609600" y="1470212"/>
            <a:ext cx="7907338" cy="4571813"/>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360"/>
              </a:spcBef>
              <a:spcAft>
                <a:spcPts val="0"/>
              </a:spcAft>
              <a:buClr>
                <a:schemeClr val="dk1"/>
              </a:buClr>
              <a:buSzPts val="1800"/>
              <a:buFont typeface="Arial"/>
              <a:buNone/>
            </a:pPr>
            <a:endParaRPr sz="1800" b="1" i="0" u="none" strike="noStrike" cap="none" dirty="0">
              <a:solidFill>
                <a:schemeClr val="dk1"/>
              </a:solidFill>
              <a:latin typeface="Open Sans"/>
              <a:ea typeface="Open Sans"/>
              <a:cs typeface="Open Sans"/>
              <a:sym typeface="Open Sans"/>
            </a:endParaRPr>
          </a:p>
          <a:p>
            <a:pPr marL="0" marR="0" lvl="0" indent="0" algn="ctr" rtl="0">
              <a:lnSpc>
                <a:spcPct val="100000"/>
              </a:lnSpc>
              <a:spcBef>
                <a:spcPts val="360"/>
              </a:spcBef>
              <a:spcAft>
                <a:spcPts val="0"/>
              </a:spcAft>
              <a:buClr>
                <a:schemeClr val="dk1"/>
              </a:buClr>
              <a:buSzPts val="1800"/>
              <a:buFont typeface="Arial"/>
              <a:buNone/>
            </a:pPr>
            <a:r>
              <a:rPr lang="en-US" sz="1800" b="1" dirty="0">
                <a:latin typeface="Open Sans Light"/>
                <a:ea typeface="Open Sans Light"/>
                <a:cs typeface="Open Sans Light"/>
                <a:sym typeface="Open Sans"/>
              </a:rPr>
              <a:t>Goal</a:t>
            </a:r>
            <a:endParaRPr sz="1800" b="1" dirty="0">
              <a:latin typeface="Open Sans Light"/>
              <a:ea typeface="Open Sans Light"/>
              <a:cs typeface="Open Sans Light"/>
            </a:endParaRPr>
          </a:p>
          <a:p>
            <a:pPr marL="0" marR="0" lvl="0" indent="0" algn="ctr" rtl="0">
              <a:lnSpc>
                <a:spcPct val="100000"/>
              </a:lnSpc>
              <a:spcBef>
                <a:spcPts val="360"/>
              </a:spcBef>
              <a:spcAft>
                <a:spcPts val="0"/>
              </a:spcAft>
              <a:buClr>
                <a:schemeClr val="dk1"/>
              </a:buClr>
              <a:buSzPts val="1800"/>
              <a:buFont typeface="Arial"/>
              <a:buNone/>
            </a:pPr>
            <a:r>
              <a:rPr lang="en-US" sz="1800" dirty="0">
                <a:latin typeface="Open Sans Light"/>
                <a:ea typeface="Open Sans Light"/>
                <a:cs typeface="Open Sans Light"/>
                <a:sym typeface="Open Sans"/>
              </a:rPr>
              <a:t>All valid domain names and email addresses work in all software applications.</a:t>
            </a:r>
            <a:endParaRPr sz="1800" dirty="0">
              <a:latin typeface="Open Sans Light"/>
              <a:ea typeface="Open Sans Light"/>
              <a:cs typeface="Open Sans Light"/>
            </a:endParaRPr>
          </a:p>
          <a:p>
            <a:pPr marL="0" marR="0" lvl="0" indent="0" algn="ctr" rtl="0">
              <a:lnSpc>
                <a:spcPct val="100000"/>
              </a:lnSpc>
              <a:spcBef>
                <a:spcPts val="360"/>
              </a:spcBef>
              <a:spcAft>
                <a:spcPts val="0"/>
              </a:spcAft>
              <a:buClr>
                <a:schemeClr val="dk1"/>
              </a:buClr>
              <a:buSzPts val="1800"/>
              <a:buFont typeface="Arial"/>
              <a:buNone/>
            </a:pPr>
            <a:endParaRPr sz="1800" dirty="0">
              <a:latin typeface="Open Sans Light"/>
              <a:ea typeface="Open Sans Light"/>
              <a:cs typeface="Open Sans Light"/>
              <a:sym typeface="Open Sans"/>
            </a:endParaRPr>
          </a:p>
          <a:p>
            <a:pPr marL="0" marR="0" lvl="0" indent="0" algn="ctr" rtl="0">
              <a:lnSpc>
                <a:spcPct val="100000"/>
              </a:lnSpc>
              <a:spcBef>
                <a:spcPts val="360"/>
              </a:spcBef>
              <a:spcAft>
                <a:spcPts val="0"/>
              </a:spcAft>
              <a:buClr>
                <a:schemeClr val="dk1"/>
              </a:buClr>
              <a:buSzPts val="1800"/>
              <a:buFont typeface="Arial"/>
              <a:buNone/>
            </a:pPr>
            <a:endParaRPr sz="1800" dirty="0">
              <a:latin typeface="Open Sans Light"/>
              <a:ea typeface="Open Sans Light"/>
              <a:cs typeface="Open Sans Light"/>
              <a:sym typeface="Open Sans"/>
            </a:endParaRPr>
          </a:p>
          <a:p>
            <a:pPr marL="0" marR="0" lvl="0" indent="0" algn="ctr" rtl="0">
              <a:lnSpc>
                <a:spcPct val="100000"/>
              </a:lnSpc>
              <a:spcBef>
                <a:spcPts val="360"/>
              </a:spcBef>
              <a:spcAft>
                <a:spcPts val="0"/>
              </a:spcAft>
              <a:buClr>
                <a:schemeClr val="dk1"/>
              </a:buClr>
              <a:buSzPts val="1800"/>
              <a:buFont typeface="Arial"/>
              <a:buNone/>
            </a:pPr>
            <a:r>
              <a:rPr lang="en-US" sz="1800" b="1" dirty="0">
                <a:latin typeface="Open Sans Light"/>
                <a:ea typeface="Open Sans Light"/>
                <a:cs typeface="Open Sans Light"/>
                <a:sym typeface="Open Sans"/>
              </a:rPr>
              <a:t>Impact</a:t>
            </a:r>
            <a:endParaRPr sz="1800" b="1" dirty="0">
              <a:latin typeface="Open Sans Light"/>
              <a:ea typeface="Open Sans Light"/>
              <a:cs typeface="Open Sans Light"/>
            </a:endParaRPr>
          </a:p>
          <a:p>
            <a:pPr marL="0" marR="0" lvl="0" indent="0" algn="ctr" rtl="0">
              <a:lnSpc>
                <a:spcPct val="100000"/>
              </a:lnSpc>
              <a:spcBef>
                <a:spcPts val="360"/>
              </a:spcBef>
              <a:spcAft>
                <a:spcPts val="0"/>
              </a:spcAft>
              <a:buClr>
                <a:schemeClr val="dk1"/>
              </a:buClr>
              <a:buSzPts val="1800"/>
              <a:buFont typeface="Arial"/>
              <a:buNone/>
            </a:pPr>
            <a:r>
              <a:rPr lang="en-US" sz="1800" dirty="0">
                <a:latin typeface="Open Sans Light"/>
                <a:ea typeface="Open Sans Light"/>
                <a:cs typeface="Open Sans Light"/>
                <a:sym typeface="Open Sans"/>
              </a:rPr>
              <a:t>Promote consumer choice, improve competition, and provide broader access to end users.</a:t>
            </a:r>
            <a:endParaRPr sz="1800" dirty="0">
              <a:latin typeface="Open Sans Light"/>
              <a:ea typeface="Open Sans Light"/>
              <a:cs typeface="Open Sans Light"/>
            </a:endParaRPr>
          </a:p>
          <a:p>
            <a:pPr marL="342900" marR="0" lvl="0" indent="-228600" algn="l" rtl="0">
              <a:lnSpc>
                <a:spcPct val="100000"/>
              </a:lnSpc>
              <a:spcBef>
                <a:spcPts val="360"/>
              </a:spcBef>
              <a:spcAft>
                <a:spcPts val="0"/>
              </a:spcAft>
              <a:buClr>
                <a:schemeClr val="dk1"/>
              </a:buClr>
              <a:buSzPts val="1800"/>
              <a:buFont typeface="Arial"/>
              <a:buNone/>
            </a:pPr>
            <a:endParaRPr sz="1800" b="0" i="0" u="none" strike="noStrike" cap="none" dirty="0">
              <a:solidFill>
                <a:schemeClr val="dk1"/>
              </a:solidFill>
              <a:latin typeface="Open Sans"/>
              <a:ea typeface="Open Sans"/>
              <a:cs typeface="Open Sans"/>
              <a:sym typeface="Open Sans"/>
            </a:endParaRPr>
          </a:p>
          <a:p>
            <a:pPr marL="342900" marR="0" lvl="0" indent="-228600" algn="l" rtl="0">
              <a:lnSpc>
                <a:spcPct val="100000"/>
              </a:lnSpc>
              <a:spcBef>
                <a:spcPts val="360"/>
              </a:spcBef>
              <a:spcAft>
                <a:spcPts val="0"/>
              </a:spcAft>
              <a:buClr>
                <a:schemeClr val="dk1"/>
              </a:buClr>
              <a:buSzPts val="1800"/>
              <a:buFont typeface="Arial"/>
              <a:buNone/>
            </a:pPr>
            <a:endParaRPr sz="1800" b="0" i="0" u="none" strike="noStrike" cap="none" dirty="0">
              <a:solidFill>
                <a:schemeClr val="dk1"/>
              </a:solidFill>
              <a:latin typeface="Open Sans"/>
              <a:ea typeface="Open Sans"/>
              <a:cs typeface="Open Sans"/>
              <a:sym typeface="Open Sans"/>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1f5ee761316_0_0"/>
          <p:cNvSpPr txBox="1">
            <a:spLocks noGrp="1"/>
          </p:cNvSpPr>
          <p:nvPr>
            <p:ph type="title"/>
          </p:nvPr>
        </p:nvSpPr>
        <p:spPr>
          <a:xfrm>
            <a:off x="320041" y="275167"/>
            <a:ext cx="84513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200"/>
              <a:buFont typeface="Open Sans"/>
              <a:buNone/>
            </a:pPr>
            <a:r>
              <a:rPr lang="en-US"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Why Does UA Matter?</a:t>
            </a:r>
            <a:endParaRPr sz="2800"/>
          </a:p>
        </p:txBody>
      </p:sp>
      <p:sp>
        <p:nvSpPr>
          <p:cNvPr id="282" name="Google Shape;282;g1f5ee761316_0_0"/>
          <p:cNvSpPr txBox="1"/>
          <p:nvPr/>
        </p:nvSpPr>
        <p:spPr>
          <a:xfrm>
            <a:off x="320675" y="1318686"/>
            <a:ext cx="8450746" cy="5264147"/>
          </a:xfrm>
          <a:prstGeom prst="rect">
            <a:avLst/>
          </a:prstGeom>
          <a:noFill/>
          <a:ln>
            <a:noFill/>
          </a:ln>
        </p:spPr>
        <p:txBody>
          <a:bodyPr spcFirstLastPara="1" wrap="square" lIns="91425" tIns="45700" rIns="91425" bIns="45700" anchor="t" anchorCtr="0">
            <a:noAutofit/>
          </a:bodyPr>
          <a:lstStyle/>
          <a:p>
            <a:pPr marL="91440" marR="0" lvl="0" indent="0" algn="l" rtl="0">
              <a:lnSpc>
                <a:spcPct val="100000"/>
              </a:lnSpc>
              <a:spcBef>
                <a:spcPts val="0"/>
              </a:spcBef>
              <a:spcAft>
                <a:spcPts val="0"/>
              </a:spcAft>
              <a:buNone/>
            </a:pPr>
            <a:r>
              <a:rPr lang="en-US" sz="1800" b="0" i="0" u="none" strike="noStrike" cap="none">
                <a:solidFill>
                  <a:srgbClr val="0A1F24"/>
                </a:solidFill>
                <a:latin typeface="Open Sans Light"/>
                <a:ea typeface="Open Sans Light"/>
                <a:cs typeface="Open Sans Light"/>
                <a:sym typeface="Open Sans Light"/>
              </a:rPr>
              <a:t>UA can also help:</a:t>
            </a:r>
            <a:endParaRPr/>
          </a:p>
          <a:p>
            <a:pPr marL="91440" marR="0" lvl="0" indent="0" algn="l" rtl="0">
              <a:lnSpc>
                <a:spcPct val="100000"/>
              </a:lnSpc>
              <a:spcBef>
                <a:spcPts val="0"/>
              </a:spcBef>
              <a:spcAft>
                <a:spcPts val="0"/>
              </a:spcAft>
              <a:buNone/>
            </a:pPr>
            <a:endParaRPr sz="1800" b="0" i="0" u="none" strike="noStrike" cap="none">
              <a:solidFill>
                <a:srgbClr val="000000"/>
              </a:solidFill>
              <a:latin typeface="Open Sans Light"/>
              <a:ea typeface="Open Sans Light"/>
              <a:cs typeface="Open Sans Light"/>
              <a:sym typeface="Open Sans Light"/>
            </a:endParaRPr>
          </a:p>
          <a:p>
            <a:pPr marL="274320" marR="0" lvl="0" indent="-182880" algn="l" rtl="0">
              <a:lnSpc>
                <a:spcPct val="100000"/>
              </a:lnSpc>
              <a:spcBef>
                <a:spcPts val="0"/>
              </a:spcBef>
              <a:spcAft>
                <a:spcPts val="0"/>
              </a:spcAft>
              <a:buClr>
                <a:schemeClr val="accent3"/>
              </a:buClr>
              <a:buSzPts val="1530"/>
              <a:buFont typeface="Merriweather Sans"/>
              <a:buChar char="*"/>
            </a:pPr>
            <a:r>
              <a:rPr lang="en-US" sz="1800" b="0" i="0" u="none" strike="noStrike" cap="none">
                <a:solidFill>
                  <a:srgbClr val="000000"/>
                </a:solidFill>
                <a:latin typeface="Open Sans Light"/>
                <a:ea typeface="Open Sans Light"/>
                <a:cs typeface="Open Sans Light"/>
                <a:sym typeface="Open Sans Light"/>
              </a:rPr>
              <a:t>Supports a diverse, multicultural and multilingual Internet.</a:t>
            </a:r>
            <a:endParaRPr/>
          </a:p>
          <a:p>
            <a:pPr marL="274320" marR="0" lvl="0" indent="-182880" algn="l" rtl="0">
              <a:lnSpc>
                <a:spcPct val="100000"/>
              </a:lnSpc>
              <a:spcBef>
                <a:spcPts val="0"/>
              </a:spcBef>
              <a:spcAft>
                <a:spcPts val="0"/>
              </a:spcAft>
              <a:buClr>
                <a:schemeClr val="accent3"/>
              </a:buClr>
              <a:buSzPts val="1530"/>
              <a:buFont typeface="Merriweather Sans"/>
              <a:buChar char="*"/>
            </a:pPr>
            <a:r>
              <a:rPr lang="en-US" sz="1800" b="0" i="0" u="none" strike="noStrike" cap="none">
                <a:solidFill>
                  <a:srgbClr val="000000"/>
                </a:solidFill>
                <a:latin typeface="Open Sans Light"/>
                <a:ea typeface="Open Sans Light"/>
                <a:cs typeface="Open Sans Light"/>
                <a:sym typeface="Open Sans Light"/>
              </a:rPr>
              <a:t>Allows more trust and freedom of expression.</a:t>
            </a:r>
            <a:endParaRPr/>
          </a:p>
          <a:p>
            <a:pPr marL="274320" marR="0" lvl="0" indent="-182880" algn="l" rtl="0">
              <a:lnSpc>
                <a:spcPct val="100000"/>
              </a:lnSpc>
              <a:spcBef>
                <a:spcPts val="360"/>
              </a:spcBef>
              <a:spcAft>
                <a:spcPts val="0"/>
              </a:spcAft>
              <a:buClr>
                <a:schemeClr val="accent3"/>
              </a:buClr>
              <a:buSzPts val="1530"/>
              <a:buFont typeface="Merriweather Sans"/>
              <a:buChar char="*"/>
            </a:pPr>
            <a:r>
              <a:rPr lang="en-US" sz="1800" b="0" i="0" u="none" strike="noStrike" cap="none">
                <a:solidFill>
                  <a:srgbClr val="000000"/>
                </a:solidFill>
                <a:latin typeface="Open Sans Light"/>
                <a:ea typeface="Open Sans Light"/>
                <a:cs typeface="Open Sans Light"/>
                <a:sym typeface="Open Sans Light"/>
              </a:rPr>
              <a:t>Enables greater competition, innovation, and consumer choice.</a:t>
            </a:r>
            <a:endParaRPr/>
          </a:p>
          <a:p>
            <a:pPr marL="274320" marR="0" lvl="0" indent="-182880" algn="l" rtl="0">
              <a:lnSpc>
                <a:spcPct val="100000"/>
              </a:lnSpc>
              <a:spcBef>
                <a:spcPts val="360"/>
              </a:spcBef>
              <a:spcAft>
                <a:spcPts val="0"/>
              </a:spcAft>
              <a:buClr>
                <a:schemeClr val="accent3"/>
              </a:buClr>
              <a:buSzPts val="1530"/>
              <a:buFont typeface="Merriweather Sans"/>
              <a:buChar char="*"/>
            </a:pPr>
            <a:r>
              <a:rPr lang="en-US" sz="1800" b="0" i="0" u="none" strike="noStrike" cap="none">
                <a:solidFill>
                  <a:srgbClr val="000000"/>
                </a:solidFill>
                <a:latin typeface="Open Sans Light"/>
                <a:ea typeface="Open Sans Light"/>
                <a:cs typeface="Open Sans Light"/>
                <a:sym typeface="Open Sans Light"/>
              </a:rPr>
              <a:t>Creates social and business opportunities.</a:t>
            </a:r>
            <a:endParaRPr sz="1800" b="0" i="0" u="none" strike="noStrike" cap="none">
              <a:solidFill>
                <a:srgbClr val="000000"/>
              </a:solidFill>
              <a:latin typeface="Open Sans Light"/>
              <a:ea typeface="Open Sans Light"/>
              <a:cs typeface="Open Sans Light"/>
              <a:sym typeface="Open Sans Light"/>
            </a:endParaRPr>
          </a:p>
          <a:p>
            <a:pPr marL="274320" marR="0" lvl="0" indent="-182880" algn="l" rtl="0">
              <a:lnSpc>
                <a:spcPct val="100000"/>
              </a:lnSpc>
              <a:spcBef>
                <a:spcPts val="360"/>
              </a:spcBef>
              <a:spcAft>
                <a:spcPts val="0"/>
              </a:spcAft>
              <a:buClr>
                <a:schemeClr val="accent3"/>
              </a:buClr>
              <a:buSzPts val="1530"/>
              <a:buFont typeface="Merriweather Sans"/>
              <a:buChar char="*"/>
            </a:pPr>
            <a:r>
              <a:rPr lang="en-US" sz="1800" b="0" i="0" u="none" strike="noStrike" cap="none">
                <a:solidFill>
                  <a:srgbClr val="000000"/>
                </a:solidFill>
                <a:latin typeface="Open Sans Light"/>
                <a:ea typeface="Open Sans Light"/>
                <a:cs typeface="Open Sans Light"/>
                <a:sym typeface="Open Sans Light"/>
              </a:rPr>
              <a:t>Offers career advantages for developers and system administrators.</a:t>
            </a:r>
            <a:endParaRPr/>
          </a:p>
          <a:p>
            <a:pPr marL="274320" marR="0" lvl="0" indent="-182880" algn="l" rtl="0">
              <a:lnSpc>
                <a:spcPct val="100000"/>
              </a:lnSpc>
              <a:spcBef>
                <a:spcPts val="360"/>
              </a:spcBef>
              <a:spcAft>
                <a:spcPts val="0"/>
              </a:spcAft>
              <a:buClr>
                <a:schemeClr val="accent3"/>
              </a:buClr>
              <a:buSzPts val="1530"/>
              <a:buFont typeface="Merriweather Sans"/>
              <a:buChar char="*"/>
            </a:pPr>
            <a:r>
              <a:rPr lang="en-US" sz="1800" b="0" i="0" u="none" strike="noStrike" cap="none">
                <a:solidFill>
                  <a:srgbClr val="000000"/>
                </a:solidFill>
                <a:latin typeface="Open Sans Light"/>
                <a:ea typeface="Open Sans Light"/>
                <a:cs typeface="Open Sans Light"/>
                <a:sym typeface="Open Sans Light"/>
              </a:rPr>
              <a:t>Assists governments and policymakers in communicating with their citizens.</a:t>
            </a:r>
            <a:endParaRPr/>
          </a:p>
          <a:p>
            <a:pPr marL="274320" marR="0" lvl="0" indent="-85725" algn="l" rtl="0">
              <a:lnSpc>
                <a:spcPct val="100000"/>
              </a:lnSpc>
              <a:spcBef>
                <a:spcPts val="360"/>
              </a:spcBef>
              <a:spcAft>
                <a:spcPts val="0"/>
              </a:spcAft>
              <a:buClr>
                <a:schemeClr val="accent3"/>
              </a:buClr>
              <a:buSzPts val="1530"/>
              <a:buFont typeface="Merriweather Sans"/>
              <a:buNone/>
            </a:pPr>
            <a:endParaRPr sz="1800" b="0" i="0" u="none" strike="noStrike" cap="none">
              <a:solidFill>
                <a:srgbClr val="000000"/>
              </a:solidFill>
              <a:latin typeface="Open Sans Light"/>
              <a:ea typeface="Open Sans Light"/>
              <a:cs typeface="Open Sans Light"/>
              <a:sym typeface="Open Sans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Supporting a Multilingual and Inclusive Internet</a:t>
            </a:r>
            <a:endParaRPr sz="2800"/>
          </a:p>
        </p:txBody>
      </p:sp>
      <p:sp>
        <p:nvSpPr>
          <p:cNvPr id="288" name="Google Shape;288;p22"/>
          <p:cNvSpPr txBox="1">
            <a:spLocks noGrp="1"/>
          </p:cNvSpPr>
          <p:nvPr>
            <p:ph type="body" idx="1"/>
          </p:nvPr>
        </p:nvSpPr>
        <p:spPr>
          <a:xfrm>
            <a:off x="320041" y="1224093"/>
            <a:ext cx="8450746" cy="5264147"/>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530"/>
              <a:buFont typeface="Merriweather Sans"/>
              <a:buChar char="*"/>
            </a:pPr>
            <a:r>
              <a:rPr lang="en-US" sz="1800"/>
              <a:t>Today, the Internet population is made up of 5.5 billion active users, with  billions more expected to come online. Through UA, they will experience the full benefits of the Internet.</a:t>
            </a:r>
            <a:endParaRPr/>
          </a:p>
          <a:p>
            <a:pPr marL="274320" lvl="0" indent="-85725" algn="l" rtl="0">
              <a:lnSpc>
                <a:spcPct val="100000"/>
              </a:lnSpc>
              <a:spcBef>
                <a:spcPts val="360"/>
              </a:spcBef>
              <a:spcAft>
                <a:spcPts val="0"/>
              </a:spcAft>
              <a:buClr>
                <a:schemeClr val="accent3"/>
              </a:buClr>
              <a:buSzPts val="1530"/>
              <a:buFont typeface="Merriweather Sans"/>
              <a:buNone/>
            </a:pPr>
            <a:endParaRPr sz="1800"/>
          </a:p>
          <a:p>
            <a:pPr marL="274320" lvl="0" indent="-182880" algn="l" rtl="0">
              <a:lnSpc>
                <a:spcPct val="100000"/>
              </a:lnSpc>
              <a:spcBef>
                <a:spcPts val="360"/>
              </a:spcBef>
              <a:spcAft>
                <a:spcPts val="0"/>
              </a:spcAft>
              <a:buClr>
                <a:schemeClr val="accent3"/>
              </a:buClr>
              <a:buSzPts val="1530"/>
              <a:buFont typeface="Merriweather Sans"/>
              <a:buChar char="*"/>
            </a:pPr>
            <a:r>
              <a:rPr lang="en-US" sz="1800"/>
              <a:t>The majority of the world does not speak English as a first language. In fact, only more than a third of the world population uses the Latin alphabet in English, while there are billions of people who prefer to read and write in Arabic, Ethiopic, Chinese, Cyrillic, or other scripts. </a:t>
            </a:r>
            <a:endParaRPr/>
          </a:p>
          <a:p>
            <a:pPr marL="274320" lvl="0" indent="-85725" algn="l" rtl="0">
              <a:lnSpc>
                <a:spcPct val="100000"/>
              </a:lnSpc>
              <a:spcBef>
                <a:spcPts val="360"/>
              </a:spcBef>
              <a:spcAft>
                <a:spcPts val="0"/>
              </a:spcAft>
              <a:buClr>
                <a:schemeClr val="accent3"/>
              </a:buClr>
              <a:buSzPts val="1530"/>
              <a:buFont typeface="Merriweather Sans"/>
              <a:buNone/>
            </a:pPr>
            <a:endParaRPr sz="1800"/>
          </a:p>
          <a:p>
            <a:pPr marL="274320" lvl="0" indent="-182880" algn="l" rtl="0">
              <a:lnSpc>
                <a:spcPct val="100000"/>
              </a:lnSpc>
              <a:spcBef>
                <a:spcPts val="360"/>
              </a:spcBef>
              <a:spcAft>
                <a:spcPts val="0"/>
              </a:spcAft>
              <a:buClr>
                <a:schemeClr val="accent3"/>
              </a:buClr>
              <a:buSzPts val="1530"/>
              <a:buFont typeface="Merriweather Sans"/>
              <a:buChar char="*"/>
            </a:pPr>
            <a:r>
              <a:rPr lang="en-US" sz="1800"/>
              <a:t>By being UA-ready, there are important economic and social benefits of supporting multilingual Internet users:</a:t>
            </a:r>
            <a:endParaRPr/>
          </a:p>
          <a:p>
            <a:pPr marL="731520" lvl="1" indent="-182879" algn="l" rtl="0">
              <a:lnSpc>
                <a:spcPct val="100000"/>
              </a:lnSpc>
              <a:spcBef>
                <a:spcPts val="360"/>
              </a:spcBef>
              <a:spcAft>
                <a:spcPts val="0"/>
              </a:spcAft>
              <a:buSzPts val="1530"/>
              <a:buChar char="*"/>
            </a:pPr>
            <a:r>
              <a:rPr lang="en-US"/>
              <a:t>Increasing their ability to access and connect to ecommerce, local communities, and governments. </a:t>
            </a:r>
            <a:endParaRPr/>
          </a:p>
          <a:p>
            <a:pPr marL="731520" lvl="1" indent="-182879" algn="l" rtl="0">
              <a:lnSpc>
                <a:spcPct val="100000"/>
              </a:lnSpc>
              <a:spcBef>
                <a:spcPts val="360"/>
              </a:spcBef>
              <a:spcAft>
                <a:spcPts val="0"/>
              </a:spcAft>
              <a:buSzPts val="1530"/>
              <a:buChar char="*"/>
            </a:pPr>
            <a:r>
              <a:rPr lang="en-US"/>
              <a:t>Embracing and proliferating cultural traditions through language promoting Internet diversity and openness. </a:t>
            </a:r>
            <a:endParaRPr/>
          </a:p>
          <a:p>
            <a:pPr marL="731520" lvl="1" indent="-85724" algn="l" rtl="0">
              <a:lnSpc>
                <a:spcPct val="100000"/>
              </a:lnSpc>
              <a:spcBef>
                <a:spcPts val="360"/>
              </a:spcBef>
              <a:spcAft>
                <a:spcPts val="0"/>
              </a:spcAft>
              <a:buSzPts val="1530"/>
              <a:buNone/>
            </a:pPr>
            <a:endParaRPr sz="1600"/>
          </a:p>
          <a:p>
            <a:pPr marL="731520" lvl="1" indent="-85724" algn="l" rtl="0">
              <a:lnSpc>
                <a:spcPct val="100000"/>
              </a:lnSpc>
              <a:spcBef>
                <a:spcPts val="360"/>
              </a:spcBef>
              <a:spcAft>
                <a:spcPts val="0"/>
              </a:spcAft>
              <a:buSzPts val="1530"/>
              <a:buNone/>
            </a:pPr>
            <a:endParaRPr sz="1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3"/>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Making Applications UA-Ready</a:t>
            </a:r>
            <a:endParaRPr sz="2800"/>
          </a:p>
        </p:txBody>
      </p:sp>
      <p:sp>
        <p:nvSpPr>
          <p:cNvPr id="294" name="Google Shape;294;p23"/>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530"/>
              <a:buFont typeface="Merriweather Sans"/>
              <a:buChar char="*"/>
            </a:pPr>
            <a:r>
              <a:rPr lang="en-US" sz="1800"/>
              <a:t>Support all valid domain names and email addresses:</a:t>
            </a:r>
            <a:endParaRPr/>
          </a:p>
          <a:p>
            <a:pPr marL="274320" lvl="0" indent="-85725" algn="l" rtl="0">
              <a:lnSpc>
                <a:spcPct val="100000"/>
              </a:lnSpc>
              <a:spcBef>
                <a:spcPts val="360"/>
              </a:spcBef>
              <a:spcAft>
                <a:spcPts val="0"/>
              </a:spcAft>
              <a:buClr>
                <a:schemeClr val="accent3"/>
              </a:buClr>
              <a:buSzPts val="1530"/>
              <a:buFont typeface="Merriweather Sans"/>
              <a:buNone/>
            </a:pPr>
            <a:endParaRPr sz="1800"/>
          </a:p>
          <a:p>
            <a:pPr marL="274320" lvl="0" indent="-85725" algn="l" rtl="0">
              <a:lnSpc>
                <a:spcPct val="100000"/>
              </a:lnSpc>
              <a:spcBef>
                <a:spcPts val="360"/>
              </a:spcBef>
              <a:spcAft>
                <a:spcPts val="0"/>
              </a:spcAft>
              <a:buClr>
                <a:schemeClr val="accent3"/>
              </a:buClr>
              <a:buSzPts val="1530"/>
              <a:buFont typeface="Merriweather Sans"/>
              <a:buNone/>
            </a:pPr>
            <a:endParaRPr sz="1800"/>
          </a:p>
          <a:p>
            <a:pPr marL="274320" lvl="0" indent="-85725" algn="l" rtl="0">
              <a:lnSpc>
                <a:spcPct val="100000"/>
              </a:lnSpc>
              <a:spcBef>
                <a:spcPts val="360"/>
              </a:spcBef>
              <a:spcAft>
                <a:spcPts val="0"/>
              </a:spcAft>
              <a:buClr>
                <a:schemeClr val="accent3"/>
              </a:buClr>
              <a:buSzPts val="1530"/>
              <a:buFont typeface="Merriweather Sans"/>
              <a:buNone/>
            </a:pPr>
            <a:endParaRPr sz="1800"/>
          </a:p>
          <a:p>
            <a:pPr marL="274320" lvl="0" indent="-85725" algn="l" rtl="0">
              <a:lnSpc>
                <a:spcPct val="100000"/>
              </a:lnSpc>
              <a:spcBef>
                <a:spcPts val="360"/>
              </a:spcBef>
              <a:spcAft>
                <a:spcPts val="0"/>
              </a:spcAft>
              <a:buClr>
                <a:schemeClr val="accent3"/>
              </a:buClr>
              <a:buSzPts val="1530"/>
              <a:buFont typeface="Merriweather Sans"/>
              <a:buNone/>
            </a:pPr>
            <a:endParaRPr sz="1800"/>
          </a:p>
          <a:p>
            <a:pPr marL="274320" lvl="0" indent="-85725" algn="l" rtl="0">
              <a:lnSpc>
                <a:spcPct val="100000"/>
              </a:lnSpc>
              <a:spcBef>
                <a:spcPts val="360"/>
              </a:spcBef>
              <a:spcAft>
                <a:spcPts val="0"/>
              </a:spcAft>
              <a:buClr>
                <a:schemeClr val="accent3"/>
              </a:buClr>
              <a:buSzPts val="1530"/>
              <a:buFont typeface="Merriweather Sans"/>
              <a:buNone/>
            </a:pPr>
            <a:endParaRPr sz="1800"/>
          </a:p>
          <a:p>
            <a:pPr marL="274320" lvl="0" indent="-182880" algn="l" rtl="0">
              <a:lnSpc>
                <a:spcPct val="100000"/>
              </a:lnSpc>
              <a:spcBef>
                <a:spcPts val="360"/>
              </a:spcBef>
              <a:spcAft>
                <a:spcPts val="0"/>
              </a:spcAft>
              <a:buClr>
                <a:schemeClr val="accent3"/>
              </a:buClr>
              <a:buSzPts val="1530"/>
              <a:buFont typeface="Merriweather Sans"/>
              <a:buChar char="*"/>
            </a:pPr>
            <a:r>
              <a:rPr lang="en-US" sz="1800"/>
              <a:t>Accept: The user can input characters from their local script into a text field.</a:t>
            </a:r>
            <a:endParaRPr/>
          </a:p>
          <a:p>
            <a:pPr marL="274320" lvl="0" indent="-182880" algn="l" rtl="0">
              <a:lnSpc>
                <a:spcPct val="100000"/>
              </a:lnSpc>
              <a:spcBef>
                <a:spcPts val="360"/>
              </a:spcBef>
              <a:spcAft>
                <a:spcPts val="0"/>
              </a:spcAft>
              <a:buClr>
                <a:schemeClr val="accent3"/>
              </a:buClr>
              <a:buSzPts val="1530"/>
              <a:buFont typeface="Merriweather Sans"/>
              <a:buChar char="*"/>
            </a:pPr>
            <a:r>
              <a:rPr lang="en-US" sz="1800"/>
              <a:t>Validate: The software accepts the characters and recognizes them as valid.</a:t>
            </a:r>
            <a:endParaRPr/>
          </a:p>
          <a:p>
            <a:pPr marL="274320" lvl="0" indent="-182880" algn="l" rtl="0">
              <a:lnSpc>
                <a:spcPct val="100000"/>
              </a:lnSpc>
              <a:spcBef>
                <a:spcPts val="360"/>
              </a:spcBef>
              <a:spcAft>
                <a:spcPts val="0"/>
              </a:spcAft>
              <a:buClr>
                <a:schemeClr val="accent3"/>
              </a:buClr>
              <a:buSzPts val="1530"/>
              <a:buFont typeface="Merriweather Sans"/>
              <a:buChar char="*"/>
            </a:pPr>
            <a:r>
              <a:rPr lang="en-US" sz="1800"/>
              <a:t>Process: The system performs operations with the characters.</a:t>
            </a:r>
            <a:endParaRPr/>
          </a:p>
          <a:p>
            <a:pPr marL="274320" lvl="0" indent="-182880" algn="l" rtl="0">
              <a:lnSpc>
                <a:spcPct val="100000"/>
              </a:lnSpc>
              <a:spcBef>
                <a:spcPts val="360"/>
              </a:spcBef>
              <a:spcAft>
                <a:spcPts val="0"/>
              </a:spcAft>
              <a:buClr>
                <a:schemeClr val="accent3"/>
              </a:buClr>
              <a:buSzPts val="1530"/>
              <a:buFont typeface="Merriweather Sans"/>
              <a:buChar char="*"/>
            </a:pPr>
            <a:r>
              <a:rPr lang="en-US" sz="1800"/>
              <a:t>Store: The database can store the text without breaking or corrupting.</a:t>
            </a:r>
            <a:endParaRPr/>
          </a:p>
          <a:p>
            <a:pPr marL="274320" lvl="0" indent="-182880" algn="l" rtl="0">
              <a:lnSpc>
                <a:spcPct val="100000"/>
              </a:lnSpc>
              <a:spcBef>
                <a:spcPts val="360"/>
              </a:spcBef>
              <a:spcAft>
                <a:spcPts val="0"/>
              </a:spcAft>
              <a:buClr>
                <a:schemeClr val="accent3"/>
              </a:buClr>
              <a:buSzPts val="1530"/>
              <a:buFont typeface="Merriweather Sans"/>
              <a:buChar char="*"/>
            </a:pPr>
            <a:r>
              <a:rPr lang="en-US" sz="1800"/>
              <a:t>Display: When fetched from the database, the information is correctly shown.</a:t>
            </a:r>
            <a:endParaRPr/>
          </a:p>
          <a:p>
            <a:pPr marL="274320" lvl="0" indent="-85725" algn="l" rtl="0">
              <a:lnSpc>
                <a:spcPct val="100000"/>
              </a:lnSpc>
              <a:spcBef>
                <a:spcPts val="360"/>
              </a:spcBef>
              <a:spcAft>
                <a:spcPts val="0"/>
              </a:spcAft>
              <a:buClr>
                <a:schemeClr val="accent3"/>
              </a:buClr>
              <a:buSzPts val="1530"/>
              <a:buFont typeface="Merriweather Sans"/>
              <a:buNone/>
            </a:pPr>
            <a:endParaRPr sz="1800">
              <a:solidFill>
                <a:srgbClr val="FF0000"/>
              </a:solidFill>
            </a:endParaRPr>
          </a:p>
          <a:p>
            <a:pPr marL="1097280" lvl="3" indent="-107315" algn="l" rtl="0">
              <a:lnSpc>
                <a:spcPct val="100000"/>
              </a:lnSpc>
              <a:spcBef>
                <a:spcPts val="280"/>
              </a:spcBef>
              <a:spcAft>
                <a:spcPts val="0"/>
              </a:spcAft>
              <a:buSzPts val="1190"/>
              <a:buNone/>
            </a:pPr>
            <a:endParaRPr/>
          </a:p>
        </p:txBody>
      </p:sp>
      <p:grpSp>
        <p:nvGrpSpPr>
          <p:cNvPr id="295" name="Google Shape;295;p23"/>
          <p:cNvGrpSpPr/>
          <p:nvPr/>
        </p:nvGrpSpPr>
        <p:grpSpPr>
          <a:xfrm>
            <a:off x="492252" y="2025923"/>
            <a:ext cx="8159496" cy="1018672"/>
            <a:chOff x="1927228" y="5269981"/>
            <a:chExt cx="7921353" cy="976513"/>
          </a:xfrm>
        </p:grpSpPr>
        <p:grpSp>
          <p:nvGrpSpPr>
            <p:cNvPr id="296" name="Google Shape;296;p23"/>
            <p:cNvGrpSpPr/>
            <p:nvPr/>
          </p:nvGrpSpPr>
          <p:grpSpPr>
            <a:xfrm>
              <a:off x="1927228" y="5273672"/>
              <a:ext cx="1302251" cy="972822"/>
              <a:chOff x="820555" y="1643185"/>
              <a:chExt cx="2011680" cy="1644160"/>
            </a:xfrm>
          </p:grpSpPr>
          <p:sp>
            <p:nvSpPr>
              <p:cNvPr id="297" name="Google Shape;297;p23"/>
              <p:cNvSpPr/>
              <p:nvPr/>
            </p:nvSpPr>
            <p:spPr>
              <a:xfrm>
                <a:off x="820555" y="2835439"/>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Accept</a:t>
                </a:r>
                <a:endParaRPr sz="1400" b="0" i="0" u="none" strike="noStrike" cap="none">
                  <a:solidFill>
                    <a:srgbClr val="000000"/>
                  </a:solidFill>
                  <a:latin typeface="Arial"/>
                  <a:ea typeface="Arial"/>
                  <a:cs typeface="Arial"/>
                  <a:sym typeface="Arial"/>
                </a:endParaRPr>
              </a:p>
            </p:txBody>
          </p:sp>
          <p:sp>
            <p:nvSpPr>
              <p:cNvPr id="298" name="Google Shape;298;p23"/>
              <p:cNvSpPr/>
              <p:nvPr/>
            </p:nvSpPr>
            <p:spPr>
              <a:xfrm>
                <a:off x="820555" y="1643185"/>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pic>
            <p:nvPicPr>
              <p:cNvPr id="299" name="Google Shape;299;p23" descr="ua-capability-icons_wht_Accept.png"/>
              <p:cNvPicPr preferRelativeResize="0"/>
              <p:nvPr/>
            </p:nvPicPr>
            <p:blipFill rotWithShape="1">
              <a:blip r:embed="rId3">
                <a:alphaModFix/>
              </a:blip>
              <a:srcRect/>
              <a:stretch/>
            </p:blipFill>
            <p:spPr>
              <a:xfrm>
                <a:off x="1529630" y="1900022"/>
                <a:ext cx="562359" cy="643725"/>
              </a:xfrm>
              <a:prstGeom prst="rect">
                <a:avLst/>
              </a:prstGeom>
              <a:noFill/>
              <a:ln>
                <a:noFill/>
              </a:ln>
            </p:spPr>
          </p:pic>
        </p:grpSp>
        <p:grpSp>
          <p:nvGrpSpPr>
            <p:cNvPr id="300" name="Google Shape;300;p23"/>
            <p:cNvGrpSpPr/>
            <p:nvPr/>
          </p:nvGrpSpPr>
          <p:grpSpPr>
            <a:xfrm>
              <a:off x="3582203" y="5273672"/>
              <a:ext cx="1314106" cy="967039"/>
              <a:chOff x="3554360" y="1646720"/>
              <a:chExt cx="2029993" cy="1634387"/>
            </a:xfrm>
          </p:grpSpPr>
          <p:sp>
            <p:nvSpPr>
              <p:cNvPr id="301" name="Google Shape;301;p23"/>
              <p:cNvSpPr/>
              <p:nvPr/>
            </p:nvSpPr>
            <p:spPr>
              <a:xfrm>
                <a:off x="3554360" y="1646720"/>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02" name="Google Shape;302;p23"/>
              <p:cNvSpPr/>
              <p:nvPr/>
            </p:nvSpPr>
            <p:spPr>
              <a:xfrm>
                <a:off x="3572673" y="2829201"/>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Validate</a:t>
                </a:r>
                <a:endParaRPr sz="1400" b="0" i="0" u="none" strike="noStrike" cap="none">
                  <a:solidFill>
                    <a:srgbClr val="000000"/>
                  </a:solidFill>
                  <a:latin typeface="Arial"/>
                  <a:ea typeface="Arial"/>
                  <a:cs typeface="Arial"/>
                  <a:sym typeface="Arial"/>
                </a:endParaRPr>
              </a:p>
            </p:txBody>
          </p:sp>
          <p:pic>
            <p:nvPicPr>
              <p:cNvPr id="303" name="Google Shape;303;p23" descr="ua-capability-icons_wht_Validate.png"/>
              <p:cNvPicPr preferRelativeResize="0"/>
              <p:nvPr/>
            </p:nvPicPr>
            <p:blipFill rotWithShape="1">
              <a:blip r:embed="rId4">
                <a:alphaModFix/>
              </a:blip>
              <a:srcRect/>
              <a:stretch/>
            </p:blipFill>
            <p:spPr>
              <a:xfrm>
                <a:off x="4170348" y="1895569"/>
                <a:ext cx="779705" cy="643725"/>
              </a:xfrm>
              <a:prstGeom prst="rect">
                <a:avLst/>
              </a:prstGeom>
              <a:noFill/>
              <a:ln>
                <a:noFill/>
              </a:ln>
            </p:spPr>
          </p:pic>
        </p:grpSp>
        <p:grpSp>
          <p:nvGrpSpPr>
            <p:cNvPr id="304" name="Google Shape;304;p23"/>
            <p:cNvGrpSpPr/>
            <p:nvPr/>
          </p:nvGrpSpPr>
          <p:grpSpPr>
            <a:xfrm>
              <a:off x="6892153" y="5269981"/>
              <a:ext cx="1302251" cy="968544"/>
              <a:chOff x="6331693" y="1643185"/>
              <a:chExt cx="2011680" cy="1636930"/>
            </a:xfrm>
          </p:grpSpPr>
          <p:sp>
            <p:nvSpPr>
              <p:cNvPr id="305" name="Google Shape;305;p23"/>
              <p:cNvSpPr/>
              <p:nvPr/>
            </p:nvSpPr>
            <p:spPr>
              <a:xfrm>
                <a:off x="6331693" y="1643185"/>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06" name="Google Shape;306;p23"/>
              <p:cNvSpPr/>
              <p:nvPr/>
            </p:nvSpPr>
            <p:spPr>
              <a:xfrm>
                <a:off x="6331693" y="2828209"/>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Store</a:t>
                </a:r>
                <a:endParaRPr sz="1400" b="0" i="0" u="none" strike="noStrike" cap="none">
                  <a:solidFill>
                    <a:srgbClr val="000000"/>
                  </a:solidFill>
                  <a:latin typeface="Arial"/>
                  <a:ea typeface="Arial"/>
                  <a:cs typeface="Arial"/>
                  <a:sym typeface="Arial"/>
                </a:endParaRPr>
              </a:p>
            </p:txBody>
          </p:sp>
          <p:pic>
            <p:nvPicPr>
              <p:cNvPr id="307" name="Google Shape;307;p23" descr="ua-capability-icons_wht_Store.png"/>
              <p:cNvPicPr preferRelativeResize="0"/>
              <p:nvPr/>
            </p:nvPicPr>
            <p:blipFill rotWithShape="1">
              <a:blip r:embed="rId5">
                <a:alphaModFix/>
              </a:blip>
              <a:srcRect/>
              <a:stretch/>
            </p:blipFill>
            <p:spPr>
              <a:xfrm>
                <a:off x="6999490" y="1900022"/>
                <a:ext cx="647296" cy="647296"/>
              </a:xfrm>
              <a:prstGeom prst="rect">
                <a:avLst/>
              </a:prstGeom>
              <a:noFill/>
              <a:ln>
                <a:noFill/>
              </a:ln>
            </p:spPr>
          </p:pic>
        </p:grpSp>
        <p:grpSp>
          <p:nvGrpSpPr>
            <p:cNvPr id="308" name="Google Shape;308;p23"/>
            <p:cNvGrpSpPr/>
            <p:nvPr/>
          </p:nvGrpSpPr>
          <p:grpSpPr>
            <a:xfrm>
              <a:off x="5237178" y="5269981"/>
              <a:ext cx="1302251" cy="970730"/>
              <a:chOff x="2202899" y="3852184"/>
              <a:chExt cx="2011680" cy="1640625"/>
            </a:xfrm>
          </p:grpSpPr>
          <p:sp>
            <p:nvSpPr>
              <p:cNvPr id="309" name="Google Shape;309;p23"/>
              <p:cNvSpPr/>
              <p:nvPr/>
            </p:nvSpPr>
            <p:spPr>
              <a:xfrm>
                <a:off x="2202899" y="3852184"/>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10" name="Google Shape;310;p23"/>
              <p:cNvSpPr/>
              <p:nvPr/>
            </p:nvSpPr>
            <p:spPr>
              <a:xfrm>
                <a:off x="2202899" y="5040903"/>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Process</a:t>
                </a:r>
                <a:endParaRPr sz="1400" b="0" i="0" u="none" strike="noStrike" cap="none">
                  <a:solidFill>
                    <a:srgbClr val="000000"/>
                  </a:solidFill>
                  <a:latin typeface="Arial"/>
                  <a:ea typeface="Arial"/>
                  <a:cs typeface="Arial"/>
                  <a:sym typeface="Arial"/>
                </a:endParaRPr>
              </a:p>
            </p:txBody>
          </p:sp>
          <p:pic>
            <p:nvPicPr>
              <p:cNvPr id="311" name="Google Shape;311;p23" descr="ua-capability-icons_wht_Process.png"/>
              <p:cNvPicPr preferRelativeResize="0"/>
              <p:nvPr/>
            </p:nvPicPr>
            <p:blipFill rotWithShape="1">
              <a:blip r:embed="rId6">
                <a:alphaModFix/>
              </a:blip>
              <a:srcRect/>
              <a:stretch/>
            </p:blipFill>
            <p:spPr>
              <a:xfrm>
                <a:off x="2686759" y="4119754"/>
                <a:ext cx="1027282" cy="632806"/>
              </a:xfrm>
              <a:prstGeom prst="rect">
                <a:avLst/>
              </a:prstGeom>
              <a:noFill/>
              <a:ln>
                <a:noFill/>
              </a:ln>
            </p:spPr>
          </p:pic>
        </p:grpSp>
        <p:grpSp>
          <p:nvGrpSpPr>
            <p:cNvPr id="312" name="Google Shape;312;p23"/>
            <p:cNvGrpSpPr/>
            <p:nvPr/>
          </p:nvGrpSpPr>
          <p:grpSpPr>
            <a:xfrm>
              <a:off x="8546330" y="5275764"/>
              <a:ext cx="1302251" cy="970730"/>
              <a:chOff x="4943583" y="3852184"/>
              <a:chExt cx="2011680" cy="1640625"/>
            </a:xfrm>
          </p:grpSpPr>
          <p:sp>
            <p:nvSpPr>
              <p:cNvPr id="313" name="Google Shape;313;p23"/>
              <p:cNvSpPr/>
              <p:nvPr/>
            </p:nvSpPr>
            <p:spPr>
              <a:xfrm>
                <a:off x="4943583" y="3852184"/>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14" name="Google Shape;314;p23"/>
              <p:cNvSpPr/>
              <p:nvPr/>
            </p:nvSpPr>
            <p:spPr>
              <a:xfrm>
                <a:off x="4946287" y="5040903"/>
                <a:ext cx="2008976"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Display</a:t>
                </a:r>
                <a:endParaRPr sz="1400" b="0" i="0" u="none" strike="noStrike" cap="none">
                  <a:solidFill>
                    <a:srgbClr val="000000"/>
                  </a:solidFill>
                  <a:latin typeface="Arial"/>
                  <a:ea typeface="Arial"/>
                  <a:cs typeface="Arial"/>
                  <a:sym typeface="Arial"/>
                </a:endParaRPr>
              </a:p>
            </p:txBody>
          </p:sp>
          <p:pic>
            <p:nvPicPr>
              <p:cNvPr id="315" name="Google Shape;315;p23" descr="ua-capability-icons_wht_Display.png"/>
              <p:cNvPicPr preferRelativeResize="0"/>
              <p:nvPr/>
            </p:nvPicPr>
            <p:blipFill rotWithShape="1">
              <a:blip r:embed="rId7">
                <a:alphaModFix/>
              </a:blip>
              <a:srcRect/>
              <a:stretch/>
            </p:blipFill>
            <p:spPr>
              <a:xfrm>
                <a:off x="5711163" y="4126903"/>
                <a:ext cx="489490" cy="633398"/>
              </a:xfrm>
              <a:prstGeom prst="rect">
                <a:avLst/>
              </a:prstGeom>
              <a:noFill/>
              <a:ln>
                <a:noFill/>
              </a:ln>
            </p:spPr>
          </p:pic>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4"/>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Working Towards UA-Readiness</a:t>
            </a:r>
            <a:endParaRPr sz="2800"/>
          </a:p>
        </p:txBody>
      </p:sp>
      <p:sp>
        <p:nvSpPr>
          <p:cNvPr id="326" name="Google Shape;326;p24"/>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530"/>
              <a:buFont typeface="Merriweather Sans"/>
              <a:buChar char="*"/>
            </a:pPr>
            <a:r>
              <a:rPr lang="en-US" sz="1800" dirty="0"/>
              <a:t>The ICANN community created the Universal Acceptance Steering Group (UASG) to promote UA-readiness globally.</a:t>
            </a:r>
            <a:endParaRPr dirty="0"/>
          </a:p>
          <a:p>
            <a:pPr marL="274320" lvl="0" indent="-85725" algn="l" rtl="0">
              <a:lnSpc>
                <a:spcPct val="100000"/>
              </a:lnSpc>
              <a:spcBef>
                <a:spcPts val="360"/>
              </a:spcBef>
              <a:spcAft>
                <a:spcPts val="0"/>
              </a:spcAft>
              <a:buClr>
                <a:schemeClr val="accent3"/>
              </a:buClr>
              <a:buSzPts val="1530"/>
              <a:buFont typeface="Merriweather Sans"/>
              <a:buNone/>
            </a:pPr>
            <a:endParaRPr sz="1800" dirty="0"/>
          </a:p>
          <a:p>
            <a:pPr marL="274320" lvl="0" indent="-182880" algn="l" rtl="0">
              <a:lnSpc>
                <a:spcPct val="100000"/>
              </a:lnSpc>
              <a:spcBef>
                <a:spcPts val="360"/>
              </a:spcBef>
              <a:spcAft>
                <a:spcPts val="0"/>
              </a:spcAft>
              <a:buClr>
                <a:schemeClr val="accent3"/>
              </a:buClr>
              <a:buSzPts val="1530"/>
              <a:buFont typeface="Merriweather Sans"/>
              <a:buChar char="*"/>
            </a:pPr>
            <a:r>
              <a:rPr lang="en-US" sz="1800" dirty="0"/>
              <a:t>ICANN actively promotes UA and financially supports the UASG.</a:t>
            </a:r>
            <a:endParaRPr dirty="0"/>
          </a:p>
          <a:p>
            <a:pPr marL="274320" lvl="0" indent="-85725" algn="l" rtl="0">
              <a:lnSpc>
                <a:spcPct val="100000"/>
              </a:lnSpc>
              <a:spcBef>
                <a:spcPts val="360"/>
              </a:spcBef>
              <a:spcAft>
                <a:spcPts val="0"/>
              </a:spcAft>
              <a:buClr>
                <a:schemeClr val="accent3"/>
              </a:buClr>
              <a:buSzPts val="1530"/>
              <a:buFont typeface="Merriweather Sans"/>
              <a:buNone/>
            </a:pPr>
            <a:endParaRPr sz="1800" dirty="0"/>
          </a:p>
          <a:p>
            <a:pPr marL="274320" lvl="0" indent="-182880" algn="l" rtl="0">
              <a:lnSpc>
                <a:spcPct val="100000"/>
              </a:lnSpc>
              <a:spcBef>
                <a:spcPts val="360"/>
              </a:spcBef>
              <a:spcAft>
                <a:spcPts val="0"/>
              </a:spcAft>
              <a:buClr>
                <a:schemeClr val="accent3"/>
              </a:buClr>
              <a:buSzPts val="1530"/>
              <a:buFont typeface="Merriweather Sans"/>
              <a:buChar char="*"/>
            </a:pPr>
            <a:r>
              <a:rPr lang="en-US" sz="1800" dirty="0"/>
              <a:t>The UASG and ICANN work to achieve UA-readiness by:</a:t>
            </a:r>
            <a:endParaRPr dirty="0"/>
          </a:p>
          <a:p>
            <a:pPr marL="548640" lvl="1" indent="-182880" algn="l" rtl="0">
              <a:lnSpc>
                <a:spcPct val="100000"/>
              </a:lnSpc>
              <a:spcBef>
                <a:spcPts val="360"/>
              </a:spcBef>
              <a:spcAft>
                <a:spcPts val="0"/>
              </a:spcAft>
              <a:buSzPts val="1530"/>
              <a:buChar char="*"/>
            </a:pPr>
            <a:r>
              <a:rPr lang="en-US" sz="1800" dirty="0"/>
              <a:t>Organizing outreach to raise awareness on UA issues.</a:t>
            </a:r>
            <a:endParaRPr dirty="0"/>
          </a:p>
          <a:p>
            <a:pPr marL="548640" lvl="1" indent="-182880" algn="l" rtl="0">
              <a:lnSpc>
                <a:spcPct val="100000"/>
              </a:lnSpc>
              <a:spcBef>
                <a:spcPts val="360"/>
              </a:spcBef>
              <a:spcAft>
                <a:spcPts val="0"/>
              </a:spcAft>
              <a:buSzPts val="1530"/>
              <a:buChar char="*"/>
            </a:pPr>
            <a:r>
              <a:rPr lang="en-US" sz="1800" dirty="0"/>
              <a:t>Conducting detailed studies to identify technical gaps.</a:t>
            </a:r>
            <a:endParaRPr dirty="0"/>
          </a:p>
          <a:p>
            <a:pPr marL="548640" lvl="1" indent="-182880" algn="l" rtl="0">
              <a:lnSpc>
                <a:spcPct val="100000"/>
              </a:lnSpc>
              <a:spcBef>
                <a:spcPts val="360"/>
              </a:spcBef>
              <a:spcAft>
                <a:spcPts val="0"/>
              </a:spcAft>
              <a:buSzPts val="1530"/>
              <a:buChar char="*"/>
            </a:pPr>
            <a:r>
              <a:rPr lang="en-US" sz="1800" dirty="0"/>
              <a:t>Determining solutions to address the technical gaps.</a:t>
            </a:r>
            <a:endParaRPr dirty="0"/>
          </a:p>
          <a:p>
            <a:pPr marL="548640" lvl="1" indent="-182880" algn="l" rtl="0">
              <a:lnSpc>
                <a:spcPct val="100000"/>
              </a:lnSpc>
              <a:spcBef>
                <a:spcPts val="360"/>
              </a:spcBef>
              <a:spcAft>
                <a:spcPts val="0"/>
              </a:spcAft>
              <a:buSzPts val="1530"/>
              <a:buChar char="*"/>
            </a:pPr>
            <a:r>
              <a:rPr lang="en-US" sz="1800" dirty="0"/>
              <a:t>Submitting bug reports in the relevant tools, systems, and applications.</a:t>
            </a:r>
            <a:endParaRPr dirty="0"/>
          </a:p>
          <a:p>
            <a:pPr marL="548640" lvl="1" indent="-182880" algn="l" rtl="0">
              <a:lnSpc>
                <a:spcPct val="100000"/>
              </a:lnSpc>
              <a:spcBef>
                <a:spcPts val="360"/>
              </a:spcBef>
              <a:spcAft>
                <a:spcPts val="0"/>
              </a:spcAft>
              <a:buSzPts val="1530"/>
              <a:buChar char="*"/>
            </a:pPr>
            <a:r>
              <a:rPr lang="en-US" sz="1800" dirty="0"/>
              <a:t>Developing and conducting technical training on the solutions for supporting UA-readiness.</a:t>
            </a:r>
            <a:endParaRPr dirty="0"/>
          </a:p>
          <a:p>
            <a:pPr marL="548640" lvl="1" indent="-85725" algn="l" rtl="0">
              <a:lnSpc>
                <a:spcPct val="100000"/>
              </a:lnSpc>
              <a:spcBef>
                <a:spcPts val="360"/>
              </a:spcBef>
              <a:spcAft>
                <a:spcPts val="0"/>
              </a:spcAft>
              <a:buSzPts val="1530"/>
              <a:buNone/>
            </a:pPr>
            <a:endParaRPr dirty="0"/>
          </a:p>
          <a:p>
            <a:pPr marL="91440" lvl="0" indent="-91440" algn="l" rtl="0">
              <a:lnSpc>
                <a:spcPct val="100000"/>
              </a:lnSpc>
              <a:spcBef>
                <a:spcPts val="360"/>
              </a:spcBef>
              <a:spcAft>
                <a:spcPts val="0"/>
              </a:spcAft>
              <a:buSzPts val="1530"/>
              <a:buChar char="*"/>
            </a:pPr>
            <a:r>
              <a:rPr lang="en-US" sz="1800" dirty="0"/>
              <a:t>More info at </a:t>
            </a:r>
            <a:r>
              <a:rPr lang="en-US" sz="1800" dirty="0">
                <a:hlinkClick r:id="rId3"/>
              </a:rPr>
              <a:t>https://uasg.tech</a:t>
            </a:r>
            <a:r>
              <a:rPr lang="en-US" sz="1800" dirty="0"/>
              <a:t> and </a:t>
            </a:r>
            <a:r>
              <a:rPr lang="en-US" sz="1800" dirty="0">
                <a:hlinkClick r:id="rId4"/>
              </a:rPr>
              <a:t>https://icann.org/ua</a:t>
            </a:r>
            <a:r>
              <a:rPr lang="en-US" sz="1800" dirty="0"/>
              <a:t>.  </a:t>
            </a:r>
            <a:endParaRPr sz="1800" dirty="0"/>
          </a:p>
          <a:p>
            <a:pPr marL="91440" lvl="0" indent="5715" algn="l" rtl="0">
              <a:lnSpc>
                <a:spcPct val="100000"/>
              </a:lnSpc>
              <a:spcBef>
                <a:spcPts val="360"/>
              </a:spcBef>
              <a:spcAft>
                <a:spcPts val="0"/>
              </a:spcAft>
              <a:buSzPts val="1530"/>
              <a:buNone/>
            </a:pPr>
            <a:endParaRPr dirty="0"/>
          </a:p>
          <a:p>
            <a:pPr marL="91440" lvl="0" indent="5715" algn="l" rtl="0">
              <a:lnSpc>
                <a:spcPct val="100000"/>
              </a:lnSpc>
              <a:spcBef>
                <a:spcPts val="360"/>
              </a:spcBef>
              <a:spcAft>
                <a:spcPts val="0"/>
              </a:spcAft>
              <a:buSzPts val="1530"/>
              <a:buNone/>
            </a:pPr>
            <a:endParaRPr dirty="0"/>
          </a:p>
          <a:p>
            <a:pPr marL="1097280" lvl="3" indent="-107315" algn="l" rtl="0">
              <a:lnSpc>
                <a:spcPct val="100000"/>
              </a:lnSpc>
              <a:spcBef>
                <a:spcPts val="280"/>
              </a:spcBef>
              <a:spcAft>
                <a:spcPts val="0"/>
              </a:spcAft>
              <a:buSzPts val="1190"/>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5"/>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Who Can Help Achieve UA?</a:t>
            </a:r>
            <a:endParaRPr sz="2800"/>
          </a:p>
        </p:txBody>
      </p:sp>
      <p:sp>
        <p:nvSpPr>
          <p:cNvPr id="327" name="Google Shape;327;p25"/>
          <p:cNvSpPr txBox="1">
            <a:spLocks noGrp="1"/>
          </p:cNvSpPr>
          <p:nvPr>
            <p:ph type="body" idx="1"/>
          </p:nvPr>
        </p:nvSpPr>
        <p:spPr>
          <a:xfrm>
            <a:off x="320675" y="1069383"/>
            <a:ext cx="8450746" cy="5284921"/>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530"/>
              <a:buFont typeface="Merriweather Sans"/>
              <a:buChar char="*"/>
            </a:pPr>
            <a:r>
              <a:rPr lang="en-US" sz="1800" b="1">
                <a:solidFill>
                  <a:schemeClr val="dk1"/>
                </a:solidFill>
              </a:rPr>
              <a:t>Technology Enablers </a:t>
            </a:r>
            <a:r>
              <a:rPr lang="en-US" sz="1800">
                <a:solidFill>
                  <a:schemeClr val="dk1"/>
                </a:solidFill>
              </a:rPr>
              <a:t>- Organizations producing relevant standards and best current practices and providers of software programming languages, tools, and frameworks.</a:t>
            </a:r>
            <a:endParaRPr sz="1800"/>
          </a:p>
          <a:p>
            <a:pPr marL="274320" lvl="0" indent="-182880" algn="l" rtl="0">
              <a:lnSpc>
                <a:spcPct val="100000"/>
              </a:lnSpc>
              <a:spcBef>
                <a:spcPts val="360"/>
              </a:spcBef>
              <a:spcAft>
                <a:spcPts val="0"/>
              </a:spcAft>
              <a:buClr>
                <a:schemeClr val="accent3"/>
              </a:buClr>
              <a:buSzPts val="1530"/>
              <a:buFont typeface="Merriweather Sans"/>
              <a:buChar char="*"/>
            </a:pPr>
            <a:r>
              <a:rPr lang="en-US" sz="1800" b="1">
                <a:solidFill>
                  <a:schemeClr val="dk1"/>
                </a:solidFill>
              </a:rPr>
              <a:t>Technology Developers </a:t>
            </a:r>
            <a:r>
              <a:rPr lang="en-US" sz="1800">
                <a:solidFill>
                  <a:schemeClr val="dk1"/>
                </a:solidFill>
              </a:rPr>
              <a:t>- Organizations and individuals developing and deploying online applications and services using the programming languages, tools, and frameworks.</a:t>
            </a:r>
            <a:endParaRPr sz="1800"/>
          </a:p>
          <a:p>
            <a:pPr marL="274320" lvl="0" indent="-182880" algn="l" rtl="0">
              <a:lnSpc>
                <a:spcPct val="100000"/>
              </a:lnSpc>
              <a:spcBef>
                <a:spcPts val="360"/>
              </a:spcBef>
              <a:spcAft>
                <a:spcPts val="0"/>
              </a:spcAft>
              <a:buClr>
                <a:schemeClr val="accent3"/>
              </a:buClr>
              <a:buSzPts val="1530"/>
              <a:buFont typeface="Merriweather Sans"/>
              <a:buChar char="*"/>
            </a:pPr>
            <a:r>
              <a:rPr lang="en-US" sz="1800" b="1">
                <a:solidFill>
                  <a:schemeClr val="dk1"/>
                </a:solidFill>
              </a:rPr>
              <a:t>Email Software and Service Providers</a:t>
            </a:r>
            <a:endParaRPr sz="1800"/>
          </a:p>
          <a:p>
            <a:pPr marL="548640" lvl="1" indent="-182880" algn="l" rtl="0">
              <a:lnSpc>
                <a:spcPct val="100000"/>
              </a:lnSpc>
              <a:spcBef>
                <a:spcPts val="360"/>
              </a:spcBef>
              <a:spcAft>
                <a:spcPts val="0"/>
              </a:spcAft>
              <a:buSzPts val="1530"/>
              <a:buChar char="*"/>
            </a:pPr>
            <a:r>
              <a:rPr lang="en-US" b="1">
                <a:solidFill>
                  <a:schemeClr val="dk1"/>
                </a:solidFill>
              </a:rPr>
              <a:t>Email Software Providers </a:t>
            </a:r>
            <a:r>
              <a:rPr lang="en-US">
                <a:solidFill>
                  <a:schemeClr val="dk1"/>
                </a:solidFill>
              </a:rPr>
              <a:t>- Organizations and individuals providing different applications, tools, and utilities for the email ecosystem.</a:t>
            </a:r>
            <a:endParaRPr/>
          </a:p>
          <a:p>
            <a:pPr marL="548640" lvl="1" indent="-182880" algn="l" rtl="0">
              <a:lnSpc>
                <a:spcPct val="100000"/>
              </a:lnSpc>
              <a:spcBef>
                <a:spcPts val="360"/>
              </a:spcBef>
              <a:spcAft>
                <a:spcPts val="0"/>
              </a:spcAft>
              <a:buSzPts val="1530"/>
              <a:buChar char="*"/>
            </a:pPr>
            <a:r>
              <a:rPr lang="en-US" b="1">
                <a:solidFill>
                  <a:schemeClr val="dk1"/>
                </a:solidFill>
              </a:rPr>
              <a:t>Email Service Providers </a:t>
            </a:r>
            <a:r>
              <a:rPr lang="en-US">
                <a:solidFill>
                  <a:schemeClr val="dk1"/>
                </a:solidFill>
              </a:rPr>
              <a:t>- Organizations and individuals providing services for the email ecosystem.</a:t>
            </a:r>
            <a:endParaRPr/>
          </a:p>
          <a:p>
            <a:pPr marL="548640" lvl="1" indent="-182880" algn="l" rtl="0">
              <a:lnSpc>
                <a:spcPct val="100000"/>
              </a:lnSpc>
              <a:spcBef>
                <a:spcPts val="360"/>
              </a:spcBef>
              <a:spcAft>
                <a:spcPts val="0"/>
              </a:spcAft>
              <a:buSzPts val="1530"/>
              <a:buChar char="*"/>
            </a:pPr>
            <a:r>
              <a:rPr lang="en-US" b="1">
                <a:solidFill>
                  <a:schemeClr val="dk1"/>
                </a:solidFill>
              </a:rPr>
              <a:t>Email (and System) Administrators </a:t>
            </a:r>
            <a:r>
              <a:rPr lang="en-US">
                <a:solidFill>
                  <a:schemeClr val="dk1"/>
                </a:solidFill>
              </a:rPr>
              <a:t>- Organizations and individuals deploying and administering email-related software and services.</a:t>
            </a:r>
            <a:endParaRPr/>
          </a:p>
          <a:p>
            <a:pPr marL="274320" lvl="0" indent="-182880" algn="l" rtl="0">
              <a:lnSpc>
                <a:spcPct val="100000"/>
              </a:lnSpc>
              <a:spcBef>
                <a:spcPts val="360"/>
              </a:spcBef>
              <a:spcAft>
                <a:spcPts val="0"/>
              </a:spcAft>
              <a:buClr>
                <a:schemeClr val="accent3"/>
              </a:buClr>
              <a:buSzPts val="1530"/>
              <a:buFont typeface="Merriweather Sans"/>
              <a:buChar char="*"/>
            </a:pPr>
            <a:r>
              <a:rPr lang="en-US" sz="1800" b="1">
                <a:solidFill>
                  <a:schemeClr val="dk1"/>
                </a:solidFill>
              </a:rPr>
              <a:t>Government Policy Makers </a:t>
            </a:r>
            <a:r>
              <a:rPr lang="en-US" sz="1800">
                <a:solidFill>
                  <a:schemeClr val="dk1"/>
                </a:solidFill>
              </a:rPr>
              <a:t>- Government officials generating demand for UA-ready products and services by updating accessibility standards and procurement processes. </a:t>
            </a:r>
            <a:endParaRPr sz="1800"/>
          </a:p>
          <a:p>
            <a:pPr marL="274320" lvl="0" indent="-182880" algn="l" rtl="0">
              <a:lnSpc>
                <a:spcPct val="100000"/>
              </a:lnSpc>
              <a:spcBef>
                <a:spcPts val="360"/>
              </a:spcBef>
              <a:spcAft>
                <a:spcPts val="0"/>
              </a:spcAft>
              <a:buClr>
                <a:schemeClr val="accent3"/>
              </a:buClr>
              <a:buSzPts val="1530"/>
              <a:buFont typeface="Merriweather Sans"/>
              <a:buChar char="*"/>
            </a:pPr>
            <a:r>
              <a:rPr lang="en-US" sz="1800" b="1">
                <a:solidFill>
                  <a:schemeClr val="dk1"/>
                </a:solidFill>
              </a:rPr>
              <a:t>Academia</a:t>
            </a:r>
            <a:r>
              <a:rPr lang="en-US" sz="1800">
                <a:solidFill>
                  <a:schemeClr val="dk1"/>
                </a:solidFill>
              </a:rPr>
              <a:t> – University programs offering IT-related degree programs.</a:t>
            </a:r>
            <a:endParaRPr sz="1800"/>
          </a:p>
          <a:p>
            <a:pPr marL="1097280" lvl="3" indent="-107315" algn="l" rtl="0">
              <a:lnSpc>
                <a:spcPct val="100000"/>
              </a:lnSpc>
              <a:spcBef>
                <a:spcPts val="280"/>
              </a:spcBef>
              <a:spcAft>
                <a:spcPts val="0"/>
              </a:spcAft>
              <a:buSzPts val="1190"/>
              <a:buNone/>
            </a:pP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What Is Your Role: Business</a:t>
            </a:r>
            <a:endParaRPr sz="2800"/>
          </a:p>
        </p:txBody>
      </p:sp>
      <p:sp>
        <p:nvSpPr>
          <p:cNvPr id="333" name="Google Shape;333;p26"/>
          <p:cNvSpPr txBox="1">
            <a:spLocks noGrp="1"/>
          </p:cNvSpPr>
          <p:nvPr>
            <p:ph type="body" idx="1"/>
          </p:nvPr>
        </p:nvSpPr>
        <p:spPr>
          <a:xfrm>
            <a:off x="320041" y="982355"/>
            <a:ext cx="8450746" cy="4620517"/>
          </a:xfrm>
          <a:prstGeom prst="rect">
            <a:avLst/>
          </a:prstGeom>
          <a:noFill/>
          <a:ln>
            <a:noFill/>
          </a:ln>
        </p:spPr>
        <p:txBody>
          <a:bodyPr spcFirstLastPara="1" wrap="square" lIns="91425" tIns="45700" rIns="91425" bIns="45700" anchor="t" anchorCtr="0">
            <a:noAutofit/>
          </a:bodyPr>
          <a:lstStyle/>
          <a:p>
            <a:pPr marL="91440" lvl="0" indent="0" algn="l" rtl="0">
              <a:lnSpc>
                <a:spcPct val="100000"/>
              </a:lnSpc>
              <a:spcBef>
                <a:spcPts val="0"/>
              </a:spcBef>
              <a:spcAft>
                <a:spcPts val="0"/>
              </a:spcAft>
              <a:buClr>
                <a:schemeClr val="accent3"/>
              </a:buClr>
              <a:buSzPts val="1700"/>
              <a:buNone/>
            </a:pPr>
            <a:r>
              <a:rPr lang="en-US" sz="1800"/>
              <a:t>Many businesses are leaving money on the table by not updating their systems to be UA-ready, which has the potential to unlock billions in revenue from untapped customers. </a:t>
            </a:r>
            <a:endParaRPr/>
          </a:p>
          <a:p>
            <a:pPr marL="91440" lvl="0" indent="0" algn="l" rtl="0">
              <a:lnSpc>
                <a:spcPct val="100000"/>
              </a:lnSpc>
              <a:spcBef>
                <a:spcPts val="0"/>
              </a:spcBef>
              <a:spcAft>
                <a:spcPts val="0"/>
              </a:spcAft>
              <a:buClr>
                <a:schemeClr val="accent3"/>
              </a:buClr>
              <a:buSzPts val="1700"/>
              <a:buNone/>
            </a:pPr>
            <a:endParaRPr sz="1800"/>
          </a:p>
          <a:p>
            <a:pPr marL="91440" lvl="0" indent="0" algn="l" rtl="0">
              <a:lnSpc>
                <a:spcPct val="100000"/>
              </a:lnSpc>
              <a:spcBef>
                <a:spcPts val="0"/>
              </a:spcBef>
              <a:spcAft>
                <a:spcPts val="0"/>
              </a:spcAft>
              <a:buClr>
                <a:schemeClr val="accent3"/>
              </a:buClr>
              <a:buSzPts val="1700"/>
              <a:buNone/>
            </a:pPr>
            <a:r>
              <a:rPr lang="en-US" sz="1800"/>
              <a:t>A UASG study, conducted in 2017, found that the Universal Acceptance of Internet domain names is a $9.8+ billion opportunity, which is a conservative estimate. </a:t>
            </a:r>
            <a:endParaRPr/>
          </a:p>
          <a:p>
            <a:pPr marL="91440" lvl="0" indent="0" algn="l" rtl="0">
              <a:lnSpc>
                <a:spcPct val="100000"/>
              </a:lnSpc>
              <a:spcBef>
                <a:spcPts val="0"/>
              </a:spcBef>
              <a:spcAft>
                <a:spcPts val="0"/>
              </a:spcAft>
              <a:buClr>
                <a:schemeClr val="accent3"/>
              </a:buClr>
              <a:buSzPts val="1700"/>
              <a:buNone/>
            </a:pPr>
            <a:endParaRPr sz="1800"/>
          </a:p>
          <a:p>
            <a:pPr marL="91440" lvl="0" indent="0" algn="l" rtl="0">
              <a:lnSpc>
                <a:spcPct val="100000"/>
              </a:lnSpc>
              <a:spcBef>
                <a:spcPts val="0"/>
              </a:spcBef>
              <a:spcAft>
                <a:spcPts val="0"/>
              </a:spcAft>
              <a:buClr>
                <a:schemeClr val="accent3"/>
              </a:buClr>
              <a:buSzPts val="1700"/>
              <a:buNone/>
            </a:pPr>
            <a:r>
              <a:rPr lang="en-US" sz="1800"/>
              <a:t>Businesses that are UA-ready will be best positioned to reach growing global audiences and maximize revenue potential from the current Internet population, as well as the next billion. </a:t>
            </a:r>
            <a:endParaRPr/>
          </a:p>
          <a:p>
            <a:pPr marL="91440" lvl="0" indent="0" algn="l" rtl="0">
              <a:lnSpc>
                <a:spcPct val="100000"/>
              </a:lnSpc>
              <a:spcBef>
                <a:spcPts val="0"/>
              </a:spcBef>
              <a:spcAft>
                <a:spcPts val="0"/>
              </a:spcAft>
              <a:buClr>
                <a:schemeClr val="accent3"/>
              </a:buClr>
              <a:buSzPts val="1700"/>
              <a:buNone/>
            </a:pPr>
            <a:endParaRPr sz="1800"/>
          </a:p>
          <a:p>
            <a:pPr marL="274320" lvl="0" indent="-182880" algn="l" rtl="0">
              <a:lnSpc>
                <a:spcPct val="100000"/>
              </a:lnSpc>
              <a:spcBef>
                <a:spcPts val="0"/>
              </a:spcBef>
              <a:spcAft>
                <a:spcPts val="0"/>
              </a:spcAft>
              <a:buClr>
                <a:schemeClr val="accent3"/>
              </a:buClr>
              <a:buSzPts val="1700"/>
              <a:buFont typeface="Merriweather Sans"/>
              <a:buChar char="*"/>
            </a:pPr>
            <a:r>
              <a:rPr lang="en-US" sz="1800"/>
              <a:t>Organize internally and assess if your business’ systems are compliant with UA standards.</a:t>
            </a: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Update your own IT systems to be UA-ready.</a:t>
            </a: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Encourage your collaborators to participate and promote local UA-related discussions.</a:t>
            </a: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Create UA awareness with partner organizations and companies, aiming to update their systems to current globally-inclusive standards.</a:t>
            </a:r>
            <a:endParaRPr sz="1800"/>
          </a:p>
          <a:p>
            <a:pPr marL="1097280" lvl="3" indent="-107315" algn="l" rtl="0">
              <a:lnSpc>
                <a:spcPct val="100000"/>
              </a:lnSpc>
              <a:spcBef>
                <a:spcPts val="280"/>
              </a:spcBef>
              <a:spcAft>
                <a:spcPts val="0"/>
              </a:spcAft>
              <a:buSzPts val="1190"/>
              <a:buNone/>
            </a:pP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7"/>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What Is Your Role: Government</a:t>
            </a:r>
            <a:endParaRPr sz="2800"/>
          </a:p>
        </p:txBody>
      </p:sp>
      <p:sp>
        <p:nvSpPr>
          <p:cNvPr id="339" name="Google Shape;339;p27"/>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91440" lvl="0" indent="0" algn="l" rtl="0">
              <a:lnSpc>
                <a:spcPct val="100000"/>
              </a:lnSpc>
              <a:spcBef>
                <a:spcPts val="0"/>
              </a:spcBef>
              <a:spcAft>
                <a:spcPts val="0"/>
              </a:spcAft>
              <a:buClr>
                <a:schemeClr val="accent3"/>
              </a:buClr>
              <a:buSzPts val="1700"/>
              <a:buNone/>
            </a:pPr>
            <a:r>
              <a:rPr lang="en-US" sz="1800"/>
              <a:t>Being UA-ready can assist governments and policymakers in reaching their citizens.</a:t>
            </a:r>
            <a:endParaRPr/>
          </a:p>
          <a:p>
            <a:pPr marL="91440" lvl="0" indent="0" algn="l" rtl="0">
              <a:lnSpc>
                <a:spcPct val="100000"/>
              </a:lnSpc>
              <a:spcBef>
                <a:spcPts val="0"/>
              </a:spcBef>
              <a:spcAft>
                <a:spcPts val="0"/>
              </a:spcAft>
              <a:buClr>
                <a:schemeClr val="accent3"/>
              </a:buClr>
              <a:buSzPts val="1700"/>
              <a:buNone/>
            </a:pPr>
            <a:endParaRPr sz="1800"/>
          </a:p>
          <a:p>
            <a:pPr marL="274320" lvl="0" indent="-182880" algn="l" rtl="0">
              <a:lnSpc>
                <a:spcPct val="100000"/>
              </a:lnSpc>
              <a:spcBef>
                <a:spcPts val="0"/>
              </a:spcBef>
              <a:spcAft>
                <a:spcPts val="0"/>
              </a:spcAft>
              <a:buClr>
                <a:schemeClr val="accent3"/>
              </a:buClr>
              <a:buSzPts val="1700"/>
              <a:buFont typeface="Merriweather Sans"/>
              <a:buChar char="*"/>
            </a:pPr>
            <a:r>
              <a:rPr lang="en-US" sz="1800"/>
              <a:t>Evaluate the possibility of including </a:t>
            </a:r>
            <a:r>
              <a:rPr lang="en-US" sz="1800" u="sng">
                <a:solidFill>
                  <a:schemeClr val="hlink"/>
                </a:solidFill>
                <a:hlinkClick r:id="rId3"/>
              </a:rPr>
              <a:t>UA requirements</a:t>
            </a:r>
            <a:r>
              <a:rPr lang="en-US" sz="1800"/>
              <a:t> in government procurements.</a:t>
            </a: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Reach out to government departments involved in e-government services for citizens and ask them to incorporate UA practices to provide digital inclusivity.</a:t>
            </a: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Coordinate with your national ccTLD managers and ICANN Governmental Advisory Committee (GAC) delegates to participate in and strengthen UA-related actions.</a:t>
            </a: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1097280" lvl="3" indent="-107315" algn="l" rtl="0">
              <a:lnSpc>
                <a:spcPct val="100000"/>
              </a:lnSpc>
              <a:spcBef>
                <a:spcPts val="280"/>
              </a:spcBef>
              <a:spcAft>
                <a:spcPts val="0"/>
              </a:spcAft>
              <a:buSzPts val="1190"/>
              <a:buNone/>
            </a:pPr>
            <a:endParaRPr sz="1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What Is Your Role: Civil Society</a:t>
            </a:r>
            <a:endParaRPr sz="2800"/>
          </a:p>
        </p:txBody>
      </p:sp>
      <p:sp>
        <p:nvSpPr>
          <p:cNvPr id="345" name="Google Shape;345;p28"/>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700"/>
              <a:buFont typeface="Merriweather Sans"/>
              <a:buChar char="*"/>
            </a:pPr>
            <a:r>
              <a:rPr lang="en-US" sz="1800"/>
              <a:t>Encourage your community to attend local and regional UA-related events; help coordinate and promote them.</a:t>
            </a: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Make your own systems UA-ready for broader digital inclusion.</a:t>
            </a: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Promote research on inclusion and access that reinforces the principles of UA.</a:t>
            </a: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Create UA awareness with partner organizations and companies to update their systems to current globally-inclusive standards.</a:t>
            </a:r>
            <a:endParaRPr/>
          </a:p>
          <a:p>
            <a:pPr marL="274320" lvl="0" indent="-74930" algn="l" rtl="0">
              <a:lnSpc>
                <a:spcPct val="100000"/>
              </a:lnSpc>
              <a:spcBef>
                <a:spcPts val="400"/>
              </a:spcBef>
              <a:spcAft>
                <a:spcPts val="0"/>
              </a:spcAft>
              <a:buClr>
                <a:schemeClr val="accent3"/>
              </a:buClr>
              <a:buSzPts val="1700"/>
              <a:buFont typeface="Merriweather Sans"/>
              <a:buNone/>
            </a:pPr>
            <a:endParaRPr sz="1800"/>
          </a:p>
          <a:p>
            <a:pPr marL="1097280" lvl="3" indent="-107315" algn="l" rtl="0">
              <a:lnSpc>
                <a:spcPct val="100000"/>
              </a:lnSpc>
              <a:spcBef>
                <a:spcPts val="280"/>
              </a:spcBef>
              <a:spcAft>
                <a:spcPts val="0"/>
              </a:spcAft>
              <a:buSzPts val="1190"/>
              <a:buNone/>
            </a:pPr>
            <a:endParaRPr sz="1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9"/>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What Is Your Role: Academia</a:t>
            </a:r>
            <a:endParaRPr sz="2800"/>
          </a:p>
        </p:txBody>
      </p:sp>
      <p:sp>
        <p:nvSpPr>
          <p:cNvPr id="351" name="Google Shape;351;p29"/>
          <p:cNvSpPr txBox="1">
            <a:spLocks noGrp="1"/>
          </p:cNvSpPr>
          <p:nvPr>
            <p:ph type="body" idx="1"/>
          </p:nvPr>
        </p:nvSpPr>
        <p:spPr>
          <a:xfrm>
            <a:off x="320675" y="1318686"/>
            <a:ext cx="4150209" cy="4620517"/>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700"/>
              <a:buFont typeface="Merriweather Sans"/>
              <a:buChar char="*"/>
            </a:pPr>
            <a:r>
              <a:rPr lang="en-US" sz="1800"/>
              <a:t>Upgrade email systems to support EAI.</a:t>
            </a: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Update IT curricula to include teaching and learning of IDNs and UA and software based on internationalization concepts. </a:t>
            </a:r>
            <a:endParaRPr/>
          </a:p>
          <a:p>
            <a:pPr marL="731520" lvl="1" indent="-182879" algn="l" rtl="0">
              <a:lnSpc>
                <a:spcPct val="100000"/>
              </a:lnSpc>
              <a:spcBef>
                <a:spcPts val="400"/>
              </a:spcBef>
              <a:spcAft>
                <a:spcPts val="0"/>
              </a:spcAft>
              <a:buSzPts val="1700"/>
              <a:buChar char="*"/>
            </a:pPr>
            <a:r>
              <a:rPr lang="en-US" sz="1600"/>
              <a:t>See ICANN’s </a:t>
            </a:r>
            <a:r>
              <a:rPr lang="en-US" sz="1600" u="sng">
                <a:solidFill>
                  <a:schemeClr val="hlink"/>
                </a:solidFill>
                <a:hlinkClick r:id="rId3"/>
              </a:rPr>
              <a:t>UA Curriculum Integration Program</a:t>
            </a:r>
            <a:endParaRPr sz="16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Train faculty and students to adopt UA practices in software development.</a:t>
            </a: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Create awareness of UA issues and solutions in the local technical community.</a:t>
            </a: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1097280" lvl="3" indent="-107315" algn="l" rtl="0">
              <a:lnSpc>
                <a:spcPct val="100000"/>
              </a:lnSpc>
              <a:spcBef>
                <a:spcPts val="280"/>
              </a:spcBef>
              <a:spcAft>
                <a:spcPts val="0"/>
              </a:spcAft>
              <a:buSzPts val="1190"/>
              <a:buNone/>
            </a:pPr>
            <a:endParaRPr sz="1200"/>
          </a:p>
        </p:txBody>
      </p:sp>
      <p:pic>
        <p:nvPicPr>
          <p:cNvPr id="352" name="Google Shape;352;p29"/>
          <p:cNvPicPr preferRelativeResize="0"/>
          <p:nvPr/>
        </p:nvPicPr>
        <p:blipFill rotWithShape="1">
          <a:blip r:embed="rId4">
            <a:alphaModFix/>
          </a:blip>
          <a:srcRect/>
          <a:stretch/>
        </p:blipFill>
        <p:spPr>
          <a:xfrm>
            <a:off x="4470884" y="846667"/>
            <a:ext cx="4300538" cy="55603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200"/>
              <a:buFont typeface="Open Sans"/>
              <a:buNone/>
            </a:pPr>
            <a:r>
              <a:rPr lang="en-US" sz="2800"/>
              <a:t>We Live in a Multilingual World!</a:t>
            </a:r>
            <a:endParaRPr sz="2800"/>
          </a:p>
        </p:txBody>
      </p:sp>
      <p:sp>
        <p:nvSpPr>
          <p:cNvPr id="113" name="Google Shape;113;p3"/>
          <p:cNvSpPr txBox="1"/>
          <p:nvPr/>
        </p:nvSpPr>
        <p:spPr>
          <a:xfrm>
            <a:off x="4206058" y="5813055"/>
            <a:ext cx="4621894"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accent2"/>
                </a:solidFill>
                <a:latin typeface="Open Sans"/>
                <a:ea typeface="Open Sans"/>
                <a:cs typeface="Open Sans"/>
                <a:sym typeface="Open Sans"/>
              </a:rPr>
              <a:t>Source </a:t>
            </a:r>
            <a:endParaRPr/>
          </a:p>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accent2"/>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https://www.britannica.com/topic/languages-by-number-of-native-speakers-2228882</a:t>
            </a:r>
            <a:r>
              <a:rPr lang="en-US" sz="1400" b="0" i="1" u="none" strike="noStrike" cap="none">
                <a:solidFill>
                  <a:schemeClr val="accent2"/>
                </a:solidFill>
                <a:latin typeface="Open Sans"/>
                <a:ea typeface="Open Sans"/>
                <a:cs typeface="Open Sans"/>
                <a:sym typeface="Open Sans"/>
              </a:rPr>
              <a:t> </a:t>
            </a:r>
            <a:endParaRPr sz="1400" b="0" i="0" u="none" strike="noStrike" cap="none">
              <a:solidFill>
                <a:schemeClr val="accent2"/>
              </a:solidFill>
              <a:latin typeface="Arial"/>
              <a:ea typeface="Arial"/>
              <a:cs typeface="Arial"/>
              <a:sym typeface="Arial"/>
            </a:endParaRPr>
          </a:p>
        </p:txBody>
      </p:sp>
      <p:sp>
        <p:nvSpPr>
          <p:cNvPr id="114" name="Google Shape;114;p3"/>
          <p:cNvSpPr txBox="1"/>
          <p:nvPr/>
        </p:nvSpPr>
        <p:spPr>
          <a:xfrm>
            <a:off x="282517" y="5813055"/>
            <a:ext cx="3728439"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accent2"/>
                </a:solidFill>
                <a:latin typeface="Open Sans"/>
                <a:ea typeface="Open Sans"/>
                <a:cs typeface="Open Sans"/>
                <a:sym typeface="Open Sans"/>
              </a:rPr>
              <a:t>Source: </a:t>
            </a:r>
            <a:r>
              <a:rPr lang="en-US" sz="1400" b="0" i="1" u="sng" strike="noStrike" cap="none">
                <a:solidFill>
                  <a:schemeClr val="accent2"/>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https://www.statista.com/statistics/262946/most-common-languages-on-the-internet/</a:t>
            </a:r>
            <a:r>
              <a:rPr lang="en-US" sz="1400" b="0" i="1" u="none" strike="noStrike" cap="none">
                <a:solidFill>
                  <a:schemeClr val="accent2"/>
                </a:solidFill>
                <a:latin typeface="Open Sans"/>
                <a:ea typeface="Open Sans"/>
                <a:cs typeface="Open Sans"/>
                <a:sym typeface="Open Sans"/>
              </a:rPr>
              <a:t> </a:t>
            </a:r>
            <a:endParaRPr sz="1400" b="0" i="0" u="none" strike="noStrike" cap="none">
              <a:solidFill>
                <a:schemeClr val="accent2"/>
              </a:solidFill>
              <a:latin typeface="Arial"/>
              <a:ea typeface="Arial"/>
              <a:cs typeface="Arial"/>
              <a:sym typeface="Arial"/>
            </a:endParaRPr>
          </a:p>
        </p:txBody>
      </p:sp>
      <p:sp>
        <p:nvSpPr>
          <p:cNvPr id="115" name="Google Shape;115;p3"/>
          <p:cNvSpPr txBox="1"/>
          <p:nvPr/>
        </p:nvSpPr>
        <p:spPr>
          <a:xfrm>
            <a:off x="374903" y="1108300"/>
            <a:ext cx="830611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Open Sans Light"/>
                <a:ea typeface="Open Sans Light"/>
                <a:cs typeface="Open Sans Light"/>
                <a:sym typeface="Open Sans Light"/>
              </a:rPr>
              <a:t>Globally, language usage is diverse. English comes third in terms of native speakers around the world, after Chinese and Spanish. English represents 52% of the total content online but the percentage is decreasing.</a:t>
            </a:r>
            <a:endParaRPr sz="1800" b="0" i="0" u="none" strike="noStrike" cap="none">
              <a:solidFill>
                <a:srgbClr val="000000"/>
              </a:solidFill>
              <a:latin typeface="Open Sans Light"/>
              <a:ea typeface="Open Sans Light"/>
              <a:cs typeface="Open Sans Light"/>
              <a:sym typeface="Open Sans Light"/>
            </a:endParaRPr>
          </a:p>
        </p:txBody>
      </p:sp>
      <p:graphicFrame>
        <p:nvGraphicFramePr>
          <p:cNvPr id="116" name="Google Shape;116;p3"/>
          <p:cNvGraphicFramePr/>
          <p:nvPr/>
        </p:nvGraphicFramePr>
        <p:xfrm>
          <a:off x="177305" y="2251300"/>
          <a:ext cx="3898685" cy="3498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7" name="Google Shape;117;p3"/>
          <p:cNvGraphicFramePr/>
          <p:nvPr/>
        </p:nvGraphicFramePr>
        <p:xfrm>
          <a:off x="4742481" y="2251300"/>
          <a:ext cx="3533600" cy="3561750"/>
        </p:xfrm>
        <a:graphic>
          <a:graphicData uri="http://schemas.openxmlformats.org/drawingml/2006/table">
            <a:tbl>
              <a:tblPr firstRow="1" bandRow="1">
                <a:noFill/>
                <a:tableStyleId>{EFF3BD0A-3759-4CF9-AECE-BA7904DA4B1A}</a:tableStyleId>
              </a:tblPr>
              <a:tblGrid>
                <a:gridCol w="1766800">
                  <a:extLst>
                    <a:ext uri="{9D8B030D-6E8A-4147-A177-3AD203B41FA5}">
                      <a16:colId xmlns:a16="http://schemas.microsoft.com/office/drawing/2014/main" val="20000"/>
                    </a:ext>
                  </a:extLst>
                </a:gridCol>
                <a:gridCol w="1766800">
                  <a:extLst>
                    <a:ext uri="{9D8B030D-6E8A-4147-A177-3AD203B41FA5}">
                      <a16:colId xmlns:a16="http://schemas.microsoft.com/office/drawing/2014/main" val="20001"/>
                    </a:ext>
                  </a:extLst>
                </a:gridCol>
              </a:tblGrid>
              <a:tr h="395750">
                <a:tc>
                  <a:txBody>
                    <a:bodyPr/>
                    <a:lstStyle/>
                    <a:p>
                      <a:pPr marL="0" marR="0" lvl="0" indent="0" algn="ctr" rtl="0">
                        <a:lnSpc>
                          <a:spcPct val="100000"/>
                        </a:lnSpc>
                        <a:spcBef>
                          <a:spcPts val="0"/>
                        </a:spcBef>
                        <a:spcAft>
                          <a:spcPts val="0"/>
                        </a:spcAft>
                        <a:buNone/>
                      </a:pPr>
                      <a:r>
                        <a:rPr lang="en-US" sz="2000" b="1" i="0" u="none" strike="noStrike" cap="none">
                          <a:solidFill>
                            <a:schemeClr val="lt1"/>
                          </a:solidFill>
                          <a:latin typeface="Open Sans"/>
                          <a:ea typeface="Open Sans"/>
                          <a:cs typeface="Open Sans"/>
                          <a:sym typeface="Open Sans"/>
                        </a:rPr>
                        <a:t>Language </a:t>
                      </a:r>
                      <a:endParaRPr/>
                    </a:p>
                  </a:txBody>
                  <a:tcPr marL="9525" marR="9525" marT="9525" marB="0" anchor="ctr"/>
                </a:tc>
                <a:tc>
                  <a:txBody>
                    <a:bodyPr/>
                    <a:lstStyle/>
                    <a:p>
                      <a:pPr marL="0" marR="0" lvl="0" indent="0" algn="ctr" rtl="0">
                        <a:lnSpc>
                          <a:spcPct val="100000"/>
                        </a:lnSpc>
                        <a:spcBef>
                          <a:spcPts val="0"/>
                        </a:spcBef>
                        <a:spcAft>
                          <a:spcPts val="0"/>
                        </a:spcAft>
                        <a:buNone/>
                      </a:pPr>
                      <a:r>
                        <a:rPr lang="en-US" sz="2000" b="1" i="0" u="none" strike="noStrike" cap="none">
                          <a:solidFill>
                            <a:schemeClr val="lt1"/>
                          </a:solidFill>
                          <a:latin typeface="Open Sans"/>
                          <a:ea typeface="Open Sans"/>
                          <a:cs typeface="Open Sans"/>
                          <a:sym typeface="Open Sans"/>
                        </a:rPr>
                        <a:t>Speakers</a:t>
                      </a:r>
                      <a:endParaRPr/>
                    </a:p>
                  </a:txBody>
                  <a:tcPr marL="9525" marR="9525" marT="9525" marB="0" anchor="ctr"/>
                </a:tc>
                <a:extLst>
                  <a:ext uri="{0D108BD9-81ED-4DB2-BD59-A6C34878D82A}">
                    <a16:rowId xmlns:a16="http://schemas.microsoft.com/office/drawing/2014/main" val="10000"/>
                  </a:ext>
                </a:extLst>
              </a:tr>
              <a:tr h="395750">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Open Sans"/>
                          <a:ea typeface="Open Sans"/>
                          <a:cs typeface="Open Sans"/>
                          <a:sym typeface="Open Sans"/>
                        </a:rPr>
                        <a:t>Chinese</a:t>
                      </a:r>
                      <a:endParaRPr/>
                    </a:p>
                  </a:txBody>
                  <a:tcPr marL="9525" marR="9525" marT="9525" marB="0" anchor="ctr"/>
                </a:tc>
                <a:tc>
                  <a:txBody>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Open Sans"/>
                          <a:ea typeface="Open Sans"/>
                          <a:cs typeface="Open Sans"/>
                          <a:sym typeface="Open Sans"/>
                        </a:rPr>
                        <a:t>1,346,000,000</a:t>
                      </a:r>
                      <a:endParaRPr/>
                    </a:p>
                  </a:txBody>
                  <a:tcPr marL="9525" marR="9525" marT="9525" marB="0" anchor="ctr"/>
                </a:tc>
                <a:extLst>
                  <a:ext uri="{0D108BD9-81ED-4DB2-BD59-A6C34878D82A}">
                    <a16:rowId xmlns:a16="http://schemas.microsoft.com/office/drawing/2014/main" val="10001"/>
                  </a:ext>
                </a:extLst>
              </a:tr>
              <a:tr h="395750">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Open Sans"/>
                          <a:ea typeface="Open Sans"/>
                          <a:cs typeface="Open Sans"/>
                          <a:sym typeface="Open Sans"/>
                        </a:rPr>
                        <a:t>Spanish</a:t>
                      </a:r>
                      <a:endParaRPr/>
                    </a:p>
                  </a:txBody>
                  <a:tcPr marL="9525" marR="9525" marT="9525" marB="0" anchor="ctr"/>
                </a:tc>
                <a:tc>
                  <a:txBody>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Open Sans"/>
                          <a:ea typeface="Open Sans"/>
                          <a:cs typeface="Open Sans"/>
                          <a:sym typeface="Open Sans"/>
                        </a:rPr>
                        <a:t>485,063,960</a:t>
                      </a:r>
                      <a:endParaRPr/>
                    </a:p>
                  </a:txBody>
                  <a:tcPr marL="9525" marR="9525" marT="9525" marB="0" anchor="ctr"/>
                </a:tc>
                <a:extLst>
                  <a:ext uri="{0D108BD9-81ED-4DB2-BD59-A6C34878D82A}">
                    <a16:rowId xmlns:a16="http://schemas.microsoft.com/office/drawing/2014/main" val="10002"/>
                  </a:ext>
                </a:extLst>
              </a:tr>
              <a:tr h="395750">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Open Sans"/>
                          <a:ea typeface="Open Sans"/>
                          <a:cs typeface="Open Sans"/>
                          <a:sym typeface="Open Sans"/>
                        </a:rPr>
                        <a:t>English</a:t>
                      </a:r>
                      <a:endParaRPr/>
                    </a:p>
                  </a:txBody>
                  <a:tcPr marL="9525" marR="9525" marT="9525" marB="0" anchor="ctr"/>
                </a:tc>
                <a:tc>
                  <a:txBody>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Open Sans"/>
                          <a:ea typeface="Open Sans"/>
                          <a:cs typeface="Open Sans"/>
                          <a:sym typeface="Open Sans"/>
                        </a:rPr>
                        <a:t>379,682,200</a:t>
                      </a:r>
                      <a:endParaRPr/>
                    </a:p>
                  </a:txBody>
                  <a:tcPr marL="9525" marR="9525" marT="9525" marB="0" anchor="ctr"/>
                </a:tc>
                <a:extLst>
                  <a:ext uri="{0D108BD9-81ED-4DB2-BD59-A6C34878D82A}">
                    <a16:rowId xmlns:a16="http://schemas.microsoft.com/office/drawing/2014/main" val="10003"/>
                  </a:ext>
                </a:extLst>
              </a:tr>
              <a:tr h="395750">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Open Sans"/>
                          <a:ea typeface="Open Sans"/>
                          <a:cs typeface="Open Sans"/>
                          <a:sym typeface="Open Sans"/>
                        </a:rPr>
                        <a:t>Arabic</a:t>
                      </a:r>
                      <a:endParaRPr/>
                    </a:p>
                  </a:txBody>
                  <a:tcPr marL="9525" marR="9525" marT="9525" marB="0" anchor="ctr"/>
                </a:tc>
                <a:tc>
                  <a:txBody>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Open Sans"/>
                          <a:ea typeface="Open Sans"/>
                          <a:cs typeface="Open Sans"/>
                          <a:sym typeface="Open Sans"/>
                        </a:rPr>
                        <a:t>373,000,000</a:t>
                      </a:r>
                      <a:endParaRPr/>
                    </a:p>
                  </a:txBody>
                  <a:tcPr marL="9525" marR="9525" marT="9525" marB="0" anchor="ctr"/>
                </a:tc>
                <a:extLst>
                  <a:ext uri="{0D108BD9-81ED-4DB2-BD59-A6C34878D82A}">
                    <a16:rowId xmlns:a16="http://schemas.microsoft.com/office/drawing/2014/main" val="10004"/>
                  </a:ext>
                </a:extLst>
              </a:tr>
              <a:tr h="395750">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Open Sans"/>
                          <a:ea typeface="Open Sans"/>
                          <a:cs typeface="Open Sans"/>
                          <a:sym typeface="Open Sans"/>
                        </a:rPr>
                        <a:t>Hindi</a:t>
                      </a:r>
                      <a:endParaRPr/>
                    </a:p>
                  </a:txBody>
                  <a:tcPr marL="9525" marR="9525" marT="9525" marB="0" anchor="ctr"/>
                </a:tc>
                <a:tc>
                  <a:txBody>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Open Sans"/>
                          <a:ea typeface="Open Sans"/>
                          <a:cs typeface="Open Sans"/>
                          <a:sym typeface="Open Sans"/>
                        </a:rPr>
                        <a:t>344,650,870</a:t>
                      </a:r>
                      <a:endParaRPr/>
                    </a:p>
                  </a:txBody>
                  <a:tcPr marL="9525" marR="9525" marT="9525" marB="0" anchor="ctr"/>
                </a:tc>
                <a:extLst>
                  <a:ext uri="{0D108BD9-81ED-4DB2-BD59-A6C34878D82A}">
                    <a16:rowId xmlns:a16="http://schemas.microsoft.com/office/drawing/2014/main" val="10005"/>
                  </a:ext>
                </a:extLst>
              </a:tr>
              <a:tr h="395750">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Open Sans"/>
                          <a:ea typeface="Open Sans"/>
                          <a:cs typeface="Open Sans"/>
                          <a:sym typeface="Open Sans"/>
                        </a:rPr>
                        <a:t>Portuguese</a:t>
                      </a:r>
                      <a:endParaRPr/>
                    </a:p>
                  </a:txBody>
                  <a:tcPr marL="9525" marR="9525" marT="9525" marB="0" anchor="ctr"/>
                </a:tc>
                <a:tc>
                  <a:txBody>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Open Sans"/>
                          <a:ea typeface="Open Sans"/>
                          <a:cs typeface="Open Sans"/>
                          <a:sym typeface="Open Sans"/>
                        </a:rPr>
                        <a:t>236,266,650</a:t>
                      </a:r>
                      <a:endParaRPr/>
                    </a:p>
                  </a:txBody>
                  <a:tcPr marL="9525" marR="9525" marT="9525" marB="0" anchor="ctr"/>
                </a:tc>
                <a:extLst>
                  <a:ext uri="{0D108BD9-81ED-4DB2-BD59-A6C34878D82A}">
                    <a16:rowId xmlns:a16="http://schemas.microsoft.com/office/drawing/2014/main" val="10006"/>
                  </a:ext>
                </a:extLst>
              </a:tr>
              <a:tr h="395750">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Open Sans"/>
                          <a:ea typeface="Open Sans"/>
                          <a:cs typeface="Open Sans"/>
                          <a:sym typeface="Open Sans"/>
                        </a:rPr>
                        <a:t>Bengali</a:t>
                      </a:r>
                      <a:endParaRPr/>
                    </a:p>
                  </a:txBody>
                  <a:tcPr marL="9525" marR="9525" marT="9525" marB="0" anchor="ctr"/>
                </a:tc>
                <a:tc>
                  <a:txBody>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Open Sans"/>
                          <a:ea typeface="Open Sans"/>
                          <a:cs typeface="Open Sans"/>
                          <a:sym typeface="Open Sans"/>
                        </a:rPr>
                        <a:t>233,808,880</a:t>
                      </a:r>
                      <a:endParaRPr/>
                    </a:p>
                  </a:txBody>
                  <a:tcPr marL="9525" marR="9525" marT="9525" marB="0" anchor="ctr"/>
                </a:tc>
                <a:extLst>
                  <a:ext uri="{0D108BD9-81ED-4DB2-BD59-A6C34878D82A}">
                    <a16:rowId xmlns:a16="http://schemas.microsoft.com/office/drawing/2014/main" val="10007"/>
                  </a:ext>
                </a:extLst>
              </a:tr>
              <a:tr h="395750">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Open Sans"/>
                          <a:ea typeface="Open Sans"/>
                          <a:cs typeface="Open Sans"/>
                          <a:sym typeface="Open Sans"/>
                        </a:rPr>
                        <a:t>Russian</a:t>
                      </a:r>
                      <a:endParaRPr/>
                    </a:p>
                  </a:txBody>
                  <a:tcPr marL="9525" marR="9525" marT="9525" marB="0" anchor="ctr"/>
                </a:tc>
                <a:tc>
                  <a:txBody>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Open Sans"/>
                          <a:ea typeface="Open Sans"/>
                          <a:cs typeface="Open Sans"/>
                          <a:sym typeface="Open Sans"/>
                        </a:rPr>
                        <a:t>146,954,150</a:t>
                      </a:r>
                      <a:endParaRPr/>
                    </a:p>
                  </a:txBody>
                  <a:tcPr marL="9525" marR="9525" marT="9525" marB="0" anchor="ctr"/>
                </a:tc>
                <a:extLst>
                  <a:ext uri="{0D108BD9-81ED-4DB2-BD59-A6C34878D82A}">
                    <a16:rowId xmlns:a16="http://schemas.microsoft.com/office/drawing/2014/main" val="10008"/>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0"/>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What Is Your Role: Technical Community</a:t>
            </a:r>
            <a:endParaRPr sz="2800"/>
          </a:p>
        </p:txBody>
      </p:sp>
      <p:sp>
        <p:nvSpPr>
          <p:cNvPr id="358" name="Google Shape;358;p30"/>
          <p:cNvSpPr txBox="1">
            <a:spLocks noGrp="1"/>
          </p:cNvSpPr>
          <p:nvPr>
            <p:ph type="body" idx="1"/>
          </p:nvPr>
        </p:nvSpPr>
        <p:spPr>
          <a:xfrm>
            <a:off x="320675" y="1318686"/>
            <a:ext cx="8180388" cy="4620517"/>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700"/>
              <a:buFont typeface="Merriweather Sans"/>
              <a:buChar char="*"/>
            </a:pPr>
            <a:r>
              <a:rPr lang="en-US" sz="1800"/>
              <a:t>Carry out training and educational activities that allow software developers and project managers to address UA-related issues.</a:t>
            </a:r>
            <a:endParaRPr/>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Test and address UA-related issues in your own products and services. </a:t>
            </a:r>
            <a:endParaRPr/>
          </a:p>
          <a:p>
            <a:pPr marL="731520" lvl="1" indent="-182879" algn="l" rtl="0">
              <a:lnSpc>
                <a:spcPct val="100000"/>
              </a:lnSpc>
              <a:spcBef>
                <a:spcPts val="400"/>
              </a:spcBef>
              <a:spcAft>
                <a:spcPts val="0"/>
              </a:spcAft>
              <a:buSzPts val="1700"/>
              <a:buChar char="*"/>
            </a:pPr>
            <a:r>
              <a:rPr lang="en-US" sz="1600"/>
              <a:t>Test domain names and email addresses in </a:t>
            </a:r>
            <a:r>
              <a:rPr lang="en-US" sz="1600" u="sng">
                <a:solidFill>
                  <a:schemeClr val="hlink"/>
                </a:solidFill>
                <a:hlinkClick r:id="rId3"/>
              </a:rPr>
              <a:t>UASG 004</a:t>
            </a:r>
            <a:r>
              <a:rPr lang="en-US" sz="1600"/>
              <a:t>.</a:t>
            </a:r>
            <a:endParaRPr sz="16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Report bugs related to UA in other products and services.</a:t>
            </a: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91440" lvl="0" indent="0" algn="l" rtl="0">
              <a:lnSpc>
                <a:spcPct val="100000"/>
              </a:lnSpc>
              <a:spcBef>
                <a:spcPts val="400"/>
              </a:spcBef>
              <a:spcAft>
                <a:spcPts val="0"/>
              </a:spcAft>
              <a:buSzPts val="1700"/>
              <a:buNone/>
            </a:pP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1097280" lvl="3" indent="-107315" algn="l" rtl="0">
              <a:lnSpc>
                <a:spcPct val="100000"/>
              </a:lnSpc>
              <a:spcBef>
                <a:spcPts val="280"/>
              </a:spcBef>
              <a:spcAft>
                <a:spcPts val="0"/>
              </a:spcAft>
              <a:buSzPts val="1190"/>
              <a:buNone/>
            </a:pPr>
            <a:endParaRPr sz="1200"/>
          </a:p>
        </p:txBody>
      </p:sp>
      <p:grpSp>
        <p:nvGrpSpPr>
          <p:cNvPr id="359" name="Google Shape;359;p30"/>
          <p:cNvGrpSpPr/>
          <p:nvPr/>
        </p:nvGrpSpPr>
        <p:grpSpPr>
          <a:xfrm>
            <a:off x="492252" y="3169349"/>
            <a:ext cx="8159496" cy="1018672"/>
            <a:chOff x="1927228" y="5269981"/>
            <a:chExt cx="7921353" cy="976513"/>
          </a:xfrm>
        </p:grpSpPr>
        <p:grpSp>
          <p:nvGrpSpPr>
            <p:cNvPr id="360" name="Google Shape;360;p30"/>
            <p:cNvGrpSpPr/>
            <p:nvPr/>
          </p:nvGrpSpPr>
          <p:grpSpPr>
            <a:xfrm>
              <a:off x="1927228" y="5273672"/>
              <a:ext cx="1302251" cy="972822"/>
              <a:chOff x="820555" y="1643185"/>
              <a:chExt cx="2011680" cy="1644160"/>
            </a:xfrm>
          </p:grpSpPr>
          <p:sp>
            <p:nvSpPr>
              <p:cNvPr id="361" name="Google Shape;361;p30"/>
              <p:cNvSpPr/>
              <p:nvPr/>
            </p:nvSpPr>
            <p:spPr>
              <a:xfrm>
                <a:off x="820555" y="2835439"/>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Accept</a:t>
                </a:r>
                <a:endParaRPr sz="1400" b="0" i="0" u="none" strike="noStrike" cap="none">
                  <a:solidFill>
                    <a:srgbClr val="000000"/>
                  </a:solidFill>
                  <a:latin typeface="Arial"/>
                  <a:ea typeface="Arial"/>
                  <a:cs typeface="Arial"/>
                  <a:sym typeface="Arial"/>
                </a:endParaRPr>
              </a:p>
            </p:txBody>
          </p:sp>
          <p:sp>
            <p:nvSpPr>
              <p:cNvPr id="362" name="Google Shape;362;p30"/>
              <p:cNvSpPr/>
              <p:nvPr/>
            </p:nvSpPr>
            <p:spPr>
              <a:xfrm>
                <a:off x="820555" y="1643185"/>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pic>
            <p:nvPicPr>
              <p:cNvPr id="363" name="Google Shape;363;p30" descr="ua-capability-icons_wht_Accept.png"/>
              <p:cNvPicPr preferRelativeResize="0"/>
              <p:nvPr/>
            </p:nvPicPr>
            <p:blipFill rotWithShape="1">
              <a:blip r:embed="rId4">
                <a:alphaModFix/>
              </a:blip>
              <a:srcRect/>
              <a:stretch/>
            </p:blipFill>
            <p:spPr>
              <a:xfrm>
                <a:off x="1529630" y="1900022"/>
                <a:ext cx="562359" cy="643725"/>
              </a:xfrm>
              <a:prstGeom prst="rect">
                <a:avLst/>
              </a:prstGeom>
              <a:noFill/>
              <a:ln>
                <a:noFill/>
              </a:ln>
            </p:spPr>
          </p:pic>
        </p:grpSp>
        <p:grpSp>
          <p:nvGrpSpPr>
            <p:cNvPr id="364" name="Google Shape;364;p30"/>
            <p:cNvGrpSpPr/>
            <p:nvPr/>
          </p:nvGrpSpPr>
          <p:grpSpPr>
            <a:xfrm>
              <a:off x="3582203" y="5273672"/>
              <a:ext cx="1314106" cy="967039"/>
              <a:chOff x="3554360" y="1646720"/>
              <a:chExt cx="2029993" cy="1634387"/>
            </a:xfrm>
          </p:grpSpPr>
          <p:sp>
            <p:nvSpPr>
              <p:cNvPr id="365" name="Google Shape;365;p30"/>
              <p:cNvSpPr/>
              <p:nvPr/>
            </p:nvSpPr>
            <p:spPr>
              <a:xfrm>
                <a:off x="3554360" y="1646720"/>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66" name="Google Shape;366;p30"/>
              <p:cNvSpPr/>
              <p:nvPr/>
            </p:nvSpPr>
            <p:spPr>
              <a:xfrm>
                <a:off x="3572673" y="2829201"/>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Validate</a:t>
                </a:r>
                <a:endParaRPr sz="1400" b="0" i="0" u="none" strike="noStrike" cap="none">
                  <a:solidFill>
                    <a:srgbClr val="000000"/>
                  </a:solidFill>
                  <a:latin typeface="Arial"/>
                  <a:ea typeface="Arial"/>
                  <a:cs typeface="Arial"/>
                  <a:sym typeface="Arial"/>
                </a:endParaRPr>
              </a:p>
            </p:txBody>
          </p:sp>
          <p:pic>
            <p:nvPicPr>
              <p:cNvPr id="367" name="Google Shape;367;p30" descr="ua-capability-icons_wht_Validate.png"/>
              <p:cNvPicPr preferRelativeResize="0"/>
              <p:nvPr/>
            </p:nvPicPr>
            <p:blipFill rotWithShape="1">
              <a:blip r:embed="rId5">
                <a:alphaModFix/>
              </a:blip>
              <a:srcRect/>
              <a:stretch/>
            </p:blipFill>
            <p:spPr>
              <a:xfrm>
                <a:off x="4170348" y="1895569"/>
                <a:ext cx="779705" cy="643725"/>
              </a:xfrm>
              <a:prstGeom prst="rect">
                <a:avLst/>
              </a:prstGeom>
              <a:noFill/>
              <a:ln>
                <a:noFill/>
              </a:ln>
            </p:spPr>
          </p:pic>
        </p:grpSp>
        <p:grpSp>
          <p:nvGrpSpPr>
            <p:cNvPr id="368" name="Google Shape;368;p30"/>
            <p:cNvGrpSpPr/>
            <p:nvPr/>
          </p:nvGrpSpPr>
          <p:grpSpPr>
            <a:xfrm>
              <a:off x="6892153" y="5269981"/>
              <a:ext cx="1302251" cy="968544"/>
              <a:chOff x="6331693" y="1643185"/>
              <a:chExt cx="2011680" cy="1636930"/>
            </a:xfrm>
          </p:grpSpPr>
          <p:sp>
            <p:nvSpPr>
              <p:cNvPr id="369" name="Google Shape;369;p30"/>
              <p:cNvSpPr/>
              <p:nvPr/>
            </p:nvSpPr>
            <p:spPr>
              <a:xfrm>
                <a:off x="6331693" y="1643185"/>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70" name="Google Shape;370;p30"/>
              <p:cNvSpPr/>
              <p:nvPr/>
            </p:nvSpPr>
            <p:spPr>
              <a:xfrm>
                <a:off x="6331693" y="2828209"/>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Store</a:t>
                </a:r>
                <a:endParaRPr sz="1400" b="0" i="0" u="none" strike="noStrike" cap="none">
                  <a:solidFill>
                    <a:srgbClr val="000000"/>
                  </a:solidFill>
                  <a:latin typeface="Arial"/>
                  <a:ea typeface="Arial"/>
                  <a:cs typeface="Arial"/>
                  <a:sym typeface="Arial"/>
                </a:endParaRPr>
              </a:p>
            </p:txBody>
          </p:sp>
          <p:pic>
            <p:nvPicPr>
              <p:cNvPr id="371" name="Google Shape;371;p30" descr="ua-capability-icons_wht_Store.png"/>
              <p:cNvPicPr preferRelativeResize="0"/>
              <p:nvPr/>
            </p:nvPicPr>
            <p:blipFill rotWithShape="1">
              <a:blip r:embed="rId6">
                <a:alphaModFix/>
              </a:blip>
              <a:srcRect/>
              <a:stretch/>
            </p:blipFill>
            <p:spPr>
              <a:xfrm>
                <a:off x="6999490" y="1900022"/>
                <a:ext cx="647296" cy="647296"/>
              </a:xfrm>
              <a:prstGeom prst="rect">
                <a:avLst/>
              </a:prstGeom>
              <a:noFill/>
              <a:ln>
                <a:noFill/>
              </a:ln>
            </p:spPr>
          </p:pic>
        </p:grpSp>
        <p:grpSp>
          <p:nvGrpSpPr>
            <p:cNvPr id="372" name="Google Shape;372;p30"/>
            <p:cNvGrpSpPr/>
            <p:nvPr/>
          </p:nvGrpSpPr>
          <p:grpSpPr>
            <a:xfrm>
              <a:off x="5237178" y="5269981"/>
              <a:ext cx="1302251" cy="970730"/>
              <a:chOff x="2202899" y="3852184"/>
              <a:chExt cx="2011680" cy="1640625"/>
            </a:xfrm>
          </p:grpSpPr>
          <p:sp>
            <p:nvSpPr>
              <p:cNvPr id="373" name="Google Shape;373;p30"/>
              <p:cNvSpPr/>
              <p:nvPr/>
            </p:nvSpPr>
            <p:spPr>
              <a:xfrm>
                <a:off x="2202899" y="3852184"/>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74" name="Google Shape;374;p30"/>
              <p:cNvSpPr/>
              <p:nvPr/>
            </p:nvSpPr>
            <p:spPr>
              <a:xfrm>
                <a:off x="2202899" y="5040903"/>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Process</a:t>
                </a:r>
                <a:endParaRPr sz="1400" b="0" i="0" u="none" strike="noStrike" cap="none">
                  <a:solidFill>
                    <a:srgbClr val="000000"/>
                  </a:solidFill>
                  <a:latin typeface="Arial"/>
                  <a:ea typeface="Arial"/>
                  <a:cs typeface="Arial"/>
                  <a:sym typeface="Arial"/>
                </a:endParaRPr>
              </a:p>
            </p:txBody>
          </p:sp>
          <p:pic>
            <p:nvPicPr>
              <p:cNvPr id="375" name="Google Shape;375;p30" descr="ua-capability-icons_wht_Process.png"/>
              <p:cNvPicPr preferRelativeResize="0"/>
              <p:nvPr/>
            </p:nvPicPr>
            <p:blipFill rotWithShape="1">
              <a:blip r:embed="rId7">
                <a:alphaModFix/>
              </a:blip>
              <a:srcRect/>
              <a:stretch/>
            </p:blipFill>
            <p:spPr>
              <a:xfrm>
                <a:off x="2686759" y="4119754"/>
                <a:ext cx="1027282" cy="632806"/>
              </a:xfrm>
              <a:prstGeom prst="rect">
                <a:avLst/>
              </a:prstGeom>
              <a:noFill/>
              <a:ln>
                <a:noFill/>
              </a:ln>
            </p:spPr>
          </p:pic>
        </p:grpSp>
        <p:grpSp>
          <p:nvGrpSpPr>
            <p:cNvPr id="376" name="Google Shape;376;p30"/>
            <p:cNvGrpSpPr/>
            <p:nvPr/>
          </p:nvGrpSpPr>
          <p:grpSpPr>
            <a:xfrm>
              <a:off x="8546330" y="5275764"/>
              <a:ext cx="1302251" cy="970730"/>
              <a:chOff x="4943583" y="3852184"/>
              <a:chExt cx="2011680" cy="1640625"/>
            </a:xfrm>
          </p:grpSpPr>
          <p:sp>
            <p:nvSpPr>
              <p:cNvPr id="377" name="Google Shape;377;p30"/>
              <p:cNvSpPr/>
              <p:nvPr/>
            </p:nvSpPr>
            <p:spPr>
              <a:xfrm>
                <a:off x="4943583" y="3852184"/>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78" name="Google Shape;378;p30"/>
              <p:cNvSpPr/>
              <p:nvPr/>
            </p:nvSpPr>
            <p:spPr>
              <a:xfrm>
                <a:off x="4946287" y="5040903"/>
                <a:ext cx="2008976"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Display</a:t>
                </a:r>
                <a:endParaRPr sz="1400" b="0" i="0" u="none" strike="noStrike" cap="none">
                  <a:solidFill>
                    <a:srgbClr val="000000"/>
                  </a:solidFill>
                  <a:latin typeface="Arial"/>
                  <a:ea typeface="Arial"/>
                  <a:cs typeface="Arial"/>
                  <a:sym typeface="Arial"/>
                </a:endParaRPr>
              </a:p>
            </p:txBody>
          </p:sp>
          <p:pic>
            <p:nvPicPr>
              <p:cNvPr id="379" name="Google Shape;379;p30" descr="ua-capability-icons_wht_Display.png"/>
              <p:cNvPicPr preferRelativeResize="0"/>
              <p:nvPr/>
            </p:nvPicPr>
            <p:blipFill rotWithShape="1">
              <a:blip r:embed="rId8">
                <a:alphaModFix/>
              </a:blip>
              <a:srcRect/>
              <a:stretch/>
            </p:blipFill>
            <p:spPr>
              <a:xfrm>
                <a:off x="5711163" y="4126903"/>
                <a:ext cx="489490" cy="633398"/>
              </a:xfrm>
              <a:prstGeom prst="rect">
                <a:avLst/>
              </a:prstGeom>
              <a:noFill/>
              <a:ln>
                <a:noFill/>
              </a:ln>
            </p:spPr>
          </p:pic>
        </p:gr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1"/>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What Is Your Role: Domain Registries and Registrars</a:t>
            </a:r>
            <a:endParaRPr sz="2800"/>
          </a:p>
        </p:txBody>
      </p:sp>
      <p:sp>
        <p:nvSpPr>
          <p:cNvPr id="385" name="Google Shape;385;p31"/>
          <p:cNvSpPr txBox="1">
            <a:spLocks noGrp="1"/>
          </p:cNvSpPr>
          <p:nvPr>
            <p:ph type="body" idx="1"/>
          </p:nvPr>
        </p:nvSpPr>
        <p:spPr>
          <a:xfrm>
            <a:off x="320675" y="1318675"/>
            <a:ext cx="4718400" cy="4620600"/>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700"/>
              <a:buFont typeface="Merriweather Sans"/>
              <a:buChar char="*"/>
            </a:pPr>
            <a:r>
              <a:rPr lang="en-US" sz="1800"/>
              <a:t>Assess UA-related gaps in customer facing systems.</a:t>
            </a: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Upgrade customer facing systems to support UA; </a:t>
            </a:r>
            <a:r>
              <a:rPr lang="en-US" sz="1800" u="sng">
                <a:solidFill>
                  <a:schemeClr val="hlink"/>
                </a:solidFill>
                <a:hlinkClick r:id="rId3"/>
              </a:rPr>
              <a:t>UA Roadmap for Domain Name Registry and Registrar Systems</a:t>
            </a:r>
            <a:r>
              <a:rPr lang="en-US" sz="1800"/>
              <a:t> is available as a guidance.</a:t>
            </a: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Create awareness of UA with your business stakeholders and encourage them to upgrade their systems as well.</a:t>
            </a: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1097280" lvl="3" indent="-107315" algn="l" rtl="0">
              <a:lnSpc>
                <a:spcPct val="100000"/>
              </a:lnSpc>
              <a:spcBef>
                <a:spcPts val="280"/>
              </a:spcBef>
              <a:spcAft>
                <a:spcPts val="0"/>
              </a:spcAft>
              <a:buSzPts val="1190"/>
              <a:buNone/>
            </a:pPr>
            <a:endParaRPr sz="1200"/>
          </a:p>
        </p:txBody>
      </p:sp>
      <p:pic>
        <p:nvPicPr>
          <p:cNvPr id="386" name="Google Shape;386;p31">
            <a:hlinkClick r:id="rId4"/>
          </p:cNvPr>
          <p:cNvPicPr preferRelativeResize="0"/>
          <p:nvPr/>
        </p:nvPicPr>
        <p:blipFill>
          <a:blip r:embed="rId5">
            <a:alphaModFix/>
          </a:blip>
          <a:stretch>
            <a:fillRect/>
          </a:stretch>
        </p:blipFill>
        <p:spPr>
          <a:xfrm>
            <a:off x="5226225" y="1318667"/>
            <a:ext cx="3399025" cy="4411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2"/>
          <p:cNvSpPr txBox="1">
            <a:spLocks noGrp="1"/>
          </p:cNvSpPr>
          <p:nvPr>
            <p:ph type="title"/>
          </p:nvPr>
        </p:nvSpPr>
        <p:spPr>
          <a:xfrm>
            <a:off x="320041" y="275167"/>
            <a:ext cx="8699973"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What is Your Role: Domain Holder/Registrant</a:t>
            </a:r>
            <a:endParaRPr sz="2800"/>
          </a:p>
        </p:txBody>
      </p:sp>
      <p:sp>
        <p:nvSpPr>
          <p:cNvPr id="392" name="Google Shape;392;p32"/>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700"/>
              <a:buFont typeface="Merriweather Sans"/>
              <a:buChar char="*"/>
            </a:pPr>
            <a:r>
              <a:rPr lang="en-US" sz="1800"/>
              <a:t>Check with your Internet Service Provider (ISP) hosting your website and email to see if their services are UA-ready.</a:t>
            </a: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Check with your website and email admin if your website and email is UA ready. If it is not, consider taking the initiative to update it and make it UA-ready.</a:t>
            </a: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Create UA awareness with your ISP, web developers and email admin, and ask them to update their systems to be UA-ready. </a:t>
            </a:r>
            <a:endParaRPr/>
          </a:p>
          <a:p>
            <a:pPr marL="731520" lvl="1" indent="-182879" algn="l" rtl="0">
              <a:lnSpc>
                <a:spcPct val="100000"/>
              </a:lnSpc>
              <a:spcBef>
                <a:spcPts val="400"/>
              </a:spcBef>
              <a:spcAft>
                <a:spcPts val="0"/>
              </a:spcAft>
              <a:buSzPts val="1700"/>
              <a:buChar char="*"/>
            </a:pPr>
            <a:r>
              <a:rPr lang="en-US"/>
              <a:t>Refer them t</a:t>
            </a:r>
            <a:r>
              <a:rPr lang="en-US" b="0" i="0">
                <a:solidFill>
                  <a:srgbClr val="000000"/>
                </a:solidFill>
              </a:rPr>
              <a:t>o </a:t>
            </a:r>
            <a:r>
              <a:rPr lang="en-US" u="sng">
                <a:solidFill>
                  <a:schemeClr val="hlink"/>
                </a:solidFill>
                <a:hlinkClick r:id="rId3"/>
              </a:rPr>
              <a:t>FY23 UA Readiness report</a:t>
            </a:r>
            <a:r>
              <a:rPr lang="en-US" u="sng">
                <a:solidFill>
                  <a:schemeClr val="hlink"/>
                </a:solidFill>
              </a:rPr>
              <a:t> </a:t>
            </a:r>
            <a:r>
              <a:rPr lang="en-US" b="0" i="0">
                <a:solidFill>
                  <a:srgbClr val="000000"/>
                </a:solidFill>
              </a:rPr>
              <a:t>for further information</a:t>
            </a:r>
            <a:r>
              <a:rPr lang="en-US"/>
              <a:t>. </a:t>
            </a:r>
            <a:r>
              <a:rPr lang="en-US" b="0" i="0">
                <a:solidFill>
                  <a:srgbClr val="000000"/>
                </a:solidFill>
              </a:rPr>
              <a:t>You </a:t>
            </a:r>
            <a:r>
              <a:rPr lang="en-US"/>
              <a:t>may consider using </a:t>
            </a:r>
            <a:r>
              <a:rPr lang="en-US" b="0" i="0">
                <a:solidFill>
                  <a:srgbClr val="000000"/>
                </a:solidFill>
              </a:rPr>
              <a:t>the template </a:t>
            </a:r>
            <a:r>
              <a:rPr lang="en-US" u="sng">
                <a:solidFill>
                  <a:schemeClr val="hlink"/>
                </a:solidFill>
                <a:hlinkClick r:id="rId4"/>
              </a:rPr>
              <a:t>letter</a:t>
            </a:r>
            <a:r>
              <a:rPr lang="en-US" b="0" i="0">
                <a:solidFill>
                  <a:srgbClr val="000000"/>
                </a:solidFill>
              </a:rPr>
              <a:t> or alternatively </a:t>
            </a:r>
            <a:r>
              <a:rPr lang="en-US" u="sng">
                <a:solidFill>
                  <a:schemeClr val="hlink"/>
                </a:solidFill>
                <a:hlinkClick r:id="rId5"/>
              </a:rPr>
              <a:t>log the issue</a:t>
            </a:r>
            <a:r>
              <a:rPr lang="en-US" b="0" i="0">
                <a:solidFill>
                  <a:srgbClr val="000000"/>
                </a:solidFill>
              </a:rPr>
              <a:t>.</a:t>
            </a:r>
            <a:endParaRPr/>
          </a:p>
          <a:p>
            <a:pPr marL="91440" lvl="0" indent="0" algn="l" rtl="0">
              <a:lnSpc>
                <a:spcPct val="100000"/>
              </a:lnSpc>
              <a:spcBef>
                <a:spcPts val="400"/>
              </a:spcBef>
              <a:spcAft>
                <a:spcPts val="0"/>
              </a:spcAft>
              <a:buSzPts val="1700"/>
              <a:buNone/>
            </a:pP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u="sng">
              <a:solidFill>
                <a:schemeClr val="hlink"/>
              </a:solidFill>
            </a:endParaRPr>
          </a:p>
          <a:p>
            <a:pPr marL="274320" lvl="0" indent="-74930" algn="l" rtl="0">
              <a:lnSpc>
                <a:spcPct val="100000"/>
              </a:lnSpc>
              <a:spcBef>
                <a:spcPts val="400"/>
              </a:spcBef>
              <a:spcAft>
                <a:spcPts val="0"/>
              </a:spcAft>
              <a:buClr>
                <a:schemeClr val="accent3"/>
              </a:buClr>
              <a:buSzPts val="1700"/>
              <a:buFont typeface="Merriweather Sans"/>
              <a:buNone/>
            </a:pPr>
            <a:endParaRPr sz="1800"/>
          </a:p>
          <a:p>
            <a:pPr marL="1097280" lvl="3" indent="-107315" algn="l" rtl="0">
              <a:lnSpc>
                <a:spcPct val="100000"/>
              </a:lnSpc>
              <a:spcBef>
                <a:spcPts val="280"/>
              </a:spcBef>
              <a:spcAft>
                <a:spcPts val="0"/>
              </a:spcAft>
              <a:buSzPts val="1190"/>
              <a:buNone/>
            </a:pPr>
            <a:endParaRPr sz="12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9"/>
          <p:cNvSpPr txBox="1">
            <a:spLocks noGrp="1"/>
          </p:cNvSpPr>
          <p:nvPr>
            <p:ph type="title"/>
          </p:nvPr>
        </p:nvSpPr>
        <p:spPr>
          <a:xfrm>
            <a:off x="320041" y="275167"/>
            <a:ext cx="8688035"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Additional Efforts by UNESCO and ICANN for Promoting Digital Inclusion</a:t>
            </a:r>
            <a:endParaRPr sz="2800"/>
          </a:p>
        </p:txBody>
      </p:sp>
      <p:sp>
        <p:nvSpPr>
          <p:cNvPr id="398" name="Google Shape;398;p59"/>
          <p:cNvSpPr txBox="1">
            <a:spLocks noGrp="1"/>
          </p:cNvSpPr>
          <p:nvPr>
            <p:ph type="body" idx="1"/>
          </p:nvPr>
        </p:nvSpPr>
        <p:spPr>
          <a:xfrm>
            <a:off x="320675" y="1905000"/>
            <a:ext cx="8450746" cy="4034203"/>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700"/>
              <a:buFont typeface="Merriweather Sans"/>
              <a:buChar char="*"/>
            </a:pPr>
            <a:r>
              <a:rPr lang="en-US" sz="1800"/>
              <a:t>UNESCO is conducting multiple programs to promote multilingualism online.</a:t>
            </a:r>
            <a:endParaRPr/>
          </a:p>
          <a:p>
            <a:pPr marL="274320" lvl="0" indent="-74930" algn="l" rtl="0">
              <a:lnSpc>
                <a:spcPct val="100000"/>
              </a:lnSpc>
              <a:spcBef>
                <a:spcPts val="0"/>
              </a:spcBef>
              <a:spcAft>
                <a:spcPts val="0"/>
              </a:spcAft>
              <a:buClr>
                <a:schemeClr val="accent3"/>
              </a:buClr>
              <a:buSzPts val="1700"/>
              <a:buFont typeface="Merriweather Sans"/>
              <a:buNone/>
            </a:pPr>
            <a:endParaRPr sz="1800"/>
          </a:p>
          <a:p>
            <a:pPr marL="274320" lvl="0" indent="-182880" algn="l" rtl="0">
              <a:lnSpc>
                <a:spcPct val="100000"/>
              </a:lnSpc>
              <a:spcBef>
                <a:spcPts val="0"/>
              </a:spcBef>
              <a:spcAft>
                <a:spcPts val="0"/>
              </a:spcAft>
              <a:buClr>
                <a:schemeClr val="accent3"/>
              </a:buClr>
              <a:buSzPts val="1700"/>
              <a:buFont typeface="Merriweather Sans"/>
              <a:buChar char="*"/>
            </a:pPr>
            <a:r>
              <a:rPr lang="en-US" sz="1800"/>
              <a:t>ICANN is launching the Next Round of new gTLDs to promote digital inclusion.</a:t>
            </a:r>
            <a:endParaRPr/>
          </a:p>
          <a:p>
            <a:pPr marL="274320" lvl="0" indent="-74930" algn="l" rtl="0">
              <a:lnSpc>
                <a:spcPct val="100000"/>
              </a:lnSpc>
              <a:spcBef>
                <a:spcPts val="0"/>
              </a:spcBef>
              <a:spcAft>
                <a:spcPts val="0"/>
              </a:spcAft>
              <a:buClr>
                <a:schemeClr val="accent3"/>
              </a:buClr>
              <a:buSzPts val="1700"/>
              <a:buFont typeface="Merriweather Sans"/>
              <a:buNone/>
            </a:pPr>
            <a:endParaRPr sz="1800"/>
          </a:p>
          <a:p>
            <a:pPr marL="274320" lvl="0" indent="-74930" algn="l" rtl="0">
              <a:lnSpc>
                <a:spcPct val="100000"/>
              </a:lnSpc>
              <a:spcBef>
                <a:spcPts val="0"/>
              </a:spcBef>
              <a:spcAft>
                <a:spcPts val="0"/>
              </a:spcAft>
              <a:buClr>
                <a:schemeClr val="accent3"/>
              </a:buClr>
              <a:buSzPts val="1700"/>
              <a:buFont typeface="Merriweather Sans"/>
              <a:buNone/>
            </a:pPr>
            <a:endParaRPr sz="1800"/>
          </a:p>
          <a:p>
            <a:pPr marL="274320" lvl="0" indent="-74930" algn="l" rtl="0">
              <a:lnSpc>
                <a:spcPct val="100000"/>
              </a:lnSpc>
              <a:spcBef>
                <a:spcPts val="0"/>
              </a:spcBef>
              <a:spcAft>
                <a:spcPts val="0"/>
              </a:spcAft>
              <a:buClr>
                <a:schemeClr val="accent3"/>
              </a:buClr>
              <a:buSzPts val="1700"/>
              <a:buFont typeface="Merriweather Sans"/>
              <a:buNone/>
            </a:pPr>
            <a:endParaRPr sz="1800"/>
          </a:p>
          <a:p>
            <a:pPr marL="274320" lvl="0" indent="-182880" algn="l" rtl="0">
              <a:lnSpc>
                <a:spcPct val="100000"/>
              </a:lnSpc>
              <a:spcBef>
                <a:spcPts val="0"/>
              </a:spcBef>
              <a:spcAft>
                <a:spcPts val="0"/>
              </a:spcAft>
              <a:buClr>
                <a:schemeClr val="accent3"/>
              </a:buClr>
              <a:buSzPts val="1700"/>
              <a:buFont typeface="Merriweather Sans"/>
              <a:buChar char="*"/>
            </a:pPr>
            <a:r>
              <a:rPr lang="en-US" sz="1800"/>
              <a:t>The following sections highlights this work by UNESCO and ICANN.</a:t>
            </a: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1097280" lvl="3" indent="-107315" algn="l" rtl="0">
              <a:lnSpc>
                <a:spcPct val="100000"/>
              </a:lnSpc>
              <a:spcBef>
                <a:spcPts val="280"/>
              </a:spcBef>
              <a:spcAft>
                <a:spcPts val="0"/>
              </a:spcAft>
              <a:buSzPts val="1190"/>
              <a:buNone/>
            </a:pPr>
            <a:endParaRPr sz="12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9"/>
          <p:cNvSpPr txBox="1">
            <a:spLocks noGrp="1"/>
          </p:cNvSpPr>
          <p:nvPr>
            <p:ph type="title"/>
          </p:nvPr>
        </p:nvSpPr>
        <p:spPr>
          <a:xfrm>
            <a:off x="320041" y="275167"/>
            <a:ext cx="6278467"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dirty="0"/>
              <a:t>UNESCO's Commitment to Promoting Multilingualism</a:t>
            </a:r>
          </a:p>
        </p:txBody>
      </p:sp>
      <p:sp>
        <p:nvSpPr>
          <p:cNvPr id="402" name="Google Shape;402;p59"/>
          <p:cNvSpPr txBox="1">
            <a:spLocks noGrp="1"/>
          </p:cNvSpPr>
          <p:nvPr>
            <p:ph type="body" idx="1"/>
          </p:nvPr>
        </p:nvSpPr>
        <p:spPr>
          <a:xfrm>
            <a:off x="320674" y="2446638"/>
            <a:ext cx="8329055" cy="3978876"/>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700"/>
              <a:buFont typeface="Merriweather Sans"/>
              <a:buChar char="*"/>
            </a:pPr>
            <a:r>
              <a:rPr lang="en-US" sz="1800" dirty="0"/>
              <a:t>Setting standards through normative instruments</a:t>
            </a:r>
          </a:p>
          <a:p>
            <a:pPr marL="731520" lvl="1" indent="-182880">
              <a:spcBef>
                <a:spcPts val="0"/>
              </a:spcBef>
              <a:buSzPts val="1700"/>
            </a:pPr>
            <a:r>
              <a:rPr lang="en-US" sz="1600" dirty="0"/>
              <a:t>The 2003 Recommendation concerning the Promotion and Use of Multilingualism and Universal Access to Cyberspace</a:t>
            </a:r>
          </a:p>
          <a:p>
            <a:pPr marL="274320" lvl="0" indent="-182880" algn="l" rtl="0">
              <a:lnSpc>
                <a:spcPct val="100000"/>
              </a:lnSpc>
              <a:spcBef>
                <a:spcPts val="0"/>
              </a:spcBef>
              <a:spcAft>
                <a:spcPts val="0"/>
              </a:spcAft>
              <a:buClr>
                <a:schemeClr val="accent3"/>
              </a:buClr>
              <a:buSzPts val="1700"/>
              <a:buFont typeface="Merriweather Sans"/>
              <a:buChar char="*"/>
            </a:pPr>
            <a:r>
              <a:rPr lang="en-US" sz="1800" dirty="0"/>
              <a:t>Advocating for a more diverse linguistic internet</a:t>
            </a:r>
          </a:p>
          <a:p>
            <a:pPr marL="731520" lvl="1" indent="-182880">
              <a:spcBef>
                <a:spcPts val="0"/>
              </a:spcBef>
              <a:buSzPts val="1700"/>
            </a:pPr>
            <a:r>
              <a:rPr lang="en-US" sz="1600" dirty="0"/>
              <a:t>WSIS Action Line C8: Cultural diversity and identity, linguistic diversity, and local content</a:t>
            </a:r>
          </a:p>
          <a:p>
            <a:pPr marL="731520" lvl="1" indent="-182880">
              <a:spcBef>
                <a:spcPts val="0"/>
              </a:spcBef>
              <a:buSzPts val="1700"/>
            </a:pPr>
            <a:r>
              <a:rPr lang="en-US" sz="1600" dirty="0"/>
              <a:t>Partnership with the Internet Governance Forum (IGF) under the theme, “Language and Inclusion – Multilingual Names”</a:t>
            </a:r>
          </a:p>
          <a:p>
            <a:pPr marL="274320" indent="-182880">
              <a:spcBef>
                <a:spcPts val="0"/>
              </a:spcBef>
            </a:pPr>
            <a:r>
              <a:rPr lang="en-US" dirty="0"/>
              <a:t>Building capacities to empower communities to produce linguistic diverse content</a:t>
            </a:r>
          </a:p>
          <a:p>
            <a:pPr marL="731520" lvl="1" indent="-182880">
              <a:spcBef>
                <a:spcPts val="0"/>
              </a:spcBef>
            </a:pPr>
            <a:r>
              <a:rPr lang="en-US" sz="1600" dirty="0"/>
              <a:t>Toolkit Digital Initiatives for Indigenous Peoples</a:t>
            </a:r>
          </a:p>
          <a:p>
            <a:pPr marL="1188720" lvl="2" indent="-182880">
              <a:spcBef>
                <a:spcPts val="0"/>
              </a:spcBef>
            </a:pPr>
            <a:r>
              <a:rPr lang="en-US" sz="1400" dirty="0"/>
              <a:t>The 3rd key approach "Normalizing" aims to promote the Universal Acceptance of the use of Indigenous languages</a:t>
            </a:r>
          </a:p>
          <a:p>
            <a:pPr marL="274320" indent="-182880">
              <a:spcBef>
                <a:spcPts val="0"/>
              </a:spcBef>
            </a:pPr>
            <a:r>
              <a:rPr lang="en-US" dirty="0"/>
              <a:t>Work with partners to support grassroot initiatives</a:t>
            </a:r>
          </a:p>
          <a:p>
            <a:pPr marL="731520" lvl="1" indent="-182880">
              <a:spcBef>
                <a:spcPts val="0"/>
              </a:spcBef>
            </a:pPr>
            <a:r>
              <a:rPr lang="en-US" sz="1600" dirty="0"/>
              <a:t>Collaborate with tech companies to develop keyboards for Indigenous languages</a:t>
            </a:r>
          </a:p>
          <a:p>
            <a:pPr marL="274320" indent="-182880">
              <a:spcBef>
                <a:spcPts val="0"/>
              </a:spcBef>
            </a:pPr>
            <a:endParaRPr lang="en-US" dirty="0"/>
          </a:p>
          <a:p>
            <a:pPr marL="274320" indent="-182880">
              <a:spcBef>
                <a:spcPts val="0"/>
              </a:spcBef>
            </a:pPr>
            <a:endParaRPr lang="en-US" dirty="0"/>
          </a:p>
          <a:p>
            <a:pPr marL="274320" lvl="0" indent="-74930" algn="l" rtl="0">
              <a:lnSpc>
                <a:spcPct val="100000"/>
              </a:lnSpc>
              <a:spcBef>
                <a:spcPts val="400"/>
              </a:spcBef>
              <a:spcAft>
                <a:spcPts val="0"/>
              </a:spcAft>
              <a:buClr>
                <a:schemeClr val="accent3"/>
              </a:buClr>
              <a:buSzPts val="1700"/>
              <a:buFont typeface="Merriweather Sans"/>
              <a:buNone/>
            </a:pPr>
            <a:endParaRPr lang="en-US" sz="1800" dirty="0"/>
          </a:p>
          <a:p>
            <a:pPr marL="1097280" lvl="3" indent="-107315" algn="l" rtl="0">
              <a:lnSpc>
                <a:spcPct val="100000"/>
              </a:lnSpc>
              <a:spcBef>
                <a:spcPts val="280"/>
              </a:spcBef>
              <a:spcAft>
                <a:spcPts val="0"/>
              </a:spcAft>
              <a:buSzPts val="1190"/>
              <a:buNone/>
            </a:pPr>
            <a:endParaRPr sz="1200" dirty="0"/>
          </a:p>
        </p:txBody>
      </p:sp>
      <p:pic>
        <p:nvPicPr>
          <p:cNvPr id="2" name="Google Shape;411;p60" descr="文本&#10;&#10;已自动生成说明">
            <a:extLst>
              <a:ext uri="{FF2B5EF4-FFF2-40B4-BE49-F238E27FC236}">
                <a16:creationId xmlns:a16="http://schemas.microsoft.com/office/drawing/2014/main" id="{B5AD8592-7ED8-8120-D4CB-627B4677ADD9}"/>
              </a:ext>
            </a:extLst>
          </p:cNvPr>
          <p:cNvPicPr preferRelativeResize="0"/>
          <p:nvPr/>
        </p:nvPicPr>
        <p:blipFill rotWithShape="1">
          <a:blip r:embed="rId3">
            <a:alphaModFix/>
          </a:blip>
          <a:srcRect/>
          <a:stretch/>
        </p:blipFill>
        <p:spPr>
          <a:xfrm>
            <a:off x="5202180" y="735456"/>
            <a:ext cx="3621146" cy="1985261"/>
          </a:xfrm>
          <a:prstGeom prst="rect">
            <a:avLst/>
          </a:prstGeom>
          <a:noFill/>
          <a:ln>
            <a:noFill/>
          </a:ln>
        </p:spPr>
      </p:pic>
      <p:sp>
        <p:nvSpPr>
          <p:cNvPr id="3" name="Google Shape;99;p1">
            <a:extLst>
              <a:ext uri="{FF2B5EF4-FFF2-40B4-BE49-F238E27FC236}">
                <a16:creationId xmlns:a16="http://schemas.microsoft.com/office/drawing/2014/main" id="{AEBE6F9D-C72D-5A99-0143-A66ADF95F548}"/>
              </a:ext>
            </a:extLst>
          </p:cNvPr>
          <p:cNvSpPr/>
          <p:nvPr/>
        </p:nvSpPr>
        <p:spPr>
          <a:xfrm>
            <a:off x="6955619" y="352386"/>
            <a:ext cx="1694110" cy="383070"/>
          </a:xfrm>
          <a:custGeom>
            <a:avLst/>
            <a:gdLst/>
            <a:ahLst/>
            <a:cxnLst/>
            <a:rect l="l" t="t" r="r" b="b"/>
            <a:pathLst>
              <a:path w="4974115" h="984841" extrusionOk="0">
                <a:moveTo>
                  <a:pt x="0" y="0"/>
                </a:moveTo>
                <a:lnTo>
                  <a:pt x="4974116" y="0"/>
                </a:lnTo>
                <a:lnTo>
                  <a:pt x="4974116" y="984840"/>
                </a:lnTo>
                <a:lnTo>
                  <a:pt x="0" y="984840"/>
                </a:lnTo>
                <a:lnTo>
                  <a:pt x="0" y="0"/>
                </a:lnTo>
                <a:close/>
              </a:path>
            </a:pathLst>
          </a:custGeom>
          <a:blipFill rotWithShape="1">
            <a:blip r:embed="rId4">
              <a:alphaModFix/>
            </a:blip>
            <a:stretch>
              <a:fillRect t="-2807" r="-1079" b="-643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6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81540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9"/>
          <p:cNvSpPr txBox="1">
            <a:spLocks noGrp="1"/>
          </p:cNvSpPr>
          <p:nvPr>
            <p:ph type="title"/>
          </p:nvPr>
        </p:nvSpPr>
        <p:spPr>
          <a:xfrm>
            <a:off x="320042" y="275167"/>
            <a:ext cx="6635578" cy="11211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dirty="0"/>
              <a:t>Multilingualism and Universal Access to Cyberspace (2003)</a:t>
            </a:r>
          </a:p>
        </p:txBody>
      </p:sp>
      <p:sp>
        <p:nvSpPr>
          <p:cNvPr id="402" name="Google Shape;402;p59"/>
          <p:cNvSpPr txBox="1">
            <a:spLocks noGrp="1"/>
          </p:cNvSpPr>
          <p:nvPr>
            <p:ph type="body" idx="1"/>
          </p:nvPr>
        </p:nvSpPr>
        <p:spPr>
          <a:xfrm>
            <a:off x="320675" y="1905000"/>
            <a:ext cx="8450746" cy="4034203"/>
          </a:xfrm>
          <a:prstGeom prst="rect">
            <a:avLst/>
          </a:prstGeom>
          <a:noFill/>
          <a:ln>
            <a:noFill/>
          </a:ln>
        </p:spPr>
        <p:txBody>
          <a:bodyPr spcFirstLastPara="1" wrap="square" lIns="91425" tIns="45700" rIns="91425" bIns="45700" anchor="t" anchorCtr="0">
            <a:noAutofit/>
          </a:bodyPr>
          <a:lstStyle/>
          <a:p>
            <a:pPr marL="91440" lvl="0" indent="0" algn="ctr" rtl="0">
              <a:lnSpc>
                <a:spcPct val="100000"/>
              </a:lnSpc>
              <a:spcBef>
                <a:spcPts val="0"/>
              </a:spcBef>
              <a:spcAft>
                <a:spcPts val="0"/>
              </a:spcAft>
              <a:buClr>
                <a:schemeClr val="accent3"/>
              </a:buClr>
              <a:buSzPts val="1700"/>
              <a:buNone/>
            </a:pPr>
            <a:r>
              <a:rPr lang="en-US" sz="1800" dirty="0"/>
              <a:t>Recommendation concerning the Promotion and Use </a:t>
            </a:r>
            <a:br>
              <a:rPr lang="en-US" sz="1800" dirty="0"/>
            </a:br>
            <a:r>
              <a:rPr lang="en-US" sz="1800" dirty="0"/>
              <a:t>of Multilingualism and Universal Access to Cyberspace (2003)</a:t>
            </a:r>
          </a:p>
          <a:p>
            <a:pPr marL="274320" lvl="0" indent="-182880" algn="l" rtl="0">
              <a:lnSpc>
                <a:spcPct val="100000"/>
              </a:lnSpc>
              <a:spcBef>
                <a:spcPts val="0"/>
              </a:spcBef>
              <a:spcAft>
                <a:spcPts val="0"/>
              </a:spcAft>
              <a:buClr>
                <a:schemeClr val="accent3"/>
              </a:buClr>
              <a:buSzPts val="1700"/>
              <a:buFont typeface="Merriweather Sans"/>
              <a:buChar char="*"/>
            </a:pPr>
            <a:endParaRPr lang="en-US" sz="1800" dirty="0"/>
          </a:p>
          <a:p>
            <a:pPr marL="274320" lvl="0" indent="-182880" algn="l" rtl="0">
              <a:lnSpc>
                <a:spcPct val="100000"/>
              </a:lnSpc>
              <a:spcBef>
                <a:spcPts val="0"/>
              </a:spcBef>
              <a:spcAft>
                <a:spcPts val="0"/>
              </a:spcAft>
              <a:buClr>
                <a:schemeClr val="accent3"/>
              </a:buClr>
              <a:buSzPts val="1700"/>
              <a:buFont typeface="Merriweather Sans"/>
              <a:buChar char="*"/>
            </a:pPr>
            <a:endParaRPr lang="en-US" sz="1800" dirty="0"/>
          </a:p>
          <a:p>
            <a:pPr marL="274320" lvl="0" indent="-182880" algn="l" rtl="0">
              <a:lnSpc>
                <a:spcPct val="100000"/>
              </a:lnSpc>
              <a:spcBef>
                <a:spcPts val="0"/>
              </a:spcBef>
              <a:spcAft>
                <a:spcPts val="0"/>
              </a:spcAft>
              <a:buClr>
                <a:schemeClr val="accent3"/>
              </a:buClr>
              <a:buSzPts val="1700"/>
              <a:buFont typeface="Merriweather Sans"/>
              <a:buChar char="*"/>
            </a:pPr>
            <a:r>
              <a:rPr lang="en-US" sz="1800" dirty="0"/>
              <a:t>The recommendation focuses on four areas:</a:t>
            </a:r>
          </a:p>
          <a:p>
            <a:pPr marL="274320" lvl="0" indent="-182880" algn="l" rtl="0">
              <a:lnSpc>
                <a:spcPct val="100000"/>
              </a:lnSpc>
              <a:spcBef>
                <a:spcPts val="0"/>
              </a:spcBef>
              <a:spcAft>
                <a:spcPts val="0"/>
              </a:spcAft>
              <a:buClr>
                <a:schemeClr val="accent3"/>
              </a:buClr>
              <a:buSzPts val="1700"/>
              <a:buFont typeface="Merriweather Sans"/>
              <a:buChar char="*"/>
            </a:pPr>
            <a:endParaRPr lang="en-US" sz="1800" dirty="0"/>
          </a:p>
          <a:p>
            <a:pPr marL="274320" lvl="0" indent="-182880" algn="l" rtl="0">
              <a:lnSpc>
                <a:spcPct val="100000"/>
              </a:lnSpc>
              <a:spcBef>
                <a:spcPts val="0"/>
              </a:spcBef>
              <a:spcAft>
                <a:spcPts val="0"/>
              </a:spcAft>
              <a:buClr>
                <a:schemeClr val="accent3"/>
              </a:buClr>
              <a:buSzPts val="1700"/>
              <a:buFont typeface="Merriweather Sans"/>
              <a:buChar char="*"/>
            </a:pPr>
            <a:endParaRPr lang="en-US" sz="1800" dirty="0"/>
          </a:p>
          <a:p>
            <a:pPr marL="274320" lvl="0" indent="-182880" algn="l" rtl="0">
              <a:lnSpc>
                <a:spcPct val="100000"/>
              </a:lnSpc>
              <a:spcBef>
                <a:spcPts val="0"/>
              </a:spcBef>
              <a:spcAft>
                <a:spcPts val="0"/>
              </a:spcAft>
              <a:buClr>
                <a:schemeClr val="accent3"/>
              </a:buClr>
              <a:buSzPts val="1700"/>
              <a:buFont typeface="Merriweather Sans"/>
              <a:buChar char="*"/>
            </a:pPr>
            <a:endParaRPr lang="en-US" sz="1800" dirty="0"/>
          </a:p>
          <a:p>
            <a:pPr marL="274320" lvl="0" indent="-74930" algn="l" rtl="0">
              <a:lnSpc>
                <a:spcPct val="100000"/>
              </a:lnSpc>
              <a:spcBef>
                <a:spcPts val="0"/>
              </a:spcBef>
              <a:spcAft>
                <a:spcPts val="0"/>
              </a:spcAft>
              <a:buClr>
                <a:schemeClr val="accent3"/>
              </a:buClr>
              <a:buSzPts val="1700"/>
              <a:buFont typeface="Merriweather Sans"/>
              <a:buNone/>
            </a:pPr>
            <a:endParaRPr sz="1800" dirty="0"/>
          </a:p>
          <a:p>
            <a:pPr marL="274320" lvl="0" indent="-74930" algn="l" rtl="0">
              <a:lnSpc>
                <a:spcPct val="100000"/>
              </a:lnSpc>
              <a:spcBef>
                <a:spcPts val="400"/>
              </a:spcBef>
              <a:spcAft>
                <a:spcPts val="0"/>
              </a:spcAft>
              <a:buClr>
                <a:schemeClr val="accent3"/>
              </a:buClr>
              <a:buSzPts val="1700"/>
              <a:buFont typeface="Merriweather Sans"/>
              <a:buNone/>
            </a:pPr>
            <a:endParaRPr sz="1800" dirty="0"/>
          </a:p>
          <a:p>
            <a:pPr marL="1097280" lvl="3" indent="-107315" algn="l" rtl="0">
              <a:lnSpc>
                <a:spcPct val="100000"/>
              </a:lnSpc>
              <a:spcBef>
                <a:spcPts val="280"/>
              </a:spcBef>
              <a:spcAft>
                <a:spcPts val="0"/>
              </a:spcAft>
              <a:buSzPts val="1190"/>
              <a:buNone/>
            </a:pPr>
            <a:endParaRPr sz="1200" dirty="0"/>
          </a:p>
        </p:txBody>
      </p:sp>
      <p:grpSp>
        <p:nvGrpSpPr>
          <p:cNvPr id="2" name="Google Shape;422;p61">
            <a:extLst>
              <a:ext uri="{FF2B5EF4-FFF2-40B4-BE49-F238E27FC236}">
                <a16:creationId xmlns:a16="http://schemas.microsoft.com/office/drawing/2014/main" id="{3ADF7E6F-64B3-8A51-D403-C1CE2034BB6F}"/>
              </a:ext>
            </a:extLst>
          </p:cNvPr>
          <p:cNvGrpSpPr/>
          <p:nvPr/>
        </p:nvGrpSpPr>
        <p:grpSpPr>
          <a:xfrm>
            <a:off x="527598" y="3499308"/>
            <a:ext cx="4465953" cy="2137600"/>
            <a:chOff x="282950" y="38427"/>
            <a:chExt cx="4465953" cy="2137600"/>
          </a:xfrm>
        </p:grpSpPr>
        <p:sp>
          <p:nvSpPr>
            <p:cNvPr id="3" name="Google Shape;423;p61">
              <a:extLst>
                <a:ext uri="{FF2B5EF4-FFF2-40B4-BE49-F238E27FC236}">
                  <a16:creationId xmlns:a16="http://schemas.microsoft.com/office/drawing/2014/main" id="{5359757E-F20F-CBD3-6BAF-1922BED1F7DB}"/>
                </a:ext>
              </a:extLst>
            </p:cNvPr>
            <p:cNvSpPr/>
            <p:nvPr/>
          </p:nvSpPr>
          <p:spPr>
            <a:xfrm>
              <a:off x="403131" y="38427"/>
              <a:ext cx="2185505" cy="874202"/>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24;p61">
              <a:extLst>
                <a:ext uri="{FF2B5EF4-FFF2-40B4-BE49-F238E27FC236}">
                  <a16:creationId xmlns:a16="http://schemas.microsoft.com/office/drawing/2014/main" id="{7B4CD404-32CA-7ED3-F4E3-40B396B4E6BF}"/>
                </a:ext>
              </a:extLst>
            </p:cNvPr>
            <p:cNvSpPr txBox="1"/>
            <p:nvPr/>
          </p:nvSpPr>
          <p:spPr>
            <a:xfrm>
              <a:off x="403131" y="38427"/>
              <a:ext cx="1966955" cy="874202"/>
            </a:xfrm>
            <a:prstGeom prst="rect">
              <a:avLst/>
            </a:prstGeom>
            <a:noFill/>
            <a:ln>
              <a:noFill/>
            </a:ln>
          </p:spPr>
          <p:txBody>
            <a:bodyPr spcFirstLastPara="1" wrap="square" lIns="58650" tIns="29325" rIns="14650" bIns="2932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dirty="0">
                  <a:solidFill>
                    <a:schemeClr val="lt1"/>
                  </a:solidFill>
                  <a:latin typeface="Open Sans"/>
                  <a:ea typeface="Open Sans"/>
                  <a:cs typeface="Open Sans"/>
                  <a:sym typeface="Open Sans"/>
                </a:rPr>
                <a:t>Development of multilingual content and systems</a:t>
              </a:r>
              <a:endParaRPr dirty="0"/>
            </a:p>
          </p:txBody>
        </p:sp>
        <p:sp>
          <p:nvSpPr>
            <p:cNvPr id="5" name="Google Shape;425;p61">
              <a:extLst>
                <a:ext uri="{FF2B5EF4-FFF2-40B4-BE49-F238E27FC236}">
                  <a16:creationId xmlns:a16="http://schemas.microsoft.com/office/drawing/2014/main" id="{B1540508-5A56-6F4C-0582-283BAF0F9E7F}"/>
                </a:ext>
              </a:extLst>
            </p:cNvPr>
            <p:cNvSpPr/>
            <p:nvPr/>
          </p:nvSpPr>
          <p:spPr>
            <a:xfrm>
              <a:off x="2549953" y="44818"/>
              <a:ext cx="2185505" cy="874202"/>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26;p61">
              <a:extLst>
                <a:ext uri="{FF2B5EF4-FFF2-40B4-BE49-F238E27FC236}">
                  <a16:creationId xmlns:a16="http://schemas.microsoft.com/office/drawing/2014/main" id="{816B95E7-22D5-3EEB-9D09-404F6E99778E}"/>
                </a:ext>
              </a:extLst>
            </p:cNvPr>
            <p:cNvSpPr txBox="1"/>
            <p:nvPr/>
          </p:nvSpPr>
          <p:spPr>
            <a:xfrm>
              <a:off x="2987054" y="44818"/>
              <a:ext cx="1311303" cy="874202"/>
            </a:xfrm>
            <a:prstGeom prst="rect">
              <a:avLst/>
            </a:prstGeom>
            <a:noFill/>
            <a:ln>
              <a:noFill/>
            </a:ln>
          </p:spPr>
          <p:txBody>
            <a:bodyPr spcFirstLastPara="1" wrap="square" lIns="44000" tIns="29325" rIns="14650" bIns="2932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chemeClr val="lt1"/>
                  </a:solidFill>
                  <a:latin typeface="Open Sans"/>
                  <a:ea typeface="Open Sans"/>
                  <a:cs typeface="Open Sans"/>
                  <a:sym typeface="Open Sans"/>
                </a:rPr>
                <a:t>Facilitating access to networks and services</a:t>
              </a:r>
              <a:endParaRPr/>
            </a:p>
          </p:txBody>
        </p:sp>
        <p:sp>
          <p:nvSpPr>
            <p:cNvPr id="7" name="Google Shape;427;p61">
              <a:extLst>
                <a:ext uri="{FF2B5EF4-FFF2-40B4-BE49-F238E27FC236}">
                  <a16:creationId xmlns:a16="http://schemas.microsoft.com/office/drawing/2014/main" id="{FD3A061C-0A72-2480-4EA8-7F3DF5DC232C}"/>
                </a:ext>
              </a:extLst>
            </p:cNvPr>
            <p:cNvSpPr/>
            <p:nvPr/>
          </p:nvSpPr>
          <p:spPr>
            <a:xfrm>
              <a:off x="282950" y="1301825"/>
              <a:ext cx="2185505" cy="874202"/>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28;p61">
              <a:extLst>
                <a:ext uri="{FF2B5EF4-FFF2-40B4-BE49-F238E27FC236}">
                  <a16:creationId xmlns:a16="http://schemas.microsoft.com/office/drawing/2014/main" id="{A7B3D45B-295C-038C-0DC9-474C903074F6}"/>
                </a:ext>
              </a:extLst>
            </p:cNvPr>
            <p:cNvSpPr txBox="1"/>
            <p:nvPr/>
          </p:nvSpPr>
          <p:spPr>
            <a:xfrm>
              <a:off x="720051" y="1301825"/>
              <a:ext cx="1311303" cy="874202"/>
            </a:xfrm>
            <a:prstGeom prst="rect">
              <a:avLst/>
            </a:prstGeom>
            <a:noFill/>
            <a:ln>
              <a:noFill/>
            </a:ln>
          </p:spPr>
          <p:txBody>
            <a:bodyPr spcFirstLastPara="1" wrap="square" lIns="44000" tIns="29325" rIns="14650" bIns="2932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chemeClr val="lt1"/>
                  </a:solidFill>
                  <a:latin typeface="Open Sans"/>
                  <a:ea typeface="Open Sans"/>
                  <a:cs typeface="Open Sans"/>
                  <a:sym typeface="Open Sans"/>
                </a:rPr>
                <a:t>Development of public domain content</a:t>
              </a:r>
              <a:endParaRPr/>
            </a:p>
          </p:txBody>
        </p:sp>
        <p:sp>
          <p:nvSpPr>
            <p:cNvPr id="9" name="Google Shape;429;p61">
              <a:extLst>
                <a:ext uri="{FF2B5EF4-FFF2-40B4-BE49-F238E27FC236}">
                  <a16:creationId xmlns:a16="http://schemas.microsoft.com/office/drawing/2014/main" id="{97F087DA-321E-BF82-A63E-C5D36E8FE601}"/>
                </a:ext>
              </a:extLst>
            </p:cNvPr>
            <p:cNvSpPr/>
            <p:nvPr/>
          </p:nvSpPr>
          <p:spPr>
            <a:xfrm>
              <a:off x="2563398" y="1297707"/>
              <a:ext cx="2185505" cy="874202"/>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30;p61">
              <a:extLst>
                <a:ext uri="{FF2B5EF4-FFF2-40B4-BE49-F238E27FC236}">
                  <a16:creationId xmlns:a16="http://schemas.microsoft.com/office/drawing/2014/main" id="{CEEE1C7E-716F-5E1F-DDB1-7977FB8A1B13}"/>
                </a:ext>
              </a:extLst>
            </p:cNvPr>
            <p:cNvSpPr txBox="1"/>
            <p:nvPr/>
          </p:nvSpPr>
          <p:spPr>
            <a:xfrm>
              <a:off x="3000499" y="1297707"/>
              <a:ext cx="1311303" cy="874202"/>
            </a:xfrm>
            <a:prstGeom prst="rect">
              <a:avLst/>
            </a:prstGeom>
            <a:noFill/>
            <a:ln>
              <a:noFill/>
            </a:ln>
          </p:spPr>
          <p:txBody>
            <a:bodyPr spcFirstLastPara="1" wrap="square" lIns="44000" tIns="29325" rIns="14650" bIns="2932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chemeClr val="lt1"/>
                  </a:solidFill>
                  <a:latin typeface="Open Sans"/>
                  <a:ea typeface="Open Sans"/>
                  <a:cs typeface="Open Sans"/>
                  <a:sym typeface="Open Sans"/>
                </a:rPr>
                <a:t>Reaffirming equitable balance between interests of right-holders and public interest</a:t>
              </a:r>
              <a:endParaRPr/>
            </a:p>
          </p:txBody>
        </p:sp>
      </p:grpSp>
      <p:pic>
        <p:nvPicPr>
          <p:cNvPr id="11" name="Google Shape;431;p61" descr="A picture containing person, crowd, concert band&#10;&#10;Description automatically generated">
            <a:extLst>
              <a:ext uri="{FF2B5EF4-FFF2-40B4-BE49-F238E27FC236}">
                <a16:creationId xmlns:a16="http://schemas.microsoft.com/office/drawing/2014/main" id="{3114850D-2321-68BF-5BBC-9C56456ACC5E}"/>
              </a:ext>
            </a:extLst>
          </p:cNvPr>
          <p:cNvPicPr preferRelativeResize="0"/>
          <p:nvPr/>
        </p:nvPicPr>
        <p:blipFill rotWithShape="1">
          <a:blip r:embed="rId3">
            <a:alphaModFix/>
          </a:blip>
          <a:srcRect/>
          <a:stretch/>
        </p:blipFill>
        <p:spPr>
          <a:xfrm>
            <a:off x="5170627" y="3429000"/>
            <a:ext cx="3324797" cy="2286755"/>
          </a:xfrm>
          <a:prstGeom prst="rect">
            <a:avLst/>
          </a:prstGeom>
          <a:noFill/>
          <a:ln>
            <a:noFill/>
          </a:ln>
        </p:spPr>
      </p:pic>
      <p:sp>
        <p:nvSpPr>
          <p:cNvPr id="12" name="Google Shape;99;p1">
            <a:extLst>
              <a:ext uri="{FF2B5EF4-FFF2-40B4-BE49-F238E27FC236}">
                <a16:creationId xmlns:a16="http://schemas.microsoft.com/office/drawing/2014/main" id="{87D1A8B6-7323-0A99-DF85-CBC944F81A16}"/>
              </a:ext>
            </a:extLst>
          </p:cNvPr>
          <p:cNvSpPr/>
          <p:nvPr/>
        </p:nvSpPr>
        <p:spPr>
          <a:xfrm>
            <a:off x="6955619" y="352386"/>
            <a:ext cx="1694110" cy="383070"/>
          </a:xfrm>
          <a:custGeom>
            <a:avLst/>
            <a:gdLst/>
            <a:ahLst/>
            <a:cxnLst/>
            <a:rect l="l" t="t" r="r" b="b"/>
            <a:pathLst>
              <a:path w="4974115" h="984841" extrusionOk="0">
                <a:moveTo>
                  <a:pt x="0" y="0"/>
                </a:moveTo>
                <a:lnTo>
                  <a:pt x="4974116" y="0"/>
                </a:lnTo>
                <a:lnTo>
                  <a:pt x="4974116" y="984840"/>
                </a:lnTo>
                <a:lnTo>
                  <a:pt x="0" y="984840"/>
                </a:lnTo>
                <a:lnTo>
                  <a:pt x="0" y="0"/>
                </a:lnTo>
                <a:close/>
              </a:path>
            </a:pathLst>
          </a:custGeom>
          <a:blipFill rotWithShape="1">
            <a:blip r:embed="rId4">
              <a:alphaModFix/>
            </a:blip>
            <a:stretch>
              <a:fillRect t="-2807" r="-1079" b="-643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6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85091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9"/>
          <p:cNvSpPr txBox="1">
            <a:spLocks noGrp="1"/>
          </p:cNvSpPr>
          <p:nvPr>
            <p:ph type="title"/>
          </p:nvPr>
        </p:nvSpPr>
        <p:spPr>
          <a:xfrm>
            <a:off x="320041" y="275167"/>
            <a:ext cx="6513245"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dirty="0"/>
              <a:t>The International Decade of Indigenous Languages</a:t>
            </a:r>
          </a:p>
        </p:txBody>
      </p:sp>
      <p:sp>
        <p:nvSpPr>
          <p:cNvPr id="402" name="Google Shape;402;p59"/>
          <p:cNvSpPr txBox="1">
            <a:spLocks noGrp="1"/>
          </p:cNvSpPr>
          <p:nvPr>
            <p:ph type="body" idx="1"/>
          </p:nvPr>
        </p:nvSpPr>
        <p:spPr>
          <a:xfrm>
            <a:off x="2014151" y="1905000"/>
            <a:ext cx="6757269" cy="4034203"/>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700"/>
              <a:buFont typeface="Merriweather Sans"/>
              <a:buChar char="*"/>
            </a:pPr>
            <a:r>
              <a:rPr lang="en-US" sz="1800" dirty="0"/>
              <a:t>Draw attention to the critical loss of indigenous languages and the urgent need to preserve, revitalize and promote indigenous languages</a:t>
            </a:r>
          </a:p>
          <a:p>
            <a:pPr marL="274320" lvl="0" indent="-182880" algn="l" rtl="0">
              <a:lnSpc>
                <a:spcPct val="100000"/>
              </a:lnSpc>
              <a:spcBef>
                <a:spcPts val="0"/>
              </a:spcBef>
              <a:spcAft>
                <a:spcPts val="0"/>
              </a:spcAft>
              <a:buClr>
                <a:schemeClr val="accent3"/>
              </a:buClr>
              <a:buSzPts val="1700"/>
              <a:buFont typeface="Merriweather Sans"/>
              <a:buChar char="*"/>
            </a:pPr>
            <a:r>
              <a:rPr lang="en-US" sz="1800" dirty="0"/>
              <a:t>Take urgent steps at the national and international levels. </a:t>
            </a:r>
          </a:p>
          <a:p>
            <a:pPr marL="731520" lvl="1" indent="-182880">
              <a:spcBef>
                <a:spcPts val="0"/>
              </a:spcBef>
              <a:buSzPts val="1700"/>
            </a:pPr>
            <a:r>
              <a:rPr lang="en-US" sz="1600" dirty="0"/>
              <a:t>IDIL Global Action Plan specified in the Digital empowerment thematic area to: </a:t>
            </a:r>
            <a:endParaRPr lang="en-US" sz="1800" dirty="0"/>
          </a:p>
          <a:p>
            <a:pPr marL="1188720" lvl="2" indent="-182880">
              <a:spcBef>
                <a:spcPts val="0"/>
              </a:spcBef>
              <a:buSzPts val="1700"/>
            </a:pPr>
            <a:r>
              <a:rPr lang="en-US" sz="1400" dirty="0"/>
              <a:t>Empower Indigenous youth and professionals in digital skills, media literacy, and online activism.</a:t>
            </a:r>
          </a:p>
          <a:p>
            <a:pPr marL="1188720" lvl="2" indent="-182880">
              <a:spcBef>
                <a:spcPts val="0"/>
              </a:spcBef>
              <a:buSzPts val="1700"/>
            </a:pPr>
            <a:r>
              <a:rPr lang="en-US" sz="1400" dirty="0"/>
              <a:t>Promote better representation and multilingual access for Indigenous languages in media and technology.</a:t>
            </a:r>
          </a:p>
          <a:p>
            <a:pPr marL="1188720" lvl="2" indent="-182880">
              <a:spcBef>
                <a:spcPts val="0"/>
              </a:spcBef>
              <a:buSzPts val="1700"/>
            </a:pPr>
            <a:r>
              <a:rPr lang="en-US" sz="1400" dirty="0"/>
              <a:t>Foster public-private partnerships and develop standards for language digitization and Indigenous involvement in content creation</a:t>
            </a:r>
            <a:endParaRPr lang="en-US" sz="1800" dirty="0"/>
          </a:p>
          <a:p>
            <a:pPr marL="274320" lvl="0" indent="-182880" algn="l" rtl="0">
              <a:lnSpc>
                <a:spcPct val="100000"/>
              </a:lnSpc>
              <a:spcBef>
                <a:spcPts val="0"/>
              </a:spcBef>
              <a:spcAft>
                <a:spcPts val="0"/>
              </a:spcAft>
              <a:buClr>
                <a:schemeClr val="accent3"/>
              </a:buClr>
              <a:buSzPts val="1700"/>
              <a:buFont typeface="Merriweather Sans"/>
              <a:buChar char="*"/>
            </a:pPr>
            <a:r>
              <a:rPr lang="en-US" sz="1800" dirty="0"/>
              <a:t>UNESCO serves as the lead agency for the International Decade, in collaboration with UNDESA and other relevant agencies , within existing resources</a:t>
            </a:r>
          </a:p>
          <a:p>
            <a:pPr marL="731520" lvl="1" indent="-182880">
              <a:spcBef>
                <a:spcPts val="0"/>
              </a:spcBef>
              <a:buSzPts val="1700"/>
            </a:pPr>
            <a:r>
              <a:rPr lang="en-US" sz="1600" dirty="0"/>
              <a:t>Establish dedicated Ad-Hoc Group working on digital equality and domains </a:t>
            </a:r>
          </a:p>
          <a:p>
            <a:pPr marL="274320" lvl="0" indent="-182880" algn="l" rtl="0">
              <a:lnSpc>
                <a:spcPct val="100000"/>
              </a:lnSpc>
              <a:spcBef>
                <a:spcPts val="0"/>
              </a:spcBef>
              <a:spcAft>
                <a:spcPts val="0"/>
              </a:spcAft>
              <a:buClr>
                <a:schemeClr val="accent3"/>
              </a:buClr>
              <a:buSzPts val="1700"/>
              <a:buFont typeface="Merriweather Sans"/>
              <a:buChar char="*"/>
            </a:pPr>
            <a:endParaRPr lang="en-US" sz="1800" dirty="0"/>
          </a:p>
          <a:p>
            <a:pPr marL="274320" lvl="0" indent="-74930" algn="l" rtl="0">
              <a:lnSpc>
                <a:spcPct val="100000"/>
              </a:lnSpc>
              <a:spcBef>
                <a:spcPts val="400"/>
              </a:spcBef>
              <a:spcAft>
                <a:spcPts val="0"/>
              </a:spcAft>
              <a:buClr>
                <a:schemeClr val="accent3"/>
              </a:buClr>
              <a:buSzPts val="1700"/>
              <a:buFont typeface="Merriweather Sans"/>
              <a:buNone/>
            </a:pPr>
            <a:endParaRPr sz="1800" dirty="0"/>
          </a:p>
          <a:p>
            <a:pPr marL="274320" lvl="0" indent="-74930" algn="l" rtl="0">
              <a:lnSpc>
                <a:spcPct val="100000"/>
              </a:lnSpc>
              <a:spcBef>
                <a:spcPts val="400"/>
              </a:spcBef>
              <a:spcAft>
                <a:spcPts val="0"/>
              </a:spcAft>
              <a:buClr>
                <a:schemeClr val="accent3"/>
              </a:buClr>
              <a:buSzPts val="1700"/>
              <a:buFont typeface="Merriweather Sans"/>
              <a:buNone/>
            </a:pPr>
            <a:endParaRPr sz="1800" dirty="0"/>
          </a:p>
          <a:p>
            <a:pPr marL="1097280" lvl="3" indent="-107315" algn="l" rtl="0">
              <a:lnSpc>
                <a:spcPct val="100000"/>
              </a:lnSpc>
              <a:spcBef>
                <a:spcPts val="280"/>
              </a:spcBef>
              <a:spcAft>
                <a:spcPts val="0"/>
              </a:spcAft>
              <a:buSzPts val="1190"/>
              <a:buNone/>
            </a:pPr>
            <a:endParaRPr sz="1200" dirty="0"/>
          </a:p>
        </p:txBody>
      </p:sp>
      <p:sp>
        <p:nvSpPr>
          <p:cNvPr id="2" name="Google Shape;99;p1">
            <a:extLst>
              <a:ext uri="{FF2B5EF4-FFF2-40B4-BE49-F238E27FC236}">
                <a16:creationId xmlns:a16="http://schemas.microsoft.com/office/drawing/2014/main" id="{66CB2185-0202-2BA4-60D2-C07C2E89F2A0}"/>
              </a:ext>
            </a:extLst>
          </p:cNvPr>
          <p:cNvSpPr/>
          <p:nvPr/>
        </p:nvSpPr>
        <p:spPr>
          <a:xfrm>
            <a:off x="6955619" y="352386"/>
            <a:ext cx="1694110" cy="383070"/>
          </a:xfrm>
          <a:custGeom>
            <a:avLst/>
            <a:gdLst/>
            <a:ahLst/>
            <a:cxnLst/>
            <a:rect l="l" t="t" r="r" b="b"/>
            <a:pathLst>
              <a:path w="4974115" h="984841" extrusionOk="0">
                <a:moveTo>
                  <a:pt x="0" y="0"/>
                </a:moveTo>
                <a:lnTo>
                  <a:pt x="4974116" y="0"/>
                </a:lnTo>
                <a:lnTo>
                  <a:pt x="4974116" y="984840"/>
                </a:lnTo>
                <a:lnTo>
                  <a:pt x="0" y="984840"/>
                </a:lnTo>
                <a:lnTo>
                  <a:pt x="0" y="0"/>
                </a:lnTo>
                <a:close/>
              </a:path>
            </a:pathLst>
          </a:custGeom>
          <a:blipFill rotWithShape="1">
            <a:blip r:embed="rId3">
              <a:alphaModFix/>
            </a:blip>
            <a:stretch>
              <a:fillRect t="-2807" r="-1079" b="-643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600" b="0" i="0" u="none" strike="noStrike" cap="none">
              <a:solidFill>
                <a:schemeClr val="dk1"/>
              </a:solidFill>
              <a:latin typeface="Arial"/>
              <a:ea typeface="Arial"/>
              <a:cs typeface="Arial"/>
              <a:sym typeface="Arial"/>
            </a:endParaRPr>
          </a:p>
        </p:txBody>
      </p:sp>
      <p:sp>
        <p:nvSpPr>
          <p:cNvPr id="3" name="Google Shape;441;p62">
            <a:extLst>
              <a:ext uri="{FF2B5EF4-FFF2-40B4-BE49-F238E27FC236}">
                <a16:creationId xmlns:a16="http://schemas.microsoft.com/office/drawing/2014/main" id="{8D193C0D-31AE-DC63-0CA9-2FF4DB7AE399}"/>
              </a:ext>
            </a:extLst>
          </p:cNvPr>
          <p:cNvSpPr txBox="1"/>
          <p:nvPr/>
        </p:nvSpPr>
        <p:spPr>
          <a:xfrm>
            <a:off x="2751" y="1612224"/>
            <a:ext cx="1798172" cy="315471"/>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000000"/>
                </a:solidFill>
                <a:latin typeface="Open Sans"/>
                <a:ea typeface="Open Sans"/>
                <a:cs typeface="Open Sans"/>
                <a:sym typeface="Open Sans"/>
              </a:rPr>
              <a:t>IDIL 2022-2032</a:t>
            </a:r>
            <a:endParaRPr dirty="0"/>
          </a:p>
        </p:txBody>
      </p:sp>
      <p:pic>
        <p:nvPicPr>
          <p:cNvPr id="4" name="Google Shape;442;p62" descr="Gráfico, Gráfico de proyección solar&#10;&#10;Descripción generada automáticamente">
            <a:extLst>
              <a:ext uri="{FF2B5EF4-FFF2-40B4-BE49-F238E27FC236}">
                <a16:creationId xmlns:a16="http://schemas.microsoft.com/office/drawing/2014/main" id="{2B491F23-CCDC-05C7-9143-CA8A4E196852}"/>
              </a:ext>
            </a:extLst>
          </p:cNvPr>
          <p:cNvPicPr preferRelativeResize="0"/>
          <p:nvPr/>
        </p:nvPicPr>
        <p:blipFill rotWithShape="1">
          <a:blip r:embed="rId4">
            <a:alphaModFix/>
          </a:blip>
          <a:srcRect/>
          <a:stretch/>
        </p:blipFill>
        <p:spPr>
          <a:xfrm>
            <a:off x="126321" y="1934514"/>
            <a:ext cx="1615982" cy="2133937"/>
          </a:xfrm>
          <a:prstGeom prst="rect">
            <a:avLst/>
          </a:prstGeom>
          <a:noFill/>
          <a:ln>
            <a:noFill/>
          </a:ln>
        </p:spPr>
      </p:pic>
      <p:pic>
        <p:nvPicPr>
          <p:cNvPr id="5" name="Google Shape;443;p62">
            <a:extLst>
              <a:ext uri="{FF2B5EF4-FFF2-40B4-BE49-F238E27FC236}">
                <a16:creationId xmlns:a16="http://schemas.microsoft.com/office/drawing/2014/main" id="{75FC5362-6234-7F60-4C4D-E45913283DD4}"/>
              </a:ext>
            </a:extLst>
          </p:cNvPr>
          <p:cNvPicPr preferRelativeResize="0"/>
          <p:nvPr/>
        </p:nvPicPr>
        <p:blipFill rotWithShape="1">
          <a:blip r:embed="rId5">
            <a:alphaModFix/>
          </a:blip>
          <a:srcRect/>
          <a:stretch/>
        </p:blipFill>
        <p:spPr>
          <a:xfrm>
            <a:off x="126321" y="4202707"/>
            <a:ext cx="1615982" cy="2210453"/>
          </a:xfrm>
          <a:prstGeom prst="rect">
            <a:avLst/>
          </a:prstGeom>
          <a:noFill/>
          <a:ln>
            <a:noFill/>
          </a:ln>
        </p:spPr>
      </p:pic>
    </p:spTree>
    <p:extLst>
      <p:ext uri="{BB962C8B-B14F-4D97-AF65-F5344CB8AC3E}">
        <p14:creationId xmlns:p14="http://schemas.microsoft.com/office/powerpoint/2010/main" val="1728865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9"/>
          <p:cNvSpPr txBox="1">
            <a:spLocks noGrp="1"/>
          </p:cNvSpPr>
          <p:nvPr>
            <p:ph type="title"/>
          </p:nvPr>
        </p:nvSpPr>
        <p:spPr>
          <a:xfrm>
            <a:off x="320041" y="275167"/>
            <a:ext cx="6513245"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dirty="0"/>
              <a:t>The UNESCO World Atlas of Languages</a:t>
            </a:r>
          </a:p>
        </p:txBody>
      </p:sp>
      <p:sp>
        <p:nvSpPr>
          <p:cNvPr id="402" name="Google Shape;402;p59"/>
          <p:cNvSpPr txBox="1">
            <a:spLocks noGrp="1"/>
          </p:cNvSpPr>
          <p:nvPr>
            <p:ph type="body" idx="1"/>
          </p:nvPr>
        </p:nvSpPr>
        <p:spPr>
          <a:xfrm>
            <a:off x="198350" y="1418167"/>
            <a:ext cx="5360323" cy="5164666"/>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700"/>
              <a:buFont typeface="Merriweather Sans"/>
              <a:buChar char="*"/>
            </a:pPr>
            <a:r>
              <a:rPr lang="en-US" sz="1600" dirty="0"/>
              <a:t>The World Atlas of Languages is an interactive online tool that documents language status worldwide, aiming to provide detailed records of languages as communicative tools and knowledge resources in their sociocultural and sociopolitical contexts. </a:t>
            </a:r>
          </a:p>
          <a:p>
            <a:pPr marL="274320" lvl="0" indent="-182880" algn="l" rtl="0">
              <a:lnSpc>
                <a:spcPct val="100000"/>
              </a:lnSpc>
              <a:spcBef>
                <a:spcPts val="0"/>
              </a:spcBef>
              <a:spcAft>
                <a:spcPts val="0"/>
              </a:spcAft>
              <a:buClr>
                <a:schemeClr val="accent3"/>
              </a:buClr>
              <a:buSzPts val="1700"/>
              <a:buFont typeface="Merriweather Sans"/>
              <a:buChar char="*"/>
            </a:pPr>
            <a:r>
              <a:rPr lang="en-US" sz="1600" dirty="0"/>
              <a:t>The Atlas covers 8,324 languages documented by governments, institutions, and academics, with about 7,000 still in use.</a:t>
            </a:r>
          </a:p>
          <a:p>
            <a:pPr marL="274320" lvl="0" indent="-182880" algn="l" rtl="0">
              <a:lnSpc>
                <a:spcPct val="100000"/>
              </a:lnSpc>
              <a:spcBef>
                <a:spcPts val="0"/>
              </a:spcBef>
              <a:spcAft>
                <a:spcPts val="0"/>
              </a:spcAft>
              <a:buClr>
                <a:schemeClr val="accent3"/>
              </a:buClr>
              <a:buSzPts val="1700"/>
              <a:buFont typeface="Merriweather Sans"/>
              <a:buChar char="*"/>
            </a:pPr>
            <a:r>
              <a:rPr lang="en-US" sz="1600" dirty="0"/>
              <a:t>UNESCO collaborates with the Focal Points nominated by Member States to collect and document linguistic diversity, while providing training to enhance their capacity for digital transformation.</a:t>
            </a:r>
          </a:p>
          <a:p>
            <a:pPr marL="274320" lvl="0" indent="-182880" algn="l" rtl="0">
              <a:lnSpc>
                <a:spcPct val="100000"/>
              </a:lnSpc>
              <a:spcBef>
                <a:spcPts val="0"/>
              </a:spcBef>
              <a:spcAft>
                <a:spcPts val="0"/>
              </a:spcAft>
              <a:buClr>
                <a:schemeClr val="accent3"/>
              </a:buClr>
              <a:buSzPts val="1700"/>
              <a:buFont typeface="Merriweather Sans"/>
              <a:buChar char="*"/>
            </a:pPr>
            <a:r>
              <a:rPr lang="en-US" sz="1600" dirty="0"/>
              <a:t>The Atlas is exploring the use of Application Programming Interface (API) to enhance access to digital tools with a focus on Indigenous and low-resources languages: </a:t>
            </a:r>
          </a:p>
          <a:p>
            <a:pPr marL="731520" lvl="1" indent="-182880">
              <a:spcBef>
                <a:spcPts val="0"/>
              </a:spcBef>
              <a:buSzPts val="1700"/>
            </a:pPr>
            <a:r>
              <a:rPr lang="en-US" sz="1600" dirty="0"/>
              <a:t>online translation tool that leverages open data for high-quality translations </a:t>
            </a:r>
          </a:p>
          <a:p>
            <a:pPr marL="731520" lvl="1" indent="-182880">
              <a:spcBef>
                <a:spcPts val="0"/>
              </a:spcBef>
              <a:buSzPts val="1700"/>
            </a:pPr>
            <a:r>
              <a:rPr lang="en-US" sz="1600" dirty="0"/>
              <a:t>speech-to-text AI models</a:t>
            </a:r>
          </a:p>
          <a:p>
            <a:pPr marL="731520" lvl="1" indent="-182880">
              <a:spcBef>
                <a:spcPts val="0"/>
              </a:spcBef>
              <a:buSzPts val="1700"/>
            </a:pPr>
            <a:r>
              <a:rPr lang="en-US" sz="1600" dirty="0"/>
              <a:t>online Indigenous language dictionaries</a:t>
            </a:r>
          </a:p>
        </p:txBody>
      </p:sp>
      <p:sp>
        <p:nvSpPr>
          <p:cNvPr id="2" name="Google Shape;99;p1">
            <a:extLst>
              <a:ext uri="{FF2B5EF4-FFF2-40B4-BE49-F238E27FC236}">
                <a16:creationId xmlns:a16="http://schemas.microsoft.com/office/drawing/2014/main" id="{66CB2185-0202-2BA4-60D2-C07C2E89F2A0}"/>
              </a:ext>
            </a:extLst>
          </p:cNvPr>
          <p:cNvSpPr/>
          <p:nvPr/>
        </p:nvSpPr>
        <p:spPr>
          <a:xfrm>
            <a:off x="6955619" y="352386"/>
            <a:ext cx="1694110" cy="383070"/>
          </a:xfrm>
          <a:custGeom>
            <a:avLst/>
            <a:gdLst/>
            <a:ahLst/>
            <a:cxnLst/>
            <a:rect l="l" t="t" r="r" b="b"/>
            <a:pathLst>
              <a:path w="4974115" h="984841" extrusionOk="0">
                <a:moveTo>
                  <a:pt x="0" y="0"/>
                </a:moveTo>
                <a:lnTo>
                  <a:pt x="4974116" y="0"/>
                </a:lnTo>
                <a:lnTo>
                  <a:pt x="4974116" y="984840"/>
                </a:lnTo>
                <a:lnTo>
                  <a:pt x="0" y="984840"/>
                </a:lnTo>
                <a:lnTo>
                  <a:pt x="0" y="0"/>
                </a:lnTo>
                <a:close/>
              </a:path>
            </a:pathLst>
          </a:custGeom>
          <a:blipFill rotWithShape="1">
            <a:blip r:embed="rId3">
              <a:alphaModFix/>
            </a:blip>
            <a:stretch>
              <a:fillRect t="-2807" r="-1079" b="-643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600" b="0" i="0" u="none" strike="noStrike" cap="none">
              <a:solidFill>
                <a:schemeClr val="dk1"/>
              </a:solidFill>
              <a:latin typeface="Arial"/>
              <a:ea typeface="Arial"/>
              <a:cs typeface="Arial"/>
              <a:sym typeface="Arial"/>
            </a:endParaRPr>
          </a:p>
        </p:txBody>
      </p:sp>
      <p:pic>
        <p:nvPicPr>
          <p:cNvPr id="6" name="Google Shape;453;p63" descr="UNESCO World Atlas of Languages: summary document">
            <a:extLst>
              <a:ext uri="{FF2B5EF4-FFF2-40B4-BE49-F238E27FC236}">
                <a16:creationId xmlns:a16="http://schemas.microsoft.com/office/drawing/2014/main" id="{D14C3338-301F-F6F0-BBAD-F4CA75646DE8}"/>
              </a:ext>
            </a:extLst>
          </p:cNvPr>
          <p:cNvPicPr preferRelativeResize="0"/>
          <p:nvPr/>
        </p:nvPicPr>
        <p:blipFill rotWithShape="1">
          <a:blip r:embed="rId4">
            <a:alphaModFix/>
          </a:blip>
          <a:srcRect/>
          <a:stretch/>
        </p:blipFill>
        <p:spPr>
          <a:xfrm>
            <a:off x="5681007" y="1548740"/>
            <a:ext cx="3302249" cy="2315647"/>
          </a:xfrm>
          <a:prstGeom prst="rect">
            <a:avLst/>
          </a:prstGeom>
          <a:noFill/>
          <a:ln>
            <a:noFill/>
          </a:ln>
        </p:spPr>
      </p:pic>
      <p:pic>
        <p:nvPicPr>
          <p:cNvPr id="7" name="Google Shape;454;p63" descr="Qr code&#10;&#10;Description automatically generated">
            <a:extLst>
              <a:ext uri="{FF2B5EF4-FFF2-40B4-BE49-F238E27FC236}">
                <a16:creationId xmlns:a16="http://schemas.microsoft.com/office/drawing/2014/main" id="{C5086D5F-1D1F-0283-CAB8-A07336F772BB}"/>
              </a:ext>
            </a:extLst>
          </p:cNvPr>
          <p:cNvPicPr preferRelativeResize="0"/>
          <p:nvPr/>
        </p:nvPicPr>
        <p:blipFill rotWithShape="1">
          <a:blip r:embed="rId5">
            <a:alphaModFix/>
          </a:blip>
          <a:srcRect/>
          <a:stretch/>
        </p:blipFill>
        <p:spPr>
          <a:xfrm>
            <a:off x="6584462" y="4741453"/>
            <a:ext cx="1495335" cy="1474566"/>
          </a:xfrm>
          <a:prstGeom prst="rect">
            <a:avLst/>
          </a:prstGeom>
          <a:noFill/>
          <a:ln>
            <a:noFill/>
          </a:ln>
        </p:spPr>
      </p:pic>
      <p:sp>
        <p:nvSpPr>
          <p:cNvPr id="8" name="Google Shape;456;p63">
            <a:extLst>
              <a:ext uri="{FF2B5EF4-FFF2-40B4-BE49-F238E27FC236}">
                <a16:creationId xmlns:a16="http://schemas.microsoft.com/office/drawing/2014/main" id="{5096A653-7586-C293-2710-31A53ED4813A}"/>
              </a:ext>
            </a:extLst>
          </p:cNvPr>
          <p:cNvSpPr txBox="1"/>
          <p:nvPr/>
        </p:nvSpPr>
        <p:spPr>
          <a:xfrm>
            <a:off x="5949346" y="4156678"/>
            <a:ext cx="276556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dirty="0">
                <a:latin typeface="Open Sans Light"/>
                <a:ea typeface="Open Sans Light"/>
                <a:cs typeface="Open Sans Light"/>
                <a:sym typeface="Open Sans"/>
                <a:hlinkClick r:id="rId6"/>
              </a:rPr>
              <a:t>https://en.wal.unesco.org/</a:t>
            </a:r>
            <a:endParaRPr sz="1600" dirty="0">
              <a:latin typeface="Open Sans Light"/>
              <a:ea typeface="Open Sans Light"/>
              <a:cs typeface="Open Sans Light"/>
              <a:sym typeface="Open Sans"/>
            </a:endParaRPr>
          </a:p>
          <a:p>
            <a:pPr marL="0" marR="0" lvl="0" indent="0" algn="l" rtl="0">
              <a:lnSpc>
                <a:spcPct val="100000"/>
              </a:lnSpc>
              <a:spcBef>
                <a:spcPts val="0"/>
              </a:spcBef>
              <a:spcAft>
                <a:spcPts val="0"/>
              </a:spcAft>
              <a:buNone/>
            </a:pPr>
            <a:r>
              <a:rPr lang="en-US" sz="1600" b="0" i="0" u="none" strike="noStrike" cap="none" dirty="0">
                <a:solidFill>
                  <a:srgbClr val="000000"/>
                </a:solidFill>
                <a:latin typeface="Open Sans"/>
                <a:ea typeface="Open Sans"/>
                <a:cs typeface="Open Sans"/>
                <a:sym typeface="Open Sans"/>
              </a:rPr>
              <a:t> </a:t>
            </a:r>
            <a:endParaRPr dirty="0"/>
          </a:p>
        </p:txBody>
      </p:sp>
    </p:spTree>
    <p:extLst>
      <p:ext uri="{BB962C8B-B14F-4D97-AF65-F5344CB8AC3E}">
        <p14:creationId xmlns:p14="http://schemas.microsoft.com/office/powerpoint/2010/main" val="2996583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4"/>
          <p:cNvSpPr txBox="1">
            <a:spLocks noGrp="1"/>
          </p:cNvSpPr>
          <p:nvPr>
            <p:ph type="title"/>
          </p:nvPr>
        </p:nvSpPr>
        <p:spPr>
          <a:xfrm>
            <a:off x="320041" y="275167"/>
            <a:ext cx="8699973"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ICANN’s New gTLD Program: Next Round and Applicant Support Program </a:t>
            </a:r>
            <a:endParaRPr sz="2800"/>
          </a:p>
        </p:txBody>
      </p:sp>
      <p:sp>
        <p:nvSpPr>
          <p:cNvPr id="458" name="Google Shape;458;p64"/>
          <p:cNvSpPr txBox="1">
            <a:spLocks noGrp="1"/>
          </p:cNvSpPr>
          <p:nvPr>
            <p:ph type="body" idx="1"/>
          </p:nvPr>
        </p:nvSpPr>
        <p:spPr>
          <a:xfrm>
            <a:off x="320675" y="1614711"/>
            <a:ext cx="8450746" cy="4855838"/>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700"/>
              <a:buFont typeface="Merriweather Sans"/>
              <a:buChar char="*"/>
            </a:pPr>
            <a:r>
              <a:rPr lang="en-US" sz="1800"/>
              <a:t>New opportunities to obtain a new generic top-level domain (gTLD), including Internationalized Domain Names (IDNs), are on the horizon.</a:t>
            </a:r>
            <a:endParaRPr/>
          </a:p>
          <a:p>
            <a:pPr marL="274320" lvl="0" indent="-74930" algn="l" rtl="0">
              <a:lnSpc>
                <a:spcPct val="100000"/>
              </a:lnSpc>
              <a:spcBef>
                <a:spcPts val="0"/>
              </a:spcBef>
              <a:spcAft>
                <a:spcPts val="0"/>
              </a:spcAft>
              <a:buClr>
                <a:schemeClr val="accent3"/>
              </a:buClr>
              <a:buSzPts val="1700"/>
              <a:buFont typeface="Merriweather Sans"/>
              <a:buNone/>
            </a:pPr>
            <a:endParaRPr sz="1800"/>
          </a:p>
          <a:p>
            <a:pPr marL="274320" lvl="0" indent="-182880" algn="l" rtl="0">
              <a:lnSpc>
                <a:spcPct val="100000"/>
              </a:lnSpc>
              <a:spcBef>
                <a:spcPts val="0"/>
              </a:spcBef>
              <a:spcAft>
                <a:spcPts val="0"/>
              </a:spcAft>
              <a:buClr>
                <a:schemeClr val="accent3"/>
              </a:buClr>
              <a:buSzPts val="1700"/>
              <a:buFont typeface="Merriweather Sans"/>
              <a:buChar char="*"/>
            </a:pPr>
            <a:r>
              <a:rPr lang="en-US" sz="1800"/>
              <a:t>The application window for the next round is expected to open in Q2 2026.</a:t>
            </a:r>
            <a:endParaRPr/>
          </a:p>
          <a:p>
            <a:pPr marL="91440" lvl="0" indent="0" algn="l" rtl="0">
              <a:lnSpc>
                <a:spcPct val="100000"/>
              </a:lnSpc>
              <a:spcBef>
                <a:spcPts val="0"/>
              </a:spcBef>
              <a:spcAft>
                <a:spcPts val="0"/>
              </a:spcAft>
              <a:buClr>
                <a:schemeClr val="accent3"/>
              </a:buClr>
              <a:buSzPts val="1700"/>
              <a:buNone/>
            </a:pPr>
            <a:endParaRPr sz="1800"/>
          </a:p>
          <a:p>
            <a:pPr marL="274320" lvl="0" indent="-182880" algn="l" rtl="0">
              <a:lnSpc>
                <a:spcPct val="100000"/>
              </a:lnSpc>
              <a:spcBef>
                <a:spcPts val="0"/>
              </a:spcBef>
              <a:spcAft>
                <a:spcPts val="0"/>
              </a:spcAft>
              <a:buClr>
                <a:schemeClr val="accent3"/>
              </a:buClr>
              <a:buSzPts val="1700"/>
              <a:buFont typeface="Merriweather Sans"/>
              <a:buChar char="*"/>
            </a:pPr>
            <a:r>
              <a:rPr lang="en-US" sz="1800"/>
              <a:t>The next expansion of the Domain Name System (DNS) will enable people and organizations to manage their presence and identity on the Internet.</a:t>
            </a:r>
            <a:endParaRPr/>
          </a:p>
          <a:p>
            <a:pPr marL="91440" lvl="0" indent="0" algn="l" rtl="0">
              <a:lnSpc>
                <a:spcPct val="100000"/>
              </a:lnSpc>
              <a:spcBef>
                <a:spcPts val="0"/>
              </a:spcBef>
              <a:spcAft>
                <a:spcPts val="0"/>
              </a:spcAft>
              <a:buClr>
                <a:schemeClr val="accent3"/>
              </a:buClr>
              <a:buSzPts val="1700"/>
              <a:buNone/>
            </a:pPr>
            <a:endParaRPr sz="1800"/>
          </a:p>
          <a:p>
            <a:pPr marL="274320" lvl="0" indent="-182880" algn="l" rtl="0">
              <a:lnSpc>
                <a:spcPct val="100000"/>
              </a:lnSpc>
              <a:spcBef>
                <a:spcPts val="0"/>
              </a:spcBef>
              <a:spcAft>
                <a:spcPts val="0"/>
              </a:spcAft>
              <a:buClr>
                <a:schemeClr val="accent3"/>
              </a:buClr>
              <a:buSzPts val="1700"/>
              <a:buFont typeface="Merriweather Sans"/>
              <a:buChar char="*"/>
            </a:pPr>
            <a:r>
              <a:rPr lang="en-US" sz="1800"/>
              <a:t>Domain names in various languages and scripts will help build online digital inclusivity. </a:t>
            </a:r>
            <a:endParaRPr/>
          </a:p>
          <a:p>
            <a:pPr marL="274320" lvl="0" indent="-74930" algn="l" rtl="0">
              <a:lnSpc>
                <a:spcPct val="100000"/>
              </a:lnSpc>
              <a:spcBef>
                <a:spcPts val="0"/>
              </a:spcBef>
              <a:spcAft>
                <a:spcPts val="0"/>
              </a:spcAft>
              <a:buClr>
                <a:schemeClr val="accent3"/>
              </a:buClr>
              <a:buSzPts val="1700"/>
              <a:buFont typeface="Merriweather Sans"/>
              <a:buNone/>
            </a:pPr>
            <a:endParaRPr sz="1800"/>
          </a:p>
          <a:p>
            <a:pPr marL="274320" lvl="0" indent="-182880" algn="l" rtl="0">
              <a:lnSpc>
                <a:spcPct val="100000"/>
              </a:lnSpc>
              <a:spcBef>
                <a:spcPts val="0"/>
              </a:spcBef>
              <a:spcAft>
                <a:spcPts val="0"/>
              </a:spcAft>
              <a:buClr>
                <a:schemeClr val="accent3"/>
              </a:buClr>
              <a:buSzPts val="1700"/>
              <a:buFont typeface="Merriweather Sans"/>
              <a:buChar char="*"/>
            </a:pPr>
            <a:r>
              <a:rPr lang="en-US" sz="1800"/>
              <a:t> An Applicant Support Program (ASP) will benefit applicants in underserved regions and emerging markets.</a:t>
            </a:r>
            <a:endParaRPr/>
          </a:p>
          <a:p>
            <a:pPr marL="731520" lvl="1" indent="-182879" algn="l" rtl="0">
              <a:lnSpc>
                <a:spcPct val="100000"/>
              </a:lnSpc>
              <a:spcBef>
                <a:spcPts val="0"/>
              </a:spcBef>
              <a:spcAft>
                <a:spcPts val="0"/>
              </a:spcAft>
              <a:buSzPts val="1530"/>
              <a:buChar char="*"/>
            </a:pPr>
            <a:r>
              <a:rPr lang="en-US" sz="1600"/>
              <a:t>Includes financial and non-financial support for qualified applicants.</a:t>
            </a:r>
            <a:endParaRPr sz="1800"/>
          </a:p>
          <a:p>
            <a:pPr marL="274320" lvl="0" indent="-74930" algn="l" rtl="0">
              <a:lnSpc>
                <a:spcPct val="100000"/>
              </a:lnSpc>
              <a:spcBef>
                <a:spcPts val="0"/>
              </a:spcBef>
              <a:spcAft>
                <a:spcPts val="0"/>
              </a:spcAft>
              <a:buClr>
                <a:schemeClr val="accent3"/>
              </a:buClr>
              <a:buSzPts val="1700"/>
              <a:buFont typeface="Merriweather Sans"/>
              <a:buNone/>
            </a:pPr>
            <a:endParaRPr sz="1800"/>
          </a:p>
          <a:p>
            <a:pPr marL="274320" lvl="0" indent="-182880" algn="l" rtl="0">
              <a:lnSpc>
                <a:spcPct val="100000"/>
              </a:lnSpc>
              <a:spcBef>
                <a:spcPts val="0"/>
              </a:spcBef>
              <a:spcAft>
                <a:spcPts val="0"/>
              </a:spcAft>
              <a:buClr>
                <a:schemeClr val="accent3"/>
              </a:buClr>
              <a:buSzPts val="1700"/>
              <a:buFont typeface="Merriweather Sans"/>
              <a:buChar char="*"/>
            </a:pPr>
            <a:r>
              <a:rPr lang="en-US" sz="1800"/>
              <a:t>Further details about these programs included below.</a:t>
            </a:r>
            <a:endParaRPr sz="12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6"/>
          <p:cNvSpPr txBox="1">
            <a:spLocks noGrp="1"/>
          </p:cNvSpPr>
          <p:nvPr>
            <p:ph type="title"/>
          </p:nvPr>
        </p:nvSpPr>
        <p:spPr>
          <a:xfrm>
            <a:off x="540000" y="1380204"/>
            <a:ext cx="6733248" cy="2048796"/>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4000"/>
              <a:buFont typeface="Arial"/>
              <a:buNone/>
            </a:pPr>
            <a:r>
              <a:rPr lang="en-US" sz="4000"/>
              <a:t>A More Inclusive Internet: The New gTLD Applicant Support Program </a:t>
            </a:r>
            <a:endParaRPr/>
          </a:p>
        </p:txBody>
      </p:sp>
      <p:sp>
        <p:nvSpPr>
          <p:cNvPr id="464" name="Google Shape;464;p36"/>
          <p:cNvSpPr/>
          <p:nvPr/>
        </p:nvSpPr>
        <p:spPr>
          <a:xfrm rot="-5400000">
            <a:off x="7425204" y="-806853"/>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465" name="Google Shape;465;p36"/>
          <p:cNvPicPr preferRelativeResize="0"/>
          <p:nvPr/>
        </p:nvPicPr>
        <p:blipFill rotWithShape="1">
          <a:blip r:embed="rId3">
            <a:alphaModFix/>
          </a:blip>
          <a:srcRect/>
          <a:stretch/>
        </p:blipFill>
        <p:spPr>
          <a:xfrm>
            <a:off x="4971719" y="4111033"/>
            <a:ext cx="4172281" cy="2746967"/>
          </a:xfrm>
          <a:prstGeom prst="rect">
            <a:avLst/>
          </a:prstGeom>
          <a:noFill/>
          <a:ln>
            <a:noFill/>
          </a:ln>
        </p:spPr>
      </p:pic>
      <p:sp>
        <p:nvSpPr>
          <p:cNvPr id="466" name="Google Shape;466;p36"/>
          <p:cNvSpPr/>
          <p:nvPr/>
        </p:nvSpPr>
        <p:spPr>
          <a:xfrm>
            <a:off x="7997799" y="3103543"/>
            <a:ext cx="650913" cy="650913"/>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7030A0"/>
              </a:solidFill>
              <a:latin typeface="Arial"/>
              <a:ea typeface="Arial"/>
              <a:cs typeface="Arial"/>
              <a:sym typeface="Arial"/>
            </a:endParaRPr>
          </a:p>
        </p:txBody>
      </p:sp>
      <p:sp>
        <p:nvSpPr>
          <p:cNvPr id="467" name="Google Shape;467;p36"/>
          <p:cNvSpPr/>
          <p:nvPr/>
        </p:nvSpPr>
        <p:spPr>
          <a:xfrm>
            <a:off x="8648712" y="1514415"/>
            <a:ext cx="180576" cy="180576"/>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68" name="Google Shape;468;p36"/>
          <p:cNvSpPr/>
          <p:nvPr/>
        </p:nvSpPr>
        <p:spPr>
          <a:xfrm>
            <a:off x="7425204" y="2034160"/>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69" name="Google Shape;469;p36"/>
          <p:cNvSpPr txBox="1"/>
          <p:nvPr/>
        </p:nvSpPr>
        <p:spPr>
          <a:xfrm>
            <a:off x="540000" y="3673404"/>
            <a:ext cx="4776600" cy="831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B3458"/>
              </a:buClr>
              <a:buSzPts val="1800"/>
              <a:buFont typeface="Arial"/>
              <a:buNone/>
            </a:pPr>
            <a:r>
              <a:rPr lang="en-US" sz="1800" b="1" i="0" u="none" strike="noStrike" cap="none">
                <a:solidFill>
                  <a:schemeClr val="lt1"/>
                </a:solidFill>
                <a:latin typeface="Arial"/>
                <a:ea typeface="Arial"/>
                <a:cs typeface="Arial"/>
                <a:sym typeface="Arial"/>
              </a:rPr>
              <a:t>Bringing Opportunity to Communities, Organizations, and Regions Around the World</a:t>
            </a:r>
            <a:endParaRPr sz="1400" b="0" i="0" u="none" strike="noStrike" cap="none">
              <a:solidFill>
                <a:srgbClr val="000000"/>
              </a:solidFill>
              <a:latin typeface="Arial"/>
              <a:ea typeface="Arial"/>
              <a:cs typeface="Arial"/>
              <a:sym typeface="Arial"/>
            </a:endParaRPr>
          </a:p>
        </p:txBody>
      </p:sp>
      <p:pic>
        <p:nvPicPr>
          <p:cNvPr id="470" name="Google Shape;470;p36"/>
          <p:cNvPicPr preferRelativeResize="0"/>
          <p:nvPr/>
        </p:nvPicPr>
        <p:blipFill rotWithShape="1">
          <a:blip r:embed="rId4">
            <a:alphaModFix/>
          </a:blip>
          <a:srcRect/>
          <a:stretch/>
        </p:blipFill>
        <p:spPr>
          <a:xfrm>
            <a:off x="7138247" y="294969"/>
            <a:ext cx="800100" cy="8001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4"/>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Multilingualism, A Key To Digital Inclusion</a:t>
            </a:r>
            <a:endParaRPr sz="2800"/>
          </a:p>
        </p:txBody>
      </p:sp>
      <p:sp>
        <p:nvSpPr>
          <p:cNvPr id="123" name="Google Shape;123;p54"/>
          <p:cNvSpPr txBox="1">
            <a:spLocks noGrp="1"/>
          </p:cNvSpPr>
          <p:nvPr>
            <p:ph type="body" idx="1"/>
          </p:nvPr>
        </p:nvSpPr>
        <p:spPr>
          <a:xfrm>
            <a:off x="320674" y="1318686"/>
            <a:ext cx="8687401" cy="5106828"/>
          </a:xfrm>
          <a:prstGeom prst="rect">
            <a:avLst/>
          </a:prstGeom>
          <a:noFill/>
          <a:ln>
            <a:noFill/>
          </a:ln>
        </p:spPr>
        <p:txBody>
          <a:bodyPr spcFirstLastPara="1" wrap="square" lIns="91425" tIns="45700" rIns="91425" bIns="45700" anchor="t" anchorCtr="0">
            <a:noAutofit/>
          </a:bodyPr>
          <a:lstStyle/>
          <a:p>
            <a:pPr marL="457200" marR="0" lvl="0" indent="-336550" algn="l" rtl="0">
              <a:lnSpc>
                <a:spcPct val="100000"/>
              </a:lnSpc>
              <a:spcBef>
                <a:spcPts val="400"/>
              </a:spcBef>
              <a:spcAft>
                <a:spcPts val="0"/>
              </a:spcAft>
              <a:buClr>
                <a:schemeClr val="accent3"/>
              </a:buClr>
              <a:buSzPts val="1700"/>
              <a:buFont typeface="Merriweather Sans"/>
              <a:buChar char="*"/>
            </a:pPr>
            <a:r>
              <a:rPr lang="en-US" sz="1800" dirty="0"/>
              <a:t>A linguistically diverse Internet significantly contributes toward a knowledge-based society by bridging the digital divide</a:t>
            </a:r>
            <a:endParaRPr sz="1800" b="0" i="0" u="none" strike="noStrik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700"/>
              <a:buNone/>
            </a:pPr>
            <a:endParaRPr sz="1800" b="0" i="0" u="none" strike="noStrike" dirty="0">
              <a:solidFill>
                <a:srgbClr val="000000"/>
              </a:solidFill>
              <a:latin typeface="Arial"/>
              <a:ea typeface="Arial"/>
              <a:cs typeface="Arial"/>
              <a:sym typeface="Arial"/>
            </a:endParaRPr>
          </a:p>
          <a:p>
            <a:pPr marL="457200" lvl="0" indent="-336550" algn="l" rtl="0">
              <a:lnSpc>
                <a:spcPct val="100000"/>
              </a:lnSpc>
              <a:spcBef>
                <a:spcPts val="0"/>
              </a:spcBef>
              <a:spcAft>
                <a:spcPts val="0"/>
              </a:spcAft>
              <a:buSzPts val="1700"/>
              <a:buChar char="*"/>
            </a:pPr>
            <a:r>
              <a:rPr lang="en-US" sz="1800" dirty="0"/>
              <a:t>A key principle in </a:t>
            </a:r>
            <a:r>
              <a:rPr lang="en-US" sz="1800" dirty="0">
                <a:sym typeface="Open Sans"/>
                <a:hlinkClick r:id="rId3"/>
              </a:rPr>
              <a:t>WSIS Geneva Declaration</a:t>
            </a:r>
            <a:r>
              <a:rPr lang="en-US" sz="1800" dirty="0">
                <a:sym typeface="Open Sans"/>
              </a:rPr>
              <a:t> </a:t>
            </a:r>
            <a:r>
              <a:rPr lang="en-US" sz="1800" dirty="0"/>
              <a:t>in 2003, leading to a commitment “towards multilingualization of the Internet” in the </a:t>
            </a:r>
            <a:r>
              <a:rPr lang="en-US" sz="1800" dirty="0">
                <a:sym typeface="Open Sans"/>
                <a:hlinkClick r:id="rId4"/>
              </a:rPr>
              <a:t>WSIS Tunis Agenda</a:t>
            </a:r>
            <a:r>
              <a:rPr lang="en-US" sz="1800" dirty="0">
                <a:sym typeface="Open Sans"/>
              </a:rPr>
              <a:t> </a:t>
            </a:r>
            <a:r>
              <a:rPr lang="en-US" sz="1800" dirty="0"/>
              <a:t>in 2005. </a:t>
            </a:r>
            <a:endParaRPr dirty="0"/>
          </a:p>
          <a:p>
            <a:pPr marL="914400" lvl="1" indent="-325755" algn="l" rtl="0">
              <a:lnSpc>
                <a:spcPct val="100000"/>
              </a:lnSpc>
              <a:spcBef>
                <a:spcPts val="0"/>
              </a:spcBef>
              <a:spcAft>
                <a:spcPts val="0"/>
              </a:spcAft>
              <a:buSzPts val="1530"/>
              <a:buChar char="*"/>
            </a:pPr>
            <a:r>
              <a:rPr lang="en-US" dirty="0"/>
              <a:t>Advance the introduction of multilingualism in domain names, and e-mail addresses, by implementing </a:t>
            </a:r>
            <a:r>
              <a:rPr lang="en-US" dirty="0" err="1"/>
              <a:t>programmes</a:t>
            </a:r>
            <a:r>
              <a:rPr lang="en-US" dirty="0"/>
              <a:t> and strengthening cooperation for their global deployment.</a:t>
            </a:r>
            <a:endParaRPr dirty="0"/>
          </a:p>
          <a:p>
            <a:pPr marL="457200" lvl="0" indent="-228600" algn="l" rtl="0">
              <a:lnSpc>
                <a:spcPct val="100000"/>
              </a:lnSpc>
              <a:spcBef>
                <a:spcPts val="0"/>
              </a:spcBef>
              <a:spcAft>
                <a:spcPts val="0"/>
              </a:spcAft>
              <a:buSzPts val="1700"/>
              <a:buNone/>
            </a:pPr>
            <a:endParaRPr dirty="0"/>
          </a:p>
          <a:p>
            <a:pPr marL="457200" lvl="0" indent="-336550" algn="l" rtl="0">
              <a:lnSpc>
                <a:spcPct val="100000"/>
              </a:lnSpc>
              <a:spcBef>
                <a:spcPts val="0"/>
              </a:spcBef>
              <a:spcAft>
                <a:spcPts val="0"/>
              </a:spcAft>
              <a:buSzPts val="1700"/>
              <a:buChar char="*"/>
            </a:pPr>
            <a:r>
              <a:rPr lang="en-US" sz="1800" dirty="0"/>
              <a:t>UNESCO, in its recommendations on </a:t>
            </a:r>
            <a:r>
              <a:rPr lang="en-US" sz="1800" dirty="0">
                <a:sym typeface="Open Sans"/>
                <a:hlinkClick r:id="rId5"/>
              </a:rPr>
              <a:t>multilingualism and universal access to cyberspace</a:t>
            </a:r>
            <a:r>
              <a:rPr lang="en-US" sz="1800" dirty="0">
                <a:sym typeface="Open Sans"/>
              </a:rPr>
              <a:t> </a:t>
            </a:r>
            <a:r>
              <a:rPr lang="en-US" sz="1800" dirty="0"/>
              <a:t>2003 asked to alleviate language barriers on the Internet by access to content, capacity-building, national policies, and collaborative research and development on, and local adaptation of technology with extensive multilingual capabilities.  </a:t>
            </a:r>
          </a:p>
          <a:p>
            <a:pPr marL="457200" lvl="0" indent="-336550" algn="l" rtl="0">
              <a:lnSpc>
                <a:spcPct val="100000"/>
              </a:lnSpc>
              <a:spcBef>
                <a:spcPts val="0"/>
              </a:spcBef>
              <a:spcAft>
                <a:spcPts val="0"/>
              </a:spcAft>
              <a:buSzPts val="1700"/>
              <a:buChar char="*"/>
            </a:pPr>
            <a:endParaRPr lang="en-US" sz="1800" dirty="0"/>
          </a:p>
          <a:p>
            <a:pPr marL="457200" lvl="0" indent="-336550" algn="l" rtl="0">
              <a:lnSpc>
                <a:spcPct val="100000"/>
              </a:lnSpc>
              <a:spcBef>
                <a:spcPts val="0"/>
              </a:spcBef>
              <a:spcAft>
                <a:spcPts val="0"/>
              </a:spcAft>
              <a:buSzPts val="1700"/>
              <a:buChar char="*"/>
            </a:pPr>
            <a:r>
              <a:rPr lang="en-US" sz="1800" dirty="0"/>
              <a:t>More recently, </a:t>
            </a:r>
            <a:r>
              <a:rPr lang="en-US" sz="1800" dirty="0">
                <a:hlinkClick r:id="rId6"/>
              </a:rPr>
              <a:t>Global Digital Compact</a:t>
            </a:r>
            <a:r>
              <a:rPr lang="en-US" sz="1800" dirty="0"/>
              <a:t> asks to make digital technologies more accessible and affordable to everyone, including in diverse languages and formats/</a:t>
            </a:r>
            <a:endParaRPr dirty="0"/>
          </a:p>
          <a:p>
            <a:pPr marL="457200" lvl="0" indent="-228600" algn="l" rtl="0">
              <a:lnSpc>
                <a:spcPct val="100000"/>
              </a:lnSpc>
              <a:spcBef>
                <a:spcPts val="0"/>
              </a:spcBef>
              <a:spcAft>
                <a:spcPts val="0"/>
              </a:spcAft>
              <a:buSzPts val="1700"/>
              <a:buNone/>
            </a:pPr>
            <a:endParaRPr sz="1800" dirty="0">
              <a:latin typeface="Open Sans"/>
              <a:ea typeface="Open Sans"/>
              <a:cs typeface="Open Sans"/>
              <a:sym typeface="Open Sans"/>
            </a:endParaRPr>
          </a:p>
          <a:p>
            <a:pPr marL="91440" lvl="0" indent="0" algn="l" rtl="0">
              <a:lnSpc>
                <a:spcPct val="100000"/>
              </a:lnSpc>
              <a:spcBef>
                <a:spcPts val="0"/>
              </a:spcBef>
              <a:spcAft>
                <a:spcPts val="0"/>
              </a:spcAft>
              <a:buClr>
                <a:schemeClr val="accent3"/>
              </a:buClr>
              <a:buSzPts val="1530"/>
              <a:buNone/>
            </a:pPr>
            <a:endParaRPr sz="1800" dirty="0"/>
          </a:p>
          <a:p>
            <a:pPr marL="91440" lvl="0" indent="0" algn="l" rtl="0">
              <a:lnSpc>
                <a:spcPct val="100000"/>
              </a:lnSpc>
              <a:spcBef>
                <a:spcPts val="1200"/>
              </a:spcBef>
              <a:spcAft>
                <a:spcPts val="0"/>
              </a:spcAft>
              <a:buSzPts val="1700"/>
              <a:buNone/>
            </a:pP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65"/>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en-US"/>
              <a:t>01</a:t>
            </a:r>
            <a:endParaRPr/>
          </a:p>
        </p:txBody>
      </p:sp>
      <p:sp>
        <p:nvSpPr>
          <p:cNvPr id="476" name="Google Shape;476;p65"/>
          <p:cNvSpPr txBox="1">
            <a:spLocks noGrp="1"/>
          </p:cNvSpPr>
          <p:nvPr>
            <p:ph type="title"/>
          </p:nvPr>
        </p:nvSpPr>
        <p:spPr>
          <a:xfrm>
            <a:off x="432000" y="2785561"/>
            <a:ext cx="5825744" cy="1661993"/>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en-US"/>
              <a:t>Overview of the </a:t>
            </a:r>
            <a:br>
              <a:rPr lang="en-US"/>
            </a:br>
            <a:r>
              <a:rPr lang="en-US"/>
              <a:t>New gTLD Program: </a:t>
            </a:r>
            <a:br>
              <a:rPr lang="en-US"/>
            </a:br>
            <a:r>
              <a:rPr lang="en-US"/>
              <a:t>Next Round</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cxnSp>
        <p:nvCxnSpPr>
          <p:cNvPr id="482" name="Google Shape;482;p4"/>
          <p:cNvCxnSpPr/>
          <p:nvPr/>
        </p:nvCxnSpPr>
        <p:spPr>
          <a:xfrm>
            <a:off x="4599000" y="5416973"/>
            <a:ext cx="0" cy="1441027"/>
          </a:xfrm>
          <a:prstGeom prst="straightConnector1">
            <a:avLst/>
          </a:prstGeom>
          <a:noFill/>
          <a:ln w="31750" cap="flat" cmpd="sng">
            <a:solidFill>
              <a:srgbClr val="002A49"/>
            </a:solidFill>
            <a:prstDash val="solid"/>
            <a:round/>
            <a:headEnd type="none" w="sm" len="sm"/>
            <a:tailEnd type="none" w="sm" len="sm"/>
          </a:ln>
        </p:spPr>
      </p:cxnSp>
      <p:sp>
        <p:nvSpPr>
          <p:cNvPr id="483" name="Google Shape;483;p4"/>
          <p:cNvSpPr txBox="1">
            <a:spLocks noGrp="1"/>
          </p:cNvSpPr>
          <p:nvPr>
            <p:ph type="title"/>
          </p:nvPr>
        </p:nvSpPr>
        <p:spPr>
          <a:xfrm>
            <a:off x="432000" y="900001"/>
            <a:ext cx="4167000" cy="57577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The New gTLD Program</a:t>
            </a:r>
            <a:endParaRPr/>
          </a:p>
        </p:txBody>
      </p:sp>
      <p:sp>
        <p:nvSpPr>
          <p:cNvPr id="484" name="Google Shape;484;p4"/>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4"/>
          <p:cNvSpPr txBox="1"/>
          <p:nvPr/>
        </p:nvSpPr>
        <p:spPr>
          <a:xfrm>
            <a:off x="404814" y="1689187"/>
            <a:ext cx="3984297" cy="15388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B3458"/>
                </a:solidFill>
                <a:latin typeface="Arial"/>
                <a:ea typeface="Arial"/>
                <a:cs typeface="Arial"/>
                <a:sym typeface="Arial"/>
              </a:rPr>
              <a:t>The </a:t>
            </a:r>
            <a:r>
              <a:rPr lang="en-US" sz="2000" b="1" i="0" u="none" strike="noStrike" cap="none">
                <a:solidFill>
                  <a:srgbClr val="F1633E"/>
                </a:solidFill>
                <a:latin typeface="Arial"/>
                <a:ea typeface="Arial"/>
                <a:cs typeface="Arial"/>
                <a:sym typeface="Arial"/>
              </a:rPr>
              <a:t>New Generic Top-Level Domains (gTLD) Program </a:t>
            </a:r>
            <a:r>
              <a:rPr lang="en-US" sz="2000" b="0" i="0" u="none" strike="noStrike" cap="none">
                <a:solidFill>
                  <a:srgbClr val="0B3458"/>
                </a:solidFill>
                <a:latin typeface="Arial"/>
                <a:ea typeface="Arial"/>
                <a:cs typeface="Arial"/>
                <a:sym typeface="Arial"/>
              </a:rPr>
              <a:t>is a community-driven initiative to enable the continued expansion of the Domain Name System.</a:t>
            </a:r>
            <a:endParaRPr sz="1400" b="0" i="0" u="none" strike="noStrike" cap="none">
              <a:solidFill>
                <a:srgbClr val="000000"/>
              </a:solidFill>
              <a:latin typeface="Arial"/>
              <a:ea typeface="Arial"/>
              <a:cs typeface="Arial"/>
              <a:sym typeface="Arial"/>
            </a:endParaRPr>
          </a:p>
        </p:txBody>
      </p:sp>
      <p:sp>
        <p:nvSpPr>
          <p:cNvPr id="486" name="Google Shape;486;p4"/>
          <p:cNvSpPr txBox="1"/>
          <p:nvPr/>
        </p:nvSpPr>
        <p:spPr>
          <a:xfrm>
            <a:off x="4840941" y="1689187"/>
            <a:ext cx="3898200" cy="1539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B3458"/>
                </a:solidFill>
                <a:latin typeface="Arial"/>
                <a:ea typeface="Arial"/>
                <a:cs typeface="Arial"/>
                <a:sym typeface="Arial"/>
              </a:rPr>
              <a:t>Beginning in 2026, businesses, communities, governments, and other organizations can apply for new gTLDs tailored to fit their needs.</a:t>
            </a:r>
            <a:endParaRPr sz="1400" b="0" i="0" u="none" strike="noStrike" cap="none">
              <a:solidFill>
                <a:srgbClr val="000000"/>
              </a:solidFill>
              <a:latin typeface="Arial"/>
              <a:ea typeface="Arial"/>
              <a:cs typeface="Arial"/>
              <a:sym typeface="Arial"/>
            </a:endParaRPr>
          </a:p>
        </p:txBody>
      </p:sp>
      <p:pic>
        <p:nvPicPr>
          <p:cNvPr id="487" name="Google Shape;487;p4"/>
          <p:cNvPicPr preferRelativeResize="0"/>
          <p:nvPr/>
        </p:nvPicPr>
        <p:blipFill rotWithShape="1">
          <a:blip r:embed="rId3">
            <a:alphaModFix/>
          </a:blip>
          <a:srcRect t="1" b="78038"/>
          <a:stretch/>
        </p:blipFill>
        <p:spPr>
          <a:xfrm>
            <a:off x="1266940" y="5410145"/>
            <a:ext cx="6610120" cy="1447855"/>
          </a:xfrm>
          <a:prstGeom prst="rect">
            <a:avLst/>
          </a:prstGeom>
          <a:noFill/>
          <a:ln>
            <a:noFill/>
          </a:ln>
        </p:spPr>
      </p:pic>
      <p:grpSp>
        <p:nvGrpSpPr>
          <p:cNvPr id="488" name="Google Shape;488;p4"/>
          <p:cNvGrpSpPr/>
          <p:nvPr/>
        </p:nvGrpSpPr>
        <p:grpSpPr>
          <a:xfrm>
            <a:off x="3160757" y="4380910"/>
            <a:ext cx="2876486" cy="1742080"/>
            <a:chOff x="2907167" y="3879633"/>
            <a:chExt cx="1236082" cy="748604"/>
          </a:xfrm>
        </p:grpSpPr>
        <p:sp>
          <p:nvSpPr>
            <p:cNvPr id="489" name="Google Shape;489;p4"/>
            <p:cNvSpPr/>
            <p:nvPr/>
          </p:nvSpPr>
          <p:spPr>
            <a:xfrm>
              <a:off x="2997232" y="3879633"/>
              <a:ext cx="1060227" cy="724614"/>
            </a:xfrm>
            <a:custGeom>
              <a:avLst/>
              <a:gdLst/>
              <a:ahLst/>
              <a:cxnLst/>
              <a:rect l="l" t="t" r="r" b="b"/>
              <a:pathLst>
                <a:path w="1060227" h="724614" extrusionOk="0">
                  <a:moveTo>
                    <a:pt x="1060228" y="703004"/>
                  </a:moveTo>
                  <a:cubicBezTo>
                    <a:pt x="1060228" y="714936"/>
                    <a:pt x="1050565" y="724615"/>
                    <a:pt x="1038654" y="724615"/>
                  </a:cubicBezTo>
                  <a:lnTo>
                    <a:pt x="21574" y="724615"/>
                  </a:lnTo>
                  <a:cubicBezTo>
                    <a:pt x="9662" y="724615"/>
                    <a:pt x="0" y="714936"/>
                    <a:pt x="0" y="703004"/>
                  </a:cubicBezTo>
                  <a:lnTo>
                    <a:pt x="0" y="21643"/>
                  </a:lnTo>
                  <a:cubicBezTo>
                    <a:pt x="0" y="9679"/>
                    <a:pt x="9662" y="0"/>
                    <a:pt x="21574" y="0"/>
                  </a:cubicBezTo>
                  <a:lnTo>
                    <a:pt x="1038622" y="0"/>
                  </a:lnTo>
                  <a:cubicBezTo>
                    <a:pt x="1050534" y="0"/>
                    <a:pt x="1060196" y="9679"/>
                    <a:pt x="1060196" y="21643"/>
                  </a:cubicBezTo>
                  <a:lnTo>
                    <a:pt x="1060196" y="703004"/>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p4"/>
            <p:cNvSpPr/>
            <p:nvPr/>
          </p:nvSpPr>
          <p:spPr>
            <a:xfrm>
              <a:off x="3024318" y="3910795"/>
              <a:ext cx="1006086" cy="662289"/>
            </a:xfrm>
            <a:custGeom>
              <a:avLst/>
              <a:gdLst/>
              <a:ahLst/>
              <a:cxnLst/>
              <a:rect l="l" t="t" r="r" b="b"/>
              <a:pathLst>
                <a:path w="1006086" h="662289" extrusionOk="0">
                  <a:moveTo>
                    <a:pt x="993193" y="0"/>
                  </a:moveTo>
                  <a:cubicBezTo>
                    <a:pt x="1000314" y="0"/>
                    <a:pt x="1006087" y="5783"/>
                    <a:pt x="1006087" y="12916"/>
                  </a:cubicBezTo>
                  <a:lnTo>
                    <a:pt x="1006087" y="649373"/>
                  </a:lnTo>
                  <a:cubicBezTo>
                    <a:pt x="1006087" y="656507"/>
                    <a:pt x="1000314" y="662289"/>
                    <a:pt x="993193" y="662289"/>
                  </a:cubicBezTo>
                  <a:lnTo>
                    <a:pt x="12894" y="662289"/>
                  </a:lnTo>
                  <a:cubicBezTo>
                    <a:pt x="5773" y="662289"/>
                    <a:pt x="0" y="656507"/>
                    <a:pt x="0" y="649373"/>
                  </a:cubicBezTo>
                  <a:lnTo>
                    <a:pt x="0" y="12916"/>
                  </a:lnTo>
                  <a:cubicBezTo>
                    <a:pt x="0" y="5783"/>
                    <a:pt x="5773" y="0"/>
                    <a:pt x="1289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p4"/>
            <p:cNvSpPr/>
            <p:nvPr/>
          </p:nvSpPr>
          <p:spPr>
            <a:xfrm>
              <a:off x="2907167" y="4602311"/>
              <a:ext cx="1236082" cy="25926"/>
            </a:xfrm>
            <a:custGeom>
              <a:avLst/>
              <a:gdLst/>
              <a:ahLst/>
              <a:cxnLst/>
              <a:rect l="l" t="t" r="r" b="b"/>
              <a:pathLst>
                <a:path w="1236082" h="25926" extrusionOk="0">
                  <a:moveTo>
                    <a:pt x="41691" y="25927"/>
                  </a:moveTo>
                  <a:lnTo>
                    <a:pt x="1194392" y="25927"/>
                  </a:lnTo>
                  <a:cubicBezTo>
                    <a:pt x="1217391" y="25927"/>
                    <a:pt x="1236082" y="14312"/>
                    <a:pt x="1236082" y="0"/>
                  </a:cubicBezTo>
                  <a:lnTo>
                    <a:pt x="0" y="0"/>
                  </a:lnTo>
                  <a:cubicBezTo>
                    <a:pt x="0" y="14312"/>
                    <a:pt x="18628" y="25927"/>
                    <a:pt x="41691" y="25927"/>
                  </a:cubicBezTo>
                  <a:close/>
                </a:path>
              </a:pathLst>
            </a:custGeom>
            <a:solidFill>
              <a:srgbClr val="FA5B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92" name="Google Shape;492;p4"/>
          <p:cNvSpPr txBox="1"/>
          <p:nvPr/>
        </p:nvSpPr>
        <p:spPr>
          <a:xfrm>
            <a:off x="3502300" y="4787275"/>
            <a:ext cx="222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The number of gTLDs has grown to over 1,200.</a:t>
            </a:r>
            <a:endParaRPr sz="1400" b="0" i="0" u="none" strike="noStrike" cap="none">
              <a:solidFill>
                <a:srgbClr val="000000"/>
              </a:solidFill>
              <a:latin typeface="Arial"/>
              <a:ea typeface="Arial"/>
              <a:cs typeface="Arial"/>
              <a:sym typeface="Arial"/>
            </a:endParaRPr>
          </a:p>
        </p:txBody>
      </p:sp>
      <p:cxnSp>
        <p:nvCxnSpPr>
          <p:cNvPr id="493" name="Google Shape;493;p4"/>
          <p:cNvCxnSpPr/>
          <p:nvPr/>
        </p:nvCxnSpPr>
        <p:spPr>
          <a:xfrm>
            <a:off x="4572000" y="1689187"/>
            <a:ext cx="0" cy="1584000"/>
          </a:xfrm>
          <a:prstGeom prst="straightConnector1">
            <a:avLst/>
          </a:prstGeom>
          <a:noFill/>
          <a:ln w="15875" cap="flat" cmpd="sng">
            <a:solidFill>
              <a:srgbClr val="F1633E"/>
            </a:solidFill>
            <a:prstDash val="solid"/>
            <a:round/>
            <a:headEnd type="none" w="sm" len="sm"/>
            <a:tailEnd type="none" w="sm" len="sm"/>
          </a:ln>
        </p:spPr>
      </p:cxnSp>
      <p:sp>
        <p:nvSpPr>
          <p:cNvPr id="494" name="Google Shape;494;p4"/>
          <p:cNvSpPr/>
          <p:nvPr/>
        </p:nvSpPr>
        <p:spPr>
          <a:xfrm>
            <a:off x="1427477" y="4469015"/>
            <a:ext cx="781800" cy="7818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a:solidFill>
                  <a:srgbClr val="0B3458"/>
                </a:solidFill>
                <a:latin typeface="Arial"/>
                <a:ea typeface="Arial"/>
                <a:cs typeface="Arial"/>
                <a:sym typeface="Arial"/>
              </a:rPr>
              <a:t>.baby</a:t>
            </a:r>
            <a:endParaRPr sz="1400" b="0" i="0" u="none" strike="noStrike" cap="none">
              <a:solidFill>
                <a:srgbClr val="000000"/>
              </a:solidFill>
              <a:latin typeface="Arial"/>
              <a:ea typeface="Arial"/>
              <a:cs typeface="Arial"/>
              <a:sym typeface="Arial"/>
            </a:endParaRPr>
          </a:p>
        </p:txBody>
      </p:sp>
      <p:sp>
        <p:nvSpPr>
          <p:cNvPr id="495" name="Google Shape;495;p4"/>
          <p:cNvSpPr/>
          <p:nvPr/>
        </p:nvSpPr>
        <p:spPr>
          <a:xfrm>
            <a:off x="1559571" y="5496392"/>
            <a:ext cx="1246200" cy="1246200"/>
          </a:xfrm>
          <a:prstGeom prst="ellipse">
            <a:avLst/>
          </a:prstGeom>
          <a:solidFill>
            <a:srgbClr val="114E8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Helvetica Neue"/>
                <a:ea typeface="Helvetica Neue"/>
                <a:cs typeface="Helvetica Neue"/>
                <a:sym typeface="Helvetica Neue"/>
              </a:rPr>
              <a:t>.みんな</a:t>
            </a:r>
            <a:endParaRPr sz="2000" b="1" i="0" u="none" strike="noStrike" cap="none">
              <a:solidFill>
                <a:schemeClr val="lt1"/>
              </a:solidFill>
              <a:latin typeface="Helvetica Neue"/>
              <a:ea typeface="Helvetica Neue"/>
              <a:cs typeface="Helvetica Neue"/>
              <a:sym typeface="Helvetica Neue"/>
            </a:endParaRPr>
          </a:p>
        </p:txBody>
      </p:sp>
      <p:sp>
        <p:nvSpPr>
          <p:cNvPr id="496" name="Google Shape;496;p4"/>
          <p:cNvSpPr/>
          <p:nvPr/>
        </p:nvSpPr>
        <p:spPr>
          <a:xfrm>
            <a:off x="351763" y="3629561"/>
            <a:ext cx="1075702" cy="1075702"/>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.futbol</a:t>
            </a:r>
            <a:endParaRPr sz="1400" b="0" i="0" u="none" strike="noStrike" cap="none">
              <a:solidFill>
                <a:srgbClr val="000000"/>
              </a:solidFill>
              <a:latin typeface="Arial"/>
              <a:ea typeface="Arial"/>
              <a:cs typeface="Arial"/>
              <a:sym typeface="Arial"/>
            </a:endParaRPr>
          </a:p>
        </p:txBody>
      </p:sp>
      <p:sp>
        <p:nvSpPr>
          <p:cNvPr id="497" name="Google Shape;497;p4"/>
          <p:cNvSpPr/>
          <p:nvPr/>
        </p:nvSpPr>
        <p:spPr>
          <a:xfrm>
            <a:off x="5491002" y="3737150"/>
            <a:ext cx="971880" cy="971880"/>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.paris</a:t>
            </a:r>
            <a:endParaRPr sz="1400" b="0" i="0" u="none" strike="noStrike" cap="none">
              <a:solidFill>
                <a:srgbClr val="000000"/>
              </a:solidFill>
              <a:latin typeface="Arial"/>
              <a:ea typeface="Arial"/>
              <a:cs typeface="Arial"/>
              <a:sym typeface="Arial"/>
            </a:endParaRPr>
          </a:p>
        </p:txBody>
      </p:sp>
      <p:sp>
        <p:nvSpPr>
          <p:cNvPr id="498" name="Google Shape;498;p4"/>
          <p:cNvSpPr/>
          <p:nvPr/>
        </p:nvSpPr>
        <p:spPr>
          <a:xfrm>
            <a:off x="2696134" y="4640830"/>
            <a:ext cx="806158" cy="806158"/>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a:solidFill>
                  <a:srgbClr val="0B3458"/>
                </a:solidFill>
                <a:latin typeface="Arial"/>
                <a:ea typeface="Arial"/>
                <a:cs typeface="Arial"/>
                <a:sym typeface="Arial"/>
              </a:rPr>
              <a:t>.公益</a:t>
            </a:r>
            <a:endParaRPr sz="1400" b="0" i="0" u="none" strike="noStrike" cap="none">
              <a:solidFill>
                <a:srgbClr val="000000"/>
              </a:solidFill>
              <a:latin typeface="Arial"/>
              <a:ea typeface="Arial"/>
              <a:cs typeface="Arial"/>
              <a:sym typeface="Arial"/>
            </a:endParaRPr>
          </a:p>
        </p:txBody>
      </p:sp>
      <p:sp>
        <p:nvSpPr>
          <p:cNvPr id="499" name="Google Shape;499;p4"/>
          <p:cNvSpPr/>
          <p:nvPr/>
        </p:nvSpPr>
        <p:spPr>
          <a:xfrm>
            <a:off x="3672802" y="3512023"/>
            <a:ext cx="1072525" cy="1072525"/>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.dance</a:t>
            </a:r>
            <a:endParaRPr sz="1400" b="0" i="0" u="none" strike="noStrike" cap="none">
              <a:solidFill>
                <a:srgbClr val="000000"/>
              </a:solidFill>
              <a:latin typeface="Arial"/>
              <a:ea typeface="Arial"/>
              <a:cs typeface="Arial"/>
              <a:sym typeface="Arial"/>
            </a:endParaRPr>
          </a:p>
        </p:txBody>
      </p:sp>
      <p:sp>
        <p:nvSpPr>
          <p:cNvPr id="500" name="Google Shape;500;p4"/>
          <p:cNvSpPr/>
          <p:nvPr/>
        </p:nvSpPr>
        <p:spPr>
          <a:xfrm>
            <a:off x="7788575" y="3548925"/>
            <a:ext cx="1072500" cy="1072500"/>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.charity</a:t>
            </a:r>
            <a:endParaRPr sz="1400" b="0" i="0" u="none" strike="noStrike" cap="none">
              <a:solidFill>
                <a:srgbClr val="000000"/>
              </a:solidFill>
              <a:latin typeface="Arial"/>
              <a:ea typeface="Arial"/>
              <a:cs typeface="Arial"/>
              <a:sym typeface="Arial"/>
            </a:endParaRPr>
          </a:p>
        </p:txBody>
      </p:sp>
      <p:sp>
        <p:nvSpPr>
          <p:cNvPr id="501" name="Google Shape;501;p4"/>
          <p:cNvSpPr/>
          <p:nvPr/>
        </p:nvSpPr>
        <p:spPr>
          <a:xfrm>
            <a:off x="373701" y="5123764"/>
            <a:ext cx="933900" cy="9339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a:solidFill>
                  <a:srgbClr val="0B3458"/>
                </a:solidFill>
                <a:latin typeface="Arial"/>
                <a:ea typeface="Arial"/>
                <a:cs typeface="Arial"/>
                <a:sym typeface="Arial"/>
              </a:rPr>
              <a:t>.fast</a:t>
            </a:r>
            <a:endParaRPr sz="1400" b="0" i="0" u="none" strike="noStrike" cap="none">
              <a:solidFill>
                <a:srgbClr val="000000"/>
              </a:solidFill>
              <a:latin typeface="Arial"/>
              <a:ea typeface="Arial"/>
              <a:cs typeface="Arial"/>
              <a:sym typeface="Arial"/>
            </a:endParaRPr>
          </a:p>
        </p:txBody>
      </p:sp>
      <p:sp>
        <p:nvSpPr>
          <p:cNvPr id="502" name="Google Shape;502;p4"/>
          <p:cNvSpPr/>
          <p:nvPr/>
        </p:nvSpPr>
        <p:spPr>
          <a:xfrm>
            <a:off x="6253800" y="5213725"/>
            <a:ext cx="1072500" cy="10725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.alibaba</a:t>
            </a:r>
            <a:endParaRPr sz="1400" b="0" i="0" u="none" strike="noStrike" cap="none">
              <a:solidFill>
                <a:srgbClr val="000000"/>
              </a:solidFill>
              <a:latin typeface="Arial"/>
              <a:ea typeface="Arial"/>
              <a:cs typeface="Arial"/>
              <a:sym typeface="Arial"/>
            </a:endParaRPr>
          </a:p>
        </p:txBody>
      </p:sp>
      <p:sp>
        <p:nvSpPr>
          <p:cNvPr id="503" name="Google Shape;503;p4"/>
          <p:cNvSpPr/>
          <p:nvPr/>
        </p:nvSpPr>
        <p:spPr>
          <a:xfrm>
            <a:off x="3672800" y="6132975"/>
            <a:ext cx="745800" cy="7458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700" b="1" i="0" u="none" strike="noStrike" cap="none">
                <a:solidFill>
                  <a:srgbClr val="0B3458"/>
                </a:solidFill>
                <a:latin typeface="Arial"/>
                <a:ea typeface="Arial"/>
                <a:cs typeface="Arial"/>
                <a:sym typeface="Arial"/>
              </a:rPr>
              <a:t>.com</a:t>
            </a:r>
            <a:endParaRPr sz="1700" b="0" i="0" u="none" strike="noStrike" cap="none">
              <a:solidFill>
                <a:srgbClr val="000000"/>
              </a:solidFill>
              <a:latin typeface="Arial"/>
              <a:ea typeface="Arial"/>
              <a:cs typeface="Arial"/>
              <a:sym typeface="Arial"/>
            </a:endParaRPr>
          </a:p>
        </p:txBody>
      </p:sp>
      <p:sp>
        <p:nvSpPr>
          <p:cNvPr id="504" name="Google Shape;504;p4"/>
          <p:cNvSpPr/>
          <p:nvPr/>
        </p:nvSpPr>
        <p:spPr>
          <a:xfrm>
            <a:off x="6781581" y="4365527"/>
            <a:ext cx="781800" cy="7818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a:solidFill>
                  <a:srgbClr val="0B3458"/>
                </a:solidFill>
                <a:latin typeface="Arial"/>
                <a:ea typeface="Arial"/>
                <a:cs typeface="Arial"/>
                <a:sym typeface="Arial"/>
              </a:rPr>
              <a:t>.host</a:t>
            </a:r>
            <a:endParaRPr sz="1400" b="0" i="0" u="none" strike="noStrike" cap="none">
              <a:solidFill>
                <a:srgbClr val="000000"/>
              </a:solidFill>
              <a:latin typeface="Arial"/>
              <a:ea typeface="Arial"/>
              <a:cs typeface="Arial"/>
              <a:sym typeface="Arial"/>
            </a:endParaRPr>
          </a:p>
        </p:txBody>
      </p:sp>
      <p:sp>
        <p:nvSpPr>
          <p:cNvPr id="505" name="Google Shape;505;p4"/>
          <p:cNvSpPr/>
          <p:nvPr/>
        </p:nvSpPr>
        <p:spPr>
          <a:xfrm>
            <a:off x="7668775" y="5175951"/>
            <a:ext cx="950700" cy="9507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a:solidFill>
                  <a:srgbClr val="0B3458"/>
                </a:solidFill>
                <a:latin typeface="Arial"/>
                <a:ea typeface="Arial"/>
                <a:cs typeface="Arial"/>
                <a:sym typeface="Arial"/>
              </a:rPr>
              <a:t>.chase</a:t>
            </a:r>
            <a:endParaRPr sz="1400" b="0" i="0" u="none" strike="noStrike" cap="none">
              <a:solidFill>
                <a:srgbClr val="000000"/>
              </a:solidFill>
              <a:latin typeface="Arial"/>
              <a:ea typeface="Arial"/>
              <a:cs typeface="Arial"/>
              <a:sym typeface="Arial"/>
            </a:endParaRPr>
          </a:p>
        </p:txBody>
      </p:sp>
      <p:sp>
        <p:nvSpPr>
          <p:cNvPr id="506" name="Google Shape;506;p4"/>
          <p:cNvSpPr/>
          <p:nvPr/>
        </p:nvSpPr>
        <p:spPr>
          <a:xfrm>
            <a:off x="2173140" y="3471825"/>
            <a:ext cx="1134998" cy="1134998"/>
          </a:xfrm>
          <a:prstGeom prst="ellipse">
            <a:avLst/>
          </a:prstGeom>
          <a:solidFill>
            <a:srgbClr val="7030A0"/>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.онлайн</a:t>
            </a:r>
            <a:endParaRPr sz="1400" b="0" i="0" u="none" strike="noStrike" cap="none">
              <a:solidFill>
                <a:schemeClr val="lt1"/>
              </a:solidFill>
              <a:latin typeface="Arial"/>
              <a:ea typeface="Arial"/>
              <a:cs typeface="Arial"/>
              <a:sym typeface="Arial"/>
            </a:endParaRPr>
          </a:p>
        </p:txBody>
      </p:sp>
      <p:sp>
        <p:nvSpPr>
          <p:cNvPr id="507" name="Google Shape;507;p4"/>
          <p:cNvSpPr/>
          <p:nvPr/>
        </p:nvSpPr>
        <p:spPr>
          <a:xfrm>
            <a:off x="4773586" y="6132675"/>
            <a:ext cx="745800" cy="746100"/>
          </a:xfrm>
          <a:prstGeom prst="ellipse">
            <a:avLst/>
          </a:prstGeom>
          <a:solidFill>
            <a:srgbClr val="7030A0"/>
          </a:solidFill>
          <a:ln>
            <a:noFill/>
          </a:ln>
        </p:spPr>
        <p:txBody>
          <a:bodyPr spcFirstLastPara="1" wrap="square" lIns="0" tIns="0" rIns="0" bIns="0" anchor="ctr" anchorCtr="0">
            <a:noAutofit/>
          </a:bodyPr>
          <a:lstStyle/>
          <a:p>
            <a:pPr marL="0" marR="0" lvl="0" indent="0" algn="ctr" rtl="0">
              <a:lnSpc>
                <a:spcPct val="104999"/>
              </a:lnSpc>
              <a:spcBef>
                <a:spcPts val="0"/>
              </a:spcBef>
              <a:spcAft>
                <a:spcPts val="0"/>
              </a:spcAft>
              <a:buClr>
                <a:srgbClr val="000000"/>
              </a:buClr>
              <a:buSzPts val="2000"/>
              <a:buFont typeface="Arial"/>
              <a:buNone/>
            </a:pPr>
            <a:r>
              <a:rPr lang="en-US" sz="1750" b="1" i="0" u="none" strike="noStrike" cap="none">
                <a:solidFill>
                  <a:schemeClr val="lt1"/>
                </a:solidFill>
                <a:latin typeface="Arial"/>
                <a:ea typeface="Arial"/>
                <a:cs typeface="Arial"/>
                <a:sym typeface="Arial"/>
              </a:rPr>
              <a:t>.org</a:t>
            </a:r>
            <a:endParaRPr sz="175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66"/>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en-US"/>
              <a:t>02</a:t>
            </a:r>
            <a:endParaRPr/>
          </a:p>
        </p:txBody>
      </p:sp>
      <p:sp>
        <p:nvSpPr>
          <p:cNvPr id="513" name="Google Shape;513;p66"/>
          <p:cNvSpPr txBox="1">
            <a:spLocks noGrp="1"/>
          </p:cNvSpPr>
          <p:nvPr>
            <p:ph type="title"/>
          </p:nvPr>
        </p:nvSpPr>
        <p:spPr>
          <a:xfrm>
            <a:off x="431800" y="2786075"/>
            <a:ext cx="4931400" cy="16623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en-US"/>
              <a:t>Harnessing the Power of the Internet with a gTLD</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8"/>
          <p:cNvSpPr txBox="1">
            <a:spLocks noGrp="1"/>
          </p:cNvSpPr>
          <p:nvPr>
            <p:ph type="title"/>
          </p:nvPr>
        </p:nvSpPr>
        <p:spPr>
          <a:xfrm>
            <a:off x="431800" y="900112"/>
            <a:ext cx="5456382" cy="51004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New Domain Names, New Uses</a:t>
            </a:r>
            <a:endParaRPr/>
          </a:p>
        </p:txBody>
      </p:sp>
      <p:sp>
        <p:nvSpPr>
          <p:cNvPr id="520" name="Google Shape;520;p8"/>
          <p:cNvSpPr/>
          <p:nvPr/>
        </p:nvSpPr>
        <p:spPr>
          <a:xfrm>
            <a:off x="2438712" y="4011509"/>
            <a:ext cx="1800000" cy="2087998"/>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Manage and secure your online presence.</a:t>
            </a:r>
            <a:endParaRPr sz="1400" b="0" i="0" u="none" strike="noStrike" cap="none">
              <a:solidFill>
                <a:srgbClr val="000000"/>
              </a:solidFill>
              <a:latin typeface="Arial"/>
              <a:ea typeface="Arial"/>
              <a:cs typeface="Arial"/>
              <a:sym typeface="Arial"/>
            </a:endParaRPr>
          </a:p>
        </p:txBody>
      </p:sp>
      <p:sp>
        <p:nvSpPr>
          <p:cNvPr id="521" name="Google Shape;521;p8"/>
          <p:cNvSpPr/>
          <p:nvPr/>
        </p:nvSpPr>
        <p:spPr>
          <a:xfrm>
            <a:off x="432000" y="1734669"/>
            <a:ext cx="1800000" cy="2088000"/>
          </a:xfrm>
          <a:prstGeom prst="rect">
            <a:avLst/>
          </a:prstGeom>
          <a:solidFill>
            <a:schemeClr val="lt1"/>
          </a:solidFill>
          <a:ln>
            <a:noFill/>
          </a:ln>
        </p:spPr>
        <p:txBody>
          <a:bodyPr spcFirstLastPara="1" wrap="square" lIns="288000" tIns="144000" rIns="216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Serve diverse</a:t>
            </a:r>
            <a:endParaRPr sz="1600" b="0" i="0" u="none" strike="noStrike" cap="none">
              <a:solidFill>
                <a:srgbClr val="0B3458"/>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cultural, geographic, </a:t>
            </a:r>
            <a:endParaRPr sz="1600" b="0" i="0" u="none" strike="noStrike" cap="none">
              <a:solidFill>
                <a:srgbClr val="0B3458"/>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language, and professional communities.</a:t>
            </a:r>
            <a:endParaRPr sz="1400" b="0" i="0" u="none" strike="noStrike" cap="none">
              <a:solidFill>
                <a:srgbClr val="000000"/>
              </a:solidFill>
              <a:latin typeface="Arial"/>
              <a:ea typeface="Arial"/>
              <a:cs typeface="Arial"/>
              <a:sym typeface="Arial"/>
            </a:endParaRPr>
          </a:p>
        </p:txBody>
      </p:sp>
      <p:sp>
        <p:nvSpPr>
          <p:cNvPr id="522" name="Google Shape;522;p8"/>
          <p:cNvSpPr/>
          <p:nvPr/>
        </p:nvSpPr>
        <p:spPr>
          <a:xfrm>
            <a:off x="431800" y="4011509"/>
            <a:ext cx="1800000" cy="2088000"/>
          </a:xfrm>
          <a:prstGeom prst="rect">
            <a:avLst/>
          </a:prstGeom>
          <a:solidFill>
            <a:schemeClr val="lt1"/>
          </a:solidFill>
          <a:ln>
            <a:noFill/>
          </a:ln>
        </p:spPr>
        <p:txBody>
          <a:bodyPr spcFirstLastPara="1" wrap="square" lIns="288000" tIns="144000" rIns="36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Build trust in and awareness of a brand.</a:t>
            </a:r>
            <a:endParaRPr sz="1400" b="0" i="0" u="none" strike="noStrike" cap="none">
              <a:solidFill>
                <a:srgbClr val="000000"/>
              </a:solidFill>
              <a:latin typeface="Arial"/>
              <a:ea typeface="Arial"/>
              <a:cs typeface="Arial"/>
              <a:sym typeface="Arial"/>
            </a:endParaRPr>
          </a:p>
        </p:txBody>
      </p:sp>
      <p:sp>
        <p:nvSpPr>
          <p:cNvPr id="523" name="Google Shape;523;p8"/>
          <p:cNvSpPr/>
          <p:nvPr/>
        </p:nvSpPr>
        <p:spPr>
          <a:xfrm>
            <a:off x="2438712" y="1734669"/>
            <a:ext cx="18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Provide communities and organizations opportunity to create their own space online.</a:t>
            </a:r>
            <a:endParaRPr sz="1400" b="0" i="0" u="none" strike="noStrike" cap="none">
              <a:solidFill>
                <a:srgbClr val="000000"/>
              </a:solidFill>
              <a:latin typeface="Arial"/>
              <a:ea typeface="Arial"/>
              <a:cs typeface="Arial"/>
              <a:sym typeface="Arial"/>
            </a:endParaRPr>
          </a:p>
        </p:txBody>
      </p:sp>
      <p:sp>
        <p:nvSpPr>
          <p:cNvPr id="524" name="Google Shape;524;p8"/>
          <p:cNvSpPr/>
          <p:nvPr/>
        </p:nvSpPr>
        <p:spPr>
          <a:xfrm>
            <a:off x="6525460" y="4618524"/>
            <a:ext cx="870559" cy="399361"/>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.网址</a:t>
            </a:r>
            <a:endParaRPr sz="1800" b="1" i="0" u="none" strike="noStrike" cap="none">
              <a:solidFill>
                <a:srgbClr val="0B3458"/>
              </a:solidFill>
              <a:latin typeface="Arial"/>
              <a:ea typeface="Arial"/>
              <a:cs typeface="Arial"/>
              <a:sym typeface="Arial"/>
            </a:endParaRPr>
          </a:p>
        </p:txBody>
      </p:sp>
      <p:sp>
        <p:nvSpPr>
          <p:cNvPr id="525" name="Google Shape;525;p8"/>
          <p:cNvSpPr/>
          <p:nvPr/>
        </p:nvSpPr>
        <p:spPr>
          <a:xfrm>
            <a:off x="7542302" y="4615946"/>
            <a:ext cx="8706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شبكة</a:t>
            </a:r>
            <a:r>
              <a:rPr lang="en-US" sz="1800" b="1" i="0" u="none" strike="noStrike" cap="none">
                <a:solidFill>
                  <a:srgbClr val="0B3458"/>
                </a:solidFill>
                <a:latin typeface="Arial"/>
                <a:ea typeface="Arial"/>
                <a:cs typeface="Arial"/>
                <a:sym typeface="Arial"/>
              </a:rPr>
              <a:t>.</a:t>
            </a:r>
            <a:endParaRPr sz="1800" b="1" i="0" u="none" strike="noStrike" cap="none">
              <a:solidFill>
                <a:srgbClr val="0B3458"/>
              </a:solidFill>
              <a:latin typeface="Arial"/>
              <a:ea typeface="Arial"/>
              <a:cs typeface="Arial"/>
              <a:sym typeface="Arial"/>
            </a:endParaRPr>
          </a:p>
        </p:txBody>
      </p:sp>
      <p:sp>
        <p:nvSpPr>
          <p:cNvPr id="526" name="Google Shape;526;p8"/>
          <p:cNvSpPr txBox="1"/>
          <p:nvPr/>
        </p:nvSpPr>
        <p:spPr>
          <a:xfrm>
            <a:off x="4238712" y="4702422"/>
            <a:ext cx="2140471"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Script-based:</a:t>
            </a:r>
            <a:endParaRPr sz="1400" b="0" i="0" u="none" strike="noStrike" cap="none">
              <a:solidFill>
                <a:srgbClr val="000000"/>
              </a:solidFill>
              <a:latin typeface="Arial"/>
              <a:ea typeface="Arial"/>
              <a:cs typeface="Arial"/>
              <a:sym typeface="Arial"/>
            </a:endParaRPr>
          </a:p>
        </p:txBody>
      </p:sp>
      <p:sp>
        <p:nvSpPr>
          <p:cNvPr id="527" name="Google Shape;527;p8"/>
          <p:cNvSpPr txBox="1"/>
          <p:nvPr/>
        </p:nvSpPr>
        <p:spPr>
          <a:xfrm>
            <a:off x="4238712" y="4133254"/>
            <a:ext cx="2140472"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Location-based:</a:t>
            </a:r>
            <a:endParaRPr sz="1400" b="0" i="0" u="none" strike="noStrike" cap="none">
              <a:solidFill>
                <a:srgbClr val="000000"/>
              </a:solidFill>
              <a:latin typeface="Arial"/>
              <a:ea typeface="Arial"/>
              <a:cs typeface="Arial"/>
              <a:sym typeface="Arial"/>
            </a:endParaRPr>
          </a:p>
        </p:txBody>
      </p:sp>
      <p:sp>
        <p:nvSpPr>
          <p:cNvPr id="528" name="Google Shape;528;p8"/>
          <p:cNvSpPr/>
          <p:nvPr/>
        </p:nvSpPr>
        <p:spPr>
          <a:xfrm>
            <a:off x="7713502" y="4052027"/>
            <a:ext cx="7206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.nyc</a:t>
            </a:r>
            <a:endParaRPr sz="1800" b="1" i="0" u="none" strike="noStrike" cap="none">
              <a:solidFill>
                <a:schemeClr val="lt1"/>
              </a:solidFill>
              <a:latin typeface="Arial"/>
              <a:ea typeface="Arial"/>
              <a:cs typeface="Arial"/>
              <a:sym typeface="Arial"/>
            </a:endParaRPr>
          </a:p>
        </p:txBody>
      </p:sp>
      <p:sp>
        <p:nvSpPr>
          <p:cNvPr id="529" name="Google Shape;529;p8"/>
          <p:cNvSpPr/>
          <p:nvPr/>
        </p:nvSpPr>
        <p:spPr>
          <a:xfrm>
            <a:off x="6525450" y="4052025"/>
            <a:ext cx="10713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.durban</a:t>
            </a:r>
            <a:endParaRPr sz="1800" b="1" i="0" u="none" strike="noStrike" cap="none">
              <a:solidFill>
                <a:schemeClr val="lt1"/>
              </a:solidFill>
              <a:latin typeface="Arial"/>
              <a:ea typeface="Arial"/>
              <a:cs typeface="Arial"/>
              <a:sym typeface="Arial"/>
            </a:endParaRPr>
          </a:p>
        </p:txBody>
      </p:sp>
      <p:sp>
        <p:nvSpPr>
          <p:cNvPr id="530" name="Google Shape;530;p8"/>
          <p:cNvSpPr txBox="1"/>
          <p:nvPr/>
        </p:nvSpPr>
        <p:spPr>
          <a:xfrm>
            <a:off x="4238713" y="5825758"/>
            <a:ext cx="2145107"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Online identity:</a:t>
            </a:r>
            <a:endParaRPr sz="1400" b="0" i="0" u="none" strike="noStrike" cap="none">
              <a:solidFill>
                <a:srgbClr val="000000"/>
              </a:solidFill>
              <a:latin typeface="Arial"/>
              <a:ea typeface="Arial"/>
              <a:cs typeface="Arial"/>
              <a:sym typeface="Arial"/>
            </a:endParaRPr>
          </a:p>
        </p:txBody>
      </p:sp>
      <p:sp>
        <p:nvSpPr>
          <p:cNvPr id="531" name="Google Shape;531;p8"/>
          <p:cNvSpPr/>
          <p:nvPr/>
        </p:nvSpPr>
        <p:spPr>
          <a:xfrm>
            <a:off x="6525460" y="5751518"/>
            <a:ext cx="870559"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.blog</a:t>
            </a:r>
            <a:endParaRPr sz="1800" b="1" i="0" u="none" strike="noStrike" cap="none">
              <a:solidFill>
                <a:schemeClr val="lt1"/>
              </a:solidFill>
              <a:latin typeface="Arial"/>
              <a:ea typeface="Arial"/>
              <a:cs typeface="Arial"/>
              <a:sym typeface="Arial"/>
            </a:endParaRPr>
          </a:p>
        </p:txBody>
      </p:sp>
      <p:sp>
        <p:nvSpPr>
          <p:cNvPr id="532" name="Google Shape;532;p8"/>
          <p:cNvSpPr txBox="1"/>
          <p:nvPr/>
        </p:nvSpPr>
        <p:spPr>
          <a:xfrm>
            <a:off x="4231632" y="3312725"/>
            <a:ext cx="2149993"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Creative tools:</a:t>
            </a:r>
            <a:endParaRPr sz="1400" b="0" i="0" u="none" strike="noStrike" cap="none">
              <a:solidFill>
                <a:srgbClr val="000000"/>
              </a:solidFill>
              <a:latin typeface="Arial"/>
              <a:ea typeface="Arial"/>
              <a:cs typeface="Arial"/>
              <a:sym typeface="Arial"/>
            </a:endParaRPr>
          </a:p>
        </p:txBody>
      </p:sp>
      <p:sp>
        <p:nvSpPr>
          <p:cNvPr id="533" name="Google Shape;533;p8"/>
          <p:cNvSpPr/>
          <p:nvPr/>
        </p:nvSpPr>
        <p:spPr>
          <a:xfrm>
            <a:off x="6525460" y="3001225"/>
            <a:ext cx="1649789"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playlist.new</a:t>
            </a:r>
            <a:endParaRPr sz="1800" b="1" i="0" u="none" strike="noStrike" cap="none">
              <a:solidFill>
                <a:schemeClr val="lt1"/>
              </a:solidFill>
              <a:latin typeface="Arial"/>
              <a:ea typeface="Arial"/>
              <a:cs typeface="Arial"/>
              <a:sym typeface="Arial"/>
            </a:endParaRPr>
          </a:p>
        </p:txBody>
      </p:sp>
      <p:sp>
        <p:nvSpPr>
          <p:cNvPr id="534" name="Google Shape;534;p8"/>
          <p:cNvSpPr/>
          <p:nvPr/>
        </p:nvSpPr>
        <p:spPr>
          <a:xfrm>
            <a:off x="6525460" y="3485530"/>
            <a:ext cx="1340292"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doc.new</a:t>
            </a:r>
            <a:endParaRPr sz="1800" b="1" i="0" u="none" strike="noStrike" cap="none">
              <a:solidFill>
                <a:schemeClr val="lt1"/>
              </a:solidFill>
              <a:latin typeface="Arial"/>
              <a:ea typeface="Arial"/>
              <a:cs typeface="Arial"/>
              <a:sym typeface="Arial"/>
            </a:endParaRPr>
          </a:p>
        </p:txBody>
      </p:sp>
      <p:sp>
        <p:nvSpPr>
          <p:cNvPr id="535" name="Google Shape;535;p8"/>
          <p:cNvSpPr txBox="1"/>
          <p:nvPr/>
        </p:nvSpPr>
        <p:spPr>
          <a:xfrm>
            <a:off x="4231633" y="5268742"/>
            <a:ext cx="2145107"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Brands:</a:t>
            </a:r>
            <a:endParaRPr sz="1400" b="0" i="0" u="none" strike="noStrike" cap="none">
              <a:solidFill>
                <a:srgbClr val="000000"/>
              </a:solidFill>
              <a:latin typeface="Arial"/>
              <a:ea typeface="Arial"/>
              <a:cs typeface="Arial"/>
              <a:sym typeface="Arial"/>
            </a:endParaRPr>
          </a:p>
        </p:txBody>
      </p:sp>
      <p:sp>
        <p:nvSpPr>
          <p:cNvPr id="536" name="Google Shape;536;p8"/>
          <p:cNvSpPr txBox="1"/>
          <p:nvPr/>
        </p:nvSpPr>
        <p:spPr>
          <a:xfrm>
            <a:off x="4238712" y="2262507"/>
            <a:ext cx="2142914"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Industry-specific:</a:t>
            </a:r>
            <a:endParaRPr sz="1400" b="0" i="0" u="none" strike="noStrike" cap="none">
              <a:solidFill>
                <a:srgbClr val="000000"/>
              </a:solidFill>
              <a:latin typeface="Arial"/>
              <a:ea typeface="Arial"/>
              <a:cs typeface="Arial"/>
              <a:sym typeface="Arial"/>
            </a:endParaRPr>
          </a:p>
        </p:txBody>
      </p:sp>
      <p:sp>
        <p:nvSpPr>
          <p:cNvPr id="537" name="Google Shape;537;p8"/>
          <p:cNvSpPr/>
          <p:nvPr/>
        </p:nvSpPr>
        <p:spPr>
          <a:xfrm>
            <a:off x="6525460" y="1950423"/>
            <a:ext cx="1860738" cy="399361"/>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.photography</a:t>
            </a:r>
            <a:endParaRPr sz="1400" b="0" i="0" u="none" strike="noStrike" cap="none">
              <a:solidFill>
                <a:schemeClr val="lt1"/>
              </a:solidFill>
              <a:latin typeface="Arial"/>
              <a:ea typeface="Arial"/>
              <a:cs typeface="Arial"/>
              <a:sym typeface="Arial"/>
            </a:endParaRPr>
          </a:p>
        </p:txBody>
      </p:sp>
      <p:sp>
        <p:nvSpPr>
          <p:cNvPr id="538" name="Google Shape;538;p8"/>
          <p:cNvSpPr/>
          <p:nvPr/>
        </p:nvSpPr>
        <p:spPr>
          <a:xfrm>
            <a:off x="6525451" y="2434725"/>
            <a:ext cx="1071300" cy="399300"/>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.rugby</a:t>
            </a:r>
            <a:endParaRPr sz="1400" b="0" i="0" u="none" strike="noStrike" cap="none">
              <a:solidFill>
                <a:schemeClr val="lt1"/>
              </a:solidFill>
              <a:latin typeface="Arial"/>
              <a:ea typeface="Arial"/>
              <a:cs typeface="Arial"/>
              <a:sym typeface="Arial"/>
            </a:endParaRPr>
          </a:p>
        </p:txBody>
      </p:sp>
      <p:sp>
        <p:nvSpPr>
          <p:cNvPr id="539" name="Google Shape;539;p8"/>
          <p:cNvSpPr/>
          <p:nvPr/>
        </p:nvSpPr>
        <p:spPr>
          <a:xfrm>
            <a:off x="7720214" y="2433179"/>
            <a:ext cx="905400" cy="399300"/>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.bank</a:t>
            </a:r>
            <a:endParaRPr sz="1800" b="1" i="0" u="none" strike="noStrike" cap="none">
              <a:solidFill>
                <a:schemeClr val="lt1"/>
              </a:solidFill>
              <a:latin typeface="Arial"/>
              <a:ea typeface="Arial"/>
              <a:cs typeface="Arial"/>
              <a:sym typeface="Arial"/>
            </a:endParaRPr>
          </a:p>
        </p:txBody>
      </p:sp>
      <p:sp>
        <p:nvSpPr>
          <p:cNvPr id="540" name="Google Shape;540;p8"/>
          <p:cNvSpPr/>
          <p:nvPr/>
        </p:nvSpPr>
        <p:spPr>
          <a:xfrm>
            <a:off x="7691262" y="5179855"/>
            <a:ext cx="964096" cy="399361"/>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.apple</a:t>
            </a:r>
            <a:endParaRPr sz="1800" b="1" i="0" u="none" strike="noStrike" cap="none">
              <a:solidFill>
                <a:schemeClr val="lt1"/>
              </a:solidFill>
              <a:latin typeface="Arial"/>
              <a:ea typeface="Arial"/>
              <a:cs typeface="Arial"/>
              <a:sym typeface="Arial"/>
            </a:endParaRPr>
          </a:p>
        </p:txBody>
      </p:sp>
      <p:sp>
        <p:nvSpPr>
          <p:cNvPr id="541" name="Google Shape;541;p8"/>
          <p:cNvSpPr/>
          <p:nvPr/>
        </p:nvSpPr>
        <p:spPr>
          <a:xfrm>
            <a:off x="6525460" y="5185021"/>
            <a:ext cx="1071393" cy="399361"/>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.google</a:t>
            </a:r>
            <a:endParaRPr sz="1800" b="1" i="0" u="none" strike="noStrike" cap="none">
              <a:solidFill>
                <a:schemeClr val="lt1"/>
              </a:solidFill>
              <a:latin typeface="Arial"/>
              <a:ea typeface="Arial"/>
              <a:cs typeface="Arial"/>
              <a:sym typeface="Arial"/>
            </a:endParaRPr>
          </a:p>
        </p:txBody>
      </p:sp>
      <p:sp>
        <p:nvSpPr>
          <p:cNvPr id="542" name="Google Shape;542;p8"/>
          <p:cNvSpPr/>
          <p:nvPr/>
        </p:nvSpPr>
        <p:spPr>
          <a:xfrm rot="5400000">
            <a:off x="516313" y="192593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3" name="Google Shape;543;p8"/>
          <p:cNvSpPr/>
          <p:nvPr/>
        </p:nvSpPr>
        <p:spPr>
          <a:xfrm rot="5400000">
            <a:off x="2513061" y="192593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4" name="Google Shape;544;p8"/>
          <p:cNvSpPr/>
          <p:nvPr/>
        </p:nvSpPr>
        <p:spPr>
          <a:xfrm rot="5400000">
            <a:off x="516313" y="420277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5" name="Google Shape;545;p8"/>
          <p:cNvSpPr/>
          <p:nvPr/>
        </p:nvSpPr>
        <p:spPr>
          <a:xfrm rot="5400000">
            <a:off x="2513061" y="420277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6" name="Google Shape;546;p8"/>
          <p:cNvSpPr txBox="1"/>
          <p:nvPr/>
        </p:nvSpPr>
        <p:spPr>
          <a:xfrm>
            <a:off x="6525460" y="1562451"/>
            <a:ext cx="2253017"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7F7F7F"/>
                </a:solidFill>
                <a:latin typeface="Arial"/>
                <a:ea typeface="Arial"/>
                <a:cs typeface="Arial"/>
                <a:sym typeface="Arial"/>
              </a:rPr>
              <a:t>EXAMPLES:</a:t>
            </a:r>
            <a:endParaRPr sz="1400" b="0" i="0" u="none" strike="noStrike" cap="none">
              <a:solidFill>
                <a:srgbClr val="000000"/>
              </a:solidFill>
              <a:latin typeface="Arial"/>
              <a:ea typeface="Arial"/>
              <a:cs typeface="Arial"/>
              <a:sym typeface="Arial"/>
            </a:endParaRPr>
          </a:p>
        </p:txBody>
      </p:sp>
      <p:sp>
        <p:nvSpPr>
          <p:cNvPr id="547" name="Google Shape;547;p8"/>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48" name="Google Shape;548;p8"/>
          <p:cNvCxnSpPr/>
          <p:nvPr/>
        </p:nvCxnSpPr>
        <p:spPr>
          <a:xfrm>
            <a:off x="431800"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549" name="Google Shape;549;p8"/>
          <p:cNvCxnSpPr/>
          <p:nvPr/>
        </p:nvCxnSpPr>
        <p:spPr>
          <a:xfrm>
            <a:off x="2433855"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550" name="Google Shape;550;p8"/>
          <p:cNvCxnSpPr/>
          <p:nvPr/>
        </p:nvCxnSpPr>
        <p:spPr>
          <a:xfrm>
            <a:off x="431800" y="4004839"/>
            <a:ext cx="0" cy="2088000"/>
          </a:xfrm>
          <a:prstGeom prst="straightConnector1">
            <a:avLst/>
          </a:prstGeom>
          <a:noFill/>
          <a:ln w="15875" cap="flat" cmpd="sng">
            <a:solidFill>
              <a:srgbClr val="F1633E"/>
            </a:solidFill>
            <a:prstDash val="solid"/>
            <a:round/>
            <a:headEnd type="none" w="sm" len="sm"/>
            <a:tailEnd type="none" w="sm" len="sm"/>
          </a:ln>
        </p:spPr>
      </p:cxnSp>
      <p:cxnSp>
        <p:nvCxnSpPr>
          <p:cNvPr id="551" name="Google Shape;551;p8"/>
          <p:cNvCxnSpPr/>
          <p:nvPr/>
        </p:nvCxnSpPr>
        <p:spPr>
          <a:xfrm>
            <a:off x="2433855" y="4004839"/>
            <a:ext cx="0" cy="2088000"/>
          </a:xfrm>
          <a:prstGeom prst="straightConnector1">
            <a:avLst/>
          </a:prstGeom>
          <a:noFill/>
          <a:ln w="15875" cap="flat" cmpd="sng">
            <a:solidFill>
              <a:srgbClr val="F1633E"/>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67"/>
          <p:cNvSpPr txBox="1">
            <a:spLocks noGrp="1"/>
          </p:cNvSpPr>
          <p:nvPr>
            <p:ph type="title"/>
          </p:nvPr>
        </p:nvSpPr>
        <p:spPr>
          <a:xfrm>
            <a:off x="431800" y="900112"/>
            <a:ext cx="3578336" cy="87974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gTLD Opportunities</a:t>
            </a:r>
            <a:endParaRPr/>
          </a:p>
        </p:txBody>
      </p:sp>
      <p:sp>
        <p:nvSpPr>
          <p:cNvPr id="558" name="Google Shape;558;p67"/>
          <p:cNvSpPr txBox="1"/>
          <p:nvPr/>
        </p:nvSpPr>
        <p:spPr>
          <a:xfrm>
            <a:off x="4572001" y="1013537"/>
            <a:ext cx="3578400" cy="277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Connect and serve new groups:</a:t>
            </a:r>
            <a:endParaRPr sz="1400" b="0" i="0" u="none" strike="noStrike" cap="none">
              <a:solidFill>
                <a:srgbClr val="000000"/>
              </a:solidFill>
              <a:latin typeface="Arial"/>
              <a:ea typeface="Arial"/>
              <a:cs typeface="Arial"/>
              <a:sym typeface="Arial"/>
            </a:endParaRPr>
          </a:p>
        </p:txBody>
      </p:sp>
      <p:cxnSp>
        <p:nvCxnSpPr>
          <p:cNvPr id="559" name="Google Shape;559;p67"/>
          <p:cNvCxnSpPr/>
          <p:nvPr/>
        </p:nvCxnSpPr>
        <p:spPr>
          <a:xfrm>
            <a:off x="4314112" y="900113"/>
            <a:ext cx="0" cy="504000"/>
          </a:xfrm>
          <a:prstGeom prst="straightConnector1">
            <a:avLst/>
          </a:prstGeom>
          <a:noFill/>
          <a:ln w="15875" cap="flat" cmpd="sng">
            <a:solidFill>
              <a:srgbClr val="6D99B3"/>
            </a:solidFill>
            <a:prstDash val="solid"/>
            <a:round/>
            <a:headEnd type="none" w="sm" len="sm"/>
            <a:tailEnd type="none" w="sm" len="sm"/>
          </a:ln>
        </p:spPr>
      </p:cxnSp>
      <p:sp>
        <p:nvSpPr>
          <p:cNvPr id="560" name="Google Shape;560;p67"/>
          <p:cNvSpPr/>
          <p:nvPr/>
        </p:nvSpPr>
        <p:spPr>
          <a:xfrm>
            <a:off x="1149929" y="2082759"/>
            <a:ext cx="1080300" cy="1080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561" name="Google Shape;561;p67"/>
          <p:cNvSpPr txBox="1"/>
          <p:nvPr/>
        </p:nvSpPr>
        <p:spPr>
          <a:xfrm>
            <a:off x="862401" y="3309052"/>
            <a:ext cx="1655100" cy="554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Businesses and brands</a:t>
            </a:r>
            <a:endParaRPr sz="1400" b="0" i="0" u="none" strike="noStrike" cap="none">
              <a:solidFill>
                <a:srgbClr val="000000"/>
              </a:solidFill>
              <a:latin typeface="Arial"/>
              <a:ea typeface="Arial"/>
              <a:cs typeface="Arial"/>
              <a:sym typeface="Arial"/>
            </a:endParaRPr>
          </a:p>
        </p:txBody>
      </p:sp>
      <p:sp>
        <p:nvSpPr>
          <p:cNvPr id="562" name="Google Shape;562;p67"/>
          <p:cNvSpPr txBox="1"/>
          <p:nvPr/>
        </p:nvSpPr>
        <p:spPr>
          <a:xfrm>
            <a:off x="3749592" y="3272809"/>
            <a:ext cx="1926300" cy="554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Communities and cultures</a:t>
            </a:r>
            <a:endParaRPr sz="1400" b="0" i="0" u="none" strike="noStrike" cap="none">
              <a:solidFill>
                <a:srgbClr val="000000"/>
              </a:solidFill>
              <a:latin typeface="Arial"/>
              <a:ea typeface="Arial"/>
              <a:cs typeface="Arial"/>
              <a:sym typeface="Arial"/>
            </a:endParaRPr>
          </a:p>
        </p:txBody>
      </p:sp>
      <p:sp>
        <p:nvSpPr>
          <p:cNvPr id="563" name="Google Shape;563;p67"/>
          <p:cNvSpPr txBox="1"/>
          <p:nvPr/>
        </p:nvSpPr>
        <p:spPr>
          <a:xfrm>
            <a:off x="6608825" y="3272800"/>
            <a:ext cx="2159400" cy="831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Geographies</a:t>
            </a:r>
            <a:endParaRPr sz="1800" b="0" i="0" u="none" strike="noStrike" cap="none">
              <a:solidFill>
                <a:srgbClr val="0B3458"/>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(e.g., cities and regions)</a:t>
            </a:r>
            <a:endParaRPr sz="1800" b="0" i="0" u="none" strike="noStrike" cap="none">
              <a:solidFill>
                <a:srgbClr val="0B3458"/>
              </a:solidFill>
              <a:latin typeface="Arial"/>
              <a:ea typeface="Arial"/>
              <a:cs typeface="Arial"/>
              <a:sym typeface="Arial"/>
            </a:endParaRPr>
          </a:p>
        </p:txBody>
      </p:sp>
      <p:sp>
        <p:nvSpPr>
          <p:cNvPr id="564" name="Google Shape;564;p67"/>
          <p:cNvSpPr txBox="1"/>
          <p:nvPr/>
        </p:nvSpPr>
        <p:spPr>
          <a:xfrm>
            <a:off x="362865" y="5531612"/>
            <a:ext cx="2655000" cy="554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Governments – local and national - and IGOs</a:t>
            </a:r>
            <a:endParaRPr sz="1400" b="0" i="0" u="none" strike="noStrike" cap="none">
              <a:solidFill>
                <a:srgbClr val="000000"/>
              </a:solidFill>
              <a:latin typeface="Arial"/>
              <a:ea typeface="Arial"/>
              <a:cs typeface="Arial"/>
              <a:sym typeface="Arial"/>
            </a:endParaRPr>
          </a:p>
        </p:txBody>
      </p:sp>
      <p:sp>
        <p:nvSpPr>
          <p:cNvPr id="565" name="Google Shape;565;p67"/>
          <p:cNvSpPr txBox="1"/>
          <p:nvPr/>
        </p:nvSpPr>
        <p:spPr>
          <a:xfrm>
            <a:off x="6952885" y="5529538"/>
            <a:ext cx="1396800" cy="831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Users of diverse scripts</a:t>
            </a:r>
            <a:endParaRPr sz="1400" b="0" i="0" u="none" strike="noStrike" cap="none">
              <a:solidFill>
                <a:srgbClr val="000000"/>
              </a:solidFill>
              <a:latin typeface="Arial"/>
              <a:ea typeface="Arial"/>
              <a:cs typeface="Arial"/>
              <a:sym typeface="Arial"/>
            </a:endParaRPr>
          </a:p>
        </p:txBody>
      </p:sp>
      <p:sp>
        <p:nvSpPr>
          <p:cNvPr id="566" name="Google Shape;566;p67"/>
          <p:cNvSpPr txBox="1"/>
          <p:nvPr/>
        </p:nvSpPr>
        <p:spPr>
          <a:xfrm>
            <a:off x="3979777" y="5531612"/>
            <a:ext cx="1484700" cy="831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Targeted customers or members</a:t>
            </a:r>
            <a:endParaRPr sz="1400" b="0" i="0" u="none" strike="noStrike" cap="none">
              <a:solidFill>
                <a:srgbClr val="000000"/>
              </a:solidFill>
              <a:latin typeface="Arial"/>
              <a:ea typeface="Arial"/>
              <a:cs typeface="Arial"/>
              <a:sym typeface="Arial"/>
            </a:endParaRPr>
          </a:p>
        </p:txBody>
      </p:sp>
      <p:sp>
        <p:nvSpPr>
          <p:cNvPr id="567" name="Google Shape;567;p67"/>
          <p:cNvSpPr/>
          <p:nvPr/>
        </p:nvSpPr>
        <p:spPr>
          <a:xfrm>
            <a:off x="4167757" y="2077833"/>
            <a:ext cx="10899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568" name="Google Shape;568;p67"/>
          <p:cNvSpPr/>
          <p:nvPr/>
        </p:nvSpPr>
        <p:spPr>
          <a:xfrm>
            <a:off x="7089371" y="2078140"/>
            <a:ext cx="1089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569" name="Google Shape;569;p67"/>
          <p:cNvSpPr/>
          <p:nvPr/>
        </p:nvSpPr>
        <p:spPr>
          <a:xfrm>
            <a:off x="1145395" y="4339507"/>
            <a:ext cx="10899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570" name="Google Shape;570;p67"/>
          <p:cNvSpPr/>
          <p:nvPr/>
        </p:nvSpPr>
        <p:spPr>
          <a:xfrm>
            <a:off x="7114206" y="4339505"/>
            <a:ext cx="10857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571" name="Google Shape;571;p67"/>
          <p:cNvSpPr/>
          <p:nvPr/>
        </p:nvSpPr>
        <p:spPr>
          <a:xfrm>
            <a:off x="4181367" y="4343653"/>
            <a:ext cx="1081500" cy="10815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72" name="Google Shape;572;p67"/>
          <p:cNvGrpSpPr/>
          <p:nvPr/>
        </p:nvGrpSpPr>
        <p:grpSpPr>
          <a:xfrm>
            <a:off x="4468630" y="4619951"/>
            <a:ext cx="506785" cy="528848"/>
            <a:chOff x="5791593" y="1926808"/>
            <a:chExt cx="599604" cy="625708"/>
          </a:xfrm>
        </p:grpSpPr>
        <p:sp>
          <p:nvSpPr>
            <p:cNvPr id="573" name="Google Shape;573;p67"/>
            <p:cNvSpPr/>
            <p:nvPr/>
          </p:nvSpPr>
          <p:spPr>
            <a:xfrm>
              <a:off x="6025774" y="197514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4" name="Google Shape;574;p67"/>
            <p:cNvSpPr/>
            <p:nvPr/>
          </p:nvSpPr>
          <p:spPr>
            <a:xfrm>
              <a:off x="6028476" y="2205836"/>
              <a:ext cx="12867" cy="346680"/>
            </a:xfrm>
            <a:custGeom>
              <a:avLst/>
              <a:gdLst/>
              <a:ahLst/>
              <a:cxnLst/>
              <a:rect l="l" t="t" r="r" b="b"/>
              <a:pathLst>
                <a:path w="12867" h="346680" extrusionOk="0">
                  <a:moveTo>
                    <a:pt x="0" y="346680"/>
                  </a:moveTo>
                  <a:lnTo>
                    <a:pt x="0"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5" name="Google Shape;575;p67"/>
            <p:cNvSpPr/>
            <p:nvPr/>
          </p:nvSpPr>
          <p:spPr>
            <a:xfrm>
              <a:off x="6091396" y="2389091"/>
              <a:ext cx="12867" cy="160315"/>
            </a:xfrm>
            <a:custGeom>
              <a:avLst/>
              <a:gdLst/>
              <a:ahLst/>
              <a:cxnLst/>
              <a:rect l="l" t="t" r="r" b="b"/>
              <a:pathLst>
                <a:path w="12867" h="160315" extrusionOk="0">
                  <a:moveTo>
                    <a:pt x="0" y="0"/>
                  </a:moveTo>
                  <a:lnTo>
                    <a:pt x="0" y="160315"/>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6" name="Google Shape;576;p67"/>
            <p:cNvSpPr/>
            <p:nvPr/>
          </p:nvSpPr>
          <p:spPr>
            <a:xfrm>
              <a:off x="6207199" y="192680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7" name="Google Shape;577;p67"/>
            <p:cNvSpPr/>
            <p:nvPr/>
          </p:nvSpPr>
          <p:spPr>
            <a:xfrm>
              <a:off x="6155216" y="2088678"/>
              <a:ext cx="235981" cy="241833"/>
            </a:xfrm>
            <a:custGeom>
              <a:avLst/>
              <a:gdLst/>
              <a:ahLst/>
              <a:cxnLst/>
              <a:rect l="l" t="t" r="r" b="b"/>
              <a:pathLst>
                <a:path w="235981" h="241833" extrusionOk="0">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8" name="Google Shape;578;p67"/>
            <p:cNvSpPr/>
            <p:nvPr/>
          </p:nvSpPr>
          <p:spPr>
            <a:xfrm>
              <a:off x="6335613"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9" name="Google Shape;579;p67"/>
            <p:cNvSpPr/>
            <p:nvPr/>
          </p:nvSpPr>
          <p:spPr>
            <a:xfrm>
              <a:off x="6209901"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0" name="Google Shape;580;p67"/>
            <p:cNvSpPr/>
            <p:nvPr/>
          </p:nvSpPr>
          <p:spPr>
            <a:xfrm>
              <a:off x="6272821"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1" name="Google Shape;581;p67"/>
            <p:cNvSpPr/>
            <p:nvPr/>
          </p:nvSpPr>
          <p:spPr>
            <a:xfrm>
              <a:off x="5844477" y="1926808"/>
              <a:ext cx="131115" cy="131932"/>
            </a:xfrm>
            <a:custGeom>
              <a:avLst/>
              <a:gdLst/>
              <a:ahLst/>
              <a:cxnLst/>
              <a:rect l="l" t="t" r="r" b="b"/>
              <a:pathLst>
                <a:path w="131115" h="131932" extrusionOk="0">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2" name="Google Shape;582;p67"/>
            <p:cNvSpPr/>
            <p:nvPr/>
          </p:nvSpPr>
          <p:spPr>
            <a:xfrm>
              <a:off x="5791593" y="2088678"/>
              <a:ext cx="235981" cy="241833"/>
            </a:xfrm>
            <a:custGeom>
              <a:avLst/>
              <a:gdLst/>
              <a:ahLst/>
              <a:cxnLst/>
              <a:rect l="l" t="t" r="r" b="b"/>
              <a:pathLst>
                <a:path w="235981" h="241833" extrusionOk="0">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3" name="Google Shape;583;p67"/>
            <p:cNvSpPr/>
            <p:nvPr/>
          </p:nvSpPr>
          <p:spPr>
            <a:xfrm>
              <a:off x="5847179"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4" name="Google Shape;584;p67"/>
            <p:cNvSpPr/>
            <p:nvPr/>
          </p:nvSpPr>
          <p:spPr>
            <a:xfrm>
              <a:off x="5972890"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5" name="Google Shape;585;p67"/>
            <p:cNvSpPr/>
            <p:nvPr/>
          </p:nvSpPr>
          <p:spPr>
            <a:xfrm>
              <a:off x="5909970"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6" name="Google Shape;586;p67"/>
            <p:cNvSpPr/>
            <p:nvPr/>
          </p:nvSpPr>
          <p:spPr>
            <a:xfrm>
              <a:off x="5972761" y="2136889"/>
              <a:ext cx="237139" cy="241963"/>
            </a:xfrm>
            <a:custGeom>
              <a:avLst/>
              <a:gdLst/>
              <a:ahLst/>
              <a:cxnLst/>
              <a:rect l="l" t="t" r="r" b="b"/>
              <a:pathLst>
                <a:path w="237139" h="241963" extrusionOk="0">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7" name="Google Shape;587;p67"/>
            <p:cNvSpPr/>
            <p:nvPr/>
          </p:nvSpPr>
          <p:spPr>
            <a:xfrm>
              <a:off x="6154187" y="2205836"/>
              <a:ext cx="12867" cy="346680"/>
            </a:xfrm>
            <a:custGeom>
              <a:avLst/>
              <a:gdLst/>
              <a:ahLst/>
              <a:cxnLst/>
              <a:rect l="l" t="t" r="r" b="b"/>
              <a:pathLst>
                <a:path w="12867" h="346680" extrusionOk="0">
                  <a:moveTo>
                    <a:pt x="0" y="0"/>
                  </a:moveTo>
                  <a:lnTo>
                    <a:pt x="0" y="34668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588" name="Google Shape;588;p67"/>
          <p:cNvGrpSpPr/>
          <p:nvPr/>
        </p:nvGrpSpPr>
        <p:grpSpPr>
          <a:xfrm>
            <a:off x="7354971" y="2348782"/>
            <a:ext cx="563630" cy="563513"/>
            <a:chOff x="3500745" y="1936798"/>
            <a:chExt cx="625838" cy="625708"/>
          </a:xfrm>
        </p:grpSpPr>
        <p:sp>
          <p:nvSpPr>
            <p:cNvPr id="589" name="Google Shape;589;p67"/>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0" name="Google Shape;590;p67"/>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1" name="Google Shape;591;p67"/>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2" name="Google Shape;592;p67"/>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3" name="Google Shape;593;p67"/>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4" name="Google Shape;594;p67"/>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5" name="Google Shape;595;p67"/>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6" name="Google Shape;596;p67"/>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7" name="Google Shape;597;p67"/>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8" name="Google Shape;598;p67"/>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9" name="Google Shape;599;p67"/>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600" name="Google Shape;600;p67"/>
          <p:cNvGrpSpPr/>
          <p:nvPr/>
        </p:nvGrpSpPr>
        <p:grpSpPr>
          <a:xfrm>
            <a:off x="1426854" y="2360905"/>
            <a:ext cx="535712" cy="511208"/>
            <a:chOff x="4240905" y="5424892"/>
            <a:chExt cx="627518" cy="598814"/>
          </a:xfrm>
        </p:grpSpPr>
        <p:sp>
          <p:nvSpPr>
            <p:cNvPr id="601" name="Google Shape;601;p67"/>
            <p:cNvSpPr/>
            <p:nvPr/>
          </p:nvSpPr>
          <p:spPr>
            <a:xfrm>
              <a:off x="4687067" y="5523272"/>
              <a:ext cx="131135" cy="491056"/>
            </a:xfrm>
            <a:custGeom>
              <a:avLst/>
              <a:gdLst/>
              <a:ahLst/>
              <a:cxnLst/>
              <a:rect l="l" t="t" r="r" b="b"/>
              <a:pathLst>
                <a:path w="131135" h="491056" extrusionOk="0">
                  <a:moveTo>
                    <a:pt x="0" y="0"/>
                  </a:moveTo>
                  <a:lnTo>
                    <a:pt x="131136" y="0"/>
                  </a:lnTo>
                  <a:lnTo>
                    <a:pt x="131136" y="491056"/>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2" name="Google Shape;602;p67"/>
            <p:cNvSpPr/>
            <p:nvPr/>
          </p:nvSpPr>
          <p:spPr>
            <a:xfrm>
              <a:off x="4240905" y="6014328"/>
              <a:ext cx="627518" cy="9378"/>
            </a:xfrm>
            <a:custGeom>
              <a:avLst/>
              <a:gdLst/>
              <a:ahLst/>
              <a:cxnLst/>
              <a:rect l="l" t="t" r="r" b="b"/>
              <a:pathLst>
                <a:path w="627518" h="9378" extrusionOk="0">
                  <a:moveTo>
                    <a:pt x="0" y="0"/>
                  </a:moveTo>
                  <a:lnTo>
                    <a:pt x="627518"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3" name="Google Shape;603;p67"/>
            <p:cNvSpPr/>
            <p:nvPr/>
          </p:nvSpPr>
          <p:spPr>
            <a:xfrm>
              <a:off x="4300513" y="5424892"/>
              <a:ext cx="378575" cy="589436"/>
            </a:xfrm>
            <a:custGeom>
              <a:avLst/>
              <a:gdLst/>
              <a:ahLst/>
              <a:cxnLst/>
              <a:rect l="l" t="t" r="r" b="b"/>
              <a:pathLst>
                <a:path w="378575" h="589436" extrusionOk="0">
                  <a:moveTo>
                    <a:pt x="0" y="589436"/>
                  </a:moveTo>
                  <a:lnTo>
                    <a:pt x="0" y="0"/>
                  </a:lnTo>
                  <a:lnTo>
                    <a:pt x="378576" y="0"/>
                  </a:lnTo>
                  <a:lnTo>
                    <a:pt x="378576" y="589436"/>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4" name="Google Shape;604;p67"/>
            <p:cNvSpPr/>
            <p:nvPr/>
          </p:nvSpPr>
          <p:spPr>
            <a:xfrm>
              <a:off x="4456618" y="5895597"/>
              <a:ext cx="66365" cy="111322"/>
            </a:xfrm>
            <a:custGeom>
              <a:avLst/>
              <a:gdLst/>
              <a:ahLst/>
              <a:cxnLst/>
              <a:rect l="l" t="t" r="r" b="b"/>
              <a:pathLst>
                <a:path w="66365" h="111322" extrusionOk="0">
                  <a:moveTo>
                    <a:pt x="0" y="111322"/>
                  </a:moveTo>
                  <a:lnTo>
                    <a:pt x="0" y="0"/>
                  </a:lnTo>
                  <a:lnTo>
                    <a:pt x="66366" y="0"/>
                  </a:lnTo>
                  <a:lnTo>
                    <a:pt x="66366" y="11132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5" name="Google Shape;605;p67"/>
            <p:cNvSpPr/>
            <p:nvPr/>
          </p:nvSpPr>
          <p:spPr>
            <a:xfrm>
              <a:off x="4741700" y="559717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6" name="Google Shape;606;p67"/>
            <p:cNvSpPr/>
            <p:nvPr/>
          </p:nvSpPr>
          <p:spPr>
            <a:xfrm>
              <a:off x="4741700" y="5699962"/>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7" name="Google Shape;607;p67"/>
            <p:cNvSpPr/>
            <p:nvPr/>
          </p:nvSpPr>
          <p:spPr>
            <a:xfrm>
              <a:off x="4741700" y="5802750"/>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8" name="Google Shape;608;p67"/>
            <p:cNvSpPr/>
            <p:nvPr/>
          </p:nvSpPr>
          <p:spPr>
            <a:xfrm>
              <a:off x="4741700" y="590544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9" name="Google Shape;609;p67"/>
            <p:cNvSpPr/>
            <p:nvPr/>
          </p:nvSpPr>
          <p:spPr>
            <a:xfrm>
              <a:off x="4363781" y="5765049"/>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0" name="Google Shape;610;p67"/>
            <p:cNvSpPr/>
            <p:nvPr/>
          </p:nvSpPr>
          <p:spPr>
            <a:xfrm>
              <a:off x="4555462" y="5765049"/>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1" name="Google Shape;611;p67"/>
            <p:cNvSpPr/>
            <p:nvPr/>
          </p:nvSpPr>
          <p:spPr>
            <a:xfrm>
              <a:off x="4363781" y="56276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2" name="Google Shape;612;p67"/>
            <p:cNvSpPr/>
            <p:nvPr/>
          </p:nvSpPr>
          <p:spPr>
            <a:xfrm>
              <a:off x="4555462" y="56276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3" name="Google Shape;613;p67"/>
            <p:cNvSpPr/>
            <p:nvPr/>
          </p:nvSpPr>
          <p:spPr>
            <a:xfrm>
              <a:off x="4363781" y="54903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4" name="Google Shape;614;p67"/>
            <p:cNvSpPr/>
            <p:nvPr/>
          </p:nvSpPr>
          <p:spPr>
            <a:xfrm>
              <a:off x="4555462" y="54903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615" name="Google Shape;615;p67"/>
          <p:cNvGrpSpPr/>
          <p:nvPr/>
        </p:nvGrpSpPr>
        <p:grpSpPr>
          <a:xfrm>
            <a:off x="7407612" y="4633456"/>
            <a:ext cx="490884" cy="473577"/>
            <a:chOff x="4328387" y="4620861"/>
            <a:chExt cx="490884" cy="473577"/>
          </a:xfrm>
        </p:grpSpPr>
        <p:grpSp>
          <p:nvGrpSpPr>
            <p:cNvPr id="616" name="Google Shape;616;p67"/>
            <p:cNvGrpSpPr/>
            <p:nvPr/>
          </p:nvGrpSpPr>
          <p:grpSpPr>
            <a:xfrm>
              <a:off x="4328387" y="4796248"/>
              <a:ext cx="296360" cy="298190"/>
              <a:chOff x="4328387" y="4796248"/>
              <a:chExt cx="296360" cy="298190"/>
            </a:xfrm>
          </p:grpSpPr>
          <p:sp>
            <p:nvSpPr>
              <p:cNvPr id="617" name="Google Shape;617;p67"/>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618" name="Google Shape;618;p67"/>
              <p:cNvGrpSpPr/>
              <p:nvPr/>
            </p:nvGrpSpPr>
            <p:grpSpPr>
              <a:xfrm>
                <a:off x="4433553" y="4892677"/>
                <a:ext cx="87693" cy="105248"/>
                <a:chOff x="4433553" y="4892677"/>
                <a:chExt cx="87693" cy="105248"/>
              </a:xfrm>
            </p:grpSpPr>
            <p:sp>
              <p:nvSpPr>
                <p:cNvPr id="619" name="Google Shape;619;p67"/>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0" name="Google Shape;620;p67"/>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621" name="Google Shape;621;p67"/>
            <p:cNvGrpSpPr/>
            <p:nvPr/>
          </p:nvGrpSpPr>
          <p:grpSpPr>
            <a:xfrm>
              <a:off x="4503608" y="4620861"/>
              <a:ext cx="315663" cy="315663"/>
              <a:chOff x="4503608" y="4620861"/>
              <a:chExt cx="315663" cy="315663"/>
            </a:xfrm>
          </p:grpSpPr>
          <p:sp>
            <p:nvSpPr>
              <p:cNvPr id="622" name="Google Shape;622;p67"/>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623" name="Google Shape;623;p67"/>
              <p:cNvGrpSpPr/>
              <p:nvPr/>
            </p:nvGrpSpPr>
            <p:grpSpPr>
              <a:xfrm>
                <a:off x="4608856" y="4699818"/>
                <a:ext cx="105248" cy="131540"/>
                <a:chOff x="4608856" y="4699818"/>
                <a:chExt cx="105248" cy="131540"/>
              </a:xfrm>
            </p:grpSpPr>
            <p:sp>
              <p:nvSpPr>
                <p:cNvPr id="624" name="Google Shape;624;p67"/>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5" name="Google Shape;625;p67"/>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6" name="Google Shape;626;p67"/>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7" name="Google Shape;627;p67"/>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grpSp>
        <p:nvGrpSpPr>
          <p:cNvPr id="628" name="Google Shape;628;p67"/>
          <p:cNvGrpSpPr/>
          <p:nvPr/>
        </p:nvGrpSpPr>
        <p:grpSpPr>
          <a:xfrm>
            <a:off x="4423931" y="2316832"/>
            <a:ext cx="554154" cy="612158"/>
            <a:chOff x="5399755" y="2316832"/>
            <a:chExt cx="554154" cy="612158"/>
          </a:xfrm>
        </p:grpSpPr>
        <p:sp>
          <p:nvSpPr>
            <p:cNvPr id="629" name="Google Shape;629;p67"/>
            <p:cNvSpPr/>
            <p:nvPr/>
          </p:nvSpPr>
          <p:spPr>
            <a:xfrm rot="-244200">
              <a:off x="5539149" y="2490569"/>
              <a:ext cx="276011" cy="276484"/>
            </a:xfrm>
            <a:custGeom>
              <a:avLst/>
              <a:gdLst/>
              <a:ahLst/>
              <a:cxnLst/>
              <a:rect l="l" t="t" r="r" b="b"/>
              <a:pathLst>
                <a:path w="276011" h="276484" extrusionOk="0">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0" name="Google Shape;630;p67"/>
            <p:cNvSpPr/>
            <p:nvPr/>
          </p:nvSpPr>
          <p:spPr>
            <a:xfrm>
              <a:off x="5625194" y="2490576"/>
              <a:ext cx="104011" cy="276484"/>
            </a:xfrm>
            <a:custGeom>
              <a:avLst/>
              <a:gdLst/>
              <a:ahLst/>
              <a:cxnLst/>
              <a:rect l="l" t="t" r="r" b="b"/>
              <a:pathLst>
                <a:path w="104011" h="276484" extrusionOk="0">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1" name="Google Shape;631;p67"/>
            <p:cNvSpPr/>
            <p:nvPr/>
          </p:nvSpPr>
          <p:spPr>
            <a:xfrm>
              <a:off x="5563633" y="2677017"/>
              <a:ext cx="227303" cy="30240"/>
            </a:xfrm>
            <a:custGeom>
              <a:avLst/>
              <a:gdLst/>
              <a:ahLst/>
              <a:cxnLst/>
              <a:rect l="l" t="t" r="r" b="b"/>
              <a:pathLst>
                <a:path w="227303" h="30240" extrusionOk="0">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2" name="Google Shape;632;p67"/>
            <p:cNvSpPr/>
            <p:nvPr/>
          </p:nvSpPr>
          <p:spPr>
            <a:xfrm>
              <a:off x="5565240" y="2547923"/>
              <a:ext cx="223836" cy="29054"/>
            </a:xfrm>
            <a:custGeom>
              <a:avLst/>
              <a:gdLst/>
              <a:ahLst/>
              <a:cxnLst/>
              <a:rect l="l" t="t" r="r" b="b"/>
              <a:pathLst>
                <a:path w="223836" h="29054" extrusionOk="0">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3" name="Google Shape;633;p67"/>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4" name="Google Shape;634;p67"/>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5" name="Google Shape;635;p67"/>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6" name="Google Shape;636;p67"/>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7" name="Google Shape;637;p67"/>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8" name="Google Shape;638;p67"/>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9" name="Google Shape;639;p67"/>
            <p:cNvSpPr/>
            <p:nvPr/>
          </p:nvSpPr>
          <p:spPr>
            <a:xfrm rot="-4185000">
              <a:off x="5634967" y="232868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0" name="Google Shape;640;p67"/>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1" name="Google Shape;641;p67"/>
            <p:cNvSpPr/>
            <p:nvPr/>
          </p:nvSpPr>
          <p:spPr>
            <a:xfrm rot="-4185000">
              <a:off x="5858225" y="271593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2" name="Google Shape;642;p67"/>
            <p:cNvSpPr/>
            <p:nvPr/>
          </p:nvSpPr>
          <p:spPr>
            <a:xfrm rot="-4185000">
              <a:off x="5411756" y="245772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3" name="Google Shape;643;p67"/>
            <p:cNvSpPr/>
            <p:nvPr/>
          </p:nvSpPr>
          <p:spPr>
            <a:xfrm rot="-4185000">
              <a:off x="5411723" y="2715911"/>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4" name="Google Shape;644;p67"/>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645" name="Google Shape;645;p67"/>
          <p:cNvGrpSpPr/>
          <p:nvPr/>
        </p:nvGrpSpPr>
        <p:grpSpPr>
          <a:xfrm>
            <a:off x="1433121" y="4629506"/>
            <a:ext cx="511778" cy="511777"/>
            <a:chOff x="2195121" y="4629506"/>
            <a:chExt cx="511778" cy="511777"/>
          </a:xfrm>
        </p:grpSpPr>
        <p:grpSp>
          <p:nvGrpSpPr>
            <p:cNvPr id="646" name="Google Shape;646;p67"/>
            <p:cNvGrpSpPr/>
            <p:nvPr/>
          </p:nvGrpSpPr>
          <p:grpSpPr>
            <a:xfrm>
              <a:off x="2195121" y="5075275"/>
              <a:ext cx="511777" cy="66008"/>
              <a:chOff x="2195121" y="5075275"/>
              <a:chExt cx="511777" cy="66008"/>
            </a:xfrm>
          </p:grpSpPr>
          <p:sp>
            <p:nvSpPr>
              <p:cNvPr id="647" name="Google Shape;647;p67"/>
              <p:cNvSpPr/>
              <p:nvPr/>
            </p:nvSpPr>
            <p:spPr>
              <a:xfrm>
                <a:off x="2393240" y="5116519"/>
                <a:ext cx="313658" cy="24764"/>
              </a:xfrm>
              <a:custGeom>
                <a:avLst/>
                <a:gdLst/>
                <a:ahLst/>
                <a:cxnLst/>
                <a:rect l="l" t="t" r="r" b="b"/>
                <a:pathLst>
                  <a:path w="313658" h="24764" extrusionOk="0">
                    <a:moveTo>
                      <a:pt x="0" y="0"/>
                    </a:moveTo>
                    <a:lnTo>
                      <a:pt x="313658" y="0"/>
                    </a:lnTo>
                    <a:lnTo>
                      <a:pt x="313658" y="24765"/>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8" name="Google Shape;648;p67"/>
              <p:cNvSpPr/>
              <p:nvPr/>
            </p:nvSpPr>
            <p:spPr>
              <a:xfrm>
                <a:off x="2195121" y="5116519"/>
                <a:ext cx="90773" cy="24764"/>
              </a:xfrm>
              <a:custGeom>
                <a:avLst/>
                <a:gdLst/>
                <a:ahLst/>
                <a:cxnLst/>
                <a:rect l="l" t="t" r="r" b="b"/>
                <a:pathLst>
                  <a:path w="90773" h="24764" extrusionOk="0">
                    <a:moveTo>
                      <a:pt x="0" y="24765"/>
                    </a:moveTo>
                    <a:lnTo>
                      <a:pt x="0" y="0"/>
                    </a:lnTo>
                    <a:lnTo>
                      <a:pt x="90773"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9" name="Google Shape;649;p67"/>
              <p:cNvSpPr/>
              <p:nvPr/>
            </p:nvSpPr>
            <p:spPr>
              <a:xfrm>
                <a:off x="2219885" y="5075275"/>
                <a:ext cx="462248" cy="41243"/>
              </a:xfrm>
              <a:custGeom>
                <a:avLst/>
                <a:gdLst/>
                <a:ahLst/>
                <a:cxnLst/>
                <a:rect l="l" t="t" r="r" b="b"/>
                <a:pathLst>
                  <a:path w="462248" h="41243" extrusionOk="0">
                    <a:moveTo>
                      <a:pt x="0" y="41243"/>
                    </a:moveTo>
                    <a:lnTo>
                      <a:pt x="0" y="0"/>
                    </a:lnTo>
                    <a:lnTo>
                      <a:pt x="462248" y="0"/>
                    </a:lnTo>
                    <a:lnTo>
                      <a:pt x="462248"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50" name="Google Shape;650;p67"/>
            <p:cNvSpPr/>
            <p:nvPr/>
          </p:nvSpPr>
          <p:spPr>
            <a:xfrm>
              <a:off x="2393240" y="4860582"/>
              <a:ext cx="115633" cy="165163"/>
            </a:xfrm>
            <a:custGeom>
              <a:avLst/>
              <a:gdLst/>
              <a:ahLst/>
              <a:cxnLst/>
              <a:rect l="l" t="t" r="r" b="b"/>
              <a:pathLst>
                <a:path w="115633" h="165163" extrusionOk="0">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651" name="Google Shape;651;p67"/>
            <p:cNvGrpSpPr/>
            <p:nvPr/>
          </p:nvGrpSpPr>
          <p:grpSpPr>
            <a:xfrm>
              <a:off x="2244650" y="4811147"/>
              <a:ext cx="412718" cy="264128"/>
              <a:chOff x="2244650" y="4811147"/>
              <a:chExt cx="412718" cy="264128"/>
            </a:xfrm>
          </p:grpSpPr>
          <p:grpSp>
            <p:nvGrpSpPr>
              <p:cNvPr id="652" name="Google Shape;652;p67"/>
              <p:cNvGrpSpPr/>
              <p:nvPr/>
            </p:nvGrpSpPr>
            <p:grpSpPr>
              <a:xfrm>
                <a:off x="2244650" y="4811147"/>
                <a:ext cx="98965" cy="264128"/>
                <a:chOff x="2244650" y="4811147"/>
                <a:chExt cx="98965" cy="264128"/>
              </a:xfrm>
            </p:grpSpPr>
            <p:sp>
              <p:nvSpPr>
                <p:cNvPr id="653" name="Google Shape;653;p67"/>
                <p:cNvSpPr/>
                <p:nvPr/>
              </p:nvSpPr>
              <p:spPr>
                <a:xfrm>
                  <a:off x="2327232"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4" name="Google Shape;654;p67"/>
                <p:cNvSpPr/>
                <p:nvPr/>
              </p:nvSpPr>
              <p:spPr>
                <a:xfrm>
                  <a:off x="2310659" y="4811147"/>
                  <a:ext cx="32956" cy="41243"/>
                </a:xfrm>
                <a:custGeom>
                  <a:avLst/>
                  <a:gdLst/>
                  <a:ahLst/>
                  <a:cxnLst/>
                  <a:rect l="l" t="t" r="r" b="b"/>
                  <a:pathLst>
                    <a:path w="32956" h="41243" extrusionOk="0">
                      <a:moveTo>
                        <a:pt x="0" y="41243"/>
                      </a:moveTo>
                      <a:lnTo>
                        <a:pt x="16478" y="41243"/>
                      </a:lnTo>
                      <a:cubicBezTo>
                        <a:pt x="25622" y="41243"/>
                        <a:pt x="32957" y="33814"/>
                        <a:pt x="32957" y="24765"/>
                      </a:cubicBezTo>
                      <a:lnTo>
                        <a:pt x="32957"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5" name="Google Shape;655;p67"/>
                <p:cNvSpPr/>
                <p:nvPr/>
              </p:nvSpPr>
              <p:spPr>
                <a:xfrm>
                  <a:off x="2310659" y="5034032"/>
                  <a:ext cx="32956" cy="41243"/>
                </a:xfrm>
                <a:custGeom>
                  <a:avLst/>
                  <a:gdLst/>
                  <a:ahLst/>
                  <a:cxnLst/>
                  <a:rect l="l" t="t" r="r" b="b"/>
                  <a:pathLst>
                    <a:path w="32956" h="41243" extrusionOk="0">
                      <a:moveTo>
                        <a:pt x="0" y="0"/>
                      </a:moveTo>
                      <a:lnTo>
                        <a:pt x="16478" y="0"/>
                      </a:lnTo>
                      <a:cubicBezTo>
                        <a:pt x="25622" y="0"/>
                        <a:pt x="32957" y="7429"/>
                        <a:pt x="32957" y="16478"/>
                      </a:cubicBezTo>
                      <a:lnTo>
                        <a:pt x="32957"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6" name="Google Shape;656;p67"/>
                <p:cNvSpPr/>
                <p:nvPr/>
              </p:nvSpPr>
              <p:spPr>
                <a:xfrm>
                  <a:off x="2244650" y="4811147"/>
                  <a:ext cx="16478" cy="264128"/>
                </a:xfrm>
                <a:custGeom>
                  <a:avLst/>
                  <a:gdLst/>
                  <a:ahLst/>
                  <a:cxnLst/>
                  <a:rect l="l" t="t" r="r" b="b"/>
                  <a:pathLst>
                    <a:path w="16478" h="264128" extrusionOk="0">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657" name="Google Shape;657;p67"/>
              <p:cNvGrpSpPr/>
              <p:nvPr/>
            </p:nvGrpSpPr>
            <p:grpSpPr>
              <a:xfrm>
                <a:off x="2558309" y="4811147"/>
                <a:ext cx="99059" cy="264128"/>
                <a:chOff x="2558309" y="4811147"/>
                <a:chExt cx="99059" cy="264128"/>
              </a:xfrm>
            </p:grpSpPr>
            <p:sp>
              <p:nvSpPr>
                <p:cNvPr id="658" name="Google Shape;658;p67"/>
                <p:cNvSpPr/>
                <p:nvPr/>
              </p:nvSpPr>
              <p:spPr>
                <a:xfrm>
                  <a:off x="2640890"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9" name="Google Shape;659;p67"/>
                <p:cNvSpPr/>
                <p:nvPr/>
              </p:nvSpPr>
              <p:spPr>
                <a:xfrm>
                  <a:off x="2624412" y="4811147"/>
                  <a:ext cx="32956" cy="41243"/>
                </a:xfrm>
                <a:custGeom>
                  <a:avLst/>
                  <a:gdLst/>
                  <a:ahLst/>
                  <a:cxnLst/>
                  <a:rect l="l" t="t" r="r" b="b"/>
                  <a:pathLst>
                    <a:path w="32956" h="41243" extrusionOk="0">
                      <a:moveTo>
                        <a:pt x="0" y="41243"/>
                      </a:moveTo>
                      <a:lnTo>
                        <a:pt x="16478" y="41243"/>
                      </a:lnTo>
                      <a:cubicBezTo>
                        <a:pt x="25622" y="41243"/>
                        <a:pt x="32956" y="33814"/>
                        <a:pt x="32956" y="24765"/>
                      </a:cubicBezTo>
                      <a:lnTo>
                        <a:pt x="32956"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0" name="Google Shape;660;p67"/>
                <p:cNvSpPr/>
                <p:nvPr/>
              </p:nvSpPr>
              <p:spPr>
                <a:xfrm>
                  <a:off x="2624412" y="5034032"/>
                  <a:ext cx="32956" cy="41243"/>
                </a:xfrm>
                <a:custGeom>
                  <a:avLst/>
                  <a:gdLst/>
                  <a:ahLst/>
                  <a:cxnLst/>
                  <a:rect l="l" t="t" r="r" b="b"/>
                  <a:pathLst>
                    <a:path w="32956" h="41243" extrusionOk="0">
                      <a:moveTo>
                        <a:pt x="0" y="0"/>
                      </a:moveTo>
                      <a:lnTo>
                        <a:pt x="16478" y="0"/>
                      </a:lnTo>
                      <a:cubicBezTo>
                        <a:pt x="25622" y="0"/>
                        <a:pt x="32956" y="7429"/>
                        <a:pt x="32956" y="16478"/>
                      </a:cubicBezTo>
                      <a:lnTo>
                        <a:pt x="32956"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1" name="Google Shape;661;p67"/>
                <p:cNvSpPr/>
                <p:nvPr/>
              </p:nvSpPr>
              <p:spPr>
                <a:xfrm>
                  <a:off x="2558309" y="4811147"/>
                  <a:ext cx="16478" cy="264128"/>
                </a:xfrm>
                <a:custGeom>
                  <a:avLst/>
                  <a:gdLst/>
                  <a:ahLst/>
                  <a:cxnLst/>
                  <a:rect l="l" t="t" r="r" b="b"/>
                  <a:pathLst>
                    <a:path w="16478" h="264128" extrusionOk="0">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662" name="Google Shape;662;p67"/>
            <p:cNvGrpSpPr/>
            <p:nvPr/>
          </p:nvGrpSpPr>
          <p:grpSpPr>
            <a:xfrm>
              <a:off x="2195121" y="4629506"/>
              <a:ext cx="511778" cy="181641"/>
              <a:chOff x="2195121" y="4629506"/>
              <a:chExt cx="511778" cy="181641"/>
            </a:xfrm>
          </p:grpSpPr>
          <p:sp>
            <p:nvSpPr>
              <p:cNvPr id="663" name="Google Shape;663;p67"/>
              <p:cNvSpPr/>
              <p:nvPr/>
            </p:nvSpPr>
            <p:spPr>
              <a:xfrm>
                <a:off x="2302467" y="4687322"/>
                <a:ext cx="305371" cy="74294"/>
              </a:xfrm>
              <a:custGeom>
                <a:avLst/>
                <a:gdLst/>
                <a:ahLst/>
                <a:cxnLst/>
                <a:rect l="l" t="t" r="r" b="b"/>
                <a:pathLst>
                  <a:path w="305371" h="74294" extrusionOk="0">
                    <a:moveTo>
                      <a:pt x="148590" y="0"/>
                    </a:moveTo>
                    <a:lnTo>
                      <a:pt x="0" y="74295"/>
                    </a:lnTo>
                    <a:lnTo>
                      <a:pt x="305372" y="74295"/>
                    </a:lnTo>
                    <a:lnTo>
                      <a:pt x="148590" y="0"/>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4" name="Google Shape;664;p67"/>
              <p:cNvSpPr/>
              <p:nvPr/>
            </p:nvSpPr>
            <p:spPr>
              <a:xfrm>
                <a:off x="2195121" y="4629506"/>
                <a:ext cx="511778" cy="181641"/>
              </a:xfrm>
              <a:custGeom>
                <a:avLst/>
                <a:gdLst/>
                <a:ahLst/>
                <a:cxnLst/>
                <a:rect l="l" t="t" r="r" b="b"/>
                <a:pathLst>
                  <a:path w="511778" h="181641" extrusionOk="0">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665" name="Google Shape;665;p67"/>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10"/>
          <p:cNvSpPr/>
          <p:nvPr/>
        </p:nvSpPr>
        <p:spPr>
          <a:xfrm rot="10800000">
            <a:off x="2632599" y="2299496"/>
            <a:ext cx="3864641" cy="3872294"/>
          </a:xfrm>
          <a:custGeom>
            <a:avLst/>
            <a:gdLst/>
            <a:ahLst/>
            <a:cxnLst/>
            <a:rect l="l" t="t" r="r" b="b"/>
            <a:pathLst>
              <a:path w="3864641" h="3872294" extrusionOk="0">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2" name="Google Shape;672;p10"/>
          <p:cNvSpPr txBox="1">
            <a:spLocks noGrp="1"/>
          </p:cNvSpPr>
          <p:nvPr>
            <p:ph type="title"/>
          </p:nvPr>
        </p:nvSpPr>
        <p:spPr>
          <a:xfrm>
            <a:off x="431799" y="900112"/>
            <a:ext cx="5034281" cy="54492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Benefits of Operating a gTLD</a:t>
            </a:r>
            <a:endParaRPr/>
          </a:p>
        </p:txBody>
      </p:sp>
      <p:sp>
        <p:nvSpPr>
          <p:cNvPr id="673" name="Google Shape;673;p10"/>
          <p:cNvSpPr txBox="1"/>
          <p:nvPr/>
        </p:nvSpPr>
        <p:spPr>
          <a:xfrm>
            <a:off x="3171970" y="3576805"/>
            <a:ext cx="2791800" cy="1530900"/>
          </a:xfrm>
          <a:prstGeom prst="rect">
            <a:avLst/>
          </a:prstGeom>
          <a:solidFill>
            <a:srgbClr val="F1EFEA"/>
          </a:solidFill>
          <a:ln>
            <a:noFill/>
          </a:ln>
        </p:spPr>
        <p:txBody>
          <a:bodyPr spcFirstLastPara="1" wrap="square" lIns="72000" tIns="72000" rIns="72000" bIns="720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gTLDs provide organizations with the ability to make an impact on a global scale.</a:t>
            </a:r>
            <a:endParaRPr sz="1400" b="0" i="0" u="none" strike="noStrike" cap="none">
              <a:solidFill>
                <a:srgbClr val="000000"/>
              </a:solidFill>
              <a:latin typeface="Arial"/>
              <a:ea typeface="Arial"/>
              <a:cs typeface="Arial"/>
              <a:sym typeface="Arial"/>
            </a:endParaRPr>
          </a:p>
        </p:txBody>
      </p:sp>
      <p:sp>
        <p:nvSpPr>
          <p:cNvPr id="674" name="Google Shape;674;p10"/>
          <p:cNvSpPr/>
          <p:nvPr/>
        </p:nvSpPr>
        <p:spPr>
          <a:xfrm>
            <a:off x="816326" y="4423768"/>
            <a:ext cx="1512414" cy="62045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Monetization opportunities</a:t>
            </a:r>
            <a:endParaRPr sz="1400" b="0" i="0" u="none" strike="noStrike" cap="none">
              <a:solidFill>
                <a:srgbClr val="000000"/>
              </a:solidFill>
              <a:latin typeface="Arial"/>
              <a:ea typeface="Arial"/>
              <a:cs typeface="Arial"/>
              <a:sym typeface="Arial"/>
            </a:endParaRPr>
          </a:p>
        </p:txBody>
      </p:sp>
      <p:sp>
        <p:nvSpPr>
          <p:cNvPr id="675" name="Google Shape;675;p10"/>
          <p:cNvSpPr/>
          <p:nvPr/>
        </p:nvSpPr>
        <p:spPr>
          <a:xfrm>
            <a:off x="1259410" y="5802807"/>
            <a:ext cx="1893300" cy="537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Enhanced security </a:t>
            </a:r>
            <a:endParaRPr sz="1400" b="0" i="0" u="none" strike="noStrike" cap="none">
              <a:solidFill>
                <a:srgbClr val="000000"/>
              </a:solidFill>
              <a:latin typeface="Arial"/>
              <a:ea typeface="Arial"/>
              <a:cs typeface="Arial"/>
              <a:sym typeface="Arial"/>
            </a:endParaRPr>
          </a:p>
        </p:txBody>
      </p:sp>
      <p:sp>
        <p:nvSpPr>
          <p:cNvPr id="676" name="Google Shape;676;p10"/>
          <p:cNvSpPr/>
          <p:nvPr/>
        </p:nvSpPr>
        <p:spPr>
          <a:xfrm>
            <a:off x="6790551" y="4423768"/>
            <a:ext cx="1512414" cy="62045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Flexibility and creativity</a:t>
            </a:r>
            <a:endParaRPr sz="1400" b="0" i="0" u="none" strike="noStrike" cap="none">
              <a:solidFill>
                <a:srgbClr val="000000"/>
              </a:solidFill>
              <a:latin typeface="Arial"/>
              <a:ea typeface="Arial"/>
              <a:cs typeface="Arial"/>
              <a:sym typeface="Arial"/>
            </a:endParaRPr>
          </a:p>
        </p:txBody>
      </p:sp>
      <p:sp>
        <p:nvSpPr>
          <p:cNvPr id="677" name="Google Shape;677;p10"/>
          <p:cNvSpPr/>
          <p:nvPr/>
        </p:nvSpPr>
        <p:spPr>
          <a:xfrm>
            <a:off x="6324069" y="2673291"/>
            <a:ext cx="1512414" cy="61731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Control over policies</a:t>
            </a:r>
            <a:endParaRPr sz="1400" b="0" i="0" u="none" strike="noStrike" cap="none">
              <a:solidFill>
                <a:srgbClr val="000000"/>
              </a:solidFill>
              <a:latin typeface="Arial"/>
              <a:ea typeface="Arial"/>
              <a:cs typeface="Arial"/>
              <a:sym typeface="Arial"/>
            </a:endParaRPr>
          </a:p>
        </p:txBody>
      </p:sp>
      <p:sp>
        <p:nvSpPr>
          <p:cNvPr id="678" name="Google Shape;678;p10"/>
          <p:cNvSpPr/>
          <p:nvPr/>
        </p:nvSpPr>
        <p:spPr>
          <a:xfrm>
            <a:off x="3815800" y="1460800"/>
            <a:ext cx="1512300" cy="537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Brand management </a:t>
            </a:r>
            <a:endParaRPr sz="1400" b="0" i="0" u="none" strike="noStrike" cap="none">
              <a:solidFill>
                <a:srgbClr val="000000"/>
              </a:solidFill>
              <a:latin typeface="Arial"/>
              <a:ea typeface="Arial"/>
              <a:cs typeface="Arial"/>
              <a:sym typeface="Arial"/>
            </a:endParaRPr>
          </a:p>
        </p:txBody>
      </p:sp>
      <p:sp>
        <p:nvSpPr>
          <p:cNvPr id="679" name="Google Shape;679;p10"/>
          <p:cNvSpPr/>
          <p:nvPr/>
        </p:nvSpPr>
        <p:spPr>
          <a:xfrm>
            <a:off x="1318939" y="2670157"/>
            <a:ext cx="1512414" cy="62045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Increased credibility</a:t>
            </a:r>
            <a:endParaRPr sz="1400" b="0" i="0" u="none" strike="noStrike" cap="none">
              <a:solidFill>
                <a:srgbClr val="000000"/>
              </a:solidFill>
              <a:latin typeface="Arial"/>
              <a:ea typeface="Arial"/>
              <a:cs typeface="Arial"/>
              <a:sym typeface="Arial"/>
            </a:endParaRPr>
          </a:p>
        </p:txBody>
      </p:sp>
      <p:sp>
        <p:nvSpPr>
          <p:cNvPr id="680" name="Google Shape;680;p10"/>
          <p:cNvSpPr/>
          <p:nvPr/>
        </p:nvSpPr>
        <p:spPr>
          <a:xfrm>
            <a:off x="5996819" y="5899361"/>
            <a:ext cx="1250904" cy="3413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Localization</a:t>
            </a:r>
            <a:endParaRPr sz="1400" b="0" i="0" u="none" strike="noStrike" cap="none">
              <a:solidFill>
                <a:srgbClr val="000000"/>
              </a:solidFill>
              <a:latin typeface="Arial"/>
              <a:ea typeface="Arial"/>
              <a:cs typeface="Arial"/>
              <a:sym typeface="Arial"/>
            </a:endParaRPr>
          </a:p>
        </p:txBody>
      </p:sp>
      <p:sp>
        <p:nvSpPr>
          <p:cNvPr id="681" name="Google Shape;681;p10"/>
          <p:cNvSpPr/>
          <p:nvPr/>
        </p:nvSpPr>
        <p:spPr>
          <a:xfrm>
            <a:off x="3394306" y="5674467"/>
            <a:ext cx="544648" cy="54398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2" name="Google Shape;682;p10"/>
          <p:cNvSpPr/>
          <p:nvPr/>
        </p:nvSpPr>
        <p:spPr>
          <a:xfrm>
            <a:off x="6170047" y="4431096"/>
            <a:ext cx="543368" cy="542702"/>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3" name="Google Shape;683;p10"/>
          <p:cNvSpPr/>
          <p:nvPr/>
        </p:nvSpPr>
        <p:spPr>
          <a:xfrm>
            <a:off x="2418751" y="4433092"/>
            <a:ext cx="539372" cy="53871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4" name="Google Shape;684;p10"/>
          <p:cNvSpPr/>
          <p:nvPr/>
        </p:nvSpPr>
        <p:spPr>
          <a:xfrm>
            <a:off x="5842982" y="2774957"/>
            <a:ext cx="538280" cy="53762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5" name="Google Shape;685;p10"/>
          <p:cNvSpPr/>
          <p:nvPr/>
        </p:nvSpPr>
        <p:spPr>
          <a:xfrm>
            <a:off x="2745817" y="2771870"/>
            <a:ext cx="544460" cy="54379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6" name="Google Shape;686;p10"/>
          <p:cNvSpPr/>
          <p:nvPr/>
        </p:nvSpPr>
        <p:spPr>
          <a:xfrm>
            <a:off x="4299837" y="2041955"/>
            <a:ext cx="541694" cy="541030"/>
          </a:xfrm>
          <a:custGeom>
            <a:avLst/>
            <a:gdLst/>
            <a:ahLst/>
            <a:cxnLst/>
            <a:rect l="l" t="t" r="r" b="b"/>
            <a:pathLst>
              <a:path w="303456" h="303083" extrusionOk="0">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7" name="Google Shape;687;p10"/>
          <p:cNvSpPr/>
          <p:nvPr/>
        </p:nvSpPr>
        <p:spPr>
          <a:xfrm>
            <a:off x="5224422" y="5675776"/>
            <a:ext cx="542026" cy="541362"/>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688" name="Google Shape;688;p10"/>
          <p:cNvGrpSpPr/>
          <p:nvPr/>
        </p:nvGrpSpPr>
        <p:grpSpPr>
          <a:xfrm>
            <a:off x="2547602" y="4582129"/>
            <a:ext cx="281670" cy="236614"/>
            <a:chOff x="4582472" y="2001793"/>
            <a:chExt cx="341181" cy="286605"/>
          </a:xfrm>
        </p:grpSpPr>
        <p:sp>
          <p:nvSpPr>
            <p:cNvPr id="689" name="Google Shape;689;p10"/>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0" name="Google Shape;690;p10"/>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1" name="Google Shape;691;p10"/>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2" name="Google Shape;692;p10"/>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3" name="Google Shape;693;p10"/>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4" name="Google Shape;694;p10"/>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5" name="Google Shape;695;p10"/>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6" name="Google Shape;696;p10"/>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7" name="Google Shape;697;p10"/>
            <p:cNvSpPr/>
            <p:nvPr/>
          </p:nvSpPr>
          <p:spPr>
            <a:xfrm>
              <a:off x="4614519" y="2039274"/>
              <a:ext cx="277029" cy="5811"/>
            </a:xfrm>
            <a:custGeom>
              <a:avLst/>
              <a:gdLst/>
              <a:ahLst/>
              <a:cxnLst/>
              <a:rect l="l" t="t" r="r" b="b"/>
              <a:pathLst>
                <a:path w="277029" h="5811" extrusionOk="0">
                  <a:moveTo>
                    <a:pt x="277030"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8" name="Google Shape;698;p10"/>
            <p:cNvSpPr/>
            <p:nvPr/>
          </p:nvSpPr>
          <p:spPr>
            <a:xfrm>
              <a:off x="4608650" y="2039274"/>
              <a:ext cx="288824" cy="5811"/>
            </a:xfrm>
            <a:custGeom>
              <a:avLst/>
              <a:gdLst/>
              <a:ahLst/>
              <a:cxnLst/>
              <a:rect l="l" t="t" r="r" b="b"/>
              <a:pathLst>
                <a:path w="288824" h="5811" extrusionOk="0">
                  <a:moveTo>
                    <a:pt x="288824" y="0"/>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9" name="Google Shape;699;p10"/>
            <p:cNvSpPr/>
            <p:nvPr/>
          </p:nvSpPr>
          <p:spPr>
            <a:xfrm>
              <a:off x="4634829" y="2001793"/>
              <a:ext cx="236467" cy="5811"/>
            </a:xfrm>
            <a:custGeom>
              <a:avLst/>
              <a:gdLst/>
              <a:ahLst/>
              <a:cxnLst/>
              <a:rect l="l" t="t" r="r" b="b"/>
              <a:pathLst>
                <a:path w="236467" h="5811" extrusionOk="0">
                  <a:moveTo>
                    <a:pt x="0" y="0"/>
                  </a:moveTo>
                  <a:lnTo>
                    <a:pt x="23646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700" name="Google Shape;700;p10"/>
          <p:cNvGrpSpPr/>
          <p:nvPr/>
        </p:nvGrpSpPr>
        <p:grpSpPr>
          <a:xfrm>
            <a:off x="6004883" y="2903009"/>
            <a:ext cx="226370" cy="256116"/>
            <a:chOff x="10334203" y="3610289"/>
            <a:chExt cx="589811" cy="667317"/>
          </a:xfrm>
        </p:grpSpPr>
        <p:sp>
          <p:nvSpPr>
            <p:cNvPr id="701" name="Google Shape;701;p10"/>
            <p:cNvSpPr/>
            <p:nvPr/>
          </p:nvSpPr>
          <p:spPr>
            <a:xfrm>
              <a:off x="10424879" y="3671015"/>
              <a:ext cx="408458" cy="288114"/>
            </a:xfrm>
            <a:custGeom>
              <a:avLst/>
              <a:gdLst/>
              <a:ahLst/>
              <a:cxnLst/>
              <a:rect l="l" t="t" r="r" b="b"/>
              <a:pathLst>
                <a:path w="408458" h="288114" extrusionOk="0">
                  <a:moveTo>
                    <a:pt x="408459" y="288114"/>
                  </a:moveTo>
                  <a:lnTo>
                    <a:pt x="408459" y="0"/>
                  </a:lnTo>
                  <a:lnTo>
                    <a:pt x="0" y="0"/>
                  </a:lnTo>
                  <a:lnTo>
                    <a:pt x="0" y="288114"/>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2" name="Google Shape;702;p10"/>
            <p:cNvSpPr/>
            <p:nvPr/>
          </p:nvSpPr>
          <p:spPr>
            <a:xfrm>
              <a:off x="10455160" y="3610289"/>
              <a:ext cx="347897" cy="15181"/>
            </a:xfrm>
            <a:custGeom>
              <a:avLst/>
              <a:gdLst/>
              <a:ahLst/>
              <a:cxnLst/>
              <a:rect l="l" t="t" r="r" b="b"/>
              <a:pathLst>
                <a:path w="347897" h="15181" extrusionOk="0">
                  <a:moveTo>
                    <a:pt x="347897" y="15181"/>
                  </a:moveTo>
                  <a:lnTo>
                    <a:pt x="347897" y="0"/>
                  </a:lnTo>
                  <a:lnTo>
                    <a:pt x="0" y="0"/>
                  </a:lnTo>
                  <a:lnTo>
                    <a:pt x="0" y="1518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3" name="Google Shape;703;p10"/>
            <p:cNvSpPr/>
            <p:nvPr/>
          </p:nvSpPr>
          <p:spPr>
            <a:xfrm>
              <a:off x="10515722" y="3883222"/>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4" name="Google Shape;704;p10"/>
            <p:cNvSpPr/>
            <p:nvPr/>
          </p:nvSpPr>
          <p:spPr>
            <a:xfrm>
              <a:off x="10515722" y="3822663"/>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5" name="Google Shape;705;p10"/>
            <p:cNvSpPr/>
            <p:nvPr/>
          </p:nvSpPr>
          <p:spPr>
            <a:xfrm>
              <a:off x="10515722" y="3761937"/>
              <a:ext cx="151237" cy="16682"/>
            </a:xfrm>
            <a:custGeom>
              <a:avLst/>
              <a:gdLst/>
              <a:ahLst/>
              <a:cxnLst/>
              <a:rect l="l" t="t" r="r" b="b"/>
              <a:pathLst>
                <a:path w="151237" h="16682" extrusionOk="0">
                  <a:moveTo>
                    <a:pt x="0" y="0"/>
                  </a:moveTo>
                  <a:lnTo>
                    <a:pt x="15123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6" name="Google Shape;706;p10"/>
            <p:cNvSpPr/>
            <p:nvPr/>
          </p:nvSpPr>
          <p:spPr>
            <a:xfrm>
              <a:off x="10334203" y="4004674"/>
              <a:ext cx="589811" cy="272932"/>
            </a:xfrm>
            <a:custGeom>
              <a:avLst/>
              <a:gdLst/>
              <a:ahLst/>
              <a:cxnLst/>
              <a:rect l="l" t="t" r="r" b="b"/>
              <a:pathLst>
                <a:path w="589811" h="272932" extrusionOk="0">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w="15875" cap="flat"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7" name="Google Shape;707;p10"/>
            <p:cNvSpPr/>
            <p:nvPr/>
          </p:nvSpPr>
          <p:spPr>
            <a:xfrm>
              <a:off x="10334203" y="3928766"/>
              <a:ext cx="45421" cy="75907"/>
            </a:xfrm>
            <a:custGeom>
              <a:avLst/>
              <a:gdLst/>
              <a:ahLst/>
              <a:cxnLst/>
              <a:rect l="l" t="t" r="r" b="b"/>
              <a:pathLst>
                <a:path w="45421" h="75907" extrusionOk="0">
                  <a:moveTo>
                    <a:pt x="45421" y="0"/>
                  </a:moveTo>
                  <a:lnTo>
                    <a:pt x="0" y="60726"/>
                  </a:lnTo>
                  <a:lnTo>
                    <a:pt x="0"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8" name="Google Shape;708;p10"/>
            <p:cNvSpPr/>
            <p:nvPr/>
          </p:nvSpPr>
          <p:spPr>
            <a:xfrm>
              <a:off x="10878760" y="3928766"/>
              <a:ext cx="45254" cy="75907"/>
            </a:xfrm>
            <a:custGeom>
              <a:avLst/>
              <a:gdLst/>
              <a:ahLst/>
              <a:cxnLst/>
              <a:rect l="l" t="t" r="r" b="b"/>
              <a:pathLst>
                <a:path w="45254" h="75907" extrusionOk="0">
                  <a:moveTo>
                    <a:pt x="0" y="0"/>
                  </a:moveTo>
                  <a:lnTo>
                    <a:pt x="45255" y="60726"/>
                  </a:lnTo>
                  <a:lnTo>
                    <a:pt x="45255"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9" name="Google Shape;709;p10"/>
            <p:cNvSpPr/>
            <p:nvPr/>
          </p:nvSpPr>
          <p:spPr>
            <a:xfrm>
              <a:off x="10561143" y="4125959"/>
              <a:ext cx="136097" cy="75907"/>
            </a:xfrm>
            <a:custGeom>
              <a:avLst/>
              <a:gdLst/>
              <a:ahLst/>
              <a:cxnLst/>
              <a:rect l="l" t="t" r="r" b="b"/>
              <a:pathLst>
                <a:path w="136097" h="75907" extrusionOk="0">
                  <a:moveTo>
                    <a:pt x="0" y="0"/>
                  </a:moveTo>
                  <a:lnTo>
                    <a:pt x="136098" y="0"/>
                  </a:lnTo>
                  <a:lnTo>
                    <a:pt x="136098" y="75907"/>
                  </a:lnTo>
                  <a:lnTo>
                    <a:pt x="0" y="75907"/>
                  </a:lnTo>
                  <a:close/>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710" name="Google Shape;710;p10"/>
          <p:cNvGrpSpPr/>
          <p:nvPr/>
        </p:nvGrpSpPr>
        <p:grpSpPr>
          <a:xfrm>
            <a:off x="2856559" y="2869295"/>
            <a:ext cx="308911" cy="313456"/>
            <a:chOff x="2856559" y="2869295"/>
            <a:chExt cx="308911" cy="313456"/>
          </a:xfrm>
        </p:grpSpPr>
        <p:grpSp>
          <p:nvGrpSpPr>
            <p:cNvPr id="711" name="Google Shape;711;p10"/>
            <p:cNvGrpSpPr/>
            <p:nvPr/>
          </p:nvGrpSpPr>
          <p:grpSpPr>
            <a:xfrm>
              <a:off x="2856559" y="3068761"/>
              <a:ext cx="308911" cy="113990"/>
              <a:chOff x="2856559" y="3068761"/>
              <a:chExt cx="308911" cy="113990"/>
            </a:xfrm>
          </p:grpSpPr>
          <p:grpSp>
            <p:nvGrpSpPr>
              <p:cNvPr id="712" name="Google Shape;712;p10"/>
              <p:cNvGrpSpPr/>
              <p:nvPr/>
            </p:nvGrpSpPr>
            <p:grpSpPr>
              <a:xfrm>
                <a:off x="3062500" y="3074530"/>
                <a:ext cx="102970" cy="108221"/>
                <a:chOff x="3062500" y="3074530"/>
                <a:chExt cx="102970" cy="108221"/>
              </a:xfrm>
            </p:grpSpPr>
            <p:sp>
              <p:nvSpPr>
                <p:cNvPr id="713" name="Google Shape;713;p10"/>
                <p:cNvSpPr/>
                <p:nvPr/>
              </p:nvSpPr>
              <p:spPr>
                <a:xfrm>
                  <a:off x="308561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4" name="Google Shape;714;p10"/>
                <p:cNvSpPr/>
                <p:nvPr/>
              </p:nvSpPr>
              <p:spPr>
                <a:xfrm>
                  <a:off x="306250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715" name="Google Shape;715;p10"/>
              <p:cNvGrpSpPr/>
              <p:nvPr/>
            </p:nvGrpSpPr>
            <p:grpSpPr>
              <a:xfrm>
                <a:off x="2959530" y="3068761"/>
                <a:ext cx="102970" cy="113990"/>
                <a:chOff x="2959530" y="3068761"/>
                <a:chExt cx="102970" cy="113990"/>
              </a:xfrm>
            </p:grpSpPr>
            <p:sp>
              <p:nvSpPr>
                <p:cNvPr id="716" name="Google Shape;716;p10"/>
                <p:cNvSpPr/>
                <p:nvPr/>
              </p:nvSpPr>
              <p:spPr>
                <a:xfrm rot="-4603200">
                  <a:off x="2982586" y="3074519"/>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7" name="Google Shape;717;p10"/>
                <p:cNvSpPr/>
                <p:nvPr/>
              </p:nvSpPr>
              <p:spPr>
                <a:xfrm>
                  <a:off x="295953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718" name="Google Shape;718;p10"/>
              <p:cNvGrpSpPr/>
              <p:nvPr/>
            </p:nvGrpSpPr>
            <p:grpSpPr>
              <a:xfrm>
                <a:off x="2856559" y="3074530"/>
                <a:ext cx="102970" cy="108221"/>
                <a:chOff x="2856559" y="3074530"/>
                <a:chExt cx="102970" cy="108221"/>
              </a:xfrm>
            </p:grpSpPr>
            <p:sp>
              <p:nvSpPr>
                <p:cNvPr id="719" name="Google Shape;719;p10"/>
                <p:cNvSpPr/>
                <p:nvPr/>
              </p:nvSpPr>
              <p:spPr>
                <a:xfrm>
                  <a:off x="287967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0" name="Google Shape;720;p10"/>
                <p:cNvSpPr/>
                <p:nvPr/>
              </p:nvSpPr>
              <p:spPr>
                <a:xfrm>
                  <a:off x="2856559"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721" name="Google Shape;721;p10"/>
            <p:cNvGrpSpPr/>
            <p:nvPr/>
          </p:nvGrpSpPr>
          <p:grpSpPr>
            <a:xfrm>
              <a:off x="2908044" y="2869295"/>
              <a:ext cx="205862" cy="179061"/>
              <a:chOff x="2908044" y="2869295"/>
              <a:chExt cx="205862" cy="179061"/>
            </a:xfrm>
          </p:grpSpPr>
          <p:sp>
            <p:nvSpPr>
              <p:cNvPr id="722" name="Google Shape;722;p10"/>
              <p:cNvSpPr/>
              <p:nvPr/>
            </p:nvSpPr>
            <p:spPr>
              <a:xfrm>
                <a:off x="2908044" y="2910985"/>
                <a:ext cx="125303" cy="107436"/>
              </a:xfrm>
              <a:custGeom>
                <a:avLst/>
                <a:gdLst/>
                <a:ahLst/>
                <a:cxnLst/>
                <a:rect l="l" t="t" r="r" b="b"/>
                <a:pathLst>
                  <a:path w="125303" h="107436" extrusionOk="0">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3" name="Google Shape;723;p10"/>
              <p:cNvSpPr/>
              <p:nvPr/>
            </p:nvSpPr>
            <p:spPr>
              <a:xfrm>
                <a:off x="2988603" y="2940920"/>
                <a:ext cx="125303" cy="107436"/>
              </a:xfrm>
              <a:custGeom>
                <a:avLst/>
                <a:gdLst/>
                <a:ahLst/>
                <a:cxnLst/>
                <a:rect l="l" t="t" r="r" b="b"/>
                <a:pathLst>
                  <a:path w="125303" h="107436" extrusionOk="0">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4" name="Google Shape;724;p10"/>
              <p:cNvSpPr/>
              <p:nvPr/>
            </p:nvSpPr>
            <p:spPr>
              <a:xfrm>
                <a:off x="2952790" y="2869295"/>
                <a:ext cx="125303" cy="61594"/>
              </a:xfrm>
              <a:custGeom>
                <a:avLst/>
                <a:gdLst/>
                <a:ahLst/>
                <a:cxnLst/>
                <a:rect l="l" t="t" r="r" b="b"/>
                <a:pathLst>
                  <a:path w="125303" h="61594" extrusionOk="0">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725" name="Google Shape;725;p10"/>
          <p:cNvGrpSpPr/>
          <p:nvPr/>
        </p:nvGrpSpPr>
        <p:grpSpPr>
          <a:xfrm>
            <a:off x="5364010" y="5790225"/>
            <a:ext cx="260931" cy="305180"/>
            <a:chOff x="5364010" y="5790225"/>
            <a:chExt cx="260931" cy="305180"/>
          </a:xfrm>
        </p:grpSpPr>
        <p:sp>
          <p:nvSpPr>
            <p:cNvPr id="726" name="Google Shape;726;p10"/>
            <p:cNvSpPr/>
            <p:nvPr/>
          </p:nvSpPr>
          <p:spPr>
            <a:xfrm>
              <a:off x="5499819" y="5790225"/>
              <a:ext cx="125122" cy="175981"/>
            </a:xfrm>
            <a:custGeom>
              <a:avLst/>
              <a:gdLst/>
              <a:ahLst/>
              <a:cxnLst/>
              <a:rect l="l" t="t" r="r" b="b"/>
              <a:pathLst>
                <a:path w="125122" h="175981" extrusionOk="0">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7" name="Google Shape;727;p10"/>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8" name="Google Shape;728;p10"/>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9" name="Google Shape;729;p10"/>
            <p:cNvSpPr/>
            <p:nvPr/>
          </p:nvSpPr>
          <p:spPr>
            <a:xfrm>
              <a:off x="5364010" y="5868579"/>
              <a:ext cx="226458" cy="226606"/>
            </a:xfrm>
            <a:custGeom>
              <a:avLst/>
              <a:gdLst/>
              <a:ahLst/>
              <a:cxnLst/>
              <a:rect l="l" t="t" r="r" b="b"/>
              <a:pathLst>
                <a:path w="226458" h="226606" extrusionOk="0">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0" name="Google Shape;730;p10"/>
            <p:cNvSpPr/>
            <p:nvPr/>
          </p:nvSpPr>
          <p:spPr>
            <a:xfrm>
              <a:off x="5380397" y="5868415"/>
              <a:ext cx="143536" cy="226990"/>
            </a:xfrm>
            <a:custGeom>
              <a:avLst/>
              <a:gdLst/>
              <a:ahLst/>
              <a:cxnLst/>
              <a:rect l="l" t="t" r="r" b="b"/>
              <a:pathLst>
                <a:path w="143536" h="226990" extrusionOk="0">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1" name="Google Shape;731;p10"/>
            <p:cNvSpPr/>
            <p:nvPr/>
          </p:nvSpPr>
          <p:spPr>
            <a:xfrm>
              <a:off x="5383301" y="6018095"/>
              <a:ext cx="187765" cy="77310"/>
            </a:xfrm>
            <a:custGeom>
              <a:avLst/>
              <a:gdLst/>
              <a:ahLst/>
              <a:cxnLst/>
              <a:rect l="l" t="t" r="r" b="b"/>
              <a:pathLst>
                <a:path w="187765" h="77310" extrusionOk="0">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732" name="Google Shape;732;p10"/>
          <p:cNvGrpSpPr/>
          <p:nvPr/>
        </p:nvGrpSpPr>
        <p:grpSpPr>
          <a:xfrm>
            <a:off x="4499207" y="2223952"/>
            <a:ext cx="234480" cy="212845"/>
            <a:chOff x="5477493" y="2045584"/>
            <a:chExt cx="234480" cy="212845"/>
          </a:xfrm>
        </p:grpSpPr>
        <p:sp>
          <p:nvSpPr>
            <p:cNvPr id="733" name="Google Shape;733;p10"/>
            <p:cNvSpPr/>
            <p:nvPr/>
          </p:nvSpPr>
          <p:spPr>
            <a:xfrm>
              <a:off x="5477493" y="2045584"/>
              <a:ext cx="234480" cy="212845"/>
            </a:xfrm>
            <a:custGeom>
              <a:avLst/>
              <a:gdLst/>
              <a:ahLst/>
              <a:cxnLst/>
              <a:rect l="l" t="t" r="r" b="b"/>
              <a:pathLst>
                <a:path w="234480" h="212845" extrusionOk="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4" name="Google Shape;734;p10"/>
            <p:cNvSpPr/>
            <p:nvPr/>
          </p:nvSpPr>
          <p:spPr>
            <a:xfrm>
              <a:off x="5659268" y="2076150"/>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5" name="Google Shape;735;p10"/>
            <p:cNvSpPr/>
            <p:nvPr/>
          </p:nvSpPr>
          <p:spPr>
            <a:xfrm>
              <a:off x="5659268" y="2096109"/>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6" name="Google Shape;736;p10"/>
            <p:cNvSpPr/>
            <p:nvPr/>
          </p:nvSpPr>
          <p:spPr>
            <a:xfrm>
              <a:off x="5659268" y="2116137"/>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737" name="Google Shape;737;p10"/>
          <p:cNvGrpSpPr/>
          <p:nvPr/>
        </p:nvGrpSpPr>
        <p:grpSpPr>
          <a:xfrm>
            <a:off x="4409214" y="2183267"/>
            <a:ext cx="234409" cy="212845"/>
            <a:chOff x="5387500" y="2004899"/>
            <a:chExt cx="234409" cy="212845"/>
          </a:xfrm>
        </p:grpSpPr>
        <p:sp>
          <p:nvSpPr>
            <p:cNvPr id="738" name="Google Shape;738;p10"/>
            <p:cNvSpPr/>
            <p:nvPr/>
          </p:nvSpPr>
          <p:spPr>
            <a:xfrm>
              <a:off x="5410301" y="2035535"/>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9" name="Google Shape;739;p10"/>
            <p:cNvSpPr/>
            <p:nvPr/>
          </p:nvSpPr>
          <p:spPr>
            <a:xfrm>
              <a:off x="5410301" y="2055494"/>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0" name="Google Shape;740;p10"/>
            <p:cNvSpPr/>
            <p:nvPr/>
          </p:nvSpPr>
          <p:spPr>
            <a:xfrm>
              <a:off x="5410301" y="2075522"/>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1" name="Google Shape;741;p10"/>
            <p:cNvSpPr/>
            <p:nvPr/>
          </p:nvSpPr>
          <p:spPr>
            <a:xfrm>
              <a:off x="5387500" y="2004899"/>
              <a:ext cx="234409" cy="212845"/>
            </a:xfrm>
            <a:custGeom>
              <a:avLst/>
              <a:gdLst/>
              <a:ahLst/>
              <a:cxnLst/>
              <a:rect l="l" t="t" r="r" b="b"/>
              <a:pathLst>
                <a:path w="234409" h="212845" extrusionOk="0">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742" name="Google Shape;742;p10"/>
          <p:cNvGrpSpPr/>
          <p:nvPr/>
        </p:nvGrpSpPr>
        <p:grpSpPr>
          <a:xfrm>
            <a:off x="6297047" y="4539749"/>
            <a:ext cx="296430" cy="325398"/>
            <a:chOff x="4362504" y="3177511"/>
            <a:chExt cx="420591" cy="461691"/>
          </a:xfrm>
        </p:grpSpPr>
        <p:grpSp>
          <p:nvGrpSpPr>
            <p:cNvPr id="743" name="Google Shape;743;p10"/>
            <p:cNvGrpSpPr/>
            <p:nvPr/>
          </p:nvGrpSpPr>
          <p:grpSpPr>
            <a:xfrm>
              <a:off x="4429861" y="3244655"/>
              <a:ext cx="286007" cy="394547"/>
              <a:chOff x="4429861" y="3244655"/>
              <a:chExt cx="286007" cy="394547"/>
            </a:xfrm>
          </p:grpSpPr>
          <p:sp>
            <p:nvSpPr>
              <p:cNvPr id="744" name="Google Shape;744;p10"/>
              <p:cNvSpPr/>
              <p:nvPr/>
            </p:nvSpPr>
            <p:spPr>
              <a:xfrm>
                <a:off x="4539234" y="3597209"/>
                <a:ext cx="67226" cy="41993"/>
              </a:xfrm>
              <a:custGeom>
                <a:avLst/>
                <a:gdLst/>
                <a:ahLst/>
                <a:cxnLst/>
                <a:rect l="l" t="t" r="r" b="b"/>
                <a:pathLst>
                  <a:path w="67226" h="41993" extrusionOk="0">
                    <a:moveTo>
                      <a:pt x="0" y="0"/>
                    </a:moveTo>
                    <a:lnTo>
                      <a:pt x="0" y="8380"/>
                    </a:lnTo>
                    <a:cubicBezTo>
                      <a:pt x="0" y="26928"/>
                      <a:pt x="15065" y="41993"/>
                      <a:pt x="33613" y="41993"/>
                    </a:cubicBezTo>
                    <a:cubicBezTo>
                      <a:pt x="52162" y="41993"/>
                      <a:pt x="67227" y="26928"/>
                      <a:pt x="67227" y="8380"/>
                    </a:cubicBezTo>
                    <a:lnTo>
                      <a:pt x="67227"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5" name="Google Shape;745;p10"/>
              <p:cNvSpPr/>
              <p:nvPr/>
            </p:nvSpPr>
            <p:spPr>
              <a:xfrm>
                <a:off x="4429861" y="3244655"/>
                <a:ext cx="286007" cy="344973"/>
              </a:xfrm>
              <a:custGeom>
                <a:avLst/>
                <a:gdLst/>
                <a:ahLst/>
                <a:cxnLst/>
                <a:rect l="l" t="t" r="r" b="b"/>
                <a:pathLst>
                  <a:path w="286007" h="344973" extrusionOk="0">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6" name="Google Shape;746;p10"/>
              <p:cNvSpPr/>
              <p:nvPr/>
            </p:nvSpPr>
            <p:spPr>
              <a:xfrm>
                <a:off x="4505526" y="3547635"/>
                <a:ext cx="134641" cy="9415"/>
              </a:xfrm>
              <a:custGeom>
                <a:avLst/>
                <a:gdLst/>
                <a:ahLst/>
                <a:cxnLst/>
                <a:rect l="l" t="t" r="r" b="b"/>
                <a:pathLst>
                  <a:path w="134641" h="9415" extrusionOk="0">
                    <a:moveTo>
                      <a:pt x="134642"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747" name="Google Shape;747;p10"/>
            <p:cNvGrpSpPr/>
            <p:nvPr/>
          </p:nvGrpSpPr>
          <p:grpSpPr>
            <a:xfrm>
              <a:off x="4362504" y="3177511"/>
              <a:ext cx="420591" cy="358919"/>
              <a:chOff x="4362504" y="3177511"/>
              <a:chExt cx="420591" cy="358919"/>
            </a:xfrm>
          </p:grpSpPr>
          <p:grpSp>
            <p:nvGrpSpPr>
              <p:cNvPr id="748" name="Google Shape;748;p10"/>
              <p:cNvGrpSpPr/>
              <p:nvPr/>
            </p:nvGrpSpPr>
            <p:grpSpPr>
              <a:xfrm>
                <a:off x="4362504" y="3387760"/>
                <a:ext cx="420591" cy="9415"/>
                <a:chOff x="4362504" y="3387760"/>
                <a:chExt cx="420591" cy="9415"/>
              </a:xfrm>
            </p:grpSpPr>
            <p:sp>
              <p:nvSpPr>
                <p:cNvPr id="749" name="Google Shape;749;p10"/>
                <p:cNvSpPr/>
                <p:nvPr/>
              </p:nvSpPr>
              <p:spPr>
                <a:xfrm>
                  <a:off x="4749482" y="3387760"/>
                  <a:ext cx="33613" cy="9415"/>
                </a:xfrm>
                <a:custGeom>
                  <a:avLst/>
                  <a:gdLst/>
                  <a:ahLst/>
                  <a:cxnLst/>
                  <a:rect l="l" t="t" r="r" b="b"/>
                  <a:pathLst>
                    <a:path w="33613" h="9415" extrusionOk="0">
                      <a:moveTo>
                        <a:pt x="0" y="0"/>
                      </a:moveTo>
                      <a:lnTo>
                        <a:pt x="33613"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0" name="Google Shape;750;p10"/>
                <p:cNvSpPr/>
                <p:nvPr/>
              </p:nvSpPr>
              <p:spPr>
                <a:xfrm>
                  <a:off x="4362504" y="3387760"/>
                  <a:ext cx="33707" cy="9415"/>
                </a:xfrm>
                <a:custGeom>
                  <a:avLst/>
                  <a:gdLst/>
                  <a:ahLst/>
                  <a:cxnLst/>
                  <a:rect l="l" t="t" r="r" b="b"/>
                  <a:pathLst>
                    <a:path w="33707" h="9415" extrusionOk="0">
                      <a:moveTo>
                        <a:pt x="0" y="0"/>
                      </a:moveTo>
                      <a:lnTo>
                        <a:pt x="3370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751" name="Google Shape;751;p10"/>
              <p:cNvGrpSpPr/>
              <p:nvPr/>
            </p:nvGrpSpPr>
            <p:grpSpPr>
              <a:xfrm>
                <a:off x="4424176" y="3239089"/>
                <a:ext cx="297342" cy="297341"/>
                <a:chOff x="4424176" y="3239089"/>
                <a:chExt cx="297342" cy="297341"/>
              </a:xfrm>
            </p:grpSpPr>
            <p:sp>
              <p:nvSpPr>
                <p:cNvPr id="752" name="Google Shape;752;p10"/>
                <p:cNvSpPr/>
                <p:nvPr/>
              </p:nvSpPr>
              <p:spPr>
                <a:xfrm>
                  <a:off x="4697697" y="3512703"/>
                  <a:ext cx="23821" cy="23727"/>
                </a:xfrm>
                <a:custGeom>
                  <a:avLst/>
                  <a:gdLst/>
                  <a:ahLst/>
                  <a:cxnLst/>
                  <a:rect l="l" t="t" r="r" b="b"/>
                  <a:pathLst>
                    <a:path w="23821" h="23727" extrusionOk="0">
                      <a:moveTo>
                        <a:pt x="0" y="0"/>
                      </a:moveTo>
                      <a:lnTo>
                        <a:pt x="23821" y="23727"/>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3" name="Google Shape;753;p10"/>
                <p:cNvSpPr/>
                <p:nvPr/>
              </p:nvSpPr>
              <p:spPr>
                <a:xfrm>
                  <a:off x="4424176" y="3239089"/>
                  <a:ext cx="23727" cy="23821"/>
                </a:xfrm>
                <a:custGeom>
                  <a:avLst/>
                  <a:gdLst/>
                  <a:ahLst/>
                  <a:cxnLst/>
                  <a:rect l="l" t="t" r="r" b="b"/>
                  <a:pathLst>
                    <a:path w="23727" h="23821" extrusionOk="0">
                      <a:moveTo>
                        <a:pt x="0" y="0"/>
                      </a:moveTo>
                      <a:lnTo>
                        <a:pt x="23727" y="2382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754" name="Google Shape;754;p10"/>
              <p:cNvGrpSpPr/>
              <p:nvPr/>
            </p:nvGrpSpPr>
            <p:grpSpPr>
              <a:xfrm>
                <a:off x="4424176" y="3239089"/>
                <a:ext cx="297342" cy="297341"/>
                <a:chOff x="4424176" y="3239089"/>
                <a:chExt cx="297342" cy="297341"/>
              </a:xfrm>
            </p:grpSpPr>
            <p:sp>
              <p:nvSpPr>
                <p:cNvPr id="755" name="Google Shape;755;p10"/>
                <p:cNvSpPr/>
                <p:nvPr/>
              </p:nvSpPr>
              <p:spPr>
                <a:xfrm>
                  <a:off x="4697697" y="3239089"/>
                  <a:ext cx="23821" cy="23821"/>
                </a:xfrm>
                <a:custGeom>
                  <a:avLst/>
                  <a:gdLst/>
                  <a:ahLst/>
                  <a:cxnLst/>
                  <a:rect l="l" t="t" r="r" b="b"/>
                  <a:pathLst>
                    <a:path w="23821" h="23821" extrusionOk="0">
                      <a:moveTo>
                        <a:pt x="0" y="23821"/>
                      </a:moveTo>
                      <a:lnTo>
                        <a:pt x="23821"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6" name="Google Shape;756;p10"/>
                <p:cNvSpPr/>
                <p:nvPr/>
              </p:nvSpPr>
              <p:spPr>
                <a:xfrm>
                  <a:off x="4424176" y="3512703"/>
                  <a:ext cx="23727" cy="23727"/>
                </a:xfrm>
                <a:custGeom>
                  <a:avLst/>
                  <a:gdLst/>
                  <a:ahLst/>
                  <a:cxnLst/>
                  <a:rect l="l" t="t" r="r" b="b"/>
                  <a:pathLst>
                    <a:path w="23727" h="23727" extrusionOk="0">
                      <a:moveTo>
                        <a:pt x="0" y="23727"/>
                      </a:moveTo>
                      <a:lnTo>
                        <a:pt x="23727"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757" name="Google Shape;757;p10"/>
              <p:cNvSpPr/>
              <p:nvPr/>
            </p:nvSpPr>
            <p:spPr>
              <a:xfrm>
                <a:off x="4572847" y="3177511"/>
                <a:ext cx="9415" cy="33613"/>
              </a:xfrm>
              <a:custGeom>
                <a:avLst/>
                <a:gdLst/>
                <a:ahLst/>
                <a:cxnLst/>
                <a:rect l="l" t="t" r="r" b="b"/>
                <a:pathLst>
                  <a:path w="9415" h="33613" extrusionOk="0">
                    <a:moveTo>
                      <a:pt x="0" y="33613"/>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758" name="Google Shape;758;p10"/>
            <p:cNvGrpSpPr/>
            <p:nvPr/>
          </p:nvGrpSpPr>
          <p:grpSpPr>
            <a:xfrm>
              <a:off x="4497146" y="3379380"/>
              <a:ext cx="151401" cy="168255"/>
              <a:chOff x="4497146" y="3379380"/>
              <a:chExt cx="151401" cy="168255"/>
            </a:xfrm>
          </p:grpSpPr>
          <p:sp>
            <p:nvSpPr>
              <p:cNvPr id="759" name="Google Shape;759;p10"/>
              <p:cNvSpPr/>
              <p:nvPr/>
            </p:nvSpPr>
            <p:spPr>
              <a:xfrm>
                <a:off x="4497146" y="3379380"/>
                <a:ext cx="50467" cy="50467"/>
              </a:xfrm>
              <a:custGeom>
                <a:avLst/>
                <a:gdLst/>
                <a:ahLst/>
                <a:cxnLst/>
                <a:rect l="l" t="t" r="r" b="b"/>
                <a:pathLst>
                  <a:path w="50467" h="50467" extrusionOk="0">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0" name="Google Shape;760;p10"/>
              <p:cNvSpPr/>
              <p:nvPr/>
            </p:nvSpPr>
            <p:spPr>
              <a:xfrm rot="10800000">
                <a:off x="4598080" y="3379380"/>
                <a:ext cx="50467" cy="50467"/>
              </a:xfrm>
              <a:custGeom>
                <a:avLst/>
                <a:gdLst/>
                <a:ahLst/>
                <a:cxnLst/>
                <a:rect l="l" t="t" r="r" b="b"/>
                <a:pathLst>
                  <a:path w="50467" h="50467" extrusionOk="0">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1" name="Google Shape;761;p10"/>
              <p:cNvSpPr/>
              <p:nvPr/>
            </p:nvSpPr>
            <p:spPr>
              <a:xfrm>
                <a:off x="4547613" y="3429847"/>
                <a:ext cx="50467" cy="117788"/>
              </a:xfrm>
              <a:custGeom>
                <a:avLst/>
                <a:gdLst/>
                <a:ahLst/>
                <a:cxnLst/>
                <a:rect l="l" t="t" r="r" b="b"/>
                <a:pathLst>
                  <a:path w="50467" h="117788" extrusionOk="0">
                    <a:moveTo>
                      <a:pt x="0" y="117788"/>
                    </a:moveTo>
                    <a:lnTo>
                      <a:pt x="0" y="0"/>
                    </a:lnTo>
                    <a:lnTo>
                      <a:pt x="50467" y="0"/>
                    </a:lnTo>
                    <a:lnTo>
                      <a:pt x="50467" y="117788"/>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762" name="Google Shape;762;p10"/>
          <p:cNvGrpSpPr/>
          <p:nvPr/>
        </p:nvGrpSpPr>
        <p:grpSpPr>
          <a:xfrm>
            <a:off x="3532038" y="5794042"/>
            <a:ext cx="265294" cy="325678"/>
            <a:chOff x="3532038" y="5801158"/>
            <a:chExt cx="265294" cy="325678"/>
          </a:xfrm>
        </p:grpSpPr>
        <p:grpSp>
          <p:nvGrpSpPr>
            <p:cNvPr id="763" name="Google Shape;763;p10"/>
            <p:cNvGrpSpPr/>
            <p:nvPr/>
          </p:nvGrpSpPr>
          <p:grpSpPr>
            <a:xfrm>
              <a:off x="3608928" y="5882879"/>
              <a:ext cx="111418" cy="149514"/>
              <a:chOff x="3608928" y="5882879"/>
              <a:chExt cx="111418" cy="149514"/>
            </a:xfrm>
          </p:grpSpPr>
          <p:sp>
            <p:nvSpPr>
              <p:cNvPr id="764" name="Google Shape;764;p10"/>
              <p:cNvSpPr/>
              <p:nvPr/>
            </p:nvSpPr>
            <p:spPr>
              <a:xfrm>
                <a:off x="3628424" y="5882879"/>
                <a:ext cx="72477" cy="59000"/>
              </a:xfrm>
              <a:custGeom>
                <a:avLst/>
                <a:gdLst/>
                <a:ahLst/>
                <a:cxnLst/>
                <a:rect l="l" t="t" r="r" b="b"/>
                <a:pathLst>
                  <a:path w="72477" h="59000" extrusionOk="0">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5" name="Google Shape;765;p10"/>
              <p:cNvSpPr/>
              <p:nvPr/>
            </p:nvSpPr>
            <p:spPr>
              <a:xfrm>
                <a:off x="3608928" y="5941879"/>
                <a:ext cx="111418" cy="90514"/>
              </a:xfrm>
              <a:custGeom>
                <a:avLst/>
                <a:gdLst/>
                <a:ahLst/>
                <a:cxnLst/>
                <a:rect l="l" t="t" r="r" b="b"/>
                <a:pathLst>
                  <a:path w="111418" h="90514" extrusionOk="0">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6" name="Google Shape;766;p10"/>
              <p:cNvSpPr/>
              <p:nvPr/>
            </p:nvSpPr>
            <p:spPr>
              <a:xfrm>
                <a:off x="3655698" y="5968560"/>
                <a:ext cx="17879" cy="17820"/>
              </a:xfrm>
              <a:custGeom>
                <a:avLst/>
                <a:gdLst/>
                <a:ahLst/>
                <a:cxnLst/>
                <a:rect l="l" t="t" r="r" b="b"/>
                <a:pathLst>
                  <a:path w="17879" h="17820" extrusionOk="0">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7" name="Google Shape;767;p10"/>
              <p:cNvSpPr/>
              <p:nvPr/>
            </p:nvSpPr>
            <p:spPr>
              <a:xfrm>
                <a:off x="3664638" y="5988848"/>
                <a:ext cx="5050" cy="21294"/>
              </a:xfrm>
              <a:custGeom>
                <a:avLst/>
                <a:gdLst/>
                <a:ahLst/>
                <a:cxnLst/>
                <a:rect l="l" t="t" r="r" b="b"/>
                <a:pathLst>
                  <a:path w="5050" h="21294" extrusionOk="0">
                    <a:moveTo>
                      <a:pt x="0" y="21294"/>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768" name="Google Shape;768;p10"/>
            <p:cNvSpPr/>
            <p:nvPr/>
          </p:nvSpPr>
          <p:spPr>
            <a:xfrm>
              <a:off x="3532038" y="5801158"/>
              <a:ext cx="265294" cy="325678"/>
            </a:xfrm>
            <a:custGeom>
              <a:avLst/>
              <a:gdLst/>
              <a:ahLst/>
              <a:cxnLst/>
              <a:rect l="l" t="t" r="r" b="b"/>
              <a:pathLst>
                <a:path w="310019" h="380582" extrusionOk="0">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769" name="Google Shape;769;p10"/>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68"/>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en-US"/>
              <a:t>03</a:t>
            </a:r>
            <a:endParaRPr/>
          </a:p>
        </p:txBody>
      </p:sp>
      <p:sp>
        <p:nvSpPr>
          <p:cNvPr id="775" name="Google Shape;775;p68"/>
          <p:cNvSpPr txBox="1">
            <a:spLocks noGrp="1"/>
          </p:cNvSpPr>
          <p:nvPr>
            <p:ph type="title"/>
          </p:nvPr>
        </p:nvSpPr>
        <p:spPr>
          <a:xfrm>
            <a:off x="431800" y="2786063"/>
            <a:ext cx="5203190" cy="1107996"/>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en-US"/>
              <a:t>Becoming a Registry</a:t>
            </a:r>
            <a:br>
              <a:rPr lang="en-US"/>
            </a:br>
            <a:r>
              <a:rPr lang="en-US"/>
              <a:t>Operator</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69"/>
          <p:cNvSpPr txBox="1">
            <a:spLocks noGrp="1"/>
          </p:cNvSpPr>
          <p:nvPr>
            <p:ph type="title"/>
          </p:nvPr>
        </p:nvSpPr>
        <p:spPr>
          <a:xfrm>
            <a:off x="431799" y="900113"/>
            <a:ext cx="5153753" cy="47699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Becoming a Registry Operator</a:t>
            </a:r>
            <a:endParaRPr/>
          </a:p>
        </p:txBody>
      </p:sp>
      <p:sp>
        <p:nvSpPr>
          <p:cNvPr id="782" name="Google Shape;782;p69"/>
          <p:cNvSpPr/>
          <p:nvPr/>
        </p:nvSpPr>
        <p:spPr>
          <a:xfrm>
            <a:off x="683799" y="2079547"/>
            <a:ext cx="377329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B3458"/>
                </a:solidFill>
                <a:latin typeface="Arial"/>
                <a:ea typeface="Arial"/>
                <a:cs typeface="Arial"/>
                <a:sym typeface="Arial"/>
              </a:rPr>
              <a:t>Applying for a gTLD means you are applying to operate a piece of the Internet (a registry).</a:t>
            </a:r>
            <a:endParaRPr sz="1400" b="0" i="0" u="none" strike="noStrike" cap="none">
              <a:solidFill>
                <a:srgbClr val="000000"/>
              </a:solidFill>
              <a:latin typeface="Arial"/>
              <a:ea typeface="Arial"/>
              <a:cs typeface="Arial"/>
              <a:sym typeface="Arial"/>
            </a:endParaRPr>
          </a:p>
        </p:txBody>
      </p:sp>
      <p:sp>
        <p:nvSpPr>
          <p:cNvPr id="783" name="Google Shape;783;p69"/>
          <p:cNvSpPr/>
          <p:nvPr/>
        </p:nvSpPr>
        <p:spPr>
          <a:xfrm>
            <a:off x="4680199" y="2079547"/>
            <a:ext cx="3773289"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B3458"/>
                </a:solidFill>
                <a:latin typeface="Arial"/>
                <a:ea typeface="Arial"/>
                <a:cs typeface="Arial"/>
                <a:sym typeface="Arial"/>
              </a:rPr>
              <a:t>A registry supports all the domains registered under a particular gTLD.</a:t>
            </a:r>
            <a:endParaRPr sz="1400" b="0" i="0" u="none" strike="noStrike" cap="none">
              <a:solidFill>
                <a:srgbClr val="000000"/>
              </a:solidFill>
              <a:latin typeface="Arial"/>
              <a:ea typeface="Arial"/>
              <a:cs typeface="Arial"/>
              <a:sym typeface="Arial"/>
            </a:endParaRPr>
          </a:p>
        </p:txBody>
      </p:sp>
      <p:sp>
        <p:nvSpPr>
          <p:cNvPr id="784" name="Google Shape;784;p69"/>
          <p:cNvSpPr/>
          <p:nvPr/>
        </p:nvSpPr>
        <p:spPr>
          <a:xfrm>
            <a:off x="683799" y="4110546"/>
            <a:ext cx="7776402" cy="2072485"/>
          </a:xfrm>
          <a:prstGeom prst="rect">
            <a:avLst/>
          </a:prstGeom>
          <a:solidFill>
            <a:srgbClr val="0B3458"/>
          </a:solidFill>
          <a:ln>
            <a:noFill/>
          </a:ln>
        </p:spPr>
        <p:txBody>
          <a:bodyPr spcFirstLastPara="1" wrap="square" lIns="324000" tIns="288000" rIns="432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1633E"/>
                </a:solidFill>
                <a:latin typeface="Arial"/>
                <a:ea typeface="Arial"/>
                <a:cs typeface="Arial"/>
                <a:sym typeface="Arial"/>
              </a:rPr>
              <a:t>A Registry Operator: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F1633E"/>
              </a:buClr>
              <a:buSzPts val="1600"/>
              <a:buFont typeface="NTR"/>
              <a:buChar char="►"/>
            </a:pPr>
            <a:r>
              <a:rPr lang="en-US" sz="2000" b="0" i="0" u="none" strike="noStrike" cap="none">
                <a:solidFill>
                  <a:schemeClr val="lt1"/>
                </a:solidFill>
                <a:latin typeface="Arial"/>
                <a:ea typeface="Arial"/>
                <a:cs typeface="Arial"/>
                <a:sym typeface="Arial"/>
              </a:rPr>
              <a:t>Sets the requirements for the gTLD.</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F1633E"/>
              </a:buClr>
              <a:buSzPts val="1600"/>
              <a:buFont typeface="NTR"/>
              <a:buChar char="►"/>
            </a:pPr>
            <a:r>
              <a:rPr lang="en-US" sz="2000" b="0" i="0" u="none" strike="noStrike" cap="none">
                <a:solidFill>
                  <a:schemeClr val="lt1"/>
                </a:solidFill>
                <a:latin typeface="Arial"/>
                <a:ea typeface="Arial"/>
                <a:cs typeface="Arial"/>
                <a:sym typeface="Arial"/>
              </a:rPr>
              <a:t>Determines which second-level domains (the characters to the left of the dot) can be registered, and by whom.</a:t>
            </a:r>
            <a:endParaRPr sz="1400" b="0" i="0" u="none" strike="noStrike" cap="none">
              <a:solidFill>
                <a:srgbClr val="000000"/>
              </a:solidFill>
              <a:latin typeface="Arial"/>
              <a:ea typeface="Arial"/>
              <a:cs typeface="Arial"/>
              <a:sym typeface="Arial"/>
            </a:endParaRPr>
          </a:p>
        </p:txBody>
      </p:sp>
      <p:sp>
        <p:nvSpPr>
          <p:cNvPr id="785" name="Google Shape;785;p69"/>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86" name="Google Shape;786;p69"/>
          <p:cNvCxnSpPr/>
          <p:nvPr/>
        </p:nvCxnSpPr>
        <p:spPr>
          <a:xfrm>
            <a:off x="4680199" y="2079547"/>
            <a:ext cx="3780002" cy="0"/>
          </a:xfrm>
          <a:prstGeom prst="straightConnector1">
            <a:avLst/>
          </a:prstGeom>
          <a:noFill/>
          <a:ln w="15875" cap="flat" cmpd="sng">
            <a:solidFill>
              <a:srgbClr val="F1633E"/>
            </a:solidFill>
            <a:prstDash val="solid"/>
            <a:round/>
            <a:headEnd type="none" w="sm" len="sm"/>
            <a:tailEnd type="none" w="sm" len="sm"/>
          </a:ln>
        </p:spPr>
      </p:cxnSp>
      <p:cxnSp>
        <p:nvCxnSpPr>
          <p:cNvPr id="787" name="Google Shape;787;p69"/>
          <p:cNvCxnSpPr/>
          <p:nvPr/>
        </p:nvCxnSpPr>
        <p:spPr>
          <a:xfrm>
            <a:off x="685714" y="2079547"/>
            <a:ext cx="3771375" cy="0"/>
          </a:xfrm>
          <a:prstGeom prst="straightConnector1">
            <a:avLst/>
          </a:prstGeom>
          <a:noFill/>
          <a:ln w="15875" cap="flat" cmpd="sng">
            <a:solidFill>
              <a:srgbClr val="F1633E"/>
            </a:solidFill>
            <a:prstDash val="solid"/>
            <a:round/>
            <a:headEnd type="none" w="sm" len="sm"/>
            <a:tailEnd type="none" w="sm" len="sm"/>
          </a:ln>
        </p:spPr>
      </p:cxnSp>
      <p:grpSp>
        <p:nvGrpSpPr>
          <p:cNvPr id="788" name="Google Shape;788;p69"/>
          <p:cNvGrpSpPr/>
          <p:nvPr/>
        </p:nvGrpSpPr>
        <p:grpSpPr>
          <a:xfrm>
            <a:off x="5014983" y="1775799"/>
            <a:ext cx="656316" cy="656316"/>
            <a:chOff x="3145601" y="1775799"/>
            <a:chExt cx="656316" cy="656316"/>
          </a:xfrm>
        </p:grpSpPr>
        <p:sp>
          <p:nvSpPr>
            <p:cNvPr id="789" name="Google Shape;789;p69"/>
            <p:cNvSpPr/>
            <p:nvPr/>
          </p:nvSpPr>
          <p:spPr>
            <a:xfrm>
              <a:off x="3145601" y="1775799"/>
              <a:ext cx="656316" cy="656316"/>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790" name="Google Shape;790;p69"/>
            <p:cNvGrpSpPr/>
            <p:nvPr/>
          </p:nvGrpSpPr>
          <p:grpSpPr>
            <a:xfrm>
              <a:off x="3251261" y="1857441"/>
              <a:ext cx="439754" cy="485782"/>
              <a:chOff x="5399755" y="2316832"/>
              <a:chExt cx="554154" cy="612158"/>
            </a:xfrm>
          </p:grpSpPr>
          <p:sp>
            <p:nvSpPr>
              <p:cNvPr id="791" name="Google Shape;791;p69"/>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2" name="Google Shape;792;p69"/>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3" name="Google Shape;793;p69"/>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4" name="Google Shape;794;p69"/>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5" name="Google Shape;795;p69"/>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6" name="Google Shape;796;p69"/>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7" name="Google Shape;797;p69"/>
              <p:cNvSpPr/>
              <p:nvPr/>
            </p:nvSpPr>
            <p:spPr>
              <a:xfrm rot="-4185000">
                <a:off x="5634967" y="232868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8" name="Google Shape;798;p69"/>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9" name="Google Shape;799;p69"/>
              <p:cNvSpPr/>
              <p:nvPr/>
            </p:nvSpPr>
            <p:spPr>
              <a:xfrm rot="-4185000">
                <a:off x="5858225" y="271593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0" name="Google Shape;800;p69"/>
              <p:cNvSpPr/>
              <p:nvPr/>
            </p:nvSpPr>
            <p:spPr>
              <a:xfrm rot="-4185000">
                <a:off x="5411756" y="245772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1" name="Google Shape;801;p69"/>
              <p:cNvSpPr/>
              <p:nvPr/>
            </p:nvSpPr>
            <p:spPr>
              <a:xfrm rot="-4185000">
                <a:off x="5411723" y="2715911"/>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2" name="Google Shape;802;p69"/>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803" name="Google Shape;803;p69"/>
            <p:cNvSpPr/>
            <p:nvPr/>
          </p:nvSpPr>
          <p:spPr>
            <a:xfrm>
              <a:off x="3396002" y="2029823"/>
              <a:ext cx="156388" cy="155634"/>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804" name="Google Shape;804;p69"/>
          <p:cNvGrpSpPr/>
          <p:nvPr/>
        </p:nvGrpSpPr>
        <p:grpSpPr>
          <a:xfrm>
            <a:off x="1018582" y="1775799"/>
            <a:ext cx="656316" cy="656316"/>
            <a:chOff x="355642" y="1775799"/>
            <a:chExt cx="656316" cy="656316"/>
          </a:xfrm>
        </p:grpSpPr>
        <p:sp>
          <p:nvSpPr>
            <p:cNvPr id="805" name="Google Shape;805;p69"/>
            <p:cNvSpPr/>
            <p:nvPr/>
          </p:nvSpPr>
          <p:spPr>
            <a:xfrm>
              <a:off x="355642" y="1775799"/>
              <a:ext cx="656316" cy="656316"/>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806" name="Google Shape;806;p69"/>
            <p:cNvGrpSpPr/>
            <p:nvPr/>
          </p:nvGrpSpPr>
          <p:grpSpPr>
            <a:xfrm>
              <a:off x="555065" y="1942711"/>
              <a:ext cx="257466" cy="335954"/>
              <a:chOff x="1876510" y="1547778"/>
              <a:chExt cx="347712" cy="453711"/>
            </a:xfrm>
          </p:grpSpPr>
          <p:sp>
            <p:nvSpPr>
              <p:cNvPr id="807" name="Google Shape;807;p69"/>
              <p:cNvSpPr/>
              <p:nvPr/>
            </p:nvSpPr>
            <p:spPr>
              <a:xfrm>
                <a:off x="1944811" y="1615749"/>
                <a:ext cx="211205" cy="210186"/>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8" name="Google Shape;808;p69"/>
              <p:cNvSpPr/>
              <p:nvPr/>
            </p:nvSpPr>
            <p:spPr>
              <a:xfrm>
                <a:off x="1876510" y="1547778"/>
                <a:ext cx="347712" cy="453711"/>
              </a:xfrm>
              <a:custGeom>
                <a:avLst/>
                <a:gdLst/>
                <a:ahLst/>
                <a:cxnLst/>
                <a:rect l="l" t="t" r="r" b="b"/>
                <a:pathLst>
                  <a:path w="347712" h="453711" extrusionOk="0">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w="25400"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70"/>
          <p:cNvSpPr txBox="1">
            <a:spLocks noGrp="1"/>
          </p:cNvSpPr>
          <p:nvPr>
            <p:ph type="title"/>
          </p:nvPr>
        </p:nvSpPr>
        <p:spPr>
          <a:xfrm>
            <a:off x="431799" y="900113"/>
            <a:ext cx="6574929" cy="99478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Financial and Technical Considerations</a:t>
            </a:r>
            <a:endParaRPr/>
          </a:p>
        </p:txBody>
      </p:sp>
      <p:sp>
        <p:nvSpPr>
          <p:cNvPr id="815" name="Google Shape;815;p70"/>
          <p:cNvSpPr txBox="1"/>
          <p:nvPr/>
        </p:nvSpPr>
        <p:spPr>
          <a:xfrm>
            <a:off x="431800" y="2231298"/>
            <a:ext cx="3506355" cy="3898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New gTLD Program: Next Round expected evaluation fee: </a:t>
            </a:r>
            <a:r>
              <a:rPr lang="en-US" sz="1800" b="1" i="0" u="none" strike="noStrike" cap="none">
                <a:solidFill>
                  <a:srgbClr val="0B3458"/>
                </a:solidFill>
                <a:latin typeface="Arial"/>
                <a:ea typeface="Arial"/>
                <a:cs typeface="Arial"/>
                <a:sym typeface="Arial"/>
              </a:rPr>
              <a:t>US $227,000</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a:p>
            <a:pPr marL="393750" marR="0" lvl="0" indent="-285750" algn="l" rtl="0">
              <a:lnSpc>
                <a:spcPct val="100000"/>
              </a:lnSpc>
              <a:spcBef>
                <a:spcPts val="0"/>
              </a:spcBef>
              <a:spcAft>
                <a:spcPts val="0"/>
              </a:spcAft>
              <a:buClr>
                <a:srgbClr val="F1633E"/>
              </a:buClr>
              <a:buSzPts val="1440"/>
              <a:buFont typeface="NTR"/>
              <a:buChar char="✚"/>
            </a:pPr>
            <a:r>
              <a:rPr lang="en-US" sz="1800" b="0" i="0" u="none" strike="noStrike" cap="none">
                <a:solidFill>
                  <a:srgbClr val="0B3458"/>
                </a:solidFill>
                <a:latin typeface="Arial"/>
                <a:ea typeface="Arial"/>
                <a:cs typeface="Arial"/>
                <a:sym typeface="Arial"/>
              </a:rPr>
              <a:t>Standard operational fees included in the Registry Agreement signed with ICANN </a:t>
            </a:r>
            <a:endParaRPr sz="1400" b="0" i="0" u="none" strike="noStrike" cap="none">
              <a:solidFill>
                <a:srgbClr val="000000"/>
              </a:solidFill>
              <a:latin typeface="Arial"/>
              <a:ea typeface="Arial"/>
              <a:cs typeface="Arial"/>
              <a:sym typeface="Arial"/>
            </a:endParaRPr>
          </a:p>
          <a:p>
            <a:pPr marL="393750" marR="0" lvl="0" indent="-194310" algn="l" rtl="0">
              <a:lnSpc>
                <a:spcPct val="100000"/>
              </a:lnSpc>
              <a:spcBef>
                <a:spcPts val="0"/>
              </a:spcBef>
              <a:spcAft>
                <a:spcPts val="0"/>
              </a:spcAft>
              <a:buClr>
                <a:srgbClr val="F1633E"/>
              </a:buClr>
              <a:buSzPts val="1440"/>
              <a:buFont typeface="NTR"/>
              <a:buNone/>
            </a:pPr>
            <a:endParaRPr sz="1800" b="0" i="0" u="none" strike="noStrike" cap="none">
              <a:solidFill>
                <a:srgbClr val="0B3458"/>
              </a:solidFill>
              <a:latin typeface="Arial"/>
              <a:ea typeface="Arial"/>
              <a:cs typeface="Arial"/>
              <a:sym typeface="Arial"/>
            </a:endParaRPr>
          </a:p>
          <a:p>
            <a:pPr marL="393750" marR="0" lvl="0" indent="-285750" algn="l" rtl="0">
              <a:lnSpc>
                <a:spcPct val="100000"/>
              </a:lnSpc>
              <a:spcBef>
                <a:spcPts val="0"/>
              </a:spcBef>
              <a:spcAft>
                <a:spcPts val="0"/>
              </a:spcAft>
              <a:buClr>
                <a:srgbClr val="F1633E"/>
              </a:buClr>
              <a:buSzPts val="1440"/>
              <a:buFont typeface="NTR"/>
              <a:buChar char="✚"/>
            </a:pPr>
            <a:r>
              <a:rPr lang="en-US" sz="1800" b="0" i="0" u="none" strike="noStrike" cap="none">
                <a:solidFill>
                  <a:srgbClr val="0B3458"/>
                </a:solidFill>
                <a:latin typeface="Arial"/>
                <a:ea typeface="Arial"/>
                <a:cs typeface="Arial"/>
                <a:sym typeface="Arial"/>
              </a:rPr>
              <a:t>Ongoing financial and technical obligations</a:t>
            </a:r>
            <a:endParaRPr sz="1400" b="0" i="0" u="none" strike="noStrike" cap="none">
              <a:solidFill>
                <a:srgbClr val="000000"/>
              </a:solidFill>
              <a:latin typeface="Arial"/>
              <a:ea typeface="Arial"/>
              <a:cs typeface="Arial"/>
              <a:sym typeface="Arial"/>
            </a:endParaRPr>
          </a:p>
        </p:txBody>
      </p:sp>
      <p:sp>
        <p:nvSpPr>
          <p:cNvPr id="816" name="Google Shape;816;p70"/>
          <p:cNvSpPr/>
          <p:nvPr/>
        </p:nvSpPr>
        <p:spPr>
          <a:xfrm>
            <a:off x="4572000" y="3875356"/>
            <a:ext cx="4572000" cy="2323039"/>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All new gTLD applicants must be able to demonstrate the operational, technical, and financial capacities necessary to operate a registry and comply with contractual requirements.</a:t>
            </a:r>
            <a:endParaRPr sz="1400" b="0" i="0" u="none" strike="noStrike" cap="none">
              <a:solidFill>
                <a:srgbClr val="000000"/>
              </a:solidFill>
              <a:latin typeface="Arial"/>
              <a:ea typeface="Arial"/>
              <a:cs typeface="Arial"/>
              <a:sym typeface="Arial"/>
            </a:endParaRPr>
          </a:p>
        </p:txBody>
      </p:sp>
      <p:sp>
        <p:nvSpPr>
          <p:cNvPr id="817" name="Google Shape;817;p70"/>
          <p:cNvSpPr/>
          <p:nvPr/>
        </p:nvSpPr>
        <p:spPr>
          <a:xfrm>
            <a:off x="4572000" y="2026226"/>
            <a:ext cx="4572000" cy="14784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Applying for a new gTLD requires significant financial and technical resources.</a:t>
            </a:r>
            <a:endParaRPr sz="1400" b="0" i="0" u="none" strike="noStrike" cap="none">
              <a:solidFill>
                <a:srgbClr val="000000"/>
              </a:solidFill>
              <a:latin typeface="Arial"/>
              <a:ea typeface="Arial"/>
              <a:cs typeface="Arial"/>
              <a:sym typeface="Arial"/>
            </a:endParaRPr>
          </a:p>
        </p:txBody>
      </p:sp>
      <p:sp>
        <p:nvSpPr>
          <p:cNvPr id="818" name="Google Shape;818;p70"/>
          <p:cNvSpPr/>
          <p:nvPr/>
        </p:nvSpPr>
        <p:spPr>
          <a:xfrm>
            <a:off x="4955426" y="3636365"/>
            <a:ext cx="477982" cy="47798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B3458"/>
                </a:solidFill>
                <a:latin typeface="Arial"/>
                <a:ea typeface="Arial"/>
                <a:cs typeface="Arial"/>
                <a:sym typeface="Arial"/>
              </a:rPr>
              <a:t>!</a:t>
            </a:r>
            <a:endParaRPr sz="2400" b="0" i="0" u="none" strike="noStrike" cap="none">
              <a:solidFill>
                <a:schemeClr val="lt1"/>
              </a:solidFill>
              <a:latin typeface="Arial"/>
              <a:ea typeface="Arial"/>
              <a:cs typeface="Arial"/>
              <a:sym typeface="Arial"/>
            </a:endParaRPr>
          </a:p>
        </p:txBody>
      </p:sp>
      <p:sp>
        <p:nvSpPr>
          <p:cNvPr id="819" name="Google Shape;819;p70"/>
          <p:cNvSpPr/>
          <p:nvPr/>
        </p:nvSpPr>
        <p:spPr>
          <a:xfrm>
            <a:off x="4955424" y="1787649"/>
            <a:ext cx="477982" cy="47798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B345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820" name="Google Shape;820;p70"/>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70"/>
          <p:cNvSpPr txBox="1"/>
          <p:nvPr/>
        </p:nvSpPr>
        <p:spPr>
          <a:xfrm>
            <a:off x="629840" y="5378554"/>
            <a:ext cx="3308315"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B3458"/>
                </a:solidFill>
                <a:latin typeface="Arial"/>
                <a:ea typeface="Arial"/>
                <a:cs typeface="Arial"/>
                <a:sym typeface="Arial"/>
              </a:rPr>
              <a:t>*Fees subject to change</a:t>
            </a:r>
            <a:endParaRPr/>
          </a:p>
          <a:p>
            <a:pPr marL="0" marR="0" lvl="0" indent="0" algn="l" rtl="0">
              <a:lnSpc>
                <a:spcPct val="100000"/>
              </a:lnSpc>
              <a:spcBef>
                <a:spcPts val="0"/>
              </a:spcBef>
              <a:spcAft>
                <a:spcPts val="0"/>
              </a:spcAft>
              <a:buNone/>
            </a:pPr>
            <a:endParaRPr sz="1400" b="0" i="0" u="none" strike="noStrike" cap="none">
              <a:solidFill>
                <a:srgbClr val="0B3458"/>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B3458"/>
                </a:solidFill>
                <a:latin typeface="Arial"/>
                <a:ea typeface="Arial"/>
                <a:cs typeface="Arial"/>
                <a:sym typeface="Arial"/>
              </a:rPr>
              <a:t>**Exceptions may apply for eligible applicants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71"/>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en-US"/>
              <a:t>04</a:t>
            </a:r>
            <a:endParaRPr/>
          </a:p>
        </p:txBody>
      </p:sp>
      <p:sp>
        <p:nvSpPr>
          <p:cNvPr id="827" name="Google Shape;827;p71"/>
          <p:cNvSpPr txBox="1">
            <a:spLocks noGrp="1"/>
          </p:cNvSpPr>
          <p:nvPr>
            <p:ph type="title"/>
          </p:nvPr>
        </p:nvSpPr>
        <p:spPr>
          <a:xfrm>
            <a:off x="431800" y="2786063"/>
            <a:ext cx="5203200" cy="11082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en-US"/>
              <a:t>Assistance for New gTLD Applicants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The Domain Name System and ICANN</a:t>
            </a:r>
            <a:endParaRPr sz="2800"/>
          </a:p>
        </p:txBody>
      </p:sp>
      <p:sp>
        <p:nvSpPr>
          <p:cNvPr id="129" name="Google Shape;129;p5"/>
          <p:cNvSpPr txBox="1">
            <a:spLocks noGrp="1"/>
          </p:cNvSpPr>
          <p:nvPr>
            <p:ph type="body" idx="1"/>
          </p:nvPr>
        </p:nvSpPr>
        <p:spPr>
          <a:xfrm>
            <a:off x="320675" y="1318686"/>
            <a:ext cx="8450746" cy="5066616"/>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530"/>
              <a:buFont typeface="Merriweather Sans"/>
              <a:buChar char="*"/>
            </a:pPr>
            <a:r>
              <a:rPr lang="en-US"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A domain name is a unique name that forms the basis of the uniform resource locators (URLs) that people use to find resources on the Internet (e.g., web pages, email servers, images, and videos). </a:t>
            </a:r>
            <a:endParaRPr/>
          </a:p>
          <a:p>
            <a:pPr marL="274320" lvl="0" indent="-85725" algn="l" rtl="0">
              <a:lnSpc>
                <a:spcPct val="100000"/>
              </a:lnSpc>
              <a:spcBef>
                <a:spcPts val="360"/>
              </a:spcBef>
              <a:spcAft>
                <a:spcPts val="0"/>
              </a:spcAft>
              <a:buClr>
                <a:schemeClr val="accent3"/>
              </a:buClr>
              <a:buSzPts val="1530"/>
              <a:buFont typeface="Merriweather Sans"/>
              <a:buNone/>
            </a:pPr>
            <a:endParaRPr sz="1800"/>
          </a:p>
          <a:p>
            <a:pPr marL="274320" lvl="0" indent="-182880" algn="l" rtl="0">
              <a:lnSpc>
                <a:spcPct val="100000"/>
              </a:lnSpc>
              <a:spcBef>
                <a:spcPts val="360"/>
              </a:spcBef>
              <a:spcAft>
                <a:spcPts val="0"/>
              </a:spcAft>
              <a:buClr>
                <a:schemeClr val="accent3"/>
              </a:buClr>
              <a:buSzPts val="1530"/>
              <a:buFont typeface="Merriweather Sans"/>
              <a:buChar char="*"/>
            </a:pPr>
            <a:r>
              <a:rPr lang="en-US"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The domain name itself identifies a specific address on the Internet that belongs to an entity such as a company, organization, institution, or individual.</a:t>
            </a:r>
            <a:endParaRPr/>
          </a:p>
          <a:p>
            <a:pPr marL="274320" lvl="0" indent="-85725" algn="l" rtl="0">
              <a:lnSpc>
                <a:spcPct val="100000"/>
              </a:lnSpc>
              <a:spcBef>
                <a:spcPts val="360"/>
              </a:spcBef>
              <a:spcAft>
                <a:spcPts val="0"/>
              </a:spcAft>
              <a:buClr>
                <a:schemeClr val="accent3"/>
              </a:buClr>
              <a:buSzPts val="1530"/>
              <a:buFont typeface="Merriweather Sans"/>
              <a:buNone/>
            </a:pPr>
            <a:endParaRPr sz="1800"/>
          </a:p>
          <a:p>
            <a:pPr marL="274320" lvl="0" indent="-182880" algn="l" rtl="0">
              <a:lnSpc>
                <a:spcPct val="100000"/>
              </a:lnSpc>
              <a:spcBef>
                <a:spcPts val="360"/>
              </a:spcBef>
              <a:spcAft>
                <a:spcPts val="0"/>
              </a:spcAft>
              <a:buClr>
                <a:schemeClr val="accent3"/>
              </a:buClr>
              <a:buSzPts val="1530"/>
              <a:buFont typeface="Merriweather Sans"/>
              <a:buChar char="*"/>
            </a:pPr>
            <a:r>
              <a:rPr lang="en-US" sz="1800"/>
              <a:t>Every Internet-connected device has a unique IP address. For example, the domain name: </a:t>
            </a:r>
            <a:r>
              <a:rPr lang="en-US" sz="1800">
                <a:solidFill>
                  <a:srgbClr val="00B0F0"/>
                </a:solidFill>
              </a:rPr>
              <a:t>icann.org </a:t>
            </a:r>
            <a:r>
              <a:rPr lang="en-US" sz="1800">
                <a:solidFill>
                  <a:schemeClr val="dk1"/>
                </a:solidFill>
              </a:rPr>
              <a:t>has</a:t>
            </a:r>
            <a:r>
              <a:rPr lang="en-US" sz="1800"/>
              <a:t> the IP address: </a:t>
            </a:r>
            <a:r>
              <a:rPr lang="en-US" sz="1800">
                <a:solidFill>
                  <a:srgbClr val="00B0F0"/>
                </a:solidFill>
              </a:rPr>
              <a:t>192.0.43.7.</a:t>
            </a:r>
            <a:endParaRPr/>
          </a:p>
          <a:p>
            <a:pPr marL="274320" lvl="0" indent="-85725" algn="l" rtl="0">
              <a:lnSpc>
                <a:spcPct val="100000"/>
              </a:lnSpc>
              <a:spcBef>
                <a:spcPts val="360"/>
              </a:spcBef>
              <a:spcAft>
                <a:spcPts val="0"/>
              </a:spcAft>
              <a:buClr>
                <a:schemeClr val="accent3"/>
              </a:buClr>
              <a:buSzPts val="1530"/>
              <a:buFont typeface="Merriweather Sans"/>
              <a:buNone/>
            </a:pPr>
            <a:endParaRPr sz="1800">
              <a:solidFill>
                <a:srgbClr val="00B0F0"/>
              </a:solidFill>
            </a:endParaRPr>
          </a:p>
          <a:p>
            <a:pPr marL="274320" lvl="0" indent="-182880" algn="l" rtl="0">
              <a:lnSpc>
                <a:spcPct val="100000"/>
              </a:lnSpc>
              <a:spcBef>
                <a:spcPts val="360"/>
              </a:spcBef>
              <a:spcAft>
                <a:spcPts val="0"/>
              </a:spcAft>
              <a:buClr>
                <a:schemeClr val="accent3"/>
              </a:buClr>
              <a:buSzPts val="1530"/>
              <a:buFont typeface="Merriweather Sans"/>
              <a:buChar char="*"/>
            </a:pPr>
            <a:r>
              <a:rPr lang="en-US" sz="1800"/>
              <a:t>Collectively, the domain names and the Internet Protocol (IP) addresses help us navigate the Internet.</a:t>
            </a:r>
            <a:endParaRPr/>
          </a:p>
          <a:p>
            <a:pPr marL="274320" lvl="0" indent="-85725" algn="l" rtl="0">
              <a:lnSpc>
                <a:spcPct val="100000"/>
              </a:lnSpc>
              <a:spcBef>
                <a:spcPts val="360"/>
              </a:spcBef>
              <a:spcAft>
                <a:spcPts val="0"/>
              </a:spcAft>
              <a:buClr>
                <a:schemeClr val="accent3"/>
              </a:buClr>
              <a:buSzPts val="1530"/>
              <a:buFont typeface="Merriweather Sans"/>
              <a:buNone/>
            </a:pPr>
            <a:endParaRPr sz="1800"/>
          </a:p>
          <a:p>
            <a:pPr marL="274320" lvl="0" indent="-182880" algn="l" rtl="0">
              <a:lnSpc>
                <a:spcPct val="100000"/>
              </a:lnSpc>
              <a:spcBef>
                <a:spcPts val="360"/>
              </a:spcBef>
              <a:spcAft>
                <a:spcPts val="0"/>
              </a:spcAft>
              <a:buClr>
                <a:schemeClr val="accent3"/>
              </a:buClr>
              <a:buSzPts val="1530"/>
              <a:buFont typeface="Merriweather Sans"/>
              <a:buChar char="*"/>
            </a:pPr>
            <a:r>
              <a:rPr lang="en-US"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The Internet Corporation for Assigned Names and Numbers (ICANN) helps coordinate and support these unique identifiers across the world. ICANN's mission is to help ensure a stable, secure, and unified global Internet.</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72"/>
          <p:cNvSpPr txBox="1">
            <a:spLocks noGrp="1"/>
          </p:cNvSpPr>
          <p:nvPr>
            <p:ph type="title"/>
          </p:nvPr>
        </p:nvSpPr>
        <p:spPr>
          <a:xfrm>
            <a:off x="431799" y="900113"/>
            <a:ext cx="5032567" cy="49902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Criteria for Applicant Support </a:t>
            </a:r>
            <a:endParaRPr/>
          </a:p>
        </p:txBody>
      </p:sp>
      <p:sp>
        <p:nvSpPr>
          <p:cNvPr id="834" name="Google Shape;834;p72"/>
          <p:cNvSpPr txBox="1"/>
          <p:nvPr/>
        </p:nvSpPr>
        <p:spPr>
          <a:xfrm>
            <a:off x="431801" y="2074914"/>
            <a:ext cx="2366263" cy="24332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B3458"/>
                </a:solidFill>
                <a:latin typeface="Arial"/>
                <a:ea typeface="Arial"/>
                <a:cs typeface="Arial"/>
                <a:sym typeface="Arial"/>
              </a:rPr>
              <a:t>To be eligible for assistance through the Applicant Support Program, applicants must demonstrate:</a:t>
            </a:r>
            <a:endParaRPr sz="1400" b="0" i="0" u="none" strike="noStrike" cap="none">
              <a:solidFill>
                <a:srgbClr val="000000"/>
              </a:solidFill>
              <a:latin typeface="Arial"/>
              <a:ea typeface="Arial"/>
              <a:cs typeface="Arial"/>
              <a:sym typeface="Arial"/>
            </a:endParaRPr>
          </a:p>
        </p:txBody>
      </p:sp>
      <p:sp>
        <p:nvSpPr>
          <p:cNvPr id="835" name="Google Shape;835;p72"/>
          <p:cNvSpPr/>
          <p:nvPr/>
        </p:nvSpPr>
        <p:spPr>
          <a:xfrm>
            <a:off x="3997842" y="3647163"/>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Financial need</a:t>
            </a:r>
            <a:endParaRPr sz="1400" b="0" i="0" u="none" strike="noStrike" cap="none">
              <a:solidFill>
                <a:srgbClr val="000000"/>
              </a:solidFill>
              <a:latin typeface="Arial"/>
              <a:ea typeface="Arial"/>
              <a:cs typeface="Arial"/>
              <a:sym typeface="Arial"/>
            </a:endParaRPr>
          </a:p>
        </p:txBody>
      </p:sp>
      <p:sp>
        <p:nvSpPr>
          <p:cNvPr id="836" name="Google Shape;836;p72"/>
          <p:cNvSpPr/>
          <p:nvPr/>
        </p:nvSpPr>
        <p:spPr>
          <a:xfrm>
            <a:off x="3997842" y="4443047"/>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Financial</a:t>
            </a:r>
            <a:r>
              <a:rPr lang="en-US" sz="2000" b="1" i="0" u="none" strike="noStrike" cap="none">
                <a:solidFill>
                  <a:srgbClr val="F1633E"/>
                </a:solidFill>
                <a:latin typeface="Arial"/>
                <a:ea typeface="Arial"/>
                <a:cs typeface="Arial"/>
                <a:sym typeface="Arial"/>
              </a:rPr>
              <a:t> </a:t>
            </a:r>
            <a:r>
              <a:rPr lang="en-US" sz="2000" b="0" i="0" u="none" strike="noStrike" cap="none">
                <a:solidFill>
                  <a:schemeClr val="lt1"/>
                </a:solidFill>
                <a:latin typeface="Arial"/>
                <a:ea typeface="Arial"/>
                <a:cs typeface="Arial"/>
                <a:sym typeface="Arial"/>
              </a:rPr>
              <a:t>viability</a:t>
            </a:r>
            <a:endParaRPr sz="1400" b="0" i="0" u="none" strike="noStrike" cap="none">
              <a:solidFill>
                <a:srgbClr val="000000"/>
              </a:solidFill>
              <a:latin typeface="Arial"/>
              <a:ea typeface="Arial"/>
              <a:cs typeface="Arial"/>
              <a:sym typeface="Arial"/>
            </a:endParaRPr>
          </a:p>
        </p:txBody>
      </p:sp>
      <p:sp>
        <p:nvSpPr>
          <p:cNvPr id="837" name="Google Shape;837;p72"/>
          <p:cNvSpPr/>
          <p:nvPr/>
        </p:nvSpPr>
        <p:spPr>
          <a:xfrm>
            <a:off x="3997842" y="2055406"/>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General business due diligence</a:t>
            </a:r>
            <a:endParaRPr sz="1400" b="0" i="0" u="none" strike="noStrike" cap="none">
              <a:solidFill>
                <a:srgbClr val="000000"/>
              </a:solidFill>
              <a:latin typeface="Arial"/>
              <a:ea typeface="Arial"/>
              <a:cs typeface="Arial"/>
              <a:sym typeface="Arial"/>
            </a:endParaRPr>
          </a:p>
        </p:txBody>
      </p:sp>
      <p:sp>
        <p:nvSpPr>
          <p:cNvPr id="838" name="Google Shape;838;p72"/>
          <p:cNvSpPr/>
          <p:nvPr/>
        </p:nvSpPr>
        <p:spPr>
          <a:xfrm>
            <a:off x="3997842" y="2851290"/>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Public</a:t>
            </a:r>
            <a:r>
              <a:rPr lang="en-US" sz="2000" b="1" i="0" u="none" strike="noStrike" cap="none">
                <a:solidFill>
                  <a:schemeClr val="lt1"/>
                </a:solidFill>
                <a:latin typeface="Arial"/>
                <a:ea typeface="Arial"/>
                <a:cs typeface="Arial"/>
                <a:sym typeface="Arial"/>
              </a:rPr>
              <a:t> </a:t>
            </a:r>
            <a:r>
              <a:rPr lang="en-US" sz="2000" b="0" i="0" u="none" strike="noStrike" cap="none">
                <a:solidFill>
                  <a:schemeClr val="lt1"/>
                </a:solidFill>
                <a:latin typeface="Arial"/>
                <a:ea typeface="Arial"/>
                <a:cs typeface="Arial"/>
                <a:sym typeface="Arial"/>
              </a:rPr>
              <a:t>responsibility</a:t>
            </a:r>
            <a:r>
              <a:rPr lang="en-US" sz="2000" b="1" i="0" u="none" strike="noStrike" cap="none">
                <a:solidFill>
                  <a:schemeClr val="lt1"/>
                </a:solidFill>
                <a:latin typeface="Arial"/>
                <a:ea typeface="Arial"/>
                <a:cs typeface="Arial"/>
                <a:sym typeface="Arial"/>
              </a:rPr>
              <a:t> </a:t>
            </a:r>
            <a:r>
              <a:rPr lang="en-US" sz="2000" b="0" i="0" u="none" strike="noStrike" cap="none">
                <a:solidFill>
                  <a:schemeClr val="lt1"/>
                </a:solidFill>
                <a:latin typeface="Arial"/>
                <a:ea typeface="Arial"/>
                <a:cs typeface="Arial"/>
                <a:sym typeface="Arial"/>
              </a:rPr>
              <a:t>due diligence</a:t>
            </a:r>
            <a:endParaRPr sz="1400" b="0" i="0" u="none" strike="noStrike" cap="none">
              <a:solidFill>
                <a:srgbClr val="000000"/>
              </a:solidFill>
              <a:latin typeface="Arial"/>
              <a:ea typeface="Arial"/>
              <a:cs typeface="Arial"/>
              <a:sym typeface="Arial"/>
            </a:endParaRPr>
          </a:p>
        </p:txBody>
      </p:sp>
      <p:sp>
        <p:nvSpPr>
          <p:cNvPr id="839" name="Google Shape;839;p72"/>
          <p:cNvSpPr/>
          <p:nvPr/>
        </p:nvSpPr>
        <p:spPr>
          <a:xfrm>
            <a:off x="3997842" y="5260005"/>
            <a:ext cx="5146158" cy="636389"/>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Eligible</a:t>
            </a:r>
            <a:r>
              <a:rPr lang="en-US" sz="2000" b="1" i="0" u="none" strike="noStrike" cap="none">
                <a:solidFill>
                  <a:schemeClr val="lt1"/>
                </a:solidFill>
                <a:latin typeface="Arial"/>
                <a:ea typeface="Arial"/>
                <a:cs typeface="Arial"/>
                <a:sym typeface="Arial"/>
              </a:rPr>
              <a:t> </a:t>
            </a:r>
            <a:r>
              <a:rPr lang="en-US" sz="2000" b="0" i="0" u="none" strike="noStrike" cap="none">
                <a:solidFill>
                  <a:schemeClr val="lt1"/>
                </a:solidFill>
                <a:latin typeface="Arial"/>
                <a:ea typeface="Arial"/>
                <a:cs typeface="Arial"/>
                <a:sym typeface="Arial"/>
              </a:rPr>
              <a:t>entity</a:t>
            </a:r>
            <a:r>
              <a:rPr lang="en-US" sz="2000" b="1" i="0" u="none" strike="noStrike" cap="none">
                <a:solidFill>
                  <a:schemeClr val="lt1"/>
                </a:solidFill>
                <a:latin typeface="Arial"/>
                <a:ea typeface="Arial"/>
                <a:cs typeface="Arial"/>
                <a:sym typeface="Arial"/>
              </a:rPr>
              <a:t> </a:t>
            </a:r>
            <a:r>
              <a:rPr lang="en-US" sz="2000" b="0" i="0" u="none" strike="noStrike" cap="none">
                <a:solidFill>
                  <a:schemeClr val="lt1"/>
                </a:solidFill>
                <a:latin typeface="Arial"/>
                <a:ea typeface="Arial"/>
                <a:cs typeface="Arial"/>
                <a:sym typeface="Arial"/>
              </a:rPr>
              <a:t>status</a:t>
            </a:r>
            <a:endParaRPr sz="1400" b="0" i="0" u="none" strike="noStrike" cap="none">
              <a:solidFill>
                <a:srgbClr val="000000"/>
              </a:solidFill>
              <a:latin typeface="Arial"/>
              <a:ea typeface="Arial"/>
              <a:cs typeface="Arial"/>
              <a:sym typeface="Arial"/>
            </a:endParaRPr>
          </a:p>
        </p:txBody>
      </p:sp>
      <p:sp>
        <p:nvSpPr>
          <p:cNvPr id="840" name="Google Shape;840;p72"/>
          <p:cNvSpPr/>
          <p:nvPr/>
        </p:nvSpPr>
        <p:spPr>
          <a:xfrm>
            <a:off x="3830381" y="3800224"/>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41" name="Google Shape;841;p72"/>
          <p:cNvPicPr preferRelativeResize="0"/>
          <p:nvPr/>
        </p:nvPicPr>
        <p:blipFill rotWithShape="1">
          <a:blip r:embed="rId3">
            <a:alphaModFix/>
          </a:blip>
          <a:srcRect/>
          <a:stretch/>
        </p:blipFill>
        <p:spPr>
          <a:xfrm>
            <a:off x="3923994" y="3917089"/>
            <a:ext cx="147696" cy="101276"/>
          </a:xfrm>
          <a:prstGeom prst="rect">
            <a:avLst/>
          </a:prstGeom>
          <a:noFill/>
          <a:ln>
            <a:noFill/>
          </a:ln>
        </p:spPr>
      </p:pic>
      <p:sp>
        <p:nvSpPr>
          <p:cNvPr id="842" name="Google Shape;842;p72"/>
          <p:cNvSpPr/>
          <p:nvPr/>
        </p:nvSpPr>
        <p:spPr>
          <a:xfrm>
            <a:off x="3830381" y="4592274"/>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43" name="Google Shape;843;p72"/>
          <p:cNvPicPr preferRelativeResize="0"/>
          <p:nvPr/>
        </p:nvPicPr>
        <p:blipFill rotWithShape="1">
          <a:blip r:embed="rId3">
            <a:alphaModFix/>
          </a:blip>
          <a:srcRect/>
          <a:stretch/>
        </p:blipFill>
        <p:spPr>
          <a:xfrm>
            <a:off x="3923994" y="4709139"/>
            <a:ext cx="147696" cy="101276"/>
          </a:xfrm>
          <a:prstGeom prst="rect">
            <a:avLst/>
          </a:prstGeom>
          <a:noFill/>
          <a:ln>
            <a:noFill/>
          </a:ln>
        </p:spPr>
      </p:pic>
      <p:sp>
        <p:nvSpPr>
          <p:cNvPr id="844" name="Google Shape;844;p72"/>
          <p:cNvSpPr/>
          <p:nvPr/>
        </p:nvSpPr>
        <p:spPr>
          <a:xfrm>
            <a:off x="3830381" y="2213679"/>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45" name="Google Shape;845;p72"/>
          <p:cNvPicPr preferRelativeResize="0"/>
          <p:nvPr/>
        </p:nvPicPr>
        <p:blipFill rotWithShape="1">
          <a:blip r:embed="rId3">
            <a:alphaModFix/>
          </a:blip>
          <a:srcRect/>
          <a:stretch/>
        </p:blipFill>
        <p:spPr>
          <a:xfrm>
            <a:off x="3923994" y="2330544"/>
            <a:ext cx="147696" cy="101276"/>
          </a:xfrm>
          <a:prstGeom prst="rect">
            <a:avLst/>
          </a:prstGeom>
          <a:noFill/>
          <a:ln>
            <a:noFill/>
          </a:ln>
        </p:spPr>
      </p:pic>
      <p:sp>
        <p:nvSpPr>
          <p:cNvPr id="846" name="Google Shape;846;p72"/>
          <p:cNvSpPr/>
          <p:nvPr/>
        </p:nvSpPr>
        <p:spPr>
          <a:xfrm>
            <a:off x="3830381" y="3002510"/>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47" name="Google Shape;847;p72"/>
          <p:cNvPicPr preferRelativeResize="0"/>
          <p:nvPr/>
        </p:nvPicPr>
        <p:blipFill rotWithShape="1">
          <a:blip r:embed="rId3">
            <a:alphaModFix/>
          </a:blip>
          <a:srcRect/>
          <a:stretch/>
        </p:blipFill>
        <p:spPr>
          <a:xfrm>
            <a:off x="3923994" y="3119375"/>
            <a:ext cx="147696" cy="101276"/>
          </a:xfrm>
          <a:prstGeom prst="rect">
            <a:avLst/>
          </a:prstGeom>
          <a:noFill/>
          <a:ln>
            <a:noFill/>
          </a:ln>
        </p:spPr>
      </p:pic>
      <p:sp>
        <p:nvSpPr>
          <p:cNvPr id="848" name="Google Shape;848;p72"/>
          <p:cNvSpPr/>
          <p:nvPr/>
        </p:nvSpPr>
        <p:spPr>
          <a:xfrm>
            <a:off x="3830381" y="5412275"/>
            <a:ext cx="334922" cy="33492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49" name="Google Shape;849;p72"/>
          <p:cNvPicPr preferRelativeResize="0"/>
          <p:nvPr/>
        </p:nvPicPr>
        <p:blipFill rotWithShape="1">
          <a:blip r:embed="rId3">
            <a:alphaModFix/>
          </a:blip>
          <a:srcRect/>
          <a:stretch/>
        </p:blipFill>
        <p:spPr>
          <a:xfrm>
            <a:off x="3923994" y="5529140"/>
            <a:ext cx="147696" cy="101276"/>
          </a:xfrm>
          <a:prstGeom prst="rect">
            <a:avLst/>
          </a:prstGeom>
          <a:noFill/>
          <a:ln>
            <a:noFill/>
          </a:ln>
        </p:spPr>
      </p:pic>
      <p:sp>
        <p:nvSpPr>
          <p:cNvPr id="850" name="Google Shape;850;p7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73"/>
          <p:cNvSpPr/>
          <p:nvPr/>
        </p:nvSpPr>
        <p:spPr>
          <a:xfrm>
            <a:off x="2614542" y="4046946"/>
            <a:ext cx="2052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Intergovernmental organizations</a:t>
            </a:r>
            <a:endParaRPr sz="1400" b="0" i="0" u="none" strike="noStrike" cap="none">
              <a:solidFill>
                <a:srgbClr val="000000"/>
              </a:solidFill>
              <a:latin typeface="Arial"/>
              <a:ea typeface="Arial"/>
              <a:cs typeface="Arial"/>
              <a:sym typeface="Arial"/>
            </a:endParaRPr>
          </a:p>
        </p:txBody>
      </p:sp>
      <p:sp>
        <p:nvSpPr>
          <p:cNvPr id="857" name="Google Shape;857;p73"/>
          <p:cNvSpPr/>
          <p:nvPr/>
        </p:nvSpPr>
        <p:spPr>
          <a:xfrm>
            <a:off x="463625" y="4046947"/>
            <a:ext cx="2052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Nonprofit,</a:t>
            </a:r>
            <a:endParaRPr sz="1600" b="0" i="0" u="none" strike="noStrike" cap="none">
              <a:solidFill>
                <a:srgbClr val="0B3458"/>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nongovernmental,and charitable organizations</a:t>
            </a:r>
            <a:endParaRPr sz="1400" b="0" i="0" u="none" strike="noStrike" cap="none">
              <a:solidFill>
                <a:srgbClr val="000000"/>
              </a:solidFill>
              <a:latin typeface="Arial"/>
              <a:ea typeface="Arial"/>
              <a:cs typeface="Arial"/>
              <a:sym typeface="Arial"/>
            </a:endParaRPr>
          </a:p>
        </p:txBody>
      </p:sp>
      <p:sp>
        <p:nvSpPr>
          <p:cNvPr id="858" name="Google Shape;858;p73"/>
          <p:cNvSpPr/>
          <p:nvPr/>
        </p:nvSpPr>
        <p:spPr>
          <a:xfrm>
            <a:off x="4765459" y="4046947"/>
            <a:ext cx="1908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Indigenous/tribalpeoples’ organizations</a:t>
            </a:r>
            <a:endParaRPr sz="1400" b="0" i="0" u="none" strike="noStrike" cap="none">
              <a:solidFill>
                <a:srgbClr val="000000"/>
              </a:solidFill>
              <a:latin typeface="Arial"/>
              <a:ea typeface="Arial"/>
              <a:cs typeface="Arial"/>
              <a:sym typeface="Arial"/>
            </a:endParaRPr>
          </a:p>
        </p:txBody>
      </p:sp>
      <p:sp>
        <p:nvSpPr>
          <p:cNvPr id="859" name="Google Shape;859;p73"/>
          <p:cNvSpPr/>
          <p:nvPr/>
        </p:nvSpPr>
        <p:spPr>
          <a:xfrm>
            <a:off x="6772375" y="4046947"/>
            <a:ext cx="1908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Micro and small businesses that are social enterprises or that operate in a less-developed economy</a:t>
            </a:r>
            <a:endParaRPr sz="1400" b="0" i="0" u="none" strike="noStrike" cap="none">
              <a:solidFill>
                <a:srgbClr val="000000"/>
              </a:solidFill>
              <a:latin typeface="Arial"/>
              <a:ea typeface="Arial"/>
              <a:cs typeface="Arial"/>
              <a:sym typeface="Arial"/>
            </a:endParaRPr>
          </a:p>
        </p:txBody>
      </p:sp>
      <p:sp>
        <p:nvSpPr>
          <p:cNvPr id="860" name="Google Shape;860;p73"/>
          <p:cNvSpPr txBox="1">
            <a:spLocks noGrp="1"/>
          </p:cNvSpPr>
          <p:nvPr>
            <p:ph type="title"/>
          </p:nvPr>
        </p:nvSpPr>
        <p:spPr>
          <a:xfrm>
            <a:off x="431799" y="900113"/>
            <a:ext cx="5032567" cy="49902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Applicant Support Program</a:t>
            </a:r>
            <a:endParaRPr/>
          </a:p>
        </p:txBody>
      </p:sp>
      <p:sp>
        <p:nvSpPr>
          <p:cNvPr id="861" name="Google Shape;861;p73"/>
          <p:cNvSpPr txBox="1"/>
          <p:nvPr/>
        </p:nvSpPr>
        <p:spPr>
          <a:xfrm>
            <a:off x="431800" y="1734672"/>
            <a:ext cx="7051561" cy="136633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B3458"/>
                </a:solidFill>
                <a:latin typeface="Arial"/>
                <a:ea typeface="Arial"/>
                <a:cs typeface="Arial"/>
                <a:sym typeface="Arial"/>
              </a:rPr>
              <a:t>Applying for a gTLD is expensive and may be out of reach for many. The Applicant Support Program makes applying for a new gTLD more accessible to entities that are unable to because of financial and other resource constraints.</a:t>
            </a:r>
            <a:endParaRPr sz="1400" b="0" i="0" u="none" strike="noStrike" cap="none">
              <a:solidFill>
                <a:srgbClr val="000000"/>
              </a:solidFill>
              <a:latin typeface="Arial"/>
              <a:ea typeface="Arial"/>
              <a:cs typeface="Arial"/>
              <a:sym typeface="Arial"/>
            </a:endParaRPr>
          </a:p>
        </p:txBody>
      </p:sp>
      <p:sp>
        <p:nvSpPr>
          <p:cNvPr id="862" name="Google Shape;862;p73"/>
          <p:cNvSpPr txBox="1"/>
          <p:nvPr/>
        </p:nvSpPr>
        <p:spPr>
          <a:xfrm>
            <a:off x="431799" y="3155510"/>
            <a:ext cx="7108687" cy="39476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1633E"/>
                </a:solidFill>
                <a:latin typeface="Arial"/>
                <a:ea typeface="Arial"/>
                <a:cs typeface="Arial"/>
                <a:sym typeface="Arial"/>
              </a:rPr>
              <a:t>Candidates must be one of these types of entities:</a:t>
            </a:r>
            <a:endParaRPr sz="1400" b="0" i="0" u="none" strike="noStrike" cap="none">
              <a:solidFill>
                <a:srgbClr val="000000"/>
              </a:solidFill>
              <a:latin typeface="Arial"/>
              <a:ea typeface="Arial"/>
              <a:cs typeface="Arial"/>
              <a:sym typeface="Arial"/>
            </a:endParaRPr>
          </a:p>
        </p:txBody>
      </p:sp>
      <p:cxnSp>
        <p:nvCxnSpPr>
          <p:cNvPr id="863" name="Google Shape;863;p73"/>
          <p:cNvCxnSpPr/>
          <p:nvPr/>
        </p:nvCxnSpPr>
        <p:spPr>
          <a:xfrm>
            <a:off x="463625" y="4046299"/>
            <a:ext cx="2052000" cy="0"/>
          </a:xfrm>
          <a:prstGeom prst="straightConnector1">
            <a:avLst/>
          </a:prstGeom>
          <a:noFill/>
          <a:ln w="15875" cap="flat" cmpd="sng">
            <a:solidFill>
              <a:srgbClr val="F1633E"/>
            </a:solidFill>
            <a:prstDash val="solid"/>
            <a:round/>
            <a:headEnd type="none" w="sm" len="sm"/>
            <a:tailEnd type="none" w="sm" len="sm"/>
          </a:ln>
        </p:spPr>
      </p:cxnSp>
      <p:cxnSp>
        <p:nvCxnSpPr>
          <p:cNvPr id="864" name="Google Shape;864;p73"/>
          <p:cNvCxnSpPr/>
          <p:nvPr/>
        </p:nvCxnSpPr>
        <p:spPr>
          <a:xfrm>
            <a:off x="2619684" y="4046299"/>
            <a:ext cx="2046858" cy="0"/>
          </a:xfrm>
          <a:prstGeom prst="straightConnector1">
            <a:avLst/>
          </a:prstGeom>
          <a:noFill/>
          <a:ln w="15875" cap="flat" cmpd="sng">
            <a:solidFill>
              <a:srgbClr val="F1633E"/>
            </a:solidFill>
            <a:prstDash val="solid"/>
            <a:round/>
            <a:headEnd type="none" w="sm" len="sm"/>
            <a:tailEnd type="none" w="sm" len="sm"/>
          </a:ln>
        </p:spPr>
      </p:cxnSp>
      <p:cxnSp>
        <p:nvCxnSpPr>
          <p:cNvPr id="865" name="Google Shape;865;p73"/>
          <p:cNvCxnSpPr/>
          <p:nvPr/>
        </p:nvCxnSpPr>
        <p:spPr>
          <a:xfrm>
            <a:off x="4775743" y="4046299"/>
            <a:ext cx="1897716" cy="0"/>
          </a:xfrm>
          <a:prstGeom prst="straightConnector1">
            <a:avLst/>
          </a:prstGeom>
          <a:noFill/>
          <a:ln w="15875" cap="flat" cmpd="sng">
            <a:solidFill>
              <a:srgbClr val="F1633E"/>
            </a:solidFill>
            <a:prstDash val="solid"/>
            <a:round/>
            <a:headEnd type="none" w="sm" len="sm"/>
            <a:tailEnd type="none" w="sm" len="sm"/>
          </a:ln>
        </p:spPr>
      </p:cxnSp>
      <p:cxnSp>
        <p:nvCxnSpPr>
          <p:cNvPr id="866" name="Google Shape;866;p73"/>
          <p:cNvCxnSpPr/>
          <p:nvPr/>
        </p:nvCxnSpPr>
        <p:spPr>
          <a:xfrm rot="10800000" flipH="1">
            <a:off x="6773988" y="4046035"/>
            <a:ext cx="1906387" cy="264"/>
          </a:xfrm>
          <a:prstGeom prst="straightConnector1">
            <a:avLst/>
          </a:prstGeom>
          <a:noFill/>
          <a:ln w="15875" cap="flat" cmpd="sng">
            <a:solidFill>
              <a:srgbClr val="F1633E"/>
            </a:solidFill>
            <a:prstDash val="solid"/>
            <a:round/>
            <a:headEnd type="none" w="sm" len="sm"/>
            <a:tailEnd type="none" w="sm" len="sm"/>
          </a:ln>
        </p:spPr>
      </p:cxnSp>
      <p:sp>
        <p:nvSpPr>
          <p:cNvPr id="867" name="Google Shape;867;p73"/>
          <p:cNvSpPr/>
          <p:nvPr/>
        </p:nvSpPr>
        <p:spPr>
          <a:xfrm>
            <a:off x="4978476"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868" name="Google Shape;868;p73"/>
          <p:cNvGrpSpPr/>
          <p:nvPr/>
        </p:nvGrpSpPr>
        <p:grpSpPr>
          <a:xfrm>
            <a:off x="5135678" y="3849353"/>
            <a:ext cx="356882" cy="314301"/>
            <a:chOff x="5135678" y="3849353"/>
            <a:chExt cx="356882" cy="314301"/>
          </a:xfrm>
        </p:grpSpPr>
        <p:grpSp>
          <p:nvGrpSpPr>
            <p:cNvPr id="869" name="Google Shape;869;p73"/>
            <p:cNvGrpSpPr/>
            <p:nvPr/>
          </p:nvGrpSpPr>
          <p:grpSpPr>
            <a:xfrm>
              <a:off x="5135678" y="3849353"/>
              <a:ext cx="356882" cy="314301"/>
              <a:chOff x="5135678" y="3849353"/>
              <a:chExt cx="356882" cy="314301"/>
            </a:xfrm>
          </p:grpSpPr>
          <p:sp>
            <p:nvSpPr>
              <p:cNvPr id="870" name="Google Shape;870;p73"/>
              <p:cNvSpPr/>
              <p:nvPr/>
            </p:nvSpPr>
            <p:spPr>
              <a:xfrm>
                <a:off x="5135678" y="3922529"/>
                <a:ext cx="217227" cy="188581"/>
              </a:xfrm>
              <a:custGeom>
                <a:avLst/>
                <a:gdLst/>
                <a:ahLst/>
                <a:cxnLst/>
                <a:rect l="l" t="t" r="r" b="b"/>
                <a:pathLst>
                  <a:path w="217227" h="188581" extrusionOk="0">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1" name="Google Shape;871;p73"/>
              <p:cNvSpPr/>
              <p:nvPr/>
            </p:nvSpPr>
            <p:spPr>
              <a:xfrm>
                <a:off x="5275333" y="3975073"/>
                <a:ext cx="217227" cy="188581"/>
              </a:xfrm>
              <a:custGeom>
                <a:avLst/>
                <a:gdLst/>
                <a:ahLst/>
                <a:cxnLst/>
                <a:rect l="l" t="t" r="r" b="b"/>
                <a:pathLst>
                  <a:path w="217227" h="188581" extrusionOk="0">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2" name="Google Shape;872;p73"/>
              <p:cNvSpPr/>
              <p:nvPr/>
            </p:nvSpPr>
            <p:spPr>
              <a:xfrm>
                <a:off x="5213249" y="3849353"/>
                <a:ext cx="217227" cy="108114"/>
              </a:xfrm>
              <a:custGeom>
                <a:avLst/>
                <a:gdLst/>
                <a:ahLst/>
                <a:cxnLst/>
                <a:rect l="l" t="t" r="r" b="b"/>
                <a:pathLst>
                  <a:path w="217227" h="108114" extrusionOk="0">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873" name="Google Shape;873;p73"/>
            <p:cNvSpPr/>
            <p:nvPr/>
          </p:nvSpPr>
          <p:spPr>
            <a:xfrm>
              <a:off x="5199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4" name="Google Shape;874;p73"/>
            <p:cNvSpPr/>
            <p:nvPr/>
          </p:nvSpPr>
          <p:spPr>
            <a:xfrm>
              <a:off x="5235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5" name="Google Shape;875;p73"/>
            <p:cNvSpPr/>
            <p:nvPr/>
          </p:nvSpPr>
          <p:spPr>
            <a:xfrm>
              <a:off x="5271937"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876" name="Google Shape;876;p73"/>
          <p:cNvSpPr/>
          <p:nvPr/>
        </p:nvSpPr>
        <p:spPr>
          <a:xfrm>
            <a:off x="2822298"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877" name="Google Shape;877;p73"/>
          <p:cNvGrpSpPr/>
          <p:nvPr/>
        </p:nvGrpSpPr>
        <p:grpSpPr>
          <a:xfrm>
            <a:off x="2991485" y="3806012"/>
            <a:ext cx="333110" cy="333111"/>
            <a:chOff x="2991485" y="3806012"/>
            <a:chExt cx="333110" cy="333111"/>
          </a:xfrm>
        </p:grpSpPr>
        <p:grpSp>
          <p:nvGrpSpPr>
            <p:cNvPr id="878" name="Google Shape;878;p73"/>
            <p:cNvGrpSpPr/>
            <p:nvPr/>
          </p:nvGrpSpPr>
          <p:grpSpPr>
            <a:xfrm>
              <a:off x="2991485" y="4096159"/>
              <a:ext cx="333110" cy="42964"/>
              <a:chOff x="2991485" y="4096159"/>
              <a:chExt cx="333110" cy="42964"/>
            </a:xfrm>
          </p:grpSpPr>
          <p:sp>
            <p:nvSpPr>
              <p:cNvPr id="879" name="Google Shape;879;p73"/>
              <p:cNvSpPr/>
              <p:nvPr/>
            </p:nvSpPr>
            <p:spPr>
              <a:xfrm>
                <a:off x="3120439" y="4123004"/>
                <a:ext cx="204156" cy="16119"/>
              </a:xfrm>
              <a:custGeom>
                <a:avLst/>
                <a:gdLst/>
                <a:ahLst/>
                <a:cxnLst/>
                <a:rect l="l" t="t" r="r" b="b"/>
                <a:pathLst>
                  <a:path w="204156" h="16119" extrusionOk="0">
                    <a:moveTo>
                      <a:pt x="0" y="0"/>
                    </a:moveTo>
                    <a:lnTo>
                      <a:pt x="204157" y="0"/>
                    </a:lnTo>
                    <a:lnTo>
                      <a:pt x="204157" y="1611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0" name="Google Shape;880;p73"/>
              <p:cNvSpPr/>
              <p:nvPr/>
            </p:nvSpPr>
            <p:spPr>
              <a:xfrm>
                <a:off x="2991485" y="4123004"/>
                <a:ext cx="59083" cy="16119"/>
              </a:xfrm>
              <a:custGeom>
                <a:avLst/>
                <a:gdLst/>
                <a:ahLst/>
                <a:cxnLst/>
                <a:rect l="l" t="t" r="r" b="b"/>
                <a:pathLst>
                  <a:path w="59083" h="16119" extrusionOk="0">
                    <a:moveTo>
                      <a:pt x="0" y="16119"/>
                    </a:moveTo>
                    <a:lnTo>
                      <a:pt x="0" y="0"/>
                    </a:lnTo>
                    <a:lnTo>
                      <a:pt x="59083"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1" name="Google Shape;881;p73"/>
              <p:cNvSpPr/>
              <p:nvPr/>
            </p:nvSpPr>
            <p:spPr>
              <a:xfrm>
                <a:off x="3007604" y="4096159"/>
                <a:ext cx="300872" cy="26844"/>
              </a:xfrm>
              <a:custGeom>
                <a:avLst/>
                <a:gdLst/>
                <a:ahLst/>
                <a:cxnLst/>
                <a:rect l="l" t="t" r="r" b="b"/>
                <a:pathLst>
                  <a:path w="300872" h="26844" extrusionOk="0">
                    <a:moveTo>
                      <a:pt x="0" y="26845"/>
                    </a:moveTo>
                    <a:lnTo>
                      <a:pt x="0" y="0"/>
                    </a:lnTo>
                    <a:lnTo>
                      <a:pt x="300872" y="0"/>
                    </a:lnTo>
                    <a:lnTo>
                      <a:pt x="300872"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882" name="Google Shape;882;p73"/>
            <p:cNvSpPr/>
            <p:nvPr/>
          </p:nvSpPr>
          <p:spPr>
            <a:xfrm>
              <a:off x="3120439" y="3956417"/>
              <a:ext cx="75264" cy="107503"/>
            </a:xfrm>
            <a:custGeom>
              <a:avLst/>
              <a:gdLst/>
              <a:ahLst/>
              <a:cxnLst/>
              <a:rect l="l" t="t" r="r" b="b"/>
              <a:pathLst>
                <a:path w="75264" h="107503" extrusionOk="0">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883" name="Google Shape;883;p73"/>
            <p:cNvGrpSpPr/>
            <p:nvPr/>
          </p:nvGrpSpPr>
          <p:grpSpPr>
            <a:xfrm>
              <a:off x="3023724" y="3924241"/>
              <a:ext cx="268633" cy="171918"/>
              <a:chOff x="3023724" y="3924241"/>
              <a:chExt cx="268633" cy="171918"/>
            </a:xfrm>
          </p:grpSpPr>
          <p:grpSp>
            <p:nvGrpSpPr>
              <p:cNvPr id="884" name="Google Shape;884;p73"/>
              <p:cNvGrpSpPr/>
              <p:nvPr/>
            </p:nvGrpSpPr>
            <p:grpSpPr>
              <a:xfrm>
                <a:off x="3023724" y="3924241"/>
                <a:ext cx="64415" cy="171918"/>
                <a:chOff x="3023724" y="3924241"/>
                <a:chExt cx="64415" cy="171918"/>
              </a:xfrm>
            </p:grpSpPr>
            <p:sp>
              <p:nvSpPr>
                <p:cNvPr id="885" name="Google Shape;885;p73"/>
                <p:cNvSpPr/>
                <p:nvPr/>
              </p:nvSpPr>
              <p:spPr>
                <a:xfrm>
                  <a:off x="3077475"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6" name="Google Shape;886;p73"/>
                <p:cNvSpPr/>
                <p:nvPr/>
              </p:nvSpPr>
              <p:spPr>
                <a:xfrm>
                  <a:off x="3066688"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7" name="Google Shape;887;p73"/>
                <p:cNvSpPr/>
                <p:nvPr/>
              </p:nvSpPr>
              <p:spPr>
                <a:xfrm>
                  <a:off x="3066688"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8" name="Google Shape;888;p73"/>
                <p:cNvSpPr/>
                <p:nvPr/>
              </p:nvSpPr>
              <p:spPr>
                <a:xfrm>
                  <a:off x="3023724"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889" name="Google Shape;889;p73"/>
              <p:cNvGrpSpPr/>
              <p:nvPr/>
            </p:nvGrpSpPr>
            <p:grpSpPr>
              <a:xfrm>
                <a:off x="3227880" y="3924241"/>
                <a:ext cx="64477" cy="171918"/>
                <a:chOff x="3227880" y="3924241"/>
                <a:chExt cx="64477" cy="171918"/>
              </a:xfrm>
            </p:grpSpPr>
            <p:sp>
              <p:nvSpPr>
                <p:cNvPr id="890" name="Google Shape;890;p73"/>
                <p:cNvSpPr/>
                <p:nvPr/>
              </p:nvSpPr>
              <p:spPr>
                <a:xfrm>
                  <a:off x="3281632"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1" name="Google Shape;891;p73"/>
                <p:cNvSpPr/>
                <p:nvPr/>
              </p:nvSpPr>
              <p:spPr>
                <a:xfrm>
                  <a:off x="3270906"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2" name="Google Shape;892;p73"/>
                <p:cNvSpPr/>
                <p:nvPr/>
              </p:nvSpPr>
              <p:spPr>
                <a:xfrm>
                  <a:off x="3270906"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3" name="Google Shape;893;p73"/>
                <p:cNvSpPr/>
                <p:nvPr/>
              </p:nvSpPr>
              <p:spPr>
                <a:xfrm>
                  <a:off x="3227880"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894" name="Google Shape;894;p73"/>
            <p:cNvGrpSpPr/>
            <p:nvPr/>
          </p:nvGrpSpPr>
          <p:grpSpPr>
            <a:xfrm>
              <a:off x="2991485" y="3806012"/>
              <a:ext cx="333110" cy="118228"/>
              <a:chOff x="2991485" y="3806012"/>
              <a:chExt cx="333110" cy="118228"/>
            </a:xfrm>
          </p:grpSpPr>
          <p:sp>
            <p:nvSpPr>
              <p:cNvPr id="895" name="Google Shape;895;p73"/>
              <p:cNvSpPr/>
              <p:nvPr/>
            </p:nvSpPr>
            <p:spPr>
              <a:xfrm>
                <a:off x="3061356" y="3843644"/>
                <a:ext cx="198762" cy="48357"/>
              </a:xfrm>
              <a:custGeom>
                <a:avLst/>
                <a:gdLst/>
                <a:ahLst/>
                <a:cxnLst/>
                <a:rect l="l" t="t" r="r" b="b"/>
                <a:pathLst>
                  <a:path w="198762" h="48357" extrusionOk="0">
                    <a:moveTo>
                      <a:pt x="96716" y="0"/>
                    </a:moveTo>
                    <a:lnTo>
                      <a:pt x="0" y="48358"/>
                    </a:lnTo>
                    <a:lnTo>
                      <a:pt x="198763" y="48358"/>
                    </a:lnTo>
                    <a:lnTo>
                      <a:pt x="96716" y="0"/>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6" name="Google Shape;896;p73"/>
              <p:cNvSpPr/>
              <p:nvPr/>
            </p:nvSpPr>
            <p:spPr>
              <a:xfrm>
                <a:off x="2991485" y="3806012"/>
                <a:ext cx="333110" cy="118228"/>
              </a:xfrm>
              <a:custGeom>
                <a:avLst/>
                <a:gdLst/>
                <a:ahLst/>
                <a:cxnLst/>
                <a:rect l="l" t="t" r="r" b="b"/>
                <a:pathLst>
                  <a:path w="333110" h="118228" extrusionOk="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897" name="Google Shape;897;p73"/>
          <p:cNvSpPr/>
          <p:nvPr/>
        </p:nvSpPr>
        <p:spPr>
          <a:xfrm>
            <a:off x="673646"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898" name="Google Shape;898;p73"/>
          <p:cNvGrpSpPr/>
          <p:nvPr/>
        </p:nvGrpSpPr>
        <p:grpSpPr>
          <a:xfrm>
            <a:off x="864586" y="3874341"/>
            <a:ext cx="273625" cy="242523"/>
            <a:chOff x="864586" y="3874341"/>
            <a:chExt cx="273625" cy="242523"/>
          </a:xfrm>
        </p:grpSpPr>
        <p:sp>
          <p:nvSpPr>
            <p:cNvPr id="899" name="Google Shape;899;p73"/>
            <p:cNvSpPr/>
            <p:nvPr/>
          </p:nvSpPr>
          <p:spPr>
            <a:xfrm>
              <a:off x="864586" y="3874341"/>
              <a:ext cx="273625" cy="61900"/>
            </a:xfrm>
            <a:custGeom>
              <a:avLst/>
              <a:gdLst/>
              <a:ahLst/>
              <a:cxnLst/>
              <a:rect l="l" t="t" r="r" b="b"/>
              <a:pathLst>
                <a:path w="273625" h="61900" extrusionOk="0">
                  <a:moveTo>
                    <a:pt x="0" y="0"/>
                  </a:moveTo>
                  <a:lnTo>
                    <a:pt x="273626" y="0"/>
                  </a:lnTo>
                  <a:lnTo>
                    <a:pt x="273626" y="61901"/>
                  </a:lnTo>
                  <a:lnTo>
                    <a:pt x="0" y="61901"/>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0" name="Google Shape;900;p73"/>
            <p:cNvSpPr/>
            <p:nvPr/>
          </p:nvSpPr>
          <p:spPr>
            <a:xfrm>
              <a:off x="890384" y="3936148"/>
              <a:ext cx="222216" cy="180716"/>
            </a:xfrm>
            <a:custGeom>
              <a:avLst/>
              <a:gdLst/>
              <a:ahLst/>
              <a:cxnLst/>
              <a:rect l="l" t="t" r="r" b="b"/>
              <a:pathLst>
                <a:path w="222216" h="180716" extrusionOk="0">
                  <a:moveTo>
                    <a:pt x="0" y="0"/>
                  </a:moveTo>
                  <a:lnTo>
                    <a:pt x="222216" y="0"/>
                  </a:lnTo>
                  <a:lnTo>
                    <a:pt x="222216" y="180716"/>
                  </a:lnTo>
                  <a:lnTo>
                    <a:pt x="0" y="180716"/>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1" name="Google Shape;901;p73"/>
            <p:cNvSpPr/>
            <p:nvPr/>
          </p:nvSpPr>
          <p:spPr>
            <a:xfrm>
              <a:off x="945147" y="3970673"/>
              <a:ext cx="121818" cy="107244"/>
            </a:xfrm>
            <a:custGeom>
              <a:avLst/>
              <a:gdLst/>
              <a:ahLst/>
              <a:cxnLst/>
              <a:rect l="l" t="t" r="r" b="b"/>
              <a:pathLst>
                <a:path w="121818" h="107244" extrusionOk="0">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902" name="Google Shape;902;p73"/>
          <p:cNvSpPr/>
          <p:nvPr/>
        </p:nvSpPr>
        <p:spPr>
          <a:xfrm>
            <a:off x="6985012"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903" name="Google Shape;903;p73"/>
          <p:cNvGrpSpPr/>
          <p:nvPr/>
        </p:nvGrpSpPr>
        <p:grpSpPr>
          <a:xfrm>
            <a:off x="7126169" y="3839747"/>
            <a:ext cx="373988" cy="295271"/>
            <a:chOff x="7126169" y="3839747"/>
            <a:chExt cx="373988" cy="295271"/>
          </a:xfrm>
        </p:grpSpPr>
        <p:sp>
          <p:nvSpPr>
            <p:cNvPr id="904" name="Google Shape;904;p73"/>
            <p:cNvSpPr/>
            <p:nvPr/>
          </p:nvSpPr>
          <p:spPr>
            <a:xfrm>
              <a:off x="7167842"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5" name="Google Shape;905;p73"/>
            <p:cNvSpPr/>
            <p:nvPr/>
          </p:nvSpPr>
          <p:spPr>
            <a:xfrm>
              <a:off x="7167842"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6" name="Google Shape;906;p73"/>
            <p:cNvSpPr/>
            <p:nvPr/>
          </p:nvSpPr>
          <p:spPr>
            <a:xfrm>
              <a:off x="724119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7" name="Google Shape;907;p73"/>
            <p:cNvSpPr/>
            <p:nvPr/>
          </p:nvSpPr>
          <p:spPr>
            <a:xfrm>
              <a:off x="7314652" y="3891860"/>
              <a:ext cx="73351" cy="36816"/>
            </a:xfrm>
            <a:custGeom>
              <a:avLst/>
              <a:gdLst/>
              <a:ahLst/>
              <a:cxnLst/>
              <a:rect l="l" t="t" r="r" b="b"/>
              <a:pathLst>
                <a:path w="73351" h="36816" extrusionOk="0">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8" name="Google Shape;908;p73"/>
            <p:cNvSpPr/>
            <p:nvPr/>
          </p:nvSpPr>
          <p:spPr>
            <a:xfrm>
              <a:off x="738800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9" name="Google Shape;909;p73"/>
            <p:cNvSpPr/>
            <p:nvPr/>
          </p:nvSpPr>
          <p:spPr>
            <a:xfrm>
              <a:off x="7145730" y="3839747"/>
              <a:ext cx="337631" cy="37238"/>
            </a:xfrm>
            <a:custGeom>
              <a:avLst/>
              <a:gdLst/>
              <a:ahLst/>
              <a:cxnLst/>
              <a:rect l="l" t="t" r="r" b="b"/>
              <a:pathLst>
                <a:path w="337631" h="37238" extrusionOk="0">
                  <a:moveTo>
                    <a:pt x="0" y="37239"/>
                  </a:moveTo>
                  <a:lnTo>
                    <a:pt x="0" y="0"/>
                  </a:lnTo>
                  <a:lnTo>
                    <a:pt x="337631" y="0"/>
                  </a:lnTo>
                  <a:lnTo>
                    <a:pt x="337631" y="37239"/>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0" name="Google Shape;910;p73"/>
            <p:cNvSpPr/>
            <p:nvPr/>
          </p:nvSpPr>
          <p:spPr>
            <a:xfrm>
              <a:off x="7272767" y="3958425"/>
              <a:ext cx="10630" cy="166043"/>
            </a:xfrm>
            <a:custGeom>
              <a:avLst/>
              <a:gdLst/>
              <a:ahLst/>
              <a:cxnLst/>
              <a:rect l="l" t="t" r="r" b="b"/>
              <a:pathLst>
                <a:path w="10630" h="166043" extrusionOk="0">
                  <a:moveTo>
                    <a:pt x="0" y="0"/>
                  </a:moveTo>
                  <a:lnTo>
                    <a:pt x="0" y="166044"/>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1" name="Google Shape;911;p73"/>
            <p:cNvSpPr/>
            <p:nvPr/>
          </p:nvSpPr>
          <p:spPr>
            <a:xfrm>
              <a:off x="7461355"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2" name="Google Shape;912;p73"/>
            <p:cNvSpPr/>
            <p:nvPr/>
          </p:nvSpPr>
          <p:spPr>
            <a:xfrm>
              <a:off x="7238110" y="4010010"/>
              <a:ext cx="10630" cy="38082"/>
            </a:xfrm>
            <a:custGeom>
              <a:avLst/>
              <a:gdLst/>
              <a:ahLst/>
              <a:cxnLst/>
              <a:rect l="l" t="t" r="r" b="b"/>
              <a:pathLst>
                <a:path w="10630" h="38082" extrusionOk="0">
                  <a:moveTo>
                    <a:pt x="0" y="0"/>
                  </a:moveTo>
                  <a:lnTo>
                    <a:pt x="0" y="38083"/>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3" name="Google Shape;913;p73"/>
            <p:cNvSpPr/>
            <p:nvPr/>
          </p:nvSpPr>
          <p:spPr>
            <a:xfrm>
              <a:off x="7126169" y="4124469"/>
              <a:ext cx="373988" cy="10549"/>
            </a:xfrm>
            <a:custGeom>
              <a:avLst/>
              <a:gdLst/>
              <a:ahLst/>
              <a:cxnLst/>
              <a:rect l="l" t="t" r="r" b="b"/>
              <a:pathLst>
                <a:path w="373988" h="10549" extrusionOk="0">
                  <a:moveTo>
                    <a:pt x="0" y="0"/>
                  </a:moveTo>
                  <a:lnTo>
                    <a:pt x="373988"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4" name="Google Shape;914;p73"/>
            <p:cNvSpPr/>
            <p:nvPr/>
          </p:nvSpPr>
          <p:spPr>
            <a:xfrm>
              <a:off x="7334425" y="3973405"/>
              <a:ext cx="72607" cy="72894"/>
            </a:xfrm>
            <a:custGeom>
              <a:avLst/>
              <a:gdLst/>
              <a:ahLst/>
              <a:cxnLst/>
              <a:rect l="l" t="t" r="r" b="b"/>
              <a:pathLst>
                <a:path w="72607" h="72894" extrusionOk="0">
                  <a:moveTo>
                    <a:pt x="72608" y="0"/>
                  </a:moveTo>
                  <a:lnTo>
                    <a:pt x="0" y="72895"/>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5" name="Google Shape;915;p73"/>
            <p:cNvSpPr/>
            <p:nvPr/>
          </p:nvSpPr>
          <p:spPr>
            <a:xfrm>
              <a:off x="7381519" y="4020770"/>
              <a:ext cx="50176" cy="50530"/>
            </a:xfrm>
            <a:custGeom>
              <a:avLst/>
              <a:gdLst/>
              <a:ahLst/>
              <a:cxnLst/>
              <a:rect l="l" t="t" r="r" b="b"/>
              <a:pathLst>
                <a:path w="50176" h="50530" extrusionOk="0">
                  <a:moveTo>
                    <a:pt x="50177" y="0"/>
                  </a:moveTo>
                  <a:lnTo>
                    <a:pt x="0" y="50531"/>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74"/>
          <p:cNvSpPr/>
          <p:nvPr/>
        </p:nvSpPr>
        <p:spPr>
          <a:xfrm>
            <a:off x="4947650" y="2363050"/>
            <a:ext cx="3537600" cy="4372500"/>
          </a:xfrm>
          <a:prstGeom prst="rect">
            <a:avLst/>
          </a:prstGeom>
          <a:solidFill>
            <a:schemeClr val="lt1"/>
          </a:solidFill>
          <a:ln>
            <a:noFill/>
          </a:ln>
        </p:spPr>
        <p:txBody>
          <a:bodyPr spcFirstLastPara="1" wrap="square" lIns="288000" tIns="288000" rIns="324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1633E"/>
                </a:solidFill>
                <a:latin typeface="Arial"/>
                <a:ea typeface="Arial"/>
                <a:cs typeface="Arial"/>
                <a:sym typeface="Arial"/>
              </a:rPr>
              <a:t>Nonfinancial Support</a:t>
            </a:r>
            <a:endParaRPr sz="1600" b="0" i="0" u="none" strike="noStrike" cap="none">
              <a:solidFill>
                <a:srgbClr val="0B3458"/>
              </a:solidFill>
              <a:latin typeface="Arial"/>
              <a:ea typeface="Arial"/>
              <a:cs typeface="Arial"/>
              <a:sym typeface="Arial"/>
            </a:endParaRPr>
          </a:p>
          <a:p>
            <a:pPr marL="285750" marR="0" lvl="0" indent="-285750" algn="l" rtl="0">
              <a:lnSpc>
                <a:spcPct val="100000"/>
              </a:lnSpc>
              <a:spcBef>
                <a:spcPts val="600"/>
              </a:spcBef>
              <a:spcAft>
                <a:spcPts val="0"/>
              </a:spcAft>
              <a:buClr>
                <a:srgbClr val="F1633E"/>
              </a:buClr>
              <a:buSzPts val="1800"/>
              <a:buFont typeface="NTR"/>
              <a:buChar char="►"/>
            </a:pPr>
            <a:r>
              <a:rPr lang="en-US" sz="1800" b="0" i="0" u="none" strike="noStrike" cap="none">
                <a:solidFill>
                  <a:srgbClr val="0B3458"/>
                </a:solidFill>
                <a:latin typeface="Arial"/>
                <a:ea typeface="Arial"/>
                <a:cs typeface="Arial"/>
                <a:sym typeface="Arial"/>
              </a:rPr>
              <a:t>Training materials: applying for a gTLD, becoming a Registry Operator </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F1633E"/>
              </a:buClr>
              <a:buSzPts val="1800"/>
              <a:buFont typeface="NTR"/>
              <a:buChar char="►"/>
            </a:pPr>
            <a:r>
              <a:rPr lang="en-US" sz="1800" b="0" i="0" u="none" strike="noStrike" cap="none">
                <a:solidFill>
                  <a:srgbClr val="0B3458"/>
                </a:solidFill>
                <a:latin typeface="Arial"/>
                <a:ea typeface="Arial"/>
                <a:cs typeface="Arial"/>
                <a:sym typeface="Arial"/>
              </a:rPr>
              <a:t>Capacity Development/ Mentorship Program </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F1633E"/>
              </a:buClr>
              <a:buSzPts val="1800"/>
              <a:buFont typeface="NTR"/>
              <a:buChar char="►"/>
            </a:pPr>
            <a:r>
              <a:rPr lang="en-US" sz="1800" b="0" i="0" u="none" strike="noStrike" cap="none">
                <a:solidFill>
                  <a:srgbClr val="0B3458"/>
                </a:solidFill>
                <a:latin typeface="Arial"/>
                <a:ea typeface="Arial"/>
                <a:cs typeface="Arial"/>
                <a:sym typeface="Arial"/>
              </a:rPr>
              <a:t>Access to an Applicant Counselor</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F1633E"/>
              </a:buClr>
              <a:buSzPts val="1800"/>
              <a:buFont typeface="NTR"/>
              <a:buChar char="►"/>
            </a:pPr>
            <a:r>
              <a:rPr lang="en-US" sz="1800" b="0" i="0" u="none" strike="noStrike" cap="none">
                <a:solidFill>
                  <a:srgbClr val="0B3458"/>
                </a:solidFill>
                <a:latin typeface="Arial"/>
                <a:ea typeface="Arial"/>
                <a:cs typeface="Arial"/>
                <a:sym typeface="Arial"/>
              </a:rPr>
              <a:t>List of volunteer professional service providers</a:t>
            </a:r>
            <a:endParaRPr sz="1800" b="0" i="0" u="none" strike="noStrike" cap="none">
              <a:solidFill>
                <a:srgbClr val="000000"/>
              </a:solidFill>
              <a:latin typeface="Arial"/>
              <a:ea typeface="Arial"/>
              <a:cs typeface="Arial"/>
              <a:sym typeface="Arial"/>
            </a:endParaRPr>
          </a:p>
        </p:txBody>
      </p:sp>
      <p:cxnSp>
        <p:nvCxnSpPr>
          <p:cNvPr id="922" name="Google Shape;922;p74"/>
          <p:cNvCxnSpPr/>
          <p:nvPr/>
        </p:nvCxnSpPr>
        <p:spPr>
          <a:xfrm>
            <a:off x="4944677" y="2358565"/>
            <a:ext cx="3711000" cy="0"/>
          </a:xfrm>
          <a:prstGeom prst="straightConnector1">
            <a:avLst/>
          </a:prstGeom>
          <a:noFill/>
          <a:ln w="15875" cap="flat" cmpd="sng">
            <a:solidFill>
              <a:srgbClr val="F1633E"/>
            </a:solidFill>
            <a:prstDash val="solid"/>
            <a:round/>
            <a:headEnd type="none" w="sm" len="sm"/>
            <a:tailEnd type="none" w="sm" len="sm"/>
          </a:ln>
        </p:spPr>
      </p:cxnSp>
      <p:sp>
        <p:nvSpPr>
          <p:cNvPr id="923" name="Google Shape;923;p74"/>
          <p:cNvSpPr/>
          <p:nvPr/>
        </p:nvSpPr>
        <p:spPr>
          <a:xfrm>
            <a:off x="807650" y="2363050"/>
            <a:ext cx="3537600" cy="4372500"/>
          </a:xfrm>
          <a:prstGeom prst="rect">
            <a:avLst/>
          </a:prstGeom>
          <a:solidFill>
            <a:schemeClr val="lt1"/>
          </a:solidFill>
          <a:ln>
            <a:noFill/>
          </a:ln>
        </p:spPr>
        <p:txBody>
          <a:bodyPr spcFirstLastPara="1" wrap="square" lIns="288000" tIns="288000" rIns="216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1633E"/>
                </a:solidFill>
                <a:latin typeface="Arial"/>
                <a:ea typeface="Arial"/>
                <a:cs typeface="Arial"/>
                <a:sym typeface="Arial"/>
              </a:rPr>
              <a:t>Financial Support</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F1633E"/>
              </a:buClr>
              <a:buSzPts val="1800"/>
              <a:buFont typeface="NTR"/>
              <a:buChar char="►"/>
            </a:pPr>
            <a:r>
              <a:rPr lang="en-US" sz="1800" b="0" i="0" u="none" strike="noStrike" cap="none">
                <a:solidFill>
                  <a:srgbClr val="0B3458"/>
                </a:solidFill>
                <a:latin typeface="Arial"/>
                <a:ea typeface="Arial"/>
                <a:cs typeface="Arial"/>
                <a:sym typeface="Arial"/>
              </a:rPr>
              <a:t>A 75-85% reduction in applicable gTLD evaluation fees</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F1633E"/>
              </a:buClr>
              <a:buSzPts val="1800"/>
              <a:buFont typeface="NTR"/>
              <a:buChar char="►"/>
            </a:pPr>
            <a:r>
              <a:rPr lang="en-US" sz="1800" b="0" i="0" u="none" strike="noStrike" cap="none">
                <a:solidFill>
                  <a:srgbClr val="0B3458"/>
                </a:solidFill>
                <a:latin typeface="Arial"/>
                <a:ea typeface="Arial"/>
                <a:cs typeface="Arial"/>
                <a:sym typeface="Arial"/>
              </a:rPr>
              <a:t>Bid credit </a:t>
            </a:r>
            <a:endParaRPr sz="1800" b="0" i="0" u="none" strike="noStrike" cap="none">
              <a:solidFill>
                <a:srgbClr val="0B3458"/>
              </a:solidFill>
              <a:latin typeface="Arial"/>
              <a:ea typeface="Arial"/>
              <a:cs typeface="Arial"/>
              <a:sym typeface="Arial"/>
            </a:endParaRPr>
          </a:p>
          <a:p>
            <a:pPr marL="285750" marR="0" lvl="0" indent="-285750" algn="l" rtl="0">
              <a:lnSpc>
                <a:spcPct val="100000"/>
              </a:lnSpc>
              <a:spcBef>
                <a:spcPts val="600"/>
              </a:spcBef>
              <a:spcAft>
                <a:spcPts val="0"/>
              </a:spcAft>
              <a:buClr>
                <a:srgbClr val="F1633E"/>
              </a:buClr>
              <a:buSzPts val="1800"/>
              <a:buFont typeface="NTR"/>
              <a:buChar char="►"/>
            </a:pPr>
            <a:r>
              <a:rPr lang="en-US" sz="1800" b="0" i="0" u="none" strike="noStrike" cap="none">
                <a:solidFill>
                  <a:srgbClr val="0B3458"/>
                </a:solidFill>
                <a:latin typeface="Arial"/>
                <a:ea typeface="Arial"/>
                <a:cs typeface="Arial"/>
                <a:sym typeface="Arial"/>
              </a:rPr>
              <a:t>Reduced/waived base registry operator fees </a:t>
            </a:r>
            <a:endParaRPr sz="1800" b="0" i="0" u="none" strike="noStrike" cap="none">
              <a:solidFill>
                <a:srgbClr val="000000"/>
              </a:solidFill>
              <a:latin typeface="Arial"/>
              <a:ea typeface="Arial"/>
              <a:cs typeface="Arial"/>
              <a:sym typeface="Arial"/>
            </a:endParaRPr>
          </a:p>
        </p:txBody>
      </p:sp>
      <p:cxnSp>
        <p:nvCxnSpPr>
          <p:cNvPr id="924" name="Google Shape;924;p74"/>
          <p:cNvCxnSpPr/>
          <p:nvPr/>
        </p:nvCxnSpPr>
        <p:spPr>
          <a:xfrm>
            <a:off x="798026" y="2358565"/>
            <a:ext cx="3717600" cy="0"/>
          </a:xfrm>
          <a:prstGeom prst="straightConnector1">
            <a:avLst/>
          </a:prstGeom>
          <a:noFill/>
          <a:ln w="15875" cap="flat" cmpd="sng">
            <a:solidFill>
              <a:srgbClr val="F1633E"/>
            </a:solidFill>
            <a:prstDash val="solid"/>
            <a:round/>
            <a:headEnd type="none" w="sm" len="sm"/>
            <a:tailEnd type="none" w="sm" len="sm"/>
          </a:ln>
        </p:spPr>
      </p:cxnSp>
      <p:sp>
        <p:nvSpPr>
          <p:cNvPr id="925" name="Google Shape;925;p74"/>
          <p:cNvSpPr txBox="1">
            <a:spLocks noGrp="1"/>
          </p:cNvSpPr>
          <p:nvPr>
            <p:ph type="title"/>
          </p:nvPr>
        </p:nvSpPr>
        <p:spPr>
          <a:xfrm>
            <a:off x="431800" y="900113"/>
            <a:ext cx="3537528" cy="84556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Applicant Support Portfolio</a:t>
            </a:r>
            <a:endParaRPr/>
          </a:p>
        </p:txBody>
      </p:sp>
      <p:sp>
        <p:nvSpPr>
          <p:cNvPr id="926" name="Google Shape;926;p74"/>
          <p:cNvSpPr txBox="1"/>
          <p:nvPr/>
        </p:nvSpPr>
        <p:spPr>
          <a:xfrm>
            <a:off x="4086425" y="970652"/>
            <a:ext cx="45204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B3458"/>
                </a:solidFill>
                <a:latin typeface="Arial"/>
                <a:ea typeface="Arial"/>
                <a:cs typeface="Arial"/>
                <a:sym typeface="Arial"/>
              </a:rPr>
              <a:t>The Applicant Support Program provides a range of financial and nonfinancial assistance to qualified, eligible entities.</a:t>
            </a:r>
            <a:endParaRPr sz="1400" b="0" i="0" u="none" strike="noStrike" cap="none">
              <a:solidFill>
                <a:srgbClr val="000000"/>
              </a:solidFill>
              <a:latin typeface="Arial"/>
              <a:ea typeface="Arial"/>
              <a:cs typeface="Arial"/>
              <a:sym typeface="Arial"/>
            </a:endParaRPr>
          </a:p>
        </p:txBody>
      </p:sp>
      <p:cxnSp>
        <p:nvCxnSpPr>
          <p:cNvPr id="927" name="Google Shape;927;p74"/>
          <p:cNvCxnSpPr/>
          <p:nvPr/>
        </p:nvCxnSpPr>
        <p:spPr>
          <a:xfrm>
            <a:off x="3828536" y="900113"/>
            <a:ext cx="0" cy="879742"/>
          </a:xfrm>
          <a:prstGeom prst="straightConnector1">
            <a:avLst/>
          </a:prstGeom>
          <a:noFill/>
          <a:ln w="15875" cap="flat" cmpd="sng">
            <a:solidFill>
              <a:srgbClr val="6D99B3"/>
            </a:solidFill>
            <a:prstDash val="solid"/>
            <a:round/>
            <a:headEnd type="none" w="sm" len="sm"/>
            <a:tailEnd type="none" w="sm" len="sm"/>
          </a:ln>
        </p:spPr>
      </p:cxnSp>
      <p:sp>
        <p:nvSpPr>
          <p:cNvPr id="928" name="Google Shape;928;p74"/>
          <p:cNvSpPr/>
          <p:nvPr/>
        </p:nvSpPr>
        <p:spPr>
          <a:xfrm>
            <a:off x="480455" y="2060259"/>
            <a:ext cx="6543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929" name="Google Shape;929;p74"/>
          <p:cNvSpPr/>
          <p:nvPr/>
        </p:nvSpPr>
        <p:spPr>
          <a:xfrm>
            <a:off x="4622477" y="2060259"/>
            <a:ext cx="6543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930" name="Google Shape;930;p74"/>
          <p:cNvGrpSpPr/>
          <p:nvPr/>
        </p:nvGrpSpPr>
        <p:grpSpPr>
          <a:xfrm>
            <a:off x="4814177" y="2182483"/>
            <a:ext cx="304598" cy="367063"/>
            <a:chOff x="5803936" y="3575511"/>
            <a:chExt cx="589051" cy="709850"/>
          </a:xfrm>
        </p:grpSpPr>
        <p:sp>
          <p:nvSpPr>
            <p:cNvPr id="931" name="Google Shape;931;p74"/>
            <p:cNvSpPr/>
            <p:nvPr/>
          </p:nvSpPr>
          <p:spPr>
            <a:xfrm>
              <a:off x="5899097" y="3575511"/>
              <a:ext cx="240090" cy="242076"/>
            </a:xfrm>
            <a:custGeom>
              <a:avLst/>
              <a:gdLst/>
              <a:ahLst/>
              <a:cxnLst/>
              <a:rect l="l" t="t" r="r" b="b"/>
              <a:pathLst>
                <a:path w="240090" h="242076" extrusionOk="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2" name="Google Shape;932;p74"/>
            <p:cNvSpPr/>
            <p:nvPr/>
          </p:nvSpPr>
          <p:spPr>
            <a:xfrm>
              <a:off x="5909235" y="4021216"/>
              <a:ext cx="105644" cy="64003"/>
            </a:xfrm>
            <a:custGeom>
              <a:avLst/>
              <a:gdLst/>
              <a:ahLst/>
              <a:cxnLst/>
              <a:rect l="l" t="t" r="r" b="b"/>
              <a:pathLst>
                <a:path w="105644" h="64003" extrusionOk="0">
                  <a:moveTo>
                    <a:pt x="105644" y="64004"/>
                  </a:moveTo>
                  <a:lnTo>
                    <a:pt x="13594" y="64004"/>
                  </a:lnTo>
                  <a:cubicBezTo>
                    <a:pt x="6221" y="64004"/>
                    <a:pt x="0" y="57964"/>
                    <a:pt x="0" y="50297"/>
                  </a:cubicBez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3" name="Google Shape;933;p74"/>
            <p:cNvSpPr/>
            <p:nvPr/>
          </p:nvSpPr>
          <p:spPr>
            <a:xfrm>
              <a:off x="5803936" y="3886354"/>
              <a:ext cx="389743" cy="304454"/>
            </a:xfrm>
            <a:custGeom>
              <a:avLst/>
              <a:gdLst/>
              <a:ahLst/>
              <a:cxnLst/>
              <a:rect l="l" t="t" r="r" b="b"/>
              <a:pathLst>
                <a:path w="389743" h="304454" extrusionOk="0">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4" name="Google Shape;934;p74"/>
            <p:cNvSpPr/>
            <p:nvPr/>
          </p:nvSpPr>
          <p:spPr>
            <a:xfrm>
              <a:off x="5823867" y="4273746"/>
              <a:ext cx="138593" cy="11615"/>
            </a:xfrm>
            <a:custGeom>
              <a:avLst/>
              <a:gdLst/>
              <a:ahLst/>
              <a:cxnLst/>
              <a:rect l="l" t="t" r="r" b="b"/>
              <a:pathLst>
                <a:path w="138593" h="11615" extrusionOk="0">
                  <a:moveTo>
                    <a:pt x="13859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5" name="Google Shape;935;p74"/>
            <p:cNvSpPr/>
            <p:nvPr/>
          </p:nvSpPr>
          <p:spPr>
            <a:xfrm>
              <a:off x="5962460" y="3997054"/>
              <a:ext cx="430527" cy="276691"/>
            </a:xfrm>
            <a:custGeom>
              <a:avLst/>
              <a:gdLst/>
              <a:ahLst/>
              <a:cxnLst/>
              <a:rect l="l" t="t" r="r" b="b"/>
              <a:pathLst>
                <a:path w="430527" h="276691" extrusionOk="0">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936" name="Google Shape;936;p74"/>
          <p:cNvGrpSpPr/>
          <p:nvPr/>
        </p:nvGrpSpPr>
        <p:grpSpPr>
          <a:xfrm>
            <a:off x="637922" y="2220668"/>
            <a:ext cx="341181" cy="286605"/>
            <a:chOff x="4582472" y="2001793"/>
            <a:chExt cx="341181" cy="286605"/>
          </a:xfrm>
        </p:grpSpPr>
        <p:sp>
          <p:nvSpPr>
            <p:cNvPr id="937" name="Google Shape;937;p74"/>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8" name="Google Shape;938;p74"/>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9" name="Google Shape;939;p74"/>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0" name="Google Shape;940;p74"/>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1" name="Google Shape;941;p74"/>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2" name="Google Shape;942;p74"/>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3" name="Google Shape;943;p74"/>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4" name="Google Shape;944;p74"/>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5" name="Google Shape;945;p74"/>
            <p:cNvSpPr/>
            <p:nvPr/>
          </p:nvSpPr>
          <p:spPr>
            <a:xfrm>
              <a:off x="4614519" y="2039274"/>
              <a:ext cx="277029" cy="5811"/>
            </a:xfrm>
            <a:custGeom>
              <a:avLst/>
              <a:gdLst/>
              <a:ahLst/>
              <a:cxnLst/>
              <a:rect l="l" t="t" r="r" b="b"/>
              <a:pathLst>
                <a:path w="277029" h="5811" extrusionOk="0">
                  <a:moveTo>
                    <a:pt x="277030" y="0"/>
                  </a:move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6" name="Google Shape;946;p74"/>
            <p:cNvSpPr/>
            <p:nvPr/>
          </p:nvSpPr>
          <p:spPr>
            <a:xfrm>
              <a:off x="4608650" y="2039274"/>
              <a:ext cx="288824" cy="5811"/>
            </a:xfrm>
            <a:custGeom>
              <a:avLst/>
              <a:gdLst/>
              <a:ahLst/>
              <a:cxnLst/>
              <a:rect l="l" t="t" r="r" b="b"/>
              <a:pathLst>
                <a:path w="288824" h="5811" extrusionOk="0">
                  <a:moveTo>
                    <a:pt x="28882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7" name="Google Shape;947;p74"/>
            <p:cNvSpPr/>
            <p:nvPr/>
          </p:nvSpPr>
          <p:spPr>
            <a:xfrm>
              <a:off x="4634829" y="2001793"/>
              <a:ext cx="236467" cy="5811"/>
            </a:xfrm>
            <a:custGeom>
              <a:avLst/>
              <a:gdLst/>
              <a:ahLst/>
              <a:cxnLst/>
              <a:rect l="l" t="t" r="r" b="b"/>
              <a:pathLst>
                <a:path w="236467" h="5811" extrusionOk="0">
                  <a:moveTo>
                    <a:pt x="0" y="0"/>
                  </a:moveTo>
                  <a:lnTo>
                    <a:pt x="236468"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948" name="Google Shape;948;p74"/>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75"/>
          <p:cNvSpPr txBox="1">
            <a:spLocks noGrp="1"/>
          </p:cNvSpPr>
          <p:nvPr>
            <p:ph type="title"/>
          </p:nvPr>
        </p:nvSpPr>
        <p:spPr>
          <a:xfrm>
            <a:off x="431799" y="900114"/>
            <a:ext cx="5374090" cy="5320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What Happens Next?</a:t>
            </a:r>
            <a:endParaRPr/>
          </a:p>
        </p:txBody>
      </p:sp>
      <p:sp>
        <p:nvSpPr>
          <p:cNvPr id="955" name="Google Shape;955;p75"/>
          <p:cNvSpPr/>
          <p:nvPr/>
        </p:nvSpPr>
        <p:spPr>
          <a:xfrm>
            <a:off x="683798" y="1961208"/>
            <a:ext cx="7776391" cy="1201536"/>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1633E"/>
                </a:solidFill>
                <a:latin typeface="Arial"/>
                <a:ea typeface="Arial"/>
                <a:cs typeface="Arial"/>
                <a:sym typeface="Arial"/>
              </a:rPr>
              <a:t>All new gTLD applicants </a:t>
            </a:r>
            <a:r>
              <a:rPr lang="en-US" sz="2000" b="0" i="0" u="none" strike="noStrike" cap="none">
                <a:solidFill>
                  <a:schemeClr val="lt1"/>
                </a:solidFill>
                <a:latin typeface="Arial"/>
                <a:ea typeface="Arial"/>
                <a:cs typeface="Arial"/>
                <a:sym typeface="Arial"/>
              </a:rPr>
              <a:t>– supported or not – are required to submit a completed application for a new gTLD.</a:t>
            </a:r>
            <a:endParaRPr sz="1400" b="0" i="0" u="none" strike="noStrike" cap="none">
              <a:solidFill>
                <a:srgbClr val="000000"/>
              </a:solidFill>
              <a:latin typeface="Arial"/>
              <a:ea typeface="Arial"/>
              <a:cs typeface="Arial"/>
              <a:sym typeface="Arial"/>
            </a:endParaRPr>
          </a:p>
        </p:txBody>
      </p:sp>
      <p:sp>
        <p:nvSpPr>
          <p:cNvPr id="956" name="Google Shape;956;p75"/>
          <p:cNvSpPr/>
          <p:nvPr/>
        </p:nvSpPr>
        <p:spPr>
          <a:xfrm>
            <a:off x="431800" y="173361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957" name="Google Shape;957;p75"/>
          <p:cNvSpPr/>
          <p:nvPr/>
        </p:nvSpPr>
        <p:spPr>
          <a:xfrm>
            <a:off x="683798" y="3488789"/>
            <a:ext cx="7776391" cy="1201536"/>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1633E"/>
                </a:solidFill>
                <a:latin typeface="Arial"/>
                <a:ea typeface="Arial"/>
                <a:cs typeface="Arial"/>
                <a:sym typeface="Arial"/>
              </a:rPr>
              <a:t>Requires demonstration </a:t>
            </a:r>
            <a:r>
              <a:rPr lang="en-US" sz="2000" b="0" i="0" u="none" strike="noStrike" cap="none">
                <a:solidFill>
                  <a:schemeClr val="lt1"/>
                </a:solidFill>
                <a:latin typeface="Arial"/>
                <a:ea typeface="Arial"/>
                <a:cs typeface="Arial"/>
                <a:sym typeface="Arial"/>
              </a:rPr>
              <a:t>of technical, operational, and financial capabilities needed to operate a gTLD. </a:t>
            </a:r>
            <a:endParaRPr sz="1400" b="0" i="0" u="none" strike="noStrike" cap="none">
              <a:solidFill>
                <a:srgbClr val="000000"/>
              </a:solidFill>
              <a:latin typeface="Arial"/>
              <a:ea typeface="Arial"/>
              <a:cs typeface="Arial"/>
              <a:sym typeface="Arial"/>
            </a:endParaRPr>
          </a:p>
        </p:txBody>
      </p:sp>
      <p:sp>
        <p:nvSpPr>
          <p:cNvPr id="958" name="Google Shape;958;p75"/>
          <p:cNvSpPr/>
          <p:nvPr/>
        </p:nvSpPr>
        <p:spPr>
          <a:xfrm>
            <a:off x="431800" y="3261200"/>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959" name="Google Shape;959;p75"/>
          <p:cNvSpPr/>
          <p:nvPr/>
        </p:nvSpPr>
        <p:spPr>
          <a:xfrm>
            <a:off x="683798" y="5016370"/>
            <a:ext cx="7776391" cy="1201536"/>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1633E"/>
                </a:solidFill>
                <a:latin typeface="Arial"/>
                <a:ea typeface="Arial"/>
                <a:cs typeface="Arial"/>
                <a:sym typeface="Arial"/>
              </a:rPr>
              <a:t>There are also measures </a:t>
            </a:r>
            <a:r>
              <a:rPr lang="en-US" sz="2000" b="0" i="0" u="none" strike="noStrike" cap="none">
                <a:solidFill>
                  <a:schemeClr val="lt1"/>
                </a:solidFill>
                <a:latin typeface="Arial"/>
                <a:ea typeface="Arial"/>
                <a:cs typeface="Arial"/>
                <a:sym typeface="Arial"/>
              </a:rPr>
              <a:t>in place to deter abuse of the program, outlined in the Applicant Support Program Handbook.</a:t>
            </a:r>
            <a:r>
              <a:rPr lang="en-US" sz="2000" b="0" i="0" u="none" strike="noStrike" cap="none">
                <a:solidFill>
                  <a:srgbClr val="0B345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960" name="Google Shape;960;p75"/>
          <p:cNvSpPr/>
          <p:nvPr/>
        </p:nvSpPr>
        <p:spPr>
          <a:xfrm>
            <a:off x="431800" y="478878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961" name="Google Shape;961;p75"/>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cxnSp>
        <p:nvCxnSpPr>
          <p:cNvPr id="967" name="Google Shape;967;p38"/>
          <p:cNvCxnSpPr/>
          <p:nvPr/>
        </p:nvCxnSpPr>
        <p:spPr>
          <a:xfrm>
            <a:off x="8681229" y="2125266"/>
            <a:ext cx="0" cy="704230"/>
          </a:xfrm>
          <a:prstGeom prst="straightConnector1">
            <a:avLst/>
          </a:prstGeom>
          <a:noFill/>
          <a:ln w="38100" cap="rnd" cmpd="sng">
            <a:solidFill>
              <a:srgbClr val="114E84"/>
            </a:solidFill>
            <a:prstDash val="dot"/>
            <a:round/>
            <a:headEnd type="none" w="sm" len="sm"/>
            <a:tailEnd type="none" w="sm" len="sm"/>
          </a:ln>
        </p:spPr>
      </p:cxnSp>
      <p:sp>
        <p:nvSpPr>
          <p:cNvPr id="968" name="Google Shape;968;p38"/>
          <p:cNvSpPr txBox="1"/>
          <p:nvPr/>
        </p:nvSpPr>
        <p:spPr>
          <a:xfrm>
            <a:off x="432000" y="1882383"/>
            <a:ext cx="1480690" cy="19236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Clr>
                <a:srgbClr val="000000"/>
              </a:buClr>
              <a:buSzPts val="1600"/>
              <a:buFont typeface="Arial"/>
              <a:buNone/>
            </a:pPr>
            <a:r>
              <a:rPr lang="en-US" sz="1600" b="1" i="0" u="none" strike="noStrike" cap="none">
                <a:solidFill>
                  <a:srgbClr val="7F7F7F"/>
                </a:solidFill>
                <a:latin typeface="Arial"/>
                <a:ea typeface="Arial"/>
                <a:cs typeface="Arial"/>
                <a:sym typeface="Arial"/>
              </a:rPr>
              <a:t>NOV 2024</a:t>
            </a:r>
            <a:endParaRPr sz="1400" b="0" i="0" u="none" strike="noStrike" cap="none">
              <a:solidFill>
                <a:srgbClr val="000000"/>
              </a:solidFill>
              <a:latin typeface="Arial"/>
              <a:ea typeface="Arial"/>
              <a:cs typeface="Arial"/>
              <a:sym typeface="Arial"/>
            </a:endParaRPr>
          </a:p>
        </p:txBody>
      </p:sp>
      <p:sp>
        <p:nvSpPr>
          <p:cNvPr id="969" name="Google Shape;969;p38"/>
          <p:cNvSpPr txBox="1"/>
          <p:nvPr/>
        </p:nvSpPr>
        <p:spPr>
          <a:xfrm>
            <a:off x="6200190" y="1882383"/>
            <a:ext cx="1136668" cy="19236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Clr>
                <a:srgbClr val="000000"/>
              </a:buClr>
              <a:buSzPts val="1600"/>
              <a:buFont typeface="Arial"/>
              <a:buNone/>
            </a:pPr>
            <a:r>
              <a:rPr lang="en-US" sz="1600" b="1" i="0" u="none" strike="noStrike" cap="none">
                <a:solidFill>
                  <a:srgbClr val="7F7F7F"/>
                </a:solidFill>
                <a:latin typeface="Arial"/>
                <a:ea typeface="Arial"/>
                <a:cs typeface="Arial"/>
                <a:sym typeface="Arial"/>
              </a:rPr>
              <a:t>APRIL 2026</a:t>
            </a:r>
            <a:endParaRPr sz="1400" b="0" i="0" u="none" strike="noStrike" cap="none">
              <a:solidFill>
                <a:srgbClr val="000000"/>
              </a:solidFill>
              <a:latin typeface="Arial"/>
              <a:ea typeface="Arial"/>
              <a:cs typeface="Arial"/>
              <a:sym typeface="Arial"/>
            </a:endParaRPr>
          </a:p>
        </p:txBody>
      </p:sp>
      <p:cxnSp>
        <p:nvCxnSpPr>
          <p:cNvPr id="970" name="Google Shape;970;p38"/>
          <p:cNvCxnSpPr/>
          <p:nvPr/>
        </p:nvCxnSpPr>
        <p:spPr>
          <a:xfrm>
            <a:off x="461560" y="2125266"/>
            <a:ext cx="0" cy="704230"/>
          </a:xfrm>
          <a:prstGeom prst="straightConnector1">
            <a:avLst/>
          </a:prstGeom>
          <a:noFill/>
          <a:ln w="38100" cap="rnd" cmpd="sng">
            <a:solidFill>
              <a:srgbClr val="F1633E"/>
            </a:solidFill>
            <a:prstDash val="dot"/>
            <a:round/>
            <a:headEnd type="none" w="sm" len="sm"/>
            <a:tailEnd type="none" w="sm" len="sm"/>
          </a:ln>
        </p:spPr>
      </p:cxnSp>
      <p:cxnSp>
        <p:nvCxnSpPr>
          <p:cNvPr id="971" name="Google Shape;971;p38"/>
          <p:cNvCxnSpPr/>
          <p:nvPr/>
        </p:nvCxnSpPr>
        <p:spPr>
          <a:xfrm>
            <a:off x="6219876" y="2125266"/>
            <a:ext cx="0" cy="704230"/>
          </a:xfrm>
          <a:prstGeom prst="straightConnector1">
            <a:avLst/>
          </a:prstGeom>
          <a:noFill/>
          <a:ln w="38100" cap="rnd" cmpd="sng">
            <a:solidFill>
              <a:srgbClr val="114E84"/>
            </a:solidFill>
            <a:prstDash val="dot"/>
            <a:round/>
            <a:headEnd type="none" w="sm" len="sm"/>
            <a:tailEnd type="none" w="sm" len="sm"/>
          </a:ln>
        </p:spPr>
      </p:cxnSp>
      <p:sp>
        <p:nvSpPr>
          <p:cNvPr id="972" name="Google Shape;972;p38"/>
          <p:cNvSpPr txBox="1"/>
          <p:nvPr/>
        </p:nvSpPr>
        <p:spPr>
          <a:xfrm>
            <a:off x="7817894" y="1882383"/>
            <a:ext cx="915053" cy="192360"/>
          </a:xfrm>
          <a:prstGeom prst="rect">
            <a:avLst/>
          </a:prstGeom>
          <a:noFill/>
          <a:ln>
            <a:noFill/>
          </a:ln>
        </p:spPr>
        <p:txBody>
          <a:bodyPr spcFirstLastPara="1" wrap="square" lIns="0" tIns="0" rIns="0" bIns="0" anchor="t" anchorCtr="0">
            <a:spAutoFit/>
          </a:bodyPr>
          <a:lstStyle/>
          <a:p>
            <a:pPr marL="0" marR="0" lvl="0" indent="0" algn="r" rtl="0">
              <a:lnSpc>
                <a:spcPct val="93750"/>
              </a:lnSpc>
              <a:spcBef>
                <a:spcPts val="0"/>
              </a:spcBef>
              <a:spcAft>
                <a:spcPts val="0"/>
              </a:spcAft>
              <a:buClr>
                <a:srgbClr val="000000"/>
              </a:buClr>
              <a:buSzPts val="1600"/>
              <a:buFont typeface="Arial"/>
              <a:buNone/>
            </a:pPr>
            <a:r>
              <a:rPr lang="en-US" sz="1600" b="1" i="0" u="none" strike="noStrike" cap="none">
                <a:solidFill>
                  <a:srgbClr val="7F7F7F"/>
                </a:solidFill>
                <a:latin typeface="Arial"/>
                <a:ea typeface="Arial"/>
                <a:cs typeface="Arial"/>
                <a:sym typeface="Arial"/>
              </a:rPr>
              <a:t>Q3 2026</a:t>
            </a:r>
            <a:endParaRPr sz="1400" b="0" i="0" u="none" strike="noStrike" cap="none">
              <a:solidFill>
                <a:srgbClr val="000000"/>
              </a:solidFill>
              <a:latin typeface="Arial"/>
              <a:ea typeface="Arial"/>
              <a:cs typeface="Arial"/>
              <a:sym typeface="Arial"/>
            </a:endParaRPr>
          </a:p>
        </p:txBody>
      </p:sp>
      <p:sp>
        <p:nvSpPr>
          <p:cNvPr id="973" name="Google Shape;973;p38"/>
          <p:cNvSpPr txBox="1"/>
          <p:nvPr/>
        </p:nvSpPr>
        <p:spPr>
          <a:xfrm>
            <a:off x="2813299" y="1882375"/>
            <a:ext cx="11367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Clr>
                <a:srgbClr val="000000"/>
              </a:buClr>
              <a:buSzPts val="1600"/>
              <a:buFont typeface="Arial"/>
              <a:buNone/>
            </a:pPr>
            <a:r>
              <a:rPr lang="en-US" sz="1600" b="1" i="0" u="none" strike="noStrike" cap="none">
                <a:solidFill>
                  <a:srgbClr val="7F7F7F"/>
                </a:solidFill>
                <a:latin typeface="Arial"/>
                <a:ea typeface="Arial"/>
                <a:cs typeface="Arial"/>
                <a:sym typeface="Arial"/>
              </a:rPr>
              <a:t>DEC 2025</a:t>
            </a:r>
            <a:endParaRPr sz="1400" b="0" i="0" u="none" strike="noStrike" cap="none">
              <a:solidFill>
                <a:srgbClr val="000000"/>
              </a:solidFill>
              <a:latin typeface="Arial"/>
              <a:ea typeface="Arial"/>
              <a:cs typeface="Arial"/>
              <a:sym typeface="Arial"/>
            </a:endParaRPr>
          </a:p>
        </p:txBody>
      </p:sp>
      <p:cxnSp>
        <p:nvCxnSpPr>
          <p:cNvPr id="974" name="Google Shape;974;p38"/>
          <p:cNvCxnSpPr/>
          <p:nvPr/>
        </p:nvCxnSpPr>
        <p:spPr>
          <a:xfrm>
            <a:off x="2849986" y="2146286"/>
            <a:ext cx="0" cy="683210"/>
          </a:xfrm>
          <a:prstGeom prst="straightConnector1">
            <a:avLst/>
          </a:prstGeom>
          <a:noFill/>
          <a:ln w="38100" cap="rnd" cmpd="sng">
            <a:solidFill>
              <a:srgbClr val="7030A0"/>
            </a:solidFill>
            <a:prstDash val="dot"/>
            <a:round/>
            <a:headEnd type="none" w="sm" len="sm"/>
            <a:tailEnd type="none" w="sm" len="sm"/>
          </a:ln>
        </p:spPr>
      </p:cxnSp>
      <p:sp>
        <p:nvSpPr>
          <p:cNvPr id="975" name="Google Shape;975;p38"/>
          <p:cNvSpPr/>
          <p:nvPr/>
        </p:nvSpPr>
        <p:spPr>
          <a:xfrm>
            <a:off x="431800" y="2636273"/>
            <a:ext cx="3960000" cy="2255639"/>
          </a:xfrm>
          <a:prstGeom prst="rect">
            <a:avLst/>
          </a:prstGeom>
          <a:solidFill>
            <a:srgbClr val="F1633E"/>
          </a:solidFill>
          <a:ln>
            <a:noFill/>
          </a:ln>
        </p:spPr>
        <p:txBody>
          <a:bodyPr spcFirstLastPara="1" wrap="square" lIns="360000" tIns="936000" rIns="3600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2A49"/>
                </a:solidFill>
                <a:latin typeface="Arial"/>
                <a:ea typeface="Arial"/>
                <a:cs typeface="Arial"/>
                <a:sym typeface="Arial"/>
              </a:rPr>
              <a:t>Applicant </a:t>
            </a:r>
            <a:br>
              <a:rPr lang="en-US" sz="1600" b="1" i="0" u="none" strike="noStrike" cap="none">
                <a:solidFill>
                  <a:srgbClr val="002A49"/>
                </a:solidFill>
                <a:latin typeface="Arial"/>
                <a:ea typeface="Arial"/>
                <a:cs typeface="Arial"/>
                <a:sym typeface="Arial"/>
              </a:rPr>
            </a:br>
            <a:r>
              <a:rPr lang="en-US" sz="1600" b="1" i="0" u="none" strike="noStrike" cap="none">
                <a:solidFill>
                  <a:srgbClr val="002A49"/>
                </a:solidFill>
                <a:latin typeface="Arial"/>
                <a:ea typeface="Arial"/>
                <a:cs typeface="Arial"/>
                <a:sym typeface="Arial"/>
              </a:rPr>
              <a:t>Support Program </a:t>
            </a:r>
            <a:br>
              <a:rPr lang="en-US" sz="1600" b="1" i="0" u="none" strike="noStrike" cap="none">
                <a:solidFill>
                  <a:srgbClr val="002A49"/>
                </a:solidFill>
                <a:latin typeface="Arial"/>
                <a:ea typeface="Arial"/>
                <a:cs typeface="Arial"/>
                <a:sym typeface="Arial"/>
              </a:rPr>
            </a:br>
            <a:r>
              <a:rPr lang="en-US" sz="1600" b="1" i="0" u="none" strike="noStrike" cap="none">
                <a:solidFill>
                  <a:srgbClr val="002A49"/>
                </a:solidFill>
                <a:latin typeface="Arial"/>
                <a:ea typeface="Arial"/>
                <a:cs typeface="Arial"/>
                <a:sym typeface="Arial"/>
              </a:rPr>
              <a:t>Application </a:t>
            </a:r>
            <a:br>
              <a:rPr lang="en-US" sz="1600" b="1" i="0" u="none" strike="noStrike" cap="none">
                <a:solidFill>
                  <a:srgbClr val="002A49"/>
                </a:solidFill>
                <a:latin typeface="Arial"/>
                <a:ea typeface="Arial"/>
                <a:cs typeface="Arial"/>
                <a:sym typeface="Arial"/>
              </a:rPr>
            </a:br>
            <a:r>
              <a:rPr lang="en-US" sz="1600" b="1" i="0" u="none" strike="noStrike" cap="none">
                <a:solidFill>
                  <a:srgbClr val="002A49"/>
                </a:solidFill>
                <a:latin typeface="Arial"/>
                <a:ea typeface="Arial"/>
                <a:cs typeface="Arial"/>
                <a:sym typeface="Arial"/>
              </a:rPr>
              <a:t>Submission</a:t>
            </a:r>
            <a:endParaRPr sz="1400" b="0" i="0" u="none" strike="noStrike" cap="none">
              <a:solidFill>
                <a:srgbClr val="000000"/>
              </a:solidFill>
              <a:latin typeface="Arial"/>
              <a:ea typeface="Arial"/>
              <a:cs typeface="Arial"/>
              <a:sym typeface="Arial"/>
            </a:endParaRPr>
          </a:p>
        </p:txBody>
      </p:sp>
      <p:sp>
        <p:nvSpPr>
          <p:cNvPr id="976" name="Google Shape;976;p38"/>
          <p:cNvSpPr/>
          <p:nvPr/>
        </p:nvSpPr>
        <p:spPr>
          <a:xfrm>
            <a:off x="2836309" y="2636274"/>
            <a:ext cx="5857611" cy="1980374"/>
          </a:xfrm>
          <a:prstGeom prst="rect">
            <a:avLst/>
          </a:prstGeom>
          <a:solidFill>
            <a:srgbClr val="7030A0"/>
          </a:solidFill>
          <a:ln>
            <a:noFill/>
          </a:ln>
        </p:spPr>
        <p:txBody>
          <a:bodyPr spcFirstLastPara="1" wrap="square" lIns="360000" tIns="936000" rIns="3240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Applicant </a:t>
            </a:r>
            <a:br>
              <a:rPr lang="en-US" sz="1600" b="1" i="0" u="none" strike="noStrike" cap="none">
                <a:solidFill>
                  <a:schemeClr val="lt1"/>
                </a:solidFill>
                <a:latin typeface="Arial"/>
                <a:ea typeface="Arial"/>
                <a:cs typeface="Arial"/>
                <a:sym typeface="Arial"/>
              </a:rPr>
            </a:br>
            <a:r>
              <a:rPr lang="en-US" sz="1600" b="1" i="0" u="none" strike="noStrike" cap="none">
                <a:solidFill>
                  <a:schemeClr val="lt1"/>
                </a:solidFill>
                <a:latin typeface="Arial"/>
                <a:ea typeface="Arial"/>
                <a:cs typeface="Arial"/>
                <a:sym typeface="Arial"/>
              </a:rPr>
              <a:t>Guidebook</a:t>
            </a:r>
            <a:endParaRPr sz="1400" b="0" i="0" u="none" strike="noStrike" cap="none">
              <a:solidFill>
                <a:schemeClr val="lt1"/>
              </a:solidFill>
              <a:latin typeface="Arial"/>
              <a:ea typeface="Arial"/>
              <a:cs typeface="Arial"/>
              <a:sym typeface="Arial"/>
            </a:endParaRPr>
          </a:p>
        </p:txBody>
      </p:sp>
      <p:sp>
        <p:nvSpPr>
          <p:cNvPr id="977" name="Google Shape;977;p38"/>
          <p:cNvSpPr txBox="1">
            <a:spLocks noGrp="1"/>
          </p:cNvSpPr>
          <p:nvPr>
            <p:ph type="title"/>
          </p:nvPr>
        </p:nvSpPr>
        <p:spPr>
          <a:xfrm>
            <a:off x="431798" y="900114"/>
            <a:ext cx="5836799" cy="5320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Key Dates</a:t>
            </a:r>
            <a:endParaRPr/>
          </a:p>
        </p:txBody>
      </p:sp>
      <p:sp>
        <p:nvSpPr>
          <p:cNvPr id="978" name="Google Shape;978;p38"/>
          <p:cNvSpPr/>
          <p:nvPr/>
        </p:nvSpPr>
        <p:spPr>
          <a:xfrm>
            <a:off x="6182228" y="2636274"/>
            <a:ext cx="2520000" cy="1700260"/>
          </a:xfrm>
          <a:prstGeom prst="rect">
            <a:avLst/>
          </a:prstGeom>
          <a:solidFill>
            <a:srgbClr val="114E84"/>
          </a:solidFill>
          <a:ln>
            <a:noFill/>
          </a:ln>
        </p:spPr>
        <p:txBody>
          <a:bodyPr spcFirstLastPara="1" wrap="square" lIns="360000" tIns="936000" rIns="3240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gTLD Application Submission</a:t>
            </a:r>
            <a:endParaRPr sz="1400" b="0" i="0" u="none" strike="noStrike" cap="none">
              <a:solidFill>
                <a:srgbClr val="000000"/>
              </a:solidFill>
              <a:latin typeface="Arial"/>
              <a:ea typeface="Arial"/>
              <a:cs typeface="Arial"/>
              <a:sym typeface="Arial"/>
            </a:endParaRPr>
          </a:p>
        </p:txBody>
      </p:sp>
      <p:pic>
        <p:nvPicPr>
          <p:cNvPr id="979" name="Google Shape;979;p38"/>
          <p:cNvPicPr preferRelativeResize="0"/>
          <p:nvPr/>
        </p:nvPicPr>
        <p:blipFill rotWithShape="1">
          <a:blip r:embed="rId3">
            <a:alphaModFix/>
          </a:blip>
          <a:srcRect/>
          <a:stretch/>
        </p:blipFill>
        <p:spPr>
          <a:xfrm>
            <a:off x="802969" y="2934283"/>
            <a:ext cx="513730" cy="432000"/>
          </a:xfrm>
          <a:prstGeom prst="rect">
            <a:avLst/>
          </a:prstGeom>
          <a:noFill/>
          <a:ln>
            <a:noFill/>
          </a:ln>
        </p:spPr>
      </p:pic>
      <p:pic>
        <p:nvPicPr>
          <p:cNvPr id="980" name="Google Shape;980;p38"/>
          <p:cNvPicPr preferRelativeResize="0"/>
          <p:nvPr/>
        </p:nvPicPr>
        <p:blipFill rotWithShape="1">
          <a:blip r:embed="rId4">
            <a:alphaModFix/>
          </a:blip>
          <a:srcRect/>
          <a:stretch/>
        </p:blipFill>
        <p:spPr>
          <a:xfrm>
            <a:off x="6540549" y="2921683"/>
            <a:ext cx="389466" cy="457200"/>
          </a:xfrm>
          <a:prstGeom prst="rect">
            <a:avLst/>
          </a:prstGeom>
          <a:noFill/>
          <a:ln>
            <a:noFill/>
          </a:ln>
        </p:spPr>
      </p:pic>
      <p:cxnSp>
        <p:nvCxnSpPr>
          <p:cNvPr id="981" name="Google Shape;981;p38"/>
          <p:cNvCxnSpPr/>
          <p:nvPr/>
        </p:nvCxnSpPr>
        <p:spPr>
          <a:xfrm>
            <a:off x="0" y="2653103"/>
            <a:ext cx="9144000" cy="0"/>
          </a:xfrm>
          <a:prstGeom prst="straightConnector1">
            <a:avLst/>
          </a:prstGeom>
          <a:noFill/>
          <a:ln w="38100" cap="rnd" cmpd="sng">
            <a:solidFill>
              <a:srgbClr val="002A49"/>
            </a:solidFill>
            <a:prstDash val="dot"/>
            <a:round/>
            <a:headEnd type="none" w="sm" len="sm"/>
            <a:tailEnd type="none" w="sm" len="sm"/>
          </a:ln>
        </p:spPr>
      </p:cxnSp>
      <p:sp>
        <p:nvSpPr>
          <p:cNvPr id="982" name="Google Shape;982;p38"/>
          <p:cNvSpPr txBox="1"/>
          <p:nvPr/>
        </p:nvSpPr>
        <p:spPr>
          <a:xfrm>
            <a:off x="929231" y="5186343"/>
            <a:ext cx="2046722"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Application </a:t>
            </a:r>
            <a:br>
              <a:rPr lang="en-US" sz="1600" b="0" i="0" u="none" strike="noStrike" cap="none">
                <a:solidFill>
                  <a:srgbClr val="0B3458"/>
                </a:solidFill>
                <a:latin typeface="Arial"/>
                <a:ea typeface="Arial"/>
                <a:cs typeface="Arial"/>
                <a:sym typeface="Arial"/>
              </a:rPr>
            </a:br>
            <a:r>
              <a:rPr lang="en-US" sz="1600" b="0" i="0" u="none" strike="noStrike" cap="none">
                <a:solidFill>
                  <a:srgbClr val="0B3458"/>
                </a:solidFill>
                <a:latin typeface="Arial"/>
                <a:ea typeface="Arial"/>
                <a:cs typeface="Arial"/>
                <a:sym typeface="Arial"/>
              </a:rPr>
              <a:t>submission period </a:t>
            </a:r>
            <a:br>
              <a:rPr lang="en-US" sz="1600" b="0" i="0" u="none" strike="noStrike" cap="none">
                <a:solidFill>
                  <a:srgbClr val="0B3458"/>
                </a:solidFill>
                <a:latin typeface="Arial"/>
                <a:ea typeface="Arial"/>
                <a:cs typeface="Arial"/>
                <a:sym typeface="Arial"/>
              </a:rPr>
            </a:br>
            <a:r>
              <a:rPr lang="en-US" sz="1600" b="0" i="0" u="none" strike="noStrike" cap="none">
                <a:solidFill>
                  <a:srgbClr val="0B3458"/>
                </a:solidFill>
                <a:latin typeface="Arial"/>
                <a:ea typeface="Arial"/>
                <a:cs typeface="Arial"/>
                <a:sym typeface="Arial"/>
              </a:rPr>
              <a:t>for ASP </a:t>
            </a:r>
            <a:r>
              <a:rPr lang="en-US" sz="1600" b="1" i="0" u="none" strike="noStrike" cap="none">
                <a:solidFill>
                  <a:srgbClr val="0B3458"/>
                </a:solidFill>
                <a:latin typeface="Arial"/>
                <a:ea typeface="Arial"/>
                <a:cs typeface="Arial"/>
                <a:sym typeface="Arial"/>
              </a:rPr>
              <a:t>(19 Nov 2024 - 19 Nov 2025)</a:t>
            </a:r>
            <a:endParaRPr sz="1400" b="0" i="0" u="none" strike="noStrike" cap="none">
              <a:solidFill>
                <a:srgbClr val="000000"/>
              </a:solidFill>
              <a:latin typeface="Arial"/>
              <a:ea typeface="Arial"/>
              <a:cs typeface="Arial"/>
              <a:sym typeface="Arial"/>
            </a:endParaRPr>
          </a:p>
        </p:txBody>
      </p:sp>
      <p:cxnSp>
        <p:nvCxnSpPr>
          <p:cNvPr id="983" name="Google Shape;983;p38"/>
          <p:cNvCxnSpPr/>
          <p:nvPr/>
        </p:nvCxnSpPr>
        <p:spPr>
          <a:xfrm>
            <a:off x="802969" y="4616648"/>
            <a:ext cx="0" cy="1506152"/>
          </a:xfrm>
          <a:prstGeom prst="straightConnector1">
            <a:avLst/>
          </a:prstGeom>
          <a:noFill/>
          <a:ln w="15875" cap="flat" cmpd="sng">
            <a:solidFill>
              <a:srgbClr val="F1633E"/>
            </a:solidFill>
            <a:prstDash val="solid"/>
            <a:round/>
            <a:headEnd type="none" w="sm" len="sm"/>
            <a:tailEnd type="none" w="sm" len="sm"/>
          </a:ln>
        </p:spPr>
      </p:cxnSp>
      <p:sp>
        <p:nvSpPr>
          <p:cNvPr id="984" name="Google Shape;984;p38"/>
          <p:cNvSpPr txBox="1"/>
          <p:nvPr/>
        </p:nvSpPr>
        <p:spPr>
          <a:xfrm>
            <a:off x="3352942" y="5186343"/>
            <a:ext cx="2815104"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The Applicant Guidebook is a critical resource for the program and is estimated to be available in </a:t>
            </a:r>
            <a:r>
              <a:rPr lang="en-US" sz="1600" b="1" i="0" u="none" strike="noStrike" cap="none">
                <a:solidFill>
                  <a:srgbClr val="0B3458"/>
                </a:solidFill>
                <a:latin typeface="Arial"/>
                <a:ea typeface="Arial"/>
                <a:cs typeface="Arial"/>
                <a:sym typeface="Arial"/>
              </a:rPr>
              <a:t>December 2025</a:t>
            </a:r>
            <a:endParaRPr sz="1400" b="0" i="0" u="none" strike="noStrike" cap="none">
              <a:solidFill>
                <a:srgbClr val="000000"/>
              </a:solidFill>
              <a:latin typeface="Arial"/>
              <a:ea typeface="Arial"/>
              <a:cs typeface="Arial"/>
              <a:sym typeface="Arial"/>
            </a:endParaRPr>
          </a:p>
        </p:txBody>
      </p:sp>
      <p:cxnSp>
        <p:nvCxnSpPr>
          <p:cNvPr id="985" name="Google Shape;985;p38"/>
          <p:cNvCxnSpPr/>
          <p:nvPr/>
        </p:nvCxnSpPr>
        <p:spPr>
          <a:xfrm>
            <a:off x="3226680" y="4286143"/>
            <a:ext cx="0" cy="1836657"/>
          </a:xfrm>
          <a:prstGeom prst="straightConnector1">
            <a:avLst/>
          </a:prstGeom>
          <a:noFill/>
          <a:ln w="15875" cap="flat" cmpd="sng">
            <a:solidFill>
              <a:srgbClr val="7030A0"/>
            </a:solidFill>
            <a:prstDash val="solid"/>
            <a:round/>
            <a:headEnd type="none" w="sm" len="sm"/>
            <a:tailEnd type="none" w="sm" len="sm"/>
          </a:ln>
        </p:spPr>
      </p:cxnSp>
      <p:sp>
        <p:nvSpPr>
          <p:cNvPr id="986" name="Google Shape;986;p38"/>
          <p:cNvSpPr txBox="1"/>
          <p:nvPr/>
        </p:nvSpPr>
        <p:spPr>
          <a:xfrm>
            <a:off x="6691053" y="5186343"/>
            <a:ext cx="2046725"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Application submission period for new gTLDs expected to open in </a:t>
            </a:r>
            <a:r>
              <a:rPr lang="en-US" sz="1600" b="1" i="0" u="none" strike="noStrike" cap="none">
                <a:solidFill>
                  <a:srgbClr val="0B3458"/>
                </a:solidFill>
                <a:latin typeface="Arial"/>
                <a:ea typeface="Arial"/>
                <a:cs typeface="Arial"/>
                <a:sym typeface="Arial"/>
              </a:rPr>
              <a:t>April 2026</a:t>
            </a:r>
            <a:endParaRPr sz="1400" b="0" i="0" u="none" strike="noStrike" cap="none">
              <a:solidFill>
                <a:srgbClr val="000000"/>
              </a:solidFill>
              <a:latin typeface="Arial"/>
              <a:ea typeface="Arial"/>
              <a:cs typeface="Arial"/>
              <a:sym typeface="Arial"/>
            </a:endParaRPr>
          </a:p>
        </p:txBody>
      </p:sp>
      <p:cxnSp>
        <p:nvCxnSpPr>
          <p:cNvPr id="987" name="Google Shape;987;p38"/>
          <p:cNvCxnSpPr/>
          <p:nvPr/>
        </p:nvCxnSpPr>
        <p:spPr>
          <a:xfrm>
            <a:off x="6564791" y="4286143"/>
            <a:ext cx="0" cy="1836657"/>
          </a:xfrm>
          <a:prstGeom prst="straightConnector1">
            <a:avLst/>
          </a:prstGeom>
          <a:noFill/>
          <a:ln w="15875" cap="flat" cmpd="sng">
            <a:solidFill>
              <a:srgbClr val="114E84"/>
            </a:solidFill>
            <a:prstDash val="solid"/>
            <a:round/>
            <a:headEnd type="none" w="sm" len="sm"/>
            <a:tailEnd type="none" w="sm" len="sm"/>
          </a:ln>
        </p:spPr>
      </p:cxnSp>
      <p:sp>
        <p:nvSpPr>
          <p:cNvPr id="988" name="Google Shape;988;p38"/>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89" name="Google Shape;989;p38"/>
          <p:cNvPicPr preferRelativeResize="0"/>
          <p:nvPr/>
        </p:nvPicPr>
        <p:blipFill rotWithShape="1">
          <a:blip r:embed="rId5">
            <a:alphaModFix/>
          </a:blip>
          <a:srcRect/>
          <a:stretch/>
        </p:blipFill>
        <p:spPr>
          <a:xfrm>
            <a:off x="3226680" y="2946883"/>
            <a:ext cx="455351" cy="432000"/>
          </a:xfrm>
          <a:prstGeom prst="rect">
            <a:avLst/>
          </a:prstGeom>
          <a:noFill/>
          <a:ln>
            <a:noFill/>
          </a:ln>
        </p:spPr>
      </p:pic>
      <p:sp>
        <p:nvSpPr>
          <p:cNvPr id="990" name="Google Shape;990;p38"/>
          <p:cNvSpPr txBox="1"/>
          <p:nvPr/>
        </p:nvSpPr>
        <p:spPr>
          <a:xfrm>
            <a:off x="757642" y="6384718"/>
            <a:ext cx="330831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B3458"/>
                </a:solidFill>
                <a:latin typeface="Arial"/>
                <a:ea typeface="Arial"/>
                <a:cs typeface="Arial"/>
                <a:sym typeface="Arial"/>
              </a:rPr>
              <a:t>Dates subject to change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76"/>
          <p:cNvSpPr txBox="1">
            <a:spLocks noGrp="1"/>
          </p:cNvSpPr>
          <p:nvPr>
            <p:ph type="title"/>
          </p:nvPr>
        </p:nvSpPr>
        <p:spPr>
          <a:xfrm>
            <a:off x="4076240" y="1021298"/>
            <a:ext cx="4966465" cy="55411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Stay Informed.</a:t>
            </a:r>
            <a:endParaRPr/>
          </a:p>
        </p:txBody>
      </p:sp>
      <p:sp>
        <p:nvSpPr>
          <p:cNvPr id="996" name="Google Shape;996;p76"/>
          <p:cNvSpPr txBox="1"/>
          <p:nvPr/>
        </p:nvSpPr>
        <p:spPr>
          <a:xfrm>
            <a:off x="4076240" y="1775149"/>
            <a:ext cx="4382700" cy="2216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Join the </a:t>
            </a:r>
            <a:r>
              <a:rPr lang="en-US" sz="1800" b="1"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Mailing List </a:t>
            </a:r>
            <a:r>
              <a:rPr lang="en-US" sz="1800">
                <a:solidFill>
                  <a:srgbClr val="0B3458"/>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by sending email to</a:t>
            </a:r>
            <a:r>
              <a:rPr lang="en-US" sz="18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 </a:t>
            </a:r>
            <a:r>
              <a:rPr lang="en-US" sz="1800" b="0" i="0" u="sng" strike="noStrike" cap="none">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nextroundinfo@icann.org</a:t>
            </a:r>
            <a:r>
              <a:rPr lang="en-US" sz="1800" b="0" i="0" u="none" strike="noStrike" cap="none">
                <a:solidFill>
                  <a:schemeClr val="dk2"/>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General inquiries</a:t>
            </a:r>
            <a:r>
              <a:rPr lang="en-US" sz="1800" b="0" i="0" u="none" strike="noStrike" cap="none">
                <a:solidFill>
                  <a:srgbClr val="0B3458"/>
                </a:solidFill>
                <a:latin typeface="Arial"/>
                <a:ea typeface="Arial"/>
                <a:cs typeface="Arial"/>
                <a:sym typeface="Arial"/>
              </a:rPr>
              <a:t>: </a:t>
            </a:r>
            <a:r>
              <a:rPr lang="en-US" sz="1800" b="0" i="0" u="sng" strike="noStrike" cap="none">
                <a:solidFill>
                  <a:schemeClr val="hlink"/>
                </a:solidFill>
                <a:latin typeface="Arial"/>
                <a:ea typeface="Arial"/>
                <a:cs typeface="Arial"/>
                <a:sym typeface="Arial"/>
                <a:hlinkClick r:id="rId4"/>
              </a:rPr>
              <a:t>globalsupport@icann.org</a:t>
            </a:r>
            <a:r>
              <a:rPr lang="en-US" sz="1800" b="0" i="0" u="none" strike="noStrike" cap="none">
                <a:solidFill>
                  <a:srgbClr val="0B3458"/>
                </a:solidFill>
                <a:latin typeface="Arial"/>
                <a:ea typeface="Arial"/>
                <a:cs typeface="Arial"/>
                <a:sym typeface="Arial"/>
              </a:rPr>
              <a:t> </a:t>
            </a:r>
            <a:endParaRPr sz="1800" b="0" i="0" u="none" strike="noStrike" cap="none">
              <a:solidFill>
                <a:srgbClr val="0B3458"/>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Updates and news</a:t>
            </a:r>
            <a:r>
              <a:rPr lang="en-US" sz="1800" b="0" i="0" u="none" strike="noStrike" cap="none">
                <a:solidFill>
                  <a:srgbClr val="0B3458"/>
                </a:solidFill>
                <a:latin typeface="Arial"/>
                <a:ea typeface="Arial"/>
                <a:cs typeface="Arial"/>
                <a:sym typeface="Arial"/>
              </a:rPr>
              <a:t>: </a:t>
            </a:r>
            <a:r>
              <a:rPr lang="en-US" sz="1800" b="0" i="0" u="sng" strike="noStrike" cap="none">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https://newgtldprogram.icann.org</a:t>
            </a:r>
            <a:r>
              <a:rPr lang="en-US" sz="1800" b="0" i="0" u="none" strike="noStrike" cap="none">
                <a:solidFill>
                  <a:schemeClr val="dk2"/>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997" name="Google Shape;997;p76"/>
          <p:cNvGrpSpPr/>
          <p:nvPr/>
        </p:nvGrpSpPr>
        <p:grpSpPr>
          <a:xfrm>
            <a:off x="1295017" y="1021298"/>
            <a:ext cx="2142246" cy="4663628"/>
            <a:chOff x="1295017" y="1021298"/>
            <a:chExt cx="2142246" cy="4663628"/>
          </a:xfrm>
        </p:grpSpPr>
        <p:sp>
          <p:nvSpPr>
            <p:cNvPr id="998" name="Google Shape;998;p76"/>
            <p:cNvSpPr/>
            <p:nvPr/>
          </p:nvSpPr>
          <p:spPr>
            <a:xfrm>
              <a:off x="1327175" y="1071446"/>
              <a:ext cx="2068169" cy="4559810"/>
            </a:xfrm>
            <a:prstGeom prst="roundRect">
              <a:avLst>
                <a:gd name="adj" fmla="val 10262"/>
              </a:avLst>
            </a:prstGeom>
            <a:blipFill rotWithShape="1">
              <a:blip r:embed="rId6">
                <a:alphaModFix/>
              </a:blip>
              <a:stretch>
                <a:fillRect/>
              </a:stretch>
            </a:blipFill>
            <a:ln>
              <a:noFill/>
            </a:ln>
            <a:effectLst>
              <a:outerShdw blurRad="254000" dist="63500" dir="2700000" algn="tl" rotWithShape="0">
                <a:srgbClr val="000000">
                  <a:alpha val="2901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999" name="Google Shape;999;p76"/>
            <p:cNvPicPr preferRelativeResize="0"/>
            <p:nvPr/>
          </p:nvPicPr>
          <p:blipFill rotWithShape="1">
            <a:blip r:embed="rId7">
              <a:alphaModFix/>
            </a:blip>
            <a:srcRect/>
            <a:stretch/>
          </p:blipFill>
          <p:spPr>
            <a:xfrm>
              <a:off x="1295017" y="1021298"/>
              <a:ext cx="2142246" cy="4663628"/>
            </a:xfrm>
            <a:prstGeom prst="rect">
              <a:avLst/>
            </a:prstGeom>
            <a:noFill/>
            <a:ln>
              <a:noFill/>
            </a:ln>
          </p:spPr>
        </p:pic>
      </p:grpSp>
      <p:sp>
        <p:nvSpPr>
          <p:cNvPr id="1000" name="Google Shape;1000;p76"/>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grpSp>
        <p:nvGrpSpPr>
          <p:cNvPr id="1005" name="Google Shape;1005;p77"/>
          <p:cNvGrpSpPr/>
          <p:nvPr/>
        </p:nvGrpSpPr>
        <p:grpSpPr>
          <a:xfrm>
            <a:off x="1295017" y="1021298"/>
            <a:ext cx="2142246" cy="4663628"/>
            <a:chOff x="1295017" y="1021298"/>
            <a:chExt cx="2142246" cy="4663628"/>
          </a:xfrm>
        </p:grpSpPr>
        <p:sp>
          <p:nvSpPr>
            <p:cNvPr id="1006" name="Google Shape;1006;p77"/>
            <p:cNvSpPr/>
            <p:nvPr/>
          </p:nvSpPr>
          <p:spPr>
            <a:xfrm>
              <a:off x="1335488" y="1079759"/>
              <a:ext cx="2068169" cy="4559810"/>
            </a:xfrm>
            <a:prstGeom prst="roundRect">
              <a:avLst>
                <a:gd name="adj" fmla="val 10262"/>
              </a:avLst>
            </a:prstGeom>
            <a:blipFill rotWithShape="1">
              <a:blip r:embed="rId3">
                <a:alphaModFix/>
              </a:blip>
              <a:stretch>
                <a:fillRect/>
              </a:stretch>
            </a:blipFill>
            <a:ln>
              <a:noFill/>
            </a:ln>
            <a:effectLst>
              <a:outerShdw blurRad="254000" dist="63500" dir="2700000" algn="tl" rotWithShape="0">
                <a:srgbClr val="000000">
                  <a:alpha val="29019"/>
                </a:srgbClr>
              </a:outerShdw>
            </a:effectLst>
          </p:spPr>
          <p:txBody>
            <a:bodyPr spcFirstLastPara="1" wrap="square" lIns="0"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007" name="Google Shape;1007;p77"/>
            <p:cNvPicPr preferRelativeResize="0"/>
            <p:nvPr/>
          </p:nvPicPr>
          <p:blipFill rotWithShape="1">
            <a:blip r:embed="rId4">
              <a:alphaModFix/>
            </a:blip>
            <a:srcRect/>
            <a:stretch/>
          </p:blipFill>
          <p:spPr>
            <a:xfrm>
              <a:off x="1295017" y="1021298"/>
              <a:ext cx="2142246" cy="4663628"/>
            </a:xfrm>
            <a:prstGeom prst="rect">
              <a:avLst/>
            </a:prstGeom>
            <a:noFill/>
            <a:ln>
              <a:noFill/>
            </a:ln>
          </p:spPr>
        </p:pic>
      </p:grpSp>
      <p:sp>
        <p:nvSpPr>
          <p:cNvPr id="1008" name="Google Shape;1008;p77"/>
          <p:cNvSpPr txBox="1">
            <a:spLocks noGrp="1"/>
          </p:cNvSpPr>
          <p:nvPr>
            <p:ph type="title"/>
          </p:nvPr>
        </p:nvSpPr>
        <p:spPr>
          <a:xfrm>
            <a:off x="4076241" y="1021298"/>
            <a:ext cx="4660136" cy="95072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Helpful Resources for Support Applicants</a:t>
            </a:r>
            <a:endParaRPr/>
          </a:p>
        </p:txBody>
      </p:sp>
      <p:sp>
        <p:nvSpPr>
          <p:cNvPr id="1009" name="Google Shape;1009;p77"/>
          <p:cNvSpPr txBox="1"/>
          <p:nvPr/>
        </p:nvSpPr>
        <p:spPr>
          <a:xfrm>
            <a:off x="4076242" y="2204806"/>
            <a:ext cx="4044000" cy="3123000"/>
          </a:xfrm>
          <a:prstGeom prst="rect">
            <a:avLst/>
          </a:prstGeom>
          <a:noFill/>
          <a:ln>
            <a:noFill/>
          </a:ln>
        </p:spPr>
        <p:txBody>
          <a:bodyPr spcFirstLastPara="1" wrap="square" lIns="0" tIns="0" rIns="0" bIns="0" anchor="t" anchorCtr="0">
            <a:spAutoFit/>
          </a:bodyPr>
          <a:lstStyle/>
          <a:p>
            <a:pPr marL="285750" marR="0" lvl="0" indent="-285750" algn="l" rtl="0">
              <a:lnSpc>
                <a:spcPct val="115000"/>
              </a:lnSpc>
              <a:spcBef>
                <a:spcPts val="0"/>
              </a:spcBef>
              <a:spcAft>
                <a:spcPts val="0"/>
              </a:spcAft>
              <a:buClr>
                <a:srgbClr val="F1633E"/>
              </a:buClr>
              <a:buSzPts val="1440"/>
              <a:buFont typeface="NTR"/>
              <a:buChar char="►"/>
            </a:pPr>
            <a:r>
              <a:rPr lang="en-US" sz="1800" b="0" i="0" u="sng" strike="noStrike" cap="none">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Applicant Support Program Website</a:t>
            </a:r>
            <a:r>
              <a:rPr lang="en-US" sz="1800" b="0" i="0" u="sng" strike="noStrike" cap="none">
                <a:solidFill>
                  <a:schemeClr val="dk2"/>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85750" marR="0" lvl="0" indent="-285750" algn="l" rtl="0">
              <a:lnSpc>
                <a:spcPct val="115000"/>
              </a:lnSpc>
              <a:spcBef>
                <a:spcPts val="1200"/>
              </a:spcBef>
              <a:spcAft>
                <a:spcPts val="0"/>
              </a:spcAft>
              <a:buClr>
                <a:srgbClr val="F1633E"/>
              </a:buClr>
              <a:buSzPts val="1440"/>
              <a:buFont typeface="NTR"/>
              <a:buChar char="►"/>
            </a:pPr>
            <a:r>
              <a:rPr lang="en-US" sz="1800" b="0" i="0" u="sng" strike="noStrike" cap="none">
                <a:solidFill>
                  <a:schemeClr val="dk2"/>
                </a:solidFill>
                <a:latin typeface="Arial"/>
                <a:ea typeface="Arial"/>
                <a:cs typeface="Arial"/>
                <a:sym typeface="Arial"/>
                <a:hlinkClick r:id="rId6">
                  <a:extLst>
                    <a:ext uri="{A12FA001-AC4F-418D-AE19-62706E023703}">
                      <ahyp:hlinkClr xmlns:ahyp="http://schemas.microsoft.com/office/drawing/2018/hyperlinkcolor" val="tx"/>
                    </a:ext>
                  </a:extLst>
                </a:hlinkClick>
              </a:rPr>
              <a:t>Applicant Support Program Handbook</a:t>
            </a:r>
            <a:r>
              <a:rPr lang="en-US" sz="1800" b="0" i="0" u="sng" strike="noStrike" cap="none">
                <a:solidFill>
                  <a:schemeClr val="dk2"/>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85750" marR="0" lvl="0" indent="-285750" algn="l" rtl="0">
              <a:lnSpc>
                <a:spcPct val="115000"/>
              </a:lnSpc>
              <a:spcBef>
                <a:spcPts val="1200"/>
              </a:spcBef>
              <a:spcAft>
                <a:spcPts val="0"/>
              </a:spcAft>
              <a:buClr>
                <a:srgbClr val="F1633E"/>
              </a:buClr>
              <a:buSzPts val="1440"/>
              <a:buFont typeface="NTR"/>
              <a:buChar char="►"/>
            </a:pPr>
            <a:r>
              <a:rPr lang="en-US" sz="1800" b="0" i="0" u="sng" strike="noStrike" cap="none">
                <a:solidFill>
                  <a:schemeClr val="dk2"/>
                </a:solidFill>
                <a:latin typeface="Arial"/>
                <a:ea typeface="Arial"/>
                <a:cs typeface="Arial"/>
                <a:sym typeface="Arial"/>
                <a:hlinkClick r:id="rId7">
                  <a:extLst>
                    <a:ext uri="{A12FA001-AC4F-418D-AE19-62706E023703}">
                      <ahyp:hlinkClr xmlns:ahyp="http://schemas.microsoft.com/office/drawing/2018/hyperlinkcolor" val="tx"/>
                    </a:ext>
                  </a:extLst>
                </a:hlinkClick>
              </a:rPr>
              <a:t>Applicant Support Program IRT</a:t>
            </a:r>
            <a:br>
              <a:rPr lang="en-US" sz="1800" b="0" i="0" u="sng" strike="noStrike" cap="none">
                <a:solidFill>
                  <a:schemeClr val="dk2"/>
                </a:solidFill>
                <a:latin typeface="Arial"/>
                <a:ea typeface="Arial"/>
                <a:cs typeface="Arial"/>
                <a:sym typeface="Arial"/>
                <a:hlinkClick r:id="rId7">
                  <a:extLst>
                    <a:ext uri="{A12FA001-AC4F-418D-AE19-62706E023703}">
                      <ahyp:hlinkClr xmlns:ahyp="http://schemas.microsoft.com/office/drawing/2018/hyperlinkcolor" val="tx"/>
                    </a:ext>
                  </a:extLst>
                </a:hlinkClick>
              </a:rPr>
            </a:br>
            <a:r>
              <a:rPr lang="en-US" sz="1800" b="0" i="0" u="sng" strike="noStrike" cap="none">
                <a:solidFill>
                  <a:schemeClr val="dk2"/>
                </a:solidFill>
                <a:latin typeface="Arial"/>
                <a:ea typeface="Arial"/>
                <a:cs typeface="Arial"/>
                <a:sym typeface="Arial"/>
                <a:hlinkClick r:id="rId7">
                  <a:extLst>
                    <a:ext uri="{A12FA001-AC4F-418D-AE19-62706E023703}">
                      <ahyp:hlinkClr xmlns:ahyp="http://schemas.microsoft.com/office/drawing/2018/hyperlinkcolor" val="tx"/>
                    </a:ext>
                  </a:extLst>
                </a:hlinkClick>
              </a:rPr>
              <a:t>Sub-Track Wiki Page</a:t>
            </a:r>
            <a:endParaRPr sz="1800" b="0" i="0" u="sng" strike="noStrike" cap="none">
              <a:solidFill>
                <a:schemeClr val="dk2"/>
              </a:solidFill>
              <a:latin typeface="Arial"/>
              <a:ea typeface="Arial"/>
              <a:cs typeface="Arial"/>
              <a:sym typeface="Arial"/>
            </a:endParaRPr>
          </a:p>
          <a:p>
            <a:pPr marL="285750" marR="0" lvl="0" indent="-285750" algn="l" rtl="0">
              <a:lnSpc>
                <a:spcPct val="115000"/>
              </a:lnSpc>
              <a:spcBef>
                <a:spcPts val="1200"/>
              </a:spcBef>
              <a:spcAft>
                <a:spcPts val="0"/>
              </a:spcAft>
              <a:buClr>
                <a:srgbClr val="F1633E"/>
              </a:buClr>
              <a:buSzPts val="1440"/>
              <a:buFont typeface="NTR"/>
              <a:buChar char="►"/>
            </a:pPr>
            <a:r>
              <a:rPr lang="en-US" sz="1800" b="0" i="0" u="sng" strike="noStrike" cap="none">
                <a:solidFill>
                  <a:schemeClr val="dk2"/>
                </a:solidFill>
                <a:latin typeface="Arial"/>
                <a:ea typeface="Arial"/>
                <a:cs typeface="Arial"/>
                <a:sym typeface="Arial"/>
                <a:hlinkClick r:id="rId8">
                  <a:extLst>
                    <a:ext uri="{A12FA001-AC4F-418D-AE19-62706E023703}">
                      <ahyp:hlinkClr xmlns:ahyp="http://schemas.microsoft.com/office/drawing/2018/hyperlinkcolor" val="tx"/>
                    </a:ext>
                  </a:extLst>
                </a:hlinkClick>
              </a:rPr>
              <a:t>Background information on the Applicant Support Program</a:t>
            </a:r>
            <a:endParaRPr sz="1800" b="0" i="0" u="sng" strike="noStrike" cap="none">
              <a:solidFill>
                <a:schemeClr val="dk2"/>
              </a:solidFill>
              <a:latin typeface="Arial"/>
              <a:ea typeface="Arial"/>
              <a:cs typeface="Arial"/>
              <a:sym typeface="Arial"/>
            </a:endParaRPr>
          </a:p>
          <a:p>
            <a:pPr marL="285750" marR="0" lvl="0" indent="-285750" algn="l" rtl="0">
              <a:lnSpc>
                <a:spcPct val="115000"/>
              </a:lnSpc>
              <a:spcBef>
                <a:spcPts val="1200"/>
              </a:spcBef>
              <a:spcAft>
                <a:spcPts val="0"/>
              </a:spcAft>
              <a:buClr>
                <a:srgbClr val="F1633E"/>
              </a:buClr>
              <a:buSzPts val="1440"/>
              <a:buFont typeface="NTR"/>
              <a:buChar char="►"/>
            </a:pPr>
            <a:r>
              <a:rPr lang="en-US" sz="1800" b="0" i="0" u="sng" strike="noStrike" cap="none">
                <a:solidFill>
                  <a:schemeClr val="dk2"/>
                </a:solidFill>
                <a:latin typeface="Arial"/>
                <a:ea typeface="Arial"/>
                <a:cs typeface="Arial"/>
                <a:sym typeface="Arial"/>
              </a:rPr>
              <a:t>Use Cases </a:t>
            </a:r>
            <a:r>
              <a:rPr lang="en-US" sz="1800" b="0" i="0" u="sng" strike="noStrike" cap="none">
                <a:solidFill>
                  <a:schemeClr val="dk2"/>
                </a:solidFill>
                <a:latin typeface="Arial"/>
                <a:ea typeface="Arial"/>
                <a:cs typeface="Arial"/>
                <a:sym typeface="Arial"/>
                <a:hlinkClick r:id="rId9">
                  <a:extLst>
                    <a:ext uri="{A12FA001-AC4F-418D-AE19-62706E023703}">
                      <ahyp:hlinkClr xmlns:ahyp="http://schemas.microsoft.com/office/drawing/2018/hyperlinkcolor" val="tx"/>
                    </a:ext>
                  </a:extLst>
                </a:hlinkClick>
              </a:rPr>
              <a:t>of gTLDs</a:t>
            </a:r>
            <a:endParaRPr sz="1800" b="0" i="0" u="sng" strike="noStrike" cap="none">
              <a:solidFill>
                <a:schemeClr val="dk2"/>
              </a:solidFill>
              <a:latin typeface="Arial"/>
              <a:ea typeface="Arial"/>
              <a:cs typeface="Arial"/>
              <a:sym typeface="Arial"/>
            </a:endParaRPr>
          </a:p>
        </p:txBody>
      </p:sp>
      <p:sp>
        <p:nvSpPr>
          <p:cNvPr id="1010" name="Google Shape;1010;p77"/>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B3458"/>
                </a:solidFill>
                <a:latin typeface="Arial"/>
                <a:ea typeface="Arial"/>
                <a:cs typeface="Arial"/>
                <a:sym typeface="Arial"/>
              </a:rPr>
              <a:t>OUTREACH AND ENGAGEMENT</a:t>
            </a:r>
            <a:endParaRPr sz="1400" b="0" i="0" u="none" strike="noStrike" cap="none">
              <a:solidFill>
                <a:srgbClr val="000000"/>
              </a:solidFill>
              <a:latin typeface="Arial"/>
              <a:ea typeface="Arial"/>
              <a:cs typeface="Arial"/>
              <a:sym typeface="Arial"/>
            </a:endParaRPr>
          </a:p>
        </p:txBody>
      </p:sp>
      <p:sp>
        <p:nvSpPr>
          <p:cNvPr id="1011" name="Google Shape;1011;p77"/>
          <p:cNvSpPr txBox="1"/>
          <p:nvPr/>
        </p:nvSpPr>
        <p:spPr>
          <a:xfrm>
            <a:off x="4076241" y="5364265"/>
            <a:ext cx="4044000" cy="472437"/>
          </a:xfrm>
          <a:prstGeom prst="rect">
            <a:avLst/>
          </a:prstGeom>
          <a:noFill/>
          <a:ln>
            <a:noFill/>
          </a:ln>
        </p:spPr>
        <p:txBody>
          <a:bodyPr spcFirstLastPara="1" wrap="square" lIns="0" tIns="0" rIns="0" bIns="0" anchor="t" anchorCtr="0">
            <a:spAutoFit/>
          </a:bodyPr>
          <a:lstStyle/>
          <a:p>
            <a:pPr marL="285750" marR="0" lvl="0" indent="-285750" algn="l" rtl="0">
              <a:lnSpc>
                <a:spcPct val="115000"/>
              </a:lnSpc>
              <a:spcBef>
                <a:spcPts val="1200"/>
              </a:spcBef>
              <a:spcAft>
                <a:spcPts val="0"/>
              </a:spcAft>
              <a:buClr>
                <a:srgbClr val="F1633E"/>
              </a:buClr>
              <a:buSzPts val="1440"/>
              <a:buFont typeface="NTR"/>
              <a:buChar char="►"/>
            </a:pPr>
            <a:r>
              <a:rPr lang="en-US" sz="1800" b="0" i="0" u="sng" strike="noStrike" cap="none">
                <a:solidFill>
                  <a:schemeClr val="dk2"/>
                </a:solidFill>
                <a:latin typeface="Arial"/>
                <a:ea typeface="Arial"/>
                <a:cs typeface="Arial"/>
                <a:sym typeface="Arial"/>
                <a:hlinkClick r:id="rId10">
                  <a:extLst>
                    <a:ext uri="{A12FA001-AC4F-418D-AE19-62706E023703}">
                      <ahyp:hlinkClr xmlns:ahyp="http://schemas.microsoft.com/office/drawing/2018/hyperlinkcolor" val="tx"/>
                    </a:ext>
                  </a:extLst>
                </a:hlinkClick>
              </a:rPr>
              <a:t>ICANN Learn Courses</a:t>
            </a:r>
            <a:endParaRPr sz="1800" b="0" i="0" u="sng" strike="noStrike" cap="none">
              <a:solidFill>
                <a:schemeClr val="dk2"/>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35"/>
          <p:cNvSpPr txBox="1">
            <a:spLocks noGrp="1"/>
          </p:cNvSpPr>
          <p:nvPr>
            <p:ph type="title"/>
          </p:nvPr>
        </p:nvSpPr>
        <p:spPr>
          <a:xfrm>
            <a:off x="320041" y="275167"/>
            <a:ext cx="8699973"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Engage with ICANN – Fellowship and NextGen Programs  </a:t>
            </a:r>
            <a:endParaRPr sz="2800"/>
          </a:p>
        </p:txBody>
      </p:sp>
      <p:sp>
        <p:nvSpPr>
          <p:cNvPr id="1017" name="Google Shape;1017;p35"/>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74930" algn="l" rtl="0">
              <a:lnSpc>
                <a:spcPct val="100000"/>
              </a:lnSpc>
              <a:spcBef>
                <a:spcPts val="0"/>
              </a:spcBef>
              <a:spcAft>
                <a:spcPts val="0"/>
              </a:spcAft>
              <a:buClr>
                <a:schemeClr val="accent3"/>
              </a:buClr>
              <a:buSzPts val="1700"/>
              <a:buFont typeface="Merriweather Sans"/>
              <a:buNone/>
            </a:pP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The goal of the ICANN Fellowship Program is to strengthen the diversity of the multistakeholder model by fostering opportunities for individuals from underserved and underrepresented communities to become active participants in the ICANN community.</a:t>
            </a:r>
            <a:endParaRPr sz="1800"/>
          </a:p>
          <a:p>
            <a:pPr marL="548640" lvl="1" indent="-182880" algn="l" rtl="0">
              <a:lnSpc>
                <a:spcPct val="100000"/>
              </a:lnSpc>
              <a:spcBef>
                <a:spcPts val="360"/>
              </a:spcBef>
              <a:spcAft>
                <a:spcPts val="0"/>
              </a:spcAft>
              <a:buSzPts val="1530"/>
              <a:buChar char="*"/>
            </a:pPr>
            <a:r>
              <a:rPr lang="en-US"/>
              <a:t>Apply to the </a:t>
            </a:r>
            <a:r>
              <a:rPr lang="en-US" u="sng">
                <a:solidFill>
                  <a:schemeClr val="hlink"/>
                </a:solidFill>
                <a:hlinkClick r:id="rId3"/>
              </a:rPr>
              <a:t>ICANN Fellowship</a:t>
            </a:r>
            <a:r>
              <a:rPr lang="en-US">
                <a:solidFill>
                  <a:schemeClr val="hlink"/>
                </a:solidFill>
              </a:rPr>
              <a:t> </a:t>
            </a:r>
            <a:r>
              <a:rPr lang="en-US"/>
              <a:t>to get involved. </a:t>
            </a:r>
            <a:endParaRPr/>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The ICANN organization is looking for the next generation of individuals who are interested in becoming actively engaged in their regional communities and in shaping the future of global Internet policy. Important work is happening every day at ICANN.  </a:t>
            </a:r>
            <a:endParaRPr sz="1800"/>
          </a:p>
          <a:p>
            <a:pPr marL="548640" lvl="1" indent="-182880" algn="l" rtl="0">
              <a:lnSpc>
                <a:spcPct val="100000"/>
              </a:lnSpc>
              <a:spcBef>
                <a:spcPts val="360"/>
              </a:spcBef>
              <a:spcAft>
                <a:spcPts val="0"/>
              </a:spcAft>
              <a:buSzPts val="1530"/>
              <a:buChar char="*"/>
            </a:pPr>
            <a:r>
              <a:rPr lang="en-US"/>
              <a:t>Apply to the </a:t>
            </a:r>
            <a:r>
              <a:rPr lang="en-US" u="sng">
                <a:solidFill>
                  <a:schemeClr val="hlink"/>
                </a:solidFill>
                <a:hlinkClick r:id="rId4"/>
              </a:rPr>
              <a:t>ICANN NextGen</a:t>
            </a:r>
            <a:r>
              <a:rPr lang="en-US"/>
              <a:t> Program to get involved.</a:t>
            </a:r>
            <a:endParaRPr/>
          </a:p>
          <a:p>
            <a:pPr marL="91440" lvl="0" indent="0" algn="l" rtl="0">
              <a:lnSpc>
                <a:spcPct val="100000"/>
              </a:lnSpc>
              <a:spcBef>
                <a:spcPts val="400"/>
              </a:spcBef>
              <a:spcAft>
                <a:spcPts val="0"/>
              </a:spcAft>
              <a:buSzPts val="1700"/>
              <a:buNone/>
            </a:pPr>
            <a:endParaRPr sz="1800"/>
          </a:p>
          <a:p>
            <a:pPr marL="1097280" lvl="3" indent="-107315" algn="l" rtl="0">
              <a:lnSpc>
                <a:spcPct val="100000"/>
              </a:lnSpc>
              <a:spcBef>
                <a:spcPts val="280"/>
              </a:spcBef>
              <a:spcAft>
                <a:spcPts val="0"/>
              </a:spcAft>
              <a:buSzPts val="1190"/>
              <a:buNone/>
            </a:pPr>
            <a:endParaRPr sz="18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34"/>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200"/>
              <a:buFont typeface="Open Sans"/>
              <a:buNone/>
            </a:pPr>
            <a:r>
              <a:rPr lang="en-US" sz="2800"/>
              <a:t>Get Involved with UA!</a:t>
            </a:r>
            <a:endParaRPr sz="2800"/>
          </a:p>
        </p:txBody>
      </p:sp>
      <p:sp>
        <p:nvSpPr>
          <p:cNvPr id="1023" name="Google Shape;1023;p34"/>
          <p:cNvSpPr/>
          <p:nvPr/>
        </p:nvSpPr>
        <p:spPr>
          <a:xfrm>
            <a:off x="6317623" y="1541463"/>
            <a:ext cx="2826378" cy="2927839"/>
          </a:xfrm>
          <a:prstGeom prst="rect">
            <a:avLst/>
          </a:prstGeom>
          <a:solidFill>
            <a:schemeClr val="accent1"/>
          </a:solidFill>
          <a:ln>
            <a:noFill/>
          </a:ln>
        </p:spPr>
        <p:txBody>
          <a:bodyPr spcFirstLastPara="1" wrap="square" lIns="274300" tIns="45700" rIns="2743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Light"/>
                <a:ea typeface="Open Sans Light"/>
                <a:cs typeface="Open Sans Light"/>
                <a:sym typeface="Open Sans Light"/>
              </a:rPr>
              <a:t>Universal Acceptance Steering Group info &amp; recent developments: </a:t>
            </a:r>
            <a:r>
              <a:rPr lang="en-US" sz="1800" b="0" i="0" u="none" strike="noStrike" cap="none">
                <a:solidFill>
                  <a:schemeClr val="accent6"/>
                </a:solidFill>
                <a:latin typeface="Open Sans"/>
                <a:ea typeface="Open Sans"/>
                <a:cs typeface="Open Sans"/>
                <a:sym typeface="Open Sans"/>
              </a:rPr>
              <a:t>www.uasg.tech </a:t>
            </a:r>
            <a:endParaRPr sz="1400" b="0" i="0" u="none" strike="noStrike" cap="none">
              <a:solidFill>
                <a:srgbClr val="000000"/>
              </a:solidFill>
              <a:latin typeface="Arial"/>
              <a:ea typeface="Arial"/>
              <a:cs typeface="Arial"/>
              <a:sym typeface="Arial"/>
            </a:endParaRPr>
          </a:p>
        </p:txBody>
      </p:sp>
      <p:sp>
        <p:nvSpPr>
          <p:cNvPr id="1024" name="Google Shape;1024;p34"/>
          <p:cNvSpPr txBox="1"/>
          <p:nvPr/>
        </p:nvSpPr>
        <p:spPr>
          <a:xfrm>
            <a:off x="320675" y="1318687"/>
            <a:ext cx="5816654" cy="372628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1800" b="0" i="0" u="none" strike="noStrike" cap="none">
                <a:solidFill>
                  <a:schemeClr val="dk1"/>
                </a:solidFill>
                <a:latin typeface="Open Sans Light"/>
                <a:ea typeface="Open Sans Light"/>
                <a:cs typeface="Open Sans Light"/>
                <a:sym typeface="Open Sans Light"/>
              </a:rPr>
              <a:t>For more information on UA, email </a:t>
            </a:r>
            <a:r>
              <a:rPr lang="en-US" sz="1800" u="sng">
                <a:solidFill>
                  <a:schemeClr val="hlink"/>
                </a:solidFill>
                <a:latin typeface="Open Sans Light"/>
                <a:ea typeface="Open Sans Light"/>
                <a:cs typeface="Open Sans Light"/>
                <a:sym typeface="Open Sans Light"/>
                <a:hlinkClick r:id="rId3"/>
              </a:rPr>
              <a:t>info@uasg.tech</a:t>
            </a:r>
            <a:r>
              <a:rPr lang="en-US" sz="1800" b="0" i="0" u="none" strike="noStrike" cap="none">
                <a:solidFill>
                  <a:schemeClr val="dk1"/>
                </a:solidFill>
                <a:latin typeface="Open Sans Light"/>
                <a:ea typeface="Open Sans Light"/>
                <a:cs typeface="Open Sans Light"/>
                <a:sym typeface="Open Sans Light"/>
              </a:rPr>
              <a:t> or </a:t>
            </a:r>
            <a:r>
              <a:rPr lang="en-US" sz="1800" u="sng">
                <a:solidFill>
                  <a:schemeClr val="hlink"/>
                </a:solidFill>
                <a:latin typeface="Open Sans Light"/>
                <a:ea typeface="Open Sans Light"/>
                <a:cs typeface="Open Sans Light"/>
                <a:sym typeface="Open Sans Light"/>
                <a:hlinkClick r:id="rId4"/>
              </a:rPr>
              <a:t>UAProgram@icann.org</a:t>
            </a:r>
            <a:r>
              <a:rPr lang="en-US" sz="1800" b="0" i="0" u="none" strike="noStrike" cap="none">
                <a:solidFill>
                  <a:schemeClr val="dk1"/>
                </a:solidFill>
                <a:latin typeface="Open Sans Light"/>
                <a:ea typeface="Open Sans Light"/>
                <a:cs typeface="Open Sans Light"/>
                <a:sym typeface="Open Sans Light"/>
              </a:rPr>
              <a:t> </a:t>
            </a:r>
            <a:endParaRPr sz="1800" b="0" i="0" u="none" strike="noStrike" cap="none">
              <a:solidFill>
                <a:srgbClr val="000000"/>
              </a:solidFill>
              <a:latin typeface="Open Sans Light"/>
              <a:ea typeface="Open Sans Light"/>
              <a:cs typeface="Open Sans Light"/>
              <a:sym typeface="Open Sans Light"/>
            </a:endParaRPr>
          </a:p>
          <a:p>
            <a:pPr marL="342900" marR="0" lvl="0" indent="-342900" algn="l" rtl="0">
              <a:lnSpc>
                <a:spcPct val="100000"/>
              </a:lnSpc>
              <a:spcBef>
                <a:spcPts val="400"/>
              </a:spcBef>
              <a:spcAft>
                <a:spcPts val="0"/>
              </a:spcAft>
              <a:buClr>
                <a:schemeClr val="dk1"/>
              </a:buClr>
              <a:buSzPts val="2000"/>
              <a:buFont typeface="Arial"/>
              <a:buChar char="•"/>
            </a:pPr>
            <a:r>
              <a:rPr lang="en-US" sz="1800" b="0" i="0" u="none" strike="noStrike" cap="none">
                <a:solidFill>
                  <a:schemeClr val="dk1"/>
                </a:solidFill>
                <a:latin typeface="Open Sans Light"/>
                <a:ea typeface="Open Sans Light"/>
                <a:cs typeface="Open Sans Light"/>
                <a:sym typeface="Open Sans Light"/>
              </a:rPr>
              <a:t>Access all UA documents and </a:t>
            </a:r>
            <a:r>
              <a:rPr lang="en-US" sz="1800">
                <a:solidFill>
                  <a:schemeClr val="dk1"/>
                </a:solidFill>
                <a:latin typeface="Open Sans Light"/>
                <a:ea typeface="Open Sans Light"/>
                <a:cs typeface="Open Sans Light"/>
                <a:sym typeface="Open Sans Light"/>
              </a:rPr>
              <a:t>materials</a:t>
            </a:r>
            <a:r>
              <a:rPr lang="en-US" sz="1800" b="0" i="0" u="none" strike="noStrike" cap="none">
                <a:solidFill>
                  <a:schemeClr val="dk1"/>
                </a:solidFill>
                <a:latin typeface="Open Sans Light"/>
                <a:ea typeface="Open Sans Light"/>
                <a:cs typeface="Open Sans Light"/>
                <a:sym typeface="Open Sans Light"/>
              </a:rPr>
              <a:t> at: </a:t>
            </a:r>
            <a:r>
              <a:rPr lang="en-US" sz="1800" u="sng">
                <a:solidFill>
                  <a:schemeClr val="hlink"/>
                </a:solidFill>
                <a:latin typeface="Open Sans Light"/>
                <a:ea typeface="Open Sans Light"/>
                <a:cs typeface="Open Sans Light"/>
                <a:sym typeface="Open Sans Light"/>
                <a:hlinkClick r:id="rId5"/>
              </a:rPr>
              <a:t>https://uasg.tech</a:t>
            </a:r>
            <a:r>
              <a:rPr lang="en-US" sz="1800">
                <a:latin typeface="Open Sans Light"/>
                <a:ea typeface="Open Sans Light"/>
                <a:cs typeface="Open Sans Light"/>
                <a:sym typeface="Open Sans Light"/>
              </a:rPr>
              <a:t> and </a:t>
            </a:r>
            <a:r>
              <a:rPr lang="en-US" sz="1800" u="sng">
                <a:solidFill>
                  <a:schemeClr val="hlink"/>
                </a:solidFill>
                <a:latin typeface="Open Sans Light"/>
                <a:ea typeface="Open Sans Light"/>
                <a:cs typeface="Open Sans Light"/>
                <a:sym typeface="Open Sans Light"/>
                <a:hlinkClick r:id="rId6"/>
              </a:rPr>
              <a:t>https://icann.org/ua</a:t>
            </a:r>
            <a:r>
              <a:rPr lang="en-US" sz="1800">
                <a:latin typeface="Open Sans Light"/>
                <a:ea typeface="Open Sans Light"/>
                <a:cs typeface="Open Sans Light"/>
                <a:sym typeface="Open Sans Light"/>
              </a:rPr>
              <a:t>. </a:t>
            </a:r>
            <a:endParaRPr sz="1800" b="0" i="0" u="none" strike="noStrike" cap="none">
              <a:solidFill>
                <a:srgbClr val="000000"/>
              </a:solidFill>
              <a:latin typeface="Open Sans Light"/>
              <a:ea typeface="Open Sans Light"/>
              <a:cs typeface="Open Sans Light"/>
              <a:sym typeface="Open Sans Light"/>
            </a:endParaRPr>
          </a:p>
          <a:p>
            <a:pPr marL="342900" marR="0" lvl="0" indent="-342900" algn="l" rtl="0">
              <a:lnSpc>
                <a:spcPct val="100000"/>
              </a:lnSpc>
              <a:spcBef>
                <a:spcPts val="400"/>
              </a:spcBef>
              <a:spcAft>
                <a:spcPts val="0"/>
              </a:spcAft>
              <a:buClr>
                <a:schemeClr val="dk1"/>
              </a:buClr>
              <a:buSzPts val="2000"/>
              <a:buFont typeface="Arial"/>
              <a:buChar char="•"/>
            </a:pPr>
            <a:r>
              <a:rPr lang="en-US" sz="1800" b="0" i="0" u="none" strike="noStrike" cap="none">
                <a:solidFill>
                  <a:srgbClr val="000000"/>
                </a:solidFill>
                <a:latin typeface="Open Sans Light"/>
                <a:ea typeface="Open Sans Light"/>
                <a:cs typeface="Open Sans Light"/>
                <a:sym typeface="Open Sans Light"/>
              </a:rPr>
              <a:t>Follow the UASG on social media and use the hashtag #Internet4All</a:t>
            </a:r>
            <a:endParaRPr/>
          </a:p>
          <a:p>
            <a:pPr marL="342900" marR="0" lvl="0" indent="-215900" algn="l" rtl="0">
              <a:lnSpc>
                <a:spcPct val="100000"/>
              </a:lnSpc>
              <a:spcBef>
                <a:spcPts val="400"/>
              </a:spcBef>
              <a:spcAft>
                <a:spcPts val="0"/>
              </a:spcAft>
              <a:buClr>
                <a:schemeClr val="dk1"/>
              </a:buClr>
              <a:buSzPts val="2000"/>
              <a:buFont typeface="Arial"/>
              <a:buNone/>
            </a:pPr>
            <a:endParaRPr sz="1800" b="0" i="0" u="none" strike="noStrike" cap="none">
              <a:solidFill>
                <a:srgbClr val="000000"/>
              </a:solidFill>
              <a:latin typeface="Open Sans Light"/>
              <a:ea typeface="Open Sans Light"/>
              <a:cs typeface="Open Sans Light"/>
              <a:sym typeface="Open Sans Light"/>
            </a:endParaRPr>
          </a:p>
        </p:txBody>
      </p:sp>
      <p:sp>
        <p:nvSpPr>
          <p:cNvPr id="1025" name="Google Shape;1025;p34"/>
          <p:cNvSpPr txBox="1"/>
          <p:nvPr/>
        </p:nvSpPr>
        <p:spPr>
          <a:xfrm>
            <a:off x="767254" y="5197367"/>
            <a:ext cx="7262700" cy="1241700"/>
          </a:xfrm>
          <a:prstGeom prst="rect">
            <a:avLst/>
          </a:prstGeom>
          <a:noFill/>
          <a:ln>
            <a:noFill/>
          </a:ln>
        </p:spPr>
        <p:txBody>
          <a:bodyPr spcFirstLastPara="1" wrap="square" lIns="91425" tIns="45700" rIns="91425" bIns="45700" anchor="t" anchorCtr="0">
            <a:spAutoFit/>
          </a:bodyPr>
          <a:lstStyle/>
          <a:p>
            <a:pPr marL="0" marR="0" lvl="3" indent="0" algn="l" rtl="0">
              <a:lnSpc>
                <a:spcPct val="100000"/>
              </a:lnSpc>
              <a:spcBef>
                <a:spcPts val="0"/>
              </a:spcBef>
              <a:spcAft>
                <a:spcPts val="0"/>
              </a:spcAft>
              <a:buNone/>
            </a:pPr>
            <a:r>
              <a:rPr lang="en-US" sz="1800" b="0" i="0" u="none" strike="noStrike" cap="none">
                <a:solidFill>
                  <a:srgbClr val="000000"/>
                </a:solidFill>
                <a:latin typeface="Open Sans Light"/>
                <a:ea typeface="Open Sans Light"/>
                <a:cs typeface="Open Sans Light"/>
                <a:sym typeface="Open Sans Light"/>
              </a:rPr>
              <a:t>Twitter: @UASGTech</a:t>
            </a:r>
            <a:endParaRPr sz="1800" b="0" i="0"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400"/>
              </a:spcBef>
              <a:spcAft>
                <a:spcPts val="0"/>
              </a:spcAft>
              <a:buNone/>
            </a:pPr>
            <a:r>
              <a:rPr lang="en-US" sz="1800" b="0" i="0" u="none" strike="noStrike" cap="none">
                <a:solidFill>
                  <a:srgbClr val="000000"/>
                </a:solidFill>
                <a:latin typeface="Open Sans Light"/>
                <a:ea typeface="Open Sans Light"/>
                <a:cs typeface="Open Sans Light"/>
                <a:sym typeface="Open Sans Light"/>
              </a:rPr>
              <a:t>LinkedIn: </a:t>
            </a:r>
            <a:r>
              <a:rPr lang="en-US" sz="1800" b="0" i="0" u="sng" strike="noStrike" cap="none">
                <a:solidFill>
                  <a:schemeClr val="hlink"/>
                </a:solidFill>
                <a:latin typeface="Open Sans Light"/>
                <a:ea typeface="Open Sans Light"/>
                <a:cs typeface="Open Sans Light"/>
                <a:sym typeface="Open Sans Light"/>
                <a:hlinkClick r:id="rId7"/>
              </a:rPr>
              <a:t>https://www.linkedin.com/company/uasgtech</a:t>
            </a:r>
            <a:r>
              <a:rPr lang="en-US" sz="1800" b="0" i="0" u="none" strike="noStrike" cap="none">
                <a:solidFill>
                  <a:srgbClr val="000000"/>
                </a:solidFill>
                <a:latin typeface="Open Sans Light"/>
                <a:ea typeface="Open Sans Light"/>
                <a:cs typeface="Open Sans Light"/>
                <a:sym typeface="Open Sans Light"/>
              </a:rPr>
              <a:t>/</a:t>
            </a:r>
            <a:endParaRPr/>
          </a:p>
          <a:p>
            <a:pPr marL="0" marR="0" lvl="0" indent="0" algn="l" rtl="0">
              <a:lnSpc>
                <a:spcPct val="100000"/>
              </a:lnSpc>
              <a:spcBef>
                <a:spcPts val="400"/>
              </a:spcBef>
              <a:spcAft>
                <a:spcPts val="0"/>
              </a:spcAft>
              <a:buNone/>
            </a:pPr>
            <a:r>
              <a:rPr lang="en-US" sz="1800" b="0" i="0" u="none" strike="noStrike" cap="none">
                <a:solidFill>
                  <a:srgbClr val="000000"/>
                </a:solidFill>
                <a:latin typeface="Open Sans Light"/>
                <a:ea typeface="Open Sans Light"/>
                <a:cs typeface="Open Sans Light"/>
                <a:sym typeface="Open Sans Light"/>
              </a:rPr>
              <a:t>Facebook: </a:t>
            </a:r>
            <a:r>
              <a:rPr lang="en-US" sz="1800" b="0" i="0" u="sng" strike="noStrike" cap="none">
                <a:solidFill>
                  <a:schemeClr val="hlink"/>
                </a:solidFill>
                <a:latin typeface="Open Sans Light"/>
                <a:ea typeface="Open Sans Light"/>
                <a:cs typeface="Open Sans Light"/>
                <a:sym typeface="Open Sans Light"/>
                <a:hlinkClick r:id="rId8"/>
              </a:rPr>
              <a:t>https://www.facebook.com/uasgtech</a:t>
            </a:r>
            <a:r>
              <a:rPr lang="en-US" sz="1800" b="0" i="0" u="none" strike="noStrike" cap="none">
                <a:solidFill>
                  <a:srgbClr val="000000"/>
                </a:solidFill>
                <a:latin typeface="Open Sans Light"/>
                <a:ea typeface="Open Sans Light"/>
                <a:cs typeface="Open Sans Light"/>
                <a:sym typeface="Open Sans Light"/>
              </a:rPr>
              <a: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500"/>
              <a:t>Evolution of Top-Level Domains (TLDs) and the DNS</a:t>
            </a:r>
            <a:endParaRPr sz="2500"/>
          </a:p>
        </p:txBody>
      </p:sp>
      <p:sp>
        <p:nvSpPr>
          <p:cNvPr id="135" name="Google Shape;135;p7"/>
          <p:cNvSpPr txBox="1">
            <a:spLocks noGrp="1"/>
          </p:cNvSpPr>
          <p:nvPr>
            <p:ph type="body" idx="1"/>
          </p:nvPr>
        </p:nvSpPr>
        <p:spPr>
          <a:xfrm>
            <a:off x="320041" y="942187"/>
            <a:ext cx="8450746" cy="5640646"/>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530"/>
              <a:buFont typeface="Merriweather Sans"/>
              <a:buChar char="*"/>
            </a:pPr>
            <a:r>
              <a:rPr lang="en-US" sz="1800"/>
              <a:t>In the past, </a:t>
            </a:r>
            <a:r>
              <a:rPr lang="en-US"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top-level domains</a:t>
            </a:r>
            <a:r>
              <a:rPr lang="en-US" sz="1800"/>
              <a:t> (TLDs) have mostly been two or three letters long formed with Latin characters a-z (e.g., .com, .org).</a:t>
            </a:r>
            <a:endParaRPr/>
          </a:p>
          <a:p>
            <a:pPr marL="274320" lvl="0" indent="-85725" algn="l" rtl="0">
              <a:lnSpc>
                <a:spcPct val="100000"/>
              </a:lnSpc>
              <a:spcBef>
                <a:spcPts val="0"/>
              </a:spcBef>
              <a:spcAft>
                <a:spcPts val="0"/>
              </a:spcAft>
              <a:buClr>
                <a:schemeClr val="accent3"/>
              </a:buClr>
              <a:buSzPts val="1530"/>
              <a:buFont typeface="Merriweather Sans"/>
              <a:buNone/>
            </a:pPr>
            <a:endParaRPr sz="1400"/>
          </a:p>
          <a:p>
            <a:pPr marL="274320" lvl="0" indent="-182880" algn="l" rtl="0">
              <a:lnSpc>
                <a:spcPct val="100000"/>
              </a:lnSpc>
              <a:spcBef>
                <a:spcPts val="360"/>
              </a:spcBef>
              <a:spcAft>
                <a:spcPts val="0"/>
              </a:spcAft>
              <a:buClr>
                <a:schemeClr val="accent3"/>
              </a:buClr>
              <a:buSzPts val="1530"/>
              <a:buFont typeface="Merriweather Sans"/>
              <a:buChar char="*"/>
            </a:pPr>
            <a:r>
              <a:rPr lang="en-US" sz="1800"/>
              <a:t>The evolution of the DNS has allowed for newer and longer TLDs. There are now around 1,200 new generic gTLDs that represent brands, communities, and geographies (e.g., .photography, .london).</a:t>
            </a:r>
            <a:endParaRPr/>
          </a:p>
          <a:p>
            <a:pPr marL="274320" lvl="0" indent="-85725" algn="l" rtl="0">
              <a:lnSpc>
                <a:spcPct val="100000"/>
              </a:lnSpc>
              <a:spcBef>
                <a:spcPts val="360"/>
              </a:spcBef>
              <a:spcAft>
                <a:spcPts val="0"/>
              </a:spcAft>
              <a:buClr>
                <a:schemeClr val="accent3"/>
              </a:buClr>
              <a:buSzPts val="1530"/>
              <a:buFont typeface="Merriweather Sans"/>
              <a:buNone/>
            </a:pPr>
            <a:endParaRPr sz="1400"/>
          </a:p>
          <a:p>
            <a:pPr marL="274320" lvl="0" indent="-182880" algn="l" rtl="0">
              <a:lnSpc>
                <a:spcPct val="100000"/>
              </a:lnSpc>
              <a:spcBef>
                <a:spcPts val="360"/>
              </a:spcBef>
              <a:spcAft>
                <a:spcPts val="0"/>
              </a:spcAft>
              <a:buClr>
                <a:schemeClr val="accent3"/>
              </a:buClr>
              <a:buSzPts val="1530"/>
              <a:buFont typeface="Merriweather Sans"/>
              <a:buChar char="*"/>
            </a:pPr>
            <a:r>
              <a:rPr lang="en-US" sz="1800"/>
              <a:t>These new TLDs also include Internationalized Domain Names (IDNs), which allow for domain names in local languages and scripts such as “.例子” and “مثال.“ (“example” written in Chinese and Arabic).</a:t>
            </a:r>
            <a:endParaRPr/>
          </a:p>
          <a:p>
            <a:pPr marL="731520" lvl="1" indent="-182879" algn="l" rtl="0">
              <a:lnSpc>
                <a:spcPct val="100000"/>
              </a:lnSpc>
              <a:spcBef>
                <a:spcPts val="360"/>
              </a:spcBef>
              <a:spcAft>
                <a:spcPts val="0"/>
              </a:spcAft>
              <a:buSzPts val="1530"/>
              <a:buChar char="*"/>
            </a:pPr>
            <a:r>
              <a:rPr lang="en-US" sz="1600"/>
              <a:t>Other labels within a domain name can also be internationalized, allowing for a domain name to be in a local language and script completely. </a:t>
            </a:r>
            <a:r>
              <a:rPr lang="en-US"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IDNs are separate from online content, which can also be multilingual. </a:t>
            </a:r>
            <a:endParaRPr/>
          </a:p>
          <a:p>
            <a:pPr marL="274320" lvl="0" indent="-85725" algn="l" rtl="0">
              <a:lnSpc>
                <a:spcPct val="100000"/>
              </a:lnSpc>
              <a:spcBef>
                <a:spcPts val="360"/>
              </a:spcBef>
              <a:spcAft>
                <a:spcPts val="0"/>
              </a:spcAft>
              <a:buClr>
                <a:schemeClr val="accent3"/>
              </a:buClr>
              <a:buSzPts val="1530"/>
              <a:buFont typeface="Merriweather Sans"/>
              <a:buNone/>
            </a:pPr>
            <a:endParaRPr sz="1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endParaRPr>
          </a:p>
          <a:p>
            <a:pPr marL="274320" lvl="0" indent="-182880" algn="l" rtl="0">
              <a:lnSpc>
                <a:spcPct val="100000"/>
              </a:lnSpc>
              <a:spcBef>
                <a:spcPts val="360"/>
              </a:spcBef>
              <a:spcAft>
                <a:spcPts val="0"/>
              </a:spcAft>
              <a:buClr>
                <a:schemeClr val="accent3"/>
              </a:buClr>
              <a:buSzPts val="1530"/>
              <a:buFont typeface="Merriweather Sans"/>
              <a:buChar char="*"/>
            </a:pPr>
            <a:r>
              <a:rPr lang="en-US" sz="1800">
                <a:latin typeface="Open Sans Light"/>
                <a:ea typeface="Open Sans Light"/>
                <a:cs typeface="Open Sans Light"/>
                <a:sym typeface="Open Sans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The next round of gTLDs </a:t>
            </a:r>
            <a:r>
              <a:rPr lang="en-US" sz="1800" b="0" i="0">
                <a:solidFill>
                  <a:srgbClr val="1D1C1D"/>
                </a:solidFill>
                <a:latin typeface="Open Sans Light"/>
                <a:ea typeface="Open Sans Light"/>
                <a:cs typeface="Open Sans Light"/>
                <a:sym typeface="Open Sans Light"/>
              </a:rPr>
              <a:t>will continue to expand the DNS and give new opportunities to the next billion people waiting for access to a more multilingual and inclusive Internet in their language or script</a:t>
            </a:r>
            <a:r>
              <a:rPr lang="en-US" sz="1600" b="0" i="0">
                <a:solidFill>
                  <a:srgbClr val="1D1C1D"/>
                </a:solidFill>
                <a:latin typeface="Lato"/>
                <a:ea typeface="Lato"/>
                <a:cs typeface="Lato"/>
                <a:sym typeface="Lato"/>
              </a:rPr>
              <a:t>.</a:t>
            </a:r>
            <a:endParaRPr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endParaRPr>
          </a:p>
          <a:p>
            <a:pPr marL="274320" lvl="0" indent="-85725" algn="l" rtl="0">
              <a:lnSpc>
                <a:spcPct val="100000"/>
              </a:lnSpc>
              <a:spcBef>
                <a:spcPts val="360"/>
              </a:spcBef>
              <a:spcAft>
                <a:spcPts val="0"/>
              </a:spcAft>
              <a:buClr>
                <a:schemeClr val="accent3"/>
              </a:buClr>
              <a:buSzPts val="1530"/>
              <a:buFont typeface="Merriweather Sans"/>
              <a:buNone/>
            </a:pPr>
            <a:endParaRPr sz="1800"/>
          </a:p>
          <a:p>
            <a:pPr marL="91440" lvl="0" indent="0" algn="l" rtl="0">
              <a:lnSpc>
                <a:spcPct val="100000"/>
              </a:lnSpc>
              <a:spcBef>
                <a:spcPts val="400"/>
              </a:spcBef>
              <a:spcAft>
                <a:spcPts val="0"/>
              </a:spcAft>
              <a:buSzPts val="1700"/>
              <a:buNone/>
            </a:pP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Expansion of the DNS and the Next Round</a:t>
            </a:r>
            <a:endParaRPr sz="2800"/>
          </a:p>
        </p:txBody>
      </p:sp>
      <p:sp>
        <p:nvSpPr>
          <p:cNvPr id="141" name="Google Shape;141;p56"/>
          <p:cNvSpPr txBox="1"/>
          <p:nvPr/>
        </p:nvSpPr>
        <p:spPr>
          <a:xfrm>
            <a:off x="374904" y="983673"/>
            <a:ext cx="8003023" cy="83099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Open Sans Light"/>
                <a:ea typeface="Open Sans Light"/>
                <a:cs typeface="Open Sans Light"/>
                <a:sym typeface="Open Sans Light"/>
              </a:rPr>
              <a:t>The introduction of new gTLDs, including long TLDs and IDNs, into the Internet ecosystem through the New gTLD Program enabled the largest expansion of the DNS.  </a:t>
            </a:r>
            <a:endParaRPr sz="1400" b="0" i="0" u="none" strike="noStrike" cap="none">
              <a:solidFill>
                <a:srgbClr val="000000"/>
              </a:solidFill>
              <a:latin typeface="Arial"/>
              <a:ea typeface="Arial"/>
              <a:cs typeface="Arial"/>
              <a:sym typeface="Arial"/>
            </a:endParaRPr>
          </a:p>
        </p:txBody>
      </p:sp>
      <p:sp>
        <p:nvSpPr>
          <p:cNvPr id="142" name="Google Shape;142;p56"/>
          <p:cNvSpPr/>
          <p:nvPr/>
        </p:nvSpPr>
        <p:spPr>
          <a:xfrm>
            <a:off x="736568" y="2306409"/>
            <a:ext cx="2368008" cy="341717"/>
          </a:xfrm>
          <a:prstGeom prst="homePlate">
            <a:avLst>
              <a:gd name="adj" fmla="val 50000"/>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Open Sans"/>
              <a:ea typeface="Open Sans"/>
              <a:cs typeface="Open Sans"/>
              <a:sym typeface="Open Sans"/>
            </a:endParaRPr>
          </a:p>
        </p:txBody>
      </p:sp>
      <p:sp>
        <p:nvSpPr>
          <p:cNvPr id="143" name="Google Shape;143;p56"/>
          <p:cNvSpPr txBox="1"/>
          <p:nvPr/>
        </p:nvSpPr>
        <p:spPr>
          <a:xfrm>
            <a:off x="796136" y="2303893"/>
            <a:ext cx="1269805" cy="346249"/>
          </a:xfrm>
          <a:prstGeom prst="rect">
            <a:avLst/>
          </a:prstGeom>
          <a:noFill/>
          <a:ln>
            <a:noFill/>
          </a:ln>
        </p:spPr>
        <p:txBody>
          <a:bodyPr spcFirstLastPara="1" wrap="square" lIns="6857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Open Sans"/>
                <a:ea typeface="Open Sans"/>
                <a:cs typeface="Open Sans"/>
                <a:sym typeface="Open Sans"/>
              </a:rPr>
              <a:t>Pre-2009</a:t>
            </a:r>
            <a:endParaRPr sz="1400" b="0" i="0" u="none" strike="noStrike" cap="none">
              <a:solidFill>
                <a:srgbClr val="000000"/>
              </a:solidFill>
              <a:latin typeface="Arial"/>
              <a:ea typeface="Arial"/>
              <a:cs typeface="Arial"/>
              <a:sym typeface="Arial"/>
            </a:endParaRPr>
          </a:p>
        </p:txBody>
      </p:sp>
      <p:sp>
        <p:nvSpPr>
          <p:cNvPr id="144" name="Google Shape;144;p56"/>
          <p:cNvSpPr txBox="1"/>
          <p:nvPr/>
        </p:nvSpPr>
        <p:spPr>
          <a:xfrm>
            <a:off x="736565" y="2710019"/>
            <a:ext cx="2087437" cy="551626"/>
          </a:xfrm>
          <a:prstGeom prst="rect">
            <a:avLst/>
          </a:prstGeom>
          <a:noFill/>
          <a:ln>
            <a:noFill/>
          </a:ln>
        </p:spPr>
        <p:txBody>
          <a:bodyPr spcFirstLastPara="1" wrap="square" lIns="0" tIns="45700" rIns="91425" bIns="45700" anchor="t" anchorCtr="0">
            <a:spAutoFit/>
          </a:bodyPr>
          <a:lstStyle/>
          <a:p>
            <a:pPr marL="0" marR="0" lvl="0" indent="0" algn="l" rtl="0">
              <a:lnSpc>
                <a:spcPct val="130000"/>
              </a:lnSpc>
              <a:spcBef>
                <a:spcPts val="0"/>
              </a:spcBef>
              <a:spcAft>
                <a:spcPts val="0"/>
              </a:spcAft>
              <a:buClr>
                <a:srgbClr val="000000"/>
              </a:buClr>
              <a:buSzPts val="1400"/>
              <a:buFont typeface="Arial"/>
              <a:buNone/>
            </a:pPr>
            <a:r>
              <a:rPr lang="en-US" sz="1400" b="0" i="0" u="none" strike="noStrike" cap="none">
                <a:solidFill>
                  <a:schemeClr val="dk1"/>
                </a:solidFill>
                <a:latin typeface="Open Sans"/>
                <a:ea typeface="Open Sans"/>
                <a:cs typeface="Open Sans"/>
                <a:sym typeface="Open Sans"/>
              </a:rPr>
              <a:t>Generic TLDs (gTLDs)</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1000"/>
              <a:buFont typeface="Arial"/>
              <a:buNone/>
            </a:pPr>
            <a:r>
              <a:rPr lang="en-US" sz="1000" b="0" i="0" u="none" strike="noStrike" cap="none">
                <a:solidFill>
                  <a:schemeClr val="dk1"/>
                </a:solidFill>
                <a:latin typeface="Open Sans"/>
                <a:ea typeface="Open Sans"/>
                <a:cs typeface="Open Sans"/>
                <a:sym typeface="Open Sans"/>
              </a:rPr>
              <a:t>(</a:t>
            </a:r>
            <a:r>
              <a:rPr lang="en-US" sz="1000" b="1" i="0" u="none" strike="noStrike" cap="none">
                <a:solidFill>
                  <a:schemeClr val="dk1"/>
                </a:solidFill>
                <a:latin typeface="Open Sans"/>
                <a:ea typeface="Open Sans"/>
                <a:cs typeface="Open Sans"/>
                <a:sym typeface="Open Sans"/>
              </a:rPr>
              <a:t>22</a:t>
            </a:r>
            <a:r>
              <a:rPr lang="en-US" sz="1000" b="0" i="0" u="none" strike="noStrike" cap="none">
                <a:solidFill>
                  <a:schemeClr val="dk1"/>
                </a:solidFill>
                <a:latin typeface="Open Sans"/>
                <a:ea typeface="Open Sans"/>
                <a:cs typeface="Open Sans"/>
                <a:sym typeface="Open Sans"/>
              </a:rPr>
              <a:t> total)</a:t>
            </a:r>
            <a:endParaRPr sz="1400" b="0" i="0" u="none" strike="noStrike" cap="none">
              <a:solidFill>
                <a:srgbClr val="000000"/>
              </a:solidFill>
              <a:latin typeface="Arial"/>
              <a:ea typeface="Arial"/>
              <a:cs typeface="Arial"/>
              <a:sym typeface="Arial"/>
            </a:endParaRPr>
          </a:p>
        </p:txBody>
      </p:sp>
      <p:sp>
        <p:nvSpPr>
          <p:cNvPr id="145" name="Google Shape;145;p56"/>
          <p:cNvSpPr txBox="1"/>
          <p:nvPr/>
        </p:nvSpPr>
        <p:spPr>
          <a:xfrm>
            <a:off x="1316765" y="3302377"/>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Open Sans"/>
                <a:ea typeface="Open Sans"/>
                <a:cs typeface="Open Sans"/>
                <a:sym typeface="Open Sans"/>
              </a:rPr>
              <a:t>.edu</a:t>
            </a:r>
            <a:endParaRPr sz="1400" b="0" i="0" u="none" strike="noStrike" cap="none">
              <a:solidFill>
                <a:srgbClr val="000000"/>
              </a:solidFill>
              <a:latin typeface="Arial"/>
              <a:ea typeface="Arial"/>
              <a:cs typeface="Arial"/>
              <a:sym typeface="Arial"/>
            </a:endParaRPr>
          </a:p>
        </p:txBody>
      </p:sp>
      <p:sp>
        <p:nvSpPr>
          <p:cNvPr id="146" name="Google Shape;146;p56"/>
          <p:cNvSpPr txBox="1"/>
          <p:nvPr/>
        </p:nvSpPr>
        <p:spPr>
          <a:xfrm>
            <a:off x="1316765" y="3642200"/>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Open Sans"/>
                <a:ea typeface="Open Sans"/>
                <a:cs typeface="Open Sans"/>
                <a:sym typeface="Open Sans"/>
              </a:rPr>
              <a:t>.net</a:t>
            </a:r>
            <a:endParaRPr sz="1400" b="0" i="0" u="none" strike="noStrike" cap="none">
              <a:solidFill>
                <a:srgbClr val="000000"/>
              </a:solidFill>
              <a:latin typeface="Arial"/>
              <a:ea typeface="Arial"/>
              <a:cs typeface="Arial"/>
              <a:sym typeface="Arial"/>
            </a:endParaRPr>
          </a:p>
        </p:txBody>
      </p:sp>
      <p:sp>
        <p:nvSpPr>
          <p:cNvPr id="147" name="Google Shape;147;p56"/>
          <p:cNvSpPr txBox="1"/>
          <p:nvPr/>
        </p:nvSpPr>
        <p:spPr>
          <a:xfrm>
            <a:off x="738458" y="3302377"/>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Open Sans"/>
                <a:ea typeface="Open Sans"/>
                <a:cs typeface="Open Sans"/>
                <a:sym typeface="Open Sans"/>
              </a:rPr>
              <a:t>.com</a:t>
            </a:r>
            <a:endParaRPr sz="1400" b="0" i="0" u="none" strike="noStrike" cap="none">
              <a:solidFill>
                <a:srgbClr val="000000"/>
              </a:solidFill>
              <a:latin typeface="Arial"/>
              <a:ea typeface="Arial"/>
              <a:cs typeface="Arial"/>
              <a:sym typeface="Arial"/>
            </a:endParaRPr>
          </a:p>
        </p:txBody>
      </p:sp>
      <p:sp>
        <p:nvSpPr>
          <p:cNvPr id="148" name="Google Shape;148;p56"/>
          <p:cNvSpPr txBox="1"/>
          <p:nvPr/>
        </p:nvSpPr>
        <p:spPr>
          <a:xfrm>
            <a:off x="738458" y="3642200"/>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Open Sans"/>
                <a:ea typeface="Open Sans"/>
                <a:cs typeface="Open Sans"/>
                <a:sym typeface="Open Sans"/>
              </a:rPr>
              <a:t>.org</a:t>
            </a:r>
            <a:endParaRPr sz="1400" b="0" i="0" u="none" strike="noStrike" cap="none">
              <a:solidFill>
                <a:srgbClr val="000000"/>
              </a:solidFill>
              <a:latin typeface="Arial"/>
              <a:ea typeface="Arial"/>
              <a:cs typeface="Arial"/>
              <a:sym typeface="Arial"/>
            </a:endParaRPr>
          </a:p>
        </p:txBody>
      </p:sp>
      <p:sp>
        <p:nvSpPr>
          <p:cNvPr id="149" name="Google Shape;149;p56"/>
          <p:cNvSpPr txBox="1"/>
          <p:nvPr/>
        </p:nvSpPr>
        <p:spPr>
          <a:xfrm>
            <a:off x="1311117" y="3987204"/>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Open Sans"/>
                <a:ea typeface="Open Sans"/>
                <a:cs typeface="Open Sans"/>
                <a:sym typeface="Open Sans"/>
              </a:rPr>
              <a:t>.asia</a:t>
            </a:r>
            <a:endParaRPr sz="1400" b="0" i="0" u="none" strike="noStrike" cap="none">
              <a:solidFill>
                <a:srgbClr val="000000"/>
              </a:solidFill>
              <a:latin typeface="Arial"/>
              <a:ea typeface="Arial"/>
              <a:cs typeface="Arial"/>
              <a:sym typeface="Arial"/>
            </a:endParaRPr>
          </a:p>
        </p:txBody>
      </p:sp>
      <p:sp>
        <p:nvSpPr>
          <p:cNvPr id="150" name="Google Shape;150;p56"/>
          <p:cNvSpPr txBox="1"/>
          <p:nvPr/>
        </p:nvSpPr>
        <p:spPr>
          <a:xfrm>
            <a:off x="1311117" y="4327027"/>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Open Sans"/>
                <a:ea typeface="Open Sans"/>
                <a:cs typeface="Open Sans"/>
                <a:sym typeface="Open Sans"/>
              </a:rPr>
              <a:t>.travel</a:t>
            </a:r>
            <a:endParaRPr sz="1400" b="0" i="0" u="none" strike="noStrike" cap="none">
              <a:solidFill>
                <a:srgbClr val="000000"/>
              </a:solidFill>
              <a:latin typeface="Arial"/>
              <a:ea typeface="Arial"/>
              <a:cs typeface="Arial"/>
              <a:sym typeface="Arial"/>
            </a:endParaRPr>
          </a:p>
        </p:txBody>
      </p:sp>
      <p:sp>
        <p:nvSpPr>
          <p:cNvPr id="151" name="Google Shape;151;p56"/>
          <p:cNvSpPr txBox="1"/>
          <p:nvPr/>
        </p:nvSpPr>
        <p:spPr>
          <a:xfrm>
            <a:off x="732811" y="3987204"/>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Open Sans"/>
                <a:ea typeface="Open Sans"/>
                <a:cs typeface="Open Sans"/>
                <a:sym typeface="Open Sans"/>
              </a:rPr>
              <a:t>.aero</a:t>
            </a:r>
            <a:endParaRPr sz="1400" b="0" i="0" u="none" strike="noStrike" cap="none">
              <a:solidFill>
                <a:srgbClr val="000000"/>
              </a:solidFill>
              <a:latin typeface="Arial"/>
              <a:ea typeface="Arial"/>
              <a:cs typeface="Arial"/>
              <a:sym typeface="Arial"/>
            </a:endParaRPr>
          </a:p>
        </p:txBody>
      </p:sp>
      <p:sp>
        <p:nvSpPr>
          <p:cNvPr id="152" name="Google Shape;152;p56"/>
          <p:cNvSpPr txBox="1"/>
          <p:nvPr/>
        </p:nvSpPr>
        <p:spPr>
          <a:xfrm>
            <a:off x="732811" y="4327027"/>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Open Sans"/>
                <a:ea typeface="Open Sans"/>
                <a:cs typeface="Open Sans"/>
                <a:sym typeface="Open Sans"/>
              </a:rPr>
              <a:t>.mobi</a:t>
            </a:r>
            <a:endParaRPr sz="1400" b="0" i="0" u="none" strike="noStrike" cap="none">
              <a:solidFill>
                <a:srgbClr val="000000"/>
              </a:solidFill>
              <a:latin typeface="Arial"/>
              <a:ea typeface="Arial"/>
              <a:cs typeface="Arial"/>
              <a:sym typeface="Arial"/>
            </a:endParaRPr>
          </a:p>
        </p:txBody>
      </p:sp>
      <p:sp>
        <p:nvSpPr>
          <p:cNvPr id="153" name="Google Shape;153;p56"/>
          <p:cNvSpPr txBox="1"/>
          <p:nvPr/>
        </p:nvSpPr>
        <p:spPr>
          <a:xfrm>
            <a:off x="4052635" y="2301594"/>
            <a:ext cx="642484" cy="346249"/>
          </a:xfrm>
          <a:prstGeom prst="rect">
            <a:avLst/>
          </a:prstGeom>
          <a:noFill/>
          <a:ln>
            <a:noFill/>
          </a:ln>
        </p:spPr>
        <p:txBody>
          <a:bodyPr spcFirstLastPara="1" wrap="square" lIns="68575" tIns="45700" rIns="91425" bIns="45700" anchor="t" anchorCtr="0">
            <a:spAutoFit/>
          </a:bodyPr>
          <a:lstStyle/>
          <a:p>
            <a:pPr marL="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FAFAFA"/>
                </a:solidFill>
                <a:latin typeface="Open Sans"/>
                <a:ea typeface="Open Sans"/>
                <a:cs typeface="Open Sans"/>
                <a:sym typeface="Open Sans"/>
              </a:rPr>
              <a:t>2016</a:t>
            </a:r>
            <a:endParaRPr sz="1400" b="0" i="0" u="none" strike="noStrike" cap="none">
              <a:solidFill>
                <a:srgbClr val="000000"/>
              </a:solidFill>
              <a:latin typeface="Arial"/>
              <a:ea typeface="Arial"/>
              <a:cs typeface="Arial"/>
              <a:sym typeface="Arial"/>
            </a:endParaRPr>
          </a:p>
        </p:txBody>
      </p:sp>
      <p:sp>
        <p:nvSpPr>
          <p:cNvPr id="154" name="Google Shape;154;p56"/>
          <p:cNvSpPr txBox="1"/>
          <p:nvPr/>
        </p:nvSpPr>
        <p:spPr>
          <a:xfrm>
            <a:off x="5936570" y="3005759"/>
            <a:ext cx="1892555" cy="792268"/>
          </a:xfrm>
          <a:prstGeom prst="rect">
            <a:avLst/>
          </a:prstGeom>
          <a:noFill/>
          <a:ln>
            <a:noFill/>
          </a:ln>
        </p:spPr>
        <p:txBody>
          <a:bodyPr spcFirstLastPara="1" wrap="square" lIns="0" tIns="45700" rIns="91425" bIns="45700" anchor="t" anchorCtr="0">
            <a:spAutoFit/>
          </a:bodyPr>
          <a:lstStyle/>
          <a:p>
            <a:pPr marL="0" marR="0" lvl="0" indent="0" algn="l" rtl="0">
              <a:lnSpc>
                <a:spcPct val="130000"/>
              </a:lnSpc>
              <a:spcBef>
                <a:spcPts val="0"/>
              </a:spcBef>
              <a:spcAft>
                <a:spcPts val="0"/>
              </a:spcAft>
              <a:buClr>
                <a:srgbClr val="000000"/>
              </a:buClr>
              <a:buSzPts val="1400"/>
              <a:buFont typeface="Arial"/>
              <a:buNone/>
            </a:pPr>
            <a:r>
              <a:rPr lang="en-US" sz="1400" b="0" i="0" u="none" strike="noStrike" cap="none">
                <a:solidFill>
                  <a:schemeClr val="dk1"/>
                </a:solidFill>
                <a:latin typeface="Open Sans"/>
                <a:ea typeface="Open Sans"/>
                <a:cs typeface="Open Sans"/>
                <a:sym typeface="Open Sans"/>
              </a:rPr>
              <a:t>New and Long gTLDs</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1000"/>
              <a:buFont typeface="Arial"/>
              <a:buNone/>
            </a:pPr>
            <a:r>
              <a:rPr lang="en-US" sz="1000" b="0" i="0" u="none" strike="noStrike" cap="none">
                <a:solidFill>
                  <a:schemeClr val="dk1"/>
                </a:solidFill>
                <a:latin typeface="Open Sans"/>
                <a:ea typeface="Open Sans"/>
                <a:cs typeface="Open Sans"/>
                <a:sym typeface="Open Sans"/>
              </a:rPr>
              <a:t>(Over 1,200 total)</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1200"/>
              <a:buFont typeface="Arial"/>
              <a:buNone/>
            </a:pPr>
            <a:endParaRPr sz="1200" b="0" i="0" u="none" strike="noStrike" cap="none">
              <a:solidFill>
                <a:schemeClr val="dk1"/>
              </a:solidFill>
              <a:latin typeface="Open Sans"/>
              <a:ea typeface="Open Sans"/>
              <a:cs typeface="Open Sans"/>
              <a:sym typeface="Open Sans"/>
            </a:endParaRPr>
          </a:p>
        </p:txBody>
      </p:sp>
      <p:sp>
        <p:nvSpPr>
          <p:cNvPr id="155" name="Google Shape;155;p56"/>
          <p:cNvSpPr txBox="1"/>
          <p:nvPr/>
        </p:nvSpPr>
        <p:spPr>
          <a:xfrm>
            <a:off x="6509231" y="3596103"/>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lt1"/>
                </a:solidFill>
                <a:latin typeface="Open Sans"/>
                <a:ea typeface="Open Sans"/>
                <a:cs typeface="Open Sans"/>
                <a:sym typeface="Open Sans"/>
              </a:rPr>
              <a:t>.bar</a:t>
            </a:r>
            <a:endParaRPr sz="1400" b="0" i="0" u="none" strike="noStrike" cap="none">
              <a:solidFill>
                <a:srgbClr val="000000"/>
              </a:solidFill>
              <a:latin typeface="Arial"/>
              <a:ea typeface="Arial"/>
              <a:cs typeface="Arial"/>
              <a:sym typeface="Arial"/>
            </a:endParaRPr>
          </a:p>
        </p:txBody>
      </p:sp>
      <p:sp>
        <p:nvSpPr>
          <p:cNvPr id="156" name="Google Shape;156;p56"/>
          <p:cNvSpPr txBox="1"/>
          <p:nvPr/>
        </p:nvSpPr>
        <p:spPr>
          <a:xfrm>
            <a:off x="6509231" y="3932080"/>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lt1"/>
                </a:solidFill>
                <a:latin typeface="Open Sans"/>
                <a:ea typeface="Open Sans"/>
                <a:cs typeface="Open Sans"/>
                <a:sym typeface="Open Sans"/>
              </a:rPr>
              <a:t>.global</a:t>
            </a:r>
            <a:endParaRPr sz="1400" b="0" i="0" u="none" strike="noStrike" cap="none">
              <a:solidFill>
                <a:srgbClr val="000000"/>
              </a:solidFill>
              <a:latin typeface="Arial"/>
              <a:ea typeface="Arial"/>
              <a:cs typeface="Arial"/>
              <a:sym typeface="Arial"/>
            </a:endParaRPr>
          </a:p>
        </p:txBody>
      </p:sp>
      <p:sp>
        <p:nvSpPr>
          <p:cNvPr id="157" name="Google Shape;157;p56"/>
          <p:cNvSpPr txBox="1"/>
          <p:nvPr/>
        </p:nvSpPr>
        <p:spPr>
          <a:xfrm>
            <a:off x="5930925" y="3596103"/>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lt1"/>
                </a:solidFill>
                <a:latin typeface="Open Sans"/>
                <a:ea typeface="Open Sans"/>
                <a:cs typeface="Open Sans"/>
                <a:sym typeface="Open Sans"/>
              </a:rPr>
              <a:t>.bank</a:t>
            </a:r>
            <a:endParaRPr sz="1400" b="0" i="0" u="none" strike="noStrike" cap="none">
              <a:solidFill>
                <a:srgbClr val="000000"/>
              </a:solidFill>
              <a:latin typeface="Arial"/>
              <a:ea typeface="Arial"/>
              <a:cs typeface="Arial"/>
              <a:sym typeface="Arial"/>
            </a:endParaRPr>
          </a:p>
        </p:txBody>
      </p:sp>
      <p:sp>
        <p:nvSpPr>
          <p:cNvPr id="158" name="Google Shape;158;p56"/>
          <p:cNvSpPr txBox="1"/>
          <p:nvPr/>
        </p:nvSpPr>
        <p:spPr>
          <a:xfrm>
            <a:off x="5930925" y="3932080"/>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lt1"/>
                </a:solidFill>
                <a:latin typeface="Open Sans"/>
                <a:ea typeface="Open Sans"/>
                <a:cs typeface="Open Sans"/>
                <a:sym typeface="Open Sans"/>
              </a:rPr>
              <a:t>.car</a:t>
            </a:r>
            <a:endParaRPr sz="1400" b="0" i="0" u="none" strike="noStrike" cap="none">
              <a:solidFill>
                <a:srgbClr val="000000"/>
              </a:solidFill>
              <a:latin typeface="Arial"/>
              <a:ea typeface="Arial"/>
              <a:cs typeface="Arial"/>
              <a:sym typeface="Arial"/>
            </a:endParaRPr>
          </a:p>
        </p:txBody>
      </p:sp>
      <p:sp>
        <p:nvSpPr>
          <p:cNvPr id="159" name="Google Shape;159;p56"/>
          <p:cNvSpPr txBox="1"/>
          <p:nvPr/>
        </p:nvSpPr>
        <p:spPr>
          <a:xfrm>
            <a:off x="4028643" y="3307947"/>
            <a:ext cx="524924" cy="274320"/>
          </a:xfrm>
          <a:prstGeom prst="rect">
            <a:avLst/>
          </a:prstGeom>
          <a:solidFill>
            <a:srgbClr val="535655"/>
          </a:solidFill>
          <a:ln>
            <a:noFill/>
          </a:ln>
        </p:spPr>
        <p:txBody>
          <a:bodyPr spcFirstLastPara="1" wrap="square" lIns="68575" tIns="41125" rIns="9142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chemeClr val="lt1"/>
                </a:solidFill>
                <a:latin typeface="Open Sans"/>
                <a:ea typeface="Open Sans"/>
                <a:cs typeface="Open Sans"/>
                <a:sym typeface="Open Sans"/>
              </a:rPr>
              <a:t>.台灣</a:t>
            </a:r>
            <a:endParaRPr sz="1050" b="1" i="0" u="none" strike="noStrike" cap="none">
              <a:solidFill>
                <a:schemeClr val="lt1"/>
              </a:solidFill>
              <a:latin typeface="Open Sans"/>
              <a:ea typeface="Open Sans"/>
              <a:cs typeface="Open Sans"/>
              <a:sym typeface="Open Sans"/>
            </a:endParaRPr>
          </a:p>
        </p:txBody>
      </p:sp>
      <p:sp>
        <p:nvSpPr>
          <p:cNvPr id="160" name="Google Shape;160;p56"/>
          <p:cNvSpPr txBox="1"/>
          <p:nvPr/>
        </p:nvSpPr>
        <p:spPr>
          <a:xfrm>
            <a:off x="3450337" y="3306647"/>
            <a:ext cx="524924" cy="274320"/>
          </a:xfrm>
          <a:prstGeom prst="rect">
            <a:avLst/>
          </a:prstGeom>
          <a:solidFill>
            <a:srgbClr val="535655"/>
          </a:solidFill>
          <a:ln>
            <a:noFill/>
          </a:ln>
        </p:spPr>
        <p:txBody>
          <a:bodyPr spcFirstLastPara="1" wrap="square" lIns="68575" tIns="41125" rIns="9142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lt1"/>
                </a:solidFill>
                <a:latin typeface="Open Sans"/>
                <a:ea typeface="Open Sans"/>
                <a:cs typeface="Open Sans"/>
                <a:sym typeface="Open Sans"/>
              </a:rPr>
              <a:t>.рф</a:t>
            </a:r>
            <a:endParaRPr sz="1400" b="0" i="0" u="none" strike="noStrike" cap="none">
              <a:solidFill>
                <a:srgbClr val="000000"/>
              </a:solidFill>
              <a:latin typeface="Arial"/>
              <a:ea typeface="Arial"/>
              <a:cs typeface="Arial"/>
              <a:sym typeface="Arial"/>
            </a:endParaRPr>
          </a:p>
        </p:txBody>
      </p:sp>
      <p:sp>
        <p:nvSpPr>
          <p:cNvPr id="161" name="Google Shape;161;p56"/>
          <p:cNvSpPr txBox="1"/>
          <p:nvPr/>
        </p:nvSpPr>
        <p:spPr>
          <a:xfrm>
            <a:off x="7088042" y="3932606"/>
            <a:ext cx="1059381" cy="273794"/>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lt1"/>
                </a:solidFill>
                <a:latin typeface="Open Sans"/>
                <a:ea typeface="Open Sans"/>
                <a:cs typeface="Open Sans"/>
                <a:sym typeface="Open Sans"/>
              </a:rPr>
              <a:t>.london</a:t>
            </a:r>
            <a:endParaRPr sz="1400" b="0" i="0" u="none" strike="noStrike" cap="none">
              <a:solidFill>
                <a:srgbClr val="000000"/>
              </a:solidFill>
              <a:latin typeface="Arial"/>
              <a:ea typeface="Arial"/>
              <a:cs typeface="Arial"/>
              <a:sym typeface="Arial"/>
            </a:endParaRPr>
          </a:p>
        </p:txBody>
      </p:sp>
      <p:sp>
        <p:nvSpPr>
          <p:cNvPr id="162" name="Google Shape;162;p56"/>
          <p:cNvSpPr txBox="1"/>
          <p:nvPr/>
        </p:nvSpPr>
        <p:spPr>
          <a:xfrm>
            <a:off x="7088041" y="3596103"/>
            <a:ext cx="1059382" cy="273794"/>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lt1"/>
                </a:solidFill>
                <a:latin typeface="Open Sans"/>
                <a:ea typeface="Open Sans"/>
                <a:cs typeface="Open Sans"/>
                <a:sym typeface="Open Sans"/>
              </a:rPr>
              <a:t>.technology</a:t>
            </a:r>
            <a:endParaRPr sz="1400" b="0" i="0" u="none" strike="noStrike" cap="none">
              <a:solidFill>
                <a:srgbClr val="000000"/>
              </a:solidFill>
              <a:latin typeface="Arial"/>
              <a:ea typeface="Arial"/>
              <a:cs typeface="Arial"/>
              <a:sym typeface="Arial"/>
            </a:endParaRPr>
          </a:p>
        </p:txBody>
      </p:sp>
      <p:sp>
        <p:nvSpPr>
          <p:cNvPr id="163" name="Google Shape;163;p56"/>
          <p:cNvSpPr txBox="1"/>
          <p:nvPr/>
        </p:nvSpPr>
        <p:spPr>
          <a:xfrm>
            <a:off x="6510383" y="4269729"/>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lt1"/>
                </a:solidFill>
                <a:latin typeface="Open Sans"/>
                <a:ea typeface="Open Sans"/>
                <a:cs typeface="Open Sans"/>
                <a:sym typeface="Open Sans"/>
              </a:rPr>
              <a:t>.vote</a:t>
            </a:r>
            <a:endParaRPr sz="1400" b="0" i="0" u="none" strike="noStrike" cap="none">
              <a:solidFill>
                <a:srgbClr val="000000"/>
              </a:solidFill>
              <a:latin typeface="Arial"/>
              <a:ea typeface="Arial"/>
              <a:cs typeface="Arial"/>
              <a:sym typeface="Arial"/>
            </a:endParaRPr>
          </a:p>
        </p:txBody>
      </p:sp>
      <p:sp>
        <p:nvSpPr>
          <p:cNvPr id="164" name="Google Shape;164;p56"/>
          <p:cNvSpPr txBox="1"/>
          <p:nvPr/>
        </p:nvSpPr>
        <p:spPr>
          <a:xfrm>
            <a:off x="7089193" y="4270254"/>
            <a:ext cx="1059383" cy="273794"/>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lt1"/>
                </a:solidFill>
                <a:latin typeface="Open Sans"/>
                <a:ea typeface="Open Sans"/>
                <a:cs typeface="Open Sans"/>
                <a:sym typeface="Open Sans"/>
              </a:rPr>
              <a:t>.photography</a:t>
            </a:r>
            <a:endParaRPr sz="1400" b="0" i="0" u="none" strike="noStrike" cap="none">
              <a:solidFill>
                <a:srgbClr val="000000"/>
              </a:solidFill>
              <a:latin typeface="Arial"/>
              <a:ea typeface="Arial"/>
              <a:cs typeface="Arial"/>
              <a:sym typeface="Arial"/>
            </a:endParaRPr>
          </a:p>
        </p:txBody>
      </p:sp>
      <p:sp>
        <p:nvSpPr>
          <p:cNvPr id="165" name="Google Shape;165;p56"/>
          <p:cNvSpPr txBox="1"/>
          <p:nvPr/>
        </p:nvSpPr>
        <p:spPr>
          <a:xfrm>
            <a:off x="5930924" y="4270254"/>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lt1"/>
                </a:solidFill>
                <a:latin typeface="Open Sans"/>
                <a:ea typeface="Open Sans"/>
                <a:cs typeface="Open Sans"/>
                <a:sym typeface="Open Sans"/>
              </a:rPr>
              <a:t>.rio</a:t>
            </a:r>
            <a:endParaRPr sz="1050" b="0" i="0" u="none" strike="noStrike" cap="none">
              <a:solidFill>
                <a:schemeClr val="lt1"/>
              </a:solidFill>
              <a:latin typeface="Open Sans"/>
              <a:ea typeface="Open Sans"/>
              <a:cs typeface="Open Sans"/>
              <a:sym typeface="Open Sans"/>
            </a:endParaRPr>
          </a:p>
        </p:txBody>
      </p:sp>
      <p:sp>
        <p:nvSpPr>
          <p:cNvPr id="166" name="Google Shape;166;p56"/>
          <p:cNvSpPr txBox="1"/>
          <p:nvPr/>
        </p:nvSpPr>
        <p:spPr>
          <a:xfrm>
            <a:off x="6490701" y="5188159"/>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lt1"/>
                </a:solidFill>
                <a:latin typeface="Open Sans"/>
                <a:ea typeface="Open Sans"/>
                <a:cs typeface="Open Sans"/>
                <a:sym typeface="Open Sans"/>
              </a:rPr>
              <a:t>.</a:t>
            </a:r>
            <a:r>
              <a:rPr lang="en-US" sz="1050" b="1" i="0" u="none" strike="noStrike" cap="none">
                <a:solidFill>
                  <a:schemeClr val="lt1"/>
                </a:solidFill>
                <a:latin typeface="Open Sans"/>
                <a:ea typeface="Open Sans"/>
                <a:cs typeface="Open Sans"/>
                <a:sym typeface="Open Sans"/>
              </a:rPr>
              <a:t>在线</a:t>
            </a:r>
            <a:endParaRPr sz="1050" b="1" i="0" u="none" strike="noStrike" cap="none">
              <a:solidFill>
                <a:schemeClr val="lt1"/>
              </a:solidFill>
              <a:latin typeface="Open Sans"/>
              <a:ea typeface="Open Sans"/>
              <a:cs typeface="Open Sans"/>
              <a:sym typeface="Open Sans"/>
            </a:endParaRPr>
          </a:p>
        </p:txBody>
      </p:sp>
      <p:sp>
        <p:nvSpPr>
          <p:cNvPr id="167" name="Google Shape;167;p56"/>
          <p:cNvSpPr txBox="1"/>
          <p:nvPr/>
        </p:nvSpPr>
        <p:spPr>
          <a:xfrm>
            <a:off x="5912395" y="5188159"/>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Open Sans"/>
                <a:ea typeface="Open Sans"/>
                <a:cs typeface="Open Sans"/>
                <a:sym typeface="Open Sans"/>
              </a:rPr>
              <a:t>.संगठन</a:t>
            </a:r>
            <a:endParaRPr sz="900" b="0" i="0" u="none" strike="noStrike" cap="none">
              <a:solidFill>
                <a:schemeClr val="lt1"/>
              </a:solidFill>
              <a:latin typeface="Open Sans"/>
              <a:ea typeface="Open Sans"/>
              <a:cs typeface="Open Sans"/>
              <a:sym typeface="Open Sans"/>
            </a:endParaRPr>
          </a:p>
        </p:txBody>
      </p:sp>
      <p:sp>
        <p:nvSpPr>
          <p:cNvPr id="168" name="Google Shape;168;p56"/>
          <p:cNvSpPr txBox="1"/>
          <p:nvPr/>
        </p:nvSpPr>
        <p:spPr>
          <a:xfrm>
            <a:off x="5923038" y="5863455"/>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lt1"/>
                </a:solidFill>
                <a:latin typeface="Open Sans"/>
                <a:ea typeface="Open Sans"/>
                <a:cs typeface="Open Sans"/>
                <a:sym typeface="Open Sans"/>
              </a:rPr>
              <a:t>.ابوظبي</a:t>
            </a:r>
            <a:endParaRPr sz="1050" b="0" i="0" u="none" strike="noStrike" cap="none">
              <a:solidFill>
                <a:schemeClr val="lt1"/>
              </a:solidFill>
              <a:latin typeface="Open Sans"/>
              <a:ea typeface="Open Sans"/>
              <a:cs typeface="Open Sans"/>
              <a:sym typeface="Open Sans"/>
            </a:endParaRPr>
          </a:p>
        </p:txBody>
      </p:sp>
      <p:sp>
        <p:nvSpPr>
          <p:cNvPr id="169" name="Google Shape;169;p56"/>
          <p:cNvSpPr txBox="1"/>
          <p:nvPr/>
        </p:nvSpPr>
        <p:spPr>
          <a:xfrm>
            <a:off x="6491853" y="5525807"/>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Open Sans"/>
                <a:ea typeface="Open Sans"/>
                <a:cs typeface="Open Sans"/>
                <a:sym typeface="Open Sans"/>
              </a:rPr>
              <a:t>.</a:t>
            </a:r>
            <a:r>
              <a:rPr lang="en-US" sz="800" b="1" i="0" u="none" strike="noStrike" cap="none">
                <a:solidFill>
                  <a:schemeClr val="lt1"/>
                </a:solidFill>
                <a:latin typeface="Open Sans"/>
                <a:ea typeface="Open Sans"/>
                <a:cs typeface="Open Sans"/>
                <a:sym typeface="Open Sans"/>
              </a:rPr>
              <a:t>ストア</a:t>
            </a:r>
            <a:endParaRPr sz="800" b="1" i="0" u="none" strike="noStrike" cap="none">
              <a:solidFill>
                <a:schemeClr val="lt1"/>
              </a:solidFill>
              <a:latin typeface="Open Sans"/>
              <a:ea typeface="Open Sans"/>
              <a:cs typeface="Open Sans"/>
              <a:sym typeface="Open Sans"/>
            </a:endParaRPr>
          </a:p>
        </p:txBody>
      </p:sp>
      <p:sp>
        <p:nvSpPr>
          <p:cNvPr id="170" name="Google Shape;170;p56"/>
          <p:cNvSpPr txBox="1"/>
          <p:nvPr/>
        </p:nvSpPr>
        <p:spPr>
          <a:xfrm>
            <a:off x="6503449" y="5863455"/>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Open Sans"/>
                <a:ea typeface="Open Sans"/>
                <a:cs typeface="Open Sans"/>
                <a:sym typeface="Open Sans"/>
              </a:rPr>
              <a:t>. дети</a:t>
            </a:r>
            <a:endParaRPr sz="1600" b="0" i="0" u="none" strike="noStrike" cap="none">
              <a:solidFill>
                <a:srgbClr val="000000"/>
              </a:solidFill>
              <a:latin typeface="Arial"/>
              <a:ea typeface="Arial"/>
              <a:cs typeface="Arial"/>
              <a:sym typeface="Arial"/>
            </a:endParaRPr>
          </a:p>
        </p:txBody>
      </p:sp>
      <p:sp>
        <p:nvSpPr>
          <p:cNvPr id="171" name="Google Shape;171;p56"/>
          <p:cNvSpPr txBox="1"/>
          <p:nvPr/>
        </p:nvSpPr>
        <p:spPr>
          <a:xfrm>
            <a:off x="5912394" y="5526333"/>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lt1"/>
                </a:solidFill>
                <a:latin typeface="Open Sans"/>
                <a:ea typeface="Open Sans"/>
                <a:cs typeface="Open Sans"/>
                <a:sym typeface="Open Sans"/>
              </a:rPr>
              <a:t>.</a:t>
            </a:r>
            <a:r>
              <a:rPr lang="en-US" sz="1050" b="1" i="0" u="none" strike="noStrike" cap="none">
                <a:solidFill>
                  <a:schemeClr val="lt1"/>
                </a:solidFill>
                <a:latin typeface="Open Sans"/>
                <a:ea typeface="Open Sans"/>
                <a:cs typeface="Open Sans"/>
                <a:sym typeface="Open Sans"/>
              </a:rPr>
              <a:t>닷넷</a:t>
            </a:r>
            <a:endParaRPr sz="1050" b="1" i="0" u="none" strike="noStrike" cap="none">
              <a:solidFill>
                <a:schemeClr val="lt1"/>
              </a:solidFill>
              <a:latin typeface="Open Sans"/>
              <a:ea typeface="Open Sans"/>
              <a:cs typeface="Open Sans"/>
              <a:sym typeface="Open Sans"/>
            </a:endParaRPr>
          </a:p>
        </p:txBody>
      </p:sp>
      <p:sp>
        <p:nvSpPr>
          <p:cNvPr id="172" name="Google Shape;172;p56"/>
          <p:cNvSpPr txBox="1"/>
          <p:nvPr/>
        </p:nvSpPr>
        <p:spPr>
          <a:xfrm>
            <a:off x="4028643" y="3637378"/>
            <a:ext cx="524924" cy="274320"/>
          </a:xfrm>
          <a:prstGeom prst="rect">
            <a:avLst/>
          </a:prstGeom>
          <a:solidFill>
            <a:srgbClr val="535655"/>
          </a:solidFill>
          <a:ln>
            <a:noFill/>
          </a:ln>
        </p:spPr>
        <p:txBody>
          <a:bodyPr spcFirstLastPara="1" wrap="square" lIns="68575" tIns="41125" rIns="9142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chemeClr val="lt1"/>
                </a:solidFill>
                <a:latin typeface="Open Sans"/>
                <a:ea typeface="Open Sans"/>
                <a:cs typeface="Open Sans"/>
                <a:sym typeface="Open Sans"/>
              </a:rPr>
              <a:t>.ଭାରତ</a:t>
            </a:r>
            <a:endParaRPr sz="1050" b="1" i="0" u="none" strike="noStrike" cap="none">
              <a:solidFill>
                <a:schemeClr val="lt1"/>
              </a:solidFill>
              <a:latin typeface="Open Sans"/>
              <a:ea typeface="Open Sans"/>
              <a:cs typeface="Open Sans"/>
              <a:sym typeface="Open Sans"/>
            </a:endParaRPr>
          </a:p>
        </p:txBody>
      </p:sp>
      <p:sp>
        <p:nvSpPr>
          <p:cNvPr id="173" name="Google Shape;173;p56"/>
          <p:cNvSpPr txBox="1"/>
          <p:nvPr/>
        </p:nvSpPr>
        <p:spPr>
          <a:xfrm>
            <a:off x="3450337" y="3636078"/>
            <a:ext cx="524924" cy="274320"/>
          </a:xfrm>
          <a:prstGeom prst="rect">
            <a:avLst/>
          </a:prstGeom>
          <a:solidFill>
            <a:srgbClr val="535655"/>
          </a:solidFill>
          <a:ln>
            <a:noFill/>
          </a:ln>
        </p:spPr>
        <p:txBody>
          <a:bodyPr spcFirstLastPara="1" wrap="square" lIns="68575" tIns="41125" rIns="9142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chemeClr val="lt1"/>
                </a:solidFill>
                <a:latin typeface="Open Sans"/>
                <a:ea typeface="Open Sans"/>
                <a:cs typeface="Open Sans"/>
                <a:sym typeface="Open Sans"/>
              </a:rPr>
              <a:t>.한국</a:t>
            </a:r>
            <a:endParaRPr sz="1050" b="1" i="0" u="none" strike="noStrike" cap="none">
              <a:solidFill>
                <a:schemeClr val="lt1"/>
              </a:solidFill>
              <a:latin typeface="Open Sans"/>
              <a:ea typeface="Open Sans"/>
              <a:cs typeface="Open Sans"/>
              <a:sym typeface="Open Sans"/>
            </a:endParaRPr>
          </a:p>
        </p:txBody>
      </p:sp>
      <p:sp>
        <p:nvSpPr>
          <p:cNvPr id="174" name="Google Shape;174;p56"/>
          <p:cNvSpPr txBox="1"/>
          <p:nvPr/>
        </p:nvSpPr>
        <p:spPr>
          <a:xfrm>
            <a:off x="738460" y="4676166"/>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Open Sans"/>
                <a:ea typeface="Open Sans"/>
                <a:cs typeface="Open Sans"/>
                <a:sym typeface="Open Sans"/>
              </a:rPr>
              <a:t>.info</a:t>
            </a:r>
            <a:endParaRPr sz="1400" b="0" i="0" u="none" strike="noStrike" cap="none">
              <a:solidFill>
                <a:srgbClr val="000000"/>
              </a:solidFill>
              <a:latin typeface="Arial"/>
              <a:ea typeface="Arial"/>
              <a:cs typeface="Arial"/>
              <a:sym typeface="Arial"/>
            </a:endParaRPr>
          </a:p>
        </p:txBody>
      </p:sp>
      <p:sp>
        <p:nvSpPr>
          <p:cNvPr id="175" name="Google Shape;175;p56"/>
          <p:cNvSpPr/>
          <p:nvPr/>
        </p:nvSpPr>
        <p:spPr>
          <a:xfrm>
            <a:off x="3386342" y="2311868"/>
            <a:ext cx="2255184" cy="341717"/>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Open Sans"/>
              <a:ea typeface="Open Sans"/>
              <a:cs typeface="Open Sans"/>
              <a:sym typeface="Open Sans"/>
            </a:endParaRPr>
          </a:p>
        </p:txBody>
      </p:sp>
      <p:sp>
        <p:nvSpPr>
          <p:cNvPr id="176" name="Google Shape;176;p56"/>
          <p:cNvSpPr txBox="1"/>
          <p:nvPr/>
        </p:nvSpPr>
        <p:spPr>
          <a:xfrm>
            <a:off x="3577960" y="2304449"/>
            <a:ext cx="1757947" cy="346249"/>
          </a:xfrm>
          <a:prstGeom prst="rect">
            <a:avLst/>
          </a:prstGeom>
          <a:noFill/>
          <a:ln>
            <a:noFill/>
          </a:ln>
        </p:spPr>
        <p:txBody>
          <a:bodyPr spcFirstLastPara="1" wrap="square" lIns="6857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Open Sans"/>
                <a:ea typeface="Open Sans"/>
                <a:cs typeface="Open Sans"/>
                <a:sym typeface="Open Sans"/>
              </a:rPr>
              <a:t>2009-onward</a:t>
            </a:r>
            <a:endParaRPr sz="1400" b="0" i="0" u="none" strike="noStrike" cap="none">
              <a:solidFill>
                <a:srgbClr val="000000"/>
              </a:solidFill>
              <a:latin typeface="Arial"/>
              <a:ea typeface="Arial"/>
              <a:cs typeface="Arial"/>
              <a:sym typeface="Arial"/>
            </a:endParaRPr>
          </a:p>
        </p:txBody>
      </p:sp>
      <p:sp>
        <p:nvSpPr>
          <p:cNvPr id="177" name="Google Shape;177;p56"/>
          <p:cNvSpPr/>
          <p:nvPr/>
        </p:nvSpPr>
        <p:spPr>
          <a:xfrm>
            <a:off x="5863490" y="2306409"/>
            <a:ext cx="2514437" cy="341717"/>
          </a:xfrm>
          <a:prstGeom prst="chevron">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Open Sans"/>
              <a:ea typeface="Open Sans"/>
              <a:cs typeface="Open Sans"/>
              <a:sym typeface="Open Sans"/>
            </a:endParaRPr>
          </a:p>
        </p:txBody>
      </p:sp>
      <p:sp>
        <p:nvSpPr>
          <p:cNvPr id="178" name="Google Shape;178;p56"/>
          <p:cNvSpPr txBox="1"/>
          <p:nvPr/>
        </p:nvSpPr>
        <p:spPr>
          <a:xfrm>
            <a:off x="6108195" y="2301594"/>
            <a:ext cx="2922864" cy="346249"/>
          </a:xfrm>
          <a:prstGeom prst="rect">
            <a:avLst/>
          </a:prstGeom>
          <a:noFill/>
          <a:ln>
            <a:noFill/>
          </a:ln>
        </p:spPr>
        <p:txBody>
          <a:bodyPr spcFirstLastPara="1" wrap="square" lIns="6857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Open Sans"/>
                <a:ea typeface="Open Sans"/>
                <a:cs typeface="Open Sans"/>
                <a:sym typeface="Open Sans"/>
              </a:rPr>
              <a:t>2012-onward</a:t>
            </a:r>
            <a:endParaRPr sz="1400" b="0" i="0" u="none" strike="noStrike" cap="none">
              <a:solidFill>
                <a:srgbClr val="000000"/>
              </a:solidFill>
              <a:latin typeface="Arial"/>
              <a:ea typeface="Arial"/>
              <a:cs typeface="Arial"/>
              <a:sym typeface="Arial"/>
            </a:endParaRPr>
          </a:p>
        </p:txBody>
      </p:sp>
      <p:sp>
        <p:nvSpPr>
          <p:cNvPr id="179" name="Google Shape;179;p56"/>
          <p:cNvSpPr txBox="1"/>
          <p:nvPr/>
        </p:nvSpPr>
        <p:spPr>
          <a:xfrm>
            <a:off x="3392265" y="2713348"/>
            <a:ext cx="1560101" cy="555537"/>
          </a:xfrm>
          <a:prstGeom prst="rect">
            <a:avLst/>
          </a:prstGeom>
          <a:noFill/>
          <a:ln>
            <a:noFill/>
          </a:ln>
        </p:spPr>
        <p:txBody>
          <a:bodyPr spcFirstLastPara="1" wrap="square" lIns="0" tIns="45700" rIns="91425" bIns="45700" anchor="t" anchorCtr="0">
            <a:spAutoFit/>
          </a:bodyPr>
          <a:lstStyle/>
          <a:p>
            <a:pPr marL="0" marR="0" lvl="0" indent="0" algn="l" rtl="0">
              <a:lnSpc>
                <a:spcPct val="130000"/>
              </a:lnSpc>
              <a:spcBef>
                <a:spcPts val="0"/>
              </a:spcBef>
              <a:spcAft>
                <a:spcPts val="0"/>
              </a:spcAft>
              <a:buClr>
                <a:srgbClr val="000000"/>
              </a:buClr>
              <a:buSzPts val="1400"/>
              <a:buFont typeface="Arial"/>
              <a:buNone/>
            </a:pPr>
            <a:r>
              <a:rPr lang="en-US" sz="1400" b="0" i="0" u="none" strike="noStrike" cap="none">
                <a:solidFill>
                  <a:schemeClr val="dk1"/>
                </a:solidFill>
                <a:latin typeface="Open Sans"/>
                <a:ea typeface="Open Sans"/>
                <a:cs typeface="Open Sans"/>
                <a:sym typeface="Open Sans"/>
              </a:rPr>
              <a:t>IDN ccTLDs</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1000"/>
              <a:buFont typeface="Arial"/>
              <a:buNone/>
            </a:pPr>
            <a:r>
              <a:rPr lang="en-US" sz="1000" b="0" i="0" u="none" strike="noStrike" cap="none">
                <a:solidFill>
                  <a:schemeClr val="dk1"/>
                </a:solidFill>
                <a:latin typeface="Open Sans"/>
                <a:ea typeface="Open Sans"/>
                <a:cs typeface="Open Sans"/>
                <a:sym typeface="Open Sans"/>
              </a:rPr>
              <a:t>(in non-Latin scripts) </a:t>
            </a:r>
            <a:endParaRPr sz="1400" b="0" i="0" u="none" strike="noStrike" cap="none">
              <a:solidFill>
                <a:srgbClr val="000000"/>
              </a:solidFill>
              <a:latin typeface="Arial"/>
              <a:ea typeface="Arial"/>
              <a:cs typeface="Arial"/>
              <a:sym typeface="Arial"/>
            </a:endParaRPr>
          </a:p>
        </p:txBody>
      </p:sp>
      <p:sp>
        <p:nvSpPr>
          <p:cNvPr id="180" name="Google Shape;180;p56"/>
          <p:cNvSpPr txBox="1"/>
          <p:nvPr/>
        </p:nvSpPr>
        <p:spPr>
          <a:xfrm>
            <a:off x="5915340" y="4636008"/>
            <a:ext cx="1675646" cy="551626"/>
          </a:xfrm>
          <a:prstGeom prst="rect">
            <a:avLst/>
          </a:prstGeom>
          <a:noFill/>
          <a:ln>
            <a:noFill/>
          </a:ln>
        </p:spPr>
        <p:txBody>
          <a:bodyPr spcFirstLastPara="1" wrap="square" lIns="0" tIns="45700" rIns="91425" bIns="45700" anchor="t" anchorCtr="0">
            <a:spAutoFit/>
          </a:bodyPr>
          <a:lstStyle/>
          <a:p>
            <a:pPr marL="0" marR="0" lvl="0" indent="0" algn="l" rtl="0">
              <a:lnSpc>
                <a:spcPct val="130000"/>
              </a:lnSpc>
              <a:spcBef>
                <a:spcPts val="0"/>
              </a:spcBef>
              <a:spcAft>
                <a:spcPts val="0"/>
              </a:spcAft>
              <a:buClr>
                <a:srgbClr val="000000"/>
              </a:buClr>
              <a:buSzPts val="1400"/>
              <a:buFont typeface="Arial"/>
              <a:buNone/>
            </a:pPr>
            <a:r>
              <a:rPr lang="en-US" sz="1400" b="0" i="0" u="none" strike="noStrike" cap="none">
                <a:solidFill>
                  <a:schemeClr val="dk1"/>
                </a:solidFill>
                <a:latin typeface="Open Sans"/>
                <a:ea typeface="Open Sans"/>
                <a:cs typeface="Open Sans"/>
                <a:sym typeface="Open Sans"/>
              </a:rPr>
              <a:t>IDN gTLDs</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1000"/>
              <a:buFont typeface="Arial"/>
              <a:buNone/>
            </a:pPr>
            <a:r>
              <a:rPr lang="en-US" sz="1000" b="0" i="0" u="none" strike="noStrike" cap="none">
                <a:solidFill>
                  <a:schemeClr val="dk1"/>
                </a:solidFill>
                <a:latin typeface="Open Sans"/>
                <a:ea typeface="Open Sans"/>
                <a:cs typeface="Open Sans"/>
                <a:sym typeface="Open Sans"/>
              </a:rPr>
              <a:t>(in various scripts)</a:t>
            </a:r>
            <a:endParaRPr sz="1400" b="0" i="0" u="none" strike="noStrike" cap="none">
              <a:solidFill>
                <a:srgbClr val="000000"/>
              </a:solidFill>
              <a:latin typeface="Arial"/>
              <a:ea typeface="Arial"/>
              <a:cs typeface="Arial"/>
              <a:sym typeface="Arial"/>
            </a:endParaRPr>
          </a:p>
        </p:txBody>
      </p:sp>
      <p:sp>
        <p:nvSpPr>
          <p:cNvPr id="181" name="Google Shape;181;p56"/>
          <p:cNvSpPr txBox="1"/>
          <p:nvPr/>
        </p:nvSpPr>
        <p:spPr>
          <a:xfrm>
            <a:off x="1305926" y="5523632"/>
            <a:ext cx="524924" cy="274320"/>
          </a:xfrm>
          <a:prstGeom prst="rect">
            <a:avLst/>
          </a:prstGeom>
          <a:solidFill>
            <a:srgbClr val="EFEFEF"/>
          </a:solidFill>
          <a:ln>
            <a:noFill/>
          </a:ln>
        </p:spPr>
        <p:txBody>
          <a:bodyPr spcFirstLastPara="1" wrap="square" lIns="68575" tIns="41125" rIns="9142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Open Sans"/>
                <a:ea typeface="Open Sans"/>
                <a:cs typeface="Open Sans"/>
                <a:sym typeface="Open Sans"/>
              </a:rPr>
              <a:t>.jp</a:t>
            </a:r>
            <a:endParaRPr sz="1400" b="0" i="0" u="none" strike="noStrike" cap="none">
              <a:solidFill>
                <a:srgbClr val="000000"/>
              </a:solidFill>
              <a:latin typeface="Arial"/>
              <a:ea typeface="Arial"/>
              <a:cs typeface="Arial"/>
              <a:sym typeface="Arial"/>
            </a:endParaRPr>
          </a:p>
        </p:txBody>
      </p:sp>
      <p:sp>
        <p:nvSpPr>
          <p:cNvPr id="182" name="Google Shape;182;p56"/>
          <p:cNvSpPr txBox="1"/>
          <p:nvPr/>
        </p:nvSpPr>
        <p:spPr>
          <a:xfrm>
            <a:off x="1305926" y="5864755"/>
            <a:ext cx="524924" cy="274320"/>
          </a:xfrm>
          <a:prstGeom prst="rect">
            <a:avLst/>
          </a:prstGeom>
          <a:solidFill>
            <a:srgbClr val="EFEFEF"/>
          </a:solidFill>
          <a:ln>
            <a:noFill/>
          </a:ln>
        </p:spPr>
        <p:txBody>
          <a:bodyPr spcFirstLastPara="1" wrap="square" lIns="68575" tIns="41125" rIns="9142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Open Sans"/>
                <a:ea typeface="Open Sans"/>
                <a:cs typeface="Open Sans"/>
                <a:sym typeface="Open Sans"/>
              </a:rPr>
              <a:t>.fr</a:t>
            </a:r>
            <a:endParaRPr sz="1400" b="0" i="0" u="none" strike="noStrike" cap="none">
              <a:solidFill>
                <a:srgbClr val="000000"/>
              </a:solidFill>
              <a:latin typeface="Arial"/>
              <a:ea typeface="Arial"/>
              <a:cs typeface="Arial"/>
              <a:sym typeface="Arial"/>
            </a:endParaRPr>
          </a:p>
        </p:txBody>
      </p:sp>
      <p:sp>
        <p:nvSpPr>
          <p:cNvPr id="183" name="Google Shape;183;p56"/>
          <p:cNvSpPr txBox="1"/>
          <p:nvPr/>
        </p:nvSpPr>
        <p:spPr>
          <a:xfrm>
            <a:off x="727620" y="5523632"/>
            <a:ext cx="524924" cy="274320"/>
          </a:xfrm>
          <a:prstGeom prst="rect">
            <a:avLst/>
          </a:prstGeom>
          <a:solidFill>
            <a:srgbClr val="EFEFEF"/>
          </a:solidFill>
          <a:ln>
            <a:noFill/>
          </a:ln>
        </p:spPr>
        <p:txBody>
          <a:bodyPr spcFirstLastPara="1" wrap="square" lIns="68575" tIns="41125" rIns="9142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Open Sans"/>
                <a:ea typeface="Open Sans"/>
                <a:cs typeface="Open Sans"/>
                <a:sym typeface="Open Sans"/>
              </a:rPr>
              <a:t>.uk</a:t>
            </a:r>
            <a:endParaRPr sz="1400" b="0" i="0" u="none" strike="noStrike" cap="none">
              <a:solidFill>
                <a:srgbClr val="000000"/>
              </a:solidFill>
              <a:latin typeface="Arial"/>
              <a:ea typeface="Arial"/>
              <a:cs typeface="Arial"/>
              <a:sym typeface="Arial"/>
            </a:endParaRPr>
          </a:p>
        </p:txBody>
      </p:sp>
      <p:sp>
        <p:nvSpPr>
          <p:cNvPr id="184" name="Google Shape;184;p56"/>
          <p:cNvSpPr txBox="1"/>
          <p:nvPr/>
        </p:nvSpPr>
        <p:spPr>
          <a:xfrm>
            <a:off x="727620" y="5863455"/>
            <a:ext cx="524924" cy="274320"/>
          </a:xfrm>
          <a:prstGeom prst="rect">
            <a:avLst/>
          </a:prstGeom>
          <a:solidFill>
            <a:srgbClr val="EFEFEF"/>
          </a:solidFill>
          <a:ln>
            <a:noFill/>
          </a:ln>
        </p:spPr>
        <p:txBody>
          <a:bodyPr spcFirstLastPara="1" wrap="square" lIns="68575" tIns="41125" rIns="9142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Open Sans"/>
                <a:ea typeface="Open Sans"/>
                <a:cs typeface="Open Sans"/>
                <a:sym typeface="Open Sans"/>
              </a:rPr>
              <a:t>.de</a:t>
            </a:r>
            <a:endParaRPr sz="1400" b="0" i="0" u="none" strike="noStrike" cap="none">
              <a:solidFill>
                <a:srgbClr val="000000"/>
              </a:solidFill>
              <a:latin typeface="Arial"/>
              <a:ea typeface="Arial"/>
              <a:cs typeface="Arial"/>
              <a:sym typeface="Arial"/>
            </a:endParaRPr>
          </a:p>
        </p:txBody>
      </p:sp>
      <p:sp>
        <p:nvSpPr>
          <p:cNvPr id="185" name="Google Shape;185;p56"/>
          <p:cNvSpPr txBox="1"/>
          <p:nvPr/>
        </p:nvSpPr>
        <p:spPr>
          <a:xfrm>
            <a:off x="727620" y="4973358"/>
            <a:ext cx="2512139" cy="551626"/>
          </a:xfrm>
          <a:prstGeom prst="rect">
            <a:avLst/>
          </a:prstGeom>
          <a:noFill/>
          <a:ln>
            <a:noFill/>
          </a:ln>
        </p:spPr>
        <p:txBody>
          <a:bodyPr spcFirstLastPara="1" wrap="square" lIns="0" tIns="45700" rIns="91425" bIns="45700" anchor="t" anchorCtr="0">
            <a:spAutoFit/>
          </a:bodyPr>
          <a:lstStyle/>
          <a:p>
            <a:pPr marL="0" marR="0" lvl="0" indent="0" algn="l" rtl="0">
              <a:lnSpc>
                <a:spcPct val="130000"/>
              </a:lnSpc>
              <a:spcBef>
                <a:spcPts val="0"/>
              </a:spcBef>
              <a:spcAft>
                <a:spcPts val="0"/>
              </a:spcAft>
              <a:buClr>
                <a:srgbClr val="000000"/>
              </a:buClr>
              <a:buSzPts val="1400"/>
              <a:buFont typeface="Arial"/>
              <a:buNone/>
            </a:pPr>
            <a:r>
              <a:rPr lang="en-US" sz="1400" b="0" i="0" u="none" strike="noStrike" cap="none">
                <a:solidFill>
                  <a:schemeClr val="dk1"/>
                </a:solidFill>
                <a:latin typeface="Open Sans"/>
                <a:ea typeface="Open Sans"/>
                <a:cs typeface="Open Sans"/>
                <a:sym typeface="Open Sans"/>
              </a:rPr>
              <a:t>Country Code TLDs (ccTLDs) </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1000"/>
              <a:buFont typeface="Arial"/>
              <a:buNone/>
            </a:pPr>
            <a:r>
              <a:rPr lang="en-US" sz="1000" b="0" i="0" u="none" strike="noStrike" cap="none">
                <a:solidFill>
                  <a:schemeClr val="dk1"/>
                </a:solidFill>
                <a:latin typeface="Open Sans"/>
                <a:ea typeface="Open Sans"/>
                <a:cs typeface="Open Sans"/>
                <a:sym typeface="Open Sans"/>
              </a:rPr>
              <a:t>(two-character ASCII ccTLDs)</a:t>
            </a:r>
            <a:endParaRPr sz="1400" b="0" i="0" u="none" strike="noStrike" cap="none">
              <a:solidFill>
                <a:srgbClr val="000000"/>
              </a:solidFill>
              <a:latin typeface="Arial"/>
              <a:ea typeface="Arial"/>
              <a:cs typeface="Arial"/>
              <a:sym typeface="Arial"/>
            </a:endParaRPr>
          </a:p>
        </p:txBody>
      </p:sp>
      <p:sp>
        <p:nvSpPr>
          <p:cNvPr id="186" name="Google Shape;186;p56"/>
          <p:cNvSpPr txBox="1"/>
          <p:nvPr/>
        </p:nvSpPr>
        <p:spPr>
          <a:xfrm>
            <a:off x="5936571" y="2783979"/>
            <a:ext cx="1892555" cy="215444"/>
          </a:xfrm>
          <a:prstGeom prst="rect">
            <a:avLst/>
          </a:prstGeom>
          <a:solidFill>
            <a:srgbClr val="DFE0DF"/>
          </a:solidFill>
          <a:ln w="9525" cap="flat" cmpd="sng">
            <a:solidFill>
              <a:schemeClr val="accent4"/>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Open Sans"/>
                <a:ea typeface="Open Sans"/>
                <a:cs typeface="Open Sans"/>
                <a:sym typeface="Open Sans"/>
              </a:rPr>
              <a:t>New gTLD Program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1"/>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200"/>
              <a:buFont typeface="Open Sans"/>
              <a:buNone/>
            </a:pPr>
            <a:r>
              <a:rPr lang="en-US" sz="2800"/>
              <a:t>IDN Country Code Top-Level Domains</a:t>
            </a:r>
            <a:endParaRPr sz="2800"/>
          </a:p>
        </p:txBody>
      </p:sp>
      <p:sp>
        <p:nvSpPr>
          <p:cNvPr id="198" name="Google Shape;198;p11"/>
          <p:cNvSpPr txBox="1"/>
          <p:nvPr/>
        </p:nvSpPr>
        <p:spPr>
          <a:xfrm>
            <a:off x="320675" y="1318686"/>
            <a:ext cx="8450746" cy="5015853"/>
          </a:xfrm>
          <a:prstGeom prst="rect">
            <a:avLst/>
          </a:prstGeom>
          <a:noFill/>
          <a:ln>
            <a:noFill/>
          </a:ln>
        </p:spPr>
        <p:txBody>
          <a:bodyPr spcFirstLastPara="1" wrap="square" lIns="91425" tIns="45700" rIns="91425" bIns="45700" anchor="t" anchorCtr="0">
            <a:noAutofit/>
          </a:bodyPr>
          <a:lstStyle/>
          <a:p>
            <a:pPr marL="274320" marR="0" lvl="0" indent="-182880" algn="l" rtl="0">
              <a:lnSpc>
                <a:spcPct val="100000"/>
              </a:lnSpc>
              <a:spcBef>
                <a:spcPts val="0"/>
              </a:spcBef>
              <a:spcAft>
                <a:spcPts val="0"/>
              </a:spcAft>
              <a:buClr>
                <a:schemeClr val="accent3"/>
              </a:buClr>
              <a:buSzPts val="1530"/>
              <a:buFont typeface="Merriweather Sans"/>
              <a:buChar char="*"/>
            </a:pPr>
            <a:r>
              <a:rPr lang="en-US" sz="1800" dirty="0">
                <a:latin typeface="Open Sans Light"/>
                <a:ea typeface="Open Sans Light"/>
                <a:cs typeface="Open Sans Light"/>
                <a:sym typeface="Open Sans"/>
              </a:rPr>
              <a:t>There are a total of 61 IDN ccTLDs delegated for 42 countries and territories.</a:t>
            </a:r>
            <a:endParaRPr sz="1800" dirty="0">
              <a:latin typeface="Open Sans Light"/>
              <a:ea typeface="Open Sans Light"/>
              <a:cs typeface="Open Sans Light"/>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3600" b="0" i="0" u="none" strike="noStrike" cap="none" dirty="0" err="1">
                <a:solidFill>
                  <a:schemeClr val="accent1"/>
                </a:solidFill>
                <a:latin typeface="Arial"/>
                <a:ea typeface="Arial"/>
                <a:cs typeface="Arial"/>
                <a:sym typeface="Arial"/>
              </a:rPr>
              <a:t>Հայ</a:t>
            </a:r>
            <a:r>
              <a:rPr lang="en-US" sz="3600" b="0" i="0" u="none" strike="noStrike" cap="none" dirty="0">
                <a:solidFill>
                  <a:schemeClr val="accent1"/>
                </a:solidFill>
                <a:latin typeface="Arial"/>
                <a:ea typeface="Arial"/>
                <a:cs typeface="Arial"/>
                <a:sym typeface="Arial"/>
              </a:rPr>
              <a:t>   </a:t>
            </a:r>
            <a:r>
              <a:rPr lang="en-US" sz="3600" b="0" i="0" u="none" strike="noStrike" cap="none" dirty="0" err="1">
                <a:solidFill>
                  <a:schemeClr val="accent1"/>
                </a:solidFill>
                <a:latin typeface="Arial"/>
                <a:ea typeface="Arial"/>
                <a:cs typeface="Arial"/>
                <a:sym typeface="Arial"/>
              </a:rPr>
              <a:t>البحرين</a:t>
            </a:r>
            <a:r>
              <a:rPr lang="en-US" sz="3600" b="0" i="0" u="none" strike="noStrike" cap="none" dirty="0">
                <a:solidFill>
                  <a:schemeClr val="accent1"/>
                </a:solidFill>
                <a:latin typeface="Arial"/>
                <a:ea typeface="Arial"/>
                <a:cs typeface="Arial"/>
                <a:sym typeface="Arial"/>
              </a:rPr>
              <a:t>  </a:t>
            </a:r>
            <a:r>
              <a:rPr lang="en-US" sz="3600" b="0" i="0" u="none" strike="noStrike" cap="none" dirty="0" err="1">
                <a:solidFill>
                  <a:schemeClr val="accent1"/>
                </a:solidFill>
                <a:latin typeface="Arial"/>
                <a:ea typeface="Arial"/>
                <a:cs typeface="Arial"/>
                <a:sym typeface="Arial"/>
              </a:rPr>
              <a:t>বাংলা</a:t>
            </a:r>
            <a:r>
              <a:rPr lang="en-US" sz="3600" b="0" i="0" u="none" strike="noStrike" cap="none" dirty="0">
                <a:solidFill>
                  <a:schemeClr val="accent1"/>
                </a:solidFill>
                <a:latin typeface="Arial"/>
                <a:ea typeface="Arial"/>
                <a:cs typeface="Arial"/>
                <a:sym typeface="Arial"/>
              </a:rPr>
              <a:t>  </a:t>
            </a:r>
            <a:r>
              <a:rPr lang="en-US" sz="3600" b="0" i="0" u="none" strike="noStrike" cap="none" dirty="0" err="1">
                <a:solidFill>
                  <a:schemeClr val="accent1"/>
                </a:solidFill>
                <a:latin typeface="Arial"/>
                <a:ea typeface="Arial"/>
                <a:cs typeface="Arial"/>
                <a:sym typeface="Arial"/>
              </a:rPr>
              <a:t>бел</a:t>
            </a:r>
            <a:r>
              <a:rPr lang="en-US" sz="3600" b="0" i="0" u="none" strike="noStrike" cap="none" dirty="0">
                <a:solidFill>
                  <a:schemeClr val="accent1"/>
                </a:solidFill>
                <a:latin typeface="Arial"/>
                <a:ea typeface="Arial"/>
                <a:cs typeface="Arial"/>
                <a:sym typeface="Arial"/>
              </a:rPr>
              <a:t>  </a:t>
            </a:r>
            <a:r>
              <a:rPr lang="en-US" sz="3600" b="0" i="0" u="none" strike="noStrike" cap="none" dirty="0" err="1">
                <a:solidFill>
                  <a:schemeClr val="accent1"/>
                </a:solidFill>
                <a:latin typeface="Arial"/>
                <a:ea typeface="Arial"/>
                <a:cs typeface="Arial"/>
                <a:sym typeface="Arial"/>
              </a:rPr>
              <a:t>бг</a:t>
            </a:r>
            <a:r>
              <a:rPr lang="en-US" sz="3600" b="0" i="0" u="none" strike="noStrike" cap="none" dirty="0">
                <a:solidFill>
                  <a:schemeClr val="accent1"/>
                </a:solidFill>
                <a:latin typeface="Arial"/>
                <a:ea typeface="Arial"/>
                <a:cs typeface="Arial"/>
                <a:sym typeface="Arial"/>
              </a:rPr>
              <a:t>  </a:t>
            </a:r>
            <a:r>
              <a:rPr lang="en-US" sz="3600" b="0" i="0" u="none" strike="noStrike" cap="none" dirty="0" err="1">
                <a:solidFill>
                  <a:schemeClr val="accent1"/>
                </a:solidFill>
                <a:latin typeface="Arial"/>
                <a:ea typeface="Arial"/>
                <a:cs typeface="Arial"/>
                <a:sym typeface="Arial"/>
              </a:rPr>
              <a:t>中国</a:t>
            </a:r>
            <a:r>
              <a:rPr lang="en-US" sz="3600" b="0" i="0" u="none" strike="noStrike" cap="none" dirty="0">
                <a:solidFill>
                  <a:schemeClr val="accent1"/>
                </a:solidFill>
                <a:latin typeface="Arial"/>
                <a:ea typeface="Arial"/>
                <a:cs typeface="Arial"/>
                <a:sym typeface="Arial"/>
              </a:rPr>
              <a:t>  </a:t>
            </a:r>
            <a:r>
              <a:rPr lang="en-US" sz="3600" b="0" i="0" u="none" strike="noStrike" cap="none" dirty="0" err="1">
                <a:solidFill>
                  <a:schemeClr val="accent1"/>
                </a:solidFill>
                <a:latin typeface="Arial"/>
                <a:ea typeface="Arial"/>
                <a:cs typeface="Arial"/>
                <a:sym typeface="Arial"/>
              </a:rPr>
              <a:t>中國</a:t>
            </a:r>
            <a:r>
              <a:rPr lang="en-US" sz="3600" b="0" i="0" u="none" strike="noStrike" cap="none" dirty="0">
                <a:solidFill>
                  <a:schemeClr val="accent1"/>
                </a:solidFill>
                <a:latin typeface="Arial"/>
                <a:ea typeface="Arial"/>
                <a:cs typeface="Arial"/>
                <a:sym typeface="Arial"/>
              </a:rPr>
              <a:t>  </a:t>
            </a:r>
            <a:r>
              <a:rPr lang="en-US" sz="3600" b="0" i="0" u="none" strike="noStrike" cap="none" dirty="0" err="1">
                <a:solidFill>
                  <a:schemeClr val="accent1"/>
                </a:solidFill>
                <a:latin typeface="Arial"/>
                <a:ea typeface="Arial"/>
                <a:cs typeface="Arial"/>
                <a:sym typeface="Arial"/>
              </a:rPr>
              <a:t>مصر</a:t>
            </a:r>
            <a:r>
              <a:rPr lang="en-US" sz="3600" b="0" i="0" u="none" strike="noStrike" cap="none" dirty="0">
                <a:solidFill>
                  <a:schemeClr val="accent1"/>
                </a:solidFill>
                <a:latin typeface="Arial"/>
                <a:ea typeface="Arial"/>
                <a:cs typeface="Arial"/>
                <a:sym typeface="Arial"/>
              </a:rPr>
              <a:t>  </a:t>
            </a:r>
            <a:r>
              <a:rPr lang="en-US" sz="3600" b="0" i="0" u="none" strike="noStrike" cap="none" dirty="0" err="1">
                <a:solidFill>
                  <a:schemeClr val="accent1"/>
                </a:solidFill>
                <a:latin typeface="Arial"/>
                <a:ea typeface="Arial"/>
                <a:cs typeface="Arial"/>
                <a:sym typeface="Arial"/>
              </a:rPr>
              <a:t>გე</a:t>
            </a:r>
            <a:r>
              <a:rPr lang="en-US" sz="3600" b="0" i="0" u="none" strike="noStrike" cap="none" dirty="0">
                <a:solidFill>
                  <a:schemeClr val="accent1"/>
                </a:solidFill>
                <a:latin typeface="Arial"/>
                <a:ea typeface="Arial"/>
                <a:cs typeface="Arial"/>
                <a:sym typeface="Arial"/>
              </a:rPr>
              <a:t>  </a:t>
            </a:r>
            <a:r>
              <a:rPr lang="en-US" sz="3600" b="0" i="0" u="none" strike="noStrike" cap="none" dirty="0" err="1">
                <a:solidFill>
                  <a:schemeClr val="accent1"/>
                </a:solidFill>
                <a:latin typeface="Arial"/>
                <a:ea typeface="Arial"/>
                <a:cs typeface="Arial"/>
                <a:sym typeface="Arial"/>
              </a:rPr>
              <a:t>ελ</a:t>
            </a:r>
            <a:r>
              <a:rPr lang="en-US" sz="3600" b="0" i="0" u="none" strike="noStrike" cap="none" dirty="0">
                <a:solidFill>
                  <a:schemeClr val="accent1"/>
                </a:solidFill>
                <a:latin typeface="Arial"/>
                <a:ea typeface="Arial"/>
                <a:cs typeface="Arial"/>
                <a:sym typeface="Arial"/>
              </a:rPr>
              <a:t>  </a:t>
            </a:r>
            <a:r>
              <a:rPr lang="en-US" sz="3600" b="0" i="0" u="none" strike="noStrike" cap="none" dirty="0" err="1">
                <a:solidFill>
                  <a:schemeClr val="accent1"/>
                </a:solidFill>
                <a:latin typeface="Arial"/>
                <a:ea typeface="Arial"/>
                <a:cs typeface="Arial"/>
                <a:sym typeface="Arial"/>
              </a:rPr>
              <a:t>ישראל</a:t>
            </a:r>
            <a:r>
              <a:rPr lang="en-US" sz="3600" b="0" i="0" u="none" strike="noStrike" cap="none" dirty="0">
                <a:solidFill>
                  <a:schemeClr val="accent1"/>
                </a:solidFill>
                <a:latin typeface="Arial"/>
                <a:ea typeface="Arial"/>
                <a:cs typeface="Arial"/>
                <a:sym typeface="Arial"/>
              </a:rPr>
              <a:t>  </a:t>
            </a:r>
            <a:r>
              <a:rPr lang="en-US" sz="3600" b="0" i="0" u="none" strike="noStrike" cap="none" dirty="0" err="1">
                <a:solidFill>
                  <a:schemeClr val="accent1"/>
                </a:solidFill>
                <a:latin typeface="Arial"/>
                <a:ea typeface="Arial"/>
                <a:cs typeface="Arial"/>
                <a:sym typeface="Arial"/>
              </a:rPr>
              <a:t>भारत</a:t>
            </a:r>
            <a:r>
              <a:rPr lang="en-US" sz="3600" b="0" i="0" u="none" strike="noStrike" cap="none" dirty="0">
                <a:solidFill>
                  <a:schemeClr val="accent1"/>
                </a:solidFill>
                <a:latin typeface="Arial"/>
                <a:ea typeface="Arial"/>
                <a:cs typeface="Arial"/>
                <a:sym typeface="Arial"/>
              </a:rPr>
              <a:t>  </a:t>
            </a:r>
            <a:r>
              <a:rPr lang="en-US" sz="3600" b="0" i="0" u="none" strike="noStrike" cap="none" dirty="0" err="1">
                <a:solidFill>
                  <a:schemeClr val="accent1"/>
                </a:solidFill>
                <a:latin typeface="Arial"/>
                <a:ea typeface="Arial"/>
                <a:cs typeface="Arial"/>
                <a:sym typeface="Arial"/>
              </a:rPr>
              <a:t>ભારત</a:t>
            </a:r>
            <a:r>
              <a:rPr lang="en-US" sz="3600" b="0" i="0" u="none" strike="noStrike" cap="none" dirty="0">
                <a:solidFill>
                  <a:schemeClr val="accent1"/>
                </a:solidFill>
                <a:latin typeface="Arial"/>
                <a:ea typeface="Arial"/>
                <a:cs typeface="Arial"/>
                <a:sym typeface="Arial"/>
              </a:rPr>
              <a:t>  </a:t>
            </a:r>
            <a:r>
              <a:rPr lang="en-US" sz="3600" b="0" i="0" u="none" strike="noStrike" cap="none" dirty="0" err="1">
                <a:solidFill>
                  <a:schemeClr val="accent1"/>
                </a:solidFill>
                <a:latin typeface="Arial"/>
                <a:ea typeface="Arial"/>
                <a:cs typeface="Arial"/>
                <a:sym typeface="Arial"/>
              </a:rPr>
              <a:t>இந்தியா</a:t>
            </a:r>
            <a:r>
              <a:rPr lang="en-US" sz="3600" b="0" i="0" u="none" strike="noStrike" cap="none" dirty="0">
                <a:solidFill>
                  <a:schemeClr val="accent1"/>
                </a:solidFill>
                <a:latin typeface="Arial"/>
                <a:ea typeface="Arial"/>
                <a:cs typeface="Arial"/>
                <a:sym typeface="Arial"/>
              </a:rPr>
              <a:t> </a:t>
            </a:r>
            <a:r>
              <a:rPr lang="en-US" sz="3600" b="0" i="0" u="none" strike="noStrike" cap="none" dirty="0" err="1">
                <a:solidFill>
                  <a:schemeClr val="accent1"/>
                </a:solidFill>
                <a:latin typeface="Arial"/>
                <a:ea typeface="Arial"/>
                <a:cs typeface="Arial"/>
                <a:sym typeface="Arial"/>
              </a:rPr>
              <a:t>ഭാരതം</a:t>
            </a:r>
            <a:r>
              <a:rPr lang="en-US" sz="3600" b="0" i="0" u="none" strike="noStrike" cap="none" dirty="0">
                <a:solidFill>
                  <a:schemeClr val="accent1"/>
                </a:solidFill>
                <a:latin typeface="Arial"/>
                <a:ea typeface="Arial"/>
                <a:cs typeface="Arial"/>
                <a:sym typeface="Arial"/>
              </a:rPr>
              <a:t>  </a:t>
            </a:r>
            <a:r>
              <a:rPr lang="en-US" sz="3600" b="0" i="0" u="none" strike="noStrike" cap="none" dirty="0" err="1">
                <a:solidFill>
                  <a:schemeClr val="accent1"/>
                </a:solidFill>
                <a:latin typeface="Arial"/>
                <a:ea typeface="Arial"/>
                <a:cs typeface="Arial"/>
                <a:sym typeface="Arial"/>
              </a:rPr>
              <a:t>한국</a:t>
            </a:r>
            <a:r>
              <a:rPr lang="en-US" sz="3600" b="0" i="0" u="none" strike="noStrike" cap="none" dirty="0">
                <a:solidFill>
                  <a:schemeClr val="accent1"/>
                </a:solidFill>
                <a:latin typeface="Arial"/>
                <a:ea typeface="Arial"/>
                <a:cs typeface="Arial"/>
                <a:sym typeface="Arial"/>
              </a:rPr>
              <a:t>  </a:t>
            </a:r>
            <a:r>
              <a:rPr lang="en-US" sz="3600" b="0" i="0" u="none" strike="noStrike" cap="none" dirty="0" err="1">
                <a:solidFill>
                  <a:schemeClr val="accent1"/>
                </a:solidFill>
                <a:latin typeface="Arial"/>
                <a:ea typeface="Arial"/>
                <a:cs typeface="Arial"/>
                <a:sym typeface="Arial"/>
              </a:rPr>
              <a:t>ລາວ</a:t>
            </a:r>
            <a:r>
              <a:rPr lang="en-US" sz="3600" b="0" i="0" u="none" strike="noStrike" cap="none" dirty="0">
                <a:solidFill>
                  <a:schemeClr val="accent1"/>
                </a:solidFill>
                <a:latin typeface="Arial"/>
                <a:ea typeface="Arial"/>
                <a:cs typeface="Arial"/>
                <a:sym typeface="Arial"/>
              </a:rPr>
              <a:t>  </a:t>
            </a:r>
            <a:r>
              <a:rPr lang="en-US" sz="3600" b="0" i="0" u="none" strike="noStrike" cap="none" dirty="0" err="1">
                <a:solidFill>
                  <a:schemeClr val="accent1"/>
                </a:solidFill>
                <a:latin typeface="Arial"/>
                <a:ea typeface="Arial"/>
                <a:cs typeface="Arial"/>
                <a:sym typeface="Arial"/>
              </a:rPr>
              <a:t>мкд</a:t>
            </a:r>
            <a:endParaRPr sz="3600" b="0" i="0" u="none" strike="noStrike" cap="none" dirty="0">
              <a:solidFill>
                <a:schemeClr val="accent1"/>
              </a:solidFill>
              <a:latin typeface="Arial"/>
              <a:ea typeface="Arial"/>
              <a:cs typeface="Arial"/>
              <a:sym typeface="Arial"/>
            </a:endParaRPr>
          </a:p>
          <a:p>
            <a:pPr marL="274320" marR="0" lvl="1" indent="-85725" algn="l" rtl="0">
              <a:lnSpc>
                <a:spcPct val="100000"/>
              </a:lnSpc>
              <a:spcBef>
                <a:spcPts val="0"/>
              </a:spcBef>
              <a:spcAft>
                <a:spcPts val="0"/>
              </a:spcAft>
              <a:buClr>
                <a:schemeClr val="accent3"/>
              </a:buClr>
              <a:buSzPts val="1530"/>
              <a:buFont typeface="Merriweather Sans"/>
              <a:buNone/>
            </a:pPr>
            <a:endParaRPr sz="1800" b="0" i="0" u="none" strike="noStrike" cap="none" dirty="0">
              <a:solidFill>
                <a:srgbClr val="000000"/>
              </a:solidFill>
              <a:latin typeface="Open Sans"/>
              <a:ea typeface="Open Sans"/>
              <a:cs typeface="Open Sans"/>
              <a:sym typeface="Open Sans"/>
            </a:endParaRPr>
          </a:p>
          <a:p>
            <a:pPr marL="274320" marR="0" lvl="0" indent="-182880" algn="l" rtl="0">
              <a:lnSpc>
                <a:spcPct val="100000"/>
              </a:lnSpc>
              <a:spcBef>
                <a:spcPts val="0"/>
              </a:spcBef>
              <a:spcAft>
                <a:spcPts val="0"/>
              </a:spcAft>
              <a:buClr>
                <a:schemeClr val="accent3"/>
              </a:buClr>
              <a:buSzPts val="1530"/>
              <a:buFont typeface="Merriweather Sans"/>
              <a:buChar char="*"/>
            </a:pPr>
            <a:r>
              <a:rPr lang="en-US" sz="1800" dirty="0">
                <a:latin typeface="Open Sans Light"/>
                <a:ea typeface="Open Sans Light"/>
                <a:cs typeface="Open Sans Light"/>
                <a:sym typeface="Open Sans"/>
              </a:rPr>
              <a:t>See complete list at </a:t>
            </a:r>
            <a:r>
              <a:rPr lang="en-US" sz="1800" dirty="0">
                <a:latin typeface="Open Sans Light"/>
                <a:ea typeface="Open Sans Light"/>
                <a:cs typeface="Open Sans Light"/>
                <a:sym typeface="Open Sans"/>
                <a:hlinkClick r:id="rId3"/>
              </a:rPr>
              <a:t>https://www.icann.org/resources/pages/fast-track-2012-02-25-en</a:t>
            </a:r>
            <a:r>
              <a:rPr lang="en-US" sz="1800" dirty="0">
                <a:latin typeface="Open Sans Light"/>
                <a:ea typeface="Open Sans Light"/>
                <a:cs typeface="Open Sans Light"/>
                <a:sym typeface="Open Sans"/>
              </a:rPr>
              <a:t>. </a:t>
            </a:r>
            <a:endParaRPr sz="1800" dirty="0">
              <a:latin typeface="Open Sans Light"/>
              <a:ea typeface="Open Sans Light"/>
              <a:cs typeface="Open Sans Light"/>
              <a:sym typeface="Open Sans Light"/>
            </a:endParaRPr>
          </a:p>
          <a:p>
            <a:pPr marL="91440" marR="0" lvl="0" indent="0" algn="l" rtl="0">
              <a:lnSpc>
                <a:spcPct val="100000"/>
              </a:lnSpc>
              <a:spcBef>
                <a:spcPts val="0"/>
              </a:spcBef>
              <a:spcAft>
                <a:spcPts val="0"/>
              </a:spcAft>
              <a:buNone/>
            </a:pPr>
            <a:endParaRPr sz="1800" dirty="0">
              <a:latin typeface="Open Sans Light"/>
              <a:ea typeface="Open Sans Light"/>
              <a:cs typeface="Open Sans Light"/>
              <a:sym typeface="Open Sans"/>
            </a:endParaRPr>
          </a:p>
          <a:p>
            <a:pPr marL="0" marR="0" lvl="0" indent="0" algn="l" rtl="0">
              <a:lnSpc>
                <a:spcPct val="100000"/>
              </a:lnSpc>
              <a:spcBef>
                <a:spcPts val="0"/>
              </a:spcBef>
              <a:spcAft>
                <a:spcPts val="0"/>
              </a:spcAft>
              <a:buNone/>
            </a:pPr>
            <a:br>
              <a:rPr lang="en-US" sz="1800" b="0" i="0" u="none" strike="noStrike" cap="none" dirty="0">
                <a:solidFill>
                  <a:srgbClr val="000000"/>
                </a:solidFill>
                <a:latin typeface="Arial"/>
                <a:ea typeface="Arial"/>
                <a:cs typeface="Arial"/>
                <a:sym typeface="Arial"/>
              </a:rPr>
            </a:br>
            <a:endParaRPr sz="1800" b="0" i="0" u="none" strike="noStrike" cap="none" dirty="0">
              <a:solidFill>
                <a:srgbClr val="000000"/>
              </a:solidFill>
              <a:latin typeface="Arial"/>
              <a:ea typeface="Arial"/>
              <a:cs typeface="Arial"/>
              <a:sym typeface="Arial"/>
            </a:endParaRPr>
          </a:p>
          <a:p>
            <a:pPr marL="1097280" marR="0" lvl="3" indent="-107315" algn="l" rtl="0">
              <a:lnSpc>
                <a:spcPct val="100000"/>
              </a:lnSpc>
              <a:spcBef>
                <a:spcPts val="280"/>
              </a:spcBef>
              <a:spcAft>
                <a:spcPts val="0"/>
              </a:spcAft>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200"/>
              <a:buFont typeface="Open Sans"/>
              <a:buNone/>
            </a:pPr>
            <a:r>
              <a:rPr lang="en-US" sz="2800"/>
              <a:t>IDN Generic TLDs (gTLDs)</a:t>
            </a:r>
            <a:endParaRPr sz="2800"/>
          </a:p>
        </p:txBody>
      </p:sp>
      <p:pic>
        <p:nvPicPr>
          <p:cNvPr id="198" name="Google Shape;198;p12"/>
          <p:cNvPicPr preferRelativeResize="0"/>
          <p:nvPr/>
        </p:nvPicPr>
        <p:blipFill rotWithShape="1">
          <a:blip r:embed="rId3">
            <a:alphaModFix/>
          </a:blip>
          <a:srcRect/>
          <a:stretch/>
        </p:blipFill>
        <p:spPr>
          <a:xfrm>
            <a:off x="1178351" y="1482854"/>
            <a:ext cx="6787297" cy="3670520"/>
          </a:xfrm>
          <a:prstGeom prst="rect">
            <a:avLst/>
          </a:prstGeom>
          <a:noFill/>
          <a:ln>
            <a:noFill/>
          </a:ln>
        </p:spPr>
      </p:pic>
      <p:sp>
        <p:nvSpPr>
          <p:cNvPr id="199" name="Google Shape;199;p12"/>
          <p:cNvSpPr txBox="1"/>
          <p:nvPr/>
        </p:nvSpPr>
        <p:spPr>
          <a:xfrm>
            <a:off x="1503485" y="5440757"/>
            <a:ext cx="6137031" cy="47734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500"/>
              <a:buFont typeface="Arial"/>
              <a:buNone/>
            </a:pPr>
            <a:r>
              <a:rPr lang="en-US" sz="1800" b="0" i="0" u="none" strike="noStrike" cap="none">
                <a:solidFill>
                  <a:schemeClr val="dk1"/>
                </a:solidFill>
                <a:latin typeface="Open Sans"/>
                <a:ea typeface="Open Sans"/>
                <a:cs typeface="Open Sans"/>
                <a:sym typeface="Open Sans"/>
              </a:rPr>
              <a:t>90 IDN gTLDs are delegated.</a:t>
            </a:r>
            <a:endParaRPr sz="1800" b="0" i="0" u="none" strike="noStrike" cap="none">
              <a:solidFill>
                <a:srgbClr val="0C1F24"/>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Office Theme">
  <a:themeElements>
    <a:clrScheme name="UASG">
      <a:dk1>
        <a:srgbClr val="000000"/>
      </a:dk1>
      <a:lt1>
        <a:srgbClr val="FAFAFA"/>
      </a:lt1>
      <a:dk2>
        <a:srgbClr val="000000"/>
      </a:dk2>
      <a:lt2>
        <a:srgbClr val="FAFAFA"/>
      </a:lt2>
      <a:accent1>
        <a:srgbClr val="FF9E1B"/>
      </a:accent1>
      <a:accent2>
        <a:srgbClr val="707372"/>
      </a:accent2>
      <a:accent3>
        <a:srgbClr val="D57800"/>
      </a:accent3>
      <a:accent4>
        <a:srgbClr val="B2B4B2"/>
      </a:accent4>
      <a:accent5>
        <a:srgbClr val="FFC56E"/>
      </a:accent5>
      <a:accent6>
        <a:srgbClr val="FFFFFF"/>
      </a:accent6>
      <a:hlink>
        <a:srgbClr val="FF9E1B"/>
      </a:hlink>
      <a:folHlink>
        <a:srgbClr val="7073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5851</Words>
  <Application>Microsoft Macintosh PowerPoint</Application>
  <PresentationFormat>On-screen Show (4:3)</PresentationFormat>
  <Paragraphs>656</Paragraphs>
  <Slides>58</Slides>
  <Notes>58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Open Sans</vt:lpstr>
      <vt:lpstr>Times New Roman</vt:lpstr>
      <vt:lpstr>Open Sans Light</vt:lpstr>
      <vt:lpstr>NTR</vt:lpstr>
      <vt:lpstr>Noto Sans Symbols</vt:lpstr>
      <vt:lpstr>Calibri</vt:lpstr>
      <vt:lpstr>Arial</vt:lpstr>
      <vt:lpstr>Lato</vt:lpstr>
      <vt:lpstr>Helvetica Neue</vt:lpstr>
      <vt:lpstr>Merriweather Sans</vt:lpstr>
      <vt:lpstr>Office Theme</vt:lpstr>
      <vt:lpstr>Universal Acceptance (UA) of Domain Names and Email Addresses</vt:lpstr>
      <vt:lpstr>Digital Inclusion, A Long Standing Commitment</vt:lpstr>
      <vt:lpstr>We Live in a Multilingual World!</vt:lpstr>
      <vt:lpstr>Multilingualism, A Key To Digital Inclusion</vt:lpstr>
      <vt:lpstr>The Domain Name System and ICANN</vt:lpstr>
      <vt:lpstr>Evolution of Top-Level Domains (TLDs) and the DNS</vt:lpstr>
      <vt:lpstr>Expansion of the DNS and the Next Round</vt:lpstr>
      <vt:lpstr>IDN Country Code Top-Level Domains</vt:lpstr>
      <vt:lpstr>IDN Generic TLDs (gTLDs)</vt:lpstr>
      <vt:lpstr>Evolution of Email Addresses</vt:lpstr>
      <vt:lpstr>Examples of IDNs</vt:lpstr>
      <vt:lpstr>Examples of Internationalized Email</vt:lpstr>
      <vt:lpstr>The Challenge</vt:lpstr>
      <vt:lpstr>Examples of Categories Affected by UA</vt:lpstr>
      <vt:lpstr>The Challenge: Internationalized Email Address Acceptance by Websites</vt:lpstr>
      <vt:lpstr>The Challenge: Internationalized Email Address Support Across Email Servers</vt:lpstr>
      <vt:lpstr>Does Your Email Server Support EAI?</vt:lpstr>
      <vt:lpstr>Digital Inclusion, an Opportunity</vt:lpstr>
      <vt:lpstr>What is Universal Acceptance (UA)?</vt:lpstr>
      <vt:lpstr>UA Goal and Impact</vt:lpstr>
      <vt:lpstr>Why Does UA Matter?</vt:lpstr>
      <vt:lpstr>Supporting a Multilingual and Inclusive Internet</vt:lpstr>
      <vt:lpstr>Making Applications UA-Ready</vt:lpstr>
      <vt:lpstr>Working Towards UA-Readiness</vt:lpstr>
      <vt:lpstr>Who Can Help Achieve UA?</vt:lpstr>
      <vt:lpstr>What Is Your Role: Business</vt:lpstr>
      <vt:lpstr>What Is Your Role: Government</vt:lpstr>
      <vt:lpstr>What Is Your Role: Civil Society</vt:lpstr>
      <vt:lpstr>What Is Your Role: Academia</vt:lpstr>
      <vt:lpstr>What Is Your Role: Technical Community</vt:lpstr>
      <vt:lpstr>What Is Your Role: Domain Registries and Registrars</vt:lpstr>
      <vt:lpstr>What is Your Role: Domain Holder/Registrant</vt:lpstr>
      <vt:lpstr>Additional Efforts by UNESCO and ICANN for Promoting Digital Inclusion</vt:lpstr>
      <vt:lpstr>UNESCO's Commitment to Promoting Multilingualism</vt:lpstr>
      <vt:lpstr>Multilingualism and Universal Access to Cyberspace (2003)</vt:lpstr>
      <vt:lpstr>The International Decade of Indigenous Languages</vt:lpstr>
      <vt:lpstr>The UNESCO World Atlas of Languages</vt:lpstr>
      <vt:lpstr>ICANN’s New gTLD Program: Next Round and Applicant Support Program </vt:lpstr>
      <vt:lpstr>A More Inclusive Internet: The New gTLD Applicant Support Program </vt:lpstr>
      <vt:lpstr>Overview of the  New gTLD Program:  Next Round</vt:lpstr>
      <vt:lpstr>The New gTLD Program</vt:lpstr>
      <vt:lpstr>Harnessing the Power of the Internet with a gTLD</vt:lpstr>
      <vt:lpstr>New Domain Names, New Uses</vt:lpstr>
      <vt:lpstr>gTLD Opportunities</vt:lpstr>
      <vt:lpstr>Benefits of Operating a gTLD</vt:lpstr>
      <vt:lpstr>Becoming a Registry Operator</vt:lpstr>
      <vt:lpstr>Becoming a Registry Operator</vt:lpstr>
      <vt:lpstr>Financial and Technical Considerations</vt:lpstr>
      <vt:lpstr>Assistance for New gTLD Applicants</vt:lpstr>
      <vt:lpstr>Criteria for Applicant Support </vt:lpstr>
      <vt:lpstr>Applicant Support Program</vt:lpstr>
      <vt:lpstr>Applicant Support Portfolio</vt:lpstr>
      <vt:lpstr>What Happens Next?</vt:lpstr>
      <vt:lpstr>Key Dates</vt:lpstr>
      <vt:lpstr>Stay Informed.</vt:lpstr>
      <vt:lpstr>Helpful Resources for Support Applicants</vt:lpstr>
      <vt:lpstr>Engage with ICANN – Fellowship and NextGen Programs  </vt:lpstr>
      <vt:lpstr>Get Involved with UA!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Acceptance (UA) of Domain Names and Email Addresses</dc:title>
  <dc:creator>Nicole Davenport</dc:creator>
  <cp:lastModifiedBy>Sarmad Hussain</cp:lastModifiedBy>
  <cp:revision>2</cp:revision>
  <dcterms:created xsi:type="dcterms:W3CDTF">2016-03-09T19:41:20Z</dcterms:created>
  <dcterms:modified xsi:type="dcterms:W3CDTF">2025-03-06T10:05:00Z</dcterms:modified>
</cp:coreProperties>
</file>