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12192000"/>
  <p:notesSz cx="6858000" cy="9144000"/>
  <p:embeddedFontLst>
    <p:embeddedFont>
      <p:font typeface="Open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7" roundtripDataSignature="AMtx7mhUgRfVrykFHm+CeMXOch6SnnK5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eda Akbulut"/>
  <p:cmAuthor clrIdx="1" id="1" initials="" lastIdx="1" name="Sarmad Hussai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OpenSans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OpenSans-italic.fntdata"/><Relationship Id="rId10" Type="http://schemas.openxmlformats.org/officeDocument/2006/relationships/slide" Target="slides/slide4.xml"/><Relationship Id="rId54" Type="http://schemas.openxmlformats.org/officeDocument/2006/relationships/font" Target="fonts/OpenSans-bold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2-24T12:33:22.613">
    <p:pos x="529" y="639"/>
    <p:text>There was a feedback about these lines from EAI WG. you may wish to address that.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MnwsNE"/>
      </p:ext>
    </p:extLst>
  </p:cm>
  <p:cm authorId="1" idx="1" dt="2025-02-24T12:33:22.613">
    <p:pos x="529" y="639"/>
    <p:text>@arnt.gulbrandsen@icann.org  kindly check.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dODWYQ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4" name="Google Shape;109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9" name="Google Shape;11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3" name="Google Shape;115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6" name="Google Shape;116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4" name="Google Shape;117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" name="Google Shape;9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5" name="Google Shape;119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7" name="Google Shape;121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5" name="Google Shape;122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3" name="Google Shape;123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d9a316ff5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7" name="Google Shape;917;g2d9a316ff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Switching to a point per MX server - Multiple MX servers may resolve to the same IP addresses.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Full</a:t>
            </a:r>
            <a:r>
              <a:rPr lang="en-US"/>
              <a:t>: All resolved IPs passed the tests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Partial</a:t>
            </a:r>
            <a:r>
              <a:rPr lang="en-US"/>
              <a:t>: Some IP passed the tests, and some failed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None: </a:t>
            </a:r>
            <a:r>
              <a:rPr lang="en-US"/>
              <a:t>All of the MX server IPs failed the tests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No IPs: </a:t>
            </a:r>
            <a:r>
              <a:rPr lang="en-US"/>
              <a:t>No IPs could be resolved for the MX server (e.g. NXdomain)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Not tested: </a:t>
            </a:r>
            <a:r>
              <a:rPr lang="en-US"/>
              <a:t>IPs could not be tested (e.g. timeout, refused connections, special use IPs, etc.)</a:t>
            </a:r>
            <a:endParaRPr/>
          </a:p>
        </p:txBody>
      </p:sp>
      <p:sp>
        <p:nvSpPr>
          <p:cNvPr id="918" name="Google Shape;918;g2d9a316ff5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6" name="Google Shape;9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Google Shape;9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1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19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18.png"/><Relationship Id="rId5" Type="http://schemas.openxmlformats.org/officeDocument/2006/relationships/image" Target="../media/image22.png"/><Relationship Id="rId19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1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38" y="4878388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/>
          <p:nvPr/>
        </p:nvSpPr>
        <p:spPr>
          <a:xfrm>
            <a:off x="1825625" y="6102350"/>
            <a:ext cx="44450" cy="44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48"/>
          <p:cNvCxnSpPr/>
          <p:nvPr/>
        </p:nvCxnSpPr>
        <p:spPr>
          <a:xfrm rot="10800000">
            <a:off x="0" y="6124575"/>
            <a:ext cx="17938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8"/>
          <p:cNvCxnSpPr/>
          <p:nvPr/>
        </p:nvCxnSpPr>
        <p:spPr>
          <a:xfrm rot="10800000">
            <a:off x="1892300" y="6124575"/>
            <a:ext cx="97218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8"/>
          <p:cNvSpPr/>
          <p:nvPr/>
        </p:nvSpPr>
        <p:spPr>
          <a:xfrm flipH="1">
            <a:off x="11642725" y="6102350"/>
            <a:ext cx="44450" cy="44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8"/>
          <p:cNvSpPr/>
          <p:nvPr/>
        </p:nvSpPr>
        <p:spPr>
          <a:xfrm flipH="1">
            <a:off x="11642725" y="3470275"/>
            <a:ext cx="44450" cy="460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48"/>
          <p:cNvCxnSpPr/>
          <p:nvPr/>
        </p:nvCxnSpPr>
        <p:spPr>
          <a:xfrm rot="10800000">
            <a:off x="1849438" y="3552825"/>
            <a:ext cx="0" cy="253047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8"/>
          <p:cNvSpPr/>
          <p:nvPr/>
        </p:nvSpPr>
        <p:spPr>
          <a:xfrm rot="-5400000">
            <a:off x="1847850" y="3495676"/>
            <a:ext cx="122237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48"/>
          <p:cNvCxnSpPr/>
          <p:nvPr/>
        </p:nvCxnSpPr>
        <p:spPr>
          <a:xfrm rot="10800000">
            <a:off x="1898650" y="3494088"/>
            <a:ext cx="97155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48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8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8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6738" y="5194300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7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57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57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57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57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7025" y="4875213"/>
            <a:ext cx="1189038" cy="9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8"/>
          <p:cNvSpPr/>
          <p:nvPr/>
        </p:nvSpPr>
        <p:spPr>
          <a:xfrm>
            <a:off x="1825625" y="6102350"/>
            <a:ext cx="44450" cy="4445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58"/>
          <p:cNvCxnSpPr/>
          <p:nvPr/>
        </p:nvCxnSpPr>
        <p:spPr>
          <a:xfrm rot="10800000">
            <a:off x="0" y="6124575"/>
            <a:ext cx="1793875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58"/>
          <p:cNvCxnSpPr/>
          <p:nvPr/>
        </p:nvCxnSpPr>
        <p:spPr>
          <a:xfrm rot="10800000">
            <a:off x="1892300" y="6124575"/>
            <a:ext cx="972185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58"/>
          <p:cNvSpPr/>
          <p:nvPr/>
        </p:nvSpPr>
        <p:spPr>
          <a:xfrm flipH="1">
            <a:off x="11642725" y="6102350"/>
            <a:ext cx="44450" cy="4445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8"/>
          <p:cNvSpPr/>
          <p:nvPr/>
        </p:nvSpPr>
        <p:spPr>
          <a:xfrm flipH="1">
            <a:off x="11642725" y="3470275"/>
            <a:ext cx="44450" cy="46038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58"/>
          <p:cNvCxnSpPr/>
          <p:nvPr/>
        </p:nvCxnSpPr>
        <p:spPr>
          <a:xfrm rot="10800000">
            <a:off x="1849438" y="3552825"/>
            <a:ext cx="0" cy="2530475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58"/>
          <p:cNvSpPr/>
          <p:nvPr/>
        </p:nvSpPr>
        <p:spPr>
          <a:xfrm rot="-5400000">
            <a:off x="1847850" y="3495676"/>
            <a:ext cx="122237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58"/>
          <p:cNvCxnSpPr/>
          <p:nvPr/>
        </p:nvCxnSpPr>
        <p:spPr>
          <a:xfrm rot="10800000">
            <a:off x="1898650" y="3494088"/>
            <a:ext cx="97155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58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58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58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5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5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59"/>
          <p:cNvCxnSpPr/>
          <p:nvPr/>
        </p:nvCxnSpPr>
        <p:spPr>
          <a:xfrm rot="10800000">
            <a:off x="0" y="60801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59"/>
          <p:cNvCxnSpPr/>
          <p:nvPr/>
        </p:nvCxnSpPr>
        <p:spPr>
          <a:xfrm rot="10800000">
            <a:off x="0" y="6319838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9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9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0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1"/>
          <p:cNvSpPr/>
          <p:nvPr/>
        </p:nvSpPr>
        <p:spPr>
          <a:xfrm>
            <a:off x="0" y="6329363"/>
            <a:ext cx="12192000" cy="528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61"/>
          <p:cNvCxnSpPr/>
          <p:nvPr/>
        </p:nvCxnSpPr>
        <p:spPr>
          <a:xfrm rot="10800000">
            <a:off x="0" y="6080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61"/>
          <p:cNvCxnSpPr/>
          <p:nvPr/>
        </p:nvCxnSpPr>
        <p:spPr>
          <a:xfrm rot="10800000"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61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1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6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2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4213"/>
            <a:ext cx="12192000" cy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2"/>
          <p:cNvSpPr/>
          <p:nvPr/>
        </p:nvSpPr>
        <p:spPr>
          <a:xfrm>
            <a:off x="0" y="790575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2775"/>
            <a:ext cx="12192000" cy="5697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63"/>
          <p:cNvCxnSpPr/>
          <p:nvPr/>
        </p:nvCxnSpPr>
        <p:spPr>
          <a:xfrm rot="10800000">
            <a:off x="0" y="60801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63"/>
          <p:cNvCxnSpPr/>
          <p:nvPr/>
        </p:nvCxnSpPr>
        <p:spPr>
          <a:xfrm rot="10800000">
            <a:off x="0" y="6319838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63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3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667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4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4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6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6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6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64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64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64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64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64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6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5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65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65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65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65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65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65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65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5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5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6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6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6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8" name="Google Shape;17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6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6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66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66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66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66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66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66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6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6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6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9"/>
          <p:cNvSpPr/>
          <p:nvPr/>
        </p:nvSpPr>
        <p:spPr>
          <a:xfrm>
            <a:off x="0" y="6319838"/>
            <a:ext cx="12192000" cy="53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49"/>
          <p:cNvCxnSpPr/>
          <p:nvPr/>
        </p:nvCxnSpPr>
        <p:spPr>
          <a:xfrm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" name="Google Shape;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9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49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667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7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6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6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6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67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67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67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67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7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7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6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8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68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68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68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68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68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68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68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8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8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6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9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69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69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69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69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69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69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69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9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9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9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69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938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0"/>
          <p:cNvSpPr/>
          <p:nvPr/>
        </p:nvSpPr>
        <p:spPr>
          <a:xfrm>
            <a:off x="0" y="6319838"/>
            <a:ext cx="12192000" cy="53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70"/>
          <p:cNvCxnSpPr/>
          <p:nvPr/>
        </p:nvCxnSpPr>
        <p:spPr>
          <a:xfrm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0" name="Google Shape;2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0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7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1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1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71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71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71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71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71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71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71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71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71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71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71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71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71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71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71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71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71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2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2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72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72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72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72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72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72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72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p7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7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7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7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7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7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7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7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7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7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73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3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73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73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73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73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73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73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73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7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7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7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7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7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7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7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7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7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7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4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4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74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74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74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7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7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74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7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7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7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7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7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7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7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7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7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7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7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5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5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75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75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75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75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75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75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75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7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7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7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7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7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7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7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7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7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7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6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6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76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76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76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7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76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76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76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7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p7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7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7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7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7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7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7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7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7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0"/>
          <p:cNvPicPr preferRelativeResize="0"/>
          <p:nvPr/>
        </p:nvPicPr>
        <p:blipFill rotWithShape="1">
          <a:blip r:embed="rId2">
            <a:alphaModFix/>
          </a:blip>
          <a:srcRect b="7825" l="0" r="0" t="8972"/>
          <a:stretch/>
        </p:blipFill>
        <p:spPr>
          <a:xfrm>
            <a:off x="0" y="654050"/>
            <a:ext cx="12192000" cy="562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7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7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77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77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77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7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7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77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7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7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Google Shape;389;p7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7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7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7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7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7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7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7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7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78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8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78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78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78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78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78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78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78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7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7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7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7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7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7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7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7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7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7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9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79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4" name="Google Shape;42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9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6" name="Google Shape;426;p79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79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79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9" name="Google Shape;429;p79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p79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9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9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9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79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79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79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79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79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79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Google Shape;440;p79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79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Google Shape;442;p79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80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0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80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80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80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80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80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3" name="Google Shape;453;p80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0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0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8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8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8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8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8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Google Shape;461;p8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Google Shape;462;p8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8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8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8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1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1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81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81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3" name="Google Shape;473;p81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81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81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6" name="Google Shape;476;p81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81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1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8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8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8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8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8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8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8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8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8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2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2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82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82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82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82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82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82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82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2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8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8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8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p8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Google Shape;507;p8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8" name="Google Shape;508;p8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9" name="Google Shape;509;p8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8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p8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83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3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83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8" name="Google Shape;518;p83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9" name="Google Shape;519;p83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0" name="Google Shape;520;p83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83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83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3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3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8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8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8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8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0" name="Google Shape;530;p8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8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8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8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4" name="Google Shape;534;p8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4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84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84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1" name="Google Shape;541;p8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8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8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4" name="Google Shape;544;p84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5" name="Google Shape;545;p84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4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4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8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8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8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8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3" name="Google Shape;553;p8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8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8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8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7" name="Google Shape;557;p8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5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5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p85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4" name="Google Shape;564;p85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5" name="Google Shape;565;p85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6" name="Google Shape;566;p85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7" name="Google Shape;567;p85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8" name="Google Shape;568;p85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5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5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8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8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8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Google Shape;575;p8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p8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Google Shape;577;p8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Google Shape;578;p8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8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Google Shape;580;p8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6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6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6" name="Google Shape;586;p86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8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8" name="Google Shape;588;p86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9" name="Google Shape;589;p86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0" name="Google Shape;590;p86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1" name="Google Shape;591;p86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6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6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8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8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p8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8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9" name="Google Shape;599;p8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1" name="Google Shape;601;p8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8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3" name="Google Shape;603;p8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51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87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87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9" name="Google Shape;609;p87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87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1" name="Google Shape;611;p87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8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3" name="Google Shape;613;p8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87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5" name="Google Shape;615;p8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6" name="Google Shape;616;p8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Google Shape;617;p87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Google Shape;618;p87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87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p87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1" name="Google Shape;621;p87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2" name="Google Shape;622;p87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8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88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88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9" name="Google Shape;629;p88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0" name="Google Shape;630;p88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88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2" name="Google Shape;632;p88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3" name="Google Shape;633;p88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4" name="Google Shape;634;p88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5" name="Google Shape;635;p8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8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Google Shape;637;p8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p8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Google Shape;639;p8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Google Shape;640;p8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p8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89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9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p89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8" name="Google Shape;648;p89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9" name="Google Shape;649;p89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0" name="Google Shape;650;p89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1" name="Google Shape;651;p89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2" name="Google Shape;652;p89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653;p89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4" name="Google Shape;654;p8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8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6" name="Google Shape;656;p8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7" name="Google Shape;657;p8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8" name="Google Shape;658;p8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9" name="Google Shape;659;p8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0" name="Google Shape;660;p8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0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90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6" name="Google Shape;666;p90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7" name="Google Shape;667;p90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8" name="Google Shape;668;p90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9" name="Google Shape;669;p90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0" name="Google Shape;670;p90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1" name="Google Shape;671;p90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2" name="Google Shape;672;p90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3" name="Google Shape;673;p9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9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Google Shape;675;p9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9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9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p9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9" name="Google Shape;679;p9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1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91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5" name="Google Shape;685;p91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6" name="Google Shape;686;p91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7" name="Google Shape;687;p91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8" name="Google Shape;688;p91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9" name="Google Shape;689;p91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p91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Google Shape;691;p91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2" name="Google Shape;692;p9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Google Shape;693;p9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Google Shape;694;p9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p9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Google Shape;696;p9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7" name="Google Shape;697;p9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8" name="Google Shape;698;p9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2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2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4" name="Google Shape;704;p92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5" name="Google Shape;705;p92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6" name="Google Shape;706;p92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7" name="Google Shape;707;p92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8" name="Google Shape;708;p92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9" name="Google Shape;709;p92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92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1" name="Google Shape;711;p9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9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Google Shape;713;p9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9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9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p9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7" name="Google Shape;717;p9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93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93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3" name="Google Shape;723;p93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4" name="Google Shape;724;p93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5" name="Google Shape;725;p93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93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7" name="Google Shape;727;p93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8" name="Google Shape;728;p93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9" name="Google Shape;729;p93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0" name="Google Shape;730;p9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Google Shape;731;p9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2" name="Google Shape;732;p9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p9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9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9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6" name="Google Shape;736;p9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2713"/>
            <a:ext cx="3667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94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94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p94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3" name="Google Shape;743;p94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4" name="Google Shape;744;p94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5" name="Google Shape;745;p9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6" name="Google Shape;746;p9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7" name="Google Shape;747;p94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8" name="Google Shape;748;p9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9" name="Google Shape;749;p9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9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9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9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3" name="Google Shape;753;p9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9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5" name="Google Shape;755;p9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5"/>
          <p:cNvSpPr/>
          <p:nvPr/>
        </p:nvSpPr>
        <p:spPr>
          <a:xfrm>
            <a:off x="3084513" y="685800"/>
            <a:ext cx="9107487" cy="1863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95"/>
          <p:cNvSpPr txBox="1"/>
          <p:nvPr/>
        </p:nvSpPr>
        <p:spPr>
          <a:xfrm>
            <a:off x="3390900" y="1552575"/>
            <a:ext cx="88011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/>
          </a:p>
        </p:txBody>
      </p:sp>
      <p:sp>
        <p:nvSpPr>
          <p:cNvPr id="759" name="Google Shape;759;p95"/>
          <p:cNvSpPr txBox="1"/>
          <p:nvPr/>
        </p:nvSpPr>
        <p:spPr>
          <a:xfrm>
            <a:off x="3390900" y="1049338"/>
            <a:ext cx="6973888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760" name="Google Shape;760;p95"/>
          <p:cNvSpPr/>
          <p:nvPr/>
        </p:nvSpPr>
        <p:spPr>
          <a:xfrm>
            <a:off x="0" y="685800"/>
            <a:ext cx="2976563" cy="1863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ANN_Logo_W.eps" id="761" name="Google Shape;76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8000" y="855663"/>
            <a:ext cx="196215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2" name="Google Shape;762;p95"/>
          <p:cNvGrpSpPr/>
          <p:nvPr/>
        </p:nvGrpSpPr>
        <p:grpSpPr>
          <a:xfrm>
            <a:off x="3402013" y="4227513"/>
            <a:ext cx="3416300" cy="366712"/>
            <a:chOff x="5325979" y="4715893"/>
            <a:chExt cx="3416667" cy="365760"/>
          </a:xfrm>
        </p:grpSpPr>
        <p:sp>
          <p:nvSpPr>
            <p:cNvPr id="763" name="Google Shape;763;p95"/>
            <p:cNvSpPr txBox="1"/>
            <p:nvPr/>
          </p:nvSpPr>
          <p:spPr>
            <a:xfrm>
              <a:off x="5792754" y="4734894"/>
              <a:ext cx="2949892" cy="34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4" name="Google Shape;764;p9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5" name="Google Shape;765;p95"/>
          <p:cNvGrpSpPr/>
          <p:nvPr/>
        </p:nvGrpSpPr>
        <p:grpSpPr>
          <a:xfrm>
            <a:off x="3402013" y="4725988"/>
            <a:ext cx="3636962" cy="366712"/>
            <a:chOff x="1235726" y="5571713"/>
            <a:chExt cx="3636602" cy="365760"/>
          </a:xfrm>
        </p:grpSpPr>
        <p:sp>
          <p:nvSpPr>
            <p:cNvPr id="766" name="Google Shape;766;p95"/>
            <p:cNvSpPr txBox="1"/>
            <p:nvPr/>
          </p:nvSpPr>
          <p:spPr>
            <a:xfrm>
              <a:off x="1702405" y="5592296"/>
              <a:ext cx="3169923" cy="338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67" name="Google Shape;767;p95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8" name="Google Shape;768;p95"/>
          <p:cNvGrpSpPr/>
          <p:nvPr/>
        </p:nvGrpSpPr>
        <p:grpSpPr>
          <a:xfrm>
            <a:off x="3402013" y="2733675"/>
            <a:ext cx="2809875" cy="366713"/>
            <a:chOff x="1235726" y="3073176"/>
            <a:chExt cx="2809587" cy="365760"/>
          </a:xfrm>
        </p:grpSpPr>
        <p:sp>
          <p:nvSpPr>
            <p:cNvPr id="769" name="Google Shape;769;p95"/>
            <p:cNvSpPr txBox="1"/>
            <p:nvPr/>
          </p:nvSpPr>
          <p:spPr>
            <a:xfrm>
              <a:off x="1702403" y="3093760"/>
              <a:ext cx="2342910" cy="338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0" name="Google Shape;770;p9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1" name="Google Shape;771;p95"/>
          <p:cNvGrpSpPr/>
          <p:nvPr/>
        </p:nvGrpSpPr>
        <p:grpSpPr>
          <a:xfrm>
            <a:off x="3402013" y="3232150"/>
            <a:ext cx="3730625" cy="365125"/>
            <a:chOff x="1235727" y="3892739"/>
            <a:chExt cx="3730320" cy="365760"/>
          </a:xfrm>
        </p:grpSpPr>
        <p:sp>
          <p:nvSpPr>
            <p:cNvPr id="772" name="Google Shape;772;p95"/>
            <p:cNvSpPr txBox="1"/>
            <p:nvPr/>
          </p:nvSpPr>
          <p:spPr>
            <a:xfrm>
              <a:off x="1702414" y="3913413"/>
              <a:ext cx="3263633" cy="338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3" name="Google Shape;773;p95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4" name="Google Shape;774;p95"/>
          <p:cNvGrpSpPr/>
          <p:nvPr/>
        </p:nvGrpSpPr>
        <p:grpSpPr>
          <a:xfrm>
            <a:off x="3402013" y="3730625"/>
            <a:ext cx="3636962" cy="365125"/>
            <a:chOff x="1235726" y="4721075"/>
            <a:chExt cx="3636602" cy="365760"/>
          </a:xfrm>
        </p:grpSpPr>
        <p:pic>
          <p:nvPicPr>
            <p:cNvPr descr="1420948149_social_style_3_youtube-128.png" id="775" name="Google Shape;775;p9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6" name="Google Shape;776;p95"/>
            <p:cNvSpPr txBox="1"/>
            <p:nvPr/>
          </p:nvSpPr>
          <p:spPr>
            <a:xfrm>
              <a:off x="1702405" y="4735388"/>
              <a:ext cx="3169923" cy="338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95"/>
          <p:cNvGrpSpPr/>
          <p:nvPr/>
        </p:nvGrpSpPr>
        <p:grpSpPr>
          <a:xfrm>
            <a:off x="3402013" y="5722938"/>
            <a:ext cx="2586037" cy="365125"/>
            <a:chOff x="5325979" y="3073176"/>
            <a:chExt cx="2586167" cy="365760"/>
          </a:xfrm>
        </p:grpSpPr>
        <p:sp>
          <p:nvSpPr>
            <p:cNvPr id="778" name="Google Shape;778;p95"/>
            <p:cNvSpPr txBox="1"/>
            <p:nvPr/>
          </p:nvSpPr>
          <p:spPr>
            <a:xfrm>
              <a:off x="5792727" y="3093849"/>
              <a:ext cx="2119419" cy="338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9" name="Google Shape;779;p9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0" name="Google Shape;780;p95"/>
          <p:cNvGrpSpPr/>
          <p:nvPr/>
        </p:nvGrpSpPr>
        <p:grpSpPr>
          <a:xfrm>
            <a:off x="3402013" y="5224463"/>
            <a:ext cx="3416300" cy="365125"/>
            <a:chOff x="5325979" y="5571713"/>
            <a:chExt cx="3416667" cy="365760"/>
          </a:xfrm>
        </p:grpSpPr>
        <p:sp>
          <p:nvSpPr>
            <p:cNvPr id="781" name="Google Shape;781;p95"/>
            <p:cNvSpPr txBox="1"/>
            <p:nvPr/>
          </p:nvSpPr>
          <p:spPr>
            <a:xfrm>
              <a:off x="5792754" y="5592386"/>
              <a:ext cx="2949892" cy="338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2" name="Google Shape;782;p95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3" name="Google Shape;783;p95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95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96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96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96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2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52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97"/>
          <p:cNvGrpSpPr/>
          <p:nvPr/>
        </p:nvGrpSpPr>
        <p:grpSpPr>
          <a:xfrm>
            <a:off x="0" y="2109788"/>
            <a:ext cx="12265025" cy="4759325"/>
            <a:chOff x="0" y="2110371"/>
            <a:chExt cx="9198524" cy="4759071"/>
          </a:xfrm>
        </p:grpSpPr>
        <p:sp>
          <p:nvSpPr>
            <p:cNvPr id="792" name="Google Shape;792;p97"/>
            <p:cNvSpPr/>
            <p:nvPr/>
          </p:nvSpPr>
          <p:spPr>
            <a:xfrm>
              <a:off x="0" y="2110371"/>
              <a:ext cx="9198524" cy="4759071"/>
            </a:xfrm>
            <a:custGeom>
              <a:rect b="b" l="l" r="r" t="t"/>
              <a:pathLst>
                <a:path extrusionOk="0" h="5515904" w="919852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7"/>
            <p:cNvSpPr/>
            <p:nvPr/>
          </p:nvSpPr>
          <p:spPr>
            <a:xfrm>
              <a:off x="0" y="3175526"/>
              <a:ext cx="9143757" cy="3693916"/>
            </a:xfrm>
            <a:custGeom>
              <a:rect b="b" l="l" r="r" t="t"/>
              <a:pathLst>
                <a:path extrusionOk="0" h="6875638" w="6029715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ooter.jpg" id="794" name="Google Shape;79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250"/>
            <a:ext cx="12203113" cy="547688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97"/>
          <p:cNvSpPr txBox="1"/>
          <p:nvPr/>
        </p:nvSpPr>
        <p:spPr>
          <a:xfrm>
            <a:off x="9102725" y="64150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97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ction Header">
  <p:cSld name="5_Section Header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98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799" name="Google Shape;799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8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ection Header">
  <p:cSld name="6_Section Header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9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03" name="Google Shape;80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99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ection Header">
  <p:cSld name="7_Section Header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0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07" name="Google Shape;80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00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ection Header">
  <p:cSld name="8_Section Header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1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11" name="Google Shape;81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01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Section Header">
  <p:cSld name="10_Section Header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2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15" name="Google Shape;815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102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Section Header">
  <p:cSld name="11_Section Header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3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19" name="Google Shape;81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03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Section Header">
  <p:cSld name="12_Section Header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4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23" name="Google Shape;823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04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Section Header">
  <p:cSld name="15_Section Header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5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27" name="Google Shape;82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05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Section Header">
  <p:cSld name="16_Section Header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6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31" name="Google Shape;83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06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3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ection Header">
  <p:cSld name="4_Section Header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7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35" name="Google Shape;83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07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Section Header">
  <p:cSld name="17_Section Header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8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39" name="Google Shape;839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8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Section Header">
  <p:cSld name="18_Section Header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9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43" name="Google Shape;843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9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Section Header">
  <p:cSld name="19_Section Header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10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47" name="Google Shape;84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10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Section Header">
  <p:cSld name="20_Section Header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1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51" name="Google Shape;851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111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Section Header">
  <p:cSld name="21_Section Header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12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55" name="Google Shape;855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12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Section Header">
  <p:cSld name="22_Section Header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3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59" name="Google Shape;859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13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Section Header">
  <p:cSld name="23_Section Header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14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63" name="Google Shape;863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14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4"/>
          <p:cNvSpPr/>
          <p:nvPr/>
        </p:nvSpPr>
        <p:spPr>
          <a:xfrm>
            <a:off x="0" y="6319838"/>
            <a:ext cx="12192000" cy="53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54"/>
          <p:cNvCxnSpPr/>
          <p:nvPr/>
        </p:nvCxnSpPr>
        <p:spPr>
          <a:xfrm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4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4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4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5"/>
          <p:cNvSpPr txBox="1"/>
          <p:nvPr/>
        </p:nvSpPr>
        <p:spPr>
          <a:xfrm>
            <a:off x="2921000" y="2425700"/>
            <a:ext cx="8442325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/>
          </a:p>
        </p:txBody>
      </p:sp>
      <p:sp>
        <p:nvSpPr>
          <p:cNvPr id="66" name="Google Shape;66;p55"/>
          <p:cNvSpPr txBox="1"/>
          <p:nvPr/>
        </p:nvSpPr>
        <p:spPr>
          <a:xfrm>
            <a:off x="498475" y="862013"/>
            <a:ext cx="98710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5"/>
          <p:cNvSpPr/>
          <p:nvPr/>
        </p:nvSpPr>
        <p:spPr>
          <a:xfrm>
            <a:off x="527050" y="585788"/>
            <a:ext cx="46038" cy="44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55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55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55"/>
          <p:cNvSpPr/>
          <p:nvPr/>
        </p:nvSpPr>
        <p:spPr>
          <a:xfrm>
            <a:off x="2422525" y="6297613"/>
            <a:ext cx="44450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55"/>
          <p:cNvCxnSpPr/>
          <p:nvPr/>
        </p:nvCxnSpPr>
        <p:spPr>
          <a:xfrm rot="10800000">
            <a:off x="0" y="6319838"/>
            <a:ext cx="23876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55"/>
          <p:cNvCxnSpPr/>
          <p:nvPr/>
        </p:nvCxnSpPr>
        <p:spPr>
          <a:xfrm rot="10800000">
            <a:off x="2505075" y="6319838"/>
            <a:ext cx="90662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55"/>
          <p:cNvSpPr/>
          <p:nvPr/>
        </p:nvSpPr>
        <p:spPr>
          <a:xfrm flipH="1">
            <a:off x="11615738" y="6297613"/>
            <a:ext cx="44450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55"/>
          <p:cNvCxnSpPr/>
          <p:nvPr/>
        </p:nvCxnSpPr>
        <p:spPr>
          <a:xfrm rot="10800000">
            <a:off x="2446338" y="2281238"/>
            <a:ext cx="0" cy="3976687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55"/>
          <p:cNvSpPr/>
          <p:nvPr/>
        </p:nvSpPr>
        <p:spPr>
          <a:xfrm rot="-5400000">
            <a:off x="2445544" y="2221707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55"/>
          <p:cNvCxnSpPr/>
          <p:nvPr/>
        </p:nvCxnSpPr>
        <p:spPr>
          <a:xfrm rot="10800000">
            <a:off x="2505075" y="2220913"/>
            <a:ext cx="90662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55"/>
          <p:cNvCxnSpPr/>
          <p:nvPr/>
        </p:nvCxnSpPr>
        <p:spPr>
          <a:xfrm rot="10800000">
            <a:off x="11701463" y="6319838"/>
            <a:ext cx="49371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8" name="Google Shape;7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27338" y="1039813"/>
            <a:ext cx="4287837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9413" y="2854325"/>
            <a:ext cx="3149600" cy="32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5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5"/>
          <p:cNvSpPr/>
          <p:nvPr/>
        </p:nvSpPr>
        <p:spPr>
          <a:xfrm flipH="1">
            <a:off x="11615738" y="2197100"/>
            <a:ext cx="44450" cy="460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55"/>
          <p:cNvCxnSpPr/>
          <p:nvPr/>
        </p:nvCxnSpPr>
        <p:spPr>
          <a:xfrm rot="10800000">
            <a:off x="11701463" y="2219325"/>
            <a:ext cx="49371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55"/>
          <p:cNvSpPr txBox="1"/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325" y="5194300"/>
            <a:ext cx="1189038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6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56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56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56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56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4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21.xml"/><Relationship Id="rId6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20.xml"/><Relationship Id="rId65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23.xml"/><Relationship Id="rId68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22.xml"/><Relationship Id="rId67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69" Type="http://schemas.openxmlformats.org/officeDocument/2006/relationships/theme" Target="../theme/theme2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7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47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47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47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4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4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47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4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uasg.tech/eai-certification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hyperlink" Target="https://tools.ietf.org/html/rfc5890" TargetMode="External"/><Relationship Id="rId5" Type="http://schemas.openxmlformats.org/officeDocument/2006/relationships/hyperlink" Target="https://data.iana.org/TLD/tlds-alpha-by-domain.txt" TargetMode="External"/><Relationship Id="rId6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ray@receive.net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ray@receive.ne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hyperlink" Target="https://uasg.tech/wp-content/uploads/documents/EAI-Software-Test%20Results-UASG030A.pdf" TargetMode="External"/><Relationship Id="rId5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3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asg.tech/wp-content/uploads/documents/UASG028-en-digital.pdf" TargetMode="External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icann.org/resources/pages/second-level-lgr-2015-06-21-en" TargetMode="External"/><Relationship Id="rId4" Type="http://schemas.openxmlformats.org/officeDocument/2006/relationships/hyperlink" Target="https://www.icann.org/resources/pages/lgr-toolset-2015-06-21-en" TargetMode="External"/><Relationship Id="rId5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lgrtool.icann.org/" TargetMode="External"/><Relationship Id="rId4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uasg.tech/eai-check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4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uasg.tech/wp-content/uploads/2020/03/UASG_ICANN_Case_Study_UASG013C.2.pdf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4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eai-certification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21B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download/uasg-043-ua-ready-code-samples-in-java-python-and-javascript-en/" TargetMode="External"/><Relationship Id="rId12" Type="http://schemas.openxmlformats.org/officeDocument/2006/relationships/hyperlink" Target="https://uasg.tech/wp-content/uploads/documents/UASG030-en-digital.pdf" TargetMode="External"/><Relationship Id="rId14" Type="http://schemas.openxmlformats.org/officeDocument/2006/relationships/image" Target="../media/image3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hyperlink" Target="https://ithi.research.icann.org/graph-eai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hyperlink" Target="https://uasg.tech/wp-content/uploads/documents/UASG012-en-digital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hyperlink" Target="https://uasg.tech/wp-content/uploads/documents/UASG012-en-digital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"/>
          <p:cNvSpPr txBox="1"/>
          <p:nvPr>
            <p:ph idx="2" type="body"/>
          </p:nvPr>
        </p:nvSpPr>
        <p:spPr>
          <a:xfrm>
            <a:off x="2228478" y="3675379"/>
            <a:ext cx="9295500" cy="799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UA Day Program</a:t>
            </a:r>
            <a:endParaRPr/>
          </a:p>
        </p:txBody>
      </p:sp>
      <p:sp>
        <p:nvSpPr>
          <p:cNvPr id="871" name="Google Shape;871;p1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Date</a:t>
            </a:r>
            <a:endParaRPr/>
          </a:p>
        </p:txBody>
      </p:sp>
      <p:sp>
        <p:nvSpPr>
          <p:cNvPr id="872" name="Google Shape;872;p1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Supporting Internationalized Email Addresses (EAI) in Email Servers</a:t>
            </a:r>
            <a:endParaRPr/>
          </a:p>
        </p:txBody>
      </p:sp>
      <p:sp>
        <p:nvSpPr>
          <p:cNvPr id="873" name="Google Shape;873;p1"/>
          <p:cNvSpPr txBox="1"/>
          <p:nvPr/>
        </p:nvSpPr>
        <p:spPr>
          <a:xfrm>
            <a:off x="2228478" y="4635484"/>
            <a:ext cx="9295500" cy="799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0"/>
          <p:cNvSpPr txBox="1"/>
          <p:nvPr>
            <p:ph idx="1" type="body"/>
          </p:nvPr>
        </p:nvSpPr>
        <p:spPr>
          <a:xfrm>
            <a:off x="739753" y="937384"/>
            <a:ext cx="10378189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UASG has developed detailed requirements for EAI support.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Detailed checklist.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Easy to use for verifying that a product/service supports EAI, including peripheral functions like an address book.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Has been used by service providers’ QA teams to check service.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Available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uasg.tech/eai-certification</a:t>
            </a:r>
            <a:r>
              <a:rPr lang="en-US" sz="2400"/>
              <a:t>.</a:t>
            </a:r>
            <a:endParaRPr/>
          </a:p>
        </p:txBody>
      </p:sp>
      <p:sp>
        <p:nvSpPr>
          <p:cNvPr id="967" name="Google Shape;967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EAI Self-Certification</a:t>
            </a:r>
            <a:endParaRPr/>
          </a:p>
        </p:txBody>
      </p:sp>
      <p:pic>
        <p:nvPicPr>
          <p:cNvPr id="968" name="Google Shape;9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2675" y="3919800"/>
            <a:ext cx="9320950" cy="20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1"/>
          <p:cNvSpPr txBox="1"/>
          <p:nvPr>
            <p:ph idx="1" type="body"/>
          </p:nvPr>
        </p:nvSpPr>
        <p:spPr>
          <a:xfrm>
            <a:off x="739753" y="937384"/>
            <a:ext cx="10805055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For a ready made server including popular software, please email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400"/>
              <a:t>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Popular, stable software packages.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All configured to support EAI.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Another example of a</a:t>
            </a:r>
            <a:r>
              <a:rPr lang="en-US" sz="2400"/>
              <a:t>ll-in-one mail server: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Version 0.x, not yet 1.0.</a:t>
            </a:r>
            <a:endParaRPr/>
          </a:p>
          <a:p>
            <a:pPr indent="-341312" lvl="1" marL="798512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Strong emphasis on working out of the box, with EAI, DKIM, DMARC, DANE etc.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Both need a linux server and a global IP address.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Very low resource usage.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Low-cost virtual server is adequate.</a:t>
            </a:r>
            <a:endParaRPr sz="2000"/>
          </a:p>
        </p:txBody>
      </p:sp>
      <p:sp>
        <p:nvSpPr>
          <p:cNvPr id="976" name="Google Shape;976;p1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Servers With EAI Support</a:t>
            </a:r>
            <a:endParaRPr/>
          </a:p>
        </p:txBody>
      </p:sp>
      <p:pic>
        <p:nvPicPr>
          <p:cNvPr id="977" name="Google Shape;97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2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3"/>
          <p:cNvSpPr txBox="1"/>
          <p:nvPr>
            <p:ph idx="1" type="body"/>
          </p:nvPr>
        </p:nvSpPr>
        <p:spPr>
          <a:xfrm>
            <a:off x="841365" y="1015806"/>
            <a:ext cx="10910923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Applications present Internationalized Domain Names (IDNs) and Email Address Internationalization (EAI) to users in the following encoding format(s):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ASCII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UTF-8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UTF-16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UTF-32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Some of the above</a:t>
            </a:r>
            <a:endParaRPr/>
          </a:p>
          <a:p>
            <a:pPr indent="-20955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989" name="Google Shape;9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4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Is </a:t>
            </a:r>
            <a:r>
              <a:rPr lang="en-US" sz="2400">
                <a:solidFill>
                  <a:srgbClr val="FF0000"/>
                </a:solidFill>
              </a:rPr>
              <a:t>.london </a:t>
            </a:r>
            <a:r>
              <a:rPr lang="en-US" sz="2400"/>
              <a:t>a valid Top Level Domain? </a:t>
            </a:r>
            <a:r>
              <a:rPr lang="en-US" sz="1800"/>
              <a:t> </a:t>
            </a:r>
            <a:endParaRPr/>
          </a:p>
          <a:p>
            <a:pPr indent="-20955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997" name="Google Shape;9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5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for EAI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6"/>
          <p:cNvSpPr txBox="1"/>
          <p:nvPr>
            <p:ph idx="1" type="body"/>
          </p:nvPr>
        </p:nvSpPr>
        <p:spPr>
          <a:xfrm>
            <a:off x="687295" y="107576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Normalize Unicode (UTF-8) string before processing, storing, etc. For IDNs use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NFC form</a:t>
            </a:r>
            <a:r>
              <a:rPr lang="en-US" sz="2400"/>
              <a:t>: e + ` (è: U+0065 U+0300) 🡪 è (U+00E8).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Support both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representations of IDN labels</a:t>
            </a:r>
            <a:r>
              <a:rPr lang="en-US" sz="2400"/>
              <a:t>: U-label and A-label. U-Label is used for displaying and comparing; A-label for processing: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exâmple =&gt; exmple-xta =&gt; xn--exmple-xta.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Always use IDNA2008, not the older IDNA2003 version.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Do not use code/libraries that have a static list of top-level domains (TLDs) as these change often. See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IANA list for TLDs</a:t>
            </a:r>
            <a:r>
              <a:rPr lang="en-US" sz="2400"/>
              <a:t>, with regular updates.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Do not use regex for user input validation of internationalized identifiers. Use IDNA2008 libraries for IDN; EAI local part may be difficult to validate.</a:t>
            </a:r>
            <a:endParaRPr/>
          </a:p>
        </p:txBody>
      </p:sp>
      <p:sp>
        <p:nvSpPr>
          <p:cNvPr id="1010" name="Google Shape;1010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Pre-Requisites for Setting up EAI</a:t>
            </a:r>
            <a:endParaRPr/>
          </a:p>
        </p:txBody>
      </p:sp>
      <p:pic>
        <p:nvPicPr>
          <p:cNvPr id="1011" name="Google Shape;101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"/>
          <p:cNvSpPr/>
          <p:nvPr/>
        </p:nvSpPr>
        <p:spPr>
          <a:xfrm>
            <a:off x="451298" y="1016451"/>
            <a:ext cx="10566472" cy="440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36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sending email to user@example.com, the method to find the destination email server is by querying the DNS for the MX records of the domain.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9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the MX records for example.com could be: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 10 server1.example.com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 10 server2.example.com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 20 server3.example.com</a:t>
            </a:r>
            <a:endParaRPr/>
          </a:p>
          <a:p>
            <a:pPr indent="-342360" lvl="0" marL="343080" marR="0" rtl="0" algn="l">
              <a:lnSpc>
                <a:spcPct val="9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sender email server would then try connecting to either server1 or server2 since they have same priority (10). If n</a:t>
            </a:r>
            <a:r>
              <a:rPr lang="en-US" sz="2400"/>
              <a:t>either server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responds, it would then try server3 since it has a lower priority (20).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higher number means lower priority.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259" lvl="0" marL="3412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17"/>
          <p:cNvSpPr txBox="1"/>
          <p:nvPr>
            <p:ph type="title"/>
          </p:nvPr>
        </p:nvSpPr>
        <p:spPr>
          <a:xfrm>
            <a:off x="451298" y="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Email: How To Find the Destination Server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Protocol Changes for EAI</a:t>
            </a:r>
            <a:endParaRPr/>
          </a:p>
        </p:txBody>
      </p:sp>
      <p:sp>
        <p:nvSpPr>
          <p:cNvPr id="1023" name="Google Shape;1023;p18"/>
          <p:cNvSpPr txBox="1"/>
          <p:nvPr>
            <p:ph idx="1" type="body"/>
          </p:nvPr>
        </p:nvSpPr>
        <p:spPr>
          <a:xfrm>
            <a:off x="546130" y="1480534"/>
            <a:ext cx="10805055" cy="441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SMTP: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Is augmented to support EAI.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Has a signaling flag (SMTPUTF8) to specify support of EAI.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All SMTP servers in the path must support EAI to successfully deliver the email.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POP/IMAP: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Are augmented to properly support EAI.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Have a signaling flag to specify support of EAI.</a:t>
            </a:r>
            <a:endParaRPr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SMTPUTF8 Example</a:t>
            </a:r>
            <a:endParaRPr/>
          </a:p>
        </p:txBody>
      </p:sp>
      <p:sp>
        <p:nvSpPr>
          <p:cNvPr id="1029" name="Google Shape;1029;p19"/>
          <p:cNvSpPr txBox="1"/>
          <p:nvPr/>
        </p:nvSpPr>
        <p:spPr>
          <a:xfrm>
            <a:off x="1675719" y="235158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&lt;connect&gt;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220 receive.net ESMTP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EHLO sender.org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250-8BITMIME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250-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SMTPUTF8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 PIPELINING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MAIL FROM:&lt;猫王@普遍接受-测试.世界&gt;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SMTPUTF8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 Sender accepted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S:RCPT TO:&lt;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ray@receive.net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R:250 Recipient accepted</a:t>
            </a:r>
            <a:endParaRPr/>
          </a:p>
        </p:txBody>
      </p:sp>
      <p:pic>
        <p:nvPicPr>
          <p:cNvPr id="1030" name="Google Shape;10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2635" y="766061"/>
            <a:ext cx="10012111" cy="12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19"/>
          <p:cNvSpPr txBox="1"/>
          <p:nvPr/>
        </p:nvSpPr>
        <p:spPr>
          <a:xfrm>
            <a:off x="5060773" y="1015575"/>
            <a:ext cx="6549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9"/>
          <p:cNvSpPr txBox="1"/>
          <p:nvPr/>
        </p:nvSpPr>
        <p:spPr>
          <a:xfrm>
            <a:off x="4384473" y="1750535"/>
            <a:ext cx="1977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1033" name="Google Shape;1033;p19"/>
          <p:cNvSpPr txBox="1"/>
          <p:nvPr/>
        </p:nvSpPr>
        <p:spPr>
          <a:xfrm>
            <a:off x="6110293" y="1772050"/>
            <a:ext cx="222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1034" name="Google Shape;1034;p19"/>
          <p:cNvSpPr txBox="1"/>
          <p:nvPr/>
        </p:nvSpPr>
        <p:spPr>
          <a:xfrm>
            <a:off x="3646098" y="2256735"/>
            <a:ext cx="4759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S forwarding an email to server R</a:t>
            </a:r>
            <a:endParaRPr/>
          </a:p>
        </p:txBody>
      </p:sp>
      <p:sp>
        <p:nvSpPr>
          <p:cNvPr id="1035" name="Google Shape;1035;p19"/>
          <p:cNvSpPr txBox="1"/>
          <p:nvPr/>
        </p:nvSpPr>
        <p:spPr>
          <a:xfrm>
            <a:off x="6613146" y="2811355"/>
            <a:ext cx="45015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SMTPUTF8 Signaling (EAI support)</a:t>
            </a:r>
            <a:endParaRPr/>
          </a:p>
        </p:txBody>
      </p:sp>
      <p:cxnSp>
        <p:nvCxnSpPr>
          <p:cNvPr id="1036" name="Google Shape;1036;p19"/>
          <p:cNvCxnSpPr>
            <a:stCxn id="1035" idx="1"/>
          </p:cNvCxnSpPr>
          <p:nvPr/>
        </p:nvCxnSpPr>
        <p:spPr>
          <a:xfrm flipH="1">
            <a:off x="4579746" y="2949855"/>
            <a:ext cx="2033400" cy="1851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7" name="Google Shape;1037;p19"/>
          <p:cNvCxnSpPr/>
          <p:nvPr/>
        </p:nvCxnSpPr>
        <p:spPr>
          <a:xfrm flipH="1">
            <a:off x="4563763" y="3196289"/>
            <a:ext cx="4039268" cy="8634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8" name="Google Shape;1038;p19"/>
          <p:cNvCxnSpPr/>
          <p:nvPr/>
        </p:nvCxnSpPr>
        <p:spPr>
          <a:xfrm>
            <a:off x="8603032" y="3196288"/>
            <a:ext cx="260883" cy="140042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to Email Address Internationalization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SMTPUTF8 Example</a:t>
            </a:r>
            <a:endParaRPr/>
          </a:p>
        </p:txBody>
      </p:sp>
      <p:sp>
        <p:nvSpPr>
          <p:cNvPr id="1044" name="Google Shape;1044;p20"/>
          <p:cNvSpPr txBox="1"/>
          <p:nvPr/>
        </p:nvSpPr>
        <p:spPr>
          <a:xfrm>
            <a:off x="1835700" y="1214894"/>
            <a:ext cx="8520600" cy="441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S:DATA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R:354 Send your message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S:From: 猫王 &lt;猫王@普遍接受-测试.世界&gt;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S:To: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ray@receive.net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S:Subject: 我们要吃午饭吗?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S:How about lunch at 12:30?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S:.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R:250 Message accepted 389dck343fg34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S:QUIT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R:221 Sayonara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0"/>
          <p:cNvSpPr/>
          <p:nvPr/>
        </p:nvSpPr>
        <p:spPr>
          <a:xfrm>
            <a:off x="7431110" y="2112136"/>
            <a:ext cx="568540" cy="1815920"/>
          </a:xfrm>
          <a:prstGeom prst="righ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0"/>
          <p:cNvSpPr txBox="1"/>
          <p:nvPr/>
        </p:nvSpPr>
        <p:spPr>
          <a:xfrm>
            <a:off x="7999650" y="2781837"/>
            <a:ext cx="2226675" cy="476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message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1"/>
          <p:cNvSpPr/>
          <p:nvPr/>
        </p:nvSpPr>
        <p:spPr>
          <a:xfrm>
            <a:off x="934496" y="3909701"/>
            <a:ext cx="9873411" cy="225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360" lvl="0" marL="3430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Mix is also very common: Email software for one user, web email for other user.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 server is the MTA; the source and destination servers are MSA and MDA, respectively.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 User Client can be on desktop, laptop, or mobile.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2" name="Google Shape;10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537" y="1078661"/>
            <a:ext cx="6323760" cy="7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537" y="2447741"/>
            <a:ext cx="6323760" cy="78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21"/>
          <p:cNvSpPr/>
          <p:nvPr/>
        </p:nvSpPr>
        <p:spPr>
          <a:xfrm>
            <a:off x="3225897" y="1923221"/>
            <a:ext cx="3956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Using email software for both users.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3552057" y="3292301"/>
            <a:ext cx="33044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Using web email for both users.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Delivery Path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2"/>
          <p:cNvSpPr/>
          <p:nvPr/>
        </p:nvSpPr>
        <p:spPr>
          <a:xfrm>
            <a:off x="420625" y="1076411"/>
            <a:ext cx="11406614" cy="4544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36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◉"/>
            </a:pPr>
            <a:r>
              <a:rPr lang="en-US" sz="2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user of an email communication chooses his own email environment/software/setup independently.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8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◉"/>
            </a:pPr>
            <a:r>
              <a:rPr lang="en-US" sz="2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sender does not know the receiver email environment, meaning: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⚪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sender does not know which protocols are used to deliver email.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⚪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sender does not know if the receiver email supports some features.</a:t>
            </a:r>
            <a:endParaRPr/>
          </a:p>
          <a:p>
            <a:pPr indent="-342360" lvl="0" marL="343080" marR="0" rtl="0" algn="l">
              <a:lnSpc>
                <a:spcPct val="8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◉"/>
            </a:pPr>
            <a:r>
              <a:rPr lang="en-US" sz="2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delivery goes through a chain of email servers. 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⚪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email servers is unknown.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⚪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actual chain of servers: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2" marL="12556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unknown at the beginning.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2" marL="12556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change for any subsequent email sent.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⚪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features supported by each email server is unknown to the path or from the sender.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59" lvl="1" marL="7984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Char char="⚪"/>
            </a:pPr>
            <a:r>
              <a:rPr b="0" i="0" lang="en-US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are only discovered one hop at a time (i.e. the next hop).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832" lvl="0" marL="34128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Noto Sans Symbols"/>
              <a:buNone/>
            </a:pPr>
            <a:r>
              <a:t/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Delivery Path Considerations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Protocol Changes, Delivery Path Considerations</a:t>
            </a:r>
            <a:endParaRPr/>
          </a:p>
        </p:txBody>
      </p:sp>
      <p:sp>
        <p:nvSpPr>
          <p:cNvPr id="1068" name="Google Shape;1068;p23"/>
          <p:cNvSpPr txBox="1"/>
          <p:nvPr/>
        </p:nvSpPr>
        <p:spPr>
          <a:xfrm>
            <a:off x="1645079" y="3429000"/>
            <a:ext cx="8520600" cy="2500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send and receive an email with EAI: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email parties involved in the delivery path have to be updated for EAI support.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single SMTP server in the path does not support EAI, then the email is not delivered.</a:t>
            </a:r>
            <a:endParaRPr/>
          </a:p>
        </p:txBody>
      </p:sp>
      <p:pic>
        <p:nvPicPr>
          <p:cNvPr id="1069" name="Google Shape;10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72" y="928255"/>
            <a:ext cx="10805055" cy="1346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23"/>
          <p:cNvCxnSpPr/>
          <p:nvPr/>
        </p:nvCxnSpPr>
        <p:spPr>
          <a:xfrm rot="10800000">
            <a:off x="2402541" y="1977080"/>
            <a:ext cx="2779059" cy="134689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1" name="Google Shape;1071;p23"/>
          <p:cNvCxnSpPr/>
          <p:nvPr/>
        </p:nvCxnSpPr>
        <p:spPr>
          <a:xfrm rot="10800000">
            <a:off x="4141694" y="1977079"/>
            <a:ext cx="1039906" cy="134689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2" name="Google Shape;1072;p23"/>
          <p:cNvCxnSpPr/>
          <p:nvPr/>
        </p:nvCxnSpPr>
        <p:spPr>
          <a:xfrm flipH="1" rot="10800000">
            <a:off x="5181600" y="1977081"/>
            <a:ext cx="827902" cy="13468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3" name="Google Shape;1073;p23"/>
          <p:cNvCxnSpPr/>
          <p:nvPr/>
        </p:nvCxnSpPr>
        <p:spPr>
          <a:xfrm flipH="1" rot="10800000">
            <a:off x="5181600" y="1991782"/>
            <a:ext cx="2635624" cy="13321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4" name="Google Shape;1074;p23"/>
          <p:cNvCxnSpPr/>
          <p:nvPr/>
        </p:nvCxnSpPr>
        <p:spPr>
          <a:xfrm flipH="1" rot="10800000">
            <a:off x="5181600" y="1991782"/>
            <a:ext cx="4805082" cy="13321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Protocol Changes, Delivery Path Considerations</a:t>
            </a:r>
            <a:endParaRPr/>
          </a:p>
        </p:txBody>
      </p:sp>
      <p:sp>
        <p:nvSpPr>
          <p:cNvPr id="1080" name="Google Shape;1080;p24"/>
          <p:cNvSpPr txBox="1"/>
          <p:nvPr>
            <p:ph idx="1" type="body"/>
          </p:nvPr>
        </p:nvSpPr>
        <p:spPr>
          <a:xfrm>
            <a:off x="840980" y="1488858"/>
            <a:ext cx="9788920" cy="4543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-US" sz="2400"/>
              <a:t>What happens when one email (SMTP) server in the path does not support EAI?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The last server trying to send to the next hop:</a:t>
            </a:r>
            <a:endParaRPr/>
          </a:p>
          <a:p>
            <a:pPr indent="-341313" lvl="2" marL="12557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Sends back to the sender user a report of unable to deliver.</a:t>
            </a:r>
            <a:endParaRPr/>
          </a:p>
          <a:p>
            <a:pPr indent="-341313" lvl="2" marL="12557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Drops the email.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Similar to reports that a sender receives when an email address does not exist.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Considerations</a:t>
            </a:r>
            <a:endParaRPr/>
          </a:p>
        </p:txBody>
      </p:sp>
      <p:sp>
        <p:nvSpPr>
          <p:cNvPr id="1086" name="Google Shape;1086;p25"/>
          <p:cNvSpPr txBox="1"/>
          <p:nvPr>
            <p:ph idx="1" type="body"/>
          </p:nvPr>
        </p:nvSpPr>
        <p:spPr>
          <a:xfrm>
            <a:off x="834659" y="1273629"/>
            <a:ext cx="10391020" cy="4735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429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-US" sz="2400"/>
              <a:t>Case folding: 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In ASCII, email users expect the equivalence of lowercase and uppercase. For example, PETER@example.com and peter@example.com will be delivered to the same mailbox.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Typically for EAI, such case folding functionality is not automatically implemented in most EAI-ready software.</a:t>
            </a:r>
            <a:endParaRPr/>
          </a:p>
          <a:p>
            <a:pPr indent="-342900" lvl="0" marL="34290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-US" sz="2400"/>
              <a:t>SPAM: 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EAI emails may be considered as spam by spam filtering software even when proper SPF/DKIM records are enabled.</a:t>
            </a:r>
            <a:endParaRPr/>
          </a:p>
          <a:p>
            <a:pPr indent="-342900" lvl="0" marL="34290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-US" sz="2400"/>
              <a:t>Software/Services: 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Not every server/client software and services support EAI.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6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EAI Support by Email Tools and Services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EAI Support by Email Tools and Services (2020)</a:t>
            </a:r>
            <a:endParaRPr/>
          </a:p>
        </p:txBody>
      </p:sp>
      <p:pic>
        <p:nvPicPr>
          <p:cNvPr id="1098" name="Google Shape;10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27"/>
          <p:cNvSpPr/>
          <p:nvPr/>
        </p:nvSpPr>
        <p:spPr>
          <a:xfrm>
            <a:off x="7989757" y="1127134"/>
            <a:ext cx="40351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ICANN carried out detailed testing in 2020, see 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UASG030A: EAI Software Test Results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le&#10;&#10;Description automatically generated" id="1100" name="Google Shape;110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002" y="671420"/>
            <a:ext cx="6046484" cy="551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8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9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For Email Address Internationalization (EAI) to work MTAs should support SMTPUTF8 signaling flag?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- True or False? 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.</a:t>
            </a:r>
            <a:endParaRPr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1112" name="Google Shape;11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Universal Acceptance of Domain Names and Emails</a:t>
            </a:r>
            <a:endParaRPr/>
          </a:p>
        </p:txBody>
      </p:sp>
      <p:sp>
        <p:nvSpPr>
          <p:cNvPr id="884" name="Google Shape;884;p3"/>
          <p:cNvSpPr/>
          <p:nvPr/>
        </p:nvSpPr>
        <p:spPr>
          <a:xfrm>
            <a:off x="926617" y="1536174"/>
            <a:ext cx="1032734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domain names and email addresses work in all software applications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consumer choice, improve competition, and provide broader access to end users</a:t>
            </a:r>
            <a:endParaRPr/>
          </a:p>
        </p:txBody>
      </p:sp>
      <p:pic>
        <p:nvPicPr>
          <p:cNvPr id="885" name="Google Shape;8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6" name="Google Shape;886;p3"/>
          <p:cNvGrpSpPr/>
          <p:nvPr/>
        </p:nvGrpSpPr>
        <p:grpSpPr>
          <a:xfrm>
            <a:off x="1566121" y="2781269"/>
            <a:ext cx="9048332" cy="1295462"/>
            <a:chOff x="1927228" y="5269981"/>
            <a:chExt cx="7921353" cy="976513"/>
          </a:xfrm>
        </p:grpSpPr>
        <p:grpSp>
          <p:nvGrpSpPr>
            <p:cNvPr id="887" name="Google Shape;887;p3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888" name="Google Shape;888;p3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Accept</a:t>
                </a:r>
                <a:endParaRPr/>
              </a:p>
            </p:txBody>
          </p:sp>
          <p:sp>
            <p:nvSpPr>
              <p:cNvPr id="889" name="Google Shape;889;p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90" name="Google Shape;890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1" name="Google Shape;891;p3"/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892" name="Google Shape;892;p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"/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Validate</a:t>
                </a:r>
                <a:endParaRPr/>
              </a:p>
            </p:txBody>
          </p:sp>
          <p:pic>
            <p:nvPicPr>
              <p:cNvPr descr="ua-capability-icons_wht_Validate.png" id="894" name="Google Shape;894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5" name="Google Shape;895;p3"/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896" name="Google Shape;896;p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"/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Store</a:t>
                </a:r>
                <a:endParaRPr/>
              </a:p>
            </p:txBody>
          </p:sp>
          <p:pic>
            <p:nvPicPr>
              <p:cNvPr descr="ua-capability-icons_wht_Store.png" id="898" name="Google Shape;898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9" name="Google Shape;899;p3"/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900" name="Google Shape;900;p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"/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</a:t>
                </a:r>
                <a:endParaRPr/>
              </a:p>
            </p:txBody>
          </p:sp>
          <p:pic>
            <p:nvPicPr>
              <p:cNvPr descr="ua-capability-icons_wht_Process.png" id="902" name="Google Shape;902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3" name="Google Shape;903;p3"/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904" name="Google Shape;904;p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"/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Display</a:t>
                </a:r>
                <a:endParaRPr/>
              </a:p>
            </p:txBody>
          </p:sp>
          <p:pic>
            <p:nvPicPr>
              <p:cNvPr descr="ua-capability-icons_wht_Display.png" id="906" name="Google Shape;906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0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Which of the following statement(s) are </a:t>
            </a:r>
            <a:r>
              <a:rPr i="1" lang="en-US" sz="2000"/>
              <a:t>True</a:t>
            </a:r>
            <a:r>
              <a:rPr lang="en-US" sz="2000"/>
              <a:t> when sending and receiving an email with EAI:  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All email parties/nodes involved in the delivery path have to be updated for EAI support.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If a single SMTP server in the path does not support EAI, then the email will not be delivered.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POP/IMAP servers could provide downgraded emails to non-EAI conforming email clients but this is not recommended.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None of the above.</a:t>
            </a:r>
            <a:endParaRPr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1120" name="Google Shape;11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3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 4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1"/>
          <p:cNvSpPr txBox="1"/>
          <p:nvPr>
            <p:ph type="title"/>
          </p:nvPr>
        </p:nvSpPr>
        <p:spPr>
          <a:xfrm>
            <a:off x="752850" y="1308848"/>
            <a:ext cx="1010002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Considerations for Mailbox Names Using EAI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2"/>
          <p:cNvSpPr txBox="1"/>
          <p:nvPr>
            <p:ph idx="1" type="body"/>
          </p:nvPr>
        </p:nvSpPr>
        <p:spPr>
          <a:xfrm>
            <a:off x="754742" y="1044389"/>
            <a:ext cx="10805055" cy="5208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UASG028</a:t>
            </a:r>
            <a:r>
              <a:rPr lang="en-US" sz="2000"/>
              <a:t> - Considerations for Naming Internationalized Email Mailboxes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Supported Scripts: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Know user expectations for writing systems for mailbox name and domain name portion.  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Understand complexities involved for additional scripts (e.g. security, confusion, etc.).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 Length of a Mailbox Name String: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Know constraints of your system and user expectations.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Consider same or a similar policy as for ASCII mailbox names.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Script Mixing: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Allow limited script mixing only when clear user need based on local practice.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Consider security and confusion due to script mixing for mailbox and domain name.</a:t>
            </a:r>
            <a:endParaRPr/>
          </a:p>
        </p:txBody>
      </p:sp>
      <p:sp>
        <p:nvSpPr>
          <p:cNvPr id="1133" name="Google Shape;1133;p3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Considerations for Mailbox Names Using EAI </a:t>
            </a:r>
            <a:endParaRPr/>
          </a:p>
        </p:txBody>
      </p:sp>
      <p:pic>
        <p:nvPicPr>
          <p:cNvPr id="1134" name="Google Shape;113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3"/>
          <p:cNvSpPr txBox="1"/>
          <p:nvPr>
            <p:ph idx="1" type="body"/>
          </p:nvPr>
        </p:nvSpPr>
        <p:spPr>
          <a:xfrm>
            <a:off x="754742" y="1360579"/>
            <a:ext cx="1095257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Preventing Invalid and Unstably-Rendered Strings: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Check if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Reference IDN tables</a:t>
            </a:r>
            <a:r>
              <a:rPr lang="en-US" sz="2000"/>
              <a:t> meet desired mailbox string and update as needed.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Use a string validation tool (e.g.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LGR Tool</a:t>
            </a:r>
            <a:r>
              <a:rPr lang="en-US" sz="2000"/>
              <a:t>) to validate the mailbox strings.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Right-to-Left (RTL) Script Consideration: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Avoid script mixing with right-to-left scripts to avoid confusability and security issues.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Aliases and Display Names Consideration: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Consider alias-creation option for the user interface during the mailbox name selection. process. ASCII alias can be allowed with an EAI mailbox name.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Optionally allow the user to add additional aliases at a later time.</a:t>
            </a:r>
            <a:endParaRPr/>
          </a:p>
        </p:txBody>
      </p:sp>
      <p:sp>
        <p:nvSpPr>
          <p:cNvPr id="1141" name="Google Shape;1141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Considerations for Mailbox Names Using EAI </a:t>
            </a:r>
            <a:endParaRPr/>
          </a:p>
        </p:txBody>
      </p:sp>
      <p:pic>
        <p:nvPicPr>
          <p:cNvPr id="1142" name="Google Shape;114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4"/>
          <p:cNvSpPr txBox="1"/>
          <p:nvPr>
            <p:ph idx="1" type="body"/>
          </p:nvPr>
        </p:nvSpPr>
        <p:spPr>
          <a:xfrm>
            <a:off x="754742" y="1360579"/>
            <a:ext cx="1095257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Signs and Symbols: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Avoid using signs and symbols, especially that do not exist on keyboard/input devices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If required for your market, the dot (.), underscore (_), hyphen (-) and plus sign (+) are commonly used.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Review any additional signs (if needed) and ensure it does not cause a security issue.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Unicode Character Normalization: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Understand the normalization type of your email system.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Ensure that your email program does normalized-form-independent name comparisons.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If it’s possible to select normalization, prefer to use NFC form.</a:t>
            </a:r>
            <a:endParaRPr/>
          </a:p>
        </p:txBody>
      </p:sp>
      <p:sp>
        <p:nvSpPr>
          <p:cNvPr id="1149" name="Google Shape;1149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Considerations for Mailbox Names Using EAI </a:t>
            </a:r>
            <a:endParaRPr/>
          </a:p>
        </p:txBody>
      </p:sp>
      <p:pic>
        <p:nvPicPr>
          <p:cNvPr id="1150" name="Google Shape;11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5"/>
          <p:cNvSpPr txBox="1"/>
          <p:nvPr>
            <p:ph idx="1" type="body"/>
          </p:nvPr>
        </p:nvSpPr>
        <p:spPr>
          <a:xfrm>
            <a:off x="754742" y="1360579"/>
            <a:ext cx="1095257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Equivalence Considerations: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Define a policy for determining the “same” or equivalent mailbox names based on the writing system, user expectations, and technical capabilities of your implementation.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Examine the IDN tables, case-folding, separators, numerals, and symbols for policy.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Avoid creating different mailboxes using names which are equivalent to each other.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Share your policy to let end users understand which characters and combinations will be considered valid and which ones might have equivalence.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Other considerations: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Spell domain names with their internationalized non-ASCII names. Avoid displaying the “xn--” alternative name.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Some email clients might not automatically link the U-label and A-label forms of email address mailbox names, so ensure that both labels are mapped to each other.</a:t>
            </a:r>
            <a:endParaRPr/>
          </a:p>
        </p:txBody>
      </p:sp>
      <p:sp>
        <p:nvSpPr>
          <p:cNvPr id="1157" name="Google Shape;1157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Considerations for Mailbox Names Using EAI </a:t>
            </a:r>
            <a:endParaRPr/>
          </a:p>
        </p:txBody>
      </p:sp>
      <p:pic>
        <p:nvPicPr>
          <p:cNvPr id="1158" name="Google Shape;11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6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7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Which of the following statement(s) are </a:t>
            </a:r>
            <a:r>
              <a:rPr i="1" lang="en-US" sz="2000"/>
              <a:t>False</a:t>
            </a:r>
            <a:r>
              <a:rPr lang="en-US" sz="2000"/>
              <a:t>: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Universal Acceptance (UA) is the state in which all valid domain names and email addresses are accepted, validated, stored, processed, and displayed correctly and consistently.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To achieve Universal Acceptance, Internet applications and systems must treat all Top Level Domains (TLDs) in a consistent manner, including new generic TLDs and all internationalized TLDs.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All domain names should be validated against the Internationalized Domain Names in Applications IDNA2003 Standard.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The A-label represents a domain label in Unicode UTF8 format.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The A-label format is used to represent mailbox names in EAI.</a:t>
            </a:r>
            <a:endParaRPr/>
          </a:p>
        </p:txBody>
      </p:sp>
      <p:pic>
        <p:nvPicPr>
          <p:cNvPr id="1170" name="Google Shape;11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3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 5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8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What is the A-label of </a:t>
            </a:r>
            <a:r>
              <a:rPr lang="en-US" sz="2000">
                <a:solidFill>
                  <a:srgbClr val="FF0000"/>
                </a:solidFill>
              </a:rPr>
              <a:t>测试</a:t>
            </a:r>
            <a:r>
              <a:rPr lang="en-US" sz="2000"/>
              <a:t> 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Hint: You can use the tool: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https://lgrtool.icann.org/</a:t>
            </a:r>
            <a:r>
              <a:rPr lang="en-US" sz="2000"/>
              <a:t>  </a:t>
            </a:r>
            <a:endParaRPr b="1" sz="2000"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1178" name="Google Shape;117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3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 6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9"/>
          <p:cNvSpPr txBox="1"/>
          <p:nvPr>
            <p:ph type="title"/>
          </p:nvPr>
        </p:nvSpPr>
        <p:spPr>
          <a:xfrm>
            <a:off x="752850" y="1308848"/>
            <a:ext cx="9430810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Your Software Applications  UA Ready?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Categories of Domain Names and Email Addresses</a:t>
            </a:r>
            <a:endParaRPr/>
          </a:p>
        </p:txBody>
      </p:sp>
      <p:sp>
        <p:nvSpPr>
          <p:cNvPr id="913" name="Google Shape;913;p4"/>
          <p:cNvSpPr txBox="1"/>
          <p:nvPr>
            <p:ph idx="1" type="body"/>
          </p:nvPr>
        </p:nvSpPr>
        <p:spPr>
          <a:xfrm>
            <a:off x="824441" y="1010858"/>
            <a:ext cx="1054311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Now possible to have domain names and email addresses in local languages: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Internationalized domain names (IDNs).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Email Address Internationalization (EAI).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 format by Unicode used for IDNs and EAI.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Domain Names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Newer</a:t>
            </a:r>
            <a:r>
              <a:rPr lang="en-US" sz="2000"/>
              <a:t> top-level domain names:		example.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Longer</a:t>
            </a:r>
            <a:r>
              <a:rPr lang="en-US" sz="2000"/>
              <a:t> top-level domain names:		example.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Internationalized </a:t>
            </a:r>
            <a:r>
              <a:rPr lang="en-US" sz="2000"/>
              <a:t>domain names	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 b="1" sz="2000"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Internationalized email addresses (EAI)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@example.com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UTF@IDN; right to left scripts		</a:t>
            </a:r>
            <a:r>
              <a:rPr lang="en-US" sz="2000">
                <a:solidFill>
                  <a:srgbClr val="FF0000"/>
                </a:solidFill>
              </a:rPr>
              <a:t>موقع.مثال@میل-ای</a:t>
            </a:r>
            <a:r>
              <a:rPr lang="en-US" sz="2000"/>
              <a:t>		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14" name="Google Shape;9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EAI Check</a:t>
            </a:r>
            <a:endParaRPr/>
          </a:p>
        </p:txBody>
      </p:sp>
      <p:sp>
        <p:nvSpPr>
          <p:cNvPr id="1190" name="Google Shape;1190;p40"/>
          <p:cNvSpPr txBox="1"/>
          <p:nvPr>
            <p:ph idx="1" type="body"/>
          </p:nvPr>
        </p:nvSpPr>
        <p:spPr>
          <a:xfrm>
            <a:off x="682562" y="994224"/>
            <a:ext cx="10677100" cy="5293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Check if your email server supports Email Address Internationalization (EA): 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https://uasg.tech/eai-check/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46062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/>
          </a:p>
          <a:p>
            <a:pPr indent="-24765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2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91" name="Google Shape;119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website&#10;&#10;Description automatically generated" id="1192" name="Google Shape;1192;p40"/>
          <p:cNvPicPr preferRelativeResize="0"/>
          <p:nvPr/>
        </p:nvPicPr>
        <p:blipFill rotWithShape="1">
          <a:blip r:embed="rId5">
            <a:alphaModFix/>
          </a:blip>
          <a:srcRect b="7724" l="3866" r="5908" t="18548"/>
          <a:stretch/>
        </p:blipFill>
        <p:spPr>
          <a:xfrm>
            <a:off x="1965953" y="1752147"/>
            <a:ext cx="8260094" cy="453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ICANN’s Journey to UA Readiness - Model</a:t>
            </a:r>
            <a:endParaRPr/>
          </a:p>
        </p:txBody>
      </p:sp>
      <p:sp>
        <p:nvSpPr>
          <p:cNvPr id="1199" name="Google Shape;1199;p41"/>
          <p:cNvSpPr txBox="1"/>
          <p:nvPr>
            <p:ph idx="1" type="body"/>
          </p:nvPr>
        </p:nvSpPr>
        <p:spPr>
          <a:xfrm>
            <a:off x="812801" y="1470213"/>
            <a:ext cx="7257773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Stage 1: Update services to support both new short and long ASCII TLDs.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Stage 2: Update services to support non-ASCII Internationalized Domain Names (IDNs) in Unicode (U-label), and ASCII-based IDN representations in Punycode (A-label).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Stage 3: Update infrastructure and services to support non-ASCII email addresses.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Note: all components must support Email Address Internationalization (EAI) before infrastructure is compliant.</a:t>
            </a:r>
            <a:endParaRPr/>
          </a:p>
          <a:p>
            <a:pPr indent="-250825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See details in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ICANN’s Case Study</a:t>
            </a:r>
            <a:endParaRPr/>
          </a:p>
        </p:txBody>
      </p:sp>
      <p:pic>
        <p:nvPicPr>
          <p:cNvPr id="1200" name="Google Shape;120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133" y="784708"/>
            <a:ext cx="3557630" cy="528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4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 and Community Support</a:t>
            </a:r>
            <a:endParaRPr/>
          </a:p>
        </p:txBody>
      </p:sp>
      <p:sp>
        <p:nvSpPr>
          <p:cNvPr id="1208" name="Google Shape;1208;p42"/>
          <p:cNvSpPr txBox="1"/>
          <p:nvPr>
            <p:ph idx="1" type="body"/>
          </p:nvPr>
        </p:nvSpPr>
        <p:spPr>
          <a:xfrm>
            <a:off x="812801" y="930569"/>
            <a:ext cx="10412878" cy="5380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UASG and ICANN continue to undertake gap analysis, remediation, training and outreach: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Gap analysis – Social Media, Browsers, Programming Languages, EAI Tools, etc. 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Remediation – engaging technology forums (e.g. Github) and bug reporting.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Training and outreach – through local initiatives and ambassadors.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rPr lang="en-US"/>
              <a:t>We request the community to help address UA readiness and lead by example: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b="1" lang="en-US"/>
              <a:t>Raise awareness </a:t>
            </a:r>
            <a:r>
              <a:rPr lang="en-US"/>
              <a:t>of the technical problems within the community.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b="1" lang="en-US"/>
              <a:t>Upgrade and use UA ready systems </a:t>
            </a:r>
            <a:r>
              <a:rPr lang="en-US"/>
              <a:t>as a community to create the necessary demand, e.g. upgrade email servers, use email in local language.</a:t>
            </a:r>
            <a:endParaRPr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b="1" lang="en-US"/>
              <a:t>Advocate more broadly </a:t>
            </a:r>
            <a:r>
              <a:rPr lang="en-US"/>
              <a:t>to support UA in their systems (e.g. in e-govt. services; the private sector organizations, etc.).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rPr lang="en-US"/>
              <a:t>Such activities may be undertaken in collaboration with UA Local Initiative and UA Ambassadors.</a:t>
            </a:r>
            <a:endParaRPr/>
          </a:p>
        </p:txBody>
      </p:sp>
      <p:pic>
        <p:nvPicPr>
          <p:cNvPr id="1209" name="Google Shape;120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43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Involved!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4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For more information, email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or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2000"/>
              <a:t>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Access all UA documents and presentations at website: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https://icann.org/ua</a:t>
            </a:r>
            <a:r>
              <a:rPr lang="en-US"/>
              <a:t>. </a:t>
            </a:r>
            <a:endParaRPr/>
          </a:p>
        </p:txBody>
      </p:sp>
      <p:sp>
        <p:nvSpPr>
          <p:cNvPr id="1221" name="Google Shape;1221;p4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Involved!</a:t>
            </a:r>
            <a:endParaRPr/>
          </a:p>
        </p:txBody>
      </p:sp>
      <p:pic>
        <p:nvPicPr>
          <p:cNvPr id="1222" name="Google Shape;1222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5"/>
          <p:cNvSpPr txBox="1"/>
          <p:nvPr>
            <p:ph idx="1" type="body"/>
          </p:nvPr>
        </p:nvSpPr>
        <p:spPr>
          <a:xfrm>
            <a:off x="833124" y="1497006"/>
            <a:ext cx="10805055" cy="45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See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2000"/>
              <a:t> for a complete list of reports.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Universal Acceptance Quick Guide: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UASG005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Introduction to Universal Acceptance: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UASG007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Quick Guide to EAI: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UASG014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– A Technical Overview: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UASG012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– Evaluation of Major Email Software and Services: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UASG021B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Guide to 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EAI self-certification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Universal Acceptance Readiness Framework: </a:t>
            </a:r>
            <a:r>
              <a:rPr lang="en-US" sz="2000" u="sng">
                <a:solidFill>
                  <a:schemeClr val="hlink"/>
                </a:solidFill>
                <a:hlinkClick r:id="rId10"/>
              </a:rPr>
              <a:t>UASG026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Considerations for Naming Internationalized Email Mailboxes: </a:t>
            </a:r>
            <a:r>
              <a:rPr lang="en-US" sz="2000" u="sng">
                <a:solidFill>
                  <a:schemeClr val="hlink"/>
                </a:solidFill>
                <a:hlinkClick r:id="rId11"/>
              </a:rPr>
              <a:t>UASG028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Evaluation of EAI Support in Email Software and Services Report: </a:t>
            </a:r>
            <a:r>
              <a:rPr lang="en-US" sz="2000" u="sng">
                <a:solidFill>
                  <a:schemeClr val="hlink"/>
                </a:solidFill>
                <a:hlinkClick r:id="rId12"/>
              </a:rPr>
              <a:t>UASG030</a:t>
            </a:r>
            <a:endParaRPr sz="20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UA-Ready Code Samples in Java, Python, and JavaScript - </a:t>
            </a:r>
            <a:r>
              <a:rPr lang="en-US" sz="2000" u="sng">
                <a:solidFill>
                  <a:schemeClr val="hlink"/>
                </a:solidFill>
                <a:hlinkClick r:id="rId13"/>
              </a:rPr>
              <a:t>UASG043</a:t>
            </a:r>
            <a:endParaRPr sz="2000"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  <a:p>
            <a:pPr indent="-252412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229" name="Google Shape;1229;p4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Relevant Materials</a:t>
            </a:r>
            <a:endParaRPr/>
          </a:p>
        </p:txBody>
      </p:sp>
      <p:pic>
        <p:nvPicPr>
          <p:cNvPr id="1230" name="Google Shape;1230;p4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6"/>
          <p:cNvSpPr txBox="1"/>
          <p:nvPr>
            <p:ph type="title"/>
          </p:nvPr>
        </p:nvSpPr>
        <p:spPr>
          <a:xfrm>
            <a:off x="420688" y="42863"/>
            <a:ext cx="1180782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Engage with ICANN – Thank You and Questions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d9a316ff51_0_0"/>
          <p:cNvSpPr txBox="1"/>
          <p:nvPr>
            <p:ph type="title"/>
          </p:nvPr>
        </p:nvSpPr>
        <p:spPr>
          <a:xfrm>
            <a:off x="499872" y="46179"/>
            <a:ext cx="10683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EAI Support Across Email Servers Under gTLDs</a:t>
            </a:r>
            <a:endParaRPr/>
          </a:p>
        </p:txBody>
      </p:sp>
      <p:pic>
        <p:nvPicPr>
          <p:cNvPr id="921" name="Google Shape;921;g2d9a316ff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d9a316ff51_0_0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Out of the 33.7 million email servers tested in January 2025, only 25.86% show support for internationalized email addresses.  </a:t>
            </a:r>
            <a:endParaRPr/>
          </a:p>
          <a:p>
            <a:pPr indent="-85725" lvl="0" marL="27432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07315" lvl="3" marL="109728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g2d9a316ff51_0_0"/>
          <p:cNvSpPr txBox="1"/>
          <p:nvPr/>
        </p:nvSpPr>
        <p:spPr>
          <a:xfrm>
            <a:off x="3473075" y="5933400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Email Messages</a:t>
            </a:r>
            <a:endParaRPr/>
          </a:p>
        </p:txBody>
      </p:sp>
      <p:pic>
        <p:nvPicPr>
          <p:cNvPr id="930" name="Google Shape;9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"/>
          <p:cNvPicPr preferRelativeResize="0"/>
          <p:nvPr/>
        </p:nvPicPr>
        <p:blipFill rotWithShape="1">
          <a:blip r:embed="rId4">
            <a:alphaModFix/>
          </a:blip>
          <a:srcRect b="3148" l="0" r="21790" t="5232"/>
          <a:stretch/>
        </p:blipFill>
        <p:spPr>
          <a:xfrm>
            <a:off x="7172415" y="1393393"/>
            <a:ext cx="4972395" cy="393349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"/>
          <p:cNvSpPr txBox="1"/>
          <p:nvPr>
            <p:ph idx="1" type="body"/>
          </p:nvPr>
        </p:nvSpPr>
        <p:spPr>
          <a:xfrm>
            <a:off x="358266" y="900503"/>
            <a:ext cx="7031885" cy="534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Envelope</a:t>
            </a:r>
            <a:r>
              <a:rPr lang="en-US" sz="2000"/>
              <a:t> – Information that accompanies a message in transit, including the address(es) it is being sent to, and the return address to which error or failure reports can be sent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Message Header</a:t>
            </a:r>
            <a:r>
              <a:rPr lang="en-US" sz="2000"/>
              <a:t> –  A series of structured fields with a header name such as From: To: or Subject: followed by the contents of the header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free-format, such as the Subject: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fixed-format, such as the Date: and Message-ID: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 combination of fixed- and free-format, such as the To:, From: and Cc: with fixed-format addresses with free-format comment text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Message Body</a:t>
            </a:r>
            <a:r>
              <a:rPr lang="en-US" sz="2000"/>
              <a:t> – The contents of a message, which may be unformatted text, or it may be one or more formatted or encoded MIME parts</a:t>
            </a:r>
            <a:endParaRPr/>
          </a:p>
        </p:txBody>
      </p:sp>
      <p:sp>
        <p:nvSpPr>
          <p:cNvPr id="933" name="Google Shape;933;p6"/>
          <p:cNvSpPr txBox="1"/>
          <p:nvPr/>
        </p:nvSpPr>
        <p:spPr>
          <a:xfrm>
            <a:off x="7387274" y="5599517"/>
            <a:ext cx="4804726" cy="438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b="0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EAI: A Technical Overview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details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Systems</a:t>
            </a:r>
            <a:endParaRPr/>
          </a:p>
        </p:txBody>
      </p:sp>
      <p:pic>
        <p:nvPicPr>
          <p:cNvPr id="940" name="Google Shape;9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461444" y="1274430"/>
            <a:ext cx="4683367" cy="34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7"/>
          <p:cNvSpPr txBox="1"/>
          <p:nvPr>
            <p:ph idx="1" type="body"/>
          </p:nvPr>
        </p:nvSpPr>
        <p:spPr>
          <a:xfrm>
            <a:off x="420625" y="929390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MUA</a:t>
            </a:r>
            <a:r>
              <a:rPr lang="en-US" sz="2000"/>
              <a:t> – Mail User Agent - A client program that a person uses to send, receive, and manage mail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MSA</a:t>
            </a:r>
            <a:r>
              <a:rPr lang="en-US" sz="2000"/>
              <a:t> – Mail Submission Agent - A server program that receives mail from a MUA and prepares it for transmission and delivery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MTA</a:t>
            </a:r>
            <a:r>
              <a:rPr lang="en-US" sz="2000"/>
              <a:t> – Mail Transfer Agent - A server program that sends and receives mail to and from other Internet hosts. An MTA may receive mail from an MSA and/or deliver mail to an MDA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MDA</a:t>
            </a:r>
            <a:r>
              <a:rPr lang="en-US" sz="2000"/>
              <a:t> – Mail Delivery Agent - A server program that handles incoming mail and typically stores it in a mailbox or folder</a:t>
            </a:r>
            <a:endParaRPr/>
          </a:p>
        </p:txBody>
      </p:sp>
      <p:sp>
        <p:nvSpPr>
          <p:cNvPr id="943" name="Google Shape;943;p7"/>
          <p:cNvSpPr txBox="1"/>
          <p:nvPr/>
        </p:nvSpPr>
        <p:spPr>
          <a:xfrm>
            <a:off x="420624" y="5310169"/>
            <a:ext cx="10642118" cy="573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agents create and process the email envelope, message header and message body and need to be enhanced to handle Unicode text in UTF8 format to support EAI.  				  See </a:t>
            </a:r>
            <a:r>
              <a:rPr b="0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EAI: A Technical Overview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details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"/>
          <p:cNvSpPr txBox="1"/>
          <p:nvPr>
            <p:ph idx="1" type="body"/>
          </p:nvPr>
        </p:nvSpPr>
        <p:spPr>
          <a:xfrm>
            <a:off x="841366" y="1015806"/>
            <a:ext cx="10682514" cy="50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What is EAI?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Having UTF8 support for: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mailbox name (before the @ sign).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domain name (after the @ sign).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What is not EAI?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Having UTF8 support in: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Subject line.</a:t>
            </a:r>
            <a:endParaRPr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Address comments.</a:t>
            </a:r>
            <a:endParaRPr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Message body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MIME provides all these in conventional mail.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Use of any character set other than UTF-8.</a:t>
            </a:r>
            <a:endParaRPr/>
          </a:p>
        </p:txBody>
      </p:sp>
      <p:sp>
        <p:nvSpPr>
          <p:cNvPr id="950" name="Google Shape;950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Address Internationalization </a:t>
            </a:r>
            <a:endParaRPr/>
          </a:p>
        </p:txBody>
      </p:sp>
      <p:pic>
        <p:nvPicPr>
          <p:cNvPr id="951" name="Google Shape;9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1220" y="937384"/>
            <a:ext cx="4205422" cy="1326116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9"/>
          <p:cNvSpPr txBox="1"/>
          <p:nvPr>
            <p:ph idx="1" type="body"/>
          </p:nvPr>
        </p:nvSpPr>
        <p:spPr>
          <a:xfrm>
            <a:off x="739754" y="937384"/>
            <a:ext cx="6984008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>
                <a:solidFill>
                  <a:schemeClr val="accent1"/>
                </a:solidFill>
              </a:rPr>
              <a:t>No EAI support </a:t>
            </a:r>
            <a:r>
              <a:rPr lang="en-US" sz="2400">
                <a:solidFill>
                  <a:schemeClr val="dk1"/>
                </a:solidFill>
              </a:rPr>
              <a:t>- </a:t>
            </a:r>
            <a:r>
              <a:rPr lang="en-US" sz="2400"/>
              <a:t>only ASCII email addresses supported by the tools and services.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>
                <a:solidFill>
                  <a:schemeClr val="accent1"/>
                </a:solidFill>
              </a:rPr>
              <a:t>Level 1/Silver </a:t>
            </a:r>
            <a:r>
              <a:rPr lang="en-US" sz="2400">
                <a:solidFill>
                  <a:schemeClr val="dk1"/>
                </a:solidFill>
              </a:rPr>
              <a:t>-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/>
              <a:t>can exchange email with EAI addresses.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Receive email from an EAI address.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Send email to an EAI address.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Cannot create mailbox and domain name in UTF8.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>
                <a:solidFill>
                  <a:schemeClr val="accent1"/>
                </a:solidFill>
              </a:rPr>
              <a:t>Level 2/Gold </a:t>
            </a:r>
            <a:r>
              <a:rPr lang="en-US" sz="2400">
                <a:solidFill>
                  <a:schemeClr val="dk1"/>
                </a:solidFill>
              </a:rPr>
              <a:t>-</a:t>
            </a:r>
            <a:r>
              <a:rPr lang="en-US" sz="2400"/>
              <a:t> can create EAI addresses. 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Receive email from an EAI address.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Send email to an EAI address.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Create mailbox and domain name in UTF8.</a:t>
            </a:r>
            <a:endParaRPr/>
          </a:p>
          <a:p>
            <a:pPr indent="-227012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sz="2400"/>
          </a:p>
          <a:p>
            <a:pPr indent="-227012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sz="2400"/>
          </a:p>
        </p:txBody>
      </p:sp>
      <p:sp>
        <p:nvSpPr>
          <p:cNvPr id="959" name="Google Shape;959;p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Levels of EAI Implementation</a:t>
            </a:r>
            <a:endParaRPr/>
          </a:p>
        </p:txBody>
      </p:sp>
      <p:pic>
        <p:nvPicPr>
          <p:cNvPr id="960" name="Google Shape;9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2017-05-30T19:34:46Z</dcterms:created>
  <dc:creator>Julio Polito</dc:creator>
</cp:coreProperties>
</file>