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Lst>
  <p:sldSz cy="6858000" cx="12192000"/>
  <p:notesSz cx="6858000" cy="9144000"/>
  <p:embeddedFontLst>
    <p:embeddedFont>
      <p:font typeface="Open Sans Light"/>
      <p:regular r:id="rId82"/>
      <p:bold r:id="rId83"/>
      <p:italic r:id="rId84"/>
      <p:boldItalic r:id="rId85"/>
    </p:embeddedFont>
    <p:embeddedFont>
      <p:font typeface="Open Sans"/>
      <p:regular r:id="rId86"/>
      <p:bold r:id="rId87"/>
      <p:italic r:id="rId88"/>
      <p:boldItalic r:id="rId8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16">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90" roundtripDataSignature="AMtx7mgpIVz+SIwvbXPQJsbPLnm9kBt3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16"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OpenSansLight-italic.fntdata"/><Relationship Id="rId83" Type="http://schemas.openxmlformats.org/officeDocument/2006/relationships/font" Target="fonts/OpenSansLight-bold.fntdata"/><Relationship Id="rId42" Type="http://schemas.openxmlformats.org/officeDocument/2006/relationships/slide" Target="slides/slide37.xml"/><Relationship Id="rId86" Type="http://schemas.openxmlformats.org/officeDocument/2006/relationships/font" Target="fonts/OpenSans-regular.fntdata"/><Relationship Id="rId41" Type="http://schemas.openxmlformats.org/officeDocument/2006/relationships/slide" Target="slides/slide36.xml"/><Relationship Id="rId85" Type="http://schemas.openxmlformats.org/officeDocument/2006/relationships/font" Target="fonts/OpenSansLight-boldItalic.fntdata"/><Relationship Id="rId44" Type="http://schemas.openxmlformats.org/officeDocument/2006/relationships/slide" Target="slides/slide39.xml"/><Relationship Id="rId88" Type="http://schemas.openxmlformats.org/officeDocument/2006/relationships/font" Target="fonts/OpenSans-italic.fntdata"/><Relationship Id="rId43" Type="http://schemas.openxmlformats.org/officeDocument/2006/relationships/slide" Target="slides/slide38.xml"/><Relationship Id="rId87" Type="http://schemas.openxmlformats.org/officeDocument/2006/relationships/font" Target="fonts/OpenSans-bold.fntdata"/><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OpenSans-boldItalic.fntdata"/><Relationship Id="rId80" Type="http://schemas.openxmlformats.org/officeDocument/2006/relationships/slide" Target="slides/slide75.xml"/><Relationship Id="rId82" Type="http://schemas.openxmlformats.org/officeDocument/2006/relationships/font" Target="fonts/OpenSansLight-regular.fntdata"/><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0" Type="http://customschemas.google.com/relationships/presentationmetadata" Target="meta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2" name="Google Shape;79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9" name="Google Shape;89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0" name="Google Shape;90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9" name="Google Shape;90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4" name="Google Shape;91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5" name="Google Shape;91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2" name="Google Shape;92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3" name="Google Shape;92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0" name="Google Shape;93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5" name="Google Shape;93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936" name="Google Shape;93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3" name="Google Shape;943;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https://bournetocode.com/projects/GCSE_Computing_Fundamentals/pages/3-3-5-ascii.html</a:t>
            </a:r>
            <a:endParaRPr/>
          </a:p>
        </p:txBody>
      </p:sp>
      <p:sp>
        <p:nvSpPr>
          <p:cNvPr id="944" name="Google Shape;944;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2" name="Google Shape;952;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https://bournetocode.com/projects/GCSE_Computing_Fundamentals/pages/3-3-5-ascii.html</a:t>
            </a:r>
            <a:endParaRPr/>
          </a:p>
        </p:txBody>
      </p:sp>
      <p:sp>
        <p:nvSpPr>
          <p:cNvPr id="953" name="Google Shape;953;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2" name="Google Shape;96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963" name="Google Shape;963;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1" name="Google Shape;97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972" name="Google Shape;972;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 name="Google Shape;80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1" name="Google Shape;80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9" name="Google Shape;97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980" name="Google Shape;980;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7" name="Google Shape;98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8" name="Google Shape;988;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5" name="Google Shape;99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6" name="Google Shape;996;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3" name="Google Shape;100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4" name="Google Shape;1004;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2" name="Google Shape;1012;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3" name="Google Shape;1013;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0" name="Google Shape;102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1" name="Google Shape;1021;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0" name="Google Shape;1030;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1" name="Google Shape;1031;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8" name="Google Shape;1038;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9" name="Google Shape;1039;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6" name="Google Shape;1046;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7" name="Google Shape;1047;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4" name="Google Shape;1054;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5" name="Google Shape;1055;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8" name="Google Shape;80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2" name="Google Shape;1062;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3" name="Google Shape;1063;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0" name="Google Shape;1070;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1" name="Google Shape;1071;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8" name="Google Shape;107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3" name="Google Shape;1083;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4" name="Google Shape;1084;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1" name="Google Shape;1091;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2" name="Google Shape;1092;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9" name="Google Shape;109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6" name="Google Shape;1106;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7" name="Google Shape;1107;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4" name="Google Shape;1114;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5" name="Google Shape;1115;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2" name="Google Shape;1122;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3" name="Google Shape;1123;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0" name="Google Shape;113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3" name="Google Shape;81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6" name="Google Shape;1136;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7" name="Google Shape;1137;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4" name="Google Shape;1144;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1" name="Google Shape;1151;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8" name="Google Shape;115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4" name="Google Shape;116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1" name="Google Shape;1171;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8" name="Google Shape;1178;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5" name="Google Shape;1185;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2" name="Google Shape;1192;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7" name="Google Shape;1197;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8" name="Google Shape;1198;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0" name="Google Shape;82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1" name="Google Shape;82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5" name="Google Shape;1205;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6" name="Google Shape;1206;p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3" name="Google Shape;1213;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4" name="Google Shape;1214;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1" name="Google Shape;1221;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8" name="Google Shape;1228;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5" name="Google Shape;1235;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1" name="Google Shape;1241;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2" name="Google Shape;1242;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9" name="Google Shape;1249;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0" name="Google Shape;1250;p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7" name="Google Shape;1257;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8" name="Google Shape;1258;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5" name="Google Shape;1265;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6" name="Google Shape;1266;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3" name="Google Shape;1273;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4" name="Google Shape;1274;p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8" name="Google Shape;82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9" name="Google Shape;82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1" name="Google Shape;1281;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2" name="Google Shape;1282;p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9" name="Google Shape;1289;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5" name="Google Shape;1295;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6" name="Google Shape;1296;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3" name="Google Shape;1303;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4" name="Google Shape;1304;p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1" name="Google Shape;1311;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2" name="Google Shape;1312;p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9" name="Google Shape;1319;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0" name="Google Shape;1320;p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7" name="Google Shape;1327;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8" name="Google Shape;1328;p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5" name="Google Shape;1335;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6" name="Google Shape;1336;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3" name="Google Shape;1343;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4" name="Google Shape;1344;p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1" name="Google Shape;1351;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3395f6b365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 name="Google Shape;837;g3395f6b365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a:t>Switching to a point per MX server - Multiple MX servers may resolve to the same IP addresses.</a:t>
            </a:r>
            <a:endParaRPr b="1"/>
          </a:p>
          <a:p>
            <a:pPr indent="0" lvl="0" marL="0" rtl="0" algn="l">
              <a:lnSpc>
                <a:spcPct val="100000"/>
              </a:lnSpc>
              <a:spcBef>
                <a:spcPts val="0"/>
              </a:spcBef>
              <a:spcAft>
                <a:spcPts val="0"/>
              </a:spcAft>
              <a:buClr>
                <a:schemeClr val="dk1"/>
              </a:buClr>
              <a:buSzPts val="1200"/>
              <a:buFont typeface="Calibri"/>
              <a:buNone/>
            </a:pPr>
            <a:r>
              <a:rPr b="1" lang="en-US"/>
              <a:t>Full</a:t>
            </a:r>
            <a:r>
              <a:rPr lang="en-US"/>
              <a:t>: All resolved IPs passed the tests</a:t>
            </a:r>
            <a:endParaRPr/>
          </a:p>
          <a:p>
            <a:pPr indent="0" lvl="0" marL="0" rtl="0" algn="l">
              <a:lnSpc>
                <a:spcPct val="100000"/>
              </a:lnSpc>
              <a:spcBef>
                <a:spcPts val="0"/>
              </a:spcBef>
              <a:spcAft>
                <a:spcPts val="0"/>
              </a:spcAft>
              <a:buClr>
                <a:schemeClr val="dk1"/>
              </a:buClr>
              <a:buSzPts val="1200"/>
              <a:buFont typeface="Calibri"/>
              <a:buNone/>
            </a:pPr>
            <a:r>
              <a:rPr b="1" lang="en-US"/>
              <a:t>Partial</a:t>
            </a:r>
            <a:r>
              <a:rPr lang="en-US"/>
              <a:t>: Some IP passed the tests, and some failed</a:t>
            </a:r>
            <a:endParaRPr/>
          </a:p>
          <a:p>
            <a:pPr indent="0" lvl="0" marL="0" rtl="0" algn="l">
              <a:lnSpc>
                <a:spcPct val="100000"/>
              </a:lnSpc>
              <a:spcBef>
                <a:spcPts val="0"/>
              </a:spcBef>
              <a:spcAft>
                <a:spcPts val="0"/>
              </a:spcAft>
              <a:buClr>
                <a:schemeClr val="dk1"/>
              </a:buClr>
              <a:buSzPts val="1200"/>
              <a:buFont typeface="Calibri"/>
              <a:buNone/>
            </a:pPr>
            <a:r>
              <a:rPr b="1" lang="en-US"/>
              <a:t>None: </a:t>
            </a:r>
            <a:r>
              <a:rPr lang="en-US"/>
              <a:t>All of the MX server IPs failed the tests</a:t>
            </a:r>
            <a:endParaRPr/>
          </a:p>
          <a:p>
            <a:pPr indent="0" lvl="0" marL="0" rtl="0" algn="l">
              <a:lnSpc>
                <a:spcPct val="100000"/>
              </a:lnSpc>
              <a:spcBef>
                <a:spcPts val="0"/>
              </a:spcBef>
              <a:spcAft>
                <a:spcPts val="0"/>
              </a:spcAft>
              <a:buClr>
                <a:schemeClr val="dk1"/>
              </a:buClr>
              <a:buSzPts val="1200"/>
              <a:buFont typeface="Calibri"/>
              <a:buNone/>
            </a:pPr>
            <a:r>
              <a:rPr b="1" lang="en-US"/>
              <a:t>No IPs: </a:t>
            </a:r>
            <a:r>
              <a:rPr lang="en-US"/>
              <a:t>No IPs could be resolved for the MX server (e.g. NXdomain)</a:t>
            </a:r>
            <a:endParaRPr/>
          </a:p>
          <a:p>
            <a:pPr indent="0" lvl="0" marL="0" rtl="0" algn="l">
              <a:lnSpc>
                <a:spcPct val="100000"/>
              </a:lnSpc>
              <a:spcBef>
                <a:spcPts val="0"/>
              </a:spcBef>
              <a:spcAft>
                <a:spcPts val="0"/>
              </a:spcAft>
              <a:buClr>
                <a:schemeClr val="dk1"/>
              </a:buClr>
              <a:buSzPts val="1200"/>
              <a:buFont typeface="Calibri"/>
              <a:buNone/>
            </a:pPr>
            <a:r>
              <a:rPr b="1" lang="en-US"/>
              <a:t>Not tested: </a:t>
            </a:r>
            <a:r>
              <a:rPr lang="en-US"/>
              <a:t>IPs could not be tested (e.g. timeout, refused connections, special use IPs, etc.)</a:t>
            </a:r>
            <a:endParaRPr/>
          </a:p>
        </p:txBody>
      </p:sp>
      <p:sp>
        <p:nvSpPr>
          <p:cNvPr id="838" name="Google Shape;838;g3395f6b3654_0_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6" name="Google Shape;1356;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6" name="Google Shape;1366;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7" name="Google Shape;1367;p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4" name="Google Shape;1374;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1" name="Google Shape;1381;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6" name="Google Shape;1386;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7" name="Google Shape;1387;p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4" name="Google Shape;1394;p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5" name="Google Shape;1395;p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2" name="Google Shape;1402;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6" name="Google Shape;84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7" name="Google Shape;84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5" name="Google Shape;87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20" Type="http://schemas.openxmlformats.org/officeDocument/2006/relationships/hyperlink" Target="https://www.slideshare.net/icannpresentations" TargetMode="External"/><Relationship Id="rId11" Type="http://schemas.openxmlformats.org/officeDocument/2006/relationships/image" Target="../media/image22.png"/><Relationship Id="rId10" Type="http://schemas.openxmlformats.org/officeDocument/2006/relationships/hyperlink" Target="http://twitter.com/icann" TargetMode="External"/><Relationship Id="rId21" Type="http://schemas.openxmlformats.org/officeDocument/2006/relationships/hyperlink" Target="http://linkedin.com/company/icann" TargetMode="External"/><Relationship Id="rId13" Type="http://schemas.openxmlformats.org/officeDocument/2006/relationships/hyperlink" Target="http://facebook.com/icannorg" TargetMode="External"/><Relationship Id="rId12" Type="http://schemas.openxmlformats.org/officeDocument/2006/relationships/hyperlink" Target="https://www.facebook.com/icannorg" TargetMode="External"/><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hyperlink" Target="https://www.flickr.com/photos/icann" TargetMode="External"/><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5" Type="http://schemas.openxmlformats.org/officeDocument/2006/relationships/hyperlink" Target="http://youtube.com/user/ICANNnews" TargetMode="External"/><Relationship Id="rId14" Type="http://schemas.openxmlformats.org/officeDocument/2006/relationships/image" Target="../media/image21.png"/><Relationship Id="rId17" Type="http://schemas.openxmlformats.org/officeDocument/2006/relationships/hyperlink" Target="https://www.youtube.com/user/ICANNnews" TargetMode="External"/><Relationship Id="rId16" Type="http://schemas.openxmlformats.org/officeDocument/2006/relationships/image" Target="../media/image23.png"/><Relationship Id="rId5" Type="http://schemas.openxmlformats.org/officeDocument/2006/relationships/image" Target="../media/image24.png"/><Relationship Id="rId19" Type="http://schemas.openxmlformats.org/officeDocument/2006/relationships/image" Target="../media/image25.png"/><Relationship Id="rId6" Type="http://schemas.openxmlformats.org/officeDocument/2006/relationships/hyperlink" Target="https://www.linkedin.com/company/icann" TargetMode="External"/><Relationship Id="rId18" Type="http://schemas.openxmlformats.org/officeDocument/2006/relationships/hyperlink" Target="https://soundcloud.com/icann" TargetMode="External"/><Relationship Id="rId7" Type="http://schemas.openxmlformats.org/officeDocument/2006/relationships/hyperlink" Target="http://linkedin.com/company/icann" TargetMode="External"/><Relationship Id="rId8" Type="http://schemas.openxmlformats.org/officeDocument/2006/relationships/image" Target="../media/image2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spTree>
      <p:nvGrpSpPr>
        <p:cNvPr id="20" name="Shape 20"/>
        <p:cNvGrpSpPr/>
        <p:nvPr/>
      </p:nvGrpSpPr>
      <p:grpSpPr>
        <a:xfrm>
          <a:off x="0" y="0"/>
          <a:ext cx="0" cy="0"/>
          <a:chOff x="0" y="0"/>
          <a:chExt cx="0" cy="0"/>
        </a:xfrm>
      </p:grpSpPr>
      <p:sp>
        <p:nvSpPr>
          <p:cNvPr id="21" name="Google Shape;21;p78"/>
          <p:cNvSpPr txBox="1"/>
          <p:nvPr>
            <p:ph type="title"/>
          </p:nvPr>
        </p:nvSpPr>
        <p:spPr>
          <a:xfrm>
            <a:off x="553082" y="0"/>
            <a:ext cx="10788321" cy="2533369"/>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 name="Google Shape;22;p78"/>
          <p:cNvSpPr txBox="1"/>
          <p:nvPr>
            <p:ph idx="1" type="body"/>
          </p:nvPr>
        </p:nvSpPr>
        <p:spPr>
          <a:xfrm>
            <a:off x="566928" y="3553576"/>
            <a:ext cx="10788321"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 name="Google Shape;23;p78"/>
          <p:cNvSpPr txBox="1"/>
          <p:nvPr>
            <p:ph idx="2" type="body"/>
          </p:nvPr>
        </p:nvSpPr>
        <p:spPr>
          <a:xfrm>
            <a:off x="566928" y="4279392"/>
            <a:ext cx="10788321" cy="27360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 name="Google Shape;24;p78"/>
          <p:cNvSpPr txBox="1"/>
          <p:nvPr>
            <p:ph idx="3" type="body"/>
          </p:nvPr>
        </p:nvSpPr>
        <p:spPr>
          <a:xfrm>
            <a:off x="566928" y="4553712"/>
            <a:ext cx="10788321"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25" name="Google Shape;25;p78"/>
          <p:cNvPicPr preferRelativeResize="0"/>
          <p:nvPr/>
        </p:nvPicPr>
        <p:blipFill rotWithShape="1">
          <a:blip r:embed="rId2">
            <a:alphaModFix/>
          </a:blip>
          <a:srcRect b="0" l="0" r="0" t="0"/>
          <a:stretch/>
        </p:blipFill>
        <p:spPr>
          <a:xfrm>
            <a:off x="567596" y="5193792"/>
            <a:ext cx="1189829" cy="951863"/>
          </a:xfrm>
          <a:prstGeom prst="rect">
            <a:avLst/>
          </a:prstGeom>
          <a:noFill/>
          <a:ln>
            <a:noFill/>
          </a:ln>
        </p:spPr>
      </p:pic>
      <p:sp>
        <p:nvSpPr>
          <p:cNvPr id="26" name="Google Shape;26;p78"/>
          <p:cNvSpPr txBox="1"/>
          <p:nvPr>
            <p:ph idx="4" type="body"/>
          </p:nvPr>
        </p:nvSpPr>
        <p:spPr>
          <a:xfrm>
            <a:off x="548639" y="2837138"/>
            <a:ext cx="108082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Decorative">
  <p:cSld name="Cover 2 Decorative">
    <p:spTree>
      <p:nvGrpSpPr>
        <p:cNvPr id="92" name="Shape 92"/>
        <p:cNvGrpSpPr/>
        <p:nvPr/>
      </p:nvGrpSpPr>
      <p:grpSpPr>
        <a:xfrm>
          <a:off x="0" y="0"/>
          <a:ext cx="0" cy="0"/>
          <a:chOff x="0" y="0"/>
          <a:chExt cx="0" cy="0"/>
        </a:xfrm>
      </p:grpSpPr>
      <p:pic>
        <p:nvPicPr>
          <p:cNvPr id="93" name="Google Shape;93;p8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4" name="Google Shape;94;p87"/>
          <p:cNvSpPr txBox="1"/>
          <p:nvPr>
            <p:ph idx="1" type="body"/>
          </p:nvPr>
        </p:nvSpPr>
        <p:spPr>
          <a:xfrm>
            <a:off x="2228479" y="4617720"/>
            <a:ext cx="9295500" cy="57511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5" name="Google Shape;95;p87"/>
          <p:cNvSpPr txBox="1"/>
          <p:nvPr>
            <p:ph idx="2" type="body"/>
          </p:nvPr>
        </p:nvSpPr>
        <p:spPr>
          <a:xfrm>
            <a:off x="2228479" y="5199656"/>
            <a:ext cx="9295500" cy="390521"/>
          </a:xfrm>
          <a:prstGeom prst="rect">
            <a:avLst/>
          </a:prstGeom>
          <a:noFill/>
          <a:ln>
            <a:noFill/>
          </a:ln>
        </p:spPr>
        <p:txBody>
          <a:bodyPr anchorCtr="0" anchor="b"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6" name="Google Shape;96;p87"/>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97" name="Google Shape;97;p87"/>
          <p:cNvPicPr preferRelativeResize="0"/>
          <p:nvPr/>
        </p:nvPicPr>
        <p:blipFill rotWithShape="1">
          <a:blip r:embed="rId3">
            <a:alphaModFix/>
          </a:blip>
          <a:srcRect b="0" l="0" r="0" t="0"/>
          <a:stretch/>
        </p:blipFill>
        <p:spPr>
          <a:xfrm>
            <a:off x="326044" y="4878445"/>
            <a:ext cx="1193800" cy="952500"/>
          </a:xfrm>
          <a:prstGeom prst="rect">
            <a:avLst/>
          </a:prstGeom>
          <a:noFill/>
          <a:ln>
            <a:noFill/>
          </a:ln>
        </p:spPr>
      </p:pic>
      <p:sp>
        <p:nvSpPr>
          <p:cNvPr id="98" name="Google Shape;98;p87"/>
          <p:cNvSpPr/>
          <p:nvPr/>
        </p:nvSpPr>
        <p:spPr>
          <a:xfrm>
            <a:off x="1825043" y="6101651"/>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9" name="Google Shape;99;p87"/>
          <p:cNvCxnSpPr/>
          <p:nvPr/>
        </p:nvCxnSpPr>
        <p:spPr>
          <a:xfrm rot="10800000">
            <a:off x="0" y="6124669"/>
            <a:ext cx="1793872" cy="0"/>
          </a:xfrm>
          <a:prstGeom prst="straightConnector1">
            <a:avLst/>
          </a:prstGeom>
          <a:noFill/>
          <a:ln cap="flat" cmpd="sng" w="12700">
            <a:solidFill>
              <a:schemeClr val="lt1"/>
            </a:solidFill>
            <a:prstDash val="solid"/>
            <a:round/>
            <a:headEnd len="sm" w="sm" type="none"/>
            <a:tailEnd len="sm" w="sm" type="none"/>
          </a:ln>
        </p:spPr>
      </p:cxnSp>
      <p:cxnSp>
        <p:nvCxnSpPr>
          <p:cNvPr id="100" name="Google Shape;100;p87"/>
          <p:cNvCxnSpPr/>
          <p:nvPr/>
        </p:nvCxnSpPr>
        <p:spPr>
          <a:xfrm rot="10800000">
            <a:off x="1892734" y="6124511"/>
            <a:ext cx="9720781" cy="0"/>
          </a:xfrm>
          <a:prstGeom prst="straightConnector1">
            <a:avLst/>
          </a:prstGeom>
          <a:noFill/>
          <a:ln cap="flat" cmpd="sng" w="12700">
            <a:solidFill>
              <a:schemeClr val="lt1"/>
            </a:solidFill>
            <a:prstDash val="solid"/>
            <a:round/>
            <a:headEnd len="sm" w="sm" type="none"/>
            <a:tailEnd len="sm" w="sm" type="none"/>
          </a:ln>
        </p:spPr>
      </p:cxnSp>
      <p:sp>
        <p:nvSpPr>
          <p:cNvPr id="101" name="Google Shape;101;p87"/>
          <p:cNvSpPr/>
          <p:nvPr/>
        </p:nvSpPr>
        <p:spPr>
          <a:xfrm flipH="1">
            <a:off x="11642081" y="6101651"/>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2" name="Google Shape;102;p87"/>
          <p:cNvSpPr/>
          <p:nvPr/>
        </p:nvSpPr>
        <p:spPr>
          <a:xfrm flipH="1">
            <a:off x="11642081" y="347037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3" name="Google Shape;103;p87"/>
          <p:cNvCxnSpPr/>
          <p:nvPr/>
        </p:nvCxnSpPr>
        <p:spPr>
          <a:xfrm rot="10800000">
            <a:off x="1849172" y="3552825"/>
            <a:ext cx="0" cy="2529959"/>
          </a:xfrm>
          <a:prstGeom prst="straightConnector1">
            <a:avLst/>
          </a:prstGeom>
          <a:noFill/>
          <a:ln cap="flat" cmpd="sng" w="12700">
            <a:solidFill>
              <a:schemeClr val="lt1"/>
            </a:solidFill>
            <a:prstDash val="solid"/>
            <a:round/>
            <a:headEnd len="sm" w="sm" type="none"/>
            <a:tailEnd len="sm" w="sm" type="none"/>
          </a:ln>
        </p:spPr>
      </p:cxnSp>
      <p:sp>
        <p:nvSpPr>
          <p:cNvPr id="104" name="Google Shape;104;p87"/>
          <p:cNvSpPr/>
          <p:nvPr/>
        </p:nvSpPr>
        <p:spPr>
          <a:xfrm rot="-5400000">
            <a:off x="1847726" y="3495590"/>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05" name="Google Shape;105;p87"/>
          <p:cNvCxnSpPr/>
          <p:nvPr/>
        </p:nvCxnSpPr>
        <p:spPr>
          <a:xfrm rot="10800000">
            <a:off x="1899083" y="3494144"/>
            <a:ext cx="9714432" cy="0"/>
          </a:xfrm>
          <a:prstGeom prst="straightConnector1">
            <a:avLst/>
          </a:prstGeom>
          <a:noFill/>
          <a:ln cap="flat" cmpd="sng" w="12700">
            <a:solidFill>
              <a:schemeClr val="lt1"/>
            </a:solidFill>
            <a:prstDash val="solid"/>
            <a:round/>
            <a:headEnd len="sm" w="sm" type="none"/>
            <a:tailEnd len="sm" w="sm" type="none"/>
          </a:ln>
        </p:spPr>
      </p:cxnSp>
      <p:sp>
        <p:nvSpPr>
          <p:cNvPr id="106" name="Google Shape;106;p87"/>
          <p:cNvSpPr txBox="1"/>
          <p:nvPr>
            <p:ph type="title"/>
          </p:nvPr>
        </p:nvSpPr>
        <p:spPr>
          <a:xfrm>
            <a:off x="2228479" y="2020824"/>
            <a:ext cx="9295500" cy="132556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 name="Google Shape;107;p87"/>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Slide">
  <p:cSld name="Blank Background Slide">
    <p:spTree>
      <p:nvGrpSpPr>
        <p:cNvPr id="108" name="Shape 108"/>
        <p:cNvGrpSpPr/>
        <p:nvPr/>
      </p:nvGrpSpPr>
      <p:grpSpPr>
        <a:xfrm>
          <a:off x="0" y="0"/>
          <a:ext cx="0" cy="0"/>
          <a:chOff x="0" y="0"/>
          <a:chExt cx="0" cy="0"/>
        </a:xfrm>
      </p:grpSpPr>
      <p:sp>
        <p:nvSpPr>
          <p:cNvPr id="109" name="Google Shape;109;p88"/>
          <p:cNvSpPr txBox="1"/>
          <p:nvPr>
            <p:ph type="title"/>
          </p:nvPr>
        </p:nvSpPr>
        <p:spPr>
          <a:xfrm>
            <a:off x="420624" y="46180"/>
            <a:ext cx="10847122" cy="45066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Width Photo" showMasterSp="0">
  <p:cSld name="Full-Width Photo">
    <p:spTree>
      <p:nvGrpSpPr>
        <p:cNvPr id="110" name="Shape 110"/>
        <p:cNvGrpSpPr/>
        <p:nvPr/>
      </p:nvGrpSpPr>
      <p:grpSpPr>
        <a:xfrm>
          <a:off x="0" y="0"/>
          <a:ext cx="0" cy="0"/>
          <a:chOff x="0" y="0"/>
          <a:chExt cx="0" cy="0"/>
        </a:xfrm>
      </p:grpSpPr>
      <p:sp>
        <p:nvSpPr>
          <p:cNvPr id="111" name="Google Shape;111;p89"/>
          <p:cNvSpPr/>
          <p:nvPr>
            <p:ph idx="2" type="pic"/>
          </p:nvPr>
        </p:nvSpPr>
        <p:spPr>
          <a:xfrm>
            <a:off x="0" y="616645"/>
            <a:ext cx="12192000" cy="5696712"/>
          </a:xfrm>
          <a:prstGeom prst="rect">
            <a:avLst/>
          </a:prstGeom>
          <a:noFill/>
          <a:ln>
            <a:noFill/>
          </a:ln>
        </p:spPr>
      </p:sp>
      <p:sp>
        <p:nvSpPr>
          <p:cNvPr id="112" name="Google Shape;112;p89"/>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13" name="Google Shape;113;p89"/>
          <p:cNvCxnSpPr/>
          <p:nvPr/>
        </p:nvCxnSpPr>
        <p:spPr>
          <a:xfrm rot="10800000">
            <a:off x="0" y="60808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114" name="Google Shape;114;p89"/>
          <p:cNvCxnSpPr/>
          <p:nvPr/>
        </p:nvCxnSpPr>
        <p:spPr>
          <a:xfrm rot="10800000">
            <a:off x="0" y="6320547"/>
            <a:ext cx="12192000" cy="0"/>
          </a:xfrm>
          <a:prstGeom prst="straightConnector1">
            <a:avLst/>
          </a:prstGeom>
          <a:noFill/>
          <a:ln cap="flat" cmpd="sng" w="19050">
            <a:solidFill>
              <a:srgbClr val="0B3458"/>
            </a:solidFill>
            <a:prstDash val="solid"/>
            <a:round/>
            <a:headEnd len="sm" w="sm" type="none"/>
            <a:tailEnd len="sm" w="sm" type="none"/>
          </a:ln>
        </p:spPr>
      </p:cxnSp>
      <p:pic>
        <p:nvPicPr>
          <p:cNvPr id="115" name="Google Shape;115;p89"/>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116" name="Google Shape;116;p89"/>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Header/Footer)" showMasterSp="0">
  <p:cSld name="Blank (No Header/Footer)">
    <p:spTree>
      <p:nvGrpSpPr>
        <p:cNvPr id="117" name="Shape 117"/>
        <p:cNvGrpSpPr/>
        <p:nvPr/>
      </p:nvGrpSpPr>
      <p:grpSpPr>
        <a:xfrm>
          <a:off x="0" y="0"/>
          <a:ext cx="0" cy="0"/>
          <a:chOff x="0" y="0"/>
          <a:chExt cx="0" cy="0"/>
        </a:xfrm>
      </p:grpSpPr>
      <p:sp>
        <p:nvSpPr>
          <p:cNvPr id="118" name="Google Shape;118;p90"/>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9" name="Google Shape;119;p90"/>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120" name="Google Shape;120;p9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alf page image" showMasterSp="0">
  <p:cSld name="Title half page image">
    <p:spTree>
      <p:nvGrpSpPr>
        <p:cNvPr id="121" name="Shape 121"/>
        <p:cNvGrpSpPr/>
        <p:nvPr/>
      </p:nvGrpSpPr>
      <p:grpSpPr>
        <a:xfrm>
          <a:off x="0" y="0"/>
          <a:ext cx="0" cy="0"/>
          <a:chOff x="0" y="0"/>
          <a:chExt cx="0" cy="0"/>
        </a:xfrm>
      </p:grpSpPr>
      <p:sp>
        <p:nvSpPr>
          <p:cNvPr id="122" name="Google Shape;122;p91"/>
          <p:cNvSpPr/>
          <p:nvPr/>
        </p:nvSpPr>
        <p:spPr>
          <a:xfrm>
            <a:off x="0" y="6329943"/>
            <a:ext cx="12192000" cy="5280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3" name="Google Shape;123;p91"/>
          <p:cNvCxnSpPr/>
          <p:nvPr/>
        </p:nvCxnSpPr>
        <p:spPr>
          <a:xfrm rot="10800000">
            <a:off x="0" y="608083"/>
            <a:ext cx="12192000" cy="0"/>
          </a:xfrm>
          <a:prstGeom prst="straightConnector1">
            <a:avLst/>
          </a:prstGeom>
          <a:noFill/>
          <a:ln cap="flat" cmpd="sng" w="12700">
            <a:solidFill>
              <a:srgbClr val="0B3458"/>
            </a:solidFill>
            <a:prstDash val="solid"/>
            <a:round/>
            <a:headEnd len="sm" w="sm" type="none"/>
            <a:tailEnd len="sm" w="sm" type="none"/>
          </a:ln>
        </p:spPr>
      </p:cxnSp>
      <p:sp>
        <p:nvSpPr>
          <p:cNvPr id="124" name="Google Shape;124;p91"/>
          <p:cNvSpPr/>
          <p:nvPr>
            <p:ph idx="2" type="pic"/>
          </p:nvPr>
        </p:nvSpPr>
        <p:spPr>
          <a:xfrm>
            <a:off x="8965" y="614512"/>
            <a:ext cx="4655184" cy="5696712"/>
          </a:xfrm>
          <a:prstGeom prst="rect">
            <a:avLst/>
          </a:prstGeom>
          <a:noFill/>
          <a:ln>
            <a:noFill/>
          </a:ln>
        </p:spPr>
      </p:sp>
      <p:pic>
        <p:nvPicPr>
          <p:cNvPr id="125" name="Google Shape;125;p91"/>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126" name="Google Shape;126;p91"/>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27" name="Google Shape;127;p91"/>
          <p:cNvCxnSpPr/>
          <p:nvPr/>
        </p:nvCxnSpPr>
        <p:spPr>
          <a:xfrm rot="10800000">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128" name="Google Shape;128;p9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3" showMasterSp="0">
  <p:cSld name="Alternate Background 3">
    <p:spTree>
      <p:nvGrpSpPr>
        <p:cNvPr id="129" name="Shape 129"/>
        <p:cNvGrpSpPr/>
        <p:nvPr/>
      </p:nvGrpSpPr>
      <p:grpSpPr>
        <a:xfrm>
          <a:off x="0" y="0"/>
          <a:ext cx="0" cy="0"/>
          <a:chOff x="0" y="0"/>
          <a:chExt cx="0" cy="0"/>
        </a:xfrm>
      </p:grpSpPr>
      <p:pic>
        <p:nvPicPr>
          <p:cNvPr id="130" name="Google Shape;130;p92"/>
          <p:cNvPicPr preferRelativeResize="0"/>
          <p:nvPr/>
        </p:nvPicPr>
        <p:blipFill rotWithShape="1">
          <a:blip r:embed="rId2">
            <a:alphaModFix/>
          </a:blip>
          <a:srcRect b="0" l="0" r="0" t="0"/>
          <a:stretch/>
        </p:blipFill>
        <p:spPr>
          <a:xfrm>
            <a:off x="0" y="613037"/>
            <a:ext cx="12192000" cy="5696861"/>
          </a:xfrm>
          <a:prstGeom prst="rect">
            <a:avLst/>
          </a:prstGeom>
          <a:noFill/>
          <a:ln>
            <a:noFill/>
          </a:ln>
        </p:spPr>
      </p:pic>
      <p:cxnSp>
        <p:nvCxnSpPr>
          <p:cNvPr id="131" name="Google Shape;131;p92"/>
          <p:cNvCxnSpPr/>
          <p:nvPr/>
        </p:nvCxnSpPr>
        <p:spPr>
          <a:xfrm rot="10800000">
            <a:off x="0" y="60808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132" name="Google Shape;132;p92"/>
          <p:cNvCxnSpPr/>
          <p:nvPr/>
        </p:nvCxnSpPr>
        <p:spPr>
          <a:xfrm rot="10800000">
            <a:off x="0" y="6320547"/>
            <a:ext cx="12192000" cy="0"/>
          </a:xfrm>
          <a:prstGeom prst="straightConnector1">
            <a:avLst/>
          </a:prstGeom>
          <a:noFill/>
          <a:ln cap="flat" cmpd="sng" w="19050">
            <a:solidFill>
              <a:srgbClr val="0B3458"/>
            </a:solidFill>
            <a:prstDash val="solid"/>
            <a:round/>
            <a:headEnd len="sm" w="sm" type="none"/>
            <a:tailEnd len="sm" w="sm" type="none"/>
          </a:ln>
        </p:spPr>
      </p:cxnSp>
      <p:sp>
        <p:nvSpPr>
          <p:cNvPr id="133" name="Google Shape;133;p92"/>
          <p:cNvSpPr txBox="1"/>
          <p:nvPr>
            <p:ph type="title"/>
          </p:nvPr>
        </p:nvSpPr>
        <p:spPr>
          <a:xfrm>
            <a:off x="420624" y="48278"/>
            <a:ext cx="10208224"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4" name="Google Shape;134;p9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35" name="Google Shape;135;p92"/>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1" showMasterSp="0">
  <p:cSld name="Agenda 1.1">
    <p:spTree>
      <p:nvGrpSpPr>
        <p:cNvPr id="136" name="Shape 136"/>
        <p:cNvGrpSpPr/>
        <p:nvPr/>
      </p:nvGrpSpPr>
      <p:grpSpPr>
        <a:xfrm>
          <a:off x="0" y="0"/>
          <a:ext cx="0" cy="0"/>
          <a:chOff x="0" y="0"/>
          <a:chExt cx="0" cy="0"/>
        </a:xfrm>
      </p:grpSpPr>
      <p:pic>
        <p:nvPicPr>
          <p:cNvPr id="137" name="Google Shape;137;p93"/>
          <p:cNvPicPr preferRelativeResize="0"/>
          <p:nvPr/>
        </p:nvPicPr>
        <p:blipFill rotWithShape="1">
          <a:blip r:embed="rId2">
            <a:alphaModFix/>
          </a:blip>
          <a:srcRect b="0" l="0" r="0" t="0"/>
          <a:stretch/>
        </p:blipFill>
        <p:spPr>
          <a:xfrm>
            <a:off x="0" y="-1"/>
            <a:ext cx="12192002" cy="6858000"/>
          </a:xfrm>
          <a:prstGeom prst="rect">
            <a:avLst/>
          </a:prstGeom>
          <a:noFill/>
          <a:ln>
            <a:noFill/>
          </a:ln>
        </p:spPr>
      </p:pic>
      <p:sp>
        <p:nvSpPr>
          <p:cNvPr id="138" name="Google Shape;138;p93"/>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9" name="Google Shape;139;p93"/>
          <p:cNvPicPr preferRelativeResize="0"/>
          <p:nvPr/>
        </p:nvPicPr>
        <p:blipFill rotWithShape="1">
          <a:blip r:embed="rId3">
            <a:alphaModFix/>
          </a:blip>
          <a:srcRect b="0" l="0" r="0" t="0"/>
          <a:stretch/>
        </p:blipFill>
        <p:spPr>
          <a:xfrm>
            <a:off x="365760" y="6464808"/>
            <a:ext cx="365760" cy="291830"/>
          </a:xfrm>
          <a:prstGeom prst="rect">
            <a:avLst/>
          </a:prstGeom>
          <a:noFill/>
          <a:ln>
            <a:noFill/>
          </a:ln>
        </p:spPr>
      </p:pic>
      <p:sp>
        <p:nvSpPr>
          <p:cNvPr id="140" name="Google Shape;140;p93"/>
          <p:cNvSpPr txBox="1"/>
          <p:nvPr/>
        </p:nvSpPr>
        <p:spPr>
          <a:xfrm>
            <a:off x="1149013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41" name="Google Shape;141;p93"/>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42" name="Google Shape;142;p9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43" name="Google Shape;143;p9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44" name="Google Shape;144;p9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45" name="Google Shape;145;p93"/>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46" name="Google Shape;146;p93"/>
          <p:cNvCxnSpPr>
            <a:endCxn id="147"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47" name="Google Shape;147;p93"/>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48" name="Google Shape;148;p93"/>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49" name="Google Shape;149;p93"/>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0" name="Google Shape;150;p93"/>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2" showMasterSp="0">
  <p:cSld name="Agenda 1.2">
    <p:spTree>
      <p:nvGrpSpPr>
        <p:cNvPr id="151" name="Shape 151"/>
        <p:cNvGrpSpPr/>
        <p:nvPr/>
      </p:nvGrpSpPr>
      <p:grpSpPr>
        <a:xfrm>
          <a:off x="0" y="0"/>
          <a:ext cx="0" cy="0"/>
          <a:chOff x="0" y="0"/>
          <a:chExt cx="0" cy="0"/>
        </a:xfrm>
      </p:grpSpPr>
      <p:pic>
        <p:nvPicPr>
          <p:cNvPr id="152" name="Google Shape;152;p94"/>
          <p:cNvPicPr preferRelativeResize="0"/>
          <p:nvPr/>
        </p:nvPicPr>
        <p:blipFill rotWithShape="1">
          <a:blip r:embed="rId2">
            <a:alphaModFix/>
          </a:blip>
          <a:srcRect b="0" l="0" r="0" t="0"/>
          <a:stretch/>
        </p:blipFill>
        <p:spPr>
          <a:xfrm>
            <a:off x="0" y="0"/>
            <a:ext cx="12216385" cy="6858000"/>
          </a:xfrm>
          <a:prstGeom prst="rect">
            <a:avLst/>
          </a:prstGeom>
          <a:noFill/>
          <a:ln>
            <a:noFill/>
          </a:ln>
        </p:spPr>
      </p:pic>
      <p:pic>
        <p:nvPicPr>
          <p:cNvPr id="153" name="Google Shape;153;p94"/>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154" name="Google Shape;154;p94"/>
          <p:cNvSpPr txBox="1"/>
          <p:nvPr/>
        </p:nvSpPr>
        <p:spPr>
          <a:xfrm>
            <a:off x="1149013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55" name="Google Shape;155;p94"/>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56" name="Google Shape;156;p9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57" name="Google Shape;157;p9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58" name="Google Shape;158;p9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59" name="Google Shape;159;p94"/>
          <p:cNvCxnSpPr>
            <a:endCxn id="160"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60" name="Google Shape;160;p94"/>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61" name="Google Shape;161;p94"/>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62" name="Google Shape;162;p94"/>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3" name="Google Shape;163;p94"/>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4" name="Google Shape;164;p94"/>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5" name="Google Shape;165;p94"/>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3" showMasterSp="0">
  <p:cSld name="Agenda 1.3">
    <p:spTree>
      <p:nvGrpSpPr>
        <p:cNvPr id="166" name="Shape 166"/>
        <p:cNvGrpSpPr/>
        <p:nvPr/>
      </p:nvGrpSpPr>
      <p:grpSpPr>
        <a:xfrm>
          <a:off x="0" y="0"/>
          <a:ext cx="0" cy="0"/>
          <a:chOff x="0" y="0"/>
          <a:chExt cx="0" cy="0"/>
        </a:xfrm>
      </p:grpSpPr>
      <p:pic>
        <p:nvPicPr>
          <p:cNvPr id="167" name="Google Shape;167;p95"/>
          <p:cNvPicPr preferRelativeResize="0"/>
          <p:nvPr/>
        </p:nvPicPr>
        <p:blipFill rotWithShape="1">
          <a:blip r:embed="rId2">
            <a:alphaModFix/>
          </a:blip>
          <a:srcRect b="0" l="0" r="0" t="0"/>
          <a:stretch/>
        </p:blipFill>
        <p:spPr>
          <a:xfrm>
            <a:off x="0" y="0"/>
            <a:ext cx="12192000" cy="6857999"/>
          </a:xfrm>
          <a:prstGeom prst="rect">
            <a:avLst/>
          </a:prstGeom>
          <a:noFill/>
          <a:ln>
            <a:noFill/>
          </a:ln>
        </p:spPr>
      </p:pic>
      <p:cxnSp>
        <p:nvCxnSpPr>
          <p:cNvPr id="168" name="Google Shape;168;p95"/>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169" name="Google Shape;169;p9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pic>
        <p:nvPicPr>
          <p:cNvPr id="170" name="Google Shape;170;p95"/>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171" name="Google Shape;171;p95"/>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72" name="Google Shape;172;p95"/>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73" name="Google Shape;173;p9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74" name="Google Shape;174;p9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75" name="Google Shape;175;p9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76" name="Google Shape;176;p95"/>
          <p:cNvCxnSpPr>
            <a:endCxn id="177"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77" name="Google Shape;177;p95"/>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78" name="Google Shape;178;p95"/>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79" name="Google Shape;179;p95"/>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0" name="Google Shape;180;p95"/>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1" name="Google Shape;181;p95"/>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2" name="Google Shape;182;p95"/>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4" showMasterSp="0">
  <p:cSld name="Agenda 1.4">
    <p:spTree>
      <p:nvGrpSpPr>
        <p:cNvPr id="183" name="Shape 183"/>
        <p:cNvGrpSpPr/>
        <p:nvPr/>
      </p:nvGrpSpPr>
      <p:grpSpPr>
        <a:xfrm>
          <a:off x="0" y="0"/>
          <a:ext cx="0" cy="0"/>
          <a:chOff x="0" y="0"/>
          <a:chExt cx="0" cy="0"/>
        </a:xfrm>
      </p:grpSpPr>
      <p:pic>
        <p:nvPicPr>
          <p:cNvPr id="184" name="Google Shape;184;p96"/>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185" name="Google Shape;185;p96"/>
          <p:cNvPicPr preferRelativeResize="0"/>
          <p:nvPr/>
        </p:nvPicPr>
        <p:blipFill rotWithShape="1">
          <a:blip r:embed="rId3">
            <a:alphaModFix/>
          </a:blip>
          <a:srcRect b="0" l="0" r="0" t="0"/>
          <a:stretch/>
        </p:blipFill>
        <p:spPr>
          <a:xfrm>
            <a:off x="365760" y="6464808"/>
            <a:ext cx="365760" cy="291830"/>
          </a:xfrm>
          <a:prstGeom prst="rect">
            <a:avLst/>
          </a:prstGeom>
          <a:noFill/>
          <a:ln>
            <a:noFill/>
          </a:ln>
        </p:spPr>
      </p:pic>
      <p:sp>
        <p:nvSpPr>
          <p:cNvPr id="186" name="Google Shape;186;p96"/>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87" name="Google Shape;187;p96"/>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88" name="Google Shape;188;p9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89" name="Google Shape;189;p9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90" name="Google Shape;190;p9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91" name="Google Shape;191;p96"/>
          <p:cNvCxnSpPr>
            <a:endCxn id="192"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92" name="Google Shape;192;p96"/>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93" name="Google Shape;193;p96"/>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94" name="Google Shape;194;p96"/>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5" name="Google Shape;195;p96"/>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6" name="Google Shape;196;p96"/>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7" name="Google Shape;197;p96"/>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27" name="Shape 27"/>
        <p:cNvGrpSpPr/>
        <p:nvPr/>
      </p:nvGrpSpPr>
      <p:grpSpPr>
        <a:xfrm>
          <a:off x="0" y="0"/>
          <a:ext cx="0" cy="0"/>
          <a:chOff x="0" y="0"/>
          <a:chExt cx="0" cy="0"/>
        </a:xfrm>
      </p:grpSpPr>
      <p:sp>
        <p:nvSpPr>
          <p:cNvPr id="28" name="Google Shape;28;p7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79"/>
          <p:cNvSpPr txBox="1"/>
          <p:nvPr>
            <p:ph idx="1" type="body"/>
          </p:nvPr>
        </p:nvSpPr>
        <p:spPr>
          <a:xfrm>
            <a:off x="812800" y="1470213"/>
            <a:ext cx="10543117" cy="4571813"/>
          </a:xfrm>
          <a:prstGeom prst="rect">
            <a:avLst/>
          </a:prstGeom>
          <a:noFill/>
          <a:ln>
            <a:noFill/>
          </a:ln>
        </p:spPr>
        <p:txBody>
          <a:bodyPr anchorCtr="0" anchor="t" bIns="0" lIns="0" spcFirstLastPara="1" rIns="0" wrap="square" tIns="0">
            <a:noAutofit/>
          </a:bodyPr>
          <a:lstStyle>
            <a:lvl1pPr indent="-319087" lvl="0" marL="457200" marR="0" rtl="0" algn="l">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228600" lvl="3" marL="1828800" marR="0" rtl="0" algn="l">
              <a:lnSpc>
                <a:spcPct val="100000"/>
              </a:lnSpc>
              <a:spcBef>
                <a:spcPts val="38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5" showMasterSp="0">
  <p:cSld name="Agenda 1.5">
    <p:spTree>
      <p:nvGrpSpPr>
        <p:cNvPr id="198" name="Shape 198"/>
        <p:cNvGrpSpPr/>
        <p:nvPr/>
      </p:nvGrpSpPr>
      <p:grpSpPr>
        <a:xfrm>
          <a:off x="0" y="0"/>
          <a:ext cx="0" cy="0"/>
          <a:chOff x="0" y="0"/>
          <a:chExt cx="0" cy="0"/>
        </a:xfrm>
      </p:grpSpPr>
      <p:pic>
        <p:nvPicPr>
          <p:cNvPr id="199" name="Google Shape;199;p97"/>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200" name="Google Shape;200;p97"/>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01" name="Google Shape;201;p97"/>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02" name="Google Shape;202;p97"/>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203" name="Google Shape;203;p9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04" name="Google Shape;204;p9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205" name="Google Shape;205;p9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06" name="Google Shape;206;p97"/>
          <p:cNvCxnSpPr>
            <a:endCxn id="207"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207" name="Google Shape;207;p97"/>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08" name="Google Shape;208;p97"/>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209" name="Google Shape;209;p97"/>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0" name="Google Shape;210;p97"/>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1" name="Google Shape;211;p97"/>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2" name="Google Shape;212;p97"/>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6" showMasterSp="0">
  <p:cSld name="Agenda 1.6">
    <p:spTree>
      <p:nvGrpSpPr>
        <p:cNvPr id="213" name="Shape 213"/>
        <p:cNvGrpSpPr/>
        <p:nvPr/>
      </p:nvGrpSpPr>
      <p:grpSpPr>
        <a:xfrm>
          <a:off x="0" y="0"/>
          <a:ext cx="0" cy="0"/>
          <a:chOff x="0" y="0"/>
          <a:chExt cx="0" cy="0"/>
        </a:xfrm>
      </p:grpSpPr>
      <p:pic>
        <p:nvPicPr>
          <p:cNvPr id="214" name="Google Shape;214;p98"/>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215" name="Google Shape;215;p98"/>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16" name="Google Shape;216;p98"/>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17" name="Google Shape;217;p98"/>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218" name="Google Shape;218;p9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19" name="Google Shape;219;p9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220" name="Google Shape;220;p9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21" name="Google Shape;221;p98"/>
          <p:cNvCxnSpPr>
            <a:endCxn id="222"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222" name="Google Shape;222;p98"/>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23" name="Google Shape;223;p98"/>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224" name="Google Shape;224;p98"/>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5" name="Google Shape;225;p98"/>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6" name="Google Shape;226;p98"/>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7" name="Google Shape;227;p98"/>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1">
  <p:cSld name="Agenda Divider 1">
    <p:spTree>
      <p:nvGrpSpPr>
        <p:cNvPr id="228" name="Shape 228"/>
        <p:cNvGrpSpPr/>
        <p:nvPr/>
      </p:nvGrpSpPr>
      <p:grpSpPr>
        <a:xfrm>
          <a:off x="0" y="0"/>
          <a:ext cx="0" cy="0"/>
          <a:chOff x="0" y="0"/>
          <a:chExt cx="0" cy="0"/>
        </a:xfrm>
      </p:grpSpPr>
      <p:pic>
        <p:nvPicPr>
          <p:cNvPr id="229" name="Google Shape;229;p99"/>
          <p:cNvPicPr preferRelativeResize="0"/>
          <p:nvPr/>
        </p:nvPicPr>
        <p:blipFill rotWithShape="1">
          <a:blip r:embed="rId2">
            <a:alphaModFix/>
          </a:blip>
          <a:srcRect b="0" l="0" r="0" t="0"/>
          <a:stretch/>
        </p:blipFill>
        <p:spPr>
          <a:xfrm>
            <a:off x="54" y="0"/>
            <a:ext cx="12192000" cy="6857999"/>
          </a:xfrm>
          <a:prstGeom prst="rect">
            <a:avLst/>
          </a:prstGeom>
          <a:noFill/>
          <a:ln>
            <a:noFill/>
          </a:ln>
        </p:spPr>
      </p:pic>
      <p:sp>
        <p:nvSpPr>
          <p:cNvPr id="230" name="Google Shape;230;p99"/>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31" name="Google Shape;231;p99"/>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232" name="Google Shape;232;p99"/>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3" name="Google Shape;233;p99"/>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4" name="Google Shape;234;p99"/>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235" name="Google Shape;235;p99"/>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3">
  <p:cSld name="Agenda Divider 3">
    <p:spTree>
      <p:nvGrpSpPr>
        <p:cNvPr id="236" name="Shape 236"/>
        <p:cNvGrpSpPr/>
        <p:nvPr/>
      </p:nvGrpSpPr>
      <p:grpSpPr>
        <a:xfrm>
          <a:off x="0" y="0"/>
          <a:ext cx="0" cy="0"/>
          <a:chOff x="0" y="0"/>
          <a:chExt cx="0" cy="0"/>
        </a:xfrm>
      </p:grpSpPr>
      <p:pic>
        <p:nvPicPr>
          <p:cNvPr id="237" name="Google Shape;237;p100"/>
          <p:cNvPicPr preferRelativeResize="0"/>
          <p:nvPr/>
        </p:nvPicPr>
        <p:blipFill rotWithShape="1">
          <a:blip r:embed="rId2">
            <a:alphaModFix/>
          </a:blip>
          <a:srcRect b="0" l="0" r="0" t="0"/>
          <a:stretch/>
        </p:blipFill>
        <p:spPr>
          <a:xfrm>
            <a:off x="0" y="-7257"/>
            <a:ext cx="12192000" cy="6857999"/>
          </a:xfrm>
          <a:prstGeom prst="rect">
            <a:avLst/>
          </a:prstGeom>
          <a:noFill/>
          <a:ln>
            <a:noFill/>
          </a:ln>
        </p:spPr>
      </p:pic>
      <p:sp>
        <p:nvSpPr>
          <p:cNvPr id="238" name="Google Shape;238;p100"/>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39" name="Google Shape;239;p100"/>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240" name="Google Shape;240;p100"/>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1" name="Google Shape;241;p100"/>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100"/>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243" name="Google Shape;243;p10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1" showMasterSp="0">
  <p:cSld name="Presenters Divider 1.1">
    <p:spTree>
      <p:nvGrpSpPr>
        <p:cNvPr id="244" name="Shape 244"/>
        <p:cNvGrpSpPr/>
        <p:nvPr/>
      </p:nvGrpSpPr>
      <p:grpSpPr>
        <a:xfrm>
          <a:off x="0" y="0"/>
          <a:ext cx="0" cy="0"/>
          <a:chOff x="0" y="0"/>
          <a:chExt cx="0" cy="0"/>
        </a:xfrm>
      </p:grpSpPr>
      <p:pic>
        <p:nvPicPr>
          <p:cNvPr id="245" name="Google Shape;245;p101"/>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246" name="Google Shape;246;p101"/>
          <p:cNvSpPr txBox="1"/>
          <p:nvPr>
            <p:ph type="title"/>
          </p:nvPr>
        </p:nvSpPr>
        <p:spPr>
          <a:xfrm>
            <a:off x="416306" y="42394"/>
            <a:ext cx="10483281"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7" name="Google Shape;247;p101"/>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48" name="Google Shape;248;p10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49" name="Google Shape;249;p101"/>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0" name="Google Shape;250;p101"/>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51" name="Google Shape;251;p101"/>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52" name="Google Shape;252;p101"/>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3" name="Google Shape;253;p101"/>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54" name="Google Shape;254;p101"/>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55" name="Google Shape;255;p101"/>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6" name="Google Shape;256;p101"/>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257" name="Google Shape;257;p101"/>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58" name="Google Shape;258;p101"/>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59" name="Google Shape;259;p101"/>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0" name="Google Shape;260;p101"/>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1" name="Google Shape;261;p101"/>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2" name="Google Shape;262;p101"/>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3" name="Google Shape;263;p101"/>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64" name="Google Shape;264;p101"/>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5" name="Google Shape;265;p101"/>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2" showMasterSp="0">
  <p:cSld name="Presenters Divider 1.2">
    <p:spTree>
      <p:nvGrpSpPr>
        <p:cNvPr id="266" name="Shape 266"/>
        <p:cNvGrpSpPr/>
        <p:nvPr/>
      </p:nvGrpSpPr>
      <p:grpSpPr>
        <a:xfrm>
          <a:off x="0" y="0"/>
          <a:ext cx="0" cy="0"/>
          <a:chOff x="0" y="0"/>
          <a:chExt cx="0" cy="0"/>
        </a:xfrm>
      </p:grpSpPr>
      <p:pic>
        <p:nvPicPr>
          <p:cNvPr id="267" name="Google Shape;267;p102"/>
          <p:cNvPicPr preferRelativeResize="0"/>
          <p:nvPr/>
        </p:nvPicPr>
        <p:blipFill rotWithShape="1">
          <a:blip r:embed="rId2">
            <a:alphaModFix/>
          </a:blip>
          <a:srcRect b="0" l="0" r="0" t="0"/>
          <a:stretch/>
        </p:blipFill>
        <p:spPr>
          <a:xfrm>
            <a:off x="0" y="-414"/>
            <a:ext cx="12216385" cy="6858000"/>
          </a:xfrm>
          <a:prstGeom prst="rect">
            <a:avLst/>
          </a:prstGeom>
          <a:noFill/>
          <a:ln>
            <a:noFill/>
          </a:ln>
        </p:spPr>
      </p:pic>
      <p:sp>
        <p:nvSpPr>
          <p:cNvPr id="268" name="Google Shape;268;p102"/>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9" name="Google Shape;269;p102"/>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70" name="Google Shape;270;p10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71" name="Google Shape;271;p102"/>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2" name="Google Shape;272;p102"/>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73" name="Google Shape;273;p102"/>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74" name="Google Shape;274;p102"/>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5" name="Google Shape;275;p102"/>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76" name="Google Shape;276;p102"/>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77" name="Google Shape;277;p102"/>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8" name="Google Shape;278;p102"/>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279" name="Google Shape;279;p102"/>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80" name="Google Shape;280;p102"/>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81" name="Google Shape;281;p102"/>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2" name="Google Shape;282;p102"/>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3" name="Google Shape;283;p102"/>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4" name="Google Shape;284;p102"/>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5" name="Google Shape;285;p102"/>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86" name="Google Shape;286;p102"/>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7" name="Google Shape;287;p102"/>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3" showMasterSp="0">
  <p:cSld name="Presenters Divider 1.3">
    <p:spTree>
      <p:nvGrpSpPr>
        <p:cNvPr id="288" name="Shape 288"/>
        <p:cNvGrpSpPr/>
        <p:nvPr/>
      </p:nvGrpSpPr>
      <p:grpSpPr>
        <a:xfrm>
          <a:off x="0" y="0"/>
          <a:ext cx="0" cy="0"/>
          <a:chOff x="0" y="0"/>
          <a:chExt cx="0" cy="0"/>
        </a:xfrm>
      </p:grpSpPr>
      <p:pic>
        <p:nvPicPr>
          <p:cNvPr id="289" name="Google Shape;289;p103"/>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290" name="Google Shape;290;p103"/>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91" name="Google Shape;291;p103"/>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92" name="Google Shape;292;p103"/>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93" name="Google Shape;293;p103"/>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4" name="Google Shape;294;p103"/>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95" name="Google Shape;295;p103"/>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96" name="Google Shape;296;p103"/>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7" name="Google Shape;297;p10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98" name="Google Shape;298;p10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99" name="Google Shape;299;p103"/>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00" name="Google Shape;300;p10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01" name="Google Shape;301;p103"/>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02" name="Google Shape;302;p103"/>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03" name="Google Shape;303;p103"/>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4" name="Google Shape;304;p103"/>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5" name="Google Shape;305;p103"/>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6" name="Google Shape;306;p103"/>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7" name="Google Shape;307;p103"/>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08" name="Google Shape;308;p103"/>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9" name="Google Shape;309;p103"/>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4" showMasterSp="0">
  <p:cSld name="Presenters Divider 1.4">
    <p:spTree>
      <p:nvGrpSpPr>
        <p:cNvPr id="310" name="Shape 310"/>
        <p:cNvGrpSpPr/>
        <p:nvPr/>
      </p:nvGrpSpPr>
      <p:grpSpPr>
        <a:xfrm>
          <a:off x="0" y="0"/>
          <a:ext cx="0" cy="0"/>
          <a:chOff x="0" y="0"/>
          <a:chExt cx="0" cy="0"/>
        </a:xfrm>
      </p:grpSpPr>
      <p:pic>
        <p:nvPicPr>
          <p:cNvPr id="311" name="Google Shape;311;p104"/>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12" name="Google Shape;312;p104"/>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3" name="Google Shape;313;p104"/>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14" name="Google Shape;314;p104"/>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15" name="Google Shape;315;p104"/>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6" name="Google Shape;316;p104"/>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17" name="Google Shape;317;p104"/>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18" name="Google Shape;318;p104"/>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9" name="Google Shape;319;p10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20" name="Google Shape;320;p10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21" name="Google Shape;321;p104"/>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22" name="Google Shape;322;p10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23" name="Google Shape;323;p104"/>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24" name="Google Shape;324;p104"/>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25" name="Google Shape;325;p104"/>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6" name="Google Shape;326;p104"/>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7" name="Google Shape;327;p104"/>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8" name="Google Shape;328;p104"/>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9" name="Google Shape;329;p104"/>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30" name="Google Shape;330;p104"/>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1" name="Google Shape;331;p104"/>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5" showMasterSp="0">
  <p:cSld name="Presenters Divider  1.5">
    <p:spTree>
      <p:nvGrpSpPr>
        <p:cNvPr id="332" name="Shape 332"/>
        <p:cNvGrpSpPr/>
        <p:nvPr/>
      </p:nvGrpSpPr>
      <p:grpSpPr>
        <a:xfrm>
          <a:off x="0" y="0"/>
          <a:ext cx="0" cy="0"/>
          <a:chOff x="0" y="0"/>
          <a:chExt cx="0" cy="0"/>
        </a:xfrm>
      </p:grpSpPr>
      <p:pic>
        <p:nvPicPr>
          <p:cNvPr id="333" name="Google Shape;333;p105"/>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34" name="Google Shape;334;p105"/>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35" name="Google Shape;335;p105"/>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36" name="Google Shape;336;p105"/>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37" name="Google Shape;337;p105"/>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38" name="Google Shape;338;p105"/>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39" name="Google Shape;339;p105"/>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40" name="Google Shape;340;p105"/>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1" name="Google Shape;341;p10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42" name="Google Shape;342;p10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43" name="Google Shape;343;p105"/>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4" name="Google Shape;344;p10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45" name="Google Shape;345;p105"/>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46" name="Google Shape;346;p105"/>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47" name="Google Shape;347;p105"/>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8" name="Google Shape;348;p105"/>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9" name="Google Shape;349;p105"/>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0" name="Google Shape;350;p105"/>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1" name="Google Shape;351;p105"/>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52" name="Google Shape;352;p105"/>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3" name="Google Shape;353;p105"/>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6" showMasterSp="0">
  <p:cSld name="Presenters Divider 1.6">
    <p:spTree>
      <p:nvGrpSpPr>
        <p:cNvPr id="354" name="Shape 354"/>
        <p:cNvGrpSpPr/>
        <p:nvPr/>
      </p:nvGrpSpPr>
      <p:grpSpPr>
        <a:xfrm>
          <a:off x="0" y="0"/>
          <a:ext cx="0" cy="0"/>
          <a:chOff x="0" y="0"/>
          <a:chExt cx="0" cy="0"/>
        </a:xfrm>
      </p:grpSpPr>
      <p:pic>
        <p:nvPicPr>
          <p:cNvPr id="355" name="Google Shape;355;p106"/>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56" name="Google Shape;356;p106"/>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7" name="Google Shape;357;p106"/>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58" name="Google Shape;358;p106"/>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59" name="Google Shape;359;p106"/>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0" name="Google Shape;360;p106"/>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61" name="Google Shape;361;p106"/>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62" name="Google Shape;362;p106"/>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3" name="Google Shape;363;p10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64" name="Google Shape;364;p10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65" name="Google Shape;365;p106"/>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6" name="Google Shape;366;p10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67" name="Google Shape;367;p106"/>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68" name="Google Shape;368;p106"/>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69" name="Google Shape;369;p106"/>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0" name="Google Shape;370;p106"/>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1" name="Google Shape;371;p106"/>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2" name="Google Shape;372;p106"/>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3" name="Google Shape;373;p106"/>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74" name="Google Shape;374;p106"/>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5" name="Google Shape;375;p106"/>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2">
  <p:cSld name="Agenda Divider 2">
    <p:spTree>
      <p:nvGrpSpPr>
        <p:cNvPr id="30" name="Shape 30"/>
        <p:cNvGrpSpPr/>
        <p:nvPr/>
      </p:nvGrpSpPr>
      <p:grpSpPr>
        <a:xfrm>
          <a:off x="0" y="0"/>
          <a:ext cx="0" cy="0"/>
          <a:chOff x="0" y="0"/>
          <a:chExt cx="0" cy="0"/>
        </a:xfrm>
      </p:grpSpPr>
      <p:pic>
        <p:nvPicPr>
          <p:cNvPr id="31" name="Google Shape;31;p80"/>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2" name="Google Shape;32;p80"/>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3" name="Google Shape;33;p80"/>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34" name="Google Shape;34;p80"/>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80"/>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6" name="Google Shape;36;p80"/>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37" name="Google Shape;37;p8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7" showMasterSp="0">
  <p:cSld name="Presenters Divider 1.7">
    <p:spTree>
      <p:nvGrpSpPr>
        <p:cNvPr id="376" name="Shape 376"/>
        <p:cNvGrpSpPr/>
        <p:nvPr/>
      </p:nvGrpSpPr>
      <p:grpSpPr>
        <a:xfrm>
          <a:off x="0" y="0"/>
          <a:ext cx="0" cy="0"/>
          <a:chOff x="0" y="0"/>
          <a:chExt cx="0" cy="0"/>
        </a:xfrm>
      </p:grpSpPr>
      <p:pic>
        <p:nvPicPr>
          <p:cNvPr id="377" name="Google Shape;377;p107"/>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78" name="Google Shape;378;p10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9" name="Google Shape;379;p107"/>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80" name="Google Shape;380;p107"/>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81" name="Google Shape;381;p107"/>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2" name="Google Shape;382;p107"/>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83" name="Google Shape;383;p107"/>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84" name="Google Shape;384;p107"/>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5" name="Google Shape;385;p10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86" name="Google Shape;386;p10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87" name="Google Shape;387;p107"/>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8" name="Google Shape;388;p10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89" name="Google Shape;389;p107"/>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90" name="Google Shape;390;p107"/>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91" name="Google Shape;391;p107"/>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2" name="Google Shape;392;p107"/>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3" name="Google Shape;393;p107"/>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4" name="Google Shape;394;p107"/>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5" name="Google Shape;395;p107"/>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96" name="Google Shape;396;p107"/>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7" name="Google Shape;397;p107"/>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8" showMasterSp="0">
  <p:cSld name="Presenters Divider 1.8">
    <p:spTree>
      <p:nvGrpSpPr>
        <p:cNvPr id="398" name="Shape 398"/>
        <p:cNvGrpSpPr/>
        <p:nvPr/>
      </p:nvGrpSpPr>
      <p:grpSpPr>
        <a:xfrm>
          <a:off x="0" y="0"/>
          <a:ext cx="0" cy="0"/>
          <a:chOff x="0" y="0"/>
          <a:chExt cx="0" cy="0"/>
        </a:xfrm>
      </p:grpSpPr>
      <p:pic>
        <p:nvPicPr>
          <p:cNvPr id="399" name="Google Shape;399;p108"/>
          <p:cNvPicPr preferRelativeResize="0"/>
          <p:nvPr/>
        </p:nvPicPr>
        <p:blipFill rotWithShape="1">
          <a:blip r:embed="rId2">
            <a:alphaModFix/>
          </a:blip>
          <a:srcRect b="0" l="0" r="0" t="0"/>
          <a:stretch/>
        </p:blipFill>
        <p:spPr>
          <a:xfrm>
            <a:off x="0" y="1"/>
            <a:ext cx="12192000" cy="6857999"/>
          </a:xfrm>
          <a:prstGeom prst="rect">
            <a:avLst/>
          </a:prstGeom>
          <a:noFill/>
          <a:ln>
            <a:noFill/>
          </a:ln>
        </p:spPr>
      </p:pic>
      <p:sp>
        <p:nvSpPr>
          <p:cNvPr id="400" name="Google Shape;400;p108"/>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01" name="Google Shape;401;p108"/>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02" name="Google Shape;402;p108"/>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03" name="Google Shape;403;p108"/>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4" name="Google Shape;404;p108"/>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405" name="Google Shape;405;p108"/>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406" name="Google Shape;406;p108"/>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7" name="Google Shape;407;p10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08" name="Google Shape;408;p10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409" name="Google Shape;409;p108"/>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10" name="Google Shape;410;p10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411" name="Google Shape;411;p108"/>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412" name="Google Shape;412;p108"/>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413" name="Google Shape;413;p108"/>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4" name="Google Shape;414;p108"/>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5" name="Google Shape;415;p108"/>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6" name="Google Shape;416;p108"/>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7" name="Google Shape;417;p108"/>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418" name="Google Shape;418;p108"/>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9" name="Google Shape;419;p108"/>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1" showMasterSp="0">
  <p:cSld name="Presenters Divider 2.1">
    <p:spTree>
      <p:nvGrpSpPr>
        <p:cNvPr id="420" name="Shape 420"/>
        <p:cNvGrpSpPr/>
        <p:nvPr/>
      </p:nvGrpSpPr>
      <p:grpSpPr>
        <a:xfrm>
          <a:off x="0" y="0"/>
          <a:ext cx="0" cy="0"/>
          <a:chOff x="0" y="0"/>
          <a:chExt cx="0" cy="0"/>
        </a:xfrm>
      </p:grpSpPr>
      <p:pic>
        <p:nvPicPr>
          <p:cNvPr id="421" name="Google Shape;421;p109"/>
          <p:cNvPicPr preferRelativeResize="0"/>
          <p:nvPr/>
        </p:nvPicPr>
        <p:blipFill rotWithShape="1">
          <a:blip r:embed="rId2">
            <a:alphaModFix/>
          </a:blip>
          <a:srcRect b="0" l="0" r="0" t="0"/>
          <a:stretch/>
        </p:blipFill>
        <p:spPr>
          <a:xfrm>
            <a:off x="0" y="1"/>
            <a:ext cx="12192000" cy="6857999"/>
          </a:xfrm>
          <a:prstGeom prst="rect">
            <a:avLst/>
          </a:prstGeom>
          <a:noFill/>
          <a:ln>
            <a:noFill/>
          </a:ln>
        </p:spPr>
      </p:pic>
      <p:sp>
        <p:nvSpPr>
          <p:cNvPr id="422" name="Google Shape;422;p109"/>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23" name="Google Shape;423;p109"/>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24" name="Google Shape;424;p109"/>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25" name="Google Shape;425;p109"/>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26" name="Google Shape;426;p109"/>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7" name="Google Shape;427;p109"/>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8" name="Google Shape;428;p109"/>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9" name="Google Shape;429;p109"/>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0" name="Google Shape;430;p109"/>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1" name="Google Shape;431;p109"/>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32" name="Google Shape;432;p109"/>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3" name="Google Shape;433;p109"/>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434" name="Google Shape;434;p109"/>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35" name="Google Shape;435;p109"/>
          <p:cNvSpPr txBox="1"/>
          <p:nvPr/>
        </p:nvSpPr>
        <p:spPr>
          <a:xfrm>
            <a:off x="1149013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436" name="Google Shape;436;p109"/>
          <p:cNvCxnSpPr>
            <a:endCxn id="422" idx="0"/>
          </p:cNvCxnSpPr>
          <p:nvPr/>
        </p:nvCxnSpPr>
        <p:spPr>
          <a:xfrm rot="10800000">
            <a:off x="557799" y="1936549"/>
            <a:ext cx="0" cy="4342200"/>
          </a:xfrm>
          <a:prstGeom prst="straightConnector1">
            <a:avLst/>
          </a:prstGeom>
          <a:noFill/>
          <a:ln cap="flat" cmpd="sng" w="12700">
            <a:solidFill>
              <a:schemeClr val="lt1"/>
            </a:solidFill>
            <a:prstDash val="solid"/>
            <a:round/>
            <a:headEnd len="sm" w="sm" type="none"/>
            <a:tailEnd len="sm" w="sm" type="none"/>
          </a:ln>
        </p:spPr>
      </p:cxnSp>
      <p:cxnSp>
        <p:nvCxnSpPr>
          <p:cNvPr id="437" name="Google Shape;437;p10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38" name="Google Shape;438;p10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39" name="Google Shape;439;p10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440" name="Google Shape;440;p109"/>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1" name="Google Shape;441;p109"/>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2" name="Google Shape;442;p109"/>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2" showMasterSp="0">
  <p:cSld name="Presenters Divider 2.2">
    <p:spTree>
      <p:nvGrpSpPr>
        <p:cNvPr id="443" name="Shape 443"/>
        <p:cNvGrpSpPr/>
        <p:nvPr/>
      </p:nvGrpSpPr>
      <p:grpSpPr>
        <a:xfrm>
          <a:off x="0" y="0"/>
          <a:ext cx="0" cy="0"/>
          <a:chOff x="0" y="0"/>
          <a:chExt cx="0" cy="0"/>
        </a:xfrm>
      </p:grpSpPr>
      <p:pic>
        <p:nvPicPr>
          <p:cNvPr id="444" name="Google Shape;444;p110"/>
          <p:cNvPicPr preferRelativeResize="0"/>
          <p:nvPr/>
        </p:nvPicPr>
        <p:blipFill rotWithShape="1">
          <a:blip r:embed="rId2">
            <a:alphaModFix/>
          </a:blip>
          <a:srcRect b="0" l="0" r="0" t="0"/>
          <a:stretch/>
        </p:blipFill>
        <p:spPr>
          <a:xfrm>
            <a:off x="0" y="-413"/>
            <a:ext cx="12216385" cy="6858000"/>
          </a:xfrm>
          <a:prstGeom prst="rect">
            <a:avLst/>
          </a:prstGeom>
          <a:noFill/>
          <a:ln>
            <a:noFill/>
          </a:ln>
        </p:spPr>
      </p:pic>
      <p:sp>
        <p:nvSpPr>
          <p:cNvPr id="445" name="Google Shape;445;p110"/>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6" name="Google Shape;446;p110"/>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47" name="Google Shape;447;p110"/>
          <p:cNvSpPr txBox="1"/>
          <p:nvPr/>
        </p:nvSpPr>
        <p:spPr>
          <a:xfrm>
            <a:off x="11490366"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48" name="Google Shape;448;p110"/>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49" name="Google Shape;449;p110"/>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50" name="Google Shape;450;p110"/>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51" name="Google Shape;451;p110"/>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52" name="Google Shape;452;p110"/>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3" name="Google Shape;453;p110"/>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4" name="Google Shape;454;p110"/>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5" name="Google Shape;455;p110"/>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6" name="Google Shape;456;p110"/>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57" name="Google Shape;457;p110"/>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8" name="Google Shape;458;p110"/>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459" name="Google Shape;459;p110"/>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60" name="Google Shape;460;p110"/>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61" name="Google Shape;461;p110"/>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62" name="Google Shape;462;p110"/>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463" name="Google Shape;463;p110"/>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4" name="Google Shape;464;p110"/>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5" name="Google Shape;465;p110"/>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3" showMasterSp="0">
  <p:cSld name="Presenters Divider 2.3">
    <p:spTree>
      <p:nvGrpSpPr>
        <p:cNvPr id="466" name="Shape 466"/>
        <p:cNvGrpSpPr/>
        <p:nvPr/>
      </p:nvGrpSpPr>
      <p:grpSpPr>
        <a:xfrm>
          <a:off x="0" y="0"/>
          <a:ext cx="0" cy="0"/>
          <a:chOff x="0" y="0"/>
          <a:chExt cx="0" cy="0"/>
        </a:xfrm>
      </p:grpSpPr>
      <p:pic>
        <p:nvPicPr>
          <p:cNvPr id="467" name="Google Shape;467;p111"/>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468" name="Google Shape;468;p111"/>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69" name="Google Shape;469;p111"/>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70" name="Google Shape;470;p111"/>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71" name="Google Shape;471;p111"/>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72" name="Google Shape;472;p111"/>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73" name="Google Shape;473;p111"/>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74" name="Google Shape;474;p111"/>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75" name="Google Shape;475;p111"/>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6" name="Google Shape;476;p111"/>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7" name="Google Shape;477;p111"/>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8" name="Google Shape;478;p111"/>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9" name="Google Shape;479;p111"/>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80" name="Google Shape;480;p111"/>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1" name="Google Shape;481;p111"/>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482" name="Google Shape;482;p111"/>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83" name="Google Shape;483;p111"/>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84" name="Google Shape;484;p111"/>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85" name="Google Shape;485;p111"/>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486" name="Google Shape;486;p111"/>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7" name="Google Shape;487;p111"/>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8" name="Google Shape;488;p111"/>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4" showMasterSp="0">
  <p:cSld name="Presenters Divider 2.4">
    <p:spTree>
      <p:nvGrpSpPr>
        <p:cNvPr id="489" name="Shape 489"/>
        <p:cNvGrpSpPr/>
        <p:nvPr/>
      </p:nvGrpSpPr>
      <p:grpSpPr>
        <a:xfrm>
          <a:off x="0" y="0"/>
          <a:ext cx="0" cy="0"/>
          <a:chOff x="0" y="0"/>
          <a:chExt cx="0" cy="0"/>
        </a:xfrm>
      </p:grpSpPr>
      <p:pic>
        <p:nvPicPr>
          <p:cNvPr id="490" name="Google Shape;490;p112"/>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491" name="Google Shape;491;p112"/>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2" name="Google Shape;492;p112"/>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93" name="Google Shape;493;p112"/>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94" name="Google Shape;494;p112"/>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95" name="Google Shape;495;p112"/>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96" name="Google Shape;496;p112"/>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97" name="Google Shape;497;p112"/>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98" name="Google Shape;498;p112"/>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9" name="Google Shape;499;p112"/>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0" name="Google Shape;500;p112"/>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1" name="Google Shape;501;p112"/>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2" name="Google Shape;502;p112"/>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03" name="Google Shape;503;p112"/>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4" name="Google Shape;504;p112"/>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05" name="Google Shape;505;p112"/>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06" name="Google Shape;506;p112"/>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07" name="Google Shape;507;p112"/>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08" name="Google Shape;508;p112"/>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09" name="Google Shape;509;p112"/>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0" name="Google Shape;510;p112"/>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1" name="Google Shape;511;p112"/>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5" showMasterSp="0">
  <p:cSld name="Presenters Divider 2.5">
    <p:spTree>
      <p:nvGrpSpPr>
        <p:cNvPr id="512" name="Shape 512"/>
        <p:cNvGrpSpPr/>
        <p:nvPr/>
      </p:nvGrpSpPr>
      <p:grpSpPr>
        <a:xfrm>
          <a:off x="0" y="0"/>
          <a:ext cx="0" cy="0"/>
          <a:chOff x="0" y="0"/>
          <a:chExt cx="0" cy="0"/>
        </a:xfrm>
      </p:grpSpPr>
      <p:pic>
        <p:nvPicPr>
          <p:cNvPr id="513" name="Google Shape;513;p113"/>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14" name="Google Shape;514;p113"/>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15" name="Google Shape;515;p113"/>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16" name="Google Shape;516;p113"/>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17" name="Google Shape;517;p113"/>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18" name="Google Shape;518;p113"/>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19" name="Google Shape;519;p113"/>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20" name="Google Shape;520;p113"/>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21" name="Google Shape;521;p113"/>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2" name="Google Shape;522;p113"/>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3" name="Google Shape;523;p113"/>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4" name="Google Shape;524;p113"/>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5" name="Google Shape;525;p113"/>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26" name="Google Shape;526;p113"/>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7" name="Google Shape;527;p113"/>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28" name="Google Shape;528;p11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29" name="Google Shape;529;p11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30" name="Google Shape;530;p11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31" name="Google Shape;531;p113"/>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32" name="Google Shape;532;p113"/>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3" name="Google Shape;533;p113"/>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4" name="Google Shape;534;p113"/>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6" showMasterSp="0">
  <p:cSld name="Presenters Divider 2.6">
    <p:spTree>
      <p:nvGrpSpPr>
        <p:cNvPr id="535" name="Shape 535"/>
        <p:cNvGrpSpPr/>
        <p:nvPr/>
      </p:nvGrpSpPr>
      <p:grpSpPr>
        <a:xfrm>
          <a:off x="0" y="0"/>
          <a:ext cx="0" cy="0"/>
          <a:chOff x="0" y="0"/>
          <a:chExt cx="0" cy="0"/>
        </a:xfrm>
      </p:grpSpPr>
      <p:pic>
        <p:nvPicPr>
          <p:cNvPr id="536" name="Google Shape;536;p114"/>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37" name="Google Shape;537;p114"/>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8" name="Google Shape;538;p114"/>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39" name="Google Shape;539;p114"/>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40" name="Google Shape;540;p114"/>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41" name="Google Shape;541;p114"/>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42" name="Google Shape;542;p114"/>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43" name="Google Shape;543;p114"/>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44" name="Google Shape;544;p114"/>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5" name="Google Shape;545;p114"/>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6" name="Google Shape;546;p114"/>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7" name="Google Shape;547;p114"/>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8" name="Google Shape;548;p114"/>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49" name="Google Shape;549;p114"/>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0" name="Google Shape;550;p114"/>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51" name="Google Shape;551;p11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52" name="Google Shape;552;p11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53" name="Google Shape;553;p11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54" name="Google Shape;554;p114"/>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55" name="Google Shape;555;p114"/>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6" name="Google Shape;556;p114"/>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7" name="Google Shape;557;p114"/>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7" showMasterSp="0">
  <p:cSld name="Presenters Divider 2.7">
    <p:spTree>
      <p:nvGrpSpPr>
        <p:cNvPr id="558" name="Shape 558"/>
        <p:cNvGrpSpPr/>
        <p:nvPr/>
      </p:nvGrpSpPr>
      <p:grpSpPr>
        <a:xfrm>
          <a:off x="0" y="0"/>
          <a:ext cx="0" cy="0"/>
          <a:chOff x="0" y="0"/>
          <a:chExt cx="0" cy="0"/>
        </a:xfrm>
      </p:grpSpPr>
      <p:pic>
        <p:nvPicPr>
          <p:cNvPr id="559" name="Google Shape;559;p115"/>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60" name="Google Shape;560;p115"/>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61" name="Google Shape;561;p115"/>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62" name="Google Shape;562;p115"/>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63" name="Google Shape;563;p115"/>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64" name="Google Shape;564;p115"/>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65" name="Google Shape;565;p115"/>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66" name="Google Shape;566;p115"/>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67" name="Google Shape;567;p115"/>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8" name="Google Shape;568;p115"/>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9" name="Google Shape;569;p115"/>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0" name="Google Shape;570;p115"/>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1" name="Google Shape;571;p115"/>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72" name="Google Shape;572;p115"/>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3" name="Google Shape;573;p115"/>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74" name="Google Shape;574;p11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75" name="Google Shape;575;p11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76" name="Google Shape;576;p11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77" name="Google Shape;577;p115"/>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78" name="Google Shape;578;p115"/>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9" name="Google Shape;579;p115"/>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0" name="Google Shape;580;p115"/>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8" showMasterSp="0">
  <p:cSld name="Presenters Divider 2.8">
    <p:spTree>
      <p:nvGrpSpPr>
        <p:cNvPr id="581" name="Shape 581"/>
        <p:cNvGrpSpPr/>
        <p:nvPr/>
      </p:nvGrpSpPr>
      <p:grpSpPr>
        <a:xfrm>
          <a:off x="0" y="0"/>
          <a:ext cx="0" cy="0"/>
          <a:chOff x="0" y="0"/>
          <a:chExt cx="0" cy="0"/>
        </a:xfrm>
      </p:grpSpPr>
      <p:pic>
        <p:nvPicPr>
          <p:cNvPr id="582" name="Google Shape;582;p116"/>
          <p:cNvPicPr preferRelativeResize="0"/>
          <p:nvPr/>
        </p:nvPicPr>
        <p:blipFill rotWithShape="1">
          <a:blip r:embed="rId2">
            <a:alphaModFix/>
          </a:blip>
          <a:srcRect b="0" l="0" r="0" t="0"/>
          <a:stretch/>
        </p:blipFill>
        <p:spPr>
          <a:xfrm>
            <a:off x="-3" y="-1"/>
            <a:ext cx="12192000" cy="6857999"/>
          </a:xfrm>
          <a:prstGeom prst="rect">
            <a:avLst/>
          </a:prstGeom>
          <a:noFill/>
          <a:ln>
            <a:noFill/>
          </a:ln>
        </p:spPr>
      </p:pic>
      <p:sp>
        <p:nvSpPr>
          <p:cNvPr id="583" name="Google Shape;583;p116"/>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84" name="Google Shape;584;p116"/>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85" name="Google Shape;585;p116"/>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86" name="Google Shape;586;p116"/>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87" name="Google Shape;587;p116"/>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88" name="Google Shape;588;p116"/>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89" name="Google Shape;589;p116"/>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90" name="Google Shape;590;p116"/>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1" name="Google Shape;591;p116"/>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2" name="Google Shape;592;p116"/>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3" name="Google Shape;593;p116"/>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4" name="Google Shape;594;p116"/>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95" name="Google Shape;595;p116"/>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6" name="Google Shape;596;p116"/>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97" name="Google Shape;597;p11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98" name="Google Shape;598;p11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99" name="Google Shape;599;p11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00" name="Google Shape;600;p116"/>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601" name="Google Shape;601;p116"/>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2" name="Google Shape;602;p116"/>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3" name="Google Shape;603;p116"/>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2">
  <p:cSld name="Alternate Background 2">
    <p:spTree>
      <p:nvGrpSpPr>
        <p:cNvPr id="38" name="Shape 38"/>
        <p:cNvGrpSpPr/>
        <p:nvPr/>
      </p:nvGrpSpPr>
      <p:grpSpPr>
        <a:xfrm>
          <a:off x="0" y="0"/>
          <a:ext cx="0" cy="0"/>
          <a:chOff x="0" y="0"/>
          <a:chExt cx="0" cy="0"/>
        </a:xfrm>
      </p:grpSpPr>
      <p:pic>
        <p:nvPicPr>
          <p:cNvPr id="39" name="Google Shape;39;p81"/>
          <p:cNvPicPr preferRelativeResize="0"/>
          <p:nvPr/>
        </p:nvPicPr>
        <p:blipFill rotWithShape="1">
          <a:blip r:embed="rId2">
            <a:alphaModFix/>
          </a:blip>
          <a:srcRect b="7824" l="0" r="0" t="8972"/>
          <a:stretch/>
        </p:blipFill>
        <p:spPr>
          <a:xfrm>
            <a:off x="0" y="654425"/>
            <a:ext cx="12192000" cy="5620869"/>
          </a:xfrm>
          <a:prstGeom prst="rect">
            <a:avLst/>
          </a:prstGeom>
          <a:noFill/>
          <a:ln>
            <a:noFill/>
          </a:ln>
        </p:spPr>
      </p:pic>
      <p:sp>
        <p:nvSpPr>
          <p:cNvPr id="40" name="Google Shape;40;p81"/>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1" showMasterSp="0">
  <p:cSld name="Presenters Divider 3.1">
    <p:spTree>
      <p:nvGrpSpPr>
        <p:cNvPr id="604" name="Shape 604"/>
        <p:cNvGrpSpPr/>
        <p:nvPr/>
      </p:nvGrpSpPr>
      <p:grpSpPr>
        <a:xfrm>
          <a:off x="0" y="0"/>
          <a:ext cx="0" cy="0"/>
          <a:chOff x="0" y="0"/>
          <a:chExt cx="0" cy="0"/>
        </a:xfrm>
      </p:grpSpPr>
      <p:pic>
        <p:nvPicPr>
          <p:cNvPr id="605" name="Google Shape;605;p117"/>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06" name="Google Shape;606;p11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7" name="Google Shape;607;p117"/>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8" name="Google Shape;608;p117"/>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9" name="Google Shape;609;p117"/>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0" name="Google Shape;610;p117"/>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1" name="Google Shape;611;p117"/>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2" name="Google Shape;612;p117"/>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613" name="Google Shape;613;p117"/>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14" name="Google Shape;614;p117"/>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15" name="Google Shape;615;p117"/>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6" name="Google Shape;616;p117"/>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17" name="Google Shape;617;p117"/>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18" name="Google Shape;618;p117"/>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9" name="Google Shape;619;p11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20" name="Google Shape;620;p11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21" name="Google Shape;621;p117"/>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22" name="Google Shape;622;p11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2" showMasterSp="0">
  <p:cSld name="Presenters Divider 3.2">
    <p:spTree>
      <p:nvGrpSpPr>
        <p:cNvPr id="623" name="Shape 623"/>
        <p:cNvGrpSpPr/>
        <p:nvPr/>
      </p:nvGrpSpPr>
      <p:grpSpPr>
        <a:xfrm>
          <a:off x="0" y="0"/>
          <a:ext cx="0" cy="0"/>
          <a:chOff x="0" y="0"/>
          <a:chExt cx="0" cy="0"/>
        </a:xfrm>
      </p:grpSpPr>
      <p:pic>
        <p:nvPicPr>
          <p:cNvPr id="624" name="Google Shape;624;p118"/>
          <p:cNvPicPr preferRelativeResize="0"/>
          <p:nvPr/>
        </p:nvPicPr>
        <p:blipFill rotWithShape="1">
          <a:blip r:embed="rId2">
            <a:alphaModFix/>
          </a:blip>
          <a:srcRect b="0" l="0" r="0" t="0"/>
          <a:stretch/>
        </p:blipFill>
        <p:spPr>
          <a:xfrm>
            <a:off x="0" y="-414"/>
            <a:ext cx="12216385" cy="6858000"/>
          </a:xfrm>
          <a:prstGeom prst="rect">
            <a:avLst/>
          </a:prstGeom>
          <a:noFill/>
          <a:ln>
            <a:noFill/>
          </a:ln>
        </p:spPr>
      </p:pic>
      <p:sp>
        <p:nvSpPr>
          <p:cNvPr id="625" name="Google Shape;625;p118"/>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26" name="Google Shape;626;p118"/>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27" name="Google Shape;627;p118"/>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28" name="Google Shape;628;p118"/>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9" name="Google Shape;629;p118"/>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0" name="Google Shape;630;p118"/>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1" name="Google Shape;631;p118"/>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2" name="Google Shape;632;p118"/>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3" name="Google Shape;633;p118"/>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4" name="Google Shape;634;p118"/>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5" name="Google Shape;635;p118"/>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36" name="Google Shape;636;p118"/>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37" name="Google Shape;637;p118"/>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8" name="Google Shape;638;p11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39" name="Google Shape;639;p11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40" name="Google Shape;640;p118"/>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41" name="Google Shape;641;p11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3" showMasterSp="0">
  <p:cSld name="Presenters Divider 3.3">
    <p:spTree>
      <p:nvGrpSpPr>
        <p:cNvPr id="642" name="Shape 642"/>
        <p:cNvGrpSpPr/>
        <p:nvPr/>
      </p:nvGrpSpPr>
      <p:grpSpPr>
        <a:xfrm>
          <a:off x="0" y="0"/>
          <a:ext cx="0" cy="0"/>
          <a:chOff x="0" y="0"/>
          <a:chExt cx="0" cy="0"/>
        </a:xfrm>
      </p:grpSpPr>
      <p:pic>
        <p:nvPicPr>
          <p:cNvPr id="643" name="Google Shape;643;p119"/>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44" name="Google Shape;644;p119"/>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5" name="Google Shape;645;p119"/>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46" name="Google Shape;646;p119"/>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47" name="Google Shape;647;p119"/>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8" name="Google Shape;648;p119"/>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9" name="Google Shape;649;p119"/>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0" name="Google Shape;650;p119"/>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1" name="Google Shape;651;p119"/>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2" name="Google Shape;652;p119"/>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3" name="Google Shape;653;p119"/>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4" name="Google Shape;654;p119"/>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55" name="Google Shape;655;p119"/>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56" name="Google Shape;656;p119"/>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7" name="Google Shape;657;p11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58" name="Google Shape;658;p11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59" name="Google Shape;659;p119"/>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60" name="Google Shape;660;p11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4" showMasterSp="0">
  <p:cSld name="Presenters Divider 3.4">
    <p:spTree>
      <p:nvGrpSpPr>
        <p:cNvPr id="661" name="Shape 661"/>
        <p:cNvGrpSpPr/>
        <p:nvPr/>
      </p:nvGrpSpPr>
      <p:grpSpPr>
        <a:xfrm>
          <a:off x="0" y="0"/>
          <a:ext cx="0" cy="0"/>
          <a:chOff x="0" y="0"/>
          <a:chExt cx="0" cy="0"/>
        </a:xfrm>
      </p:grpSpPr>
      <p:pic>
        <p:nvPicPr>
          <p:cNvPr id="662" name="Google Shape;662;p120"/>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63" name="Google Shape;663;p120"/>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64" name="Google Shape;664;p120"/>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65" name="Google Shape;665;p12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66" name="Google Shape;666;p120"/>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7" name="Google Shape;667;p120"/>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8" name="Google Shape;668;p120"/>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9" name="Google Shape;669;p120"/>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0" name="Google Shape;670;p120"/>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1" name="Google Shape;671;p120"/>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2" name="Google Shape;672;p120"/>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3" name="Google Shape;673;p120"/>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74" name="Google Shape;674;p120"/>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75" name="Google Shape;675;p120"/>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6" name="Google Shape;676;p120"/>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77" name="Google Shape;677;p120"/>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78" name="Google Shape;678;p120"/>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9" name="Google Shape;679;p120"/>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5" showMasterSp="0">
  <p:cSld name="Presenters Divider 3.5">
    <p:spTree>
      <p:nvGrpSpPr>
        <p:cNvPr id="680" name="Shape 680"/>
        <p:cNvGrpSpPr/>
        <p:nvPr/>
      </p:nvGrpSpPr>
      <p:grpSpPr>
        <a:xfrm>
          <a:off x="0" y="0"/>
          <a:ext cx="0" cy="0"/>
          <a:chOff x="0" y="0"/>
          <a:chExt cx="0" cy="0"/>
        </a:xfrm>
      </p:grpSpPr>
      <p:pic>
        <p:nvPicPr>
          <p:cNvPr id="681" name="Google Shape;681;p121"/>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82" name="Google Shape;682;p121"/>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83" name="Google Shape;683;p121"/>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84" name="Google Shape;684;p12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85" name="Google Shape;685;p121"/>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6" name="Google Shape;686;p121"/>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7" name="Google Shape;687;p121"/>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8" name="Google Shape;688;p121"/>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9" name="Google Shape;689;p121"/>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0" name="Google Shape;690;p121"/>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1" name="Google Shape;691;p121"/>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2" name="Google Shape;692;p121"/>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93" name="Google Shape;693;p121"/>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94" name="Google Shape;694;p121"/>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5" name="Google Shape;695;p121"/>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96" name="Google Shape;696;p121"/>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97" name="Google Shape;697;p121"/>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8" name="Google Shape;698;p121"/>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6" showMasterSp="0">
  <p:cSld name="Presenters Divider 3.6">
    <p:spTree>
      <p:nvGrpSpPr>
        <p:cNvPr id="699" name="Shape 699"/>
        <p:cNvGrpSpPr/>
        <p:nvPr/>
      </p:nvGrpSpPr>
      <p:grpSpPr>
        <a:xfrm>
          <a:off x="0" y="0"/>
          <a:ext cx="0" cy="0"/>
          <a:chOff x="0" y="0"/>
          <a:chExt cx="0" cy="0"/>
        </a:xfrm>
      </p:grpSpPr>
      <p:pic>
        <p:nvPicPr>
          <p:cNvPr id="700" name="Google Shape;700;p122"/>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701" name="Google Shape;701;p122"/>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02" name="Google Shape;702;p122"/>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703" name="Google Shape;703;p12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04" name="Google Shape;704;p122"/>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5" name="Google Shape;705;p122"/>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6" name="Google Shape;706;p122"/>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7" name="Google Shape;707;p122"/>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8" name="Google Shape;708;p122"/>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9" name="Google Shape;709;p122"/>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0" name="Google Shape;710;p122"/>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1" name="Google Shape;711;p122"/>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12" name="Google Shape;712;p122"/>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13" name="Google Shape;713;p122"/>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4" name="Google Shape;714;p122"/>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715" name="Google Shape;715;p122"/>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716" name="Google Shape;716;p122"/>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7" name="Google Shape;717;p122"/>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7" showMasterSp="0">
  <p:cSld name="Presenters Divider 3.7">
    <p:spTree>
      <p:nvGrpSpPr>
        <p:cNvPr id="718" name="Shape 718"/>
        <p:cNvGrpSpPr/>
        <p:nvPr/>
      </p:nvGrpSpPr>
      <p:grpSpPr>
        <a:xfrm>
          <a:off x="0" y="0"/>
          <a:ext cx="0" cy="0"/>
          <a:chOff x="0" y="0"/>
          <a:chExt cx="0" cy="0"/>
        </a:xfrm>
      </p:grpSpPr>
      <p:pic>
        <p:nvPicPr>
          <p:cNvPr id="719" name="Google Shape;719;p123"/>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720" name="Google Shape;720;p123"/>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21" name="Google Shape;721;p123"/>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722" name="Google Shape;722;p123"/>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23" name="Google Shape;723;p123"/>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4" name="Google Shape;724;p123"/>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5" name="Google Shape;725;p123"/>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6" name="Google Shape;726;p123"/>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7" name="Google Shape;727;p123"/>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8" name="Google Shape;728;p123"/>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9" name="Google Shape;729;p123"/>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30" name="Google Shape;730;p123"/>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31" name="Google Shape;731;p123"/>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32" name="Google Shape;732;p123"/>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33" name="Google Shape;733;p12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734" name="Google Shape;734;p12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735" name="Google Shape;735;p123"/>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36" name="Google Shape;736;p12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8" showMasterSp="0">
  <p:cSld name="Presenters Divider 3.8">
    <p:spTree>
      <p:nvGrpSpPr>
        <p:cNvPr id="737" name="Shape 737"/>
        <p:cNvGrpSpPr/>
        <p:nvPr/>
      </p:nvGrpSpPr>
      <p:grpSpPr>
        <a:xfrm>
          <a:off x="0" y="0"/>
          <a:ext cx="0" cy="0"/>
          <a:chOff x="0" y="0"/>
          <a:chExt cx="0" cy="0"/>
        </a:xfrm>
      </p:grpSpPr>
      <p:pic>
        <p:nvPicPr>
          <p:cNvPr id="738" name="Google Shape;738;p124"/>
          <p:cNvPicPr preferRelativeResize="0"/>
          <p:nvPr/>
        </p:nvPicPr>
        <p:blipFill rotWithShape="1">
          <a:blip r:embed="rId2">
            <a:alphaModFix/>
          </a:blip>
          <a:srcRect b="0" l="0" r="0" t="0"/>
          <a:stretch/>
        </p:blipFill>
        <p:spPr>
          <a:xfrm>
            <a:off x="-3" y="-1"/>
            <a:ext cx="12192000" cy="6857999"/>
          </a:xfrm>
          <a:prstGeom prst="rect">
            <a:avLst/>
          </a:prstGeom>
          <a:noFill/>
          <a:ln>
            <a:noFill/>
          </a:ln>
        </p:spPr>
      </p:pic>
      <p:sp>
        <p:nvSpPr>
          <p:cNvPr id="739" name="Google Shape;739;p124"/>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40" name="Google Shape;740;p124"/>
          <p:cNvPicPr preferRelativeResize="0"/>
          <p:nvPr/>
        </p:nvPicPr>
        <p:blipFill rotWithShape="1">
          <a:blip r:embed="rId3">
            <a:alphaModFix/>
          </a:blip>
          <a:srcRect b="0" l="0" r="0" t="0"/>
          <a:stretch/>
        </p:blipFill>
        <p:spPr>
          <a:xfrm>
            <a:off x="365760" y="6462763"/>
            <a:ext cx="365760" cy="291830"/>
          </a:xfrm>
          <a:prstGeom prst="rect">
            <a:avLst/>
          </a:prstGeom>
          <a:noFill/>
          <a:ln>
            <a:noFill/>
          </a:ln>
        </p:spPr>
      </p:pic>
      <p:sp>
        <p:nvSpPr>
          <p:cNvPr id="741" name="Google Shape;741;p124"/>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42" name="Google Shape;742;p124"/>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3" name="Google Shape;743;p124"/>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4" name="Google Shape;744;p124"/>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5" name="Google Shape;745;p124"/>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6" name="Google Shape;746;p124"/>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7" name="Google Shape;747;p124"/>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8" name="Google Shape;748;p124"/>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49" name="Google Shape;749;p124"/>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50" name="Google Shape;750;p124"/>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51" name="Google Shape;751;p124"/>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52" name="Google Shape;752;p12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753" name="Google Shape;753;p12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754" name="Google Shape;754;p124"/>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55" name="Google Shape;755;p12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White">
  <p:cSld name="Engage with ICANN White">
    <p:spTree>
      <p:nvGrpSpPr>
        <p:cNvPr id="756" name="Shape 756"/>
        <p:cNvGrpSpPr/>
        <p:nvPr/>
      </p:nvGrpSpPr>
      <p:grpSpPr>
        <a:xfrm>
          <a:off x="0" y="0"/>
          <a:ext cx="0" cy="0"/>
          <a:chOff x="0" y="0"/>
          <a:chExt cx="0" cy="0"/>
        </a:xfrm>
      </p:grpSpPr>
      <p:sp>
        <p:nvSpPr>
          <p:cNvPr id="757" name="Google Shape;757;p125"/>
          <p:cNvSpPr/>
          <p:nvPr/>
        </p:nvSpPr>
        <p:spPr>
          <a:xfrm>
            <a:off x="3084875" y="685225"/>
            <a:ext cx="9107124" cy="186493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58" name="Google Shape;758;p125"/>
          <p:cNvSpPr txBox="1"/>
          <p:nvPr/>
        </p:nvSpPr>
        <p:spPr>
          <a:xfrm>
            <a:off x="3391319" y="1552703"/>
            <a:ext cx="8800679" cy="32988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Visit us at </a:t>
            </a:r>
            <a:r>
              <a:rPr b="1" i="0" lang="en-US" sz="2000" u="none" cap="none" strike="noStrike">
                <a:solidFill>
                  <a:schemeClr val="lt1"/>
                </a:solidFill>
                <a:latin typeface="Arial"/>
                <a:ea typeface="Arial"/>
                <a:cs typeface="Arial"/>
                <a:sym typeface="Arial"/>
              </a:rPr>
              <a:t>icann.org</a:t>
            </a:r>
            <a:endParaRPr b="0" i="0" sz="1400" u="none" cap="none" strike="noStrike">
              <a:solidFill>
                <a:srgbClr val="000000"/>
              </a:solidFill>
              <a:latin typeface="Arial"/>
              <a:ea typeface="Arial"/>
              <a:cs typeface="Arial"/>
              <a:sym typeface="Arial"/>
            </a:endParaRPr>
          </a:p>
        </p:txBody>
      </p:sp>
      <p:sp>
        <p:nvSpPr>
          <p:cNvPr id="759" name="Google Shape;759;p125"/>
          <p:cNvSpPr txBox="1"/>
          <p:nvPr/>
        </p:nvSpPr>
        <p:spPr>
          <a:xfrm>
            <a:off x="3391319" y="1049145"/>
            <a:ext cx="6974253" cy="32594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Thank You and Questions</a:t>
            </a:r>
            <a:endParaRPr b="0" i="0" sz="1400" u="none" cap="none" strike="noStrike">
              <a:solidFill>
                <a:srgbClr val="000000"/>
              </a:solidFill>
              <a:latin typeface="Arial"/>
              <a:ea typeface="Arial"/>
              <a:cs typeface="Arial"/>
              <a:sym typeface="Arial"/>
            </a:endParaRPr>
          </a:p>
        </p:txBody>
      </p:sp>
      <p:sp>
        <p:nvSpPr>
          <p:cNvPr id="760" name="Google Shape;760;p125"/>
          <p:cNvSpPr/>
          <p:nvPr/>
        </p:nvSpPr>
        <p:spPr>
          <a:xfrm>
            <a:off x="2" y="685225"/>
            <a:ext cx="2977273" cy="186493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61" name="Google Shape;761;p125"/>
          <p:cNvSpPr txBox="1"/>
          <p:nvPr>
            <p:ph idx="1" type="body"/>
          </p:nvPr>
        </p:nvSpPr>
        <p:spPr>
          <a:xfrm>
            <a:off x="3391319" y="1865312"/>
            <a:ext cx="7964599" cy="34654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2" name="Google Shape;762;p125"/>
          <p:cNvSpPr txBox="1"/>
          <p:nvPr>
            <p:ph type="title"/>
          </p:nvPr>
        </p:nvSpPr>
        <p:spPr>
          <a:xfrm>
            <a:off x="420624"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ICANN_Logo_W.eps" id="763" name="Google Shape;763;p125"/>
          <p:cNvPicPr preferRelativeResize="0"/>
          <p:nvPr/>
        </p:nvPicPr>
        <p:blipFill rotWithShape="1">
          <a:blip r:embed="rId2">
            <a:alphaModFix/>
          </a:blip>
          <a:srcRect b="0" l="0" r="0" t="0"/>
          <a:stretch/>
        </p:blipFill>
        <p:spPr>
          <a:xfrm>
            <a:off x="507392" y="856105"/>
            <a:ext cx="1962493" cy="1523172"/>
          </a:xfrm>
          <a:prstGeom prst="rect">
            <a:avLst/>
          </a:prstGeom>
          <a:noFill/>
          <a:ln>
            <a:noFill/>
          </a:ln>
        </p:spPr>
      </p:pic>
      <p:grpSp>
        <p:nvGrpSpPr>
          <p:cNvPr id="764" name="Google Shape;764;p125"/>
          <p:cNvGrpSpPr/>
          <p:nvPr/>
        </p:nvGrpSpPr>
        <p:grpSpPr>
          <a:xfrm>
            <a:off x="3402135" y="4228306"/>
            <a:ext cx="3416667" cy="365760"/>
            <a:chOff x="5325979" y="4715893"/>
            <a:chExt cx="3416667" cy="365760"/>
          </a:xfrm>
        </p:grpSpPr>
        <p:sp>
          <p:nvSpPr>
            <p:cNvPr id="765" name="Google Shape;765;p125"/>
            <p:cNvSpPr txBox="1"/>
            <p:nvPr/>
          </p:nvSpPr>
          <p:spPr>
            <a:xfrm>
              <a:off x="5793339" y="4734885"/>
              <a:ext cx="2949307"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3">
                    <a:extLst>
                      <a:ext uri="{A12FA001-AC4F-418D-AE19-62706E023703}">
                        <ahyp:hlinkClr val="tx"/>
                      </a:ext>
                    </a:extLst>
                  </a:hlinkClick>
                </a:rPr>
                <a:t>flickr.com/icann</a:t>
              </a:r>
              <a:endParaRPr b="0" i="0" sz="1400" u="none" cap="none" strike="noStrike">
                <a:solidFill>
                  <a:srgbClr val="0A304B"/>
                </a:solidFill>
                <a:latin typeface="Arial"/>
                <a:ea typeface="Arial"/>
                <a:cs typeface="Arial"/>
                <a:sym typeface="Arial"/>
              </a:endParaRPr>
            </a:p>
          </p:txBody>
        </p:sp>
        <p:pic>
          <p:nvPicPr>
            <p:cNvPr descr="1420947842_social_style_3_flikr-128.png" id="766" name="Google Shape;766;p125">
              <a:hlinkClick r:id="rId4"/>
            </p:cNvPr>
            <p:cNvPicPr preferRelativeResize="0"/>
            <p:nvPr/>
          </p:nvPicPr>
          <p:blipFill rotWithShape="1">
            <a:blip r:embed="rId5">
              <a:alphaModFix/>
            </a:blip>
            <a:srcRect b="0" l="0" r="0" t="0"/>
            <a:stretch/>
          </p:blipFill>
          <p:spPr>
            <a:xfrm>
              <a:off x="5325979" y="4715893"/>
              <a:ext cx="365760" cy="365760"/>
            </a:xfrm>
            <a:prstGeom prst="rect">
              <a:avLst/>
            </a:prstGeom>
            <a:noFill/>
            <a:ln>
              <a:noFill/>
            </a:ln>
          </p:spPr>
        </p:pic>
      </p:grpSp>
      <p:grpSp>
        <p:nvGrpSpPr>
          <p:cNvPr id="767" name="Google Shape;767;p125"/>
          <p:cNvGrpSpPr/>
          <p:nvPr/>
        </p:nvGrpSpPr>
        <p:grpSpPr>
          <a:xfrm>
            <a:off x="3402135" y="4726326"/>
            <a:ext cx="3636602" cy="365760"/>
            <a:chOff x="1235726" y="5571713"/>
            <a:chExt cx="3636602" cy="365760"/>
          </a:xfrm>
        </p:grpSpPr>
        <p:sp>
          <p:nvSpPr>
            <p:cNvPr id="768" name="Google Shape;768;p125"/>
            <p:cNvSpPr txBox="1"/>
            <p:nvPr/>
          </p:nvSpPr>
          <p:spPr>
            <a:xfrm>
              <a:off x="1703086" y="5592033"/>
              <a:ext cx="3169242"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6">
                    <a:extLst>
                      <a:ext uri="{A12FA001-AC4F-418D-AE19-62706E023703}">
                        <ahyp:hlinkClr val="tx"/>
                      </a:ext>
                    </a:extLst>
                  </a:hlinkClick>
                </a:rPr>
                <a:t>linkedin/company/icann</a:t>
              </a:r>
              <a:endParaRPr b="0" i="0" sz="1400" u="none" cap="none" strike="noStrike">
                <a:solidFill>
                  <a:srgbClr val="0A304B"/>
                </a:solidFill>
                <a:latin typeface="Arial"/>
                <a:ea typeface="Arial"/>
                <a:cs typeface="Arial"/>
                <a:sym typeface="Arial"/>
              </a:endParaRPr>
            </a:p>
          </p:txBody>
        </p:sp>
        <p:pic>
          <p:nvPicPr>
            <p:cNvPr descr="1420948164_social_style_3_in-128.png" id="769" name="Google Shape;769;p125">
              <a:hlinkClick r:id="rId7"/>
            </p:cNvPr>
            <p:cNvPicPr preferRelativeResize="0"/>
            <p:nvPr/>
          </p:nvPicPr>
          <p:blipFill rotWithShape="1">
            <a:blip r:embed="rId8">
              <a:alphaModFix/>
            </a:blip>
            <a:srcRect b="0" l="0" r="0" t="0"/>
            <a:stretch/>
          </p:blipFill>
          <p:spPr>
            <a:xfrm>
              <a:off x="1235726" y="5571713"/>
              <a:ext cx="365760" cy="365760"/>
            </a:xfrm>
            <a:prstGeom prst="rect">
              <a:avLst/>
            </a:prstGeom>
            <a:noFill/>
            <a:ln>
              <a:noFill/>
            </a:ln>
          </p:spPr>
        </p:pic>
      </p:grpSp>
      <p:grpSp>
        <p:nvGrpSpPr>
          <p:cNvPr id="770" name="Google Shape;770;p125"/>
          <p:cNvGrpSpPr/>
          <p:nvPr/>
        </p:nvGrpSpPr>
        <p:grpSpPr>
          <a:xfrm>
            <a:off x="3402135" y="2734246"/>
            <a:ext cx="2809587" cy="365760"/>
            <a:chOff x="1235726" y="3073176"/>
            <a:chExt cx="2809587" cy="365760"/>
          </a:xfrm>
        </p:grpSpPr>
        <p:sp>
          <p:nvSpPr>
            <p:cNvPr id="771" name="Google Shape;771;p125"/>
            <p:cNvSpPr txBox="1"/>
            <p:nvPr/>
          </p:nvSpPr>
          <p:spPr>
            <a:xfrm>
              <a:off x="1703087" y="3093496"/>
              <a:ext cx="2342226"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9">
                    <a:extLst>
                      <a:ext uri="{A12FA001-AC4F-418D-AE19-62706E023703}">
                        <ahyp:hlinkClr val="tx"/>
                      </a:ext>
                    </a:extLst>
                  </a:hlinkClick>
                </a:rPr>
                <a:t>@icann</a:t>
              </a:r>
              <a:endParaRPr b="0" i="0" sz="1400" u="none" cap="none" strike="noStrike">
                <a:solidFill>
                  <a:srgbClr val="0A304B"/>
                </a:solidFill>
                <a:latin typeface="Arial"/>
                <a:ea typeface="Arial"/>
                <a:cs typeface="Arial"/>
                <a:sym typeface="Arial"/>
              </a:endParaRPr>
            </a:p>
          </p:txBody>
        </p:sp>
        <p:pic>
          <p:nvPicPr>
            <p:cNvPr descr="1420948433_social_style_3_twiter-128.png" id="772" name="Google Shape;772;p125">
              <a:hlinkClick r:id="rId10"/>
            </p:cNvPr>
            <p:cNvPicPr preferRelativeResize="0"/>
            <p:nvPr/>
          </p:nvPicPr>
          <p:blipFill rotWithShape="1">
            <a:blip r:embed="rId11">
              <a:alphaModFix/>
            </a:blip>
            <a:srcRect b="0" l="0" r="0" t="0"/>
            <a:stretch/>
          </p:blipFill>
          <p:spPr>
            <a:xfrm>
              <a:off x="1235726" y="3073176"/>
              <a:ext cx="365760" cy="365760"/>
            </a:xfrm>
            <a:prstGeom prst="rect">
              <a:avLst/>
            </a:prstGeom>
            <a:noFill/>
            <a:ln>
              <a:noFill/>
            </a:ln>
          </p:spPr>
        </p:pic>
      </p:grpSp>
      <p:grpSp>
        <p:nvGrpSpPr>
          <p:cNvPr id="773" name="Google Shape;773;p125"/>
          <p:cNvGrpSpPr/>
          <p:nvPr/>
        </p:nvGrpSpPr>
        <p:grpSpPr>
          <a:xfrm>
            <a:off x="3402135" y="3232266"/>
            <a:ext cx="3730320" cy="365760"/>
            <a:chOff x="1235727" y="3892739"/>
            <a:chExt cx="3730320" cy="365760"/>
          </a:xfrm>
        </p:grpSpPr>
        <p:sp>
          <p:nvSpPr>
            <p:cNvPr id="774" name="Google Shape;774;p125"/>
            <p:cNvSpPr txBox="1"/>
            <p:nvPr/>
          </p:nvSpPr>
          <p:spPr>
            <a:xfrm>
              <a:off x="1703086" y="3913059"/>
              <a:ext cx="3262961"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2">
                    <a:extLst>
                      <a:ext uri="{A12FA001-AC4F-418D-AE19-62706E023703}">
                        <ahyp:hlinkClr val="tx"/>
                      </a:ext>
                    </a:extLst>
                  </a:hlinkClick>
                </a:rPr>
                <a:t>facebook.com/icannorg </a:t>
              </a:r>
              <a:endParaRPr b="0" i="0" sz="1400" u="none" cap="none" strike="noStrike">
                <a:solidFill>
                  <a:srgbClr val="0A304B"/>
                </a:solidFill>
                <a:latin typeface="Arial"/>
                <a:ea typeface="Arial"/>
                <a:cs typeface="Arial"/>
                <a:sym typeface="Arial"/>
              </a:endParaRPr>
            </a:p>
          </p:txBody>
        </p:sp>
        <p:pic>
          <p:nvPicPr>
            <p:cNvPr descr="1420948141_social_style_3_facebook-128.png" id="775" name="Google Shape;775;p125">
              <a:hlinkClick r:id="rId13"/>
            </p:cNvPr>
            <p:cNvPicPr preferRelativeResize="0"/>
            <p:nvPr/>
          </p:nvPicPr>
          <p:blipFill rotWithShape="1">
            <a:blip r:embed="rId14">
              <a:alphaModFix/>
            </a:blip>
            <a:srcRect b="0" l="0" r="0" t="0"/>
            <a:stretch/>
          </p:blipFill>
          <p:spPr>
            <a:xfrm>
              <a:off x="1235727" y="3892739"/>
              <a:ext cx="365760" cy="365760"/>
            </a:xfrm>
            <a:prstGeom prst="rect">
              <a:avLst/>
            </a:prstGeom>
            <a:noFill/>
            <a:ln>
              <a:noFill/>
            </a:ln>
          </p:spPr>
        </p:pic>
      </p:grpSp>
      <p:grpSp>
        <p:nvGrpSpPr>
          <p:cNvPr id="776" name="Google Shape;776;p125"/>
          <p:cNvGrpSpPr/>
          <p:nvPr/>
        </p:nvGrpSpPr>
        <p:grpSpPr>
          <a:xfrm>
            <a:off x="3402135" y="3730286"/>
            <a:ext cx="3636602" cy="365760"/>
            <a:chOff x="1235726" y="4721075"/>
            <a:chExt cx="3636602" cy="365760"/>
          </a:xfrm>
        </p:grpSpPr>
        <p:pic>
          <p:nvPicPr>
            <p:cNvPr descr="1420948149_social_style_3_youtube-128.png" id="777" name="Google Shape;777;p125">
              <a:hlinkClick r:id="rId15"/>
            </p:cNvPr>
            <p:cNvPicPr preferRelativeResize="0"/>
            <p:nvPr/>
          </p:nvPicPr>
          <p:blipFill rotWithShape="1">
            <a:blip r:embed="rId16">
              <a:alphaModFix/>
            </a:blip>
            <a:srcRect b="0" l="0" r="0" t="0"/>
            <a:stretch/>
          </p:blipFill>
          <p:spPr>
            <a:xfrm>
              <a:off x="1235726" y="4721075"/>
              <a:ext cx="365760" cy="365760"/>
            </a:xfrm>
            <a:prstGeom prst="rect">
              <a:avLst/>
            </a:prstGeom>
            <a:noFill/>
            <a:ln>
              <a:noFill/>
            </a:ln>
          </p:spPr>
        </p:pic>
        <p:sp>
          <p:nvSpPr>
            <p:cNvPr id="778" name="Google Shape;778;p125"/>
            <p:cNvSpPr txBox="1"/>
            <p:nvPr/>
          </p:nvSpPr>
          <p:spPr>
            <a:xfrm>
              <a:off x="1703086" y="4734885"/>
              <a:ext cx="3169242"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7">
                    <a:extLst>
                      <a:ext uri="{A12FA001-AC4F-418D-AE19-62706E023703}">
                        <ahyp:hlinkClr val="tx"/>
                      </a:ext>
                    </a:extLst>
                  </a:hlinkClick>
                </a:rPr>
                <a:t>youtube.com/icannnews</a:t>
              </a:r>
              <a:endParaRPr b="0" i="0" sz="1400" u="none" cap="none" strike="noStrike">
                <a:solidFill>
                  <a:srgbClr val="0A304B"/>
                </a:solidFill>
                <a:latin typeface="Arial"/>
                <a:ea typeface="Arial"/>
                <a:cs typeface="Arial"/>
                <a:sym typeface="Arial"/>
              </a:endParaRPr>
            </a:p>
          </p:txBody>
        </p:sp>
      </p:grpSp>
      <p:grpSp>
        <p:nvGrpSpPr>
          <p:cNvPr id="779" name="Google Shape;779;p125"/>
          <p:cNvGrpSpPr/>
          <p:nvPr/>
        </p:nvGrpSpPr>
        <p:grpSpPr>
          <a:xfrm>
            <a:off x="3402135" y="5722367"/>
            <a:ext cx="2586167" cy="365760"/>
            <a:chOff x="5325979" y="3073176"/>
            <a:chExt cx="2586167" cy="365760"/>
          </a:xfrm>
        </p:grpSpPr>
        <p:sp>
          <p:nvSpPr>
            <p:cNvPr id="780" name="Google Shape;780;p125"/>
            <p:cNvSpPr txBox="1"/>
            <p:nvPr/>
          </p:nvSpPr>
          <p:spPr>
            <a:xfrm>
              <a:off x="5793339" y="3093496"/>
              <a:ext cx="2118807"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8">
                    <a:extLst>
                      <a:ext uri="{A12FA001-AC4F-418D-AE19-62706E023703}">
                        <ahyp:hlinkClr val="tx"/>
                      </a:ext>
                    </a:extLst>
                  </a:hlinkClick>
                </a:rPr>
                <a:t>soundcloud/icann</a:t>
              </a:r>
              <a:endParaRPr b="0" i="0" sz="1400" u="none" cap="none" strike="noStrike">
                <a:solidFill>
                  <a:srgbClr val="0A304B"/>
                </a:solidFill>
                <a:latin typeface="Arial"/>
                <a:ea typeface="Arial"/>
                <a:cs typeface="Arial"/>
                <a:sym typeface="Arial"/>
              </a:endParaRPr>
            </a:p>
          </p:txBody>
        </p:sp>
        <p:pic>
          <p:nvPicPr>
            <p:cNvPr id="781" name="Google Shape;781;p125"/>
            <p:cNvPicPr preferRelativeResize="0"/>
            <p:nvPr/>
          </p:nvPicPr>
          <p:blipFill rotWithShape="1">
            <a:blip r:embed="rId19">
              <a:alphaModFix/>
            </a:blip>
            <a:srcRect b="0" l="0" r="0" t="0"/>
            <a:stretch/>
          </p:blipFill>
          <p:spPr>
            <a:xfrm>
              <a:off x="5325979" y="3073176"/>
              <a:ext cx="365760" cy="365760"/>
            </a:xfrm>
            <a:prstGeom prst="rect">
              <a:avLst/>
            </a:prstGeom>
            <a:noFill/>
            <a:ln>
              <a:noFill/>
            </a:ln>
          </p:spPr>
        </p:pic>
      </p:grpSp>
      <p:grpSp>
        <p:nvGrpSpPr>
          <p:cNvPr id="782" name="Google Shape;782;p125"/>
          <p:cNvGrpSpPr/>
          <p:nvPr/>
        </p:nvGrpSpPr>
        <p:grpSpPr>
          <a:xfrm>
            <a:off x="3402135" y="5224346"/>
            <a:ext cx="3416667" cy="365760"/>
            <a:chOff x="5325979" y="5571713"/>
            <a:chExt cx="3416667" cy="365760"/>
          </a:xfrm>
        </p:grpSpPr>
        <p:sp>
          <p:nvSpPr>
            <p:cNvPr id="783" name="Google Shape;783;p125"/>
            <p:cNvSpPr txBox="1"/>
            <p:nvPr/>
          </p:nvSpPr>
          <p:spPr>
            <a:xfrm>
              <a:off x="5793339" y="5592033"/>
              <a:ext cx="2949307"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20">
                    <a:extLst>
                      <a:ext uri="{A12FA001-AC4F-418D-AE19-62706E023703}">
                        <ahyp:hlinkClr val="tx"/>
                      </a:ext>
                    </a:extLst>
                  </a:hlinkClick>
                </a:rPr>
                <a:t>slideshare/icannpresentations</a:t>
              </a:r>
              <a:endParaRPr b="0" i="0" sz="1400" u="none" cap="none" strike="noStrike">
                <a:solidFill>
                  <a:srgbClr val="0A304B"/>
                </a:solidFill>
                <a:latin typeface="Arial"/>
                <a:ea typeface="Arial"/>
                <a:cs typeface="Arial"/>
                <a:sym typeface="Arial"/>
              </a:endParaRPr>
            </a:p>
          </p:txBody>
        </p:sp>
        <p:pic>
          <p:nvPicPr>
            <p:cNvPr descr="1420948164_social_style_3_in-128.png" id="784" name="Google Shape;784;p125">
              <a:hlinkClick r:id="rId21"/>
            </p:cNvPr>
            <p:cNvPicPr preferRelativeResize="0"/>
            <p:nvPr/>
          </p:nvPicPr>
          <p:blipFill rotWithShape="1">
            <a:blip r:embed="rId8">
              <a:alphaModFix/>
            </a:blip>
            <a:srcRect b="0" l="0" r="0" t="0"/>
            <a:stretch/>
          </p:blipFill>
          <p:spPr>
            <a:xfrm>
              <a:off x="5325979" y="5571713"/>
              <a:ext cx="365760" cy="365760"/>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Width Photo" showMasterSp="0">
  <p:cSld name="1_Full-Width Photo">
    <p:spTree>
      <p:nvGrpSpPr>
        <p:cNvPr id="785" name="Shape 785"/>
        <p:cNvGrpSpPr/>
        <p:nvPr/>
      </p:nvGrpSpPr>
      <p:grpSpPr>
        <a:xfrm>
          <a:off x="0" y="0"/>
          <a:ext cx="0" cy="0"/>
          <a:chOff x="0" y="0"/>
          <a:chExt cx="0" cy="0"/>
        </a:xfrm>
      </p:grpSpPr>
      <p:sp>
        <p:nvSpPr>
          <p:cNvPr id="786" name="Google Shape;786;p126"/>
          <p:cNvSpPr/>
          <p:nvPr>
            <p:ph idx="2" type="pic"/>
          </p:nvPr>
        </p:nvSpPr>
        <p:spPr>
          <a:xfrm>
            <a:off x="-16764" y="616645"/>
            <a:ext cx="12225528" cy="5696712"/>
          </a:xfrm>
          <a:prstGeom prst="rect">
            <a:avLst/>
          </a:prstGeom>
          <a:noFill/>
          <a:ln cap="flat" cmpd="sng" w="19050">
            <a:solidFill>
              <a:srgbClr val="0B3458"/>
            </a:solidFill>
            <a:prstDash val="solid"/>
            <a:round/>
            <a:headEnd len="sm" w="sm" type="none"/>
            <a:tailEnd len="sm" w="sm" type="none"/>
          </a:ln>
        </p:spPr>
      </p:sp>
      <p:sp>
        <p:nvSpPr>
          <p:cNvPr id="787" name="Google Shape;787;p126"/>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88" name="Google Shape;788;p126"/>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789" name="Google Shape;789;p126"/>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1">
  <p:cSld name="Alternate Background 1">
    <p:spTree>
      <p:nvGrpSpPr>
        <p:cNvPr id="41" name="Shape 41"/>
        <p:cNvGrpSpPr/>
        <p:nvPr/>
      </p:nvGrpSpPr>
      <p:grpSpPr>
        <a:xfrm>
          <a:off x="0" y="0"/>
          <a:ext cx="0" cy="0"/>
          <a:chOff x="0" y="0"/>
          <a:chExt cx="0" cy="0"/>
        </a:xfrm>
      </p:grpSpPr>
      <p:pic>
        <p:nvPicPr>
          <p:cNvPr id="42" name="Google Shape;42;p82"/>
          <p:cNvPicPr preferRelativeResize="0"/>
          <p:nvPr/>
        </p:nvPicPr>
        <p:blipFill rotWithShape="1">
          <a:blip r:embed="rId2">
            <a:alphaModFix/>
          </a:blip>
          <a:srcRect b="8780" l="0" r="0" t="10075"/>
          <a:stretch/>
        </p:blipFill>
        <p:spPr>
          <a:xfrm>
            <a:off x="0" y="683491"/>
            <a:ext cx="12192000" cy="5564909"/>
          </a:xfrm>
          <a:prstGeom prst="rect">
            <a:avLst/>
          </a:prstGeom>
          <a:noFill/>
          <a:ln>
            <a:noFill/>
          </a:ln>
        </p:spPr>
      </p:pic>
      <p:sp>
        <p:nvSpPr>
          <p:cNvPr id="43" name="Google Shape;43;p82"/>
          <p:cNvSpPr/>
          <p:nvPr/>
        </p:nvSpPr>
        <p:spPr>
          <a:xfrm>
            <a:off x="0" y="790814"/>
            <a:ext cx="12192000" cy="5346700"/>
          </a:xfrm>
          <a:prstGeom prst="rect">
            <a:avLst/>
          </a:prstGeom>
          <a:gradFill>
            <a:gsLst>
              <a:gs pos="0">
                <a:srgbClr val="FFFFFF">
                  <a:alpha val="74509"/>
                </a:srgbClr>
              </a:gs>
              <a:gs pos="24000">
                <a:srgbClr val="CCE8F8">
                  <a:alpha val="44313"/>
                </a:srgbClr>
              </a:gs>
              <a:gs pos="69000">
                <a:srgbClr val="CCE8F8">
                  <a:alpha val="61568"/>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 name="Google Shape;44;p82"/>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1_Bullets">
    <p:spTree>
      <p:nvGrpSpPr>
        <p:cNvPr id="45" name="Shape 45"/>
        <p:cNvGrpSpPr/>
        <p:nvPr/>
      </p:nvGrpSpPr>
      <p:grpSpPr>
        <a:xfrm>
          <a:off x="0" y="0"/>
          <a:ext cx="0" cy="0"/>
          <a:chOff x="0" y="0"/>
          <a:chExt cx="0" cy="0"/>
        </a:xfrm>
      </p:grpSpPr>
      <p:sp>
        <p:nvSpPr>
          <p:cNvPr id="46" name="Google Shape;46;p83"/>
          <p:cNvSpPr txBox="1"/>
          <p:nvPr>
            <p:ph type="title"/>
          </p:nvPr>
        </p:nvSpPr>
        <p:spPr>
          <a:xfrm>
            <a:off x="499872" y="46179"/>
            <a:ext cx="10684000" cy="450600"/>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p83"/>
          <p:cNvSpPr txBox="1"/>
          <p:nvPr>
            <p:ph idx="1" type="body"/>
          </p:nvPr>
        </p:nvSpPr>
        <p:spPr>
          <a:xfrm>
            <a:off x="812800" y="1470212"/>
            <a:ext cx="10543200" cy="4571700"/>
          </a:xfrm>
          <a:prstGeom prst="rect">
            <a:avLst/>
          </a:prstGeom>
          <a:noFill/>
          <a:ln>
            <a:noFill/>
          </a:ln>
        </p:spPr>
        <p:txBody>
          <a:bodyPr anchorCtr="0" anchor="t" bIns="0" lIns="0" spcFirstLastPara="1" rIns="0" wrap="square" tIns="0">
            <a:noAutofit/>
          </a:bodyPr>
          <a:lstStyle>
            <a:lvl1pPr indent="-319087" lvl="0" marL="457200" marR="0" rtl="0" algn="l">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Blue" showMasterSp="0">
  <p:cSld name="Engage with ICANN Blue">
    <p:spTree>
      <p:nvGrpSpPr>
        <p:cNvPr id="48" name="Shape 48"/>
        <p:cNvGrpSpPr/>
        <p:nvPr/>
      </p:nvGrpSpPr>
      <p:grpSpPr>
        <a:xfrm>
          <a:off x="0" y="0"/>
          <a:ext cx="0" cy="0"/>
          <a:chOff x="0" y="0"/>
          <a:chExt cx="0" cy="0"/>
        </a:xfrm>
      </p:grpSpPr>
      <p:sp>
        <p:nvSpPr>
          <p:cNvPr id="49" name="Google Shape;49;p84"/>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84"/>
          <p:cNvSpPr txBox="1"/>
          <p:nvPr/>
        </p:nvSpPr>
        <p:spPr>
          <a:xfrm>
            <a:off x="2921748" y="2425013"/>
            <a:ext cx="8440953" cy="34706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Visit us at </a:t>
            </a:r>
            <a:r>
              <a:rPr b="1" i="0" lang="en-US" sz="1500" u="none" cap="none" strike="noStrike">
                <a:solidFill>
                  <a:schemeClr val="lt1"/>
                </a:solidFill>
                <a:latin typeface="Arial"/>
                <a:ea typeface="Arial"/>
                <a:cs typeface="Arial"/>
                <a:sym typeface="Arial"/>
              </a:rPr>
              <a:t>icann.org</a:t>
            </a:r>
            <a:endParaRPr b="0" i="0" sz="1400" u="none" cap="none" strike="noStrike">
              <a:solidFill>
                <a:srgbClr val="000000"/>
              </a:solidFill>
              <a:latin typeface="Arial"/>
              <a:ea typeface="Arial"/>
              <a:cs typeface="Arial"/>
              <a:sym typeface="Arial"/>
            </a:endParaRPr>
          </a:p>
        </p:txBody>
      </p:sp>
      <p:sp>
        <p:nvSpPr>
          <p:cNvPr id="51" name="Google Shape;51;p84"/>
          <p:cNvSpPr txBox="1"/>
          <p:nvPr/>
        </p:nvSpPr>
        <p:spPr>
          <a:xfrm>
            <a:off x="498950" y="862602"/>
            <a:ext cx="9870957" cy="3931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700"/>
              <a:buFont typeface="Arial"/>
              <a:buNone/>
            </a:pPr>
            <a:r>
              <a:t/>
            </a:r>
            <a:endParaRPr b="1" i="0" sz="2700" u="none" cap="none" strike="noStrike">
              <a:solidFill>
                <a:schemeClr val="lt1"/>
              </a:solidFill>
              <a:latin typeface="Arial"/>
              <a:ea typeface="Arial"/>
              <a:cs typeface="Arial"/>
              <a:sym typeface="Arial"/>
            </a:endParaRPr>
          </a:p>
        </p:txBody>
      </p:sp>
      <p:sp>
        <p:nvSpPr>
          <p:cNvPr id="52" name="Google Shape;52;p84"/>
          <p:cNvSpPr/>
          <p:nvPr/>
        </p:nvSpPr>
        <p:spPr>
          <a:xfrm>
            <a:off x="52732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3" name="Google Shape;53;p84"/>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54" name="Google Shape;54;p84"/>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55" name="Google Shape;55;p84"/>
          <p:cNvSpPr/>
          <p:nvPr/>
        </p:nvSpPr>
        <p:spPr>
          <a:xfrm>
            <a:off x="2421943" y="629759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6" name="Google Shape;56;p84"/>
          <p:cNvCxnSpPr/>
          <p:nvPr/>
        </p:nvCxnSpPr>
        <p:spPr>
          <a:xfrm rot="10800000">
            <a:off x="1" y="6320453"/>
            <a:ext cx="2387223" cy="0"/>
          </a:xfrm>
          <a:prstGeom prst="straightConnector1">
            <a:avLst/>
          </a:prstGeom>
          <a:noFill/>
          <a:ln cap="flat" cmpd="sng" w="12700">
            <a:solidFill>
              <a:schemeClr val="lt1"/>
            </a:solidFill>
            <a:prstDash val="solid"/>
            <a:round/>
            <a:headEnd len="sm" w="sm" type="none"/>
            <a:tailEnd len="sm" w="sm" type="none"/>
          </a:ln>
        </p:spPr>
      </p:cxnSp>
      <p:cxnSp>
        <p:nvCxnSpPr>
          <p:cNvPr id="57" name="Google Shape;57;p84"/>
          <p:cNvCxnSpPr/>
          <p:nvPr/>
        </p:nvCxnSpPr>
        <p:spPr>
          <a:xfrm rot="10800000">
            <a:off x="2504929" y="6320453"/>
            <a:ext cx="9065823" cy="0"/>
          </a:xfrm>
          <a:prstGeom prst="straightConnector1">
            <a:avLst/>
          </a:prstGeom>
          <a:noFill/>
          <a:ln cap="flat" cmpd="sng" w="12700">
            <a:solidFill>
              <a:schemeClr val="lt1"/>
            </a:solidFill>
            <a:prstDash val="solid"/>
            <a:round/>
            <a:headEnd len="sm" w="sm" type="none"/>
            <a:tailEnd len="sm" w="sm" type="none"/>
          </a:ln>
        </p:spPr>
      </p:cxnSp>
      <p:sp>
        <p:nvSpPr>
          <p:cNvPr id="58" name="Google Shape;58;p84"/>
          <p:cNvSpPr/>
          <p:nvPr/>
        </p:nvSpPr>
        <p:spPr>
          <a:xfrm flipH="1">
            <a:off x="11615191" y="629759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9" name="Google Shape;59;p84"/>
          <p:cNvCxnSpPr>
            <a:endCxn id="60" idx="0"/>
          </p:cNvCxnSpPr>
          <p:nvPr/>
        </p:nvCxnSpPr>
        <p:spPr>
          <a:xfrm rot="10800000">
            <a:off x="2446072" y="2281331"/>
            <a:ext cx="0" cy="3976500"/>
          </a:xfrm>
          <a:prstGeom prst="straightConnector1">
            <a:avLst/>
          </a:prstGeom>
          <a:noFill/>
          <a:ln cap="flat" cmpd="sng" w="12700">
            <a:solidFill>
              <a:schemeClr val="lt1"/>
            </a:solidFill>
            <a:prstDash val="solid"/>
            <a:round/>
            <a:headEnd len="sm" w="sm" type="none"/>
            <a:tailEnd len="sm" w="sm" type="none"/>
          </a:ln>
        </p:spPr>
      </p:cxnSp>
      <p:sp>
        <p:nvSpPr>
          <p:cNvPr id="60" name="Google Shape;60;p84"/>
          <p:cNvSpPr/>
          <p:nvPr/>
        </p:nvSpPr>
        <p:spPr>
          <a:xfrm rot="-5400000">
            <a:off x="2444626" y="2221895"/>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61" name="Google Shape;61;p84"/>
          <p:cNvCxnSpPr/>
          <p:nvPr/>
        </p:nvCxnSpPr>
        <p:spPr>
          <a:xfrm rot="10800000">
            <a:off x="2504929" y="2220449"/>
            <a:ext cx="9065823" cy="0"/>
          </a:xfrm>
          <a:prstGeom prst="straightConnector1">
            <a:avLst/>
          </a:prstGeom>
          <a:noFill/>
          <a:ln cap="flat" cmpd="sng" w="12700">
            <a:solidFill>
              <a:schemeClr val="lt1"/>
            </a:solidFill>
            <a:prstDash val="solid"/>
            <a:round/>
            <a:headEnd len="sm" w="sm" type="none"/>
            <a:tailEnd len="sm" w="sm" type="none"/>
          </a:ln>
        </p:spPr>
      </p:cxnSp>
      <p:cxnSp>
        <p:nvCxnSpPr>
          <p:cNvPr id="62" name="Google Shape;62;p84"/>
          <p:cNvCxnSpPr/>
          <p:nvPr/>
        </p:nvCxnSpPr>
        <p:spPr>
          <a:xfrm rot="10800000">
            <a:off x="11700996" y="6320453"/>
            <a:ext cx="494179" cy="0"/>
          </a:xfrm>
          <a:prstGeom prst="straightConnector1">
            <a:avLst/>
          </a:prstGeom>
          <a:noFill/>
          <a:ln cap="flat" cmpd="sng" w="12700">
            <a:solidFill>
              <a:schemeClr val="lt1"/>
            </a:solidFill>
            <a:prstDash val="solid"/>
            <a:round/>
            <a:headEnd len="sm" w="sm" type="none"/>
            <a:tailEnd len="sm" w="sm" type="none"/>
          </a:ln>
        </p:spPr>
      </p:cxnSp>
      <p:sp>
        <p:nvSpPr>
          <p:cNvPr id="63" name="Google Shape;63;p84"/>
          <p:cNvSpPr txBox="1"/>
          <p:nvPr>
            <p:ph type="title"/>
          </p:nvPr>
        </p:nvSpPr>
        <p:spPr>
          <a:xfrm>
            <a:off x="420624" y="42394"/>
            <a:ext cx="11808013"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 name="Google Shape;64;p84"/>
          <p:cNvPicPr preferRelativeResize="0"/>
          <p:nvPr/>
        </p:nvPicPr>
        <p:blipFill rotWithShape="1">
          <a:blip r:embed="rId2">
            <a:alphaModFix/>
          </a:blip>
          <a:srcRect b="0" l="0" r="0" t="0"/>
          <a:stretch/>
        </p:blipFill>
        <p:spPr>
          <a:xfrm>
            <a:off x="2826932" y="1039938"/>
            <a:ext cx="4287549" cy="760694"/>
          </a:xfrm>
          <a:prstGeom prst="rect">
            <a:avLst/>
          </a:prstGeom>
          <a:noFill/>
          <a:ln>
            <a:noFill/>
          </a:ln>
        </p:spPr>
      </p:pic>
      <p:pic>
        <p:nvPicPr>
          <p:cNvPr id="65" name="Google Shape;65;p84"/>
          <p:cNvPicPr preferRelativeResize="0"/>
          <p:nvPr/>
        </p:nvPicPr>
        <p:blipFill rotWithShape="1">
          <a:blip r:embed="rId3">
            <a:alphaModFix/>
          </a:blip>
          <a:srcRect b="0" l="0" r="0" t="0"/>
          <a:stretch/>
        </p:blipFill>
        <p:spPr>
          <a:xfrm>
            <a:off x="2919709" y="2853692"/>
            <a:ext cx="3149229" cy="3236708"/>
          </a:xfrm>
          <a:prstGeom prst="rect">
            <a:avLst/>
          </a:prstGeom>
          <a:noFill/>
          <a:ln>
            <a:noFill/>
          </a:ln>
        </p:spPr>
      </p:pic>
      <p:sp>
        <p:nvSpPr>
          <p:cNvPr id="66" name="Google Shape;66;p84"/>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7" name="Google Shape;67;p84"/>
          <p:cNvSpPr/>
          <p:nvPr/>
        </p:nvSpPr>
        <p:spPr>
          <a:xfrm flipH="1">
            <a:off x="11615191" y="2196678"/>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8" name="Google Shape;68;p84"/>
          <p:cNvCxnSpPr/>
          <p:nvPr/>
        </p:nvCxnSpPr>
        <p:spPr>
          <a:xfrm rot="10800000">
            <a:off x="11700996" y="2219538"/>
            <a:ext cx="49417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Blue" showMasterSp="0">
  <p:cSld name="Cover 1 Blue">
    <p:spTree>
      <p:nvGrpSpPr>
        <p:cNvPr id="69" name="Shape 69"/>
        <p:cNvGrpSpPr/>
        <p:nvPr/>
      </p:nvGrpSpPr>
      <p:grpSpPr>
        <a:xfrm>
          <a:off x="0" y="0"/>
          <a:ext cx="0" cy="0"/>
          <a:chOff x="0" y="0"/>
          <a:chExt cx="0" cy="0"/>
        </a:xfrm>
      </p:grpSpPr>
      <p:sp>
        <p:nvSpPr>
          <p:cNvPr id="70" name="Google Shape;70;p85"/>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1" name="Google Shape;71;p85"/>
          <p:cNvSpPr txBox="1"/>
          <p:nvPr>
            <p:ph type="title"/>
          </p:nvPr>
        </p:nvSpPr>
        <p:spPr>
          <a:xfrm>
            <a:off x="550863" y="1"/>
            <a:ext cx="10805054" cy="2533369"/>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 name="Google Shape;72;p85"/>
          <p:cNvSpPr txBox="1"/>
          <p:nvPr>
            <p:ph idx="1" type="body"/>
          </p:nvPr>
        </p:nvSpPr>
        <p:spPr>
          <a:xfrm>
            <a:off x="550863" y="3553574"/>
            <a:ext cx="10805054"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 name="Google Shape;73;p85"/>
          <p:cNvSpPr txBox="1"/>
          <p:nvPr>
            <p:ph idx="2" type="body"/>
          </p:nvPr>
        </p:nvSpPr>
        <p:spPr>
          <a:xfrm>
            <a:off x="550863" y="4279392"/>
            <a:ext cx="10805054" cy="27360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 name="Google Shape;74;p85"/>
          <p:cNvSpPr txBox="1"/>
          <p:nvPr>
            <p:ph idx="3" type="body"/>
          </p:nvPr>
        </p:nvSpPr>
        <p:spPr>
          <a:xfrm>
            <a:off x="550863" y="4553415"/>
            <a:ext cx="10805054"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75" name="Google Shape;75;p85"/>
          <p:cNvPicPr preferRelativeResize="0"/>
          <p:nvPr/>
        </p:nvPicPr>
        <p:blipFill rotWithShape="1">
          <a:blip r:embed="rId2">
            <a:alphaModFix/>
          </a:blip>
          <a:srcRect b="0" l="0" r="0" t="0"/>
          <a:stretch/>
        </p:blipFill>
        <p:spPr>
          <a:xfrm>
            <a:off x="567217" y="5193792"/>
            <a:ext cx="1193800" cy="952500"/>
          </a:xfrm>
          <a:prstGeom prst="rect">
            <a:avLst/>
          </a:prstGeom>
          <a:noFill/>
          <a:ln>
            <a:noFill/>
          </a:ln>
        </p:spPr>
      </p:pic>
      <p:sp>
        <p:nvSpPr>
          <p:cNvPr id="76" name="Google Shape;76;p85"/>
          <p:cNvSpPr txBox="1"/>
          <p:nvPr>
            <p:ph idx="4" type="body"/>
          </p:nvPr>
        </p:nvSpPr>
        <p:spPr>
          <a:xfrm>
            <a:off x="548640" y="2837138"/>
            <a:ext cx="108082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White" showMasterSp="0">
  <p:cSld name="Cover 2 White">
    <p:spTree>
      <p:nvGrpSpPr>
        <p:cNvPr id="77" name="Shape 77"/>
        <p:cNvGrpSpPr/>
        <p:nvPr/>
      </p:nvGrpSpPr>
      <p:grpSpPr>
        <a:xfrm>
          <a:off x="0" y="0"/>
          <a:ext cx="0" cy="0"/>
          <a:chOff x="0" y="0"/>
          <a:chExt cx="0" cy="0"/>
        </a:xfrm>
      </p:grpSpPr>
      <p:sp>
        <p:nvSpPr>
          <p:cNvPr id="78" name="Google Shape;78;p86"/>
          <p:cNvSpPr txBox="1"/>
          <p:nvPr>
            <p:ph type="title"/>
          </p:nvPr>
        </p:nvSpPr>
        <p:spPr>
          <a:xfrm>
            <a:off x="2228479" y="2020824"/>
            <a:ext cx="9299448" cy="1325880"/>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 name="Google Shape;79;p86"/>
          <p:cNvSpPr txBox="1"/>
          <p:nvPr>
            <p:ph idx="1" type="body"/>
          </p:nvPr>
        </p:nvSpPr>
        <p:spPr>
          <a:xfrm>
            <a:off x="2228479" y="4617720"/>
            <a:ext cx="9299448" cy="57841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0" name="Google Shape;80;p86"/>
          <p:cNvSpPr txBox="1"/>
          <p:nvPr>
            <p:ph idx="2" type="body"/>
          </p:nvPr>
        </p:nvSpPr>
        <p:spPr>
          <a:xfrm>
            <a:off x="2228479" y="5199656"/>
            <a:ext cx="9299448" cy="390521"/>
          </a:xfrm>
          <a:prstGeom prst="rect">
            <a:avLst/>
          </a:prstGeom>
          <a:noFill/>
          <a:ln>
            <a:noFill/>
          </a:ln>
        </p:spPr>
        <p:txBody>
          <a:bodyPr anchorCtr="0" anchor="b"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1" name="Google Shape;81;p86"/>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82" name="Google Shape;82;p86"/>
          <p:cNvPicPr preferRelativeResize="0"/>
          <p:nvPr/>
        </p:nvPicPr>
        <p:blipFill rotWithShape="1">
          <a:blip r:embed="rId2">
            <a:alphaModFix/>
          </a:blip>
          <a:srcRect b="0" l="0" r="0" t="0"/>
          <a:stretch/>
        </p:blipFill>
        <p:spPr>
          <a:xfrm>
            <a:off x="326395" y="4874480"/>
            <a:ext cx="1189829" cy="951863"/>
          </a:xfrm>
          <a:prstGeom prst="rect">
            <a:avLst/>
          </a:prstGeom>
          <a:noFill/>
          <a:ln>
            <a:noFill/>
          </a:ln>
        </p:spPr>
      </p:pic>
      <p:sp>
        <p:nvSpPr>
          <p:cNvPr id="83" name="Google Shape;83;p86"/>
          <p:cNvSpPr/>
          <p:nvPr/>
        </p:nvSpPr>
        <p:spPr>
          <a:xfrm>
            <a:off x="1825043" y="6101651"/>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4" name="Google Shape;84;p86"/>
          <p:cNvCxnSpPr/>
          <p:nvPr/>
        </p:nvCxnSpPr>
        <p:spPr>
          <a:xfrm rot="10800000">
            <a:off x="0" y="6124669"/>
            <a:ext cx="1793872" cy="0"/>
          </a:xfrm>
          <a:prstGeom prst="straightConnector1">
            <a:avLst/>
          </a:prstGeom>
          <a:noFill/>
          <a:ln cap="flat" cmpd="sng" w="12700">
            <a:solidFill>
              <a:srgbClr val="0B3458"/>
            </a:solidFill>
            <a:prstDash val="solid"/>
            <a:round/>
            <a:headEnd len="sm" w="sm" type="none"/>
            <a:tailEnd len="sm" w="sm" type="none"/>
          </a:ln>
        </p:spPr>
      </p:cxnSp>
      <p:cxnSp>
        <p:nvCxnSpPr>
          <p:cNvPr id="85" name="Google Shape;85;p86"/>
          <p:cNvCxnSpPr/>
          <p:nvPr/>
        </p:nvCxnSpPr>
        <p:spPr>
          <a:xfrm rot="10800000">
            <a:off x="1892734" y="6124511"/>
            <a:ext cx="9720781" cy="0"/>
          </a:xfrm>
          <a:prstGeom prst="straightConnector1">
            <a:avLst/>
          </a:prstGeom>
          <a:noFill/>
          <a:ln cap="flat" cmpd="sng" w="12700">
            <a:solidFill>
              <a:srgbClr val="0B3458"/>
            </a:solidFill>
            <a:prstDash val="solid"/>
            <a:round/>
            <a:headEnd len="sm" w="sm" type="none"/>
            <a:tailEnd len="sm" w="sm" type="none"/>
          </a:ln>
        </p:spPr>
      </p:cxnSp>
      <p:sp>
        <p:nvSpPr>
          <p:cNvPr id="86" name="Google Shape;86;p86"/>
          <p:cNvSpPr/>
          <p:nvPr/>
        </p:nvSpPr>
        <p:spPr>
          <a:xfrm flipH="1">
            <a:off x="11642081" y="6101651"/>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7" name="Google Shape;87;p86"/>
          <p:cNvSpPr/>
          <p:nvPr/>
        </p:nvSpPr>
        <p:spPr>
          <a:xfrm flipH="1">
            <a:off x="11642081" y="3470373"/>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8" name="Google Shape;88;p86"/>
          <p:cNvCxnSpPr/>
          <p:nvPr/>
        </p:nvCxnSpPr>
        <p:spPr>
          <a:xfrm rot="10800000">
            <a:off x="1849172" y="3552825"/>
            <a:ext cx="0" cy="2529959"/>
          </a:xfrm>
          <a:prstGeom prst="straightConnector1">
            <a:avLst/>
          </a:prstGeom>
          <a:noFill/>
          <a:ln cap="flat" cmpd="sng" w="12700">
            <a:solidFill>
              <a:srgbClr val="0B3458"/>
            </a:solidFill>
            <a:prstDash val="solid"/>
            <a:round/>
            <a:headEnd len="sm" w="sm" type="none"/>
            <a:tailEnd len="sm" w="sm" type="none"/>
          </a:ln>
        </p:spPr>
      </p:cxnSp>
      <p:sp>
        <p:nvSpPr>
          <p:cNvPr id="89" name="Google Shape;89;p86"/>
          <p:cNvSpPr/>
          <p:nvPr/>
        </p:nvSpPr>
        <p:spPr>
          <a:xfrm rot="-5400000">
            <a:off x="1847726" y="3495590"/>
            <a:ext cx="121764" cy="118872"/>
          </a:xfrm>
          <a:prstGeom prst="arc">
            <a:avLst>
              <a:gd fmla="val 16200000" name="adj1"/>
              <a:gd fmla="val 0" name="adj2"/>
            </a:avLst>
          </a:prstGeom>
          <a:noFill/>
          <a:ln cap="flat" cmpd="sng" w="12700">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90" name="Google Shape;90;p86"/>
          <p:cNvCxnSpPr/>
          <p:nvPr/>
        </p:nvCxnSpPr>
        <p:spPr>
          <a:xfrm rot="10800000">
            <a:off x="1899083" y="3494144"/>
            <a:ext cx="9714432" cy="0"/>
          </a:xfrm>
          <a:prstGeom prst="straightConnector1">
            <a:avLst/>
          </a:prstGeom>
          <a:noFill/>
          <a:ln cap="flat" cmpd="sng" w="12700">
            <a:solidFill>
              <a:srgbClr val="0B3458"/>
            </a:solidFill>
            <a:prstDash val="solid"/>
            <a:round/>
            <a:headEnd len="sm" w="sm" type="none"/>
            <a:tailEnd len="sm" w="sm" type="none"/>
          </a:ln>
        </p:spPr>
      </p:cxnSp>
      <p:sp>
        <p:nvSpPr>
          <p:cNvPr id="91" name="Google Shape;91;p86"/>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theme" Target="../theme/theme1.xml"/><Relationship Id="rId50" Type="http://schemas.openxmlformats.org/officeDocument/2006/relationships/slideLayout" Target="../slideLayouts/slideLayout4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7"/>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1" name="Google Shape;11;p77"/>
          <p:cNvPicPr preferRelativeResize="0"/>
          <p:nvPr/>
        </p:nvPicPr>
        <p:blipFill rotWithShape="1">
          <a:blip r:embed="rId1">
            <a:alphaModFix/>
          </a:blip>
          <a:srcRect b="0" l="0" r="0" t="0"/>
          <a:stretch/>
        </p:blipFill>
        <p:spPr>
          <a:xfrm>
            <a:off x="365760" y="6464808"/>
            <a:ext cx="390801" cy="312641"/>
          </a:xfrm>
          <a:prstGeom prst="rect">
            <a:avLst/>
          </a:prstGeom>
          <a:noFill/>
          <a:ln>
            <a:noFill/>
          </a:ln>
        </p:spPr>
      </p:pic>
      <p:sp>
        <p:nvSpPr>
          <p:cNvPr id="12" name="Google Shape;12;p77"/>
          <p:cNvSpPr/>
          <p:nvPr/>
        </p:nvSpPr>
        <p:spPr>
          <a:xfrm>
            <a:off x="533670" y="585223"/>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 name="Google Shape;13;p77"/>
          <p:cNvCxnSpPr/>
          <p:nvPr/>
        </p:nvCxnSpPr>
        <p:spPr>
          <a:xfrm rot="10800000">
            <a:off x="3230" y="608083"/>
            <a:ext cx="495719" cy="0"/>
          </a:xfrm>
          <a:prstGeom prst="straightConnector1">
            <a:avLst/>
          </a:prstGeom>
          <a:noFill/>
          <a:ln cap="flat" cmpd="sng" w="12700">
            <a:solidFill>
              <a:srgbClr val="0B3458"/>
            </a:solidFill>
            <a:prstDash val="solid"/>
            <a:round/>
            <a:headEnd len="sm" w="sm" type="none"/>
            <a:tailEnd len="sm" w="sm" type="none"/>
          </a:ln>
        </p:spPr>
      </p:cxnSp>
      <p:cxnSp>
        <p:nvCxnSpPr>
          <p:cNvPr id="14" name="Google Shape;14;p77"/>
          <p:cNvCxnSpPr/>
          <p:nvPr/>
        </p:nvCxnSpPr>
        <p:spPr>
          <a:xfrm rot="10800000">
            <a:off x="616656" y="608083"/>
            <a:ext cx="11575344" cy="0"/>
          </a:xfrm>
          <a:prstGeom prst="straightConnector1">
            <a:avLst/>
          </a:prstGeom>
          <a:noFill/>
          <a:ln cap="flat" cmpd="sng" w="12700">
            <a:solidFill>
              <a:srgbClr val="0B3458"/>
            </a:solidFill>
            <a:prstDash val="solid"/>
            <a:round/>
            <a:headEnd len="sm" w="sm" type="none"/>
            <a:tailEnd len="sm" w="sm" type="none"/>
          </a:ln>
        </p:spPr>
      </p:cxnSp>
      <p:sp>
        <p:nvSpPr>
          <p:cNvPr id="15" name="Google Shape;15;p77"/>
          <p:cNvSpPr/>
          <p:nvPr/>
        </p:nvSpPr>
        <p:spPr>
          <a:xfrm>
            <a:off x="533670"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6" name="Google Shape;16;p77"/>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17" name="Google Shape;17;p77"/>
          <p:cNvCxnSpPr/>
          <p:nvPr/>
        </p:nvCxnSpPr>
        <p:spPr>
          <a:xfrm rot="10800000">
            <a:off x="616655" y="6320547"/>
            <a:ext cx="10957279" cy="0"/>
          </a:xfrm>
          <a:prstGeom prst="straightConnector1">
            <a:avLst/>
          </a:prstGeom>
          <a:noFill/>
          <a:ln cap="flat" cmpd="sng" w="12700">
            <a:solidFill>
              <a:srgbClr val="0B3458"/>
            </a:solidFill>
            <a:prstDash val="solid"/>
            <a:round/>
            <a:headEnd len="sm" w="sm" type="none"/>
            <a:tailEnd len="sm" w="sm" type="none"/>
          </a:ln>
        </p:spPr>
      </p:cxnSp>
      <p:sp>
        <p:nvSpPr>
          <p:cNvPr id="18" name="Google Shape;18;p77"/>
          <p:cNvSpPr/>
          <p:nvPr/>
        </p:nvSpPr>
        <p:spPr>
          <a:xfrm flipH="1">
            <a:off x="11606949"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9" name="Google Shape;19;p77"/>
          <p:cNvCxnSpPr/>
          <p:nvPr/>
        </p:nvCxnSpPr>
        <p:spPr>
          <a:xfrm>
            <a:off x="11696282" y="6320547"/>
            <a:ext cx="495719" cy="0"/>
          </a:xfrm>
          <a:prstGeom prst="straightConnector1">
            <a:avLst/>
          </a:prstGeom>
          <a:noFill/>
          <a:ln cap="flat" cmpd="sng" w="12700">
            <a:solidFill>
              <a:srgbClr val="0B3458"/>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0.png"/><Relationship Id="rId4" Type="http://schemas.openxmlformats.org/officeDocument/2006/relationships/image" Target="../media/image35.png"/><Relationship Id="rId5" Type="http://schemas.openxmlformats.org/officeDocument/2006/relationships/hyperlink" Target="https://uasg.tech/wp-content/uploads/documents/UASG012-en-digital.pdf" TargetMode="External"/><Relationship Id="rId6"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3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unicode.org/charts/" TargetMode="Externa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unicode.org/reports/tr15/" TargetMode="Externa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example.co.uk/" TargetMode="External"/><Relationship Id="rId4" Type="http://schemas.openxmlformats.org/officeDocument/2006/relationships/hyperlink" Target="https://data.iana.org/TLD/tlds-alpha-by-domain.txt" TargetMode="External"/><Relationship Id="rId5"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about:blank" TargetMode="Externa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unicode.org/reports/tr46/" TargetMode="Externa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mailto:myname@example.org" TargetMode="Externa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about:blank" TargetMode="Externa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owasp.org/www-community/OWASP_Validation_Regex_Repository" TargetMode="Externa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s://howtodoinjava.com/regex/java-regex-validate-email-address/" TargetMode="Externa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mailto:firstname.lastname@gmail.com" TargetMode="External"/><Relationship Id="rId4" Type="http://schemas.openxmlformats.org/officeDocument/2006/relationships/hyperlink" Target="mailto:firstnamelastname@gmail.com" TargetMode="External"/><Relationship Id="rId5" Type="http://schemas.openxmlformats.org/officeDocument/2006/relationships/hyperlink" Target="https://uasg.tech/download/uasg-028-considerations-for-naming-internationalized-email-mailboxes-en/" TargetMode="External"/><Relationship Id="rId6" Type="http://schemas.openxmlformats.org/officeDocument/2006/relationships/image" Target="../media/image4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0.png"/><Relationship Id="rId4" Type="http://schemas.openxmlformats.org/officeDocument/2006/relationships/image" Target="../media/image2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hyperlink" Target="https://ithi.research.icann.org/graph-eai.html"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hyperlink" Target="https://uasg.tech/wp-content/uploads/documents/UASG018A-en-digital.pdf" TargetMode="External"/><Relationship Id="rId4" Type="http://schemas.openxmlformats.org/officeDocument/2006/relationships/image" Target="../media/image44.png"/><Relationship Id="rId5" Type="http://schemas.openxmlformats.org/officeDocument/2006/relationships/image" Target="../media/image42.png"/><Relationship Id="rId6" Type="http://schemas.openxmlformats.org/officeDocument/2006/relationships/image" Target="../media/image4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hyperlink" Target="mailto:UAProgram@icann.org" TargetMode="External"/><Relationship Id="rId4" Type="http://schemas.openxmlformats.org/officeDocument/2006/relationships/hyperlink" Target="https://xmox.nl/" TargetMode="External"/><Relationship Id="rId5" Type="http://schemas.openxmlformats.org/officeDocument/2006/relationships/image" Target="../media/image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4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image" Target="../media/image4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hyperlink" Target="https://uasg.tech/" TargetMode="External"/><Relationship Id="rId4" Type="http://schemas.openxmlformats.org/officeDocument/2006/relationships/hyperlink" Target="https://uasg.tech/wp-content/uploads/documents/UASG005-en-digital.pdf" TargetMode="External"/><Relationship Id="rId9" Type="http://schemas.openxmlformats.org/officeDocument/2006/relationships/hyperlink" Target="https://uasg.tech/wp-content/uploads/documents/UASG021B-en-digital.pdf" TargetMode="External"/><Relationship Id="rId5" Type="http://schemas.openxmlformats.org/officeDocument/2006/relationships/hyperlink" Target="https://uasg.tech/wp-content/uploads/documents/UASG007-en-digital.pdf" TargetMode="External"/><Relationship Id="rId6" Type="http://schemas.openxmlformats.org/officeDocument/2006/relationships/hyperlink" Target="https://uasg.tech/wp-content/uploads/documents/UASG014-en-digital.pdf" TargetMode="External"/><Relationship Id="rId7" Type="http://schemas.openxmlformats.org/officeDocument/2006/relationships/hyperlink" Target="https://uasg.tech/wp-content/uploads/documents/UASG012-en-digital.pdf" TargetMode="External"/><Relationship Id="rId8" Type="http://schemas.openxmlformats.org/officeDocument/2006/relationships/hyperlink" Target="https://uasg.tech/wp-content/uploads/documents/UASG018A-en-digital.pdf" TargetMode="External"/><Relationship Id="rId11" Type="http://schemas.openxmlformats.org/officeDocument/2006/relationships/hyperlink" Target="https://uasg.tech/wp-content/uploads/documents/UASG028-en-digital.pdf" TargetMode="External"/><Relationship Id="rId10" Type="http://schemas.openxmlformats.org/officeDocument/2006/relationships/hyperlink" Target="https://uasg.tech/wp-content/uploads/documents/UASG026-en-digital.pdf" TargetMode="External"/><Relationship Id="rId13" Type="http://schemas.openxmlformats.org/officeDocument/2006/relationships/hyperlink" Target="https://uasg.tech/wp-content/uploads/documents/UASG032-en-digital.pdf" TargetMode="External"/><Relationship Id="rId12" Type="http://schemas.openxmlformats.org/officeDocument/2006/relationships/hyperlink" Target="https://uasg.tech/wp-content/uploads/documents/UASG030-en-digital.pdf" TargetMode="External"/><Relationship Id="rId15" Type="http://schemas.openxmlformats.org/officeDocument/2006/relationships/image" Target="../media/image40.png"/><Relationship Id="rId14" Type="http://schemas.openxmlformats.org/officeDocument/2006/relationships/hyperlink" Target="https://uasg.tech/download/uasg-043-ua-ready-code-samples-in-java-python-and-javascript-e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0.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
          <p:cNvSpPr txBox="1"/>
          <p:nvPr>
            <p:ph type="title"/>
          </p:nvPr>
        </p:nvSpPr>
        <p:spPr>
          <a:xfrm>
            <a:off x="553082" y="0"/>
            <a:ext cx="11234727" cy="2533369"/>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rgbClr val="0B3458"/>
              </a:buClr>
              <a:buSzPts val="3600"/>
              <a:buFont typeface="Arial"/>
              <a:buNone/>
            </a:pPr>
            <a:r>
              <a:rPr lang="en-US"/>
              <a:t>Programming to Support Universal Acceptance of Domain Names and Email Addresses</a:t>
            </a:r>
            <a:endParaRPr/>
          </a:p>
        </p:txBody>
      </p:sp>
      <p:sp>
        <p:nvSpPr>
          <p:cNvPr id="795" name="Google Shape;795;p1"/>
          <p:cNvSpPr txBox="1"/>
          <p:nvPr>
            <p:ph idx="3" type="body"/>
          </p:nvPr>
        </p:nvSpPr>
        <p:spPr>
          <a:xfrm>
            <a:off x="566928" y="4755604"/>
            <a:ext cx="10788321" cy="403785"/>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B3458"/>
              </a:buClr>
              <a:buSzPts val="1800"/>
              <a:buNone/>
            </a:pPr>
            <a:r>
              <a:rPr lang="en-US"/>
              <a:t>DD Month </a:t>
            </a:r>
            <a:r>
              <a:rPr lang="en-US">
                <a:extLst>
                  <a:ext uri="http://customooxmlschemas.google.com/">
                    <go:slidesCustomData xmlns:go="http://customooxmlschemas.google.com/" textRoundtripDataId="0"/>
                  </a:ext>
                </a:extLst>
              </a:rPr>
              <a:t>2025</a:t>
            </a:r>
            <a:endParaRPr/>
          </a:p>
        </p:txBody>
      </p:sp>
      <p:sp>
        <p:nvSpPr>
          <p:cNvPr id="796" name="Google Shape;796;p1"/>
          <p:cNvSpPr txBox="1"/>
          <p:nvPr>
            <p:ph idx="4" type="body"/>
          </p:nvPr>
        </p:nvSpPr>
        <p:spPr>
          <a:xfrm>
            <a:off x="547041" y="2455029"/>
            <a:ext cx="10808208" cy="71680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B3458"/>
              </a:buClr>
              <a:buSzPts val="1800"/>
              <a:buNone/>
            </a:pPr>
            <a:r>
              <a:rPr lang="en-US"/>
              <a:t> </a:t>
            </a:r>
            <a:endParaRPr/>
          </a:p>
          <a:p>
            <a:pPr indent="0" lvl="0" marL="0" rtl="0" algn="l">
              <a:lnSpc>
                <a:spcPct val="100000"/>
              </a:lnSpc>
              <a:spcBef>
                <a:spcPts val="0"/>
              </a:spcBef>
              <a:spcAft>
                <a:spcPts val="0"/>
              </a:spcAft>
              <a:buClr>
                <a:srgbClr val="0B3458"/>
              </a:buClr>
              <a:buSzPts val="1800"/>
              <a:buNone/>
            </a:pPr>
            <a:r>
              <a:rPr lang="en-US"/>
              <a:t>UA Day Program</a:t>
            </a:r>
            <a:endParaRPr/>
          </a:p>
        </p:txBody>
      </p:sp>
      <p:sp>
        <p:nvSpPr>
          <p:cNvPr id="797" name="Google Shape;797;p1"/>
          <p:cNvSpPr txBox="1"/>
          <p:nvPr>
            <p:ph idx="1" type="body"/>
          </p:nvPr>
        </p:nvSpPr>
        <p:spPr>
          <a:xfrm>
            <a:off x="566928" y="3553576"/>
            <a:ext cx="10788321" cy="71680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B3458"/>
              </a:buClr>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1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Email Systems and EAI Support</a:t>
            </a:r>
            <a:endParaRPr/>
          </a:p>
        </p:txBody>
      </p:sp>
      <p:pic>
        <p:nvPicPr>
          <p:cNvPr id="903" name="Google Shape;903;p10"/>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id="904" name="Google Shape;904;p10"/>
          <p:cNvPicPr preferRelativeResize="0"/>
          <p:nvPr/>
        </p:nvPicPr>
        <p:blipFill rotWithShape="1">
          <a:blip r:embed="rId4">
            <a:alphaModFix/>
          </a:blip>
          <a:srcRect b="0" l="5267" r="4665" t="0"/>
          <a:stretch/>
        </p:blipFill>
        <p:spPr>
          <a:xfrm>
            <a:off x="7897595" y="929390"/>
            <a:ext cx="3709739" cy="2695153"/>
          </a:xfrm>
          <a:prstGeom prst="rect">
            <a:avLst/>
          </a:prstGeom>
          <a:noFill/>
          <a:ln>
            <a:noFill/>
          </a:ln>
        </p:spPr>
      </p:pic>
      <p:sp>
        <p:nvSpPr>
          <p:cNvPr id="905" name="Google Shape;905;p10"/>
          <p:cNvSpPr txBox="1"/>
          <p:nvPr>
            <p:ph idx="1" type="body"/>
          </p:nvPr>
        </p:nvSpPr>
        <p:spPr>
          <a:xfrm>
            <a:off x="420625" y="929390"/>
            <a:ext cx="6984516" cy="5411449"/>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All email agents must be configured to send and receive internationalized email addresses. See </a:t>
            </a:r>
            <a:r>
              <a:rPr lang="en-US" sz="2000" u="sng">
                <a:solidFill>
                  <a:schemeClr val="hlink"/>
                </a:solidFill>
                <a:hlinkClick r:id="rId5"/>
              </a:rPr>
              <a:t>EAI: A Technical Overview</a:t>
            </a:r>
            <a:r>
              <a:rPr lang="en-US" sz="2000"/>
              <a:t> for details.</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MUA</a:t>
            </a:r>
            <a:r>
              <a:rPr lang="en-US" sz="2000"/>
              <a:t> – Mail User Agent: A client program that a person uses to send, receive, and manage mail.</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MSA</a:t>
            </a:r>
            <a:r>
              <a:rPr lang="en-US" sz="2000"/>
              <a:t> – Mail Submission Agent: A server program that receives mail from a MUA and prepares it for transmission and delivery.</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MTA</a:t>
            </a:r>
            <a:r>
              <a:rPr lang="en-US" sz="2000"/>
              <a:t> – Mail Transfer Agent: A server program that sends and receives mail to and from other Internet hosts. An MTA may receive mail from an MSA and/or deliver mail to an MDA.</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MDA</a:t>
            </a:r>
            <a:r>
              <a:rPr lang="en-US" sz="2000"/>
              <a:t> – Mail Delivery Agent: A server program that handles incoming mail and typically stores it in a mailbox or folder.</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p:txBody>
      </p:sp>
      <p:pic>
        <p:nvPicPr>
          <p:cNvPr id="906" name="Google Shape;906;p10"/>
          <p:cNvPicPr preferRelativeResize="0"/>
          <p:nvPr/>
        </p:nvPicPr>
        <p:blipFill rotWithShape="1">
          <a:blip r:embed="rId6">
            <a:alphaModFix/>
          </a:blip>
          <a:srcRect b="0" l="0" r="0" t="0"/>
          <a:stretch/>
        </p:blipFill>
        <p:spPr>
          <a:xfrm>
            <a:off x="7704012" y="4388649"/>
            <a:ext cx="4096904" cy="12918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1"/>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Quiz</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Quiz 1 Question</a:t>
            </a:r>
            <a:endParaRPr/>
          </a:p>
        </p:txBody>
      </p:sp>
      <p:sp>
        <p:nvSpPr>
          <p:cNvPr id="918" name="Google Shape;918;p12"/>
          <p:cNvSpPr txBox="1"/>
          <p:nvPr>
            <p:ph idx="1" type="body"/>
          </p:nvPr>
        </p:nvSpPr>
        <p:spPr>
          <a:xfrm>
            <a:off x="824441" y="1010858"/>
            <a:ext cx="1054311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t>To enhance systems to be Universal Acceptance (UA) ready, which of the following categories of domain names and email addresses are relevant?</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ASCII domain names.</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Internationalized Domain Names (IDNs).</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Internationalized email addresses (EAI).</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All the above.</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Only 2 and 3.</a:t>
            </a:r>
            <a:endParaRPr/>
          </a:p>
          <a:p>
            <a:pPr indent="0" lvl="0" marL="0" rtl="0" algn="l">
              <a:lnSpc>
                <a:spcPct val="100000"/>
              </a:lnSpc>
              <a:spcBef>
                <a:spcPts val="2000"/>
              </a:spcBef>
              <a:spcAft>
                <a:spcPts val="0"/>
              </a:spcAft>
              <a:buSzPts val="1425"/>
              <a:buNone/>
            </a:pPr>
            <a:r>
              <a:t/>
            </a:r>
            <a:endParaRPr/>
          </a:p>
        </p:txBody>
      </p:sp>
      <p:pic>
        <p:nvPicPr>
          <p:cNvPr id="919" name="Google Shape;919;p1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1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Quiz 1 Question</a:t>
            </a:r>
            <a:endParaRPr/>
          </a:p>
        </p:txBody>
      </p:sp>
      <p:sp>
        <p:nvSpPr>
          <p:cNvPr id="926" name="Google Shape;926;p13"/>
          <p:cNvSpPr txBox="1"/>
          <p:nvPr>
            <p:ph idx="1" type="body"/>
          </p:nvPr>
        </p:nvSpPr>
        <p:spPr>
          <a:xfrm>
            <a:off x="824441" y="1010858"/>
            <a:ext cx="1054311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t>To enhance systems to be Universal Acceptance (UA) ready, which of the following categories of domain names and email addresses are relevant?</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ASCII domain names.</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Internationalized Domain Names (IDNs).</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Internationalized email addresses (EAI).</a:t>
            </a:r>
            <a:endParaRPr/>
          </a:p>
          <a:p>
            <a:pPr indent="-457200" lvl="1" marL="912813" rtl="0" algn="l">
              <a:lnSpc>
                <a:spcPct val="100000"/>
              </a:lnSpc>
              <a:spcBef>
                <a:spcPts val="500"/>
              </a:spcBef>
              <a:spcAft>
                <a:spcPts val="0"/>
              </a:spcAft>
              <a:buClr>
                <a:srgbClr val="00B050"/>
              </a:buClr>
              <a:buSzPts val="1500"/>
              <a:buFont typeface="Arial"/>
              <a:buAutoNum type="arabicPeriod"/>
            </a:pPr>
            <a:r>
              <a:rPr lang="en-US" sz="2000">
                <a:solidFill>
                  <a:srgbClr val="00B050"/>
                </a:solidFill>
              </a:rPr>
              <a:t>All the above.</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Only 2 and 3.</a:t>
            </a:r>
            <a:endParaRPr/>
          </a:p>
          <a:p>
            <a:pPr indent="0" lvl="0" marL="0" rtl="0" algn="l">
              <a:lnSpc>
                <a:spcPct val="100000"/>
              </a:lnSpc>
              <a:spcBef>
                <a:spcPts val="2000"/>
              </a:spcBef>
              <a:spcAft>
                <a:spcPts val="0"/>
              </a:spcAft>
              <a:buSzPts val="1425"/>
              <a:buNone/>
            </a:pPr>
            <a:r>
              <a:t/>
            </a:r>
            <a:endParaRPr/>
          </a:p>
        </p:txBody>
      </p:sp>
      <p:pic>
        <p:nvPicPr>
          <p:cNvPr id="927" name="Google Shape;927;p13"/>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14"/>
          <p:cNvSpPr txBox="1"/>
          <p:nvPr>
            <p:ph type="title"/>
          </p:nvPr>
        </p:nvSpPr>
        <p:spPr>
          <a:xfrm>
            <a:off x="752850" y="1308848"/>
            <a:ext cx="10804566"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Fundamentals of Unicode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Character and Character Set</a:t>
            </a:r>
            <a:endParaRPr/>
          </a:p>
        </p:txBody>
      </p:sp>
      <p:sp>
        <p:nvSpPr>
          <p:cNvPr id="939" name="Google Shape;939;p15"/>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b="0" i="0" lang="en-US" sz="2000">
                <a:solidFill>
                  <a:schemeClr val="dk1"/>
                </a:solidFill>
              </a:rPr>
              <a:t>A label or string </a:t>
            </a:r>
            <a:r>
              <a:rPr lang="en-US" sz="2000">
                <a:solidFill>
                  <a:schemeClr val="dk1"/>
                </a:solidFill>
              </a:rPr>
              <a:t>such as</a:t>
            </a:r>
            <a:r>
              <a:rPr b="0" i="0" lang="en-US" sz="2000">
                <a:solidFill>
                  <a:schemeClr val="dk1"/>
                </a:solidFill>
              </a:rPr>
              <a:t> أهلا, नमस्ते, Hello is formed of characters.</a:t>
            </a:r>
            <a:endParaRPr/>
          </a:p>
          <a:p>
            <a:pPr indent="-341313" lvl="1" marL="798513" rtl="0" algn="l">
              <a:lnSpc>
                <a:spcPct val="100000"/>
              </a:lnSpc>
              <a:spcBef>
                <a:spcPts val="500"/>
              </a:spcBef>
              <a:spcAft>
                <a:spcPts val="0"/>
              </a:spcAft>
              <a:buClr>
                <a:schemeClr val="dk1"/>
              </a:buClr>
              <a:buSzPts val="1500"/>
              <a:buChar char="⚪"/>
            </a:pPr>
            <a:r>
              <a:rPr b="0" i="0" lang="en-US" sz="2000">
                <a:solidFill>
                  <a:schemeClr val="dk1"/>
                </a:solidFill>
              </a:rPr>
              <a:t>Hello </a:t>
            </a:r>
            <a:r>
              <a:rPr lang="en-US" sz="2000">
                <a:solidFill>
                  <a:schemeClr val="dk1"/>
                </a:solidFill>
              </a:rPr>
              <a:t>--&gt;</a:t>
            </a:r>
            <a:r>
              <a:rPr b="0" i="0" lang="en-US" sz="2000">
                <a:solidFill>
                  <a:schemeClr val="dk1"/>
                </a:solidFill>
              </a:rPr>
              <a:t> H  e  l   l   o</a:t>
            </a:r>
            <a:endParaRPr/>
          </a:p>
          <a:p>
            <a:pPr indent="-342900" lvl="0" marL="342900" rtl="0" algn="l">
              <a:lnSpc>
                <a:spcPct val="100000"/>
              </a:lnSpc>
              <a:spcBef>
                <a:spcPts val="2000"/>
              </a:spcBef>
              <a:spcAft>
                <a:spcPts val="0"/>
              </a:spcAft>
              <a:buSzPts val="1500"/>
              <a:buChar char="◉"/>
            </a:pPr>
            <a:r>
              <a:rPr b="0" i="0" lang="en-US" sz="2000">
                <a:solidFill>
                  <a:schemeClr val="dk1"/>
                </a:solidFill>
              </a:rPr>
              <a:t>A character is unit of information used for the organization, control, or representation of textual data.</a:t>
            </a:r>
            <a:endParaRPr/>
          </a:p>
          <a:p>
            <a:pPr indent="-342900" lvl="0" marL="342900" rtl="0" algn="l">
              <a:lnSpc>
                <a:spcPct val="100000"/>
              </a:lnSpc>
              <a:spcBef>
                <a:spcPts val="2000"/>
              </a:spcBef>
              <a:spcAft>
                <a:spcPts val="0"/>
              </a:spcAft>
              <a:buClr>
                <a:srgbClr val="000000"/>
              </a:buClr>
              <a:buSzPts val="1500"/>
              <a:buFont typeface="Noto Sans Symbols"/>
              <a:buChar char="◉"/>
            </a:pPr>
            <a:r>
              <a:rPr b="0" i="0" lang="en-US" sz="2000">
                <a:solidFill>
                  <a:schemeClr val="dk1"/>
                </a:solidFill>
              </a:rPr>
              <a:t>Examples of character:</a:t>
            </a:r>
            <a:endParaRPr/>
          </a:p>
          <a:p>
            <a:pPr indent="-341313" lvl="1" marL="798513" rtl="0" algn="l">
              <a:lnSpc>
                <a:spcPct val="100000"/>
              </a:lnSpc>
              <a:spcBef>
                <a:spcPts val="500"/>
              </a:spcBef>
              <a:spcAft>
                <a:spcPts val="0"/>
              </a:spcAft>
              <a:buClr>
                <a:schemeClr val="dk1"/>
              </a:buClr>
              <a:buSzPts val="1500"/>
              <a:buChar char="⚪"/>
            </a:pPr>
            <a:r>
              <a:rPr b="0" i="0" lang="en-US" sz="2000">
                <a:solidFill>
                  <a:schemeClr val="dk1"/>
                </a:solidFill>
              </a:rPr>
              <a:t>Letters </a:t>
            </a:r>
            <a:endParaRPr/>
          </a:p>
          <a:p>
            <a:pPr indent="-341313" lvl="1" marL="798513" rtl="0" algn="l">
              <a:lnSpc>
                <a:spcPct val="100000"/>
              </a:lnSpc>
              <a:spcBef>
                <a:spcPts val="500"/>
              </a:spcBef>
              <a:spcAft>
                <a:spcPts val="0"/>
              </a:spcAft>
              <a:buClr>
                <a:schemeClr val="dk1"/>
              </a:buClr>
              <a:buSzPts val="1500"/>
              <a:buChar char="⚪"/>
            </a:pPr>
            <a:r>
              <a:rPr b="0" i="0" lang="en-US" sz="2000">
                <a:solidFill>
                  <a:schemeClr val="dk1"/>
                </a:solidFill>
              </a:rPr>
              <a:t>Digits </a:t>
            </a:r>
            <a:endParaRPr/>
          </a:p>
          <a:p>
            <a:pPr indent="-341313" lvl="1" marL="798513" rtl="0" algn="l">
              <a:lnSpc>
                <a:spcPct val="100000"/>
              </a:lnSpc>
              <a:spcBef>
                <a:spcPts val="500"/>
              </a:spcBef>
              <a:spcAft>
                <a:spcPts val="0"/>
              </a:spcAft>
              <a:buClr>
                <a:schemeClr val="dk1"/>
              </a:buClr>
              <a:buSzPts val="1500"/>
              <a:buChar char="⚪"/>
            </a:pPr>
            <a:r>
              <a:rPr lang="en-US" sz="2000">
                <a:solidFill>
                  <a:schemeClr val="dk1"/>
                </a:solidFill>
              </a:rPr>
              <a:t>Special characters i.e. </a:t>
            </a:r>
            <a:r>
              <a:rPr b="0" i="0" lang="en-US" sz="2000">
                <a:solidFill>
                  <a:schemeClr val="dk1"/>
                </a:solidFill>
              </a:rPr>
              <a:t>Mathematical symbols , punctuation marks</a:t>
            </a:r>
            <a:endParaRPr/>
          </a:p>
          <a:p>
            <a:pPr indent="-341313" lvl="1" marL="798513" rtl="0" algn="l">
              <a:lnSpc>
                <a:spcPct val="100000"/>
              </a:lnSpc>
              <a:spcBef>
                <a:spcPts val="500"/>
              </a:spcBef>
              <a:spcAft>
                <a:spcPts val="0"/>
              </a:spcAft>
              <a:buClr>
                <a:schemeClr val="dk1"/>
              </a:buClr>
              <a:buSzPts val="1500"/>
              <a:buChar char="⚪"/>
            </a:pPr>
            <a:r>
              <a:rPr b="0" i="0" lang="en-US" sz="2000">
                <a:solidFill>
                  <a:schemeClr val="dk1"/>
                </a:solidFill>
              </a:rPr>
              <a:t>Control Characters - typically not visible</a:t>
            </a:r>
            <a:endParaRPr/>
          </a:p>
          <a:p>
            <a:pPr indent="-342900" lvl="0" marL="342900" rtl="0" algn="l">
              <a:lnSpc>
                <a:spcPct val="100000"/>
              </a:lnSpc>
              <a:spcBef>
                <a:spcPts val="2000"/>
              </a:spcBef>
              <a:spcAft>
                <a:spcPts val="0"/>
              </a:spcAft>
              <a:buSzPts val="1500"/>
              <a:buChar char="◉"/>
            </a:pPr>
            <a:r>
              <a:rPr lang="en-US" sz="2000">
                <a:solidFill>
                  <a:schemeClr val="dk1"/>
                </a:solidFill>
              </a:rPr>
              <a:t>American Standard Code for Information Interchange (</a:t>
            </a:r>
            <a:r>
              <a:rPr b="0" i="0" lang="en-US" sz="2000">
                <a:solidFill>
                  <a:schemeClr val="dk1"/>
                </a:solidFill>
              </a:rPr>
              <a:t>ASCII) encodes characters used in computing including letters a-z, digits 0-9 and others.</a:t>
            </a:r>
            <a:endParaRPr/>
          </a:p>
          <a:p>
            <a:pPr indent="0" lvl="0" marL="0" rtl="0" algn="l">
              <a:lnSpc>
                <a:spcPct val="100000"/>
              </a:lnSpc>
              <a:spcBef>
                <a:spcPts val="2000"/>
              </a:spcBef>
              <a:spcAft>
                <a:spcPts val="0"/>
              </a:spcAft>
              <a:buSzPts val="1425"/>
              <a:buNone/>
            </a:pPr>
            <a:r>
              <a:t/>
            </a:r>
            <a:endParaRPr>
              <a:solidFill>
                <a:schemeClr val="dk1"/>
              </a:solidFill>
            </a:endParaRPr>
          </a:p>
        </p:txBody>
      </p:sp>
      <p:pic>
        <p:nvPicPr>
          <p:cNvPr id="940" name="Google Shape;940;p1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Code Point</a:t>
            </a:r>
            <a:endParaRPr/>
          </a:p>
        </p:txBody>
      </p:sp>
      <p:sp>
        <p:nvSpPr>
          <p:cNvPr id="947" name="Google Shape;947;p16"/>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solidFill>
                  <a:srgbClr val="3B3835"/>
                </a:solidFill>
              </a:rPr>
              <a:t>Code point is a value, or a position, for a character, in any coded character set.</a:t>
            </a:r>
            <a:endParaRPr/>
          </a:p>
          <a:p>
            <a:pPr indent="-342900" lvl="0" marL="342900" rtl="0" algn="l">
              <a:lnSpc>
                <a:spcPct val="100000"/>
              </a:lnSpc>
              <a:spcBef>
                <a:spcPts val="2000"/>
              </a:spcBef>
              <a:spcAft>
                <a:spcPts val="0"/>
              </a:spcAft>
              <a:buSzPts val="1500"/>
              <a:buChar char="◉"/>
            </a:pPr>
            <a:r>
              <a:rPr lang="en-US" sz="2000">
                <a:solidFill>
                  <a:srgbClr val="3B3835"/>
                </a:solidFill>
              </a:rPr>
              <a:t>C</a:t>
            </a:r>
            <a:r>
              <a:rPr b="0" i="0" lang="en-US" sz="2000">
                <a:solidFill>
                  <a:srgbClr val="3B3835"/>
                </a:solidFill>
              </a:rPr>
              <a:t>ode point is a number assigned to represent an abstract character in a system for representing text.</a:t>
            </a:r>
            <a:endParaRPr/>
          </a:p>
          <a:p>
            <a:pPr indent="0" lvl="0" marL="0" rtl="0" algn="l">
              <a:lnSpc>
                <a:spcPct val="100000"/>
              </a:lnSpc>
              <a:spcBef>
                <a:spcPts val="2000"/>
              </a:spcBef>
              <a:spcAft>
                <a:spcPts val="0"/>
              </a:spcAft>
              <a:buSzPts val="1425"/>
              <a:buNone/>
            </a:pPr>
            <a:r>
              <a:t/>
            </a:r>
            <a:endParaRPr/>
          </a:p>
        </p:txBody>
      </p:sp>
      <p:pic>
        <p:nvPicPr>
          <p:cNvPr id="948" name="Google Shape;948;p1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descr="3.3.5 Character Encoding" id="949" name="Google Shape;949;p16"/>
          <p:cNvPicPr preferRelativeResize="0"/>
          <p:nvPr/>
        </p:nvPicPr>
        <p:blipFill rotWithShape="1">
          <a:blip r:embed="rId4">
            <a:alphaModFix/>
          </a:blip>
          <a:srcRect b="64531" l="50521" r="0" t="8896"/>
          <a:stretch/>
        </p:blipFill>
        <p:spPr>
          <a:xfrm>
            <a:off x="1527532" y="2355442"/>
            <a:ext cx="9136935" cy="33197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1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Code Point</a:t>
            </a:r>
            <a:endParaRPr/>
          </a:p>
        </p:txBody>
      </p:sp>
      <p:sp>
        <p:nvSpPr>
          <p:cNvPr id="956" name="Google Shape;956;p17"/>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solidFill>
                  <a:srgbClr val="3B3835"/>
                </a:solidFill>
              </a:rPr>
              <a:t>Code point is a value, or a position, for a character, in any coded character set.</a:t>
            </a:r>
            <a:endParaRPr/>
          </a:p>
          <a:p>
            <a:pPr indent="-342900" lvl="0" marL="342900" rtl="0" algn="l">
              <a:lnSpc>
                <a:spcPct val="100000"/>
              </a:lnSpc>
              <a:spcBef>
                <a:spcPts val="2000"/>
              </a:spcBef>
              <a:spcAft>
                <a:spcPts val="0"/>
              </a:spcAft>
              <a:buSzPts val="1500"/>
              <a:buChar char="◉"/>
            </a:pPr>
            <a:r>
              <a:rPr lang="en-US" sz="2000">
                <a:solidFill>
                  <a:srgbClr val="3B3835"/>
                </a:solidFill>
              </a:rPr>
              <a:t>C</a:t>
            </a:r>
            <a:r>
              <a:rPr b="0" i="0" lang="en-US" sz="2000">
                <a:solidFill>
                  <a:srgbClr val="3B3835"/>
                </a:solidFill>
              </a:rPr>
              <a:t>ode point is a number assigned to represent an abstract character in a system for representing text.</a:t>
            </a:r>
            <a:endParaRPr/>
          </a:p>
          <a:p>
            <a:pPr indent="0" lvl="0" marL="0" rtl="0" algn="l">
              <a:lnSpc>
                <a:spcPct val="100000"/>
              </a:lnSpc>
              <a:spcBef>
                <a:spcPts val="2000"/>
              </a:spcBef>
              <a:spcAft>
                <a:spcPts val="0"/>
              </a:spcAft>
              <a:buSzPts val="1425"/>
              <a:buNone/>
            </a:pPr>
            <a:r>
              <a:t/>
            </a:r>
            <a:endParaRPr/>
          </a:p>
        </p:txBody>
      </p:sp>
      <p:pic>
        <p:nvPicPr>
          <p:cNvPr id="957" name="Google Shape;957;p1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descr="3.3.5 Character Encoding" id="958" name="Google Shape;958;p17"/>
          <p:cNvPicPr preferRelativeResize="0"/>
          <p:nvPr/>
        </p:nvPicPr>
        <p:blipFill rotWithShape="1">
          <a:blip r:embed="rId4">
            <a:alphaModFix/>
          </a:blip>
          <a:srcRect b="64531" l="50521" r="0" t="8896"/>
          <a:stretch/>
        </p:blipFill>
        <p:spPr>
          <a:xfrm>
            <a:off x="1527532" y="2355442"/>
            <a:ext cx="9136935" cy="3319766"/>
          </a:xfrm>
          <a:prstGeom prst="rect">
            <a:avLst/>
          </a:prstGeom>
          <a:noFill/>
          <a:ln>
            <a:noFill/>
          </a:ln>
        </p:spPr>
      </p:pic>
      <p:sp>
        <p:nvSpPr>
          <p:cNvPr id="959" name="Google Shape;959;p17"/>
          <p:cNvSpPr/>
          <p:nvPr/>
        </p:nvSpPr>
        <p:spPr>
          <a:xfrm>
            <a:off x="1701903" y="3472563"/>
            <a:ext cx="3872921" cy="466531"/>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1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Glyph</a:t>
            </a:r>
            <a:endParaRPr/>
          </a:p>
        </p:txBody>
      </p:sp>
      <p:sp>
        <p:nvSpPr>
          <p:cNvPr id="966" name="Google Shape;966;p18"/>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b="0" i="0" lang="en-US" sz="2000">
                <a:solidFill>
                  <a:srgbClr val="3B3835"/>
                </a:solidFill>
              </a:rPr>
              <a:t> A typographic representation of a character is called a glyph.</a:t>
            </a:r>
            <a:endParaRPr/>
          </a:p>
          <a:p>
            <a:pPr indent="-341313" lvl="1" marL="798513" rtl="0" algn="l">
              <a:lnSpc>
                <a:spcPct val="100000"/>
              </a:lnSpc>
              <a:spcBef>
                <a:spcPts val="500"/>
              </a:spcBef>
              <a:spcAft>
                <a:spcPts val="0"/>
              </a:spcAft>
              <a:buClr>
                <a:srgbClr val="3B3835"/>
              </a:buClr>
              <a:buSzPts val="1500"/>
              <a:buChar char="⚪"/>
            </a:pPr>
            <a:r>
              <a:rPr b="0" i="0" lang="en-US" sz="2000">
                <a:solidFill>
                  <a:srgbClr val="3B3835"/>
                </a:solidFill>
              </a:rPr>
              <a:t>English: </a:t>
            </a:r>
            <a:r>
              <a:rPr i="1" lang="en-US" sz="2000">
                <a:solidFill>
                  <a:srgbClr val="3B3835"/>
                </a:solidFill>
                <a:latin typeface="Times New Roman"/>
                <a:ea typeface="Times New Roman"/>
                <a:cs typeface="Times New Roman"/>
                <a:sym typeface="Times New Roman"/>
              </a:rPr>
              <a:t>a</a:t>
            </a:r>
            <a:r>
              <a:rPr b="0" i="0" lang="en-US" sz="2000">
                <a:solidFill>
                  <a:srgbClr val="3B3835"/>
                </a:solidFill>
              </a:rPr>
              <a:t>, a  </a:t>
            </a:r>
            <a:endParaRPr/>
          </a:p>
          <a:p>
            <a:pPr indent="-341313" lvl="1" marL="798513" rtl="0" algn="l">
              <a:lnSpc>
                <a:spcPct val="100000"/>
              </a:lnSpc>
              <a:spcBef>
                <a:spcPts val="500"/>
              </a:spcBef>
              <a:spcAft>
                <a:spcPts val="0"/>
              </a:spcAft>
              <a:buClr>
                <a:srgbClr val="3B3835"/>
              </a:buClr>
              <a:buSzPts val="1500"/>
              <a:buChar char="⚪"/>
            </a:pPr>
            <a:r>
              <a:rPr b="0" i="0" lang="en-US" sz="2000">
                <a:solidFill>
                  <a:srgbClr val="3B3835"/>
                </a:solidFill>
              </a:rPr>
              <a:t>Each Arabic letters often have four glyphs based on where they occur in a string. </a:t>
            </a:r>
            <a:r>
              <a:rPr lang="en-US" sz="2000">
                <a:solidFill>
                  <a:srgbClr val="3B3835"/>
                </a:solidFill>
              </a:rPr>
              <a:t>For example, for the </a:t>
            </a:r>
            <a:r>
              <a:rPr lang="en-US" sz="2000"/>
              <a:t>ARABIC LETTER GHAIN the four glyphs are</a:t>
            </a:r>
            <a:r>
              <a:rPr b="0" i="0" lang="en-US" sz="2000">
                <a:solidFill>
                  <a:srgbClr val="3B3835"/>
                </a:solidFill>
              </a:rPr>
              <a:t>:</a:t>
            </a:r>
            <a:endParaRPr/>
          </a:p>
          <a:p>
            <a:pPr indent="-246061" lvl="1" marL="798513" rtl="0" algn="l">
              <a:lnSpc>
                <a:spcPct val="100000"/>
              </a:lnSpc>
              <a:spcBef>
                <a:spcPts val="500"/>
              </a:spcBef>
              <a:spcAft>
                <a:spcPts val="0"/>
              </a:spcAft>
              <a:buClr>
                <a:srgbClr val="000000"/>
              </a:buClr>
              <a:buSzPts val="1500"/>
              <a:buNone/>
            </a:pPr>
            <a:r>
              <a:t/>
            </a:r>
            <a:endParaRPr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b="0" i="0"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b="0" i="0"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b="0" i="0"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sz="2000">
              <a:solidFill>
                <a:srgbClr val="3B3835"/>
              </a:solidFill>
            </a:endParaRPr>
          </a:p>
          <a:p>
            <a:pPr indent="-341313" lvl="1" marL="798513" rtl="0" algn="l">
              <a:lnSpc>
                <a:spcPct val="100000"/>
              </a:lnSpc>
              <a:spcBef>
                <a:spcPts val="500"/>
              </a:spcBef>
              <a:spcAft>
                <a:spcPts val="0"/>
              </a:spcAft>
              <a:buClr>
                <a:srgbClr val="3B3835"/>
              </a:buClr>
              <a:buSzPts val="1500"/>
              <a:buChar char="⚪"/>
            </a:pPr>
            <a:r>
              <a:rPr lang="en-US" sz="2000">
                <a:solidFill>
                  <a:srgbClr val="3B3835"/>
                </a:solidFill>
              </a:rPr>
              <a:t>Languages may be written/displayed in right-to-left and left-to-right order but reading of data is on the basis of key press order in a file and not dependent on writing direction.</a:t>
            </a:r>
            <a:endParaRPr/>
          </a:p>
          <a:p>
            <a:pPr indent="-246061" lvl="1" marL="798513" rtl="0" algn="l">
              <a:lnSpc>
                <a:spcPct val="100000"/>
              </a:lnSpc>
              <a:spcBef>
                <a:spcPts val="500"/>
              </a:spcBef>
              <a:spcAft>
                <a:spcPts val="0"/>
              </a:spcAft>
              <a:buClr>
                <a:srgbClr val="000000"/>
              </a:buClr>
              <a:buSzPts val="1500"/>
              <a:buNone/>
            </a:pPr>
            <a:r>
              <a:t/>
            </a:r>
            <a:endParaRPr b="0" i="0" sz="2000">
              <a:solidFill>
                <a:srgbClr val="3B3835"/>
              </a:solidFill>
            </a:endParaRPr>
          </a:p>
          <a:p>
            <a:pPr indent="-247650" lvl="0" marL="342900" rtl="0" algn="l">
              <a:lnSpc>
                <a:spcPct val="100000"/>
              </a:lnSpc>
              <a:spcBef>
                <a:spcPts val="2000"/>
              </a:spcBef>
              <a:spcAft>
                <a:spcPts val="0"/>
              </a:spcAft>
              <a:buSzPts val="1500"/>
              <a:buNone/>
            </a:pPr>
            <a:r>
              <a:t/>
            </a:r>
            <a:endParaRPr b="0" i="0" sz="2000">
              <a:solidFill>
                <a:srgbClr val="3B3835"/>
              </a:solidFill>
            </a:endParaRPr>
          </a:p>
          <a:p>
            <a:pPr indent="0" lvl="0" marL="0" rtl="0" algn="l">
              <a:lnSpc>
                <a:spcPct val="100000"/>
              </a:lnSpc>
              <a:spcBef>
                <a:spcPts val="2000"/>
              </a:spcBef>
              <a:spcAft>
                <a:spcPts val="0"/>
              </a:spcAft>
              <a:buSzPts val="1425"/>
              <a:buNone/>
            </a:pPr>
            <a:r>
              <a:t/>
            </a:r>
            <a:endParaRPr/>
          </a:p>
        </p:txBody>
      </p:sp>
      <p:pic>
        <p:nvPicPr>
          <p:cNvPr id="967" name="Google Shape;967;p1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descr="Context-dependent and Directional Text - Complex-Text Languages - An  Overview" id="968" name="Google Shape;968;p18"/>
          <p:cNvPicPr preferRelativeResize="0"/>
          <p:nvPr/>
        </p:nvPicPr>
        <p:blipFill rotWithShape="1">
          <a:blip r:embed="rId4">
            <a:alphaModFix/>
          </a:blip>
          <a:srcRect b="0" l="0" r="0" t="0"/>
          <a:stretch/>
        </p:blipFill>
        <p:spPr>
          <a:xfrm>
            <a:off x="2092628" y="2498183"/>
            <a:ext cx="1783637" cy="21711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1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Character Encoding</a:t>
            </a:r>
            <a:endParaRPr/>
          </a:p>
        </p:txBody>
      </p:sp>
      <p:sp>
        <p:nvSpPr>
          <p:cNvPr id="975" name="Google Shape;975;p19"/>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b="0" i="0" lang="en-US" sz="2000">
                <a:solidFill>
                  <a:srgbClr val="000000"/>
                </a:solidFill>
              </a:rPr>
              <a:t>Character encoding is mapping from a character set definition to the actual code units used to represent the data.</a:t>
            </a:r>
            <a:endParaRPr sz="2000"/>
          </a:p>
          <a:p>
            <a:pPr indent="-342900" lvl="0" marL="342900" rtl="0" algn="l">
              <a:lnSpc>
                <a:spcPct val="100000"/>
              </a:lnSpc>
              <a:spcBef>
                <a:spcPts val="2000"/>
              </a:spcBef>
              <a:spcAft>
                <a:spcPts val="0"/>
              </a:spcAft>
              <a:buSzPts val="1500"/>
              <a:buChar char="◉"/>
            </a:pPr>
            <a:r>
              <a:rPr lang="en-US" sz="2000"/>
              <a:t>An encoding describes how to encode code points to bytes and how to decode bytes to code points.</a:t>
            </a:r>
            <a:endParaRPr/>
          </a:p>
        </p:txBody>
      </p:sp>
      <p:pic>
        <p:nvPicPr>
          <p:cNvPr id="976" name="Google Shape;976;p19"/>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2"/>
          <p:cNvSpPr txBox="1"/>
          <p:nvPr>
            <p:ph idx="1" type="body"/>
          </p:nvPr>
        </p:nvSpPr>
        <p:spPr>
          <a:xfrm>
            <a:off x="754743" y="1553737"/>
            <a:ext cx="10682514" cy="441076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Introduction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Overview of Universal Acceptance</a:t>
            </a:r>
            <a:endParaRPr/>
          </a:p>
          <a:p>
            <a:pPr indent="-341313" lvl="1" marL="798513" rtl="0" algn="l">
              <a:lnSpc>
                <a:spcPct val="100000"/>
              </a:lnSpc>
              <a:spcBef>
                <a:spcPts val="500"/>
              </a:spcBef>
              <a:spcAft>
                <a:spcPts val="0"/>
              </a:spcAft>
              <a:buClr>
                <a:srgbClr val="000000"/>
              </a:buClr>
              <a:buSzPts val="1500"/>
              <a:buChar char="⚪"/>
            </a:pPr>
            <a:r>
              <a:rPr lang="en-US" sz="2000"/>
              <a:t>Quiz</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Fundamentals of Unicode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Fundamentals for IDNs and EAI</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Programming for UA</a:t>
            </a:r>
            <a:endParaRPr/>
          </a:p>
          <a:p>
            <a:pPr indent="-341313" lvl="1" marL="798513" rtl="0" algn="l">
              <a:lnSpc>
                <a:spcPct val="100000"/>
              </a:lnSpc>
              <a:spcBef>
                <a:spcPts val="500"/>
              </a:spcBef>
              <a:spcAft>
                <a:spcPts val="0"/>
              </a:spcAft>
              <a:buClr>
                <a:srgbClr val="000000"/>
              </a:buClr>
              <a:buSzPts val="1500"/>
              <a:buChar char="⚪"/>
            </a:pPr>
            <a:r>
              <a:rPr lang="en-US" sz="2000"/>
              <a:t>Processing Domain Names</a:t>
            </a:r>
            <a:endParaRPr/>
          </a:p>
          <a:p>
            <a:pPr indent="-341313" lvl="1" marL="798513" rtl="0" algn="l">
              <a:lnSpc>
                <a:spcPct val="100000"/>
              </a:lnSpc>
              <a:spcBef>
                <a:spcPts val="500"/>
              </a:spcBef>
              <a:spcAft>
                <a:spcPts val="0"/>
              </a:spcAft>
              <a:buClr>
                <a:srgbClr val="000000"/>
              </a:buClr>
              <a:buSzPts val="1500"/>
              <a:buChar char="⚪"/>
            </a:pPr>
            <a:r>
              <a:rPr lang="en-US" sz="2000"/>
              <a:t>Processing Email Address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Conclusion</a:t>
            </a:r>
            <a:endParaRPr/>
          </a:p>
        </p:txBody>
      </p:sp>
      <p:sp>
        <p:nvSpPr>
          <p:cNvPr id="804" name="Google Shape;804;p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Agenda</a:t>
            </a:r>
            <a:endParaRPr/>
          </a:p>
        </p:txBody>
      </p:sp>
      <p:pic>
        <p:nvPicPr>
          <p:cNvPr id="805" name="Google Shape;805;p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2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A Brief History</a:t>
            </a:r>
            <a:endParaRPr/>
          </a:p>
        </p:txBody>
      </p:sp>
      <p:sp>
        <p:nvSpPr>
          <p:cNvPr id="983" name="Google Shape;983;p20"/>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solidFill>
                  <a:srgbClr val="3B3835"/>
                </a:solidFill>
                <a:latin typeface="Arial"/>
                <a:ea typeface="Arial"/>
                <a:cs typeface="Arial"/>
                <a:sym typeface="Arial"/>
              </a:rPr>
              <a:t>Basic ASCII</a:t>
            </a:r>
            <a:r>
              <a:rPr b="0" i="0" lang="en-US" sz="2000">
                <a:solidFill>
                  <a:srgbClr val="3B3835"/>
                </a:solidFill>
                <a:latin typeface="Arial"/>
                <a:ea typeface="Arial"/>
                <a:cs typeface="Arial"/>
                <a:sym typeface="Arial"/>
              </a:rPr>
              <a:t> single 7-bit character, limited to a maximum of 128 characters.</a:t>
            </a:r>
            <a:endParaRPr/>
          </a:p>
          <a:p>
            <a:pPr indent="-342900" lvl="0" marL="342900" rtl="0" algn="l">
              <a:lnSpc>
                <a:spcPct val="100000"/>
              </a:lnSpc>
              <a:spcBef>
                <a:spcPts val="2000"/>
              </a:spcBef>
              <a:spcAft>
                <a:spcPts val="0"/>
              </a:spcAft>
              <a:buSzPts val="1500"/>
              <a:buChar char="◉"/>
            </a:pPr>
            <a:r>
              <a:rPr b="0" i="0" lang="en-US" sz="2000">
                <a:solidFill>
                  <a:srgbClr val="3B3835"/>
                </a:solidFill>
                <a:latin typeface="Arial"/>
                <a:ea typeface="Arial"/>
                <a:cs typeface="Arial"/>
                <a:sym typeface="Arial"/>
              </a:rPr>
              <a:t>Extended ASCII single 8-bit character, limited to a maximum limit of 256 characters. </a:t>
            </a:r>
            <a:endParaRPr/>
          </a:p>
          <a:p>
            <a:pPr indent="-342900" lvl="0" marL="342900" rtl="0" algn="l">
              <a:lnSpc>
                <a:spcPct val="100000"/>
              </a:lnSpc>
              <a:spcBef>
                <a:spcPts val="2000"/>
              </a:spcBef>
              <a:spcAft>
                <a:spcPts val="0"/>
              </a:spcAft>
              <a:buSzPts val="1500"/>
              <a:buChar char="◉"/>
            </a:pPr>
            <a:r>
              <a:rPr b="0" i="0" lang="en-US" sz="2000">
                <a:solidFill>
                  <a:srgbClr val="3B3835"/>
                </a:solidFill>
                <a:latin typeface="Arial"/>
                <a:ea typeface="Arial"/>
                <a:cs typeface="Arial"/>
                <a:sym typeface="Arial"/>
              </a:rPr>
              <a:t>ASCII encoding could contain enough characters to cover all the languages. </a:t>
            </a:r>
            <a:endParaRPr/>
          </a:p>
          <a:p>
            <a:pPr indent="-342900" lvl="0" marL="342900" rtl="0" algn="l">
              <a:lnSpc>
                <a:spcPct val="100000"/>
              </a:lnSpc>
              <a:spcBef>
                <a:spcPts val="2000"/>
              </a:spcBef>
              <a:spcAft>
                <a:spcPts val="0"/>
              </a:spcAft>
              <a:buSzPts val="1500"/>
              <a:buChar char="◉"/>
            </a:pPr>
            <a:r>
              <a:rPr b="0" i="0" lang="en-US" sz="2000">
                <a:solidFill>
                  <a:srgbClr val="3B3835"/>
                </a:solidFill>
                <a:latin typeface="Arial"/>
                <a:ea typeface="Arial"/>
                <a:cs typeface="Arial"/>
                <a:sym typeface="Arial"/>
              </a:rPr>
              <a:t>So, different encoding systems were developed for assigning numbers to characters for different languages and scripts, which created interoperability problems.</a:t>
            </a:r>
            <a:endParaRPr/>
          </a:p>
        </p:txBody>
      </p:sp>
      <p:pic>
        <p:nvPicPr>
          <p:cNvPr id="984" name="Google Shape;984;p20"/>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2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Unicode Standard</a:t>
            </a:r>
            <a:endParaRPr/>
          </a:p>
        </p:txBody>
      </p:sp>
      <p:sp>
        <p:nvSpPr>
          <p:cNvPr id="991" name="Google Shape;991;p21"/>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t>The standard for digital representation of the characters used in writing all of the world's languages.</a:t>
            </a:r>
            <a:endParaRPr/>
          </a:p>
          <a:p>
            <a:pPr indent="-342900" lvl="0" marL="342900" rtl="0" algn="l">
              <a:lnSpc>
                <a:spcPct val="100000"/>
              </a:lnSpc>
              <a:spcBef>
                <a:spcPts val="2000"/>
              </a:spcBef>
              <a:spcAft>
                <a:spcPts val="0"/>
              </a:spcAft>
              <a:buSzPts val="1500"/>
              <a:buChar char="◉"/>
            </a:pPr>
            <a:r>
              <a:rPr lang="en-US" sz="2000"/>
              <a:t>Organized characters at script level.</a:t>
            </a:r>
            <a:endParaRPr/>
          </a:p>
          <a:p>
            <a:pPr indent="-342900" lvl="0" marL="342900" rtl="0" algn="l">
              <a:lnSpc>
                <a:spcPct val="100000"/>
              </a:lnSpc>
              <a:spcBef>
                <a:spcPts val="2000"/>
              </a:spcBef>
              <a:spcAft>
                <a:spcPts val="0"/>
              </a:spcAft>
              <a:buSzPts val="1500"/>
              <a:buChar char="◉"/>
            </a:pPr>
            <a:r>
              <a:rPr lang="en-US" sz="2000"/>
              <a:t>Unicode provides a uniform means for storing, searching, and interchanging text in any language.</a:t>
            </a:r>
            <a:endParaRPr/>
          </a:p>
          <a:p>
            <a:pPr indent="-342900" lvl="0" marL="342900" rtl="0" algn="l">
              <a:lnSpc>
                <a:spcPct val="100000"/>
              </a:lnSpc>
              <a:spcBef>
                <a:spcPts val="2000"/>
              </a:spcBef>
              <a:spcAft>
                <a:spcPts val="0"/>
              </a:spcAft>
              <a:buSzPts val="1500"/>
              <a:buChar char="◉"/>
            </a:pPr>
            <a:r>
              <a:rPr lang="en-US" sz="2000"/>
              <a:t>It is used by all modern computers and is the foundation for processing text on the Internet.</a:t>
            </a:r>
            <a:endParaRPr/>
          </a:p>
          <a:p>
            <a:pPr indent="-342900" lvl="0" marL="342900" rtl="0" algn="l">
              <a:lnSpc>
                <a:spcPct val="100000"/>
              </a:lnSpc>
              <a:spcBef>
                <a:spcPts val="2000"/>
              </a:spcBef>
              <a:spcAft>
                <a:spcPts val="0"/>
              </a:spcAft>
              <a:buSzPts val="1500"/>
              <a:buChar char="◉"/>
            </a:pPr>
            <a:r>
              <a:rPr lang="en-US" sz="2000"/>
              <a:t>Number of slots to represent world languages is 0000 – 10FFFF.  See </a:t>
            </a:r>
            <a:r>
              <a:rPr lang="en-US" sz="2000" u="sng">
                <a:solidFill>
                  <a:schemeClr val="hlink"/>
                </a:solidFill>
                <a:hlinkClick r:id="rId3"/>
              </a:rPr>
              <a:t>https://unicode.org/charts/</a:t>
            </a:r>
            <a:r>
              <a:rPr lang="en-US" sz="2000"/>
              <a:t> to see script coverage and encoding ranges.</a:t>
            </a:r>
            <a:endParaRPr/>
          </a:p>
          <a:p>
            <a:pPr indent="0" lvl="0" marL="0" rtl="0" algn="l">
              <a:lnSpc>
                <a:spcPct val="100000"/>
              </a:lnSpc>
              <a:spcBef>
                <a:spcPts val="2000"/>
              </a:spcBef>
              <a:spcAft>
                <a:spcPts val="0"/>
              </a:spcAft>
              <a:buSzPts val="1500"/>
              <a:buNone/>
            </a:pPr>
            <a:r>
              <a:t/>
            </a:r>
            <a:endParaRPr sz="2000"/>
          </a:p>
        </p:txBody>
      </p:sp>
      <p:pic>
        <p:nvPicPr>
          <p:cNvPr id="992" name="Google Shape;992;p21"/>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2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Unicode Encoding</a:t>
            </a:r>
            <a:endParaRPr/>
          </a:p>
        </p:txBody>
      </p:sp>
      <p:sp>
        <p:nvSpPr>
          <p:cNvPr id="999" name="Google Shape;999;p22"/>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b="0" i="0" lang="en-US" sz="2000">
                <a:solidFill>
                  <a:srgbClr val="000000"/>
                </a:solidFill>
              </a:rPr>
              <a:t>Unicode can be implemented by different character encodings.</a:t>
            </a:r>
            <a:endParaRPr/>
          </a:p>
          <a:p>
            <a:pPr indent="-341313" lvl="1" marL="798513" rtl="0" algn="l">
              <a:lnSpc>
                <a:spcPct val="100000"/>
              </a:lnSpc>
              <a:spcBef>
                <a:spcPts val="500"/>
              </a:spcBef>
              <a:spcAft>
                <a:spcPts val="0"/>
              </a:spcAft>
              <a:buClr>
                <a:srgbClr val="000000"/>
              </a:buClr>
              <a:buSzPts val="1500"/>
              <a:buChar char="⚪"/>
            </a:pPr>
            <a:r>
              <a:rPr lang="en-US" sz="2000"/>
              <a:t>UTF-8</a:t>
            </a:r>
            <a:endParaRPr/>
          </a:p>
          <a:p>
            <a:pPr indent="-341313" lvl="1" marL="798513" rtl="0" algn="l">
              <a:lnSpc>
                <a:spcPct val="100000"/>
              </a:lnSpc>
              <a:spcBef>
                <a:spcPts val="500"/>
              </a:spcBef>
              <a:spcAft>
                <a:spcPts val="0"/>
              </a:spcAft>
              <a:buClr>
                <a:srgbClr val="000000"/>
              </a:buClr>
              <a:buSzPts val="1500"/>
              <a:buChar char="⚪"/>
            </a:pPr>
            <a:r>
              <a:rPr lang="en-US" sz="2000"/>
              <a:t>UTF-16</a:t>
            </a:r>
            <a:endParaRPr/>
          </a:p>
          <a:p>
            <a:pPr indent="-341313" lvl="1" marL="798513" rtl="0" algn="l">
              <a:lnSpc>
                <a:spcPct val="100000"/>
              </a:lnSpc>
              <a:spcBef>
                <a:spcPts val="500"/>
              </a:spcBef>
              <a:spcAft>
                <a:spcPts val="0"/>
              </a:spcAft>
              <a:buClr>
                <a:srgbClr val="000000"/>
              </a:buClr>
              <a:buSzPts val="1500"/>
              <a:buChar char="⚪"/>
            </a:pPr>
            <a:r>
              <a:rPr lang="en-US" sz="2000"/>
              <a:t>UTF-32</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UTF-8 encoding is generally used in domain name system.</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UTF-8 is variable length character encoding.</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UTF-8 encodes code points in one to four bytes, read one byte at a time:</a:t>
            </a:r>
            <a:endParaRPr/>
          </a:p>
          <a:p>
            <a:pPr indent="-341313" lvl="1" marL="798513" rtl="0" algn="l">
              <a:lnSpc>
                <a:spcPct val="100000"/>
              </a:lnSpc>
              <a:spcBef>
                <a:spcPts val="500"/>
              </a:spcBef>
              <a:spcAft>
                <a:spcPts val="0"/>
              </a:spcAft>
              <a:buClr>
                <a:srgbClr val="000000"/>
              </a:buClr>
              <a:buSzPts val="1500"/>
              <a:buChar char="⚪"/>
            </a:pPr>
            <a:r>
              <a:rPr lang="en-US" sz="2000"/>
              <a:t>For ASCII characters 1 byte is used.</a:t>
            </a:r>
            <a:endParaRPr/>
          </a:p>
          <a:p>
            <a:pPr indent="-341313" lvl="1" marL="798513" rtl="0" algn="l">
              <a:lnSpc>
                <a:spcPct val="100000"/>
              </a:lnSpc>
              <a:spcBef>
                <a:spcPts val="500"/>
              </a:spcBef>
              <a:spcAft>
                <a:spcPts val="0"/>
              </a:spcAft>
              <a:buClr>
                <a:srgbClr val="000000"/>
              </a:buClr>
              <a:buSzPts val="1500"/>
              <a:buChar char="⚪"/>
            </a:pPr>
            <a:r>
              <a:rPr lang="en-US" sz="2000"/>
              <a:t>For Arabic characters 2 bytes are used.</a:t>
            </a:r>
            <a:endParaRPr/>
          </a:p>
          <a:p>
            <a:pPr indent="-341313" lvl="1" marL="798513" rtl="0" algn="l">
              <a:lnSpc>
                <a:spcPct val="100000"/>
              </a:lnSpc>
              <a:spcBef>
                <a:spcPts val="500"/>
              </a:spcBef>
              <a:spcAft>
                <a:spcPts val="0"/>
              </a:spcAft>
              <a:buClr>
                <a:srgbClr val="000000"/>
              </a:buClr>
              <a:buSzPts val="1500"/>
              <a:buChar char="⚪"/>
            </a:pPr>
            <a:r>
              <a:rPr lang="en-US" sz="2000"/>
              <a:t>For Devanagari characters 3 bytes are used.</a:t>
            </a:r>
            <a:endParaRPr/>
          </a:p>
          <a:p>
            <a:pPr indent="-341313" lvl="1" marL="798513" rtl="0" algn="l">
              <a:lnSpc>
                <a:spcPct val="100000"/>
              </a:lnSpc>
              <a:spcBef>
                <a:spcPts val="500"/>
              </a:spcBef>
              <a:spcAft>
                <a:spcPts val="0"/>
              </a:spcAft>
              <a:buClr>
                <a:srgbClr val="000000"/>
              </a:buClr>
              <a:buSzPts val="1500"/>
              <a:buChar char="⚪"/>
            </a:pPr>
            <a:r>
              <a:rPr lang="en-US" sz="2000"/>
              <a:t>For Chinese characters 4 bytes are used.</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So, for byte level reading, we need to specify encoding before file reading.</a:t>
            </a:r>
            <a:endParaRPr/>
          </a:p>
          <a:p>
            <a:pPr indent="0" lvl="0" marL="0" rtl="0" algn="l">
              <a:lnSpc>
                <a:spcPct val="100000"/>
              </a:lnSpc>
              <a:spcBef>
                <a:spcPts val="2000"/>
              </a:spcBef>
              <a:spcAft>
                <a:spcPts val="0"/>
              </a:spcAft>
              <a:buSzPts val="1425"/>
              <a:buNone/>
            </a:pPr>
            <a:r>
              <a:t/>
            </a:r>
            <a:endParaRPr/>
          </a:p>
        </p:txBody>
      </p:sp>
      <p:pic>
        <p:nvPicPr>
          <p:cNvPr id="1000" name="Google Shape;1000;p2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2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Hello World: Python</a:t>
            </a:r>
            <a:endParaRPr/>
          </a:p>
        </p:txBody>
      </p:sp>
      <p:sp>
        <p:nvSpPr>
          <p:cNvPr id="1007" name="Google Shape;1007;p23"/>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500"/>
              <a:buNone/>
            </a:pPr>
            <a:r>
              <a:t/>
            </a:r>
            <a:endParaRPr sz="2000">
              <a:latin typeface="Courier New"/>
              <a:ea typeface="Courier New"/>
              <a:cs typeface="Courier New"/>
              <a:sym typeface="Courier New"/>
            </a:endParaRPr>
          </a:p>
          <a:p>
            <a:pPr indent="0" lvl="0" marL="0" rtl="0" algn="l">
              <a:lnSpc>
                <a:spcPct val="100000"/>
              </a:lnSpc>
              <a:spcBef>
                <a:spcPts val="2000"/>
              </a:spcBef>
              <a:spcAft>
                <a:spcPts val="0"/>
              </a:spcAft>
              <a:buSzPts val="1500"/>
              <a:buNone/>
            </a:pPr>
            <a:r>
              <a:t/>
            </a:r>
            <a:endParaRPr sz="2000"/>
          </a:p>
        </p:txBody>
      </p:sp>
      <p:pic>
        <p:nvPicPr>
          <p:cNvPr id="1008" name="Google Shape;1008;p23"/>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009" name="Google Shape;1009;p23"/>
          <p:cNvSpPr/>
          <p:nvPr/>
        </p:nvSpPr>
        <p:spPr>
          <a:xfrm>
            <a:off x="543356" y="763601"/>
            <a:ext cx="10027661" cy="2031325"/>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800"/>
              <a:buFont typeface="Courier New"/>
              <a:buNone/>
            </a:pP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"Enter your input: "</a:t>
            </a:r>
            <a:r>
              <a:rPr b="0" i="0" lang="en-US" sz="1800" u="none" cap="none" strike="noStrike">
                <a:solidFill>
                  <a:srgbClr val="000000"/>
                </a:solidFill>
                <a:latin typeface="Courier New"/>
                <a:ea typeface="Courier New"/>
                <a:cs typeface="Courier New"/>
                <a:sym typeface="Courier New"/>
              </a:rPr>
              <a:t>)</a:t>
            </a:r>
            <a:br>
              <a:rPr b="0" i="0" lang="en-US" sz="1800" u="none" cap="none" strike="noStrike">
                <a:solidFill>
                  <a:srgbClr val="000000"/>
                </a:solidFill>
                <a:latin typeface="Courier New"/>
                <a:ea typeface="Courier New"/>
                <a:cs typeface="Courier New"/>
                <a:sym typeface="Courier New"/>
              </a:rPr>
            </a:b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inputstr = </a:t>
            </a:r>
            <a:r>
              <a:rPr b="0" i="0" lang="en-US" sz="1800" u="none" cap="none" strike="noStrike">
                <a:solidFill>
                  <a:srgbClr val="000080"/>
                </a:solidFill>
                <a:latin typeface="Courier New"/>
                <a:ea typeface="Courier New"/>
                <a:cs typeface="Courier New"/>
                <a:sym typeface="Courier New"/>
              </a:rPr>
              <a:t>input</a:t>
            </a:r>
            <a:r>
              <a:rPr b="0" i="0" lang="en-US" sz="1800" u="none" cap="none" strike="noStrike">
                <a:solidFill>
                  <a:srgbClr val="000000"/>
                </a:solidFill>
                <a:latin typeface="Courier New"/>
                <a:ea typeface="Courier New"/>
                <a:cs typeface="Courier New"/>
                <a:sym typeface="Courier New"/>
              </a:rPr>
              <a:t>() </a:t>
            </a:r>
            <a:r>
              <a:rPr b="0" i="1" lang="en-US" sz="1800" u="none" cap="none" strike="noStrike">
                <a:solidFill>
                  <a:srgbClr val="808080"/>
                </a:solidFill>
                <a:latin typeface="Courier New"/>
                <a:ea typeface="Courier New"/>
                <a:cs typeface="Courier New"/>
                <a:sym typeface="Courier New"/>
              </a:rPr>
              <a:t>#default character encoding is UTF-8</a:t>
            </a:r>
            <a:br>
              <a:rPr b="0" i="1" lang="en-US" sz="1800" u="none" cap="none" strike="noStrike">
                <a:solidFill>
                  <a:srgbClr val="808080"/>
                </a:solidFill>
                <a:latin typeface="Courier New"/>
                <a:ea typeface="Courier New"/>
                <a:cs typeface="Courier New"/>
                <a:sym typeface="Courier New"/>
              </a:rPr>
            </a:br>
            <a:endParaRPr b="0" i="1" sz="1800" u="none" cap="none" strike="noStrike">
              <a:solidFill>
                <a:srgbClr val="80808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80"/>
              </a:buClr>
              <a:buSzPts val="1800"/>
              <a:buFont typeface="Courier New"/>
              <a:buNone/>
            </a:pP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"Input data is: "</a:t>
            </a:r>
            <a:r>
              <a:rPr b="0" i="0" lang="en-US" sz="1800" u="none" cap="none" strike="noStrike">
                <a:solidFill>
                  <a:srgbClr val="000000"/>
                </a:solidFill>
                <a:latin typeface="Courier New"/>
                <a:ea typeface="Courier New"/>
                <a:cs typeface="Courier New"/>
                <a:sym typeface="Courier New"/>
              </a:rPr>
              <a:t>)</a:t>
            </a:r>
            <a:br>
              <a:rPr b="0" i="0" lang="en-US" sz="1800" u="none" cap="none" strike="noStrike">
                <a:solidFill>
                  <a:srgbClr val="000000"/>
                </a:solidFill>
                <a:latin typeface="Courier New"/>
                <a:ea typeface="Courier New"/>
                <a:cs typeface="Courier New"/>
                <a:sym typeface="Courier New"/>
              </a:rPr>
            </a:b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80"/>
              </a:buClr>
              <a:buSzPts val="1800"/>
              <a:buFont typeface="Courier New"/>
              <a:buNone/>
            </a:pP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(inputstr)</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2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Hello World: Java</a:t>
            </a:r>
            <a:endParaRPr/>
          </a:p>
        </p:txBody>
      </p:sp>
      <p:sp>
        <p:nvSpPr>
          <p:cNvPr id="1016" name="Google Shape;1016;p24"/>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25"/>
              <a:buNone/>
            </a:pPr>
            <a:r>
              <a:rPr lang="en-US">
                <a:latin typeface="Courier New"/>
                <a:ea typeface="Courier New"/>
                <a:cs typeface="Courier New"/>
                <a:sym typeface="Courier New"/>
              </a:rPr>
              <a:t>import java.util.Scanner;</a:t>
            </a:r>
            <a:endParaRPr/>
          </a:p>
          <a:p>
            <a:pPr indent="0" lvl="0" marL="0" rtl="0" algn="l">
              <a:lnSpc>
                <a:spcPct val="100000"/>
              </a:lnSpc>
              <a:spcBef>
                <a:spcPts val="2000"/>
              </a:spcBef>
              <a:spcAft>
                <a:spcPts val="0"/>
              </a:spcAft>
              <a:buSzPts val="1425"/>
              <a:buNone/>
            </a:pPr>
            <a:r>
              <a:rPr lang="en-US">
                <a:latin typeface="Courier New"/>
                <a:ea typeface="Courier New"/>
                <a:cs typeface="Courier New"/>
                <a:sym typeface="Courier New"/>
              </a:rPr>
              <a:t>public class ReadWriteUnicode {</a:t>
            </a:r>
            <a:endParaRPr/>
          </a:p>
          <a:p>
            <a:pPr indent="0" lvl="0" marL="0" rtl="0" algn="l">
              <a:lnSpc>
                <a:spcPct val="100000"/>
              </a:lnSpc>
              <a:spcBef>
                <a:spcPts val="2000"/>
              </a:spcBef>
              <a:spcAft>
                <a:spcPts val="0"/>
              </a:spcAft>
              <a:buSzPts val="1425"/>
              <a:buNone/>
            </a:pPr>
            <a:r>
              <a:rPr lang="en-US">
                <a:latin typeface="Courier New"/>
                <a:ea typeface="Courier New"/>
                <a:cs typeface="Courier New"/>
                <a:sym typeface="Courier New"/>
              </a:rPr>
              <a:t>	public static void main(String[]args)   {</a:t>
            </a:r>
            <a:endParaRPr/>
          </a:p>
          <a:p>
            <a:pPr indent="0" lvl="0" marL="0" rtl="0" algn="l">
              <a:lnSpc>
                <a:spcPct val="100000"/>
              </a:lnSpc>
              <a:spcBef>
                <a:spcPts val="2000"/>
              </a:spcBef>
              <a:spcAft>
                <a:spcPts val="0"/>
              </a:spcAft>
              <a:buSzPts val="1425"/>
              <a:buNone/>
            </a:pPr>
            <a:r>
              <a:rPr lang="en-US">
                <a:latin typeface="Courier New"/>
                <a:ea typeface="Courier New"/>
                <a:cs typeface="Courier New"/>
                <a:sym typeface="Courier New"/>
              </a:rPr>
              <a:t>       Scanner scr = new Scanner(System.in);</a:t>
            </a:r>
            <a:endParaRPr/>
          </a:p>
          <a:p>
            <a:pPr indent="0" lvl="0" marL="0" rtl="0" algn="l">
              <a:lnSpc>
                <a:spcPct val="100000"/>
              </a:lnSpc>
              <a:spcBef>
                <a:spcPts val="2000"/>
              </a:spcBef>
              <a:spcAft>
                <a:spcPts val="0"/>
              </a:spcAft>
              <a:buSzPts val="1425"/>
              <a:buNone/>
            </a:pPr>
            <a:r>
              <a:rPr lang="en-US">
                <a:latin typeface="Courier New"/>
                <a:ea typeface="Courier New"/>
                <a:cs typeface="Courier New"/>
                <a:sym typeface="Courier New"/>
              </a:rPr>
              <a:t>       System.out.println("Enter your input");</a:t>
            </a:r>
            <a:endParaRPr/>
          </a:p>
          <a:p>
            <a:pPr indent="0" lvl="0" marL="0" rtl="0" algn="l">
              <a:lnSpc>
                <a:spcPct val="100000"/>
              </a:lnSpc>
              <a:spcBef>
                <a:spcPts val="2000"/>
              </a:spcBef>
              <a:spcAft>
                <a:spcPts val="0"/>
              </a:spcAft>
              <a:buSzPts val="1425"/>
              <a:buNone/>
            </a:pPr>
            <a:r>
              <a:rPr lang="en-US">
                <a:latin typeface="Courier New"/>
                <a:ea typeface="Courier New"/>
                <a:cs typeface="Courier New"/>
                <a:sym typeface="Courier New"/>
              </a:rPr>
              <a:t>       String Input = scr.nextLine(); </a:t>
            </a:r>
            <a:r>
              <a:rPr lang="en-US" sz="1800">
                <a:latin typeface="Courier New"/>
                <a:ea typeface="Courier New"/>
                <a:cs typeface="Courier New"/>
                <a:sym typeface="Courier New"/>
              </a:rPr>
              <a:t>//default character encoding is UTF-8</a:t>
            </a:r>
            <a:endParaRPr>
              <a:latin typeface="Courier New"/>
              <a:ea typeface="Courier New"/>
              <a:cs typeface="Courier New"/>
              <a:sym typeface="Courier New"/>
            </a:endParaRPr>
          </a:p>
          <a:p>
            <a:pPr indent="0" lvl="0" marL="0" rtl="0" algn="l">
              <a:lnSpc>
                <a:spcPct val="100000"/>
              </a:lnSpc>
              <a:spcBef>
                <a:spcPts val="2000"/>
              </a:spcBef>
              <a:spcAft>
                <a:spcPts val="0"/>
              </a:spcAft>
              <a:buSzPts val="1425"/>
              <a:buNone/>
            </a:pPr>
            <a:r>
              <a:rPr lang="en-US">
                <a:latin typeface="Courier New"/>
                <a:ea typeface="Courier New"/>
                <a:cs typeface="Courier New"/>
                <a:sym typeface="Courier New"/>
              </a:rPr>
              <a:t>       System.out.println("Receieved input is: "+Input);</a:t>
            </a:r>
            <a:endParaRPr/>
          </a:p>
          <a:p>
            <a:pPr indent="0" lvl="0" marL="0" rtl="0" algn="l">
              <a:lnSpc>
                <a:spcPct val="100000"/>
              </a:lnSpc>
              <a:spcBef>
                <a:spcPts val="2000"/>
              </a:spcBef>
              <a:spcAft>
                <a:spcPts val="0"/>
              </a:spcAft>
              <a:buSzPts val="1425"/>
              <a:buNone/>
            </a:pPr>
            <a:r>
              <a:rPr lang="en-US">
                <a:latin typeface="Courier New"/>
                <a:ea typeface="Courier New"/>
                <a:cs typeface="Courier New"/>
                <a:sym typeface="Courier New"/>
              </a:rPr>
              <a:t>   }</a:t>
            </a:r>
            <a:endParaRPr/>
          </a:p>
          <a:p>
            <a:pPr indent="0" lvl="0" marL="0" rtl="0" algn="l">
              <a:lnSpc>
                <a:spcPct val="100000"/>
              </a:lnSpc>
              <a:spcBef>
                <a:spcPts val="2000"/>
              </a:spcBef>
              <a:spcAft>
                <a:spcPts val="0"/>
              </a:spcAft>
              <a:buSzPts val="1425"/>
              <a:buNone/>
            </a:pPr>
            <a:r>
              <a:rPr lang="en-US">
                <a:latin typeface="Courier New"/>
                <a:ea typeface="Courier New"/>
                <a:cs typeface="Courier New"/>
                <a:sym typeface="Courier New"/>
              </a:rPr>
              <a:t>}</a:t>
            </a:r>
            <a:endParaRPr/>
          </a:p>
        </p:txBody>
      </p:sp>
      <p:pic>
        <p:nvPicPr>
          <p:cNvPr id="1017" name="Google Shape;1017;p2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2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Unicode Encoding – File Reading/Writing in Python</a:t>
            </a:r>
            <a:endParaRPr/>
          </a:p>
        </p:txBody>
      </p:sp>
      <p:sp>
        <p:nvSpPr>
          <p:cNvPr id="1024" name="Google Shape;1024;p25"/>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Read UTF-8 file</a:t>
            </a:r>
            <a:endParaRPr/>
          </a:p>
          <a:p>
            <a:pPr indent="0" lvl="0" marL="0" rtl="0" algn="l">
              <a:lnSpc>
                <a:spcPct val="100000"/>
              </a:lnSpc>
              <a:spcBef>
                <a:spcPts val="2000"/>
              </a:spcBef>
              <a:spcAft>
                <a:spcPts val="0"/>
              </a:spcAft>
              <a:buSzPts val="1425"/>
              <a:buNone/>
            </a:pPr>
            <a:r>
              <a:t/>
            </a:r>
            <a:endParaRPr>
              <a:latin typeface="Courier New"/>
              <a:ea typeface="Courier New"/>
              <a:cs typeface="Courier New"/>
              <a:sym typeface="Courier New"/>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342900" lvl="0" marL="342900" rtl="0" algn="l">
              <a:lnSpc>
                <a:spcPct val="100000"/>
              </a:lnSpc>
              <a:spcBef>
                <a:spcPts val="2000"/>
              </a:spcBef>
              <a:spcAft>
                <a:spcPts val="0"/>
              </a:spcAft>
              <a:buClr>
                <a:srgbClr val="000000"/>
              </a:buClr>
              <a:buSzPts val="1500"/>
              <a:buFont typeface="Noto Sans Symbols"/>
              <a:buChar char="◉"/>
            </a:pPr>
            <a:r>
              <a:rPr lang="en-US" sz="2000"/>
              <a:t>Write UTF-8 file</a:t>
            </a:r>
            <a:endParaRPr/>
          </a:p>
        </p:txBody>
      </p:sp>
      <p:pic>
        <p:nvPicPr>
          <p:cNvPr id="1025" name="Google Shape;1025;p2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026" name="Google Shape;1026;p25"/>
          <p:cNvSpPr/>
          <p:nvPr/>
        </p:nvSpPr>
        <p:spPr>
          <a:xfrm>
            <a:off x="1156951" y="1540364"/>
            <a:ext cx="6250429" cy="1200329"/>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file = </a:t>
            </a:r>
            <a:r>
              <a:rPr b="0" i="0" lang="en-US" sz="1800" u="none" cap="none" strike="noStrike">
                <a:solidFill>
                  <a:srgbClr val="000080"/>
                </a:solidFill>
                <a:latin typeface="Courier New"/>
                <a:ea typeface="Courier New"/>
                <a:cs typeface="Courier New"/>
                <a:sym typeface="Courier New"/>
              </a:rPr>
              <a:t>open</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"filepath"</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'r'</a:t>
            </a:r>
            <a:r>
              <a:rPr b="0" i="0" lang="en-US" sz="1800" u="none" cap="none" strike="noStrike">
                <a:solidFill>
                  <a:srgbClr val="000000"/>
                </a:solidFill>
                <a:latin typeface="Courier New"/>
                <a:ea typeface="Courier New"/>
                <a:cs typeface="Courier New"/>
                <a:sym typeface="Courier New"/>
              </a:rPr>
              <a:t>,</a:t>
            </a:r>
            <a:r>
              <a:rPr b="0" i="0" lang="en-US" sz="1800" u="none" cap="none" strike="noStrike">
                <a:solidFill>
                  <a:srgbClr val="660099"/>
                </a:solidFill>
                <a:latin typeface="Courier New"/>
                <a:ea typeface="Courier New"/>
                <a:cs typeface="Courier New"/>
                <a:sym typeface="Courier New"/>
              </a:rPr>
              <a:t>encoding</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'UTF-8'</a:t>
            </a:r>
            <a:r>
              <a:rPr b="0" i="0" lang="en-US" sz="1800" u="none" cap="none" strike="noStrike">
                <a:solidFill>
                  <a:srgbClr val="000000"/>
                </a:solidFill>
                <a:latin typeface="Courier New"/>
                <a:ea typeface="Courier New"/>
                <a:cs typeface="Courier New"/>
                <a:sym typeface="Courier New"/>
              </a:rPr>
              <a:t>)</a:t>
            </a:r>
            <a:br>
              <a:rPr b="0" i="0" lang="en-US" sz="1800" u="none" cap="none" strike="noStrike">
                <a:solidFill>
                  <a:srgbClr val="000000"/>
                </a:solidFill>
                <a:latin typeface="Courier New"/>
                <a:ea typeface="Courier New"/>
                <a:cs typeface="Courier New"/>
                <a:sym typeface="Courier New"/>
              </a:rPr>
            </a:br>
            <a:r>
              <a:rPr b="1" i="0" lang="en-US" sz="1800" u="none" cap="none" strike="noStrike">
                <a:solidFill>
                  <a:srgbClr val="000080"/>
                </a:solidFill>
                <a:latin typeface="Courier New"/>
                <a:ea typeface="Courier New"/>
                <a:cs typeface="Courier New"/>
                <a:sym typeface="Courier New"/>
              </a:rPr>
              <a:t>for </a:t>
            </a:r>
            <a:r>
              <a:rPr b="0" i="0" lang="en-US" sz="1800" u="none" cap="none" strike="noStrike">
                <a:solidFill>
                  <a:srgbClr val="000000"/>
                </a:solidFill>
                <a:latin typeface="Courier New"/>
                <a:ea typeface="Courier New"/>
                <a:cs typeface="Courier New"/>
                <a:sym typeface="Courier New"/>
              </a:rPr>
              <a:t>line </a:t>
            </a:r>
            <a:r>
              <a:rPr b="1" i="0" lang="en-US" sz="1800" u="none" cap="none" strike="noStrike">
                <a:solidFill>
                  <a:srgbClr val="000080"/>
                </a:solidFill>
                <a:latin typeface="Courier New"/>
                <a:ea typeface="Courier New"/>
                <a:cs typeface="Courier New"/>
                <a:sym typeface="Courier New"/>
              </a:rPr>
              <a:t>in </a:t>
            </a:r>
            <a:r>
              <a:rPr b="0" i="0" lang="en-US" sz="1800" u="none" cap="none" strike="noStrike">
                <a:solidFill>
                  <a:srgbClr val="000000"/>
                </a:solidFill>
                <a:latin typeface="Courier New"/>
                <a:ea typeface="Courier New"/>
                <a:cs typeface="Courier New"/>
                <a:sym typeface="Courier New"/>
              </a:rPr>
              <a:t>file:</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    </a:t>
            </a: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(line)</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file.close()</a:t>
            </a:r>
            <a:endParaRPr b="0" i="0" sz="1800" u="none" cap="none" strike="noStrike">
              <a:solidFill>
                <a:schemeClr val="dk1"/>
              </a:solidFill>
              <a:latin typeface="Arial"/>
              <a:ea typeface="Arial"/>
              <a:cs typeface="Arial"/>
              <a:sym typeface="Arial"/>
            </a:endParaRPr>
          </a:p>
        </p:txBody>
      </p:sp>
      <p:sp>
        <p:nvSpPr>
          <p:cNvPr id="1027" name="Google Shape;1027;p25"/>
          <p:cNvSpPr/>
          <p:nvPr/>
        </p:nvSpPr>
        <p:spPr>
          <a:xfrm>
            <a:off x="1156951" y="3758344"/>
            <a:ext cx="6388287" cy="1200329"/>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file2 = </a:t>
            </a:r>
            <a:r>
              <a:rPr b="0" i="0" lang="en-US" sz="1800" u="none" cap="none" strike="noStrike">
                <a:solidFill>
                  <a:srgbClr val="000080"/>
                </a:solidFill>
                <a:latin typeface="Courier New"/>
                <a:ea typeface="Courier New"/>
                <a:cs typeface="Courier New"/>
                <a:sym typeface="Courier New"/>
              </a:rPr>
              <a:t>open</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“filepath"</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'w'</a:t>
            </a:r>
            <a:r>
              <a:rPr b="0" i="0" lang="en-US" sz="1800" u="none" cap="none" strike="noStrike">
                <a:solidFill>
                  <a:srgbClr val="000000"/>
                </a:solidFill>
                <a:latin typeface="Courier New"/>
                <a:ea typeface="Courier New"/>
                <a:cs typeface="Courier New"/>
                <a:sym typeface="Courier New"/>
              </a:rPr>
              <a:t>,</a:t>
            </a:r>
            <a:r>
              <a:rPr b="0" i="0" lang="en-US" sz="1800" u="none" cap="none" strike="noStrike">
                <a:solidFill>
                  <a:srgbClr val="660099"/>
                </a:solidFill>
                <a:latin typeface="Courier New"/>
                <a:ea typeface="Courier New"/>
                <a:cs typeface="Courier New"/>
                <a:sym typeface="Courier New"/>
              </a:rPr>
              <a:t>encoding</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'UTF-8'</a:t>
            </a:r>
            <a:r>
              <a:rPr b="0" i="0" lang="en-US" sz="1800" u="none" cap="none" strike="noStrike">
                <a:solidFill>
                  <a:srgbClr val="000000"/>
                </a:solidFill>
                <a:latin typeface="Courier New"/>
                <a:ea typeface="Courier New"/>
                <a:cs typeface="Courier New"/>
                <a:sym typeface="Courier New"/>
              </a:rPr>
              <a:t>)</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data_to_write=</a:t>
            </a:r>
            <a:r>
              <a:rPr b="1" i="0" lang="en-US" sz="1800" u="none" cap="none" strike="noStrike">
                <a:solidFill>
                  <a:srgbClr val="008080"/>
                </a:solidFill>
                <a:latin typeface="Courier New"/>
                <a:ea typeface="Courier New"/>
                <a:cs typeface="Courier New"/>
                <a:sym typeface="Courier New"/>
              </a:rPr>
              <a:t>'اُن کے وکلا کی کوشش ہو گی'</a:t>
            </a:r>
            <a:br>
              <a:rPr b="1" i="0" lang="en-US" sz="1800" u="none" cap="none" strike="noStrike">
                <a:solidFill>
                  <a:srgbClr val="00808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file2.writelines(data_to_write)</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file2.close()</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2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Unicode Encoding – File Reading in Java</a:t>
            </a:r>
            <a:endParaRPr/>
          </a:p>
        </p:txBody>
      </p:sp>
      <p:sp>
        <p:nvSpPr>
          <p:cNvPr id="1034" name="Google Shape;1034;p26"/>
          <p:cNvSpPr txBox="1"/>
          <p:nvPr>
            <p:ph idx="1" type="body"/>
          </p:nvPr>
        </p:nvSpPr>
        <p:spPr>
          <a:xfrm>
            <a:off x="824441" y="786926"/>
            <a:ext cx="10962747" cy="538994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public void ReadFile(String filename){</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try {</a:t>
            </a:r>
            <a:endParaRPr/>
          </a:p>
          <a:p>
            <a:pPr indent="0" lvl="1" marL="455613" rtl="0" algn="l">
              <a:lnSpc>
                <a:spcPct val="100000"/>
              </a:lnSpc>
              <a:spcBef>
                <a:spcPts val="500"/>
              </a:spcBef>
              <a:spcAft>
                <a:spcPts val="0"/>
              </a:spcAft>
              <a:buClr>
                <a:srgbClr val="000000"/>
              </a:buClr>
              <a:buSzPts val="1350"/>
              <a:buNone/>
            </a:pPr>
            <a:r>
              <a:rPr lang="en-US" sz="1800">
                <a:latin typeface="Courier New"/>
                <a:ea typeface="Courier New"/>
                <a:cs typeface="Courier New"/>
                <a:sym typeface="Courier New"/>
              </a:rPr>
              <a:t>FileInputStream fis = new FileInputStream(filename); </a:t>
            </a:r>
            <a:endParaRPr/>
          </a:p>
          <a:p>
            <a:pPr indent="0" lvl="1" marL="455613" rtl="0" algn="l">
              <a:lnSpc>
                <a:spcPct val="100000"/>
              </a:lnSpc>
              <a:spcBef>
                <a:spcPts val="500"/>
              </a:spcBef>
              <a:spcAft>
                <a:spcPts val="0"/>
              </a:spcAft>
              <a:buClr>
                <a:srgbClr val="000000"/>
              </a:buClr>
              <a:buSzPts val="1350"/>
              <a:buNone/>
            </a:pPr>
            <a:r>
              <a:rPr lang="en-US" sz="1800">
                <a:latin typeface="Courier New"/>
                <a:ea typeface="Courier New"/>
                <a:cs typeface="Courier New"/>
                <a:sym typeface="Courier New"/>
              </a:rPr>
              <a:t>InputStreamReader isr = new InputStreamReader(fis, StandardCharsets.UTF_8)</a:t>
            </a:r>
            <a:endParaRPr/>
          </a:p>
          <a:p>
            <a:pPr indent="0" lvl="1" marL="455613" rtl="0" algn="l">
              <a:lnSpc>
                <a:spcPct val="100000"/>
              </a:lnSpc>
              <a:spcBef>
                <a:spcPts val="500"/>
              </a:spcBef>
              <a:spcAft>
                <a:spcPts val="0"/>
              </a:spcAft>
              <a:buClr>
                <a:srgbClr val="000000"/>
              </a:buClr>
              <a:buSzPts val="1350"/>
              <a:buNone/>
            </a:pPr>
            <a:r>
              <a:rPr lang="en-US" sz="1800">
                <a:latin typeface="Courier New"/>
                <a:ea typeface="Courier New"/>
                <a:cs typeface="Courier New"/>
                <a:sym typeface="Courier New"/>
              </a:rPr>
              <a:t>BufferedReader br = new BufferedReader(isr);</a:t>
            </a:r>
            <a:endParaRPr/>
          </a:p>
          <a:p>
            <a:pPr indent="0" lvl="1" marL="455613" rtl="0" algn="l">
              <a:lnSpc>
                <a:spcPct val="100000"/>
              </a:lnSpc>
              <a:spcBef>
                <a:spcPts val="500"/>
              </a:spcBef>
              <a:spcAft>
                <a:spcPts val="0"/>
              </a:spcAft>
              <a:buClr>
                <a:srgbClr val="000000"/>
              </a:buClr>
              <a:buSzPts val="1350"/>
              <a:buNone/>
            </a:pPr>
            <a:r>
              <a:rPr lang="en-US" sz="1800">
                <a:latin typeface="Courier New"/>
                <a:ea typeface="Courier New"/>
                <a:cs typeface="Courier New"/>
                <a:sym typeface="Courier New"/>
              </a:rPr>
              <a:t>String line ="";</a:t>
            </a:r>
            <a:endParaRPr/>
          </a:p>
          <a:p>
            <a:pPr indent="0" lvl="1" marL="455613" rtl="0" algn="l">
              <a:lnSpc>
                <a:spcPct val="100000"/>
              </a:lnSpc>
              <a:spcBef>
                <a:spcPts val="500"/>
              </a:spcBef>
              <a:spcAft>
                <a:spcPts val="0"/>
              </a:spcAft>
              <a:buClr>
                <a:srgbClr val="000000"/>
              </a:buClr>
              <a:buSzPts val="1350"/>
              <a:buNone/>
            </a:pPr>
            <a:r>
              <a:rPr lang="en-US" sz="1800">
                <a:latin typeface="Courier New"/>
                <a:ea typeface="Courier New"/>
                <a:cs typeface="Courier New"/>
                <a:sym typeface="Courier New"/>
              </a:rPr>
              <a:t>while((line = br.readLine())!=null) {</a:t>
            </a:r>
            <a:endParaRPr/>
          </a:p>
          <a:p>
            <a:pPr indent="0" lvl="1" marL="455613" rtl="0" algn="l">
              <a:lnSpc>
                <a:spcPct val="100000"/>
              </a:lnSpc>
              <a:spcBef>
                <a:spcPts val="500"/>
              </a:spcBef>
              <a:spcAft>
                <a:spcPts val="0"/>
              </a:spcAft>
              <a:buClr>
                <a:srgbClr val="000000"/>
              </a:buClr>
              <a:buSzPts val="1350"/>
              <a:buNone/>
            </a:pPr>
            <a:r>
              <a:rPr lang="en-US" sz="1800">
                <a:latin typeface="Courier New"/>
                <a:ea typeface="Courier New"/>
                <a:cs typeface="Courier New"/>
                <a:sym typeface="Courier New"/>
              </a:rPr>
              <a:t>System.out.println(line);</a:t>
            </a:r>
            <a:endParaRPr/>
          </a:p>
          <a:p>
            <a:pPr indent="0" lvl="1" marL="455613" rtl="0" algn="l">
              <a:lnSpc>
                <a:spcPct val="100000"/>
              </a:lnSpc>
              <a:spcBef>
                <a:spcPts val="500"/>
              </a:spcBef>
              <a:spcAft>
                <a:spcPts val="0"/>
              </a:spcAft>
              <a:buClr>
                <a:srgbClr val="000000"/>
              </a:buClr>
              <a:buSzPts val="1350"/>
              <a:buNone/>
            </a:pPr>
            <a:r>
              <a:rPr lang="en-US" sz="1800">
                <a:latin typeface="Courier New"/>
                <a:ea typeface="Courier New"/>
                <a:cs typeface="Courier New"/>
                <a:sym typeface="Courier New"/>
              </a:rPr>
              <a:t>}</a:t>
            </a:r>
            <a:endParaRPr/>
          </a:p>
          <a:p>
            <a:pPr indent="0" lvl="1" marL="455613" rtl="0" algn="l">
              <a:lnSpc>
                <a:spcPct val="100000"/>
              </a:lnSpc>
              <a:spcBef>
                <a:spcPts val="500"/>
              </a:spcBef>
              <a:spcAft>
                <a:spcPts val="0"/>
              </a:spcAft>
              <a:buClr>
                <a:srgbClr val="000000"/>
              </a:buClr>
              <a:buSzPts val="1350"/>
              <a:buNone/>
            </a:pPr>
            <a:r>
              <a:rPr lang="en-US" sz="1800">
                <a:latin typeface="Courier New"/>
                <a:ea typeface="Courier New"/>
                <a:cs typeface="Courier New"/>
                <a:sym typeface="Courier New"/>
              </a:rPr>
              <a:t>fis.close();</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}catch(IOException ex) {</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System.err.println(ex.toString());</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a:t>
            </a:r>
            <a:endParaRPr/>
          </a:p>
        </p:txBody>
      </p:sp>
      <p:pic>
        <p:nvPicPr>
          <p:cNvPr id="1035" name="Google Shape;1035;p2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2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Unicode Encoding – File Writing in Java</a:t>
            </a:r>
            <a:endParaRPr/>
          </a:p>
        </p:txBody>
      </p:sp>
      <p:sp>
        <p:nvSpPr>
          <p:cNvPr id="1042" name="Google Shape;1042;p27"/>
          <p:cNvSpPr txBox="1"/>
          <p:nvPr>
            <p:ph idx="1" type="body"/>
          </p:nvPr>
        </p:nvSpPr>
        <p:spPr>
          <a:xfrm>
            <a:off x="420624" y="786926"/>
            <a:ext cx="11771375" cy="538994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200"/>
              <a:buNone/>
            </a:pPr>
            <a:r>
              <a:rPr lang="en-US" sz="1600">
                <a:latin typeface="Courier New"/>
                <a:ea typeface="Courier New"/>
                <a:cs typeface="Courier New"/>
                <a:sym typeface="Courier New"/>
              </a:rPr>
              <a:t> public void WriteFile(String filename, String text){       </a:t>
            </a:r>
            <a:endParaRPr/>
          </a:p>
          <a:p>
            <a:pPr indent="0" lvl="0" marL="0" rtl="0" algn="l">
              <a:lnSpc>
                <a:spcPct val="100000"/>
              </a:lnSpc>
              <a:spcBef>
                <a:spcPts val="2000"/>
              </a:spcBef>
              <a:spcAft>
                <a:spcPts val="0"/>
              </a:spcAft>
              <a:buSzPts val="1200"/>
              <a:buNone/>
            </a:pPr>
            <a:r>
              <a:rPr lang="en-US" sz="1600">
                <a:latin typeface="Courier New"/>
                <a:ea typeface="Courier New"/>
                <a:cs typeface="Courier New"/>
                <a:sym typeface="Courier New"/>
              </a:rPr>
              <a:t>       try{</a:t>
            </a:r>
            <a:endParaRPr/>
          </a:p>
          <a:p>
            <a:pPr indent="0" lvl="0" marL="0" rtl="0" algn="l">
              <a:lnSpc>
                <a:spcPct val="100000"/>
              </a:lnSpc>
              <a:spcBef>
                <a:spcPts val="2000"/>
              </a:spcBef>
              <a:spcAft>
                <a:spcPts val="0"/>
              </a:spcAft>
              <a:buSzPts val="1200"/>
              <a:buNone/>
            </a:pPr>
            <a:r>
              <a:rPr lang="en-US" sz="1600">
                <a:latin typeface="Courier New"/>
                <a:ea typeface="Courier New"/>
                <a:cs typeface="Courier New"/>
                <a:sym typeface="Courier New"/>
              </a:rPr>
              <a:t>            FileOutputStream fis = new FileOutputStream(filename);</a:t>
            </a:r>
            <a:endParaRPr/>
          </a:p>
          <a:p>
            <a:pPr indent="0" lvl="0" marL="0" rtl="0" algn="l">
              <a:lnSpc>
                <a:spcPct val="100000"/>
              </a:lnSpc>
              <a:spcBef>
                <a:spcPts val="2000"/>
              </a:spcBef>
              <a:spcAft>
                <a:spcPts val="0"/>
              </a:spcAft>
              <a:buSzPts val="1200"/>
              <a:buNone/>
            </a:pPr>
            <a:r>
              <a:rPr lang="en-US" sz="1600">
                <a:latin typeface="Courier New"/>
                <a:ea typeface="Courier New"/>
                <a:cs typeface="Courier New"/>
                <a:sym typeface="Courier New"/>
              </a:rPr>
              <a:t>            OutputStreamWriter osw = new OutputStreamWriter(fis,StandardCharsets.UTF_8);</a:t>
            </a:r>
            <a:endParaRPr/>
          </a:p>
          <a:p>
            <a:pPr indent="0" lvl="0" marL="0" rtl="0" algn="l">
              <a:lnSpc>
                <a:spcPct val="100000"/>
              </a:lnSpc>
              <a:spcBef>
                <a:spcPts val="2000"/>
              </a:spcBef>
              <a:spcAft>
                <a:spcPts val="0"/>
              </a:spcAft>
              <a:buSzPts val="1200"/>
              <a:buNone/>
            </a:pPr>
            <a:r>
              <a:rPr lang="en-US" sz="1600">
                <a:latin typeface="Courier New"/>
                <a:ea typeface="Courier New"/>
                <a:cs typeface="Courier New"/>
                <a:sym typeface="Courier New"/>
              </a:rPr>
              <a:t>            BufferedWriter bw = new BufferedWriter(osw);</a:t>
            </a:r>
            <a:endParaRPr/>
          </a:p>
          <a:p>
            <a:pPr indent="0" lvl="0" marL="0" rtl="0" algn="l">
              <a:lnSpc>
                <a:spcPct val="100000"/>
              </a:lnSpc>
              <a:spcBef>
                <a:spcPts val="2000"/>
              </a:spcBef>
              <a:spcAft>
                <a:spcPts val="0"/>
              </a:spcAft>
              <a:buSzPts val="1200"/>
              <a:buNone/>
            </a:pPr>
            <a:r>
              <a:rPr lang="en-US" sz="1600">
                <a:latin typeface="Courier New"/>
                <a:ea typeface="Courier New"/>
                <a:cs typeface="Courier New"/>
                <a:sym typeface="Courier New"/>
              </a:rPr>
              <a:t>            bw.write(text);</a:t>
            </a:r>
            <a:endParaRPr/>
          </a:p>
          <a:p>
            <a:pPr indent="0" lvl="0" marL="0" rtl="0" algn="l">
              <a:lnSpc>
                <a:spcPct val="100000"/>
              </a:lnSpc>
              <a:spcBef>
                <a:spcPts val="2000"/>
              </a:spcBef>
              <a:spcAft>
                <a:spcPts val="0"/>
              </a:spcAft>
              <a:buSzPts val="1200"/>
              <a:buNone/>
            </a:pPr>
            <a:r>
              <a:rPr lang="en-US" sz="1600">
                <a:latin typeface="Courier New"/>
                <a:ea typeface="Courier New"/>
                <a:cs typeface="Courier New"/>
                <a:sym typeface="Courier New"/>
              </a:rPr>
              <a:t>            bw.flush();</a:t>
            </a:r>
            <a:endParaRPr/>
          </a:p>
          <a:p>
            <a:pPr indent="0" lvl="0" marL="0" rtl="0" algn="l">
              <a:lnSpc>
                <a:spcPct val="100000"/>
              </a:lnSpc>
              <a:spcBef>
                <a:spcPts val="2000"/>
              </a:spcBef>
              <a:spcAft>
                <a:spcPts val="0"/>
              </a:spcAft>
              <a:buSzPts val="1200"/>
              <a:buNone/>
            </a:pPr>
            <a:r>
              <a:rPr lang="en-US" sz="1600">
                <a:latin typeface="Courier New"/>
                <a:ea typeface="Courier New"/>
                <a:cs typeface="Courier New"/>
                <a:sym typeface="Courier New"/>
              </a:rPr>
              <a:t>            fis.close();</a:t>
            </a:r>
            <a:endParaRPr/>
          </a:p>
          <a:p>
            <a:pPr indent="0" lvl="0" marL="0" rtl="0" algn="l">
              <a:lnSpc>
                <a:spcPct val="100000"/>
              </a:lnSpc>
              <a:spcBef>
                <a:spcPts val="2000"/>
              </a:spcBef>
              <a:spcAft>
                <a:spcPts val="0"/>
              </a:spcAft>
              <a:buSzPts val="1200"/>
              <a:buNone/>
            </a:pPr>
            <a:r>
              <a:rPr lang="en-US" sz="1600">
                <a:latin typeface="Courier New"/>
                <a:ea typeface="Courier New"/>
                <a:cs typeface="Courier New"/>
                <a:sym typeface="Courier New"/>
              </a:rPr>
              <a:t>       }catch(IOException ex) {</a:t>
            </a:r>
            <a:endParaRPr/>
          </a:p>
          <a:p>
            <a:pPr indent="0" lvl="0" marL="0" rtl="0" algn="l">
              <a:lnSpc>
                <a:spcPct val="100000"/>
              </a:lnSpc>
              <a:spcBef>
                <a:spcPts val="2000"/>
              </a:spcBef>
              <a:spcAft>
                <a:spcPts val="0"/>
              </a:spcAft>
              <a:buSzPts val="1200"/>
              <a:buNone/>
            </a:pPr>
            <a:r>
              <a:rPr lang="en-US" sz="1600">
                <a:latin typeface="Courier New"/>
                <a:ea typeface="Courier New"/>
                <a:cs typeface="Courier New"/>
                <a:sym typeface="Courier New"/>
              </a:rPr>
              <a:t>         System.err.println(ex.toString());       }</a:t>
            </a:r>
            <a:endParaRPr/>
          </a:p>
          <a:p>
            <a:pPr indent="0" lvl="0" marL="0" rtl="0" algn="l">
              <a:lnSpc>
                <a:spcPct val="100000"/>
              </a:lnSpc>
              <a:spcBef>
                <a:spcPts val="2000"/>
              </a:spcBef>
              <a:spcAft>
                <a:spcPts val="0"/>
              </a:spcAft>
              <a:buSzPts val="1200"/>
              <a:buNone/>
            </a:pPr>
            <a:r>
              <a:rPr lang="en-US" sz="1600">
                <a:latin typeface="Courier New"/>
                <a:ea typeface="Courier New"/>
                <a:cs typeface="Courier New"/>
                <a:sym typeface="Courier New"/>
              </a:rPr>
              <a:t>   }</a:t>
            </a:r>
            <a:endParaRPr/>
          </a:p>
        </p:txBody>
      </p:sp>
      <p:pic>
        <p:nvPicPr>
          <p:cNvPr id="1043" name="Google Shape;1043;p2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2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Normalization</a:t>
            </a:r>
            <a:endParaRPr/>
          </a:p>
        </p:txBody>
      </p:sp>
      <p:sp>
        <p:nvSpPr>
          <p:cNvPr id="1050" name="Google Shape;1050;p28"/>
          <p:cNvSpPr txBox="1"/>
          <p:nvPr>
            <p:ph idx="1" type="body"/>
          </p:nvPr>
        </p:nvSpPr>
        <p:spPr>
          <a:xfrm>
            <a:off x="768458" y="1364565"/>
            <a:ext cx="10962747" cy="473765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There are multiple ways to encode certain glyphs in Unicode:</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è =  U+00E8</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e + ` = è = U+0065 + U+0300</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آ = U+0622</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 ٓ + ا = آ  =U+0627 U+0653</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The following string can exist in corpus in the form of first string below, whereas input string is in the form of second string, below. So, search result will be empty. </a:t>
            </a:r>
            <a:endParaRPr/>
          </a:p>
          <a:p>
            <a:pPr indent="-341313" lvl="1" marL="798513" rtl="0" algn="l">
              <a:lnSpc>
                <a:spcPct val="100000"/>
              </a:lnSpc>
              <a:spcBef>
                <a:spcPts val="500"/>
              </a:spcBef>
              <a:spcAft>
                <a:spcPts val="0"/>
              </a:spcAft>
              <a:buClr>
                <a:srgbClr val="000000"/>
              </a:buClr>
              <a:buSzPts val="1500"/>
              <a:buChar char="⚪"/>
            </a:pPr>
            <a:r>
              <a:rPr lang="en-US" sz="2000"/>
              <a:t>آدم  (U+0622 U+062F U+0645)</a:t>
            </a:r>
            <a:endParaRPr/>
          </a:p>
          <a:p>
            <a:pPr indent="-341313" lvl="1" marL="798513" rtl="0" algn="l">
              <a:lnSpc>
                <a:spcPct val="100000"/>
              </a:lnSpc>
              <a:spcBef>
                <a:spcPts val="500"/>
              </a:spcBef>
              <a:spcAft>
                <a:spcPts val="0"/>
              </a:spcAft>
              <a:buClr>
                <a:srgbClr val="000000"/>
              </a:buClr>
              <a:buSzPts val="1500"/>
              <a:buChar char="⚪"/>
            </a:pPr>
            <a:r>
              <a:rPr lang="en-US" sz="2000"/>
              <a:t>آدم (U+0627 U+0653 U+062F U+0645)</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For searching , sorting  and any string operations we need normalization.</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Normalization ensures that the end representation is the same, even if users type differently </a:t>
            </a:r>
            <a:endParaRPr/>
          </a:p>
        </p:txBody>
      </p:sp>
      <p:pic>
        <p:nvPicPr>
          <p:cNvPr id="1051" name="Google Shape;1051;p2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2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Normalization</a:t>
            </a:r>
            <a:endParaRPr/>
          </a:p>
        </p:txBody>
      </p:sp>
      <p:sp>
        <p:nvSpPr>
          <p:cNvPr id="1058" name="Google Shape;1058;p29"/>
          <p:cNvSpPr txBox="1"/>
          <p:nvPr>
            <p:ph idx="1" type="body"/>
          </p:nvPr>
        </p:nvSpPr>
        <p:spPr>
          <a:xfrm>
            <a:off x="768458" y="1350498"/>
            <a:ext cx="10962747" cy="4751725"/>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Different </a:t>
            </a:r>
            <a:r>
              <a:rPr lang="en-US" sz="2000" u="sng">
                <a:solidFill>
                  <a:schemeClr val="hlink"/>
                </a:solidFill>
                <a:hlinkClick r:id="rId3"/>
              </a:rPr>
              <a:t>normalization forms </a:t>
            </a:r>
            <a:r>
              <a:rPr lang="en-US" sz="2000"/>
              <a:t>defined by Unicode are listed below:</a:t>
            </a:r>
            <a:endParaRPr/>
          </a:p>
          <a:p>
            <a:pPr indent="-341313" lvl="1" marL="798513" rtl="0" algn="l">
              <a:lnSpc>
                <a:spcPct val="100000"/>
              </a:lnSpc>
              <a:spcBef>
                <a:spcPts val="500"/>
              </a:spcBef>
              <a:spcAft>
                <a:spcPts val="0"/>
              </a:spcAft>
              <a:buClr>
                <a:srgbClr val="000000"/>
              </a:buClr>
              <a:buSzPts val="1500"/>
              <a:buChar char="⚪"/>
            </a:pPr>
            <a:r>
              <a:rPr lang="en-US" sz="2000"/>
              <a:t>Normalization Form D (NFD)</a:t>
            </a:r>
            <a:endParaRPr/>
          </a:p>
          <a:p>
            <a:pPr indent="-341313" lvl="1" marL="798513" rtl="0" algn="l">
              <a:lnSpc>
                <a:spcPct val="100000"/>
              </a:lnSpc>
              <a:spcBef>
                <a:spcPts val="500"/>
              </a:spcBef>
              <a:spcAft>
                <a:spcPts val="0"/>
              </a:spcAft>
              <a:buClr>
                <a:srgbClr val="000000"/>
              </a:buClr>
              <a:buSzPts val="1500"/>
              <a:buChar char="⚪"/>
            </a:pPr>
            <a:r>
              <a:rPr lang="en-US" sz="2000"/>
              <a:t>Normalization Form C (NFC)</a:t>
            </a:r>
            <a:endParaRPr/>
          </a:p>
          <a:p>
            <a:pPr indent="-341313" lvl="1" marL="798513" rtl="0" algn="l">
              <a:lnSpc>
                <a:spcPct val="100000"/>
              </a:lnSpc>
              <a:spcBef>
                <a:spcPts val="500"/>
              </a:spcBef>
              <a:spcAft>
                <a:spcPts val="0"/>
              </a:spcAft>
              <a:buClr>
                <a:srgbClr val="000000"/>
              </a:buClr>
              <a:buSzPts val="1500"/>
              <a:buChar char="⚪"/>
            </a:pPr>
            <a:r>
              <a:rPr lang="en-US" sz="2000"/>
              <a:t>Normalization Form KD (NFKD)</a:t>
            </a:r>
            <a:endParaRPr/>
          </a:p>
          <a:p>
            <a:pPr indent="-341313" lvl="1" marL="798513" rtl="0" algn="l">
              <a:lnSpc>
                <a:spcPct val="100000"/>
              </a:lnSpc>
              <a:spcBef>
                <a:spcPts val="500"/>
              </a:spcBef>
              <a:spcAft>
                <a:spcPts val="0"/>
              </a:spcAft>
              <a:buClr>
                <a:srgbClr val="000000"/>
              </a:buClr>
              <a:buSzPts val="1500"/>
              <a:buChar char="⚪"/>
            </a:pPr>
            <a:r>
              <a:rPr lang="en-US" sz="2000"/>
              <a:t>Normalization Form KC (NFKC)</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In domain names NFC is used.</a:t>
            </a:r>
            <a:endParaRPr/>
          </a:p>
        </p:txBody>
      </p:sp>
      <p:pic>
        <p:nvPicPr>
          <p:cNvPr id="1059" name="Google Shape;1059;p29"/>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3"/>
          <p:cNvSpPr txBox="1"/>
          <p:nvPr>
            <p:ph type="title"/>
          </p:nvPr>
        </p:nvSpPr>
        <p:spPr>
          <a:xfrm>
            <a:off x="752850" y="1308848"/>
            <a:ext cx="10804566"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Overview of Universal Acceptance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3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Normalization Code - Python</a:t>
            </a:r>
            <a:endParaRPr/>
          </a:p>
        </p:txBody>
      </p:sp>
      <p:pic>
        <p:nvPicPr>
          <p:cNvPr id="1066" name="Google Shape;1066;p30"/>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067" name="Google Shape;1067;p30"/>
          <p:cNvSpPr txBox="1"/>
          <p:nvPr>
            <p:ph idx="1" type="body"/>
          </p:nvPr>
        </p:nvSpPr>
        <p:spPr>
          <a:xfrm>
            <a:off x="420624" y="750720"/>
            <a:ext cx="11586545" cy="2031325"/>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800"/>
              <a:buFont typeface="Courier New"/>
              <a:buNone/>
            </a:pPr>
            <a:r>
              <a:rPr b="1" i="0" lang="en-US" sz="1800" u="none" cap="none" strike="noStrike">
                <a:solidFill>
                  <a:srgbClr val="000080"/>
                </a:solidFill>
                <a:latin typeface="Courier New"/>
                <a:ea typeface="Courier New"/>
                <a:cs typeface="Courier New"/>
                <a:sym typeface="Courier New"/>
              </a:rPr>
              <a:t>import </a:t>
            </a:r>
            <a:r>
              <a:rPr b="0" i="0" lang="en-US" sz="1800" u="none" cap="none" strike="noStrike">
                <a:solidFill>
                  <a:srgbClr val="000000"/>
                </a:solidFill>
                <a:latin typeface="Courier New"/>
                <a:ea typeface="Courier New"/>
                <a:cs typeface="Courier New"/>
                <a:sym typeface="Courier New"/>
              </a:rPr>
              <a:t>unicodedata</a:t>
            </a:r>
            <a:br>
              <a:rPr b="0" i="0" lang="en-US" sz="1800" u="none" cap="none" strike="noStrike">
                <a:solidFill>
                  <a:srgbClr val="000000"/>
                </a:solidFill>
                <a:latin typeface="Courier New"/>
                <a:ea typeface="Courier New"/>
                <a:cs typeface="Courier New"/>
                <a:sym typeface="Courier New"/>
              </a:rPr>
            </a:b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input_str = </a:t>
            </a:r>
            <a:r>
              <a:rPr b="0" i="0" lang="en-US" sz="1800" u="none" cap="none" strike="noStrike">
                <a:solidFill>
                  <a:srgbClr val="000080"/>
                </a:solidFill>
                <a:latin typeface="Courier New"/>
                <a:ea typeface="Courier New"/>
                <a:cs typeface="Courier New"/>
                <a:sym typeface="Courier New"/>
              </a:rPr>
              <a:t>input</a:t>
            </a:r>
            <a:r>
              <a:rPr b="0" i="0" lang="en-US" sz="1800" u="none" cap="none" strike="noStrike">
                <a:solidFill>
                  <a:srgbClr val="000000"/>
                </a:solidFill>
                <a:latin typeface="Courier New"/>
                <a:ea typeface="Courier New"/>
                <a:cs typeface="Courier New"/>
                <a:sym typeface="Courier New"/>
              </a:rPr>
              <a:t>() </a:t>
            </a:r>
            <a:r>
              <a:rPr b="0" i="1" lang="en-US" sz="1800" u="none" cap="none" strike="noStrike">
                <a:solidFill>
                  <a:srgbClr val="808080"/>
                </a:solidFill>
                <a:latin typeface="Courier New"/>
                <a:ea typeface="Courier New"/>
                <a:cs typeface="Courier New"/>
                <a:sym typeface="Courier New"/>
              </a:rPr>
              <a:t># take input from user</a:t>
            </a:r>
            <a:br>
              <a:rPr b="0" i="1" lang="en-US" sz="1800" u="none" cap="none" strike="noStrike">
                <a:solidFill>
                  <a:srgbClr val="808080"/>
                </a:solidFill>
                <a:latin typeface="Courier New"/>
                <a:ea typeface="Courier New"/>
                <a:cs typeface="Courier New"/>
                <a:sym typeface="Courier New"/>
              </a:rPr>
            </a:br>
            <a:endParaRPr b="0" i="1" sz="1800" u="none" cap="none" strike="noStrike">
              <a:solidFill>
                <a:srgbClr val="80808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normalized_input = unicodedata.normalize(</a:t>
            </a:r>
            <a:r>
              <a:rPr b="1" i="0" lang="en-US" sz="1800" u="none" cap="none" strike="noStrike">
                <a:solidFill>
                  <a:srgbClr val="008080"/>
                </a:solidFill>
                <a:latin typeface="Courier New"/>
                <a:ea typeface="Courier New"/>
                <a:cs typeface="Courier New"/>
                <a:sym typeface="Courier New"/>
              </a:rPr>
              <a:t>'NFC'</a:t>
            </a:r>
            <a:r>
              <a:rPr b="0" i="0" lang="en-US" sz="1800" u="none" cap="none" strike="noStrike">
                <a:solidFill>
                  <a:srgbClr val="000000"/>
                </a:solidFill>
                <a:latin typeface="Courier New"/>
                <a:ea typeface="Courier New"/>
                <a:cs typeface="Courier New"/>
                <a:sym typeface="Courier New"/>
              </a:rPr>
              <a:t>,input_str) </a:t>
            </a:r>
            <a:r>
              <a:rPr b="0" i="1" lang="en-US" sz="1800" u="none" cap="none" strike="noStrike">
                <a:solidFill>
                  <a:srgbClr val="808080"/>
                </a:solidFill>
                <a:latin typeface="Courier New"/>
                <a:ea typeface="Courier New"/>
                <a:cs typeface="Courier New"/>
                <a:sym typeface="Courier New"/>
              </a:rPr>
              <a:t>#normalize user input</a:t>
            </a:r>
            <a:br>
              <a:rPr b="0" i="1" lang="en-US" sz="1800" u="none" cap="none" strike="noStrike">
                <a:solidFill>
                  <a:srgbClr val="808080"/>
                </a:solidFill>
                <a:latin typeface="Courier New"/>
                <a:ea typeface="Courier New"/>
                <a:cs typeface="Courier New"/>
                <a:sym typeface="Courier New"/>
              </a:rPr>
            </a:br>
            <a:endParaRPr b="0" i="1" sz="1800" u="none" cap="none" strike="noStrike">
              <a:solidFill>
                <a:srgbClr val="80808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80"/>
              </a:buClr>
              <a:buSzPts val="1800"/>
              <a:buFont typeface="Courier New"/>
              <a:buNone/>
            </a:pP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(normalized_input)</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3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Normalization Code - Java</a:t>
            </a:r>
            <a:endParaRPr/>
          </a:p>
        </p:txBody>
      </p:sp>
      <p:sp>
        <p:nvSpPr>
          <p:cNvPr id="1074" name="Google Shape;1074;p31"/>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import com.ibm.icu.text.Normalizer2</a:t>
            </a:r>
            <a:endParaRPr sz="1800">
              <a:latin typeface="Courier New"/>
              <a:ea typeface="Courier New"/>
              <a:cs typeface="Courier New"/>
              <a:sym typeface="Courier New"/>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Scanner sc = new Scanner(System.in);</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Normalizer2 norm = Normalizer2.getNFCInstance(); //get NFC object</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String input;</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input = sc.nextline();</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String normalized_input = norm.normalize(input);</a:t>
            </a:r>
            <a:endParaRPr/>
          </a:p>
          <a:p>
            <a:pPr indent="0" lvl="0" marL="0" rtl="0" algn="l">
              <a:lnSpc>
                <a:spcPct val="100000"/>
              </a:lnSpc>
              <a:spcBef>
                <a:spcPts val="2000"/>
              </a:spcBef>
              <a:spcAft>
                <a:spcPts val="0"/>
              </a:spcAft>
              <a:buSzPts val="1350"/>
              <a:buNone/>
            </a:pPr>
            <a:r>
              <a:t/>
            </a:r>
            <a:endParaRPr sz="1800">
              <a:latin typeface="Courier New"/>
              <a:ea typeface="Courier New"/>
              <a:cs typeface="Courier New"/>
              <a:sym typeface="Courier New"/>
            </a:endParaRPr>
          </a:p>
        </p:txBody>
      </p:sp>
      <p:pic>
        <p:nvPicPr>
          <p:cNvPr id="1075" name="Google Shape;1075;p31"/>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32"/>
          <p:cNvSpPr txBox="1"/>
          <p:nvPr>
            <p:ph type="title"/>
          </p:nvPr>
        </p:nvSpPr>
        <p:spPr>
          <a:xfrm>
            <a:off x="752850" y="1308848"/>
            <a:ext cx="8496082"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Internationalized Domain Names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3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Domain Names</a:t>
            </a:r>
            <a:endParaRPr/>
          </a:p>
        </p:txBody>
      </p:sp>
      <p:sp>
        <p:nvSpPr>
          <p:cNvPr id="1087" name="Google Shape;1087;p33"/>
          <p:cNvSpPr txBox="1"/>
          <p:nvPr>
            <p:ph idx="1" type="body"/>
          </p:nvPr>
        </p:nvSpPr>
        <p:spPr>
          <a:xfrm>
            <a:off x="776157" y="1227326"/>
            <a:ext cx="10639685" cy="481066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A domain name is an ordered set of labels or strings:  </a:t>
            </a:r>
            <a:r>
              <a:rPr lang="en-US" sz="2000" u="sng">
                <a:solidFill>
                  <a:schemeClr val="hlink"/>
                </a:solidFill>
                <a:hlinkClick r:id="rId3"/>
              </a:rPr>
              <a:t>www.example.co.uk</a:t>
            </a:r>
            <a:r>
              <a:rPr lang="en-US" sz="2000"/>
              <a:t>. </a:t>
            </a:r>
            <a:endParaRPr/>
          </a:p>
          <a:p>
            <a:pPr indent="-341313" lvl="1" marL="798513" rtl="0" algn="l">
              <a:lnSpc>
                <a:spcPct val="100000"/>
              </a:lnSpc>
              <a:spcBef>
                <a:spcPts val="500"/>
              </a:spcBef>
              <a:spcAft>
                <a:spcPts val="0"/>
              </a:spcAft>
              <a:buClr>
                <a:srgbClr val="000000"/>
              </a:buClr>
              <a:buSzPts val="1500"/>
              <a:buChar char="⚪"/>
            </a:pPr>
            <a:r>
              <a:rPr lang="en-US" sz="2000"/>
              <a:t>The top-level domain (TLD) is the rightmost label: ”uk”.</a:t>
            </a:r>
            <a:endParaRPr/>
          </a:p>
          <a:p>
            <a:pPr indent="-341313" lvl="1" marL="798513" rtl="0" algn="l">
              <a:lnSpc>
                <a:spcPct val="100000"/>
              </a:lnSpc>
              <a:spcBef>
                <a:spcPts val="500"/>
              </a:spcBef>
              <a:spcAft>
                <a:spcPts val="0"/>
              </a:spcAft>
              <a:buClr>
                <a:srgbClr val="000000"/>
              </a:buClr>
              <a:buSzPts val="1500"/>
              <a:buChar char="⚪"/>
            </a:pPr>
            <a:r>
              <a:rPr lang="en-US" sz="2000"/>
              <a:t>Second-level domain: “co”.</a:t>
            </a:r>
            <a:endParaRPr/>
          </a:p>
          <a:p>
            <a:pPr indent="-341313" lvl="1" marL="798513" rtl="0" algn="l">
              <a:lnSpc>
                <a:spcPct val="100000"/>
              </a:lnSpc>
              <a:spcBef>
                <a:spcPts val="500"/>
              </a:spcBef>
              <a:spcAft>
                <a:spcPts val="0"/>
              </a:spcAft>
              <a:buClr>
                <a:srgbClr val="000000"/>
              </a:buClr>
              <a:buSzPts val="1500"/>
              <a:buChar char="⚪"/>
            </a:pPr>
            <a:r>
              <a:rPr lang="en-US" sz="2000"/>
              <a:t>Third-level domain: “example”.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Initially, TLDs were only two or three characters long (e.g., </a:t>
            </a:r>
            <a:r>
              <a:rPr lang="en-US" sz="2000">
                <a:solidFill>
                  <a:schemeClr val="accent1"/>
                </a:solidFill>
              </a:rPr>
              <a:t>.ca, .com</a:t>
            </a:r>
            <a:r>
              <a:rPr lang="en-US" sz="2000"/>
              <a:t>).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Now TLDs can be longer strings (e.g., </a:t>
            </a:r>
            <a:r>
              <a:rPr lang="en-US" sz="2000">
                <a:solidFill>
                  <a:schemeClr val="accent1"/>
                </a:solidFill>
              </a:rPr>
              <a:t>.info, .google, .engineering</a:t>
            </a:r>
            <a:r>
              <a:rPr lang="en-US" sz="2000"/>
              <a:t>).</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TLDs delegated in the </a:t>
            </a:r>
            <a:r>
              <a:rPr lang="en-US" sz="2000" u="sng">
                <a:solidFill>
                  <a:schemeClr val="hlink"/>
                </a:solidFill>
                <a:hlinkClick r:id="rId4"/>
              </a:rPr>
              <a:t>root zone</a:t>
            </a:r>
            <a:r>
              <a:rPr lang="en-US" sz="2000"/>
              <a:t> can change over time, so a fixed list can get outdated.</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Each label is 63 Octet.</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Total domain name length cannot be more than 255 (including separators).</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088" name="Google Shape;1088;p33"/>
          <p:cNvPicPr preferRelativeResize="0"/>
          <p:nvPr/>
        </p:nvPicPr>
        <p:blipFill rotWithShape="1">
          <a:blip r:embed="rId5">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3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Internationalized Domain Names (IDNs)</a:t>
            </a:r>
            <a:endParaRPr/>
          </a:p>
        </p:txBody>
      </p:sp>
      <p:sp>
        <p:nvSpPr>
          <p:cNvPr id="1095" name="Google Shape;1095;p34"/>
          <p:cNvSpPr txBox="1"/>
          <p:nvPr>
            <p:ph idx="1" type="body"/>
          </p:nvPr>
        </p:nvSpPr>
        <p:spPr>
          <a:xfrm>
            <a:off x="776157" y="1227326"/>
            <a:ext cx="10639685" cy="481066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Domain names can also be internationalized when one of the labels contains at least one non-ASCII character.</a:t>
            </a:r>
            <a:endParaRPr/>
          </a:p>
          <a:p>
            <a:pPr indent="-341313" lvl="1" marL="798513" rtl="0" algn="l">
              <a:lnSpc>
                <a:spcPct val="100000"/>
              </a:lnSpc>
              <a:spcBef>
                <a:spcPts val="500"/>
              </a:spcBef>
              <a:spcAft>
                <a:spcPts val="0"/>
              </a:spcAft>
              <a:buClr>
                <a:srgbClr val="000000"/>
              </a:buClr>
              <a:buSzPts val="1500"/>
              <a:buChar char="⚪"/>
            </a:pPr>
            <a:r>
              <a:rPr lang="en-US" sz="2000"/>
              <a:t>For example: </a:t>
            </a:r>
            <a:r>
              <a:rPr lang="en-US" sz="2000" u="sng">
                <a:solidFill>
                  <a:schemeClr val="hlink"/>
                </a:solidFill>
                <a:hlinkClick r:id="rId3"/>
              </a:rPr>
              <a:t>www.exâmple.ca</a:t>
            </a:r>
            <a:r>
              <a:rPr lang="en-US" sz="2000"/>
              <a:t> , </a:t>
            </a:r>
            <a:r>
              <a:rPr lang="en-US" sz="2000">
                <a:solidFill>
                  <a:schemeClr val="accent1"/>
                </a:solidFill>
              </a:rPr>
              <a:t>普遍接受-测试.世界. </a:t>
            </a:r>
            <a:r>
              <a:rPr lang="en-US" sz="2000"/>
              <a:t>, </a:t>
            </a:r>
            <a:r>
              <a:rPr lang="en-US" sz="2000">
                <a:solidFill>
                  <a:schemeClr val="accent1"/>
                </a:solidFill>
              </a:rPr>
              <a:t>صحة.مصر</a:t>
            </a:r>
            <a:r>
              <a:rPr lang="en-US" sz="2000"/>
              <a:t>,</a:t>
            </a:r>
            <a:r>
              <a:rPr lang="en-US" sz="2000">
                <a:solidFill>
                  <a:schemeClr val="accent1"/>
                </a:solidFill>
              </a:rPr>
              <a:t> ทัวร์เที่ยวไทย.ไทย</a:t>
            </a:r>
            <a:endParaRPr sz="2000">
              <a:solidFill>
                <a:schemeClr val="accent1"/>
              </a:solidFill>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There are two equivalent forms of IDN domain labels: U-label and A-label.</a:t>
            </a:r>
            <a:endParaRPr/>
          </a:p>
          <a:p>
            <a:pPr indent="-341313" lvl="1" marL="798513" rtl="0" algn="l">
              <a:lnSpc>
                <a:spcPct val="100000"/>
              </a:lnSpc>
              <a:spcBef>
                <a:spcPts val="500"/>
              </a:spcBef>
              <a:spcAft>
                <a:spcPts val="0"/>
              </a:spcAft>
              <a:buClr>
                <a:srgbClr val="000000"/>
              </a:buClr>
              <a:buSzPts val="1500"/>
              <a:buChar char="⚪"/>
            </a:pPr>
            <a:r>
              <a:rPr lang="en-US" sz="2000"/>
              <a:t>Human users use the IDN version called U-label (using UTF-8 format): </a:t>
            </a:r>
            <a:r>
              <a:rPr lang="en-US" sz="2000">
                <a:solidFill>
                  <a:schemeClr val="accent1"/>
                </a:solidFill>
              </a:rPr>
              <a:t>exâmple </a:t>
            </a:r>
            <a:endParaRPr/>
          </a:p>
          <a:p>
            <a:pPr indent="-341313" lvl="1" marL="798513" rtl="0" algn="l">
              <a:lnSpc>
                <a:spcPct val="100000"/>
              </a:lnSpc>
              <a:spcBef>
                <a:spcPts val="500"/>
              </a:spcBef>
              <a:spcAft>
                <a:spcPts val="0"/>
              </a:spcAft>
              <a:buClr>
                <a:srgbClr val="000000"/>
              </a:buClr>
              <a:buSzPts val="1500"/>
              <a:buChar char="⚪"/>
            </a:pPr>
            <a:r>
              <a:rPr lang="en-US" sz="2000"/>
              <a:t>Applications or systems internally use an ASCII equivalent called A-label:</a:t>
            </a:r>
            <a:endParaRPr/>
          </a:p>
          <a:p>
            <a:pPr indent="-457200" lvl="2" marL="1371600" rtl="0" algn="l">
              <a:lnSpc>
                <a:spcPct val="100000"/>
              </a:lnSpc>
              <a:spcBef>
                <a:spcPts val="500"/>
              </a:spcBef>
              <a:spcAft>
                <a:spcPts val="0"/>
              </a:spcAft>
              <a:buClr>
                <a:srgbClr val="000000"/>
              </a:buClr>
              <a:buSzPts val="2000"/>
              <a:buFont typeface="Arial"/>
              <a:buAutoNum type="arabicPeriod"/>
            </a:pPr>
            <a:r>
              <a:rPr lang="en-US" sz="2000"/>
              <a:t>Take user input and normalize and check against IDNA2008 to form IDN U-label.</a:t>
            </a:r>
            <a:endParaRPr/>
          </a:p>
          <a:p>
            <a:pPr indent="-457200" lvl="2" marL="1371600" rtl="0" algn="l">
              <a:lnSpc>
                <a:spcPct val="100000"/>
              </a:lnSpc>
              <a:spcBef>
                <a:spcPts val="500"/>
              </a:spcBef>
              <a:spcAft>
                <a:spcPts val="0"/>
              </a:spcAft>
              <a:buClr>
                <a:srgbClr val="000000"/>
              </a:buClr>
              <a:buSzPts val="2000"/>
              <a:buFont typeface="Arial"/>
              <a:buAutoNum type="arabicPeriod"/>
            </a:pPr>
            <a:r>
              <a:rPr lang="en-US" sz="2000"/>
              <a:t>Convert U-label to punycode (using RFC3492).</a:t>
            </a:r>
            <a:endParaRPr sz="2000"/>
          </a:p>
          <a:p>
            <a:pPr indent="-457200" lvl="2" marL="1371600" rtl="0" algn="l">
              <a:lnSpc>
                <a:spcPct val="100000"/>
              </a:lnSpc>
              <a:spcBef>
                <a:spcPts val="500"/>
              </a:spcBef>
              <a:spcAft>
                <a:spcPts val="0"/>
              </a:spcAft>
              <a:buClr>
                <a:srgbClr val="000000"/>
              </a:buClr>
              <a:buSzPts val="2000"/>
              <a:buFont typeface="Arial"/>
              <a:buAutoNum type="arabicPeriod"/>
            </a:pPr>
            <a:r>
              <a:rPr lang="en-US" sz="2000"/>
              <a:t>Add the “xn--” prefix to identify the ASCII string as an IDN A-label.</a:t>
            </a:r>
            <a:endParaRPr/>
          </a:p>
          <a:p>
            <a:pPr indent="-457200" lvl="3" marL="1487487" rtl="0" algn="l">
              <a:lnSpc>
                <a:spcPct val="100000"/>
              </a:lnSpc>
              <a:spcBef>
                <a:spcPts val="400"/>
              </a:spcBef>
              <a:spcAft>
                <a:spcPts val="0"/>
              </a:spcAft>
              <a:buClr>
                <a:schemeClr val="accent1"/>
              </a:buClr>
              <a:buSzPts val="2000"/>
              <a:buFont typeface="Arial"/>
              <a:buChar char="•"/>
            </a:pPr>
            <a:r>
              <a:rPr lang="en-US" sz="2000">
                <a:solidFill>
                  <a:schemeClr val="accent1"/>
                </a:solidFill>
              </a:rPr>
              <a:t>exâmple </a:t>
            </a:r>
            <a:r>
              <a:rPr lang="en-US" sz="2000">
                <a:solidFill>
                  <a:schemeClr val="dk1"/>
                </a:solidFill>
              </a:rPr>
              <a:t>=&gt; </a:t>
            </a:r>
            <a:r>
              <a:rPr lang="en-US" sz="2000">
                <a:solidFill>
                  <a:schemeClr val="accent1"/>
                </a:solidFill>
              </a:rPr>
              <a:t>exmple-xta </a:t>
            </a:r>
            <a:r>
              <a:rPr lang="en-US" sz="2000">
                <a:solidFill>
                  <a:schemeClr val="dk1"/>
                </a:solidFill>
              </a:rPr>
              <a:t>=&gt;</a:t>
            </a:r>
            <a:r>
              <a:rPr lang="en-US" sz="2000">
                <a:solidFill>
                  <a:schemeClr val="accent1"/>
                </a:solidFill>
              </a:rPr>
              <a:t> xn--exmple-xta</a:t>
            </a:r>
            <a:endParaRPr sz="2000">
              <a:solidFill>
                <a:schemeClr val="accent1"/>
              </a:solidFill>
            </a:endParaRPr>
          </a:p>
          <a:p>
            <a:pPr indent="-457200" lvl="3" marL="1487487" rtl="0" algn="l">
              <a:lnSpc>
                <a:spcPct val="100000"/>
              </a:lnSpc>
              <a:spcBef>
                <a:spcPts val="400"/>
              </a:spcBef>
              <a:spcAft>
                <a:spcPts val="0"/>
              </a:spcAft>
              <a:buClr>
                <a:schemeClr val="accent1"/>
              </a:buClr>
              <a:buSzPts val="2000"/>
              <a:buFont typeface="Arial"/>
              <a:buChar char="•"/>
            </a:pPr>
            <a:r>
              <a:rPr lang="en-US" sz="2000">
                <a:solidFill>
                  <a:schemeClr val="accent1"/>
                </a:solidFill>
              </a:rPr>
              <a:t>普遍接受-测试 </a:t>
            </a:r>
            <a:r>
              <a:rPr lang="en-US" sz="2000">
                <a:solidFill>
                  <a:schemeClr val="dk1"/>
                </a:solidFill>
              </a:rPr>
              <a:t>=&gt;</a:t>
            </a:r>
            <a:r>
              <a:rPr lang="en-US" sz="2000">
                <a:solidFill>
                  <a:schemeClr val="accent1"/>
                </a:solidFill>
              </a:rPr>
              <a:t> --f38am99bqvcd5liy1cxsg </a:t>
            </a:r>
            <a:r>
              <a:rPr lang="en-US" sz="2000">
                <a:solidFill>
                  <a:schemeClr val="dk1"/>
                </a:solidFill>
              </a:rPr>
              <a:t>=&gt;</a:t>
            </a:r>
            <a:r>
              <a:rPr lang="en-US" sz="2000">
                <a:solidFill>
                  <a:schemeClr val="accent1"/>
                </a:solidFill>
              </a:rPr>
              <a:t> xn----f38am99bqvcd5liy1cxsg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Use the latest IDN standard called IDNA2008 for IDNs. </a:t>
            </a:r>
            <a:endParaRPr/>
          </a:p>
          <a:p>
            <a:pPr indent="-341313" lvl="1" marL="798513" rtl="0" algn="l">
              <a:lnSpc>
                <a:spcPct val="100000"/>
              </a:lnSpc>
              <a:spcBef>
                <a:spcPts val="500"/>
              </a:spcBef>
              <a:spcAft>
                <a:spcPts val="0"/>
              </a:spcAft>
              <a:buClr>
                <a:srgbClr val="000000"/>
              </a:buClr>
              <a:buSzPts val="1500"/>
              <a:buChar char="⚪"/>
            </a:pPr>
            <a:r>
              <a:rPr lang="en-US" sz="2000"/>
              <a:t>Do not use libraries for the outdated IDNA2003 version.</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096" name="Google Shape;1096;p34"/>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3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Convert U-Label =&gt; A-Label: Python</a:t>
            </a:r>
            <a:endParaRPr/>
          </a:p>
        </p:txBody>
      </p:sp>
      <p:pic>
        <p:nvPicPr>
          <p:cNvPr id="1102" name="Google Shape;1102;p3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103" name="Google Shape;1103;p35"/>
          <p:cNvSpPr txBox="1"/>
          <p:nvPr>
            <p:ph idx="1" type="body"/>
          </p:nvPr>
        </p:nvSpPr>
        <p:spPr>
          <a:xfrm>
            <a:off x="586872" y="1031212"/>
            <a:ext cx="11787201" cy="353943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600"/>
              <a:buFont typeface="Courier New"/>
              <a:buNone/>
            </a:pPr>
            <a:r>
              <a:rPr b="1" i="0" lang="en-US" sz="1600" u="none" cap="none" strike="noStrike">
                <a:solidFill>
                  <a:srgbClr val="000080"/>
                </a:solidFill>
                <a:latin typeface="Courier New"/>
                <a:ea typeface="Courier New"/>
                <a:cs typeface="Courier New"/>
                <a:sym typeface="Courier New"/>
              </a:rPr>
              <a:t>import </a:t>
            </a:r>
            <a:r>
              <a:rPr b="0" i="0" lang="en-US" sz="1600" u="none" cap="none" strike="noStrike">
                <a:solidFill>
                  <a:srgbClr val="000000"/>
                </a:solidFill>
                <a:latin typeface="Courier New"/>
                <a:ea typeface="Courier New"/>
                <a:cs typeface="Courier New"/>
                <a:sym typeface="Courier New"/>
              </a:rPr>
              <a:t>unicodedata </a:t>
            </a:r>
            <a:r>
              <a:rPr b="0" i="1" lang="en-US" sz="1600" u="none" cap="none" strike="noStrike">
                <a:solidFill>
                  <a:srgbClr val="808080"/>
                </a:solidFill>
                <a:latin typeface="Courier New"/>
                <a:ea typeface="Courier New"/>
                <a:cs typeface="Courier New"/>
                <a:sym typeface="Courier New"/>
              </a:rPr>
              <a:t>#library for normalization</a:t>
            </a:r>
            <a:br>
              <a:rPr b="0" i="1" lang="en-US" sz="1600" u="none" cap="none" strike="noStrike">
                <a:solidFill>
                  <a:srgbClr val="808080"/>
                </a:solidFill>
                <a:latin typeface="Courier New"/>
                <a:ea typeface="Courier New"/>
                <a:cs typeface="Courier New"/>
                <a:sym typeface="Courier New"/>
              </a:rPr>
            </a:br>
            <a:r>
              <a:rPr b="1" i="0" lang="en-US" sz="1600" u="none" cap="none" strike="noStrike">
                <a:solidFill>
                  <a:srgbClr val="000080"/>
                </a:solidFill>
                <a:latin typeface="Courier New"/>
                <a:ea typeface="Courier New"/>
                <a:cs typeface="Courier New"/>
                <a:sym typeface="Courier New"/>
              </a:rPr>
              <a:t>import </a:t>
            </a:r>
            <a:r>
              <a:rPr b="0" i="0" lang="en-US" sz="1600" u="none" cap="none" strike="noStrike">
                <a:solidFill>
                  <a:srgbClr val="000000"/>
                </a:solidFill>
                <a:latin typeface="Courier New"/>
                <a:ea typeface="Courier New"/>
                <a:cs typeface="Courier New"/>
                <a:sym typeface="Courier New"/>
              </a:rPr>
              <a:t>idna        </a:t>
            </a:r>
            <a:r>
              <a:rPr b="0" i="1" lang="en-US" sz="1600" u="none" cap="none" strike="noStrike">
                <a:solidFill>
                  <a:srgbClr val="808080"/>
                </a:solidFill>
                <a:latin typeface="Courier New"/>
                <a:ea typeface="Courier New"/>
                <a:cs typeface="Courier New"/>
                <a:sym typeface="Courier New"/>
              </a:rPr>
              <a:t>#library for conversion</a:t>
            </a:r>
            <a:br>
              <a:rPr b="0" i="1" lang="en-US" sz="1600" u="none" cap="none" strike="noStrike">
                <a:solidFill>
                  <a:srgbClr val="808080"/>
                </a:solidFill>
                <a:latin typeface="Courier New"/>
                <a:ea typeface="Courier New"/>
                <a:cs typeface="Courier New"/>
                <a:sym typeface="Courier New"/>
              </a:rPr>
            </a:br>
            <a:r>
              <a:rPr b="0" i="0" lang="en-US" sz="1600" u="none" cap="none" strike="noStrike">
                <a:solidFill>
                  <a:srgbClr val="000000"/>
                </a:solidFill>
                <a:latin typeface="Courier New"/>
                <a:ea typeface="Courier New"/>
                <a:cs typeface="Courier New"/>
                <a:sym typeface="Courier New"/>
              </a:rPr>
              <a:t>domainName = </a:t>
            </a:r>
            <a:r>
              <a:rPr b="1" i="0" lang="en-US" sz="1600" u="none" cap="none" strike="noStrike">
                <a:solidFill>
                  <a:srgbClr val="008080"/>
                </a:solidFill>
                <a:latin typeface="Courier New"/>
                <a:ea typeface="Courier New"/>
                <a:cs typeface="Courier New"/>
                <a:sym typeface="Courier New"/>
              </a:rPr>
              <a:t>'صحة.مصر'</a:t>
            </a:r>
            <a:br>
              <a:rPr b="1" i="0" lang="en-US" sz="1600" u="none" cap="none" strike="noStrike">
                <a:solidFill>
                  <a:srgbClr val="008080"/>
                </a:solidFill>
                <a:latin typeface="Courier New"/>
                <a:ea typeface="Courier New"/>
                <a:cs typeface="Courier New"/>
                <a:sym typeface="Courier New"/>
              </a:rPr>
            </a:br>
            <a:r>
              <a:rPr b="1" i="0" lang="en-US" sz="1600" u="none" cap="none" strike="noStrike">
                <a:solidFill>
                  <a:srgbClr val="000080"/>
                </a:solidFill>
                <a:latin typeface="Courier New"/>
                <a:ea typeface="Courier New"/>
                <a:cs typeface="Courier New"/>
                <a:sym typeface="Courier New"/>
              </a:rPr>
              <a:t>try</a:t>
            </a:r>
            <a:r>
              <a:rPr b="0" i="0" lang="en-US" sz="1600" u="none" cap="none" strike="noStrike">
                <a:solidFill>
                  <a:srgbClr val="000000"/>
                </a:solidFill>
                <a:latin typeface="Courier New"/>
                <a:ea typeface="Courier New"/>
                <a:cs typeface="Courier New"/>
                <a:sym typeface="Courier New"/>
              </a:rPr>
              <a:t>:</a:t>
            </a:r>
            <a:br>
              <a:rPr b="0" i="0" lang="en-US" sz="1600" u="none" cap="none" strike="noStrike">
                <a:solidFill>
                  <a:srgbClr val="000000"/>
                </a:solidFill>
                <a:latin typeface="Courier New"/>
                <a:ea typeface="Courier New"/>
                <a:cs typeface="Courier New"/>
                <a:sym typeface="Courier New"/>
              </a:rPr>
            </a:br>
            <a:r>
              <a:rPr b="0" i="0" lang="en-US" sz="1600" u="none" cap="none" strike="noStrike">
                <a:solidFill>
                  <a:srgbClr val="000000"/>
                </a:solidFill>
                <a:latin typeface="Courier New"/>
                <a:ea typeface="Courier New"/>
                <a:cs typeface="Courier New"/>
                <a:sym typeface="Courier New"/>
              </a:rPr>
              <a:t>    domainName_normalized = unicodedata.normalize(</a:t>
            </a:r>
            <a:r>
              <a:rPr b="1" i="0" lang="en-US" sz="1600" u="none" cap="none" strike="noStrike">
                <a:solidFill>
                  <a:srgbClr val="008080"/>
                </a:solidFill>
                <a:latin typeface="Courier New"/>
                <a:ea typeface="Courier New"/>
                <a:cs typeface="Courier New"/>
                <a:sym typeface="Courier New"/>
              </a:rPr>
              <a:t>'NFC'</a:t>
            </a:r>
            <a:r>
              <a:rPr b="0" i="0" lang="en-US" sz="1600" u="none" cap="none" strike="noStrike">
                <a:solidFill>
                  <a:srgbClr val="000000"/>
                </a:solidFill>
                <a:latin typeface="Courier New"/>
                <a:ea typeface="Courier New"/>
                <a:cs typeface="Courier New"/>
                <a:sym typeface="Courier New"/>
              </a:rPr>
              <a:t>, domainName) </a:t>
            </a:r>
            <a:r>
              <a:rPr b="0" i="1" lang="en-US" sz="1600" u="none" cap="none" strike="noStrike">
                <a:solidFill>
                  <a:srgbClr val="808080"/>
                </a:solidFill>
                <a:latin typeface="Courier New"/>
                <a:ea typeface="Courier New"/>
                <a:cs typeface="Courier New"/>
                <a:sym typeface="Courier New"/>
              </a:rPr>
              <a:t>#normalize to NFC</a:t>
            </a:r>
            <a:br>
              <a:rPr b="0" i="1" lang="en-US" sz="1600" u="none" cap="none" strike="noStrike">
                <a:solidFill>
                  <a:srgbClr val="808080"/>
                </a:solidFill>
                <a:latin typeface="Courier New"/>
                <a:ea typeface="Courier New"/>
                <a:cs typeface="Courier New"/>
                <a:sym typeface="Courier New"/>
              </a:rPr>
            </a:br>
            <a:r>
              <a:rPr b="0" i="1" lang="en-US" sz="1600" u="none" cap="none" strike="noStrike">
                <a:solidFill>
                  <a:srgbClr val="808080"/>
                </a:solidFill>
                <a:latin typeface="Courier New"/>
                <a:ea typeface="Courier New"/>
                <a:cs typeface="Courier New"/>
                <a:sym typeface="Courier New"/>
              </a:rPr>
              <a:t>    </a:t>
            </a:r>
            <a:r>
              <a:rPr b="0" i="0" lang="en-US" sz="1600" u="none" cap="none" strike="noStrike">
                <a:solidFill>
                  <a:srgbClr val="000080"/>
                </a:solidFill>
                <a:latin typeface="Courier New"/>
                <a:ea typeface="Courier New"/>
                <a:cs typeface="Courier New"/>
                <a:sym typeface="Courier New"/>
              </a:rPr>
              <a:t>print</a:t>
            </a:r>
            <a:r>
              <a:rPr b="0" i="0" lang="en-US" sz="1600" u="none" cap="none" strike="noStrike">
                <a:solidFill>
                  <a:srgbClr val="000000"/>
                </a:solidFill>
                <a:latin typeface="Courier New"/>
                <a:ea typeface="Courier New"/>
                <a:cs typeface="Courier New"/>
                <a:sym typeface="Courier New"/>
              </a:rPr>
              <a:t>(domainName_normalized)</a:t>
            </a:r>
            <a:br>
              <a:rPr b="0" i="0" lang="en-US" sz="1600" u="none" cap="none" strike="noStrike">
                <a:solidFill>
                  <a:srgbClr val="000000"/>
                </a:solidFill>
                <a:latin typeface="Courier New"/>
                <a:ea typeface="Courier New"/>
                <a:cs typeface="Courier New"/>
                <a:sym typeface="Courier New"/>
              </a:rPr>
            </a:br>
            <a:r>
              <a:rPr b="0" i="0" lang="en-US" sz="1600" u="none" cap="none" strike="noStrike">
                <a:solidFill>
                  <a:srgbClr val="000000"/>
                </a:solidFill>
                <a:latin typeface="Courier New"/>
                <a:ea typeface="Courier New"/>
                <a:cs typeface="Courier New"/>
                <a:sym typeface="Courier New"/>
              </a:rPr>
              <a:t>    domainName_alabel = idna.encode(domainName_normalized).decode(</a:t>
            </a:r>
            <a:r>
              <a:rPr b="1" i="0" lang="en-US" sz="1600" u="none" cap="none" strike="noStrike">
                <a:solidFill>
                  <a:srgbClr val="008080"/>
                </a:solidFill>
                <a:latin typeface="Courier New"/>
                <a:ea typeface="Courier New"/>
                <a:cs typeface="Courier New"/>
                <a:sym typeface="Courier New"/>
              </a:rPr>
              <a:t>"ascii"</a:t>
            </a:r>
            <a:r>
              <a:rPr b="0" i="0" lang="en-US" sz="1600" u="none" cap="none" strike="noStrike">
                <a:solidFill>
                  <a:srgbClr val="000000"/>
                </a:solidFill>
                <a:latin typeface="Courier New"/>
                <a:ea typeface="Courier New"/>
                <a:cs typeface="Courier New"/>
                <a:sym typeface="Courier New"/>
              </a:rPr>
              <a:t>) </a:t>
            </a:r>
            <a:r>
              <a:rPr b="0" i="1" lang="en-US" sz="1600" u="none" cap="none" strike="noStrike">
                <a:solidFill>
                  <a:srgbClr val="808080"/>
                </a:solidFill>
                <a:latin typeface="Courier New"/>
                <a:ea typeface="Courier New"/>
                <a:cs typeface="Courier New"/>
                <a:sym typeface="Courier New"/>
              </a:rPr>
              <a:t>#U-label to A-label</a:t>
            </a:r>
            <a:br>
              <a:rPr b="0" i="1" lang="en-US" sz="1600" u="none" cap="none" strike="noStrike">
                <a:solidFill>
                  <a:srgbClr val="808080"/>
                </a:solidFill>
                <a:latin typeface="Courier New"/>
                <a:ea typeface="Courier New"/>
                <a:cs typeface="Courier New"/>
                <a:sym typeface="Courier New"/>
              </a:rPr>
            </a:br>
            <a:r>
              <a:rPr b="0" i="1" lang="en-US" sz="1600" u="none" cap="none" strike="noStrike">
                <a:solidFill>
                  <a:srgbClr val="808080"/>
                </a:solidFill>
                <a:latin typeface="Courier New"/>
                <a:ea typeface="Courier New"/>
                <a:cs typeface="Courier New"/>
                <a:sym typeface="Courier New"/>
              </a:rPr>
              <a:t>    </a:t>
            </a:r>
            <a:r>
              <a:rPr b="0" i="0" lang="en-US" sz="1600" u="none" cap="none" strike="noStrike">
                <a:solidFill>
                  <a:srgbClr val="000080"/>
                </a:solidFill>
                <a:latin typeface="Courier New"/>
                <a:ea typeface="Courier New"/>
                <a:cs typeface="Courier New"/>
                <a:sym typeface="Courier New"/>
              </a:rPr>
              <a:t>print</a:t>
            </a:r>
            <a:r>
              <a:rPr b="0" i="0" lang="en-US" sz="1600" u="none" cap="none" strike="noStrike">
                <a:solidFill>
                  <a:srgbClr val="000000"/>
                </a:solidFill>
                <a:latin typeface="Courier New"/>
                <a:ea typeface="Courier New"/>
                <a:cs typeface="Courier New"/>
                <a:sym typeface="Courier New"/>
              </a:rPr>
              <a:t>(domainName_alabel)</a:t>
            </a:r>
            <a:br>
              <a:rPr b="0" i="0" lang="en-US" sz="1600" u="none" cap="none" strike="noStrike">
                <a:solidFill>
                  <a:srgbClr val="000000"/>
                </a:solidFill>
                <a:latin typeface="Courier New"/>
                <a:ea typeface="Courier New"/>
                <a:cs typeface="Courier New"/>
                <a:sym typeface="Courier New"/>
              </a:rPr>
            </a:br>
            <a:r>
              <a:rPr b="0" i="0" lang="en-US" sz="1600" u="none" cap="none" strike="noStrike">
                <a:solidFill>
                  <a:srgbClr val="000000"/>
                </a:solidFill>
                <a:latin typeface="Courier New"/>
                <a:ea typeface="Courier New"/>
                <a:cs typeface="Courier New"/>
                <a:sym typeface="Courier New"/>
              </a:rPr>
              <a:t>    domainName_ulabel = idna.decode(domainName_alabel)</a:t>
            </a:r>
            <a:br>
              <a:rPr b="0" i="0" lang="en-US" sz="1600" u="none" cap="none" strike="noStrike">
                <a:solidFill>
                  <a:srgbClr val="000000"/>
                </a:solidFill>
                <a:latin typeface="Courier New"/>
                <a:ea typeface="Courier New"/>
                <a:cs typeface="Courier New"/>
                <a:sym typeface="Courier New"/>
              </a:rPr>
            </a:br>
            <a:r>
              <a:rPr b="0" i="0" lang="en-US" sz="1600" u="none" cap="none" strike="noStrike">
                <a:solidFill>
                  <a:srgbClr val="000000"/>
                </a:solidFill>
                <a:latin typeface="Courier New"/>
                <a:ea typeface="Courier New"/>
                <a:cs typeface="Courier New"/>
                <a:sym typeface="Courier New"/>
              </a:rPr>
              <a:t>    </a:t>
            </a:r>
            <a:r>
              <a:rPr b="0" i="0" lang="en-US" sz="1600" u="none" cap="none" strike="noStrike">
                <a:solidFill>
                  <a:srgbClr val="000080"/>
                </a:solidFill>
                <a:latin typeface="Courier New"/>
                <a:ea typeface="Courier New"/>
                <a:cs typeface="Courier New"/>
                <a:sym typeface="Courier New"/>
              </a:rPr>
              <a:t>print</a:t>
            </a:r>
            <a:r>
              <a:rPr b="0" i="0" lang="en-US" sz="1600" u="none" cap="none" strike="noStrike">
                <a:solidFill>
                  <a:srgbClr val="000000"/>
                </a:solidFill>
                <a:latin typeface="Courier New"/>
                <a:ea typeface="Courier New"/>
                <a:cs typeface="Courier New"/>
                <a:sym typeface="Courier New"/>
              </a:rPr>
              <a:t>(domainName_ulabel)</a:t>
            </a:r>
            <a:br>
              <a:rPr b="0" i="0" lang="en-US" sz="1600" u="none" cap="none" strike="noStrike">
                <a:solidFill>
                  <a:srgbClr val="000000"/>
                </a:solidFill>
                <a:latin typeface="Courier New"/>
                <a:ea typeface="Courier New"/>
                <a:cs typeface="Courier New"/>
                <a:sym typeface="Courier New"/>
              </a:rPr>
            </a:br>
            <a:r>
              <a:rPr b="1" i="0" lang="en-US" sz="1600" u="none" cap="none" strike="noStrike">
                <a:solidFill>
                  <a:srgbClr val="000080"/>
                </a:solidFill>
                <a:latin typeface="Courier New"/>
                <a:ea typeface="Courier New"/>
                <a:cs typeface="Courier New"/>
                <a:sym typeface="Courier New"/>
              </a:rPr>
              <a:t>except </a:t>
            </a:r>
            <a:r>
              <a:rPr b="0" i="0" lang="en-US" sz="1600" u="none" cap="none" strike="noStrike">
                <a:solidFill>
                  <a:srgbClr val="000000"/>
                </a:solidFill>
                <a:latin typeface="Courier New"/>
                <a:ea typeface="Courier New"/>
                <a:cs typeface="Courier New"/>
                <a:sym typeface="Courier New"/>
              </a:rPr>
              <a:t>idna.IDNAError </a:t>
            </a:r>
            <a:r>
              <a:rPr b="1" i="0" lang="en-US" sz="1600" u="none" cap="none" strike="noStrike">
                <a:solidFill>
                  <a:srgbClr val="000080"/>
                </a:solidFill>
                <a:latin typeface="Courier New"/>
                <a:ea typeface="Courier New"/>
                <a:cs typeface="Courier New"/>
                <a:sym typeface="Courier New"/>
              </a:rPr>
              <a:t>as </a:t>
            </a:r>
            <a:r>
              <a:rPr b="0" i="0" lang="en-US" sz="1600" u="none" cap="none" strike="noStrike">
                <a:solidFill>
                  <a:srgbClr val="000000"/>
                </a:solidFill>
                <a:latin typeface="Courier New"/>
                <a:ea typeface="Courier New"/>
                <a:cs typeface="Courier New"/>
                <a:sym typeface="Courier New"/>
              </a:rPr>
              <a:t>e:</a:t>
            </a:r>
            <a:br>
              <a:rPr b="0" i="0" lang="en-US" sz="1600" u="none" cap="none" strike="noStrike">
                <a:solidFill>
                  <a:srgbClr val="000000"/>
                </a:solidFill>
                <a:latin typeface="Courier New"/>
                <a:ea typeface="Courier New"/>
                <a:cs typeface="Courier New"/>
                <a:sym typeface="Courier New"/>
              </a:rPr>
            </a:br>
            <a:r>
              <a:rPr b="0" i="0" lang="en-US" sz="1600" u="none" cap="none" strike="noStrike">
                <a:solidFill>
                  <a:srgbClr val="000000"/>
                </a:solidFill>
                <a:latin typeface="Courier New"/>
                <a:ea typeface="Courier New"/>
                <a:cs typeface="Courier New"/>
                <a:sym typeface="Courier New"/>
              </a:rPr>
              <a:t>        </a:t>
            </a:r>
            <a:r>
              <a:rPr b="0" i="0" lang="en-US" sz="1600" u="none" cap="none" strike="noStrike">
                <a:solidFill>
                  <a:srgbClr val="000080"/>
                </a:solidFill>
                <a:latin typeface="Courier New"/>
                <a:ea typeface="Courier New"/>
                <a:cs typeface="Courier New"/>
                <a:sym typeface="Courier New"/>
              </a:rPr>
              <a:t>print</a:t>
            </a:r>
            <a:r>
              <a:rPr b="0" i="0" lang="en-US" sz="1600" u="none" cap="none" strike="noStrike">
                <a:solidFill>
                  <a:srgbClr val="000000"/>
                </a:solidFill>
                <a:latin typeface="Courier New"/>
                <a:ea typeface="Courier New"/>
                <a:cs typeface="Courier New"/>
                <a:sym typeface="Courier New"/>
              </a:rPr>
              <a:t>(</a:t>
            </a:r>
            <a:r>
              <a:rPr b="1" i="0" lang="en-US" sz="1600" u="none" cap="none" strike="noStrike">
                <a:solidFill>
                  <a:srgbClr val="008080"/>
                </a:solidFill>
                <a:latin typeface="Courier New"/>
                <a:ea typeface="Courier New"/>
                <a:cs typeface="Courier New"/>
                <a:sym typeface="Courier New"/>
              </a:rPr>
              <a:t>"Domain '{domainName}' is invalid: {e}"</a:t>
            </a:r>
            <a:r>
              <a:rPr b="0" i="0" lang="en-US" sz="1600" u="none" cap="none" strike="noStrike">
                <a:solidFill>
                  <a:srgbClr val="000000"/>
                </a:solidFill>
                <a:latin typeface="Courier New"/>
                <a:ea typeface="Courier New"/>
                <a:cs typeface="Courier New"/>
                <a:sym typeface="Courier New"/>
              </a:rPr>
              <a:t>)  </a:t>
            </a:r>
            <a:r>
              <a:rPr b="0" i="1" lang="en-US" sz="1600" u="none" cap="none" strike="noStrike">
                <a:solidFill>
                  <a:srgbClr val="808080"/>
                </a:solidFill>
                <a:latin typeface="Courier New"/>
                <a:ea typeface="Courier New"/>
                <a:cs typeface="Courier New"/>
                <a:sym typeface="Courier New"/>
              </a:rPr>
              <a:t>#invalid domain as per IDNA 2008</a:t>
            </a:r>
            <a:br>
              <a:rPr b="0" i="1" lang="en-US" sz="1600" u="none" cap="none" strike="noStrike">
                <a:solidFill>
                  <a:srgbClr val="808080"/>
                </a:solidFill>
                <a:latin typeface="Courier New"/>
                <a:ea typeface="Courier New"/>
                <a:cs typeface="Courier New"/>
                <a:sym typeface="Courier New"/>
              </a:rPr>
            </a:br>
            <a:r>
              <a:rPr b="1" i="0" lang="en-US" sz="1600" u="none" cap="none" strike="noStrike">
                <a:solidFill>
                  <a:srgbClr val="000080"/>
                </a:solidFill>
                <a:latin typeface="Courier New"/>
                <a:ea typeface="Courier New"/>
                <a:cs typeface="Courier New"/>
                <a:sym typeface="Courier New"/>
              </a:rPr>
              <a:t>except </a:t>
            </a:r>
            <a:r>
              <a:rPr b="0" i="0" lang="en-US" sz="1600" u="none" cap="none" strike="noStrike">
                <a:solidFill>
                  <a:srgbClr val="000080"/>
                </a:solidFill>
                <a:latin typeface="Courier New"/>
                <a:ea typeface="Courier New"/>
                <a:cs typeface="Courier New"/>
                <a:sym typeface="Courier New"/>
              </a:rPr>
              <a:t>Exception </a:t>
            </a:r>
            <a:r>
              <a:rPr b="1" i="0" lang="en-US" sz="1600" u="none" cap="none" strike="noStrike">
                <a:solidFill>
                  <a:srgbClr val="000080"/>
                </a:solidFill>
                <a:latin typeface="Courier New"/>
                <a:ea typeface="Courier New"/>
                <a:cs typeface="Courier New"/>
                <a:sym typeface="Courier New"/>
              </a:rPr>
              <a:t>as </a:t>
            </a:r>
            <a:r>
              <a:rPr b="0" i="0" lang="en-US" sz="1600" u="none" cap="none" strike="noStrike">
                <a:solidFill>
                  <a:srgbClr val="000000"/>
                </a:solidFill>
                <a:latin typeface="Courier New"/>
                <a:ea typeface="Courier New"/>
                <a:cs typeface="Courier New"/>
                <a:sym typeface="Courier New"/>
              </a:rPr>
              <a:t>e:</a:t>
            </a:r>
            <a:br>
              <a:rPr b="0" i="0" lang="en-US" sz="1600" u="none" cap="none" strike="noStrike">
                <a:solidFill>
                  <a:srgbClr val="000000"/>
                </a:solidFill>
                <a:latin typeface="Courier New"/>
                <a:ea typeface="Courier New"/>
                <a:cs typeface="Courier New"/>
                <a:sym typeface="Courier New"/>
              </a:rPr>
            </a:br>
            <a:r>
              <a:rPr b="0" i="0" lang="en-US" sz="1600" u="none" cap="none" strike="noStrike">
                <a:solidFill>
                  <a:srgbClr val="000000"/>
                </a:solidFill>
                <a:latin typeface="Courier New"/>
                <a:ea typeface="Courier New"/>
                <a:cs typeface="Courier New"/>
                <a:sym typeface="Courier New"/>
              </a:rPr>
              <a:t>      </a:t>
            </a:r>
            <a:r>
              <a:rPr b="0" i="0" lang="en-US" sz="1600" u="none" cap="none" strike="noStrike">
                <a:solidFill>
                  <a:srgbClr val="000080"/>
                </a:solidFill>
                <a:latin typeface="Courier New"/>
                <a:ea typeface="Courier New"/>
                <a:cs typeface="Courier New"/>
                <a:sym typeface="Courier New"/>
              </a:rPr>
              <a:t>print</a:t>
            </a:r>
            <a:r>
              <a:rPr b="0" i="0" lang="en-US" sz="1600" u="none" cap="none" strike="noStrike">
                <a:solidFill>
                  <a:srgbClr val="000000"/>
                </a:solidFill>
                <a:latin typeface="Courier New"/>
                <a:ea typeface="Courier New"/>
                <a:cs typeface="Courier New"/>
                <a:sym typeface="Courier New"/>
              </a:rPr>
              <a:t>(</a:t>
            </a:r>
            <a:r>
              <a:rPr b="1" i="0" lang="en-US" sz="1600" u="none" cap="none" strike="noStrike">
                <a:solidFill>
                  <a:srgbClr val="008080"/>
                </a:solidFill>
                <a:latin typeface="Courier New"/>
                <a:ea typeface="Courier New"/>
                <a:cs typeface="Courier New"/>
                <a:sym typeface="Courier New"/>
              </a:rPr>
              <a:t>"ERROR: {e}"</a:t>
            </a:r>
            <a:r>
              <a:rPr b="0" i="0" lang="en-US" sz="1600" u="none" cap="none" strike="noStrike">
                <a:solidFill>
                  <a:srgbClr val="000000"/>
                </a:solidFill>
                <a:latin typeface="Courier New"/>
                <a:ea typeface="Courier New"/>
                <a:cs typeface="Courier New"/>
                <a:sym typeface="Courier New"/>
              </a:rPr>
              <a:t>)</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3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Convert U-Label </a:t>
            </a:r>
            <a:r>
              <a:rPr lang="en-US"/>
              <a:t>=&gt;</a:t>
            </a:r>
            <a:r>
              <a:rPr lang="en-US"/>
              <a:t> A-Label: Java	</a:t>
            </a:r>
            <a:endParaRPr/>
          </a:p>
        </p:txBody>
      </p:sp>
      <p:sp>
        <p:nvSpPr>
          <p:cNvPr id="1110" name="Google Shape;1110;p36"/>
          <p:cNvSpPr txBox="1"/>
          <p:nvPr>
            <p:ph idx="1" type="body"/>
          </p:nvPr>
        </p:nvSpPr>
        <p:spPr>
          <a:xfrm>
            <a:off x="776157" y="1227326"/>
            <a:ext cx="10639685" cy="481066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International Components for Unicode (ICU).</a:t>
            </a:r>
            <a:endParaRPr sz="2000"/>
          </a:p>
          <a:p>
            <a:pPr indent="-342900" lvl="0" marL="342900" rtl="0" algn="l">
              <a:lnSpc>
                <a:spcPct val="100000"/>
              </a:lnSpc>
              <a:spcBef>
                <a:spcPts val="2000"/>
              </a:spcBef>
              <a:spcAft>
                <a:spcPts val="0"/>
              </a:spcAft>
              <a:buClr>
                <a:srgbClr val="000000"/>
              </a:buClr>
              <a:buSzPts val="1500"/>
              <a:buFont typeface="Noto Sans Symbols"/>
              <a:buChar char="◉"/>
            </a:pPr>
            <a:r>
              <a:rPr lang="en-US" sz="2000"/>
              <a:t>The gold standard library for Unicode. It was developed by IBM and is now managed by Unicode. In sync with Unicode standards.</a:t>
            </a:r>
            <a:endParaRPr/>
          </a:p>
          <a:p>
            <a:pPr indent="-341313" lvl="1" marL="798513" rtl="0" algn="l">
              <a:lnSpc>
                <a:spcPct val="100000"/>
              </a:lnSpc>
              <a:spcBef>
                <a:spcPts val="500"/>
              </a:spcBef>
              <a:spcAft>
                <a:spcPts val="0"/>
              </a:spcAft>
              <a:buClr>
                <a:srgbClr val="000000"/>
              </a:buClr>
              <a:buSzPts val="1500"/>
              <a:buChar char="⚪"/>
            </a:pPr>
            <a:r>
              <a:rPr lang="en-US" sz="2000"/>
              <a:t>IDNA Conversion is based on Unicode </a:t>
            </a:r>
            <a:r>
              <a:rPr lang="en-US" sz="2000" u="sng">
                <a:solidFill>
                  <a:schemeClr val="hlink"/>
                </a:solidFill>
                <a:hlinkClick r:id="rId3"/>
              </a:rPr>
              <a:t>UTS46</a:t>
            </a:r>
            <a:r>
              <a:rPr lang="en-US" sz="2000"/>
              <a:t>, which supports transition from IDNA2003 to IDNA2008. However, it is possible to configure not to support transition (recommended).</a:t>
            </a:r>
            <a:endParaRPr/>
          </a:p>
          <a:p>
            <a:pPr indent="-341313" lvl="1" marL="798513" rtl="0" algn="l">
              <a:lnSpc>
                <a:spcPct val="100000"/>
              </a:lnSpc>
              <a:spcBef>
                <a:spcPts val="500"/>
              </a:spcBef>
              <a:spcAft>
                <a:spcPts val="0"/>
              </a:spcAft>
              <a:buClr>
                <a:srgbClr val="000000"/>
              </a:buClr>
              <a:buSzPts val="1500"/>
              <a:buChar char="⚪"/>
            </a:pPr>
            <a:r>
              <a:rPr lang="en-US" sz="2000"/>
              <a:t>IDNA Conversion includes normalization as per IDNA (good!).</a:t>
            </a:r>
            <a:endParaRPr/>
          </a:p>
          <a:p>
            <a:pPr indent="-341313" lvl="1" marL="798513" rtl="0" algn="l">
              <a:lnSpc>
                <a:spcPct val="100000"/>
              </a:lnSpc>
              <a:spcBef>
                <a:spcPts val="500"/>
              </a:spcBef>
              <a:spcAft>
                <a:spcPts val="0"/>
              </a:spcAft>
              <a:buClr>
                <a:srgbClr val="000000"/>
              </a:buClr>
              <a:buSzPts val="1500"/>
              <a:buChar char="⚪"/>
            </a:pPr>
            <a:r>
              <a:rPr lang="en-US" sz="2000"/>
              <a:t>Check if there are errors in the conversion by calling info.hasErrors().</a:t>
            </a:r>
            <a:endParaRPr/>
          </a:p>
          <a:p>
            <a:pPr indent="-341313" lvl="1" marL="798513" rtl="0" algn="l">
              <a:lnSpc>
                <a:spcPct val="100000"/>
              </a:lnSpc>
              <a:spcBef>
                <a:spcPts val="500"/>
              </a:spcBef>
              <a:spcAft>
                <a:spcPts val="0"/>
              </a:spcAft>
              <a:buClr>
                <a:srgbClr val="000000"/>
              </a:buClr>
              <a:buSzPts val="1500"/>
              <a:buChar char="⚪"/>
            </a:pPr>
            <a:r>
              <a:rPr lang="en-US" sz="2000"/>
              <a:t>For IDNs, set the options to restrict the validation and use to IDNA2008.</a:t>
            </a:r>
            <a:endParaRPr/>
          </a:p>
          <a:p>
            <a:pPr indent="-341313" lvl="1" marL="798513" rtl="0" algn="l">
              <a:lnSpc>
                <a:spcPct val="100000"/>
              </a:lnSpc>
              <a:spcBef>
                <a:spcPts val="500"/>
              </a:spcBef>
              <a:spcAft>
                <a:spcPts val="0"/>
              </a:spcAft>
              <a:buClr>
                <a:srgbClr val="000000"/>
              </a:buClr>
              <a:buSzPts val="1500"/>
              <a:buChar char="⚪"/>
            </a:pPr>
            <a:r>
              <a:rPr lang="en-US" sz="2000"/>
              <a:t>The static methods implement IDNA2003, and non-static methods implement IDNA2008.</a:t>
            </a:r>
            <a:endParaRPr/>
          </a:p>
        </p:txBody>
      </p:sp>
      <p:pic>
        <p:nvPicPr>
          <p:cNvPr id="1111" name="Google Shape;1111;p36"/>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3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Convert U-Label </a:t>
            </a:r>
            <a:r>
              <a:rPr lang="en-US"/>
              <a:t>=&gt;</a:t>
            </a:r>
            <a:r>
              <a:rPr lang="en-US"/>
              <a:t> A-Label: Java	</a:t>
            </a:r>
            <a:endParaRPr/>
          </a:p>
        </p:txBody>
      </p:sp>
      <p:sp>
        <p:nvSpPr>
          <p:cNvPr id="1118" name="Google Shape;1118;p37"/>
          <p:cNvSpPr txBox="1"/>
          <p:nvPr>
            <p:ph idx="1" type="body"/>
          </p:nvPr>
        </p:nvSpPr>
        <p:spPr>
          <a:xfrm>
            <a:off x="291799" y="748359"/>
            <a:ext cx="11909284" cy="530370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import com.ibm.icu.text.IDNA;</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public static String convertULabeltoALabel(String Ulabel) {</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String Alabel = "";</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final IDNA idnaInstance = IDNA.getUTS46Instance(IDNA.NONTRANSITIONAL_TO_ASCII</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IDNA.CHECK_BIDI</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IDNA.CHECK_CONTEXTJ</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IDNA.CHECK_CONTEXTO</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IDNA.USE_STD3_RULES);</a:t>
            </a:r>
            <a:endParaRPr/>
          </a:p>
          <a:p>
            <a:pPr indent="0" lvl="0" marL="0" rtl="0" algn="l">
              <a:lnSpc>
                <a:spcPct val="100000"/>
              </a:lnSpc>
              <a:spcBef>
                <a:spcPts val="0"/>
              </a:spcBef>
              <a:spcAft>
                <a:spcPts val="0"/>
              </a:spcAft>
              <a:buSzPts val="1350"/>
              <a:buNone/>
            </a:pPr>
            <a:r>
              <a:t/>
            </a:r>
            <a:endParaRPr sz="1800">
              <a:latin typeface="Courier New"/>
              <a:ea typeface="Courier New"/>
              <a:cs typeface="Courier New"/>
              <a:sym typeface="Courier New"/>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StringBuilder output = new StringBuilder();</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IDNA.Info info = new IDNA.Info();</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idnaInstance.nameToASCII(Ulabel, output, info);</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Alabel = output.toString();</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if (!info.hasErrors()) {</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return Alabel;</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else {</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//Conversion fails</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return info.getErrors().stream().toString();</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a:t>
            </a:r>
            <a:endParaRPr/>
          </a:p>
          <a:p>
            <a:pPr indent="0" lvl="0" marL="0" rtl="0" algn="l">
              <a:lnSpc>
                <a:spcPct val="100000"/>
              </a:lnSpc>
              <a:spcBef>
                <a:spcPts val="0"/>
              </a:spcBef>
              <a:spcAft>
                <a:spcPts val="0"/>
              </a:spcAft>
              <a:buSzPts val="1350"/>
              <a:buNone/>
            </a:pPr>
            <a:r>
              <a:t/>
            </a:r>
            <a:endParaRPr sz="1800">
              <a:latin typeface="Courier New"/>
              <a:ea typeface="Courier New"/>
              <a:cs typeface="Courier New"/>
              <a:sym typeface="Courier New"/>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a:t>
            </a:r>
            <a:endParaRPr/>
          </a:p>
        </p:txBody>
      </p:sp>
      <p:pic>
        <p:nvPicPr>
          <p:cNvPr id="1119" name="Google Shape;1119;p3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3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Convert U-Label </a:t>
            </a:r>
            <a:r>
              <a:rPr lang="en-US"/>
              <a:t>=&gt;</a:t>
            </a:r>
            <a:r>
              <a:rPr lang="en-US"/>
              <a:t> A-Label: Java	</a:t>
            </a:r>
            <a:endParaRPr/>
          </a:p>
        </p:txBody>
      </p:sp>
      <p:sp>
        <p:nvSpPr>
          <p:cNvPr id="1126" name="Google Shape;1126;p38"/>
          <p:cNvSpPr txBox="1"/>
          <p:nvPr>
            <p:ph idx="1" type="body"/>
          </p:nvPr>
        </p:nvSpPr>
        <p:spPr>
          <a:xfrm>
            <a:off x="291159" y="750347"/>
            <a:ext cx="11748654" cy="572185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import com.ibm.icu.text.IDNA; </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public static String convertALabeltoULabel(String Alabel) {</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String Ulabel = "";</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final IDNA idnaInstance = IDNA.getUTS46Instance(IDNA.NONTRANSITIONAL_TO_ASCII</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IDNA.CHECK_BIDI</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IDNA.CHECK_CONTEXTJ</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IDNA.CHECK_CONTEXTO</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IDNA.NONTRANSITIONAL_TO_UNICODE</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IDNA.USE_STD3_RULES);</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StringBuilder output = new StringBuilder();</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IDNA.Info info = new IDNA.Info();</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idnaInstance.nameToUnicode(Alabel, output, info);</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Ulabel = output.toString();</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if (!info.hasErrors()) {</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return Ulabel;</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else {</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return info.getErrors().stream().toString();</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a:t>
            </a:r>
            <a:endParaRPr/>
          </a:p>
        </p:txBody>
      </p:sp>
      <p:pic>
        <p:nvPicPr>
          <p:cNvPr id="1127" name="Google Shape;1127;p3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39"/>
          <p:cNvSpPr txBox="1"/>
          <p:nvPr>
            <p:ph type="title"/>
          </p:nvPr>
        </p:nvSpPr>
        <p:spPr>
          <a:xfrm>
            <a:off x="754032" y="2978337"/>
            <a:ext cx="10683935" cy="450663"/>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0B3458"/>
              </a:buClr>
              <a:buSzPts val="2800"/>
              <a:buFont typeface="Arial"/>
              <a:buNone/>
            </a:pPr>
            <a:r>
              <a:rPr lang="en-US"/>
              <a:t>Domain Name Validation</a:t>
            </a:r>
            <a:endParaRPr/>
          </a:p>
        </p:txBody>
      </p:sp>
      <p:pic>
        <p:nvPicPr>
          <p:cNvPr id="1133" name="Google Shape;1133;p39"/>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4"/>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Universal Acceptance of Domain Names and Email</a:t>
            </a:r>
            <a:endParaRPr/>
          </a:p>
        </p:txBody>
      </p:sp>
      <p:sp>
        <p:nvSpPr>
          <p:cNvPr id="816" name="Google Shape;816;p4"/>
          <p:cNvSpPr/>
          <p:nvPr/>
        </p:nvSpPr>
        <p:spPr>
          <a:xfrm>
            <a:off x="926617" y="2150772"/>
            <a:ext cx="10327341" cy="26776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Goal</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All domain names and email addresses work in all software applications.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Impact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Promote consumer choice, improve competition, and provide broader access to end users.</a:t>
            </a:r>
            <a:endParaRPr b="0" i="0" sz="2800" u="none" cap="none" strike="noStrike">
              <a:solidFill>
                <a:schemeClr val="dk1"/>
              </a:solidFill>
              <a:latin typeface="Arial"/>
              <a:ea typeface="Arial"/>
              <a:cs typeface="Arial"/>
              <a:sym typeface="Arial"/>
            </a:endParaRPr>
          </a:p>
        </p:txBody>
      </p:sp>
      <p:pic>
        <p:nvPicPr>
          <p:cNvPr id="817" name="Google Shape;817;p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4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Validating Domain Name</a:t>
            </a:r>
            <a:endParaRPr/>
          </a:p>
        </p:txBody>
      </p:sp>
      <p:sp>
        <p:nvSpPr>
          <p:cNvPr id="1140" name="Google Shape;1140;p40"/>
          <p:cNvSpPr txBox="1"/>
          <p:nvPr>
            <p:ph idx="1" type="body"/>
          </p:nvPr>
        </p:nvSpPr>
        <p:spPr>
          <a:xfrm>
            <a:off x="824441" y="1241613"/>
            <a:ext cx="10543117" cy="505135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Validating s</a:t>
            </a:r>
            <a:r>
              <a:rPr lang="en-US"/>
              <a:t>yntax:</a:t>
            </a:r>
            <a:endParaRPr/>
          </a:p>
          <a:p>
            <a:pPr indent="-341313" lvl="1" marL="798513" rtl="0" algn="l">
              <a:lnSpc>
                <a:spcPct val="100000"/>
              </a:lnSpc>
              <a:spcBef>
                <a:spcPts val="500"/>
              </a:spcBef>
              <a:spcAft>
                <a:spcPts val="0"/>
              </a:spcAft>
              <a:buClr>
                <a:srgbClr val="000000"/>
              </a:buClr>
              <a:buSzPts val="1425"/>
              <a:buChar char="⚪"/>
            </a:pPr>
            <a:r>
              <a:rPr lang="en-US"/>
              <a:t>ASCII: RFC1035</a:t>
            </a:r>
            <a:endParaRPr/>
          </a:p>
          <a:p>
            <a:pPr indent="-341313" lvl="2" marL="1255713" rtl="0" algn="l">
              <a:lnSpc>
                <a:spcPct val="100000"/>
              </a:lnSpc>
              <a:spcBef>
                <a:spcPts val="500"/>
              </a:spcBef>
              <a:spcAft>
                <a:spcPts val="0"/>
              </a:spcAft>
              <a:buClr>
                <a:srgbClr val="000000"/>
              </a:buClr>
              <a:buSzPts val="1900"/>
              <a:buChar char="•"/>
            </a:pPr>
            <a:r>
              <a:rPr lang="en-US"/>
              <a:t>Composed of letters, digits, and hyphen.</a:t>
            </a:r>
            <a:endParaRPr/>
          </a:p>
          <a:p>
            <a:pPr indent="-341313" lvl="2" marL="1255713" rtl="0" algn="l">
              <a:lnSpc>
                <a:spcPct val="100000"/>
              </a:lnSpc>
              <a:spcBef>
                <a:spcPts val="500"/>
              </a:spcBef>
              <a:spcAft>
                <a:spcPts val="0"/>
              </a:spcAft>
              <a:buClr>
                <a:srgbClr val="000000"/>
              </a:buClr>
              <a:buSzPts val="1900"/>
              <a:buChar char="•"/>
            </a:pPr>
            <a:r>
              <a:rPr lang="en-US"/>
              <a:t>Max length is 255 octets with each label up to 63 octets.</a:t>
            </a:r>
            <a:endParaRPr/>
          </a:p>
          <a:p>
            <a:pPr indent="-341313" lvl="1" marL="798513" rtl="0" algn="l">
              <a:lnSpc>
                <a:spcPct val="100000"/>
              </a:lnSpc>
              <a:spcBef>
                <a:spcPts val="500"/>
              </a:spcBef>
              <a:spcAft>
                <a:spcPts val="0"/>
              </a:spcAft>
              <a:buClr>
                <a:srgbClr val="000000"/>
              </a:buClr>
              <a:buSzPts val="1425"/>
              <a:buChar char="⚪"/>
            </a:pPr>
            <a:r>
              <a:rPr lang="en-US"/>
              <a:t>IDN: IDNA2008 (RFCs 5890-5894)</a:t>
            </a:r>
            <a:endParaRPr/>
          </a:p>
          <a:p>
            <a:pPr indent="-341313" lvl="2" marL="1255713" rtl="0" algn="l">
              <a:lnSpc>
                <a:spcPct val="100000"/>
              </a:lnSpc>
              <a:spcBef>
                <a:spcPts val="500"/>
              </a:spcBef>
              <a:spcAft>
                <a:spcPts val="0"/>
              </a:spcAft>
              <a:buClr>
                <a:srgbClr val="000000"/>
              </a:buClr>
              <a:buSzPts val="1900"/>
              <a:buChar char="•"/>
            </a:pPr>
            <a:r>
              <a:rPr lang="en-US"/>
              <a:t>Valid  A-labels</a:t>
            </a:r>
            <a:endParaRPr/>
          </a:p>
          <a:p>
            <a:pPr indent="-341313" lvl="2" marL="1255713" rtl="0" algn="l">
              <a:lnSpc>
                <a:spcPct val="100000"/>
              </a:lnSpc>
              <a:spcBef>
                <a:spcPts val="500"/>
              </a:spcBef>
              <a:spcAft>
                <a:spcPts val="0"/>
              </a:spcAft>
              <a:buClr>
                <a:srgbClr val="000000"/>
              </a:buClr>
              <a:buSzPts val="1900"/>
              <a:buChar char="•"/>
            </a:pPr>
            <a:r>
              <a:rPr lang="en-US"/>
              <a:t>Valid U-labels</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141" name="Google Shape;1141;p40"/>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4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Validate Domain Name: Python</a:t>
            </a:r>
            <a:endParaRPr/>
          </a:p>
        </p:txBody>
      </p:sp>
      <p:pic>
        <p:nvPicPr>
          <p:cNvPr id="1147" name="Google Shape;1147;p41"/>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148" name="Google Shape;1148;p41"/>
          <p:cNvSpPr txBox="1"/>
          <p:nvPr>
            <p:ph idx="1" type="body"/>
          </p:nvPr>
        </p:nvSpPr>
        <p:spPr>
          <a:xfrm>
            <a:off x="111264" y="653156"/>
            <a:ext cx="12040476" cy="3970318"/>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800"/>
              <a:buFont typeface="Courier New"/>
              <a:buNone/>
            </a:pPr>
            <a:r>
              <a:rPr b="1" i="0" lang="en-US" sz="1800" u="none" cap="none" strike="noStrike">
                <a:solidFill>
                  <a:srgbClr val="000080"/>
                </a:solidFill>
                <a:latin typeface="Courier New"/>
                <a:ea typeface="Courier New"/>
                <a:cs typeface="Courier New"/>
                <a:sym typeface="Courier New"/>
              </a:rPr>
              <a:t>import </a:t>
            </a:r>
            <a:r>
              <a:rPr b="0" i="0" lang="en-US" sz="1800" u="none" cap="none" strike="noStrike">
                <a:solidFill>
                  <a:srgbClr val="000000"/>
                </a:solidFill>
                <a:latin typeface="Courier New"/>
                <a:ea typeface="Courier New"/>
                <a:cs typeface="Courier New"/>
                <a:sym typeface="Courier New"/>
              </a:rPr>
              <a:t>unicodedata </a:t>
            </a:r>
            <a:r>
              <a:rPr b="0" i="1" lang="en-US" sz="1800" u="none" cap="none" strike="noStrike">
                <a:solidFill>
                  <a:srgbClr val="808080"/>
                </a:solidFill>
                <a:latin typeface="Courier New"/>
                <a:ea typeface="Courier New"/>
                <a:cs typeface="Courier New"/>
                <a:sym typeface="Courier New"/>
              </a:rPr>
              <a:t>#library for normalization</a:t>
            </a:r>
            <a:br>
              <a:rPr b="0" i="1" lang="en-US" sz="1800" u="none" cap="none" strike="noStrike">
                <a:solidFill>
                  <a:srgbClr val="808080"/>
                </a:solidFill>
                <a:latin typeface="Courier New"/>
                <a:ea typeface="Courier New"/>
                <a:cs typeface="Courier New"/>
                <a:sym typeface="Courier New"/>
              </a:rPr>
            </a:br>
            <a:r>
              <a:rPr b="1" i="0" lang="en-US" sz="1800" u="none" cap="none" strike="noStrike">
                <a:solidFill>
                  <a:srgbClr val="000080"/>
                </a:solidFill>
                <a:latin typeface="Courier New"/>
                <a:ea typeface="Courier New"/>
                <a:cs typeface="Courier New"/>
                <a:sym typeface="Courier New"/>
              </a:rPr>
              <a:t>import </a:t>
            </a:r>
            <a:r>
              <a:rPr b="0" i="0" lang="en-US" sz="1800" u="none" cap="none" strike="noStrike">
                <a:solidFill>
                  <a:srgbClr val="000000"/>
                </a:solidFill>
                <a:latin typeface="Courier New"/>
                <a:ea typeface="Courier New"/>
                <a:cs typeface="Courier New"/>
                <a:sym typeface="Courier New"/>
              </a:rPr>
              <a:t>idna        </a:t>
            </a:r>
            <a:r>
              <a:rPr b="0" i="1" lang="en-US" sz="1800" u="none" cap="none" strike="noStrike">
                <a:solidFill>
                  <a:srgbClr val="808080"/>
                </a:solidFill>
                <a:latin typeface="Courier New"/>
                <a:ea typeface="Courier New"/>
                <a:cs typeface="Courier New"/>
                <a:sym typeface="Courier New"/>
              </a:rPr>
              <a:t>#library for conversion</a:t>
            </a:r>
            <a:br>
              <a:rPr b="0" i="1" lang="en-US" sz="1800" u="none" cap="none" strike="noStrike">
                <a:solidFill>
                  <a:srgbClr val="80808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domainName = </a:t>
            </a:r>
            <a:r>
              <a:rPr b="1" i="0" lang="en-US" sz="1800" u="none" cap="none" strike="noStrike">
                <a:solidFill>
                  <a:srgbClr val="008080"/>
                </a:solidFill>
                <a:latin typeface="Courier New"/>
                <a:ea typeface="Courier New"/>
                <a:cs typeface="Courier New"/>
                <a:sym typeface="Courier New"/>
              </a:rPr>
              <a:t>'صحة.مصر'</a:t>
            </a:r>
            <a:br>
              <a:rPr b="1" i="0" lang="en-US" sz="1800" u="none" cap="none" strike="noStrike">
                <a:solidFill>
                  <a:srgbClr val="008080"/>
                </a:solidFill>
                <a:latin typeface="Courier New"/>
                <a:ea typeface="Courier New"/>
                <a:cs typeface="Courier New"/>
                <a:sym typeface="Courier New"/>
              </a:rPr>
            </a:br>
            <a:r>
              <a:rPr b="1" i="0" lang="en-US" sz="1800" u="none" cap="none" strike="noStrike">
                <a:solidFill>
                  <a:srgbClr val="000080"/>
                </a:solidFill>
                <a:latin typeface="Courier New"/>
                <a:ea typeface="Courier New"/>
                <a:cs typeface="Courier New"/>
                <a:sym typeface="Courier New"/>
              </a:rPr>
              <a:t>try</a:t>
            </a:r>
            <a:r>
              <a:rPr b="0" i="0" lang="en-US" sz="1800" u="none" cap="none" strike="noStrike">
                <a:solidFill>
                  <a:srgbClr val="000000"/>
                </a:solidFill>
                <a:latin typeface="Courier New"/>
                <a:ea typeface="Courier New"/>
                <a:cs typeface="Courier New"/>
                <a:sym typeface="Courier New"/>
              </a:rPr>
              <a:t>:</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    domainName_normalized = unicodedata.normalize(</a:t>
            </a:r>
            <a:r>
              <a:rPr b="1" i="0" lang="en-US" sz="1800" u="none" cap="none" strike="noStrike">
                <a:solidFill>
                  <a:srgbClr val="008080"/>
                </a:solidFill>
                <a:latin typeface="Courier New"/>
                <a:ea typeface="Courier New"/>
                <a:cs typeface="Courier New"/>
                <a:sym typeface="Courier New"/>
              </a:rPr>
              <a:t>'NFC'</a:t>
            </a:r>
            <a:r>
              <a:rPr b="0" i="0" lang="en-US" sz="1800" u="none" cap="none" strike="noStrike">
                <a:solidFill>
                  <a:srgbClr val="000000"/>
                </a:solidFill>
                <a:latin typeface="Courier New"/>
                <a:ea typeface="Courier New"/>
                <a:cs typeface="Courier New"/>
                <a:sym typeface="Courier New"/>
              </a:rPr>
              <a:t>, domainName) </a:t>
            </a:r>
            <a:r>
              <a:rPr b="0" i="1" lang="en-US" sz="1800" u="none" cap="none" strike="noStrike">
                <a:solidFill>
                  <a:srgbClr val="808080"/>
                </a:solidFill>
                <a:latin typeface="Courier New"/>
                <a:ea typeface="Courier New"/>
                <a:cs typeface="Courier New"/>
                <a:sym typeface="Courier New"/>
              </a:rPr>
              <a:t>#normalize to NFC</a:t>
            </a:r>
            <a:br>
              <a:rPr b="0" i="1" lang="en-US" sz="1800" u="none" cap="none" strike="noStrike">
                <a:solidFill>
                  <a:srgbClr val="808080"/>
                </a:solidFill>
                <a:latin typeface="Courier New"/>
                <a:ea typeface="Courier New"/>
                <a:cs typeface="Courier New"/>
                <a:sym typeface="Courier New"/>
              </a:rPr>
            </a:br>
            <a:r>
              <a:rPr b="0" i="1" lang="en-US" sz="1800" u="none" cap="none" strike="noStrike">
                <a:solidFill>
                  <a:srgbClr val="808080"/>
                </a:solidFill>
                <a:latin typeface="Courier New"/>
                <a:ea typeface="Courier New"/>
                <a:cs typeface="Courier New"/>
                <a:sym typeface="Courier New"/>
              </a:rPr>
              <a:t>    </a:t>
            </a: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(domainName_normalized)</a:t>
            </a: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808080"/>
              </a:buClr>
              <a:buSzPts val="1800"/>
              <a:buFont typeface="Courier New"/>
              <a:buNone/>
            </a:pPr>
            <a:r>
              <a:rPr b="0" i="1" lang="en-US" sz="1800" u="none" cap="none" strike="noStrike">
                <a:solidFill>
                  <a:srgbClr val="808080"/>
                </a:solidFill>
                <a:latin typeface="Courier New"/>
                <a:ea typeface="Courier New"/>
                <a:cs typeface="Courier New"/>
                <a:sym typeface="Courier New"/>
              </a:rPr>
              <a:t>    #U-label to A-label</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    domainName_alabel = idna.encode(domainName_normalized).decode(</a:t>
            </a:r>
            <a:r>
              <a:rPr b="1" i="0" lang="en-US" sz="1800" u="none" cap="none" strike="noStrike">
                <a:solidFill>
                  <a:srgbClr val="008080"/>
                </a:solidFill>
                <a:latin typeface="Courier New"/>
                <a:ea typeface="Courier New"/>
                <a:cs typeface="Courier New"/>
                <a:sym typeface="Courier New"/>
              </a:rPr>
              <a:t>"ascii"</a:t>
            </a:r>
            <a:r>
              <a:rPr b="0" i="0" lang="en-US" sz="1800" u="none" cap="none" strike="noStrike">
                <a:solidFill>
                  <a:srgbClr val="000000"/>
                </a:solidFill>
                <a:latin typeface="Courier New"/>
                <a:ea typeface="Courier New"/>
                <a:cs typeface="Courier New"/>
                <a:sym typeface="Courier New"/>
              </a:rPr>
              <a:t>)</a:t>
            </a:r>
            <a:br>
              <a:rPr b="0" i="1" lang="en-US" sz="1800" u="none" cap="none" strike="noStrike">
                <a:solidFill>
                  <a:srgbClr val="808080"/>
                </a:solidFill>
                <a:latin typeface="Courier New"/>
                <a:ea typeface="Courier New"/>
                <a:cs typeface="Courier New"/>
                <a:sym typeface="Courier New"/>
              </a:rPr>
            </a:br>
            <a:r>
              <a:rPr b="0" i="1" lang="en-US" sz="1800" u="none" cap="none" strike="noStrike">
                <a:solidFill>
                  <a:srgbClr val="808080"/>
                </a:solidFill>
                <a:latin typeface="Courier New"/>
                <a:ea typeface="Courier New"/>
                <a:cs typeface="Courier New"/>
                <a:sym typeface="Courier New"/>
              </a:rPr>
              <a:t>    </a:t>
            </a: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(domainName_alabel)</a:t>
            </a:r>
            <a:br>
              <a:rPr b="0" i="0" lang="en-US" sz="1800" u="none" cap="none" strike="noStrike">
                <a:solidFill>
                  <a:srgbClr val="000000"/>
                </a:solidFill>
                <a:latin typeface="Courier New"/>
                <a:ea typeface="Courier New"/>
                <a:cs typeface="Courier New"/>
                <a:sym typeface="Courier New"/>
              </a:rPr>
            </a:br>
            <a:r>
              <a:rPr b="1" i="0" lang="en-US" sz="1800" u="none" cap="none" strike="noStrike">
                <a:solidFill>
                  <a:srgbClr val="000080"/>
                </a:solidFill>
                <a:latin typeface="Courier New"/>
                <a:ea typeface="Courier New"/>
                <a:cs typeface="Courier New"/>
                <a:sym typeface="Courier New"/>
              </a:rPr>
              <a:t>except </a:t>
            </a:r>
            <a:r>
              <a:rPr b="0" i="0" lang="en-US" sz="1800" u="none" cap="none" strike="noStrike">
                <a:solidFill>
                  <a:srgbClr val="000000"/>
                </a:solidFill>
                <a:latin typeface="Courier New"/>
                <a:ea typeface="Courier New"/>
                <a:cs typeface="Courier New"/>
                <a:sym typeface="Courier New"/>
              </a:rPr>
              <a:t>idna.IDNAError </a:t>
            </a:r>
            <a:r>
              <a:rPr b="1" i="0" lang="en-US" sz="1800" u="none" cap="none" strike="noStrike">
                <a:solidFill>
                  <a:srgbClr val="000080"/>
                </a:solidFill>
                <a:latin typeface="Courier New"/>
                <a:ea typeface="Courier New"/>
                <a:cs typeface="Courier New"/>
                <a:sym typeface="Courier New"/>
              </a:rPr>
              <a:t>as </a:t>
            </a:r>
            <a:r>
              <a:rPr b="0" i="0" lang="en-US" sz="1800" u="none" cap="none" strike="noStrike">
                <a:solidFill>
                  <a:srgbClr val="000000"/>
                </a:solidFill>
                <a:latin typeface="Courier New"/>
                <a:ea typeface="Courier New"/>
                <a:cs typeface="Courier New"/>
                <a:sym typeface="Courier New"/>
              </a:rPr>
              <a:t>e:</a:t>
            </a:r>
            <a:br>
              <a:rPr b="0" i="0" lang="en-US" sz="1800" u="none" cap="none" strike="noStrike">
                <a:solidFill>
                  <a:srgbClr val="000000"/>
                </a:solidFill>
                <a:latin typeface="Courier New"/>
                <a:ea typeface="Courier New"/>
                <a:cs typeface="Courier New"/>
                <a:sym typeface="Courier New"/>
              </a:rPr>
            </a:br>
            <a:r>
              <a:rPr b="0" i="1" lang="en-US" sz="1800" u="none" cap="none" strike="noStrike">
                <a:solidFill>
                  <a:srgbClr val="808080"/>
                </a:solidFill>
                <a:latin typeface="Courier New"/>
                <a:ea typeface="Courier New"/>
                <a:cs typeface="Courier New"/>
                <a:sym typeface="Courier New"/>
              </a:rPr>
              <a:t>#invalid domain as per IDNA 2008</a:t>
            </a:r>
            <a:r>
              <a:rPr b="0" i="0" lang="en-US" sz="1800" u="none" cap="none" strike="noStrike">
                <a:solidFill>
                  <a:srgbClr val="000000"/>
                </a:solidFill>
                <a:latin typeface="Courier New"/>
                <a:ea typeface="Courier New"/>
                <a:cs typeface="Courier New"/>
                <a:sym typeface="Courier New"/>
              </a:rPr>
              <a:t>        </a:t>
            </a: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80"/>
              </a:buClr>
              <a:buSzPts val="1800"/>
              <a:buFont typeface="Courier New"/>
              <a:buNone/>
            </a:pP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"Domain '{domainName}' is invalid: {e}"</a:t>
            </a:r>
            <a:r>
              <a:rPr b="0" i="0" lang="en-US" sz="1800" u="none" cap="none" strike="noStrike">
                <a:solidFill>
                  <a:srgbClr val="000000"/>
                </a:solidFill>
                <a:latin typeface="Courier New"/>
                <a:ea typeface="Courier New"/>
                <a:cs typeface="Courier New"/>
                <a:sym typeface="Courier New"/>
              </a:rPr>
              <a:t>)</a:t>
            </a:r>
            <a:br>
              <a:rPr b="0" i="1" lang="en-US" sz="1800" u="none" cap="none" strike="noStrike">
                <a:solidFill>
                  <a:srgbClr val="808080"/>
                </a:solidFill>
                <a:latin typeface="Courier New"/>
                <a:ea typeface="Courier New"/>
                <a:cs typeface="Courier New"/>
                <a:sym typeface="Courier New"/>
              </a:rPr>
            </a:br>
            <a:r>
              <a:rPr b="1" i="0" lang="en-US" sz="1800" u="none" cap="none" strike="noStrike">
                <a:solidFill>
                  <a:srgbClr val="000080"/>
                </a:solidFill>
                <a:latin typeface="Courier New"/>
                <a:ea typeface="Courier New"/>
                <a:cs typeface="Courier New"/>
                <a:sym typeface="Courier New"/>
              </a:rPr>
              <a:t>except </a:t>
            </a:r>
            <a:r>
              <a:rPr b="0" i="0" lang="en-US" sz="1800" u="none" cap="none" strike="noStrike">
                <a:solidFill>
                  <a:srgbClr val="000080"/>
                </a:solidFill>
                <a:latin typeface="Courier New"/>
                <a:ea typeface="Courier New"/>
                <a:cs typeface="Courier New"/>
                <a:sym typeface="Courier New"/>
              </a:rPr>
              <a:t>Exception </a:t>
            </a:r>
            <a:r>
              <a:rPr b="1" i="0" lang="en-US" sz="1800" u="none" cap="none" strike="noStrike">
                <a:solidFill>
                  <a:srgbClr val="000080"/>
                </a:solidFill>
                <a:latin typeface="Courier New"/>
                <a:ea typeface="Courier New"/>
                <a:cs typeface="Courier New"/>
                <a:sym typeface="Courier New"/>
              </a:rPr>
              <a:t>as </a:t>
            </a:r>
            <a:r>
              <a:rPr b="0" i="0" lang="en-US" sz="1800" u="none" cap="none" strike="noStrike">
                <a:solidFill>
                  <a:srgbClr val="000000"/>
                </a:solidFill>
                <a:latin typeface="Courier New"/>
                <a:ea typeface="Courier New"/>
                <a:cs typeface="Courier New"/>
                <a:sym typeface="Courier New"/>
              </a:rPr>
              <a:t>e:</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      </a:t>
            </a: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"ERROR: {e}"</a:t>
            </a:r>
            <a:r>
              <a:rPr b="0" i="0" lang="en-US" sz="1800" u="none" cap="none" strike="noStrike">
                <a:solidFill>
                  <a:srgbClr val="000000"/>
                </a:solidFill>
                <a:latin typeface="Courier New"/>
                <a:ea typeface="Courier New"/>
                <a:cs typeface="Courier New"/>
                <a:sym typeface="Courier New"/>
              </a:rPr>
              <a:t>)</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4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Validate Domain Name: Java</a:t>
            </a:r>
            <a:endParaRPr/>
          </a:p>
        </p:txBody>
      </p:sp>
      <p:sp>
        <p:nvSpPr>
          <p:cNvPr id="1154" name="Google Shape;1154;p42"/>
          <p:cNvSpPr txBox="1"/>
          <p:nvPr>
            <p:ph idx="1" type="body"/>
          </p:nvPr>
        </p:nvSpPr>
        <p:spPr>
          <a:xfrm>
            <a:off x="420624" y="748145"/>
            <a:ext cx="11724187" cy="528984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import com.ibm.icu.text.IDNA;</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public static boolean isValidDomain(String DomainName) {</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String Alabel = "";</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final IDNA idnaInstance = IDNA.getUTS46Instance(IDNA.NONTRANSITIONAL_TO_ASCII</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IDNA.CHECK_BIDI</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IDNA.CHECK_CONTEXTJ</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IDNA.CHECK_CONTEXTO</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IDNA.USE_STD3_RULES);</a:t>
            </a:r>
            <a:endParaRPr/>
          </a:p>
          <a:p>
            <a:pPr indent="0" lvl="0" marL="0" rtl="0" algn="l">
              <a:lnSpc>
                <a:spcPct val="100000"/>
              </a:lnSpc>
              <a:spcBef>
                <a:spcPts val="0"/>
              </a:spcBef>
              <a:spcAft>
                <a:spcPts val="0"/>
              </a:spcAft>
              <a:buSzPts val="1350"/>
              <a:buNone/>
            </a:pPr>
            <a:r>
              <a:t/>
            </a:r>
            <a:endParaRPr sz="1800">
              <a:latin typeface="Courier New"/>
              <a:ea typeface="Courier New"/>
              <a:cs typeface="Courier New"/>
              <a:sym typeface="Courier New"/>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StringBuilder output = new StringBuilder();</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IDNA.Info info = new IDNA.Info();</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idnaInstance.nameToASCII(DomainName, output, info);</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Alabel = output.toString();</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if (!info.hasErrors()) {</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return true;</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else {</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//Conversion fails</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return false;</a:t>
            </a:r>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a:t>
            </a:r>
            <a:endParaRPr/>
          </a:p>
          <a:p>
            <a:pPr indent="0" lvl="0" marL="0" rtl="0" algn="l">
              <a:lnSpc>
                <a:spcPct val="100000"/>
              </a:lnSpc>
              <a:spcBef>
                <a:spcPts val="0"/>
              </a:spcBef>
              <a:spcAft>
                <a:spcPts val="0"/>
              </a:spcAft>
              <a:buSzPts val="1350"/>
              <a:buNone/>
            </a:pPr>
            <a:r>
              <a:t/>
            </a:r>
            <a:endParaRPr sz="1800">
              <a:latin typeface="Courier New"/>
              <a:ea typeface="Courier New"/>
              <a:cs typeface="Courier New"/>
              <a:sym typeface="Courier New"/>
            </a:endParaRPr>
          </a:p>
          <a:p>
            <a:pPr indent="0" lvl="0" marL="0" rtl="0" algn="l">
              <a:lnSpc>
                <a:spcPct val="100000"/>
              </a:lnSpc>
              <a:spcBef>
                <a:spcPts val="0"/>
              </a:spcBef>
              <a:spcAft>
                <a:spcPts val="0"/>
              </a:spcAft>
              <a:buSzPts val="1350"/>
              <a:buNone/>
            </a:pPr>
            <a:r>
              <a:rPr lang="en-US" sz="1800">
                <a:latin typeface="Courier New"/>
                <a:ea typeface="Courier New"/>
                <a:cs typeface="Courier New"/>
                <a:sym typeface="Courier New"/>
              </a:rPr>
              <a:t>    } </a:t>
            </a:r>
            <a:endParaRPr/>
          </a:p>
          <a:p>
            <a:pPr indent="0" lvl="0" marL="0" rtl="0" algn="l">
              <a:lnSpc>
                <a:spcPct val="100000"/>
              </a:lnSpc>
              <a:spcBef>
                <a:spcPts val="2000"/>
              </a:spcBef>
              <a:spcAft>
                <a:spcPts val="0"/>
              </a:spcAft>
              <a:buSzPts val="1350"/>
              <a:buNone/>
            </a:pPr>
            <a:r>
              <a:t/>
            </a:r>
            <a:endParaRPr sz="1800">
              <a:latin typeface="Courier New"/>
              <a:ea typeface="Courier New"/>
              <a:cs typeface="Courier New"/>
              <a:sym typeface="Courier New"/>
            </a:endParaRPr>
          </a:p>
        </p:txBody>
      </p:sp>
      <p:pic>
        <p:nvPicPr>
          <p:cNvPr id="1155" name="Google Shape;1155;p4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43"/>
          <p:cNvSpPr txBox="1"/>
          <p:nvPr>
            <p:ph type="title"/>
          </p:nvPr>
        </p:nvSpPr>
        <p:spPr>
          <a:xfrm>
            <a:off x="754032" y="2978337"/>
            <a:ext cx="10683935" cy="450663"/>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0B3458"/>
              </a:buClr>
              <a:buSzPts val="2800"/>
              <a:buFont typeface="Arial"/>
              <a:buNone/>
            </a:pPr>
            <a:r>
              <a:rPr lang="en-US"/>
              <a:t>Domain Name Resolution</a:t>
            </a:r>
            <a:endParaRPr/>
          </a:p>
        </p:txBody>
      </p:sp>
      <p:pic>
        <p:nvPicPr>
          <p:cNvPr id="1161" name="Google Shape;1161;p43"/>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4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Domain Name Resolution</a:t>
            </a:r>
            <a:endParaRPr/>
          </a:p>
        </p:txBody>
      </p:sp>
      <p:sp>
        <p:nvSpPr>
          <p:cNvPr id="1167" name="Google Shape;1167;p44"/>
          <p:cNvSpPr txBox="1"/>
          <p:nvPr>
            <p:ph idx="1" type="body"/>
          </p:nvPr>
        </p:nvSpPr>
        <p:spPr>
          <a:xfrm>
            <a:off x="824441" y="1241613"/>
            <a:ext cx="10543117" cy="505135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After validation, a software would then use the domain name identifier as:</a:t>
            </a:r>
            <a:endParaRPr/>
          </a:p>
          <a:p>
            <a:pPr indent="-341313" lvl="1" marL="798513" rtl="0" algn="l">
              <a:lnSpc>
                <a:spcPct val="100000"/>
              </a:lnSpc>
              <a:spcBef>
                <a:spcPts val="500"/>
              </a:spcBef>
              <a:spcAft>
                <a:spcPts val="0"/>
              </a:spcAft>
              <a:buClr>
                <a:srgbClr val="000000"/>
              </a:buClr>
              <a:buSzPts val="1500"/>
              <a:buChar char="⚪"/>
            </a:pPr>
            <a:r>
              <a:rPr lang="en-US" sz="2000"/>
              <a:t>A domain name to be resolved in the DNS.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Traditional way of doing hostname resolution and sockets resolution cannot be used for IDNs.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We need to do following:</a:t>
            </a:r>
            <a:endParaRPr/>
          </a:p>
          <a:p>
            <a:pPr indent="-457200" lvl="1" marL="914400" rtl="0" algn="l">
              <a:lnSpc>
                <a:spcPct val="100000"/>
              </a:lnSpc>
              <a:spcBef>
                <a:spcPts val="500"/>
              </a:spcBef>
              <a:spcAft>
                <a:spcPts val="0"/>
              </a:spcAft>
              <a:buClr>
                <a:srgbClr val="000000"/>
              </a:buClr>
              <a:buSzPts val="1500"/>
              <a:buFont typeface="Arial"/>
              <a:buAutoNum type="arabicPeriod"/>
            </a:pPr>
            <a:r>
              <a:rPr lang="en-US" sz="2000"/>
              <a:t>Take user input and normalize</a:t>
            </a:r>
            <a:endParaRPr/>
          </a:p>
          <a:p>
            <a:pPr indent="-457200" lvl="1" marL="914400" rtl="0" algn="l">
              <a:lnSpc>
                <a:spcPct val="100000"/>
              </a:lnSpc>
              <a:spcBef>
                <a:spcPts val="500"/>
              </a:spcBef>
              <a:spcAft>
                <a:spcPts val="0"/>
              </a:spcAft>
              <a:buClr>
                <a:srgbClr val="000000"/>
              </a:buClr>
              <a:buSzPts val="1500"/>
              <a:buFont typeface="Arial"/>
              <a:buAutoNum type="arabicPeriod"/>
            </a:pPr>
            <a:r>
              <a:rPr lang="en-US" sz="2000"/>
              <a:t>Convert U-label to A-label (IDNA2008)</a:t>
            </a:r>
            <a:endParaRPr/>
          </a:p>
          <a:p>
            <a:pPr indent="-457200" lvl="1" marL="914400" rtl="0" algn="l">
              <a:lnSpc>
                <a:spcPct val="100000"/>
              </a:lnSpc>
              <a:spcBef>
                <a:spcPts val="500"/>
              </a:spcBef>
              <a:spcAft>
                <a:spcPts val="0"/>
              </a:spcAft>
              <a:buClr>
                <a:srgbClr val="000000"/>
              </a:buClr>
              <a:buSzPts val="1500"/>
              <a:buFont typeface="Arial"/>
              <a:buAutoNum type="arabicPeriod"/>
            </a:pPr>
            <a:r>
              <a:rPr lang="en-US" sz="2000"/>
              <a:t>Use A-label for hostname resolution</a:t>
            </a:r>
            <a:endParaRPr sz="2000"/>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168" name="Google Shape;1168;p4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4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Domain Name Resolution – Python</a:t>
            </a:r>
            <a:endParaRPr/>
          </a:p>
        </p:txBody>
      </p:sp>
      <p:pic>
        <p:nvPicPr>
          <p:cNvPr id="1174" name="Google Shape;1174;p4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175" name="Google Shape;1175;p45"/>
          <p:cNvSpPr txBox="1"/>
          <p:nvPr>
            <p:ph idx="1" type="body"/>
          </p:nvPr>
        </p:nvSpPr>
        <p:spPr>
          <a:xfrm>
            <a:off x="586270" y="853724"/>
            <a:ext cx="10937700" cy="39702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800"/>
              <a:buFont typeface="Courier New"/>
              <a:buNone/>
            </a:pPr>
            <a:r>
              <a:rPr b="1" i="0" lang="en-US" sz="1800" u="none" cap="none" strike="noStrike">
                <a:solidFill>
                  <a:srgbClr val="000080"/>
                </a:solidFill>
                <a:latin typeface="Courier New"/>
                <a:ea typeface="Courier New"/>
                <a:cs typeface="Courier New"/>
                <a:sym typeface="Courier New"/>
              </a:rPr>
              <a:t>import </a:t>
            </a:r>
            <a:r>
              <a:rPr b="0" i="0" lang="en-US" sz="1800" u="none" cap="none" strike="noStrike">
                <a:solidFill>
                  <a:srgbClr val="000000"/>
                </a:solidFill>
                <a:latin typeface="Courier New"/>
                <a:ea typeface="Courier New"/>
                <a:cs typeface="Courier New"/>
                <a:sym typeface="Courier New"/>
              </a:rPr>
              <a:t>socket</a:t>
            </a:r>
            <a:br>
              <a:rPr b="0" i="0" lang="en-US" sz="1800" u="none" cap="none" strike="noStrike">
                <a:solidFill>
                  <a:srgbClr val="000000"/>
                </a:solidFill>
                <a:latin typeface="Courier New"/>
                <a:ea typeface="Courier New"/>
                <a:cs typeface="Courier New"/>
                <a:sym typeface="Courier New"/>
              </a:rPr>
            </a:br>
            <a:r>
              <a:rPr b="1" i="0" lang="en-US" sz="1800" u="none" cap="none" strike="noStrike">
                <a:solidFill>
                  <a:srgbClr val="000080"/>
                </a:solidFill>
                <a:latin typeface="Courier New"/>
                <a:ea typeface="Courier New"/>
                <a:cs typeface="Courier New"/>
                <a:sym typeface="Courier New"/>
              </a:rPr>
              <a:t>import </a:t>
            </a:r>
            <a:r>
              <a:rPr b="0" i="0" lang="en-US" sz="1800" u="none" cap="none" strike="noStrike">
                <a:solidFill>
                  <a:srgbClr val="000000"/>
                </a:solidFill>
                <a:latin typeface="Courier New"/>
                <a:ea typeface="Courier New"/>
                <a:cs typeface="Courier New"/>
                <a:sym typeface="Courier New"/>
              </a:rPr>
              <a:t>unicodedata</a:t>
            </a:r>
            <a:br>
              <a:rPr b="0" i="0" lang="en-US" sz="1800" u="none" cap="none" strike="noStrike">
                <a:solidFill>
                  <a:srgbClr val="000000"/>
                </a:solidFill>
                <a:latin typeface="Courier New"/>
                <a:ea typeface="Courier New"/>
                <a:cs typeface="Courier New"/>
                <a:sym typeface="Courier New"/>
              </a:rPr>
            </a:br>
            <a:r>
              <a:rPr b="1" i="0" lang="en-US" sz="1800" u="none" cap="none" strike="noStrike">
                <a:solidFill>
                  <a:srgbClr val="000080"/>
                </a:solidFill>
                <a:latin typeface="Courier New"/>
                <a:ea typeface="Courier New"/>
                <a:cs typeface="Courier New"/>
                <a:sym typeface="Courier New"/>
              </a:rPr>
              <a:t>import </a:t>
            </a:r>
            <a:r>
              <a:rPr b="0" i="0" lang="en-US" sz="1800" u="none" cap="none" strike="noStrike">
                <a:solidFill>
                  <a:srgbClr val="000000"/>
                </a:solidFill>
                <a:latin typeface="Courier New"/>
                <a:ea typeface="Courier New"/>
                <a:cs typeface="Courier New"/>
                <a:sym typeface="Courier New"/>
              </a:rPr>
              <a:t>idna</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domainName=</a:t>
            </a:r>
            <a:r>
              <a:rPr b="1" i="0" lang="en-US" sz="1800" u="none" cap="none" strike="noStrike">
                <a:solidFill>
                  <a:srgbClr val="008080"/>
                </a:solidFill>
                <a:latin typeface="Courier New"/>
                <a:ea typeface="Courier New"/>
                <a:cs typeface="Courier New"/>
                <a:sym typeface="Courier New"/>
              </a:rPr>
              <a:t>''</a:t>
            </a:r>
            <a:br>
              <a:rPr b="1" i="0" lang="en-US" sz="1800" u="none" cap="none" strike="noStrike">
                <a:solidFill>
                  <a:srgbClr val="008080"/>
                </a:solidFill>
                <a:latin typeface="Courier New"/>
                <a:ea typeface="Courier New"/>
                <a:cs typeface="Courier New"/>
                <a:sym typeface="Courier New"/>
              </a:rPr>
            </a:br>
            <a:r>
              <a:rPr b="1" i="0" lang="en-US" sz="1800" u="none" cap="none" strike="noStrike">
                <a:solidFill>
                  <a:srgbClr val="000080"/>
                </a:solidFill>
                <a:latin typeface="Courier New"/>
                <a:ea typeface="Courier New"/>
                <a:cs typeface="Courier New"/>
                <a:sym typeface="Courier New"/>
              </a:rPr>
              <a:t>try</a:t>
            </a:r>
            <a:r>
              <a:rPr b="0" i="0" lang="en-US" sz="1800" u="none" cap="none" strike="noStrike">
                <a:solidFill>
                  <a:srgbClr val="000000"/>
                </a:solidFill>
                <a:latin typeface="Courier New"/>
                <a:ea typeface="Courier New"/>
                <a:cs typeface="Courier New"/>
                <a:sym typeface="Courier New"/>
              </a:rPr>
              <a:t>:</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    </a:t>
            </a:r>
            <a:r>
              <a:rPr b="0" i="1" lang="en-US" sz="1800" u="none" cap="none" strike="noStrike">
                <a:solidFill>
                  <a:srgbClr val="808080"/>
                </a:solidFill>
                <a:latin typeface="Courier New"/>
                <a:ea typeface="Courier New"/>
                <a:cs typeface="Courier New"/>
                <a:sym typeface="Courier New"/>
              </a:rPr>
              <a:t>#normalize domain Name</a:t>
            </a:r>
            <a:br>
              <a:rPr b="0" i="1" lang="en-US" sz="1800" u="none" cap="none" strike="noStrike">
                <a:solidFill>
                  <a:srgbClr val="808080"/>
                </a:solidFill>
                <a:latin typeface="Courier New"/>
                <a:ea typeface="Courier New"/>
                <a:cs typeface="Courier New"/>
                <a:sym typeface="Courier New"/>
              </a:rPr>
            </a:br>
            <a:r>
              <a:rPr b="0" i="1" lang="en-US" sz="1800" u="none" cap="none" strike="noStrike">
                <a:solidFill>
                  <a:srgbClr val="808080"/>
                </a:solidFill>
                <a:latin typeface="Courier New"/>
                <a:ea typeface="Courier New"/>
                <a:cs typeface="Courier New"/>
                <a:sym typeface="Courier New"/>
              </a:rPr>
              <a:t>    </a:t>
            </a:r>
            <a:r>
              <a:rPr b="0" i="0" lang="en-US" sz="1800" u="none" cap="none" strike="noStrike">
                <a:solidFill>
                  <a:srgbClr val="000000"/>
                </a:solidFill>
                <a:latin typeface="Courier New"/>
                <a:ea typeface="Courier New"/>
                <a:cs typeface="Courier New"/>
                <a:sym typeface="Courier New"/>
              </a:rPr>
              <a:t>domainName_normalized = unicodedata.normalize(</a:t>
            </a:r>
            <a:r>
              <a:rPr b="1" i="0" lang="en-US" sz="1800" u="none" cap="none" strike="noStrike">
                <a:solidFill>
                  <a:srgbClr val="008080"/>
                </a:solidFill>
                <a:latin typeface="Courier New"/>
                <a:ea typeface="Courier New"/>
                <a:cs typeface="Courier New"/>
                <a:sym typeface="Courier New"/>
              </a:rPr>
              <a:t>'NFC'</a:t>
            </a:r>
            <a:r>
              <a:rPr b="0" i="0" lang="en-US" sz="1800" u="none" cap="none" strike="noStrike">
                <a:solidFill>
                  <a:srgbClr val="000000"/>
                </a:solidFill>
                <a:latin typeface="Courier New"/>
                <a:ea typeface="Courier New"/>
                <a:cs typeface="Courier New"/>
                <a:sym typeface="Courier New"/>
              </a:rPr>
              <a:t>, domainName)</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    </a:t>
            </a:r>
            <a:r>
              <a:rPr b="0" i="1" lang="en-US" sz="1800" u="none" cap="none" strike="noStrike">
                <a:solidFill>
                  <a:srgbClr val="808080"/>
                </a:solidFill>
                <a:latin typeface="Courier New"/>
                <a:ea typeface="Courier New"/>
                <a:cs typeface="Courier New"/>
                <a:sym typeface="Courier New"/>
              </a:rPr>
              <a:t>#Convert U-label to A-label form</a:t>
            </a:r>
            <a:br>
              <a:rPr b="0" i="1" lang="en-US" sz="1800" u="none" cap="none" strike="noStrike">
                <a:solidFill>
                  <a:srgbClr val="808080"/>
                </a:solidFill>
                <a:latin typeface="Courier New"/>
                <a:ea typeface="Courier New"/>
                <a:cs typeface="Courier New"/>
                <a:sym typeface="Courier New"/>
              </a:rPr>
            </a:br>
            <a:r>
              <a:rPr b="0" i="1" lang="en-US" sz="1800" u="none" cap="none" strike="noStrike">
                <a:solidFill>
                  <a:srgbClr val="808080"/>
                </a:solidFill>
                <a:latin typeface="Courier New"/>
                <a:ea typeface="Courier New"/>
                <a:cs typeface="Courier New"/>
                <a:sym typeface="Courier New"/>
              </a:rPr>
              <a:t>    </a:t>
            </a:r>
            <a:r>
              <a:rPr b="0" i="0" lang="en-US" sz="1800" u="none" cap="none" strike="noStrike">
                <a:solidFill>
                  <a:srgbClr val="000000"/>
                </a:solidFill>
                <a:latin typeface="Courier New"/>
                <a:ea typeface="Courier New"/>
                <a:cs typeface="Courier New"/>
                <a:sym typeface="Courier New"/>
              </a:rPr>
              <a:t>domainName_alabelForm = idna.encode(domainName_normalized).decode(</a:t>
            </a:r>
            <a:r>
              <a:rPr b="1" i="0" lang="en-US" sz="1800" u="none" cap="none" strike="noStrike">
                <a:solidFill>
                  <a:srgbClr val="008080"/>
                </a:solidFill>
                <a:latin typeface="Courier New"/>
                <a:ea typeface="Courier New"/>
                <a:cs typeface="Courier New"/>
                <a:sym typeface="Courier New"/>
              </a:rPr>
              <a:t>"ascii"</a:t>
            </a:r>
            <a:r>
              <a:rPr b="0" i="0" lang="en-US" sz="1800" u="none" cap="none" strike="noStrike">
                <a:solidFill>
                  <a:srgbClr val="000000"/>
                </a:solidFill>
                <a:latin typeface="Courier New"/>
                <a:ea typeface="Courier New"/>
                <a:cs typeface="Courier New"/>
                <a:sym typeface="Courier New"/>
              </a:rPr>
              <a:t>)</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    </a:t>
            </a:r>
            <a:r>
              <a:rPr b="0" i="1" lang="en-US" sz="1800" u="none" cap="none" strike="noStrike">
                <a:solidFill>
                  <a:srgbClr val="808080"/>
                </a:solidFill>
                <a:latin typeface="Courier New"/>
                <a:ea typeface="Courier New"/>
                <a:cs typeface="Courier New"/>
                <a:sym typeface="Courier New"/>
              </a:rPr>
              <a:t>#get IP address of the domain</a:t>
            </a:r>
            <a:br>
              <a:rPr b="0" i="1" lang="en-US" sz="1800" u="none" cap="none" strike="noStrike">
                <a:solidFill>
                  <a:srgbClr val="808080"/>
                </a:solidFill>
                <a:latin typeface="Courier New"/>
                <a:ea typeface="Courier New"/>
                <a:cs typeface="Courier New"/>
                <a:sym typeface="Courier New"/>
              </a:rPr>
            </a:br>
            <a:r>
              <a:rPr b="0" i="1" lang="en-US" sz="1800" u="none" cap="none" strike="noStrike">
                <a:solidFill>
                  <a:srgbClr val="808080"/>
                </a:solidFill>
                <a:latin typeface="Courier New"/>
                <a:ea typeface="Courier New"/>
                <a:cs typeface="Courier New"/>
                <a:sym typeface="Courier New"/>
              </a:rPr>
              <a:t>    </a:t>
            </a:r>
            <a:r>
              <a:rPr b="0" i="0" lang="en-US" sz="1800" u="none" cap="none" strike="noStrike">
                <a:solidFill>
                  <a:srgbClr val="000000"/>
                </a:solidFill>
                <a:latin typeface="Courier New"/>
                <a:ea typeface="Courier New"/>
                <a:cs typeface="Courier New"/>
                <a:sym typeface="Courier New"/>
              </a:rPr>
              <a:t>ip = socket.gethostbyname(domainName_alabelForm)</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    </a:t>
            </a: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(ip)</a:t>
            </a:r>
            <a:br>
              <a:rPr b="0" i="0" lang="en-US" sz="1800" u="none" cap="none" strike="noStrike">
                <a:solidFill>
                  <a:srgbClr val="000000"/>
                </a:solidFill>
                <a:latin typeface="Courier New"/>
                <a:ea typeface="Courier New"/>
                <a:cs typeface="Courier New"/>
                <a:sym typeface="Courier New"/>
              </a:rPr>
            </a:br>
            <a:r>
              <a:rPr b="1" i="0" lang="en-US" sz="1800" u="none" cap="none" strike="noStrike">
                <a:solidFill>
                  <a:srgbClr val="000080"/>
                </a:solidFill>
                <a:latin typeface="Courier New"/>
                <a:ea typeface="Courier New"/>
                <a:cs typeface="Courier New"/>
                <a:sym typeface="Courier New"/>
              </a:rPr>
              <a:t>except </a:t>
            </a:r>
            <a:r>
              <a:rPr b="0" i="0" lang="en-US" sz="1800" u="none" cap="none" strike="noStrike">
                <a:solidFill>
                  <a:srgbClr val="000080"/>
                </a:solidFill>
                <a:latin typeface="Courier New"/>
                <a:ea typeface="Courier New"/>
                <a:cs typeface="Courier New"/>
                <a:sym typeface="Courier New"/>
              </a:rPr>
              <a:t>Exception </a:t>
            </a:r>
            <a:r>
              <a:rPr b="1" i="0" lang="en-US" sz="1800" u="none" cap="none" strike="noStrike">
                <a:solidFill>
                  <a:srgbClr val="000080"/>
                </a:solidFill>
                <a:latin typeface="Courier New"/>
                <a:ea typeface="Courier New"/>
                <a:cs typeface="Courier New"/>
                <a:sym typeface="Courier New"/>
              </a:rPr>
              <a:t>as </a:t>
            </a:r>
            <a:r>
              <a:rPr b="0" i="0" lang="en-US" sz="1800" u="none" cap="none" strike="noStrike">
                <a:solidFill>
                  <a:srgbClr val="000000"/>
                </a:solidFill>
                <a:latin typeface="Courier New"/>
                <a:ea typeface="Courier New"/>
                <a:cs typeface="Courier New"/>
                <a:sym typeface="Courier New"/>
              </a:rPr>
              <a:t>ex:</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    </a:t>
            </a: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(ex)</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4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Domain Name Resolution – Java</a:t>
            </a:r>
            <a:endParaRPr/>
          </a:p>
        </p:txBody>
      </p:sp>
      <p:sp>
        <p:nvSpPr>
          <p:cNvPr id="1181" name="Google Shape;1181;p46"/>
          <p:cNvSpPr txBox="1"/>
          <p:nvPr>
            <p:ph idx="1" type="body"/>
          </p:nvPr>
        </p:nvSpPr>
        <p:spPr>
          <a:xfrm>
            <a:off x="616616" y="895256"/>
            <a:ext cx="10543117" cy="505135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Normalization and U-label to A-label conversion is same as discussed before.</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import java.net.InetAddress;</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try {</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InetAddress ad = InetAddress.getByName(domainNameAlabelForm);</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String ip = ad.getHostAddress(); // returns ip for domain</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System.out.println(ip);</a:t>
            </a:r>
            <a:endParaRPr/>
          </a:p>
          <a:p>
            <a:pPr indent="0" lvl="0" marL="0" rtl="0" algn="l">
              <a:lnSpc>
                <a:spcPct val="100000"/>
              </a:lnSpc>
              <a:spcBef>
                <a:spcPts val="2000"/>
              </a:spcBef>
              <a:spcAft>
                <a:spcPts val="0"/>
              </a:spcAft>
              <a:buSzPts val="1350"/>
              <a:buNone/>
            </a:pPr>
            <a:r>
              <a:t/>
            </a:r>
            <a:endParaRPr sz="1800">
              <a:latin typeface="Courier New"/>
              <a:ea typeface="Courier New"/>
              <a:cs typeface="Courier New"/>
              <a:sym typeface="Courier New"/>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 catch (Exception ex) {</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System.out.println(ex.toString()); //Unknown host exception</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a:t>
            </a:r>
            <a:endParaRPr/>
          </a:p>
          <a:p>
            <a:pPr indent="0" lvl="0" marL="0" rtl="0" algn="l">
              <a:lnSpc>
                <a:spcPct val="100000"/>
              </a:lnSpc>
              <a:spcBef>
                <a:spcPts val="2000"/>
              </a:spcBef>
              <a:spcAft>
                <a:spcPts val="0"/>
              </a:spcAft>
              <a:buSzPts val="1350"/>
              <a:buNone/>
            </a:pPr>
            <a:r>
              <a:t/>
            </a:r>
            <a:endParaRPr sz="1800">
              <a:latin typeface="Courier New"/>
              <a:ea typeface="Courier New"/>
              <a:cs typeface="Courier New"/>
              <a:sym typeface="Courier New"/>
            </a:endParaRPr>
          </a:p>
          <a:p>
            <a:pPr indent="0" lvl="0" marL="0" rtl="0" algn="l">
              <a:lnSpc>
                <a:spcPct val="100000"/>
              </a:lnSpc>
              <a:spcBef>
                <a:spcPts val="2000"/>
              </a:spcBef>
              <a:spcAft>
                <a:spcPts val="0"/>
              </a:spcAft>
              <a:buSzPts val="1350"/>
              <a:buNone/>
            </a:pPr>
            <a:r>
              <a:t/>
            </a:r>
            <a:endParaRPr sz="1800">
              <a:latin typeface="Courier New"/>
              <a:ea typeface="Courier New"/>
              <a:cs typeface="Courier New"/>
              <a:sym typeface="Courier New"/>
            </a:endParaRPr>
          </a:p>
        </p:txBody>
      </p:sp>
      <p:pic>
        <p:nvPicPr>
          <p:cNvPr id="1182" name="Google Shape;1182;p4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4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Domain Name Storage</a:t>
            </a:r>
            <a:endParaRPr/>
          </a:p>
        </p:txBody>
      </p:sp>
      <p:sp>
        <p:nvSpPr>
          <p:cNvPr id="1188" name="Google Shape;1188;p47"/>
          <p:cNvSpPr txBox="1"/>
          <p:nvPr>
            <p:ph idx="1" type="body"/>
          </p:nvPr>
        </p:nvSpPr>
        <p:spPr>
          <a:xfrm>
            <a:off x="824441" y="1241613"/>
            <a:ext cx="10543117" cy="505135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We need to ensure that database supports and configure for UTF-8.</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SQL, e.g., MySQL, Oracle, Microsoft SQL Server.</a:t>
            </a:r>
            <a:endParaRPr/>
          </a:p>
          <a:p>
            <a:pPr indent="-341313" lvl="1" marL="798513" rtl="0" algn="l">
              <a:lnSpc>
                <a:spcPct val="100000"/>
              </a:lnSpc>
              <a:spcBef>
                <a:spcPts val="500"/>
              </a:spcBef>
              <a:spcAft>
                <a:spcPts val="0"/>
              </a:spcAft>
              <a:buClr>
                <a:srgbClr val="000000"/>
              </a:buClr>
              <a:buSzPts val="1500"/>
              <a:buChar char="⚪"/>
            </a:pPr>
            <a:r>
              <a:rPr lang="en-US" sz="2000"/>
              <a:t>Set domain names to max: 255 octets, 63 octets per label. </a:t>
            </a:r>
            <a:endParaRPr/>
          </a:p>
          <a:p>
            <a:pPr indent="-341313" lvl="2" marL="1255713" rtl="0" algn="l">
              <a:lnSpc>
                <a:spcPct val="100000"/>
              </a:lnSpc>
              <a:spcBef>
                <a:spcPts val="500"/>
              </a:spcBef>
              <a:spcAft>
                <a:spcPts val="0"/>
              </a:spcAft>
              <a:buClr>
                <a:srgbClr val="000000"/>
              </a:buClr>
              <a:buSzPts val="2000"/>
              <a:buChar char="•"/>
            </a:pPr>
            <a:r>
              <a:rPr lang="en-US" sz="2000"/>
              <a:t>In UTF-8 native, variable length.</a:t>
            </a:r>
            <a:endParaRPr/>
          </a:p>
          <a:p>
            <a:pPr indent="-341313" lvl="1" marL="798513" rtl="0" algn="l">
              <a:lnSpc>
                <a:spcPct val="100000"/>
              </a:lnSpc>
              <a:spcBef>
                <a:spcPts val="500"/>
              </a:spcBef>
              <a:spcAft>
                <a:spcPts val="0"/>
              </a:spcAft>
              <a:buClr>
                <a:srgbClr val="000000"/>
              </a:buClr>
              <a:buSzPts val="1500"/>
              <a:buChar char="⚪"/>
            </a:pPr>
            <a:r>
              <a:rPr lang="en-US" sz="2000"/>
              <a:t>Recommendation to use variable length String columns.</a:t>
            </a:r>
            <a:endParaRPr/>
          </a:p>
          <a:p>
            <a:pPr indent="-341313" lvl="1" marL="798513" rtl="0" algn="l">
              <a:lnSpc>
                <a:spcPct val="100000"/>
              </a:lnSpc>
              <a:spcBef>
                <a:spcPts val="500"/>
              </a:spcBef>
              <a:spcAft>
                <a:spcPts val="0"/>
              </a:spcAft>
              <a:buClr>
                <a:srgbClr val="000000"/>
              </a:buClr>
              <a:buSzPts val="1500"/>
              <a:buChar char="⚪"/>
            </a:pPr>
            <a:r>
              <a:rPr lang="en-US" sz="2000"/>
              <a:t>Consider/verify the object-relational mapping (ORM) driver/tool if you are using one.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noSQL, e.g., MongoDB, CouchDB, Cassandra, HBase, Redis, Riak, Neo4J.</a:t>
            </a:r>
            <a:endParaRPr/>
          </a:p>
          <a:p>
            <a:pPr indent="-341313" lvl="1" marL="798513" rtl="0" algn="l">
              <a:lnSpc>
                <a:spcPct val="100000"/>
              </a:lnSpc>
              <a:spcBef>
                <a:spcPts val="500"/>
              </a:spcBef>
              <a:spcAft>
                <a:spcPts val="0"/>
              </a:spcAft>
              <a:buClr>
                <a:srgbClr val="000000"/>
              </a:buClr>
              <a:buSzPts val="1500"/>
              <a:buChar char="⚪"/>
            </a:pPr>
            <a:r>
              <a:rPr lang="en-US" sz="2000"/>
              <a:t>Already UTF-8 variable length.</a:t>
            </a:r>
            <a:endParaRPr/>
          </a:p>
          <a:p>
            <a:pPr indent="-457200" lvl="0" marL="457200" rtl="0" algn="l">
              <a:lnSpc>
                <a:spcPct val="100000"/>
              </a:lnSpc>
              <a:spcBef>
                <a:spcPts val="2000"/>
              </a:spcBef>
              <a:spcAft>
                <a:spcPts val="0"/>
              </a:spcAft>
              <a:buSzPts val="1425"/>
              <a:buFont typeface="Arial"/>
              <a:buAutoNum type="arabicPeriod"/>
            </a:pPr>
            <a:r>
              <a:rPr lang="en-US"/>
              <a:t>Store and retrieve either U-label or A-label in a field consistently.</a:t>
            </a:r>
            <a:endParaRPr/>
          </a:p>
          <a:p>
            <a:pPr indent="-457200" lvl="0" marL="457200" rtl="0" algn="l">
              <a:lnSpc>
                <a:spcPct val="100000"/>
              </a:lnSpc>
              <a:spcBef>
                <a:spcPts val="2000"/>
              </a:spcBef>
              <a:spcAft>
                <a:spcPts val="0"/>
              </a:spcAft>
              <a:buSzPts val="1425"/>
              <a:buFont typeface="Arial"/>
              <a:buAutoNum type="arabicPeriod"/>
            </a:pPr>
            <a:r>
              <a:rPr lang="en-US"/>
              <a:t>You can also store both U-label and A-label in separate fields.</a:t>
            </a:r>
            <a:endParaRPr/>
          </a:p>
        </p:txBody>
      </p:sp>
      <p:pic>
        <p:nvPicPr>
          <p:cNvPr id="1189" name="Google Shape;1189;p4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48"/>
          <p:cNvSpPr txBox="1"/>
          <p:nvPr>
            <p:ph type="title"/>
          </p:nvPr>
        </p:nvSpPr>
        <p:spPr>
          <a:xfrm>
            <a:off x="752849" y="1308848"/>
            <a:ext cx="9333259"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Email Address Internationalization (EAI)</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4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Email Address</a:t>
            </a:r>
            <a:endParaRPr/>
          </a:p>
        </p:txBody>
      </p:sp>
      <p:sp>
        <p:nvSpPr>
          <p:cNvPr id="1201" name="Google Shape;1201;p49"/>
          <p:cNvSpPr txBox="1"/>
          <p:nvPr>
            <p:ph idx="1" type="body"/>
          </p:nvPr>
        </p:nvSpPr>
        <p:spPr>
          <a:xfrm>
            <a:off x="812800" y="1170175"/>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Email address syntax:  </a:t>
            </a:r>
            <a:r>
              <a:rPr lang="en-US" sz="2000">
                <a:solidFill>
                  <a:schemeClr val="accent1"/>
                </a:solidFill>
              </a:rPr>
              <a:t>mailboxName@domainName.</a:t>
            </a:r>
            <a:endParaRPr/>
          </a:p>
          <a:p>
            <a:pPr indent="-341313" lvl="1" marL="798513" rtl="0" algn="l">
              <a:lnSpc>
                <a:spcPct val="100000"/>
              </a:lnSpc>
              <a:spcBef>
                <a:spcPts val="500"/>
              </a:spcBef>
              <a:spcAft>
                <a:spcPts val="0"/>
              </a:spcAft>
              <a:buClr>
                <a:srgbClr val="000000"/>
              </a:buClr>
              <a:buSzPts val="1500"/>
              <a:buChar char="⚪"/>
            </a:pPr>
            <a:r>
              <a:rPr lang="en-US" sz="2000"/>
              <a:t>Email has a </a:t>
            </a:r>
            <a:r>
              <a:rPr lang="en-US" sz="2000">
                <a:solidFill>
                  <a:schemeClr val="dk1"/>
                </a:solidFill>
              </a:rPr>
              <a:t>mailboxName.</a:t>
            </a:r>
            <a:endParaRPr/>
          </a:p>
          <a:p>
            <a:pPr indent="-341313" lvl="1" marL="798513" rtl="0" algn="l">
              <a:lnSpc>
                <a:spcPct val="100000"/>
              </a:lnSpc>
              <a:spcBef>
                <a:spcPts val="500"/>
              </a:spcBef>
              <a:spcAft>
                <a:spcPts val="0"/>
              </a:spcAft>
              <a:buClr>
                <a:srgbClr val="000000"/>
              </a:buClr>
              <a:buSzPts val="1500"/>
              <a:buChar char="⚪"/>
            </a:pPr>
            <a:r>
              <a:rPr lang="en-US" sz="2000"/>
              <a:t>Email has a </a:t>
            </a:r>
            <a:r>
              <a:rPr lang="en-US" sz="2000">
                <a:solidFill>
                  <a:schemeClr val="dk1"/>
                </a:solidFill>
              </a:rPr>
              <a:t>domainName.</a:t>
            </a:r>
            <a:endParaRPr/>
          </a:p>
          <a:p>
            <a:pPr indent="-341313" lvl="2" marL="1255713" rtl="0" algn="l">
              <a:lnSpc>
                <a:spcPct val="100000"/>
              </a:lnSpc>
              <a:spcBef>
                <a:spcPts val="500"/>
              </a:spcBef>
              <a:spcAft>
                <a:spcPts val="0"/>
              </a:spcAft>
              <a:buClr>
                <a:srgbClr val="000000"/>
              </a:buClr>
              <a:buSzPts val="2000"/>
              <a:buChar char="•"/>
            </a:pPr>
            <a:r>
              <a:rPr lang="en-US" sz="2000"/>
              <a:t>The domainName can be ASCII or IDN.</a:t>
            </a:r>
            <a:endParaRPr/>
          </a:p>
          <a:p>
            <a:pPr indent="-341313" lvl="2" marL="1255713" rtl="0" algn="l">
              <a:lnSpc>
                <a:spcPct val="100000"/>
              </a:lnSpc>
              <a:spcBef>
                <a:spcPts val="500"/>
              </a:spcBef>
              <a:spcAft>
                <a:spcPts val="0"/>
              </a:spcAft>
              <a:buClr>
                <a:srgbClr val="000000"/>
              </a:buClr>
              <a:buSzPts val="2000"/>
              <a:buChar char="•"/>
            </a:pPr>
            <a:r>
              <a:rPr lang="en-US" sz="2000"/>
              <a:t>For example: </a:t>
            </a:r>
            <a:endParaRPr/>
          </a:p>
          <a:p>
            <a:pPr indent="0" lvl="3" marL="1371600" rtl="0" algn="l">
              <a:lnSpc>
                <a:spcPct val="100000"/>
              </a:lnSpc>
              <a:spcBef>
                <a:spcPts val="400"/>
              </a:spcBef>
              <a:spcAft>
                <a:spcPts val="0"/>
              </a:spcAft>
              <a:buClr>
                <a:schemeClr val="accent1"/>
              </a:buClr>
              <a:buSzPts val="2000"/>
              <a:buNone/>
            </a:pPr>
            <a:r>
              <a:rPr lang="en-US" sz="2000" u="sng">
                <a:solidFill>
                  <a:schemeClr val="accent1"/>
                </a:solidFill>
                <a:hlinkClick r:id="rId3">
                  <a:extLst>
                    <a:ext uri="{A12FA001-AC4F-418D-AE19-62706E023703}">
                      <ahyp:hlinkClr val="tx"/>
                    </a:ext>
                  </a:extLst>
                </a:hlinkClick>
              </a:rPr>
              <a:t>myname@example.org</a:t>
            </a:r>
            <a:endParaRPr sz="2000">
              <a:solidFill>
                <a:schemeClr val="accent1"/>
              </a:solidFill>
            </a:endParaRPr>
          </a:p>
          <a:p>
            <a:pPr indent="0" lvl="3" marL="1371600" rtl="0" algn="l">
              <a:lnSpc>
                <a:spcPct val="100000"/>
              </a:lnSpc>
              <a:spcBef>
                <a:spcPts val="400"/>
              </a:spcBef>
              <a:spcAft>
                <a:spcPts val="0"/>
              </a:spcAft>
              <a:buClr>
                <a:schemeClr val="accent1"/>
              </a:buClr>
              <a:buSzPts val="2000"/>
              <a:buNone/>
            </a:pPr>
            <a:r>
              <a:rPr lang="en-US" sz="2000" u="sng">
                <a:solidFill>
                  <a:schemeClr val="accent1"/>
                </a:solidFill>
              </a:rPr>
              <a:t>myname@xn--exmple-xta.ca </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p:txBody>
      </p:sp>
      <p:pic>
        <p:nvPicPr>
          <p:cNvPr id="1202" name="Google Shape;1202;p49"/>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Categories of Domain Names and Email Addresses</a:t>
            </a:r>
            <a:endParaRPr/>
          </a:p>
        </p:txBody>
      </p:sp>
      <p:sp>
        <p:nvSpPr>
          <p:cNvPr id="824" name="Google Shape;824;p5"/>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t>It’s now possible to have domain names and email addresses in local languages using UTF8.</a:t>
            </a:r>
            <a:endParaRPr/>
          </a:p>
          <a:p>
            <a:pPr indent="-341313" lvl="1" marL="798513" rtl="0" algn="l">
              <a:lnSpc>
                <a:spcPct val="100000"/>
              </a:lnSpc>
              <a:spcBef>
                <a:spcPts val="500"/>
              </a:spcBef>
              <a:spcAft>
                <a:spcPts val="0"/>
              </a:spcAft>
              <a:buClr>
                <a:srgbClr val="000000"/>
              </a:buClr>
              <a:buSzPts val="1500"/>
              <a:buChar char="⚪"/>
            </a:pPr>
            <a:r>
              <a:rPr lang="en-US" sz="2000"/>
              <a:t>Internationalized Domain Names (IDNs) </a:t>
            </a:r>
            <a:endParaRPr/>
          </a:p>
          <a:p>
            <a:pPr indent="-341313" lvl="1" marL="798513" rtl="0" algn="l">
              <a:lnSpc>
                <a:spcPct val="100000"/>
              </a:lnSpc>
              <a:spcBef>
                <a:spcPts val="500"/>
              </a:spcBef>
              <a:spcAft>
                <a:spcPts val="0"/>
              </a:spcAft>
              <a:buClr>
                <a:srgbClr val="000000"/>
              </a:buClr>
              <a:buSzPts val="1500"/>
              <a:buChar char="⚪"/>
            </a:pPr>
            <a:r>
              <a:rPr lang="en-US" sz="2000"/>
              <a:t>Email Address Internationalization (EAI)</a:t>
            </a:r>
            <a:endParaRPr/>
          </a:p>
          <a:p>
            <a:pPr indent="-342900" lvl="0" marL="342900" rtl="0" algn="l">
              <a:lnSpc>
                <a:spcPct val="100000"/>
              </a:lnSpc>
              <a:spcBef>
                <a:spcPts val="2000"/>
              </a:spcBef>
              <a:spcAft>
                <a:spcPts val="0"/>
              </a:spcAft>
              <a:buSzPts val="1500"/>
              <a:buChar char="◉"/>
            </a:pPr>
            <a:r>
              <a:rPr lang="en-US" sz="2000"/>
              <a:t>Domain names</a:t>
            </a:r>
            <a:endParaRPr/>
          </a:p>
          <a:p>
            <a:pPr indent="-341313" lvl="1" marL="798513" rtl="0" algn="l">
              <a:lnSpc>
                <a:spcPct val="100000"/>
              </a:lnSpc>
              <a:spcBef>
                <a:spcPts val="500"/>
              </a:spcBef>
              <a:spcAft>
                <a:spcPts val="0"/>
              </a:spcAft>
              <a:buClr>
                <a:srgbClr val="000000"/>
              </a:buClr>
              <a:buSzPts val="1500"/>
              <a:buChar char="⚪"/>
            </a:pPr>
            <a:r>
              <a:rPr b="1" lang="en-US" sz="2000"/>
              <a:t>Newer</a:t>
            </a:r>
            <a:r>
              <a:rPr lang="en-US" sz="2000"/>
              <a:t> top-level domain names:		example.</a:t>
            </a:r>
            <a:r>
              <a:rPr lang="en-US" sz="2000">
                <a:solidFill>
                  <a:srgbClr val="FF0000"/>
                </a:solidFill>
              </a:rPr>
              <a:t>sky</a:t>
            </a:r>
            <a:endParaRPr sz="2000">
              <a:solidFill>
                <a:srgbClr val="FF0000"/>
              </a:solidFill>
            </a:endParaRPr>
          </a:p>
          <a:p>
            <a:pPr indent="-341313" lvl="1" marL="798513" rtl="0" algn="l">
              <a:lnSpc>
                <a:spcPct val="100000"/>
              </a:lnSpc>
              <a:spcBef>
                <a:spcPts val="500"/>
              </a:spcBef>
              <a:spcAft>
                <a:spcPts val="0"/>
              </a:spcAft>
              <a:buClr>
                <a:srgbClr val="000000"/>
              </a:buClr>
              <a:buSzPts val="1500"/>
              <a:buChar char="⚪"/>
            </a:pPr>
            <a:r>
              <a:rPr b="1" lang="en-US" sz="2000"/>
              <a:t>Longer</a:t>
            </a:r>
            <a:r>
              <a:rPr lang="en-US" sz="2000"/>
              <a:t> top-level domain names:		example.</a:t>
            </a:r>
            <a:r>
              <a:rPr lang="en-US" sz="2000">
                <a:solidFill>
                  <a:srgbClr val="FF0000"/>
                </a:solidFill>
              </a:rPr>
              <a:t>abudhabi</a:t>
            </a:r>
            <a:endParaRPr sz="2000">
              <a:solidFill>
                <a:srgbClr val="FF0000"/>
              </a:solidFill>
            </a:endParaRPr>
          </a:p>
          <a:p>
            <a:pPr indent="-341313" lvl="1" marL="798513" rtl="0" algn="l">
              <a:lnSpc>
                <a:spcPct val="100000"/>
              </a:lnSpc>
              <a:spcBef>
                <a:spcPts val="500"/>
              </a:spcBef>
              <a:spcAft>
                <a:spcPts val="0"/>
              </a:spcAft>
              <a:buClr>
                <a:srgbClr val="000000"/>
              </a:buClr>
              <a:buSzPts val="1500"/>
              <a:buChar char="⚪"/>
            </a:pPr>
            <a:r>
              <a:rPr b="1" lang="en-US" sz="2000"/>
              <a:t>Internationalized </a:t>
            </a:r>
            <a:r>
              <a:rPr lang="en-US" sz="2000"/>
              <a:t>Domain Names:	</a:t>
            </a:r>
            <a:r>
              <a:rPr lang="en-US">
                <a:solidFill>
                  <a:srgbClr val="FF0000"/>
                </a:solidFill>
              </a:rPr>
              <a:t>普遍接受-测试.世界</a:t>
            </a:r>
            <a:endParaRPr b="1" sz="2000"/>
          </a:p>
          <a:p>
            <a:pPr indent="-342900" lvl="0" marL="342900" rtl="0" algn="l">
              <a:lnSpc>
                <a:spcPct val="100000"/>
              </a:lnSpc>
              <a:spcBef>
                <a:spcPts val="2000"/>
              </a:spcBef>
              <a:spcAft>
                <a:spcPts val="0"/>
              </a:spcAft>
              <a:buSzPts val="1500"/>
              <a:buChar char="◉"/>
            </a:pPr>
            <a:r>
              <a:rPr lang="en-US" sz="2000"/>
              <a:t>Internationalized email addresses (EAI)</a:t>
            </a:r>
            <a:endParaRPr/>
          </a:p>
          <a:p>
            <a:pPr indent="-341313" lvl="1" marL="798513" rtl="0" algn="l">
              <a:lnSpc>
                <a:spcPct val="100000"/>
              </a:lnSpc>
              <a:spcBef>
                <a:spcPts val="500"/>
              </a:spcBef>
              <a:spcAft>
                <a:spcPts val="0"/>
              </a:spcAft>
              <a:buClr>
                <a:srgbClr val="000000"/>
              </a:buClr>
              <a:buSzPts val="1500"/>
              <a:buChar char="⚪"/>
            </a:pPr>
            <a:r>
              <a:rPr lang="en-US" sz="2000"/>
              <a:t>ASCII@IDN							marc@</a:t>
            </a:r>
            <a:r>
              <a:rPr lang="en-US" sz="2000">
                <a:solidFill>
                  <a:srgbClr val="FF0000"/>
                </a:solidFill>
              </a:rPr>
              <a:t>société</a:t>
            </a:r>
            <a:r>
              <a:rPr lang="en-US" sz="2000"/>
              <a:t>.org</a:t>
            </a:r>
            <a:endParaRPr/>
          </a:p>
          <a:p>
            <a:pPr indent="-341313" lvl="1" marL="798513" rtl="0" algn="l">
              <a:lnSpc>
                <a:spcPct val="100000"/>
              </a:lnSpc>
              <a:spcBef>
                <a:spcPts val="500"/>
              </a:spcBef>
              <a:spcAft>
                <a:spcPts val="0"/>
              </a:spcAft>
              <a:buClr>
                <a:srgbClr val="000000"/>
              </a:buClr>
              <a:buSzPts val="1500"/>
              <a:buChar char="⚪"/>
            </a:pPr>
            <a:r>
              <a:rPr lang="en-US" sz="2000"/>
              <a:t>UTF8@ASCII						</a:t>
            </a:r>
            <a:r>
              <a:rPr lang="en-US" sz="2000">
                <a:solidFill>
                  <a:srgbClr val="FF0000"/>
                </a:solidFill>
              </a:rPr>
              <a:t>ईमेल</a:t>
            </a:r>
            <a:r>
              <a:rPr lang="en-US" sz="2000"/>
              <a:t>@example.com</a:t>
            </a:r>
            <a:endParaRPr/>
          </a:p>
          <a:p>
            <a:pPr indent="-341313" lvl="1" marL="798513" rtl="0" algn="l">
              <a:lnSpc>
                <a:spcPct val="100000"/>
              </a:lnSpc>
              <a:spcBef>
                <a:spcPts val="500"/>
              </a:spcBef>
              <a:spcAft>
                <a:spcPts val="0"/>
              </a:spcAft>
              <a:buClr>
                <a:srgbClr val="000000"/>
              </a:buClr>
              <a:buSzPts val="1500"/>
              <a:buChar char="⚪"/>
            </a:pPr>
            <a:r>
              <a:rPr lang="en-US" sz="2000"/>
              <a:t>UTF8@IDN							</a:t>
            </a:r>
            <a:r>
              <a:rPr lang="en-US" sz="2000">
                <a:solidFill>
                  <a:srgbClr val="FF0000"/>
                </a:solidFill>
              </a:rPr>
              <a:t>测试@普遍接受-测试.世界</a:t>
            </a:r>
            <a:endParaRPr sz="2000">
              <a:solidFill>
                <a:srgbClr val="FF0000"/>
              </a:solidFill>
            </a:endParaRPr>
          </a:p>
          <a:p>
            <a:pPr indent="-341313" lvl="1" marL="798513" rtl="0" algn="l">
              <a:lnSpc>
                <a:spcPct val="100000"/>
              </a:lnSpc>
              <a:spcBef>
                <a:spcPts val="500"/>
              </a:spcBef>
              <a:spcAft>
                <a:spcPts val="0"/>
              </a:spcAft>
              <a:buClr>
                <a:srgbClr val="000000"/>
              </a:buClr>
              <a:buSzPts val="1500"/>
              <a:buChar char="⚪"/>
            </a:pPr>
            <a:r>
              <a:rPr lang="en-US" sz="2000"/>
              <a:t>UTF8@IDN; right-to-left scripts		</a:t>
            </a:r>
            <a:r>
              <a:rPr lang="en-US" sz="2000">
                <a:solidFill>
                  <a:srgbClr val="FF0000"/>
                </a:solidFill>
              </a:rPr>
              <a:t>ای-میل@ مثال.موقع</a:t>
            </a:r>
            <a:r>
              <a:rPr lang="en-US" sz="2000"/>
              <a:t>	</a:t>
            </a:r>
            <a:r>
              <a:rPr lang="en-US" sz="2000"/>
              <a:t>		</a:t>
            </a:r>
            <a:endParaRPr/>
          </a:p>
          <a:p>
            <a:pPr indent="0" lvl="0" marL="0" rtl="0" algn="l">
              <a:lnSpc>
                <a:spcPct val="100000"/>
              </a:lnSpc>
              <a:spcBef>
                <a:spcPts val="2000"/>
              </a:spcBef>
              <a:spcAft>
                <a:spcPts val="0"/>
              </a:spcAft>
              <a:buSzPts val="1425"/>
              <a:buNone/>
            </a:pPr>
            <a:r>
              <a:t/>
            </a:r>
            <a:endParaRPr/>
          </a:p>
        </p:txBody>
      </p:sp>
      <p:pic>
        <p:nvPicPr>
          <p:cNvPr id="825" name="Google Shape;825;p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sp>
        <p:nvSpPr>
          <p:cNvPr id="1208" name="Google Shape;1208;p5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EAI</a:t>
            </a:r>
            <a:endParaRPr/>
          </a:p>
        </p:txBody>
      </p:sp>
      <p:sp>
        <p:nvSpPr>
          <p:cNvPr id="1209" name="Google Shape;1209;p50"/>
          <p:cNvSpPr txBox="1"/>
          <p:nvPr>
            <p:ph idx="1" type="body"/>
          </p:nvPr>
        </p:nvSpPr>
        <p:spPr>
          <a:xfrm>
            <a:off x="812800" y="1170175"/>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EAI has the mailboxName in Unicode (in UTF-8 format).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The domainName can be ASCII or IDN.	</a:t>
            </a:r>
            <a:endParaRPr/>
          </a:p>
          <a:p>
            <a:pPr indent="-341313" lvl="1" marL="798513" rtl="0" algn="l">
              <a:lnSpc>
                <a:spcPct val="100000"/>
              </a:lnSpc>
              <a:spcBef>
                <a:spcPts val="500"/>
              </a:spcBef>
              <a:spcAft>
                <a:spcPts val="0"/>
              </a:spcAft>
              <a:buClr>
                <a:srgbClr val="000000"/>
              </a:buClr>
              <a:buSzPts val="1500"/>
              <a:buChar char="⚪"/>
            </a:pPr>
            <a:r>
              <a:rPr lang="en-US" sz="2000"/>
              <a:t>For example: </a:t>
            </a:r>
            <a:endParaRPr/>
          </a:p>
          <a:p>
            <a:pPr indent="-341313" lvl="2" marL="1255713" rtl="0" algn="l">
              <a:lnSpc>
                <a:spcPct val="100000"/>
              </a:lnSpc>
              <a:spcBef>
                <a:spcPts val="500"/>
              </a:spcBef>
              <a:spcAft>
                <a:spcPts val="0"/>
              </a:spcAft>
              <a:buClr>
                <a:schemeClr val="accent1"/>
              </a:buClr>
              <a:buSzPts val="2000"/>
              <a:buChar char="•"/>
            </a:pPr>
            <a:r>
              <a:rPr lang="en-US" sz="2000" u="sng">
                <a:solidFill>
                  <a:schemeClr val="accent1"/>
                </a:solidFill>
                <a:hlinkClick r:id="rId3">
                  <a:extLst>
                    <a:ext uri="{A12FA001-AC4F-418D-AE19-62706E023703}">
                      <ahyp:hlinkClr val="tx"/>
                    </a:ext>
                  </a:extLst>
                </a:hlinkClick>
              </a:rPr>
              <a:t>kévin@example.org</a:t>
            </a:r>
            <a:r>
              <a:rPr lang="en-US" sz="2000"/>
              <a:t> </a:t>
            </a:r>
            <a:endParaRPr/>
          </a:p>
          <a:p>
            <a:pPr indent="-341313" lvl="2" marL="1255713" rtl="0" algn="l">
              <a:lnSpc>
                <a:spcPct val="100000"/>
              </a:lnSpc>
              <a:spcBef>
                <a:spcPts val="500"/>
              </a:spcBef>
              <a:spcAft>
                <a:spcPts val="0"/>
              </a:spcAft>
              <a:buClr>
                <a:schemeClr val="accent1"/>
              </a:buClr>
              <a:buSzPts val="2000"/>
              <a:buChar char="•"/>
            </a:pPr>
            <a:r>
              <a:rPr lang="en-US" sz="2000">
                <a:solidFill>
                  <a:schemeClr val="accent1"/>
                </a:solidFill>
              </a:rPr>
              <a:t>すし@ xn--exmple-xta.ca</a:t>
            </a:r>
            <a:endParaRPr/>
          </a:p>
          <a:p>
            <a:pPr indent="-341313" lvl="2" marL="1255713" rtl="0" algn="l">
              <a:lnSpc>
                <a:spcPct val="100000"/>
              </a:lnSpc>
              <a:spcBef>
                <a:spcPts val="500"/>
              </a:spcBef>
              <a:spcAft>
                <a:spcPts val="0"/>
              </a:spcAft>
              <a:buClr>
                <a:schemeClr val="accent1"/>
              </a:buClr>
              <a:buSzPts val="2000"/>
              <a:buChar char="•"/>
            </a:pPr>
            <a:r>
              <a:rPr lang="en-US" sz="2000">
                <a:solidFill>
                  <a:schemeClr val="accent1"/>
                </a:solidFill>
              </a:rPr>
              <a:t>すし@快手.游戏.</a:t>
            </a:r>
            <a:endParaRPr sz="2000">
              <a:solidFill>
                <a:schemeClr val="accent1"/>
              </a:solidFill>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p:txBody>
      </p:sp>
      <p:pic>
        <p:nvPicPr>
          <p:cNvPr id="1210" name="Google Shape;1210;p50"/>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5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Email Addresses Form</a:t>
            </a:r>
            <a:endParaRPr/>
          </a:p>
        </p:txBody>
      </p:sp>
      <p:sp>
        <p:nvSpPr>
          <p:cNvPr id="1217" name="Google Shape;1217;p51"/>
          <p:cNvSpPr txBox="1"/>
          <p:nvPr>
            <p:ph idx="1" type="body"/>
          </p:nvPr>
        </p:nvSpPr>
        <p:spPr>
          <a:xfrm>
            <a:off x="812800" y="1170175"/>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name@exâmple.ca and name@xn--exmple-xta.ca represent equivalent email address.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Application should be able to treat both forms as equivalent.</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Internally consistently use A-label or U-label, but don’t mix A-label and U-label.</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Technical Recommendation: Backend processing should be in A-label, and U-label for visual inspection.</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For example, new user registration in application with equivalent A-label.</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p:txBody>
      </p:sp>
      <p:pic>
        <p:nvPicPr>
          <p:cNvPr id="1218" name="Google Shape;1218;p51"/>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5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Email Validation: Email Regular Expressions (Regex)</a:t>
            </a:r>
            <a:endParaRPr/>
          </a:p>
        </p:txBody>
      </p:sp>
      <p:sp>
        <p:nvSpPr>
          <p:cNvPr id="1224" name="Google Shape;1224;p52"/>
          <p:cNvSpPr txBox="1"/>
          <p:nvPr>
            <p:ph idx="1" type="body"/>
          </p:nvPr>
        </p:nvSpPr>
        <p:spPr>
          <a:xfrm>
            <a:off x="812800" y="1470213"/>
            <a:ext cx="10805055" cy="4431823"/>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Basic: something@something.</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From </a:t>
            </a:r>
            <a:r>
              <a:rPr lang="en-US" sz="2000" u="sng">
                <a:solidFill>
                  <a:schemeClr val="hlink"/>
                </a:solidFill>
                <a:hlinkClick r:id="rId3"/>
              </a:rPr>
              <a:t>owasp.org</a:t>
            </a:r>
            <a:r>
              <a:rPr lang="en-US" sz="2000"/>
              <a:t> (security):</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[^[a-zA-Z0-9_+&amp;*-]+(?:\.[a-zA-Z0-9_+&amp;*-]+)*@(?:[a-zA-Z0-9-]+\.)+[a-zA-Z]{2,7}$].</a:t>
            </a:r>
            <a:endParaRPr/>
          </a:p>
          <a:p>
            <a:pPr indent="-341313" lvl="2" marL="1255713" rtl="0" algn="l">
              <a:lnSpc>
                <a:spcPct val="100000"/>
              </a:lnSpc>
              <a:spcBef>
                <a:spcPts val="500"/>
              </a:spcBef>
              <a:spcAft>
                <a:spcPts val="0"/>
              </a:spcAft>
              <a:buClr>
                <a:srgbClr val="000000"/>
              </a:buClr>
              <a:buSzPts val="2000"/>
              <a:buChar char="•"/>
            </a:pPr>
            <a:r>
              <a:rPr lang="en-US" sz="2000"/>
              <a:t>Does not support EAI, i.e., mailbox name in UTF8 not allowed: </a:t>
            </a:r>
            <a:r>
              <a:rPr lang="en-US" sz="2000">
                <a:solidFill>
                  <a:schemeClr val="accent1"/>
                </a:solidFill>
              </a:rPr>
              <a:t>[a-zA-Z0-9_+&amp;*-].</a:t>
            </a:r>
            <a:endParaRPr sz="2000">
              <a:solidFill>
                <a:schemeClr val="accent1"/>
              </a:solidFill>
            </a:endParaRPr>
          </a:p>
          <a:p>
            <a:pPr indent="-341313" lvl="2" marL="1255713" rtl="0" algn="l">
              <a:lnSpc>
                <a:spcPct val="100000"/>
              </a:lnSpc>
              <a:spcBef>
                <a:spcPts val="500"/>
              </a:spcBef>
              <a:spcAft>
                <a:spcPts val="0"/>
              </a:spcAft>
              <a:buClr>
                <a:srgbClr val="000000"/>
              </a:buClr>
              <a:buSzPts val="2000"/>
              <a:buChar char="•"/>
            </a:pPr>
            <a:r>
              <a:rPr lang="en-US" sz="2000"/>
              <a:t>Does not support ASCII TLD longer than 7 characters: </a:t>
            </a:r>
            <a:r>
              <a:rPr lang="en-US" sz="2000">
                <a:solidFill>
                  <a:schemeClr val="accent1"/>
                </a:solidFill>
              </a:rPr>
              <a:t>[a-zA-Z]{2,7}.</a:t>
            </a:r>
            <a:endParaRPr/>
          </a:p>
          <a:p>
            <a:pPr indent="-341313" lvl="2" marL="1255713" rtl="0" algn="l">
              <a:lnSpc>
                <a:spcPct val="100000"/>
              </a:lnSpc>
              <a:spcBef>
                <a:spcPts val="500"/>
              </a:spcBef>
              <a:spcAft>
                <a:spcPts val="0"/>
              </a:spcAft>
              <a:buClr>
                <a:srgbClr val="000000"/>
              </a:buClr>
              <a:buSzPts val="2000"/>
              <a:buChar char="•"/>
            </a:pPr>
            <a:r>
              <a:rPr lang="en-US" sz="2000"/>
              <a:t>Does not support U-labels in IDN TLD: </a:t>
            </a:r>
            <a:r>
              <a:rPr lang="en-US" sz="2000">
                <a:solidFill>
                  <a:schemeClr val="accent1"/>
                </a:solidFill>
              </a:rPr>
              <a:t>[a-zA-Z].</a:t>
            </a:r>
            <a:endParaRPr/>
          </a:p>
          <a:p>
            <a:pPr indent="-341313" lvl="1" marL="798513" rtl="0" algn="l">
              <a:lnSpc>
                <a:spcPct val="100000"/>
              </a:lnSpc>
              <a:spcBef>
                <a:spcPts val="500"/>
              </a:spcBef>
              <a:spcAft>
                <a:spcPts val="0"/>
              </a:spcAft>
              <a:buClr>
                <a:srgbClr val="000000"/>
              </a:buClr>
              <a:buSzPts val="1500"/>
              <a:buChar char="⚪"/>
            </a:pPr>
            <a:r>
              <a:rPr lang="en-US" sz="2000"/>
              <a:t>But OWASP is THE reference for security. </a:t>
            </a:r>
            <a:endParaRPr/>
          </a:p>
          <a:p>
            <a:pPr indent="-341313" lvl="2" marL="1255713" rtl="0" algn="l">
              <a:lnSpc>
                <a:spcPct val="100000"/>
              </a:lnSpc>
              <a:spcBef>
                <a:spcPts val="500"/>
              </a:spcBef>
              <a:spcAft>
                <a:spcPts val="0"/>
              </a:spcAft>
              <a:buClr>
                <a:srgbClr val="000000"/>
              </a:buClr>
              <a:buSzPts val="2000"/>
              <a:buChar char="•"/>
            </a:pPr>
            <a:r>
              <a:rPr lang="en-US" sz="2000"/>
              <a:t>Therefore, you may end up fighting with your security team to use a UA-compatible Regex instead of the “standard” one from OWASP.</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52411" lvl="0" marL="342900" rtl="0" algn="l">
              <a:lnSpc>
                <a:spcPct val="100000"/>
              </a:lnSpc>
              <a:spcBef>
                <a:spcPts val="2000"/>
              </a:spcBef>
              <a:spcAft>
                <a:spcPts val="0"/>
              </a:spcAft>
              <a:buClr>
                <a:srgbClr val="000000"/>
              </a:buClr>
              <a:buSzPts val="1425"/>
              <a:buFont typeface="Noto Sans Symbols"/>
              <a:buNone/>
            </a:pPr>
            <a:r>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225" name="Google Shape;1225;p52"/>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5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Email Regular Expressions (Regex)</a:t>
            </a:r>
            <a:endParaRPr/>
          </a:p>
        </p:txBody>
      </p:sp>
      <p:sp>
        <p:nvSpPr>
          <p:cNvPr id="1231" name="Google Shape;1231;p53"/>
          <p:cNvSpPr txBox="1"/>
          <p:nvPr>
            <p:ph idx="1" type="body"/>
          </p:nvPr>
        </p:nvSpPr>
        <p:spPr>
          <a:xfrm>
            <a:off x="827087" y="1213088"/>
            <a:ext cx="10995572" cy="478766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Example of Regex suggested in various forums: ex: </a:t>
            </a:r>
            <a:r>
              <a:rPr lang="en-US" sz="2000" u="sng">
                <a:solidFill>
                  <a:schemeClr val="hlink"/>
                </a:solidFill>
                <a:hlinkClick r:id="rId3"/>
              </a:rPr>
              <a:t>List of proposals</a:t>
            </a:r>
            <a:endParaRPr sz="2000" u="sng">
              <a:solidFill>
                <a:schemeClr val="hlink"/>
              </a:solidFill>
            </a:endParaRPr>
          </a:p>
          <a:p>
            <a:pPr indent="-341313" lvl="1" marL="798513" rtl="0" algn="l">
              <a:lnSpc>
                <a:spcPct val="100000"/>
              </a:lnSpc>
              <a:spcBef>
                <a:spcPts val="500"/>
              </a:spcBef>
              <a:spcAft>
                <a:spcPts val="0"/>
              </a:spcAft>
              <a:buClr>
                <a:srgbClr val="000000"/>
              </a:buClr>
              <a:buSzPts val="1500"/>
              <a:buChar char="⚪"/>
            </a:pPr>
            <a:r>
              <a:rPr lang="en-US" sz="2000"/>
              <a:t>^[A-Za-z0-9+_.-]+@(.+)$ </a:t>
            </a:r>
            <a:r>
              <a:rPr lang="en-US" sz="2000">
                <a:solidFill>
                  <a:srgbClr val="FF0000"/>
                </a:solidFill>
              </a:rPr>
              <a:t>does not support UTF8 in mailbox name.</a:t>
            </a:r>
            <a:endParaRPr/>
          </a:p>
          <a:p>
            <a:pPr indent="-341313" lvl="1" marL="798513" rtl="0" algn="l">
              <a:lnSpc>
                <a:spcPct val="100000"/>
              </a:lnSpc>
              <a:spcBef>
                <a:spcPts val="500"/>
              </a:spcBef>
              <a:spcAft>
                <a:spcPts val="0"/>
              </a:spcAft>
              <a:buClr>
                <a:srgbClr val="000000"/>
              </a:buClr>
              <a:buSzPts val="1500"/>
              <a:buChar char="⚪"/>
            </a:pPr>
            <a:r>
              <a:rPr lang="en-US" sz="2000"/>
              <a:t>^[a-zA-Z0-9_!#$%&amp;’*+/=?`{|}~^.-]+@[a-zA-Z0-9.-]+$ </a:t>
            </a:r>
            <a:r>
              <a:rPr lang="en-US" sz="2000">
                <a:solidFill>
                  <a:srgbClr val="FF0000"/>
                </a:solidFill>
              </a:rPr>
              <a:t>does not support U-labels.</a:t>
            </a:r>
            <a:endParaRPr/>
          </a:p>
          <a:p>
            <a:pPr indent="-341313" lvl="1" marL="798513" rtl="0" algn="l">
              <a:lnSpc>
                <a:spcPct val="100000"/>
              </a:lnSpc>
              <a:spcBef>
                <a:spcPts val="500"/>
              </a:spcBef>
              <a:spcAft>
                <a:spcPts val="0"/>
              </a:spcAft>
              <a:buClr>
                <a:srgbClr val="000000"/>
              </a:buClr>
              <a:buSzPts val="1500"/>
              <a:buChar char="⚪"/>
            </a:pPr>
            <a:r>
              <a:rPr lang="en-US" sz="2000"/>
              <a:t>^[a-zA-Z0-9_!#$%&amp;’*+/=?`{|}~^-]+(?:\\.[a-zA-Z0-9_!#$%&amp;’*+/=?`{|}~^-]+)*@[a-zA-Z0-9-]+(?:\\.[a-zA-Z0-9-]+)*$ </a:t>
            </a:r>
            <a:r>
              <a:rPr lang="en-US" sz="2000">
                <a:solidFill>
                  <a:srgbClr val="FF0000"/>
                </a:solidFill>
              </a:rPr>
              <a:t>does not support U-labels.</a:t>
            </a:r>
            <a:endParaRPr/>
          </a:p>
          <a:p>
            <a:pPr indent="-341313" lvl="1" marL="798513" rtl="0" algn="l">
              <a:lnSpc>
                <a:spcPct val="100000"/>
              </a:lnSpc>
              <a:spcBef>
                <a:spcPts val="500"/>
              </a:spcBef>
              <a:spcAft>
                <a:spcPts val="0"/>
              </a:spcAft>
              <a:buClr>
                <a:srgbClr val="000000"/>
              </a:buClr>
              <a:buSzPts val="1500"/>
              <a:buChar char="⚪"/>
            </a:pPr>
            <a:r>
              <a:rPr lang="en-US" sz="2000"/>
              <a:t>^[\\w!#$%&amp;’*+/=?`{|}~^-]+(?:\\.[\\w!#$%&amp;’*+/=?`{|}~^-]+)*@(?:[a-zA-Z0-9-]+\\.)+[a-zA-Z]{2,6}$ </a:t>
            </a:r>
            <a:r>
              <a:rPr lang="en-US" sz="2000">
                <a:solidFill>
                  <a:srgbClr val="FF0000"/>
                </a:solidFill>
              </a:rPr>
              <a:t>have length restrictions for the TLD between 2 – 6 characters.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One can come up with an EAI-IDN compatible regex using various Unicode codepoints characteristics.</a:t>
            </a:r>
            <a:endParaRPr/>
          </a:p>
          <a:p>
            <a:pPr indent="-341313" lvl="1" marL="798513" rtl="0" algn="l">
              <a:lnSpc>
                <a:spcPct val="100000"/>
              </a:lnSpc>
              <a:spcBef>
                <a:spcPts val="500"/>
              </a:spcBef>
              <a:spcAft>
                <a:spcPts val="0"/>
              </a:spcAft>
              <a:buClr>
                <a:srgbClr val="000000"/>
              </a:buClr>
              <a:buSzPts val="1500"/>
              <a:buChar char="⚪"/>
            </a:pPr>
            <a:r>
              <a:rPr lang="en-US" sz="2000"/>
              <a:t>For IDN it would be like a reimplementation of the IDNA protocol tables in regex!</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Given that both sides of an EAI may have UTF8, then one regex for an EAI could be .*@.* which is only verifying the presence of the ‘@’ character. </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52411" lvl="0" marL="342900" rtl="0" algn="l">
              <a:lnSpc>
                <a:spcPct val="100000"/>
              </a:lnSpc>
              <a:spcBef>
                <a:spcPts val="2000"/>
              </a:spcBef>
              <a:spcAft>
                <a:spcPts val="0"/>
              </a:spcAft>
              <a:buClr>
                <a:srgbClr val="000000"/>
              </a:buClr>
              <a:buSzPts val="1425"/>
              <a:buFont typeface="Noto Sans Symbols"/>
              <a:buNone/>
            </a:pPr>
            <a:r>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232" name="Google Shape;1232;p53"/>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54"/>
          <p:cNvSpPr txBox="1"/>
          <p:nvPr>
            <p:ph type="title"/>
          </p:nvPr>
        </p:nvSpPr>
        <p:spPr>
          <a:xfrm>
            <a:off x="754032" y="2978337"/>
            <a:ext cx="10683935" cy="450663"/>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0B3458"/>
              </a:buClr>
              <a:buSzPts val="2800"/>
              <a:buFont typeface="Arial"/>
              <a:buNone/>
            </a:pPr>
            <a:r>
              <a:rPr lang="en-US"/>
              <a:t>Validate Email</a:t>
            </a:r>
            <a:endParaRPr/>
          </a:p>
        </p:txBody>
      </p:sp>
      <p:pic>
        <p:nvPicPr>
          <p:cNvPr id="1238" name="Google Shape;1238;p5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3" name="Shape 1243"/>
        <p:cNvGrpSpPr/>
        <p:nvPr/>
      </p:nvGrpSpPr>
      <p:grpSpPr>
        <a:xfrm>
          <a:off x="0" y="0"/>
          <a:ext cx="0" cy="0"/>
          <a:chOff x="0" y="0"/>
          <a:chExt cx="0" cy="0"/>
        </a:xfrm>
      </p:grpSpPr>
      <p:sp>
        <p:nvSpPr>
          <p:cNvPr id="1244" name="Google Shape;1244;p5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Email Addresses Validation</a:t>
            </a:r>
            <a:endParaRPr/>
          </a:p>
        </p:txBody>
      </p:sp>
      <p:sp>
        <p:nvSpPr>
          <p:cNvPr id="1245" name="Google Shape;1245;p55"/>
          <p:cNvSpPr txBox="1"/>
          <p:nvPr>
            <p:ph idx="1" type="body"/>
          </p:nvPr>
        </p:nvSpPr>
        <p:spPr>
          <a:xfrm>
            <a:off x="812800" y="1170175"/>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Email has a </a:t>
            </a:r>
            <a:r>
              <a:rPr lang="en-US" sz="2000">
                <a:solidFill>
                  <a:schemeClr val="dk1"/>
                </a:solidFill>
              </a:rPr>
              <a:t>mailboxName.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Email has a </a:t>
            </a:r>
            <a:r>
              <a:rPr lang="en-US" sz="2000">
                <a:solidFill>
                  <a:schemeClr val="dk1"/>
                </a:solidFill>
              </a:rPr>
              <a:t>domainName.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DomainName validation same as before.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mailboxName validation require a valid UTF8 String.</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Local administrator defines policy for mailboxName.</a:t>
            </a:r>
            <a:endParaRPr/>
          </a:p>
          <a:p>
            <a:pPr indent="-341313" lvl="1" marL="798513" rtl="0" algn="l">
              <a:lnSpc>
                <a:spcPct val="100000"/>
              </a:lnSpc>
              <a:spcBef>
                <a:spcPts val="500"/>
              </a:spcBef>
              <a:spcAft>
                <a:spcPts val="0"/>
              </a:spcAft>
              <a:buClr>
                <a:schemeClr val="dk1"/>
              </a:buClr>
              <a:buSzPts val="1500"/>
              <a:buChar char="⚪"/>
            </a:pPr>
            <a:r>
              <a:rPr lang="en-US" sz="2000">
                <a:solidFill>
                  <a:schemeClr val="dk1"/>
                </a:solidFill>
              </a:rPr>
              <a:t>Gmail policy: </a:t>
            </a:r>
            <a:r>
              <a:rPr lang="en-US" sz="2000" u="sng">
                <a:solidFill>
                  <a:schemeClr val="dk1"/>
                </a:solidFill>
                <a:hlinkClick r:id="rId3">
                  <a:extLst>
                    <a:ext uri="{A12FA001-AC4F-418D-AE19-62706E023703}">
                      <ahyp:hlinkClr val="tx"/>
                    </a:ext>
                  </a:extLst>
                </a:hlinkClick>
              </a:rPr>
              <a:t>firstname.lastname@gmail.com</a:t>
            </a:r>
            <a:r>
              <a:rPr lang="en-US" sz="2000">
                <a:solidFill>
                  <a:schemeClr val="dk1"/>
                </a:solidFill>
              </a:rPr>
              <a:t> is equivalent to </a:t>
            </a:r>
            <a:r>
              <a:rPr lang="en-US" sz="2000" u="sng">
                <a:solidFill>
                  <a:schemeClr val="dk1"/>
                </a:solidFill>
                <a:hlinkClick r:id="rId4">
                  <a:extLst>
                    <a:ext uri="{A12FA001-AC4F-418D-AE19-62706E023703}">
                      <ahyp:hlinkClr val="tx"/>
                    </a:ext>
                  </a:extLst>
                </a:hlinkClick>
              </a:rPr>
              <a:t>firstnamelastname@gmail.com</a:t>
            </a:r>
            <a:r>
              <a:rPr lang="en-US" sz="2000">
                <a:solidFill>
                  <a:schemeClr val="dk1"/>
                </a:solidFill>
              </a:rPr>
              <a:t>.</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Guidelines for mailboxName are available by </a:t>
            </a:r>
            <a:r>
              <a:rPr lang="en-US" sz="2000" u="sng">
                <a:solidFill>
                  <a:schemeClr val="dk1"/>
                </a:solidFill>
                <a:hlinkClick r:id="rId5">
                  <a:extLst>
                    <a:ext uri="{A12FA001-AC4F-418D-AE19-62706E023703}">
                      <ahyp:hlinkClr val="tx"/>
                    </a:ext>
                  </a:extLst>
                </a:hlinkClick>
              </a:rPr>
              <a:t>UASG</a:t>
            </a:r>
            <a:r>
              <a:rPr lang="en-US" sz="2000">
                <a:solidFill>
                  <a:schemeClr val="dk1"/>
                </a:solidFill>
              </a:rPr>
              <a:t>.</a:t>
            </a:r>
            <a:endParaRPr/>
          </a:p>
        </p:txBody>
      </p:sp>
      <p:pic>
        <p:nvPicPr>
          <p:cNvPr id="1246" name="Google Shape;1246;p55"/>
          <p:cNvPicPr preferRelativeResize="0"/>
          <p:nvPr/>
        </p:nvPicPr>
        <p:blipFill rotWithShape="1">
          <a:blip r:embed="rId6">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5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EAI Validation - Python</a:t>
            </a:r>
            <a:endParaRPr/>
          </a:p>
        </p:txBody>
      </p:sp>
      <p:pic>
        <p:nvPicPr>
          <p:cNvPr id="1253" name="Google Shape;1253;p5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254" name="Google Shape;1254;p56"/>
          <p:cNvSpPr txBox="1"/>
          <p:nvPr>
            <p:ph idx="1" type="body"/>
          </p:nvPr>
        </p:nvSpPr>
        <p:spPr>
          <a:xfrm>
            <a:off x="420624" y="981332"/>
            <a:ext cx="11355740" cy="4401205"/>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2000"/>
              <a:buFont typeface="Courier New"/>
              <a:buNone/>
            </a:pPr>
            <a:r>
              <a:rPr b="1" i="0" lang="en-US" sz="2000" u="none" cap="none" strike="noStrike">
                <a:solidFill>
                  <a:srgbClr val="000080"/>
                </a:solidFill>
                <a:latin typeface="Courier New"/>
                <a:ea typeface="Courier New"/>
                <a:cs typeface="Courier New"/>
                <a:sym typeface="Courier New"/>
              </a:rPr>
              <a:t>from </a:t>
            </a:r>
            <a:r>
              <a:rPr b="0" i="0" lang="en-US" sz="2000" u="none" cap="none" strike="noStrike">
                <a:solidFill>
                  <a:srgbClr val="000000"/>
                </a:solidFill>
                <a:latin typeface="Courier New"/>
                <a:ea typeface="Courier New"/>
                <a:cs typeface="Courier New"/>
                <a:sym typeface="Courier New"/>
              </a:rPr>
              <a:t>email_validator </a:t>
            </a:r>
            <a:r>
              <a:rPr b="1" i="0" lang="en-US" sz="2000" u="none" cap="none" strike="noStrike">
                <a:solidFill>
                  <a:srgbClr val="000080"/>
                </a:solidFill>
                <a:latin typeface="Courier New"/>
                <a:ea typeface="Courier New"/>
                <a:cs typeface="Courier New"/>
                <a:sym typeface="Courier New"/>
              </a:rPr>
              <a:t>import </a:t>
            </a:r>
            <a:r>
              <a:rPr b="0" i="0" lang="en-US" sz="2000" u="none" cap="none" strike="noStrike">
                <a:solidFill>
                  <a:srgbClr val="000000"/>
                </a:solidFill>
                <a:latin typeface="Courier New"/>
                <a:ea typeface="Courier New"/>
                <a:cs typeface="Courier New"/>
                <a:sym typeface="Courier New"/>
              </a:rPr>
              <a:t>validate_email,EmailNotValidError</a:t>
            </a:r>
            <a:br>
              <a:rPr b="0" i="0" lang="en-US" sz="2000" u="none" cap="none" strike="noStrike">
                <a:solidFill>
                  <a:srgbClr val="000000"/>
                </a:solidFill>
                <a:latin typeface="Courier New"/>
                <a:ea typeface="Courier New"/>
                <a:cs typeface="Courier New"/>
                <a:sym typeface="Courier New"/>
              </a:rPr>
            </a:br>
            <a:r>
              <a:rPr b="0" i="0" lang="en-US" sz="2000" u="none" cap="none" strike="noStrike">
                <a:solidFill>
                  <a:srgbClr val="000000"/>
                </a:solidFill>
                <a:latin typeface="Courier New"/>
                <a:ea typeface="Courier New"/>
                <a:cs typeface="Courier New"/>
                <a:sym typeface="Courier New"/>
              </a:rPr>
              <a:t>logger = logging.getLogger(__name__)</a:t>
            </a:r>
            <a:endParaRPr b="0" i="0" sz="2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80"/>
              </a:buClr>
              <a:buSzPts val="2000"/>
              <a:buFont typeface="Courier New"/>
              <a:buNone/>
            </a:pPr>
            <a:r>
              <a:rPr b="1" i="0" lang="en-US" sz="2000" u="none" cap="none" strike="noStrike">
                <a:solidFill>
                  <a:srgbClr val="000080"/>
                </a:solidFill>
                <a:latin typeface="Courier New"/>
                <a:ea typeface="Courier New"/>
                <a:cs typeface="Courier New"/>
                <a:sym typeface="Courier New"/>
              </a:rPr>
              <a:t>try</a:t>
            </a:r>
            <a:r>
              <a:rPr b="0" i="0" lang="en-US" sz="2000" u="none" cap="none" strike="noStrike">
                <a:solidFill>
                  <a:srgbClr val="000000"/>
                </a:solidFill>
                <a:latin typeface="Courier New"/>
                <a:ea typeface="Courier New"/>
                <a:cs typeface="Courier New"/>
                <a:sym typeface="Courier New"/>
              </a:rPr>
              <a:t>:</a:t>
            </a:r>
            <a:br>
              <a:rPr b="0" i="0" lang="en-US" sz="2000" u="none" cap="none" strike="noStrike">
                <a:solidFill>
                  <a:srgbClr val="000000"/>
                </a:solidFill>
                <a:latin typeface="Courier New"/>
                <a:ea typeface="Courier New"/>
                <a:cs typeface="Courier New"/>
                <a:sym typeface="Courier New"/>
              </a:rPr>
            </a:br>
            <a:r>
              <a:rPr b="0" i="0" lang="en-US" sz="2000" u="none" cap="none" strike="noStrike">
                <a:solidFill>
                  <a:srgbClr val="000000"/>
                </a:solidFill>
                <a:latin typeface="Courier New"/>
                <a:ea typeface="Courier New"/>
                <a:cs typeface="Courier New"/>
                <a:sym typeface="Courier New"/>
              </a:rPr>
              <a:t>    </a:t>
            </a:r>
            <a:r>
              <a:rPr b="0" i="1" lang="en-US" sz="2000" u="none" cap="none" strike="noStrike">
                <a:solidFill>
                  <a:srgbClr val="808080"/>
                </a:solidFill>
                <a:latin typeface="Courier New"/>
                <a:ea typeface="Courier New"/>
                <a:cs typeface="Courier New"/>
                <a:sym typeface="Courier New"/>
              </a:rPr>
              <a:t># As part of process it performs DNS resolution</a:t>
            </a:r>
            <a:br>
              <a:rPr b="0" i="1" lang="en-US" sz="2000" u="none" cap="none" strike="noStrike">
                <a:solidFill>
                  <a:srgbClr val="808080"/>
                </a:solidFill>
                <a:latin typeface="Courier New"/>
                <a:ea typeface="Courier New"/>
                <a:cs typeface="Courier New"/>
                <a:sym typeface="Courier New"/>
              </a:rPr>
            </a:br>
            <a:r>
              <a:rPr b="0" i="1" lang="en-US" sz="2000" u="none" cap="none" strike="noStrike">
                <a:solidFill>
                  <a:srgbClr val="808080"/>
                </a:solidFill>
                <a:latin typeface="Courier New"/>
                <a:ea typeface="Courier New"/>
                <a:cs typeface="Courier New"/>
                <a:sym typeface="Courier New"/>
              </a:rPr>
              <a:t>    # Normalizes email addresses automatically</a:t>
            </a:r>
            <a:br>
              <a:rPr b="0" i="1" lang="en-US" sz="2000" u="none" cap="none" strike="noStrike">
                <a:solidFill>
                  <a:srgbClr val="808080"/>
                </a:solidFill>
                <a:latin typeface="Courier New"/>
                <a:ea typeface="Courier New"/>
                <a:cs typeface="Courier New"/>
                <a:sym typeface="Courier New"/>
              </a:rPr>
            </a:br>
            <a:r>
              <a:rPr b="0" i="1" lang="en-US" sz="2000" u="none" cap="none" strike="noStrike">
                <a:solidFill>
                  <a:srgbClr val="808080"/>
                </a:solidFill>
                <a:latin typeface="Courier New"/>
                <a:ea typeface="Courier New"/>
                <a:cs typeface="Courier New"/>
                <a:sym typeface="Courier New"/>
              </a:rPr>
              <a:t>    # Supports internationalized domain names </a:t>
            </a:r>
            <a:br>
              <a:rPr b="0" i="1" lang="en-US" sz="2000" u="none" cap="none" strike="noStrike">
                <a:solidFill>
                  <a:srgbClr val="808080"/>
                </a:solidFill>
                <a:latin typeface="Courier New"/>
                <a:ea typeface="Courier New"/>
                <a:cs typeface="Courier New"/>
                <a:sym typeface="Courier New"/>
              </a:rPr>
            </a:br>
            <a:r>
              <a:rPr b="0" i="1" lang="en-US" sz="2000" u="none" cap="none" strike="noStrike">
                <a:solidFill>
                  <a:srgbClr val="808080"/>
                </a:solidFill>
                <a:latin typeface="Courier New"/>
                <a:ea typeface="Courier New"/>
                <a:cs typeface="Courier New"/>
                <a:sym typeface="Courier New"/>
              </a:rPr>
              <a:t>    </a:t>
            </a:r>
            <a:r>
              <a:rPr b="0" i="0" lang="en-US" sz="2000" u="none" cap="none" strike="noStrike">
                <a:solidFill>
                  <a:srgbClr val="000000"/>
                </a:solidFill>
                <a:latin typeface="Courier New"/>
                <a:ea typeface="Courier New"/>
                <a:cs typeface="Courier New"/>
                <a:sym typeface="Courier New"/>
              </a:rPr>
              <a:t>validated = validate_email(email_address, </a:t>
            </a:r>
            <a:r>
              <a:rPr b="0" i="0" lang="en-US" sz="2000" u="none" cap="none" strike="noStrike">
                <a:solidFill>
                  <a:srgbClr val="660099"/>
                </a:solidFill>
                <a:latin typeface="Courier New"/>
                <a:ea typeface="Courier New"/>
                <a:cs typeface="Courier New"/>
                <a:sym typeface="Courier New"/>
              </a:rPr>
              <a:t>check_deliverability</a:t>
            </a:r>
            <a:r>
              <a:rPr b="0" i="0" lang="en-US" sz="2000" u="none" cap="none" strike="noStrike">
                <a:solidFill>
                  <a:srgbClr val="000000"/>
                </a:solidFill>
                <a:latin typeface="Courier New"/>
                <a:ea typeface="Courier New"/>
                <a:cs typeface="Courier New"/>
                <a:sym typeface="Courier New"/>
              </a:rPr>
              <a:t>=</a:t>
            </a:r>
            <a:r>
              <a:rPr b="1" i="0" lang="en-US" sz="2000" u="none" cap="none" strike="noStrike">
                <a:solidFill>
                  <a:srgbClr val="000080"/>
                </a:solidFill>
                <a:latin typeface="Courier New"/>
                <a:ea typeface="Courier New"/>
                <a:cs typeface="Courier New"/>
                <a:sym typeface="Courier New"/>
              </a:rPr>
              <a:t>True</a:t>
            </a:r>
            <a:r>
              <a:rPr b="0" i="0" lang="en-US" sz="2000" u="none" cap="none" strike="noStrike">
                <a:solidFill>
                  <a:srgbClr val="000000"/>
                </a:solidFill>
                <a:latin typeface="Courier New"/>
                <a:ea typeface="Courier New"/>
                <a:cs typeface="Courier New"/>
                <a:sym typeface="Courier New"/>
              </a:rPr>
              <a:t>)</a:t>
            </a:r>
            <a:br>
              <a:rPr b="0" i="0" lang="en-US" sz="2000" u="none" cap="none" strike="noStrike">
                <a:solidFill>
                  <a:srgbClr val="000000"/>
                </a:solidFill>
                <a:latin typeface="Courier New"/>
                <a:ea typeface="Courier New"/>
                <a:cs typeface="Courier New"/>
                <a:sym typeface="Courier New"/>
              </a:rPr>
            </a:br>
            <a:r>
              <a:rPr b="0" i="0" lang="en-US" sz="2000" u="none" cap="none" strike="noStrike">
                <a:solidFill>
                  <a:srgbClr val="000000"/>
                </a:solidFill>
                <a:latin typeface="Courier New"/>
                <a:ea typeface="Courier New"/>
                <a:cs typeface="Courier New"/>
                <a:sym typeface="Courier New"/>
              </a:rPr>
              <a:t>    </a:t>
            </a:r>
            <a:r>
              <a:rPr b="0" i="0" lang="en-US" sz="2000" u="none" cap="none" strike="noStrike">
                <a:solidFill>
                  <a:srgbClr val="000080"/>
                </a:solidFill>
                <a:latin typeface="Courier New"/>
                <a:ea typeface="Courier New"/>
                <a:cs typeface="Courier New"/>
                <a:sym typeface="Courier New"/>
              </a:rPr>
              <a:t>print</a:t>
            </a:r>
            <a:r>
              <a:rPr b="0" i="0" lang="en-US" sz="2000" u="none" cap="none" strike="noStrike">
                <a:solidFill>
                  <a:srgbClr val="000000"/>
                </a:solidFill>
                <a:latin typeface="Courier New"/>
                <a:ea typeface="Courier New"/>
                <a:cs typeface="Courier New"/>
                <a:sym typeface="Courier New"/>
              </a:rPr>
              <a:t>(validated)</a:t>
            </a:r>
            <a:br>
              <a:rPr b="0" i="0" lang="en-US" sz="2000" u="none" cap="none" strike="noStrike">
                <a:solidFill>
                  <a:srgbClr val="000000"/>
                </a:solidFill>
                <a:latin typeface="Courier New"/>
                <a:ea typeface="Courier New"/>
                <a:cs typeface="Courier New"/>
                <a:sym typeface="Courier New"/>
              </a:rPr>
            </a:br>
            <a:r>
              <a:rPr b="0" i="0" lang="en-US" sz="2000" u="none" cap="none" strike="noStrike">
                <a:solidFill>
                  <a:srgbClr val="000000"/>
                </a:solidFill>
                <a:latin typeface="Courier New"/>
                <a:ea typeface="Courier New"/>
                <a:cs typeface="Courier New"/>
                <a:sym typeface="Courier New"/>
              </a:rPr>
              <a:t>    logger.info(</a:t>
            </a:r>
            <a:r>
              <a:rPr b="1" i="0" lang="en-US" sz="2000" u="none" cap="none" strike="noStrike">
                <a:solidFill>
                  <a:srgbClr val="008080"/>
                </a:solidFill>
                <a:latin typeface="Courier New"/>
                <a:ea typeface="Courier New"/>
                <a:cs typeface="Courier New"/>
                <a:sym typeface="Courier New"/>
              </a:rPr>
              <a:t>"'{address}' is a valid email address"</a:t>
            </a:r>
            <a:r>
              <a:rPr b="0" i="0" lang="en-US" sz="2000" u="none" cap="none" strike="noStrike">
                <a:solidFill>
                  <a:srgbClr val="000000"/>
                </a:solidFill>
                <a:latin typeface="Courier New"/>
                <a:ea typeface="Courier New"/>
                <a:cs typeface="Courier New"/>
                <a:sym typeface="Courier New"/>
              </a:rPr>
              <a:t>)</a:t>
            </a:r>
            <a:br>
              <a:rPr b="0" i="0" lang="en-US" sz="2000" u="none" cap="none" strike="noStrike">
                <a:solidFill>
                  <a:srgbClr val="000000"/>
                </a:solidFill>
                <a:latin typeface="Courier New"/>
                <a:ea typeface="Courier New"/>
                <a:cs typeface="Courier New"/>
                <a:sym typeface="Courier New"/>
              </a:rPr>
            </a:br>
            <a:r>
              <a:rPr b="0" i="0" lang="en-US" sz="2000" u="none" cap="none" strike="noStrike">
                <a:solidFill>
                  <a:srgbClr val="000000"/>
                </a:solidFill>
                <a:latin typeface="Courier New"/>
                <a:ea typeface="Courier New"/>
                <a:cs typeface="Courier New"/>
                <a:sym typeface="Courier New"/>
              </a:rPr>
              <a:t>    </a:t>
            </a:r>
            <a:r>
              <a:rPr b="0" i="0" lang="en-US" sz="2000" u="none" cap="none" strike="noStrike">
                <a:solidFill>
                  <a:srgbClr val="000080"/>
                </a:solidFill>
                <a:latin typeface="Courier New"/>
                <a:ea typeface="Courier New"/>
                <a:cs typeface="Courier New"/>
                <a:sym typeface="Courier New"/>
              </a:rPr>
              <a:t>print</a:t>
            </a:r>
            <a:r>
              <a:rPr b="0" i="0" lang="en-US" sz="2000" u="none" cap="none" strike="noStrike">
                <a:solidFill>
                  <a:srgbClr val="000000"/>
                </a:solidFill>
                <a:latin typeface="Courier New"/>
                <a:ea typeface="Courier New"/>
                <a:cs typeface="Courier New"/>
                <a:sym typeface="Courier New"/>
              </a:rPr>
              <a:t>(</a:t>
            </a:r>
            <a:r>
              <a:rPr b="1" i="0" lang="en-US" sz="2000" u="none" cap="none" strike="noStrike">
                <a:solidFill>
                  <a:srgbClr val="008080"/>
                </a:solidFill>
                <a:latin typeface="Courier New"/>
                <a:ea typeface="Courier New"/>
                <a:cs typeface="Courier New"/>
                <a:sym typeface="Courier New"/>
              </a:rPr>
              <a:t>"'{address}' is a valid email address"</a:t>
            </a:r>
            <a:r>
              <a:rPr b="0" i="0" lang="en-US" sz="2000" u="none" cap="none" strike="noStrike">
                <a:solidFill>
                  <a:srgbClr val="000000"/>
                </a:solidFill>
                <a:latin typeface="Courier New"/>
                <a:ea typeface="Courier New"/>
                <a:cs typeface="Courier New"/>
                <a:sym typeface="Courier New"/>
              </a:rPr>
              <a:t>)</a:t>
            </a:r>
            <a:br>
              <a:rPr b="0" i="0" lang="en-US" sz="2000" u="none" cap="none" strike="noStrike">
                <a:solidFill>
                  <a:srgbClr val="000000"/>
                </a:solidFill>
                <a:latin typeface="Courier New"/>
                <a:ea typeface="Courier New"/>
                <a:cs typeface="Courier New"/>
                <a:sym typeface="Courier New"/>
              </a:rPr>
            </a:br>
            <a:r>
              <a:rPr b="1" i="0" lang="en-US" sz="2000" u="none" cap="none" strike="noStrike">
                <a:solidFill>
                  <a:srgbClr val="000080"/>
                </a:solidFill>
                <a:latin typeface="Courier New"/>
                <a:ea typeface="Courier New"/>
                <a:cs typeface="Courier New"/>
                <a:sym typeface="Courier New"/>
              </a:rPr>
              <a:t>except </a:t>
            </a:r>
            <a:r>
              <a:rPr b="0" i="0" lang="en-US" sz="2000" u="none" cap="none" strike="noStrike">
                <a:solidFill>
                  <a:srgbClr val="000000"/>
                </a:solidFill>
                <a:latin typeface="Courier New"/>
                <a:ea typeface="Courier New"/>
                <a:cs typeface="Courier New"/>
                <a:sym typeface="Courier New"/>
              </a:rPr>
              <a:t>EmailNotValidError </a:t>
            </a:r>
            <a:r>
              <a:rPr b="1" i="0" lang="en-US" sz="2000" u="none" cap="none" strike="noStrike">
                <a:solidFill>
                  <a:srgbClr val="000080"/>
                </a:solidFill>
                <a:latin typeface="Courier New"/>
                <a:ea typeface="Courier New"/>
                <a:cs typeface="Courier New"/>
                <a:sym typeface="Courier New"/>
              </a:rPr>
              <a:t>as </a:t>
            </a:r>
            <a:r>
              <a:rPr b="0" i="0" lang="en-US" sz="2000" u="none" cap="none" strike="noStrike">
                <a:solidFill>
                  <a:srgbClr val="000000"/>
                </a:solidFill>
                <a:latin typeface="Courier New"/>
                <a:ea typeface="Courier New"/>
                <a:cs typeface="Courier New"/>
                <a:sym typeface="Courier New"/>
              </a:rPr>
              <a:t>e:</a:t>
            </a:r>
            <a:br>
              <a:rPr b="0" i="0" lang="en-US" sz="2000" u="none" cap="none" strike="noStrike">
                <a:solidFill>
                  <a:srgbClr val="000000"/>
                </a:solidFill>
                <a:latin typeface="Courier New"/>
                <a:ea typeface="Courier New"/>
                <a:cs typeface="Courier New"/>
                <a:sym typeface="Courier New"/>
              </a:rPr>
            </a:br>
            <a:r>
              <a:rPr b="0" i="0" lang="en-US" sz="2000" u="none" cap="none" strike="noStrike">
                <a:solidFill>
                  <a:srgbClr val="000000"/>
                </a:solidFill>
                <a:latin typeface="Courier New"/>
                <a:ea typeface="Courier New"/>
                <a:cs typeface="Courier New"/>
                <a:sym typeface="Courier New"/>
              </a:rPr>
              <a:t>    </a:t>
            </a:r>
            <a:r>
              <a:rPr b="0" i="0" lang="en-US" sz="2000" u="none" cap="none" strike="noStrike">
                <a:solidFill>
                  <a:srgbClr val="000080"/>
                </a:solidFill>
                <a:latin typeface="Courier New"/>
                <a:ea typeface="Courier New"/>
                <a:cs typeface="Courier New"/>
                <a:sym typeface="Courier New"/>
              </a:rPr>
              <a:t>print</a:t>
            </a:r>
            <a:r>
              <a:rPr b="0" i="0" lang="en-US" sz="2000" u="none" cap="none" strike="noStrike">
                <a:solidFill>
                  <a:srgbClr val="000000"/>
                </a:solidFill>
                <a:latin typeface="Courier New"/>
                <a:ea typeface="Courier New"/>
                <a:cs typeface="Courier New"/>
                <a:sym typeface="Courier New"/>
              </a:rPr>
              <a:t>(</a:t>
            </a:r>
            <a:r>
              <a:rPr b="1" i="0" lang="en-US" sz="2000" u="none" cap="none" strike="noStrike">
                <a:solidFill>
                  <a:srgbClr val="008080"/>
                </a:solidFill>
                <a:latin typeface="Courier New"/>
                <a:ea typeface="Courier New"/>
                <a:cs typeface="Courier New"/>
                <a:sym typeface="Courier New"/>
              </a:rPr>
              <a:t>"'{address}' is not a valid email address: {e}"</a:t>
            </a:r>
            <a:r>
              <a:rPr b="0" i="0" lang="en-US" sz="2000" u="none" cap="none" strike="noStrike">
                <a:solidFill>
                  <a:srgbClr val="000000"/>
                </a:solidFill>
                <a:latin typeface="Courier New"/>
                <a:ea typeface="Courier New"/>
                <a:cs typeface="Courier New"/>
                <a:sym typeface="Courier New"/>
              </a:rPr>
              <a:t>)</a:t>
            </a:r>
            <a:br>
              <a:rPr b="0" i="0" lang="en-US" sz="2000" u="none" cap="none" strike="noStrike">
                <a:solidFill>
                  <a:srgbClr val="000000"/>
                </a:solidFill>
                <a:latin typeface="Courier New"/>
                <a:ea typeface="Courier New"/>
                <a:cs typeface="Courier New"/>
                <a:sym typeface="Courier New"/>
              </a:rPr>
            </a:br>
            <a:r>
              <a:rPr b="1" i="0" lang="en-US" sz="2000" u="none" cap="none" strike="noStrike">
                <a:solidFill>
                  <a:srgbClr val="000080"/>
                </a:solidFill>
                <a:latin typeface="Courier New"/>
                <a:ea typeface="Courier New"/>
                <a:cs typeface="Courier New"/>
                <a:sym typeface="Courier New"/>
              </a:rPr>
              <a:t>except </a:t>
            </a:r>
            <a:r>
              <a:rPr b="0" i="0" lang="en-US" sz="2000" u="none" cap="none" strike="noStrike">
                <a:solidFill>
                  <a:srgbClr val="000080"/>
                </a:solidFill>
                <a:latin typeface="Courier New"/>
                <a:ea typeface="Courier New"/>
                <a:cs typeface="Courier New"/>
                <a:sym typeface="Courier New"/>
              </a:rPr>
              <a:t>Exception </a:t>
            </a:r>
            <a:r>
              <a:rPr b="1" i="0" lang="en-US" sz="2000" u="none" cap="none" strike="noStrike">
                <a:solidFill>
                  <a:srgbClr val="000080"/>
                </a:solidFill>
                <a:latin typeface="Courier New"/>
                <a:ea typeface="Courier New"/>
                <a:cs typeface="Courier New"/>
                <a:sym typeface="Courier New"/>
              </a:rPr>
              <a:t>as </a:t>
            </a:r>
            <a:r>
              <a:rPr b="0" i="0" lang="en-US" sz="2000" u="none" cap="none" strike="noStrike">
                <a:solidFill>
                  <a:srgbClr val="000000"/>
                </a:solidFill>
                <a:latin typeface="Courier New"/>
                <a:ea typeface="Courier New"/>
                <a:cs typeface="Courier New"/>
                <a:sym typeface="Courier New"/>
              </a:rPr>
              <a:t>ex:</a:t>
            </a:r>
            <a:br>
              <a:rPr b="0" i="0" lang="en-US" sz="2000" u="none" cap="none" strike="noStrike">
                <a:solidFill>
                  <a:srgbClr val="000000"/>
                </a:solidFill>
                <a:latin typeface="Courier New"/>
                <a:ea typeface="Courier New"/>
                <a:cs typeface="Courier New"/>
                <a:sym typeface="Courier New"/>
              </a:rPr>
            </a:br>
            <a:r>
              <a:rPr b="0" i="0" lang="en-US" sz="2000" u="none" cap="none" strike="noStrike">
                <a:solidFill>
                  <a:srgbClr val="000000"/>
                </a:solidFill>
                <a:latin typeface="Courier New"/>
                <a:ea typeface="Courier New"/>
                <a:cs typeface="Courier New"/>
                <a:sym typeface="Courier New"/>
              </a:rPr>
              <a:t>    </a:t>
            </a:r>
            <a:r>
              <a:rPr b="0" i="0" lang="en-US" sz="2000" u="none" cap="none" strike="noStrike">
                <a:solidFill>
                  <a:srgbClr val="000080"/>
                </a:solidFill>
                <a:latin typeface="Courier New"/>
                <a:ea typeface="Courier New"/>
                <a:cs typeface="Courier New"/>
                <a:sym typeface="Courier New"/>
              </a:rPr>
              <a:t>print</a:t>
            </a:r>
            <a:r>
              <a:rPr b="0" i="0" lang="en-US" sz="2000" u="none" cap="none" strike="noStrike">
                <a:solidFill>
                  <a:srgbClr val="000000"/>
                </a:solidFill>
                <a:latin typeface="Courier New"/>
                <a:ea typeface="Courier New"/>
                <a:cs typeface="Courier New"/>
                <a:sym typeface="Courier New"/>
              </a:rPr>
              <a:t>(</a:t>
            </a:r>
            <a:r>
              <a:rPr b="1" i="0" lang="en-US" sz="2000" u="none" cap="none" strike="noStrike">
                <a:solidFill>
                  <a:srgbClr val="008080"/>
                </a:solidFill>
                <a:latin typeface="Courier New"/>
                <a:ea typeface="Courier New"/>
                <a:cs typeface="Courier New"/>
                <a:sym typeface="Courier New"/>
              </a:rPr>
              <a:t>"Unexpected Exception"</a:t>
            </a:r>
            <a:r>
              <a:rPr b="0" i="0" lang="en-US" sz="2000" u="none" cap="none" strike="noStrike">
                <a:solidFill>
                  <a:srgbClr val="000000"/>
                </a:solidFill>
                <a:latin typeface="Courier New"/>
                <a:ea typeface="Courier New"/>
                <a:cs typeface="Courier New"/>
                <a:sym typeface="Courier New"/>
              </a:rPr>
              <a:t>)</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5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EAI Validation - Java</a:t>
            </a:r>
            <a:endParaRPr/>
          </a:p>
        </p:txBody>
      </p:sp>
      <p:sp>
        <p:nvSpPr>
          <p:cNvPr id="1261" name="Google Shape;1261;p57"/>
          <p:cNvSpPr txBox="1"/>
          <p:nvPr>
            <p:ph idx="1" type="body"/>
          </p:nvPr>
        </p:nvSpPr>
        <p:spPr>
          <a:xfrm>
            <a:off x="527609" y="773648"/>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solidFill>
                  <a:schemeClr val="dk1"/>
                </a:solidFill>
              </a:rPr>
              <a:t>Apache Common Validator:</a:t>
            </a:r>
            <a:endParaRPr/>
          </a:p>
          <a:p>
            <a:pPr indent="-341313" lvl="1" marL="798513" rtl="0" algn="l">
              <a:lnSpc>
                <a:spcPct val="100000"/>
              </a:lnSpc>
              <a:spcBef>
                <a:spcPts val="500"/>
              </a:spcBef>
              <a:spcAft>
                <a:spcPts val="0"/>
              </a:spcAft>
              <a:buClr>
                <a:srgbClr val="000000"/>
              </a:buClr>
              <a:buSzPts val="1500"/>
              <a:buChar char="⚪"/>
            </a:pPr>
            <a:r>
              <a:rPr lang="en-US" sz="2000"/>
              <a:t>Has domain and email validators.</a:t>
            </a:r>
            <a:endParaRPr/>
          </a:p>
          <a:p>
            <a:pPr indent="-341313" lvl="1" marL="798513" rtl="0" algn="l">
              <a:lnSpc>
                <a:spcPct val="100000"/>
              </a:lnSpc>
              <a:spcBef>
                <a:spcPts val="500"/>
              </a:spcBef>
              <a:spcAft>
                <a:spcPts val="0"/>
              </a:spcAft>
              <a:buClr>
                <a:srgbClr val="000000"/>
              </a:buClr>
              <a:buSzPts val="1500"/>
              <a:buChar char="⚪"/>
            </a:pPr>
            <a:r>
              <a:rPr lang="en-US" sz="2000"/>
              <a:t>Do not use as it relies on a static list of TLD</a:t>
            </a:r>
            <a:r>
              <a:rPr lang="en-US" sz="2000">
                <a:solidFill>
                  <a:schemeClr val="dk1"/>
                </a:solidFill>
              </a:rPr>
              <a:t>s! </a:t>
            </a:r>
            <a:r>
              <a:rPr lang="en-US" sz="2000">
                <a:solidFill>
                  <a:srgbClr val="FF0000"/>
                </a:solidFill>
              </a:rPr>
              <a:t>OUTDATED!</a:t>
            </a:r>
            <a:endParaRPr/>
          </a:p>
          <a:p>
            <a:pPr indent="0" lvl="0" marL="0" rtl="0" algn="l">
              <a:lnSpc>
                <a:spcPct val="100000"/>
              </a:lnSpc>
              <a:spcBef>
                <a:spcPts val="2000"/>
              </a:spcBef>
              <a:spcAft>
                <a:spcPts val="0"/>
              </a:spcAft>
              <a:buSzPts val="1500"/>
              <a:buNone/>
            </a:pPr>
            <a:r>
              <a:rPr lang="en-US" sz="2000">
                <a:solidFill>
                  <a:schemeClr val="dk1"/>
                </a:solidFill>
              </a:rPr>
              <a:t> </a:t>
            </a:r>
            <a:endParaRPr/>
          </a:p>
        </p:txBody>
      </p:sp>
      <p:pic>
        <p:nvPicPr>
          <p:cNvPr id="1262" name="Google Shape;1262;p5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5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EAI Validation - Java</a:t>
            </a:r>
            <a:endParaRPr/>
          </a:p>
        </p:txBody>
      </p:sp>
      <p:sp>
        <p:nvSpPr>
          <p:cNvPr id="1269" name="Google Shape;1269;p58"/>
          <p:cNvSpPr txBox="1"/>
          <p:nvPr>
            <p:ph idx="1" type="body"/>
          </p:nvPr>
        </p:nvSpPr>
        <p:spPr>
          <a:xfrm>
            <a:off x="193964" y="615988"/>
            <a:ext cx="11950847" cy="494557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 Download the list of TLDs on ICANN website</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public static String[] retrieveTlds() {</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String IANA_TLD_LIST_URL = "https://data.iana.org/TLD/tlds-alpha-by-domain.txt";</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StringBuilder out = new StringBuilder();</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try (BufferedInputStream in = new BufferedInputStream(</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new URL(IANA_TLD_LIST_URL).openStream())) {</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byte[] dataBuffer = new byte[1024];</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int bytesRead;</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while ((bytesRead = in.read(dataBuffer, 0, 1024)) != -1) {</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out.append(new String(dataBuffer, 0, bytesRead));</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 catch (IOException e) {</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 handle exception</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return Arrays.stream(out.toString().split("\n"))</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.filter(s -&gt; !s.startsWith("#"))</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.map(String::toLowerCase).distinct().toArray(String[]::new);</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a:t>
            </a:r>
            <a:endParaRPr/>
          </a:p>
        </p:txBody>
      </p:sp>
      <p:pic>
        <p:nvPicPr>
          <p:cNvPr id="1270" name="Google Shape;1270;p5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5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EAI Validation - Java</a:t>
            </a:r>
            <a:endParaRPr/>
          </a:p>
        </p:txBody>
      </p:sp>
      <p:sp>
        <p:nvSpPr>
          <p:cNvPr id="1277" name="Google Shape;1277;p59"/>
          <p:cNvSpPr txBox="1"/>
          <p:nvPr>
            <p:ph idx="1" type="body"/>
          </p:nvPr>
        </p:nvSpPr>
        <p:spPr>
          <a:xfrm>
            <a:off x="193964" y="615988"/>
            <a:ext cx="11950847" cy="494557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public static DomainValidator createDomainValidatorInstance(String domain,</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boolean use_actual_domains) {</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List&lt;Item&gt; domains = new ArrayList&lt;&gt;();</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if (use_actual_domains) {</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domains.add(new Item(GENERIC_PLUS, retrieveTlds()));</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 else {</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String tld = domain;</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if (domain.contains(".")) {</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tld = domain.substring(domain.lastIndexOf(".") + 1);</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 Convert TLD to A-Label</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String domainConverted = convertULabeltoALabel(tld);</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 if there is an error, do nothing, validator will fail</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if (domainConverted!="") {</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domains.add(new Item(GENERIC_PLUS, new String[]{domainConverted}));</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a:t>
            </a:r>
            <a:endParaRPr/>
          </a:p>
          <a:p>
            <a:pPr indent="0" lvl="0" marL="0" rtl="0" algn="l">
              <a:lnSpc>
                <a:spcPct val="100000"/>
              </a:lnSpc>
              <a:spcBef>
                <a:spcPts val="0"/>
              </a:spcBef>
              <a:spcAft>
                <a:spcPts val="0"/>
              </a:spcAft>
              <a:buSzPts val="1350"/>
              <a:buNone/>
            </a:pPr>
            <a:r>
              <a:t/>
            </a:r>
            <a:endParaRPr sz="1800">
              <a:solidFill>
                <a:schemeClr val="dk1"/>
              </a:solidFill>
              <a:latin typeface="Courier New"/>
              <a:ea typeface="Courier New"/>
              <a:cs typeface="Courier New"/>
              <a:sym typeface="Courier New"/>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return DomainValidator.getInstance(false, domains);</a:t>
            </a:r>
            <a:endParaRPr/>
          </a:p>
          <a:p>
            <a:pPr indent="0" lvl="0" marL="0" rtl="0" algn="l">
              <a:lnSpc>
                <a:spcPct val="100000"/>
              </a:lnSpc>
              <a:spcBef>
                <a:spcPts val="0"/>
              </a:spcBef>
              <a:spcAft>
                <a:spcPts val="0"/>
              </a:spcAft>
              <a:buSzPts val="1350"/>
              <a:buNone/>
            </a:pPr>
            <a:r>
              <a:rPr lang="en-US" sz="1800">
                <a:solidFill>
                  <a:schemeClr val="dk1"/>
                </a:solidFill>
                <a:latin typeface="Courier New"/>
                <a:ea typeface="Courier New"/>
                <a:cs typeface="Courier New"/>
                <a:sym typeface="Courier New"/>
              </a:rPr>
              <a:t>    }</a:t>
            </a:r>
            <a:endParaRPr/>
          </a:p>
        </p:txBody>
      </p:sp>
      <p:pic>
        <p:nvPicPr>
          <p:cNvPr id="1278" name="Google Shape;1278;p59"/>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6"/>
          <p:cNvSpPr txBox="1"/>
          <p:nvPr>
            <p:ph type="title"/>
          </p:nvPr>
        </p:nvSpPr>
        <p:spPr>
          <a:xfrm>
            <a:off x="420624" y="48278"/>
            <a:ext cx="11157294" cy="4348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Acceptance of Email Addresses by Websites</a:t>
            </a:r>
            <a:endParaRPr/>
          </a:p>
        </p:txBody>
      </p:sp>
      <p:pic>
        <p:nvPicPr>
          <p:cNvPr id="832" name="Google Shape;832;p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833" name="Google Shape;833;p6"/>
          <p:cNvSpPr txBox="1"/>
          <p:nvPr/>
        </p:nvSpPr>
        <p:spPr>
          <a:xfrm>
            <a:off x="647941" y="2760788"/>
            <a:ext cx="4527909" cy="12618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595959"/>
                </a:solidFill>
                <a:latin typeface="Open Sans Light"/>
                <a:ea typeface="Open Sans Light"/>
                <a:cs typeface="Open Sans Light"/>
                <a:sym typeface="Open Sans Light"/>
              </a:rPr>
              <a:t>EAI (in local language) Acceptance Rates in Form Fields on 1000 Local Websites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595959"/>
                </a:solidFill>
                <a:latin typeface="Open Sans Light"/>
                <a:ea typeface="Open Sans Light"/>
                <a:cs typeface="Open Sans Light"/>
                <a:sym typeface="Open Sans Light"/>
              </a:rPr>
              <a:t>(data from 2025 study to be published at UASG.tech)</a:t>
            </a:r>
            <a:endParaRPr b="0" i="0" sz="1400" u="none" cap="none" strike="noStrike">
              <a:solidFill>
                <a:srgbClr val="000000"/>
              </a:solidFill>
              <a:latin typeface="Arial"/>
              <a:ea typeface="Arial"/>
              <a:cs typeface="Arial"/>
              <a:sym typeface="Arial"/>
            </a:endParaRPr>
          </a:p>
        </p:txBody>
      </p:sp>
      <p:pic>
        <p:nvPicPr>
          <p:cNvPr id="834" name="Google Shape;834;p6"/>
          <p:cNvPicPr preferRelativeResize="0"/>
          <p:nvPr/>
        </p:nvPicPr>
        <p:blipFill rotWithShape="1">
          <a:blip r:embed="rId4">
            <a:alphaModFix/>
          </a:blip>
          <a:srcRect b="0" l="0" r="0" t="6697"/>
          <a:stretch/>
        </p:blipFill>
        <p:spPr>
          <a:xfrm>
            <a:off x="5741358" y="819580"/>
            <a:ext cx="5611004" cy="543613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6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EAI Validation - Java</a:t>
            </a:r>
            <a:endParaRPr/>
          </a:p>
        </p:txBody>
      </p:sp>
      <p:sp>
        <p:nvSpPr>
          <p:cNvPr id="1285" name="Google Shape;1285;p60"/>
          <p:cNvSpPr txBox="1"/>
          <p:nvPr>
            <p:ph idx="1" type="body"/>
          </p:nvPr>
        </p:nvSpPr>
        <p:spPr>
          <a:xfrm>
            <a:off x="193964" y="615988"/>
            <a:ext cx="11950847" cy="494557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public static  boolean isValidEmail(String emailaddress){</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emailaddress = Normalizer2.getNFCInstance().normalize(emailaddress);</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String[]emailparts = emailaddress.split("@");</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if(emailparts.length==2){</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String mailboxname = emailparts[0];</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String domainName = emailparts[1];</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String domainNameAlabelForm =convertULabeltoALabel(domainName);</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try {</a:t>
            </a:r>
            <a:endParaRPr/>
          </a:p>
          <a:p>
            <a:pPr indent="0" lvl="0" marL="0" rtl="0" algn="l">
              <a:lnSpc>
                <a:spcPct val="100000"/>
              </a:lnSpc>
              <a:spcBef>
                <a:spcPts val="0"/>
              </a:spcBef>
              <a:spcAft>
                <a:spcPts val="0"/>
              </a:spcAft>
              <a:buSzPts val="1200"/>
              <a:buNone/>
            </a:pPr>
            <a:r>
              <a:t/>
            </a:r>
            <a:endParaRPr sz="1600">
              <a:solidFill>
                <a:schemeClr val="dk1"/>
              </a:solidFill>
              <a:latin typeface="Courier New"/>
              <a:ea typeface="Courier New"/>
              <a:cs typeface="Courier New"/>
              <a:sym typeface="Courier New"/>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EmailValidator em = new EmailValidator(false, false,</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createDomainValidatorInstance(domainName,true));          </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if(em.isValid(mailboxname+"@"+domainNameAlabelForm)){</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return true;</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                </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return false;            </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 catch (Exception ex) {</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System.out.println(ex.toString());</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return false;</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            </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else{</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return false;</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a:t>
            </a:r>
            <a:endParaRPr/>
          </a:p>
          <a:p>
            <a:pPr indent="0" lvl="0" marL="0" rtl="0" algn="l">
              <a:lnSpc>
                <a:spcPct val="100000"/>
              </a:lnSpc>
              <a:spcBef>
                <a:spcPts val="0"/>
              </a:spcBef>
              <a:spcAft>
                <a:spcPts val="0"/>
              </a:spcAft>
              <a:buSzPts val="1200"/>
              <a:buNone/>
            </a:pPr>
            <a:r>
              <a:rPr lang="en-US" sz="1600">
                <a:solidFill>
                  <a:schemeClr val="dk1"/>
                </a:solidFill>
                <a:latin typeface="Courier New"/>
                <a:ea typeface="Courier New"/>
                <a:cs typeface="Courier New"/>
                <a:sym typeface="Courier New"/>
              </a:rPr>
              <a:t>    }</a:t>
            </a:r>
            <a:endParaRPr/>
          </a:p>
        </p:txBody>
      </p:sp>
      <p:pic>
        <p:nvPicPr>
          <p:cNvPr id="1286" name="Google Shape;1286;p60"/>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61"/>
          <p:cNvSpPr txBox="1"/>
          <p:nvPr>
            <p:ph type="title"/>
          </p:nvPr>
        </p:nvSpPr>
        <p:spPr>
          <a:xfrm>
            <a:off x="754032" y="2978337"/>
            <a:ext cx="10683935" cy="450663"/>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0B3458"/>
              </a:buClr>
              <a:buSzPts val="2800"/>
              <a:buFont typeface="Arial"/>
              <a:buNone/>
            </a:pPr>
            <a:r>
              <a:rPr lang="en-US"/>
              <a:t>Sending and Receiving Email</a:t>
            </a:r>
            <a:endParaRPr/>
          </a:p>
        </p:txBody>
      </p:sp>
      <p:pic>
        <p:nvPicPr>
          <p:cNvPr id="1292" name="Google Shape;1292;p61"/>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p6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Sending and Receiving </a:t>
            </a:r>
            <a:endParaRPr/>
          </a:p>
        </p:txBody>
      </p:sp>
      <p:sp>
        <p:nvSpPr>
          <p:cNvPr id="1299" name="Google Shape;1299;p62"/>
          <p:cNvSpPr txBox="1"/>
          <p:nvPr>
            <p:ph idx="1" type="body"/>
          </p:nvPr>
        </p:nvSpPr>
        <p:spPr>
          <a:xfrm>
            <a:off x="812800" y="740672"/>
            <a:ext cx="11044420" cy="546318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solidFill>
                  <a:schemeClr val="dk1"/>
                </a:solidFill>
              </a:rPr>
              <a:t>We need to be able to send to either form:</a:t>
            </a:r>
            <a:endParaRPr/>
          </a:p>
          <a:p>
            <a:pPr indent="-341313" lvl="1" marL="798513" rtl="0" algn="l">
              <a:lnSpc>
                <a:spcPct val="100000"/>
              </a:lnSpc>
              <a:spcBef>
                <a:spcPts val="500"/>
              </a:spcBef>
              <a:spcAft>
                <a:spcPts val="0"/>
              </a:spcAft>
              <a:buClr>
                <a:schemeClr val="dk1"/>
              </a:buClr>
              <a:buSzPts val="1500"/>
              <a:buChar char="⚪"/>
            </a:pPr>
            <a:r>
              <a:rPr lang="en-US" sz="2000">
                <a:solidFill>
                  <a:schemeClr val="dk1"/>
                </a:solidFill>
              </a:rPr>
              <a:t>mailboxName-UTF-8@A-labelform.</a:t>
            </a:r>
            <a:endParaRPr/>
          </a:p>
          <a:p>
            <a:pPr indent="-341313" lvl="1" marL="798513" rtl="0" algn="l">
              <a:lnSpc>
                <a:spcPct val="100000"/>
              </a:lnSpc>
              <a:spcBef>
                <a:spcPts val="500"/>
              </a:spcBef>
              <a:spcAft>
                <a:spcPts val="0"/>
              </a:spcAft>
              <a:buClr>
                <a:schemeClr val="dk1"/>
              </a:buClr>
              <a:buSzPts val="1500"/>
              <a:buChar char="⚪"/>
            </a:pPr>
            <a:r>
              <a:rPr lang="en-US" sz="2000">
                <a:solidFill>
                  <a:schemeClr val="dk1"/>
                </a:solidFill>
              </a:rPr>
              <a:t>mailboxName-UTF-8@U-labelform.</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We need to be able to receive to either form:</a:t>
            </a:r>
            <a:endParaRPr/>
          </a:p>
          <a:p>
            <a:pPr indent="-341313" lvl="1" marL="798513" rtl="0" algn="l">
              <a:lnSpc>
                <a:spcPct val="100000"/>
              </a:lnSpc>
              <a:spcBef>
                <a:spcPts val="500"/>
              </a:spcBef>
              <a:spcAft>
                <a:spcPts val="0"/>
              </a:spcAft>
              <a:buClr>
                <a:schemeClr val="dk1"/>
              </a:buClr>
              <a:buSzPts val="1500"/>
              <a:buChar char="⚪"/>
            </a:pPr>
            <a:r>
              <a:rPr lang="en-US" sz="2000">
                <a:solidFill>
                  <a:schemeClr val="dk1"/>
                </a:solidFill>
              </a:rPr>
              <a:t>mailboxName-UTF-8@A-labelform.</a:t>
            </a:r>
            <a:endParaRPr/>
          </a:p>
          <a:p>
            <a:pPr indent="-341313" lvl="1" marL="798513" rtl="0" algn="l">
              <a:lnSpc>
                <a:spcPct val="100000"/>
              </a:lnSpc>
              <a:spcBef>
                <a:spcPts val="500"/>
              </a:spcBef>
              <a:spcAft>
                <a:spcPts val="0"/>
              </a:spcAft>
              <a:buClr>
                <a:schemeClr val="dk1"/>
              </a:buClr>
              <a:buSzPts val="1500"/>
              <a:buChar char="⚪"/>
            </a:pPr>
            <a:r>
              <a:rPr lang="en-US" sz="2000">
                <a:solidFill>
                  <a:schemeClr val="dk1"/>
                </a:solidFill>
              </a:rPr>
              <a:t>mailboxName-UTF-8@U-labelform.</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Storage of email should be consistent with domain name in either A-label or U-label form.</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Backend send/receive should be managed by mail server.</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Handover process (Front end application 🡪 email server).</a:t>
            </a:r>
            <a:endParaRPr/>
          </a:p>
          <a:p>
            <a:pPr indent="-341313" lvl="1" marL="798513" rtl="0" algn="l">
              <a:lnSpc>
                <a:spcPct val="100000"/>
              </a:lnSpc>
              <a:spcBef>
                <a:spcPts val="500"/>
              </a:spcBef>
              <a:spcAft>
                <a:spcPts val="0"/>
              </a:spcAft>
              <a:buClr>
                <a:schemeClr val="dk1"/>
              </a:buClr>
              <a:buSzPts val="1500"/>
              <a:buChar char="⚪"/>
            </a:pPr>
            <a:r>
              <a:rPr lang="en-US" sz="2000">
                <a:solidFill>
                  <a:schemeClr val="dk1"/>
                </a:solidFill>
              </a:rPr>
              <a:t>Libraries used in handover process should be EAI Compliant.</a:t>
            </a:r>
            <a:endParaRPr/>
          </a:p>
          <a:p>
            <a:pPr indent="-341313" lvl="1" marL="798513" rtl="0" algn="l">
              <a:lnSpc>
                <a:spcPct val="100000"/>
              </a:lnSpc>
              <a:spcBef>
                <a:spcPts val="500"/>
              </a:spcBef>
              <a:spcAft>
                <a:spcPts val="0"/>
              </a:spcAft>
              <a:buClr>
                <a:schemeClr val="dk1"/>
              </a:buClr>
              <a:buSzPts val="1500"/>
              <a:buChar char="⚪"/>
            </a:pPr>
            <a:r>
              <a:rPr lang="en-US" sz="2000">
                <a:solidFill>
                  <a:schemeClr val="dk1"/>
                </a:solidFill>
              </a:rPr>
              <a:t>Mail server should also be EAI compatible.</a:t>
            </a:r>
            <a:endParaRPr/>
          </a:p>
          <a:p>
            <a:pPr indent="-341313" lvl="2" marL="1255713" rtl="0" algn="l">
              <a:lnSpc>
                <a:spcPct val="100000"/>
              </a:lnSpc>
              <a:spcBef>
                <a:spcPts val="500"/>
              </a:spcBef>
              <a:spcAft>
                <a:spcPts val="0"/>
              </a:spcAft>
              <a:buClr>
                <a:schemeClr val="dk1"/>
              </a:buClr>
              <a:buSzPts val="2000"/>
              <a:buChar char="•"/>
            </a:pPr>
            <a:r>
              <a:rPr lang="en-US" sz="2000">
                <a:solidFill>
                  <a:schemeClr val="dk1"/>
                </a:solidFill>
              </a:rPr>
              <a:t>How to make mail server EAI compatible is out of scope of this training?</a:t>
            </a:r>
            <a:endParaRPr/>
          </a:p>
        </p:txBody>
      </p:sp>
      <p:pic>
        <p:nvPicPr>
          <p:cNvPr id="1300" name="Google Shape;1300;p6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6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Sending and Receiving – Python</a:t>
            </a:r>
            <a:endParaRPr/>
          </a:p>
        </p:txBody>
      </p:sp>
      <p:sp>
        <p:nvSpPr>
          <p:cNvPr id="1307" name="Google Shape;1307;p63"/>
          <p:cNvSpPr txBox="1"/>
          <p:nvPr>
            <p:ph idx="1" type="body"/>
          </p:nvPr>
        </p:nvSpPr>
        <p:spPr>
          <a:xfrm>
            <a:off x="812800" y="1170175"/>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Smtplib can be used to send EAI-compliant emails.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It does not validate the domain compliance with IDNA 2008, therefore another validation method should be used before trying to send an email.</a:t>
            </a:r>
            <a:endParaRPr/>
          </a:p>
          <a:p>
            <a:pPr indent="-341313" lvl="1" marL="798513" rtl="0" algn="l">
              <a:lnSpc>
                <a:spcPct val="100000"/>
              </a:lnSpc>
              <a:spcBef>
                <a:spcPts val="500"/>
              </a:spcBef>
              <a:spcAft>
                <a:spcPts val="0"/>
              </a:spcAft>
              <a:buClr>
                <a:srgbClr val="000000"/>
              </a:buClr>
              <a:buSzPts val="1500"/>
              <a:buChar char="⚪"/>
            </a:pPr>
            <a:r>
              <a:rPr lang="en-US" sz="2000"/>
              <a:t>For instance, using the email-validator library.</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solidFill>
                <a:schemeClr val="dk1"/>
              </a:solidFill>
            </a:endParaRPr>
          </a:p>
        </p:txBody>
      </p:sp>
      <p:pic>
        <p:nvPicPr>
          <p:cNvPr id="1308" name="Google Shape;1308;p63"/>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6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Sending and Receiving – Python</a:t>
            </a:r>
            <a:endParaRPr/>
          </a:p>
        </p:txBody>
      </p:sp>
      <p:pic>
        <p:nvPicPr>
          <p:cNvPr id="1315" name="Google Shape;1315;p6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316" name="Google Shape;1316;p64"/>
          <p:cNvSpPr txBox="1"/>
          <p:nvPr>
            <p:ph idx="1" type="body"/>
          </p:nvPr>
        </p:nvSpPr>
        <p:spPr>
          <a:xfrm>
            <a:off x="129310" y="656346"/>
            <a:ext cx="11453090" cy="6124754"/>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80"/>
              </a:buClr>
              <a:buSzPts val="1400"/>
              <a:buFont typeface="Courier New"/>
              <a:buNone/>
            </a:pPr>
            <a:r>
              <a:rPr b="1" i="0" lang="en-US" sz="1400" u="none" cap="none" strike="noStrike">
                <a:solidFill>
                  <a:srgbClr val="000080"/>
                </a:solidFill>
                <a:latin typeface="Courier New"/>
                <a:ea typeface="Courier New"/>
                <a:cs typeface="Courier New"/>
                <a:sym typeface="Courier New"/>
              </a:rPr>
              <a:t>try</a:t>
            </a:r>
            <a:r>
              <a:rPr b="0" i="0" lang="en-US" sz="1400" u="none" cap="none" strike="noStrike">
                <a:solidFill>
                  <a:srgbClr val="000000"/>
                </a:solidFill>
                <a:latin typeface="Courier New"/>
                <a:ea typeface="Courier New"/>
                <a:cs typeface="Courier New"/>
                <a:sym typeface="Courier New"/>
              </a:rPr>
              <a:t>:</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to = </a:t>
            </a:r>
            <a:r>
              <a:rPr b="1" i="0" lang="en-US" sz="1400" u="none" cap="none" strike="noStrike">
                <a:solidFill>
                  <a:srgbClr val="008080"/>
                </a:solidFill>
                <a:latin typeface="Courier New"/>
                <a:ea typeface="Courier New"/>
                <a:cs typeface="Courier New"/>
                <a:sym typeface="Courier New"/>
              </a:rPr>
              <a:t>'kévin@example.com'</a:t>
            </a:r>
            <a:br>
              <a:rPr b="1" i="0" lang="en-US" sz="1400" u="none" cap="none" strike="noStrike">
                <a:solidFill>
                  <a:srgbClr val="008080"/>
                </a:solidFill>
                <a:latin typeface="Courier New"/>
                <a:ea typeface="Courier New"/>
                <a:cs typeface="Courier New"/>
                <a:sym typeface="Courier New"/>
              </a:rPr>
            </a:br>
            <a:r>
              <a:rPr b="1" i="0" lang="en-US" sz="1400" u="none" cap="none" strike="noStrike">
                <a:solidFill>
                  <a:srgbClr val="008080"/>
                </a:solidFill>
                <a:latin typeface="Courier New"/>
                <a:ea typeface="Courier New"/>
                <a:cs typeface="Courier New"/>
                <a:sym typeface="Courier New"/>
              </a:rPr>
              <a:t>    </a:t>
            </a:r>
            <a:r>
              <a:rPr b="0" i="0" lang="en-US" sz="1400" u="none" cap="none" strike="noStrike">
                <a:solidFill>
                  <a:srgbClr val="000000"/>
                </a:solidFill>
                <a:latin typeface="Courier New"/>
                <a:ea typeface="Courier New"/>
                <a:cs typeface="Courier New"/>
                <a:sym typeface="Courier New"/>
              </a:rPr>
              <a:t>local_part, domain = to.rsplit(</a:t>
            </a:r>
            <a:r>
              <a:rPr b="1" i="0" lang="en-US" sz="1400" u="none" cap="none" strike="noStrike">
                <a:solidFill>
                  <a:srgbClr val="008080"/>
                </a:solidFill>
                <a:latin typeface="Courier New"/>
                <a:ea typeface="Courier New"/>
                <a:cs typeface="Courier New"/>
                <a:sym typeface="Courier New"/>
              </a:rPr>
              <a:t>'@'</a:t>
            </a:r>
            <a:r>
              <a:rPr b="0" i="0" lang="en-US" sz="1400" u="none" cap="none" strike="noStrike">
                <a:solidFill>
                  <a:srgbClr val="000000"/>
                </a:solidFill>
                <a:latin typeface="Courier New"/>
                <a:ea typeface="Courier New"/>
                <a:cs typeface="Courier New"/>
                <a:sym typeface="Courier New"/>
              </a:rPr>
              <a:t>, </a:t>
            </a:r>
            <a:r>
              <a:rPr b="0" i="0" lang="en-US" sz="1400" u="none" cap="none" strike="noStrike">
                <a:solidFill>
                  <a:srgbClr val="0000FF"/>
                </a:solidFill>
                <a:latin typeface="Courier New"/>
                <a:ea typeface="Courier New"/>
                <a:cs typeface="Courier New"/>
                <a:sym typeface="Courier New"/>
              </a:rPr>
              <a:t>1</a:t>
            </a:r>
            <a:r>
              <a:rPr b="0" i="0" lang="en-US" sz="1400" u="none" cap="none" strike="noStrike">
                <a:solidFill>
                  <a:srgbClr val="000000"/>
                </a:solidFill>
                <a:latin typeface="Courier New"/>
                <a:ea typeface="Courier New"/>
                <a:cs typeface="Courier New"/>
                <a:sym typeface="Courier New"/>
              </a:rPr>
              <a:t>)</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domain_normalized= unicodedata.normalize(</a:t>
            </a:r>
            <a:r>
              <a:rPr b="1" i="0" lang="en-US" sz="1400" u="none" cap="none" strike="noStrike">
                <a:solidFill>
                  <a:srgbClr val="008080"/>
                </a:solidFill>
                <a:latin typeface="Courier New"/>
                <a:ea typeface="Courier New"/>
                <a:cs typeface="Courier New"/>
                <a:sym typeface="Courier New"/>
              </a:rPr>
              <a:t>'NFC'</a:t>
            </a:r>
            <a:r>
              <a:rPr b="0" i="0" lang="en-US" sz="1400" u="none" cap="none" strike="noStrike">
                <a:solidFill>
                  <a:srgbClr val="000000"/>
                </a:solidFill>
                <a:latin typeface="Courier New"/>
                <a:ea typeface="Courier New"/>
                <a:cs typeface="Courier New"/>
                <a:sym typeface="Courier New"/>
              </a:rPr>
              <a:t>,domain)</a:t>
            </a:r>
            <a:r>
              <a:rPr i="1" lang="en-US" sz="1400">
                <a:solidFill>
                  <a:srgbClr val="808080"/>
                </a:solidFill>
                <a:latin typeface="Courier New"/>
                <a:ea typeface="Courier New"/>
                <a:cs typeface="Courier New"/>
                <a:sym typeface="Courier New"/>
              </a:rPr>
              <a:t>#normalize domain name</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to = </a:t>
            </a:r>
            <a:r>
              <a:rPr b="1" i="0" lang="en-US" sz="1400" u="none" cap="none" strike="noStrike">
                <a:solidFill>
                  <a:srgbClr val="008080"/>
                </a:solidFill>
                <a:latin typeface="Courier New"/>
                <a:ea typeface="Courier New"/>
                <a:cs typeface="Courier New"/>
                <a:sym typeface="Courier New"/>
              </a:rPr>
              <a:t>'@'</a:t>
            </a:r>
            <a:r>
              <a:rPr b="0" i="0" lang="en-US" sz="1400" u="none" cap="none" strike="noStrike">
                <a:solidFill>
                  <a:srgbClr val="000000"/>
                </a:solidFill>
                <a:latin typeface="Courier New"/>
                <a:ea typeface="Courier New"/>
                <a:cs typeface="Courier New"/>
                <a:sym typeface="Courier New"/>
              </a:rPr>
              <a:t>.join((local_part,idna.encode(domain_normalized).decode(</a:t>
            </a:r>
            <a:r>
              <a:rPr b="1" i="0" lang="en-US" sz="1400" u="none" cap="none" strike="noStrike">
                <a:solidFill>
                  <a:srgbClr val="008080"/>
                </a:solidFill>
                <a:latin typeface="Courier New"/>
                <a:ea typeface="Courier New"/>
                <a:cs typeface="Courier New"/>
                <a:sym typeface="Courier New"/>
              </a:rPr>
              <a:t>'ascii’</a:t>
            </a:r>
            <a:r>
              <a:rPr b="0" i="0" lang="en-US" sz="1400" u="none" cap="none" strike="noStrike">
                <a:solidFill>
                  <a:srgbClr val="000000"/>
                </a:solidFill>
                <a:latin typeface="Courier New"/>
                <a:ea typeface="Courier New"/>
                <a:cs typeface="Courier New"/>
                <a:sym typeface="Courier New"/>
              </a:rPr>
              <a:t>)))</a:t>
            </a:r>
            <a:r>
              <a:rPr i="1" lang="en-US" sz="1400">
                <a:solidFill>
                  <a:srgbClr val="808080"/>
                </a:solidFill>
                <a:latin typeface="Courier New"/>
                <a:ea typeface="Courier New"/>
                <a:cs typeface="Courier New"/>
                <a:sym typeface="Courier New"/>
              </a:rPr>
              <a:t>#convert U-label to A-label</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validated = validate_email(to, </a:t>
            </a:r>
            <a:r>
              <a:rPr b="0" i="0" lang="en-US" sz="1400" u="none" cap="none" strike="noStrike">
                <a:solidFill>
                  <a:srgbClr val="660099"/>
                </a:solidFill>
                <a:latin typeface="Courier New"/>
                <a:ea typeface="Courier New"/>
                <a:cs typeface="Courier New"/>
                <a:sym typeface="Courier New"/>
              </a:rPr>
              <a:t>check_deliverability</a:t>
            </a:r>
            <a:r>
              <a:rPr b="0" i="0" lang="en-US" sz="1400" u="none" cap="none" strike="noStrike">
                <a:solidFill>
                  <a:srgbClr val="000000"/>
                </a:solidFill>
                <a:latin typeface="Courier New"/>
                <a:ea typeface="Courier New"/>
                <a:cs typeface="Courier New"/>
                <a:sym typeface="Courier New"/>
              </a:rPr>
              <a:t>=</a:t>
            </a:r>
            <a:r>
              <a:rPr b="1" i="0" lang="en-US" sz="1400" u="none" cap="none" strike="noStrike">
                <a:solidFill>
                  <a:srgbClr val="000080"/>
                </a:solidFill>
                <a:latin typeface="Courier New"/>
                <a:ea typeface="Courier New"/>
                <a:cs typeface="Courier New"/>
                <a:sym typeface="Courier New"/>
              </a:rPr>
              <a:t>True</a:t>
            </a:r>
            <a:r>
              <a:rPr b="0" i="0" lang="en-US" sz="1400" u="none" cap="none" strike="noStrike">
                <a:solidFill>
                  <a:srgbClr val="000000"/>
                </a:solidFill>
                <a:latin typeface="Courier New"/>
                <a:ea typeface="Courier New"/>
                <a:cs typeface="Courier New"/>
                <a:sym typeface="Courier New"/>
              </a:rPr>
              <a:t>) </a:t>
            </a:r>
            <a:r>
              <a:rPr i="1" lang="en-US" sz="1400">
                <a:solidFill>
                  <a:srgbClr val="808080"/>
                </a:solidFill>
                <a:latin typeface="Courier New"/>
                <a:ea typeface="Courier New"/>
                <a:cs typeface="Courier New"/>
                <a:sym typeface="Courier New"/>
              </a:rPr>
              <a:t>#validate email address</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a:t>
            </a:r>
            <a:r>
              <a:rPr b="1" i="0" lang="en-US" sz="1400" u="none" cap="none" strike="noStrike">
                <a:solidFill>
                  <a:srgbClr val="000080"/>
                </a:solidFill>
                <a:latin typeface="Courier New"/>
                <a:ea typeface="Courier New"/>
                <a:cs typeface="Courier New"/>
                <a:sym typeface="Courier New"/>
              </a:rPr>
              <a:t>if </a:t>
            </a:r>
            <a:r>
              <a:rPr b="0" i="0" lang="en-US" sz="1400" u="none" cap="none" strike="noStrike">
                <a:solidFill>
                  <a:srgbClr val="000000"/>
                </a:solidFill>
                <a:latin typeface="Courier New"/>
                <a:ea typeface="Courier New"/>
                <a:cs typeface="Courier New"/>
                <a:sym typeface="Courier New"/>
              </a:rPr>
              <a:t>validated:</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host=</a:t>
            </a:r>
            <a:r>
              <a:rPr b="1" i="0" lang="en-US" sz="1400" u="none" cap="none" strike="noStrike">
                <a:solidFill>
                  <a:srgbClr val="008080"/>
                </a:solidFill>
                <a:latin typeface="Courier New"/>
                <a:ea typeface="Courier New"/>
                <a:cs typeface="Courier New"/>
                <a:sym typeface="Courier New"/>
              </a:rPr>
              <a:t>''</a:t>
            </a:r>
            <a:br>
              <a:rPr b="1" i="0" lang="en-US" sz="1400" u="none" cap="none" strike="noStrike">
                <a:solidFill>
                  <a:srgbClr val="008080"/>
                </a:solidFill>
                <a:latin typeface="Courier New"/>
                <a:ea typeface="Courier New"/>
                <a:cs typeface="Courier New"/>
                <a:sym typeface="Courier New"/>
              </a:rPr>
            </a:br>
            <a:r>
              <a:rPr b="1" i="0" lang="en-US" sz="1400" u="none" cap="none" strike="noStrike">
                <a:solidFill>
                  <a:srgbClr val="008080"/>
                </a:solidFill>
                <a:latin typeface="Courier New"/>
                <a:ea typeface="Courier New"/>
                <a:cs typeface="Courier New"/>
                <a:sym typeface="Courier New"/>
              </a:rPr>
              <a:t>        </a:t>
            </a:r>
            <a:r>
              <a:rPr b="0" i="0" lang="en-US" sz="1400" u="none" cap="none" strike="noStrike">
                <a:solidFill>
                  <a:srgbClr val="000000"/>
                </a:solidFill>
                <a:latin typeface="Courier New"/>
                <a:ea typeface="Courier New"/>
                <a:cs typeface="Courier New"/>
                <a:sym typeface="Courier New"/>
              </a:rPr>
              <a:t>port=</a:t>
            </a:r>
            <a:r>
              <a:rPr b="1" lang="en-US" sz="1400">
                <a:solidFill>
                  <a:srgbClr val="008080"/>
                </a:solidFill>
                <a:latin typeface="Courier New"/>
                <a:ea typeface="Courier New"/>
                <a:cs typeface="Courier New"/>
                <a:sym typeface="Courier New"/>
              </a:rPr>
              <a:t>'</a:t>
            </a:r>
            <a:r>
              <a:rPr b="1" i="0" lang="en-US" sz="1400" u="none" cap="none" strike="noStrike">
                <a:solidFill>
                  <a:srgbClr val="008080"/>
                </a:solidFill>
                <a:latin typeface="Courier New"/>
                <a:ea typeface="Courier New"/>
                <a:cs typeface="Courier New"/>
                <a:sym typeface="Courier New"/>
              </a:rPr>
              <a:t>'</a:t>
            </a:r>
            <a:br>
              <a:rPr b="1" i="0" lang="en-US" sz="1400" u="none" cap="none" strike="noStrike">
                <a:solidFill>
                  <a:srgbClr val="008080"/>
                </a:solidFill>
                <a:latin typeface="Courier New"/>
                <a:ea typeface="Courier New"/>
                <a:cs typeface="Courier New"/>
                <a:sym typeface="Courier New"/>
              </a:rPr>
            </a:br>
            <a:r>
              <a:rPr b="1" i="0" lang="en-US" sz="1400" u="none" cap="none" strike="noStrike">
                <a:solidFill>
                  <a:srgbClr val="008080"/>
                </a:solidFill>
                <a:latin typeface="Courier New"/>
                <a:ea typeface="Courier New"/>
                <a:cs typeface="Courier New"/>
                <a:sym typeface="Courier New"/>
              </a:rPr>
              <a:t>        </a:t>
            </a:r>
            <a:r>
              <a:rPr b="0" i="0" lang="en-US" sz="1400" u="none" cap="none" strike="noStrike">
                <a:solidFill>
                  <a:srgbClr val="000000"/>
                </a:solidFill>
                <a:latin typeface="Courier New"/>
                <a:ea typeface="Courier New"/>
                <a:cs typeface="Courier New"/>
                <a:sym typeface="Courier New"/>
              </a:rPr>
              <a:t>smtp = smtplib.SMTP(host, port)</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smtp.set_debuglevel(</a:t>
            </a:r>
            <a:r>
              <a:rPr b="1" i="0" lang="en-US" sz="1400" u="none" cap="none" strike="noStrike">
                <a:solidFill>
                  <a:srgbClr val="000080"/>
                </a:solidFill>
                <a:latin typeface="Courier New"/>
                <a:ea typeface="Courier New"/>
                <a:cs typeface="Courier New"/>
                <a:sym typeface="Courier New"/>
              </a:rPr>
              <a:t>False</a:t>
            </a:r>
            <a:r>
              <a:rPr b="0" i="0" lang="en-US" sz="1400" u="none" cap="none" strike="noStrike">
                <a:solidFill>
                  <a:srgbClr val="000000"/>
                </a:solidFill>
                <a:latin typeface="Courier New"/>
                <a:ea typeface="Courier New"/>
                <a:cs typeface="Courier New"/>
                <a:sym typeface="Courier New"/>
              </a:rPr>
              <a:t>)</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smtp.login(</a:t>
            </a:r>
            <a:r>
              <a:rPr b="1" i="0" lang="en-US" sz="1400" u="none" cap="none" strike="noStrike">
                <a:solidFill>
                  <a:srgbClr val="008080"/>
                </a:solidFill>
                <a:latin typeface="Courier New"/>
                <a:ea typeface="Courier New"/>
                <a:cs typeface="Courier New"/>
                <a:sym typeface="Courier New"/>
              </a:rPr>
              <a:t>‘useremail’</a:t>
            </a:r>
            <a:r>
              <a:rPr b="0" i="0" lang="en-US" sz="1400" u="none" cap="none" strike="noStrike">
                <a:solidFill>
                  <a:srgbClr val="000000"/>
                </a:solidFill>
                <a:latin typeface="Courier New"/>
                <a:ea typeface="Courier New"/>
                <a:cs typeface="Courier New"/>
                <a:sym typeface="Courier New"/>
              </a:rPr>
              <a:t>,</a:t>
            </a:r>
            <a:r>
              <a:rPr b="1" i="0" lang="en-US" sz="1400" u="none" cap="none" strike="noStrike">
                <a:solidFill>
                  <a:srgbClr val="008080"/>
                </a:solidFill>
                <a:latin typeface="Courier New"/>
                <a:ea typeface="Courier New"/>
                <a:cs typeface="Courier New"/>
                <a:sym typeface="Courier New"/>
              </a:rPr>
              <a:t>’password'</a:t>
            </a:r>
            <a:r>
              <a:rPr b="0" i="0" lang="en-US" sz="1400" u="none" cap="none" strike="noStrike">
                <a:solidFill>
                  <a:srgbClr val="000000"/>
                </a:solidFill>
                <a:latin typeface="Courier New"/>
                <a:ea typeface="Courier New"/>
                <a:cs typeface="Courier New"/>
                <a:sym typeface="Courier New"/>
              </a:rPr>
              <a:t>)</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sender=</a:t>
            </a:r>
            <a:r>
              <a:rPr b="1" i="0" lang="en-US" sz="1400" u="none" cap="none" strike="noStrike">
                <a:solidFill>
                  <a:srgbClr val="008080"/>
                </a:solidFill>
                <a:latin typeface="Courier New"/>
                <a:ea typeface="Courier New"/>
                <a:cs typeface="Courier New"/>
                <a:sym typeface="Courier New"/>
              </a:rPr>
              <a:t>‘ua@test.org'</a:t>
            </a:r>
            <a:br>
              <a:rPr b="1" i="0" lang="en-US" sz="1400" u="none" cap="none" strike="noStrike">
                <a:solidFill>
                  <a:srgbClr val="008080"/>
                </a:solidFill>
                <a:latin typeface="Courier New"/>
                <a:ea typeface="Courier New"/>
                <a:cs typeface="Courier New"/>
                <a:sym typeface="Courier New"/>
              </a:rPr>
            </a:br>
            <a:r>
              <a:rPr b="1" i="0" lang="en-US" sz="1400" u="none" cap="none" strike="noStrike">
                <a:solidFill>
                  <a:srgbClr val="008080"/>
                </a:solidFill>
                <a:latin typeface="Courier New"/>
                <a:ea typeface="Courier New"/>
                <a:cs typeface="Courier New"/>
                <a:sym typeface="Courier New"/>
              </a:rPr>
              <a:t>        </a:t>
            </a:r>
            <a:r>
              <a:rPr b="0" i="0" lang="en-US" sz="1400" u="none" cap="none" strike="noStrike">
                <a:solidFill>
                  <a:srgbClr val="000000"/>
                </a:solidFill>
                <a:latin typeface="Courier New"/>
                <a:ea typeface="Courier New"/>
                <a:cs typeface="Courier New"/>
                <a:sym typeface="Courier New"/>
              </a:rPr>
              <a:t>subject=</a:t>
            </a:r>
            <a:r>
              <a:rPr b="1" i="0" lang="en-US" sz="1400" u="none" cap="none" strike="noStrike">
                <a:solidFill>
                  <a:srgbClr val="008080"/>
                </a:solidFill>
                <a:latin typeface="Courier New"/>
                <a:ea typeface="Courier New"/>
                <a:cs typeface="Courier New"/>
                <a:sym typeface="Courier New"/>
              </a:rPr>
              <a:t>'hi'</a:t>
            </a:r>
            <a:br>
              <a:rPr b="1" i="0" lang="en-US" sz="1400" u="none" cap="none" strike="noStrike">
                <a:solidFill>
                  <a:srgbClr val="008080"/>
                </a:solidFill>
                <a:latin typeface="Courier New"/>
                <a:ea typeface="Courier New"/>
                <a:cs typeface="Courier New"/>
                <a:sym typeface="Courier New"/>
              </a:rPr>
            </a:br>
            <a:r>
              <a:rPr b="1" i="0" lang="en-US" sz="1400" u="none" cap="none" strike="noStrike">
                <a:solidFill>
                  <a:srgbClr val="008080"/>
                </a:solidFill>
                <a:latin typeface="Courier New"/>
                <a:ea typeface="Courier New"/>
                <a:cs typeface="Courier New"/>
                <a:sym typeface="Courier New"/>
              </a:rPr>
              <a:t>        </a:t>
            </a:r>
            <a:r>
              <a:rPr b="0" i="0" lang="en-US" sz="1400" u="none" cap="none" strike="noStrike">
                <a:solidFill>
                  <a:srgbClr val="000000"/>
                </a:solidFill>
                <a:latin typeface="Courier New"/>
                <a:ea typeface="Courier New"/>
                <a:cs typeface="Courier New"/>
                <a:sym typeface="Courier New"/>
              </a:rPr>
              <a:t>content=</a:t>
            </a:r>
            <a:r>
              <a:rPr b="1" i="0" lang="en-US" sz="1400" u="none" cap="none" strike="noStrike">
                <a:solidFill>
                  <a:srgbClr val="008080"/>
                </a:solidFill>
                <a:latin typeface="Courier New"/>
                <a:ea typeface="Courier New"/>
                <a:cs typeface="Courier New"/>
                <a:sym typeface="Courier New"/>
              </a:rPr>
              <a:t>'content here'</a:t>
            </a:r>
            <a:br>
              <a:rPr b="1" i="0" lang="en-US" sz="1400" u="none" cap="none" strike="noStrike">
                <a:solidFill>
                  <a:srgbClr val="008080"/>
                </a:solidFill>
                <a:latin typeface="Courier New"/>
                <a:ea typeface="Courier New"/>
                <a:cs typeface="Courier New"/>
                <a:sym typeface="Courier New"/>
              </a:rPr>
            </a:br>
            <a:r>
              <a:rPr b="1" i="0" lang="en-US" sz="1400" u="none" cap="none" strike="noStrike">
                <a:solidFill>
                  <a:srgbClr val="008080"/>
                </a:solidFill>
                <a:latin typeface="Courier New"/>
                <a:ea typeface="Courier New"/>
                <a:cs typeface="Courier New"/>
                <a:sym typeface="Courier New"/>
              </a:rPr>
              <a:t>        </a:t>
            </a:r>
            <a:r>
              <a:rPr b="0" i="0" lang="en-US" sz="1400" u="none" cap="none" strike="noStrike">
                <a:solidFill>
                  <a:srgbClr val="000000"/>
                </a:solidFill>
                <a:latin typeface="Courier New"/>
                <a:ea typeface="Courier New"/>
                <a:cs typeface="Courier New"/>
                <a:sym typeface="Courier New"/>
              </a:rPr>
              <a:t>msg = EmailMessage()</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msg.set_content(content)</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msg[</a:t>
            </a:r>
            <a:r>
              <a:rPr b="1" i="0" lang="en-US" sz="1400" u="none" cap="none" strike="noStrike">
                <a:solidFill>
                  <a:srgbClr val="008080"/>
                </a:solidFill>
                <a:latin typeface="Courier New"/>
                <a:ea typeface="Courier New"/>
                <a:cs typeface="Courier New"/>
                <a:sym typeface="Courier New"/>
              </a:rPr>
              <a:t>'Subject'</a:t>
            </a:r>
            <a:r>
              <a:rPr b="0" i="0" lang="en-US" sz="1400" u="none" cap="none" strike="noStrike">
                <a:solidFill>
                  <a:srgbClr val="000000"/>
                </a:solidFill>
                <a:latin typeface="Courier New"/>
                <a:ea typeface="Courier New"/>
                <a:cs typeface="Courier New"/>
                <a:sym typeface="Courier New"/>
              </a:rPr>
              <a:t>] = subject</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msg[</a:t>
            </a:r>
            <a:r>
              <a:rPr b="1" i="0" lang="en-US" sz="1400" u="none" cap="none" strike="noStrike">
                <a:solidFill>
                  <a:srgbClr val="008080"/>
                </a:solidFill>
                <a:latin typeface="Courier New"/>
                <a:ea typeface="Courier New"/>
                <a:cs typeface="Courier New"/>
                <a:sym typeface="Courier New"/>
              </a:rPr>
              <a:t>'From'</a:t>
            </a:r>
            <a:r>
              <a:rPr b="0" i="0" lang="en-US" sz="1400" u="none" cap="none" strike="noStrike">
                <a:solidFill>
                  <a:srgbClr val="000000"/>
                </a:solidFill>
                <a:latin typeface="Courier New"/>
                <a:ea typeface="Courier New"/>
                <a:cs typeface="Courier New"/>
                <a:sym typeface="Courier New"/>
              </a:rPr>
              <a:t>] = sender</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msg[</a:t>
            </a:r>
            <a:r>
              <a:rPr b="1" i="0" lang="en-US" sz="1400" u="none" cap="none" strike="noStrike">
                <a:solidFill>
                  <a:srgbClr val="008080"/>
                </a:solidFill>
                <a:latin typeface="Courier New"/>
                <a:ea typeface="Courier New"/>
                <a:cs typeface="Courier New"/>
                <a:sym typeface="Courier New"/>
              </a:rPr>
              <a:t>'to'</a:t>
            </a:r>
            <a:r>
              <a:rPr b="0" i="0" lang="en-US" sz="1400" u="none" cap="none" strike="noStrike">
                <a:solidFill>
                  <a:srgbClr val="000000"/>
                </a:solidFill>
                <a:latin typeface="Courier New"/>
                <a:ea typeface="Courier New"/>
                <a:cs typeface="Courier New"/>
                <a:sym typeface="Courier New"/>
              </a:rPr>
              <a:t>]=to</a:t>
            </a:r>
            <a:br>
              <a:rPr b="0" i="0" lang="en-US" sz="1400" u="none" cap="none" strike="noStrike">
                <a:solidFill>
                  <a:srgbClr val="000000"/>
                </a:solidFill>
                <a:latin typeface="Courier New"/>
                <a:ea typeface="Courier New"/>
                <a:cs typeface="Courier New"/>
                <a:sym typeface="Courier New"/>
              </a:rPr>
            </a:br>
            <a:r>
              <a:rPr lang="en-US" sz="1400">
                <a:latin typeface="Courier New"/>
                <a:ea typeface="Courier New"/>
                <a:cs typeface="Courier New"/>
                <a:sym typeface="Courier New"/>
              </a:rPr>
              <a:t>        </a:t>
            </a:r>
            <a:r>
              <a:rPr b="0" i="0" lang="en-US" sz="1400" u="none" cap="none" strike="noStrike">
                <a:solidFill>
                  <a:srgbClr val="000000"/>
                </a:solidFill>
                <a:latin typeface="Courier New"/>
                <a:ea typeface="Courier New"/>
                <a:cs typeface="Courier New"/>
                <a:sym typeface="Courier New"/>
              </a:rPr>
              <a:t>smtp.send_message(msg, sender, to)</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smtp.quit()</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logger.info(</a:t>
            </a:r>
            <a:r>
              <a:rPr b="1" i="0" lang="en-US" sz="1400" u="none" cap="none" strike="noStrike">
                <a:solidFill>
                  <a:srgbClr val="008080"/>
                </a:solidFill>
                <a:latin typeface="Courier New"/>
                <a:ea typeface="Courier New"/>
                <a:cs typeface="Courier New"/>
                <a:sym typeface="Courier New"/>
              </a:rPr>
              <a:t>"Email sent to '{to}'"</a:t>
            </a:r>
            <a:r>
              <a:rPr b="0" i="0" lang="en-US" sz="1400" u="none" cap="none" strike="noStrike">
                <a:solidFill>
                  <a:srgbClr val="000000"/>
                </a:solidFill>
                <a:latin typeface="Courier New"/>
                <a:ea typeface="Courier New"/>
                <a:cs typeface="Courier New"/>
                <a:sym typeface="Courier New"/>
              </a:rPr>
              <a:t>)</a:t>
            </a:r>
            <a:br>
              <a:rPr b="0" i="0" lang="en-US" sz="1400" u="none" cap="none" strike="noStrike">
                <a:solidFill>
                  <a:srgbClr val="000000"/>
                </a:solidFill>
                <a:latin typeface="Courier New"/>
                <a:ea typeface="Courier New"/>
                <a:cs typeface="Courier New"/>
                <a:sym typeface="Courier New"/>
              </a:rPr>
            </a:br>
            <a:r>
              <a:rPr b="1" i="0" lang="en-US" sz="1400" u="none" cap="none" strike="noStrike">
                <a:solidFill>
                  <a:srgbClr val="000080"/>
                </a:solidFill>
                <a:latin typeface="Courier New"/>
                <a:ea typeface="Courier New"/>
                <a:cs typeface="Courier New"/>
                <a:sym typeface="Courier New"/>
              </a:rPr>
              <a:t>except </a:t>
            </a:r>
            <a:r>
              <a:rPr b="0" i="0" lang="en-US" sz="1400" u="none" cap="none" strike="noStrike">
                <a:solidFill>
                  <a:srgbClr val="000000"/>
                </a:solidFill>
                <a:latin typeface="Courier New"/>
                <a:ea typeface="Courier New"/>
                <a:cs typeface="Courier New"/>
                <a:sym typeface="Courier New"/>
              </a:rPr>
              <a:t>smtplib.SMTPNotSupportedError:</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a:t>
            </a:r>
            <a:r>
              <a:rPr b="0" i="1" lang="en-US" sz="1400" u="none" cap="none" strike="noStrike">
                <a:solidFill>
                  <a:srgbClr val="808080"/>
                </a:solidFill>
                <a:latin typeface="Courier New"/>
                <a:ea typeface="Courier New"/>
                <a:cs typeface="Courier New"/>
                <a:sym typeface="Courier New"/>
              </a:rPr>
              <a:t># The server does not support the SMTPUTF8 option, you may want to perform downgrading</a:t>
            </a:r>
            <a:br>
              <a:rPr b="0" i="1" lang="en-US" sz="1400" u="none" cap="none" strike="noStrike">
                <a:solidFill>
                  <a:srgbClr val="808080"/>
                </a:solidFill>
                <a:latin typeface="Courier New"/>
                <a:ea typeface="Courier New"/>
                <a:cs typeface="Courier New"/>
                <a:sym typeface="Courier New"/>
              </a:rPr>
            </a:br>
            <a:r>
              <a:rPr b="0" i="1" lang="en-US" sz="1400" u="none" cap="none" strike="noStrike">
                <a:solidFill>
                  <a:srgbClr val="808080"/>
                </a:solidFill>
                <a:latin typeface="Courier New"/>
                <a:ea typeface="Courier New"/>
                <a:cs typeface="Courier New"/>
                <a:sym typeface="Courier New"/>
              </a:rPr>
              <a:t>    </a:t>
            </a:r>
            <a:r>
              <a:rPr b="0" i="0" lang="en-US" sz="1400" u="none" cap="none" strike="noStrike">
                <a:solidFill>
                  <a:srgbClr val="000000"/>
                </a:solidFill>
                <a:latin typeface="Courier New"/>
                <a:ea typeface="Courier New"/>
                <a:cs typeface="Courier New"/>
                <a:sym typeface="Courier New"/>
              </a:rPr>
              <a:t>logger.warning(</a:t>
            </a:r>
            <a:r>
              <a:rPr b="1" i="0" lang="en-US" sz="1400" u="none" cap="none" strike="noStrike">
                <a:solidFill>
                  <a:srgbClr val="008080"/>
                </a:solidFill>
                <a:latin typeface="Courier New"/>
                <a:ea typeface="Courier New"/>
                <a:cs typeface="Courier New"/>
                <a:sym typeface="Courier New"/>
              </a:rPr>
              <a:t>"The SMTP server {host}:{port} does not support the SMTPUTF8 option"</a:t>
            </a:r>
            <a:r>
              <a:rPr b="0" i="0" lang="en-US" sz="1400" u="none" cap="none" strike="noStrike">
                <a:solidFill>
                  <a:srgbClr val="000000"/>
                </a:solidFill>
                <a:latin typeface="Courier New"/>
                <a:ea typeface="Courier New"/>
                <a:cs typeface="Courier New"/>
                <a:sym typeface="Courier New"/>
              </a:rPr>
              <a:t>)</a:t>
            </a:r>
            <a:br>
              <a:rPr b="0" i="0" lang="en-US" sz="1400" u="none" cap="none" strike="noStrike">
                <a:solidFill>
                  <a:srgbClr val="000000"/>
                </a:solidFill>
                <a:latin typeface="Courier New"/>
                <a:ea typeface="Courier New"/>
                <a:cs typeface="Courier New"/>
                <a:sym typeface="Courier New"/>
              </a:rPr>
            </a:br>
            <a:r>
              <a:rPr b="0" i="0" lang="en-US" sz="1400" u="none" cap="none" strike="noStrike">
                <a:solidFill>
                  <a:srgbClr val="000000"/>
                </a:solidFill>
                <a:latin typeface="Courier New"/>
                <a:ea typeface="Courier New"/>
                <a:cs typeface="Courier New"/>
                <a:sym typeface="Courier New"/>
              </a:rPr>
              <a:t>    </a:t>
            </a:r>
            <a:r>
              <a:rPr b="1" i="0" lang="en-US" sz="1400" u="none" cap="none" strike="noStrike">
                <a:solidFill>
                  <a:srgbClr val="000080"/>
                </a:solidFill>
                <a:latin typeface="Courier New"/>
                <a:ea typeface="Courier New"/>
                <a:cs typeface="Courier New"/>
                <a:sym typeface="Courier New"/>
              </a:rPr>
              <a:t>raise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6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Sending and Receiving – Java</a:t>
            </a:r>
            <a:endParaRPr/>
          </a:p>
        </p:txBody>
      </p:sp>
      <p:sp>
        <p:nvSpPr>
          <p:cNvPr id="1323" name="Google Shape;1323;p65"/>
          <p:cNvSpPr txBox="1"/>
          <p:nvPr>
            <p:ph idx="1" type="body"/>
          </p:nvPr>
        </p:nvSpPr>
        <p:spPr>
          <a:xfrm>
            <a:off x="479460" y="837666"/>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350"/>
              <a:buFont typeface="Noto Sans Symbols"/>
              <a:buChar char="◉"/>
            </a:pPr>
            <a:r>
              <a:rPr lang="en-US" sz="1800"/>
              <a:t>Jakarta Mail can be used for sending email. </a:t>
            </a:r>
            <a:endParaRPr/>
          </a:p>
          <a:p>
            <a:pPr indent="0" lvl="1" marL="457200" rtl="0" algn="l">
              <a:lnSpc>
                <a:spcPct val="100000"/>
              </a:lnSpc>
              <a:spcBef>
                <a:spcPts val="500"/>
              </a:spcBef>
              <a:spcAft>
                <a:spcPts val="0"/>
              </a:spcAft>
              <a:buClr>
                <a:srgbClr val="000000"/>
              </a:buClr>
              <a:buSzPts val="1350"/>
              <a:buNone/>
            </a:pPr>
            <a:r>
              <a:t/>
            </a:r>
            <a:endParaRPr sz="1800">
              <a:solidFill>
                <a:schemeClr val="dk1"/>
              </a:solidFill>
              <a:latin typeface="Courier New"/>
              <a:ea typeface="Courier New"/>
              <a:cs typeface="Courier New"/>
              <a:sym typeface="Courier New"/>
            </a:endParaRPr>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com.sun.mail.smtp.SMTPTransport;</a:t>
            </a:r>
            <a:endParaRPr/>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jakarta.mail.Message;</a:t>
            </a:r>
            <a:endParaRPr/>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jakarta.mail.MessagingException;</a:t>
            </a:r>
            <a:endParaRPr/>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jakarta.mail.PasswordAuthentication;</a:t>
            </a:r>
            <a:endParaRPr/>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jakarta.mail.Session;</a:t>
            </a:r>
            <a:endParaRPr/>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jakarta.mail.Transport;</a:t>
            </a:r>
            <a:endParaRPr/>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jakarta.mail.internet.InternetAddress;</a:t>
            </a:r>
            <a:endParaRPr/>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jakarta.mail.internet.MimeMessage;</a:t>
            </a:r>
            <a:endParaRPr/>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java.util.Date;</a:t>
            </a:r>
            <a:endParaRPr/>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java.util.Properties;</a:t>
            </a:r>
            <a:endParaRPr/>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             </a:t>
            </a:r>
            <a:endParaRPr sz="1800">
              <a:solidFill>
                <a:schemeClr val="dk1"/>
              </a:solidFill>
            </a:endParaRPr>
          </a:p>
        </p:txBody>
      </p:sp>
      <p:pic>
        <p:nvPicPr>
          <p:cNvPr id="1324" name="Google Shape;1324;p6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sp>
        <p:nvSpPr>
          <p:cNvPr id="1330" name="Google Shape;1330;p6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Sending and Receiving – Java</a:t>
            </a:r>
            <a:endParaRPr/>
          </a:p>
        </p:txBody>
      </p:sp>
      <p:sp>
        <p:nvSpPr>
          <p:cNvPr id="1331" name="Google Shape;1331;p66"/>
          <p:cNvSpPr txBox="1"/>
          <p:nvPr>
            <p:ph idx="1" type="body"/>
          </p:nvPr>
        </p:nvSpPr>
        <p:spPr>
          <a:xfrm>
            <a:off x="479460" y="837666"/>
            <a:ext cx="11044420" cy="4945577"/>
          </a:xfrm>
          <a:prstGeom prst="rect">
            <a:avLst/>
          </a:prstGeom>
          <a:noFill/>
          <a:ln>
            <a:noFill/>
          </a:ln>
        </p:spPr>
        <p:txBody>
          <a:bodyPr anchorCtr="0" anchor="t" bIns="0" lIns="0" spcFirstLastPara="1" rIns="0" wrap="square" tIns="0">
            <a:noAutofit/>
          </a:bodyPr>
          <a:lstStyle/>
          <a:p>
            <a:pPr indent="0" lvl="1" marL="457200" rtl="0" algn="l">
              <a:lnSpc>
                <a:spcPct val="100000"/>
              </a:lnSpc>
              <a:spcBef>
                <a:spcPts val="0"/>
              </a:spcBef>
              <a:spcAft>
                <a:spcPts val="0"/>
              </a:spcAft>
              <a:buClr>
                <a:schemeClr val="dk1"/>
              </a:buClr>
              <a:buSzPts val="1200"/>
              <a:buNone/>
            </a:pPr>
            <a:r>
              <a:rPr lang="en-US" sz="1600">
                <a:solidFill>
                  <a:schemeClr val="dk1"/>
                </a:solidFill>
                <a:latin typeface="Courier New"/>
                <a:ea typeface="Courier New"/>
                <a:cs typeface="Courier New"/>
                <a:sym typeface="Courier New"/>
              </a:rPr>
              <a:t>public static boolean sendEmail(String to, String host, String sender, </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String subject, String content,String username,String password){</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if(isValidEmail(to))</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Properties props =  new Properties();</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props.put("mail.smtp.host", host);</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props.put("mail.smtp.port", "587");</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props.put("mail.smtp.auth", "true");</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props.put("mail.smtp.starttls.enable", "true");</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 enable UTF-8 support, mandatory for EAI support</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props.put("mail.mime.allowutf8", true);</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Session session = Session.getInstance(props,</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new jakarta.mail.Authenticator() {</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protected PasswordAuthentication getPasswordAuthentication() {</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return new PasswordAuthentication(username, password);</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a:t>
            </a:r>
            <a:endParaRPr/>
          </a:p>
          <a:p>
            <a:pPr indent="0" lvl="1" marL="457200" rtl="0" algn="l">
              <a:lnSpc>
                <a:spcPct val="100000"/>
              </a:lnSpc>
              <a:spcBef>
                <a:spcPts val="500"/>
              </a:spcBef>
              <a:spcAft>
                <a:spcPts val="0"/>
              </a:spcAft>
              <a:buClr>
                <a:schemeClr val="dk1"/>
              </a:buClr>
              <a:buSzPts val="1200"/>
              <a:buNone/>
            </a:pPr>
            <a:r>
              <a:rPr lang="en-US" sz="1600">
                <a:solidFill>
                  <a:schemeClr val="dk1"/>
                </a:solidFill>
                <a:latin typeface="Courier New"/>
                <a:ea typeface="Courier New"/>
                <a:cs typeface="Courier New"/>
                <a:sym typeface="Courier New"/>
              </a:rPr>
              <a:t>             });                    </a:t>
            </a:r>
            <a:endParaRPr sz="1600">
              <a:solidFill>
                <a:schemeClr val="dk1"/>
              </a:solidFill>
            </a:endParaRPr>
          </a:p>
        </p:txBody>
      </p:sp>
      <p:pic>
        <p:nvPicPr>
          <p:cNvPr id="1332" name="Google Shape;1332;p6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6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Sending and Receiving – Java(2)</a:t>
            </a:r>
            <a:endParaRPr/>
          </a:p>
        </p:txBody>
      </p:sp>
      <p:sp>
        <p:nvSpPr>
          <p:cNvPr id="1339" name="Google Shape;1339;p67"/>
          <p:cNvSpPr txBox="1"/>
          <p:nvPr>
            <p:ph idx="1" type="body"/>
          </p:nvPr>
        </p:nvSpPr>
        <p:spPr>
          <a:xfrm>
            <a:off x="300940" y="629916"/>
            <a:ext cx="11738659" cy="494557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 Jakarta mail is EAI compliant with 2 issues:</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   - it rejects domains that are not NFC normalized</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   - it rejects some unicode domains</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 In such case, first try to normalize, then convert domain to A-label. We do normalization</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 first to get an email address the closest possible to the user input because once</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 converted in A-label it may be displayed as is to the user.</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a:t>
            </a:r>
            <a:endParaRPr/>
          </a:p>
          <a:p>
            <a:pPr indent="0" lvl="0" marL="0" rtl="0" algn="l">
              <a:lnSpc>
                <a:spcPct val="100000"/>
              </a:lnSpc>
              <a:spcBef>
                <a:spcPts val="2000"/>
              </a:spcBef>
              <a:spcAft>
                <a:spcPts val="0"/>
              </a:spcAft>
              <a:buSzPts val="1200"/>
              <a:buNone/>
            </a:pPr>
            <a:r>
              <a:rPr lang="en-US" sz="1600">
                <a:solidFill>
                  <a:schemeClr val="dk1"/>
                </a:solidFill>
                <a:latin typeface="Courier New"/>
                <a:ea typeface="Courier New"/>
                <a:cs typeface="Courier New"/>
                <a:sym typeface="Courier New"/>
              </a:rPr>
              <a:t>String[] add_parts = to.split("@");</a:t>
            </a:r>
            <a:endParaRPr/>
          </a:p>
          <a:p>
            <a:pPr indent="0" lvl="0" marL="0" rtl="0" algn="l">
              <a:lnSpc>
                <a:spcPct val="100000"/>
              </a:lnSpc>
              <a:spcBef>
                <a:spcPts val="2000"/>
              </a:spcBef>
              <a:spcAft>
                <a:spcPts val="0"/>
              </a:spcAft>
              <a:buSzPts val="1200"/>
              <a:buNone/>
            </a:pPr>
            <a:r>
              <a:rPr lang="en-US" sz="1600">
                <a:solidFill>
                  <a:schemeClr val="dk1"/>
                </a:solidFill>
                <a:latin typeface="Courier New"/>
                <a:ea typeface="Courier New"/>
                <a:cs typeface="Courier New"/>
                <a:sym typeface="Courier New"/>
              </a:rPr>
              <a:t>String mailboxName = add_parts[0];</a:t>
            </a:r>
            <a:endParaRPr/>
          </a:p>
          <a:p>
            <a:pPr indent="0" lvl="0" marL="0" rtl="0" algn="l">
              <a:lnSpc>
                <a:spcPct val="100000"/>
              </a:lnSpc>
              <a:spcBef>
                <a:spcPts val="2000"/>
              </a:spcBef>
              <a:spcAft>
                <a:spcPts val="0"/>
              </a:spcAft>
              <a:buSzPts val="1200"/>
              <a:buNone/>
            </a:pPr>
            <a:r>
              <a:rPr lang="en-US" sz="1600">
                <a:solidFill>
                  <a:schemeClr val="dk1"/>
                </a:solidFill>
                <a:latin typeface="Courier New"/>
                <a:ea typeface="Courier New"/>
                <a:cs typeface="Courier New"/>
                <a:sym typeface="Courier New"/>
              </a:rPr>
              <a:t>String domainName = add_parts[1];</a:t>
            </a:r>
            <a:endParaRPr/>
          </a:p>
          <a:p>
            <a:pPr indent="0" lvl="0" marL="0" rtl="0" algn="l">
              <a:lnSpc>
                <a:spcPct val="100000"/>
              </a:lnSpc>
              <a:spcBef>
                <a:spcPts val="2000"/>
              </a:spcBef>
              <a:spcAft>
                <a:spcPts val="0"/>
              </a:spcAft>
              <a:buSzPts val="1200"/>
              <a:buNone/>
            </a:pPr>
            <a:r>
              <a:rPr lang="en-US" sz="1600">
                <a:solidFill>
                  <a:schemeClr val="dk1"/>
                </a:solidFill>
                <a:latin typeface="Courier New"/>
                <a:ea typeface="Courier New"/>
                <a:cs typeface="Courier New"/>
                <a:sym typeface="Courier New"/>
              </a:rPr>
              <a:t>String domainNameNormalized =Normalizer2.getNFCInstance().normalize(domainName);</a:t>
            </a:r>
            <a:endParaRPr/>
          </a:p>
          <a:p>
            <a:pPr indent="0" lvl="0" marL="0" rtl="0" algn="l">
              <a:lnSpc>
                <a:spcPct val="100000"/>
              </a:lnSpc>
              <a:spcBef>
                <a:spcPts val="2000"/>
              </a:spcBef>
              <a:spcAft>
                <a:spcPts val="0"/>
              </a:spcAft>
              <a:buSzPts val="1200"/>
              <a:buNone/>
            </a:pPr>
            <a:r>
              <a:rPr lang="en-US" sz="1600">
                <a:solidFill>
                  <a:schemeClr val="dk1"/>
                </a:solidFill>
                <a:latin typeface="Courier New"/>
                <a:ea typeface="Courier New"/>
                <a:cs typeface="Courier New"/>
                <a:sym typeface="Courier New"/>
              </a:rPr>
              <a:t>String domainNameAlabelForm = convertULabeltoALabel(domainNameNormalized);</a:t>
            </a:r>
            <a:endParaRPr/>
          </a:p>
          <a:p>
            <a:pPr indent="0" lvl="0" marL="0" rtl="0" algn="l">
              <a:lnSpc>
                <a:spcPct val="100000"/>
              </a:lnSpc>
              <a:spcBef>
                <a:spcPts val="2000"/>
              </a:spcBef>
              <a:spcAft>
                <a:spcPts val="0"/>
              </a:spcAft>
              <a:buSzPts val="1200"/>
              <a:buNone/>
            </a:pPr>
            <a:r>
              <a:rPr lang="en-US" sz="1600">
                <a:solidFill>
                  <a:schemeClr val="dk1"/>
                </a:solidFill>
                <a:latin typeface="Courier New"/>
                <a:ea typeface="Courier New"/>
                <a:cs typeface="Courier New"/>
                <a:sym typeface="Courier New"/>
              </a:rPr>
              <a:t>String compliantTo = mailboxName+"@"+domainNameAlabelForm;</a:t>
            </a:r>
            <a:endParaRPr/>
          </a:p>
        </p:txBody>
      </p:sp>
      <p:pic>
        <p:nvPicPr>
          <p:cNvPr id="1340" name="Google Shape;1340;p6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6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Sending and Receiving – Java(3)</a:t>
            </a:r>
            <a:endParaRPr/>
          </a:p>
        </p:txBody>
      </p:sp>
      <p:sp>
        <p:nvSpPr>
          <p:cNvPr id="1347" name="Google Shape;1347;p68"/>
          <p:cNvSpPr txBox="1"/>
          <p:nvPr>
            <p:ph idx="1" type="body"/>
          </p:nvPr>
        </p:nvSpPr>
        <p:spPr>
          <a:xfrm>
            <a:off x="300940" y="629916"/>
            <a:ext cx="11738659" cy="622808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try (Transport transport = session.getTransport()) </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if </a:t>
            </a:r>
            <a:r>
              <a:rPr lang="en-US" sz="1200">
                <a:solidFill>
                  <a:schemeClr val="dk1"/>
                </a:solidFill>
                <a:latin typeface="Courier New"/>
                <a:ea typeface="Courier New"/>
                <a:cs typeface="Courier New"/>
                <a:sym typeface="Courier New"/>
              </a:rPr>
              <a:t>(transport instanceof SMTPTransport &amp;&amp; !((SMTPTransport) transport).supportsExtension("SMTPUTF8")) </a:t>
            </a:r>
            <a:r>
              <a:rPr lang="en-US" sz="1400">
                <a:solidFill>
                  <a:schemeClr val="dk1"/>
                </a:solidFill>
                <a:latin typeface="Courier New"/>
                <a:ea typeface="Courier New"/>
                <a:cs typeface="Courier New"/>
                <a:sym typeface="Courier New"/>
              </a:rPr>
              <a:t>{</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try {</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MimeMessage message = new MimeMessage(session);</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//set message headers for internationalized content</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message.addHeader("Content-type", "text/HTML; charset=UTF-8");</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message.addHeader("Content-Transfer-Encoding", "8bit");</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message.addHeader("format", "flowed");</a:t>
            </a:r>
            <a:endParaRPr/>
          </a:p>
          <a:p>
            <a:pPr indent="0" lvl="0" marL="0" rtl="0" algn="l">
              <a:lnSpc>
                <a:spcPct val="100000"/>
              </a:lnSpc>
              <a:spcBef>
                <a:spcPts val="0"/>
              </a:spcBef>
              <a:spcAft>
                <a:spcPts val="0"/>
              </a:spcAft>
              <a:buSzPts val="1050"/>
              <a:buNone/>
            </a:pPr>
            <a:r>
              <a:t/>
            </a:r>
            <a:endParaRPr sz="1400">
              <a:solidFill>
                <a:schemeClr val="dk1"/>
              </a:solidFill>
              <a:latin typeface="Courier New"/>
              <a:ea typeface="Courier New"/>
              <a:cs typeface="Courier New"/>
              <a:sym typeface="Courier New"/>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message.setFrom(new InternetAddress(sender));</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message.setSubject(subject, "UTF-8");</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message.setText(content, "UTF-8");</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message.setSentDate(new Date());</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message.setRecipient(Message.RecipientType.TO, new InternetAddress(compliantTo));                           </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Transport.send(message);</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return true;</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 catch (Exception e) {</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System.out.println(String.format("Failed to send email to %s: %s", to, e));</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else</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 return false;}</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 catch (MessagingException e) {</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 ignore</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 </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a:t>
            </a:r>
            <a:endParaRPr/>
          </a:p>
          <a:p>
            <a:pPr indent="0" lvl="0" marL="0" rtl="0" algn="l">
              <a:lnSpc>
                <a:spcPct val="100000"/>
              </a:lnSpc>
              <a:spcBef>
                <a:spcPts val="0"/>
              </a:spcBef>
              <a:spcAft>
                <a:spcPts val="0"/>
              </a:spcAft>
              <a:buSzPts val="1050"/>
              <a:buNone/>
            </a:pPr>
            <a:r>
              <a:rPr lang="en-US" sz="1400">
                <a:solidFill>
                  <a:schemeClr val="dk1"/>
                </a:solidFill>
                <a:latin typeface="Courier New"/>
                <a:ea typeface="Courier New"/>
                <a:cs typeface="Courier New"/>
                <a:sym typeface="Courier New"/>
              </a:rPr>
              <a:t>        return false;}</a:t>
            </a:r>
            <a:endParaRPr/>
          </a:p>
        </p:txBody>
      </p:sp>
      <p:pic>
        <p:nvPicPr>
          <p:cNvPr id="1348" name="Google Shape;1348;p6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69"/>
          <p:cNvSpPr txBox="1"/>
          <p:nvPr>
            <p:ph type="title"/>
          </p:nvPr>
        </p:nvSpPr>
        <p:spPr>
          <a:xfrm>
            <a:off x="752849" y="1308848"/>
            <a:ext cx="1048977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Conclusion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g3395f6b3654_0_0"/>
          <p:cNvSpPr txBox="1"/>
          <p:nvPr>
            <p:ph type="title"/>
          </p:nvPr>
        </p:nvSpPr>
        <p:spPr>
          <a:xfrm>
            <a:off x="499872" y="46179"/>
            <a:ext cx="10683900" cy="450600"/>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B3458"/>
              </a:buClr>
              <a:buSzPts val="2800"/>
              <a:buFont typeface="Arial"/>
              <a:buNone/>
            </a:pPr>
            <a:r>
              <a:rPr lang="en-US"/>
              <a:t>EAI Support Across Email Servers Under gTLDs</a:t>
            </a:r>
            <a:endParaRPr/>
          </a:p>
        </p:txBody>
      </p:sp>
      <p:pic>
        <p:nvPicPr>
          <p:cNvPr id="841" name="Google Shape;841;g3395f6b3654_0_0"/>
          <p:cNvPicPr preferRelativeResize="0"/>
          <p:nvPr/>
        </p:nvPicPr>
        <p:blipFill rotWithShape="1">
          <a:blip r:embed="rId3">
            <a:alphaModFix/>
          </a:blip>
          <a:srcRect b="0" l="0" r="0" t="0"/>
          <a:stretch/>
        </p:blipFill>
        <p:spPr>
          <a:xfrm>
            <a:off x="1160489" y="1001725"/>
            <a:ext cx="9871026" cy="4011900"/>
          </a:xfrm>
          <a:prstGeom prst="rect">
            <a:avLst/>
          </a:prstGeom>
          <a:noFill/>
          <a:ln>
            <a:noFill/>
          </a:ln>
        </p:spPr>
      </p:pic>
      <p:sp>
        <p:nvSpPr>
          <p:cNvPr id="842" name="Google Shape;842;g3395f6b3654_0_0"/>
          <p:cNvSpPr txBox="1"/>
          <p:nvPr/>
        </p:nvSpPr>
        <p:spPr>
          <a:xfrm>
            <a:off x="320750" y="5117400"/>
            <a:ext cx="11505900" cy="8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Out of the 33.7 million email servers tested in January 2025, only 25.86% show support for internationalized email addresses.  </a:t>
            </a:r>
            <a:endParaRPr b="0" i="0" sz="1400" u="none" cap="none" strike="noStrike">
              <a:solidFill>
                <a:srgbClr val="000000"/>
              </a:solidFill>
              <a:latin typeface="Arial"/>
              <a:ea typeface="Arial"/>
              <a:cs typeface="Arial"/>
              <a:sym typeface="Arial"/>
            </a:endParaRPr>
          </a:p>
          <a:p>
            <a:pPr indent="-85725" lvl="0" marL="274320" marR="0" rtl="0" algn="l">
              <a:lnSpc>
                <a:spcPct val="100000"/>
              </a:lnSpc>
              <a:spcBef>
                <a:spcPts val="36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g3395f6b3654_0_0"/>
          <p:cNvSpPr txBox="1"/>
          <p:nvPr/>
        </p:nvSpPr>
        <p:spPr>
          <a:xfrm>
            <a:off x="3473075" y="5933400"/>
            <a:ext cx="4737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Source: </a:t>
            </a:r>
            <a:r>
              <a:rPr b="0" i="1" lang="en-US" sz="1400" u="sng" cap="none" strike="noStrike">
                <a:solidFill>
                  <a:srgbClr val="000000"/>
                </a:solidFill>
                <a:latin typeface="Open Sans"/>
                <a:ea typeface="Open Sans"/>
                <a:cs typeface="Open Sans"/>
                <a:sym typeface="Open Sans"/>
                <a:hlinkClick r:id="rId4">
                  <a:extLst>
                    <a:ext uri="{A12FA001-AC4F-418D-AE19-62706E023703}">
                      <ahyp:hlinkClr val="tx"/>
                    </a:ext>
                  </a:extLst>
                </a:hlinkClick>
              </a:rPr>
              <a:t>https://ithi.research.icann.org/graph-eai.html</a:t>
            </a:r>
            <a:r>
              <a:rPr b="0" i="1" lang="en-US" sz="1400" u="none" cap="none" strike="noStrike">
                <a:solidFill>
                  <a:srgbClr val="000000"/>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70"/>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Prog. Languages Support</a:t>
            </a:r>
            <a:endParaRPr/>
          </a:p>
        </p:txBody>
      </p:sp>
      <p:sp>
        <p:nvSpPr>
          <p:cNvPr id="1359" name="Google Shape;1359;p70"/>
          <p:cNvSpPr txBox="1"/>
          <p:nvPr/>
        </p:nvSpPr>
        <p:spPr>
          <a:xfrm>
            <a:off x="505792" y="870761"/>
            <a:ext cx="5258904" cy="2821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Arial"/>
                <a:ea typeface="Arial"/>
                <a:cs typeface="Arial"/>
                <a:sym typeface="Arial"/>
                <a:hlinkClick r:id="rId3">
                  <a:extLst>
                    <a:ext uri="{A12FA001-AC4F-418D-AE19-62706E023703}">
                      <ahyp:hlinkClr val="tx"/>
                    </a:ext>
                  </a:extLst>
                </a:hlinkClick>
              </a:rPr>
              <a:t>UASG018A</a:t>
            </a:r>
            <a:r>
              <a:rPr b="0" i="0" lang="en-US" sz="1800" u="none" cap="none" strike="noStrike">
                <a:solidFill>
                  <a:schemeClr val="dk1"/>
                </a:solidFill>
                <a:latin typeface="Arial"/>
                <a:ea typeface="Arial"/>
                <a:cs typeface="Arial"/>
                <a:sym typeface="Arial"/>
              </a:rPr>
              <a:t> – note that some have improved since.</a:t>
            </a:r>
            <a:endParaRPr b="0" i="0" sz="1400" u="none" cap="none" strike="noStrike">
              <a:solidFill>
                <a:srgbClr val="000000"/>
              </a:solidFill>
              <a:latin typeface="Arial"/>
              <a:ea typeface="Arial"/>
              <a:cs typeface="Arial"/>
              <a:sym typeface="Arial"/>
            </a:endParaRPr>
          </a:p>
        </p:txBody>
      </p:sp>
      <p:grpSp>
        <p:nvGrpSpPr>
          <p:cNvPr id="1360" name="Google Shape;1360;p70"/>
          <p:cNvGrpSpPr/>
          <p:nvPr/>
        </p:nvGrpSpPr>
        <p:grpSpPr>
          <a:xfrm>
            <a:off x="241300" y="1374733"/>
            <a:ext cx="5981700" cy="4868905"/>
            <a:chOff x="241300" y="1336633"/>
            <a:chExt cx="5981700" cy="5048945"/>
          </a:xfrm>
        </p:grpSpPr>
        <p:pic>
          <p:nvPicPr>
            <p:cNvPr id="1361" name="Google Shape;1361;p70"/>
            <p:cNvPicPr preferRelativeResize="0"/>
            <p:nvPr/>
          </p:nvPicPr>
          <p:blipFill rotWithShape="1">
            <a:blip r:embed="rId4">
              <a:alphaModFix/>
            </a:blip>
            <a:srcRect b="90328" l="0" r="0" t="0"/>
            <a:stretch/>
          </p:blipFill>
          <p:spPr>
            <a:xfrm>
              <a:off x="241300" y="1336633"/>
              <a:ext cx="5981700" cy="616645"/>
            </a:xfrm>
            <a:prstGeom prst="rect">
              <a:avLst/>
            </a:prstGeom>
            <a:noFill/>
            <a:ln>
              <a:noFill/>
            </a:ln>
          </p:spPr>
        </p:pic>
        <p:pic>
          <p:nvPicPr>
            <p:cNvPr id="1362" name="Google Shape;1362;p70"/>
            <p:cNvPicPr preferRelativeResize="0"/>
            <p:nvPr/>
          </p:nvPicPr>
          <p:blipFill rotWithShape="1">
            <a:blip r:embed="rId5">
              <a:alphaModFix/>
            </a:blip>
            <a:srcRect b="0" l="0" r="0" t="0"/>
            <a:stretch/>
          </p:blipFill>
          <p:spPr>
            <a:xfrm>
              <a:off x="266700" y="1927878"/>
              <a:ext cx="5943600" cy="4457700"/>
            </a:xfrm>
            <a:prstGeom prst="rect">
              <a:avLst/>
            </a:prstGeom>
            <a:noFill/>
            <a:ln>
              <a:noFill/>
            </a:ln>
          </p:spPr>
        </p:pic>
      </p:grpSp>
      <p:pic>
        <p:nvPicPr>
          <p:cNvPr id="1363" name="Google Shape;1363;p70"/>
          <p:cNvPicPr preferRelativeResize="0"/>
          <p:nvPr/>
        </p:nvPicPr>
        <p:blipFill rotWithShape="1">
          <a:blip r:embed="rId6">
            <a:alphaModFix/>
          </a:blip>
          <a:srcRect b="0" l="0" r="0" t="0"/>
          <a:stretch/>
        </p:blipFill>
        <p:spPr>
          <a:xfrm>
            <a:off x="6248400" y="200024"/>
            <a:ext cx="5943600" cy="6043613"/>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sp>
        <p:nvSpPr>
          <p:cNvPr id="1369" name="Google Shape;1369;p71"/>
          <p:cNvSpPr txBox="1"/>
          <p:nvPr>
            <p:ph idx="1" type="body"/>
          </p:nvPr>
        </p:nvSpPr>
        <p:spPr>
          <a:xfrm>
            <a:off x="739754" y="937384"/>
            <a:ext cx="10163196" cy="5433435"/>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For a ready made server including popular software, please email </a:t>
            </a:r>
            <a:r>
              <a:rPr lang="en-US" sz="2000" u="sng">
                <a:solidFill>
                  <a:schemeClr val="hlink"/>
                </a:solidFill>
                <a:hlinkClick r:id="rId3"/>
              </a:rPr>
              <a:t>UAProgram@icann.org</a:t>
            </a:r>
            <a:r>
              <a:rPr lang="en-US" sz="2000"/>
              <a:t> :</a:t>
            </a:r>
            <a:endParaRPr/>
          </a:p>
          <a:p>
            <a:pPr indent="-341313" lvl="1" marL="798513" rtl="0" algn="l">
              <a:lnSpc>
                <a:spcPct val="100000"/>
              </a:lnSpc>
              <a:spcBef>
                <a:spcPts val="500"/>
              </a:spcBef>
              <a:spcAft>
                <a:spcPts val="0"/>
              </a:spcAft>
              <a:buClr>
                <a:srgbClr val="000000"/>
              </a:buClr>
              <a:buSzPts val="1500"/>
              <a:buChar char="⚪"/>
            </a:pPr>
            <a:r>
              <a:rPr lang="en-US" sz="2000"/>
              <a:t>Popular, stable software packages</a:t>
            </a:r>
            <a:endParaRPr/>
          </a:p>
          <a:p>
            <a:pPr indent="-341313" lvl="1" marL="798513" rtl="0" algn="l">
              <a:lnSpc>
                <a:spcPct val="100000"/>
              </a:lnSpc>
              <a:spcBef>
                <a:spcPts val="500"/>
              </a:spcBef>
              <a:spcAft>
                <a:spcPts val="0"/>
              </a:spcAft>
              <a:buClr>
                <a:srgbClr val="000000"/>
              </a:buClr>
              <a:buSzPts val="1500"/>
              <a:buChar char="⚪"/>
            </a:pPr>
            <a:r>
              <a:rPr lang="en-US" sz="2000"/>
              <a:t>All configured to support EAI</a:t>
            </a:r>
            <a:endParaRPr/>
          </a:p>
          <a:p>
            <a:pPr indent="-342900" lvl="0" marL="342900" rtl="0" algn="l">
              <a:lnSpc>
                <a:spcPct val="100000"/>
              </a:lnSpc>
              <a:spcBef>
                <a:spcPts val="2000"/>
              </a:spcBef>
              <a:spcAft>
                <a:spcPts val="0"/>
              </a:spcAft>
              <a:buSzPts val="1500"/>
              <a:buChar char="◉"/>
            </a:pPr>
            <a:r>
              <a:rPr lang="en-US" sz="2000"/>
              <a:t>Example of another all-in-one mail </a:t>
            </a:r>
            <a:r>
              <a:rPr lang="en-US" sz="2000">
                <a:extLst>
                  <a:ext uri="http://customooxmlschemas.google.com/">
                    <go:slidesCustomData xmlns:go="http://customooxmlschemas.google.com/" textRoundtripDataId="1"/>
                  </a:ext>
                </a:extLst>
              </a:rPr>
              <a:t>server</a:t>
            </a:r>
            <a:r>
              <a:rPr lang="en-US" sz="2000"/>
              <a:t>: </a:t>
            </a:r>
            <a:r>
              <a:rPr lang="en-US" sz="1800" u="sng">
                <a:solidFill>
                  <a:schemeClr val="hlink"/>
                </a:solidFill>
                <a:hlinkClick r:id="rId4"/>
              </a:rPr>
              <a:t>xmox.nl</a:t>
            </a:r>
            <a:endParaRPr/>
          </a:p>
          <a:p>
            <a:pPr indent="-341313" lvl="1" marL="798513" rtl="0" algn="l">
              <a:lnSpc>
                <a:spcPct val="100000"/>
              </a:lnSpc>
              <a:spcBef>
                <a:spcPts val="500"/>
              </a:spcBef>
              <a:spcAft>
                <a:spcPts val="0"/>
              </a:spcAft>
              <a:buClr>
                <a:srgbClr val="000000"/>
              </a:buClr>
              <a:buSzPts val="1500"/>
              <a:buChar char="⚪"/>
            </a:pPr>
            <a:r>
              <a:rPr lang="en-US" sz="2000"/>
              <a:t>Version 0.x, not yet 1.0</a:t>
            </a:r>
            <a:endParaRPr/>
          </a:p>
          <a:p>
            <a:pPr indent="-341313" lvl="1" marL="798513" rtl="0" algn="l">
              <a:lnSpc>
                <a:spcPct val="100000"/>
              </a:lnSpc>
              <a:spcBef>
                <a:spcPts val="500"/>
              </a:spcBef>
              <a:spcAft>
                <a:spcPts val="0"/>
              </a:spcAft>
              <a:buClr>
                <a:srgbClr val="000000"/>
              </a:buClr>
              <a:buSzPts val="1500"/>
              <a:buChar char="⚪"/>
            </a:pPr>
            <a:r>
              <a:rPr lang="en-US" sz="2000"/>
              <a:t>Strong emphasis on working out of the box, with EAI, DKIM, DMARC, DANE etc</a:t>
            </a:r>
            <a:endParaRPr sz="2000"/>
          </a:p>
          <a:p>
            <a:pPr indent="-342900" lvl="0" marL="342900" rtl="0" algn="l">
              <a:lnSpc>
                <a:spcPct val="100000"/>
              </a:lnSpc>
              <a:spcBef>
                <a:spcPts val="2000"/>
              </a:spcBef>
              <a:spcAft>
                <a:spcPts val="0"/>
              </a:spcAft>
              <a:buClr>
                <a:srgbClr val="000000"/>
              </a:buClr>
              <a:buSzPts val="1500"/>
              <a:buFont typeface="Noto Sans Symbols"/>
              <a:buChar char="◉"/>
            </a:pPr>
            <a:r>
              <a:rPr lang="en-US" sz="2000"/>
              <a:t>Both need a linux server and a global IP address</a:t>
            </a:r>
            <a:endParaRPr/>
          </a:p>
          <a:p>
            <a:pPr indent="-341313" lvl="1" marL="798513" rtl="0" algn="l">
              <a:lnSpc>
                <a:spcPct val="100000"/>
              </a:lnSpc>
              <a:spcBef>
                <a:spcPts val="500"/>
              </a:spcBef>
              <a:spcAft>
                <a:spcPts val="0"/>
              </a:spcAft>
              <a:buClr>
                <a:srgbClr val="000000"/>
              </a:buClr>
              <a:buSzPts val="1500"/>
              <a:buChar char="⚪"/>
            </a:pPr>
            <a:r>
              <a:rPr lang="en-US" sz="2000"/>
              <a:t>Very low resource usage</a:t>
            </a:r>
            <a:endParaRPr/>
          </a:p>
          <a:p>
            <a:pPr indent="-341313" lvl="1" marL="798513" rtl="0" algn="l">
              <a:lnSpc>
                <a:spcPct val="100000"/>
              </a:lnSpc>
              <a:spcBef>
                <a:spcPts val="500"/>
              </a:spcBef>
              <a:spcAft>
                <a:spcPts val="0"/>
              </a:spcAft>
              <a:buClr>
                <a:srgbClr val="000000"/>
              </a:buClr>
              <a:buSzPts val="1500"/>
              <a:buChar char="⚪"/>
            </a:pPr>
            <a:r>
              <a:rPr lang="en-US" sz="2000"/>
              <a:t>Low-cost virtual server is adequate</a:t>
            </a:r>
            <a:endParaRPr/>
          </a:p>
        </p:txBody>
      </p:sp>
      <p:sp>
        <p:nvSpPr>
          <p:cNvPr id="1370" name="Google Shape;1370;p7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Free Servers With EAI Support</a:t>
            </a:r>
            <a:endParaRPr/>
          </a:p>
        </p:txBody>
      </p:sp>
      <p:pic>
        <p:nvPicPr>
          <p:cNvPr id="1371" name="Google Shape;1371;p71"/>
          <p:cNvPicPr preferRelativeResize="0"/>
          <p:nvPr/>
        </p:nvPicPr>
        <p:blipFill rotWithShape="1">
          <a:blip r:embed="rId5">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p7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Conclusion</a:t>
            </a:r>
            <a:endParaRPr/>
          </a:p>
        </p:txBody>
      </p:sp>
      <p:sp>
        <p:nvSpPr>
          <p:cNvPr id="1377" name="Google Shape;1377;p72"/>
          <p:cNvSpPr txBox="1"/>
          <p:nvPr>
            <p:ph idx="1" type="body"/>
          </p:nvPr>
        </p:nvSpPr>
        <p:spPr>
          <a:xfrm>
            <a:off x="812800" y="1470213"/>
            <a:ext cx="10805055" cy="4431823"/>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Be aware that UA identifiers may not be fully supported in software and libraries.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Use the right libraries and frameworks.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Adapt your code to properly support UA.</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Do unit and system testing using UA test cases to ensure that your software is UA ready.</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378" name="Google Shape;1378;p7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73"/>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Get Involved!</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p74"/>
          <p:cNvSpPr txBox="1"/>
          <p:nvPr>
            <p:ph idx="1" type="body"/>
          </p:nvPr>
        </p:nvSpPr>
        <p:spPr>
          <a:xfrm>
            <a:off x="812800" y="1470213"/>
            <a:ext cx="10805055" cy="476922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For more information on UA, email </a:t>
            </a:r>
            <a:r>
              <a:rPr lang="en-US" sz="2000" u="sng">
                <a:solidFill>
                  <a:schemeClr val="hlink"/>
                </a:solidFill>
                <a:hlinkClick r:id="rId3"/>
              </a:rPr>
              <a:t>info@uasg.tech</a:t>
            </a:r>
            <a:r>
              <a:rPr lang="en-US" sz="2000"/>
              <a:t> or </a:t>
            </a:r>
            <a:r>
              <a:rPr lang="en-US" sz="2000" u="sng">
                <a:solidFill>
                  <a:schemeClr val="hlink"/>
                </a:solidFill>
                <a:hlinkClick r:id="rId4"/>
              </a:rPr>
              <a:t>UAProgram@icann.org</a:t>
            </a:r>
            <a:r>
              <a:rPr lang="en-US" sz="2000"/>
              <a:t>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Access all UASG documents and materials at: </a:t>
            </a:r>
            <a:r>
              <a:rPr lang="en-US" sz="2000" u="sng">
                <a:solidFill>
                  <a:schemeClr val="hlink"/>
                </a:solidFill>
                <a:hlinkClick r:id="rId5"/>
              </a:rPr>
              <a:t>https://uasg.tech</a:t>
            </a:r>
            <a:r>
              <a:rPr lang="en-US" sz="2000"/>
              <a:t> and </a:t>
            </a:r>
            <a:r>
              <a:rPr lang="en-US" sz="2000" u="sng">
                <a:solidFill>
                  <a:schemeClr val="hlink"/>
                </a:solidFill>
                <a:hlinkClick r:id="rId6"/>
              </a:rPr>
              <a:t>https://icann.org/ua</a:t>
            </a:r>
            <a:r>
              <a:rPr lang="en-US" sz="2000"/>
              <a:t> </a:t>
            </a:r>
            <a:endParaRPr/>
          </a:p>
          <a:p>
            <a:pPr indent="0" lvl="0" marL="0" rtl="0" algn="l">
              <a:lnSpc>
                <a:spcPct val="100000"/>
              </a:lnSpc>
              <a:spcBef>
                <a:spcPts val="2000"/>
              </a:spcBef>
              <a:spcAft>
                <a:spcPts val="0"/>
              </a:spcAft>
              <a:buSzPts val="1425"/>
              <a:buNone/>
            </a:pPr>
            <a:r>
              <a:t/>
            </a:r>
            <a:endParaRPr/>
          </a:p>
        </p:txBody>
      </p:sp>
      <p:sp>
        <p:nvSpPr>
          <p:cNvPr id="1390" name="Google Shape;1390;p7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Get Involved!</a:t>
            </a:r>
            <a:endParaRPr/>
          </a:p>
        </p:txBody>
      </p:sp>
      <p:pic>
        <p:nvPicPr>
          <p:cNvPr id="1391" name="Google Shape;1391;p74"/>
          <p:cNvPicPr preferRelativeResize="0"/>
          <p:nvPr/>
        </p:nvPicPr>
        <p:blipFill rotWithShape="1">
          <a:blip r:embed="rId7">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6" name="Shape 1396"/>
        <p:cNvGrpSpPr/>
        <p:nvPr/>
      </p:nvGrpSpPr>
      <p:grpSpPr>
        <a:xfrm>
          <a:off x="0" y="0"/>
          <a:ext cx="0" cy="0"/>
          <a:chOff x="0" y="0"/>
          <a:chExt cx="0" cy="0"/>
        </a:xfrm>
      </p:grpSpPr>
      <p:sp>
        <p:nvSpPr>
          <p:cNvPr id="1397" name="Google Shape;1397;p75"/>
          <p:cNvSpPr txBox="1"/>
          <p:nvPr>
            <p:ph idx="1" type="body"/>
          </p:nvPr>
        </p:nvSpPr>
        <p:spPr>
          <a:xfrm>
            <a:off x="833124" y="1497006"/>
            <a:ext cx="10995461" cy="452824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See </a:t>
            </a:r>
            <a:r>
              <a:rPr lang="en-US" sz="2000" u="sng">
                <a:solidFill>
                  <a:schemeClr val="hlink"/>
                </a:solidFill>
                <a:hlinkClick r:id="rId3"/>
              </a:rPr>
              <a:t>https://uasg.tech</a:t>
            </a:r>
            <a:r>
              <a:rPr lang="en-US" sz="2000"/>
              <a:t> for a complete list of reports.</a:t>
            </a:r>
            <a:endParaRPr/>
          </a:p>
          <a:p>
            <a:pPr indent="-341313" lvl="1" marL="798513" rtl="0" algn="l">
              <a:lnSpc>
                <a:spcPct val="100000"/>
              </a:lnSpc>
              <a:spcBef>
                <a:spcPts val="500"/>
              </a:spcBef>
              <a:spcAft>
                <a:spcPts val="0"/>
              </a:spcAft>
              <a:buClr>
                <a:srgbClr val="000000"/>
              </a:buClr>
              <a:buSzPts val="1500"/>
              <a:buChar char="⚪"/>
            </a:pPr>
            <a:r>
              <a:rPr lang="en-US" sz="2000"/>
              <a:t>Universal Acceptance Quick Guide: </a:t>
            </a:r>
            <a:r>
              <a:rPr lang="en-US" sz="2000" u="sng">
                <a:solidFill>
                  <a:schemeClr val="hlink"/>
                </a:solidFill>
                <a:hlinkClick r:id="rId4"/>
              </a:rPr>
              <a:t>UASG005</a:t>
            </a:r>
            <a:endParaRPr sz="2000"/>
          </a:p>
          <a:p>
            <a:pPr indent="-341313" lvl="1" marL="798513" rtl="0" algn="l">
              <a:lnSpc>
                <a:spcPct val="100000"/>
              </a:lnSpc>
              <a:spcBef>
                <a:spcPts val="500"/>
              </a:spcBef>
              <a:spcAft>
                <a:spcPts val="0"/>
              </a:spcAft>
              <a:buClr>
                <a:srgbClr val="000000"/>
              </a:buClr>
              <a:buSzPts val="1500"/>
              <a:buChar char="⚪"/>
            </a:pPr>
            <a:r>
              <a:rPr lang="en-US" sz="2000"/>
              <a:t>Introduction to Universal Acceptance: </a:t>
            </a:r>
            <a:r>
              <a:rPr lang="en-US" sz="2000" u="sng">
                <a:solidFill>
                  <a:schemeClr val="hlink"/>
                </a:solidFill>
                <a:hlinkClick r:id="rId5"/>
              </a:rPr>
              <a:t>UASG007</a:t>
            </a:r>
            <a:endParaRPr sz="2000"/>
          </a:p>
          <a:p>
            <a:pPr indent="-341313" lvl="1" marL="798513" rtl="0" algn="l">
              <a:lnSpc>
                <a:spcPct val="100000"/>
              </a:lnSpc>
              <a:spcBef>
                <a:spcPts val="500"/>
              </a:spcBef>
              <a:spcAft>
                <a:spcPts val="0"/>
              </a:spcAft>
              <a:buClr>
                <a:srgbClr val="000000"/>
              </a:buClr>
              <a:buSzPts val="1500"/>
              <a:buChar char="⚪"/>
            </a:pPr>
            <a:r>
              <a:rPr lang="en-US" sz="2000"/>
              <a:t>Quick Guide to EAI: </a:t>
            </a:r>
            <a:r>
              <a:rPr lang="en-US" sz="2000" u="sng">
                <a:solidFill>
                  <a:schemeClr val="hlink"/>
                </a:solidFill>
                <a:hlinkClick r:id="rId6"/>
              </a:rPr>
              <a:t>UASG014</a:t>
            </a:r>
            <a:endParaRPr sz="2000"/>
          </a:p>
          <a:p>
            <a:pPr indent="-341313" lvl="1" marL="798513" rtl="0" algn="l">
              <a:lnSpc>
                <a:spcPct val="100000"/>
              </a:lnSpc>
              <a:spcBef>
                <a:spcPts val="500"/>
              </a:spcBef>
              <a:spcAft>
                <a:spcPts val="0"/>
              </a:spcAft>
              <a:buClr>
                <a:srgbClr val="000000"/>
              </a:buClr>
              <a:buSzPts val="1500"/>
              <a:buChar char="⚪"/>
            </a:pPr>
            <a:r>
              <a:rPr lang="en-US" sz="2000"/>
              <a:t>EAI – A Technical Overview: </a:t>
            </a:r>
            <a:r>
              <a:rPr lang="en-US" sz="2000" u="sng">
                <a:solidFill>
                  <a:schemeClr val="hlink"/>
                </a:solidFill>
                <a:hlinkClick r:id="rId7"/>
              </a:rPr>
              <a:t>UASG012</a:t>
            </a:r>
            <a:endParaRPr sz="2000"/>
          </a:p>
          <a:p>
            <a:pPr indent="-341313" lvl="1" marL="798513" rtl="0" algn="l">
              <a:lnSpc>
                <a:spcPct val="100000"/>
              </a:lnSpc>
              <a:spcBef>
                <a:spcPts val="500"/>
              </a:spcBef>
              <a:spcAft>
                <a:spcPts val="0"/>
              </a:spcAft>
              <a:buClr>
                <a:srgbClr val="000000"/>
              </a:buClr>
              <a:buSzPts val="1500"/>
              <a:buChar char="⚪"/>
            </a:pPr>
            <a:r>
              <a:rPr lang="en-US" sz="2000"/>
              <a:t>UA Compliance of Some Programming Language Libraries and Frameworks – </a:t>
            </a:r>
            <a:r>
              <a:rPr lang="en-US" sz="2000" u="sng">
                <a:solidFill>
                  <a:schemeClr val="hlink"/>
                </a:solidFill>
                <a:hlinkClick r:id="rId8"/>
              </a:rPr>
              <a:t>UASG018A</a:t>
            </a:r>
            <a:endParaRPr sz="2000"/>
          </a:p>
          <a:p>
            <a:pPr indent="-341313" lvl="1" marL="798513" rtl="0" algn="l">
              <a:lnSpc>
                <a:spcPct val="100000"/>
              </a:lnSpc>
              <a:spcBef>
                <a:spcPts val="500"/>
              </a:spcBef>
              <a:spcAft>
                <a:spcPts val="0"/>
              </a:spcAft>
              <a:buClr>
                <a:srgbClr val="000000"/>
              </a:buClr>
              <a:buSzPts val="1500"/>
              <a:buChar char="⚪"/>
            </a:pPr>
            <a:r>
              <a:rPr lang="en-US" sz="2000"/>
              <a:t>EAI – Evaluation of Major Email Software and Services: </a:t>
            </a:r>
            <a:r>
              <a:rPr lang="en-US" sz="2000" u="sng">
                <a:solidFill>
                  <a:schemeClr val="hlink"/>
                </a:solidFill>
                <a:hlinkClick r:id="rId9"/>
              </a:rPr>
              <a:t>UASG021B</a:t>
            </a:r>
            <a:endParaRPr sz="2000"/>
          </a:p>
          <a:p>
            <a:pPr indent="-341313" lvl="1" marL="798513" rtl="0" algn="l">
              <a:lnSpc>
                <a:spcPct val="100000"/>
              </a:lnSpc>
              <a:spcBef>
                <a:spcPts val="500"/>
              </a:spcBef>
              <a:spcAft>
                <a:spcPts val="0"/>
              </a:spcAft>
              <a:buClr>
                <a:srgbClr val="000000"/>
              </a:buClr>
              <a:buSzPts val="1500"/>
              <a:buChar char="⚪"/>
            </a:pPr>
            <a:r>
              <a:rPr lang="en-US" sz="2000"/>
              <a:t>Universal Acceptance Readiness Framework: </a:t>
            </a:r>
            <a:r>
              <a:rPr lang="en-US" sz="2000" u="sng">
                <a:solidFill>
                  <a:schemeClr val="hlink"/>
                </a:solidFill>
                <a:hlinkClick r:id="rId10"/>
              </a:rPr>
              <a:t>UASG026</a:t>
            </a:r>
            <a:endParaRPr sz="2000"/>
          </a:p>
          <a:p>
            <a:pPr indent="-341313" lvl="1" marL="798513" rtl="0" algn="l">
              <a:lnSpc>
                <a:spcPct val="100000"/>
              </a:lnSpc>
              <a:spcBef>
                <a:spcPts val="500"/>
              </a:spcBef>
              <a:spcAft>
                <a:spcPts val="0"/>
              </a:spcAft>
              <a:buClr>
                <a:srgbClr val="000000"/>
              </a:buClr>
              <a:buSzPts val="1500"/>
              <a:buChar char="⚪"/>
            </a:pPr>
            <a:r>
              <a:rPr lang="en-US" sz="2000"/>
              <a:t>Considerations for Naming Internationalized Email Mailboxes: </a:t>
            </a:r>
            <a:r>
              <a:rPr lang="en-US" sz="2000" u="sng">
                <a:solidFill>
                  <a:schemeClr val="hlink"/>
                </a:solidFill>
                <a:hlinkClick r:id="rId11"/>
              </a:rPr>
              <a:t>UASG028</a:t>
            </a:r>
            <a:endParaRPr sz="2000"/>
          </a:p>
          <a:p>
            <a:pPr indent="-341313" lvl="1" marL="798513" rtl="0" algn="l">
              <a:lnSpc>
                <a:spcPct val="100000"/>
              </a:lnSpc>
              <a:spcBef>
                <a:spcPts val="500"/>
              </a:spcBef>
              <a:spcAft>
                <a:spcPts val="0"/>
              </a:spcAft>
              <a:buClr>
                <a:srgbClr val="000000"/>
              </a:buClr>
              <a:buSzPts val="1500"/>
              <a:buChar char="⚪"/>
            </a:pPr>
            <a:r>
              <a:rPr lang="en-US" sz="2000"/>
              <a:t>Evaluation of EAI Support in Email Software and Services Report: </a:t>
            </a:r>
            <a:r>
              <a:rPr lang="en-US" sz="2000" u="sng">
                <a:solidFill>
                  <a:schemeClr val="hlink"/>
                </a:solidFill>
                <a:hlinkClick r:id="rId12"/>
              </a:rPr>
              <a:t>UASG030</a:t>
            </a:r>
            <a:endParaRPr sz="2000"/>
          </a:p>
          <a:p>
            <a:pPr indent="-341313" lvl="1" marL="798513" rtl="0" algn="l">
              <a:lnSpc>
                <a:spcPct val="100000"/>
              </a:lnSpc>
              <a:spcBef>
                <a:spcPts val="500"/>
              </a:spcBef>
              <a:spcAft>
                <a:spcPts val="0"/>
              </a:spcAft>
              <a:buClr>
                <a:srgbClr val="000000"/>
              </a:buClr>
              <a:buSzPts val="1500"/>
              <a:buChar char="⚪"/>
            </a:pPr>
            <a:r>
              <a:rPr lang="en-US" sz="2000"/>
              <a:t>UA of Content Management Systems (CMS) Phase 1 – WordPress: </a:t>
            </a:r>
            <a:r>
              <a:rPr lang="en-US" sz="2000" u="sng">
                <a:solidFill>
                  <a:schemeClr val="hlink"/>
                </a:solidFill>
                <a:hlinkClick r:id="rId13"/>
              </a:rPr>
              <a:t>UASG032</a:t>
            </a:r>
            <a:endParaRPr sz="2000"/>
          </a:p>
          <a:p>
            <a:pPr indent="-341313" lvl="1" marL="798513" rtl="0" algn="l">
              <a:lnSpc>
                <a:spcPct val="100000"/>
              </a:lnSpc>
              <a:spcBef>
                <a:spcPts val="500"/>
              </a:spcBef>
              <a:spcAft>
                <a:spcPts val="0"/>
              </a:spcAft>
              <a:buClr>
                <a:srgbClr val="000000"/>
              </a:buClr>
              <a:buSzPts val="1500"/>
              <a:buChar char="⚪"/>
            </a:pPr>
            <a:r>
              <a:rPr lang="en-US" sz="2000"/>
              <a:t>UA-Ready Code Samples in Java, Python, and JavaScript - </a:t>
            </a:r>
            <a:r>
              <a:rPr lang="en-US" sz="2000" u="sng">
                <a:solidFill>
                  <a:schemeClr val="hlink"/>
                </a:solidFill>
                <a:hlinkClick r:id="rId14"/>
              </a:rPr>
              <a:t>UASG043</a:t>
            </a:r>
            <a:endParaRPr sz="2000"/>
          </a:p>
          <a:p>
            <a:pPr indent="-228600" lvl="0" marL="342900" rtl="0" algn="l">
              <a:lnSpc>
                <a:spcPct val="100000"/>
              </a:lnSpc>
              <a:spcBef>
                <a:spcPts val="2000"/>
              </a:spcBef>
              <a:spcAft>
                <a:spcPts val="0"/>
              </a:spcAft>
              <a:buClr>
                <a:srgbClr val="000000"/>
              </a:buClr>
              <a:buSzPts val="1800"/>
              <a:buFont typeface="Noto Sans Symbols"/>
              <a:buNone/>
            </a:pPr>
            <a:r>
              <a:t/>
            </a:r>
            <a:endParaRPr sz="2400"/>
          </a:p>
          <a:p>
            <a:pPr indent="-252411" lvl="0" marL="342900" rtl="0" algn="l">
              <a:lnSpc>
                <a:spcPct val="100000"/>
              </a:lnSpc>
              <a:spcBef>
                <a:spcPts val="2000"/>
              </a:spcBef>
              <a:spcAft>
                <a:spcPts val="0"/>
              </a:spcAft>
              <a:buClr>
                <a:srgbClr val="000000"/>
              </a:buClr>
              <a:buSzPts val="1425"/>
              <a:buFont typeface="Noto Sans Symbols"/>
              <a:buNone/>
            </a:pPr>
            <a:r>
              <a:t/>
            </a:r>
            <a:endParaRPr/>
          </a:p>
        </p:txBody>
      </p:sp>
      <p:sp>
        <p:nvSpPr>
          <p:cNvPr id="1398" name="Google Shape;1398;p7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Some Relevant Materials</a:t>
            </a:r>
            <a:endParaRPr/>
          </a:p>
        </p:txBody>
      </p:sp>
      <p:pic>
        <p:nvPicPr>
          <p:cNvPr id="1399" name="Google Shape;1399;p75"/>
          <p:cNvPicPr preferRelativeResize="0"/>
          <p:nvPr/>
        </p:nvPicPr>
        <p:blipFill rotWithShape="1">
          <a:blip r:embed="rId15">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p76"/>
          <p:cNvSpPr txBox="1"/>
          <p:nvPr>
            <p:ph type="title"/>
          </p:nvPr>
        </p:nvSpPr>
        <p:spPr>
          <a:xfrm>
            <a:off x="420624" y="42394"/>
            <a:ext cx="11808013" cy="53134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Arial"/>
              <a:buNone/>
            </a:pPr>
            <a:r>
              <a:rPr lang="en-US"/>
              <a:t>Engage with ICANN – Thank You and Questions</a:t>
            </a:r>
            <a:endParaRPr/>
          </a:p>
        </p:txBody>
      </p:sp>
      <p:sp>
        <p:nvSpPr>
          <p:cNvPr id="1405" name="Google Shape;1405;p76"/>
          <p:cNvSpPr txBox="1"/>
          <p:nvPr/>
        </p:nvSpPr>
        <p:spPr>
          <a:xfrm>
            <a:off x="4705784" y="2368625"/>
            <a:ext cx="612250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Email: sarmad.hussain@icann.org</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8"/>
          <p:cNvSpPr txBox="1"/>
          <p:nvPr>
            <p:ph idx="1" type="body"/>
          </p:nvPr>
        </p:nvSpPr>
        <p:spPr>
          <a:xfrm>
            <a:off x="812800" y="1343601"/>
            <a:ext cx="10543117" cy="4571813"/>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425"/>
              <a:buFont typeface="Noto Sans Symbols"/>
              <a:buChar char="◉"/>
            </a:pPr>
            <a:r>
              <a:rPr lang="en-US"/>
              <a:t>Support all Domain Names including Internationalized Domain Names (IDNs) and all Email Addresses, including Internationalized Email Addresses (EAI):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Accept: The user can input characters from their local script into a text field.</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Validate: The software accepts the characters and recognizes them as valid.</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Process: The system performs operations with the characters.</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Store: The database can store the text without breaking or corrupting.</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Display: When fetched from the database, the information is correctly shown.</a:t>
            </a:r>
            <a:endParaRPr/>
          </a:p>
        </p:txBody>
      </p:sp>
      <p:sp>
        <p:nvSpPr>
          <p:cNvPr id="850" name="Google Shape;850;p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Scope of UA Readiness for Programmers</a:t>
            </a:r>
            <a:endParaRPr/>
          </a:p>
        </p:txBody>
      </p:sp>
      <p:pic>
        <p:nvPicPr>
          <p:cNvPr id="851" name="Google Shape;851;p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grpSp>
        <p:nvGrpSpPr>
          <p:cNvPr id="852" name="Google Shape;852;p8"/>
          <p:cNvGrpSpPr/>
          <p:nvPr/>
        </p:nvGrpSpPr>
        <p:grpSpPr>
          <a:xfrm>
            <a:off x="1298985" y="2232012"/>
            <a:ext cx="9048332" cy="1295462"/>
            <a:chOff x="1927228" y="5269981"/>
            <a:chExt cx="7921353" cy="976513"/>
          </a:xfrm>
        </p:grpSpPr>
        <p:grpSp>
          <p:nvGrpSpPr>
            <p:cNvPr id="853" name="Google Shape;853;p8"/>
            <p:cNvGrpSpPr/>
            <p:nvPr/>
          </p:nvGrpSpPr>
          <p:grpSpPr>
            <a:xfrm>
              <a:off x="1927228" y="5273672"/>
              <a:ext cx="1302251" cy="972822"/>
              <a:chOff x="820555" y="1643185"/>
              <a:chExt cx="2011680" cy="1644160"/>
            </a:xfrm>
          </p:grpSpPr>
          <p:sp>
            <p:nvSpPr>
              <p:cNvPr id="854" name="Google Shape;854;p8"/>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Accept</a:t>
                </a:r>
                <a:endParaRPr b="0" i="0" sz="1400" u="none" cap="none" strike="noStrike">
                  <a:solidFill>
                    <a:srgbClr val="000000"/>
                  </a:solidFill>
                  <a:latin typeface="Arial"/>
                  <a:ea typeface="Arial"/>
                  <a:cs typeface="Arial"/>
                  <a:sym typeface="Arial"/>
                </a:endParaRPr>
              </a:p>
            </p:txBody>
          </p:sp>
          <p:sp>
            <p:nvSpPr>
              <p:cNvPr id="855" name="Google Shape;855;p8"/>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856" name="Google Shape;856;p8"/>
              <p:cNvPicPr preferRelativeResize="0"/>
              <p:nvPr/>
            </p:nvPicPr>
            <p:blipFill rotWithShape="1">
              <a:blip r:embed="rId4">
                <a:alphaModFix/>
              </a:blip>
              <a:srcRect b="0" l="0" r="0" t="0"/>
              <a:stretch/>
            </p:blipFill>
            <p:spPr>
              <a:xfrm>
                <a:off x="1529630" y="1900022"/>
                <a:ext cx="562359" cy="643725"/>
              </a:xfrm>
              <a:prstGeom prst="rect">
                <a:avLst/>
              </a:prstGeom>
              <a:noFill/>
              <a:ln>
                <a:noFill/>
              </a:ln>
            </p:spPr>
          </p:pic>
        </p:grpSp>
        <p:grpSp>
          <p:nvGrpSpPr>
            <p:cNvPr id="857" name="Google Shape;857;p8"/>
            <p:cNvGrpSpPr/>
            <p:nvPr/>
          </p:nvGrpSpPr>
          <p:grpSpPr>
            <a:xfrm>
              <a:off x="3582203" y="5273672"/>
              <a:ext cx="1314106" cy="967039"/>
              <a:chOff x="3554360" y="1646720"/>
              <a:chExt cx="2029993" cy="1634387"/>
            </a:xfrm>
          </p:grpSpPr>
          <p:sp>
            <p:nvSpPr>
              <p:cNvPr id="858" name="Google Shape;858;p8"/>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859" name="Google Shape;859;p8"/>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Validate</a:t>
                </a:r>
                <a:endParaRPr b="0" i="0" sz="1400" u="none" cap="none" strike="noStrike">
                  <a:solidFill>
                    <a:srgbClr val="000000"/>
                  </a:solidFill>
                  <a:latin typeface="Arial"/>
                  <a:ea typeface="Arial"/>
                  <a:cs typeface="Arial"/>
                  <a:sym typeface="Arial"/>
                </a:endParaRPr>
              </a:p>
            </p:txBody>
          </p:sp>
          <p:pic>
            <p:nvPicPr>
              <p:cNvPr descr="ua-capability-icons_wht_Validate.png" id="860" name="Google Shape;860;p8"/>
              <p:cNvPicPr preferRelativeResize="0"/>
              <p:nvPr/>
            </p:nvPicPr>
            <p:blipFill rotWithShape="1">
              <a:blip r:embed="rId5">
                <a:alphaModFix/>
              </a:blip>
              <a:srcRect b="0" l="0" r="0" t="0"/>
              <a:stretch/>
            </p:blipFill>
            <p:spPr>
              <a:xfrm>
                <a:off x="4170348" y="1895569"/>
                <a:ext cx="779705" cy="643725"/>
              </a:xfrm>
              <a:prstGeom prst="rect">
                <a:avLst/>
              </a:prstGeom>
              <a:noFill/>
              <a:ln>
                <a:noFill/>
              </a:ln>
            </p:spPr>
          </p:pic>
        </p:grpSp>
        <p:grpSp>
          <p:nvGrpSpPr>
            <p:cNvPr id="861" name="Google Shape;861;p8"/>
            <p:cNvGrpSpPr/>
            <p:nvPr/>
          </p:nvGrpSpPr>
          <p:grpSpPr>
            <a:xfrm>
              <a:off x="6892153" y="5269981"/>
              <a:ext cx="1302251" cy="968544"/>
              <a:chOff x="6331693" y="1643185"/>
              <a:chExt cx="2011680" cy="1636930"/>
            </a:xfrm>
          </p:grpSpPr>
          <p:sp>
            <p:nvSpPr>
              <p:cNvPr id="862" name="Google Shape;862;p8"/>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863" name="Google Shape;863;p8"/>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Store</a:t>
                </a:r>
                <a:endParaRPr b="0" i="0" sz="1400" u="none" cap="none" strike="noStrike">
                  <a:solidFill>
                    <a:srgbClr val="000000"/>
                  </a:solidFill>
                  <a:latin typeface="Arial"/>
                  <a:ea typeface="Arial"/>
                  <a:cs typeface="Arial"/>
                  <a:sym typeface="Arial"/>
                </a:endParaRPr>
              </a:p>
            </p:txBody>
          </p:sp>
          <p:pic>
            <p:nvPicPr>
              <p:cNvPr descr="ua-capability-icons_wht_Store.png" id="864" name="Google Shape;864;p8"/>
              <p:cNvPicPr preferRelativeResize="0"/>
              <p:nvPr/>
            </p:nvPicPr>
            <p:blipFill rotWithShape="1">
              <a:blip r:embed="rId6">
                <a:alphaModFix/>
              </a:blip>
              <a:srcRect b="0" l="0" r="0" t="0"/>
              <a:stretch/>
            </p:blipFill>
            <p:spPr>
              <a:xfrm>
                <a:off x="6999490" y="1900022"/>
                <a:ext cx="647296" cy="647296"/>
              </a:xfrm>
              <a:prstGeom prst="rect">
                <a:avLst/>
              </a:prstGeom>
              <a:noFill/>
              <a:ln>
                <a:noFill/>
              </a:ln>
            </p:spPr>
          </p:pic>
        </p:grpSp>
        <p:grpSp>
          <p:nvGrpSpPr>
            <p:cNvPr id="865" name="Google Shape;865;p8"/>
            <p:cNvGrpSpPr/>
            <p:nvPr/>
          </p:nvGrpSpPr>
          <p:grpSpPr>
            <a:xfrm>
              <a:off x="5237178" y="5269981"/>
              <a:ext cx="1302251" cy="970730"/>
              <a:chOff x="2202899" y="3852184"/>
              <a:chExt cx="2011680" cy="1640625"/>
            </a:xfrm>
          </p:grpSpPr>
          <p:sp>
            <p:nvSpPr>
              <p:cNvPr id="866" name="Google Shape;866;p8"/>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867" name="Google Shape;867;p8"/>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Process</a:t>
                </a:r>
                <a:endParaRPr b="0" i="0" sz="1400" u="none" cap="none" strike="noStrike">
                  <a:solidFill>
                    <a:srgbClr val="000000"/>
                  </a:solidFill>
                  <a:latin typeface="Arial"/>
                  <a:ea typeface="Arial"/>
                  <a:cs typeface="Arial"/>
                  <a:sym typeface="Arial"/>
                </a:endParaRPr>
              </a:p>
            </p:txBody>
          </p:sp>
          <p:pic>
            <p:nvPicPr>
              <p:cNvPr descr="ua-capability-icons_wht_Process.png" id="868" name="Google Shape;868;p8"/>
              <p:cNvPicPr preferRelativeResize="0"/>
              <p:nvPr/>
            </p:nvPicPr>
            <p:blipFill rotWithShape="1">
              <a:blip r:embed="rId7">
                <a:alphaModFix/>
              </a:blip>
              <a:srcRect b="0" l="0" r="0" t="0"/>
              <a:stretch/>
            </p:blipFill>
            <p:spPr>
              <a:xfrm>
                <a:off x="2686759" y="4119754"/>
                <a:ext cx="1027282" cy="632806"/>
              </a:xfrm>
              <a:prstGeom prst="rect">
                <a:avLst/>
              </a:prstGeom>
              <a:noFill/>
              <a:ln>
                <a:noFill/>
              </a:ln>
            </p:spPr>
          </p:pic>
        </p:grpSp>
        <p:grpSp>
          <p:nvGrpSpPr>
            <p:cNvPr id="869" name="Google Shape;869;p8"/>
            <p:cNvGrpSpPr/>
            <p:nvPr/>
          </p:nvGrpSpPr>
          <p:grpSpPr>
            <a:xfrm>
              <a:off x="8546330" y="5275764"/>
              <a:ext cx="1302251" cy="970730"/>
              <a:chOff x="4943583" y="3852184"/>
              <a:chExt cx="2011680" cy="1640625"/>
            </a:xfrm>
          </p:grpSpPr>
          <p:sp>
            <p:nvSpPr>
              <p:cNvPr id="870" name="Google Shape;870;p8"/>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871" name="Google Shape;871;p8"/>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Display</a:t>
                </a:r>
                <a:endParaRPr b="0" i="0" sz="1400" u="none" cap="none" strike="noStrike">
                  <a:solidFill>
                    <a:srgbClr val="000000"/>
                  </a:solidFill>
                  <a:latin typeface="Arial"/>
                  <a:ea typeface="Arial"/>
                  <a:cs typeface="Arial"/>
                  <a:sym typeface="Arial"/>
                </a:endParaRPr>
              </a:p>
            </p:txBody>
          </p:sp>
          <p:pic>
            <p:nvPicPr>
              <p:cNvPr descr="ua-capability-icons_wht_Display.png" id="872" name="Google Shape;872;p8"/>
              <p:cNvPicPr preferRelativeResize="0"/>
              <p:nvPr/>
            </p:nvPicPr>
            <p:blipFill rotWithShape="1">
              <a:blip r:embed="rId8">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9"/>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Technology Stack for UA Consideration </a:t>
            </a:r>
            <a:endParaRPr/>
          </a:p>
        </p:txBody>
      </p:sp>
      <p:grpSp>
        <p:nvGrpSpPr>
          <p:cNvPr id="878" name="Google Shape;878;p9"/>
          <p:cNvGrpSpPr/>
          <p:nvPr/>
        </p:nvGrpSpPr>
        <p:grpSpPr>
          <a:xfrm>
            <a:off x="768791" y="762435"/>
            <a:ext cx="7028426" cy="5333128"/>
            <a:chOff x="0" y="651"/>
            <a:chExt cx="7028426" cy="5333128"/>
          </a:xfrm>
        </p:grpSpPr>
        <p:cxnSp>
          <p:nvCxnSpPr>
            <p:cNvPr id="879" name="Google Shape;879;p9"/>
            <p:cNvCxnSpPr/>
            <p:nvPr/>
          </p:nvCxnSpPr>
          <p:spPr>
            <a:xfrm>
              <a:off x="0" y="88466"/>
              <a:ext cx="7028426" cy="0"/>
            </a:xfrm>
            <a:prstGeom prst="straightConnector1">
              <a:avLst/>
            </a:prstGeom>
            <a:gradFill>
              <a:gsLst>
                <a:gs pos="0">
                  <a:srgbClr val="008CE2">
                    <a:alpha val="89411"/>
                  </a:srgbClr>
                </a:gs>
                <a:gs pos="100000">
                  <a:srgbClr val="86C5FF">
                    <a:alpha val="89411"/>
                  </a:srgbClr>
                </a:gs>
              </a:gsLst>
              <a:lin ang="16200000" scaled="0"/>
            </a:gradFill>
            <a:ln cap="flat" cmpd="sng" w="9525">
              <a:solidFill>
                <a:srgbClr val="1886C8">
                  <a:alpha val="89411"/>
                </a:srgbClr>
              </a:solidFill>
              <a:prstDash val="solid"/>
              <a:round/>
              <a:headEnd len="sm" w="sm" type="none"/>
              <a:tailEnd len="sm" w="sm" type="none"/>
            </a:ln>
            <a:effectLst>
              <a:outerShdw blurRad="40000" rotWithShape="0" dir="5400000" dist="23000">
                <a:srgbClr val="000000">
                  <a:alpha val="34509"/>
                </a:srgbClr>
              </a:outerShdw>
            </a:effectLst>
          </p:spPr>
        </p:cxnSp>
        <p:sp>
          <p:nvSpPr>
            <p:cNvPr id="880" name="Google Shape;880;p9"/>
            <p:cNvSpPr/>
            <p:nvPr/>
          </p:nvSpPr>
          <p:spPr>
            <a:xfrm>
              <a:off x="0" y="651"/>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9"/>
            <p:cNvSpPr txBox="1"/>
            <p:nvPr/>
          </p:nvSpPr>
          <p:spPr>
            <a:xfrm>
              <a:off x="0" y="651"/>
              <a:ext cx="7028426" cy="106662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Applications and Websites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Wikipedia.org, ICANN.org, Amazon.com, custom websites globally</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3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PowerPoint, Google-Docs, Safari, Acrobat, custom apps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3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cxnSp>
          <p:nvCxnSpPr>
            <p:cNvPr id="882" name="Google Shape;882;p9"/>
            <p:cNvCxnSpPr/>
            <p:nvPr/>
          </p:nvCxnSpPr>
          <p:spPr>
            <a:xfrm>
              <a:off x="0" y="1067277"/>
              <a:ext cx="7028426" cy="0"/>
            </a:xfrm>
            <a:prstGeom prst="straightConnector1">
              <a:avLst/>
            </a:prstGeom>
            <a:gradFill>
              <a:gsLst>
                <a:gs pos="0">
                  <a:srgbClr val="008CE2">
                    <a:alpha val="80000"/>
                  </a:srgbClr>
                </a:gs>
                <a:gs pos="100000">
                  <a:srgbClr val="86C5FF">
                    <a:alpha val="80000"/>
                  </a:srgbClr>
                </a:gs>
              </a:gsLst>
              <a:lin ang="16200000" scaled="0"/>
            </a:gradFill>
            <a:ln cap="flat" cmpd="sng" w="9525">
              <a:solidFill>
                <a:srgbClr val="1886C8">
                  <a:alpha val="80000"/>
                </a:srgbClr>
              </a:solidFill>
              <a:prstDash val="solid"/>
              <a:round/>
              <a:headEnd len="sm" w="sm" type="none"/>
              <a:tailEnd len="sm" w="sm" type="none"/>
            </a:ln>
            <a:effectLst>
              <a:outerShdw blurRad="40000" rotWithShape="0" dir="5400000" dist="23000">
                <a:srgbClr val="000000">
                  <a:alpha val="34509"/>
                </a:srgbClr>
              </a:outerShdw>
            </a:effectLst>
          </p:spPr>
        </p:cxnSp>
        <p:sp>
          <p:nvSpPr>
            <p:cNvPr id="883" name="Google Shape;883;p9"/>
            <p:cNvSpPr/>
            <p:nvPr/>
          </p:nvSpPr>
          <p:spPr>
            <a:xfrm>
              <a:off x="0" y="1067277"/>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9"/>
            <p:cNvSpPr txBox="1"/>
            <p:nvPr/>
          </p:nvSpPr>
          <p:spPr>
            <a:xfrm>
              <a:off x="0" y="1067277"/>
              <a:ext cx="7028426" cy="106662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Social Media and Search Engines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Chrome, Bing, Safari, Firefox, local (e.g., Chinese) browsers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3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Facebook, Instagram, Twitter, Skype, WeChat, WhatsApp, Viber</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3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cxnSp>
          <p:nvCxnSpPr>
            <p:cNvPr id="885" name="Google Shape;885;p9"/>
            <p:cNvCxnSpPr/>
            <p:nvPr/>
          </p:nvCxnSpPr>
          <p:spPr>
            <a:xfrm>
              <a:off x="0" y="2133903"/>
              <a:ext cx="7028426" cy="0"/>
            </a:xfrm>
            <a:prstGeom prst="straightConnector1">
              <a:avLst/>
            </a:prstGeom>
            <a:gradFill>
              <a:gsLst>
                <a:gs pos="0">
                  <a:srgbClr val="008CE2">
                    <a:alpha val="69411"/>
                  </a:srgbClr>
                </a:gs>
                <a:gs pos="100000">
                  <a:srgbClr val="86C5FF">
                    <a:alpha val="69411"/>
                  </a:srgbClr>
                </a:gs>
              </a:gsLst>
              <a:lin ang="16200000" scaled="0"/>
            </a:gradFill>
            <a:ln cap="flat" cmpd="sng" w="9525">
              <a:solidFill>
                <a:srgbClr val="1886C8">
                  <a:alpha val="69411"/>
                </a:srgbClr>
              </a:solidFill>
              <a:prstDash val="solid"/>
              <a:round/>
              <a:headEnd len="sm" w="sm" type="none"/>
              <a:tailEnd len="sm" w="sm" type="none"/>
            </a:ln>
            <a:effectLst>
              <a:outerShdw blurRad="40000" rotWithShape="0" dir="5400000" dist="23000">
                <a:srgbClr val="000000">
                  <a:alpha val="34509"/>
                </a:srgbClr>
              </a:outerShdw>
            </a:effectLst>
          </p:spPr>
        </p:cxnSp>
        <p:sp>
          <p:nvSpPr>
            <p:cNvPr id="886" name="Google Shape;886;p9"/>
            <p:cNvSpPr/>
            <p:nvPr/>
          </p:nvSpPr>
          <p:spPr>
            <a:xfrm>
              <a:off x="0" y="2133903"/>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9"/>
            <p:cNvSpPr txBox="1"/>
            <p:nvPr/>
          </p:nvSpPr>
          <p:spPr>
            <a:xfrm>
              <a:off x="0" y="2133903"/>
              <a:ext cx="7028426" cy="106662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Programming Languages and Frameworks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JavaScript, Java, Swift, C#, PHP, Python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3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Angular, Spring, .NET core, J2EE, WordPress, SAP, Oracle</a:t>
              </a:r>
              <a:endParaRPr b="0" i="0" sz="1400" u="none" cap="none" strike="noStrike">
                <a:solidFill>
                  <a:srgbClr val="000000"/>
                </a:solidFill>
                <a:latin typeface="Arial"/>
                <a:ea typeface="Arial"/>
                <a:cs typeface="Arial"/>
                <a:sym typeface="Arial"/>
              </a:endParaRPr>
            </a:p>
          </p:txBody>
        </p:sp>
        <p:cxnSp>
          <p:nvCxnSpPr>
            <p:cNvPr id="888" name="Google Shape;888;p9"/>
            <p:cNvCxnSpPr/>
            <p:nvPr/>
          </p:nvCxnSpPr>
          <p:spPr>
            <a:xfrm>
              <a:off x="0" y="3200528"/>
              <a:ext cx="7028426" cy="0"/>
            </a:xfrm>
            <a:prstGeom prst="straightConnector1">
              <a:avLst/>
            </a:prstGeom>
            <a:gradFill>
              <a:gsLst>
                <a:gs pos="0">
                  <a:srgbClr val="008CE2">
                    <a:alpha val="60000"/>
                  </a:srgbClr>
                </a:gs>
                <a:gs pos="100000">
                  <a:srgbClr val="86C5FF">
                    <a:alpha val="60000"/>
                  </a:srgbClr>
                </a:gs>
              </a:gsLst>
              <a:lin ang="16200000" scaled="0"/>
            </a:gradFill>
            <a:ln cap="flat" cmpd="sng" w="9525">
              <a:solidFill>
                <a:srgbClr val="1886C8">
                  <a:alpha val="60000"/>
                </a:srgbClr>
              </a:solidFill>
              <a:prstDash val="solid"/>
              <a:round/>
              <a:headEnd len="sm" w="sm" type="none"/>
              <a:tailEnd len="sm" w="sm" type="none"/>
            </a:ln>
            <a:effectLst>
              <a:outerShdw blurRad="40000" rotWithShape="0" dir="5400000" dist="23000">
                <a:srgbClr val="000000">
                  <a:alpha val="34509"/>
                </a:srgbClr>
              </a:outerShdw>
            </a:effectLst>
          </p:spPr>
        </p:cxnSp>
        <p:sp>
          <p:nvSpPr>
            <p:cNvPr id="889" name="Google Shape;889;p9"/>
            <p:cNvSpPr/>
            <p:nvPr/>
          </p:nvSpPr>
          <p:spPr>
            <a:xfrm>
              <a:off x="0" y="3200528"/>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9"/>
            <p:cNvSpPr txBox="1"/>
            <p:nvPr/>
          </p:nvSpPr>
          <p:spPr>
            <a:xfrm>
              <a:off x="0" y="3200528"/>
              <a:ext cx="7028426" cy="106662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Platforms, Operating Systems and Sytem Tools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iOS, Windows, Linux, Android, App Stores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3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Active Directory, OpenLDAP, OpenSSL, Ping, Telnet</a:t>
              </a:r>
              <a:endParaRPr b="0" i="0" sz="1400" u="none" cap="none" strike="noStrike">
                <a:solidFill>
                  <a:srgbClr val="000000"/>
                </a:solidFill>
                <a:latin typeface="Arial"/>
                <a:ea typeface="Arial"/>
                <a:cs typeface="Arial"/>
                <a:sym typeface="Arial"/>
              </a:endParaRPr>
            </a:p>
          </p:txBody>
        </p:sp>
        <p:cxnSp>
          <p:nvCxnSpPr>
            <p:cNvPr id="891" name="Google Shape;891;p9"/>
            <p:cNvCxnSpPr/>
            <p:nvPr/>
          </p:nvCxnSpPr>
          <p:spPr>
            <a:xfrm>
              <a:off x="0" y="4267154"/>
              <a:ext cx="7028426" cy="0"/>
            </a:xfrm>
            <a:prstGeom prst="straightConnector1">
              <a:avLst/>
            </a:prstGeom>
            <a:gradFill>
              <a:gsLst>
                <a:gs pos="0">
                  <a:srgbClr val="008CE2">
                    <a:alpha val="49411"/>
                  </a:srgbClr>
                </a:gs>
                <a:gs pos="100000">
                  <a:srgbClr val="86C5FF">
                    <a:alpha val="49411"/>
                  </a:srgbClr>
                </a:gs>
              </a:gsLst>
              <a:lin ang="16200000" scaled="0"/>
            </a:gradFill>
            <a:ln cap="flat" cmpd="sng" w="9525">
              <a:solidFill>
                <a:srgbClr val="1886C8">
                  <a:alpha val="49411"/>
                </a:srgbClr>
              </a:solidFill>
              <a:prstDash val="solid"/>
              <a:round/>
              <a:headEnd len="sm" w="sm" type="none"/>
              <a:tailEnd len="sm" w="sm" type="none"/>
            </a:ln>
            <a:effectLst>
              <a:outerShdw blurRad="40000" rotWithShape="0" dir="5400000" dist="23000">
                <a:srgbClr val="000000">
                  <a:alpha val="34509"/>
                </a:srgbClr>
              </a:outerShdw>
            </a:effectLst>
          </p:spPr>
        </p:cxnSp>
        <p:sp>
          <p:nvSpPr>
            <p:cNvPr id="892" name="Google Shape;892;p9"/>
            <p:cNvSpPr/>
            <p:nvPr/>
          </p:nvSpPr>
          <p:spPr>
            <a:xfrm>
              <a:off x="0" y="4267154"/>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9"/>
            <p:cNvSpPr txBox="1"/>
            <p:nvPr/>
          </p:nvSpPr>
          <p:spPr>
            <a:xfrm>
              <a:off x="0" y="4267154"/>
              <a:ext cx="7028426" cy="106662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Standards and Best Practices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IETF RFCs, W3C HTML, Unicode CLDR, WHATWG</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3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Industry-based standards (health, aviation, ...)</a:t>
              </a:r>
              <a:endParaRPr b="0" i="0" sz="2000" u="none" cap="none" strike="noStrike">
                <a:solidFill>
                  <a:schemeClr val="dk1"/>
                </a:solidFill>
                <a:latin typeface="Arial"/>
                <a:ea typeface="Arial"/>
                <a:cs typeface="Arial"/>
                <a:sym typeface="Arial"/>
              </a:endParaRPr>
            </a:p>
          </p:txBody>
        </p:sp>
      </p:grpSp>
      <p:pic>
        <p:nvPicPr>
          <p:cNvPr id="894" name="Google Shape;894;p9"/>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895" name="Google Shape;895;p9"/>
          <p:cNvSpPr txBox="1"/>
          <p:nvPr/>
        </p:nvSpPr>
        <p:spPr>
          <a:xfrm>
            <a:off x="9024079" y="2823812"/>
            <a:ext cx="2923081" cy="123110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Accept, validate, process, store and display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all domain names and email addresses.</a:t>
            </a:r>
            <a:endParaRPr b="0" i="0" sz="1400" u="none" cap="none" strike="noStrike">
              <a:solidFill>
                <a:srgbClr val="000000"/>
              </a:solidFill>
              <a:latin typeface="Arial"/>
              <a:ea typeface="Arial"/>
              <a:cs typeface="Arial"/>
              <a:sym typeface="Arial"/>
            </a:endParaRPr>
          </a:p>
        </p:txBody>
      </p:sp>
      <p:sp>
        <p:nvSpPr>
          <p:cNvPr id="896" name="Google Shape;896;p9"/>
          <p:cNvSpPr/>
          <p:nvPr/>
        </p:nvSpPr>
        <p:spPr>
          <a:xfrm>
            <a:off x="8217877" y="836734"/>
            <a:ext cx="656492" cy="5205262"/>
          </a:xfrm>
          <a:prstGeom prst="rightBrace">
            <a:avLst>
              <a:gd fmla="val 8333" name="adj1"/>
              <a:gd fmla="val 50000" name="adj2"/>
            </a:avLst>
          </a:prstGeom>
          <a:noFill/>
          <a:ln cap="flat" cmpd="sng" w="38100">
            <a:solidFill>
              <a:srgbClr val="73B7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2021-04-05T05:56:20Z</dcterms:created>
  <dc:creator>Sarmad Hussain</dc:creator>
</cp:coreProperties>
</file>