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embeddedFontLst>
    <p:embeddedFont>
      <p:font typeface="Calibri" panose="020F0502020204030204" pitchFamily="34" charset="0"/>
      <p:regular r:id="rId41"/>
      <p:bold r:id="rId42"/>
      <p:italic r:id="rId43"/>
      <p:boldItalic r:id="rId44"/>
    </p:embeddedFont>
    <p:embeddedFont>
      <p:font typeface="Noto Sans Symbols" panose="020B07020405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Open Sans Light" panose="020B030603050402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93aI2sP0gMV5NJOdpwoPmELwN2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ena Rahi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9" name="Google Shape;9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15" name="Google Shape;91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23" name="Google Shape;92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https://bournetocode.com/projects/GCSE_Computing_Fundamentals/pages/3-3-5-ascii.html</a:t>
            </a:r>
            <a:endParaRPr/>
          </a:p>
        </p:txBody>
      </p:sp>
      <p:sp>
        <p:nvSpPr>
          <p:cNvPr id="932" name="Google Shape;93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1" name="Google Shape;94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42" name="Google Shape;94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51" name="Google Shape;95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959" name="Google Shape;95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7" name="Google Shape;96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Google Shape;9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5" name="Google Shape;97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0" name="Google Shape;80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4" name="Google Shape;1004;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2" name="Google Shape;1012;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9" name="Google Shape;10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4" name="Google Shape;102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5" name="Google Shape;102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3" name="Google Shape;103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8" name="Google Shape;10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9" name="Google Shape;1049;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8" name="Google Shape;8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1" name="Google Shape;10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2" name="Google Shape;1072;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2d9a2e83e5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7" name="Google Shape;1097;g2d9a2e83e5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g2d9a2e83e5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4" name="Google Shape;1114;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5" name="Google Shape;1115;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22" name="Google Shape;112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8" name="Google Shape;8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b="1"/>
              <a:t>Switching to a point per MX server - Multiple MX servers may resolve to the same IP addresses.</a:t>
            </a:r>
            <a:endParaRPr b="1"/>
          </a:p>
          <a:p>
            <a:pPr marL="0" lvl="0" indent="0" algn="l" rtl="0">
              <a:spcBef>
                <a:spcPts val="0"/>
              </a:spcBef>
              <a:spcAft>
                <a:spcPts val="0"/>
              </a:spcAft>
              <a:buClr>
                <a:schemeClr val="dk1"/>
              </a:buClr>
              <a:buSzPts val="1200"/>
              <a:buFont typeface="Calibri"/>
              <a:buNone/>
            </a:pPr>
            <a:r>
              <a:rPr lang="en-US" b="1"/>
              <a:t>Full</a:t>
            </a:r>
            <a:r>
              <a:rPr lang="en-US"/>
              <a:t>: All resolved IPs passed the tests</a:t>
            </a:r>
            <a:endParaRPr/>
          </a:p>
          <a:p>
            <a:pPr marL="0" lvl="0" indent="0" algn="l" rtl="0">
              <a:spcBef>
                <a:spcPts val="0"/>
              </a:spcBef>
              <a:spcAft>
                <a:spcPts val="0"/>
              </a:spcAft>
              <a:buClr>
                <a:schemeClr val="dk1"/>
              </a:buClr>
              <a:buSzPts val="1200"/>
              <a:buFont typeface="Calibri"/>
              <a:buNone/>
            </a:pPr>
            <a:r>
              <a:rPr lang="en-US" b="1"/>
              <a:t>Partial</a:t>
            </a:r>
            <a:r>
              <a:rPr lang="en-US"/>
              <a:t>: Some IP passed the tests, and some failed</a:t>
            </a:r>
            <a:endParaRPr/>
          </a:p>
          <a:p>
            <a:pPr marL="0" lvl="0" indent="0" algn="l" rtl="0">
              <a:spcBef>
                <a:spcPts val="0"/>
              </a:spcBef>
              <a:spcAft>
                <a:spcPts val="0"/>
              </a:spcAft>
              <a:buClr>
                <a:schemeClr val="dk1"/>
              </a:buClr>
              <a:buSzPts val="1200"/>
              <a:buFont typeface="Calibri"/>
              <a:buNone/>
            </a:pPr>
            <a:r>
              <a:rPr lang="en-US" b="1"/>
              <a:t>None: </a:t>
            </a:r>
            <a:r>
              <a:rPr lang="en-US"/>
              <a:t>All of the MX server IPs failed the tests</a:t>
            </a:r>
            <a:endParaRPr/>
          </a:p>
          <a:p>
            <a:pPr marL="0" lvl="0" indent="0" algn="l" rtl="0">
              <a:spcBef>
                <a:spcPts val="0"/>
              </a:spcBef>
              <a:spcAft>
                <a:spcPts val="0"/>
              </a:spcAft>
              <a:buClr>
                <a:schemeClr val="dk1"/>
              </a:buClr>
              <a:buSzPts val="1200"/>
              <a:buFont typeface="Calibri"/>
              <a:buNone/>
            </a:pPr>
            <a:r>
              <a:rPr lang="en-US" b="1"/>
              <a:t>No IPs: </a:t>
            </a:r>
            <a:r>
              <a:rPr lang="en-US"/>
              <a:t>No IPs could be resolved for the MX server (e.g. NXdomain)</a:t>
            </a:r>
            <a:endParaRPr/>
          </a:p>
          <a:p>
            <a:pPr marL="0" lvl="0" indent="0" algn="l" rtl="0">
              <a:spcBef>
                <a:spcPts val="0"/>
              </a:spcBef>
              <a:spcAft>
                <a:spcPts val="0"/>
              </a:spcAft>
              <a:buClr>
                <a:schemeClr val="dk1"/>
              </a:buClr>
              <a:buSzPts val="1200"/>
              <a:buFont typeface="Calibri"/>
              <a:buNone/>
            </a:pPr>
            <a:r>
              <a:rPr lang="en-US" b="1"/>
              <a:t>Not tested: </a:t>
            </a:r>
            <a:r>
              <a:rPr lang="en-US"/>
              <a:t>IPs could not be tested (e.g. timeout, refused connections, special use IPs, etc.)</a:t>
            </a:r>
            <a:endParaRPr/>
          </a:p>
        </p:txBody>
      </p:sp>
      <p:sp>
        <p:nvSpPr>
          <p:cNvPr id="838" name="Google Shape;83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6" name="Google Shape;84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5" name="Google Shape;87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9.png"/><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25.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20"/>
        <p:cNvGrpSpPr/>
        <p:nvPr/>
      </p:nvGrpSpPr>
      <p:grpSpPr>
        <a:xfrm>
          <a:off x="0" y="0"/>
          <a:ext cx="0" cy="0"/>
          <a:chOff x="0" y="0"/>
          <a:chExt cx="0" cy="0"/>
        </a:xfrm>
      </p:grpSpPr>
      <p:sp>
        <p:nvSpPr>
          <p:cNvPr id="21" name="Google Shape;21;p39"/>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39"/>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39"/>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39"/>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39"/>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26" name="Google Shape;26;p39"/>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92"/>
        <p:cNvGrpSpPr/>
        <p:nvPr/>
      </p:nvGrpSpPr>
      <p:grpSpPr>
        <a:xfrm>
          <a:off x="0" y="0"/>
          <a:ext cx="0" cy="0"/>
          <a:chOff x="0" y="0"/>
          <a:chExt cx="0" cy="0"/>
        </a:xfrm>
      </p:grpSpPr>
      <p:pic>
        <p:nvPicPr>
          <p:cNvPr id="93" name="Google Shape;93;p4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94" name="Google Shape;94;p48"/>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48"/>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48"/>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48"/>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98" name="Google Shape;98;p48"/>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99" name="Google Shape;99;p48"/>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100" name="Google Shape;100;p48"/>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101" name="Google Shape;101;p48"/>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2" name="Google Shape;102;p48"/>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3" name="Google Shape;103;p48"/>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104" name="Google Shape;104;p48"/>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05" name="Google Shape;105;p48"/>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106" name="Google Shape;106;p48"/>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48"/>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108"/>
        <p:cNvGrpSpPr/>
        <p:nvPr/>
      </p:nvGrpSpPr>
      <p:grpSpPr>
        <a:xfrm>
          <a:off x="0" y="0"/>
          <a:ext cx="0" cy="0"/>
          <a:chOff x="0" y="0"/>
          <a:chExt cx="0" cy="0"/>
        </a:xfrm>
      </p:grpSpPr>
      <p:sp>
        <p:nvSpPr>
          <p:cNvPr id="109" name="Google Shape;109;p49"/>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10"/>
        <p:cNvGrpSpPr/>
        <p:nvPr/>
      </p:nvGrpSpPr>
      <p:grpSpPr>
        <a:xfrm>
          <a:off x="0" y="0"/>
          <a:ext cx="0" cy="0"/>
          <a:chOff x="0" y="0"/>
          <a:chExt cx="0" cy="0"/>
        </a:xfrm>
      </p:grpSpPr>
      <p:sp>
        <p:nvSpPr>
          <p:cNvPr id="111" name="Google Shape;111;p50"/>
          <p:cNvSpPr>
            <a:spLocks noGrp="1"/>
          </p:cNvSpPr>
          <p:nvPr>
            <p:ph type="pic" idx="2"/>
          </p:nvPr>
        </p:nvSpPr>
        <p:spPr>
          <a:xfrm>
            <a:off x="0" y="616645"/>
            <a:ext cx="12192000" cy="5696712"/>
          </a:xfrm>
          <a:prstGeom prst="rect">
            <a:avLst/>
          </a:prstGeom>
          <a:noFill/>
          <a:ln>
            <a:noFill/>
          </a:ln>
        </p:spPr>
      </p:sp>
      <p:sp>
        <p:nvSpPr>
          <p:cNvPr id="112" name="Google Shape;112;p50"/>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3" name="Google Shape;113;p50"/>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4" name="Google Shape;114;p50"/>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5" name="Google Shape;115;p50"/>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6" name="Google Shape;116;p5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7"/>
        <p:cNvGrpSpPr/>
        <p:nvPr/>
      </p:nvGrpSpPr>
      <p:grpSpPr>
        <a:xfrm>
          <a:off x="0" y="0"/>
          <a:ext cx="0" cy="0"/>
          <a:chOff x="0" y="0"/>
          <a:chExt cx="0" cy="0"/>
        </a:xfrm>
      </p:grpSpPr>
      <p:sp>
        <p:nvSpPr>
          <p:cNvPr id="118" name="Google Shape;118;p5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9" name="Google Shape;119;p5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0" name="Google Shape;120;p5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1"/>
        <p:cNvGrpSpPr/>
        <p:nvPr/>
      </p:nvGrpSpPr>
      <p:grpSpPr>
        <a:xfrm>
          <a:off x="0" y="0"/>
          <a:ext cx="0" cy="0"/>
          <a:chOff x="0" y="0"/>
          <a:chExt cx="0" cy="0"/>
        </a:xfrm>
      </p:grpSpPr>
      <p:sp>
        <p:nvSpPr>
          <p:cNvPr id="122" name="Google Shape;122;p52"/>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23" name="Google Shape;123;p52"/>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4" name="Google Shape;124;p52"/>
          <p:cNvSpPr>
            <a:spLocks noGrp="1"/>
          </p:cNvSpPr>
          <p:nvPr>
            <p:ph type="pic" idx="2"/>
          </p:nvPr>
        </p:nvSpPr>
        <p:spPr>
          <a:xfrm>
            <a:off x="8965" y="614512"/>
            <a:ext cx="4655184" cy="5696712"/>
          </a:xfrm>
          <a:prstGeom prst="rect">
            <a:avLst/>
          </a:prstGeom>
          <a:noFill/>
          <a:ln>
            <a:noFill/>
          </a:ln>
        </p:spPr>
      </p:sp>
      <p:pic>
        <p:nvPicPr>
          <p:cNvPr id="125" name="Google Shape;125;p5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6" name="Google Shape;126;p5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7" name="Google Shape;127;p52"/>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8" name="Google Shape;128;p5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29"/>
        <p:cNvGrpSpPr/>
        <p:nvPr/>
      </p:nvGrpSpPr>
      <p:grpSpPr>
        <a:xfrm>
          <a:off x="0" y="0"/>
          <a:ext cx="0" cy="0"/>
          <a:chOff x="0" y="0"/>
          <a:chExt cx="0" cy="0"/>
        </a:xfrm>
      </p:grpSpPr>
      <p:pic>
        <p:nvPicPr>
          <p:cNvPr id="130" name="Google Shape;130;p53"/>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1" name="Google Shape;131;p53"/>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2" name="Google Shape;132;p53"/>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3" name="Google Shape;133;p53"/>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4" name="Google Shape;134;p5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pic>
        <p:nvPicPr>
          <p:cNvPr id="135" name="Google Shape;135;p53"/>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36"/>
        <p:cNvGrpSpPr/>
        <p:nvPr/>
      </p:nvGrpSpPr>
      <p:grpSpPr>
        <a:xfrm>
          <a:off x="0" y="0"/>
          <a:ext cx="0" cy="0"/>
          <a:chOff x="0" y="0"/>
          <a:chExt cx="0" cy="0"/>
        </a:xfrm>
      </p:grpSpPr>
      <p:pic>
        <p:nvPicPr>
          <p:cNvPr id="137" name="Google Shape;137;p54"/>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38" name="Google Shape;138;p54"/>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9" name="Google Shape;139;p54"/>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0" name="Google Shape;140;p54"/>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1" name="Google Shape;141;p5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2" name="Google Shape;142;p5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3" name="Google Shape;143;p5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44" name="Google Shape;144;p5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45" name="Google Shape;145;p54"/>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6" name="Google Shape;146;p54"/>
          <p:cNvCxnSpPr>
            <a:endCxn id="14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47" name="Google Shape;147;p54"/>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48" name="Google Shape;148;p54"/>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49" name="Google Shape;149;p54"/>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0" name="Google Shape;150;p5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1"/>
        <p:cNvGrpSpPr/>
        <p:nvPr/>
      </p:nvGrpSpPr>
      <p:grpSpPr>
        <a:xfrm>
          <a:off x="0" y="0"/>
          <a:ext cx="0" cy="0"/>
          <a:chOff x="0" y="0"/>
          <a:chExt cx="0" cy="0"/>
        </a:xfrm>
      </p:grpSpPr>
      <p:pic>
        <p:nvPicPr>
          <p:cNvPr id="152" name="Google Shape;152;p55"/>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3" name="Google Shape;153;p5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54" name="Google Shape;154;p55"/>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55" name="Google Shape;155;p55"/>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56" name="Google Shape;156;p5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57" name="Google Shape;157;p5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8" name="Google Shape;158;p5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59" name="Google Shape;159;p55"/>
          <p:cNvCxnSpPr>
            <a:endCxn id="160"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0" name="Google Shape;160;p55"/>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61" name="Google Shape;161;p55"/>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2" name="Google Shape;162;p55"/>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3" name="Google Shape;163;p5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55"/>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5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66"/>
        <p:cNvGrpSpPr/>
        <p:nvPr/>
      </p:nvGrpSpPr>
      <p:grpSpPr>
        <a:xfrm>
          <a:off x="0" y="0"/>
          <a:ext cx="0" cy="0"/>
          <a:chOff x="0" y="0"/>
          <a:chExt cx="0" cy="0"/>
        </a:xfrm>
      </p:grpSpPr>
      <p:pic>
        <p:nvPicPr>
          <p:cNvPr id="167" name="Google Shape;167;p56"/>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68" name="Google Shape;168;p56"/>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69" name="Google Shape;169;p5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0" name="Google Shape;170;p5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1" name="Google Shape;171;p56"/>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2" name="Google Shape;172;p56"/>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3" name="Google Shape;173;p5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74" name="Google Shape;174;p5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75" name="Google Shape;175;p5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76" name="Google Shape;176;p56"/>
          <p:cNvCxnSpPr>
            <a:endCxn id="17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77" name="Google Shape;177;p56"/>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78" name="Google Shape;178;p56"/>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79" name="Google Shape;179;p56"/>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0" name="Google Shape;180;p5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1" name="Google Shape;181;p56"/>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2" name="Google Shape;182;p5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3"/>
        <p:cNvGrpSpPr/>
        <p:nvPr/>
      </p:nvGrpSpPr>
      <p:grpSpPr>
        <a:xfrm>
          <a:off x="0" y="0"/>
          <a:ext cx="0" cy="0"/>
          <a:chOff x="0" y="0"/>
          <a:chExt cx="0" cy="0"/>
        </a:xfrm>
      </p:grpSpPr>
      <p:pic>
        <p:nvPicPr>
          <p:cNvPr id="184" name="Google Shape;184;p57"/>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85" name="Google Shape;185;p5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86" name="Google Shape;186;p57"/>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5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88" name="Google Shape;188;p5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9" name="Google Shape;189;p5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0" name="Google Shape;190;p5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1" name="Google Shape;191;p57"/>
          <p:cNvCxnSpPr>
            <a:endCxn id="192"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2" name="Google Shape;192;p5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193" name="Google Shape;193;p5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94" name="Google Shape;194;p5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5" name="Google Shape;195;p5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5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5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0"/>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198"/>
        <p:cNvGrpSpPr/>
        <p:nvPr/>
      </p:nvGrpSpPr>
      <p:grpSpPr>
        <a:xfrm>
          <a:off x="0" y="0"/>
          <a:ext cx="0" cy="0"/>
          <a:chOff x="0" y="0"/>
          <a:chExt cx="0" cy="0"/>
        </a:xfrm>
      </p:grpSpPr>
      <p:pic>
        <p:nvPicPr>
          <p:cNvPr id="199" name="Google Shape;199;p58"/>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0" name="Google Shape;200;p5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1" name="Google Shape;201;p58"/>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02" name="Google Shape;202;p5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3" name="Google Shape;203;p5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04" name="Google Shape;204;p5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05" name="Google Shape;205;p5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06" name="Google Shape;206;p58"/>
          <p:cNvCxnSpPr>
            <a:endCxn id="207"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07" name="Google Shape;207;p5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08" name="Google Shape;208;p5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9" name="Google Shape;209;p5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0" name="Google Shape;210;p5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5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5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3"/>
        <p:cNvGrpSpPr/>
        <p:nvPr/>
      </p:nvGrpSpPr>
      <p:grpSpPr>
        <a:xfrm>
          <a:off x="0" y="0"/>
          <a:ext cx="0" cy="0"/>
          <a:chOff x="0" y="0"/>
          <a:chExt cx="0" cy="0"/>
        </a:xfrm>
      </p:grpSpPr>
      <p:pic>
        <p:nvPicPr>
          <p:cNvPr id="214" name="Google Shape;214;p5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15" name="Google Shape;215;p5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16" name="Google Shape;216;p59"/>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17" name="Google Shape;217;p5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18" name="Google Shape;218;p5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9" name="Google Shape;219;p5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0" name="Google Shape;220;p5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1" name="Google Shape;221;p59"/>
          <p:cNvCxnSpPr>
            <a:endCxn id="222"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2" name="Google Shape;222;p5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223" name="Google Shape;223;p5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24" name="Google Shape;224;p5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5" name="Google Shape;225;p5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6" name="Google Shape;226;p5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5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28"/>
        <p:cNvGrpSpPr/>
        <p:nvPr/>
      </p:nvGrpSpPr>
      <p:grpSpPr>
        <a:xfrm>
          <a:off x="0" y="0"/>
          <a:ext cx="0" cy="0"/>
          <a:chOff x="0" y="0"/>
          <a:chExt cx="0" cy="0"/>
        </a:xfrm>
      </p:grpSpPr>
      <p:pic>
        <p:nvPicPr>
          <p:cNvPr id="229" name="Google Shape;229;p60"/>
          <p:cNvPicPr preferRelativeResize="0"/>
          <p:nvPr/>
        </p:nvPicPr>
        <p:blipFill rotWithShape="1">
          <a:blip r:embed="rId2">
            <a:alphaModFix/>
          </a:blip>
          <a:srcRect/>
          <a:stretch/>
        </p:blipFill>
        <p:spPr>
          <a:xfrm>
            <a:off x="54" y="0"/>
            <a:ext cx="12192000" cy="6857999"/>
          </a:xfrm>
          <a:prstGeom prst="rect">
            <a:avLst/>
          </a:prstGeom>
          <a:noFill/>
          <a:ln>
            <a:noFill/>
          </a:ln>
        </p:spPr>
      </p:pic>
      <p:sp>
        <p:nvSpPr>
          <p:cNvPr id="230" name="Google Shape;230;p60"/>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31" name="Google Shape;231;p60"/>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2" name="Google Shape;232;p60"/>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3" name="Google Shape;233;p60"/>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4" name="Google Shape;234;p60"/>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35" name="Google Shape;235;p6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6"/>
        <p:cNvGrpSpPr/>
        <p:nvPr/>
      </p:nvGrpSpPr>
      <p:grpSpPr>
        <a:xfrm>
          <a:off x="0" y="0"/>
          <a:ext cx="0" cy="0"/>
          <a:chOff x="0" y="0"/>
          <a:chExt cx="0" cy="0"/>
        </a:xfrm>
      </p:grpSpPr>
      <p:pic>
        <p:nvPicPr>
          <p:cNvPr id="237" name="Google Shape;237;p61"/>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38" name="Google Shape;238;p61"/>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39" name="Google Shape;239;p61"/>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0" name="Google Shape;240;p61"/>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1" name="Google Shape;241;p61"/>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2" name="Google Shape;242;p61"/>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3" name="Google Shape;243;p6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44"/>
        <p:cNvGrpSpPr/>
        <p:nvPr/>
      </p:nvGrpSpPr>
      <p:grpSpPr>
        <a:xfrm>
          <a:off x="0" y="0"/>
          <a:ext cx="0" cy="0"/>
          <a:chOff x="0" y="0"/>
          <a:chExt cx="0" cy="0"/>
        </a:xfrm>
      </p:grpSpPr>
      <p:pic>
        <p:nvPicPr>
          <p:cNvPr id="245" name="Google Shape;245;p6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46" name="Google Shape;246;p62"/>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7" name="Google Shape;247;p6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48" name="Google Shape;248;p6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49" name="Google Shape;249;p6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0" name="Google Shape;250;p6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1" name="Google Shape;251;p6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2" name="Google Shape;252;p6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3" name="Google Shape;253;p6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54" name="Google Shape;254;p6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55" name="Google Shape;255;p6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6" name="Google Shape;256;p6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57" name="Google Shape;257;p6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58" name="Google Shape;258;p6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59" name="Google Shape;259;p6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0" name="Google Shape;260;p6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1" name="Google Shape;261;p6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2" name="Google Shape;262;p6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3" name="Google Shape;263;p6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6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5" name="Google Shape;265;p6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66"/>
        <p:cNvGrpSpPr/>
        <p:nvPr/>
      </p:nvGrpSpPr>
      <p:grpSpPr>
        <a:xfrm>
          <a:off x="0" y="0"/>
          <a:ext cx="0" cy="0"/>
          <a:chOff x="0" y="0"/>
          <a:chExt cx="0" cy="0"/>
        </a:xfrm>
      </p:grpSpPr>
      <p:pic>
        <p:nvPicPr>
          <p:cNvPr id="267" name="Google Shape;267;p63"/>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68" name="Google Shape;268;p6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69" name="Google Shape;269;p63"/>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0" name="Google Shape;270;p6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71" name="Google Shape;271;p6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2" name="Google Shape;272;p6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3" name="Google Shape;273;p6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74" name="Google Shape;274;p6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5" name="Google Shape;275;p6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76" name="Google Shape;276;p6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77" name="Google Shape;277;p6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78" name="Google Shape;278;p6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79" name="Google Shape;279;p63"/>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0" name="Google Shape;280;p63"/>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1" name="Google Shape;281;p63"/>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2" name="Google Shape;282;p63"/>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3" name="Google Shape;283;p63"/>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4" name="Google Shape;284;p63"/>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5" name="Google Shape;285;p63"/>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63"/>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7" name="Google Shape;287;p63"/>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88"/>
        <p:cNvGrpSpPr/>
        <p:nvPr/>
      </p:nvGrpSpPr>
      <p:grpSpPr>
        <a:xfrm>
          <a:off x="0" y="0"/>
          <a:ext cx="0" cy="0"/>
          <a:chOff x="0" y="0"/>
          <a:chExt cx="0" cy="0"/>
        </a:xfrm>
      </p:grpSpPr>
      <p:pic>
        <p:nvPicPr>
          <p:cNvPr id="289" name="Google Shape;289;p6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0" name="Google Shape;290;p6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1" name="Google Shape;291;p64"/>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2" name="Google Shape;292;p64"/>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293" name="Google Shape;293;p6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4" name="Google Shape;294;p6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95" name="Google Shape;295;p6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96" name="Google Shape;296;p6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97" name="Google Shape;297;p6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98" name="Google Shape;298;p6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99" name="Google Shape;299;p6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0" name="Google Shape;300;p6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1" name="Google Shape;301;p64"/>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2" name="Google Shape;302;p64"/>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3" name="Google Shape;303;p64"/>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4" name="Google Shape;304;p64"/>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5" name="Google Shape;305;p64"/>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6" name="Google Shape;306;p64"/>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7" name="Google Shape;307;p64"/>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64"/>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9" name="Google Shape;309;p64"/>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0"/>
        <p:cNvGrpSpPr/>
        <p:nvPr/>
      </p:nvGrpSpPr>
      <p:grpSpPr>
        <a:xfrm>
          <a:off x="0" y="0"/>
          <a:ext cx="0" cy="0"/>
          <a:chOff x="0" y="0"/>
          <a:chExt cx="0" cy="0"/>
        </a:xfrm>
      </p:grpSpPr>
      <p:pic>
        <p:nvPicPr>
          <p:cNvPr id="311" name="Google Shape;311;p6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2" name="Google Shape;312;p6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3" name="Google Shape;313;p6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14" name="Google Shape;314;p6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15" name="Google Shape;315;p6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6" name="Google Shape;316;p6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17" name="Google Shape;317;p6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18" name="Google Shape;318;p6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9" name="Google Shape;319;p6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0" name="Google Shape;320;p6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1" name="Google Shape;321;p6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22" name="Google Shape;322;p6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3" name="Google Shape;323;p6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24" name="Google Shape;324;p6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25" name="Google Shape;325;p6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6" name="Google Shape;326;p6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Google Shape;327;p6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8" name="Google Shape;328;p6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9" name="Google Shape;329;p6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6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1" name="Google Shape;331;p6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2"/>
        <p:cNvGrpSpPr/>
        <p:nvPr/>
      </p:nvGrpSpPr>
      <p:grpSpPr>
        <a:xfrm>
          <a:off x="0" y="0"/>
          <a:ext cx="0" cy="0"/>
          <a:chOff x="0" y="0"/>
          <a:chExt cx="0" cy="0"/>
        </a:xfrm>
      </p:grpSpPr>
      <p:pic>
        <p:nvPicPr>
          <p:cNvPr id="333" name="Google Shape;333;p6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34" name="Google Shape;334;p6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5" name="Google Shape;335;p6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36" name="Google Shape;336;p66"/>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37" name="Google Shape;337;p6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38" name="Google Shape;338;p6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39" name="Google Shape;339;p6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0" name="Google Shape;340;p6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1" name="Google Shape;341;p6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2" name="Google Shape;342;p6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3" name="Google Shape;343;p6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44" name="Google Shape;344;p6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45" name="Google Shape;345;p6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46" name="Google Shape;346;p6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47" name="Google Shape;347;p6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8" name="Google Shape;348;p6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9" name="Google Shape;349;p6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0" name="Google Shape;350;p6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1" name="Google Shape;351;p6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6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3" name="Google Shape;353;p6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54"/>
        <p:cNvGrpSpPr/>
        <p:nvPr/>
      </p:nvGrpSpPr>
      <p:grpSpPr>
        <a:xfrm>
          <a:off x="0" y="0"/>
          <a:ext cx="0" cy="0"/>
          <a:chOff x="0" y="0"/>
          <a:chExt cx="0" cy="0"/>
        </a:xfrm>
      </p:grpSpPr>
      <p:pic>
        <p:nvPicPr>
          <p:cNvPr id="355" name="Google Shape;355;p6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56" name="Google Shape;356;p6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57" name="Google Shape;357;p6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58" name="Google Shape;358;p67"/>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59" name="Google Shape;359;p6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0" name="Google Shape;360;p6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1" name="Google Shape;361;p6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2" name="Google Shape;362;p6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3" name="Google Shape;363;p6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64" name="Google Shape;364;p6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65" name="Google Shape;365;p6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6" name="Google Shape;366;p6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67" name="Google Shape;367;p6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68" name="Google Shape;368;p6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69" name="Google Shape;369;p6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0" name="Google Shape;370;p6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1" name="Google Shape;371;p6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2" name="Google Shape;372;p6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3" name="Google Shape;373;p6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6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5" name="Google Shape;375;p6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30"/>
        <p:cNvGrpSpPr/>
        <p:nvPr/>
      </p:nvGrpSpPr>
      <p:grpSpPr>
        <a:xfrm>
          <a:off x="0" y="0"/>
          <a:ext cx="0" cy="0"/>
          <a:chOff x="0" y="0"/>
          <a:chExt cx="0" cy="0"/>
        </a:xfrm>
      </p:grpSpPr>
      <p:pic>
        <p:nvPicPr>
          <p:cNvPr id="31" name="Google Shape;3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2" name="Google Shape;32;p41"/>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33" name="Google Shape;33;p41"/>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34" name="Google Shape;34;p41"/>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41"/>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Google Shape;36;p41"/>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37" name="Google Shape;37;p4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76"/>
        <p:cNvGrpSpPr/>
        <p:nvPr/>
      </p:nvGrpSpPr>
      <p:grpSpPr>
        <a:xfrm>
          <a:off x="0" y="0"/>
          <a:ext cx="0" cy="0"/>
          <a:chOff x="0" y="0"/>
          <a:chExt cx="0" cy="0"/>
        </a:xfrm>
      </p:grpSpPr>
      <p:pic>
        <p:nvPicPr>
          <p:cNvPr id="377" name="Google Shape;377;p6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78" name="Google Shape;378;p6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79" name="Google Shape;379;p6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0" name="Google Shape;380;p6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381" name="Google Shape;381;p6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2" name="Google Shape;382;p6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3" name="Google Shape;383;p6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84" name="Google Shape;384;p6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5" name="Google Shape;385;p6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86" name="Google Shape;386;p6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87" name="Google Shape;387;p6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88" name="Google Shape;388;p6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89" name="Google Shape;389;p6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0" name="Google Shape;390;p6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1" name="Google Shape;391;p6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2" name="Google Shape;392;p6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3" name="Google Shape;393;p6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4" name="Google Shape;394;p6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5" name="Google Shape;395;p6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6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7" name="Google Shape;397;p6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398"/>
        <p:cNvGrpSpPr/>
        <p:nvPr/>
      </p:nvGrpSpPr>
      <p:grpSpPr>
        <a:xfrm>
          <a:off x="0" y="0"/>
          <a:ext cx="0" cy="0"/>
          <a:chOff x="0" y="0"/>
          <a:chExt cx="0" cy="0"/>
        </a:xfrm>
      </p:grpSpPr>
      <p:pic>
        <p:nvPicPr>
          <p:cNvPr id="399" name="Google Shape;399;p69"/>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0" name="Google Shape;400;p6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1" name="Google Shape;401;p6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2" name="Google Shape;402;p69"/>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03" name="Google Shape;403;p6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4" name="Google Shape;404;p6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05" name="Google Shape;405;p6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06" name="Google Shape;406;p6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07" name="Google Shape;407;p6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08" name="Google Shape;408;p6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09" name="Google Shape;409;p6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10" name="Google Shape;410;p6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1" name="Google Shape;411;p6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2" name="Google Shape;412;p6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3" name="Google Shape;413;p6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4" name="Google Shape;414;p6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5" name="Google Shape;415;p6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6" name="Google Shape;416;p6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7" name="Google Shape;417;p6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6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9" name="Google Shape;419;p6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0"/>
        <p:cNvGrpSpPr/>
        <p:nvPr/>
      </p:nvGrpSpPr>
      <p:grpSpPr>
        <a:xfrm>
          <a:off x="0" y="0"/>
          <a:ext cx="0" cy="0"/>
          <a:chOff x="0" y="0"/>
          <a:chExt cx="0" cy="0"/>
        </a:xfrm>
      </p:grpSpPr>
      <p:pic>
        <p:nvPicPr>
          <p:cNvPr id="421" name="Google Shape;421;p70"/>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2" name="Google Shape;422;p7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23" name="Google Shape;423;p7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24" name="Google Shape;424;p7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25" name="Google Shape;425;p7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26" name="Google Shape;426;p7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7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8" name="Google Shape;428;p7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9" name="Google Shape;429;p7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7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1" name="Google Shape;431;p7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7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7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34" name="Google Shape;434;p7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35" name="Google Shape;435;p70"/>
          <p:cNvSpPr txBox="1"/>
          <p:nvPr/>
        </p:nvSpPr>
        <p:spPr>
          <a:xfrm>
            <a:off x="1149013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cxnSp>
        <p:nvCxnSpPr>
          <p:cNvPr id="436" name="Google Shape;436;p70"/>
          <p:cNvCxnSpPr>
            <a:endCxn id="422"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37" name="Google Shape;437;p7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38" name="Google Shape;438;p7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39" name="Google Shape;439;p7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0" name="Google Shape;440;p7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7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7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3"/>
        <p:cNvGrpSpPr/>
        <p:nvPr/>
      </p:nvGrpSpPr>
      <p:grpSpPr>
        <a:xfrm>
          <a:off x="0" y="0"/>
          <a:ext cx="0" cy="0"/>
          <a:chOff x="0" y="0"/>
          <a:chExt cx="0" cy="0"/>
        </a:xfrm>
      </p:grpSpPr>
      <p:pic>
        <p:nvPicPr>
          <p:cNvPr id="444" name="Google Shape;444;p71"/>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45" name="Google Shape;445;p71"/>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46" name="Google Shape;446;p7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7" name="Google Shape;447;p71"/>
          <p:cNvSpPr txBox="1"/>
          <p:nvPr/>
        </p:nvSpPr>
        <p:spPr>
          <a:xfrm>
            <a:off x="11490366"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48" name="Google Shape;448;p71"/>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49" name="Google Shape;449;p71"/>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0" name="Google Shape;450;p71"/>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1" name="Google Shape;451;p71"/>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2" name="Google Shape;452;p71"/>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Google Shape;453;p71"/>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4" name="Google Shape;454;p71"/>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5" name="Google Shape;455;p71"/>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6" name="Google Shape;456;p71"/>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71"/>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8" name="Google Shape;458;p71"/>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59" name="Google Shape;459;p7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0" name="Google Shape;460;p7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1" name="Google Shape;461;p7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2" name="Google Shape;462;p71"/>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3" name="Google Shape;463;p7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4" name="Google Shape;464;p71"/>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5" name="Google Shape;465;p7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66"/>
        <p:cNvGrpSpPr/>
        <p:nvPr/>
      </p:nvGrpSpPr>
      <p:grpSpPr>
        <a:xfrm>
          <a:off x="0" y="0"/>
          <a:ext cx="0" cy="0"/>
          <a:chOff x="0" y="0"/>
          <a:chExt cx="0" cy="0"/>
        </a:xfrm>
      </p:grpSpPr>
      <p:pic>
        <p:nvPicPr>
          <p:cNvPr id="467" name="Google Shape;467;p7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68" name="Google Shape;468;p72"/>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69" name="Google Shape;469;p7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0" name="Google Shape;470;p72"/>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71" name="Google Shape;471;p72"/>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72" name="Google Shape;472;p72"/>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3" name="Google Shape;473;p72"/>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74" name="Google Shape;474;p72"/>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75" name="Google Shape;475;p72"/>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6" name="Google Shape;476;p72"/>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7" name="Google Shape;477;p72"/>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8" name="Google Shape;478;p72"/>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9" name="Google Shape;479;p72"/>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72"/>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1" name="Google Shape;481;p72"/>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2" name="Google Shape;482;p7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3" name="Google Shape;483;p7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84" name="Google Shape;484;p7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5" name="Google Shape;485;p72"/>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86" name="Google Shape;486;p7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7" name="Google Shape;487;p72"/>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8" name="Google Shape;488;p7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89"/>
        <p:cNvGrpSpPr/>
        <p:nvPr/>
      </p:nvGrpSpPr>
      <p:grpSpPr>
        <a:xfrm>
          <a:off x="0" y="0"/>
          <a:ext cx="0" cy="0"/>
          <a:chOff x="0" y="0"/>
          <a:chExt cx="0" cy="0"/>
        </a:xfrm>
      </p:grpSpPr>
      <p:pic>
        <p:nvPicPr>
          <p:cNvPr id="490" name="Google Shape;490;p7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1" name="Google Shape;491;p7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2" name="Google Shape;492;p7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3" name="Google Shape;493;p73"/>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494" name="Google Shape;494;p7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495" name="Google Shape;495;p7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96" name="Google Shape;496;p7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97" name="Google Shape;497;p7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98" name="Google Shape;498;p7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9" name="Google Shape;499;p7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0" name="Google Shape;500;p7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1" name="Google Shape;501;p7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2" name="Google Shape;502;p7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7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4" name="Google Shape;504;p7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05" name="Google Shape;505;p7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06" name="Google Shape;506;p7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07" name="Google Shape;507;p7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08" name="Google Shape;508;p73"/>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09" name="Google Shape;509;p7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0" name="Google Shape;510;p7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1" name="Google Shape;511;p7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2"/>
        <p:cNvGrpSpPr/>
        <p:nvPr/>
      </p:nvGrpSpPr>
      <p:grpSpPr>
        <a:xfrm>
          <a:off x="0" y="0"/>
          <a:ext cx="0" cy="0"/>
          <a:chOff x="0" y="0"/>
          <a:chExt cx="0" cy="0"/>
        </a:xfrm>
      </p:grpSpPr>
      <p:pic>
        <p:nvPicPr>
          <p:cNvPr id="513" name="Google Shape;513;p7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14" name="Google Shape;514;p7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15" name="Google Shape;515;p7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16" name="Google Shape;516;p74"/>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17" name="Google Shape;517;p7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18" name="Google Shape;518;p7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19" name="Google Shape;519;p7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0" name="Google Shape;520;p7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1" name="Google Shape;521;p7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2" name="Google Shape;522;p7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3" name="Google Shape;523;p7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4" name="Google Shape;524;p7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5" name="Google Shape;525;p7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7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7" name="Google Shape;527;p7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28" name="Google Shape;528;p7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29" name="Google Shape;529;p7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0" name="Google Shape;530;p7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1" name="Google Shape;531;p7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2" name="Google Shape;532;p7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3" name="Google Shape;533;p7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4" name="Google Shape;534;p7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35"/>
        <p:cNvGrpSpPr/>
        <p:nvPr/>
      </p:nvGrpSpPr>
      <p:grpSpPr>
        <a:xfrm>
          <a:off x="0" y="0"/>
          <a:ext cx="0" cy="0"/>
          <a:chOff x="0" y="0"/>
          <a:chExt cx="0" cy="0"/>
        </a:xfrm>
      </p:grpSpPr>
      <p:pic>
        <p:nvPicPr>
          <p:cNvPr id="536" name="Google Shape;536;p7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37" name="Google Shape;537;p7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38" name="Google Shape;538;p7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39" name="Google Shape;539;p7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40" name="Google Shape;540;p7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41" name="Google Shape;541;p7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2" name="Google Shape;542;p7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3" name="Google Shape;543;p7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44" name="Google Shape;544;p7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5" name="Google Shape;545;p7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6" name="Google Shape;546;p7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7" name="Google Shape;547;p7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8" name="Google Shape;548;p7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7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0" name="Google Shape;550;p7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1" name="Google Shape;551;p7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2" name="Google Shape;552;p7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3" name="Google Shape;553;p7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4" name="Google Shape;554;p7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55" name="Google Shape;555;p7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6" name="Google Shape;556;p7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57" name="Google Shape;557;p7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58"/>
        <p:cNvGrpSpPr/>
        <p:nvPr/>
      </p:nvGrpSpPr>
      <p:grpSpPr>
        <a:xfrm>
          <a:off x="0" y="0"/>
          <a:ext cx="0" cy="0"/>
          <a:chOff x="0" y="0"/>
          <a:chExt cx="0" cy="0"/>
        </a:xfrm>
      </p:grpSpPr>
      <p:pic>
        <p:nvPicPr>
          <p:cNvPr id="559" name="Google Shape;559;p7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0" name="Google Shape;560;p7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1" name="Google Shape;561;p7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2" name="Google Shape;562;p76"/>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63" name="Google Shape;563;p7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64" name="Google Shape;564;p7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65" name="Google Shape;565;p7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66" name="Google Shape;566;p7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67" name="Google Shape;567;p7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8" name="Google Shape;568;p7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9" name="Google Shape;569;p7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0" name="Google Shape;570;p7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1" name="Google Shape;571;p7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7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3" name="Google Shape;573;p7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74" name="Google Shape;574;p7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75" name="Google Shape;575;p7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76" name="Google Shape;576;p7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77" name="Google Shape;577;p7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78" name="Google Shape;578;p7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9" name="Google Shape;579;p7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0" name="Google Shape;580;p7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1"/>
        <p:cNvGrpSpPr/>
        <p:nvPr/>
      </p:nvGrpSpPr>
      <p:grpSpPr>
        <a:xfrm>
          <a:off x="0" y="0"/>
          <a:ext cx="0" cy="0"/>
          <a:chOff x="0" y="0"/>
          <a:chExt cx="0" cy="0"/>
        </a:xfrm>
      </p:grpSpPr>
      <p:pic>
        <p:nvPicPr>
          <p:cNvPr id="582" name="Google Shape;582;p77"/>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3" name="Google Shape;583;p7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84" name="Google Shape;584;p7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85" name="Google Shape;585;p77"/>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586" name="Google Shape;586;p7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587" name="Google Shape;587;p7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88" name="Google Shape;588;p7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89" name="Google Shape;589;p7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0" name="Google Shape;590;p7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1" name="Google Shape;591;p7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2" name="Google Shape;592;p7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3" name="Google Shape;593;p7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4" name="Google Shape;594;p7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7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6" name="Google Shape;596;p7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97" name="Google Shape;597;p7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98" name="Google Shape;598;p7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99" name="Google Shape;599;p7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0" name="Google Shape;600;p7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1" name="Google Shape;601;p7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2" name="Google Shape;602;p7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03" name="Google Shape;603;p7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38"/>
        <p:cNvGrpSpPr/>
        <p:nvPr/>
      </p:nvGrpSpPr>
      <p:grpSpPr>
        <a:xfrm>
          <a:off x="0" y="0"/>
          <a:ext cx="0" cy="0"/>
          <a:chOff x="0" y="0"/>
          <a:chExt cx="0" cy="0"/>
        </a:xfrm>
      </p:grpSpPr>
      <p:pic>
        <p:nvPicPr>
          <p:cNvPr id="39" name="Google Shape;39;p42"/>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40" name="Google Shape;40;p4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04"/>
        <p:cNvGrpSpPr/>
        <p:nvPr/>
      </p:nvGrpSpPr>
      <p:grpSpPr>
        <a:xfrm>
          <a:off x="0" y="0"/>
          <a:ext cx="0" cy="0"/>
          <a:chOff x="0" y="0"/>
          <a:chExt cx="0" cy="0"/>
        </a:xfrm>
      </p:grpSpPr>
      <p:pic>
        <p:nvPicPr>
          <p:cNvPr id="605" name="Google Shape;605;p7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06" name="Google Shape;606;p7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7" name="Google Shape;607;p7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7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Google Shape;609;p7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Google Shape;610;p7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1" name="Google Shape;611;p7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Google Shape;612;p7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3" name="Google Shape;613;p7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14" name="Google Shape;614;p7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15" name="Google Shape;615;p7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16" name="Google Shape;616;p7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17" name="Google Shape;617;p7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18" name="Google Shape;618;p7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19" name="Google Shape;619;p7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0" name="Google Shape;620;p7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1" name="Google Shape;621;p7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22" name="Google Shape;622;p7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3"/>
        <p:cNvGrpSpPr/>
        <p:nvPr/>
      </p:nvGrpSpPr>
      <p:grpSpPr>
        <a:xfrm>
          <a:off x="0" y="0"/>
          <a:ext cx="0" cy="0"/>
          <a:chOff x="0" y="0"/>
          <a:chExt cx="0" cy="0"/>
        </a:xfrm>
      </p:grpSpPr>
      <p:pic>
        <p:nvPicPr>
          <p:cNvPr id="624" name="Google Shape;624;p79"/>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25" name="Google Shape;625;p7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26" name="Google Shape;626;p7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7" name="Google Shape;627;p79"/>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28" name="Google Shape;628;p79"/>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79"/>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79"/>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79"/>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2" name="Google Shape;632;p79"/>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79"/>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4" name="Google Shape;634;p7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35" name="Google Shape;635;p7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36" name="Google Shape;636;p7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37" name="Google Shape;637;p7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38" name="Google Shape;638;p7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39" name="Google Shape;639;p7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0" name="Google Shape;640;p7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41" name="Google Shape;641;p7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2"/>
        <p:cNvGrpSpPr/>
        <p:nvPr/>
      </p:nvGrpSpPr>
      <p:grpSpPr>
        <a:xfrm>
          <a:off x="0" y="0"/>
          <a:ext cx="0" cy="0"/>
          <a:chOff x="0" y="0"/>
          <a:chExt cx="0" cy="0"/>
        </a:xfrm>
      </p:grpSpPr>
      <p:pic>
        <p:nvPicPr>
          <p:cNvPr id="643" name="Google Shape;643;p8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44" name="Google Shape;644;p8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5" name="Google Shape;645;p8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46" name="Google Shape;646;p80"/>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47" name="Google Shape;647;p80"/>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80"/>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80"/>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80"/>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1" name="Google Shape;651;p80"/>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80"/>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3" name="Google Shape;653;p8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54" name="Google Shape;654;p8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55" name="Google Shape;655;p8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56" name="Google Shape;656;p8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57" name="Google Shape;657;p8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58" name="Google Shape;658;p8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59" name="Google Shape;659;p8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60" name="Google Shape;660;p8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1"/>
        <p:cNvGrpSpPr/>
        <p:nvPr/>
      </p:nvGrpSpPr>
      <p:grpSpPr>
        <a:xfrm>
          <a:off x="0" y="0"/>
          <a:ext cx="0" cy="0"/>
          <a:chOff x="0" y="0"/>
          <a:chExt cx="0" cy="0"/>
        </a:xfrm>
      </p:grpSpPr>
      <p:pic>
        <p:nvPicPr>
          <p:cNvPr id="662" name="Google Shape;662;p8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3" name="Google Shape;663;p8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64" name="Google Shape;664;p8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65" name="Google Shape;665;p8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66" name="Google Shape;666;p8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8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8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8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0" name="Google Shape;670;p8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8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2" name="Google Shape;672;p8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3" name="Google Shape;673;p8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74" name="Google Shape;674;p8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75" name="Google Shape;675;p8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6" name="Google Shape;676;p8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77" name="Google Shape;677;p8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78" name="Google Shape;678;p8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79" name="Google Shape;679;p8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0"/>
        <p:cNvGrpSpPr/>
        <p:nvPr/>
      </p:nvGrpSpPr>
      <p:grpSpPr>
        <a:xfrm>
          <a:off x="0" y="0"/>
          <a:ext cx="0" cy="0"/>
          <a:chOff x="0" y="0"/>
          <a:chExt cx="0" cy="0"/>
        </a:xfrm>
      </p:grpSpPr>
      <p:pic>
        <p:nvPicPr>
          <p:cNvPr id="681" name="Google Shape;681;p82"/>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2" name="Google Shape;682;p8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3" name="Google Shape;683;p8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84" name="Google Shape;684;p82"/>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85" name="Google Shape;685;p8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8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8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8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9" name="Google Shape;689;p8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8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1" name="Google Shape;691;p8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2" name="Google Shape;692;p8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3" name="Google Shape;693;p8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94" name="Google Shape;694;p8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5" name="Google Shape;695;p8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96" name="Google Shape;696;p8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97" name="Google Shape;697;p8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98" name="Google Shape;698;p8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699"/>
        <p:cNvGrpSpPr/>
        <p:nvPr/>
      </p:nvGrpSpPr>
      <p:grpSpPr>
        <a:xfrm>
          <a:off x="0" y="0"/>
          <a:ext cx="0" cy="0"/>
          <a:chOff x="0" y="0"/>
          <a:chExt cx="0" cy="0"/>
        </a:xfrm>
      </p:grpSpPr>
      <p:pic>
        <p:nvPicPr>
          <p:cNvPr id="700" name="Google Shape;700;p8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1" name="Google Shape;701;p8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2" name="Google Shape;702;p8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3" name="Google Shape;703;p83"/>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04" name="Google Shape;704;p8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8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8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8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8" name="Google Shape;708;p8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8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0" name="Google Shape;710;p8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1" name="Google Shape;711;p8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2" name="Google Shape;712;p8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3" name="Google Shape;713;p8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4" name="Google Shape;714;p8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15" name="Google Shape;715;p8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16" name="Google Shape;716;p8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17" name="Google Shape;717;p8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18"/>
        <p:cNvGrpSpPr/>
        <p:nvPr/>
      </p:nvGrpSpPr>
      <p:grpSpPr>
        <a:xfrm>
          <a:off x="0" y="0"/>
          <a:ext cx="0" cy="0"/>
          <a:chOff x="0" y="0"/>
          <a:chExt cx="0" cy="0"/>
        </a:xfrm>
      </p:grpSpPr>
      <p:pic>
        <p:nvPicPr>
          <p:cNvPr id="719" name="Google Shape;719;p8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0" name="Google Shape;720;p8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1" name="Google Shape;721;p8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2" name="Google Shape;722;p84"/>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23" name="Google Shape;723;p8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8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8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8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7" name="Google Shape;727;p8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8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9" name="Google Shape;729;p8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0" name="Google Shape;730;p8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1" name="Google Shape;731;p8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2" name="Google Shape;732;p8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3" name="Google Shape;733;p8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34" name="Google Shape;734;p8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35" name="Google Shape;735;p8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36" name="Google Shape;736;p8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37"/>
        <p:cNvGrpSpPr/>
        <p:nvPr/>
      </p:nvGrpSpPr>
      <p:grpSpPr>
        <a:xfrm>
          <a:off x="0" y="0"/>
          <a:ext cx="0" cy="0"/>
          <a:chOff x="0" y="0"/>
          <a:chExt cx="0" cy="0"/>
        </a:xfrm>
      </p:grpSpPr>
      <p:pic>
        <p:nvPicPr>
          <p:cNvPr id="738" name="Google Shape;738;p85"/>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39" name="Google Shape;739;p8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0" name="Google Shape;740;p85"/>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1" name="Google Shape;741;p8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42" name="Google Shape;742;p8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8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8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8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6" name="Google Shape;746;p8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8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8" name="Google Shape;748;p8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49" name="Google Shape;749;p8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0" name="Google Shape;750;p8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1" name="Google Shape;751;p8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52" name="Google Shape;752;p8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3" name="Google Shape;753;p8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54" name="Google Shape;754;p8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55" name="Google Shape;755;p8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56"/>
        <p:cNvGrpSpPr/>
        <p:nvPr/>
      </p:nvGrpSpPr>
      <p:grpSpPr>
        <a:xfrm>
          <a:off x="0" y="0"/>
          <a:ext cx="0" cy="0"/>
          <a:chOff x="0" y="0"/>
          <a:chExt cx="0" cy="0"/>
        </a:xfrm>
      </p:grpSpPr>
      <p:sp>
        <p:nvSpPr>
          <p:cNvPr id="757" name="Google Shape;757;p86"/>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758" name="Google Shape;758;p86"/>
          <p:cNvSpPr txBox="1"/>
          <p:nvPr/>
        </p:nvSpPr>
        <p:spPr>
          <a:xfrm>
            <a:off x="3391319" y="1552703"/>
            <a:ext cx="880067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Visit us at </a:t>
            </a:r>
            <a:r>
              <a:rPr lang="en-US" sz="2000" b="1">
                <a:solidFill>
                  <a:schemeClr val="lt1"/>
                </a:solidFill>
                <a:latin typeface="Arial"/>
                <a:ea typeface="Arial"/>
                <a:cs typeface="Arial"/>
                <a:sym typeface="Arial"/>
              </a:rPr>
              <a:t>icann.org</a:t>
            </a:r>
            <a:endParaRPr/>
          </a:p>
        </p:txBody>
      </p:sp>
      <p:sp>
        <p:nvSpPr>
          <p:cNvPr id="759" name="Google Shape;759;p86"/>
          <p:cNvSpPr txBox="1"/>
          <p:nvPr/>
        </p:nvSpPr>
        <p:spPr>
          <a:xfrm>
            <a:off x="3391319" y="1049145"/>
            <a:ext cx="6974253" cy="32594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2700" b="1">
                <a:solidFill>
                  <a:schemeClr val="lt1"/>
                </a:solidFill>
                <a:latin typeface="Arial"/>
                <a:ea typeface="Arial"/>
                <a:cs typeface="Arial"/>
                <a:sym typeface="Arial"/>
              </a:rPr>
              <a:t>Thank You and Questions</a:t>
            </a:r>
            <a:endParaRPr/>
          </a:p>
        </p:txBody>
      </p:sp>
      <p:sp>
        <p:nvSpPr>
          <p:cNvPr id="760" name="Google Shape;760;p86"/>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761" name="Google Shape;761;p86"/>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86"/>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3" name="Google Shape;763;p86"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64" name="Google Shape;764;p86"/>
          <p:cNvGrpSpPr/>
          <p:nvPr/>
        </p:nvGrpSpPr>
        <p:grpSpPr>
          <a:xfrm>
            <a:off x="3402135" y="4228306"/>
            <a:ext cx="3416667" cy="365760"/>
            <a:chOff x="5325979" y="4715893"/>
            <a:chExt cx="3416667" cy="365760"/>
          </a:xfrm>
        </p:grpSpPr>
        <p:sp>
          <p:nvSpPr>
            <p:cNvPr id="765" name="Google Shape;765;p86"/>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3">
                    <a:extLst>
                      <a:ext uri="{A12FA001-AC4F-418D-AE19-62706E023703}">
                        <ahyp:hlinkClr xmlns:ahyp="http://schemas.microsoft.com/office/drawing/2018/hyperlinkcolor" val="tx"/>
                      </a:ext>
                    </a:extLst>
                  </a:hlinkClick>
                </a:rPr>
                <a:t>flickr.com/icann</a:t>
              </a:r>
              <a:endParaRPr sz="1400">
                <a:solidFill>
                  <a:srgbClr val="0A304B"/>
                </a:solidFill>
                <a:latin typeface="Arial"/>
                <a:ea typeface="Arial"/>
                <a:cs typeface="Arial"/>
                <a:sym typeface="Arial"/>
              </a:endParaRPr>
            </a:p>
          </p:txBody>
        </p:sp>
        <p:pic>
          <p:nvPicPr>
            <p:cNvPr id="766" name="Google Shape;766;p86"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67" name="Google Shape;767;p86"/>
          <p:cNvGrpSpPr/>
          <p:nvPr/>
        </p:nvGrpSpPr>
        <p:grpSpPr>
          <a:xfrm>
            <a:off x="3402135" y="4726326"/>
            <a:ext cx="3636602" cy="365760"/>
            <a:chOff x="1235726" y="5571713"/>
            <a:chExt cx="3636602" cy="365760"/>
          </a:xfrm>
        </p:grpSpPr>
        <p:sp>
          <p:nvSpPr>
            <p:cNvPr id="768" name="Google Shape;768;p86"/>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6">
                    <a:extLst>
                      <a:ext uri="{A12FA001-AC4F-418D-AE19-62706E023703}">
                        <ahyp:hlinkClr xmlns:ahyp="http://schemas.microsoft.com/office/drawing/2018/hyperlinkcolor" val="tx"/>
                      </a:ext>
                    </a:extLst>
                  </a:hlinkClick>
                </a:rPr>
                <a:t>linkedin/company/icann</a:t>
              </a:r>
              <a:endParaRPr sz="1400">
                <a:solidFill>
                  <a:srgbClr val="0A304B"/>
                </a:solidFill>
                <a:latin typeface="Arial"/>
                <a:ea typeface="Arial"/>
                <a:cs typeface="Arial"/>
                <a:sym typeface="Arial"/>
              </a:endParaRPr>
            </a:p>
          </p:txBody>
        </p:sp>
        <p:pic>
          <p:nvPicPr>
            <p:cNvPr id="769" name="Google Shape;769;p86"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770" name="Google Shape;770;p86"/>
          <p:cNvGrpSpPr/>
          <p:nvPr/>
        </p:nvGrpSpPr>
        <p:grpSpPr>
          <a:xfrm>
            <a:off x="3402135" y="2734246"/>
            <a:ext cx="2809587" cy="365760"/>
            <a:chOff x="1235726" y="3073176"/>
            <a:chExt cx="2809587" cy="365760"/>
          </a:xfrm>
        </p:grpSpPr>
        <p:sp>
          <p:nvSpPr>
            <p:cNvPr id="771" name="Google Shape;771;p86"/>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9">
                    <a:extLst>
                      <a:ext uri="{A12FA001-AC4F-418D-AE19-62706E023703}">
                        <ahyp:hlinkClr xmlns:ahyp="http://schemas.microsoft.com/office/drawing/2018/hyperlinkcolor" val="tx"/>
                      </a:ext>
                    </a:extLst>
                  </a:hlinkClick>
                </a:rPr>
                <a:t>@icann</a:t>
              </a:r>
              <a:endParaRPr sz="1400">
                <a:solidFill>
                  <a:srgbClr val="0A304B"/>
                </a:solidFill>
                <a:latin typeface="Arial"/>
                <a:ea typeface="Arial"/>
                <a:cs typeface="Arial"/>
                <a:sym typeface="Arial"/>
              </a:endParaRPr>
            </a:p>
          </p:txBody>
        </p:sp>
        <p:pic>
          <p:nvPicPr>
            <p:cNvPr id="772" name="Google Shape;772;p86"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773" name="Google Shape;773;p86"/>
          <p:cNvGrpSpPr/>
          <p:nvPr/>
        </p:nvGrpSpPr>
        <p:grpSpPr>
          <a:xfrm>
            <a:off x="3402135" y="3232266"/>
            <a:ext cx="3730320" cy="365760"/>
            <a:chOff x="1235727" y="3892739"/>
            <a:chExt cx="3730320" cy="365760"/>
          </a:xfrm>
        </p:grpSpPr>
        <p:sp>
          <p:nvSpPr>
            <p:cNvPr id="774" name="Google Shape;774;p86"/>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2">
                    <a:extLst>
                      <a:ext uri="{A12FA001-AC4F-418D-AE19-62706E023703}">
                        <ahyp:hlinkClr xmlns:ahyp="http://schemas.microsoft.com/office/drawing/2018/hyperlinkcolor" val="tx"/>
                      </a:ext>
                    </a:extLst>
                  </a:hlinkClick>
                </a:rPr>
                <a:t>facebook.com/icannorg </a:t>
              </a:r>
              <a:endParaRPr sz="1400">
                <a:solidFill>
                  <a:srgbClr val="0A304B"/>
                </a:solidFill>
                <a:latin typeface="Arial"/>
                <a:ea typeface="Arial"/>
                <a:cs typeface="Arial"/>
                <a:sym typeface="Arial"/>
              </a:endParaRPr>
            </a:p>
          </p:txBody>
        </p:sp>
        <p:pic>
          <p:nvPicPr>
            <p:cNvPr id="775" name="Google Shape;775;p86"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776" name="Google Shape;776;p86"/>
          <p:cNvGrpSpPr/>
          <p:nvPr/>
        </p:nvGrpSpPr>
        <p:grpSpPr>
          <a:xfrm>
            <a:off x="3402135" y="3730286"/>
            <a:ext cx="3636602" cy="365760"/>
            <a:chOff x="1235726" y="4721075"/>
            <a:chExt cx="3636602" cy="365760"/>
          </a:xfrm>
        </p:grpSpPr>
        <p:pic>
          <p:nvPicPr>
            <p:cNvPr id="777" name="Google Shape;777;p86"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778" name="Google Shape;778;p86"/>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7">
                    <a:extLst>
                      <a:ext uri="{A12FA001-AC4F-418D-AE19-62706E023703}">
                        <ahyp:hlinkClr xmlns:ahyp="http://schemas.microsoft.com/office/drawing/2018/hyperlinkcolor" val="tx"/>
                      </a:ext>
                    </a:extLst>
                  </a:hlinkClick>
                </a:rPr>
                <a:t>youtube.com/icannnews</a:t>
              </a:r>
              <a:endParaRPr sz="1400">
                <a:solidFill>
                  <a:srgbClr val="0A304B"/>
                </a:solidFill>
                <a:latin typeface="Arial"/>
                <a:ea typeface="Arial"/>
                <a:cs typeface="Arial"/>
                <a:sym typeface="Arial"/>
              </a:endParaRPr>
            </a:p>
          </p:txBody>
        </p:sp>
      </p:grpSp>
      <p:grpSp>
        <p:nvGrpSpPr>
          <p:cNvPr id="779" name="Google Shape;779;p86"/>
          <p:cNvGrpSpPr/>
          <p:nvPr/>
        </p:nvGrpSpPr>
        <p:grpSpPr>
          <a:xfrm>
            <a:off x="3402135" y="5722367"/>
            <a:ext cx="2586167" cy="365760"/>
            <a:chOff x="5325979" y="3073176"/>
            <a:chExt cx="2586167" cy="365760"/>
          </a:xfrm>
        </p:grpSpPr>
        <p:sp>
          <p:nvSpPr>
            <p:cNvPr id="780" name="Google Shape;780;p86"/>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8">
                    <a:extLst>
                      <a:ext uri="{A12FA001-AC4F-418D-AE19-62706E023703}">
                        <ahyp:hlinkClr xmlns:ahyp="http://schemas.microsoft.com/office/drawing/2018/hyperlinkcolor" val="tx"/>
                      </a:ext>
                    </a:extLst>
                  </a:hlinkClick>
                </a:rPr>
                <a:t>soundcloud/icann</a:t>
              </a:r>
              <a:endParaRPr sz="1400">
                <a:solidFill>
                  <a:srgbClr val="0A304B"/>
                </a:solidFill>
                <a:latin typeface="Arial"/>
                <a:ea typeface="Arial"/>
                <a:cs typeface="Arial"/>
                <a:sym typeface="Arial"/>
              </a:endParaRPr>
            </a:p>
          </p:txBody>
        </p:sp>
        <p:pic>
          <p:nvPicPr>
            <p:cNvPr id="781" name="Google Shape;781;p86"/>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782" name="Google Shape;782;p86"/>
          <p:cNvGrpSpPr/>
          <p:nvPr/>
        </p:nvGrpSpPr>
        <p:grpSpPr>
          <a:xfrm>
            <a:off x="3402135" y="5224346"/>
            <a:ext cx="3416667" cy="365760"/>
            <a:chOff x="5325979" y="5571713"/>
            <a:chExt cx="3416667" cy="365760"/>
          </a:xfrm>
        </p:grpSpPr>
        <p:sp>
          <p:nvSpPr>
            <p:cNvPr id="783" name="Google Shape;783;p86"/>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0">
                    <a:extLst>
                      <a:ext uri="{A12FA001-AC4F-418D-AE19-62706E023703}">
                        <ahyp:hlinkClr xmlns:ahyp="http://schemas.microsoft.com/office/drawing/2018/hyperlinkcolor" val="tx"/>
                      </a:ext>
                    </a:extLst>
                  </a:hlinkClick>
                </a:rPr>
                <a:t>slideshare/icannpresentations</a:t>
              </a:r>
              <a:endParaRPr sz="1400">
                <a:solidFill>
                  <a:srgbClr val="0A304B"/>
                </a:solidFill>
                <a:latin typeface="Arial"/>
                <a:ea typeface="Arial"/>
                <a:cs typeface="Arial"/>
                <a:sym typeface="Arial"/>
              </a:endParaRPr>
            </a:p>
          </p:txBody>
        </p:sp>
        <p:pic>
          <p:nvPicPr>
            <p:cNvPr id="784" name="Google Shape;784;p86"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Full-Width Photo">
  <p:cSld name="1_Full-Width Photo">
    <p:spTree>
      <p:nvGrpSpPr>
        <p:cNvPr id="1" name="Shape 785"/>
        <p:cNvGrpSpPr/>
        <p:nvPr/>
      </p:nvGrpSpPr>
      <p:grpSpPr>
        <a:xfrm>
          <a:off x="0" y="0"/>
          <a:ext cx="0" cy="0"/>
          <a:chOff x="0" y="0"/>
          <a:chExt cx="0" cy="0"/>
        </a:xfrm>
      </p:grpSpPr>
      <p:sp>
        <p:nvSpPr>
          <p:cNvPr id="786" name="Google Shape;786;p87"/>
          <p:cNvSpPr>
            <a:spLocks noGrp="1"/>
          </p:cNvSpPr>
          <p:nvPr>
            <p:ph type="pic" idx="2"/>
          </p:nvPr>
        </p:nvSpPr>
        <p:spPr>
          <a:xfrm>
            <a:off x="-16764" y="616645"/>
            <a:ext cx="12225528" cy="5696712"/>
          </a:xfrm>
          <a:prstGeom prst="rect">
            <a:avLst/>
          </a:prstGeom>
          <a:noFill/>
          <a:ln w="19050" cap="flat" cmpd="sng">
            <a:solidFill>
              <a:srgbClr val="0B3458"/>
            </a:solidFill>
            <a:prstDash val="solid"/>
            <a:round/>
            <a:headEnd type="none" w="sm" len="sm"/>
            <a:tailEnd type="none" w="sm" len="sm"/>
          </a:ln>
        </p:spPr>
      </p:sp>
      <p:sp>
        <p:nvSpPr>
          <p:cNvPr id="787" name="Google Shape;787;p87"/>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88" name="Google Shape;788;p87"/>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789" name="Google Shape;789;p87"/>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41"/>
        <p:cNvGrpSpPr/>
        <p:nvPr/>
      </p:nvGrpSpPr>
      <p:grpSpPr>
        <a:xfrm>
          <a:off x="0" y="0"/>
          <a:ext cx="0" cy="0"/>
          <a:chOff x="0" y="0"/>
          <a:chExt cx="0" cy="0"/>
        </a:xfrm>
      </p:grpSpPr>
      <p:pic>
        <p:nvPicPr>
          <p:cNvPr id="42" name="Google Shape;42;p43"/>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43" name="Google Shape;43;p43"/>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4" name="Google Shape;44;p4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5"/>
        <p:cNvGrpSpPr/>
        <p:nvPr/>
      </p:nvGrpSpPr>
      <p:grpSpPr>
        <a:xfrm>
          <a:off x="0" y="0"/>
          <a:ext cx="0" cy="0"/>
          <a:chOff x="0" y="0"/>
          <a:chExt cx="0" cy="0"/>
        </a:xfrm>
      </p:grpSpPr>
      <p:sp>
        <p:nvSpPr>
          <p:cNvPr id="46" name="Google Shape;46;p44"/>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47" name="Google Shape;47;p44"/>
          <p:cNvSpPr txBox="1">
            <a:spLocks noGrp="1"/>
          </p:cNvSpPr>
          <p:nvPr>
            <p:ph type="body" idx="1"/>
          </p:nvPr>
        </p:nvSpPr>
        <p:spPr>
          <a:xfrm>
            <a:off x="812800" y="1470212"/>
            <a:ext cx="10543200" cy="4571700"/>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8"/>
        <p:cNvGrpSpPr/>
        <p:nvPr/>
      </p:nvGrpSpPr>
      <p:grpSpPr>
        <a:xfrm>
          <a:off x="0" y="0"/>
          <a:ext cx="0" cy="0"/>
          <a:chOff x="0" y="0"/>
          <a:chExt cx="0" cy="0"/>
        </a:xfrm>
      </p:grpSpPr>
      <p:sp>
        <p:nvSpPr>
          <p:cNvPr id="49" name="Google Shape;49;p45"/>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0" name="Google Shape;50;p45"/>
          <p:cNvSpPr txBox="1"/>
          <p:nvPr/>
        </p:nvSpPr>
        <p:spPr>
          <a:xfrm>
            <a:off x="2921748" y="2425013"/>
            <a:ext cx="8440953"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a:solidFill>
                  <a:schemeClr val="lt1"/>
                </a:solidFill>
                <a:latin typeface="Arial"/>
                <a:ea typeface="Arial"/>
                <a:cs typeface="Arial"/>
                <a:sym typeface="Arial"/>
              </a:rPr>
              <a:t>Visit us at </a:t>
            </a:r>
            <a:r>
              <a:rPr lang="en-US" sz="1500" b="1">
                <a:solidFill>
                  <a:schemeClr val="lt1"/>
                </a:solidFill>
                <a:latin typeface="Arial"/>
                <a:ea typeface="Arial"/>
                <a:cs typeface="Arial"/>
                <a:sym typeface="Arial"/>
              </a:rPr>
              <a:t>icann.org</a:t>
            </a:r>
            <a:endParaRPr/>
          </a:p>
        </p:txBody>
      </p:sp>
      <p:sp>
        <p:nvSpPr>
          <p:cNvPr id="51" name="Google Shape;51;p45"/>
          <p:cNvSpPr txBox="1"/>
          <p:nvPr/>
        </p:nvSpPr>
        <p:spPr>
          <a:xfrm>
            <a:off x="498950" y="862602"/>
            <a:ext cx="9870957"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a:solidFill>
                <a:schemeClr val="lt1"/>
              </a:solidFill>
              <a:latin typeface="Arial"/>
              <a:ea typeface="Arial"/>
              <a:cs typeface="Arial"/>
              <a:sym typeface="Arial"/>
            </a:endParaRPr>
          </a:p>
        </p:txBody>
      </p:sp>
      <p:sp>
        <p:nvSpPr>
          <p:cNvPr id="52" name="Google Shape;52;p45"/>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3" name="Google Shape;53;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45"/>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6" name="Google Shape;56;p45"/>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45"/>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45"/>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59" name="Google Shape;59;p45"/>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45"/>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61" name="Google Shape;61;p45"/>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45"/>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45"/>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45"/>
          <p:cNvPicPr preferRelativeResize="0"/>
          <p:nvPr/>
        </p:nvPicPr>
        <p:blipFill rotWithShape="1">
          <a:blip r:embed="rId2">
            <a:alphaModFix/>
          </a:blip>
          <a:srcRect/>
          <a:stretch/>
        </p:blipFill>
        <p:spPr>
          <a:xfrm>
            <a:off x="2826932" y="1039938"/>
            <a:ext cx="4287549" cy="760694"/>
          </a:xfrm>
          <a:prstGeom prst="rect">
            <a:avLst/>
          </a:prstGeom>
          <a:noFill/>
          <a:ln>
            <a:noFill/>
          </a:ln>
        </p:spPr>
      </p:pic>
      <p:pic>
        <p:nvPicPr>
          <p:cNvPr id="65" name="Google Shape;65;p45"/>
          <p:cNvPicPr preferRelativeResize="0"/>
          <p:nvPr/>
        </p:nvPicPr>
        <p:blipFill rotWithShape="1">
          <a:blip r:embed="rId3">
            <a:alphaModFix/>
          </a:blip>
          <a:srcRect/>
          <a:stretch/>
        </p:blipFill>
        <p:spPr>
          <a:xfrm>
            <a:off x="2919709" y="2853692"/>
            <a:ext cx="3149229" cy="3236708"/>
          </a:xfrm>
          <a:prstGeom prst="rect">
            <a:avLst/>
          </a:prstGeom>
          <a:noFill/>
          <a:ln>
            <a:noFill/>
          </a:ln>
        </p:spPr>
      </p:pic>
      <p:sp>
        <p:nvSpPr>
          <p:cNvPr id="66" name="Google Shape;66;p45"/>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a:solidFill>
                  <a:schemeClr val="lt1"/>
                </a:solidFill>
                <a:latin typeface="Arial"/>
                <a:ea typeface="Arial"/>
                <a:cs typeface="Arial"/>
                <a:sym typeface="Arial"/>
              </a:rPr>
              <a:t>   | </a:t>
            </a: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7" name="Google Shape;67;p45"/>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68" name="Google Shape;68;p45"/>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69"/>
        <p:cNvGrpSpPr/>
        <p:nvPr/>
      </p:nvGrpSpPr>
      <p:grpSpPr>
        <a:xfrm>
          <a:off x="0" y="0"/>
          <a:ext cx="0" cy="0"/>
          <a:chOff x="0" y="0"/>
          <a:chExt cx="0" cy="0"/>
        </a:xfrm>
      </p:grpSpPr>
      <p:sp>
        <p:nvSpPr>
          <p:cNvPr id="70" name="Google Shape;70;p4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46"/>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46"/>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46"/>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46"/>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5" name="Google Shape;75;p46"/>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76" name="Google Shape;76;p46"/>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77"/>
        <p:cNvGrpSpPr/>
        <p:nvPr/>
      </p:nvGrpSpPr>
      <p:grpSpPr>
        <a:xfrm>
          <a:off x="0" y="0"/>
          <a:ext cx="0" cy="0"/>
          <a:chOff x="0" y="0"/>
          <a:chExt cx="0" cy="0"/>
        </a:xfrm>
      </p:grpSpPr>
      <p:sp>
        <p:nvSpPr>
          <p:cNvPr id="78" name="Google Shape;78;p47"/>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47"/>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0" name="Google Shape;80;p47"/>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1" name="Google Shape;81;p47"/>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47"/>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83" name="Google Shape;83;p47"/>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4" name="Google Shape;84;p47"/>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85" name="Google Shape;85;p47"/>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86" name="Google Shape;86;p47"/>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7" name="Google Shape;87;p47"/>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8" name="Google Shape;88;p47"/>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89" name="Google Shape;89;p47"/>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90" name="Google Shape;90;p47"/>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91" name="Google Shape;91;p47"/>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n-US" sz="1200" b="0" i="0" u="none" strike="noStrike" cap="none">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a:solidFill>
                <a:srgbClr val="002B49"/>
              </a:solidFill>
              <a:latin typeface="Arial"/>
              <a:ea typeface="Arial"/>
              <a:cs typeface="Arial"/>
              <a:sym typeface="Arial"/>
            </a:endParaRPr>
          </a:p>
        </p:txBody>
      </p:sp>
      <p:pic>
        <p:nvPicPr>
          <p:cNvPr id="11" name="Google Shape;11;p38"/>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38"/>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38"/>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38"/>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38"/>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38"/>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38"/>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38"/>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38"/>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uasg.tech/wp-content/uploads/documents/UASG012-en-digital.pdf" TargetMode="Externa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icode.org/chart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nicode.org/reports/tr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example.co.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data.iana.org/TLD/tlds-alpha-by-domain.tx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mailto:myname@example.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uasg.tech/wp-content/uploads/documents/UASG018A-en-digital.pdf"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uasg.tech/wp-content/uploads/documents/EAI-Software-Test%20Results-UASG030A.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uasg.tech/wp-content/uploads/2020/03/UASG_ICANN_Case_Study_UASG013C.2.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mailto:UAProgram@icann.or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xmox.n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uasg.tech/eai-certificat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mailto:info@uasg.tech" TargetMode="External"/><Relationship Id="rId7"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icann.org/ua" TargetMode="External"/><Relationship Id="rId5" Type="http://schemas.openxmlformats.org/officeDocument/2006/relationships/hyperlink" Target="https://uasg.tech/" TargetMode="External"/><Relationship Id="rId4" Type="http://schemas.openxmlformats.org/officeDocument/2006/relationships/hyperlink" Target="mailto:UAProgram@icann.org"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uasg.tech/wp-content/uploads/documents/UASG018A-en-digital.pdf" TargetMode="External"/><Relationship Id="rId13" Type="http://schemas.openxmlformats.org/officeDocument/2006/relationships/hyperlink" Target="https://uasg.tech/wp-content/uploads/documents/UASG032-en-digital.pdf" TargetMode="External"/><Relationship Id="rId3" Type="http://schemas.openxmlformats.org/officeDocument/2006/relationships/hyperlink" Target="https://uasg.tech/" TargetMode="External"/><Relationship Id="rId7" Type="http://schemas.openxmlformats.org/officeDocument/2006/relationships/hyperlink" Target="https://uasg.tech/wp-content/uploads/documents/UASG012-en-digital.pdf" TargetMode="External"/><Relationship Id="rId12" Type="http://schemas.openxmlformats.org/officeDocument/2006/relationships/hyperlink" Target="https://uasg.tech/wp-content/uploads/documents/UASG030-en-digital.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uasg.tech/wp-content/uploads/documents/UASG014-en-digital.pdf" TargetMode="External"/><Relationship Id="rId11" Type="http://schemas.openxmlformats.org/officeDocument/2006/relationships/hyperlink" Target="https://uasg.tech/wp-content/uploads/documents/UASG028-en-digital.pdf" TargetMode="External"/><Relationship Id="rId5" Type="http://schemas.openxmlformats.org/officeDocument/2006/relationships/hyperlink" Target="https://uasg.tech/wp-content/uploads/documents/UASG007-en-digital.pdf" TargetMode="External"/><Relationship Id="rId15" Type="http://schemas.openxmlformats.org/officeDocument/2006/relationships/image" Target="../media/image26.png"/><Relationship Id="rId10" Type="http://schemas.openxmlformats.org/officeDocument/2006/relationships/hyperlink" Target="https://uasg.tech/wp-content/uploads/documents/UASG026-en-digital.pdf" TargetMode="External"/><Relationship Id="rId4" Type="http://schemas.openxmlformats.org/officeDocument/2006/relationships/hyperlink" Target="https://uasg.tech/wp-content/uploads/documents/UASG005-en-digital.pdf" TargetMode="External"/><Relationship Id="rId9" Type="http://schemas.openxmlformats.org/officeDocument/2006/relationships/hyperlink" Target="https://uasg.tech/wp-content/uploads/documents/UASG021B-en-digital.pdf" TargetMode="External"/><Relationship Id="rId14" Type="http://schemas.openxmlformats.org/officeDocument/2006/relationships/hyperlink" Target="https://uasg.tech/download/uasg-043-ua-ready-code-samples-in-java-python-and-javascript-e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ithi.research.icann.org/graph-eai.html"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1"/>
          <p:cNvSpPr txBox="1">
            <a:spLocks noGrp="1"/>
          </p:cNvSpPr>
          <p:nvPr>
            <p:ph type="title"/>
          </p:nvPr>
        </p:nvSpPr>
        <p:spPr>
          <a:xfrm>
            <a:off x="553082" y="0"/>
            <a:ext cx="11234727" cy="2533369"/>
          </a:xfrm>
          <a:prstGeom prst="rect">
            <a:avLst/>
          </a:prstGeom>
          <a:noFill/>
          <a:ln>
            <a:noFill/>
          </a:ln>
        </p:spPr>
        <p:txBody>
          <a:bodyPr spcFirstLastPara="1" wrap="square" lIns="0" tIns="0" rIns="0" bIns="0" anchor="b" anchorCtr="0">
            <a:normAutofit/>
          </a:bodyPr>
          <a:lstStyle/>
          <a:p>
            <a:pPr marL="0" lvl="0" indent="0" algn="l" rtl="0">
              <a:spcBef>
                <a:spcPts val="0"/>
              </a:spcBef>
              <a:spcAft>
                <a:spcPts val="0"/>
              </a:spcAft>
              <a:buClr>
                <a:srgbClr val="0B3458"/>
              </a:buClr>
              <a:buSzPts val="3600"/>
              <a:buFont typeface="Arial"/>
              <a:buNone/>
            </a:pPr>
            <a:r>
              <a:rPr lang="en-US"/>
              <a:t>Technical Overview of Universal Acceptance of Domain Names and Email Addresses</a:t>
            </a:r>
            <a:endParaRPr/>
          </a:p>
        </p:txBody>
      </p:sp>
      <p:sp>
        <p:nvSpPr>
          <p:cNvPr id="795" name="Google Shape;795;p1"/>
          <p:cNvSpPr txBox="1">
            <a:spLocks noGrp="1"/>
          </p:cNvSpPr>
          <p:nvPr>
            <p:ph type="body" idx="3"/>
          </p:nvPr>
        </p:nvSpPr>
        <p:spPr>
          <a:xfrm>
            <a:off x="566928" y="4755604"/>
            <a:ext cx="10788321" cy="403785"/>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r>
              <a:rPr lang="en-US" dirty="0"/>
              <a:t>DD Month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2025</a:t>
            </a:r>
            <a:endParaRPr dirty="0"/>
          </a:p>
        </p:txBody>
      </p:sp>
      <p:sp>
        <p:nvSpPr>
          <p:cNvPr id="796" name="Google Shape;796;p1"/>
          <p:cNvSpPr txBox="1">
            <a:spLocks noGrp="1"/>
          </p:cNvSpPr>
          <p:nvPr>
            <p:ph type="body" idx="4"/>
          </p:nvPr>
        </p:nvSpPr>
        <p:spPr>
          <a:xfrm>
            <a:off x="547041" y="2455029"/>
            <a:ext cx="10808208" cy="716808"/>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r>
              <a:rPr lang="en-US"/>
              <a:t> </a:t>
            </a:r>
            <a:endParaRPr/>
          </a:p>
          <a:p>
            <a:pPr marL="0" lvl="0" indent="0" algn="l" rtl="0">
              <a:spcBef>
                <a:spcPts val="0"/>
              </a:spcBef>
              <a:spcAft>
                <a:spcPts val="0"/>
              </a:spcAft>
              <a:buClr>
                <a:srgbClr val="0B3458"/>
              </a:buClr>
              <a:buSzPts val="1800"/>
              <a:buNone/>
            </a:pPr>
            <a:r>
              <a:rPr lang="en-US"/>
              <a:t>UA Day Program</a:t>
            </a:r>
            <a:endParaRPr/>
          </a:p>
        </p:txBody>
      </p:sp>
      <p:sp>
        <p:nvSpPr>
          <p:cNvPr id="797" name="Google Shape;797;p1"/>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0B3458"/>
              </a:buClr>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1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Systems and EAI Support</a:t>
            </a:r>
            <a:endParaRPr/>
          </a:p>
        </p:txBody>
      </p:sp>
      <p:pic>
        <p:nvPicPr>
          <p:cNvPr id="903" name="Google Shape;903;p10"/>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04" name="Google Shape;904;p10"/>
          <p:cNvPicPr preferRelativeResize="0"/>
          <p:nvPr/>
        </p:nvPicPr>
        <p:blipFill rotWithShape="1">
          <a:blip r:embed="rId4">
            <a:alphaModFix/>
          </a:blip>
          <a:srcRect l="5267" r="4665"/>
          <a:stretch/>
        </p:blipFill>
        <p:spPr>
          <a:xfrm>
            <a:off x="7897595" y="929390"/>
            <a:ext cx="3709739" cy="2695153"/>
          </a:xfrm>
          <a:prstGeom prst="rect">
            <a:avLst/>
          </a:prstGeom>
          <a:noFill/>
          <a:ln>
            <a:noFill/>
          </a:ln>
        </p:spPr>
      </p:pic>
      <p:sp>
        <p:nvSpPr>
          <p:cNvPr id="905" name="Google Shape;905;p10"/>
          <p:cNvSpPr txBox="1">
            <a:spLocks noGrp="1"/>
          </p:cNvSpPr>
          <p:nvPr>
            <p:ph type="body" idx="1"/>
          </p:nvPr>
        </p:nvSpPr>
        <p:spPr>
          <a:xfrm>
            <a:off x="420625" y="929390"/>
            <a:ext cx="6984516" cy="5411449"/>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All email agents must be configured to send and receive internationalized email addresses. See </a:t>
            </a:r>
            <a:r>
              <a:rPr lang="en-US" sz="2000" u="sng">
                <a:solidFill>
                  <a:schemeClr val="hlink"/>
                </a:solidFill>
                <a:hlinkClick r:id="rId5"/>
              </a:rPr>
              <a:t>EAI: A Technical Overview</a:t>
            </a:r>
            <a:r>
              <a:rPr lang="en-US" sz="2000"/>
              <a:t> for details.</a:t>
            </a:r>
            <a:endParaRPr/>
          </a:p>
          <a:p>
            <a:pPr marL="798513" lvl="1" indent="-341313" algn="l" rtl="0">
              <a:spcBef>
                <a:spcPts val="500"/>
              </a:spcBef>
              <a:spcAft>
                <a:spcPts val="0"/>
              </a:spcAft>
              <a:buClr>
                <a:schemeClr val="accent1"/>
              </a:buClr>
              <a:buSzPts val="1500"/>
              <a:buChar char="⚪"/>
            </a:pPr>
            <a:r>
              <a:rPr lang="en-US" sz="2000">
                <a:solidFill>
                  <a:schemeClr val="accent1"/>
                </a:solidFill>
              </a:rPr>
              <a:t>MUA</a:t>
            </a:r>
            <a:r>
              <a:rPr lang="en-US" sz="2000"/>
              <a:t> – Mail User Agent: A client program that a person uses to send, receive, and manage mail.</a:t>
            </a:r>
            <a:endParaRPr/>
          </a:p>
          <a:p>
            <a:pPr marL="798513" lvl="1" indent="-341313" algn="l" rtl="0">
              <a:spcBef>
                <a:spcPts val="500"/>
              </a:spcBef>
              <a:spcAft>
                <a:spcPts val="0"/>
              </a:spcAft>
              <a:buClr>
                <a:schemeClr val="accent1"/>
              </a:buClr>
              <a:buSzPts val="1500"/>
              <a:buChar char="⚪"/>
            </a:pPr>
            <a:r>
              <a:rPr lang="en-US" sz="2000">
                <a:solidFill>
                  <a:schemeClr val="accent1"/>
                </a:solidFill>
              </a:rPr>
              <a:t>MSA</a:t>
            </a:r>
            <a:r>
              <a:rPr lang="en-US" sz="2000"/>
              <a:t> – Mail Submission Agent: A server program that receives mail from a MUA and prepares it for transmission and delivery.</a:t>
            </a:r>
            <a:endParaRPr/>
          </a:p>
          <a:p>
            <a:pPr marL="798513" lvl="1" indent="-341313" algn="l" rtl="0">
              <a:spcBef>
                <a:spcPts val="500"/>
              </a:spcBef>
              <a:spcAft>
                <a:spcPts val="0"/>
              </a:spcAft>
              <a:buClr>
                <a:schemeClr val="accent1"/>
              </a:buClr>
              <a:buSzPts val="1500"/>
              <a:buChar char="⚪"/>
            </a:pPr>
            <a:r>
              <a:rPr lang="en-US" sz="2000">
                <a:solidFill>
                  <a:schemeClr val="accent1"/>
                </a:solidFill>
              </a:rPr>
              <a:t>MTA</a:t>
            </a:r>
            <a:r>
              <a:rPr lang="en-US" sz="2000"/>
              <a:t> – Mail Transfer Agent: A server program that sends and receives mail to and from other Internet hosts. An MTA may receive mail from an MSA and/or deliver mail to an MDA.</a:t>
            </a:r>
            <a:endParaRPr/>
          </a:p>
          <a:p>
            <a:pPr marL="798513" lvl="1" indent="-341313" algn="l" rtl="0">
              <a:spcBef>
                <a:spcPts val="500"/>
              </a:spcBef>
              <a:spcAft>
                <a:spcPts val="0"/>
              </a:spcAft>
              <a:buClr>
                <a:schemeClr val="accent1"/>
              </a:buClr>
              <a:buSzPts val="1500"/>
              <a:buChar char="⚪"/>
            </a:pPr>
            <a:r>
              <a:rPr lang="en-US" sz="2000">
                <a:solidFill>
                  <a:schemeClr val="accent1"/>
                </a:solidFill>
              </a:rPr>
              <a:t>MDA</a:t>
            </a:r>
            <a:r>
              <a:rPr lang="en-US" sz="2000"/>
              <a:t> – Mail Delivery Agent: A server program that handles incoming mail and typically stores it in a mailbox or folder.</a:t>
            </a:r>
            <a:endParaRPr/>
          </a:p>
          <a:p>
            <a:pPr marL="342900" lvl="0" indent="-247650" algn="l" rtl="0">
              <a:spcBef>
                <a:spcPts val="2000"/>
              </a:spcBef>
              <a:spcAft>
                <a:spcPts val="0"/>
              </a:spcAft>
              <a:buClr>
                <a:srgbClr val="000000"/>
              </a:buClr>
              <a:buSzPts val="1500"/>
              <a:buFont typeface="Noto Sans Symbols"/>
              <a:buNone/>
            </a:pPr>
            <a:endParaRPr sz="2000"/>
          </a:p>
        </p:txBody>
      </p:sp>
      <p:pic>
        <p:nvPicPr>
          <p:cNvPr id="906" name="Google Shape;906;p10"/>
          <p:cNvPicPr preferRelativeResize="0"/>
          <p:nvPr/>
        </p:nvPicPr>
        <p:blipFill rotWithShape="1">
          <a:blip r:embed="rId6">
            <a:alphaModFix/>
          </a:blip>
          <a:srcRect/>
          <a:stretch/>
        </p:blipFill>
        <p:spPr>
          <a:xfrm>
            <a:off x="7704012" y="4388649"/>
            <a:ext cx="4096904" cy="129189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11"/>
          <p:cNvSpPr txBox="1">
            <a:spLocks noGrp="1"/>
          </p:cNvSpPr>
          <p:nvPr>
            <p:ph type="title"/>
          </p:nvPr>
        </p:nvSpPr>
        <p:spPr>
          <a:xfrm>
            <a:off x="752850" y="1308848"/>
            <a:ext cx="10804566"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Fundamentals of Unicode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Character and Character Set</a:t>
            </a:r>
            <a:endParaRPr/>
          </a:p>
        </p:txBody>
      </p:sp>
      <p:sp>
        <p:nvSpPr>
          <p:cNvPr id="918" name="Google Shape;918;p12"/>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chemeClr val="dk1"/>
                </a:solidFill>
              </a:rPr>
              <a:t>A label or string </a:t>
            </a:r>
            <a:r>
              <a:rPr lang="en-US" sz="2000">
                <a:solidFill>
                  <a:schemeClr val="dk1"/>
                </a:solidFill>
              </a:rPr>
              <a:t>such as</a:t>
            </a:r>
            <a:r>
              <a:rPr lang="en-US" sz="2000" b="0" i="0">
                <a:solidFill>
                  <a:schemeClr val="dk1"/>
                </a:solidFill>
              </a:rPr>
              <a:t> أهلا, नमस्ते, Hello is formed of characters.</a:t>
            </a:r>
            <a:endParaRPr/>
          </a:p>
          <a:p>
            <a:pPr marL="798513" lvl="1" indent="-341313" algn="l" rtl="0">
              <a:spcBef>
                <a:spcPts val="500"/>
              </a:spcBef>
              <a:spcAft>
                <a:spcPts val="0"/>
              </a:spcAft>
              <a:buClr>
                <a:schemeClr val="dk1"/>
              </a:buClr>
              <a:buSzPts val="1500"/>
              <a:buChar char="⚪"/>
            </a:pPr>
            <a:r>
              <a:rPr lang="en-US" sz="2000" b="0" i="0">
                <a:solidFill>
                  <a:schemeClr val="dk1"/>
                </a:solidFill>
              </a:rPr>
              <a:t>Hello </a:t>
            </a:r>
            <a:r>
              <a:rPr lang="en-US" sz="2000">
                <a:solidFill>
                  <a:schemeClr val="dk1"/>
                </a:solidFill>
              </a:rPr>
              <a:t>🡪 </a:t>
            </a:r>
            <a:r>
              <a:rPr lang="en-US" sz="2000" b="0" i="0">
                <a:solidFill>
                  <a:schemeClr val="dk1"/>
                </a:solidFill>
              </a:rPr>
              <a:t> H  e  l   l     o</a:t>
            </a:r>
            <a:endParaRPr/>
          </a:p>
          <a:p>
            <a:pPr marL="342900" lvl="0" indent="-342900" algn="l" rtl="0">
              <a:spcBef>
                <a:spcPts val="2000"/>
              </a:spcBef>
              <a:spcAft>
                <a:spcPts val="0"/>
              </a:spcAft>
              <a:buSzPts val="1500"/>
              <a:buChar char="◉"/>
            </a:pPr>
            <a:r>
              <a:rPr lang="en-US" sz="2000" b="0" i="0">
                <a:solidFill>
                  <a:schemeClr val="dk1"/>
                </a:solidFill>
              </a:rPr>
              <a:t>A character is unit of information used for the organization, control, or representation of textual data.</a:t>
            </a:r>
            <a:endParaRPr/>
          </a:p>
          <a:p>
            <a:pPr marL="342900" lvl="0" indent="-342900" algn="l" rtl="0">
              <a:spcBef>
                <a:spcPts val="2000"/>
              </a:spcBef>
              <a:spcAft>
                <a:spcPts val="0"/>
              </a:spcAft>
              <a:buClr>
                <a:srgbClr val="000000"/>
              </a:buClr>
              <a:buSzPts val="1500"/>
              <a:buFont typeface="Noto Sans Symbols"/>
              <a:buChar char="◉"/>
            </a:pPr>
            <a:r>
              <a:rPr lang="en-US" sz="2000" b="0" i="0">
                <a:solidFill>
                  <a:schemeClr val="dk1"/>
                </a:solidFill>
              </a:rPr>
              <a:t>Examples of character:</a:t>
            </a:r>
            <a:endParaRPr/>
          </a:p>
          <a:p>
            <a:pPr marL="798513" lvl="1" indent="-341313" algn="l" rtl="0">
              <a:spcBef>
                <a:spcPts val="500"/>
              </a:spcBef>
              <a:spcAft>
                <a:spcPts val="0"/>
              </a:spcAft>
              <a:buClr>
                <a:schemeClr val="dk1"/>
              </a:buClr>
              <a:buSzPts val="1500"/>
              <a:buChar char="⚪"/>
            </a:pPr>
            <a:r>
              <a:rPr lang="en-US" sz="2000" b="0" i="0">
                <a:solidFill>
                  <a:schemeClr val="dk1"/>
                </a:solidFill>
              </a:rPr>
              <a:t>Letters </a:t>
            </a:r>
            <a:endParaRPr/>
          </a:p>
          <a:p>
            <a:pPr marL="798513" lvl="1" indent="-341313" algn="l" rtl="0">
              <a:spcBef>
                <a:spcPts val="500"/>
              </a:spcBef>
              <a:spcAft>
                <a:spcPts val="0"/>
              </a:spcAft>
              <a:buClr>
                <a:schemeClr val="dk1"/>
              </a:buClr>
              <a:buSzPts val="1500"/>
              <a:buChar char="⚪"/>
            </a:pPr>
            <a:r>
              <a:rPr lang="en-US" sz="2000" b="0" i="0">
                <a:solidFill>
                  <a:schemeClr val="dk1"/>
                </a:solidFill>
              </a:rPr>
              <a:t>Digits </a:t>
            </a:r>
            <a:endParaRPr/>
          </a:p>
          <a:p>
            <a:pPr marL="798513" lvl="1" indent="-341313" algn="l" rtl="0">
              <a:spcBef>
                <a:spcPts val="500"/>
              </a:spcBef>
              <a:spcAft>
                <a:spcPts val="0"/>
              </a:spcAft>
              <a:buClr>
                <a:schemeClr val="dk1"/>
              </a:buClr>
              <a:buSzPts val="1500"/>
              <a:buChar char="⚪"/>
            </a:pPr>
            <a:r>
              <a:rPr lang="en-US" sz="2000">
                <a:solidFill>
                  <a:schemeClr val="dk1"/>
                </a:solidFill>
              </a:rPr>
              <a:t>Special characters i.e. </a:t>
            </a:r>
            <a:r>
              <a:rPr lang="en-US" sz="2000" b="0" i="0">
                <a:solidFill>
                  <a:schemeClr val="dk1"/>
                </a:solidFill>
              </a:rPr>
              <a:t>Mathematical symbols , punctuation marks</a:t>
            </a:r>
            <a:endParaRPr/>
          </a:p>
          <a:p>
            <a:pPr marL="798513" lvl="1" indent="-341313" algn="l" rtl="0">
              <a:spcBef>
                <a:spcPts val="500"/>
              </a:spcBef>
              <a:spcAft>
                <a:spcPts val="0"/>
              </a:spcAft>
              <a:buClr>
                <a:schemeClr val="dk1"/>
              </a:buClr>
              <a:buSzPts val="1500"/>
              <a:buChar char="⚪"/>
            </a:pPr>
            <a:r>
              <a:rPr lang="en-US" sz="2000" b="0" i="0">
                <a:solidFill>
                  <a:schemeClr val="dk1"/>
                </a:solidFill>
              </a:rPr>
              <a:t>Control Characters - typically not visible</a:t>
            </a:r>
            <a:endParaRPr/>
          </a:p>
          <a:p>
            <a:pPr marL="342900" lvl="0" indent="-342900" algn="l" rtl="0">
              <a:spcBef>
                <a:spcPts val="2000"/>
              </a:spcBef>
              <a:spcAft>
                <a:spcPts val="0"/>
              </a:spcAft>
              <a:buSzPts val="1500"/>
              <a:buChar char="◉"/>
            </a:pPr>
            <a:r>
              <a:rPr lang="en-US" sz="2000">
                <a:solidFill>
                  <a:schemeClr val="dk1"/>
                </a:solidFill>
              </a:rPr>
              <a:t>American Standard Code for Information Interchange (</a:t>
            </a:r>
            <a:r>
              <a:rPr lang="en-US" sz="2000" b="0" i="0">
                <a:solidFill>
                  <a:schemeClr val="dk1"/>
                </a:solidFill>
              </a:rPr>
              <a:t>ASCII) encodes characters used in computing including letters a-z, digits 0-9 and others.</a:t>
            </a:r>
            <a:endParaRPr/>
          </a:p>
          <a:p>
            <a:pPr marL="0" lvl="0" indent="0" algn="l" rtl="0">
              <a:spcBef>
                <a:spcPts val="2000"/>
              </a:spcBef>
              <a:spcAft>
                <a:spcPts val="0"/>
              </a:spcAft>
              <a:buSzPts val="1425"/>
              <a:buNone/>
            </a:pPr>
            <a:endParaRPr>
              <a:solidFill>
                <a:schemeClr val="dk1"/>
              </a:solidFill>
            </a:endParaRPr>
          </a:p>
        </p:txBody>
      </p:sp>
      <p:pic>
        <p:nvPicPr>
          <p:cNvPr id="919" name="Google Shape;919;p12"/>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Code Point</a:t>
            </a:r>
            <a:endParaRPr/>
          </a:p>
        </p:txBody>
      </p:sp>
      <p:sp>
        <p:nvSpPr>
          <p:cNvPr id="926" name="Google Shape;926;p13"/>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solidFill>
                  <a:srgbClr val="3B3835"/>
                </a:solidFill>
              </a:rPr>
              <a:t>Code point is a value, or a position, for a character, in any coded character set.</a:t>
            </a:r>
            <a:endParaRPr/>
          </a:p>
          <a:p>
            <a:pPr marL="342900" lvl="0" indent="-342900" algn="l" rtl="0">
              <a:spcBef>
                <a:spcPts val="2000"/>
              </a:spcBef>
              <a:spcAft>
                <a:spcPts val="0"/>
              </a:spcAft>
              <a:buSzPts val="1500"/>
              <a:buChar char="◉"/>
            </a:pPr>
            <a:r>
              <a:rPr lang="en-US" sz="2000">
                <a:solidFill>
                  <a:srgbClr val="3B3835"/>
                </a:solidFill>
              </a:rPr>
              <a:t>C</a:t>
            </a:r>
            <a:r>
              <a:rPr lang="en-US" sz="2000" b="0" i="0">
                <a:solidFill>
                  <a:srgbClr val="3B3835"/>
                </a:solidFill>
              </a:rPr>
              <a:t>ode point is a number assigned to represent an abstract character in a system for representing text.</a:t>
            </a:r>
            <a:endParaRPr/>
          </a:p>
          <a:p>
            <a:pPr marL="0" lvl="0" indent="0" algn="l" rtl="0">
              <a:spcBef>
                <a:spcPts val="2000"/>
              </a:spcBef>
              <a:spcAft>
                <a:spcPts val="0"/>
              </a:spcAft>
              <a:buSzPts val="1425"/>
              <a:buNone/>
            </a:pPr>
            <a:endParaRPr/>
          </a:p>
        </p:txBody>
      </p:sp>
      <p:pic>
        <p:nvPicPr>
          <p:cNvPr id="927" name="Google Shape;927;p13"/>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28" name="Google Shape;928;p13" descr="3.3.5 Character Encoding"/>
          <p:cNvPicPr preferRelativeResize="0"/>
          <p:nvPr/>
        </p:nvPicPr>
        <p:blipFill rotWithShape="1">
          <a:blip r:embed="rId4">
            <a:alphaModFix/>
          </a:blip>
          <a:srcRect l="50521" t="8897" b="64532"/>
          <a:stretch/>
        </p:blipFill>
        <p:spPr>
          <a:xfrm>
            <a:off x="1527532" y="2355442"/>
            <a:ext cx="9136935" cy="33197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1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Code Point</a:t>
            </a:r>
            <a:endParaRPr/>
          </a:p>
        </p:txBody>
      </p:sp>
      <p:sp>
        <p:nvSpPr>
          <p:cNvPr id="935" name="Google Shape;935;p14"/>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solidFill>
                  <a:srgbClr val="3B3835"/>
                </a:solidFill>
              </a:rPr>
              <a:t>Code point is a value, or a position, for a character, in any coded character set.</a:t>
            </a:r>
            <a:endParaRPr/>
          </a:p>
          <a:p>
            <a:pPr marL="342900" lvl="0" indent="-342900" algn="l" rtl="0">
              <a:spcBef>
                <a:spcPts val="2000"/>
              </a:spcBef>
              <a:spcAft>
                <a:spcPts val="0"/>
              </a:spcAft>
              <a:buSzPts val="1500"/>
              <a:buChar char="◉"/>
            </a:pPr>
            <a:r>
              <a:rPr lang="en-US" sz="2000">
                <a:solidFill>
                  <a:srgbClr val="3B3835"/>
                </a:solidFill>
              </a:rPr>
              <a:t>C</a:t>
            </a:r>
            <a:r>
              <a:rPr lang="en-US" sz="2000" b="0" i="0">
                <a:solidFill>
                  <a:srgbClr val="3B3835"/>
                </a:solidFill>
              </a:rPr>
              <a:t>ode point is a number assigned to represent an abstract character in a system for representing text.</a:t>
            </a:r>
            <a:endParaRPr/>
          </a:p>
          <a:p>
            <a:pPr marL="0" lvl="0" indent="0" algn="l" rtl="0">
              <a:spcBef>
                <a:spcPts val="2000"/>
              </a:spcBef>
              <a:spcAft>
                <a:spcPts val="0"/>
              </a:spcAft>
              <a:buSzPts val="1425"/>
              <a:buNone/>
            </a:pPr>
            <a:endParaRPr/>
          </a:p>
        </p:txBody>
      </p:sp>
      <p:pic>
        <p:nvPicPr>
          <p:cNvPr id="936" name="Google Shape;936;p14"/>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37" name="Google Shape;937;p14" descr="3.3.5 Character Encoding"/>
          <p:cNvPicPr preferRelativeResize="0"/>
          <p:nvPr/>
        </p:nvPicPr>
        <p:blipFill rotWithShape="1">
          <a:blip r:embed="rId4">
            <a:alphaModFix/>
          </a:blip>
          <a:srcRect l="50521" t="8897" b="64532"/>
          <a:stretch/>
        </p:blipFill>
        <p:spPr>
          <a:xfrm>
            <a:off x="1527532" y="2355442"/>
            <a:ext cx="9136935" cy="3319766"/>
          </a:xfrm>
          <a:prstGeom prst="rect">
            <a:avLst/>
          </a:prstGeom>
          <a:noFill/>
          <a:ln>
            <a:noFill/>
          </a:ln>
        </p:spPr>
      </p:pic>
      <p:sp>
        <p:nvSpPr>
          <p:cNvPr id="938" name="Google Shape;938;p14"/>
          <p:cNvSpPr/>
          <p:nvPr/>
        </p:nvSpPr>
        <p:spPr>
          <a:xfrm>
            <a:off x="1701903" y="3472563"/>
            <a:ext cx="3872921" cy="466531"/>
          </a:xfrm>
          <a:prstGeom prst="ellipse">
            <a:avLst/>
          </a:prstGeom>
          <a:no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Glyph</a:t>
            </a:r>
            <a:endParaRPr/>
          </a:p>
        </p:txBody>
      </p:sp>
      <p:sp>
        <p:nvSpPr>
          <p:cNvPr id="945" name="Google Shape;945;p15"/>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3B3835"/>
                </a:solidFill>
              </a:rPr>
              <a:t> A typographic representation of a character is called a glyph.</a:t>
            </a:r>
            <a:endParaRPr/>
          </a:p>
          <a:p>
            <a:pPr marL="798513" lvl="1" indent="-341313" algn="l" rtl="0">
              <a:spcBef>
                <a:spcPts val="500"/>
              </a:spcBef>
              <a:spcAft>
                <a:spcPts val="0"/>
              </a:spcAft>
              <a:buClr>
                <a:srgbClr val="3B3835"/>
              </a:buClr>
              <a:buSzPts val="1500"/>
              <a:buChar char="⚪"/>
            </a:pPr>
            <a:r>
              <a:rPr lang="en-US" sz="2000" b="0" i="0">
                <a:solidFill>
                  <a:srgbClr val="3B3835"/>
                </a:solidFill>
              </a:rPr>
              <a:t>English: </a:t>
            </a:r>
            <a:r>
              <a:rPr lang="en-US" sz="2000" i="1">
                <a:solidFill>
                  <a:srgbClr val="3B3835"/>
                </a:solidFill>
                <a:latin typeface="Times New Roman"/>
                <a:ea typeface="Times New Roman"/>
                <a:cs typeface="Times New Roman"/>
                <a:sym typeface="Times New Roman"/>
              </a:rPr>
              <a:t>a</a:t>
            </a:r>
            <a:r>
              <a:rPr lang="en-US" sz="2000" b="0" i="0">
                <a:solidFill>
                  <a:srgbClr val="3B3835"/>
                </a:solidFill>
              </a:rPr>
              <a:t>, a  </a:t>
            </a:r>
            <a:endParaRPr/>
          </a:p>
          <a:p>
            <a:pPr marL="798513" lvl="1" indent="-341313" algn="l" rtl="0">
              <a:spcBef>
                <a:spcPts val="500"/>
              </a:spcBef>
              <a:spcAft>
                <a:spcPts val="0"/>
              </a:spcAft>
              <a:buClr>
                <a:srgbClr val="3B3835"/>
              </a:buClr>
              <a:buSzPts val="1500"/>
              <a:buChar char="⚪"/>
            </a:pPr>
            <a:r>
              <a:rPr lang="en-US" sz="2000" b="0" i="0">
                <a:solidFill>
                  <a:srgbClr val="3B3835"/>
                </a:solidFill>
              </a:rPr>
              <a:t>Each Arabic letters often have four glyphs based on where they occur in a string. </a:t>
            </a:r>
            <a:r>
              <a:rPr lang="en-US" sz="2000">
                <a:solidFill>
                  <a:srgbClr val="3B3835"/>
                </a:solidFill>
              </a:rPr>
              <a:t>For example, for the </a:t>
            </a:r>
            <a:r>
              <a:rPr lang="en-US" sz="2000"/>
              <a:t>ARABIC LETTER GHAIN the four glyphs are</a:t>
            </a:r>
            <a:r>
              <a:rPr lang="en-US" sz="2000" b="0" i="0">
                <a:solidFill>
                  <a:srgbClr val="3B3835"/>
                </a:solidFill>
              </a:rPr>
              <a:t>:</a:t>
            </a:r>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798513" lvl="1" indent="-246062" algn="l" rtl="0">
              <a:spcBef>
                <a:spcPts val="500"/>
              </a:spcBef>
              <a:spcAft>
                <a:spcPts val="0"/>
              </a:spcAft>
              <a:buClr>
                <a:srgbClr val="000000"/>
              </a:buClr>
              <a:buSzPts val="1500"/>
              <a:buNone/>
            </a:pPr>
            <a:endParaRPr sz="2000">
              <a:solidFill>
                <a:srgbClr val="3B3835"/>
              </a:solidFill>
            </a:endParaRPr>
          </a:p>
          <a:p>
            <a:pPr marL="798513" lvl="1" indent="-341313" algn="l" rtl="0">
              <a:spcBef>
                <a:spcPts val="500"/>
              </a:spcBef>
              <a:spcAft>
                <a:spcPts val="0"/>
              </a:spcAft>
              <a:buClr>
                <a:srgbClr val="3B3835"/>
              </a:buClr>
              <a:buSzPts val="1500"/>
              <a:buChar char="⚪"/>
            </a:pPr>
            <a:r>
              <a:rPr lang="en-US" sz="2000">
                <a:solidFill>
                  <a:srgbClr val="3B3835"/>
                </a:solidFill>
              </a:rPr>
              <a:t>Languages may be written/displayed in right-to-left and left-to-right order but reading of data is on the basis of key press order in a file and not dependent on writing direction.</a:t>
            </a:r>
            <a:endParaRPr/>
          </a:p>
          <a:p>
            <a:pPr marL="798513" lvl="1" indent="-246062" algn="l" rtl="0">
              <a:spcBef>
                <a:spcPts val="500"/>
              </a:spcBef>
              <a:spcAft>
                <a:spcPts val="0"/>
              </a:spcAft>
              <a:buClr>
                <a:srgbClr val="000000"/>
              </a:buClr>
              <a:buSzPts val="1500"/>
              <a:buNone/>
            </a:pPr>
            <a:endParaRPr sz="2000" b="0" i="0">
              <a:solidFill>
                <a:srgbClr val="3B3835"/>
              </a:solidFill>
            </a:endParaRPr>
          </a:p>
          <a:p>
            <a:pPr marL="342900" lvl="0" indent="-247650" algn="l" rtl="0">
              <a:spcBef>
                <a:spcPts val="2000"/>
              </a:spcBef>
              <a:spcAft>
                <a:spcPts val="0"/>
              </a:spcAft>
              <a:buSzPts val="1500"/>
              <a:buNone/>
            </a:pPr>
            <a:endParaRPr sz="2000" b="0" i="0">
              <a:solidFill>
                <a:srgbClr val="3B3835"/>
              </a:solidFill>
            </a:endParaRPr>
          </a:p>
          <a:p>
            <a:pPr marL="0" lvl="0" indent="0" algn="l" rtl="0">
              <a:spcBef>
                <a:spcPts val="2000"/>
              </a:spcBef>
              <a:spcAft>
                <a:spcPts val="0"/>
              </a:spcAft>
              <a:buSzPts val="1425"/>
              <a:buNone/>
            </a:pPr>
            <a:endParaRPr/>
          </a:p>
        </p:txBody>
      </p:sp>
      <p:pic>
        <p:nvPicPr>
          <p:cNvPr id="946" name="Google Shape;946;p15"/>
          <p:cNvPicPr preferRelativeResize="0"/>
          <p:nvPr/>
        </p:nvPicPr>
        <p:blipFill rotWithShape="1">
          <a:blip r:embed="rId3">
            <a:alphaModFix/>
          </a:blip>
          <a:srcRect/>
          <a:stretch/>
        </p:blipFill>
        <p:spPr>
          <a:xfrm>
            <a:off x="10902950" y="32733"/>
            <a:ext cx="1241861" cy="563488"/>
          </a:xfrm>
          <a:prstGeom prst="rect">
            <a:avLst/>
          </a:prstGeom>
          <a:noFill/>
          <a:ln>
            <a:noFill/>
          </a:ln>
        </p:spPr>
      </p:pic>
      <p:pic>
        <p:nvPicPr>
          <p:cNvPr id="947" name="Google Shape;947;p15" descr="Context-dependent and Directional Text - Complex-Text Languages - An  Overview"/>
          <p:cNvPicPr preferRelativeResize="0"/>
          <p:nvPr/>
        </p:nvPicPr>
        <p:blipFill rotWithShape="1">
          <a:blip r:embed="rId4">
            <a:alphaModFix/>
          </a:blip>
          <a:srcRect/>
          <a:stretch/>
        </p:blipFill>
        <p:spPr>
          <a:xfrm>
            <a:off x="2092628" y="2498183"/>
            <a:ext cx="1783637" cy="217112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1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Character Encoding</a:t>
            </a:r>
            <a:endParaRPr/>
          </a:p>
        </p:txBody>
      </p:sp>
      <p:sp>
        <p:nvSpPr>
          <p:cNvPr id="954" name="Google Shape;954;p16"/>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000000"/>
                </a:solidFill>
              </a:rPr>
              <a:t>Character encoding is mapping from a character set definition to the actual code units used to represent the data.</a:t>
            </a:r>
            <a:endParaRPr sz="2000"/>
          </a:p>
          <a:p>
            <a:pPr marL="342900" lvl="0" indent="-342900" algn="l" rtl="0">
              <a:spcBef>
                <a:spcPts val="2000"/>
              </a:spcBef>
              <a:spcAft>
                <a:spcPts val="0"/>
              </a:spcAft>
              <a:buSzPts val="1500"/>
              <a:buChar char="◉"/>
            </a:pPr>
            <a:r>
              <a:rPr lang="en-US" sz="2000"/>
              <a:t>An encoding describes how to encode code points to bytes and how to decode bytes to code points.</a:t>
            </a:r>
            <a:endParaRPr/>
          </a:p>
        </p:txBody>
      </p:sp>
      <p:pic>
        <p:nvPicPr>
          <p:cNvPr id="955" name="Google Shape;955;p16"/>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 Brief History</a:t>
            </a:r>
            <a:endParaRPr/>
          </a:p>
        </p:txBody>
      </p:sp>
      <p:sp>
        <p:nvSpPr>
          <p:cNvPr id="962" name="Google Shape;962;p17"/>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solidFill>
                  <a:srgbClr val="3B3835"/>
                </a:solidFill>
                <a:latin typeface="Arial"/>
                <a:ea typeface="Arial"/>
                <a:cs typeface="Arial"/>
                <a:sym typeface="Arial"/>
              </a:rPr>
              <a:t>Basic ASCII</a:t>
            </a:r>
            <a:r>
              <a:rPr lang="en-US" sz="2000" b="0" i="0">
                <a:solidFill>
                  <a:srgbClr val="3B3835"/>
                </a:solidFill>
                <a:latin typeface="Arial"/>
                <a:ea typeface="Arial"/>
                <a:cs typeface="Arial"/>
                <a:sym typeface="Arial"/>
              </a:rPr>
              <a:t> single 7-bit character, limited to a maximum of 128 characters.</a:t>
            </a:r>
            <a:endParaRPr/>
          </a:p>
          <a:p>
            <a:pPr marL="342900" lvl="0" indent="-342900" algn="l" rtl="0">
              <a:spcBef>
                <a:spcPts val="2000"/>
              </a:spcBef>
              <a:spcAft>
                <a:spcPts val="0"/>
              </a:spcAft>
              <a:buSzPts val="1500"/>
              <a:buChar char="◉"/>
            </a:pPr>
            <a:r>
              <a:rPr lang="en-US" sz="2000" b="0" i="0">
                <a:solidFill>
                  <a:srgbClr val="3B3835"/>
                </a:solidFill>
                <a:latin typeface="Arial"/>
                <a:ea typeface="Arial"/>
                <a:cs typeface="Arial"/>
                <a:sym typeface="Arial"/>
              </a:rPr>
              <a:t>Extended ASCII single 8-bit character, limited to a maximum limit of 256 characters. </a:t>
            </a:r>
            <a:endParaRPr/>
          </a:p>
          <a:p>
            <a:pPr marL="342900" lvl="0" indent="-342900" algn="l" rtl="0">
              <a:spcBef>
                <a:spcPts val="2000"/>
              </a:spcBef>
              <a:spcAft>
                <a:spcPts val="0"/>
              </a:spcAft>
              <a:buSzPts val="1500"/>
              <a:buChar char="◉"/>
            </a:pPr>
            <a:r>
              <a:rPr lang="en-US" sz="2000" b="0" i="0">
                <a:solidFill>
                  <a:srgbClr val="3B3835"/>
                </a:solidFill>
                <a:latin typeface="Arial"/>
                <a:ea typeface="Arial"/>
                <a:cs typeface="Arial"/>
                <a:sym typeface="Arial"/>
              </a:rPr>
              <a:t>ASCII encoding could contain enough characters to cover all the languages. </a:t>
            </a:r>
            <a:endParaRPr/>
          </a:p>
          <a:p>
            <a:pPr marL="342900" lvl="0" indent="-342900" algn="l" rtl="0">
              <a:spcBef>
                <a:spcPts val="2000"/>
              </a:spcBef>
              <a:spcAft>
                <a:spcPts val="0"/>
              </a:spcAft>
              <a:buSzPts val="1500"/>
              <a:buChar char="◉"/>
            </a:pPr>
            <a:r>
              <a:rPr lang="en-US" sz="2000" b="0" i="0">
                <a:solidFill>
                  <a:srgbClr val="3B3835"/>
                </a:solidFill>
                <a:latin typeface="Arial"/>
                <a:ea typeface="Arial"/>
                <a:cs typeface="Arial"/>
                <a:sym typeface="Arial"/>
              </a:rPr>
              <a:t>So, different encoding systems were developed for assigning numbers to characters for different languages and scripts, which created interoperability problems.</a:t>
            </a:r>
            <a:endParaRPr/>
          </a:p>
        </p:txBody>
      </p:sp>
      <p:pic>
        <p:nvPicPr>
          <p:cNvPr id="963" name="Google Shape;963;p17"/>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Unicode Standard</a:t>
            </a:r>
            <a:endParaRPr/>
          </a:p>
        </p:txBody>
      </p:sp>
      <p:sp>
        <p:nvSpPr>
          <p:cNvPr id="970" name="Google Shape;970;p18"/>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a:t>The standard for digital representation of the characters used in writing all of the world's languages.</a:t>
            </a:r>
            <a:endParaRPr/>
          </a:p>
          <a:p>
            <a:pPr marL="342900" lvl="0" indent="-342900" algn="l" rtl="0">
              <a:spcBef>
                <a:spcPts val="2000"/>
              </a:spcBef>
              <a:spcAft>
                <a:spcPts val="0"/>
              </a:spcAft>
              <a:buSzPts val="1500"/>
              <a:buChar char="◉"/>
            </a:pPr>
            <a:r>
              <a:rPr lang="en-US" sz="2000"/>
              <a:t>Organized characters at script level.</a:t>
            </a:r>
            <a:endParaRPr/>
          </a:p>
          <a:p>
            <a:pPr marL="342900" lvl="0" indent="-342900" algn="l" rtl="0">
              <a:spcBef>
                <a:spcPts val="2000"/>
              </a:spcBef>
              <a:spcAft>
                <a:spcPts val="0"/>
              </a:spcAft>
              <a:buSzPts val="1500"/>
              <a:buChar char="◉"/>
            </a:pPr>
            <a:r>
              <a:rPr lang="en-US" sz="2000"/>
              <a:t>Unicode provides a uniform means for storing, searching, and interchanging text in any language.</a:t>
            </a:r>
            <a:endParaRPr/>
          </a:p>
          <a:p>
            <a:pPr marL="342900" lvl="0" indent="-342900" algn="l" rtl="0">
              <a:spcBef>
                <a:spcPts val="2000"/>
              </a:spcBef>
              <a:spcAft>
                <a:spcPts val="0"/>
              </a:spcAft>
              <a:buSzPts val="1500"/>
              <a:buChar char="◉"/>
            </a:pPr>
            <a:r>
              <a:rPr lang="en-US" sz="2000"/>
              <a:t>It is used by all modern computers and is the foundation for processing text on the Internet.</a:t>
            </a:r>
            <a:endParaRPr/>
          </a:p>
          <a:p>
            <a:pPr marL="342900" lvl="0" indent="-342900" algn="l" rtl="0">
              <a:spcBef>
                <a:spcPts val="2000"/>
              </a:spcBef>
              <a:spcAft>
                <a:spcPts val="0"/>
              </a:spcAft>
              <a:buSzPts val="1500"/>
              <a:buChar char="◉"/>
            </a:pPr>
            <a:r>
              <a:rPr lang="en-US" sz="2000"/>
              <a:t>Number of slots to represent world languages is 0000 – 10FFFF.  See </a:t>
            </a:r>
            <a:r>
              <a:rPr lang="en-US" sz="2000" u="sng">
                <a:solidFill>
                  <a:schemeClr val="hlink"/>
                </a:solidFill>
                <a:hlinkClick r:id="rId3"/>
              </a:rPr>
              <a:t>https://unicode.org/charts/</a:t>
            </a:r>
            <a:r>
              <a:rPr lang="en-US" sz="2000"/>
              <a:t> to see script coverage and encoding ranges.</a:t>
            </a:r>
            <a:endParaRPr/>
          </a:p>
          <a:p>
            <a:pPr marL="0" lvl="0" indent="0" algn="l" rtl="0">
              <a:spcBef>
                <a:spcPts val="2000"/>
              </a:spcBef>
              <a:spcAft>
                <a:spcPts val="0"/>
              </a:spcAft>
              <a:buSzPts val="1500"/>
              <a:buNone/>
            </a:pPr>
            <a:endParaRPr sz="2000"/>
          </a:p>
        </p:txBody>
      </p:sp>
      <p:pic>
        <p:nvPicPr>
          <p:cNvPr id="971" name="Google Shape;971;p18"/>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19"/>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Unicode Encoding</a:t>
            </a:r>
            <a:endParaRPr/>
          </a:p>
        </p:txBody>
      </p:sp>
      <p:sp>
        <p:nvSpPr>
          <p:cNvPr id="978" name="Google Shape;978;p19"/>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b="0" i="0">
                <a:solidFill>
                  <a:srgbClr val="000000"/>
                </a:solidFill>
              </a:rPr>
              <a:t>Unicode can be implemented by different character encodings.</a:t>
            </a:r>
            <a:endParaRPr/>
          </a:p>
          <a:p>
            <a:pPr marL="798513" lvl="1" indent="-341313" algn="l" rtl="0">
              <a:spcBef>
                <a:spcPts val="500"/>
              </a:spcBef>
              <a:spcAft>
                <a:spcPts val="0"/>
              </a:spcAft>
              <a:buClr>
                <a:srgbClr val="000000"/>
              </a:buClr>
              <a:buSzPts val="1500"/>
              <a:buChar char="⚪"/>
            </a:pPr>
            <a:r>
              <a:rPr lang="en-US" sz="2000"/>
              <a:t>UTF-8</a:t>
            </a:r>
            <a:endParaRPr/>
          </a:p>
          <a:p>
            <a:pPr marL="798513" lvl="1" indent="-341313" algn="l" rtl="0">
              <a:spcBef>
                <a:spcPts val="500"/>
              </a:spcBef>
              <a:spcAft>
                <a:spcPts val="0"/>
              </a:spcAft>
              <a:buClr>
                <a:srgbClr val="000000"/>
              </a:buClr>
              <a:buSzPts val="1500"/>
              <a:buChar char="⚪"/>
            </a:pPr>
            <a:r>
              <a:rPr lang="en-US" sz="2000"/>
              <a:t>UTF-16</a:t>
            </a:r>
            <a:endParaRPr/>
          </a:p>
          <a:p>
            <a:pPr marL="798513" lvl="1" indent="-341313" algn="l" rtl="0">
              <a:spcBef>
                <a:spcPts val="500"/>
              </a:spcBef>
              <a:spcAft>
                <a:spcPts val="0"/>
              </a:spcAft>
              <a:buClr>
                <a:srgbClr val="000000"/>
              </a:buClr>
              <a:buSzPts val="1500"/>
              <a:buChar char="⚪"/>
            </a:pPr>
            <a:r>
              <a:rPr lang="en-US" sz="2000"/>
              <a:t>UTF-32</a:t>
            </a:r>
            <a:endParaRPr/>
          </a:p>
          <a:p>
            <a:pPr marL="342900" lvl="0" indent="-342900" algn="l" rtl="0">
              <a:spcBef>
                <a:spcPts val="2000"/>
              </a:spcBef>
              <a:spcAft>
                <a:spcPts val="0"/>
              </a:spcAft>
              <a:buClr>
                <a:srgbClr val="000000"/>
              </a:buClr>
              <a:buSzPts val="1500"/>
              <a:buFont typeface="Noto Sans Symbols"/>
              <a:buChar char="◉"/>
            </a:pPr>
            <a:r>
              <a:rPr lang="en-US" sz="2000"/>
              <a:t>UTF-8 encoding is generally used in domain name system.</a:t>
            </a:r>
            <a:endParaRPr/>
          </a:p>
          <a:p>
            <a:pPr marL="342900" lvl="0" indent="-342900" algn="l" rtl="0">
              <a:spcBef>
                <a:spcPts val="2000"/>
              </a:spcBef>
              <a:spcAft>
                <a:spcPts val="0"/>
              </a:spcAft>
              <a:buClr>
                <a:srgbClr val="000000"/>
              </a:buClr>
              <a:buSzPts val="1500"/>
              <a:buFont typeface="Noto Sans Symbols"/>
              <a:buChar char="◉"/>
            </a:pPr>
            <a:r>
              <a:rPr lang="en-US" sz="2000"/>
              <a:t>UTF-8 is variable length character encoding.</a:t>
            </a:r>
            <a:endParaRPr/>
          </a:p>
          <a:p>
            <a:pPr marL="342900" lvl="0" indent="-342900" algn="l" rtl="0">
              <a:spcBef>
                <a:spcPts val="2000"/>
              </a:spcBef>
              <a:spcAft>
                <a:spcPts val="0"/>
              </a:spcAft>
              <a:buClr>
                <a:srgbClr val="000000"/>
              </a:buClr>
              <a:buSzPts val="1500"/>
              <a:buFont typeface="Noto Sans Symbols"/>
              <a:buChar char="◉"/>
            </a:pPr>
            <a:r>
              <a:rPr lang="en-US" sz="2000"/>
              <a:t>UTF-8 encodes code points in one to four bytes, read one byte at a time:</a:t>
            </a:r>
            <a:endParaRPr/>
          </a:p>
          <a:p>
            <a:pPr marL="798513" lvl="1" indent="-341313" algn="l" rtl="0">
              <a:spcBef>
                <a:spcPts val="500"/>
              </a:spcBef>
              <a:spcAft>
                <a:spcPts val="0"/>
              </a:spcAft>
              <a:buClr>
                <a:srgbClr val="000000"/>
              </a:buClr>
              <a:buSzPts val="1500"/>
              <a:buChar char="⚪"/>
            </a:pPr>
            <a:r>
              <a:rPr lang="en-US" sz="2000"/>
              <a:t>For ASCII characters 1 byte is used.</a:t>
            </a:r>
            <a:endParaRPr/>
          </a:p>
          <a:p>
            <a:pPr marL="798513" lvl="1" indent="-341313" algn="l" rtl="0">
              <a:spcBef>
                <a:spcPts val="500"/>
              </a:spcBef>
              <a:spcAft>
                <a:spcPts val="0"/>
              </a:spcAft>
              <a:buClr>
                <a:srgbClr val="000000"/>
              </a:buClr>
              <a:buSzPts val="1500"/>
              <a:buChar char="⚪"/>
            </a:pPr>
            <a:r>
              <a:rPr lang="en-US" sz="2000"/>
              <a:t>For Arabic characters 2 bytes are used.</a:t>
            </a:r>
            <a:endParaRPr/>
          </a:p>
          <a:p>
            <a:pPr marL="798513" lvl="1" indent="-341313" algn="l" rtl="0">
              <a:spcBef>
                <a:spcPts val="500"/>
              </a:spcBef>
              <a:spcAft>
                <a:spcPts val="0"/>
              </a:spcAft>
              <a:buClr>
                <a:srgbClr val="000000"/>
              </a:buClr>
              <a:buSzPts val="1500"/>
              <a:buChar char="⚪"/>
            </a:pPr>
            <a:r>
              <a:rPr lang="en-US" sz="2000"/>
              <a:t>For Devanagari characters 3 bytes are used.</a:t>
            </a:r>
            <a:endParaRPr/>
          </a:p>
          <a:p>
            <a:pPr marL="798513" lvl="1" indent="-341313" algn="l" rtl="0">
              <a:spcBef>
                <a:spcPts val="500"/>
              </a:spcBef>
              <a:spcAft>
                <a:spcPts val="0"/>
              </a:spcAft>
              <a:buClr>
                <a:srgbClr val="000000"/>
              </a:buClr>
              <a:buSzPts val="1500"/>
              <a:buChar char="⚪"/>
            </a:pPr>
            <a:r>
              <a:rPr lang="en-US" sz="2000"/>
              <a:t>For Chinese characters 4 bytes are used.</a:t>
            </a:r>
            <a:endParaRPr/>
          </a:p>
          <a:p>
            <a:pPr marL="342900" lvl="0" indent="-342900" algn="l" rtl="0">
              <a:spcBef>
                <a:spcPts val="2000"/>
              </a:spcBef>
              <a:spcAft>
                <a:spcPts val="0"/>
              </a:spcAft>
              <a:buClr>
                <a:srgbClr val="000000"/>
              </a:buClr>
              <a:buSzPts val="1500"/>
              <a:buFont typeface="Noto Sans Symbols"/>
              <a:buChar char="◉"/>
            </a:pPr>
            <a:r>
              <a:rPr lang="en-US" sz="2000"/>
              <a:t>So, for byte level reading, we need to specify encoding before file reading.</a:t>
            </a:r>
            <a:endParaRPr/>
          </a:p>
          <a:p>
            <a:pPr marL="0" lvl="0" indent="0" algn="l" rtl="0">
              <a:spcBef>
                <a:spcPts val="2000"/>
              </a:spcBef>
              <a:spcAft>
                <a:spcPts val="0"/>
              </a:spcAft>
              <a:buSzPts val="1425"/>
              <a:buNone/>
            </a:pPr>
            <a:endParaRPr/>
          </a:p>
        </p:txBody>
      </p:sp>
      <p:pic>
        <p:nvPicPr>
          <p:cNvPr id="979" name="Google Shape;979;p19"/>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2"/>
          <p:cNvSpPr txBox="1">
            <a:spLocks noGrp="1"/>
          </p:cNvSpPr>
          <p:nvPr>
            <p:ph type="body" idx="1"/>
          </p:nvPr>
        </p:nvSpPr>
        <p:spPr>
          <a:xfrm>
            <a:off x="754743" y="1553737"/>
            <a:ext cx="10682514" cy="441076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Introduction </a:t>
            </a:r>
            <a:endParaRPr/>
          </a:p>
          <a:p>
            <a:pPr marL="342900" lvl="0" indent="-342900" algn="l" rtl="0">
              <a:spcBef>
                <a:spcPts val="2000"/>
              </a:spcBef>
              <a:spcAft>
                <a:spcPts val="0"/>
              </a:spcAft>
              <a:buClr>
                <a:srgbClr val="000000"/>
              </a:buClr>
              <a:buSzPts val="1500"/>
              <a:buFont typeface="Noto Sans Symbols"/>
              <a:buChar char="◉"/>
            </a:pPr>
            <a:r>
              <a:rPr lang="en-US" sz="2000"/>
              <a:t>Overview of Universal Acceptance</a:t>
            </a:r>
            <a:endParaRPr/>
          </a:p>
          <a:p>
            <a:pPr marL="342900" lvl="0" indent="-342900" algn="l" rtl="0">
              <a:spcBef>
                <a:spcPts val="2000"/>
              </a:spcBef>
              <a:spcAft>
                <a:spcPts val="0"/>
              </a:spcAft>
              <a:buClr>
                <a:srgbClr val="000000"/>
              </a:buClr>
              <a:buSzPts val="1500"/>
              <a:buFont typeface="Noto Sans Symbols"/>
              <a:buChar char="◉"/>
            </a:pPr>
            <a:r>
              <a:rPr lang="en-US" sz="2000"/>
              <a:t>Fundamentals of Unicode</a:t>
            </a:r>
            <a:endParaRPr/>
          </a:p>
          <a:p>
            <a:pPr marL="342900" lvl="0" indent="-342900" algn="l" rtl="0">
              <a:spcBef>
                <a:spcPts val="2000"/>
              </a:spcBef>
              <a:spcAft>
                <a:spcPts val="0"/>
              </a:spcAft>
              <a:buClr>
                <a:srgbClr val="000000"/>
              </a:buClr>
              <a:buSzPts val="1500"/>
              <a:buFont typeface="Noto Sans Symbols"/>
              <a:buChar char="◉"/>
            </a:pPr>
            <a:r>
              <a:rPr lang="en-US" sz="2000"/>
              <a:t>Fundamentals for IDNs</a:t>
            </a:r>
            <a:endParaRPr/>
          </a:p>
          <a:p>
            <a:pPr marL="342900" lvl="0" indent="-342900" algn="l" rtl="0">
              <a:spcBef>
                <a:spcPts val="2000"/>
              </a:spcBef>
              <a:spcAft>
                <a:spcPts val="0"/>
              </a:spcAft>
              <a:buClr>
                <a:srgbClr val="000000"/>
              </a:buClr>
              <a:buSzPts val="1500"/>
              <a:buFont typeface="Noto Sans Symbols"/>
              <a:buChar char="◉"/>
            </a:pPr>
            <a:r>
              <a:rPr lang="en-US" sz="2000"/>
              <a:t>Fundamentals for EAI</a:t>
            </a:r>
            <a:endParaRPr/>
          </a:p>
          <a:p>
            <a:pPr marL="342900" lvl="0" indent="-342900" algn="l" rtl="0">
              <a:spcBef>
                <a:spcPts val="2000"/>
              </a:spcBef>
              <a:spcAft>
                <a:spcPts val="0"/>
              </a:spcAft>
              <a:buClr>
                <a:srgbClr val="000000"/>
              </a:buClr>
              <a:buSzPts val="1500"/>
              <a:buFont typeface="Noto Sans Symbols"/>
              <a:buChar char="◉"/>
            </a:pPr>
            <a:r>
              <a:rPr lang="en-US" sz="2000"/>
              <a:t>Conclusion</a:t>
            </a:r>
            <a:endParaRPr/>
          </a:p>
        </p:txBody>
      </p:sp>
      <p:sp>
        <p:nvSpPr>
          <p:cNvPr id="804" name="Google Shape;804;p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Agenda</a:t>
            </a:r>
            <a:endParaRPr/>
          </a:p>
        </p:txBody>
      </p:sp>
      <p:pic>
        <p:nvPicPr>
          <p:cNvPr id="805" name="Google Shape;805;p2"/>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20"/>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Normalization</a:t>
            </a:r>
            <a:endParaRPr/>
          </a:p>
        </p:txBody>
      </p:sp>
      <p:sp>
        <p:nvSpPr>
          <p:cNvPr id="986" name="Google Shape;986;p20"/>
          <p:cNvSpPr txBox="1">
            <a:spLocks noGrp="1"/>
          </p:cNvSpPr>
          <p:nvPr>
            <p:ph type="body" idx="1"/>
          </p:nvPr>
        </p:nvSpPr>
        <p:spPr>
          <a:xfrm>
            <a:off x="768458" y="1364565"/>
            <a:ext cx="10962747" cy="473765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There are multiple ways to encode certain glyphs in Unicode:</a:t>
            </a:r>
            <a:endParaRPr/>
          </a:p>
          <a:p>
            <a:pPr marL="798513" lvl="1" indent="-341313" algn="l" rtl="0">
              <a:spcBef>
                <a:spcPts val="500"/>
              </a:spcBef>
              <a:spcAft>
                <a:spcPts val="0"/>
              </a:spcAft>
              <a:buClr>
                <a:schemeClr val="accent1"/>
              </a:buClr>
              <a:buSzPts val="1500"/>
              <a:buChar char="⚪"/>
            </a:pPr>
            <a:r>
              <a:rPr lang="en-US" sz="2000">
                <a:solidFill>
                  <a:schemeClr val="accent1"/>
                </a:solidFill>
              </a:rPr>
              <a:t>è =  U+00E8</a:t>
            </a:r>
            <a:endParaRPr/>
          </a:p>
          <a:p>
            <a:pPr marL="798513" lvl="1" indent="-341313" algn="l" rtl="0">
              <a:spcBef>
                <a:spcPts val="500"/>
              </a:spcBef>
              <a:spcAft>
                <a:spcPts val="0"/>
              </a:spcAft>
              <a:buClr>
                <a:schemeClr val="accent1"/>
              </a:buClr>
              <a:buSzPts val="1500"/>
              <a:buChar char="⚪"/>
            </a:pPr>
            <a:r>
              <a:rPr lang="en-US" sz="2000">
                <a:solidFill>
                  <a:schemeClr val="accent1"/>
                </a:solidFill>
              </a:rPr>
              <a:t>e + ` = è = U+0065 + U+0300</a:t>
            </a:r>
            <a:endParaRPr/>
          </a:p>
          <a:p>
            <a:pPr marL="798513" lvl="1" indent="-341313" algn="l" rtl="0">
              <a:spcBef>
                <a:spcPts val="500"/>
              </a:spcBef>
              <a:spcAft>
                <a:spcPts val="0"/>
              </a:spcAft>
              <a:buClr>
                <a:schemeClr val="accent1"/>
              </a:buClr>
              <a:buSzPts val="1500"/>
              <a:buChar char="⚪"/>
            </a:pPr>
            <a:r>
              <a:rPr lang="en-US" sz="2000">
                <a:solidFill>
                  <a:schemeClr val="accent1"/>
                </a:solidFill>
              </a:rPr>
              <a:t>آ = U+0622</a:t>
            </a:r>
            <a:endParaRPr/>
          </a:p>
          <a:p>
            <a:pPr marL="798513" lvl="1" indent="-341313" algn="l" rtl="0">
              <a:spcBef>
                <a:spcPts val="500"/>
              </a:spcBef>
              <a:spcAft>
                <a:spcPts val="0"/>
              </a:spcAft>
              <a:buClr>
                <a:schemeClr val="accent1"/>
              </a:buClr>
              <a:buSzPts val="1500"/>
              <a:buChar char="⚪"/>
            </a:pPr>
            <a:r>
              <a:rPr lang="en-US" sz="2000">
                <a:solidFill>
                  <a:schemeClr val="accent1"/>
                </a:solidFill>
              </a:rPr>
              <a:t> ٓ + ا = آ  =U+0627 U+0653</a:t>
            </a:r>
            <a:endParaRPr/>
          </a:p>
          <a:p>
            <a:pPr marL="342900" lvl="0" indent="-342900" algn="l" rtl="0">
              <a:spcBef>
                <a:spcPts val="2000"/>
              </a:spcBef>
              <a:spcAft>
                <a:spcPts val="0"/>
              </a:spcAft>
              <a:buClr>
                <a:srgbClr val="000000"/>
              </a:buClr>
              <a:buSzPts val="1500"/>
              <a:buFont typeface="Noto Sans Symbols"/>
              <a:buChar char="◉"/>
            </a:pPr>
            <a:r>
              <a:rPr lang="en-US" sz="2000"/>
              <a:t>The following string can exist in corpus in the form of first string below, whereas input string is in the form of second string, below. So, search result will be empty. </a:t>
            </a:r>
            <a:endParaRPr/>
          </a:p>
          <a:p>
            <a:pPr marL="798513" lvl="1" indent="-341313" algn="l" rtl="0">
              <a:spcBef>
                <a:spcPts val="500"/>
              </a:spcBef>
              <a:spcAft>
                <a:spcPts val="0"/>
              </a:spcAft>
              <a:buClr>
                <a:srgbClr val="000000"/>
              </a:buClr>
              <a:buSzPts val="1500"/>
              <a:buChar char="⚪"/>
            </a:pPr>
            <a:r>
              <a:rPr lang="en-US" sz="2000"/>
              <a:t>آدم  (U+0622 U+062F U+0645)</a:t>
            </a:r>
            <a:endParaRPr/>
          </a:p>
          <a:p>
            <a:pPr marL="798513" lvl="1" indent="-341313" algn="l" rtl="0">
              <a:spcBef>
                <a:spcPts val="500"/>
              </a:spcBef>
              <a:spcAft>
                <a:spcPts val="0"/>
              </a:spcAft>
              <a:buClr>
                <a:srgbClr val="000000"/>
              </a:buClr>
              <a:buSzPts val="1500"/>
              <a:buChar char="⚪"/>
            </a:pPr>
            <a:r>
              <a:rPr lang="en-US" sz="2000"/>
              <a:t>آدم (U+0627 U+0653 U+062F U+0645)</a:t>
            </a:r>
            <a:endParaRPr/>
          </a:p>
          <a:p>
            <a:pPr marL="342900" lvl="0" indent="-342900" algn="l" rtl="0">
              <a:spcBef>
                <a:spcPts val="2000"/>
              </a:spcBef>
              <a:spcAft>
                <a:spcPts val="0"/>
              </a:spcAft>
              <a:buClr>
                <a:srgbClr val="000000"/>
              </a:buClr>
              <a:buSzPts val="1500"/>
              <a:buFont typeface="Noto Sans Symbols"/>
              <a:buChar char="◉"/>
            </a:pPr>
            <a:r>
              <a:rPr lang="en-US" sz="2000"/>
              <a:t>For searching , sorting  and any string operations we need normalization.</a:t>
            </a:r>
            <a:endParaRPr/>
          </a:p>
          <a:p>
            <a:pPr marL="342900" lvl="0" indent="-342900" algn="l" rtl="0">
              <a:spcBef>
                <a:spcPts val="2000"/>
              </a:spcBef>
              <a:spcAft>
                <a:spcPts val="0"/>
              </a:spcAft>
              <a:buClr>
                <a:srgbClr val="000000"/>
              </a:buClr>
              <a:buSzPts val="1500"/>
              <a:buFont typeface="Noto Sans Symbols"/>
              <a:buChar char="◉"/>
            </a:pPr>
            <a:r>
              <a:rPr lang="en-US" sz="2000"/>
              <a:t>Normalization ensures that the end representation is the same, even if users type differently </a:t>
            </a:r>
            <a:endParaRPr/>
          </a:p>
        </p:txBody>
      </p:sp>
      <p:pic>
        <p:nvPicPr>
          <p:cNvPr id="987" name="Google Shape;987;p20"/>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1"/>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Normalization</a:t>
            </a:r>
            <a:endParaRPr/>
          </a:p>
        </p:txBody>
      </p:sp>
      <p:sp>
        <p:nvSpPr>
          <p:cNvPr id="994" name="Google Shape;994;p21"/>
          <p:cNvSpPr txBox="1">
            <a:spLocks noGrp="1"/>
          </p:cNvSpPr>
          <p:nvPr>
            <p:ph type="body" idx="1"/>
          </p:nvPr>
        </p:nvSpPr>
        <p:spPr>
          <a:xfrm>
            <a:off x="768458" y="1350498"/>
            <a:ext cx="10962747" cy="4751725"/>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Different </a:t>
            </a:r>
            <a:r>
              <a:rPr lang="en-US" sz="2000" u="sng">
                <a:solidFill>
                  <a:schemeClr val="hlink"/>
                </a:solidFill>
                <a:hlinkClick r:id="rId3"/>
              </a:rPr>
              <a:t>normalization forms </a:t>
            </a:r>
            <a:r>
              <a:rPr lang="en-US" sz="2000"/>
              <a:t>defined by Unicode are listed below:</a:t>
            </a:r>
            <a:endParaRPr/>
          </a:p>
          <a:p>
            <a:pPr marL="798513" lvl="1" indent="-341313" algn="l" rtl="0">
              <a:spcBef>
                <a:spcPts val="500"/>
              </a:spcBef>
              <a:spcAft>
                <a:spcPts val="0"/>
              </a:spcAft>
              <a:buClr>
                <a:srgbClr val="000000"/>
              </a:buClr>
              <a:buSzPts val="1500"/>
              <a:buChar char="⚪"/>
            </a:pPr>
            <a:r>
              <a:rPr lang="en-US" sz="2000"/>
              <a:t>Normalization Form D (NFD)</a:t>
            </a:r>
            <a:endParaRPr/>
          </a:p>
          <a:p>
            <a:pPr marL="798513" lvl="1" indent="-341313" algn="l" rtl="0">
              <a:spcBef>
                <a:spcPts val="500"/>
              </a:spcBef>
              <a:spcAft>
                <a:spcPts val="0"/>
              </a:spcAft>
              <a:buClr>
                <a:srgbClr val="000000"/>
              </a:buClr>
              <a:buSzPts val="1500"/>
              <a:buChar char="⚪"/>
            </a:pPr>
            <a:r>
              <a:rPr lang="en-US" sz="2000"/>
              <a:t>Normalization Form C (NFC)</a:t>
            </a:r>
            <a:endParaRPr/>
          </a:p>
          <a:p>
            <a:pPr marL="798513" lvl="1" indent="-341313" algn="l" rtl="0">
              <a:spcBef>
                <a:spcPts val="500"/>
              </a:spcBef>
              <a:spcAft>
                <a:spcPts val="0"/>
              </a:spcAft>
              <a:buClr>
                <a:srgbClr val="000000"/>
              </a:buClr>
              <a:buSzPts val="1500"/>
              <a:buChar char="⚪"/>
            </a:pPr>
            <a:r>
              <a:rPr lang="en-US" sz="2000"/>
              <a:t>Normalization Form KD (NFKD)</a:t>
            </a:r>
            <a:endParaRPr/>
          </a:p>
          <a:p>
            <a:pPr marL="798513" lvl="1" indent="-341313" algn="l" rtl="0">
              <a:spcBef>
                <a:spcPts val="500"/>
              </a:spcBef>
              <a:spcAft>
                <a:spcPts val="0"/>
              </a:spcAft>
              <a:buClr>
                <a:srgbClr val="000000"/>
              </a:buClr>
              <a:buSzPts val="1500"/>
              <a:buChar char="⚪"/>
            </a:pPr>
            <a:r>
              <a:rPr lang="en-US" sz="2000"/>
              <a:t>Normalization Form KC (NFKC)</a:t>
            </a:r>
            <a:endParaRPr/>
          </a:p>
          <a:p>
            <a:pPr marL="342900" lvl="0" indent="-342900" algn="l" rtl="0">
              <a:spcBef>
                <a:spcPts val="2000"/>
              </a:spcBef>
              <a:spcAft>
                <a:spcPts val="0"/>
              </a:spcAft>
              <a:buClr>
                <a:srgbClr val="000000"/>
              </a:buClr>
              <a:buSzPts val="1500"/>
              <a:buFont typeface="Noto Sans Symbols"/>
              <a:buChar char="◉"/>
            </a:pPr>
            <a:r>
              <a:rPr lang="en-US" sz="2000"/>
              <a:t>In domain names NFC is used.</a:t>
            </a:r>
            <a:endParaRPr/>
          </a:p>
        </p:txBody>
      </p:sp>
      <p:pic>
        <p:nvPicPr>
          <p:cNvPr id="995" name="Google Shape;995;p21"/>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22"/>
          <p:cNvSpPr txBox="1">
            <a:spLocks noGrp="1"/>
          </p:cNvSpPr>
          <p:nvPr>
            <p:ph type="title"/>
          </p:nvPr>
        </p:nvSpPr>
        <p:spPr>
          <a:xfrm>
            <a:off x="752850" y="1308848"/>
            <a:ext cx="8496082"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Internationalized Domain Names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2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Domain Names</a:t>
            </a:r>
            <a:endParaRPr/>
          </a:p>
        </p:txBody>
      </p:sp>
      <p:sp>
        <p:nvSpPr>
          <p:cNvPr id="1007" name="Google Shape;1007;p23"/>
          <p:cNvSpPr txBox="1">
            <a:spLocks noGrp="1"/>
          </p:cNvSpPr>
          <p:nvPr>
            <p:ph type="body" idx="1"/>
          </p:nvPr>
        </p:nvSpPr>
        <p:spPr>
          <a:xfrm>
            <a:off x="776157" y="1227326"/>
            <a:ext cx="10639685" cy="481066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A domain name is an ordered set of labels or strings:  </a:t>
            </a:r>
            <a:r>
              <a:rPr lang="en-US" sz="2000" u="sng">
                <a:solidFill>
                  <a:schemeClr val="hlink"/>
                </a:solidFill>
                <a:hlinkClick r:id="rId3"/>
              </a:rPr>
              <a:t>www.example.co.uk</a:t>
            </a:r>
            <a:r>
              <a:rPr lang="en-US" sz="2000"/>
              <a:t>. </a:t>
            </a:r>
            <a:endParaRPr/>
          </a:p>
          <a:p>
            <a:pPr marL="798513" lvl="1" indent="-341313" algn="l" rtl="0">
              <a:spcBef>
                <a:spcPts val="500"/>
              </a:spcBef>
              <a:spcAft>
                <a:spcPts val="0"/>
              </a:spcAft>
              <a:buClr>
                <a:srgbClr val="000000"/>
              </a:buClr>
              <a:buSzPts val="1500"/>
              <a:buChar char="⚪"/>
            </a:pPr>
            <a:r>
              <a:rPr lang="en-US" sz="2000"/>
              <a:t>The top-level domain (TLD) is the rightmost label: ”uk”.</a:t>
            </a:r>
            <a:endParaRPr/>
          </a:p>
          <a:p>
            <a:pPr marL="798513" lvl="1" indent="-341313" algn="l" rtl="0">
              <a:spcBef>
                <a:spcPts val="500"/>
              </a:spcBef>
              <a:spcAft>
                <a:spcPts val="0"/>
              </a:spcAft>
              <a:buClr>
                <a:srgbClr val="000000"/>
              </a:buClr>
              <a:buSzPts val="1500"/>
              <a:buChar char="⚪"/>
            </a:pPr>
            <a:r>
              <a:rPr lang="en-US" sz="2000"/>
              <a:t>Second-level domain: “co”.</a:t>
            </a:r>
            <a:endParaRPr/>
          </a:p>
          <a:p>
            <a:pPr marL="798513" lvl="1" indent="-341313" algn="l" rtl="0">
              <a:spcBef>
                <a:spcPts val="500"/>
              </a:spcBef>
              <a:spcAft>
                <a:spcPts val="0"/>
              </a:spcAft>
              <a:buClr>
                <a:srgbClr val="000000"/>
              </a:buClr>
              <a:buSzPts val="1500"/>
              <a:buChar char="⚪"/>
            </a:pPr>
            <a:r>
              <a:rPr lang="en-US" sz="2000"/>
              <a:t>Third-level domain: “example”.</a:t>
            </a:r>
            <a:endParaRPr/>
          </a:p>
          <a:p>
            <a:pPr marL="342900" lvl="0" indent="-342900" algn="l" rtl="0">
              <a:spcBef>
                <a:spcPts val="2000"/>
              </a:spcBef>
              <a:spcAft>
                <a:spcPts val="0"/>
              </a:spcAft>
              <a:buClr>
                <a:srgbClr val="000000"/>
              </a:buClr>
              <a:buSzPts val="1500"/>
              <a:buFont typeface="Noto Sans Symbols"/>
              <a:buChar char="◉"/>
            </a:pPr>
            <a:r>
              <a:rPr lang="en-US" sz="2000"/>
              <a:t>Initially, TLDs were only two or three characters long (e.g., </a:t>
            </a:r>
            <a:r>
              <a:rPr lang="en-US" sz="2000">
                <a:solidFill>
                  <a:schemeClr val="accent1"/>
                </a:solidFill>
              </a:rPr>
              <a:t>.ca, .com</a:t>
            </a:r>
            <a:r>
              <a:rPr lang="en-US" sz="2000"/>
              <a:t>). </a:t>
            </a:r>
            <a:endParaRPr/>
          </a:p>
          <a:p>
            <a:pPr marL="342900" lvl="0" indent="-342900" algn="l" rtl="0">
              <a:spcBef>
                <a:spcPts val="2000"/>
              </a:spcBef>
              <a:spcAft>
                <a:spcPts val="0"/>
              </a:spcAft>
              <a:buClr>
                <a:srgbClr val="000000"/>
              </a:buClr>
              <a:buSzPts val="1500"/>
              <a:buFont typeface="Noto Sans Symbols"/>
              <a:buChar char="◉"/>
            </a:pPr>
            <a:r>
              <a:rPr lang="en-US" sz="2000"/>
              <a:t>Now TLDs can be longer strings (e.g., </a:t>
            </a:r>
            <a:r>
              <a:rPr lang="en-US" sz="2000">
                <a:solidFill>
                  <a:schemeClr val="accent1"/>
                </a:solidFill>
              </a:rPr>
              <a:t>.info, .google, .engineering</a:t>
            </a:r>
            <a:r>
              <a:rPr lang="en-US" sz="2000"/>
              <a:t>).</a:t>
            </a:r>
            <a:endParaRPr/>
          </a:p>
          <a:p>
            <a:pPr marL="342900" lvl="0" indent="-342900" algn="l" rtl="0">
              <a:spcBef>
                <a:spcPts val="2000"/>
              </a:spcBef>
              <a:spcAft>
                <a:spcPts val="0"/>
              </a:spcAft>
              <a:buClr>
                <a:srgbClr val="000000"/>
              </a:buClr>
              <a:buSzPts val="1500"/>
              <a:buFont typeface="Noto Sans Symbols"/>
              <a:buChar char="◉"/>
            </a:pPr>
            <a:r>
              <a:rPr lang="en-US" sz="2000"/>
              <a:t>TLDs delegated in the </a:t>
            </a:r>
            <a:r>
              <a:rPr lang="en-US" sz="2000" u="sng">
                <a:solidFill>
                  <a:schemeClr val="hlink"/>
                </a:solidFill>
                <a:hlinkClick r:id="rId4"/>
              </a:rPr>
              <a:t>root zone</a:t>
            </a:r>
            <a:r>
              <a:rPr lang="en-US" sz="2000"/>
              <a:t> can change over time, so a fixed list can get outdated.</a:t>
            </a:r>
            <a:endParaRPr/>
          </a:p>
          <a:p>
            <a:pPr marL="342900" lvl="0" indent="-342900" algn="l" rtl="0">
              <a:spcBef>
                <a:spcPts val="2000"/>
              </a:spcBef>
              <a:spcAft>
                <a:spcPts val="0"/>
              </a:spcAft>
              <a:buClr>
                <a:srgbClr val="000000"/>
              </a:buClr>
              <a:buSzPts val="1500"/>
              <a:buFont typeface="Noto Sans Symbols"/>
              <a:buChar char="◉"/>
            </a:pPr>
            <a:r>
              <a:rPr lang="en-US" sz="2000"/>
              <a:t>Each label is 63 Octet.</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Total domain name length cannot be more than 255 (including separators).</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52412" algn="l" rtl="0">
              <a:spcBef>
                <a:spcPts val="2000"/>
              </a:spcBef>
              <a:spcAft>
                <a:spcPts val="0"/>
              </a:spcAft>
              <a:buClr>
                <a:srgbClr val="000000"/>
              </a:buClr>
              <a:buSzPts val="1425"/>
              <a:buFont typeface="Noto Sans Symbols"/>
              <a:buNone/>
            </a:pPr>
            <a:endParaRPr/>
          </a:p>
        </p:txBody>
      </p:sp>
      <p:pic>
        <p:nvPicPr>
          <p:cNvPr id="1008" name="Google Shape;1008;p23"/>
          <p:cNvPicPr preferRelativeResize="0"/>
          <p:nvPr/>
        </p:nvPicPr>
        <p:blipFill rotWithShape="1">
          <a:blip r:embed="rId5">
            <a:alphaModFix/>
          </a:blip>
          <a:srcRect/>
          <a:stretch/>
        </p:blipFill>
        <p:spPr>
          <a:xfrm>
            <a:off x="10902950" y="32733"/>
            <a:ext cx="1241861" cy="56348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2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Internationalized Domain Names (IDNs)</a:t>
            </a:r>
            <a:endParaRPr/>
          </a:p>
        </p:txBody>
      </p:sp>
      <p:sp>
        <p:nvSpPr>
          <p:cNvPr id="1015" name="Google Shape;1015;p24"/>
          <p:cNvSpPr txBox="1">
            <a:spLocks noGrp="1"/>
          </p:cNvSpPr>
          <p:nvPr>
            <p:ph type="body" idx="1"/>
          </p:nvPr>
        </p:nvSpPr>
        <p:spPr>
          <a:xfrm>
            <a:off x="776157" y="1227326"/>
            <a:ext cx="10639685" cy="4810666"/>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Domain names can also be internationalized when one of the labels contains at least one non-ASCII character.</a:t>
            </a:r>
            <a:endParaRPr/>
          </a:p>
          <a:p>
            <a:pPr marL="798513" lvl="1" indent="-341313" algn="l" rtl="0">
              <a:spcBef>
                <a:spcPts val="500"/>
              </a:spcBef>
              <a:spcAft>
                <a:spcPts val="0"/>
              </a:spcAft>
              <a:buClr>
                <a:srgbClr val="000000"/>
              </a:buClr>
              <a:buSzPts val="1500"/>
              <a:buChar char="⚪"/>
            </a:pPr>
            <a:r>
              <a:rPr lang="en-US" sz="2000"/>
              <a:t>For example: </a:t>
            </a:r>
            <a:r>
              <a:rPr lang="en-US" sz="2000" u="sng">
                <a:solidFill>
                  <a:schemeClr val="hlink"/>
                </a:solidFill>
                <a:hlinkClick r:id="rId3"/>
              </a:rPr>
              <a:t>www.exâmple.ca</a:t>
            </a:r>
            <a:r>
              <a:rPr lang="en-US" sz="2000"/>
              <a:t> , </a:t>
            </a:r>
            <a:r>
              <a:rPr lang="en-US" sz="2000">
                <a:solidFill>
                  <a:schemeClr val="accent1"/>
                </a:solidFill>
              </a:rPr>
              <a:t>普遍接受-测试.世界. </a:t>
            </a:r>
            <a:r>
              <a:rPr lang="en-US" sz="2000"/>
              <a:t>, </a:t>
            </a:r>
            <a:r>
              <a:rPr lang="en-US" sz="2000">
                <a:solidFill>
                  <a:schemeClr val="accent1"/>
                </a:solidFill>
              </a:rPr>
              <a:t>صحة.مصر</a:t>
            </a:r>
            <a:r>
              <a:rPr lang="en-US" sz="2000"/>
              <a:t>,</a:t>
            </a:r>
            <a:r>
              <a:rPr lang="en-US" sz="2000">
                <a:solidFill>
                  <a:schemeClr val="accent1"/>
                </a:solidFill>
              </a:rPr>
              <a:t> ทัวร์เที่ยวไทย.ไทย</a:t>
            </a:r>
            <a:endParaRPr sz="2000">
              <a:solidFill>
                <a:schemeClr val="accent1"/>
              </a:solidFill>
            </a:endParaRPr>
          </a:p>
          <a:p>
            <a:pPr marL="342900" lvl="0" indent="-342900" algn="l" rtl="0">
              <a:spcBef>
                <a:spcPts val="2000"/>
              </a:spcBef>
              <a:spcAft>
                <a:spcPts val="0"/>
              </a:spcAft>
              <a:buClr>
                <a:srgbClr val="000000"/>
              </a:buClr>
              <a:buSzPts val="1500"/>
              <a:buFont typeface="Noto Sans Symbols"/>
              <a:buChar char="◉"/>
            </a:pPr>
            <a:r>
              <a:rPr lang="en-US" sz="2000"/>
              <a:t>There are two equivalent forms of IDN domain labels: U-label and A-label.</a:t>
            </a:r>
            <a:endParaRPr/>
          </a:p>
          <a:p>
            <a:pPr marL="798513" lvl="1" indent="-341313" algn="l" rtl="0">
              <a:spcBef>
                <a:spcPts val="500"/>
              </a:spcBef>
              <a:spcAft>
                <a:spcPts val="0"/>
              </a:spcAft>
              <a:buClr>
                <a:srgbClr val="000000"/>
              </a:buClr>
              <a:buSzPts val="1500"/>
              <a:buChar char="⚪"/>
            </a:pPr>
            <a:r>
              <a:rPr lang="en-US" sz="2000"/>
              <a:t>Human users use the IDN version called U-label (using UTF-8 format): </a:t>
            </a:r>
            <a:r>
              <a:rPr lang="en-US" sz="2000">
                <a:solidFill>
                  <a:schemeClr val="accent1"/>
                </a:solidFill>
              </a:rPr>
              <a:t>exâmple </a:t>
            </a:r>
            <a:endParaRPr/>
          </a:p>
          <a:p>
            <a:pPr marL="798513" lvl="1" indent="-341313" algn="l" rtl="0">
              <a:spcBef>
                <a:spcPts val="500"/>
              </a:spcBef>
              <a:spcAft>
                <a:spcPts val="0"/>
              </a:spcAft>
              <a:buClr>
                <a:srgbClr val="000000"/>
              </a:buClr>
              <a:buSzPts val="1500"/>
              <a:buChar char="⚪"/>
            </a:pPr>
            <a:r>
              <a:rPr lang="en-US" sz="2000"/>
              <a:t>Applications or systems internally use an ASCII equivalent called A-label:</a:t>
            </a:r>
            <a:endParaRPr/>
          </a:p>
          <a:p>
            <a:pPr marL="1371600" lvl="2" indent="-457200" algn="l" rtl="0">
              <a:spcBef>
                <a:spcPts val="500"/>
              </a:spcBef>
              <a:spcAft>
                <a:spcPts val="0"/>
              </a:spcAft>
              <a:buClr>
                <a:srgbClr val="000000"/>
              </a:buClr>
              <a:buSzPts val="2000"/>
              <a:buFont typeface="Arial"/>
              <a:buAutoNum type="arabicPeriod"/>
            </a:pPr>
            <a:r>
              <a:rPr lang="en-US" sz="2000"/>
              <a:t>Take user input and normalize and check against IDNA2008 to form IDN U-label.</a:t>
            </a:r>
            <a:endParaRPr/>
          </a:p>
          <a:p>
            <a:pPr marL="1371600" lvl="2" indent="-457200" algn="l" rtl="0">
              <a:spcBef>
                <a:spcPts val="500"/>
              </a:spcBef>
              <a:spcAft>
                <a:spcPts val="0"/>
              </a:spcAft>
              <a:buClr>
                <a:srgbClr val="000000"/>
              </a:buClr>
              <a:buSzPts val="2000"/>
              <a:buFont typeface="Arial"/>
              <a:buAutoNum type="arabicPeriod"/>
            </a:pPr>
            <a:r>
              <a:rPr lang="en-US" sz="2000"/>
              <a:t>Convert U-label to punycode (using RFC3492).</a:t>
            </a:r>
            <a:endParaRPr sz="2000"/>
          </a:p>
          <a:p>
            <a:pPr marL="1371600" lvl="2" indent="-457200" algn="l" rtl="0">
              <a:spcBef>
                <a:spcPts val="500"/>
              </a:spcBef>
              <a:spcAft>
                <a:spcPts val="0"/>
              </a:spcAft>
              <a:buClr>
                <a:srgbClr val="000000"/>
              </a:buClr>
              <a:buSzPts val="2000"/>
              <a:buFont typeface="Arial"/>
              <a:buAutoNum type="arabicPeriod"/>
            </a:pPr>
            <a:r>
              <a:rPr lang="en-US" sz="2000"/>
              <a:t>Add the “xn--” prefix to identify the ASCII string as an IDN A-label.</a:t>
            </a:r>
            <a:endParaRPr/>
          </a:p>
          <a:p>
            <a:pPr marL="1487487" lvl="3" indent="-457200" algn="l" rtl="0">
              <a:spcBef>
                <a:spcPts val="400"/>
              </a:spcBef>
              <a:spcAft>
                <a:spcPts val="0"/>
              </a:spcAft>
              <a:buClr>
                <a:schemeClr val="accent1"/>
              </a:buClr>
              <a:buSzPts val="2000"/>
              <a:buFont typeface="Arial"/>
              <a:buChar char="•"/>
            </a:pPr>
            <a:r>
              <a:rPr lang="en-US" sz="2000">
                <a:solidFill>
                  <a:schemeClr val="accent1"/>
                </a:solidFill>
              </a:rPr>
              <a:t>exâmple </a:t>
            </a:r>
            <a:r>
              <a:rPr lang="en-US" sz="2000">
                <a:solidFill>
                  <a:schemeClr val="dk1"/>
                </a:solidFill>
              </a:rPr>
              <a:t>=&gt; </a:t>
            </a:r>
            <a:r>
              <a:rPr lang="en-US" sz="2000">
                <a:solidFill>
                  <a:schemeClr val="accent1"/>
                </a:solidFill>
              </a:rPr>
              <a:t>exmple-xta </a:t>
            </a:r>
            <a:r>
              <a:rPr lang="en-US" sz="2000">
                <a:solidFill>
                  <a:schemeClr val="dk1"/>
                </a:solidFill>
              </a:rPr>
              <a:t>=&gt;</a:t>
            </a:r>
            <a:r>
              <a:rPr lang="en-US" sz="2000">
                <a:solidFill>
                  <a:schemeClr val="accent1"/>
                </a:solidFill>
              </a:rPr>
              <a:t> xn--exmple-xta</a:t>
            </a:r>
            <a:endParaRPr sz="2000">
              <a:solidFill>
                <a:schemeClr val="accent1"/>
              </a:solidFill>
            </a:endParaRPr>
          </a:p>
          <a:p>
            <a:pPr marL="1487487" lvl="3" indent="-457200" algn="l" rtl="0">
              <a:spcBef>
                <a:spcPts val="400"/>
              </a:spcBef>
              <a:spcAft>
                <a:spcPts val="0"/>
              </a:spcAft>
              <a:buClr>
                <a:schemeClr val="accent1"/>
              </a:buClr>
              <a:buSzPts val="2000"/>
              <a:buFont typeface="Arial"/>
              <a:buChar char="•"/>
            </a:pPr>
            <a:r>
              <a:rPr lang="en-US" sz="2000">
                <a:solidFill>
                  <a:schemeClr val="accent1"/>
                </a:solidFill>
              </a:rPr>
              <a:t>普遍接受-测试 </a:t>
            </a:r>
            <a:r>
              <a:rPr lang="en-US" sz="2000">
                <a:solidFill>
                  <a:schemeClr val="dk1"/>
                </a:solidFill>
              </a:rPr>
              <a:t>=&gt;</a:t>
            </a:r>
            <a:r>
              <a:rPr lang="en-US" sz="2000">
                <a:solidFill>
                  <a:schemeClr val="accent1"/>
                </a:solidFill>
              </a:rPr>
              <a:t> --f38am99bqvcd5liy1cxsg </a:t>
            </a:r>
            <a:r>
              <a:rPr lang="en-US" sz="2000">
                <a:solidFill>
                  <a:schemeClr val="dk1"/>
                </a:solidFill>
              </a:rPr>
              <a:t>=&gt;</a:t>
            </a:r>
            <a:r>
              <a:rPr lang="en-US" sz="2000">
                <a:solidFill>
                  <a:schemeClr val="accent1"/>
                </a:solidFill>
              </a:rPr>
              <a:t> xn----f38am99bqvcd5liy1cxsg </a:t>
            </a:r>
            <a:endParaRPr/>
          </a:p>
          <a:p>
            <a:pPr marL="342900" lvl="0" indent="-342900" algn="l" rtl="0">
              <a:spcBef>
                <a:spcPts val="2000"/>
              </a:spcBef>
              <a:spcAft>
                <a:spcPts val="0"/>
              </a:spcAft>
              <a:buClr>
                <a:srgbClr val="000000"/>
              </a:buClr>
              <a:buSzPts val="1500"/>
              <a:buFont typeface="Noto Sans Symbols"/>
              <a:buChar char="◉"/>
            </a:pPr>
            <a:r>
              <a:rPr lang="en-US" sz="2000"/>
              <a:t>Use the latest IDN standard called IDNA2008 for IDNs. </a:t>
            </a:r>
            <a:endParaRPr/>
          </a:p>
          <a:p>
            <a:pPr marL="798513" lvl="1" indent="-341313" algn="l" rtl="0">
              <a:spcBef>
                <a:spcPts val="500"/>
              </a:spcBef>
              <a:spcAft>
                <a:spcPts val="0"/>
              </a:spcAft>
              <a:buClr>
                <a:srgbClr val="000000"/>
              </a:buClr>
              <a:buSzPts val="1500"/>
              <a:buChar char="⚪"/>
            </a:pPr>
            <a:r>
              <a:rPr lang="en-US" sz="2000"/>
              <a:t>Do not use libraries for the outdated IDNA2003 version.</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52412" algn="l" rtl="0">
              <a:spcBef>
                <a:spcPts val="2000"/>
              </a:spcBef>
              <a:spcAft>
                <a:spcPts val="0"/>
              </a:spcAft>
              <a:buClr>
                <a:srgbClr val="000000"/>
              </a:buClr>
              <a:buSzPts val="1425"/>
              <a:buFont typeface="Noto Sans Symbols"/>
              <a:buNone/>
            </a:pPr>
            <a:endParaRPr/>
          </a:p>
        </p:txBody>
      </p:sp>
      <p:pic>
        <p:nvPicPr>
          <p:cNvPr id="1016" name="Google Shape;1016;p24"/>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25"/>
          <p:cNvSpPr txBox="1">
            <a:spLocks noGrp="1"/>
          </p:cNvSpPr>
          <p:nvPr>
            <p:ph type="title"/>
          </p:nvPr>
        </p:nvSpPr>
        <p:spPr>
          <a:xfrm>
            <a:off x="752849" y="1308848"/>
            <a:ext cx="9333259"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Email Address Internationalization (EAI)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2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Address</a:t>
            </a:r>
            <a:endParaRPr/>
          </a:p>
        </p:txBody>
      </p:sp>
      <p:sp>
        <p:nvSpPr>
          <p:cNvPr id="1028" name="Google Shape;1028;p26"/>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Email address syntax:  </a:t>
            </a:r>
            <a:r>
              <a:rPr lang="en-US" sz="2000">
                <a:solidFill>
                  <a:schemeClr val="accent1"/>
                </a:solidFill>
              </a:rPr>
              <a:t>mailboxName@domainName.</a:t>
            </a:r>
            <a:endParaRPr/>
          </a:p>
          <a:p>
            <a:pPr marL="798513" lvl="1" indent="-341313" algn="l" rtl="0">
              <a:spcBef>
                <a:spcPts val="500"/>
              </a:spcBef>
              <a:spcAft>
                <a:spcPts val="0"/>
              </a:spcAft>
              <a:buClr>
                <a:srgbClr val="000000"/>
              </a:buClr>
              <a:buSzPts val="1500"/>
              <a:buChar char="⚪"/>
            </a:pPr>
            <a:r>
              <a:rPr lang="en-US" sz="2000"/>
              <a:t>Email has a </a:t>
            </a:r>
            <a:r>
              <a:rPr lang="en-US" sz="2000">
                <a:solidFill>
                  <a:schemeClr val="dk1"/>
                </a:solidFill>
              </a:rPr>
              <a:t>mailboxName.</a:t>
            </a:r>
            <a:endParaRPr/>
          </a:p>
          <a:p>
            <a:pPr marL="798513" lvl="1" indent="-341313" algn="l" rtl="0">
              <a:spcBef>
                <a:spcPts val="500"/>
              </a:spcBef>
              <a:spcAft>
                <a:spcPts val="0"/>
              </a:spcAft>
              <a:buClr>
                <a:srgbClr val="000000"/>
              </a:buClr>
              <a:buSzPts val="1500"/>
              <a:buChar char="⚪"/>
            </a:pPr>
            <a:r>
              <a:rPr lang="en-US" sz="2000"/>
              <a:t>Email has a </a:t>
            </a:r>
            <a:r>
              <a:rPr lang="en-US" sz="2000">
                <a:solidFill>
                  <a:schemeClr val="dk1"/>
                </a:solidFill>
              </a:rPr>
              <a:t>domainName.</a:t>
            </a:r>
            <a:endParaRPr/>
          </a:p>
          <a:p>
            <a:pPr marL="1255713" lvl="2" indent="-341313" algn="l" rtl="0">
              <a:spcBef>
                <a:spcPts val="500"/>
              </a:spcBef>
              <a:spcAft>
                <a:spcPts val="0"/>
              </a:spcAft>
              <a:buClr>
                <a:srgbClr val="000000"/>
              </a:buClr>
              <a:buSzPts val="2000"/>
              <a:buChar char="•"/>
            </a:pPr>
            <a:r>
              <a:rPr lang="en-US" sz="2000"/>
              <a:t>The domainName can be ASCII or IDN.</a:t>
            </a:r>
            <a:endParaRPr/>
          </a:p>
          <a:p>
            <a:pPr marL="1255713" lvl="2" indent="-341313" algn="l" rtl="0">
              <a:spcBef>
                <a:spcPts val="500"/>
              </a:spcBef>
              <a:spcAft>
                <a:spcPts val="0"/>
              </a:spcAft>
              <a:buClr>
                <a:srgbClr val="000000"/>
              </a:buClr>
              <a:buSzPts val="2000"/>
              <a:buChar char="•"/>
            </a:pPr>
            <a:r>
              <a:rPr lang="en-US" sz="2000"/>
              <a:t>For example: </a:t>
            </a:r>
            <a:endParaRPr/>
          </a:p>
          <a:p>
            <a:pPr marL="1371600" lvl="3" indent="0" algn="l" rtl="0">
              <a:spcBef>
                <a:spcPts val="400"/>
              </a:spcBef>
              <a:spcAft>
                <a:spcPts val="0"/>
              </a:spcAft>
              <a:buClr>
                <a:schemeClr val="accent1"/>
              </a:buClr>
              <a:buSzPts val="2000"/>
              <a:buNone/>
            </a:pPr>
            <a:r>
              <a:rPr lang="en-US" sz="2000" u="sng">
                <a:solidFill>
                  <a:schemeClr val="accent1"/>
                </a:solidFill>
                <a:hlinkClick r:id="rId3">
                  <a:extLst>
                    <a:ext uri="{A12FA001-AC4F-418D-AE19-62706E023703}">
                      <ahyp:hlinkClr xmlns:ahyp="http://schemas.microsoft.com/office/drawing/2018/hyperlinkcolor" val="tx"/>
                    </a:ext>
                  </a:extLst>
                </a:hlinkClick>
              </a:rPr>
              <a:t>myname@example.org</a:t>
            </a:r>
            <a:endParaRPr sz="2000">
              <a:solidFill>
                <a:schemeClr val="accent1"/>
              </a:solidFill>
            </a:endParaRPr>
          </a:p>
          <a:p>
            <a:pPr marL="1371600" lvl="3" indent="0" algn="l" rtl="0">
              <a:spcBef>
                <a:spcPts val="400"/>
              </a:spcBef>
              <a:spcAft>
                <a:spcPts val="0"/>
              </a:spcAft>
              <a:buClr>
                <a:schemeClr val="accent1"/>
              </a:buClr>
              <a:buSzPts val="2000"/>
              <a:buNone/>
            </a:pPr>
            <a:r>
              <a:rPr lang="en-US" sz="2000" u="sng">
                <a:solidFill>
                  <a:schemeClr val="accent1"/>
                </a:solidFill>
              </a:rPr>
              <a:t>myname@xn--exmple-xta.ca </a:t>
            </a:r>
            <a:endParaRPr/>
          </a:p>
          <a:p>
            <a:pPr marL="342900" lvl="0" indent="-247650" algn="l" rtl="0">
              <a:spcBef>
                <a:spcPts val="2000"/>
              </a:spcBef>
              <a:spcAft>
                <a:spcPts val="0"/>
              </a:spcAft>
              <a:buClr>
                <a:srgbClr val="000000"/>
              </a:buClr>
              <a:buSzPts val="1500"/>
              <a:buFont typeface="Noto Sans Symbols"/>
              <a:buNone/>
            </a:pPr>
            <a:endParaRPr sz="2000"/>
          </a:p>
          <a:p>
            <a:pPr marL="342900" lvl="0" indent="-247650" algn="l" rtl="0">
              <a:spcBef>
                <a:spcPts val="2000"/>
              </a:spcBef>
              <a:spcAft>
                <a:spcPts val="0"/>
              </a:spcAft>
              <a:buClr>
                <a:srgbClr val="000000"/>
              </a:buClr>
              <a:buSzPts val="1500"/>
              <a:buFont typeface="Noto Sans Symbols"/>
              <a:buNone/>
            </a:pPr>
            <a:endParaRPr sz="2000"/>
          </a:p>
        </p:txBody>
      </p:sp>
      <p:pic>
        <p:nvPicPr>
          <p:cNvPr id="1029" name="Google Shape;1029;p26"/>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2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EAI</a:t>
            </a:r>
            <a:endParaRPr/>
          </a:p>
        </p:txBody>
      </p:sp>
      <p:sp>
        <p:nvSpPr>
          <p:cNvPr id="1036" name="Google Shape;1036;p27"/>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EAI has the mailboxName in Unicode (in UTF-8 format). </a:t>
            </a:r>
            <a:endParaRPr/>
          </a:p>
          <a:p>
            <a:pPr marL="342900" lvl="0" indent="-342900" algn="l" rtl="0">
              <a:spcBef>
                <a:spcPts val="2000"/>
              </a:spcBef>
              <a:spcAft>
                <a:spcPts val="0"/>
              </a:spcAft>
              <a:buClr>
                <a:srgbClr val="000000"/>
              </a:buClr>
              <a:buSzPts val="1500"/>
              <a:buFont typeface="Noto Sans Symbols"/>
              <a:buChar char="◉"/>
            </a:pPr>
            <a:r>
              <a:rPr lang="en-US" sz="2000"/>
              <a:t>The domainName can be ASCII or IDN.	</a:t>
            </a:r>
            <a:endParaRPr/>
          </a:p>
          <a:p>
            <a:pPr marL="798513" lvl="1" indent="-341313" algn="l" rtl="0">
              <a:spcBef>
                <a:spcPts val="500"/>
              </a:spcBef>
              <a:spcAft>
                <a:spcPts val="0"/>
              </a:spcAft>
              <a:buClr>
                <a:srgbClr val="000000"/>
              </a:buClr>
              <a:buSzPts val="1500"/>
              <a:buChar char="⚪"/>
            </a:pPr>
            <a:r>
              <a:rPr lang="en-US" sz="2000"/>
              <a:t>For example: </a:t>
            </a:r>
            <a:endParaRPr/>
          </a:p>
          <a:p>
            <a:pPr marL="1255713" lvl="2" indent="-341313" algn="l" rtl="0">
              <a:spcBef>
                <a:spcPts val="500"/>
              </a:spcBef>
              <a:spcAft>
                <a:spcPts val="0"/>
              </a:spcAft>
              <a:buClr>
                <a:schemeClr val="accent1"/>
              </a:buClr>
              <a:buSzPts val="2000"/>
              <a:buChar char="•"/>
            </a:pPr>
            <a:r>
              <a:rPr lang="en-US" sz="2000" u="sng">
                <a:solidFill>
                  <a:schemeClr val="accent1"/>
                </a:solidFill>
                <a:hlinkClick r:id="rId3">
                  <a:extLst>
                    <a:ext uri="{A12FA001-AC4F-418D-AE19-62706E023703}">
                      <ahyp:hlinkClr xmlns:ahyp="http://schemas.microsoft.com/office/drawing/2018/hyperlinkcolor" val="tx"/>
                    </a:ext>
                  </a:extLst>
                </a:hlinkClick>
              </a:rPr>
              <a:t>kévin@example.org</a:t>
            </a:r>
            <a:r>
              <a:rPr lang="en-US" sz="2000"/>
              <a:t> </a:t>
            </a:r>
            <a:endParaRPr/>
          </a:p>
          <a:p>
            <a:pPr marL="1255713" lvl="2" indent="-341313" algn="l" rtl="0">
              <a:spcBef>
                <a:spcPts val="500"/>
              </a:spcBef>
              <a:spcAft>
                <a:spcPts val="0"/>
              </a:spcAft>
              <a:buClr>
                <a:schemeClr val="accent1"/>
              </a:buClr>
              <a:buSzPts val="2000"/>
              <a:buChar char="•"/>
            </a:pPr>
            <a:r>
              <a:rPr lang="en-US" sz="2000">
                <a:solidFill>
                  <a:schemeClr val="accent1"/>
                </a:solidFill>
              </a:rPr>
              <a:t>すし@ xn--exmple-xta.ca</a:t>
            </a:r>
            <a:endParaRPr/>
          </a:p>
          <a:p>
            <a:pPr marL="1255713" lvl="2" indent="-341313" algn="l" rtl="0">
              <a:spcBef>
                <a:spcPts val="500"/>
              </a:spcBef>
              <a:spcAft>
                <a:spcPts val="0"/>
              </a:spcAft>
              <a:buClr>
                <a:schemeClr val="accent1"/>
              </a:buClr>
              <a:buSzPts val="2000"/>
              <a:buChar char="•"/>
            </a:pPr>
            <a:r>
              <a:rPr lang="en-US" sz="2000">
                <a:solidFill>
                  <a:schemeClr val="accent1"/>
                </a:solidFill>
              </a:rPr>
              <a:t>すし@快手.游戏.</a:t>
            </a:r>
            <a:endParaRPr sz="2000">
              <a:solidFill>
                <a:schemeClr val="accent1"/>
              </a:solidFill>
            </a:endParaRPr>
          </a:p>
          <a:p>
            <a:pPr marL="342900" lvl="0" indent="-247650" algn="l" rtl="0">
              <a:spcBef>
                <a:spcPts val="2000"/>
              </a:spcBef>
              <a:spcAft>
                <a:spcPts val="0"/>
              </a:spcAft>
              <a:buClr>
                <a:srgbClr val="000000"/>
              </a:buClr>
              <a:buSzPts val="1500"/>
              <a:buFont typeface="Noto Sans Symbols"/>
              <a:buNone/>
            </a:pPr>
            <a:endParaRPr sz="2000"/>
          </a:p>
          <a:p>
            <a:pPr marL="342900" lvl="0" indent="-247650" algn="l" rtl="0">
              <a:spcBef>
                <a:spcPts val="2000"/>
              </a:spcBef>
              <a:spcAft>
                <a:spcPts val="0"/>
              </a:spcAft>
              <a:buClr>
                <a:srgbClr val="000000"/>
              </a:buClr>
              <a:buSzPts val="1500"/>
              <a:buFont typeface="Noto Sans Symbols"/>
              <a:buNone/>
            </a:pPr>
            <a:endParaRPr sz="2000"/>
          </a:p>
        </p:txBody>
      </p:sp>
      <p:pic>
        <p:nvPicPr>
          <p:cNvPr id="1037" name="Google Shape;1037;p27"/>
          <p:cNvPicPr preferRelativeResize="0"/>
          <p:nvPr/>
        </p:nvPicPr>
        <p:blipFill rotWithShape="1">
          <a:blip r:embed="rId4">
            <a:alphaModFix/>
          </a:blip>
          <a:srcRect/>
          <a:stretch/>
        </p:blipFill>
        <p:spPr>
          <a:xfrm>
            <a:off x="10902950" y="32733"/>
            <a:ext cx="1241861" cy="56348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2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Email Addresses Form</a:t>
            </a:r>
            <a:endParaRPr/>
          </a:p>
        </p:txBody>
      </p:sp>
      <p:sp>
        <p:nvSpPr>
          <p:cNvPr id="1044" name="Google Shape;1044;p28"/>
          <p:cNvSpPr txBox="1">
            <a:spLocks noGrp="1"/>
          </p:cNvSpPr>
          <p:nvPr>
            <p:ph type="body" idx="1"/>
          </p:nvPr>
        </p:nvSpPr>
        <p:spPr>
          <a:xfrm>
            <a:off x="812800" y="1170175"/>
            <a:ext cx="11044420" cy="4945577"/>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name@exâmple.ca and name@xn--exmple-xta.ca represent equivalent email address.</a:t>
            </a:r>
            <a:endParaRPr/>
          </a:p>
          <a:p>
            <a:pPr marL="342900" lvl="0" indent="-342900" algn="l" rtl="0">
              <a:spcBef>
                <a:spcPts val="2000"/>
              </a:spcBef>
              <a:spcAft>
                <a:spcPts val="0"/>
              </a:spcAft>
              <a:buClr>
                <a:srgbClr val="000000"/>
              </a:buClr>
              <a:buSzPts val="1500"/>
              <a:buFont typeface="Noto Sans Symbols"/>
              <a:buChar char="◉"/>
            </a:pPr>
            <a:r>
              <a:rPr lang="en-US" sz="2000"/>
              <a:t>Application should be able to treat both forms as equivalent.</a:t>
            </a:r>
            <a:endParaRPr/>
          </a:p>
          <a:p>
            <a:pPr marL="342900" lvl="0" indent="-342900" algn="l" rtl="0">
              <a:spcBef>
                <a:spcPts val="2000"/>
              </a:spcBef>
              <a:spcAft>
                <a:spcPts val="0"/>
              </a:spcAft>
              <a:buClr>
                <a:srgbClr val="000000"/>
              </a:buClr>
              <a:buSzPts val="1500"/>
              <a:buFont typeface="Noto Sans Symbols"/>
              <a:buChar char="◉"/>
            </a:pPr>
            <a:r>
              <a:rPr lang="en-US" sz="2000"/>
              <a:t>Internally consistently use A-label or U-label, but don’t mix A-label and U-label.</a:t>
            </a:r>
            <a:endParaRPr/>
          </a:p>
          <a:p>
            <a:pPr marL="342900" lvl="0" indent="-342900" algn="l" rtl="0">
              <a:spcBef>
                <a:spcPts val="2000"/>
              </a:spcBef>
              <a:spcAft>
                <a:spcPts val="0"/>
              </a:spcAft>
              <a:buClr>
                <a:srgbClr val="000000"/>
              </a:buClr>
              <a:buSzPts val="1500"/>
              <a:buFont typeface="Noto Sans Symbols"/>
              <a:buChar char="◉"/>
            </a:pPr>
            <a:r>
              <a:rPr lang="en-US" sz="2000"/>
              <a:t>Technical Recommendation: Backend processing should be in A-label, and U-label for visual inspection.</a:t>
            </a:r>
            <a:endParaRPr/>
          </a:p>
          <a:p>
            <a:pPr marL="342900" lvl="0" indent="-342900" algn="l" rtl="0">
              <a:spcBef>
                <a:spcPts val="2000"/>
              </a:spcBef>
              <a:spcAft>
                <a:spcPts val="0"/>
              </a:spcAft>
              <a:buClr>
                <a:srgbClr val="000000"/>
              </a:buClr>
              <a:buSzPts val="1500"/>
              <a:buFont typeface="Noto Sans Symbols"/>
              <a:buChar char="◉"/>
            </a:pPr>
            <a:r>
              <a:rPr lang="en-US" sz="2000"/>
              <a:t>For example, new user registration in application with equivalent A-label.</a:t>
            </a:r>
            <a:endParaRPr/>
          </a:p>
          <a:p>
            <a:pPr marL="342900" lvl="0" indent="-247650" algn="l" rtl="0">
              <a:spcBef>
                <a:spcPts val="2000"/>
              </a:spcBef>
              <a:spcAft>
                <a:spcPts val="0"/>
              </a:spcAft>
              <a:buClr>
                <a:srgbClr val="000000"/>
              </a:buClr>
              <a:buSzPts val="1500"/>
              <a:buFont typeface="Noto Sans Symbols"/>
              <a:buNone/>
            </a:pPr>
            <a:endParaRPr sz="2000"/>
          </a:p>
        </p:txBody>
      </p:sp>
      <p:pic>
        <p:nvPicPr>
          <p:cNvPr id="1045" name="Google Shape;1045;p28"/>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9"/>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Sending and Receiving </a:t>
            </a:r>
            <a:endParaRPr/>
          </a:p>
        </p:txBody>
      </p:sp>
      <p:sp>
        <p:nvSpPr>
          <p:cNvPr id="1052" name="Google Shape;1052;p29"/>
          <p:cNvSpPr txBox="1">
            <a:spLocks noGrp="1"/>
          </p:cNvSpPr>
          <p:nvPr>
            <p:ph type="body" idx="1"/>
          </p:nvPr>
        </p:nvSpPr>
        <p:spPr>
          <a:xfrm>
            <a:off x="812800" y="740672"/>
            <a:ext cx="11044420" cy="546318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solidFill>
                  <a:schemeClr val="dk1"/>
                </a:solidFill>
              </a:rPr>
              <a:t>We need to be able to send to either 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mailboxName-UTF-8@A-labelform.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mailboxName-UTF-8@U-labelform.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We need to be able to receive to either 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mailboxName-UTF-8@A-labelform.</a:t>
            </a:r>
            <a:endParaRPr/>
          </a:p>
          <a:p>
            <a:pPr marL="798513" lvl="1" indent="-341313" algn="l" rtl="0">
              <a:spcBef>
                <a:spcPts val="500"/>
              </a:spcBef>
              <a:spcAft>
                <a:spcPts val="0"/>
              </a:spcAft>
              <a:buClr>
                <a:schemeClr val="dk1"/>
              </a:buClr>
              <a:buSzPts val="1500"/>
              <a:buChar char="⚪"/>
            </a:pPr>
            <a:r>
              <a:rPr lang="en-US" sz="2000">
                <a:solidFill>
                  <a:schemeClr val="dk1"/>
                </a:solidFill>
              </a:rPr>
              <a:t>mailboxName-UTF-8@U-labelform.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Storage of email should be consistent with domain name in either A-label or U-label form.</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Backend send/receive should be managed by mail server.</a:t>
            </a:r>
            <a:endParaRPr/>
          </a:p>
          <a:p>
            <a:pPr marL="342900" lvl="0" indent="-342900" algn="l" rtl="0">
              <a:spcBef>
                <a:spcPts val="2000"/>
              </a:spcBef>
              <a:spcAft>
                <a:spcPts val="0"/>
              </a:spcAft>
              <a:buClr>
                <a:srgbClr val="000000"/>
              </a:buClr>
              <a:buSzPts val="1500"/>
              <a:buFont typeface="Noto Sans Symbols"/>
              <a:buChar char="◉"/>
            </a:pPr>
            <a:r>
              <a:rPr lang="en-US" sz="2000">
                <a:solidFill>
                  <a:schemeClr val="dk1"/>
                </a:solidFill>
              </a:rPr>
              <a:t>Handover process (Front end application 🡪 email server).</a:t>
            </a:r>
            <a:endParaRPr/>
          </a:p>
          <a:p>
            <a:pPr marL="798513" lvl="1" indent="-341313" algn="l" rtl="0">
              <a:spcBef>
                <a:spcPts val="500"/>
              </a:spcBef>
              <a:spcAft>
                <a:spcPts val="0"/>
              </a:spcAft>
              <a:buClr>
                <a:schemeClr val="dk1"/>
              </a:buClr>
              <a:buSzPts val="1500"/>
              <a:buChar char="⚪"/>
            </a:pPr>
            <a:r>
              <a:rPr lang="en-US" sz="2000">
                <a:solidFill>
                  <a:schemeClr val="dk1"/>
                </a:solidFill>
              </a:rPr>
              <a:t>Libraries used in handover process should be EAI Compliant.</a:t>
            </a:r>
            <a:endParaRPr/>
          </a:p>
          <a:p>
            <a:pPr marL="798513" lvl="1" indent="-341313" algn="l" rtl="0">
              <a:spcBef>
                <a:spcPts val="500"/>
              </a:spcBef>
              <a:spcAft>
                <a:spcPts val="0"/>
              </a:spcAft>
              <a:buClr>
                <a:schemeClr val="dk1"/>
              </a:buClr>
              <a:buSzPts val="1500"/>
              <a:buChar char="⚪"/>
            </a:pPr>
            <a:r>
              <a:rPr lang="en-US" sz="2000">
                <a:solidFill>
                  <a:schemeClr val="dk1"/>
                </a:solidFill>
              </a:rPr>
              <a:t>Mail server should also be EAI compatible.</a:t>
            </a:r>
            <a:endParaRPr/>
          </a:p>
          <a:p>
            <a:pPr marL="1255713" lvl="2" indent="-341313" algn="l" rtl="0">
              <a:spcBef>
                <a:spcPts val="500"/>
              </a:spcBef>
              <a:spcAft>
                <a:spcPts val="0"/>
              </a:spcAft>
              <a:buClr>
                <a:schemeClr val="dk1"/>
              </a:buClr>
              <a:buSzPts val="2000"/>
              <a:buChar char="•"/>
            </a:pPr>
            <a:r>
              <a:rPr lang="en-US" sz="2000">
                <a:solidFill>
                  <a:schemeClr val="dk1"/>
                </a:solidFill>
              </a:rPr>
              <a:t>How to make mail server EAI compatible is out of scope of this training?</a:t>
            </a:r>
            <a:endParaRPr/>
          </a:p>
        </p:txBody>
      </p:sp>
      <p:pic>
        <p:nvPicPr>
          <p:cNvPr id="1053" name="Google Shape;1053;p29"/>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3"/>
          <p:cNvSpPr txBox="1">
            <a:spLocks noGrp="1"/>
          </p:cNvSpPr>
          <p:nvPr>
            <p:ph type="title"/>
          </p:nvPr>
        </p:nvSpPr>
        <p:spPr>
          <a:xfrm>
            <a:off x="752850" y="1308848"/>
            <a:ext cx="10804566"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Overview of Universal Acceptance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30"/>
          <p:cNvSpPr txBox="1">
            <a:spLocks noGrp="1"/>
          </p:cNvSpPr>
          <p:nvPr>
            <p:ph type="title"/>
          </p:nvPr>
        </p:nvSpPr>
        <p:spPr>
          <a:xfrm>
            <a:off x="752849" y="1308848"/>
            <a:ext cx="10489773" cy="1701535"/>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3500"/>
              <a:buFont typeface="Arial"/>
              <a:buNone/>
            </a:pPr>
            <a:r>
              <a:rPr lang="en-US"/>
              <a:t>Conclusion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Prog. Languages Support</a:t>
            </a:r>
            <a:endParaRPr/>
          </a:p>
        </p:txBody>
      </p:sp>
      <p:sp>
        <p:nvSpPr>
          <p:cNvPr id="1064" name="Google Shape;1064;p31"/>
          <p:cNvSpPr txBox="1"/>
          <p:nvPr/>
        </p:nvSpPr>
        <p:spPr>
          <a:xfrm>
            <a:off x="558800" y="870761"/>
            <a:ext cx="1192634"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UASG018A</a:t>
            </a:r>
            <a:endParaRPr sz="1800">
              <a:solidFill>
                <a:schemeClr val="dk1"/>
              </a:solidFill>
              <a:latin typeface="Arial"/>
              <a:ea typeface="Arial"/>
              <a:cs typeface="Arial"/>
              <a:sym typeface="Arial"/>
            </a:endParaRPr>
          </a:p>
        </p:txBody>
      </p:sp>
      <p:grpSp>
        <p:nvGrpSpPr>
          <p:cNvPr id="1065" name="Google Shape;1065;p31"/>
          <p:cNvGrpSpPr/>
          <p:nvPr/>
        </p:nvGrpSpPr>
        <p:grpSpPr>
          <a:xfrm>
            <a:off x="241300" y="1374733"/>
            <a:ext cx="5981700" cy="4868905"/>
            <a:chOff x="241300" y="1336633"/>
            <a:chExt cx="5981700" cy="5048945"/>
          </a:xfrm>
        </p:grpSpPr>
        <p:pic>
          <p:nvPicPr>
            <p:cNvPr id="1066" name="Google Shape;1066;p31"/>
            <p:cNvPicPr preferRelativeResize="0"/>
            <p:nvPr/>
          </p:nvPicPr>
          <p:blipFill rotWithShape="1">
            <a:blip r:embed="rId4">
              <a:alphaModFix/>
            </a:blip>
            <a:srcRect b="90328"/>
            <a:stretch/>
          </p:blipFill>
          <p:spPr>
            <a:xfrm>
              <a:off x="241300" y="1336633"/>
              <a:ext cx="5981700" cy="616645"/>
            </a:xfrm>
            <a:prstGeom prst="rect">
              <a:avLst/>
            </a:prstGeom>
            <a:noFill/>
            <a:ln>
              <a:noFill/>
            </a:ln>
          </p:spPr>
        </p:pic>
        <p:pic>
          <p:nvPicPr>
            <p:cNvPr id="1067" name="Google Shape;1067;p31"/>
            <p:cNvPicPr preferRelativeResize="0"/>
            <p:nvPr/>
          </p:nvPicPr>
          <p:blipFill rotWithShape="1">
            <a:blip r:embed="rId5">
              <a:alphaModFix/>
            </a:blip>
            <a:srcRect/>
            <a:stretch/>
          </p:blipFill>
          <p:spPr>
            <a:xfrm>
              <a:off x="266700" y="1927878"/>
              <a:ext cx="5943600" cy="4457700"/>
            </a:xfrm>
            <a:prstGeom prst="rect">
              <a:avLst/>
            </a:prstGeom>
            <a:noFill/>
            <a:ln>
              <a:noFill/>
            </a:ln>
          </p:spPr>
        </p:pic>
      </p:grpSp>
      <p:pic>
        <p:nvPicPr>
          <p:cNvPr id="1068" name="Google Shape;1068;p31"/>
          <p:cNvPicPr preferRelativeResize="0"/>
          <p:nvPr/>
        </p:nvPicPr>
        <p:blipFill rotWithShape="1">
          <a:blip r:embed="rId6">
            <a:alphaModFix/>
          </a:blip>
          <a:srcRect/>
          <a:stretch/>
        </p:blipFill>
        <p:spPr>
          <a:xfrm>
            <a:off x="6248400" y="200024"/>
            <a:ext cx="5943600" cy="604361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32"/>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EAI Support by Email Tools and Services</a:t>
            </a:r>
            <a:endParaRPr/>
          </a:p>
        </p:txBody>
      </p:sp>
      <p:pic>
        <p:nvPicPr>
          <p:cNvPr id="1075" name="Google Shape;1075;p32"/>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1076" name="Google Shape;1076;p32"/>
          <p:cNvSpPr/>
          <p:nvPr/>
        </p:nvSpPr>
        <p:spPr>
          <a:xfrm>
            <a:off x="7989757" y="1127134"/>
            <a:ext cx="403513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See detailed testing results in </a:t>
            </a:r>
            <a:r>
              <a:rPr lang="en-US" sz="20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UASG030A: EAI Software Test Results</a:t>
            </a:r>
            <a:endParaRPr sz="1800">
              <a:solidFill>
                <a:schemeClr val="dk1"/>
              </a:solidFill>
              <a:latin typeface="Arial"/>
              <a:ea typeface="Arial"/>
              <a:cs typeface="Arial"/>
              <a:sym typeface="Arial"/>
            </a:endParaRPr>
          </a:p>
        </p:txBody>
      </p:sp>
      <p:pic>
        <p:nvPicPr>
          <p:cNvPr id="1077" name="Google Shape;1077;p32" descr="Table&#10;&#10;Description automatically generated"/>
          <p:cNvPicPr preferRelativeResize="0"/>
          <p:nvPr/>
        </p:nvPicPr>
        <p:blipFill rotWithShape="1">
          <a:blip r:embed="rId5">
            <a:alphaModFix/>
          </a:blip>
          <a:srcRect/>
          <a:stretch/>
        </p:blipFill>
        <p:spPr>
          <a:xfrm>
            <a:off x="1179002" y="671420"/>
            <a:ext cx="6046484" cy="551515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33"/>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ICANN’s Journey to UA Readiness - Model</a:t>
            </a:r>
            <a:endParaRPr/>
          </a:p>
        </p:txBody>
      </p:sp>
      <p:sp>
        <p:nvSpPr>
          <p:cNvPr id="1084" name="Google Shape;1084;p33"/>
          <p:cNvSpPr txBox="1">
            <a:spLocks noGrp="1"/>
          </p:cNvSpPr>
          <p:nvPr>
            <p:ph type="body" idx="1"/>
          </p:nvPr>
        </p:nvSpPr>
        <p:spPr>
          <a:xfrm>
            <a:off x="812801" y="1470213"/>
            <a:ext cx="7257773" cy="457181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425"/>
              <a:buFont typeface="Noto Sans Symbols"/>
              <a:buChar char="◉"/>
            </a:pPr>
            <a:r>
              <a:rPr lang="en-US"/>
              <a:t>Stage 1: Update services to support both new short and long ASCII TLDs.</a:t>
            </a:r>
            <a:endParaRPr/>
          </a:p>
          <a:p>
            <a:pPr marL="342900" lvl="0" indent="-342900" algn="l" rtl="0">
              <a:spcBef>
                <a:spcPts val="2000"/>
              </a:spcBef>
              <a:spcAft>
                <a:spcPts val="0"/>
              </a:spcAft>
              <a:buClr>
                <a:srgbClr val="000000"/>
              </a:buClr>
              <a:buSzPts val="1425"/>
              <a:buFont typeface="Noto Sans Symbols"/>
              <a:buChar char="◉"/>
            </a:pPr>
            <a:r>
              <a:rPr lang="en-US"/>
              <a:t>Stage 2: Update services to support non-ASCII Internationalized Domain Names (IDNs) in Unicode (U-label), and ASCII-based IDN representations in Punycode (A-label).</a:t>
            </a:r>
            <a:endParaRPr/>
          </a:p>
          <a:p>
            <a:pPr marL="342900" lvl="0" indent="-342900" algn="l" rtl="0">
              <a:spcBef>
                <a:spcPts val="2000"/>
              </a:spcBef>
              <a:spcAft>
                <a:spcPts val="0"/>
              </a:spcAft>
              <a:buClr>
                <a:srgbClr val="000000"/>
              </a:buClr>
              <a:buSzPts val="1425"/>
              <a:buFont typeface="Noto Sans Symbols"/>
              <a:buChar char="◉"/>
            </a:pPr>
            <a:r>
              <a:rPr lang="en-US"/>
              <a:t>Stage 3: Update infrastructure and services to support non-ASCII email addresses.</a:t>
            </a:r>
            <a:endParaRPr/>
          </a:p>
          <a:p>
            <a:pPr marL="798513" lvl="1" indent="-341313" algn="l" rtl="0">
              <a:spcBef>
                <a:spcPts val="500"/>
              </a:spcBef>
              <a:spcAft>
                <a:spcPts val="0"/>
              </a:spcAft>
              <a:buClr>
                <a:srgbClr val="000000"/>
              </a:buClr>
              <a:buSzPts val="1425"/>
              <a:buChar char="⚪"/>
            </a:pPr>
            <a:r>
              <a:rPr lang="en-US"/>
              <a:t>Note: all components must support Email Address Internationalization (EAI) before infrastructure is compliant.</a:t>
            </a:r>
            <a:endParaRPr/>
          </a:p>
          <a:p>
            <a:pPr marL="798513" lvl="1" indent="-250825" algn="l" rtl="0">
              <a:spcBef>
                <a:spcPts val="500"/>
              </a:spcBef>
              <a:spcAft>
                <a:spcPts val="0"/>
              </a:spcAft>
              <a:buClr>
                <a:srgbClr val="000000"/>
              </a:buClr>
              <a:buSzPts val="1425"/>
              <a:buNone/>
            </a:pPr>
            <a:endParaRPr/>
          </a:p>
          <a:p>
            <a:pPr marL="342900" lvl="0" indent="-342900" algn="l" rtl="0">
              <a:spcBef>
                <a:spcPts val="2000"/>
              </a:spcBef>
              <a:spcAft>
                <a:spcPts val="0"/>
              </a:spcAft>
              <a:buClr>
                <a:srgbClr val="000000"/>
              </a:buClr>
              <a:buSzPts val="1425"/>
              <a:buFont typeface="Noto Sans Symbols"/>
              <a:buChar char="◉"/>
            </a:pPr>
            <a:r>
              <a:rPr lang="en-US"/>
              <a:t>See details in </a:t>
            </a:r>
            <a:r>
              <a:rPr lang="en-US" u="sng">
                <a:solidFill>
                  <a:schemeClr val="hlink"/>
                </a:solidFill>
                <a:hlinkClick r:id="rId3"/>
              </a:rPr>
              <a:t>ICANN’s Case Study</a:t>
            </a:r>
            <a:endParaRPr/>
          </a:p>
        </p:txBody>
      </p:sp>
      <p:pic>
        <p:nvPicPr>
          <p:cNvPr id="1085" name="Google Shape;1085;p33"/>
          <p:cNvPicPr preferRelativeResize="0"/>
          <p:nvPr/>
        </p:nvPicPr>
        <p:blipFill rotWithShape="1">
          <a:blip r:embed="rId4">
            <a:alphaModFix/>
          </a:blip>
          <a:srcRect/>
          <a:stretch/>
        </p:blipFill>
        <p:spPr>
          <a:xfrm>
            <a:off x="10902950" y="32733"/>
            <a:ext cx="1241861" cy="563488"/>
          </a:xfrm>
          <a:prstGeom prst="rect">
            <a:avLst/>
          </a:prstGeom>
          <a:noFill/>
          <a:ln>
            <a:noFill/>
          </a:ln>
        </p:spPr>
      </p:pic>
      <p:pic>
        <p:nvPicPr>
          <p:cNvPr id="1086" name="Google Shape;1086;p33"/>
          <p:cNvPicPr preferRelativeResize="0"/>
          <p:nvPr/>
        </p:nvPicPr>
        <p:blipFill rotWithShape="1">
          <a:blip r:embed="rId5">
            <a:alphaModFix/>
          </a:blip>
          <a:srcRect/>
          <a:stretch/>
        </p:blipFill>
        <p:spPr>
          <a:xfrm>
            <a:off x="8347133" y="784708"/>
            <a:ext cx="3557630" cy="528858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34"/>
          <p:cNvSpPr txBox="1">
            <a:spLocks noGrp="1"/>
          </p:cNvSpPr>
          <p:nvPr>
            <p:ph type="body" idx="1"/>
          </p:nvPr>
        </p:nvSpPr>
        <p:spPr>
          <a:xfrm>
            <a:off x="739754" y="937384"/>
            <a:ext cx="10163196" cy="5433435"/>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dirty="0"/>
              <a:t>For a ready made server including popular software, please email </a:t>
            </a:r>
            <a:r>
              <a:rPr lang="en-US" sz="2000" u="sng" dirty="0">
                <a:solidFill>
                  <a:schemeClr val="hlink"/>
                </a:solidFill>
                <a:hlinkClick r:id="rId3"/>
              </a:rPr>
              <a:t>UAProgram@icann.org</a:t>
            </a:r>
            <a:r>
              <a:rPr lang="en-US" sz="2000" dirty="0"/>
              <a:t> :</a:t>
            </a:r>
            <a:endParaRPr dirty="0"/>
          </a:p>
          <a:p>
            <a:pPr marL="798513" lvl="1" indent="-341313" algn="l" rtl="0">
              <a:spcBef>
                <a:spcPts val="500"/>
              </a:spcBef>
              <a:spcAft>
                <a:spcPts val="0"/>
              </a:spcAft>
              <a:buClr>
                <a:srgbClr val="000000"/>
              </a:buClr>
              <a:buSzPts val="1500"/>
              <a:buChar char="⚪"/>
            </a:pPr>
            <a:r>
              <a:rPr lang="en-US" sz="2000" dirty="0"/>
              <a:t>Popular, stable software packages</a:t>
            </a:r>
            <a:endParaRPr dirty="0"/>
          </a:p>
          <a:p>
            <a:pPr marL="798513" lvl="1" indent="-341313" algn="l" rtl="0">
              <a:spcBef>
                <a:spcPts val="500"/>
              </a:spcBef>
              <a:spcAft>
                <a:spcPts val="0"/>
              </a:spcAft>
              <a:buClr>
                <a:srgbClr val="000000"/>
              </a:buClr>
              <a:buSzPts val="1500"/>
              <a:buChar char="⚪"/>
            </a:pPr>
            <a:r>
              <a:rPr lang="en-US" sz="2000" dirty="0"/>
              <a:t>All configured to support EAI</a:t>
            </a:r>
            <a:endParaRPr dirty="0"/>
          </a:p>
          <a:p>
            <a:pPr marL="342900" indent="-342900">
              <a:buSzPts val="1500"/>
            </a:pPr>
            <a:r>
              <a:rPr lang="en-US" sz="2000" dirty="0"/>
              <a:t>Example of another all-in-one mail </a:t>
            </a:r>
            <a:r>
              <a:rPr lang="en-US" sz="20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server</a:t>
            </a:r>
            <a:r>
              <a:rPr lang="en-US" sz="2000" dirty="0"/>
              <a:t>: </a:t>
            </a:r>
            <a:r>
              <a:rPr lang="en-US" sz="1800" u="sng" dirty="0">
                <a:solidFill>
                  <a:schemeClr val="hlink"/>
                </a:solidFill>
                <a:hlinkClick r:id="rId4"/>
              </a:rPr>
              <a:t>xmox.nl</a:t>
            </a:r>
            <a:endParaRPr dirty="0"/>
          </a:p>
          <a:p>
            <a:pPr marL="798513" lvl="1" indent="-341313" algn="l" rtl="0">
              <a:spcBef>
                <a:spcPts val="500"/>
              </a:spcBef>
              <a:spcAft>
                <a:spcPts val="0"/>
              </a:spcAft>
              <a:buClr>
                <a:srgbClr val="000000"/>
              </a:buClr>
              <a:buSzPts val="1500"/>
              <a:buChar char="⚪"/>
            </a:pPr>
            <a:r>
              <a:rPr lang="en-US" sz="2000" dirty="0"/>
              <a:t>Version 0.x, not yet 1.0</a:t>
            </a:r>
            <a:endParaRPr dirty="0"/>
          </a:p>
          <a:p>
            <a:pPr marL="798513" lvl="1" indent="-341313" algn="l" rtl="0">
              <a:spcBef>
                <a:spcPts val="500"/>
              </a:spcBef>
              <a:spcAft>
                <a:spcPts val="0"/>
              </a:spcAft>
              <a:buClr>
                <a:srgbClr val="000000"/>
              </a:buClr>
              <a:buSzPts val="1500"/>
              <a:buChar char="⚪"/>
            </a:pPr>
            <a:r>
              <a:rPr lang="en-US" sz="2000" dirty="0"/>
              <a:t>Strong emphasis on working out of the box, with EAI, DKIM, DMARC, DANE </a:t>
            </a:r>
            <a:r>
              <a:rPr lang="en-US" sz="2000" dirty="0" err="1"/>
              <a:t>etc</a:t>
            </a:r>
            <a:endParaRPr sz="2000" dirty="0"/>
          </a:p>
          <a:p>
            <a:pPr marL="342900" lvl="0" indent="-342900" algn="l" rtl="0">
              <a:spcBef>
                <a:spcPts val="2000"/>
              </a:spcBef>
              <a:spcAft>
                <a:spcPts val="0"/>
              </a:spcAft>
              <a:buClr>
                <a:srgbClr val="000000"/>
              </a:buClr>
              <a:buSzPts val="1500"/>
              <a:buFont typeface="Noto Sans Symbols"/>
              <a:buChar char="◉"/>
            </a:pPr>
            <a:r>
              <a:rPr lang="en-US" sz="2000" dirty="0"/>
              <a:t>Both need a </a:t>
            </a:r>
            <a:r>
              <a:rPr lang="en-US" sz="2000" dirty="0" err="1"/>
              <a:t>linux</a:t>
            </a:r>
            <a:r>
              <a:rPr lang="en-US" sz="2000" dirty="0"/>
              <a:t> server and a global IP address</a:t>
            </a:r>
            <a:endParaRPr dirty="0"/>
          </a:p>
          <a:p>
            <a:pPr marL="798513" lvl="1" indent="-341313" algn="l" rtl="0">
              <a:spcBef>
                <a:spcPts val="500"/>
              </a:spcBef>
              <a:spcAft>
                <a:spcPts val="0"/>
              </a:spcAft>
              <a:buClr>
                <a:srgbClr val="000000"/>
              </a:buClr>
              <a:buSzPts val="1500"/>
              <a:buChar char="⚪"/>
            </a:pPr>
            <a:r>
              <a:rPr lang="en-US" sz="2000" dirty="0"/>
              <a:t>Very low resource usage</a:t>
            </a:r>
            <a:endParaRPr dirty="0"/>
          </a:p>
          <a:p>
            <a:pPr marL="798513" lvl="1" indent="-341313" algn="l" rtl="0">
              <a:spcBef>
                <a:spcPts val="500"/>
              </a:spcBef>
              <a:spcAft>
                <a:spcPts val="0"/>
              </a:spcAft>
              <a:buClr>
                <a:srgbClr val="000000"/>
              </a:buClr>
              <a:buSzPts val="1500"/>
              <a:buChar char="⚪"/>
            </a:pPr>
            <a:r>
              <a:rPr lang="en-US" sz="2000" dirty="0"/>
              <a:t>Low-cost virtual server is adequate</a:t>
            </a:r>
            <a:endParaRPr dirty="0"/>
          </a:p>
        </p:txBody>
      </p:sp>
      <p:sp>
        <p:nvSpPr>
          <p:cNvPr id="1093" name="Google Shape;1093;p34"/>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Free Servers With EAI Support</a:t>
            </a:r>
            <a:endParaRPr/>
          </a:p>
        </p:txBody>
      </p:sp>
      <p:pic>
        <p:nvPicPr>
          <p:cNvPr id="1094" name="Google Shape;1094;p34"/>
          <p:cNvPicPr preferRelativeResize="0"/>
          <p:nvPr/>
        </p:nvPicPr>
        <p:blipFill rotWithShape="1">
          <a:blip r:embed="rId5">
            <a:alphaModFix/>
          </a:blip>
          <a:srcRect/>
          <a:stretch/>
        </p:blipFill>
        <p:spPr>
          <a:xfrm>
            <a:off x="10902950" y="32733"/>
            <a:ext cx="1241861" cy="56348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g2d9a2e83e59_0_2"/>
          <p:cNvSpPr txBox="1">
            <a:spLocks noGrp="1"/>
          </p:cNvSpPr>
          <p:nvPr>
            <p:ph type="body" idx="1"/>
          </p:nvPr>
        </p:nvSpPr>
        <p:spPr>
          <a:xfrm>
            <a:off x="739753" y="937384"/>
            <a:ext cx="10378200" cy="54333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800"/>
              <a:buFont typeface="Noto Sans Symbols"/>
              <a:buChar char="◉"/>
            </a:pPr>
            <a:r>
              <a:rPr lang="en-US" sz="2000" dirty="0"/>
              <a:t>UASG has developed detailed requirements for EAI support.</a:t>
            </a:r>
            <a:endParaRPr sz="2000" dirty="0"/>
          </a:p>
          <a:p>
            <a:pPr marL="798512" lvl="1" indent="-341312" algn="l" rtl="0">
              <a:spcBef>
                <a:spcPts val="500"/>
              </a:spcBef>
              <a:spcAft>
                <a:spcPts val="0"/>
              </a:spcAft>
              <a:buClr>
                <a:srgbClr val="000000"/>
              </a:buClr>
              <a:buSzPts val="1800"/>
              <a:buChar char="⚪"/>
            </a:pPr>
            <a:r>
              <a:rPr lang="en-US" sz="2000" dirty="0"/>
              <a:t>Detailed checklist.</a:t>
            </a:r>
            <a:endParaRPr sz="2000" dirty="0"/>
          </a:p>
          <a:p>
            <a:pPr marL="798512" lvl="1" indent="-341312" algn="l" rtl="0">
              <a:spcBef>
                <a:spcPts val="500"/>
              </a:spcBef>
              <a:spcAft>
                <a:spcPts val="0"/>
              </a:spcAft>
              <a:buClr>
                <a:srgbClr val="000000"/>
              </a:buClr>
              <a:buSzPts val="1800"/>
              <a:buChar char="⚪"/>
            </a:pPr>
            <a:r>
              <a:rPr lang="en-US" sz="2000" dirty="0"/>
              <a:t>Easy to use for verifying that a product/service supports EAI, including peripheral functions like an address book.</a:t>
            </a:r>
            <a:endParaRPr sz="2000" dirty="0"/>
          </a:p>
          <a:p>
            <a:pPr marL="798512" lvl="1" indent="-341312" algn="l" rtl="0">
              <a:spcBef>
                <a:spcPts val="500"/>
              </a:spcBef>
              <a:spcAft>
                <a:spcPts val="0"/>
              </a:spcAft>
              <a:buClr>
                <a:srgbClr val="000000"/>
              </a:buClr>
              <a:buSzPts val="1800"/>
              <a:buChar char="⚪"/>
            </a:pPr>
            <a:r>
              <a:rPr lang="en-US" sz="2000" dirty="0"/>
              <a:t>Has been used by service providers’ QA teams to check service.</a:t>
            </a:r>
            <a:endParaRPr sz="2000" dirty="0"/>
          </a:p>
          <a:p>
            <a:pPr marL="342900" lvl="0" indent="-342900" algn="l" rtl="0">
              <a:spcBef>
                <a:spcPts val="2000"/>
              </a:spcBef>
              <a:spcAft>
                <a:spcPts val="0"/>
              </a:spcAft>
              <a:buClr>
                <a:srgbClr val="000000"/>
              </a:buClr>
              <a:buSzPts val="1800"/>
              <a:buFont typeface="Noto Sans Symbols"/>
              <a:buChar char="◉"/>
            </a:pPr>
            <a:r>
              <a:rPr lang="en-US" sz="2000" dirty="0"/>
              <a:t>Available at </a:t>
            </a:r>
            <a:r>
              <a:rPr lang="en-US" sz="2000" u="sng" dirty="0">
                <a:solidFill>
                  <a:schemeClr val="hlink"/>
                </a:solidFill>
                <a:hlinkClick r:id="rId3"/>
              </a:rPr>
              <a:t>uasg.tech/eai-certification</a:t>
            </a:r>
            <a:r>
              <a:rPr lang="en-US" sz="2000" dirty="0"/>
              <a:t>.</a:t>
            </a:r>
            <a:endParaRPr sz="2000" dirty="0"/>
          </a:p>
        </p:txBody>
      </p:sp>
      <p:sp>
        <p:nvSpPr>
          <p:cNvPr id="1101" name="Google Shape;1101;g2d9a2e83e59_0_2"/>
          <p:cNvSpPr txBox="1">
            <a:spLocks noGrp="1"/>
          </p:cNvSpPr>
          <p:nvPr>
            <p:ph type="title"/>
          </p:nvPr>
        </p:nvSpPr>
        <p:spPr>
          <a:xfrm>
            <a:off x="420624" y="46180"/>
            <a:ext cx="10805100" cy="45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EAI Self-Certification</a:t>
            </a:r>
            <a:endParaRPr/>
          </a:p>
        </p:txBody>
      </p:sp>
      <p:pic>
        <p:nvPicPr>
          <p:cNvPr id="1102" name="Google Shape;1102;g2d9a2e83e59_0_2"/>
          <p:cNvPicPr preferRelativeResize="0"/>
          <p:nvPr/>
        </p:nvPicPr>
        <p:blipFill rotWithShape="1">
          <a:blip r:embed="rId4">
            <a:alphaModFix/>
          </a:blip>
          <a:srcRect/>
          <a:stretch/>
        </p:blipFill>
        <p:spPr>
          <a:xfrm>
            <a:off x="10902950" y="32733"/>
            <a:ext cx="1241861" cy="563488"/>
          </a:xfrm>
          <a:prstGeom prst="rect">
            <a:avLst/>
          </a:prstGeom>
          <a:noFill/>
          <a:ln>
            <a:noFill/>
          </a:ln>
        </p:spPr>
      </p:pic>
      <p:pic>
        <p:nvPicPr>
          <p:cNvPr id="1103" name="Google Shape;1103;g2d9a2e83e59_0_2"/>
          <p:cNvPicPr preferRelativeResize="0"/>
          <p:nvPr/>
        </p:nvPicPr>
        <p:blipFill>
          <a:blip r:embed="rId5">
            <a:alphaModFix/>
          </a:blip>
          <a:stretch>
            <a:fillRect/>
          </a:stretch>
        </p:blipFill>
        <p:spPr>
          <a:xfrm>
            <a:off x="1162675" y="3919800"/>
            <a:ext cx="9320950" cy="20981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5"/>
          <p:cNvSpPr txBox="1">
            <a:spLocks noGrp="1"/>
          </p:cNvSpPr>
          <p:nvPr>
            <p:ph type="body" idx="1"/>
          </p:nvPr>
        </p:nvSpPr>
        <p:spPr>
          <a:xfrm>
            <a:off x="812800" y="1470213"/>
            <a:ext cx="10805055" cy="476922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dirty="0"/>
              <a:t>For more information on UA, email </a:t>
            </a:r>
            <a:r>
              <a:rPr lang="en-US" sz="2000" u="sng" dirty="0">
                <a:solidFill>
                  <a:schemeClr val="hlink"/>
                </a:solidFill>
                <a:hlinkClick r:id="rId3"/>
              </a:rPr>
              <a:t>info@uasg.tech</a:t>
            </a:r>
            <a:r>
              <a:rPr lang="en-US" sz="2000" dirty="0"/>
              <a:t> or </a:t>
            </a:r>
            <a:r>
              <a:rPr lang="en-US" sz="2000" u="sng" dirty="0">
                <a:solidFill>
                  <a:schemeClr val="hlink"/>
                </a:solidFill>
                <a:hlinkClick r:id="rId4"/>
              </a:rPr>
              <a:t>UAProgram@icann.org</a:t>
            </a:r>
            <a:r>
              <a:rPr lang="en-US" sz="2000" dirty="0"/>
              <a:t> </a:t>
            </a:r>
            <a:endParaRPr dirty="0"/>
          </a:p>
          <a:p>
            <a:pPr marL="342900" lvl="0" indent="-342900" algn="l" rtl="0">
              <a:spcBef>
                <a:spcPts val="2000"/>
              </a:spcBef>
              <a:spcAft>
                <a:spcPts val="0"/>
              </a:spcAft>
              <a:buClr>
                <a:srgbClr val="000000"/>
              </a:buClr>
              <a:buSzPts val="1500"/>
              <a:buFont typeface="Noto Sans Symbols"/>
              <a:buChar char="◉"/>
            </a:pPr>
            <a:r>
              <a:rPr lang="en-US" sz="2000" dirty="0"/>
              <a:t>Access all UASG documents and presentations at: </a:t>
            </a:r>
            <a:r>
              <a:rPr lang="en-US" sz="2000" u="sng" dirty="0">
                <a:solidFill>
                  <a:schemeClr val="hlink"/>
                </a:solidFill>
                <a:hlinkClick r:id="rId5"/>
              </a:rPr>
              <a:t>https://uasg.tech</a:t>
            </a:r>
            <a:r>
              <a:rPr lang="en-US" sz="2000" dirty="0"/>
              <a:t> </a:t>
            </a:r>
            <a:r>
              <a:rPr lang="en-US" dirty="0"/>
              <a:t>and </a:t>
            </a:r>
            <a:r>
              <a:rPr lang="en-US" u="sng" dirty="0">
                <a:solidFill>
                  <a:schemeClr val="hlink"/>
                </a:solidFill>
                <a:hlinkClick r:id="rId6"/>
              </a:rPr>
              <a:t>https://icann.org/ua</a:t>
            </a:r>
            <a:r>
              <a:rPr lang="en-US" dirty="0"/>
              <a:t> </a:t>
            </a:r>
            <a:endParaRPr dirty="0"/>
          </a:p>
        </p:txBody>
      </p:sp>
      <p:sp>
        <p:nvSpPr>
          <p:cNvPr id="1110" name="Google Shape;1110;p3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Get Involved!</a:t>
            </a:r>
            <a:endParaRPr/>
          </a:p>
        </p:txBody>
      </p:sp>
      <p:pic>
        <p:nvPicPr>
          <p:cNvPr id="1111" name="Google Shape;1111;p35"/>
          <p:cNvPicPr preferRelativeResize="0"/>
          <p:nvPr/>
        </p:nvPicPr>
        <p:blipFill rotWithShape="1">
          <a:blip r:embed="rId7">
            <a:alphaModFix/>
          </a:blip>
          <a:srcRect/>
          <a:stretch/>
        </p:blipFill>
        <p:spPr>
          <a:xfrm>
            <a:off x="10902950" y="32733"/>
            <a:ext cx="1241861" cy="56348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36"/>
          <p:cNvSpPr txBox="1">
            <a:spLocks noGrp="1"/>
          </p:cNvSpPr>
          <p:nvPr>
            <p:ph type="body" idx="1"/>
          </p:nvPr>
        </p:nvSpPr>
        <p:spPr>
          <a:xfrm>
            <a:off x="833124" y="1497006"/>
            <a:ext cx="10995461" cy="452824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500"/>
              <a:buFont typeface="Noto Sans Symbols"/>
              <a:buChar char="◉"/>
            </a:pPr>
            <a:r>
              <a:rPr lang="en-US" sz="2000"/>
              <a:t>See </a:t>
            </a:r>
            <a:r>
              <a:rPr lang="en-US" sz="2000" u="sng">
                <a:solidFill>
                  <a:schemeClr val="hlink"/>
                </a:solidFill>
                <a:hlinkClick r:id="rId3"/>
              </a:rPr>
              <a:t>https://uasg.tech</a:t>
            </a:r>
            <a:r>
              <a:rPr lang="en-US" sz="2000"/>
              <a:t> for a complete list of reports.</a:t>
            </a:r>
            <a:endParaRPr/>
          </a:p>
          <a:p>
            <a:pPr marL="798513" lvl="1" indent="-341313" algn="l" rtl="0">
              <a:spcBef>
                <a:spcPts val="500"/>
              </a:spcBef>
              <a:spcAft>
                <a:spcPts val="0"/>
              </a:spcAft>
              <a:buClr>
                <a:srgbClr val="000000"/>
              </a:buClr>
              <a:buSzPts val="1500"/>
              <a:buChar char="⚪"/>
            </a:pPr>
            <a:r>
              <a:rPr lang="en-US" sz="2000"/>
              <a:t>Universal Acceptance Quick Guide: </a:t>
            </a:r>
            <a:r>
              <a:rPr lang="en-US" sz="2000" u="sng">
                <a:solidFill>
                  <a:schemeClr val="hlink"/>
                </a:solidFill>
                <a:hlinkClick r:id="rId4"/>
              </a:rPr>
              <a:t>UASG005</a:t>
            </a:r>
            <a:endParaRPr sz="2000"/>
          </a:p>
          <a:p>
            <a:pPr marL="798513" lvl="1" indent="-341313" algn="l" rtl="0">
              <a:spcBef>
                <a:spcPts val="500"/>
              </a:spcBef>
              <a:spcAft>
                <a:spcPts val="0"/>
              </a:spcAft>
              <a:buClr>
                <a:srgbClr val="000000"/>
              </a:buClr>
              <a:buSzPts val="1500"/>
              <a:buChar char="⚪"/>
            </a:pPr>
            <a:r>
              <a:rPr lang="en-US" sz="2000"/>
              <a:t>Introduction to Universal Acceptance: </a:t>
            </a:r>
            <a:r>
              <a:rPr lang="en-US" sz="2000" u="sng">
                <a:solidFill>
                  <a:schemeClr val="hlink"/>
                </a:solidFill>
                <a:hlinkClick r:id="rId5"/>
              </a:rPr>
              <a:t>UASG007</a:t>
            </a:r>
            <a:endParaRPr sz="2000"/>
          </a:p>
          <a:p>
            <a:pPr marL="798513" lvl="1" indent="-341313" algn="l" rtl="0">
              <a:spcBef>
                <a:spcPts val="500"/>
              </a:spcBef>
              <a:spcAft>
                <a:spcPts val="0"/>
              </a:spcAft>
              <a:buClr>
                <a:srgbClr val="000000"/>
              </a:buClr>
              <a:buSzPts val="1500"/>
              <a:buChar char="⚪"/>
            </a:pPr>
            <a:r>
              <a:rPr lang="en-US" sz="2000"/>
              <a:t>Quick Guide to EAI: </a:t>
            </a:r>
            <a:r>
              <a:rPr lang="en-US" sz="2000" u="sng">
                <a:solidFill>
                  <a:schemeClr val="hlink"/>
                </a:solidFill>
                <a:hlinkClick r:id="rId6"/>
              </a:rPr>
              <a:t>UASG014</a:t>
            </a:r>
            <a:endParaRPr sz="2000"/>
          </a:p>
          <a:p>
            <a:pPr marL="798513" lvl="1" indent="-341313" algn="l" rtl="0">
              <a:spcBef>
                <a:spcPts val="500"/>
              </a:spcBef>
              <a:spcAft>
                <a:spcPts val="0"/>
              </a:spcAft>
              <a:buClr>
                <a:srgbClr val="000000"/>
              </a:buClr>
              <a:buSzPts val="1500"/>
              <a:buChar char="⚪"/>
            </a:pPr>
            <a:r>
              <a:rPr lang="en-US" sz="2000"/>
              <a:t>EAI – A Technical Overview: </a:t>
            </a:r>
            <a:r>
              <a:rPr lang="en-US" sz="2000" u="sng">
                <a:solidFill>
                  <a:schemeClr val="hlink"/>
                </a:solidFill>
                <a:hlinkClick r:id="rId7"/>
              </a:rPr>
              <a:t>UASG012</a:t>
            </a:r>
            <a:endParaRPr sz="2000"/>
          </a:p>
          <a:p>
            <a:pPr marL="798513" lvl="1" indent="-341313" algn="l" rtl="0">
              <a:spcBef>
                <a:spcPts val="500"/>
              </a:spcBef>
              <a:spcAft>
                <a:spcPts val="0"/>
              </a:spcAft>
              <a:buClr>
                <a:srgbClr val="000000"/>
              </a:buClr>
              <a:buSzPts val="1500"/>
              <a:buChar char="⚪"/>
            </a:pPr>
            <a:r>
              <a:rPr lang="en-US" sz="2000"/>
              <a:t>UA Compliance of Some Programming Language Libraries and Frameworks – </a:t>
            </a:r>
            <a:r>
              <a:rPr lang="en-US" sz="2000" u="sng">
                <a:solidFill>
                  <a:schemeClr val="hlink"/>
                </a:solidFill>
                <a:hlinkClick r:id="rId8"/>
              </a:rPr>
              <a:t>UASG018A</a:t>
            </a:r>
            <a:endParaRPr sz="2000"/>
          </a:p>
          <a:p>
            <a:pPr marL="798513" lvl="1" indent="-341313" algn="l" rtl="0">
              <a:spcBef>
                <a:spcPts val="500"/>
              </a:spcBef>
              <a:spcAft>
                <a:spcPts val="0"/>
              </a:spcAft>
              <a:buClr>
                <a:srgbClr val="000000"/>
              </a:buClr>
              <a:buSzPts val="1500"/>
              <a:buChar char="⚪"/>
            </a:pPr>
            <a:r>
              <a:rPr lang="en-US" sz="2000"/>
              <a:t>EAI – Evaluation of Major Email Software and Services: </a:t>
            </a:r>
            <a:r>
              <a:rPr lang="en-US" sz="2000" u="sng">
                <a:solidFill>
                  <a:schemeClr val="hlink"/>
                </a:solidFill>
                <a:hlinkClick r:id="rId9"/>
              </a:rPr>
              <a:t>UASG021B</a:t>
            </a:r>
            <a:endParaRPr sz="2000"/>
          </a:p>
          <a:p>
            <a:pPr marL="798513" lvl="1" indent="-341313" algn="l" rtl="0">
              <a:spcBef>
                <a:spcPts val="500"/>
              </a:spcBef>
              <a:spcAft>
                <a:spcPts val="0"/>
              </a:spcAft>
              <a:buClr>
                <a:srgbClr val="000000"/>
              </a:buClr>
              <a:buSzPts val="1500"/>
              <a:buChar char="⚪"/>
            </a:pPr>
            <a:r>
              <a:rPr lang="en-US" sz="2000"/>
              <a:t>Universal Acceptance Readiness Framework: </a:t>
            </a:r>
            <a:r>
              <a:rPr lang="en-US" sz="2000" u="sng">
                <a:solidFill>
                  <a:schemeClr val="hlink"/>
                </a:solidFill>
                <a:hlinkClick r:id="rId10"/>
              </a:rPr>
              <a:t>UASG026</a:t>
            </a:r>
            <a:endParaRPr sz="2000"/>
          </a:p>
          <a:p>
            <a:pPr marL="798513" lvl="1" indent="-341313" algn="l" rtl="0">
              <a:spcBef>
                <a:spcPts val="500"/>
              </a:spcBef>
              <a:spcAft>
                <a:spcPts val="0"/>
              </a:spcAft>
              <a:buClr>
                <a:srgbClr val="000000"/>
              </a:buClr>
              <a:buSzPts val="1500"/>
              <a:buChar char="⚪"/>
            </a:pPr>
            <a:r>
              <a:rPr lang="en-US" sz="2000"/>
              <a:t>Considerations for Naming Internationalized Email Mailboxes: </a:t>
            </a:r>
            <a:r>
              <a:rPr lang="en-US" sz="2000" u="sng">
                <a:solidFill>
                  <a:schemeClr val="hlink"/>
                </a:solidFill>
                <a:hlinkClick r:id="rId11"/>
              </a:rPr>
              <a:t>UASG028</a:t>
            </a:r>
            <a:endParaRPr sz="2000"/>
          </a:p>
          <a:p>
            <a:pPr marL="798513" lvl="1" indent="-341313" algn="l" rtl="0">
              <a:spcBef>
                <a:spcPts val="500"/>
              </a:spcBef>
              <a:spcAft>
                <a:spcPts val="0"/>
              </a:spcAft>
              <a:buClr>
                <a:srgbClr val="000000"/>
              </a:buClr>
              <a:buSzPts val="1500"/>
              <a:buChar char="⚪"/>
            </a:pPr>
            <a:r>
              <a:rPr lang="en-US" sz="2000"/>
              <a:t>Evaluation of EAI Support in Email Software and Services Report: </a:t>
            </a:r>
            <a:r>
              <a:rPr lang="en-US" sz="2000" u="sng">
                <a:solidFill>
                  <a:schemeClr val="hlink"/>
                </a:solidFill>
                <a:hlinkClick r:id="rId12"/>
              </a:rPr>
              <a:t>UASG030</a:t>
            </a:r>
            <a:endParaRPr sz="2000"/>
          </a:p>
          <a:p>
            <a:pPr marL="798513" lvl="1" indent="-341313" algn="l" rtl="0">
              <a:spcBef>
                <a:spcPts val="500"/>
              </a:spcBef>
              <a:spcAft>
                <a:spcPts val="0"/>
              </a:spcAft>
              <a:buClr>
                <a:srgbClr val="000000"/>
              </a:buClr>
              <a:buSzPts val="1500"/>
              <a:buChar char="⚪"/>
            </a:pPr>
            <a:r>
              <a:rPr lang="en-US" sz="2000"/>
              <a:t>UA of Content Management Systems (CMS) Phase 1 – WordPress: </a:t>
            </a:r>
            <a:r>
              <a:rPr lang="en-US" sz="2000" u="sng">
                <a:solidFill>
                  <a:schemeClr val="hlink"/>
                </a:solidFill>
                <a:hlinkClick r:id="rId13"/>
              </a:rPr>
              <a:t>UASG032</a:t>
            </a:r>
            <a:endParaRPr sz="2000"/>
          </a:p>
          <a:p>
            <a:pPr marL="798513" lvl="1" indent="-341313" algn="l" rtl="0">
              <a:spcBef>
                <a:spcPts val="500"/>
              </a:spcBef>
              <a:spcAft>
                <a:spcPts val="0"/>
              </a:spcAft>
              <a:buClr>
                <a:srgbClr val="000000"/>
              </a:buClr>
              <a:buSzPts val="1500"/>
              <a:buChar char="⚪"/>
            </a:pPr>
            <a:r>
              <a:rPr lang="en-US" sz="2000"/>
              <a:t>UA-Ready Code Samples in Java, Python, and JavaScript - </a:t>
            </a:r>
            <a:r>
              <a:rPr lang="en-US" sz="2000" u="sng">
                <a:solidFill>
                  <a:schemeClr val="hlink"/>
                </a:solidFill>
                <a:hlinkClick r:id="rId14"/>
              </a:rPr>
              <a:t>UASG043</a:t>
            </a:r>
            <a:endParaRPr sz="2000"/>
          </a:p>
          <a:p>
            <a:pPr marL="342900" lvl="0" indent="-228600" algn="l" rtl="0">
              <a:spcBef>
                <a:spcPts val="2000"/>
              </a:spcBef>
              <a:spcAft>
                <a:spcPts val="0"/>
              </a:spcAft>
              <a:buClr>
                <a:srgbClr val="000000"/>
              </a:buClr>
              <a:buSzPts val="1800"/>
              <a:buFont typeface="Noto Sans Symbols"/>
              <a:buNone/>
            </a:pPr>
            <a:endParaRPr sz="2400"/>
          </a:p>
          <a:p>
            <a:pPr marL="342900" lvl="0" indent="-252412" algn="l" rtl="0">
              <a:spcBef>
                <a:spcPts val="2000"/>
              </a:spcBef>
              <a:spcAft>
                <a:spcPts val="0"/>
              </a:spcAft>
              <a:buClr>
                <a:srgbClr val="000000"/>
              </a:buClr>
              <a:buSzPts val="1425"/>
              <a:buFont typeface="Noto Sans Symbols"/>
              <a:buNone/>
            </a:pPr>
            <a:endParaRPr/>
          </a:p>
        </p:txBody>
      </p:sp>
      <p:sp>
        <p:nvSpPr>
          <p:cNvPr id="1118" name="Google Shape;1118;p36"/>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Some Relevant Materials</a:t>
            </a:r>
            <a:endParaRPr/>
          </a:p>
        </p:txBody>
      </p:sp>
      <p:pic>
        <p:nvPicPr>
          <p:cNvPr id="1119" name="Google Shape;1119;p36"/>
          <p:cNvPicPr preferRelativeResize="0"/>
          <p:nvPr/>
        </p:nvPicPr>
        <p:blipFill rotWithShape="1">
          <a:blip r:embed="rId15">
            <a:alphaModFix/>
          </a:blip>
          <a:srcRect/>
          <a:stretch/>
        </p:blipFill>
        <p:spPr>
          <a:xfrm>
            <a:off x="10902950" y="32733"/>
            <a:ext cx="1241861" cy="56348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420688" y="42863"/>
            <a:ext cx="11807825" cy="5302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Arial"/>
              <a:buNone/>
            </a:pPr>
            <a:r>
              <a:rPr lang="en-US">
                <a:latin typeface="Arial"/>
                <a:ea typeface="Arial"/>
                <a:cs typeface="Arial"/>
                <a:sym typeface="Arial"/>
              </a:rPr>
              <a:t>Engage with ICANN – Thank You and Questions</a:t>
            </a:r>
            <a:endParaRPr/>
          </a:p>
        </p:txBody>
      </p:sp>
      <p:sp>
        <p:nvSpPr>
          <p:cNvPr id="1126" name="Google Shape;1126;p37"/>
          <p:cNvSpPr txBox="1"/>
          <p:nvPr/>
        </p:nvSpPr>
        <p:spPr>
          <a:xfrm>
            <a:off x="5156200" y="2413000"/>
            <a:ext cx="3125856" cy="52322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600">
                <a:solidFill>
                  <a:schemeClr val="lt1"/>
                </a:solidFill>
                <a:latin typeface="Arial"/>
                <a:ea typeface="Arial"/>
                <a:cs typeface="Arial"/>
                <a:sym typeface="Arial"/>
              </a:rPr>
              <a:t>Email: sarmad.hussain@icann.org</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Universal Acceptance of Domain Names and Email</a:t>
            </a:r>
            <a:endParaRPr/>
          </a:p>
        </p:txBody>
      </p:sp>
      <p:sp>
        <p:nvSpPr>
          <p:cNvPr id="816" name="Google Shape;816;p4"/>
          <p:cNvSpPr/>
          <p:nvPr/>
        </p:nvSpPr>
        <p:spPr>
          <a:xfrm>
            <a:off x="926617" y="2150772"/>
            <a:ext cx="10327341" cy="26776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Goal</a:t>
            </a:r>
            <a:endParaRPr sz="24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2400" b="0" i="0" u="none" strike="noStrike" cap="none">
                <a:solidFill>
                  <a:schemeClr val="dk1"/>
                </a:solidFill>
                <a:latin typeface="Arial"/>
                <a:ea typeface="Arial"/>
                <a:cs typeface="Arial"/>
                <a:sym typeface="Arial"/>
              </a:rPr>
              <a:t>All domain names and email addresses work in all software applications.</a:t>
            </a:r>
            <a:endParaRPr/>
          </a:p>
          <a:p>
            <a:pPr marL="0" marR="0" lvl="0" indent="0" algn="ctr" rtl="0">
              <a:spcBef>
                <a:spcPts val="0"/>
              </a:spcBef>
              <a:spcAft>
                <a:spcPts val="0"/>
              </a:spcAft>
              <a:buNone/>
            </a:pP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endParaRPr sz="2400" b="1"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n-US" sz="2400" b="1" i="0" u="none" strike="noStrike" cap="none">
                <a:solidFill>
                  <a:schemeClr val="dk1"/>
                </a:solidFill>
                <a:latin typeface="Arial"/>
                <a:ea typeface="Arial"/>
                <a:cs typeface="Arial"/>
                <a:sym typeface="Arial"/>
              </a:rPr>
              <a:t>Impact</a:t>
            </a:r>
            <a:endParaRPr/>
          </a:p>
          <a:p>
            <a:pPr marL="0" marR="0" lvl="0" indent="0" algn="ctr" rtl="0">
              <a:spcBef>
                <a:spcPts val="0"/>
              </a:spcBef>
              <a:spcAft>
                <a:spcPts val="0"/>
              </a:spcAft>
              <a:buNone/>
            </a:pPr>
            <a:r>
              <a:rPr lang="en-US" sz="2400" b="0" i="0" u="none" strike="noStrike" cap="none">
                <a:solidFill>
                  <a:schemeClr val="dk1"/>
                </a:solidFill>
                <a:latin typeface="Arial"/>
                <a:ea typeface="Arial"/>
                <a:cs typeface="Arial"/>
                <a:sym typeface="Arial"/>
              </a:rPr>
              <a:t>Promote consumer choice, improve competition, and provide broader access to end users.</a:t>
            </a:r>
            <a:endParaRPr sz="2800" b="0" i="0" u="none" strike="noStrike" cap="none">
              <a:solidFill>
                <a:schemeClr val="dk1"/>
              </a:solidFill>
              <a:latin typeface="Arial"/>
              <a:ea typeface="Arial"/>
              <a:cs typeface="Arial"/>
              <a:sym typeface="Arial"/>
            </a:endParaRPr>
          </a:p>
        </p:txBody>
      </p:sp>
      <p:pic>
        <p:nvPicPr>
          <p:cNvPr id="817" name="Google Shape;817;p4"/>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Categories of Domain Names and Email Addresses</a:t>
            </a:r>
            <a:endParaRPr/>
          </a:p>
        </p:txBody>
      </p:sp>
      <p:sp>
        <p:nvSpPr>
          <p:cNvPr id="824" name="Google Shape;824;p5"/>
          <p:cNvSpPr txBox="1">
            <a:spLocks noGrp="1"/>
          </p:cNvSpPr>
          <p:nvPr>
            <p:ph type="body" idx="1"/>
          </p:nvPr>
        </p:nvSpPr>
        <p:spPr>
          <a:xfrm>
            <a:off x="824441" y="1010858"/>
            <a:ext cx="10962747" cy="5389942"/>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SzPts val="1500"/>
              <a:buChar char="◉"/>
            </a:pPr>
            <a:r>
              <a:rPr lang="en-US" sz="2000" dirty="0"/>
              <a:t>It’s now possible to have domain names and email addresses in local languages using UTF8.</a:t>
            </a:r>
            <a:endParaRPr dirty="0"/>
          </a:p>
          <a:p>
            <a:pPr marL="798513" lvl="1" indent="-341313" algn="l" rtl="0">
              <a:spcBef>
                <a:spcPts val="500"/>
              </a:spcBef>
              <a:spcAft>
                <a:spcPts val="0"/>
              </a:spcAft>
              <a:buClr>
                <a:srgbClr val="000000"/>
              </a:buClr>
              <a:buSzPts val="1500"/>
              <a:buChar char="⚪"/>
            </a:pPr>
            <a:r>
              <a:rPr lang="en-US" sz="2000" dirty="0"/>
              <a:t>Internationalized Domain Names (IDNs) </a:t>
            </a:r>
            <a:endParaRPr dirty="0"/>
          </a:p>
          <a:p>
            <a:pPr marL="798513" lvl="1" indent="-341313" algn="l" rtl="0">
              <a:spcBef>
                <a:spcPts val="500"/>
              </a:spcBef>
              <a:spcAft>
                <a:spcPts val="0"/>
              </a:spcAft>
              <a:buClr>
                <a:srgbClr val="000000"/>
              </a:buClr>
              <a:buSzPts val="1500"/>
              <a:buChar char="⚪"/>
            </a:pPr>
            <a:r>
              <a:rPr lang="en-US" sz="2000" dirty="0"/>
              <a:t>Email Address Internationalization (EAI)</a:t>
            </a:r>
            <a:endParaRPr dirty="0"/>
          </a:p>
          <a:p>
            <a:pPr marL="342900" lvl="0" indent="-342900" algn="l" rtl="0">
              <a:spcBef>
                <a:spcPts val="2000"/>
              </a:spcBef>
              <a:spcAft>
                <a:spcPts val="0"/>
              </a:spcAft>
              <a:buSzPts val="1500"/>
              <a:buChar char="◉"/>
            </a:pPr>
            <a:r>
              <a:rPr lang="en-US" sz="2000" dirty="0"/>
              <a:t>Domain names</a:t>
            </a:r>
            <a:endParaRPr dirty="0"/>
          </a:p>
          <a:p>
            <a:pPr marL="798513" lvl="1" indent="-341313" algn="l" rtl="0">
              <a:spcBef>
                <a:spcPts val="500"/>
              </a:spcBef>
              <a:spcAft>
                <a:spcPts val="0"/>
              </a:spcAft>
              <a:buClr>
                <a:srgbClr val="000000"/>
              </a:buClr>
              <a:buSzPts val="1500"/>
              <a:buChar char="⚪"/>
            </a:pPr>
            <a:r>
              <a:rPr lang="en-US" sz="2000" b="1" dirty="0"/>
              <a:t>Newer</a:t>
            </a:r>
            <a:r>
              <a:rPr lang="en-US" sz="2000" dirty="0"/>
              <a:t> top-level domain names:		</a:t>
            </a:r>
            <a:r>
              <a:rPr lang="en-US" sz="2000" dirty="0" err="1"/>
              <a:t>example.</a:t>
            </a:r>
            <a:r>
              <a:rPr lang="en-US" sz="2000" dirty="0" err="1">
                <a:solidFill>
                  <a:srgbClr val="FF0000"/>
                </a:solidFill>
              </a:rPr>
              <a:t>sky</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b="1" dirty="0"/>
              <a:t>Longer</a:t>
            </a:r>
            <a:r>
              <a:rPr lang="en-US" sz="2000" dirty="0"/>
              <a:t> top-level domain names:		</a:t>
            </a:r>
            <a:r>
              <a:rPr lang="en-US" sz="2000" dirty="0" err="1"/>
              <a:t>example.</a:t>
            </a:r>
            <a:r>
              <a:rPr lang="en-US" sz="2000" dirty="0" err="1">
                <a:solidFill>
                  <a:srgbClr val="FF0000"/>
                </a:solidFill>
              </a:rPr>
              <a:t>abudhabi</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b="1" dirty="0"/>
              <a:t>Internationalized </a:t>
            </a:r>
            <a:r>
              <a:rPr lang="en-US" sz="2000" dirty="0"/>
              <a:t>Domain Names:	</a:t>
            </a:r>
            <a:r>
              <a:rPr lang="en-US" dirty="0" err="1">
                <a:solidFill>
                  <a:srgbClr val="FF0000"/>
                </a:solidFill>
              </a:rPr>
              <a:t>普遍接受-测试.世界</a:t>
            </a:r>
            <a:endParaRPr sz="2000" b="1" dirty="0"/>
          </a:p>
          <a:p>
            <a:pPr marL="342900" lvl="0" indent="-342900" algn="l" rtl="0">
              <a:spcBef>
                <a:spcPts val="2000"/>
              </a:spcBef>
              <a:spcAft>
                <a:spcPts val="0"/>
              </a:spcAft>
              <a:buSzPts val="1500"/>
              <a:buChar char="◉"/>
            </a:pPr>
            <a:r>
              <a:rPr lang="en-US" sz="2000" dirty="0"/>
              <a:t>Internationalized email addresses (EAI)</a:t>
            </a:r>
            <a:endParaRPr dirty="0"/>
          </a:p>
          <a:p>
            <a:pPr marL="798513" lvl="1" indent="-341313" algn="l" rtl="0">
              <a:spcBef>
                <a:spcPts val="500"/>
              </a:spcBef>
              <a:spcAft>
                <a:spcPts val="0"/>
              </a:spcAft>
              <a:buClr>
                <a:srgbClr val="000000"/>
              </a:buClr>
              <a:buSzPts val="1500"/>
              <a:buChar char="⚪"/>
            </a:pPr>
            <a:r>
              <a:rPr lang="en-US" sz="2000" dirty="0"/>
              <a:t>ASCII@IDN				</a:t>
            </a:r>
            <a:r>
              <a:rPr lang="en-US" sz="2000" dirty="0" err="1"/>
              <a:t>marc@</a:t>
            </a:r>
            <a:r>
              <a:rPr lang="en-US" sz="2000" dirty="0" err="1">
                <a:solidFill>
                  <a:srgbClr val="FF0000"/>
                </a:solidFill>
              </a:rPr>
              <a:t>société</a:t>
            </a:r>
            <a:r>
              <a:rPr lang="en-US" sz="2000" dirty="0" err="1"/>
              <a:t>.org</a:t>
            </a:r>
            <a:endParaRPr dirty="0"/>
          </a:p>
          <a:p>
            <a:pPr marL="798513" lvl="1" indent="-341313" algn="l" rtl="0">
              <a:spcBef>
                <a:spcPts val="500"/>
              </a:spcBef>
              <a:spcAft>
                <a:spcPts val="0"/>
              </a:spcAft>
              <a:buClr>
                <a:srgbClr val="000000"/>
              </a:buClr>
              <a:buSzPts val="1500"/>
              <a:buChar char="⚪"/>
            </a:pPr>
            <a:r>
              <a:rPr lang="en-US" sz="2000" dirty="0"/>
              <a:t>UTF8@ASCII				</a:t>
            </a:r>
            <a:r>
              <a:rPr lang="en-US" sz="2000" dirty="0" err="1">
                <a:solidFill>
                  <a:srgbClr val="FF0000"/>
                </a:solidFill>
              </a:rPr>
              <a:t>ईमेल</a:t>
            </a:r>
            <a:r>
              <a:rPr lang="en-US" sz="2000" dirty="0" err="1"/>
              <a:t>@example.com</a:t>
            </a:r>
            <a:endParaRPr dirty="0"/>
          </a:p>
          <a:p>
            <a:pPr marL="798513" lvl="1" indent="-341313" algn="l" rtl="0">
              <a:spcBef>
                <a:spcPts val="500"/>
              </a:spcBef>
              <a:spcAft>
                <a:spcPts val="0"/>
              </a:spcAft>
              <a:buClr>
                <a:srgbClr val="000000"/>
              </a:buClr>
              <a:buSzPts val="1500"/>
              <a:buChar char="⚪"/>
            </a:pPr>
            <a:r>
              <a:rPr lang="en-US" sz="2000" dirty="0"/>
              <a:t>UTF8@IDN				</a:t>
            </a:r>
            <a:r>
              <a:rPr lang="en-US" sz="2000" dirty="0" err="1">
                <a:solidFill>
                  <a:srgbClr val="FF0000"/>
                </a:solidFill>
              </a:rPr>
              <a:t>测试@普遍接受-测试.世界</a:t>
            </a:r>
            <a:endParaRPr sz="2000" dirty="0">
              <a:solidFill>
                <a:srgbClr val="FF0000"/>
              </a:solidFill>
            </a:endParaRPr>
          </a:p>
          <a:p>
            <a:pPr marL="798513" lvl="1" indent="-341313" algn="l" rtl="0">
              <a:spcBef>
                <a:spcPts val="500"/>
              </a:spcBef>
              <a:spcAft>
                <a:spcPts val="0"/>
              </a:spcAft>
              <a:buClr>
                <a:srgbClr val="000000"/>
              </a:buClr>
              <a:buSzPts val="1500"/>
              <a:buChar char="⚪"/>
            </a:pPr>
            <a:r>
              <a:rPr lang="en-US" sz="2000" dirty="0"/>
              <a:t>UTF8@IDN; right-to-left scripts		</a:t>
            </a:r>
            <a:r>
              <a:rPr lang="en-US" sz="2000" dirty="0" err="1">
                <a:solidFill>
                  <a:srgbClr val="FF0000"/>
                </a:solidFill>
              </a:rPr>
              <a:t>موقع.مثال@میل-ای</a:t>
            </a:r>
            <a:r>
              <a:rPr lang="en-US" sz="2000" dirty="0"/>
              <a:t>		</a:t>
            </a:r>
            <a:endParaRPr dirty="0"/>
          </a:p>
          <a:p>
            <a:pPr marL="0" lvl="0" indent="0" algn="l" rtl="0">
              <a:spcBef>
                <a:spcPts val="2000"/>
              </a:spcBef>
              <a:spcAft>
                <a:spcPts val="0"/>
              </a:spcAft>
              <a:buSzPts val="1425"/>
              <a:buNone/>
            </a:pPr>
            <a:endParaRPr dirty="0"/>
          </a:p>
        </p:txBody>
      </p:sp>
      <p:pic>
        <p:nvPicPr>
          <p:cNvPr id="825" name="Google Shape;825;p5"/>
          <p:cNvPicPr preferRelativeResize="0"/>
          <p:nvPr/>
        </p:nvPicPr>
        <p:blipFill rotWithShape="1">
          <a:blip r:embed="rId3">
            <a:alphaModFix/>
          </a:blip>
          <a:srcRect/>
          <a:stretch/>
        </p:blipFill>
        <p:spPr>
          <a:xfrm>
            <a:off x="10902950" y="32733"/>
            <a:ext cx="1241861" cy="5634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p6"/>
          <p:cNvSpPr txBox="1">
            <a:spLocks noGrp="1"/>
          </p:cNvSpPr>
          <p:nvPr>
            <p:ph type="title"/>
          </p:nvPr>
        </p:nvSpPr>
        <p:spPr>
          <a:xfrm>
            <a:off x="420624" y="48278"/>
            <a:ext cx="11157294"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Acceptance of Email Addresses by Websites</a:t>
            </a:r>
            <a:endParaRPr/>
          </a:p>
        </p:txBody>
      </p:sp>
      <p:pic>
        <p:nvPicPr>
          <p:cNvPr id="832" name="Google Shape;832;p6"/>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833" name="Google Shape;833;p6"/>
          <p:cNvSpPr txBox="1"/>
          <p:nvPr/>
        </p:nvSpPr>
        <p:spPr>
          <a:xfrm>
            <a:off x="647941" y="2760788"/>
            <a:ext cx="4527909"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900" b="1" i="0" u="none" strike="noStrike" cap="none" dirty="0">
                <a:solidFill>
                  <a:srgbClr val="595959"/>
                </a:solidFill>
                <a:latin typeface="Open Sans Light"/>
                <a:ea typeface="Open Sans Light"/>
                <a:cs typeface="Open Sans Light"/>
                <a:sym typeface="Open Sans Light"/>
              </a:rPr>
              <a:t>EAI (in local language) Acceptance Rates in Form Fields on 1000 Local Websites </a:t>
            </a:r>
            <a:endParaRPr dirty="0"/>
          </a:p>
          <a:p>
            <a:pPr marL="0" marR="0" lvl="0" indent="0" algn="ctr" rtl="0">
              <a:spcBef>
                <a:spcPts val="0"/>
              </a:spcBef>
              <a:spcAft>
                <a:spcPts val="0"/>
              </a:spcAft>
              <a:buNone/>
            </a:pPr>
            <a:r>
              <a:rPr lang="en-US" sz="1900" b="1" i="0" u="none" strike="noStrike" cap="none" dirty="0">
                <a:solidFill>
                  <a:srgbClr val="595959"/>
                </a:solidFill>
                <a:latin typeface="Open Sans Light"/>
                <a:ea typeface="Open Sans Light"/>
                <a:cs typeface="Open Sans Light"/>
                <a:sym typeface="Open Sans Light"/>
              </a:rPr>
              <a:t>(data from 2025 study to be published at </a:t>
            </a:r>
            <a:r>
              <a:rPr lang="en-US" sz="1900" b="1" i="0" u="none" strike="noStrike" cap="none" dirty="0" err="1">
                <a:solidFill>
                  <a:srgbClr val="595959"/>
                </a:solidFill>
                <a:latin typeface="Open Sans Light"/>
                <a:ea typeface="Open Sans Light"/>
                <a:cs typeface="Open Sans Light"/>
                <a:sym typeface="Open Sans Light"/>
              </a:rPr>
              <a:t>UASG.tech</a:t>
            </a:r>
            <a:r>
              <a:rPr lang="en-US" sz="1900" b="1" i="0" u="none" strike="noStrike" cap="none" dirty="0">
                <a:solidFill>
                  <a:srgbClr val="595959"/>
                </a:solidFill>
                <a:latin typeface="Open Sans Light"/>
                <a:ea typeface="Open Sans Light"/>
                <a:cs typeface="Open Sans Light"/>
                <a:sym typeface="Open Sans Light"/>
              </a:rPr>
              <a:t>)</a:t>
            </a:r>
            <a:endParaRPr dirty="0"/>
          </a:p>
        </p:txBody>
      </p:sp>
      <p:pic>
        <p:nvPicPr>
          <p:cNvPr id="834" name="Google Shape;834;p6"/>
          <p:cNvPicPr preferRelativeResize="0"/>
          <p:nvPr/>
        </p:nvPicPr>
        <p:blipFill rotWithShape="1">
          <a:blip r:embed="rId4">
            <a:alphaModFix/>
          </a:blip>
          <a:srcRect t="6698"/>
          <a:stretch/>
        </p:blipFill>
        <p:spPr>
          <a:xfrm>
            <a:off x="5741358" y="819580"/>
            <a:ext cx="5611004" cy="54361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7"/>
          <p:cNvSpPr txBox="1">
            <a:spLocks noGrp="1"/>
          </p:cNvSpPr>
          <p:nvPr>
            <p:ph type="title"/>
          </p:nvPr>
        </p:nvSpPr>
        <p:spPr>
          <a:xfrm>
            <a:off x="499872" y="46179"/>
            <a:ext cx="10684000" cy="450600"/>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Clr>
                <a:srgbClr val="0B3458"/>
              </a:buClr>
              <a:buSzPts val="2800"/>
              <a:buFont typeface="Arial"/>
              <a:buNone/>
            </a:pPr>
            <a:r>
              <a:rPr lang="en-US"/>
              <a:t>EAI Support Across Email Servers Under gTLDs</a:t>
            </a:r>
            <a:endParaRPr/>
          </a:p>
        </p:txBody>
      </p:sp>
      <p:pic>
        <p:nvPicPr>
          <p:cNvPr id="841" name="Google Shape;841;p7"/>
          <p:cNvPicPr preferRelativeResize="0"/>
          <p:nvPr/>
        </p:nvPicPr>
        <p:blipFill rotWithShape="1">
          <a:blip r:embed="rId3">
            <a:alphaModFix/>
          </a:blip>
          <a:srcRect/>
          <a:stretch/>
        </p:blipFill>
        <p:spPr>
          <a:xfrm>
            <a:off x="1160489" y="1001725"/>
            <a:ext cx="9871026" cy="4011900"/>
          </a:xfrm>
          <a:prstGeom prst="rect">
            <a:avLst/>
          </a:prstGeom>
          <a:noFill/>
          <a:ln>
            <a:noFill/>
          </a:ln>
        </p:spPr>
      </p:pic>
      <p:sp>
        <p:nvSpPr>
          <p:cNvPr id="842" name="Google Shape;842;p7"/>
          <p:cNvSpPr txBox="1"/>
          <p:nvPr/>
        </p:nvSpPr>
        <p:spPr>
          <a:xfrm>
            <a:off x="320750" y="5117400"/>
            <a:ext cx="11505900" cy="8160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sz="1800"/>
              <a:t>Out of the 33.7 million email servers tested in January 2025, only 25.86% show support for internationalized email addresses.  </a:t>
            </a:r>
            <a:endParaRPr/>
          </a:p>
          <a:p>
            <a:pPr marL="274320" lvl="0" indent="-85725" algn="l" rtl="0">
              <a:spcBef>
                <a:spcPts val="360"/>
              </a:spcBef>
              <a:spcAft>
                <a:spcPts val="0"/>
              </a:spcAft>
              <a:buNone/>
            </a:pPr>
            <a:endParaRPr sz="1800"/>
          </a:p>
          <a:p>
            <a:pPr marL="1097280" lvl="3" indent="-107315" algn="l" rtl="0">
              <a:spcBef>
                <a:spcPts val="280"/>
              </a:spcBef>
              <a:spcAft>
                <a:spcPts val="0"/>
              </a:spcAft>
              <a:buNone/>
            </a:pPr>
            <a:endParaRPr/>
          </a:p>
        </p:txBody>
      </p:sp>
      <p:sp>
        <p:nvSpPr>
          <p:cNvPr id="843" name="Google Shape;843;p7"/>
          <p:cNvSpPr txBox="1"/>
          <p:nvPr/>
        </p:nvSpPr>
        <p:spPr>
          <a:xfrm>
            <a:off x="3473075" y="5933400"/>
            <a:ext cx="47376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rgbClr val="000000"/>
                </a:solidFill>
                <a:latin typeface="Open Sans"/>
                <a:ea typeface="Open Sans"/>
                <a:cs typeface="Open Sans"/>
                <a:sym typeface="Open Sans"/>
              </a:rPr>
              <a:t>Source: </a:t>
            </a:r>
            <a:r>
              <a:rPr lang="en-US" sz="1400" b="0" i="1" u="sng" strike="noStrike" cap="none">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https://ithi.research.icann.org/graph-eai.html</a:t>
            </a:r>
            <a:r>
              <a:rPr lang="en-US" sz="1400" b="0" i="1"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8"/>
          <p:cNvSpPr txBox="1">
            <a:spLocks noGrp="1"/>
          </p:cNvSpPr>
          <p:nvPr>
            <p:ph type="body" idx="1"/>
          </p:nvPr>
        </p:nvSpPr>
        <p:spPr>
          <a:xfrm>
            <a:off x="812800" y="1343601"/>
            <a:ext cx="10543117" cy="457181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rgbClr val="000000"/>
              </a:buClr>
              <a:buSzPts val="1425"/>
              <a:buFont typeface="Noto Sans Symbols"/>
              <a:buChar char="◉"/>
            </a:pPr>
            <a:r>
              <a:rPr lang="en-US"/>
              <a:t>Support all Domain Names including Internationalized Domain Names (IDNs) and all Email Addresses, including Internationalized Email Addresses (EAI): </a:t>
            </a:r>
            <a:endParaRPr/>
          </a:p>
          <a:p>
            <a:pPr marL="342900" lvl="0" indent="-252412" algn="l" rtl="0">
              <a:spcBef>
                <a:spcPts val="2000"/>
              </a:spcBef>
              <a:spcAft>
                <a:spcPts val="0"/>
              </a:spcAft>
              <a:buClr>
                <a:srgbClr val="000000"/>
              </a:buClr>
              <a:buSzPts val="1425"/>
              <a:buFont typeface="Noto Sans Symbols"/>
              <a:buNone/>
            </a:pPr>
            <a:endParaRPr/>
          </a:p>
          <a:p>
            <a:pPr marL="342900" lvl="0" indent="-252412" algn="l" rtl="0">
              <a:spcBef>
                <a:spcPts val="2000"/>
              </a:spcBef>
              <a:spcAft>
                <a:spcPts val="0"/>
              </a:spcAft>
              <a:buClr>
                <a:srgbClr val="000000"/>
              </a:buClr>
              <a:buSzPts val="1425"/>
              <a:buFont typeface="Noto Sans Symbols"/>
              <a:buNone/>
            </a:pPr>
            <a:endParaRPr/>
          </a:p>
          <a:p>
            <a:pPr marL="342900" lvl="0" indent="-252412" algn="l" rtl="0">
              <a:spcBef>
                <a:spcPts val="2000"/>
              </a:spcBef>
              <a:spcAft>
                <a:spcPts val="0"/>
              </a:spcAft>
              <a:buClr>
                <a:srgbClr val="000000"/>
              </a:buClr>
              <a:buSzPts val="1425"/>
              <a:buFont typeface="Noto Sans Symbols"/>
              <a:buNone/>
            </a:pPr>
            <a:endParaRPr/>
          </a:p>
          <a:p>
            <a:pPr marL="342900" lvl="0" indent="-342900" algn="l" rtl="0">
              <a:spcBef>
                <a:spcPts val="2000"/>
              </a:spcBef>
              <a:spcAft>
                <a:spcPts val="0"/>
              </a:spcAft>
              <a:buClr>
                <a:srgbClr val="000000"/>
              </a:buClr>
              <a:buSzPts val="1425"/>
              <a:buFont typeface="Noto Sans Symbols"/>
              <a:buChar char="◉"/>
            </a:pPr>
            <a:r>
              <a:rPr lang="en-US"/>
              <a:t>Accept: The user can input characters from their local script into a text field.</a:t>
            </a:r>
            <a:endParaRPr/>
          </a:p>
          <a:p>
            <a:pPr marL="342900" lvl="0" indent="-342900" algn="l" rtl="0">
              <a:spcBef>
                <a:spcPts val="2000"/>
              </a:spcBef>
              <a:spcAft>
                <a:spcPts val="0"/>
              </a:spcAft>
              <a:buClr>
                <a:srgbClr val="000000"/>
              </a:buClr>
              <a:buSzPts val="1425"/>
              <a:buFont typeface="Noto Sans Symbols"/>
              <a:buChar char="◉"/>
            </a:pPr>
            <a:r>
              <a:rPr lang="en-US"/>
              <a:t>Validate: The software accepts the characters and recognizes them as valid.</a:t>
            </a:r>
            <a:endParaRPr/>
          </a:p>
          <a:p>
            <a:pPr marL="342900" lvl="0" indent="-342900" algn="l" rtl="0">
              <a:spcBef>
                <a:spcPts val="2000"/>
              </a:spcBef>
              <a:spcAft>
                <a:spcPts val="0"/>
              </a:spcAft>
              <a:buClr>
                <a:srgbClr val="000000"/>
              </a:buClr>
              <a:buSzPts val="1425"/>
              <a:buFont typeface="Noto Sans Symbols"/>
              <a:buChar char="◉"/>
            </a:pPr>
            <a:r>
              <a:rPr lang="en-US"/>
              <a:t>Process: The system performs operations with the characters.</a:t>
            </a:r>
            <a:endParaRPr/>
          </a:p>
          <a:p>
            <a:pPr marL="342900" lvl="0" indent="-342900" algn="l" rtl="0">
              <a:spcBef>
                <a:spcPts val="2000"/>
              </a:spcBef>
              <a:spcAft>
                <a:spcPts val="0"/>
              </a:spcAft>
              <a:buClr>
                <a:srgbClr val="000000"/>
              </a:buClr>
              <a:buSzPts val="1425"/>
              <a:buFont typeface="Noto Sans Symbols"/>
              <a:buChar char="◉"/>
            </a:pPr>
            <a:r>
              <a:rPr lang="en-US"/>
              <a:t>Store: The database can store the text without breaking or corrupting.</a:t>
            </a:r>
            <a:endParaRPr/>
          </a:p>
          <a:p>
            <a:pPr marL="342900" lvl="0" indent="-342900" algn="l" rtl="0">
              <a:spcBef>
                <a:spcPts val="2000"/>
              </a:spcBef>
              <a:spcAft>
                <a:spcPts val="0"/>
              </a:spcAft>
              <a:buClr>
                <a:srgbClr val="000000"/>
              </a:buClr>
              <a:buSzPts val="1425"/>
              <a:buFont typeface="Noto Sans Symbols"/>
              <a:buChar char="◉"/>
            </a:pPr>
            <a:r>
              <a:rPr lang="en-US"/>
              <a:t>Display: When fetched from the database, the information is correctly shown.</a:t>
            </a:r>
            <a:endParaRPr/>
          </a:p>
        </p:txBody>
      </p:sp>
      <p:sp>
        <p:nvSpPr>
          <p:cNvPr id="850" name="Google Shape;850;p8"/>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Scope of UA Readiness for Programmers</a:t>
            </a:r>
            <a:endParaRPr/>
          </a:p>
        </p:txBody>
      </p:sp>
      <p:pic>
        <p:nvPicPr>
          <p:cNvPr id="851" name="Google Shape;851;p8"/>
          <p:cNvPicPr preferRelativeResize="0"/>
          <p:nvPr/>
        </p:nvPicPr>
        <p:blipFill rotWithShape="1">
          <a:blip r:embed="rId3">
            <a:alphaModFix/>
          </a:blip>
          <a:srcRect/>
          <a:stretch/>
        </p:blipFill>
        <p:spPr>
          <a:xfrm>
            <a:off x="10902950" y="32733"/>
            <a:ext cx="1241861" cy="563488"/>
          </a:xfrm>
          <a:prstGeom prst="rect">
            <a:avLst/>
          </a:prstGeom>
          <a:noFill/>
          <a:ln>
            <a:noFill/>
          </a:ln>
        </p:spPr>
      </p:pic>
      <p:grpSp>
        <p:nvGrpSpPr>
          <p:cNvPr id="852" name="Google Shape;852;p8"/>
          <p:cNvGrpSpPr/>
          <p:nvPr/>
        </p:nvGrpSpPr>
        <p:grpSpPr>
          <a:xfrm>
            <a:off x="1298985" y="2232012"/>
            <a:ext cx="9048332" cy="1295462"/>
            <a:chOff x="1927228" y="5269981"/>
            <a:chExt cx="7921353" cy="976513"/>
          </a:xfrm>
        </p:grpSpPr>
        <p:grpSp>
          <p:nvGrpSpPr>
            <p:cNvPr id="853" name="Google Shape;853;p8"/>
            <p:cNvGrpSpPr/>
            <p:nvPr/>
          </p:nvGrpSpPr>
          <p:grpSpPr>
            <a:xfrm>
              <a:off x="1927228" y="5273672"/>
              <a:ext cx="1302251" cy="972822"/>
              <a:chOff x="820555" y="1643185"/>
              <a:chExt cx="2011680" cy="1644160"/>
            </a:xfrm>
          </p:grpSpPr>
          <p:sp>
            <p:nvSpPr>
              <p:cNvPr id="854" name="Google Shape;854;p8"/>
              <p:cNvSpPr/>
              <p:nvPr/>
            </p:nvSpPr>
            <p:spPr>
              <a:xfrm>
                <a:off x="820555" y="2835439"/>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Accept</a:t>
                </a:r>
                <a:endParaRPr/>
              </a:p>
            </p:txBody>
          </p:sp>
          <p:sp>
            <p:nvSpPr>
              <p:cNvPr id="855" name="Google Shape;855;p8"/>
              <p:cNvSpPr/>
              <p:nvPr/>
            </p:nvSpPr>
            <p:spPr>
              <a:xfrm>
                <a:off x="820555"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pic>
            <p:nvPicPr>
              <p:cNvPr id="856" name="Google Shape;856;p8" descr="ua-capability-icons_wht_Accept.png"/>
              <p:cNvPicPr preferRelativeResize="0"/>
              <p:nvPr/>
            </p:nvPicPr>
            <p:blipFill rotWithShape="1">
              <a:blip r:embed="rId4">
                <a:alphaModFix/>
              </a:blip>
              <a:srcRect/>
              <a:stretch/>
            </p:blipFill>
            <p:spPr>
              <a:xfrm>
                <a:off x="1529630" y="1900022"/>
                <a:ext cx="562359" cy="643725"/>
              </a:xfrm>
              <a:prstGeom prst="rect">
                <a:avLst/>
              </a:prstGeom>
              <a:noFill/>
              <a:ln>
                <a:noFill/>
              </a:ln>
            </p:spPr>
          </p:pic>
        </p:grpSp>
        <p:grpSp>
          <p:nvGrpSpPr>
            <p:cNvPr id="857" name="Google Shape;857;p8"/>
            <p:cNvGrpSpPr/>
            <p:nvPr/>
          </p:nvGrpSpPr>
          <p:grpSpPr>
            <a:xfrm>
              <a:off x="3582203" y="5273672"/>
              <a:ext cx="1314106" cy="967039"/>
              <a:chOff x="3554360" y="1646720"/>
              <a:chExt cx="2029993" cy="1634387"/>
            </a:xfrm>
          </p:grpSpPr>
          <p:sp>
            <p:nvSpPr>
              <p:cNvPr id="858" name="Google Shape;858;p8"/>
              <p:cNvSpPr/>
              <p:nvPr/>
            </p:nvSpPr>
            <p:spPr>
              <a:xfrm>
                <a:off x="3554360" y="1646720"/>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59" name="Google Shape;859;p8"/>
              <p:cNvSpPr/>
              <p:nvPr/>
            </p:nvSpPr>
            <p:spPr>
              <a:xfrm>
                <a:off x="3572673" y="2829201"/>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Validate</a:t>
                </a:r>
                <a:endParaRPr/>
              </a:p>
            </p:txBody>
          </p:sp>
          <p:pic>
            <p:nvPicPr>
              <p:cNvPr id="860" name="Google Shape;860;p8" descr="ua-capability-icons_wht_Validate.png"/>
              <p:cNvPicPr preferRelativeResize="0"/>
              <p:nvPr/>
            </p:nvPicPr>
            <p:blipFill rotWithShape="1">
              <a:blip r:embed="rId5">
                <a:alphaModFix/>
              </a:blip>
              <a:srcRect/>
              <a:stretch/>
            </p:blipFill>
            <p:spPr>
              <a:xfrm>
                <a:off x="4170348" y="1895569"/>
                <a:ext cx="779705" cy="643725"/>
              </a:xfrm>
              <a:prstGeom prst="rect">
                <a:avLst/>
              </a:prstGeom>
              <a:noFill/>
              <a:ln>
                <a:noFill/>
              </a:ln>
            </p:spPr>
          </p:pic>
        </p:grpSp>
        <p:grpSp>
          <p:nvGrpSpPr>
            <p:cNvPr id="861" name="Google Shape;861;p8"/>
            <p:cNvGrpSpPr/>
            <p:nvPr/>
          </p:nvGrpSpPr>
          <p:grpSpPr>
            <a:xfrm>
              <a:off x="6892153" y="5269981"/>
              <a:ext cx="1302251" cy="968544"/>
              <a:chOff x="6331693" y="1643185"/>
              <a:chExt cx="2011680" cy="1636930"/>
            </a:xfrm>
          </p:grpSpPr>
          <p:sp>
            <p:nvSpPr>
              <p:cNvPr id="862" name="Google Shape;862;p8"/>
              <p:cNvSpPr/>
              <p:nvPr/>
            </p:nvSpPr>
            <p:spPr>
              <a:xfrm>
                <a:off x="6331693" y="1643185"/>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63" name="Google Shape;863;p8"/>
              <p:cNvSpPr/>
              <p:nvPr/>
            </p:nvSpPr>
            <p:spPr>
              <a:xfrm>
                <a:off x="6331693" y="2828209"/>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Store</a:t>
                </a:r>
                <a:endParaRPr/>
              </a:p>
            </p:txBody>
          </p:sp>
          <p:pic>
            <p:nvPicPr>
              <p:cNvPr id="864" name="Google Shape;864;p8" descr="ua-capability-icons_wht_Store.png"/>
              <p:cNvPicPr preferRelativeResize="0"/>
              <p:nvPr/>
            </p:nvPicPr>
            <p:blipFill rotWithShape="1">
              <a:blip r:embed="rId6">
                <a:alphaModFix/>
              </a:blip>
              <a:srcRect/>
              <a:stretch/>
            </p:blipFill>
            <p:spPr>
              <a:xfrm>
                <a:off x="6999490" y="1900022"/>
                <a:ext cx="647296" cy="647296"/>
              </a:xfrm>
              <a:prstGeom prst="rect">
                <a:avLst/>
              </a:prstGeom>
              <a:noFill/>
              <a:ln>
                <a:noFill/>
              </a:ln>
            </p:spPr>
          </p:pic>
        </p:grpSp>
        <p:grpSp>
          <p:nvGrpSpPr>
            <p:cNvPr id="865" name="Google Shape;865;p8"/>
            <p:cNvGrpSpPr/>
            <p:nvPr/>
          </p:nvGrpSpPr>
          <p:grpSpPr>
            <a:xfrm>
              <a:off x="5237178" y="5269981"/>
              <a:ext cx="1302251" cy="970730"/>
              <a:chOff x="2202899" y="3852184"/>
              <a:chExt cx="2011680" cy="1640625"/>
            </a:xfrm>
          </p:grpSpPr>
          <p:sp>
            <p:nvSpPr>
              <p:cNvPr id="866" name="Google Shape;866;p8"/>
              <p:cNvSpPr/>
              <p:nvPr/>
            </p:nvSpPr>
            <p:spPr>
              <a:xfrm>
                <a:off x="2202899"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67" name="Google Shape;867;p8"/>
              <p:cNvSpPr/>
              <p:nvPr/>
            </p:nvSpPr>
            <p:spPr>
              <a:xfrm>
                <a:off x="2202899" y="5040903"/>
                <a:ext cx="2011680"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Process</a:t>
                </a:r>
                <a:endParaRPr/>
              </a:p>
            </p:txBody>
          </p:sp>
          <p:pic>
            <p:nvPicPr>
              <p:cNvPr id="868" name="Google Shape;868;p8" descr="ua-capability-icons_wht_Process.png"/>
              <p:cNvPicPr preferRelativeResize="0"/>
              <p:nvPr/>
            </p:nvPicPr>
            <p:blipFill rotWithShape="1">
              <a:blip r:embed="rId7">
                <a:alphaModFix/>
              </a:blip>
              <a:srcRect/>
              <a:stretch/>
            </p:blipFill>
            <p:spPr>
              <a:xfrm>
                <a:off x="2686759" y="4119754"/>
                <a:ext cx="1027282" cy="632806"/>
              </a:xfrm>
              <a:prstGeom prst="rect">
                <a:avLst/>
              </a:prstGeom>
              <a:noFill/>
              <a:ln>
                <a:noFill/>
              </a:ln>
            </p:spPr>
          </p:pic>
        </p:grpSp>
        <p:grpSp>
          <p:nvGrpSpPr>
            <p:cNvPr id="869" name="Google Shape;869;p8"/>
            <p:cNvGrpSpPr/>
            <p:nvPr/>
          </p:nvGrpSpPr>
          <p:grpSpPr>
            <a:xfrm>
              <a:off x="8546330" y="5275764"/>
              <a:ext cx="1302251" cy="970730"/>
              <a:chOff x="4943583" y="3852184"/>
              <a:chExt cx="2011680" cy="1640625"/>
            </a:xfrm>
          </p:grpSpPr>
          <p:sp>
            <p:nvSpPr>
              <p:cNvPr id="870" name="Google Shape;870;p8"/>
              <p:cNvSpPr/>
              <p:nvPr/>
            </p:nvSpPr>
            <p:spPr>
              <a:xfrm>
                <a:off x="4943583" y="3852184"/>
                <a:ext cx="2011680" cy="1188720"/>
              </a:xfrm>
              <a:prstGeom prst="rect">
                <a:avLst/>
              </a:prstGeom>
              <a:solidFill>
                <a:srgbClr val="ED92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99D1F2"/>
                  </a:solidFill>
                  <a:latin typeface="Arial"/>
                  <a:ea typeface="Arial"/>
                  <a:cs typeface="Arial"/>
                  <a:sym typeface="Arial"/>
                </a:endParaRPr>
              </a:p>
            </p:txBody>
          </p:sp>
          <p:sp>
            <p:nvSpPr>
              <p:cNvPr id="871" name="Google Shape;871;p8"/>
              <p:cNvSpPr/>
              <p:nvPr/>
            </p:nvSpPr>
            <p:spPr>
              <a:xfrm>
                <a:off x="4946287" y="5040903"/>
                <a:ext cx="2008976" cy="451906"/>
              </a:xfrm>
              <a:prstGeom prst="rect">
                <a:avLst/>
              </a:prstGeom>
              <a:noFill/>
              <a:ln>
                <a:noFill/>
              </a:ln>
            </p:spPr>
            <p:txBody>
              <a:bodyPr spcFirstLastPara="1" wrap="square" lIns="0" tIns="0" rIns="91425" bIns="0" anchor="t" anchorCtr="0">
                <a:spAutoFit/>
              </a:bodyPr>
              <a:lstStyle/>
              <a:p>
                <a:pPr marL="0" marR="0" lvl="0" indent="0" algn="ctr" rtl="0">
                  <a:spcBef>
                    <a:spcPts val="0"/>
                  </a:spcBef>
                  <a:spcAft>
                    <a:spcPts val="0"/>
                  </a:spcAft>
                  <a:buNone/>
                </a:pPr>
                <a:r>
                  <a:rPr lang="en-US" sz="2000" b="0" i="0" u="none" strike="noStrike" cap="none">
                    <a:solidFill>
                      <a:srgbClr val="000000"/>
                    </a:solidFill>
                    <a:latin typeface="Arial"/>
                    <a:ea typeface="Arial"/>
                    <a:cs typeface="Arial"/>
                    <a:sym typeface="Arial"/>
                  </a:rPr>
                  <a:t>Display</a:t>
                </a:r>
                <a:endParaRPr/>
              </a:p>
            </p:txBody>
          </p:sp>
          <p:pic>
            <p:nvPicPr>
              <p:cNvPr id="872" name="Google Shape;872;p8" descr="ua-capability-icons_wht_Display.png"/>
              <p:cNvPicPr preferRelativeResize="0"/>
              <p:nvPr/>
            </p:nvPicPr>
            <p:blipFill rotWithShape="1">
              <a:blip r:embed="rId8">
                <a:alphaModFix/>
              </a:blip>
              <a:srcRect/>
              <a:stretch/>
            </p:blipFill>
            <p:spPr>
              <a:xfrm>
                <a:off x="5711163" y="4126903"/>
                <a:ext cx="489490" cy="633398"/>
              </a:xfrm>
              <a:prstGeom prst="rect">
                <a:avLst/>
              </a:prstGeom>
              <a:noFill/>
              <a:ln>
                <a:noFill/>
              </a:ln>
            </p:spPr>
          </p:pic>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9"/>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B3458"/>
              </a:buClr>
              <a:buSzPts val="2800"/>
              <a:buFont typeface="Arial"/>
              <a:buNone/>
            </a:pPr>
            <a:r>
              <a:rPr lang="en-US"/>
              <a:t>Technology Stack for UA Consideration </a:t>
            </a:r>
            <a:endParaRPr/>
          </a:p>
        </p:txBody>
      </p:sp>
      <p:grpSp>
        <p:nvGrpSpPr>
          <p:cNvPr id="878" name="Google Shape;878;p9"/>
          <p:cNvGrpSpPr/>
          <p:nvPr/>
        </p:nvGrpSpPr>
        <p:grpSpPr>
          <a:xfrm>
            <a:off x="768791" y="762435"/>
            <a:ext cx="7028426" cy="5333128"/>
            <a:chOff x="0" y="651"/>
            <a:chExt cx="7028426" cy="5333128"/>
          </a:xfrm>
        </p:grpSpPr>
        <p:cxnSp>
          <p:nvCxnSpPr>
            <p:cNvPr id="879" name="Google Shape;879;p9"/>
            <p:cNvCxnSpPr/>
            <p:nvPr/>
          </p:nvCxnSpPr>
          <p:spPr>
            <a:xfrm>
              <a:off x="0" y="88466"/>
              <a:ext cx="7028426" cy="0"/>
            </a:xfrm>
            <a:prstGeom prst="straightConnector1">
              <a:avLst/>
            </a:prstGeom>
            <a:gradFill>
              <a:gsLst>
                <a:gs pos="0">
                  <a:srgbClr val="008CE2">
                    <a:alpha val="89803"/>
                  </a:srgbClr>
                </a:gs>
                <a:gs pos="100000">
                  <a:srgbClr val="86C5FF">
                    <a:alpha val="89803"/>
                  </a:srgbClr>
                </a:gs>
              </a:gsLst>
              <a:lin ang="16200000" scaled="0"/>
            </a:gradFill>
            <a:ln w="9525" cap="flat" cmpd="sng">
              <a:solidFill>
                <a:srgbClr val="1886C8">
                  <a:alpha val="8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80" name="Google Shape;880;p9"/>
            <p:cNvSpPr/>
            <p:nvPr/>
          </p:nvSpPr>
          <p:spPr>
            <a:xfrm>
              <a:off x="0" y="651"/>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9"/>
            <p:cNvSpPr txBox="1"/>
            <p:nvPr/>
          </p:nvSpPr>
          <p:spPr>
            <a:xfrm>
              <a:off x="0" y="651"/>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Applications and Websites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Wikipedia.org, ICANN.org, Amazon.com, custom websites globally</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PowerPoint, Google-Docs, Safari, Acrobat, custom apps</a:t>
              </a:r>
              <a:endParaRPr/>
            </a:p>
            <a:p>
              <a:pPr marL="0" marR="0" lvl="0" indent="0" algn="l" rtl="0">
                <a:lnSpc>
                  <a:spcPct val="90000"/>
                </a:lnSpc>
                <a:spcBef>
                  <a:spcPts val="63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882" name="Google Shape;882;p9"/>
            <p:cNvCxnSpPr/>
            <p:nvPr/>
          </p:nvCxnSpPr>
          <p:spPr>
            <a:xfrm>
              <a:off x="0" y="1067277"/>
              <a:ext cx="7028426" cy="0"/>
            </a:xfrm>
            <a:prstGeom prst="straightConnector1">
              <a:avLst/>
            </a:prstGeom>
            <a:gradFill>
              <a:gsLst>
                <a:gs pos="0">
                  <a:srgbClr val="008CE2">
                    <a:alpha val="80000"/>
                  </a:srgbClr>
                </a:gs>
                <a:gs pos="100000">
                  <a:srgbClr val="86C5FF">
                    <a:alpha val="80000"/>
                  </a:srgbClr>
                </a:gs>
              </a:gsLst>
              <a:lin ang="16200000" scaled="0"/>
            </a:gradFill>
            <a:ln w="9525" cap="flat" cmpd="sng">
              <a:solidFill>
                <a:srgbClr val="1886C8">
                  <a:alpha val="80000"/>
                </a:srgbClr>
              </a:solidFill>
              <a:prstDash val="solid"/>
              <a:round/>
              <a:headEnd type="none" w="sm" len="sm"/>
              <a:tailEnd type="none" w="sm" len="sm"/>
            </a:ln>
            <a:effectLst>
              <a:outerShdw blurRad="40000" dist="23000" dir="5400000" rotWithShape="0">
                <a:srgbClr val="000000">
                  <a:alpha val="34901"/>
                </a:srgbClr>
              </a:outerShdw>
            </a:effectLst>
          </p:spPr>
        </p:cxnSp>
        <p:sp>
          <p:nvSpPr>
            <p:cNvPr id="883" name="Google Shape;883;p9"/>
            <p:cNvSpPr/>
            <p:nvPr/>
          </p:nvSpPr>
          <p:spPr>
            <a:xfrm>
              <a:off x="0" y="1067277"/>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9"/>
            <p:cNvSpPr txBox="1"/>
            <p:nvPr/>
          </p:nvSpPr>
          <p:spPr>
            <a:xfrm>
              <a:off x="0" y="1067277"/>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Social Media and Search Engines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Chrome, Bing, Safari, Firefox, local (e.g., Chinese) browsers</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Facebook, Instagram, Twitter, Skype, WeChat, WhatsApp, Viber</a:t>
              </a:r>
              <a:endParaRPr/>
            </a:p>
            <a:p>
              <a:pPr marL="0" marR="0" lvl="0" indent="0" algn="l" rtl="0">
                <a:lnSpc>
                  <a:spcPct val="90000"/>
                </a:lnSpc>
                <a:spcBef>
                  <a:spcPts val="63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p:txBody>
        </p:sp>
        <p:cxnSp>
          <p:nvCxnSpPr>
            <p:cNvPr id="885" name="Google Shape;885;p9"/>
            <p:cNvCxnSpPr/>
            <p:nvPr/>
          </p:nvCxnSpPr>
          <p:spPr>
            <a:xfrm>
              <a:off x="0" y="2133903"/>
              <a:ext cx="7028426" cy="0"/>
            </a:xfrm>
            <a:prstGeom prst="straightConnector1">
              <a:avLst/>
            </a:prstGeom>
            <a:gradFill>
              <a:gsLst>
                <a:gs pos="0">
                  <a:srgbClr val="008CE2">
                    <a:alpha val="69803"/>
                  </a:srgbClr>
                </a:gs>
                <a:gs pos="100000">
                  <a:srgbClr val="86C5FF">
                    <a:alpha val="69803"/>
                  </a:srgbClr>
                </a:gs>
              </a:gsLst>
              <a:lin ang="16200000" scaled="0"/>
            </a:gradFill>
            <a:ln w="9525" cap="flat" cmpd="sng">
              <a:solidFill>
                <a:srgbClr val="1886C8">
                  <a:alpha val="6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86" name="Google Shape;886;p9"/>
            <p:cNvSpPr/>
            <p:nvPr/>
          </p:nvSpPr>
          <p:spPr>
            <a:xfrm>
              <a:off x="0" y="2133903"/>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9"/>
            <p:cNvSpPr txBox="1"/>
            <p:nvPr/>
          </p:nvSpPr>
          <p:spPr>
            <a:xfrm>
              <a:off x="0" y="2133903"/>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Programming Languages and Frameworks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JavaScript, Java, Swift, C#, PHP, Python</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Angular, Spring, .NET core, J2EE, WordPress, SAP, Oracle</a:t>
              </a:r>
              <a:endParaRPr/>
            </a:p>
          </p:txBody>
        </p:sp>
        <p:cxnSp>
          <p:nvCxnSpPr>
            <p:cNvPr id="888" name="Google Shape;888;p9"/>
            <p:cNvCxnSpPr/>
            <p:nvPr/>
          </p:nvCxnSpPr>
          <p:spPr>
            <a:xfrm>
              <a:off x="0" y="3200528"/>
              <a:ext cx="7028426" cy="0"/>
            </a:xfrm>
            <a:prstGeom prst="straightConnector1">
              <a:avLst/>
            </a:prstGeom>
            <a:gradFill>
              <a:gsLst>
                <a:gs pos="0">
                  <a:srgbClr val="008CE2">
                    <a:alpha val="60000"/>
                  </a:srgbClr>
                </a:gs>
                <a:gs pos="100000">
                  <a:srgbClr val="86C5FF">
                    <a:alpha val="60000"/>
                  </a:srgbClr>
                </a:gs>
              </a:gsLst>
              <a:lin ang="16200000" scaled="0"/>
            </a:gradFill>
            <a:ln w="9525" cap="flat" cmpd="sng">
              <a:solidFill>
                <a:srgbClr val="1886C8">
                  <a:alpha val="60000"/>
                </a:srgbClr>
              </a:solidFill>
              <a:prstDash val="solid"/>
              <a:round/>
              <a:headEnd type="none" w="sm" len="sm"/>
              <a:tailEnd type="none" w="sm" len="sm"/>
            </a:ln>
            <a:effectLst>
              <a:outerShdw blurRad="40000" dist="23000" dir="5400000" rotWithShape="0">
                <a:srgbClr val="000000">
                  <a:alpha val="34901"/>
                </a:srgbClr>
              </a:outerShdw>
            </a:effectLst>
          </p:spPr>
        </p:cxnSp>
        <p:sp>
          <p:nvSpPr>
            <p:cNvPr id="889" name="Google Shape;889;p9"/>
            <p:cNvSpPr/>
            <p:nvPr/>
          </p:nvSpPr>
          <p:spPr>
            <a:xfrm>
              <a:off x="0" y="3200528"/>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9"/>
            <p:cNvSpPr txBox="1"/>
            <p:nvPr/>
          </p:nvSpPr>
          <p:spPr>
            <a:xfrm>
              <a:off x="0" y="3200528"/>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Platforms, Operating Systems and Sytem Tools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iOS, Windows, Linux, Android, App Stores</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Active Directory, OpenLDAP, OpenSSL, Ping, Telnet</a:t>
              </a:r>
              <a:endParaRPr/>
            </a:p>
          </p:txBody>
        </p:sp>
        <p:cxnSp>
          <p:nvCxnSpPr>
            <p:cNvPr id="891" name="Google Shape;891;p9"/>
            <p:cNvCxnSpPr/>
            <p:nvPr/>
          </p:nvCxnSpPr>
          <p:spPr>
            <a:xfrm>
              <a:off x="0" y="4267154"/>
              <a:ext cx="7028426" cy="0"/>
            </a:xfrm>
            <a:prstGeom prst="straightConnector1">
              <a:avLst/>
            </a:prstGeom>
            <a:gradFill>
              <a:gsLst>
                <a:gs pos="0">
                  <a:srgbClr val="008CE2">
                    <a:alpha val="49803"/>
                  </a:srgbClr>
                </a:gs>
                <a:gs pos="100000">
                  <a:srgbClr val="86C5FF">
                    <a:alpha val="49803"/>
                  </a:srgbClr>
                </a:gs>
              </a:gsLst>
              <a:lin ang="16200000" scaled="0"/>
            </a:gradFill>
            <a:ln w="9525" cap="flat" cmpd="sng">
              <a:solidFill>
                <a:srgbClr val="1886C8">
                  <a:alpha val="49803"/>
                </a:srgbClr>
              </a:solidFill>
              <a:prstDash val="solid"/>
              <a:round/>
              <a:headEnd type="none" w="sm" len="sm"/>
              <a:tailEnd type="none" w="sm" len="sm"/>
            </a:ln>
            <a:effectLst>
              <a:outerShdw blurRad="40000" dist="23000" dir="5400000" rotWithShape="0">
                <a:srgbClr val="000000">
                  <a:alpha val="34901"/>
                </a:srgbClr>
              </a:outerShdw>
            </a:effectLst>
          </p:spPr>
        </p:cxnSp>
        <p:sp>
          <p:nvSpPr>
            <p:cNvPr id="892" name="Google Shape;892;p9"/>
            <p:cNvSpPr/>
            <p:nvPr/>
          </p:nvSpPr>
          <p:spPr>
            <a:xfrm>
              <a:off x="0" y="4267154"/>
              <a:ext cx="7028426" cy="10666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9"/>
            <p:cNvSpPr txBox="1"/>
            <p:nvPr/>
          </p:nvSpPr>
          <p:spPr>
            <a:xfrm>
              <a:off x="0" y="4267154"/>
              <a:ext cx="7028426" cy="1066625"/>
            </a:xfrm>
            <a:prstGeom prst="rect">
              <a:avLst/>
            </a:prstGeom>
            <a:noFill/>
            <a:ln>
              <a:noFill/>
            </a:ln>
          </p:spPr>
          <p:txBody>
            <a:bodyPr spcFirstLastPara="1" wrap="square" lIns="76200" tIns="76200" rIns="76200" bIns="762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US" sz="2000" b="1" i="0" u="none" strike="noStrike" cap="none">
                  <a:solidFill>
                    <a:schemeClr val="dk1"/>
                  </a:solidFill>
                  <a:latin typeface="Arial"/>
                  <a:ea typeface="Arial"/>
                  <a:cs typeface="Arial"/>
                  <a:sym typeface="Arial"/>
                </a:rPr>
                <a:t>Standards and Best Practices</a:t>
              </a:r>
              <a:endParaRPr/>
            </a:p>
            <a:p>
              <a:pPr marL="0" marR="0" lvl="0" indent="0" algn="l" rtl="0">
                <a:lnSpc>
                  <a:spcPct val="90000"/>
                </a:lnSpc>
                <a:spcBef>
                  <a:spcPts val="70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IETF RFCs, W3C HTML, Unicode CLDR, WHATWG</a:t>
              </a:r>
              <a:endParaRPr/>
            </a:p>
            <a:p>
              <a:pPr marL="0" marR="0" lvl="0" indent="0" algn="l" rtl="0">
                <a:lnSpc>
                  <a:spcPct val="90000"/>
                </a:lnSpc>
                <a:spcBef>
                  <a:spcPts val="63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 Industry-based standards (health, aviation, ...)</a:t>
              </a:r>
              <a:endParaRPr sz="2000" b="0" i="0" u="none" strike="noStrike" cap="none">
                <a:solidFill>
                  <a:schemeClr val="dk1"/>
                </a:solidFill>
                <a:latin typeface="Arial"/>
                <a:ea typeface="Arial"/>
                <a:cs typeface="Arial"/>
                <a:sym typeface="Arial"/>
              </a:endParaRPr>
            </a:p>
          </p:txBody>
        </p:sp>
      </p:grpSp>
      <p:pic>
        <p:nvPicPr>
          <p:cNvPr id="894" name="Google Shape;894;p9"/>
          <p:cNvPicPr preferRelativeResize="0"/>
          <p:nvPr/>
        </p:nvPicPr>
        <p:blipFill rotWithShape="1">
          <a:blip r:embed="rId3">
            <a:alphaModFix/>
          </a:blip>
          <a:srcRect/>
          <a:stretch/>
        </p:blipFill>
        <p:spPr>
          <a:xfrm>
            <a:off x="10902950" y="32733"/>
            <a:ext cx="1241861" cy="563488"/>
          </a:xfrm>
          <a:prstGeom prst="rect">
            <a:avLst/>
          </a:prstGeom>
          <a:noFill/>
          <a:ln>
            <a:noFill/>
          </a:ln>
        </p:spPr>
      </p:pic>
      <p:sp>
        <p:nvSpPr>
          <p:cNvPr id="895" name="Google Shape;895;p9"/>
          <p:cNvSpPr txBox="1"/>
          <p:nvPr/>
        </p:nvSpPr>
        <p:spPr>
          <a:xfrm>
            <a:off x="9024079" y="2823812"/>
            <a:ext cx="2923081" cy="123110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Accept, validate, process, store and display </a:t>
            </a:r>
            <a:endParaRPr/>
          </a:p>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all domain names and email addresses.</a:t>
            </a:r>
            <a:endParaRPr/>
          </a:p>
        </p:txBody>
      </p:sp>
      <p:sp>
        <p:nvSpPr>
          <p:cNvPr id="896" name="Google Shape;896;p9"/>
          <p:cNvSpPr/>
          <p:nvPr/>
        </p:nvSpPr>
        <p:spPr>
          <a:xfrm>
            <a:off x="8217877" y="836734"/>
            <a:ext cx="656492" cy="5205262"/>
          </a:xfrm>
          <a:prstGeom prst="rightBrace">
            <a:avLst>
              <a:gd name="adj1" fmla="val 8333"/>
              <a:gd name="adj2" fmla="val 50000"/>
            </a:avLst>
          </a:prstGeom>
          <a:noFill/>
          <a:ln w="38100" cap="flat" cmpd="sng">
            <a:solidFill>
              <a:srgbClr val="73B7E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2567</Words>
  <Application>Microsoft Macintosh PowerPoint</Application>
  <PresentationFormat>Widescreen</PresentationFormat>
  <Paragraphs>294</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Times New Roman</vt:lpstr>
      <vt:lpstr>Open Sans</vt:lpstr>
      <vt:lpstr>Calibri</vt:lpstr>
      <vt:lpstr>Arial</vt:lpstr>
      <vt:lpstr>Noto Sans Symbols</vt:lpstr>
      <vt:lpstr>Open Sans Light</vt:lpstr>
      <vt:lpstr>ICANN PPT_Arial_16x9_June 2017_potx</vt:lpstr>
      <vt:lpstr>Technical Overview of Universal Acceptance of Domain Names and Email Addresses</vt:lpstr>
      <vt:lpstr>Agenda</vt:lpstr>
      <vt:lpstr>Overview of Universal Acceptance </vt:lpstr>
      <vt:lpstr>Universal Acceptance of Domain Names and Email</vt:lpstr>
      <vt:lpstr>Categories of Domain Names and Email Addresses</vt:lpstr>
      <vt:lpstr>Acceptance of Email Addresses by Websites</vt:lpstr>
      <vt:lpstr>EAI Support Across Email Servers Under gTLDs</vt:lpstr>
      <vt:lpstr>Scope of UA Readiness for Programmers</vt:lpstr>
      <vt:lpstr>Technology Stack for UA Consideration </vt:lpstr>
      <vt:lpstr>Email Systems and EAI Support</vt:lpstr>
      <vt:lpstr>Fundamentals of Unicode</vt:lpstr>
      <vt:lpstr>Character and Character Set</vt:lpstr>
      <vt:lpstr>Code Point</vt:lpstr>
      <vt:lpstr>Code Point</vt:lpstr>
      <vt:lpstr>Glyph</vt:lpstr>
      <vt:lpstr>Character Encoding</vt:lpstr>
      <vt:lpstr>A Brief History</vt:lpstr>
      <vt:lpstr>Unicode Standard</vt:lpstr>
      <vt:lpstr>Unicode Encoding</vt:lpstr>
      <vt:lpstr>Normalization</vt:lpstr>
      <vt:lpstr>Normalization</vt:lpstr>
      <vt:lpstr>Internationalized Domain Names</vt:lpstr>
      <vt:lpstr>Domain Names</vt:lpstr>
      <vt:lpstr>Internationalized Domain Names (IDNs)</vt:lpstr>
      <vt:lpstr>Email Address Internationalization (EAI)</vt:lpstr>
      <vt:lpstr>Email Address</vt:lpstr>
      <vt:lpstr>EAI</vt:lpstr>
      <vt:lpstr>Email Addresses Form</vt:lpstr>
      <vt:lpstr>Sending and Receiving </vt:lpstr>
      <vt:lpstr>Conclusion</vt:lpstr>
      <vt:lpstr>Prog. Languages Support</vt:lpstr>
      <vt:lpstr>EAI Support by Email Tools and Services</vt:lpstr>
      <vt:lpstr>ICANN’s Journey to UA Readiness - Model</vt:lpstr>
      <vt:lpstr>Free Servers With EAI Support</vt:lpstr>
      <vt:lpstr>EAI Self-Certification</vt:lpstr>
      <vt:lpstr>Get Involved!</vt:lpstr>
      <vt:lpstr>Some Relevant Materials</vt:lpstr>
      <vt:lpstr>Engage with ICANN – Thank You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Overview of Universal Acceptance of Domain Names and Email Addresses</dc:title>
  <dc:creator>Sarmad Hussain</dc:creator>
  <cp:lastModifiedBy>Sarmad Hussain</cp:lastModifiedBy>
  <cp:revision>5</cp:revision>
  <dcterms:created xsi:type="dcterms:W3CDTF">2021-04-05T05:56:20Z</dcterms:created>
  <dcterms:modified xsi:type="dcterms:W3CDTF">2025-02-25T13:17:34Z</dcterms:modified>
</cp:coreProperties>
</file>