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6858000" cx="9144000"/>
  <p:notesSz cx="6858000" cy="9144000"/>
  <p:embeddedFontLst>
    <p:embeddedFont>
      <p:font typeface="Open Sans Light"/>
      <p:regular r:id="rId37"/>
      <p:bold r:id="rId38"/>
      <p:italic r:id="rId39"/>
      <p:boldItalic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851">
          <p15:clr>
            <a:srgbClr val="A4A3A4"/>
          </p15:clr>
        </p15:guide>
        <p15:guide id="2" pos="242">
          <p15:clr>
            <a:srgbClr val="A4A3A4"/>
          </p15:clr>
        </p15:guide>
      </p15:sldGuideLst>
    </p:ext>
    <p:ext uri="GoogleSlidesCustomDataVersion2">
      <go:slidesCustomData xmlns:go="http://customooxmlschemas.google.com/" r:id="rId45" roundtripDataSignature="AMtx7mgZr8F44lcrIHnc9gonODpunuCZ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851" orient="horz"/>
        <p:guide pos="242"/>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Light-boldItalic.fntdata"/><Relationship Id="rId20" Type="http://schemas.openxmlformats.org/officeDocument/2006/relationships/slide" Target="slides/slide15.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slide" Target="slides/slide17.xml"/><Relationship Id="rId44" Type="http://schemas.openxmlformats.org/officeDocument/2006/relationships/font" Target="fonts/OpenSans-boldItalic.fntdata"/><Relationship Id="rId21" Type="http://schemas.openxmlformats.org/officeDocument/2006/relationships/slide" Target="slides/slide16.xml"/><Relationship Id="rId43" Type="http://schemas.openxmlformats.org/officeDocument/2006/relationships/font" Target="fonts/OpenSans-italic.fntdata"/><Relationship Id="rId24" Type="http://schemas.openxmlformats.org/officeDocument/2006/relationships/slide" Target="slides/slide19.xml"/><Relationship Id="rId23" Type="http://schemas.openxmlformats.org/officeDocument/2006/relationships/slide" Target="slides/slide18.xml"/><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OpenSansLight-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OpenSansLight-italic.fntdata"/><Relationship Id="rId16" Type="http://schemas.openxmlformats.org/officeDocument/2006/relationships/slide" Target="slides/slide11.xml"/><Relationship Id="rId38" Type="http://schemas.openxmlformats.org/officeDocument/2006/relationships/font" Target="fonts/OpenSansLight-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 name="Google Shape;7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f5ee761316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g1f5ee76131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ong">
  <p:cSld name="Title: Long">
    <p:bg>
      <p:bgPr>
        <a:solidFill>
          <a:schemeClr val="accent1"/>
        </a:solidFill>
      </p:bgPr>
    </p:bg>
    <p:spTree>
      <p:nvGrpSpPr>
        <p:cNvPr id="10" name="Shape 10"/>
        <p:cNvGrpSpPr/>
        <p:nvPr/>
      </p:nvGrpSpPr>
      <p:grpSpPr>
        <a:xfrm>
          <a:off x="0" y="0"/>
          <a:ext cx="0" cy="0"/>
          <a:chOff x="0" y="0"/>
          <a:chExt cx="0" cy="0"/>
        </a:xfrm>
      </p:grpSpPr>
      <p:sp>
        <p:nvSpPr>
          <p:cNvPr id="11" name="Google Shape;11;p45"/>
          <p:cNvSpPr txBox="1"/>
          <p:nvPr>
            <p:ph type="title"/>
          </p:nvPr>
        </p:nvSpPr>
        <p:spPr>
          <a:xfrm>
            <a:off x="473077" y="4191337"/>
            <a:ext cx="8137524" cy="1154765"/>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262626"/>
              </a:buClr>
              <a:buSzPts val="3200"/>
              <a:buFont typeface="Open Sans"/>
              <a:buNone/>
              <a:defRPr b="0" i="0" sz="3200" u="none" cap="none" strike="noStrike">
                <a:solidFill>
                  <a:srgbClr val="262626"/>
                </a:solidFill>
                <a:latin typeface="Open Sans"/>
                <a:ea typeface="Open Sans"/>
                <a:cs typeface="Open Sans"/>
                <a:sym typeface="Open Sans"/>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ua-deck_title-art.png" id="12" name="Google Shape;12;p45"/>
          <p:cNvPicPr preferRelativeResize="0"/>
          <p:nvPr/>
        </p:nvPicPr>
        <p:blipFill rotWithShape="1">
          <a:blip r:embed="rId2">
            <a:alphaModFix/>
          </a:blip>
          <a:srcRect b="0" l="0" r="36898" t="0"/>
          <a:stretch/>
        </p:blipFill>
        <p:spPr>
          <a:xfrm>
            <a:off x="0" y="-1"/>
            <a:ext cx="9144000" cy="3758159"/>
          </a:xfrm>
          <a:prstGeom prst="rect">
            <a:avLst/>
          </a:prstGeom>
          <a:noFill/>
          <a:ln>
            <a:noFill/>
          </a:ln>
        </p:spPr>
      </p:pic>
      <p:sp>
        <p:nvSpPr>
          <p:cNvPr id="13" name="Google Shape;13;p45"/>
          <p:cNvSpPr txBox="1"/>
          <p:nvPr/>
        </p:nvSpPr>
        <p:spPr>
          <a:xfrm>
            <a:off x="374654" y="6465474"/>
            <a:ext cx="1692519" cy="200055"/>
          </a:xfrm>
          <a:prstGeom prst="rect">
            <a:avLst/>
          </a:prstGeom>
          <a:noFill/>
          <a:ln>
            <a:noFill/>
          </a:ln>
        </p:spPr>
        <p:txBody>
          <a:bodyPr anchorCtr="0" anchor="ctr" bIns="0" lIns="91425" spcFirstLastPara="1" rIns="0" wrap="square" tIns="0">
            <a:spAutoFit/>
          </a:bodyPr>
          <a:lstStyle/>
          <a:p>
            <a:pPr indent="0" lvl="0" marL="0" marR="0" rtl="0" algn="l">
              <a:lnSpc>
                <a:spcPct val="110000"/>
              </a:lnSpc>
              <a:spcBef>
                <a:spcPts val="0"/>
              </a:spcBef>
              <a:spcAft>
                <a:spcPts val="0"/>
              </a:spcAft>
              <a:buClr>
                <a:srgbClr val="000000"/>
              </a:buClr>
              <a:buSzPts val="1200"/>
              <a:buFont typeface="Arial"/>
              <a:buNone/>
            </a:pPr>
            <a:r>
              <a:rPr b="0" i="0" lang="en-US" sz="1200" u="none" cap="none" strike="noStrike">
                <a:solidFill>
                  <a:schemeClr val="dk2"/>
                </a:solidFill>
                <a:latin typeface="Open Sans Light"/>
                <a:ea typeface="Open Sans Light"/>
                <a:cs typeface="Open Sans Light"/>
                <a:sym typeface="Open Sans Light"/>
              </a:rPr>
              <a:t>Universal Acceptance</a:t>
            </a:r>
            <a:endParaRPr b="0" i="0" sz="1200" u="none" cap="none" strike="noStrike">
              <a:solidFill>
                <a:schemeClr val="dk2"/>
              </a:solidFill>
              <a:latin typeface="Open Sans Light"/>
              <a:ea typeface="Open Sans Light"/>
              <a:cs typeface="Open Sans Light"/>
              <a:sym typeface="Open Sans Light"/>
            </a:endParaRPr>
          </a:p>
        </p:txBody>
      </p:sp>
      <p:pic>
        <p:nvPicPr>
          <p:cNvPr descr="ua-logo_wht.png" id="14" name="Google Shape;14;p45"/>
          <p:cNvPicPr preferRelativeResize="0"/>
          <p:nvPr/>
        </p:nvPicPr>
        <p:blipFill rotWithShape="1">
          <a:blip r:embed="rId3">
            <a:alphaModFix amt="50000"/>
          </a:blip>
          <a:srcRect b="0" l="0" r="0" t="0"/>
          <a:stretch/>
        </p:blipFill>
        <p:spPr>
          <a:xfrm>
            <a:off x="473077" y="5918780"/>
            <a:ext cx="1467358" cy="46634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ullets">
  <p:cSld name="Text: Bullets">
    <p:spTree>
      <p:nvGrpSpPr>
        <p:cNvPr id="15" name="Shape 15"/>
        <p:cNvGrpSpPr/>
        <p:nvPr/>
      </p:nvGrpSpPr>
      <p:grpSpPr>
        <a:xfrm>
          <a:off x="0" y="0"/>
          <a:ext cx="0" cy="0"/>
          <a:chOff x="0" y="0"/>
          <a:chExt cx="0" cy="0"/>
        </a:xfrm>
      </p:grpSpPr>
      <p:grpSp>
        <p:nvGrpSpPr>
          <p:cNvPr id="16" name="Google Shape;16;p46"/>
          <p:cNvGrpSpPr/>
          <p:nvPr/>
        </p:nvGrpSpPr>
        <p:grpSpPr>
          <a:xfrm flipH="1">
            <a:off x="0" y="6578812"/>
            <a:ext cx="9150085" cy="284662"/>
            <a:chOff x="0" y="6578812"/>
            <a:chExt cx="9150085" cy="284662"/>
          </a:xfrm>
        </p:grpSpPr>
        <p:sp>
          <p:nvSpPr>
            <p:cNvPr id="17" name="Google Shape;17;p46"/>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8" name="Google Shape;18;p46"/>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9" name="Google Shape;19;p46"/>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grpSp>
      <p:sp>
        <p:nvSpPr>
          <p:cNvPr id="20" name="Google Shape;20;p4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3200"/>
              <a:buFont typeface="Open Sans"/>
              <a:buNone/>
              <a:defRPr b="0" i="0" sz="3200" u="none" cap="none" strike="noStrike">
                <a:solidFill>
                  <a:srgbClr val="000000"/>
                </a:solidFill>
                <a:latin typeface="Open Sans"/>
                <a:ea typeface="Open Sans"/>
                <a:cs typeface="Open Sans"/>
                <a:sym typeface="Open Sans"/>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 name="Google Shape;21;p46"/>
          <p:cNvSpPr txBox="1"/>
          <p:nvPr>
            <p:ph idx="1" type="body"/>
          </p:nvPr>
        </p:nvSpPr>
        <p:spPr>
          <a:xfrm>
            <a:off x="320675" y="1852083"/>
            <a:ext cx="8450746" cy="4297680"/>
          </a:xfrm>
          <a:prstGeom prst="rect">
            <a:avLst/>
          </a:prstGeom>
          <a:noFill/>
          <a:ln>
            <a:noFill/>
          </a:ln>
        </p:spPr>
        <p:txBody>
          <a:bodyPr anchorCtr="0" anchor="t" bIns="45700" lIns="91425" spcFirstLastPara="1" rIns="91425" wrap="square" tIns="45700">
            <a:noAutofit/>
          </a:bodyPr>
          <a:lstStyle>
            <a:lvl1pPr indent="-336550" lvl="0" marL="457200" marR="0" rtl="1" algn="r">
              <a:lnSpc>
                <a:spcPct val="100000"/>
              </a:lnSpc>
              <a:spcBef>
                <a:spcPts val="400"/>
              </a:spcBef>
              <a:spcAft>
                <a:spcPts val="0"/>
              </a:spcAft>
              <a:buClr>
                <a:schemeClr val="accent3"/>
              </a:buClr>
              <a:buSzPts val="1700"/>
              <a:buFont typeface="Merriweather Sans"/>
              <a:buChar char="*"/>
              <a:defRPr b="0" i="0" sz="2000" u="none" cap="none" strike="noStrike">
                <a:solidFill>
                  <a:srgbClr val="000000"/>
                </a:solidFill>
                <a:latin typeface="Open Sans Light"/>
                <a:ea typeface="Open Sans Light"/>
                <a:cs typeface="Open Sans Light"/>
                <a:sym typeface="Open Sans Light"/>
              </a:defRPr>
            </a:lvl1pPr>
            <a:lvl2pPr indent="-325755" lvl="1" marL="914400" marR="0" rtl="1" algn="r">
              <a:lnSpc>
                <a:spcPct val="100000"/>
              </a:lnSpc>
              <a:spcBef>
                <a:spcPts val="360"/>
              </a:spcBef>
              <a:spcAft>
                <a:spcPts val="0"/>
              </a:spcAft>
              <a:buClr>
                <a:schemeClr val="accent3"/>
              </a:buClr>
              <a:buSzPts val="1530"/>
              <a:buFont typeface="Merriweather Sans"/>
              <a:buChar char="*"/>
              <a:defRPr b="0" i="0" sz="1800" u="none" cap="none" strike="noStrike">
                <a:solidFill>
                  <a:srgbClr val="000000"/>
                </a:solidFill>
                <a:latin typeface="Open Sans Light"/>
                <a:ea typeface="Open Sans Light"/>
                <a:cs typeface="Open Sans Light"/>
                <a:sym typeface="Open Sans Light"/>
              </a:defRPr>
            </a:lvl2pPr>
            <a:lvl3pPr indent="-314960" lvl="2" marL="1371600" marR="0" rtl="1" algn="r">
              <a:lnSpc>
                <a:spcPct val="100000"/>
              </a:lnSpc>
              <a:spcBef>
                <a:spcPts val="320"/>
              </a:spcBef>
              <a:spcAft>
                <a:spcPts val="0"/>
              </a:spcAft>
              <a:buClr>
                <a:schemeClr val="accent3"/>
              </a:buClr>
              <a:buSzPts val="1360"/>
              <a:buFont typeface="Merriweather Sans"/>
              <a:buChar char="*"/>
              <a:defRPr b="0" i="0" sz="1600" u="none" cap="none" strike="noStrike">
                <a:solidFill>
                  <a:srgbClr val="000000"/>
                </a:solidFill>
                <a:latin typeface="Open Sans Light"/>
                <a:ea typeface="Open Sans Light"/>
                <a:cs typeface="Open Sans Light"/>
                <a:sym typeface="Open Sans Light"/>
              </a:defRPr>
            </a:lvl3pPr>
            <a:lvl4pPr indent="-304164" lvl="3" marL="1828800" marR="0" rtl="1" algn="r">
              <a:lnSpc>
                <a:spcPct val="100000"/>
              </a:lnSpc>
              <a:spcBef>
                <a:spcPts val="280"/>
              </a:spcBef>
              <a:spcAft>
                <a:spcPts val="0"/>
              </a:spcAft>
              <a:buClr>
                <a:schemeClr val="accent3"/>
              </a:buClr>
              <a:buSzPts val="1190"/>
              <a:buFont typeface="Merriweather Sans"/>
              <a:buChar char="*"/>
              <a:defRPr b="0" i="0" sz="1400" u="none" cap="none" strike="noStrike">
                <a:solidFill>
                  <a:srgbClr val="000000"/>
                </a:solidFill>
                <a:latin typeface="Open Sans Light"/>
                <a:ea typeface="Open Sans Light"/>
                <a:cs typeface="Open Sans Light"/>
                <a:sym typeface="Open Sans Light"/>
              </a:defRPr>
            </a:lvl4pPr>
            <a:lvl5pPr indent="-304164" lvl="4" marL="2286000" marR="0" rtl="1" algn="r">
              <a:lnSpc>
                <a:spcPct val="100000"/>
              </a:lnSpc>
              <a:spcBef>
                <a:spcPts val="280"/>
              </a:spcBef>
              <a:spcAft>
                <a:spcPts val="0"/>
              </a:spcAft>
              <a:buClr>
                <a:schemeClr val="accent3"/>
              </a:buClr>
              <a:buSzPts val="1190"/>
              <a:buFont typeface="Merriweather Sans"/>
              <a:buChar char="*"/>
              <a:defRPr b="0" i="0" sz="1400" u="none" cap="none" strike="noStrike">
                <a:solidFill>
                  <a:srgbClr val="000000"/>
                </a:solidFill>
                <a:latin typeface="Open Sans Light"/>
                <a:ea typeface="Open Sans Light"/>
                <a:cs typeface="Open Sans Light"/>
                <a:sym typeface="Open Sans Light"/>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pic>
        <p:nvPicPr>
          <p:cNvPr descr="ua-logo_wht.png" id="22" name="Google Shape;22;p46"/>
          <p:cNvPicPr preferRelativeResize="0"/>
          <p:nvPr/>
        </p:nvPicPr>
        <p:blipFill rotWithShape="1">
          <a:blip r:embed="rId2">
            <a:alphaModFix amt="40000"/>
          </a:blip>
          <a:srcRect b="0" l="0" r="0" t="0"/>
          <a:stretch/>
        </p:blipFill>
        <p:spPr>
          <a:xfrm>
            <a:off x="163565" y="4903789"/>
            <a:ext cx="661750" cy="210312"/>
          </a:xfrm>
          <a:prstGeom prst="rect">
            <a:avLst/>
          </a:prstGeom>
          <a:noFill/>
          <a:ln>
            <a:noFill/>
          </a:ln>
        </p:spPr>
      </p:pic>
      <p:pic>
        <p:nvPicPr>
          <p:cNvPr descr="ua-logo_wht.png" id="23" name="Google Shape;23;p46"/>
          <p:cNvPicPr preferRelativeResize="0"/>
          <p:nvPr/>
        </p:nvPicPr>
        <p:blipFill rotWithShape="1">
          <a:blip r:embed="rId2">
            <a:alphaModFix amt="40000"/>
          </a:blip>
          <a:srcRect b="0" l="0" r="0" t="0"/>
          <a:stretch/>
        </p:blipFill>
        <p:spPr>
          <a:xfrm>
            <a:off x="8138569" y="6612480"/>
            <a:ext cx="661750" cy="210312"/>
          </a:xfrm>
          <a:prstGeom prst="rect">
            <a:avLst/>
          </a:prstGeom>
          <a:noFill/>
          <a:ln>
            <a:noFill/>
          </a:ln>
        </p:spPr>
      </p:pic>
      <p:sp>
        <p:nvSpPr>
          <p:cNvPr id="24" name="Google Shape;24;p46"/>
          <p:cNvSpPr/>
          <p:nvPr/>
        </p:nvSpPr>
        <p:spPr>
          <a:xfrm>
            <a:off x="84261"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
        <p:nvSpPr>
          <p:cNvPr id="25" name="Google Shape;25;p46"/>
          <p:cNvSpPr/>
          <p:nvPr/>
        </p:nvSpPr>
        <p:spPr>
          <a:xfrm flipH="1" rot="10800000">
            <a:off x="7618786"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6" name="Google Shape;26;p46"/>
          <p:cNvSpPr/>
          <p:nvPr/>
        </p:nvSpPr>
        <p:spPr>
          <a:xfrm>
            <a:off x="7826889"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ain">
  <p:cSld name="Text: Plain">
    <p:spTree>
      <p:nvGrpSpPr>
        <p:cNvPr id="27" name="Shape 27"/>
        <p:cNvGrpSpPr/>
        <p:nvPr/>
      </p:nvGrpSpPr>
      <p:grpSpPr>
        <a:xfrm>
          <a:off x="0" y="0"/>
          <a:ext cx="0" cy="0"/>
          <a:chOff x="0" y="0"/>
          <a:chExt cx="0" cy="0"/>
        </a:xfrm>
      </p:grpSpPr>
      <p:sp>
        <p:nvSpPr>
          <p:cNvPr id="28" name="Google Shape;28;p4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grpSp>
        <p:nvGrpSpPr>
          <p:cNvPr id="29" name="Google Shape;29;p48"/>
          <p:cNvGrpSpPr/>
          <p:nvPr/>
        </p:nvGrpSpPr>
        <p:grpSpPr>
          <a:xfrm flipH="1">
            <a:off x="0" y="6578812"/>
            <a:ext cx="9150085" cy="284662"/>
            <a:chOff x="0" y="6578812"/>
            <a:chExt cx="9150085" cy="284662"/>
          </a:xfrm>
        </p:grpSpPr>
        <p:sp>
          <p:nvSpPr>
            <p:cNvPr id="30" name="Google Shape;30;p48"/>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1" name="Google Shape;31;p48"/>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2" name="Google Shape;32;p48"/>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grpSp>
      <p:pic>
        <p:nvPicPr>
          <p:cNvPr descr="ua-logo_wht.png" id="33" name="Google Shape;33;p48"/>
          <p:cNvPicPr preferRelativeResize="0"/>
          <p:nvPr/>
        </p:nvPicPr>
        <p:blipFill rotWithShape="1">
          <a:blip r:embed="rId2">
            <a:alphaModFix amt="40000"/>
          </a:blip>
          <a:srcRect b="0" l="0" r="0" t="0"/>
          <a:stretch/>
        </p:blipFill>
        <p:spPr>
          <a:xfrm>
            <a:off x="8138569" y="6612480"/>
            <a:ext cx="661750" cy="210312"/>
          </a:xfrm>
          <a:prstGeom prst="rect">
            <a:avLst/>
          </a:prstGeom>
          <a:noFill/>
          <a:ln>
            <a:noFill/>
          </a:ln>
        </p:spPr>
      </p:pic>
      <p:sp>
        <p:nvSpPr>
          <p:cNvPr id="34" name="Google Shape;34;p48"/>
          <p:cNvSpPr/>
          <p:nvPr/>
        </p:nvSpPr>
        <p:spPr>
          <a:xfrm>
            <a:off x="84261"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
        <p:nvSpPr>
          <p:cNvPr id="35" name="Google Shape;35;p48"/>
          <p:cNvSpPr/>
          <p:nvPr/>
        </p:nvSpPr>
        <p:spPr>
          <a:xfrm flipH="1" rot="10800000">
            <a:off x="7618786"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6" name="Google Shape;36;p48"/>
          <p:cNvSpPr/>
          <p:nvPr/>
        </p:nvSpPr>
        <p:spPr>
          <a:xfrm>
            <a:off x="7826889"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tylized">
  <p:cSld name="Text: Stylized">
    <p:spTree>
      <p:nvGrpSpPr>
        <p:cNvPr id="37" name="Shape 37"/>
        <p:cNvGrpSpPr/>
        <p:nvPr/>
      </p:nvGrpSpPr>
      <p:grpSpPr>
        <a:xfrm>
          <a:off x="0" y="0"/>
          <a:ext cx="0" cy="0"/>
          <a:chOff x="0" y="0"/>
          <a:chExt cx="0" cy="0"/>
        </a:xfrm>
      </p:grpSpPr>
      <p:sp>
        <p:nvSpPr>
          <p:cNvPr id="38" name="Google Shape;38;p47"/>
          <p:cNvSpPr/>
          <p:nvPr/>
        </p:nvSpPr>
        <p:spPr>
          <a:xfrm>
            <a:off x="1" y="2839082"/>
            <a:ext cx="9143999" cy="4026665"/>
          </a:xfrm>
          <a:custGeom>
            <a:rect b="b" l="l" r="r" t="t"/>
            <a:pathLst>
              <a:path extrusionOk="0" h="5515904" w="9198524">
                <a:moveTo>
                  <a:pt x="0" y="0"/>
                </a:moveTo>
                <a:lnTo>
                  <a:pt x="9198524" y="3014506"/>
                </a:lnTo>
                <a:lnTo>
                  <a:pt x="9198524" y="5477421"/>
                </a:lnTo>
                <a:lnTo>
                  <a:pt x="0" y="5515904"/>
                </a:lnTo>
                <a:cubicBezTo>
                  <a:pt x="4276" y="3685821"/>
                  <a:pt x="8553" y="1855738"/>
                  <a:pt x="0" y="0"/>
                </a:cubicBezTo>
                <a:close/>
              </a:path>
            </a:pathLst>
          </a:custGeom>
          <a:solidFill>
            <a:schemeClr val="accent1">
              <a:alpha val="1411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9" name="Google Shape;39;p47"/>
          <p:cNvSpPr/>
          <p:nvPr/>
        </p:nvSpPr>
        <p:spPr>
          <a:xfrm>
            <a:off x="2607418" y="3934867"/>
            <a:ext cx="6536582" cy="2923133"/>
          </a:xfrm>
          <a:custGeom>
            <a:rect b="b" l="l" r="r" t="t"/>
            <a:pathLst>
              <a:path extrusionOk="0" h="6875638" w="6029715">
                <a:moveTo>
                  <a:pt x="6029715" y="0"/>
                </a:moveTo>
                <a:lnTo>
                  <a:pt x="6029715" y="6875638"/>
                </a:lnTo>
                <a:lnTo>
                  <a:pt x="0" y="6875638"/>
                </a:lnTo>
                <a:lnTo>
                  <a:pt x="6029715" y="0"/>
                </a:lnTo>
                <a:close/>
              </a:path>
            </a:pathLst>
          </a:custGeom>
          <a:solidFill>
            <a:schemeClr val="accent1">
              <a:alpha val="1411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0" name="Google Shape;40;p47"/>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grpSp>
        <p:nvGrpSpPr>
          <p:cNvPr id="41" name="Google Shape;41;p47"/>
          <p:cNvGrpSpPr/>
          <p:nvPr/>
        </p:nvGrpSpPr>
        <p:grpSpPr>
          <a:xfrm flipH="1">
            <a:off x="0" y="6578812"/>
            <a:ext cx="9150085" cy="284662"/>
            <a:chOff x="0" y="6578812"/>
            <a:chExt cx="9150085" cy="284662"/>
          </a:xfrm>
        </p:grpSpPr>
        <p:sp>
          <p:nvSpPr>
            <p:cNvPr id="42" name="Google Shape;42;p47"/>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3" name="Google Shape;43;p47"/>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4" name="Google Shape;44;p47"/>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grpSp>
      <p:pic>
        <p:nvPicPr>
          <p:cNvPr descr="ua-logo_wht.png" id="45" name="Google Shape;45;p47"/>
          <p:cNvPicPr preferRelativeResize="0"/>
          <p:nvPr/>
        </p:nvPicPr>
        <p:blipFill rotWithShape="1">
          <a:blip r:embed="rId2">
            <a:alphaModFix amt="40000"/>
          </a:blip>
          <a:srcRect b="0" l="0" r="0" t="0"/>
          <a:stretch/>
        </p:blipFill>
        <p:spPr>
          <a:xfrm>
            <a:off x="8138569" y="6612480"/>
            <a:ext cx="661750" cy="210312"/>
          </a:xfrm>
          <a:prstGeom prst="rect">
            <a:avLst/>
          </a:prstGeom>
          <a:noFill/>
          <a:ln>
            <a:noFill/>
          </a:ln>
        </p:spPr>
      </p:pic>
      <p:sp>
        <p:nvSpPr>
          <p:cNvPr id="46" name="Google Shape;46;p47"/>
          <p:cNvSpPr/>
          <p:nvPr/>
        </p:nvSpPr>
        <p:spPr>
          <a:xfrm>
            <a:off x="84261"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
        <p:nvSpPr>
          <p:cNvPr id="47" name="Google Shape;47;p47"/>
          <p:cNvSpPr/>
          <p:nvPr/>
        </p:nvSpPr>
        <p:spPr>
          <a:xfrm flipH="1" rot="10800000">
            <a:off x="7618786"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8" name="Google Shape;48;p47"/>
          <p:cNvSpPr/>
          <p:nvPr/>
        </p:nvSpPr>
        <p:spPr>
          <a:xfrm>
            <a:off x="7826889"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rt">
  <p:cSld name="Title: Short">
    <p:bg>
      <p:bgPr>
        <a:solidFill>
          <a:schemeClr val="accent1"/>
        </a:solidFill>
      </p:bgPr>
    </p:bg>
    <p:spTree>
      <p:nvGrpSpPr>
        <p:cNvPr id="49" name="Shape 49"/>
        <p:cNvGrpSpPr/>
        <p:nvPr/>
      </p:nvGrpSpPr>
      <p:grpSpPr>
        <a:xfrm>
          <a:off x="0" y="0"/>
          <a:ext cx="0" cy="0"/>
          <a:chOff x="0" y="0"/>
          <a:chExt cx="0" cy="0"/>
        </a:xfrm>
      </p:grpSpPr>
      <p:sp>
        <p:nvSpPr>
          <p:cNvPr id="50" name="Google Shape;50;p51"/>
          <p:cNvSpPr txBox="1"/>
          <p:nvPr>
            <p:ph type="title"/>
          </p:nvPr>
        </p:nvSpPr>
        <p:spPr>
          <a:xfrm>
            <a:off x="475488" y="4389120"/>
            <a:ext cx="8153399" cy="743981"/>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262626"/>
              </a:buClr>
              <a:buSzPts val="3200"/>
              <a:buFont typeface="Open Sans"/>
              <a:buNone/>
              <a:defRPr b="0" i="0" sz="3200" u="none" cap="none" strike="noStrike">
                <a:solidFill>
                  <a:srgbClr val="262626"/>
                </a:solidFill>
                <a:latin typeface="Open Sans"/>
                <a:ea typeface="Open Sans"/>
                <a:cs typeface="Open Sans"/>
                <a:sym typeface="Open Sans"/>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1" name="Google Shape;51;p51"/>
          <p:cNvSpPr txBox="1"/>
          <p:nvPr/>
        </p:nvSpPr>
        <p:spPr>
          <a:xfrm>
            <a:off x="195913" y="6465474"/>
            <a:ext cx="1692519" cy="200055"/>
          </a:xfrm>
          <a:prstGeom prst="rect">
            <a:avLst/>
          </a:prstGeom>
          <a:noFill/>
          <a:ln>
            <a:noFill/>
          </a:ln>
        </p:spPr>
        <p:txBody>
          <a:bodyPr anchorCtr="0" anchor="ctr" bIns="0" lIns="91425" spcFirstLastPara="1" rIns="0" wrap="square" tIns="0">
            <a:spAutoFit/>
          </a:bodyPr>
          <a:lstStyle/>
          <a:p>
            <a:pPr indent="0" lvl="0" marL="0" marR="0" rtl="0" algn="l">
              <a:lnSpc>
                <a:spcPct val="110000"/>
              </a:lnSpc>
              <a:spcBef>
                <a:spcPts val="0"/>
              </a:spcBef>
              <a:spcAft>
                <a:spcPts val="0"/>
              </a:spcAft>
              <a:buClr>
                <a:srgbClr val="000000"/>
              </a:buClr>
              <a:buSzPts val="1200"/>
              <a:buFont typeface="Arial"/>
              <a:buNone/>
            </a:pPr>
            <a:r>
              <a:rPr b="0" i="0" lang="en-US" sz="1200" u="none" cap="none" strike="noStrike">
                <a:solidFill>
                  <a:schemeClr val="dk2"/>
                </a:solidFill>
                <a:latin typeface="Open Sans Light"/>
                <a:ea typeface="Open Sans Light"/>
                <a:cs typeface="Open Sans Light"/>
                <a:sym typeface="Open Sans Light"/>
              </a:rPr>
              <a:t>Universal Acceptance</a:t>
            </a:r>
            <a:endParaRPr b="0" i="0" sz="1200" u="none" cap="none" strike="noStrike">
              <a:solidFill>
                <a:schemeClr val="dk2"/>
              </a:solidFill>
              <a:latin typeface="Open Sans Light"/>
              <a:ea typeface="Open Sans Light"/>
              <a:cs typeface="Open Sans Light"/>
              <a:sym typeface="Open Sans Light"/>
            </a:endParaRPr>
          </a:p>
        </p:txBody>
      </p:sp>
      <p:pic>
        <p:nvPicPr>
          <p:cNvPr descr="ua-logo_wht.png" id="52" name="Google Shape;52;p51"/>
          <p:cNvPicPr preferRelativeResize="0"/>
          <p:nvPr/>
        </p:nvPicPr>
        <p:blipFill rotWithShape="1">
          <a:blip r:embed="rId2">
            <a:alphaModFix amt="50000"/>
          </a:blip>
          <a:srcRect b="0" l="0" r="0" t="0"/>
          <a:stretch/>
        </p:blipFill>
        <p:spPr>
          <a:xfrm>
            <a:off x="294336" y="5918780"/>
            <a:ext cx="1467358" cy="466344"/>
          </a:xfrm>
          <a:prstGeom prst="rect">
            <a:avLst/>
          </a:prstGeom>
          <a:noFill/>
          <a:ln>
            <a:noFill/>
          </a:ln>
        </p:spPr>
      </p:pic>
      <p:pic>
        <p:nvPicPr>
          <p:cNvPr descr="ua-deck_title-art.png" id="53" name="Google Shape;53;p51"/>
          <p:cNvPicPr preferRelativeResize="0"/>
          <p:nvPr/>
        </p:nvPicPr>
        <p:blipFill rotWithShape="1">
          <a:blip r:embed="rId3">
            <a:alphaModFix/>
          </a:blip>
          <a:srcRect b="0" l="0" r="36898" t="0"/>
          <a:stretch/>
        </p:blipFill>
        <p:spPr>
          <a:xfrm>
            <a:off x="0" y="-1"/>
            <a:ext cx="9144000" cy="375815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c / Chart">
  <p:cSld name="Graphic / Chart">
    <p:spTree>
      <p:nvGrpSpPr>
        <p:cNvPr id="54" name="Shape 54"/>
        <p:cNvGrpSpPr/>
        <p:nvPr/>
      </p:nvGrpSpPr>
      <p:grpSpPr>
        <a:xfrm>
          <a:off x="0" y="0"/>
          <a:ext cx="0" cy="0"/>
          <a:chOff x="0" y="0"/>
          <a:chExt cx="0" cy="0"/>
        </a:xfrm>
      </p:grpSpPr>
      <p:sp>
        <p:nvSpPr>
          <p:cNvPr id="55" name="Google Shape;55;p52"/>
          <p:cNvSpPr txBox="1"/>
          <p:nvPr>
            <p:ph type="title"/>
          </p:nvPr>
        </p:nvSpPr>
        <p:spPr>
          <a:xfrm>
            <a:off x="320040" y="275167"/>
            <a:ext cx="8445730" cy="1143000"/>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6" name="Google Shape;56;p52"/>
          <p:cNvSpPr/>
          <p:nvPr/>
        </p:nvSpPr>
        <p:spPr>
          <a:xfrm>
            <a:off x="92959" y="6646725"/>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pic>
        <p:nvPicPr>
          <p:cNvPr descr="ua-logo_wht.png" id="57" name="Google Shape;57;p52"/>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58" name="Google Shape;58;p52"/>
          <p:cNvSpPr/>
          <p:nvPr/>
        </p:nvSpPr>
        <p:spPr>
          <a:xfrm>
            <a:off x="4075" y="6574536"/>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59" name="Google Shape;59;p52"/>
          <p:cNvSpPr/>
          <p:nvPr/>
        </p:nvSpPr>
        <p:spPr>
          <a:xfrm>
            <a:off x="86874" y="6694020"/>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60" name="Shape 60"/>
        <p:cNvGrpSpPr/>
        <p:nvPr/>
      </p:nvGrpSpPr>
      <p:grpSpPr>
        <a:xfrm>
          <a:off x="0" y="0"/>
          <a:ext cx="0" cy="0"/>
          <a:chOff x="0" y="0"/>
          <a:chExt cx="0" cy="0"/>
        </a:xfrm>
      </p:grpSpPr>
      <p:sp>
        <p:nvSpPr>
          <p:cNvPr id="61" name="Google Shape;61;p53"/>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53"/>
          <p:cNvSpPr txBox="1"/>
          <p:nvPr>
            <p:ph idx="1" type="body"/>
          </p:nvPr>
        </p:nvSpPr>
        <p:spPr>
          <a:xfrm>
            <a:off x="0" y="1328928"/>
            <a:ext cx="5486400" cy="4511040"/>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400"/>
              </a:spcBef>
              <a:spcAft>
                <a:spcPts val="0"/>
              </a:spcAft>
              <a:buClr>
                <a:schemeClr val="accent2"/>
              </a:buClr>
              <a:buSzPts val="1700"/>
              <a:buFont typeface="Merriweather Sans"/>
              <a:buNone/>
              <a:defRPr b="0" i="0" sz="2000" u="none" cap="none" strike="noStrike">
                <a:solidFill>
                  <a:schemeClr val="dk1"/>
                </a:solidFill>
                <a:latin typeface="Open Sans Light"/>
                <a:ea typeface="Open Sans Light"/>
                <a:cs typeface="Open Sans Light"/>
                <a:sym typeface="Open Sans Light"/>
              </a:defRPr>
            </a:lvl1pPr>
            <a:lvl2pPr indent="-325755" lvl="1" marL="914400" marR="0" rtl="1" algn="r">
              <a:lnSpc>
                <a:spcPct val="100000"/>
              </a:lnSpc>
              <a:spcBef>
                <a:spcPts val="360"/>
              </a:spcBef>
              <a:spcAft>
                <a:spcPts val="0"/>
              </a:spcAft>
              <a:buClr>
                <a:schemeClr val="accent2"/>
              </a:buClr>
              <a:buSzPts val="1530"/>
              <a:buFont typeface="Merriweather Sans"/>
              <a:buChar char="*"/>
              <a:defRPr b="0" i="0" sz="1800" u="none" cap="none" strike="noStrike">
                <a:solidFill>
                  <a:schemeClr val="dk1"/>
                </a:solidFill>
                <a:latin typeface="Open Sans Light"/>
                <a:ea typeface="Open Sans Light"/>
                <a:cs typeface="Open Sans Light"/>
                <a:sym typeface="Open Sans Light"/>
              </a:defRPr>
            </a:lvl2pPr>
            <a:lvl3pPr indent="-314960" lvl="2" marL="1371600" marR="0" rtl="1" algn="r">
              <a:lnSpc>
                <a:spcPct val="100000"/>
              </a:lnSpc>
              <a:spcBef>
                <a:spcPts val="320"/>
              </a:spcBef>
              <a:spcAft>
                <a:spcPts val="0"/>
              </a:spcAft>
              <a:buClr>
                <a:schemeClr val="accent2"/>
              </a:buClr>
              <a:buSzPts val="1360"/>
              <a:buFont typeface="Merriweather Sans"/>
              <a:buChar char="*"/>
              <a:defRPr b="0" i="0" sz="1600" u="none" cap="none" strike="noStrike">
                <a:solidFill>
                  <a:schemeClr val="dk1"/>
                </a:solidFill>
                <a:latin typeface="Open Sans Light"/>
                <a:ea typeface="Open Sans Light"/>
                <a:cs typeface="Open Sans Light"/>
                <a:sym typeface="Open Sans Light"/>
              </a:defRPr>
            </a:lvl3pPr>
            <a:lvl4pPr indent="-304164" lvl="3" marL="1828800" marR="0" rtl="1" algn="r">
              <a:lnSpc>
                <a:spcPct val="100000"/>
              </a:lnSpc>
              <a:spcBef>
                <a:spcPts val="280"/>
              </a:spcBef>
              <a:spcAft>
                <a:spcPts val="0"/>
              </a:spcAft>
              <a:buClr>
                <a:schemeClr val="accent2"/>
              </a:buClr>
              <a:buSzPts val="1190"/>
              <a:buFont typeface="Merriweather Sans"/>
              <a:buChar char="*"/>
              <a:defRPr b="0" i="0" sz="1400" u="none" cap="none" strike="noStrike">
                <a:solidFill>
                  <a:schemeClr val="dk1"/>
                </a:solidFill>
                <a:latin typeface="Open Sans Light"/>
                <a:ea typeface="Open Sans Light"/>
                <a:cs typeface="Open Sans Light"/>
                <a:sym typeface="Open Sans Light"/>
              </a:defRPr>
            </a:lvl4pPr>
            <a:lvl5pPr indent="-304164" lvl="4" marL="2286000" marR="0" rtl="1" algn="r">
              <a:lnSpc>
                <a:spcPct val="100000"/>
              </a:lnSpc>
              <a:spcBef>
                <a:spcPts val="280"/>
              </a:spcBef>
              <a:spcAft>
                <a:spcPts val="0"/>
              </a:spcAft>
              <a:buClr>
                <a:schemeClr val="accent2"/>
              </a:buClr>
              <a:buSzPts val="1190"/>
              <a:buFont typeface="Merriweather Sans"/>
              <a:buChar char="*"/>
              <a:defRPr b="0" i="0" sz="1400" u="none" cap="none" strike="noStrike">
                <a:solidFill>
                  <a:schemeClr val="dk1"/>
                </a:solidFill>
                <a:latin typeface="Open Sans Light"/>
                <a:ea typeface="Open Sans Light"/>
                <a:cs typeface="Open Sans Light"/>
                <a:sym typeface="Open Sans Light"/>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grpSp>
        <p:nvGrpSpPr>
          <p:cNvPr id="63" name="Google Shape;63;p53"/>
          <p:cNvGrpSpPr/>
          <p:nvPr/>
        </p:nvGrpSpPr>
        <p:grpSpPr>
          <a:xfrm flipH="1">
            <a:off x="0" y="6578812"/>
            <a:ext cx="9150085" cy="284662"/>
            <a:chOff x="0" y="6578812"/>
            <a:chExt cx="9150085" cy="284662"/>
          </a:xfrm>
        </p:grpSpPr>
        <p:sp>
          <p:nvSpPr>
            <p:cNvPr id="64" name="Google Shape;64;p53"/>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65" name="Google Shape;65;p53"/>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66" name="Google Shape;66;p53"/>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grpSp>
      <p:pic>
        <p:nvPicPr>
          <p:cNvPr descr="ua-logo_wht.png" id="67" name="Google Shape;67;p53"/>
          <p:cNvPicPr preferRelativeResize="0"/>
          <p:nvPr/>
        </p:nvPicPr>
        <p:blipFill rotWithShape="1">
          <a:blip r:embed="rId2">
            <a:alphaModFix amt="40000"/>
          </a:blip>
          <a:srcRect b="0" l="0" r="0" t="0"/>
          <a:stretch/>
        </p:blipFill>
        <p:spPr>
          <a:xfrm>
            <a:off x="8138569" y="6612480"/>
            <a:ext cx="661750" cy="210312"/>
          </a:xfrm>
          <a:prstGeom prst="rect">
            <a:avLst/>
          </a:prstGeom>
          <a:noFill/>
          <a:ln>
            <a:noFill/>
          </a:ln>
        </p:spPr>
      </p:pic>
      <p:sp>
        <p:nvSpPr>
          <p:cNvPr id="68" name="Google Shape;68;p53"/>
          <p:cNvSpPr/>
          <p:nvPr/>
        </p:nvSpPr>
        <p:spPr>
          <a:xfrm>
            <a:off x="84261"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
        <p:nvSpPr>
          <p:cNvPr id="69" name="Google Shape;69;p53"/>
          <p:cNvSpPr/>
          <p:nvPr/>
        </p:nvSpPr>
        <p:spPr>
          <a:xfrm flipH="1" rot="10800000">
            <a:off x="7618786"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70" name="Google Shape;70;p53"/>
          <p:cNvSpPr/>
          <p:nvPr/>
        </p:nvSpPr>
        <p:spPr>
          <a:xfrm>
            <a:off x="7826889"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10.png"/><Relationship Id="rId6" Type="http://schemas.openxmlformats.org/officeDocument/2006/relationships/image" Target="../media/image9.png"/><Relationship Id="rId7"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data.iana.org/TLD/tlds-alpha-by-domain.tx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drive.google.com/drive/folders/10hi8ZQSqzsx6wWkHHiUjXSjW7TaGjApg" TargetMode="External"/><Relationship Id="rId4" Type="http://schemas.openxmlformats.org/officeDocument/2006/relationships/hyperlink" Target="https://drive.google.com/drive/folders/10hi8ZQSqzsx6wWkHHiUjXSjW7TaGjApg" TargetMode="External"/><Relationship Id="rId5" Type="http://schemas.openxmlformats.org/officeDocument/2006/relationships/hyperlink" Target="https://www.icann.org/ua-training/ua-curriculum-integration-program-en" TargetMode="External"/><Relationship Id="rId6" Type="http://schemas.openxmlformats.org/officeDocument/2006/relationships/hyperlink" Target="mailto:UAProgram@icann.org" TargetMode="External"/><Relationship Id="rId7" Type="http://schemas.openxmlformats.org/officeDocument/2006/relationships/hyperlink" Target="https://www.icann.org/ua-training/ua-curriculum-integration-program-en" TargetMode="External"/><Relationship Id="rId8"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www.icann.org/fellowshipprogram" TargetMode="External"/><Relationship Id="rId4" Type="http://schemas.openxmlformats.org/officeDocument/2006/relationships/hyperlink" Target="https://www.icann.org/public-responsibility-support/nextgen"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mailto:info@uasg.tech" TargetMode="External"/><Relationship Id="rId4" Type="http://schemas.openxmlformats.org/officeDocument/2006/relationships/hyperlink" Target="mailto:UAProgram@icann.org" TargetMode="External"/><Relationship Id="rId5" Type="http://schemas.openxmlformats.org/officeDocument/2006/relationships/hyperlink" Target="https://uasg.tech/" TargetMode="External"/><Relationship Id="rId6" Type="http://schemas.openxmlformats.org/officeDocument/2006/relationships/hyperlink" Target="https://icann.org/ua" TargetMode="External"/><Relationship Id="rId7" Type="http://schemas.openxmlformats.org/officeDocument/2006/relationships/hyperlink" Target="https://www.linkedin.com/company/uasgtech" TargetMode="External"/><Relationship Id="rId8" Type="http://schemas.openxmlformats.org/officeDocument/2006/relationships/hyperlink" Target="https://www.facebook.com/uasgtech"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
          <p:cNvSpPr txBox="1"/>
          <p:nvPr/>
        </p:nvSpPr>
        <p:spPr>
          <a:xfrm>
            <a:off x="1873364" y="5362254"/>
            <a:ext cx="6861561" cy="101383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FAFAFA"/>
              </a:buClr>
              <a:buSzPts val="1800"/>
              <a:buFont typeface="Arial"/>
              <a:buNone/>
            </a:pPr>
            <a:r>
              <a:rPr b="0" i="0" lang="en-US" sz="1800" u="none" cap="none" strike="noStrike">
                <a:solidFill>
                  <a:srgbClr val="FAFAFA"/>
                </a:solidFill>
                <a:latin typeface="Open Sans Light"/>
                <a:ea typeface="Open Sans Light"/>
                <a:cs typeface="Open Sans Light"/>
                <a:sym typeface="Open Sans Light"/>
              </a:rPr>
              <a:t>[اسم المُقدِّم]  </a:t>
            </a:r>
            <a:endParaRPr/>
          </a:p>
          <a:p>
            <a:pPr indent="0" lvl="0" marL="0" marR="0" rtl="1" algn="r">
              <a:lnSpc>
                <a:spcPct val="100000"/>
              </a:lnSpc>
              <a:spcBef>
                <a:spcPts val="0"/>
              </a:spcBef>
              <a:spcAft>
                <a:spcPts val="0"/>
              </a:spcAft>
              <a:buClr>
                <a:srgbClr val="FAFAFA"/>
              </a:buClr>
              <a:buSzPts val="1800"/>
              <a:buFont typeface="Arial"/>
              <a:buNone/>
            </a:pPr>
            <a:r>
              <a:rPr b="0" i="0" lang="en-US" sz="1800" u="none" cap="none" strike="noStrike">
                <a:solidFill>
                  <a:srgbClr val="FAFAFA"/>
                </a:solidFill>
                <a:latin typeface="Open Sans Light"/>
                <a:ea typeface="Open Sans Light"/>
                <a:cs typeface="Open Sans Light"/>
                <a:sym typeface="Open Sans Light"/>
                <a:extLst>
                  <a:ext uri="http://customooxmlschemas.google.com/">
                    <go:slidesCustomData xmlns:go="http://customooxmlschemas.google.com/" textRoundtripDataId="0"/>
                  </a:ext>
                </a:extLst>
              </a:rPr>
              <a:t>ورشة عمل</a:t>
            </a:r>
            <a:r>
              <a:rPr b="0" i="0" lang="en-US" sz="1800" u="none" cap="none" strike="noStrike">
                <a:solidFill>
                  <a:srgbClr val="FAFAFA"/>
                </a:solidFill>
                <a:latin typeface="Open Sans Light"/>
                <a:ea typeface="Open Sans Light"/>
                <a:cs typeface="Open Sans Light"/>
                <a:sym typeface="Open Sans Light"/>
              </a:rPr>
              <a:t> المنهج الأكاديمي ليوم UA  </a:t>
            </a:r>
            <a:endParaRPr/>
          </a:p>
          <a:p>
            <a:pPr indent="0" lvl="0" marL="0" marR="0" rtl="1" algn="r">
              <a:lnSpc>
                <a:spcPct val="100000"/>
              </a:lnSpc>
              <a:spcBef>
                <a:spcPts val="0"/>
              </a:spcBef>
              <a:spcAft>
                <a:spcPts val="0"/>
              </a:spcAft>
              <a:buClr>
                <a:srgbClr val="FAFAFA"/>
              </a:buClr>
              <a:buSzPts val="1800"/>
              <a:buFont typeface="Arial"/>
              <a:buNone/>
            </a:pPr>
            <a:r>
              <a:rPr b="0" i="0" lang="en-US" sz="1800" u="none" cap="none" strike="noStrike">
                <a:solidFill>
                  <a:srgbClr val="FAFAFA"/>
                </a:solidFill>
                <a:latin typeface="Open Sans Light"/>
                <a:ea typeface="Open Sans Light"/>
                <a:cs typeface="Open Sans Light"/>
                <a:sym typeface="Open Sans Light"/>
              </a:rPr>
              <a:t>[اليوم، الشهر] </a:t>
            </a:r>
            <a:r>
              <a:rPr b="0" i="0" lang="en-US" sz="1800" u="none" cap="none" strike="noStrike">
                <a:solidFill>
                  <a:srgbClr val="FAFAFA"/>
                </a:solidFill>
                <a:latin typeface="Open Sans Light"/>
                <a:ea typeface="Open Sans Light"/>
                <a:cs typeface="Open Sans Light"/>
                <a:sym typeface="Open Sans Light"/>
                <a:extLst>
                  <a:ext uri="http://customooxmlschemas.google.com/">
                    <go:slidesCustomData xmlns:go="http://customooxmlschemas.google.com/" textRoundtripDataId="1"/>
                  </a:ext>
                </a:extLst>
              </a:rPr>
              <a:t>2025</a:t>
            </a:r>
            <a:endParaRPr/>
          </a:p>
        </p:txBody>
      </p:sp>
      <p:sp>
        <p:nvSpPr>
          <p:cNvPr id="76" name="Google Shape;76;p1"/>
          <p:cNvSpPr txBox="1"/>
          <p:nvPr>
            <p:ph type="title"/>
          </p:nvPr>
        </p:nvSpPr>
        <p:spPr>
          <a:xfrm>
            <a:off x="473076" y="4191337"/>
            <a:ext cx="8261849" cy="1154765"/>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262626"/>
              </a:buClr>
              <a:buSzPts val="3200"/>
              <a:buFont typeface="Open Sans"/>
              <a:buNone/>
            </a:pPr>
            <a:r>
              <a:rPr lang="en-US" sz="2800"/>
              <a:t>المنهج الأكاديمي للقبول الشامل (UA) لأسماء النطاقات وعناوين البريد الإلكتروني</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chemeClr val="dk2"/>
              </a:buClr>
              <a:buSzPts val="3200"/>
              <a:buFont typeface="Open Sans"/>
              <a:buNone/>
            </a:pPr>
            <a:r>
              <a:rPr lang="en-US">
                <a:extLst>
                  <a:ext uri="http://customooxmlschemas.google.com/">
                    <go:slidesCustomData xmlns:go="http://customooxmlschemas.google.com/" textRoundtripDataId="12"/>
                  </a:ext>
                </a:extLst>
              </a:rPr>
              <a:t>هدف القبول الشامل UA وتأثيره</a:t>
            </a:r>
            <a:endParaRPr/>
          </a:p>
        </p:txBody>
      </p:sp>
      <p:sp>
        <p:nvSpPr>
          <p:cNvPr id="134" name="Google Shape;134;p21"/>
          <p:cNvSpPr txBox="1"/>
          <p:nvPr/>
        </p:nvSpPr>
        <p:spPr>
          <a:xfrm>
            <a:off x="609600" y="1470212"/>
            <a:ext cx="7907338" cy="4571813"/>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360"/>
              </a:spcBef>
              <a:spcAft>
                <a:spcPts val="0"/>
              </a:spcAft>
              <a:buClr>
                <a:schemeClr val="dk1"/>
              </a:buClr>
              <a:buSzPts val="1800"/>
              <a:buFont typeface="Arial"/>
              <a:buNone/>
            </a:pPr>
            <a:r>
              <a:t/>
            </a:r>
            <a:endParaRPr b="1" i="0" sz="1800" u="none" cap="none" strike="noStrike">
              <a:solidFill>
                <a:schemeClr val="dk1"/>
              </a:solidFill>
              <a:latin typeface="Open Sans"/>
              <a:ea typeface="Open Sans"/>
              <a:cs typeface="Open Sans"/>
              <a:sym typeface="Open Sans"/>
            </a:endParaRPr>
          </a:p>
          <a:p>
            <a:pPr indent="0" lvl="0" marL="0" marR="0" rtl="1" algn="ctr">
              <a:lnSpc>
                <a:spcPct val="100000"/>
              </a:lnSpc>
              <a:spcBef>
                <a:spcPts val="360"/>
              </a:spcBef>
              <a:spcAft>
                <a:spcPts val="0"/>
              </a:spcAft>
              <a:buClr>
                <a:schemeClr val="dk1"/>
              </a:buClr>
              <a:buSzPts val="1800"/>
              <a:buFont typeface="Arial"/>
              <a:buNone/>
            </a:pPr>
            <a:r>
              <a:rPr b="1" i="0" lang="en-US" sz="1800" u="none" cap="none" strike="noStrike">
                <a:solidFill>
                  <a:schemeClr val="dk1"/>
                </a:solidFill>
                <a:latin typeface="Open Sans"/>
                <a:ea typeface="Open Sans"/>
                <a:cs typeface="Open Sans"/>
                <a:sym typeface="Open Sans"/>
              </a:rPr>
              <a:t>الهدف</a:t>
            </a:r>
            <a:endParaRPr/>
          </a:p>
          <a:p>
            <a:pPr indent="0" lvl="0" marL="0" marR="0" rtl="1" algn="ctr">
              <a:lnSpc>
                <a:spcPct val="100000"/>
              </a:lnSpc>
              <a:spcBef>
                <a:spcPts val="360"/>
              </a:spcBef>
              <a:spcAft>
                <a:spcPts val="0"/>
              </a:spcAft>
              <a:buClr>
                <a:schemeClr val="dk1"/>
              </a:buClr>
              <a:buSzPts val="1800"/>
              <a:buFont typeface="Arial"/>
              <a:buNone/>
            </a:pPr>
            <a:r>
              <a:rPr b="0" i="0" lang="en-US" sz="1800" u="none" cap="none" strike="noStrike">
                <a:solidFill>
                  <a:schemeClr val="dk1"/>
                </a:solidFill>
                <a:latin typeface="Open Sans"/>
                <a:ea typeface="Open Sans"/>
                <a:cs typeface="Open Sans"/>
                <a:sym typeface="Open Sans"/>
              </a:rPr>
              <a:t>أن تعمل جميع أسماء النطاقات وعناوين البريد الإلكتروني الصالحة في جميع تطبيقات البرامج.</a:t>
            </a:r>
            <a:endParaRPr/>
          </a:p>
          <a:p>
            <a:pPr indent="0" lvl="0" marL="0" marR="0" rtl="0" algn="ctr">
              <a:lnSpc>
                <a:spcPct val="100000"/>
              </a:lnSpc>
              <a:spcBef>
                <a:spcPts val="360"/>
              </a:spcBef>
              <a:spcAft>
                <a:spcPts val="0"/>
              </a:spcAft>
              <a:buClr>
                <a:schemeClr val="dk1"/>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0" marR="0" rtl="0" algn="ctr">
              <a:lnSpc>
                <a:spcPct val="100000"/>
              </a:lnSpc>
              <a:spcBef>
                <a:spcPts val="360"/>
              </a:spcBef>
              <a:spcAft>
                <a:spcPts val="0"/>
              </a:spcAft>
              <a:buClr>
                <a:schemeClr val="dk1"/>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0" marR="0" rtl="1" algn="ctr">
              <a:lnSpc>
                <a:spcPct val="100000"/>
              </a:lnSpc>
              <a:spcBef>
                <a:spcPts val="360"/>
              </a:spcBef>
              <a:spcAft>
                <a:spcPts val="0"/>
              </a:spcAft>
              <a:buClr>
                <a:schemeClr val="dk1"/>
              </a:buClr>
              <a:buSzPts val="1800"/>
              <a:buFont typeface="Arial"/>
              <a:buNone/>
            </a:pPr>
            <a:r>
              <a:rPr b="1" i="0" lang="en-US" sz="1800" u="none" cap="none" strike="noStrike">
                <a:solidFill>
                  <a:schemeClr val="dk1"/>
                </a:solidFill>
                <a:latin typeface="Open Sans"/>
                <a:ea typeface="Open Sans"/>
                <a:cs typeface="Open Sans"/>
                <a:sym typeface="Open Sans"/>
              </a:rPr>
              <a:t>التأثير</a:t>
            </a:r>
            <a:endParaRPr/>
          </a:p>
          <a:p>
            <a:pPr indent="0" lvl="0" marL="0" marR="0" rtl="1" algn="ctr">
              <a:lnSpc>
                <a:spcPct val="100000"/>
              </a:lnSpc>
              <a:spcBef>
                <a:spcPts val="360"/>
              </a:spcBef>
              <a:spcAft>
                <a:spcPts val="0"/>
              </a:spcAft>
              <a:buClr>
                <a:schemeClr val="dk1"/>
              </a:buClr>
              <a:buSzPts val="1800"/>
              <a:buFont typeface="Arial"/>
              <a:buNone/>
            </a:pPr>
            <a:r>
              <a:rPr b="0" i="0" lang="en-US" sz="1800" u="none" cap="none" strike="noStrike">
                <a:solidFill>
                  <a:schemeClr val="dk1"/>
                </a:solidFill>
                <a:latin typeface="Open Sans"/>
                <a:ea typeface="Open Sans"/>
                <a:cs typeface="Open Sans"/>
                <a:sym typeface="Open Sans"/>
              </a:rPr>
              <a:t>تعزيز اختيار المستهلك، وتحسين المنافسة، وتوفير وصول أوسع للمستخدمين النهائيين.</a:t>
            </a:r>
            <a:endParaRPr/>
          </a:p>
          <a:p>
            <a:pPr indent="-228600" lvl="0" marL="342900" marR="0" rtl="0" algn="l">
              <a:lnSpc>
                <a:spcPct val="100000"/>
              </a:lnSpc>
              <a:spcBef>
                <a:spcPts val="360"/>
              </a:spcBef>
              <a:spcAft>
                <a:spcPts val="0"/>
              </a:spcAft>
              <a:buClr>
                <a:schemeClr val="dk1"/>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228600" lvl="0" marL="342900" marR="0" rtl="0" algn="l">
              <a:lnSpc>
                <a:spcPct val="100000"/>
              </a:lnSpc>
              <a:spcBef>
                <a:spcPts val="360"/>
              </a:spcBef>
              <a:spcAft>
                <a:spcPts val="0"/>
              </a:spcAft>
              <a:buClr>
                <a:schemeClr val="dk1"/>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1f5ee761316_0_0"/>
          <p:cNvSpPr txBox="1"/>
          <p:nvPr>
            <p:ph type="title"/>
          </p:nvPr>
        </p:nvSpPr>
        <p:spPr>
          <a:xfrm>
            <a:off x="320041" y="275167"/>
            <a:ext cx="8451300"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chemeClr val="dk2"/>
              </a:buClr>
              <a:buSzPts val="3200"/>
              <a:buFont typeface="Open Sans"/>
              <a:buNone/>
            </a:pPr>
            <a:r>
              <a:rPr lang="en-US" sz="2800">
                <a:latin typeface="Arial"/>
                <a:ea typeface="Arial"/>
                <a:cs typeface="Arial"/>
                <a:sym typeface="Arial"/>
                <a:extLst>
                  <a:ext uri="http://customooxmlschemas.google.com/">
                    <go:slidesCustomData xmlns:go="http://customooxmlschemas.google.com/" textRoundtripDataId="13"/>
                  </a:ext>
                </a:extLst>
              </a:rPr>
              <a:t>لماذا يعتبر القبول الشامل UA مهمًا؟</a:t>
            </a:r>
            <a:endParaRPr/>
          </a:p>
        </p:txBody>
      </p:sp>
      <p:sp>
        <p:nvSpPr>
          <p:cNvPr id="140" name="Google Shape;140;g1f5ee761316_0_0"/>
          <p:cNvSpPr txBox="1"/>
          <p:nvPr/>
        </p:nvSpPr>
        <p:spPr>
          <a:xfrm>
            <a:off x="320675" y="1318686"/>
            <a:ext cx="8450746" cy="5264147"/>
          </a:xfrm>
          <a:prstGeom prst="rect">
            <a:avLst/>
          </a:prstGeom>
          <a:noFill/>
          <a:ln>
            <a:noFill/>
          </a:ln>
        </p:spPr>
        <p:txBody>
          <a:bodyPr anchorCtr="0" anchor="t" bIns="45700" lIns="91425" spcFirstLastPara="1" rIns="91425" wrap="square" tIns="45700">
            <a:noAutofit/>
          </a:bodyPr>
          <a:lstStyle/>
          <a:p>
            <a:pPr indent="0" lvl="0" marL="91440" marR="0" rtl="1" algn="r">
              <a:lnSpc>
                <a:spcPct val="100000"/>
              </a:lnSpc>
              <a:spcBef>
                <a:spcPts val="0"/>
              </a:spcBef>
              <a:spcAft>
                <a:spcPts val="0"/>
              </a:spcAft>
              <a:buClr>
                <a:srgbClr val="000000"/>
              </a:buClr>
              <a:buSzPts val="1800"/>
              <a:buFont typeface="Arial"/>
              <a:buNone/>
            </a:pPr>
            <a:r>
              <a:rPr b="0" i="0" lang="en-US" sz="1800" u="none" cap="none" strike="noStrike">
                <a:solidFill>
                  <a:srgbClr val="0A1F24"/>
                </a:solidFill>
                <a:latin typeface="Arial"/>
                <a:ea typeface="Arial"/>
                <a:cs typeface="Arial"/>
                <a:sym typeface="Arial"/>
              </a:rPr>
              <a:t>تحقيق القبول الشامل UA يضمن لكل شخص القدرة على التصفح والتواصل عبر الإنترنت باستخدام اسم النطاق وعنوان البريد الإلكتروني اللذين يختارهما ويتماشيا على أحسن وجه مع اهتماماته وأعماله وثقافته ولغته ونصه.</a:t>
            </a:r>
            <a:endParaRPr/>
          </a:p>
          <a:p>
            <a:pPr indent="0" lvl="0" marL="9144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a:p>
            <a:pPr indent="0" lvl="0" marL="91440" marR="0" rtl="1" algn="r">
              <a:lnSpc>
                <a:spcPct val="100000"/>
              </a:lnSpc>
              <a:spcBef>
                <a:spcPts val="0"/>
              </a:spcBef>
              <a:spcAft>
                <a:spcPts val="0"/>
              </a:spcAft>
              <a:buClr>
                <a:srgbClr val="000000"/>
              </a:buClr>
              <a:buSzPts val="1800"/>
              <a:buFont typeface="Arial"/>
              <a:buNone/>
            </a:pPr>
            <a:r>
              <a:rPr b="0" i="0" lang="en-US" sz="1800" u="none" cap="none" strike="noStrike">
                <a:solidFill>
                  <a:srgbClr val="0A1F24"/>
                </a:solidFill>
                <a:latin typeface="Arial"/>
                <a:ea typeface="Arial"/>
                <a:cs typeface="Arial"/>
                <a:sym typeface="Arial"/>
              </a:rPr>
              <a:t>يمكن أن يساعد القبول الشامل UA أيضًا في الآتي:</a:t>
            </a:r>
            <a:endParaRPr/>
          </a:p>
          <a:p>
            <a:pPr indent="0" lvl="0" marL="9144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82880" lvl="0" marL="274320" marR="0" rtl="1" algn="r">
              <a:lnSpc>
                <a:spcPct val="10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دعم شبكة إنترنت متنوعة ومتعددة اللغات.</a:t>
            </a:r>
            <a:endParaRPr/>
          </a:p>
          <a:p>
            <a:pPr indent="-182880" lvl="0" marL="274320" marR="0" rtl="1" algn="r">
              <a:lnSpc>
                <a:spcPct val="100000"/>
              </a:lnSpc>
              <a:spcBef>
                <a:spcPts val="36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تمكين قدر أكبر من المنافسة والابتكار واختيار المستهلك.</a:t>
            </a:r>
            <a:endParaRPr/>
          </a:p>
          <a:p>
            <a:pPr indent="-182880" lvl="0" marL="274320" marR="0" rtl="1" algn="r">
              <a:lnSpc>
                <a:spcPct val="100000"/>
              </a:lnSpc>
              <a:spcBef>
                <a:spcPts val="36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خلق فرص أعمال.</a:t>
            </a:r>
            <a:endParaRPr/>
          </a:p>
          <a:p>
            <a:pPr indent="-182880" lvl="0" marL="274320" marR="0" rtl="1" algn="r">
              <a:lnSpc>
                <a:spcPct val="100000"/>
              </a:lnSpc>
              <a:spcBef>
                <a:spcPts val="36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تقديم مزايا وظيفية للمطورين ومسؤولي النظام.</a:t>
            </a:r>
            <a:endParaRPr/>
          </a:p>
          <a:p>
            <a:pPr indent="-182880" lvl="0" marL="274320" marR="0" rtl="1" algn="r">
              <a:lnSpc>
                <a:spcPct val="100000"/>
              </a:lnSpc>
              <a:spcBef>
                <a:spcPts val="36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مساعدة الحكومات وواضعي السياسات في الوصول إلى مواطنيهم.</a:t>
            </a:r>
            <a:endParaRPr/>
          </a:p>
          <a:p>
            <a:pPr indent="-85725" lvl="0" marL="274320" marR="0" rtl="0" algn="l">
              <a:lnSpc>
                <a:spcPct val="100000"/>
              </a:lnSpc>
              <a:spcBef>
                <a:spcPts val="360"/>
              </a:spcBef>
              <a:spcAft>
                <a:spcPts val="0"/>
              </a:spcAft>
              <a:buClr>
                <a:schemeClr val="accent3"/>
              </a:buClr>
              <a:buSzPts val="1530"/>
              <a:buFont typeface="Merriweather Sans"/>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3"/>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جعل التطبيقات جاهزة للقبول الشامل UA</a:t>
            </a:r>
            <a:endParaRPr/>
          </a:p>
        </p:txBody>
      </p:sp>
      <p:sp>
        <p:nvSpPr>
          <p:cNvPr id="146" name="Google Shape;146;p23"/>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دعم جميع أسماء النطاق وعناوين البريد الإلكتروني الصالحة:</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latin typeface="Arial"/>
              <a:ea typeface="Arial"/>
              <a:cs typeface="Arial"/>
              <a:sym typeface="Arial"/>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latin typeface="Arial"/>
              <a:ea typeface="Arial"/>
              <a:cs typeface="Arial"/>
              <a:sym typeface="Arial"/>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latin typeface="Arial"/>
              <a:ea typeface="Arial"/>
              <a:cs typeface="Arial"/>
              <a:sym typeface="Arial"/>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latin typeface="Arial"/>
              <a:ea typeface="Arial"/>
              <a:cs typeface="Arial"/>
              <a:sym typeface="Arial"/>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Arial"/>
                <a:ea typeface="Arial"/>
                <a:cs typeface="Arial"/>
                <a:sym typeface="Arial"/>
              </a:rPr>
              <a:t>القبول: يمكن للمستخدم إدخال أحرف من نصه المحلي في حقل نصي.</a:t>
            </a:r>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Arial"/>
                <a:ea typeface="Arial"/>
                <a:cs typeface="Arial"/>
                <a:sym typeface="Arial"/>
              </a:rPr>
              <a:t>التحقق من الصحة: يقبل البرنامج الأحرف ويتعرف بصلاحيتها.</a:t>
            </a:r>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Arial"/>
                <a:ea typeface="Arial"/>
                <a:cs typeface="Arial"/>
                <a:sym typeface="Arial"/>
              </a:rPr>
              <a:t>العملية: يجري النظام عمليات باستخدام الأحرف.</a:t>
            </a:r>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Arial"/>
                <a:ea typeface="Arial"/>
                <a:cs typeface="Arial"/>
                <a:sym typeface="Arial"/>
              </a:rPr>
              <a:t>التخزين: يمكن لقاعدة البيانات تخزين النص من دون كسر أو إتلاف.</a:t>
            </a:r>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Arial"/>
                <a:ea typeface="Arial"/>
                <a:cs typeface="Arial"/>
                <a:sym typeface="Arial"/>
              </a:rPr>
              <a:t>العرض: عند إحضار المعلومات من قاعدة البيانات تُعرض عرضًا صحيحًا.</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solidFill>
                <a:srgbClr val="FF0000"/>
              </a:solidFill>
              <a:latin typeface="Arial"/>
              <a:ea typeface="Arial"/>
              <a:cs typeface="Arial"/>
              <a:sym typeface="Arial"/>
            </a:endParaRPr>
          </a:p>
          <a:p>
            <a:pPr indent="-107315" lvl="3" marL="1097280" rtl="0" algn="l">
              <a:lnSpc>
                <a:spcPct val="100000"/>
              </a:lnSpc>
              <a:spcBef>
                <a:spcPts val="280"/>
              </a:spcBef>
              <a:spcAft>
                <a:spcPts val="0"/>
              </a:spcAft>
              <a:buSzPts val="1190"/>
              <a:buNone/>
            </a:pPr>
            <a:r>
              <a:t/>
            </a:r>
            <a:endParaRPr>
              <a:latin typeface="Arial"/>
              <a:ea typeface="Arial"/>
              <a:cs typeface="Arial"/>
              <a:sym typeface="Arial"/>
            </a:endParaRPr>
          </a:p>
        </p:txBody>
      </p:sp>
      <p:grpSp>
        <p:nvGrpSpPr>
          <p:cNvPr id="147" name="Google Shape;147;p23"/>
          <p:cNvGrpSpPr/>
          <p:nvPr/>
        </p:nvGrpSpPr>
        <p:grpSpPr>
          <a:xfrm>
            <a:off x="679849" y="2025923"/>
            <a:ext cx="7942536" cy="1047520"/>
            <a:chOff x="1925105" y="5269981"/>
            <a:chExt cx="7710725" cy="1004167"/>
          </a:xfrm>
        </p:grpSpPr>
        <p:grpSp>
          <p:nvGrpSpPr>
            <p:cNvPr id="148" name="Google Shape;148;p23"/>
            <p:cNvGrpSpPr/>
            <p:nvPr/>
          </p:nvGrpSpPr>
          <p:grpSpPr>
            <a:xfrm>
              <a:off x="8333577" y="5273672"/>
              <a:ext cx="1302253" cy="1000476"/>
              <a:chOff x="10716899" y="1643185"/>
              <a:chExt cx="2011683" cy="1690898"/>
            </a:xfrm>
          </p:grpSpPr>
          <p:sp>
            <p:nvSpPr>
              <p:cNvPr id="149" name="Google Shape;149;p23"/>
              <p:cNvSpPr/>
              <p:nvPr/>
            </p:nvSpPr>
            <p:spPr>
              <a:xfrm>
                <a:off x="10716899" y="2835439"/>
                <a:ext cx="2011680" cy="498644"/>
              </a:xfrm>
              <a:prstGeom prst="rect">
                <a:avLst/>
              </a:prstGeom>
              <a:noFill/>
              <a:ln>
                <a:noFill/>
              </a:ln>
            </p:spPr>
            <p:txBody>
              <a:bodyPr anchorCtr="0" anchor="t" bIns="0" lIns="0" spcFirstLastPara="1" rIns="91425" wrap="square" tIns="0">
                <a:spAutoFit/>
              </a:bodyPr>
              <a:lstStyle/>
              <a:p>
                <a:pPr indent="0" lvl="0" marL="0" marR="0" rtl="1"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القبول</a:t>
                </a:r>
                <a:endParaRPr/>
              </a:p>
            </p:txBody>
          </p:sp>
          <p:sp>
            <p:nvSpPr>
              <p:cNvPr id="150" name="Google Shape;150;p23"/>
              <p:cNvSpPr/>
              <p:nvPr/>
            </p:nvSpPr>
            <p:spPr>
              <a:xfrm>
                <a:off x="10716902" y="1643185"/>
                <a:ext cx="2011680" cy="1188721"/>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pic>
            <p:nvPicPr>
              <p:cNvPr descr="ua-capability-icons_wht_Accept.png" id="151" name="Google Shape;151;p23"/>
              <p:cNvPicPr preferRelativeResize="0"/>
              <p:nvPr/>
            </p:nvPicPr>
            <p:blipFill rotWithShape="1">
              <a:blip r:embed="rId3">
                <a:alphaModFix/>
              </a:blip>
              <a:srcRect b="0" l="0" r="0" t="0"/>
              <a:stretch/>
            </p:blipFill>
            <p:spPr>
              <a:xfrm>
                <a:off x="11425973" y="1900022"/>
                <a:ext cx="562360" cy="643725"/>
              </a:xfrm>
              <a:prstGeom prst="rect">
                <a:avLst/>
              </a:prstGeom>
              <a:noFill/>
              <a:ln>
                <a:noFill/>
              </a:ln>
            </p:spPr>
          </p:pic>
        </p:grpSp>
        <p:grpSp>
          <p:nvGrpSpPr>
            <p:cNvPr id="152" name="Google Shape;152;p23"/>
            <p:cNvGrpSpPr/>
            <p:nvPr/>
          </p:nvGrpSpPr>
          <p:grpSpPr>
            <a:xfrm>
              <a:off x="6625479" y="5273672"/>
              <a:ext cx="1526939" cy="994693"/>
              <a:chOff x="8255524" y="1646720"/>
              <a:chExt cx="2358771" cy="1681124"/>
            </a:xfrm>
          </p:grpSpPr>
          <p:sp>
            <p:nvSpPr>
              <p:cNvPr id="153" name="Google Shape;153;p23"/>
              <p:cNvSpPr/>
              <p:nvPr/>
            </p:nvSpPr>
            <p:spPr>
              <a:xfrm>
                <a:off x="8374344" y="1646720"/>
                <a:ext cx="2011679" cy="1188719"/>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154" name="Google Shape;154;p23"/>
              <p:cNvSpPr/>
              <p:nvPr/>
            </p:nvSpPr>
            <p:spPr>
              <a:xfrm>
                <a:off x="8255524" y="2829200"/>
                <a:ext cx="2358771" cy="498644"/>
              </a:xfrm>
              <a:prstGeom prst="rect">
                <a:avLst/>
              </a:prstGeom>
              <a:noFill/>
              <a:ln>
                <a:noFill/>
              </a:ln>
            </p:spPr>
            <p:txBody>
              <a:bodyPr anchorCtr="0" anchor="t" bIns="0" lIns="0" spcFirstLastPara="1" rIns="91425" wrap="square" tIns="0">
                <a:spAutoFit/>
              </a:bodyPr>
              <a:lstStyle/>
              <a:p>
                <a:pPr indent="0" lvl="0" marL="0" marR="0" rtl="1"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التحقق من الصحة</a:t>
                </a:r>
                <a:endParaRPr/>
              </a:p>
            </p:txBody>
          </p:sp>
          <p:pic>
            <p:nvPicPr>
              <p:cNvPr descr="ua-capability-icons_wht_Validate.png" id="155" name="Google Shape;155;p23"/>
              <p:cNvPicPr preferRelativeResize="0"/>
              <p:nvPr/>
            </p:nvPicPr>
            <p:blipFill rotWithShape="1">
              <a:blip r:embed="rId4">
                <a:alphaModFix/>
              </a:blip>
              <a:srcRect b="0" l="0" r="0" t="0"/>
              <a:stretch/>
            </p:blipFill>
            <p:spPr>
              <a:xfrm>
                <a:off x="8990332" y="1895570"/>
                <a:ext cx="779705" cy="643725"/>
              </a:xfrm>
              <a:prstGeom prst="rect">
                <a:avLst/>
              </a:prstGeom>
              <a:noFill/>
              <a:ln>
                <a:noFill/>
              </a:ln>
            </p:spPr>
          </p:pic>
        </p:grpSp>
        <p:grpSp>
          <p:nvGrpSpPr>
            <p:cNvPr id="156" name="Google Shape;156;p23"/>
            <p:cNvGrpSpPr/>
            <p:nvPr/>
          </p:nvGrpSpPr>
          <p:grpSpPr>
            <a:xfrm>
              <a:off x="3510883" y="5269981"/>
              <a:ext cx="1302251" cy="996198"/>
              <a:chOff x="1108404" y="1643185"/>
              <a:chExt cx="2011680" cy="1683668"/>
            </a:xfrm>
          </p:grpSpPr>
          <p:sp>
            <p:nvSpPr>
              <p:cNvPr id="157" name="Google Shape;157;p23"/>
              <p:cNvSpPr/>
              <p:nvPr/>
            </p:nvSpPr>
            <p:spPr>
              <a:xfrm>
                <a:off x="1108404"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158" name="Google Shape;158;p23"/>
              <p:cNvSpPr/>
              <p:nvPr/>
            </p:nvSpPr>
            <p:spPr>
              <a:xfrm>
                <a:off x="1108404" y="2828209"/>
                <a:ext cx="2011680" cy="498644"/>
              </a:xfrm>
              <a:prstGeom prst="rect">
                <a:avLst/>
              </a:prstGeom>
              <a:noFill/>
              <a:ln>
                <a:noFill/>
              </a:ln>
            </p:spPr>
            <p:txBody>
              <a:bodyPr anchorCtr="0" anchor="t" bIns="0" lIns="0" spcFirstLastPara="1" rIns="91425" wrap="square" tIns="0">
                <a:spAutoFit/>
              </a:bodyPr>
              <a:lstStyle/>
              <a:p>
                <a:pPr indent="0" lvl="0" marL="0" marR="0" rtl="1"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التخزين</a:t>
                </a:r>
                <a:endParaRPr/>
              </a:p>
            </p:txBody>
          </p:sp>
          <p:pic>
            <p:nvPicPr>
              <p:cNvPr descr="ua-capability-icons_wht_Store.png" id="159" name="Google Shape;159;p23"/>
              <p:cNvPicPr preferRelativeResize="0"/>
              <p:nvPr/>
            </p:nvPicPr>
            <p:blipFill rotWithShape="1">
              <a:blip r:embed="rId5">
                <a:alphaModFix/>
              </a:blip>
              <a:srcRect b="0" l="0" r="0" t="0"/>
              <a:stretch/>
            </p:blipFill>
            <p:spPr>
              <a:xfrm>
                <a:off x="1776199" y="1900022"/>
                <a:ext cx="647296" cy="647296"/>
              </a:xfrm>
              <a:prstGeom prst="rect">
                <a:avLst/>
              </a:prstGeom>
              <a:noFill/>
              <a:ln>
                <a:noFill/>
              </a:ln>
            </p:spPr>
          </p:pic>
        </p:grpSp>
        <p:grpSp>
          <p:nvGrpSpPr>
            <p:cNvPr id="160" name="Google Shape;160;p23"/>
            <p:cNvGrpSpPr/>
            <p:nvPr/>
          </p:nvGrpSpPr>
          <p:grpSpPr>
            <a:xfrm>
              <a:off x="5096661" y="5275762"/>
              <a:ext cx="1302252" cy="998384"/>
              <a:chOff x="1985832" y="3861957"/>
              <a:chExt cx="2011681" cy="1687364"/>
            </a:xfrm>
          </p:grpSpPr>
          <p:sp>
            <p:nvSpPr>
              <p:cNvPr id="161" name="Google Shape;161;p23"/>
              <p:cNvSpPr/>
              <p:nvPr/>
            </p:nvSpPr>
            <p:spPr>
              <a:xfrm>
                <a:off x="1985833" y="3861957"/>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162" name="Google Shape;162;p23"/>
              <p:cNvSpPr/>
              <p:nvPr/>
            </p:nvSpPr>
            <p:spPr>
              <a:xfrm>
                <a:off x="1985832" y="5050677"/>
                <a:ext cx="2011680" cy="498644"/>
              </a:xfrm>
              <a:prstGeom prst="rect">
                <a:avLst/>
              </a:prstGeom>
              <a:noFill/>
              <a:ln>
                <a:noFill/>
              </a:ln>
            </p:spPr>
            <p:txBody>
              <a:bodyPr anchorCtr="0" anchor="t" bIns="0" lIns="0" spcFirstLastPara="1" rIns="91425" wrap="square" tIns="0">
                <a:spAutoFit/>
              </a:bodyPr>
              <a:lstStyle/>
              <a:p>
                <a:pPr indent="0" lvl="0" marL="0" marR="0" rtl="1"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العملية</a:t>
                </a:r>
                <a:endParaRPr/>
              </a:p>
            </p:txBody>
          </p:sp>
          <p:pic>
            <p:nvPicPr>
              <p:cNvPr descr="ua-capability-icons_wht_Process.png" id="163" name="Google Shape;163;p23"/>
              <p:cNvPicPr preferRelativeResize="0"/>
              <p:nvPr/>
            </p:nvPicPr>
            <p:blipFill rotWithShape="1">
              <a:blip r:embed="rId6">
                <a:alphaModFix/>
              </a:blip>
              <a:srcRect b="0" l="0" r="0" t="0"/>
              <a:stretch/>
            </p:blipFill>
            <p:spPr>
              <a:xfrm>
                <a:off x="2469691" y="4129529"/>
                <a:ext cx="1027283" cy="632805"/>
              </a:xfrm>
              <a:prstGeom prst="rect">
                <a:avLst/>
              </a:prstGeom>
              <a:noFill/>
              <a:ln>
                <a:noFill/>
              </a:ln>
            </p:spPr>
          </p:pic>
        </p:grpSp>
        <p:grpSp>
          <p:nvGrpSpPr>
            <p:cNvPr id="164" name="Google Shape;164;p23"/>
            <p:cNvGrpSpPr/>
            <p:nvPr/>
          </p:nvGrpSpPr>
          <p:grpSpPr>
            <a:xfrm>
              <a:off x="1925105" y="5275764"/>
              <a:ext cx="1302251" cy="998384"/>
              <a:chOff x="-5284695" y="3852184"/>
              <a:chExt cx="2011680" cy="1687363"/>
            </a:xfrm>
          </p:grpSpPr>
          <p:sp>
            <p:nvSpPr>
              <p:cNvPr id="165" name="Google Shape;165;p23"/>
              <p:cNvSpPr/>
              <p:nvPr/>
            </p:nvSpPr>
            <p:spPr>
              <a:xfrm>
                <a:off x="-5284695"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166" name="Google Shape;166;p23"/>
              <p:cNvSpPr/>
              <p:nvPr/>
            </p:nvSpPr>
            <p:spPr>
              <a:xfrm>
                <a:off x="-5281993" y="5040903"/>
                <a:ext cx="2008976" cy="498644"/>
              </a:xfrm>
              <a:prstGeom prst="rect">
                <a:avLst/>
              </a:prstGeom>
              <a:noFill/>
              <a:ln>
                <a:noFill/>
              </a:ln>
            </p:spPr>
            <p:txBody>
              <a:bodyPr anchorCtr="0" anchor="t" bIns="0" lIns="0" spcFirstLastPara="1" rIns="91425" wrap="square" tIns="0">
                <a:spAutoFit/>
              </a:bodyPr>
              <a:lstStyle/>
              <a:p>
                <a:pPr indent="0" lvl="0" marL="0" marR="0" rtl="1"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العرض</a:t>
                </a:r>
                <a:endParaRPr/>
              </a:p>
            </p:txBody>
          </p:sp>
          <p:pic>
            <p:nvPicPr>
              <p:cNvPr descr="ua-capability-icons_wht_Display.png" id="167" name="Google Shape;167;p23"/>
              <p:cNvPicPr preferRelativeResize="0"/>
              <p:nvPr/>
            </p:nvPicPr>
            <p:blipFill rotWithShape="1">
              <a:blip r:embed="rId7">
                <a:alphaModFix/>
              </a:blip>
              <a:srcRect b="0" l="0" r="0" t="0"/>
              <a:stretch/>
            </p:blipFill>
            <p:spPr>
              <a:xfrm>
                <a:off x="-4517116" y="4126903"/>
                <a:ext cx="489490" cy="633398"/>
              </a:xfrm>
              <a:prstGeom prst="rect">
                <a:avLst/>
              </a:prstGeom>
              <a:noFill/>
              <a:ln>
                <a:noFill/>
              </a:ln>
            </p:spPr>
          </p:pic>
        </p:gr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54"/>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الأهداف الرئيسية للمناهج الأكاديمية للقبول الشامل UA</a:t>
            </a:r>
            <a:endParaRPr/>
          </a:p>
        </p:txBody>
      </p:sp>
      <p:sp>
        <p:nvSpPr>
          <p:cNvPr id="173" name="Google Shape;173;p54"/>
          <p:cNvSpPr txBox="1"/>
          <p:nvPr>
            <p:ph idx="1" type="body"/>
          </p:nvPr>
        </p:nvSpPr>
        <p:spPr>
          <a:xfrm>
            <a:off x="320675" y="1318686"/>
            <a:ext cx="8450746" cy="4973626"/>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تقديم التدويل الأساسي، بما في ذلك Unicode وأسماء النطاقات المدوّلة IDN وتدويل عناوين البريد الإلكتروني EAI.</a:t>
            </a:r>
            <a:endParaRPr/>
          </a:p>
          <a:p>
            <a:pPr indent="-182880" lvl="0" marL="274320" rtl="1" algn="r">
              <a:lnSpc>
                <a:spcPct val="10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تفعيل حالات استخدام القبول الشامل UA، أي القبول والتخزين والمعالجة والتحقق من الصحة والعرض.</a:t>
            </a:r>
            <a:endParaRPr/>
          </a:p>
          <a:p>
            <a:pPr indent="-182880" lvl="0" marL="274320" rtl="1" algn="r">
              <a:lnSpc>
                <a:spcPct val="10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تعلُّم كيفية استخدام المكتبات المضمنة لمعالجة يونيكود وأسماء النطاقات المدوَّلة.</a:t>
            </a:r>
            <a:endParaRPr/>
          </a:p>
          <a:p>
            <a:pPr indent="-182880" lvl="0" marL="274320" rtl="1" algn="r">
              <a:lnSpc>
                <a:spcPct val="10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توفير المعرفة والمهارات الفنية بشأن المعايير أو RFC لـ IDN وEAI.</a:t>
            </a:r>
            <a:endParaRPr/>
          </a:p>
          <a:p>
            <a:pPr indent="-182880" lvl="0" marL="274320" rtl="1" algn="r">
              <a:lnSpc>
                <a:spcPct val="10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استحداث حالات وإجراءات اختبار للتحقق من دعم القبول الشامل UA.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55"/>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اعتبارات تصميم المناهج</a:t>
            </a:r>
            <a:endParaRPr/>
          </a:p>
        </p:txBody>
      </p:sp>
      <p:sp>
        <p:nvSpPr>
          <p:cNvPr id="179" name="Google Shape;179;p55"/>
          <p:cNvSpPr txBox="1"/>
          <p:nvPr>
            <p:ph idx="1" type="body"/>
          </p:nvPr>
        </p:nvSpPr>
        <p:spPr>
          <a:xfrm>
            <a:off x="203200" y="1318686"/>
            <a:ext cx="8620125" cy="4973626"/>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SzPts val="1530"/>
              <a:buChar char="*"/>
            </a:pPr>
            <a:r>
              <a:rPr lang="en-US" sz="1800">
                <a:latin typeface="Arial"/>
                <a:ea typeface="Arial"/>
                <a:cs typeface="Arial"/>
                <a:sym typeface="Arial"/>
              </a:rPr>
              <a:t>معالجة المعرفة النظرية والمعايير وأفضل الممارسات.</a:t>
            </a:r>
            <a:endParaRPr/>
          </a:p>
          <a:p>
            <a:pPr indent="-182880" lvl="0" marL="274320" rtl="1" algn="r">
              <a:lnSpc>
                <a:spcPct val="100000"/>
              </a:lnSpc>
              <a:spcBef>
                <a:spcPts val="0"/>
              </a:spcBef>
              <a:spcAft>
                <a:spcPts val="0"/>
              </a:spcAft>
              <a:buSzPts val="1530"/>
              <a:buChar char="*"/>
            </a:pPr>
            <a:r>
              <a:rPr lang="en-US" sz="1800">
                <a:latin typeface="Arial"/>
                <a:ea typeface="Arial"/>
                <a:cs typeface="Arial"/>
                <a:sym typeface="Arial"/>
              </a:rPr>
              <a:t>تطوير كفاءة البرمجة العملية.</a:t>
            </a:r>
            <a:endParaRPr/>
          </a:p>
          <a:p>
            <a:pPr indent="-182880" lvl="0" marL="274320" rtl="1" algn="r">
              <a:lnSpc>
                <a:spcPct val="10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وضع وحدات قصيرة (التعلُّم المصغر) لدمج المفاهيم الأساسية في المهام خلال المقررات الدراسية الحالية:</a:t>
            </a:r>
            <a:endParaRPr/>
          </a:p>
          <a:p>
            <a:pPr indent="-182879" lvl="1" marL="731520" rtl="1" algn="r">
              <a:lnSpc>
                <a:spcPct val="100000"/>
              </a:lnSpc>
              <a:spcBef>
                <a:spcPts val="0"/>
              </a:spcBef>
              <a:spcAft>
                <a:spcPts val="0"/>
              </a:spcAft>
              <a:buSzPts val="1530"/>
              <a:buChar char="*"/>
            </a:pPr>
            <a:r>
              <a:rPr lang="en-US" sz="1600">
                <a:latin typeface="Arial"/>
                <a:ea typeface="Arial"/>
                <a:cs typeface="Arial"/>
                <a:sym typeface="Arial"/>
              </a:rPr>
              <a:t>التدويل باستخدام Unicode</a:t>
            </a:r>
            <a:endParaRPr/>
          </a:p>
          <a:p>
            <a:pPr indent="-182879" lvl="1" marL="731520" rtl="1" algn="r">
              <a:lnSpc>
                <a:spcPct val="100000"/>
              </a:lnSpc>
              <a:spcBef>
                <a:spcPts val="0"/>
              </a:spcBef>
              <a:spcAft>
                <a:spcPts val="0"/>
              </a:spcAft>
              <a:buSzPts val="1530"/>
              <a:buChar char="*"/>
            </a:pPr>
            <a:r>
              <a:rPr lang="en-US" sz="1600">
                <a:latin typeface="Arial"/>
                <a:ea typeface="Arial"/>
                <a:cs typeface="Arial"/>
                <a:sym typeface="Arial"/>
              </a:rPr>
              <a:t>أسماء النطاقات المدوّلة</a:t>
            </a:r>
            <a:endParaRPr/>
          </a:p>
          <a:p>
            <a:pPr indent="-182879" lvl="1" marL="731520" rtl="1" algn="r">
              <a:lnSpc>
                <a:spcPct val="100000"/>
              </a:lnSpc>
              <a:spcBef>
                <a:spcPts val="0"/>
              </a:spcBef>
              <a:spcAft>
                <a:spcPts val="0"/>
              </a:spcAft>
              <a:buSzPts val="1530"/>
              <a:buChar char="*"/>
            </a:pPr>
            <a:r>
              <a:rPr lang="en-US" sz="1600">
                <a:latin typeface="Arial"/>
                <a:ea typeface="Arial"/>
                <a:cs typeface="Arial"/>
                <a:sym typeface="Arial"/>
              </a:rPr>
              <a:t>تدويل عناوين البريد الإلكتروني</a:t>
            </a:r>
            <a:endParaRPr/>
          </a:p>
          <a:p>
            <a:pPr indent="-182880" lvl="0" marL="274320" rtl="1" algn="r">
              <a:lnSpc>
                <a:spcPct val="100000"/>
              </a:lnSpc>
              <a:spcBef>
                <a:spcPts val="0"/>
              </a:spcBef>
              <a:spcAft>
                <a:spcPts val="0"/>
              </a:spcAft>
              <a:buSzPts val="1700"/>
              <a:buChar char="*"/>
            </a:pPr>
            <a:r>
              <a:rPr lang="en-US" sz="1800">
                <a:latin typeface="Arial"/>
                <a:ea typeface="Arial"/>
                <a:cs typeface="Arial"/>
                <a:sym typeface="Arial"/>
              </a:rPr>
              <a:t>توزيع المفاهيم الجديدة عبر المقررات ذات الصلة.</a:t>
            </a:r>
            <a:endParaRPr/>
          </a:p>
          <a:p>
            <a:pPr indent="-182880" lvl="0" marL="274320" rtl="1" algn="r">
              <a:lnSpc>
                <a:spcPct val="10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تقديم الحد الأدنى من المقررات الجديدة، التي تركز فقط على موضوعات متقدمة أكثر.</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56"/>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الوحدات المقترحة</a:t>
            </a:r>
            <a:endParaRPr/>
          </a:p>
        </p:txBody>
      </p:sp>
      <p:sp>
        <p:nvSpPr>
          <p:cNvPr id="185" name="Google Shape;185;p56"/>
          <p:cNvSpPr txBox="1"/>
          <p:nvPr>
            <p:ph idx="1" type="body"/>
          </p:nvPr>
        </p:nvSpPr>
        <p:spPr>
          <a:xfrm>
            <a:off x="525779" y="1318686"/>
            <a:ext cx="8245641" cy="4973626"/>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SzPts val="1530"/>
              <a:buChar char="*"/>
            </a:pPr>
            <a:r>
              <a:rPr lang="en-US" sz="1800">
                <a:latin typeface="Arial"/>
                <a:ea typeface="Arial"/>
                <a:cs typeface="Arial"/>
                <a:sym typeface="Arial"/>
              </a:rPr>
              <a:t>الوحدة-1: أساسيات برمجة Unicode</a:t>
            </a:r>
            <a:endParaRPr/>
          </a:p>
          <a:p>
            <a:pPr indent="-182880" lvl="0" marL="274320" rtl="1" algn="r">
              <a:lnSpc>
                <a:spcPct val="100000"/>
              </a:lnSpc>
              <a:spcBef>
                <a:spcPts val="0"/>
              </a:spcBef>
              <a:spcAft>
                <a:spcPts val="0"/>
              </a:spcAft>
              <a:buSzPts val="1530"/>
              <a:buChar char="*"/>
            </a:pPr>
            <a:r>
              <a:rPr lang="en-US" sz="1800">
                <a:latin typeface="Arial"/>
                <a:ea typeface="Arial"/>
                <a:cs typeface="Arial"/>
                <a:sym typeface="Arial"/>
              </a:rPr>
              <a:t>الوحدة-2: برمجة Unicode المتقدمة</a:t>
            </a:r>
            <a:endParaRPr/>
          </a:p>
          <a:p>
            <a:pPr indent="-182880" lvl="0" marL="274320" rtl="1" algn="r">
              <a:lnSpc>
                <a:spcPct val="100000"/>
              </a:lnSpc>
              <a:spcBef>
                <a:spcPts val="0"/>
              </a:spcBef>
              <a:spcAft>
                <a:spcPts val="0"/>
              </a:spcAft>
              <a:buSzPts val="1530"/>
              <a:buChar char="*"/>
            </a:pPr>
            <a:r>
              <a:rPr lang="en-US" sz="1800">
                <a:latin typeface="Arial"/>
                <a:ea typeface="Arial"/>
                <a:cs typeface="Arial"/>
                <a:sym typeface="Arial"/>
              </a:rPr>
              <a:t>الوحدة-3: Unicode في بُنى البيانات والخوارزميات</a:t>
            </a:r>
            <a:endParaRPr/>
          </a:p>
          <a:p>
            <a:pPr indent="-182880" lvl="0" marL="274320" rtl="1" algn="r">
              <a:lnSpc>
                <a:spcPct val="100000"/>
              </a:lnSpc>
              <a:spcBef>
                <a:spcPts val="0"/>
              </a:spcBef>
              <a:spcAft>
                <a:spcPts val="0"/>
              </a:spcAft>
              <a:buSzPts val="1530"/>
              <a:buChar char="*"/>
            </a:pPr>
            <a:r>
              <a:rPr lang="en-US" sz="1800">
                <a:latin typeface="Arial"/>
                <a:ea typeface="Arial"/>
                <a:cs typeface="Arial"/>
                <a:sym typeface="Arial"/>
              </a:rPr>
              <a:t>الوحدة-4: Unicode في أنظمة إدارة قواعد البيانات</a:t>
            </a:r>
            <a:endParaRPr/>
          </a:p>
          <a:p>
            <a:pPr indent="-182880" lvl="0" marL="274320" rtl="1" algn="r">
              <a:lnSpc>
                <a:spcPct val="100000"/>
              </a:lnSpc>
              <a:spcBef>
                <a:spcPts val="0"/>
              </a:spcBef>
              <a:spcAft>
                <a:spcPts val="0"/>
              </a:spcAft>
              <a:buSzPts val="1530"/>
              <a:buChar char="*"/>
            </a:pPr>
            <a:r>
              <a:rPr lang="en-US" sz="1800">
                <a:latin typeface="Arial"/>
                <a:ea typeface="Arial"/>
                <a:cs typeface="Arial"/>
                <a:sym typeface="Arial"/>
              </a:rPr>
              <a:t>الوحدة-5: تقديم أسماء النطاقات المدوّلة (IDN)</a:t>
            </a:r>
            <a:endParaRPr/>
          </a:p>
          <a:p>
            <a:pPr indent="-182880" lvl="0" marL="274320" rtl="1" algn="r">
              <a:lnSpc>
                <a:spcPct val="100000"/>
              </a:lnSpc>
              <a:spcBef>
                <a:spcPts val="0"/>
              </a:spcBef>
              <a:spcAft>
                <a:spcPts val="0"/>
              </a:spcAft>
              <a:buSzPts val="1530"/>
              <a:buChar char="*"/>
            </a:pPr>
            <a:r>
              <a:rPr lang="en-US" sz="1800">
                <a:latin typeface="Arial"/>
                <a:ea typeface="Arial"/>
                <a:cs typeface="Arial"/>
                <a:sym typeface="Arial"/>
              </a:rPr>
              <a:t>الوحدة-6: البرمجة باستخدام أسماء النطاقات المدوّلة (IDN)</a:t>
            </a:r>
            <a:endParaRPr/>
          </a:p>
          <a:p>
            <a:pPr indent="-182880" lvl="0" marL="274320" rtl="1" algn="r">
              <a:lnSpc>
                <a:spcPct val="100000"/>
              </a:lnSpc>
              <a:spcBef>
                <a:spcPts val="0"/>
              </a:spcBef>
              <a:spcAft>
                <a:spcPts val="0"/>
              </a:spcAft>
              <a:buSzPts val="1530"/>
              <a:buChar char="*"/>
            </a:pPr>
            <a:r>
              <a:rPr lang="en-US" sz="1800">
                <a:latin typeface="Arial"/>
                <a:ea typeface="Arial"/>
                <a:cs typeface="Arial"/>
                <a:sym typeface="Arial"/>
              </a:rPr>
              <a:t>الوحدة-7: تدويل عناوين البريد الإلكتروني (EAI)</a:t>
            </a:r>
            <a:endParaRPr/>
          </a:p>
          <a:p>
            <a:pPr indent="-182880" lvl="0" marL="274320" rtl="1" algn="r">
              <a:lnSpc>
                <a:spcPct val="100000"/>
              </a:lnSpc>
              <a:spcBef>
                <a:spcPts val="0"/>
              </a:spcBef>
              <a:spcAft>
                <a:spcPts val="0"/>
              </a:spcAft>
              <a:buSzPts val="1530"/>
              <a:buChar char="*"/>
            </a:pPr>
            <a:r>
              <a:rPr lang="en-US" sz="1800">
                <a:latin typeface="Arial"/>
                <a:ea typeface="Arial"/>
                <a:cs typeface="Arial"/>
                <a:sym typeface="Arial"/>
              </a:rPr>
              <a:t>الوحدة-8: موضوعات متقدمة لأسماء النطاقات المدوّلة (IDN)</a:t>
            </a:r>
            <a:endParaRPr/>
          </a:p>
          <a:p>
            <a:pPr indent="-182880" lvl="0" marL="274320" rtl="1" algn="r">
              <a:lnSpc>
                <a:spcPct val="100000"/>
              </a:lnSpc>
              <a:spcBef>
                <a:spcPts val="0"/>
              </a:spcBef>
              <a:spcAft>
                <a:spcPts val="0"/>
              </a:spcAft>
              <a:buSzPts val="1530"/>
              <a:buChar char="*"/>
            </a:pPr>
            <a:r>
              <a:rPr lang="en-US" sz="1800">
                <a:latin typeface="Arial"/>
                <a:ea typeface="Arial"/>
                <a:cs typeface="Arial"/>
                <a:sym typeface="Arial"/>
              </a:rPr>
              <a:t>الوحدة-9: البرمجة لتدويل عناوين البريد الإلكتروني (EAI)</a:t>
            </a:r>
            <a:endParaRPr/>
          </a:p>
          <a:p>
            <a:pPr indent="-182880" lvl="0" marL="274320" rtl="1" algn="r">
              <a:lnSpc>
                <a:spcPct val="100000"/>
              </a:lnSpc>
              <a:spcBef>
                <a:spcPts val="0"/>
              </a:spcBef>
              <a:spcAft>
                <a:spcPts val="0"/>
              </a:spcAft>
              <a:buSzPts val="1530"/>
              <a:buChar char="*"/>
            </a:pPr>
            <a:r>
              <a:rPr lang="en-US" sz="1800">
                <a:latin typeface="Arial"/>
                <a:ea typeface="Arial"/>
                <a:cs typeface="Arial"/>
                <a:sym typeface="Arial"/>
              </a:rPr>
              <a:t>الوحدة-10: معالجة أسماء النطاقات المدوّلة IDN وتدويل عناوين البريد الإلكتروني EAI في تطبيقات الهاتف المحمول</a:t>
            </a:r>
            <a:endParaRPr/>
          </a:p>
          <a:p>
            <a:pPr indent="-182880" lvl="0" marL="274320" rtl="1" algn="r">
              <a:lnSpc>
                <a:spcPct val="100000"/>
              </a:lnSpc>
              <a:spcBef>
                <a:spcPts val="0"/>
              </a:spcBef>
              <a:spcAft>
                <a:spcPts val="0"/>
              </a:spcAft>
              <a:buSzPts val="1530"/>
              <a:buChar char="*"/>
            </a:pPr>
            <a:r>
              <a:rPr lang="en-US" sz="1800">
                <a:latin typeface="Arial"/>
                <a:ea typeface="Arial"/>
                <a:cs typeface="Arial"/>
                <a:sym typeface="Arial"/>
              </a:rPr>
              <a:t>الوحدة-11: أمن أسماء النطاقات المدوّلة IDN</a:t>
            </a:r>
            <a:endParaRPr/>
          </a:p>
          <a:p>
            <a:pPr indent="-182880" lvl="0" marL="274320" rtl="1" algn="r">
              <a:lnSpc>
                <a:spcPct val="100000"/>
              </a:lnSpc>
              <a:spcBef>
                <a:spcPts val="0"/>
              </a:spcBef>
              <a:spcAft>
                <a:spcPts val="0"/>
              </a:spcAft>
              <a:buSzPts val="1530"/>
              <a:buChar char="*"/>
            </a:pPr>
            <a:r>
              <a:rPr lang="en-US" sz="1800">
                <a:latin typeface="Arial"/>
                <a:ea typeface="Arial"/>
                <a:cs typeface="Arial"/>
                <a:sym typeface="Arial"/>
              </a:rPr>
              <a:t>الوحدة-12: دعم Unicode وIDNs و EAI في أنظمة التشغيل</a:t>
            </a:r>
            <a:endParaRPr/>
          </a:p>
          <a:p>
            <a:pPr indent="-85725" lvl="0" marL="274320" rtl="0" algn="l">
              <a:lnSpc>
                <a:spcPct val="100000"/>
              </a:lnSpc>
              <a:spcBef>
                <a:spcPts val="0"/>
              </a:spcBef>
              <a:spcAft>
                <a:spcPts val="0"/>
              </a:spcAft>
              <a:buSzPts val="1530"/>
              <a:buNone/>
            </a:pPr>
            <a:r>
              <a:t/>
            </a:r>
            <a:endParaRPr sz="1800">
              <a:latin typeface="Arial"/>
              <a:ea typeface="Arial"/>
              <a:cs typeface="Arial"/>
              <a:sym typeface="Arial"/>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57"/>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الوحدة 1: أساسيات برمجة Unicode</a:t>
            </a:r>
            <a:endParaRPr/>
          </a:p>
        </p:txBody>
      </p:sp>
      <p:sp>
        <p:nvSpPr>
          <p:cNvPr id="191" name="Google Shape;191;p57"/>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0" lvl="0" marL="91440" rtl="1" algn="r">
              <a:lnSpc>
                <a:spcPct val="100000"/>
              </a:lnSpc>
              <a:spcBef>
                <a:spcPts val="0"/>
              </a:spcBef>
              <a:spcAft>
                <a:spcPts val="0"/>
              </a:spcAft>
              <a:buClr>
                <a:schemeClr val="accent3"/>
              </a:buClr>
              <a:buSzPts val="1530"/>
              <a:buNone/>
            </a:pPr>
            <a:r>
              <a:rPr b="1" lang="en-US" sz="1800">
                <a:latin typeface="Arial"/>
                <a:ea typeface="Arial"/>
                <a:cs typeface="Arial"/>
                <a:sym typeface="Arial"/>
              </a:rPr>
              <a:t>المتطلبات الأساسية:</a:t>
            </a:r>
            <a:r>
              <a:rPr lang="en-US" sz="1800">
                <a:latin typeface="Arial"/>
                <a:ea typeface="Arial"/>
                <a:cs typeface="Arial"/>
                <a:sym typeface="Arial"/>
              </a:rPr>
              <a:t> أنواع البيانات وتمثيلات البيانات. ترميز ASCII. إدخال وإخراج ASCII. ملفات ASCII.</a:t>
            </a:r>
            <a:endParaRPr/>
          </a:p>
          <a:p>
            <a:pPr indent="0" lvl="0" marL="91440" rtl="0" algn="l">
              <a:lnSpc>
                <a:spcPct val="100000"/>
              </a:lnSpc>
              <a:spcBef>
                <a:spcPts val="0"/>
              </a:spcBef>
              <a:spcAft>
                <a:spcPts val="0"/>
              </a:spcAft>
              <a:buClr>
                <a:schemeClr val="accent3"/>
              </a:buClr>
              <a:buSzPts val="1530"/>
              <a:buNone/>
            </a:pPr>
            <a:r>
              <a:t/>
            </a:r>
            <a:endParaRPr sz="1800">
              <a:latin typeface="Arial"/>
              <a:ea typeface="Arial"/>
              <a:cs typeface="Arial"/>
              <a:sym typeface="Arial"/>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مقدمة في أنظمة الترميز (ASCII، (Unicode</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لماذا نحتاج إلى Unicode؟</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نوع بيانات الأحرف لنقاط التعليمات البرمجية لـ Unicode</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مقدمة إلى مخططات رمز Unicode</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معالجة سلاسل Unicode – الإنشاء والإدخال والناتج والتسلسل.</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تخزين بيانات Unicode في ملفات بتنسيق UTF8</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0" lvl="0" marL="91440" rtl="0" algn="l">
              <a:lnSpc>
                <a:spcPct val="100000"/>
              </a:lnSpc>
              <a:spcBef>
                <a:spcPts val="0"/>
              </a:spcBef>
              <a:spcAft>
                <a:spcPts val="0"/>
              </a:spcAft>
              <a:buClr>
                <a:schemeClr val="accent3"/>
              </a:buClr>
              <a:buSzPts val="1530"/>
              <a:buNone/>
            </a:pPr>
            <a:r>
              <a:t/>
            </a:r>
            <a:endParaRPr sz="1800">
              <a:latin typeface="Arial"/>
              <a:ea typeface="Arial"/>
              <a:cs typeface="Arial"/>
              <a:sym typeface="Arial"/>
            </a:endParaRPr>
          </a:p>
          <a:p>
            <a:pPr indent="0" lvl="0" marL="91440" rtl="1" algn="r">
              <a:lnSpc>
                <a:spcPct val="100000"/>
              </a:lnSpc>
              <a:spcBef>
                <a:spcPts val="0"/>
              </a:spcBef>
              <a:spcAft>
                <a:spcPts val="0"/>
              </a:spcAft>
              <a:buClr>
                <a:schemeClr val="accent3"/>
              </a:buClr>
              <a:buSzPts val="1530"/>
              <a:buNone/>
            </a:pPr>
            <a:r>
              <a:rPr lang="en-US" sz="1800">
                <a:latin typeface="Arial"/>
                <a:ea typeface="Arial"/>
                <a:cs typeface="Arial"/>
                <a:sym typeface="Arial"/>
              </a:rPr>
              <a:t>مقرر تدريبي للتكامل: أساسيات البرمجة أو البرمجة I.</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5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الوحدة 2: برمجة Unicode المتقدمة</a:t>
            </a:r>
            <a:endParaRPr/>
          </a:p>
        </p:txBody>
      </p:sp>
      <p:sp>
        <p:nvSpPr>
          <p:cNvPr id="197" name="Google Shape;197;p58"/>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1" algn="r">
              <a:lnSpc>
                <a:spcPct val="100000"/>
              </a:lnSpc>
              <a:spcBef>
                <a:spcPts val="0"/>
              </a:spcBef>
              <a:spcAft>
                <a:spcPts val="0"/>
              </a:spcAft>
              <a:buClr>
                <a:schemeClr val="accent3"/>
              </a:buClr>
              <a:buSzPts val="1530"/>
              <a:buNone/>
            </a:pPr>
            <a:r>
              <a:rPr b="1" lang="en-US" sz="1800">
                <a:latin typeface="Arial"/>
                <a:ea typeface="Arial"/>
                <a:cs typeface="Arial"/>
                <a:sym typeface="Arial"/>
              </a:rPr>
              <a:t> المتطلبات الأساسية:</a:t>
            </a:r>
            <a:r>
              <a:rPr lang="en-US" sz="1800">
                <a:latin typeface="Arial"/>
                <a:ea typeface="Arial"/>
                <a:cs typeface="Arial"/>
                <a:sym typeface="Arial"/>
              </a:rPr>
              <a:t> الوحدة 1</a:t>
            </a:r>
            <a:endParaRPr/>
          </a:p>
          <a:p>
            <a:pPr indent="0" lvl="0" marL="91440" rtl="0" algn="l">
              <a:lnSpc>
                <a:spcPct val="100000"/>
              </a:lnSpc>
              <a:spcBef>
                <a:spcPts val="0"/>
              </a:spcBef>
              <a:spcAft>
                <a:spcPts val="0"/>
              </a:spcAft>
              <a:buClr>
                <a:schemeClr val="accent3"/>
              </a:buClr>
              <a:buSzPts val="1530"/>
              <a:buNone/>
            </a:pPr>
            <a:r>
              <a:t/>
            </a:r>
            <a:endParaRPr sz="1800">
              <a:latin typeface="Arial"/>
              <a:ea typeface="Arial"/>
              <a:cs typeface="Arial"/>
              <a:sym typeface="Arial"/>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نموذج الصورة الرمزية للحرف – الفرق بين معالجة المعلومات النصية وعرض النص</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عرض النص – استخدام محركات النص والخطوط ومُشَكِّلات الصورة الرمزية للحرف</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تسوية سلاسل Unicode ‏– NFC وNFD</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مقارنة سلاسل Unicode</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تقديم نصوص ثنائية الاتجاه ومُشَكَّلة</a:t>
            </a:r>
            <a:endParaRPr/>
          </a:p>
          <a:p>
            <a:pPr indent="-342898" lvl="1" marL="891539" rtl="1" algn="r">
              <a:lnSpc>
                <a:spcPct val="100000"/>
              </a:lnSpc>
              <a:spcBef>
                <a:spcPts val="0"/>
              </a:spcBef>
              <a:spcAft>
                <a:spcPts val="0"/>
              </a:spcAft>
              <a:buSzPts val="1530"/>
              <a:buFont typeface="Arial"/>
              <a:buAutoNum type="arabicPeriod"/>
            </a:pPr>
            <a:r>
              <a:rPr lang="en-US" sz="1600">
                <a:latin typeface="Arial"/>
                <a:ea typeface="Arial"/>
                <a:cs typeface="Arial"/>
                <a:sym typeface="Arial"/>
              </a:rPr>
              <a:t>تنسيق العرض</a:t>
            </a:r>
            <a:endParaRPr/>
          </a:p>
          <a:p>
            <a:pPr indent="-342898" lvl="1" marL="891539" rtl="1" algn="r">
              <a:lnSpc>
                <a:spcPct val="100000"/>
              </a:lnSpc>
              <a:spcBef>
                <a:spcPts val="0"/>
              </a:spcBef>
              <a:spcAft>
                <a:spcPts val="0"/>
              </a:spcAft>
              <a:buSzPts val="1530"/>
              <a:buFont typeface="Arial"/>
              <a:buAutoNum type="arabicPeriod"/>
            </a:pPr>
            <a:r>
              <a:rPr lang="en-US" sz="1600">
                <a:latin typeface="Arial"/>
                <a:ea typeface="Arial"/>
                <a:cs typeface="Arial"/>
                <a:sym typeface="Arial"/>
              </a:rPr>
              <a:t>تخزين الملفات بترتيب الضغط على المفتاح</a:t>
            </a:r>
            <a:endParaRPr/>
          </a:p>
          <a:p>
            <a:pPr indent="-342898" lvl="1" marL="891539" rtl="1" algn="r">
              <a:lnSpc>
                <a:spcPct val="100000"/>
              </a:lnSpc>
              <a:spcBef>
                <a:spcPts val="0"/>
              </a:spcBef>
              <a:spcAft>
                <a:spcPts val="0"/>
              </a:spcAft>
              <a:buSzPts val="1530"/>
              <a:buFont typeface="Arial"/>
              <a:buAutoNum type="arabicPeriod"/>
            </a:pPr>
            <a:r>
              <a:rPr lang="en-US" sz="1600">
                <a:latin typeface="Arial"/>
                <a:ea typeface="Arial"/>
                <a:cs typeface="Arial"/>
                <a:sym typeface="Arial"/>
              </a:rPr>
              <a:t>مُشَكِّلات الصورة الرمزية للحرف</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Unicode في تنسيقات الملفات الأخرى ومعالجتها – معالجة Unicode لملف JSON</a:t>
            </a:r>
            <a:endParaRPr/>
          </a:p>
          <a:p>
            <a:pPr indent="0" lvl="0" marL="91440" rtl="0" algn="l">
              <a:lnSpc>
                <a:spcPct val="100000"/>
              </a:lnSpc>
              <a:spcBef>
                <a:spcPts val="0"/>
              </a:spcBef>
              <a:spcAft>
                <a:spcPts val="0"/>
              </a:spcAft>
              <a:buClr>
                <a:schemeClr val="accent3"/>
              </a:buClr>
              <a:buSzPts val="1530"/>
              <a:buNone/>
            </a:pPr>
            <a:r>
              <a:t/>
            </a:r>
            <a:endParaRPr sz="1800">
              <a:latin typeface="Arial"/>
              <a:ea typeface="Arial"/>
              <a:cs typeface="Arial"/>
              <a:sym typeface="Arial"/>
            </a:endParaRPr>
          </a:p>
          <a:p>
            <a:pPr indent="0" lvl="0" marL="91440" rtl="1" algn="r">
              <a:lnSpc>
                <a:spcPct val="100000"/>
              </a:lnSpc>
              <a:spcBef>
                <a:spcPts val="0"/>
              </a:spcBef>
              <a:spcAft>
                <a:spcPts val="0"/>
              </a:spcAft>
              <a:buClr>
                <a:schemeClr val="accent3"/>
              </a:buClr>
              <a:buSzPts val="1530"/>
              <a:buNone/>
            </a:pPr>
            <a:r>
              <a:rPr lang="en-US" sz="1800">
                <a:latin typeface="Arial"/>
                <a:ea typeface="Arial"/>
                <a:cs typeface="Arial"/>
                <a:sym typeface="Arial"/>
              </a:rPr>
              <a:t>مقرر تدريبي للتكامل: البرمجة المتقدمة أو البرمجة الموجهة للعناصر.</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59"/>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الوحدة 3: Unicode في بُنى البيانات والخوارزميات</a:t>
            </a:r>
            <a:endParaRPr/>
          </a:p>
        </p:txBody>
      </p:sp>
      <p:sp>
        <p:nvSpPr>
          <p:cNvPr id="203" name="Google Shape;203;p59"/>
          <p:cNvSpPr txBox="1"/>
          <p:nvPr>
            <p:ph idx="1" type="body"/>
          </p:nvPr>
        </p:nvSpPr>
        <p:spPr>
          <a:xfrm>
            <a:off x="924447" y="1318686"/>
            <a:ext cx="7899511" cy="4620517"/>
          </a:xfrm>
          <a:prstGeom prst="rect">
            <a:avLst/>
          </a:prstGeom>
          <a:noFill/>
          <a:ln>
            <a:noFill/>
          </a:ln>
        </p:spPr>
        <p:txBody>
          <a:bodyPr anchorCtr="0" anchor="t" bIns="45700" lIns="91425" spcFirstLastPara="1" rIns="91425" wrap="square" tIns="45700">
            <a:noAutofit/>
          </a:bodyPr>
          <a:lstStyle/>
          <a:p>
            <a:pPr indent="0" lvl="0" marL="91440" rtl="1" algn="r">
              <a:lnSpc>
                <a:spcPct val="100000"/>
              </a:lnSpc>
              <a:spcBef>
                <a:spcPts val="0"/>
              </a:spcBef>
              <a:spcAft>
                <a:spcPts val="0"/>
              </a:spcAft>
              <a:buClr>
                <a:schemeClr val="accent3"/>
              </a:buClr>
              <a:buSzPts val="1530"/>
              <a:buNone/>
            </a:pPr>
            <a:r>
              <a:rPr b="1" lang="en-US" sz="1800">
                <a:latin typeface="Arial"/>
                <a:ea typeface="Arial"/>
                <a:cs typeface="Arial"/>
                <a:sym typeface="Arial"/>
              </a:rPr>
              <a:t>المتطلبات الأساسية:</a:t>
            </a:r>
            <a:r>
              <a:rPr lang="en-US" sz="1800">
                <a:latin typeface="Arial"/>
                <a:ea typeface="Arial"/>
                <a:cs typeface="Arial"/>
                <a:sym typeface="Arial"/>
              </a:rPr>
              <a:t> الوحدة 2، المصفوفات، القوائم، المجموعات، قوائم الانتظار، الأشجار، القواميس، وما إلى ذلك، الفرز والبحث.</a:t>
            </a:r>
            <a:endParaRPr/>
          </a:p>
          <a:p>
            <a:pPr indent="0" lvl="0" marL="91440" rtl="0" algn="l">
              <a:lnSpc>
                <a:spcPct val="100000"/>
              </a:lnSpc>
              <a:spcBef>
                <a:spcPts val="0"/>
              </a:spcBef>
              <a:spcAft>
                <a:spcPts val="0"/>
              </a:spcAft>
              <a:buClr>
                <a:schemeClr val="accent3"/>
              </a:buClr>
              <a:buSzPts val="1530"/>
              <a:buNone/>
            </a:pPr>
            <a:r>
              <a:t/>
            </a:r>
            <a:endParaRPr sz="1800">
              <a:latin typeface="Arial"/>
              <a:ea typeface="Arial"/>
              <a:cs typeface="Arial"/>
              <a:sym typeface="Arial"/>
            </a:endParaRPr>
          </a:p>
          <a:p>
            <a:pPr indent="-342900" lvl="0" marL="434340" rtl="1" algn="r">
              <a:lnSpc>
                <a:spcPct val="100000"/>
              </a:lnSpc>
              <a:spcBef>
                <a:spcPts val="0"/>
              </a:spcBef>
              <a:spcAft>
                <a:spcPts val="0"/>
              </a:spcAft>
              <a:buSzPts val="1530"/>
              <a:buFont typeface="Arial"/>
              <a:buAutoNum type="arabicPeriod"/>
            </a:pPr>
            <a:r>
              <a:rPr lang="en-US" sz="1800">
                <a:latin typeface="Arial"/>
                <a:ea typeface="Arial"/>
                <a:cs typeface="Arial"/>
                <a:sym typeface="Arial"/>
              </a:rPr>
              <a:t>بُنى البيانات باستخدام سلاسل اللغة المحلية في Unicode</a:t>
            </a:r>
            <a:endParaRPr/>
          </a:p>
          <a:p>
            <a:pPr indent="-342900" lvl="0" marL="434340" rtl="1" algn="r">
              <a:lnSpc>
                <a:spcPct val="100000"/>
              </a:lnSpc>
              <a:spcBef>
                <a:spcPts val="0"/>
              </a:spcBef>
              <a:spcAft>
                <a:spcPts val="0"/>
              </a:spcAft>
              <a:buSzPts val="1530"/>
              <a:buFont typeface="Arial"/>
              <a:buAutoNum type="arabicPeriod"/>
            </a:pPr>
            <a:r>
              <a:rPr lang="en-US" sz="1800">
                <a:latin typeface="Arial"/>
                <a:ea typeface="Arial"/>
                <a:cs typeface="Arial"/>
                <a:sym typeface="Arial"/>
              </a:rPr>
              <a:t>خوارزمية ترتيب Unicode لفرز سلاسل Unicode</a:t>
            </a:r>
            <a:endParaRPr/>
          </a:p>
          <a:p>
            <a:pPr indent="-342900" lvl="0" marL="434340" rtl="1" algn="r">
              <a:lnSpc>
                <a:spcPct val="100000"/>
              </a:lnSpc>
              <a:spcBef>
                <a:spcPts val="0"/>
              </a:spcBef>
              <a:spcAft>
                <a:spcPts val="0"/>
              </a:spcAft>
              <a:buSzPts val="1530"/>
              <a:buFont typeface="Arial"/>
              <a:buAutoNum type="arabicPeriod"/>
            </a:pPr>
            <a:r>
              <a:rPr lang="en-US" sz="1800">
                <a:latin typeface="Arial"/>
                <a:ea typeface="Arial"/>
                <a:cs typeface="Arial"/>
                <a:sym typeface="Arial"/>
              </a:rPr>
              <a:t>بعض خوارزميات الفرز الشائعة الاستخدام في هياكل البيانات</a:t>
            </a:r>
            <a:endParaRPr/>
          </a:p>
          <a:p>
            <a:pPr indent="-342900" lvl="0" marL="434340" rtl="1" algn="r">
              <a:lnSpc>
                <a:spcPct val="100000"/>
              </a:lnSpc>
              <a:spcBef>
                <a:spcPts val="0"/>
              </a:spcBef>
              <a:spcAft>
                <a:spcPts val="0"/>
              </a:spcAft>
              <a:buSzPts val="1530"/>
              <a:buFont typeface="Arial"/>
              <a:buAutoNum type="arabicPeriod"/>
            </a:pPr>
            <a:r>
              <a:rPr lang="en-US" sz="1800">
                <a:latin typeface="Arial"/>
                <a:ea typeface="Arial"/>
                <a:cs typeface="Arial"/>
                <a:sym typeface="Arial"/>
              </a:rPr>
              <a:t>البحث من خلال بيانات Unicode (التسوية + الترتيب)</a:t>
            </a:r>
            <a:endParaRPr/>
          </a:p>
          <a:p>
            <a:pPr indent="0" lvl="0" marL="91440" rtl="0" algn="l">
              <a:lnSpc>
                <a:spcPct val="100000"/>
              </a:lnSpc>
              <a:spcBef>
                <a:spcPts val="0"/>
              </a:spcBef>
              <a:spcAft>
                <a:spcPts val="0"/>
              </a:spcAft>
              <a:buClr>
                <a:schemeClr val="accent3"/>
              </a:buClr>
              <a:buSzPts val="1530"/>
              <a:buNone/>
            </a:pPr>
            <a:r>
              <a:t/>
            </a:r>
            <a:endParaRPr sz="1800">
              <a:latin typeface="Arial"/>
              <a:ea typeface="Arial"/>
              <a:cs typeface="Arial"/>
              <a:sym typeface="Arial"/>
            </a:endParaRPr>
          </a:p>
          <a:p>
            <a:pPr indent="0" lvl="0" marL="91440" rtl="1" algn="r">
              <a:lnSpc>
                <a:spcPct val="100000"/>
              </a:lnSpc>
              <a:spcBef>
                <a:spcPts val="0"/>
              </a:spcBef>
              <a:spcAft>
                <a:spcPts val="0"/>
              </a:spcAft>
              <a:buClr>
                <a:schemeClr val="accent3"/>
              </a:buClr>
              <a:buSzPts val="1530"/>
              <a:buNone/>
            </a:pPr>
            <a:r>
              <a:rPr lang="en-US" sz="1800">
                <a:latin typeface="Arial"/>
                <a:ea typeface="Arial"/>
                <a:cs typeface="Arial"/>
                <a:sym typeface="Arial"/>
              </a:rPr>
              <a:t>مقرر تدريبي للتكامل: بُنى البيانات والخوارزميات</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60"/>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الوحدة 4: Unicode في أنظمة إدارة قواعد البيانات</a:t>
            </a:r>
            <a:endParaRPr/>
          </a:p>
        </p:txBody>
      </p:sp>
      <p:sp>
        <p:nvSpPr>
          <p:cNvPr id="209" name="Google Shape;209;p60"/>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1" algn="r">
              <a:lnSpc>
                <a:spcPct val="100000"/>
              </a:lnSpc>
              <a:spcBef>
                <a:spcPts val="0"/>
              </a:spcBef>
              <a:spcAft>
                <a:spcPts val="0"/>
              </a:spcAft>
              <a:buClr>
                <a:schemeClr val="accent3"/>
              </a:buClr>
              <a:buSzPts val="1530"/>
              <a:buNone/>
            </a:pPr>
            <a:r>
              <a:rPr b="1" lang="en-US" sz="1800">
                <a:latin typeface="Arial"/>
                <a:ea typeface="Arial"/>
                <a:cs typeface="Arial"/>
                <a:sym typeface="Arial"/>
              </a:rPr>
              <a:t>المتطلبات الأساسية:</a:t>
            </a:r>
            <a:r>
              <a:rPr lang="en-US" sz="1800">
                <a:latin typeface="Arial"/>
                <a:ea typeface="Arial"/>
                <a:cs typeface="Arial"/>
                <a:sym typeface="Arial"/>
              </a:rPr>
              <a:t> الوحدة 3.</a:t>
            </a:r>
            <a:endParaRPr/>
          </a:p>
          <a:p>
            <a:pPr indent="-245745" lvl="0" marL="434340" rtl="0" algn="l">
              <a:lnSpc>
                <a:spcPct val="100000"/>
              </a:lnSpc>
              <a:spcBef>
                <a:spcPts val="0"/>
              </a:spcBef>
              <a:spcAft>
                <a:spcPts val="0"/>
              </a:spcAft>
              <a:buClr>
                <a:schemeClr val="accent3"/>
              </a:buClr>
              <a:buSzPts val="1530"/>
              <a:buFont typeface="Arial"/>
              <a:buNone/>
            </a:pPr>
            <a:r>
              <a:t/>
            </a:r>
            <a:endParaRPr sz="1800">
              <a:latin typeface="Arial"/>
              <a:ea typeface="Arial"/>
              <a:cs typeface="Arial"/>
              <a:sym typeface="Arial"/>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الفهرسة على الأعمدة بأحرف Unicode</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قيود التكامل القائمة على الأعمدة بأحرف Unicode (على سبيل المثال، للمفتاح الأساسي والمفاتيح الخارجية)</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الاستعلامات – التعبير العادي بأحرف Unicode</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تخزين بيانات Unicode في قواعد البيانات (إنشاء السجلات وإدراجها وتحديثها)</a:t>
            </a:r>
            <a:endParaRPr/>
          </a:p>
          <a:p>
            <a:pPr indent="0" lvl="0" marL="91440" rtl="0" algn="l">
              <a:lnSpc>
                <a:spcPct val="100000"/>
              </a:lnSpc>
              <a:spcBef>
                <a:spcPts val="0"/>
              </a:spcBef>
              <a:spcAft>
                <a:spcPts val="0"/>
              </a:spcAft>
              <a:buClr>
                <a:schemeClr val="accent3"/>
              </a:buClr>
              <a:buSzPts val="1530"/>
              <a:buNone/>
            </a:pPr>
            <a:r>
              <a:t/>
            </a:r>
            <a:endParaRPr sz="1800">
              <a:latin typeface="Arial"/>
              <a:ea typeface="Arial"/>
              <a:cs typeface="Arial"/>
              <a:sym typeface="Arial"/>
            </a:endParaRPr>
          </a:p>
          <a:p>
            <a:pPr indent="0" lvl="0" marL="91440" rtl="1" algn="r">
              <a:lnSpc>
                <a:spcPct val="100000"/>
              </a:lnSpc>
              <a:spcBef>
                <a:spcPts val="0"/>
              </a:spcBef>
              <a:spcAft>
                <a:spcPts val="0"/>
              </a:spcAft>
              <a:buClr>
                <a:schemeClr val="accent3"/>
              </a:buClr>
              <a:buSzPts val="1530"/>
              <a:buNone/>
            </a:pPr>
            <a:r>
              <a:rPr lang="en-US" sz="1800">
                <a:latin typeface="Arial"/>
                <a:ea typeface="Arial"/>
                <a:cs typeface="Arial"/>
                <a:sym typeface="Arial"/>
              </a:rPr>
              <a:t>مقرر تدريبي للتكامل: أنظمة إدارة قواعد البيانات.</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2"/>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t>أهلاً وسهلاً!</a:t>
            </a:r>
            <a:endParaRPr/>
          </a:p>
        </p:txBody>
      </p:sp>
      <p:sp>
        <p:nvSpPr>
          <p:cNvPr id="82" name="Google Shape;82;p2"/>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حُرم العديد من الأشخاص حول العالم من تجربة المزايا الكاملة للإنترنت فقط لمجرد أنهم غير قادرين على استخدام اسم نطاق أو عنوان بريد إلكتروني بلغتهم وبرموزالنص الذي يختارونه.</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1" algn="r">
              <a:lnSpc>
                <a:spcPct val="10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فمن خلال القبول الشامل (UA)، ستُتاح لكل من يطور أو يوفر أو يدير مواقع الويب والتطبيقات عبر الإنترنت فرصة تمكين المستخدمين على مستوى العالم من تجربة القدرة الاجتماعية والاقتصادية للإنترنت.</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Arial"/>
                <a:ea typeface="Arial"/>
                <a:cs typeface="Arial"/>
                <a:sym typeface="Arial"/>
              </a:rPr>
              <a:t>يُعد الفهم القوي للقبول الشامل (UA) عنصر المفاضلة التنافسية الجديد الذي يجب أن يتمتع به كل مطور ضمن مجموعة مهاراته.</a:t>
            </a:r>
            <a:endParaRPr/>
          </a:p>
          <a:p>
            <a:pPr indent="-182879" lvl="1" marL="731520" rtl="1" algn="r">
              <a:lnSpc>
                <a:spcPct val="100000"/>
              </a:lnSpc>
              <a:spcBef>
                <a:spcPts val="360"/>
              </a:spcBef>
              <a:spcAft>
                <a:spcPts val="0"/>
              </a:spcAft>
              <a:buSzPts val="1530"/>
              <a:buChar char="*"/>
            </a:pPr>
            <a:r>
              <a:rPr lang="en-US" sz="1600">
                <a:latin typeface="Arial"/>
                <a:ea typeface="Arial"/>
                <a:cs typeface="Arial"/>
                <a:sym typeface="Arial"/>
              </a:rPr>
              <a:t>القبول الشامل UA هو حجر الزاوية لإنترنت أكثر شمولًا وتعددًا للغات.</a:t>
            </a:r>
            <a:endParaRPr/>
          </a:p>
          <a:p>
            <a:pPr indent="-182879" lvl="1" marL="731520" rtl="1" algn="r">
              <a:lnSpc>
                <a:spcPct val="100000"/>
              </a:lnSpc>
              <a:spcBef>
                <a:spcPts val="360"/>
              </a:spcBef>
              <a:spcAft>
                <a:spcPts val="0"/>
              </a:spcAft>
              <a:buSzPts val="1530"/>
              <a:buChar char="*"/>
            </a:pPr>
            <a:r>
              <a:rPr lang="en-US" sz="1600">
                <a:latin typeface="Arial"/>
                <a:ea typeface="Arial"/>
                <a:cs typeface="Arial"/>
                <a:sym typeface="Arial"/>
              </a:rPr>
              <a:t>كما يُعد القبول الشامل أمرًا ضروريًا للمطورين الذين يريدون أن يكونوا في طليعة صناعتهم ومواكبة الإنترنت </a:t>
            </a:r>
            <a:br>
              <a:rPr lang="en-US" sz="1600">
                <a:latin typeface="Arial"/>
                <a:ea typeface="Arial"/>
                <a:cs typeface="Arial"/>
                <a:sym typeface="Arial"/>
              </a:rPr>
            </a:br>
            <a:r>
              <a:rPr lang="en-US" sz="1600">
                <a:latin typeface="Arial"/>
                <a:ea typeface="Arial"/>
                <a:cs typeface="Arial"/>
                <a:sym typeface="Arial"/>
              </a:rPr>
              <a:t>العالمي الجديد.</a:t>
            </a:r>
            <a:endParaRPr/>
          </a:p>
          <a:p>
            <a:pPr indent="-182879" lvl="1" marL="731520" rtl="1" algn="r">
              <a:lnSpc>
                <a:spcPct val="100000"/>
              </a:lnSpc>
              <a:spcBef>
                <a:spcPts val="360"/>
              </a:spcBef>
              <a:spcAft>
                <a:spcPts val="0"/>
              </a:spcAft>
              <a:buSzPts val="1530"/>
              <a:buChar char="*"/>
            </a:pPr>
            <a:r>
              <a:rPr lang="en-US" sz="1600">
                <a:latin typeface="Arial"/>
                <a:ea typeface="Arial"/>
                <a:cs typeface="Arial"/>
                <a:sym typeface="Arial"/>
              </a:rPr>
              <a:t>يوفر UA فرصة بقيمة أكثر من 9.8 مليار دولار للشركات.</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61"/>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الوحدة 5: تقديم أسماء النطاقات المدوّلة (IDN)</a:t>
            </a:r>
            <a:endParaRPr/>
          </a:p>
        </p:txBody>
      </p:sp>
      <p:sp>
        <p:nvSpPr>
          <p:cNvPr id="215" name="Google Shape;215;p61"/>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1" algn="r">
              <a:lnSpc>
                <a:spcPct val="100000"/>
              </a:lnSpc>
              <a:spcBef>
                <a:spcPts val="0"/>
              </a:spcBef>
              <a:spcAft>
                <a:spcPts val="0"/>
              </a:spcAft>
              <a:buClr>
                <a:schemeClr val="accent3"/>
              </a:buClr>
              <a:buSzPts val="1530"/>
              <a:buNone/>
            </a:pPr>
            <a:r>
              <a:rPr b="1" lang="en-US" sz="1800">
                <a:latin typeface="Arial"/>
                <a:ea typeface="Arial"/>
                <a:cs typeface="Arial"/>
                <a:sym typeface="Arial"/>
              </a:rPr>
              <a:t>المتطلبات الأساسية:</a:t>
            </a:r>
            <a:r>
              <a:rPr lang="en-US" sz="1800">
                <a:latin typeface="Arial"/>
                <a:ea typeface="Arial"/>
                <a:cs typeface="Arial"/>
                <a:sym typeface="Arial"/>
              </a:rPr>
              <a:t> الوحدة 2، الشبكات والبروتوكولات، IP، نظام اسم المجال (باستخدام ASCII).</a:t>
            </a:r>
            <a:endParaRPr/>
          </a:p>
          <a:p>
            <a:pPr indent="-245745" lvl="0" marL="434340" rtl="0" algn="l">
              <a:lnSpc>
                <a:spcPct val="100000"/>
              </a:lnSpc>
              <a:spcBef>
                <a:spcPts val="0"/>
              </a:spcBef>
              <a:spcAft>
                <a:spcPts val="0"/>
              </a:spcAft>
              <a:buClr>
                <a:schemeClr val="accent3"/>
              </a:buClr>
              <a:buSzPts val="1530"/>
              <a:buFont typeface="Arial"/>
              <a:buNone/>
            </a:pPr>
            <a:r>
              <a:t/>
            </a:r>
            <a:endParaRPr sz="1800">
              <a:latin typeface="Arial"/>
              <a:ea typeface="Arial"/>
              <a:cs typeface="Arial"/>
              <a:sym typeface="Arial"/>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تقديم منطقة الجذر: النطاقات TLD وgTLD وccTLD</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لماذا نحتاج إلى أسماء النطاقات المدوّلة IDN</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أسماء النطاقات القائمة على Unicode: U-label</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الحاجة إلى علامات A-label</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خوارزمية Punycode (RFC 3492)</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أسماء النطاقات المدوّلة في التطبيقات IDNA2003 وقيودها</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IDNA2008</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قيود البروتوكولات على أسماء النطاقات المدوّلة IDN: FTP وHTTP وHTTPS</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أوامر استكشاف أخطاء الشبكة وإصلاحها باستخدام علامات U – التنقيب، تتبع المسار، البحث في نظام النطاقات، وما إلى ذلك.</a:t>
            </a:r>
            <a:endParaRPr/>
          </a:p>
          <a:p>
            <a:pPr indent="0" lvl="0" marL="91440" rtl="0" algn="l">
              <a:lnSpc>
                <a:spcPct val="100000"/>
              </a:lnSpc>
              <a:spcBef>
                <a:spcPts val="0"/>
              </a:spcBef>
              <a:spcAft>
                <a:spcPts val="0"/>
              </a:spcAft>
              <a:buClr>
                <a:schemeClr val="accent3"/>
              </a:buClr>
              <a:buSzPts val="1530"/>
              <a:buNone/>
            </a:pPr>
            <a:r>
              <a:t/>
            </a:r>
            <a:endParaRPr sz="1800">
              <a:latin typeface="Arial"/>
              <a:ea typeface="Arial"/>
              <a:cs typeface="Arial"/>
              <a:sym typeface="Arial"/>
            </a:endParaRPr>
          </a:p>
          <a:p>
            <a:pPr indent="0" lvl="0" marL="91440" rtl="1" algn="r">
              <a:lnSpc>
                <a:spcPct val="100000"/>
              </a:lnSpc>
              <a:spcBef>
                <a:spcPts val="0"/>
              </a:spcBef>
              <a:spcAft>
                <a:spcPts val="0"/>
              </a:spcAft>
              <a:buClr>
                <a:schemeClr val="accent3"/>
              </a:buClr>
              <a:buSzPts val="1530"/>
              <a:buNone/>
            </a:pPr>
            <a:r>
              <a:rPr lang="en-US" sz="1800">
                <a:latin typeface="Arial"/>
                <a:ea typeface="Arial"/>
                <a:cs typeface="Arial"/>
                <a:sym typeface="Arial"/>
              </a:rPr>
              <a:t>مقرر تدريبي للتكامل: اتصال البيانات وشبكات الكمبيوتر.</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62"/>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الوحدة 6: البرمجة باستخدام أسماء النطاقات المدوّلة (IDN)</a:t>
            </a:r>
            <a:endParaRPr/>
          </a:p>
        </p:txBody>
      </p:sp>
      <p:sp>
        <p:nvSpPr>
          <p:cNvPr id="221" name="Google Shape;221;p62"/>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1" algn="r">
              <a:lnSpc>
                <a:spcPct val="100000"/>
              </a:lnSpc>
              <a:spcBef>
                <a:spcPts val="0"/>
              </a:spcBef>
              <a:spcAft>
                <a:spcPts val="0"/>
              </a:spcAft>
              <a:buClr>
                <a:schemeClr val="accent3"/>
              </a:buClr>
              <a:buSzPts val="1530"/>
              <a:buNone/>
            </a:pPr>
            <a:r>
              <a:rPr b="1" lang="en-US" sz="1800">
                <a:latin typeface="Arial"/>
                <a:ea typeface="Arial"/>
                <a:cs typeface="Arial"/>
                <a:sym typeface="Arial"/>
              </a:rPr>
              <a:t>المتطلبات الأساسية:</a:t>
            </a:r>
            <a:r>
              <a:rPr lang="en-US" sz="1800">
                <a:latin typeface="Arial"/>
                <a:ea typeface="Arial"/>
                <a:cs typeface="Arial"/>
                <a:sym typeface="Arial"/>
              </a:rPr>
              <a:t> الوحدة 5.</a:t>
            </a:r>
            <a:endParaRPr/>
          </a:p>
          <a:p>
            <a:pPr indent="-245745" lvl="0" marL="434340" rtl="0" algn="l">
              <a:lnSpc>
                <a:spcPct val="100000"/>
              </a:lnSpc>
              <a:spcBef>
                <a:spcPts val="0"/>
              </a:spcBef>
              <a:spcAft>
                <a:spcPts val="0"/>
              </a:spcAft>
              <a:buClr>
                <a:schemeClr val="accent3"/>
              </a:buClr>
              <a:buSzPts val="1530"/>
              <a:buFont typeface="Arial"/>
              <a:buNone/>
            </a:pPr>
            <a:r>
              <a:t/>
            </a:r>
            <a:endParaRPr sz="1800">
              <a:latin typeface="Arial"/>
              <a:ea typeface="Arial"/>
              <a:cs typeface="Arial"/>
              <a:sym typeface="Arial"/>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تنفيذ IDNA2008 واستكشاف المكتبات المتوافقة في لغات البرمجة</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عيوب استخدام IDNA2003 وكيف يمكن علاجها باستخدام IDNA2008  </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تحليل نطاقات IDN TLD النشطة</a:t>
            </a:r>
            <a:endParaRPr/>
          </a:p>
          <a:p>
            <a:pPr indent="-342898" lvl="1" marL="891539" rtl="1" algn="r">
              <a:lnSpc>
                <a:spcPct val="100000"/>
              </a:lnSpc>
              <a:spcBef>
                <a:spcPts val="0"/>
              </a:spcBef>
              <a:spcAft>
                <a:spcPts val="0"/>
              </a:spcAft>
              <a:buSzPts val="1530"/>
              <a:buFont typeface="Arial"/>
              <a:buAutoNum type="alphaLcPeriod"/>
            </a:pPr>
            <a:r>
              <a:rPr lang="en-US" sz="1600" u="sng">
                <a:solidFill>
                  <a:schemeClr val="hlink"/>
                </a:solidFill>
                <a:latin typeface="Arial"/>
                <a:ea typeface="Arial"/>
                <a:cs typeface="Arial"/>
                <a:sym typeface="Arial"/>
                <a:hlinkClick r:id="rId3"/>
              </a:rPr>
              <a:t>https://data.iana.org/TLD/tlds-alpha-by-domain.txt</a:t>
            </a:r>
            <a:endParaRPr/>
          </a:p>
          <a:p>
            <a:pPr indent="-245745" lvl="0" marL="434340" rtl="0" algn="l">
              <a:lnSpc>
                <a:spcPct val="100000"/>
              </a:lnSpc>
              <a:spcBef>
                <a:spcPts val="0"/>
              </a:spcBef>
              <a:spcAft>
                <a:spcPts val="0"/>
              </a:spcAft>
              <a:buClr>
                <a:schemeClr val="accent3"/>
              </a:buClr>
              <a:buSzPts val="1530"/>
              <a:buFont typeface="Arial"/>
              <a:buNone/>
            </a:pPr>
            <a:r>
              <a:t/>
            </a:r>
            <a:endParaRPr sz="1800">
              <a:latin typeface="Arial"/>
              <a:ea typeface="Arial"/>
              <a:cs typeface="Arial"/>
              <a:sym typeface="Arial"/>
            </a:endParaRPr>
          </a:p>
          <a:p>
            <a:pPr indent="0" lvl="0" marL="91440" rtl="1" algn="r">
              <a:lnSpc>
                <a:spcPct val="100000"/>
              </a:lnSpc>
              <a:spcBef>
                <a:spcPts val="0"/>
              </a:spcBef>
              <a:spcAft>
                <a:spcPts val="0"/>
              </a:spcAft>
              <a:buClr>
                <a:schemeClr val="accent3"/>
              </a:buClr>
              <a:buSzPts val="1530"/>
              <a:buNone/>
            </a:pPr>
            <a:r>
              <a:rPr lang="en-US" sz="1800">
                <a:latin typeface="Arial"/>
                <a:ea typeface="Arial"/>
                <a:cs typeface="Arial"/>
                <a:sym typeface="Arial"/>
              </a:rPr>
              <a:t> مقرر تدريبي للتكامل: اتصال البيانات وشبكات الكمبيوتر.</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63"/>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الوحدة 7: موضوعات متقدمة لأسماء النطاقات المدوّلة (IDN)</a:t>
            </a:r>
            <a:endParaRPr/>
          </a:p>
        </p:txBody>
      </p:sp>
      <p:sp>
        <p:nvSpPr>
          <p:cNvPr id="227" name="Google Shape;227;p63"/>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1" algn="r">
              <a:lnSpc>
                <a:spcPct val="100000"/>
              </a:lnSpc>
              <a:spcBef>
                <a:spcPts val="0"/>
              </a:spcBef>
              <a:spcAft>
                <a:spcPts val="0"/>
              </a:spcAft>
              <a:buClr>
                <a:schemeClr val="accent3"/>
              </a:buClr>
              <a:buSzPts val="1530"/>
              <a:buNone/>
            </a:pPr>
            <a:r>
              <a:rPr b="1" lang="en-US" sz="1800">
                <a:latin typeface="Arial"/>
                <a:ea typeface="Arial"/>
                <a:cs typeface="Arial"/>
                <a:sym typeface="Arial"/>
              </a:rPr>
              <a:t>المتطلبات الأساسية:</a:t>
            </a:r>
            <a:r>
              <a:rPr lang="en-US" sz="1800">
                <a:latin typeface="Arial"/>
                <a:ea typeface="Arial"/>
                <a:cs typeface="Arial"/>
                <a:sym typeface="Arial"/>
              </a:rPr>
              <a:t> الوحدة 6.</a:t>
            </a:r>
            <a:endParaRPr/>
          </a:p>
          <a:p>
            <a:pPr indent="-245745" lvl="0" marL="434340" rtl="0" algn="l">
              <a:lnSpc>
                <a:spcPct val="100000"/>
              </a:lnSpc>
              <a:spcBef>
                <a:spcPts val="0"/>
              </a:spcBef>
              <a:spcAft>
                <a:spcPts val="0"/>
              </a:spcAft>
              <a:buClr>
                <a:schemeClr val="accent3"/>
              </a:buClr>
              <a:buSzPts val="1530"/>
              <a:buFont typeface="Arial"/>
              <a:buNone/>
            </a:pPr>
            <a:r>
              <a:t/>
            </a:r>
            <a:endParaRPr sz="1800">
              <a:latin typeface="Arial"/>
              <a:ea typeface="Arial"/>
              <a:cs typeface="Arial"/>
              <a:sym typeface="Arial"/>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حدود أسماء النطاقات المدوّلة في التطبيقات IDNA2008</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تقديم قواعد إنشاء العلامات (LGR)</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تطور تنسيقات قواعد إنشاء التسميات</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التطبيقات العملية للتنسيق المستند إلى XML</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التسميات المتغيرة وتعريفها في LGRs</a:t>
            </a:r>
            <a:endParaRPr/>
          </a:p>
          <a:p>
            <a:pPr indent="0" lvl="0" marL="91440" rtl="0" algn="l">
              <a:lnSpc>
                <a:spcPct val="100000"/>
              </a:lnSpc>
              <a:spcBef>
                <a:spcPts val="0"/>
              </a:spcBef>
              <a:spcAft>
                <a:spcPts val="0"/>
              </a:spcAft>
              <a:buClr>
                <a:schemeClr val="accent3"/>
              </a:buClr>
              <a:buSzPts val="1530"/>
              <a:buNone/>
            </a:pPr>
            <a:r>
              <a:t/>
            </a:r>
            <a:endParaRPr sz="1800">
              <a:latin typeface="Arial"/>
              <a:ea typeface="Arial"/>
              <a:cs typeface="Arial"/>
              <a:sym typeface="Arial"/>
            </a:endParaRPr>
          </a:p>
          <a:p>
            <a:pPr indent="0" lvl="0" marL="91440" rtl="1" algn="r">
              <a:lnSpc>
                <a:spcPct val="100000"/>
              </a:lnSpc>
              <a:spcBef>
                <a:spcPts val="0"/>
              </a:spcBef>
              <a:spcAft>
                <a:spcPts val="0"/>
              </a:spcAft>
              <a:buClr>
                <a:schemeClr val="accent3"/>
              </a:buClr>
              <a:buSzPts val="1530"/>
              <a:buNone/>
            </a:pPr>
            <a:r>
              <a:rPr lang="en-US" sz="1800">
                <a:latin typeface="Arial"/>
                <a:ea typeface="Arial"/>
                <a:cs typeface="Arial"/>
                <a:sym typeface="Arial"/>
              </a:rPr>
              <a:t>مقرر تدريبي للتكامل: موضوعات متقدمة في أسماء النطاقات المدوّلة IDN والقبول الشامل.</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64"/>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الوحدة 8: تدويل عناوين البريد الإلكتروني (EAI)</a:t>
            </a:r>
            <a:endParaRPr/>
          </a:p>
        </p:txBody>
      </p:sp>
      <p:sp>
        <p:nvSpPr>
          <p:cNvPr id="233" name="Google Shape;233;p64"/>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1" algn="r">
              <a:lnSpc>
                <a:spcPct val="100000"/>
              </a:lnSpc>
              <a:spcBef>
                <a:spcPts val="0"/>
              </a:spcBef>
              <a:spcAft>
                <a:spcPts val="0"/>
              </a:spcAft>
              <a:buClr>
                <a:schemeClr val="accent3"/>
              </a:buClr>
              <a:buSzPts val="1530"/>
              <a:buNone/>
            </a:pPr>
            <a:r>
              <a:rPr b="1" lang="en-US" sz="1800">
                <a:latin typeface="Arial"/>
                <a:ea typeface="Arial"/>
                <a:cs typeface="Arial"/>
                <a:sym typeface="Arial"/>
              </a:rPr>
              <a:t>المتطلبات الأساسية:</a:t>
            </a:r>
            <a:r>
              <a:rPr lang="en-US" sz="1800">
                <a:latin typeface="Arial"/>
                <a:ea typeface="Arial"/>
                <a:cs typeface="Arial"/>
                <a:sym typeface="Arial"/>
              </a:rPr>
              <a:t> الوحدة 6.</a:t>
            </a:r>
            <a:endParaRPr/>
          </a:p>
          <a:p>
            <a:pPr indent="-245745" lvl="0" marL="434340" rtl="0" algn="l">
              <a:lnSpc>
                <a:spcPct val="100000"/>
              </a:lnSpc>
              <a:spcBef>
                <a:spcPts val="0"/>
              </a:spcBef>
              <a:spcAft>
                <a:spcPts val="0"/>
              </a:spcAft>
              <a:buClr>
                <a:schemeClr val="accent3"/>
              </a:buClr>
              <a:buSzPts val="1530"/>
              <a:buFont typeface="Arial"/>
              <a:buNone/>
            </a:pPr>
            <a:r>
              <a:t/>
            </a:r>
            <a:endParaRPr sz="1800">
              <a:latin typeface="Arial"/>
              <a:ea typeface="Arial"/>
              <a:cs typeface="Arial"/>
              <a:sym typeface="Arial"/>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مقدمة ولماذا نحتاج إلى تدويل عناوين البريد الإلكتروني (EAI)؟</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تخزين البريد الإلكتروني الدولي</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تغييرات بروتوكول البريد الإلكتروني من أجل EAI</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اعتبارات لأسماء صناديق البريد باستخدام EAI</a:t>
            </a:r>
            <a:endParaRPr/>
          </a:p>
          <a:p>
            <a:pPr indent="-245745" lvl="0" marL="434340" rtl="0" algn="l">
              <a:lnSpc>
                <a:spcPct val="100000"/>
              </a:lnSpc>
              <a:spcBef>
                <a:spcPts val="0"/>
              </a:spcBef>
              <a:spcAft>
                <a:spcPts val="0"/>
              </a:spcAft>
              <a:buClr>
                <a:schemeClr val="accent3"/>
              </a:buClr>
              <a:buSzPts val="1530"/>
              <a:buFont typeface="Arial"/>
              <a:buNone/>
            </a:pPr>
            <a:r>
              <a:t/>
            </a:r>
            <a:endParaRPr sz="1800">
              <a:latin typeface="Arial"/>
              <a:ea typeface="Arial"/>
              <a:cs typeface="Arial"/>
              <a:sym typeface="Arial"/>
            </a:endParaRPr>
          </a:p>
          <a:p>
            <a:pPr indent="0" lvl="0" marL="91440" rtl="1" algn="r">
              <a:lnSpc>
                <a:spcPct val="100000"/>
              </a:lnSpc>
              <a:spcBef>
                <a:spcPts val="0"/>
              </a:spcBef>
              <a:spcAft>
                <a:spcPts val="0"/>
              </a:spcAft>
              <a:buClr>
                <a:schemeClr val="accent3"/>
              </a:buClr>
              <a:buSzPts val="1530"/>
              <a:buNone/>
            </a:pPr>
            <a:r>
              <a:rPr lang="en-US" sz="1800">
                <a:latin typeface="Arial"/>
                <a:ea typeface="Arial"/>
                <a:cs typeface="Arial"/>
                <a:sym typeface="Arial"/>
              </a:rPr>
              <a:t> مقرر تدريبي للتكامل: اتصال البيانات وشبكات الكمبيوتر.</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65"/>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الوحدة 9: البرمجة لتدويل عناوين البريد الإلكتروني (EAI)</a:t>
            </a:r>
            <a:endParaRPr/>
          </a:p>
        </p:txBody>
      </p:sp>
      <p:sp>
        <p:nvSpPr>
          <p:cNvPr id="239" name="Google Shape;239;p65"/>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1" algn="r">
              <a:lnSpc>
                <a:spcPct val="100000"/>
              </a:lnSpc>
              <a:spcBef>
                <a:spcPts val="0"/>
              </a:spcBef>
              <a:spcAft>
                <a:spcPts val="0"/>
              </a:spcAft>
              <a:buClr>
                <a:schemeClr val="accent3"/>
              </a:buClr>
              <a:buSzPts val="1530"/>
              <a:buNone/>
            </a:pPr>
            <a:r>
              <a:rPr b="1" lang="en-US" sz="1800">
                <a:latin typeface="Arial"/>
                <a:ea typeface="Arial"/>
                <a:cs typeface="Arial"/>
                <a:sym typeface="Arial"/>
              </a:rPr>
              <a:t>المتطلبات الأساسية:</a:t>
            </a:r>
            <a:r>
              <a:rPr lang="en-US" sz="1800">
                <a:latin typeface="Arial"/>
                <a:ea typeface="Arial"/>
                <a:cs typeface="Arial"/>
                <a:sym typeface="Arial"/>
              </a:rPr>
              <a:t> الوحدة 7.</a:t>
            </a:r>
            <a:endParaRPr/>
          </a:p>
          <a:p>
            <a:pPr indent="-245745" lvl="0" marL="434340" rtl="0" algn="l">
              <a:lnSpc>
                <a:spcPct val="100000"/>
              </a:lnSpc>
              <a:spcBef>
                <a:spcPts val="0"/>
              </a:spcBef>
              <a:spcAft>
                <a:spcPts val="0"/>
              </a:spcAft>
              <a:buClr>
                <a:schemeClr val="accent3"/>
              </a:buClr>
              <a:buSzPts val="1530"/>
              <a:buFont typeface="Arial"/>
              <a:buNone/>
            </a:pPr>
            <a:r>
              <a:t/>
            </a:r>
            <a:endParaRPr sz="1800">
              <a:latin typeface="Arial"/>
              <a:ea typeface="Arial"/>
              <a:cs typeface="Arial"/>
              <a:sym typeface="Arial"/>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التعامل مع أحرف UTF-8 / غير ASCII</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المكتبات أو واجهات برمجة التطبيقات التي تتعامل مع تفاعلات SMTP مع دعم EAI</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تحليل عناوين البريد الإلكتروني المدوَّلة</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إرسال واستقبال البريد الإلكتروني</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تحديد نطاق ميزات EAI</a:t>
            </a:r>
            <a:endParaRPr/>
          </a:p>
          <a:p>
            <a:pPr indent="-245745" lvl="0" marL="434340" rtl="0" algn="l">
              <a:lnSpc>
                <a:spcPct val="100000"/>
              </a:lnSpc>
              <a:spcBef>
                <a:spcPts val="0"/>
              </a:spcBef>
              <a:spcAft>
                <a:spcPts val="0"/>
              </a:spcAft>
              <a:buClr>
                <a:schemeClr val="accent3"/>
              </a:buClr>
              <a:buSzPts val="1530"/>
              <a:buFont typeface="Arial"/>
              <a:buNone/>
            </a:pPr>
            <a:r>
              <a:t/>
            </a:r>
            <a:endParaRPr sz="1800">
              <a:latin typeface="Arial"/>
              <a:ea typeface="Arial"/>
              <a:cs typeface="Arial"/>
              <a:sym typeface="Arial"/>
            </a:endParaRPr>
          </a:p>
          <a:p>
            <a:pPr indent="0" lvl="0" marL="91440" rtl="1" algn="r">
              <a:lnSpc>
                <a:spcPct val="100000"/>
              </a:lnSpc>
              <a:spcBef>
                <a:spcPts val="0"/>
              </a:spcBef>
              <a:spcAft>
                <a:spcPts val="0"/>
              </a:spcAft>
              <a:buClr>
                <a:schemeClr val="accent3"/>
              </a:buClr>
              <a:buSzPts val="1530"/>
              <a:buNone/>
            </a:pPr>
            <a:r>
              <a:rPr lang="en-US" sz="1800">
                <a:latin typeface="Arial"/>
                <a:ea typeface="Arial"/>
                <a:cs typeface="Arial"/>
                <a:sym typeface="Arial"/>
              </a:rPr>
              <a:t>مقرر تدريبي للتكامل: موضوعات متقدمة في أسماء النطاقات المدوّلة IDN والقبول الشامل.</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66"/>
          <p:cNvSpPr txBox="1"/>
          <p:nvPr>
            <p:ph type="title"/>
          </p:nvPr>
        </p:nvSpPr>
        <p:spPr>
          <a:xfrm>
            <a:off x="320042" y="275167"/>
            <a:ext cx="8503284"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الوحدة 10: معالجة أسماء النطاقات المدوّلة IDN وتدويل عناوين البريد الإلكتروني EAI في تطبيقات الهاتف المحمول</a:t>
            </a:r>
            <a:endParaRPr/>
          </a:p>
        </p:txBody>
      </p:sp>
      <p:sp>
        <p:nvSpPr>
          <p:cNvPr id="245" name="Google Shape;245;p66"/>
          <p:cNvSpPr txBox="1"/>
          <p:nvPr>
            <p:ph idx="1" type="body"/>
          </p:nvPr>
        </p:nvSpPr>
        <p:spPr>
          <a:xfrm>
            <a:off x="320675" y="1318686"/>
            <a:ext cx="8502651" cy="4620517"/>
          </a:xfrm>
          <a:prstGeom prst="rect">
            <a:avLst/>
          </a:prstGeom>
          <a:noFill/>
          <a:ln>
            <a:noFill/>
          </a:ln>
        </p:spPr>
        <p:txBody>
          <a:bodyPr anchorCtr="0" anchor="t" bIns="45700" lIns="91425" spcFirstLastPara="1" rIns="91425" wrap="square" tIns="45700">
            <a:noAutofit/>
          </a:bodyPr>
          <a:lstStyle/>
          <a:p>
            <a:pPr indent="0" lvl="0" marL="91440" rtl="1" algn="r">
              <a:lnSpc>
                <a:spcPct val="100000"/>
              </a:lnSpc>
              <a:spcBef>
                <a:spcPts val="0"/>
              </a:spcBef>
              <a:spcAft>
                <a:spcPts val="0"/>
              </a:spcAft>
              <a:buClr>
                <a:schemeClr val="accent3"/>
              </a:buClr>
              <a:buSzPts val="1530"/>
              <a:buNone/>
            </a:pPr>
            <a:r>
              <a:rPr b="1" lang="en-US" sz="1800">
                <a:latin typeface="Arial"/>
                <a:ea typeface="Arial"/>
                <a:cs typeface="Arial"/>
                <a:sym typeface="Arial"/>
              </a:rPr>
              <a:t>المتطلبات الأساسية:</a:t>
            </a:r>
            <a:r>
              <a:rPr lang="en-US" sz="1800">
                <a:latin typeface="Arial"/>
                <a:ea typeface="Arial"/>
                <a:cs typeface="Arial"/>
                <a:sym typeface="Arial"/>
              </a:rPr>
              <a:t> الوحدة 2، الوحدة 6، الوحدة 9.</a:t>
            </a:r>
            <a:endParaRPr/>
          </a:p>
          <a:p>
            <a:pPr indent="-245745" lvl="0" marL="434340" rtl="0" algn="l">
              <a:lnSpc>
                <a:spcPct val="100000"/>
              </a:lnSpc>
              <a:spcBef>
                <a:spcPts val="0"/>
              </a:spcBef>
              <a:spcAft>
                <a:spcPts val="0"/>
              </a:spcAft>
              <a:buClr>
                <a:schemeClr val="accent3"/>
              </a:buClr>
              <a:buSzPts val="1530"/>
              <a:buFont typeface="Arial"/>
              <a:buNone/>
            </a:pPr>
            <a:r>
              <a:t/>
            </a:r>
            <a:endParaRPr sz="1800">
              <a:latin typeface="Arial"/>
              <a:ea typeface="Arial"/>
              <a:cs typeface="Arial"/>
              <a:sym typeface="Arial"/>
            </a:endParaRPr>
          </a:p>
          <a:p>
            <a:pPr indent="-342900" lvl="0" marL="434340" rtl="1" algn="r">
              <a:lnSpc>
                <a:spcPct val="100000"/>
              </a:lnSpc>
              <a:spcBef>
                <a:spcPts val="0"/>
              </a:spcBef>
              <a:spcAft>
                <a:spcPts val="0"/>
              </a:spcAft>
              <a:buSzPts val="1530"/>
              <a:buFont typeface="Arial"/>
              <a:buAutoNum type="arabicPeriod"/>
            </a:pPr>
            <a:r>
              <a:rPr lang="en-US" sz="1800">
                <a:latin typeface="Arial"/>
                <a:ea typeface="Arial"/>
                <a:cs typeface="Arial"/>
                <a:sym typeface="Arial"/>
              </a:rPr>
              <a:t>دعم مجموعة أحرف Unicode</a:t>
            </a:r>
            <a:endParaRPr/>
          </a:p>
          <a:p>
            <a:pPr indent="-342900" lvl="0" marL="434340" rtl="1" algn="r">
              <a:lnSpc>
                <a:spcPct val="100000"/>
              </a:lnSpc>
              <a:spcBef>
                <a:spcPts val="0"/>
              </a:spcBef>
              <a:spcAft>
                <a:spcPts val="0"/>
              </a:spcAft>
              <a:buSzPts val="1530"/>
              <a:buFont typeface="Arial"/>
              <a:buAutoNum type="arabicPeriod"/>
            </a:pPr>
            <a:r>
              <a:rPr lang="en-US" sz="1800">
                <a:latin typeface="Arial"/>
                <a:ea typeface="Arial"/>
                <a:cs typeface="Arial"/>
                <a:sym typeface="Arial"/>
              </a:rPr>
              <a:t>تخطيط نص Unicode وعرضه</a:t>
            </a:r>
            <a:endParaRPr/>
          </a:p>
          <a:p>
            <a:pPr indent="-342900" lvl="0" marL="434340" rtl="1" algn="r">
              <a:lnSpc>
                <a:spcPct val="100000"/>
              </a:lnSpc>
              <a:spcBef>
                <a:spcPts val="0"/>
              </a:spcBef>
              <a:spcAft>
                <a:spcPts val="0"/>
              </a:spcAft>
              <a:buSzPts val="1530"/>
              <a:buFont typeface="Arial"/>
              <a:buAutoNum type="arabicPeriod"/>
            </a:pPr>
            <a:r>
              <a:rPr lang="en-US" sz="1800">
                <a:latin typeface="Arial"/>
                <a:ea typeface="Arial"/>
                <a:cs typeface="Arial"/>
                <a:sym typeface="Arial"/>
              </a:rPr>
              <a:t>أُطر عمل التطوير لدعم Unicode في تطبيقات الهاتف المحمول</a:t>
            </a:r>
            <a:endParaRPr/>
          </a:p>
          <a:p>
            <a:pPr indent="-342900" lvl="0" marL="434340" rtl="1" algn="r">
              <a:lnSpc>
                <a:spcPct val="100000"/>
              </a:lnSpc>
              <a:spcBef>
                <a:spcPts val="0"/>
              </a:spcBef>
              <a:spcAft>
                <a:spcPts val="0"/>
              </a:spcAft>
              <a:buSzPts val="1530"/>
              <a:buFont typeface="Arial"/>
              <a:buAutoNum type="arabicPeriod"/>
            </a:pPr>
            <a:r>
              <a:rPr lang="en-US" sz="1800">
                <a:latin typeface="Arial"/>
                <a:ea typeface="Arial"/>
                <a:cs typeface="Arial"/>
                <a:sym typeface="Arial"/>
              </a:rPr>
              <a:t>الاستفادة من ICU للنصوص ثنائية الاتجاه والنصوص المعقدة</a:t>
            </a:r>
            <a:endParaRPr/>
          </a:p>
          <a:p>
            <a:pPr indent="-342900" lvl="0" marL="434340" rtl="1" algn="r">
              <a:lnSpc>
                <a:spcPct val="100000"/>
              </a:lnSpc>
              <a:spcBef>
                <a:spcPts val="0"/>
              </a:spcBef>
              <a:spcAft>
                <a:spcPts val="0"/>
              </a:spcAft>
              <a:buSzPts val="1530"/>
              <a:buFont typeface="Arial"/>
              <a:buAutoNum type="arabicPeriod"/>
            </a:pPr>
            <a:r>
              <a:rPr lang="en-US" sz="1800">
                <a:latin typeface="Arial"/>
                <a:ea typeface="Arial"/>
                <a:cs typeface="Arial"/>
                <a:sym typeface="Arial"/>
              </a:rPr>
              <a:t>معالجة IDN على الأجهزة المحمولة – المكتبات ذات الصلة</a:t>
            </a:r>
            <a:endParaRPr/>
          </a:p>
          <a:p>
            <a:pPr indent="-342900" lvl="0" marL="434340" rtl="1" algn="r">
              <a:lnSpc>
                <a:spcPct val="100000"/>
              </a:lnSpc>
              <a:spcBef>
                <a:spcPts val="0"/>
              </a:spcBef>
              <a:spcAft>
                <a:spcPts val="0"/>
              </a:spcAft>
              <a:buSzPts val="1530"/>
              <a:buFont typeface="Arial"/>
              <a:buAutoNum type="arabicPeriod"/>
            </a:pPr>
            <a:r>
              <a:rPr lang="en-US" sz="1800">
                <a:latin typeface="Arial"/>
                <a:ea typeface="Arial"/>
                <a:cs typeface="Arial"/>
                <a:sym typeface="Arial"/>
              </a:rPr>
              <a:t>معالجة EAI على الأجهزة المحمولة – المكتبات ذات الصلة</a:t>
            </a:r>
            <a:endParaRPr/>
          </a:p>
          <a:p>
            <a:pPr indent="-245745" lvl="0" marL="434340" rtl="1" algn="r">
              <a:lnSpc>
                <a:spcPct val="100000"/>
              </a:lnSpc>
              <a:spcBef>
                <a:spcPts val="0"/>
              </a:spcBef>
              <a:spcAft>
                <a:spcPts val="0"/>
              </a:spcAft>
              <a:buSzPts val="1530"/>
              <a:buFont typeface="Arial"/>
              <a:buNone/>
            </a:pPr>
            <a:r>
              <a:t/>
            </a:r>
            <a:endParaRPr sz="1800">
              <a:latin typeface="Arial"/>
              <a:ea typeface="Arial"/>
              <a:cs typeface="Arial"/>
              <a:sym typeface="Arial"/>
            </a:endParaRPr>
          </a:p>
          <a:p>
            <a:pPr indent="0" lvl="0" marL="91440" rtl="1" algn="r">
              <a:lnSpc>
                <a:spcPct val="100000"/>
              </a:lnSpc>
              <a:spcBef>
                <a:spcPts val="0"/>
              </a:spcBef>
              <a:spcAft>
                <a:spcPts val="0"/>
              </a:spcAft>
              <a:buClr>
                <a:schemeClr val="accent3"/>
              </a:buClr>
              <a:buSzPts val="1530"/>
              <a:buNone/>
            </a:pPr>
            <a:r>
              <a:rPr lang="en-US" sz="1800">
                <a:latin typeface="Arial"/>
                <a:ea typeface="Arial"/>
                <a:cs typeface="Arial"/>
                <a:sym typeface="Arial"/>
              </a:rPr>
              <a:t>مقرر تدريبي للتكامل: تطوير تطبيقات الهاتف المحمول.</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67"/>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الوحدة 11: أمن أسماء النطاقات المدوّلة IDN</a:t>
            </a:r>
            <a:endParaRPr/>
          </a:p>
        </p:txBody>
      </p:sp>
      <p:sp>
        <p:nvSpPr>
          <p:cNvPr id="251" name="Google Shape;251;p67"/>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1" algn="r">
              <a:lnSpc>
                <a:spcPct val="100000"/>
              </a:lnSpc>
              <a:spcBef>
                <a:spcPts val="0"/>
              </a:spcBef>
              <a:spcAft>
                <a:spcPts val="0"/>
              </a:spcAft>
              <a:buClr>
                <a:schemeClr val="accent3"/>
              </a:buClr>
              <a:buSzPts val="1530"/>
              <a:buNone/>
            </a:pPr>
            <a:r>
              <a:rPr b="1" lang="en-US" sz="1800">
                <a:latin typeface="Arial"/>
                <a:ea typeface="Arial"/>
                <a:cs typeface="Arial"/>
                <a:sym typeface="Arial"/>
              </a:rPr>
              <a:t>المتطلبات الأساسية:</a:t>
            </a:r>
            <a:r>
              <a:rPr lang="en-US" sz="1800">
                <a:latin typeface="Arial"/>
                <a:ea typeface="Arial"/>
                <a:cs typeface="Arial"/>
                <a:sym typeface="Arial"/>
              </a:rPr>
              <a:t> الوحدة 2، الوحدة 6.</a:t>
            </a:r>
            <a:endParaRPr/>
          </a:p>
          <a:p>
            <a:pPr indent="-245745" lvl="0" marL="434340" rtl="0" algn="l">
              <a:lnSpc>
                <a:spcPct val="100000"/>
              </a:lnSpc>
              <a:spcBef>
                <a:spcPts val="0"/>
              </a:spcBef>
              <a:spcAft>
                <a:spcPts val="0"/>
              </a:spcAft>
              <a:buClr>
                <a:schemeClr val="accent3"/>
              </a:buClr>
              <a:buSzPts val="1530"/>
              <a:buFont typeface="Arial"/>
              <a:buNone/>
            </a:pPr>
            <a:r>
              <a:t/>
            </a:r>
            <a:endParaRPr sz="1800">
              <a:latin typeface="Arial"/>
              <a:ea typeface="Arial"/>
              <a:cs typeface="Arial"/>
              <a:sym typeface="Arial"/>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أمن Unicode</a:t>
            </a:r>
            <a:endParaRPr/>
          </a:p>
          <a:p>
            <a:pPr indent="-342898" lvl="1" marL="891539" rtl="1" algn="r">
              <a:lnSpc>
                <a:spcPct val="100000"/>
              </a:lnSpc>
              <a:spcBef>
                <a:spcPts val="0"/>
              </a:spcBef>
              <a:spcAft>
                <a:spcPts val="0"/>
              </a:spcAft>
              <a:buSzPts val="1530"/>
              <a:buFont typeface="Arial"/>
              <a:buAutoNum type="arabicPeriod"/>
            </a:pPr>
            <a:r>
              <a:rPr lang="en-US" sz="1600">
                <a:latin typeface="Arial"/>
                <a:ea typeface="Arial"/>
                <a:cs typeface="Arial"/>
                <a:sym typeface="Arial"/>
              </a:rPr>
              <a:t>آليات أمان Unicode</a:t>
            </a:r>
            <a:endParaRPr/>
          </a:p>
          <a:p>
            <a:pPr indent="-342898" lvl="1" marL="891539" rtl="1" algn="r">
              <a:lnSpc>
                <a:spcPct val="100000"/>
              </a:lnSpc>
              <a:spcBef>
                <a:spcPts val="0"/>
              </a:spcBef>
              <a:spcAft>
                <a:spcPts val="0"/>
              </a:spcAft>
              <a:buSzPts val="1530"/>
              <a:buFont typeface="Arial"/>
              <a:buAutoNum type="arabicPeriod"/>
            </a:pPr>
            <a:r>
              <a:rPr lang="en-US" sz="1600">
                <a:latin typeface="Arial"/>
                <a:ea typeface="Arial"/>
                <a:cs typeface="Arial"/>
                <a:sym typeface="Arial"/>
              </a:rPr>
              <a:t>خداع الرموز: فهم الثغرات الأمنية في Unicode وIDN وDNS</a:t>
            </a:r>
            <a:endParaRPr/>
          </a:p>
          <a:p>
            <a:pPr indent="-342898" lvl="1" marL="891539" rtl="1" algn="r">
              <a:lnSpc>
                <a:spcPct val="100000"/>
              </a:lnSpc>
              <a:spcBef>
                <a:spcPts val="0"/>
              </a:spcBef>
              <a:spcAft>
                <a:spcPts val="0"/>
              </a:spcAft>
              <a:buSzPts val="1530"/>
              <a:buFont typeface="Arial"/>
              <a:buAutoNum type="arabicPeriod"/>
            </a:pPr>
            <a:r>
              <a:rPr lang="en-US" sz="1600">
                <a:latin typeface="Arial"/>
                <a:ea typeface="Arial"/>
                <a:cs typeface="Arial"/>
                <a:sym typeface="Arial"/>
              </a:rPr>
              <a:t>تخفيف حظر عناوين EAI</a:t>
            </a:r>
            <a:endParaRPr/>
          </a:p>
          <a:p>
            <a:pPr indent="-342898" lvl="1" marL="891539" rtl="1" algn="r">
              <a:lnSpc>
                <a:spcPct val="100000"/>
              </a:lnSpc>
              <a:spcBef>
                <a:spcPts val="0"/>
              </a:spcBef>
              <a:spcAft>
                <a:spcPts val="0"/>
              </a:spcAft>
              <a:buSzPts val="1530"/>
              <a:buFont typeface="Arial"/>
              <a:buAutoNum type="arabicPeriod"/>
            </a:pPr>
            <a:r>
              <a:rPr lang="en-US" sz="1600">
                <a:latin typeface="Arial"/>
                <a:ea typeface="Arial"/>
                <a:cs typeface="Arial"/>
                <a:sym typeface="Arial"/>
              </a:rPr>
              <a:t>أمان DNS</a:t>
            </a:r>
            <a:endParaRPr/>
          </a:p>
          <a:p>
            <a:pPr indent="-342898" lvl="1" marL="891539" rtl="1" algn="r">
              <a:lnSpc>
                <a:spcPct val="100000"/>
              </a:lnSpc>
              <a:spcBef>
                <a:spcPts val="0"/>
              </a:spcBef>
              <a:spcAft>
                <a:spcPts val="0"/>
              </a:spcAft>
              <a:buSzPts val="1530"/>
              <a:buFont typeface="Arial"/>
              <a:buAutoNum type="arabicPeriod"/>
            </a:pPr>
            <a:r>
              <a:rPr lang="en-US" sz="1600">
                <a:latin typeface="Arial"/>
                <a:ea typeface="Arial"/>
                <a:cs typeface="Arial"/>
                <a:sym typeface="Arial"/>
              </a:rPr>
              <a:t>هجمات متماثلات ASCII</a:t>
            </a:r>
            <a:endParaRPr/>
          </a:p>
          <a:p>
            <a:pPr indent="-342898" lvl="1" marL="891539" rtl="1" algn="r">
              <a:lnSpc>
                <a:spcPct val="100000"/>
              </a:lnSpc>
              <a:spcBef>
                <a:spcPts val="0"/>
              </a:spcBef>
              <a:spcAft>
                <a:spcPts val="0"/>
              </a:spcAft>
              <a:buSzPts val="1530"/>
              <a:buFont typeface="Arial"/>
              <a:buAutoNum type="arabicPeriod"/>
            </a:pPr>
            <a:r>
              <a:rPr lang="en-US" sz="1600">
                <a:latin typeface="Arial"/>
                <a:ea typeface="Arial"/>
                <a:cs typeface="Arial"/>
                <a:sym typeface="Arial"/>
              </a:rPr>
              <a:t>التصيّد الاحتيالي والرسائل غير المرغوب فيها واستغلال IDN/EAI</a:t>
            </a:r>
            <a:endParaRPr/>
          </a:p>
          <a:p>
            <a:pPr indent="-245745" lvl="0" marL="434340" rtl="0" algn="l">
              <a:lnSpc>
                <a:spcPct val="100000"/>
              </a:lnSpc>
              <a:spcBef>
                <a:spcPts val="0"/>
              </a:spcBef>
              <a:spcAft>
                <a:spcPts val="0"/>
              </a:spcAft>
              <a:buClr>
                <a:schemeClr val="accent3"/>
              </a:buClr>
              <a:buSzPts val="1530"/>
              <a:buFont typeface="Arial"/>
              <a:buNone/>
            </a:pPr>
            <a:r>
              <a:t/>
            </a:r>
            <a:endParaRPr sz="1800">
              <a:latin typeface="Arial"/>
              <a:ea typeface="Arial"/>
              <a:cs typeface="Arial"/>
              <a:sym typeface="Arial"/>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أمن أسماء النطاقات المدوّلة IDN</a:t>
            </a:r>
            <a:endParaRPr/>
          </a:p>
          <a:p>
            <a:pPr indent="-342898" lvl="1" marL="891539" rtl="1" algn="r">
              <a:lnSpc>
                <a:spcPct val="100000"/>
              </a:lnSpc>
              <a:spcBef>
                <a:spcPts val="0"/>
              </a:spcBef>
              <a:spcAft>
                <a:spcPts val="0"/>
              </a:spcAft>
              <a:buSzPts val="1530"/>
              <a:buFont typeface="Arial"/>
              <a:buAutoNum type="arabicPeriod"/>
            </a:pPr>
            <a:r>
              <a:rPr lang="en-US" sz="1600">
                <a:latin typeface="Arial"/>
                <a:ea typeface="Arial"/>
                <a:cs typeface="Arial"/>
                <a:sym typeface="Arial"/>
              </a:rPr>
              <a:t>ما وراء تطبيع Unicode: تحديات التمييز البصري وحلول LGR</a:t>
            </a:r>
            <a:endParaRPr/>
          </a:p>
          <a:p>
            <a:pPr indent="-342898" lvl="1" marL="891539" rtl="1" algn="r">
              <a:lnSpc>
                <a:spcPct val="100000"/>
              </a:lnSpc>
              <a:spcBef>
                <a:spcPts val="0"/>
              </a:spcBef>
              <a:spcAft>
                <a:spcPts val="0"/>
              </a:spcAft>
              <a:buSzPts val="1530"/>
              <a:buFont typeface="Arial"/>
              <a:buAutoNum type="arabicPeriod"/>
            </a:pPr>
            <a:r>
              <a:rPr lang="en-US" sz="1600">
                <a:latin typeface="Arial"/>
                <a:ea typeface="Arial"/>
                <a:cs typeface="Arial"/>
                <a:sym typeface="Arial"/>
              </a:rPr>
              <a:t>هجمات متماثلات IDN</a:t>
            </a:r>
            <a:endParaRPr/>
          </a:p>
          <a:p>
            <a:pPr indent="-342898" lvl="1" marL="891539" rtl="1" algn="r">
              <a:lnSpc>
                <a:spcPct val="100000"/>
              </a:lnSpc>
              <a:spcBef>
                <a:spcPts val="0"/>
              </a:spcBef>
              <a:spcAft>
                <a:spcPts val="0"/>
              </a:spcAft>
              <a:buSzPts val="1530"/>
              <a:buFont typeface="Arial"/>
              <a:buAutoNum type="arabicPeriod"/>
            </a:pPr>
            <a:r>
              <a:rPr lang="en-US" sz="1600">
                <a:latin typeface="Arial"/>
                <a:ea typeface="Arial"/>
                <a:cs typeface="Arial"/>
                <a:sym typeface="Arial"/>
              </a:rPr>
              <a:t>الاعتبارات الأمنية على LGRs والمتغيرات</a:t>
            </a:r>
            <a:endParaRPr/>
          </a:p>
          <a:p>
            <a:pPr indent="0" lvl="1" marL="548640" rtl="0" algn="l">
              <a:lnSpc>
                <a:spcPct val="100000"/>
              </a:lnSpc>
              <a:spcBef>
                <a:spcPts val="0"/>
              </a:spcBef>
              <a:spcAft>
                <a:spcPts val="0"/>
              </a:spcAft>
              <a:buSzPts val="1530"/>
              <a:buNone/>
            </a:pPr>
            <a:r>
              <a:t/>
            </a:r>
            <a:endParaRPr sz="1800">
              <a:latin typeface="Arial"/>
              <a:ea typeface="Arial"/>
              <a:cs typeface="Arial"/>
              <a:sym typeface="Arial"/>
            </a:endParaRPr>
          </a:p>
          <a:p>
            <a:pPr indent="0" lvl="0" marL="91440" rtl="1" algn="r">
              <a:lnSpc>
                <a:spcPct val="100000"/>
              </a:lnSpc>
              <a:spcBef>
                <a:spcPts val="0"/>
              </a:spcBef>
              <a:spcAft>
                <a:spcPts val="0"/>
              </a:spcAft>
              <a:buClr>
                <a:schemeClr val="accent3"/>
              </a:buClr>
              <a:buSzPts val="1530"/>
              <a:buNone/>
            </a:pPr>
            <a:r>
              <a:rPr lang="en-US" sz="1800">
                <a:latin typeface="Arial"/>
                <a:ea typeface="Arial"/>
                <a:cs typeface="Arial"/>
                <a:sym typeface="Arial"/>
              </a:rPr>
              <a:t>مقرر تدريبي للتكامل: أمن الكمبيوتر.</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68"/>
          <p:cNvSpPr txBox="1"/>
          <p:nvPr>
            <p:ph type="title"/>
          </p:nvPr>
        </p:nvSpPr>
        <p:spPr>
          <a:xfrm>
            <a:off x="320041" y="275167"/>
            <a:ext cx="866332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الوحدة 12: دعم Unicode في أنظمة التشغيل</a:t>
            </a:r>
            <a:endParaRPr/>
          </a:p>
        </p:txBody>
      </p:sp>
      <p:sp>
        <p:nvSpPr>
          <p:cNvPr id="257" name="Google Shape;257;p68"/>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1" algn="r">
              <a:lnSpc>
                <a:spcPct val="100000"/>
              </a:lnSpc>
              <a:spcBef>
                <a:spcPts val="0"/>
              </a:spcBef>
              <a:spcAft>
                <a:spcPts val="0"/>
              </a:spcAft>
              <a:buClr>
                <a:schemeClr val="accent3"/>
              </a:buClr>
              <a:buSzPts val="1530"/>
              <a:buNone/>
            </a:pPr>
            <a:r>
              <a:rPr b="1" lang="en-US" sz="1800">
                <a:latin typeface="Arial"/>
                <a:ea typeface="Arial"/>
                <a:cs typeface="Arial"/>
                <a:sym typeface="Arial"/>
              </a:rPr>
              <a:t>المتطلبات الأساسية:</a:t>
            </a:r>
            <a:r>
              <a:rPr lang="en-US" sz="1800">
                <a:latin typeface="Arial"/>
                <a:ea typeface="Arial"/>
                <a:cs typeface="Arial"/>
                <a:sym typeface="Arial"/>
              </a:rPr>
              <a:t> الوحدة 2.</a:t>
            </a:r>
            <a:endParaRPr/>
          </a:p>
          <a:p>
            <a:pPr indent="-245745" lvl="0" marL="434340" rtl="0" algn="l">
              <a:lnSpc>
                <a:spcPct val="100000"/>
              </a:lnSpc>
              <a:spcBef>
                <a:spcPts val="0"/>
              </a:spcBef>
              <a:spcAft>
                <a:spcPts val="0"/>
              </a:spcAft>
              <a:buClr>
                <a:schemeClr val="accent3"/>
              </a:buClr>
              <a:buSzPts val="1530"/>
              <a:buFont typeface="Arial"/>
              <a:buNone/>
            </a:pPr>
            <a:r>
              <a:t/>
            </a:r>
            <a:endParaRPr sz="1800">
              <a:latin typeface="Arial"/>
              <a:ea typeface="Arial"/>
              <a:cs typeface="Arial"/>
              <a:sym typeface="Arial"/>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لماذا نحتاج إلى رمز Unicode في أنظمة التشغيل؟</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دعم أنظمة الملفات لـ Unicode</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وظائف معالجة سلاسل Unicode وترتيبها وفرزها في أنظمة التشغيل</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أمثلة على وظائف معالجة سلاسل Unicode التي تقوم بها أنظمة التشغيل</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التعامل مع اسم الملف: حسب الحالات الحساسة لحالة الأحرف مقابل غير الحساسة لحالة الأحرف أو غير الحساسة لحالة الأحرف مع الحفاظ على حالة الأحرف</a:t>
            </a:r>
            <a:endParaRPr/>
          </a:p>
          <a:p>
            <a:pPr indent="-342900" lvl="0" marL="434340" rtl="1" algn="r">
              <a:lnSpc>
                <a:spcPct val="100000"/>
              </a:lnSpc>
              <a:spcBef>
                <a:spcPts val="0"/>
              </a:spcBef>
              <a:spcAft>
                <a:spcPts val="0"/>
              </a:spcAft>
              <a:buClr>
                <a:schemeClr val="accent3"/>
              </a:buClr>
              <a:buSzPts val="1530"/>
              <a:buFont typeface="Arial"/>
              <a:buAutoNum type="arabicPeriod"/>
            </a:pPr>
            <a:r>
              <a:rPr lang="en-US" sz="1800">
                <a:latin typeface="Arial"/>
                <a:ea typeface="Arial"/>
                <a:cs typeface="Arial"/>
                <a:sym typeface="Arial"/>
              </a:rPr>
              <a:t>واجهات برمجة تطبيقات Unicode لأنظمة التشغيل</a:t>
            </a:r>
            <a:endParaRPr/>
          </a:p>
          <a:p>
            <a:pPr indent="0" lvl="0" marL="91440" rtl="0" algn="l">
              <a:lnSpc>
                <a:spcPct val="100000"/>
              </a:lnSpc>
              <a:spcBef>
                <a:spcPts val="0"/>
              </a:spcBef>
              <a:spcAft>
                <a:spcPts val="0"/>
              </a:spcAft>
              <a:buClr>
                <a:schemeClr val="accent3"/>
              </a:buClr>
              <a:buSzPts val="1530"/>
              <a:buNone/>
            </a:pPr>
            <a:r>
              <a:t/>
            </a:r>
            <a:endParaRPr sz="1800">
              <a:latin typeface="Arial"/>
              <a:ea typeface="Arial"/>
              <a:cs typeface="Arial"/>
              <a:sym typeface="Arial"/>
            </a:endParaRPr>
          </a:p>
          <a:p>
            <a:pPr indent="0" lvl="0" marL="91440" rtl="1" algn="r">
              <a:lnSpc>
                <a:spcPct val="100000"/>
              </a:lnSpc>
              <a:spcBef>
                <a:spcPts val="0"/>
              </a:spcBef>
              <a:spcAft>
                <a:spcPts val="0"/>
              </a:spcAft>
              <a:buClr>
                <a:schemeClr val="accent3"/>
              </a:buClr>
              <a:buSzPts val="1530"/>
              <a:buNone/>
            </a:pPr>
            <a:r>
              <a:rPr lang="en-US" sz="1800">
                <a:latin typeface="Arial"/>
                <a:ea typeface="Arial"/>
                <a:cs typeface="Arial"/>
                <a:sym typeface="Arial"/>
              </a:rPr>
              <a:t>مقرر تدريبي للتكامل: نظام التشغيل.</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69"/>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المهام خلال المقررات الدراسية المتأثرة</a:t>
            </a:r>
            <a:endParaRPr/>
          </a:p>
        </p:txBody>
      </p:sp>
      <p:sp>
        <p:nvSpPr>
          <p:cNvPr id="263" name="Google Shape;263;p69"/>
          <p:cNvSpPr txBox="1"/>
          <p:nvPr>
            <p:ph idx="1" type="body"/>
          </p:nvPr>
        </p:nvSpPr>
        <p:spPr>
          <a:xfrm>
            <a:off x="320675" y="1318686"/>
            <a:ext cx="8450746" cy="4973626"/>
          </a:xfrm>
          <a:prstGeom prst="rect">
            <a:avLst/>
          </a:prstGeom>
          <a:noFill/>
          <a:ln>
            <a:noFill/>
          </a:ln>
        </p:spPr>
        <p:txBody>
          <a:bodyPr anchorCtr="0" anchor="t" bIns="45700" lIns="91425" spcFirstLastPara="1" rIns="91425" wrap="square" tIns="45700">
            <a:noAutofit/>
          </a:bodyPr>
          <a:lstStyle/>
          <a:p>
            <a:pPr indent="0" lvl="0" marL="91440" rtl="1" algn="r">
              <a:lnSpc>
                <a:spcPct val="100000"/>
              </a:lnSpc>
              <a:spcBef>
                <a:spcPts val="0"/>
              </a:spcBef>
              <a:spcAft>
                <a:spcPts val="0"/>
              </a:spcAft>
              <a:buSzPts val="1530"/>
              <a:buNone/>
            </a:pPr>
            <a:r>
              <a:rPr lang="en-US" sz="1800">
                <a:latin typeface="Arial"/>
                <a:ea typeface="Arial"/>
                <a:cs typeface="Arial"/>
                <a:sym typeface="Arial"/>
              </a:rPr>
              <a:t>التحديثات في المقررات الحالية:</a:t>
            </a:r>
            <a:endParaRPr/>
          </a:p>
          <a:p>
            <a:pPr indent="0" lvl="0" marL="91440" rtl="0" algn="l">
              <a:lnSpc>
                <a:spcPct val="100000"/>
              </a:lnSpc>
              <a:spcBef>
                <a:spcPts val="0"/>
              </a:spcBef>
              <a:spcAft>
                <a:spcPts val="0"/>
              </a:spcAft>
              <a:buSzPts val="1530"/>
              <a:buNone/>
            </a:pPr>
            <a:r>
              <a:t/>
            </a:r>
            <a:endParaRPr sz="1800">
              <a:latin typeface="Arial"/>
              <a:ea typeface="Arial"/>
              <a:cs typeface="Arial"/>
              <a:sym typeface="Arial"/>
            </a:endParaRPr>
          </a:p>
          <a:p>
            <a:pPr indent="-182880" lvl="0" marL="274320" rtl="1" algn="r">
              <a:lnSpc>
                <a:spcPct val="100000"/>
              </a:lnSpc>
              <a:spcBef>
                <a:spcPts val="0"/>
              </a:spcBef>
              <a:spcAft>
                <a:spcPts val="0"/>
              </a:spcAft>
              <a:buSzPts val="1530"/>
              <a:buChar char="*"/>
            </a:pPr>
            <a:r>
              <a:rPr lang="en-US" sz="1800">
                <a:latin typeface="Arial"/>
                <a:ea typeface="Arial"/>
                <a:cs typeface="Arial"/>
                <a:sym typeface="Arial"/>
              </a:rPr>
              <a:t>أساسيات البرمجة أو البرمجة، الجزء الأول</a:t>
            </a:r>
            <a:endParaRPr/>
          </a:p>
          <a:p>
            <a:pPr indent="-182880" lvl="0" marL="274320" rtl="1" algn="r">
              <a:lnSpc>
                <a:spcPct val="100000"/>
              </a:lnSpc>
              <a:spcBef>
                <a:spcPts val="0"/>
              </a:spcBef>
              <a:spcAft>
                <a:spcPts val="0"/>
              </a:spcAft>
              <a:buSzPts val="1530"/>
              <a:buChar char="*"/>
            </a:pPr>
            <a:r>
              <a:rPr lang="en-US" sz="1800">
                <a:latin typeface="Arial"/>
                <a:ea typeface="Arial"/>
                <a:cs typeface="Arial"/>
                <a:sym typeface="Arial"/>
              </a:rPr>
              <a:t>البرمجة المتقدمة أو البرمجة الموجهة للعناصر</a:t>
            </a:r>
            <a:endParaRPr/>
          </a:p>
          <a:p>
            <a:pPr indent="-182880" lvl="0" marL="274320" rtl="1" algn="r">
              <a:lnSpc>
                <a:spcPct val="100000"/>
              </a:lnSpc>
              <a:spcBef>
                <a:spcPts val="0"/>
              </a:spcBef>
              <a:spcAft>
                <a:spcPts val="0"/>
              </a:spcAft>
              <a:buSzPts val="1530"/>
              <a:buChar char="*"/>
            </a:pPr>
            <a:r>
              <a:rPr lang="en-US" sz="1800">
                <a:latin typeface="Arial"/>
                <a:ea typeface="Arial"/>
                <a:cs typeface="Arial"/>
                <a:sym typeface="Arial"/>
              </a:rPr>
              <a:t>بُنى البيانات والخوارزميات</a:t>
            </a:r>
            <a:endParaRPr/>
          </a:p>
          <a:p>
            <a:pPr indent="-182880" lvl="0" marL="274320" rtl="1" algn="r">
              <a:lnSpc>
                <a:spcPct val="100000"/>
              </a:lnSpc>
              <a:spcBef>
                <a:spcPts val="0"/>
              </a:spcBef>
              <a:spcAft>
                <a:spcPts val="0"/>
              </a:spcAft>
              <a:buSzPts val="1530"/>
              <a:buChar char="*"/>
            </a:pPr>
            <a:r>
              <a:rPr lang="en-US" sz="1800">
                <a:latin typeface="Arial"/>
                <a:ea typeface="Arial"/>
                <a:cs typeface="Arial"/>
                <a:sym typeface="Arial"/>
              </a:rPr>
              <a:t>أنظمة إدارة قواعد البيانات</a:t>
            </a:r>
            <a:endParaRPr/>
          </a:p>
          <a:p>
            <a:pPr indent="-182880" lvl="0" marL="274320" rtl="1" algn="r">
              <a:lnSpc>
                <a:spcPct val="100000"/>
              </a:lnSpc>
              <a:spcBef>
                <a:spcPts val="0"/>
              </a:spcBef>
              <a:spcAft>
                <a:spcPts val="0"/>
              </a:spcAft>
              <a:buSzPts val="1530"/>
              <a:buChar char="*"/>
            </a:pPr>
            <a:r>
              <a:rPr lang="en-US" sz="1800">
                <a:latin typeface="Arial"/>
                <a:ea typeface="Arial"/>
                <a:cs typeface="Arial"/>
                <a:sym typeface="Arial"/>
              </a:rPr>
              <a:t>اتصال البيانات وشبكات الكمبيوتر</a:t>
            </a:r>
            <a:endParaRPr/>
          </a:p>
          <a:p>
            <a:pPr indent="-182880" lvl="0" marL="274320" rtl="1" algn="r">
              <a:lnSpc>
                <a:spcPct val="100000"/>
              </a:lnSpc>
              <a:spcBef>
                <a:spcPts val="0"/>
              </a:spcBef>
              <a:spcAft>
                <a:spcPts val="0"/>
              </a:spcAft>
              <a:buSzPts val="1530"/>
              <a:buChar char="*"/>
            </a:pPr>
            <a:r>
              <a:rPr lang="en-US" sz="1800">
                <a:latin typeface="Arial"/>
                <a:ea typeface="Arial"/>
                <a:cs typeface="Arial"/>
                <a:sym typeface="Arial"/>
              </a:rPr>
              <a:t>تطوير تطبيقات الهاتف المحمول</a:t>
            </a:r>
            <a:endParaRPr/>
          </a:p>
          <a:p>
            <a:pPr indent="-182880" lvl="0" marL="274320" rtl="1" algn="r">
              <a:lnSpc>
                <a:spcPct val="100000"/>
              </a:lnSpc>
              <a:spcBef>
                <a:spcPts val="0"/>
              </a:spcBef>
              <a:spcAft>
                <a:spcPts val="0"/>
              </a:spcAft>
              <a:buSzPts val="1530"/>
              <a:buChar char="*"/>
            </a:pPr>
            <a:r>
              <a:rPr lang="en-US" sz="1800">
                <a:latin typeface="Arial"/>
                <a:ea typeface="Arial"/>
                <a:cs typeface="Arial"/>
                <a:sym typeface="Arial"/>
              </a:rPr>
              <a:t>أمن الكمبيوتر</a:t>
            </a:r>
            <a:endParaRPr/>
          </a:p>
          <a:p>
            <a:pPr indent="-182880" lvl="0" marL="274320" rtl="1" algn="r">
              <a:lnSpc>
                <a:spcPct val="100000"/>
              </a:lnSpc>
              <a:spcBef>
                <a:spcPts val="0"/>
              </a:spcBef>
              <a:spcAft>
                <a:spcPts val="0"/>
              </a:spcAft>
              <a:buSzPts val="1530"/>
              <a:buChar char="*"/>
            </a:pPr>
            <a:r>
              <a:rPr lang="en-US" sz="1800">
                <a:latin typeface="Arial"/>
                <a:ea typeface="Arial"/>
                <a:cs typeface="Arial"/>
                <a:sym typeface="Arial"/>
              </a:rPr>
              <a:t>نظام التشغيل</a:t>
            </a:r>
            <a:endParaRPr/>
          </a:p>
          <a:p>
            <a:pPr indent="-85725" lvl="0" marL="274320" rtl="0" algn="l">
              <a:lnSpc>
                <a:spcPct val="100000"/>
              </a:lnSpc>
              <a:spcBef>
                <a:spcPts val="0"/>
              </a:spcBef>
              <a:spcAft>
                <a:spcPts val="0"/>
              </a:spcAft>
              <a:buSzPts val="1530"/>
              <a:buNone/>
            </a:pPr>
            <a:r>
              <a:t/>
            </a:r>
            <a:endParaRPr sz="1800">
              <a:latin typeface="Arial"/>
              <a:ea typeface="Arial"/>
              <a:cs typeface="Arial"/>
              <a:sym typeface="Arial"/>
            </a:endParaRPr>
          </a:p>
          <a:p>
            <a:pPr indent="0" lvl="0" marL="91440" rtl="1" algn="r">
              <a:lnSpc>
                <a:spcPct val="100000"/>
              </a:lnSpc>
              <a:spcBef>
                <a:spcPts val="0"/>
              </a:spcBef>
              <a:spcAft>
                <a:spcPts val="0"/>
              </a:spcAft>
              <a:buSzPts val="1530"/>
              <a:buNone/>
            </a:pPr>
            <a:r>
              <a:rPr lang="en-US" sz="1800">
                <a:latin typeface="Arial"/>
                <a:ea typeface="Arial"/>
                <a:cs typeface="Arial"/>
                <a:sym typeface="Arial"/>
              </a:rPr>
              <a:t>مقرر جديد مقترح:</a:t>
            </a:r>
            <a:endParaRPr/>
          </a:p>
          <a:p>
            <a:pPr indent="0" lvl="0" marL="91440" rtl="0" algn="l">
              <a:lnSpc>
                <a:spcPct val="100000"/>
              </a:lnSpc>
              <a:spcBef>
                <a:spcPts val="0"/>
              </a:spcBef>
              <a:spcAft>
                <a:spcPts val="0"/>
              </a:spcAft>
              <a:buSzPts val="1530"/>
              <a:buNone/>
            </a:pPr>
            <a:r>
              <a:t/>
            </a:r>
            <a:endParaRPr sz="1800">
              <a:latin typeface="Arial"/>
              <a:ea typeface="Arial"/>
              <a:cs typeface="Arial"/>
              <a:sym typeface="Arial"/>
            </a:endParaRPr>
          </a:p>
          <a:p>
            <a:pPr indent="-182880" lvl="0" marL="274320" rtl="1" algn="r">
              <a:lnSpc>
                <a:spcPct val="100000"/>
              </a:lnSpc>
              <a:spcBef>
                <a:spcPts val="0"/>
              </a:spcBef>
              <a:spcAft>
                <a:spcPts val="0"/>
              </a:spcAft>
              <a:buSzPts val="1530"/>
              <a:buChar char="*"/>
            </a:pPr>
            <a:r>
              <a:rPr lang="en-US" sz="1800">
                <a:latin typeface="Arial"/>
                <a:ea typeface="Arial"/>
                <a:cs typeface="Arial"/>
                <a:sym typeface="Arial"/>
              </a:rPr>
              <a:t>موضوعات متقدمة في أسماء النطاقات المدوّلة IDN والقبول الشامل</a:t>
            </a:r>
            <a:endParaRPr/>
          </a:p>
          <a:p>
            <a:pPr indent="-85725" lvl="0" marL="274320" rtl="0" algn="l">
              <a:lnSpc>
                <a:spcPct val="100000"/>
              </a:lnSpc>
              <a:spcBef>
                <a:spcPts val="0"/>
              </a:spcBef>
              <a:spcAft>
                <a:spcPts val="0"/>
              </a:spcAft>
              <a:buSzPts val="1530"/>
              <a:buNone/>
            </a:pPr>
            <a:r>
              <a:t/>
            </a:r>
            <a:endParaRPr sz="1800">
              <a:latin typeface="Arial"/>
              <a:ea typeface="Arial"/>
              <a:cs typeface="Arial"/>
              <a:sym typeface="Arial"/>
            </a:endParaRPr>
          </a:p>
          <a:p>
            <a:pPr indent="-85725" lvl="0" marL="274320" rtl="0" algn="l">
              <a:lnSpc>
                <a:spcPct val="100000"/>
              </a:lnSpc>
              <a:spcBef>
                <a:spcPts val="0"/>
              </a:spcBef>
              <a:spcAft>
                <a:spcPts val="0"/>
              </a:spcAft>
              <a:buSzPts val="1530"/>
              <a:buNone/>
            </a:pPr>
            <a:r>
              <a:t/>
            </a:r>
            <a:endParaRPr sz="1800">
              <a:latin typeface="Arial"/>
              <a:ea typeface="Arial"/>
              <a:cs typeface="Arial"/>
              <a:sym typeface="Arial"/>
            </a:endParaRPr>
          </a:p>
          <a:p>
            <a:pPr indent="-85725" lvl="0" marL="274320" rtl="0" algn="l">
              <a:lnSpc>
                <a:spcPct val="100000"/>
              </a:lnSpc>
              <a:spcBef>
                <a:spcPts val="0"/>
              </a:spcBef>
              <a:spcAft>
                <a:spcPts val="0"/>
              </a:spcAft>
              <a:buSzPts val="1530"/>
              <a:buNone/>
            </a:pPr>
            <a:r>
              <a:t/>
            </a:r>
            <a:endParaRPr sz="1800">
              <a:latin typeface="Arial"/>
              <a:ea typeface="Arial"/>
              <a:cs typeface="Arial"/>
              <a:sym typeface="Arial"/>
            </a:endParaRPr>
          </a:p>
          <a:p>
            <a:pPr indent="-85725" lvl="0" marL="274320" rtl="0" algn="l">
              <a:lnSpc>
                <a:spcPct val="100000"/>
              </a:lnSpc>
              <a:spcBef>
                <a:spcPts val="0"/>
              </a:spcBef>
              <a:spcAft>
                <a:spcPts val="0"/>
              </a:spcAft>
              <a:buSzPts val="1530"/>
              <a:buNone/>
            </a:pPr>
            <a:r>
              <a:t/>
            </a:r>
            <a:endParaRPr sz="1800">
              <a:latin typeface="Arial"/>
              <a:ea typeface="Arial"/>
              <a:cs typeface="Arial"/>
              <a:sym typeface="Arial"/>
            </a:endParaRPr>
          </a:p>
          <a:p>
            <a:pPr indent="-85725" lvl="0" marL="274320" rtl="0" algn="l">
              <a:lnSpc>
                <a:spcPct val="100000"/>
              </a:lnSpc>
              <a:spcBef>
                <a:spcPts val="0"/>
              </a:spcBef>
              <a:spcAft>
                <a:spcPts val="0"/>
              </a:spcAft>
              <a:buSzPts val="1530"/>
              <a:buNone/>
            </a:pPr>
            <a:r>
              <a:t/>
            </a:r>
            <a:endParaRPr sz="1800">
              <a:latin typeface="Arial"/>
              <a:ea typeface="Arial"/>
              <a:cs typeface="Arial"/>
              <a:sym typeface="Arial"/>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70"/>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موارد لدعم تحديث المناهج</a:t>
            </a:r>
            <a:endParaRPr/>
          </a:p>
        </p:txBody>
      </p:sp>
      <p:sp>
        <p:nvSpPr>
          <p:cNvPr id="269" name="Google Shape;269;p70"/>
          <p:cNvSpPr txBox="1"/>
          <p:nvPr>
            <p:ph idx="1" type="body"/>
          </p:nvPr>
        </p:nvSpPr>
        <p:spPr>
          <a:xfrm>
            <a:off x="4802241" y="1094397"/>
            <a:ext cx="4049857" cy="4973626"/>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SzPts val="1530"/>
              <a:buChar char="*"/>
            </a:pPr>
            <a:r>
              <a:rPr lang="en-US" sz="1800" u="sng">
                <a:solidFill>
                  <a:schemeClr val="hlink"/>
                </a:solidFill>
                <a:latin typeface="Arial"/>
                <a:ea typeface="Arial"/>
                <a:cs typeface="Arial"/>
                <a:sym typeface="Arial"/>
                <a:hlinkClick r:id="rId3"/>
              </a:rPr>
              <a:t>مسودة </a:t>
            </a:r>
            <a:r>
              <a:rPr lang="en-US" sz="1800" u="sng">
                <a:solidFill>
                  <a:schemeClr val="hlink"/>
                </a:solidFill>
                <a:latin typeface="Arial"/>
                <a:ea typeface="Arial"/>
                <a:cs typeface="Arial"/>
                <a:sym typeface="Arial"/>
                <a:hlinkClick r:id="rId4"/>
                <a:extLst>
                  <a:ext uri="http://customooxmlschemas.google.com/">
                    <go:slidesCustomData xmlns:go="http://customooxmlschemas.google.com/" textRoundtripDataId="14"/>
                  </a:ext>
                </a:extLst>
              </a:rPr>
              <a:t>وحدات</a:t>
            </a:r>
            <a:r>
              <a:rPr lang="en-US" sz="1800">
                <a:latin typeface="Arial"/>
                <a:ea typeface="Arial"/>
                <a:cs typeface="Arial"/>
                <a:sym typeface="Arial"/>
              </a:rPr>
              <a:t> منهج UA.</a:t>
            </a:r>
            <a:endParaRPr/>
          </a:p>
          <a:p>
            <a:pPr indent="-182880" lvl="0" marL="274320" rtl="1" algn="r">
              <a:lnSpc>
                <a:spcPct val="100000"/>
              </a:lnSpc>
              <a:spcBef>
                <a:spcPts val="0"/>
              </a:spcBef>
              <a:spcAft>
                <a:spcPts val="0"/>
              </a:spcAft>
              <a:buSzPts val="1530"/>
              <a:buChar char="*"/>
            </a:pPr>
            <a:r>
              <a:rPr lang="en-US" sz="1800" u="sng">
                <a:solidFill>
                  <a:schemeClr val="hlink"/>
                </a:solidFill>
                <a:latin typeface="Arial"/>
                <a:ea typeface="Arial"/>
                <a:cs typeface="Arial"/>
                <a:sym typeface="Arial"/>
                <a:hlinkClick r:id="rId5"/>
              </a:rPr>
              <a:t>برنامج UA لـ ICANN لدمج المناهج</a:t>
            </a:r>
            <a:endParaRPr/>
          </a:p>
          <a:p>
            <a:pPr indent="-85725" lvl="0" marL="274320" rtl="0" algn="l">
              <a:lnSpc>
                <a:spcPct val="100000"/>
              </a:lnSpc>
              <a:spcBef>
                <a:spcPts val="0"/>
              </a:spcBef>
              <a:spcAft>
                <a:spcPts val="0"/>
              </a:spcAft>
              <a:buSzPts val="1530"/>
              <a:buNone/>
            </a:pPr>
            <a:r>
              <a:t/>
            </a:r>
            <a:endParaRPr sz="1800">
              <a:latin typeface="Arial"/>
              <a:ea typeface="Arial"/>
              <a:cs typeface="Arial"/>
              <a:sym typeface="Arial"/>
            </a:endParaRPr>
          </a:p>
          <a:p>
            <a:pPr indent="-182880" lvl="0" marL="274320" rtl="1" algn="r">
              <a:lnSpc>
                <a:spcPct val="100000"/>
              </a:lnSpc>
              <a:spcBef>
                <a:spcPts val="0"/>
              </a:spcBef>
              <a:spcAft>
                <a:spcPts val="0"/>
              </a:spcAft>
              <a:buSzPts val="1530"/>
              <a:buChar char="*"/>
            </a:pPr>
            <a:r>
              <a:rPr lang="en-US" sz="1800">
                <a:latin typeface="Arial"/>
                <a:ea typeface="Arial"/>
                <a:cs typeface="Arial"/>
                <a:sym typeface="Arial"/>
              </a:rPr>
              <a:t>المشاركة في برنامج ICANN لدمج مناهج UA (حسب الطلب والتوافر) - يرجى إرسال بريد إلكتروني إلى </a:t>
            </a:r>
            <a:r>
              <a:rPr lang="en-US" sz="1800" u="sng">
                <a:solidFill>
                  <a:schemeClr val="hlink"/>
                </a:solidFill>
                <a:latin typeface="Arial"/>
                <a:ea typeface="Arial"/>
                <a:cs typeface="Arial"/>
                <a:sym typeface="Arial"/>
                <a:hlinkClick r:id="rId6"/>
              </a:rPr>
              <a:t>UAProgram@icann.org</a:t>
            </a:r>
            <a:r>
              <a:rPr lang="en-US" sz="1800">
                <a:latin typeface="Arial"/>
                <a:ea typeface="Arial"/>
                <a:cs typeface="Arial"/>
                <a:sym typeface="Arial"/>
              </a:rPr>
              <a:t> لمزيد من المعلومات</a:t>
            </a:r>
            <a:endParaRPr/>
          </a:p>
          <a:p>
            <a:pPr indent="-85725" lvl="0" marL="274320" rtl="0" algn="l">
              <a:lnSpc>
                <a:spcPct val="100000"/>
              </a:lnSpc>
              <a:spcBef>
                <a:spcPts val="0"/>
              </a:spcBef>
              <a:spcAft>
                <a:spcPts val="0"/>
              </a:spcAft>
              <a:buSzPts val="1530"/>
              <a:buNone/>
            </a:pPr>
            <a:r>
              <a:t/>
            </a:r>
            <a:endParaRPr sz="1800">
              <a:latin typeface="Arial"/>
              <a:ea typeface="Arial"/>
              <a:cs typeface="Arial"/>
              <a:sym typeface="Arial"/>
            </a:endParaRPr>
          </a:p>
          <a:p>
            <a:pPr indent="-85725" lvl="0" marL="274320" rtl="0" algn="l">
              <a:lnSpc>
                <a:spcPct val="100000"/>
              </a:lnSpc>
              <a:spcBef>
                <a:spcPts val="0"/>
              </a:spcBef>
              <a:spcAft>
                <a:spcPts val="0"/>
              </a:spcAft>
              <a:buSzPts val="1530"/>
              <a:buNone/>
            </a:pPr>
            <a:r>
              <a:t/>
            </a:r>
            <a:endParaRPr sz="1800">
              <a:latin typeface="Arial"/>
              <a:ea typeface="Arial"/>
              <a:cs typeface="Arial"/>
              <a:sym typeface="Arial"/>
            </a:endParaRPr>
          </a:p>
          <a:p>
            <a:pPr indent="-85725" lvl="0" marL="274320" rtl="0" algn="l">
              <a:lnSpc>
                <a:spcPct val="100000"/>
              </a:lnSpc>
              <a:spcBef>
                <a:spcPts val="0"/>
              </a:spcBef>
              <a:spcAft>
                <a:spcPts val="0"/>
              </a:spcAft>
              <a:buSzPts val="1530"/>
              <a:buNone/>
            </a:pPr>
            <a:r>
              <a:t/>
            </a:r>
            <a:endParaRPr sz="1800">
              <a:latin typeface="Arial"/>
              <a:ea typeface="Arial"/>
              <a:cs typeface="Arial"/>
              <a:sym typeface="Arial"/>
            </a:endParaRPr>
          </a:p>
          <a:p>
            <a:pPr indent="-85725" lvl="0" marL="274320" rtl="0" algn="l">
              <a:lnSpc>
                <a:spcPct val="100000"/>
              </a:lnSpc>
              <a:spcBef>
                <a:spcPts val="0"/>
              </a:spcBef>
              <a:spcAft>
                <a:spcPts val="0"/>
              </a:spcAft>
              <a:buSzPts val="1530"/>
              <a:buNone/>
            </a:pPr>
            <a:r>
              <a:t/>
            </a:r>
            <a:endParaRPr sz="1800">
              <a:latin typeface="Arial"/>
              <a:ea typeface="Arial"/>
              <a:cs typeface="Arial"/>
              <a:sym typeface="Arial"/>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p:txBody>
      </p:sp>
      <p:pic>
        <p:nvPicPr>
          <p:cNvPr id="270" name="Google Shape;270;p70">
            <a:hlinkClick r:id="rId7"/>
          </p:cNvPr>
          <p:cNvPicPr preferRelativeResize="0"/>
          <p:nvPr/>
        </p:nvPicPr>
        <p:blipFill rotWithShape="1">
          <a:blip r:embed="rId8">
            <a:alphaModFix/>
          </a:blip>
          <a:srcRect b="0" l="0" r="0" t="0"/>
          <a:stretch/>
        </p:blipFill>
        <p:spPr>
          <a:xfrm>
            <a:off x="339770" y="759125"/>
            <a:ext cx="4232230" cy="566686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7"/>
          <p:cNvSpPr txBox="1"/>
          <p:nvPr>
            <p:ph type="title"/>
          </p:nvPr>
        </p:nvSpPr>
        <p:spPr>
          <a:xfrm>
            <a:off x="320041" y="275167"/>
            <a:ext cx="8450746"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t>تطور اسم النطاق وأنظمة البريد الإلكتروني</a:t>
            </a:r>
            <a:endParaRPr/>
          </a:p>
        </p:txBody>
      </p:sp>
      <p:sp>
        <p:nvSpPr>
          <p:cNvPr id="88" name="Google Shape;88;p7"/>
          <p:cNvSpPr txBox="1"/>
          <p:nvPr>
            <p:ph idx="1" type="body"/>
          </p:nvPr>
        </p:nvSpPr>
        <p:spPr>
          <a:xfrm>
            <a:off x="152400" y="942187"/>
            <a:ext cx="8618387" cy="5640646"/>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اسم النطاق هو اسم فريد يُشكل الأساس لمحددات مواقع الويب الموحدة (URL) التي يستخدمها الأشخاص للعثور على مصادر المعلومات على الإنترنت (مثل صفحات الويب وخوادم البريد الإلكتروني والصور ومقاطع الفيديو).</a:t>
            </a:r>
            <a:endParaRPr/>
          </a:p>
          <a:p>
            <a:pPr indent="0" lvl="0" marL="91440" rtl="0" algn="l">
              <a:lnSpc>
                <a:spcPct val="100000"/>
              </a:lnSpc>
              <a:spcBef>
                <a:spcPts val="360"/>
              </a:spcBef>
              <a:spcAft>
                <a:spcPts val="0"/>
              </a:spcAft>
              <a:buClr>
                <a:schemeClr val="accent3"/>
              </a:buClr>
              <a:buSzPts val="1530"/>
              <a:buNone/>
            </a:pPr>
            <a:r>
              <a:t/>
            </a:r>
            <a:endParaRPr sz="1800">
              <a:latin typeface="Arial"/>
              <a:ea typeface="Arial"/>
              <a:cs typeface="Arial"/>
              <a:sym typeface="Arial"/>
            </a:endParaRPr>
          </a:p>
          <a:p>
            <a:pPr indent="-182880" lvl="0" marL="274320" rtl="1" algn="r">
              <a:lnSpc>
                <a:spcPct val="10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في الماضي، كانت </a:t>
            </a:r>
            <a:r>
              <a:rPr lang="en-US" sz="1800">
                <a:latin typeface="Arial"/>
                <a:ea typeface="Arial"/>
                <a:cs typeface="Arial"/>
                <a:sym typeface="Arial"/>
                <a:extLst>
                  <a:ext uri="http://customooxmlschemas.google.com/">
                    <go:slidesCustomData xmlns:go="http://customooxmlschemas.google.com/" textRoundtripDataId="2"/>
                  </a:ext>
                </a:extLst>
              </a:rPr>
              <a:t>نطاقات المستوى الأعلى</a:t>
            </a:r>
            <a:r>
              <a:rPr lang="en-US" sz="1800">
                <a:latin typeface="Arial"/>
                <a:ea typeface="Arial"/>
                <a:cs typeface="Arial"/>
                <a:sym typeface="Arial"/>
              </a:rPr>
              <a:t> (TLD) تتكون في الغالب من حرفين أو ثلاثة أحرف طويلة مكونة بأحرف لاتينية a-z (مثل، com. وorg.). أتاح تطور نظام اسم النطاق DNS لنطاقات المستوى الأعلى TLD أن تكون أحدث وأطول.</a:t>
            </a:r>
            <a:endParaRPr/>
          </a:p>
          <a:p>
            <a:pPr indent="-182879" lvl="1" marL="731520" rtl="1" algn="r">
              <a:lnSpc>
                <a:spcPct val="100000"/>
              </a:lnSpc>
              <a:spcBef>
                <a:spcPts val="0"/>
              </a:spcBef>
              <a:spcAft>
                <a:spcPts val="0"/>
              </a:spcAft>
              <a:buSzPts val="1530"/>
              <a:buChar char="*"/>
            </a:pPr>
            <a:r>
              <a:rPr lang="en-US" sz="1600">
                <a:latin typeface="Arial"/>
                <a:ea typeface="Arial"/>
                <a:cs typeface="Arial"/>
                <a:sym typeface="Arial"/>
              </a:rPr>
              <a:t>ويوجد الآن حوالي 1200 من نطاقات gTLD العامة الجديدة التي تمثل علامات تجارية ومجتمعات ومناطق جغرافية (مثل photography. وlondon).</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400">
              <a:latin typeface="Arial"/>
              <a:ea typeface="Arial"/>
              <a:cs typeface="Arial"/>
              <a:sym typeface="Arial"/>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Arial"/>
                <a:ea typeface="Arial"/>
                <a:cs typeface="Arial"/>
                <a:sym typeface="Arial"/>
              </a:rPr>
              <a:t>تتضمن نطاقات المستوى الأعلى TLD الجديدة أيضًا أسماء نطاقات مدوّلة (IDN)، التي تتيح أسماء نطاقات بلغات ونصوص محلية مثل "例子." و".مثال" ("example" مكتوبة باللغتين الصينية والعربية).</a:t>
            </a:r>
            <a:endParaRPr/>
          </a:p>
          <a:p>
            <a:pPr indent="-182879" lvl="1" marL="731520" rtl="1" algn="r">
              <a:lnSpc>
                <a:spcPct val="100000"/>
              </a:lnSpc>
              <a:spcBef>
                <a:spcPts val="360"/>
              </a:spcBef>
              <a:spcAft>
                <a:spcPts val="0"/>
              </a:spcAft>
              <a:buSzPts val="1530"/>
              <a:buChar char="*"/>
            </a:pPr>
            <a:r>
              <a:rPr lang="en-US" sz="1600">
                <a:latin typeface="Arial"/>
                <a:ea typeface="Arial"/>
                <a:cs typeface="Arial"/>
                <a:sym typeface="Arial"/>
              </a:rPr>
              <a:t>يمكن أيضًا تدويل علامات أخرى داخل اسم نطاق، مما يسمح بأن يكون اسم النطاق بلغة ونص محليين بالكامل.</a:t>
            </a:r>
            <a:r>
              <a:rPr lang="en-US" sz="1600">
                <a:latin typeface="Arial"/>
                <a:ea typeface="Arial"/>
                <a:cs typeface="Arial"/>
                <a:sym typeface="Arial"/>
                <a:extLst>
                  <a:ext uri="http://customooxmlschemas.google.com/">
                    <go:slidesCustomData xmlns:go="http://customooxmlschemas.google.com/" textRoundtripDataId="3"/>
                  </a:ext>
                </a:extLst>
              </a:rPr>
              <a:t> وتعتبر أسماء النطاقات المدوّلة IDN منفصلة عن المحتوى على الإنترنت، الذي يمكن أن يكون أيضًا متعدد اللغات.</a:t>
            </a:r>
            <a:endParaRPr/>
          </a:p>
          <a:p>
            <a:pPr indent="-74930" lvl="0" marL="274320" rtl="0" algn="l">
              <a:lnSpc>
                <a:spcPct val="100000"/>
              </a:lnSpc>
              <a:spcBef>
                <a:spcPts val="400"/>
              </a:spcBef>
              <a:spcAft>
                <a:spcPts val="0"/>
              </a:spcAft>
              <a:buSzPts val="1700"/>
              <a:buNone/>
            </a:pPr>
            <a:r>
              <a:t/>
            </a:r>
            <a:endParaRPr>
              <a:latin typeface="Arial"/>
              <a:ea typeface="Arial"/>
              <a:cs typeface="Arial"/>
              <a:sym typeface="Arial"/>
              <a:extLst>
                <a:ext uri="http://customooxmlschemas.google.com/">
                  <go:slidesCustomData xmlns:go="http://customooxmlschemas.google.com/" textRoundtripDataId="4"/>
                </a:ext>
              </a:extLst>
            </a:endParaRPr>
          </a:p>
          <a:p>
            <a:pPr indent="-182880" lvl="0" marL="274320" rtl="1" algn="r">
              <a:lnSpc>
                <a:spcPct val="100000"/>
              </a:lnSpc>
              <a:spcBef>
                <a:spcPts val="400"/>
              </a:spcBef>
              <a:spcAft>
                <a:spcPts val="0"/>
              </a:spcAft>
              <a:buSzPts val="1700"/>
              <a:buChar char="*"/>
            </a:pPr>
            <a:r>
              <a:rPr lang="en-US">
                <a:latin typeface="Arial"/>
                <a:ea typeface="Arial"/>
                <a:cs typeface="Arial"/>
                <a:sym typeface="Arial"/>
              </a:rPr>
              <a:t>في البداية لم تكن عناوين البريد الإلكتروني متوفرة أيضًا باللغات والنصوص المحلية.</a:t>
            </a:r>
            <a:endParaRPr/>
          </a:p>
          <a:p>
            <a:pPr indent="0" lvl="0" marL="91440" rtl="0" algn="l">
              <a:lnSpc>
                <a:spcPct val="100000"/>
              </a:lnSpc>
              <a:spcBef>
                <a:spcPts val="400"/>
              </a:spcBef>
              <a:spcAft>
                <a:spcPts val="0"/>
              </a:spcAft>
              <a:buSzPts val="1700"/>
              <a:buNone/>
            </a:pPr>
            <a:r>
              <a:t/>
            </a:r>
            <a:endParaRPr sz="180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5"/>
          <p:cNvSpPr txBox="1"/>
          <p:nvPr>
            <p:ph type="title"/>
          </p:nvPr>
        </p:nvSpPr>
        <p:spPr>
          <a:xfrm>
            <a:off x="320042" y="275167"/>
            <a:ext cx="8450746"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المشاركة مع ICANN – برامج الزمالة والجيل القادم</a:t>
            </a:r>
            <a:endParaRPr/>
          </a:p>
        </p:txBody>
      </p:sp>
      <p:sp>
        <p:nvSpPr>
          <p:cNvPr id="276" name="Google Shape;276;p35"/>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يهدف برنامج الزمالة لمؤسسة ICANN إلى تعزيز تنوع نموذج أصحاب المصلحة المتعددين وذلك من خلال زيادة الفرص للأفراد من المجتمعات المهمشة والتي لم تحظ بفرص التمثيل اللازم لجعلهم مشاركين فاعلين في مجتمع ICANN.</a:t>
            </a:r>
            <a:endParaRPr/>
          </a:p>
          <a:p>
            <a:pPr indent="-182880" lvl="1" marL="548640" rtl="1" algn="r">
              <a:lnSpc>
                <a:spcPct val="100000"/>
              </a:lnSpc>
              <a:spcBef>
                <a:spcPts val="360"/>
              </a:spcBef>
              <a:spcAft>
                <a:spcPts val="0"/>
              </a:spcAft>
              <a:buSzPts val="1530"/>
              <a:buChar char="*"/>
            </a:pPr>
            <a:r>
              <a:rPr lang="en-US">
                <a:latin typeface="Arial"/>
                <a:ea typeface="Arial"/>
                <a:cs typeface="Arial"/>
                <a:sym typeface="Arial"/>
              </a:rPr>
              <a:t>تقدم بطلب للانضمام إلى </a:t>
            </a:r>
            <a:r>
              <a:rPr lang="en-US" u="sng">
                <a:solidFill>
                  <a:schemeClr val="hlink"/>
                </a:solidFill>
                <a:latin typeface="Arial"/>
                <a:ea typeface="Arial"/>
                <a:cs typeface="Arial"/>
                <a:sym typeface="Arial"/>
                <a:hlinkClick r:id="rId3"/>
              </a:rPr>
              <a:t>زمالة ICANN</a:t>
            </a:r>
            <a:r>
              <a:rPr lang="en-US">
                <a:latin typeface="Arial"/>
                <a:ea typeface="Arial"/>
                <a:cs typeface="Arial"/>
                <a:sym typeface="Arial"/>
              </a:rPr>
              <a:t> للمشاركة.</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تبحث مؤسسة ICANN عن الجيل القادم من الأفراد المهتمين بالمشاركة بنشاط في مجتمعاتهم الإقليمية وفي تشكيل مستقبل سياسة الإنترنت العالمية. فهناك الكثير من العمل الهام الذي يجري كل يوم في ICANN.  </a:t>
            </a:r>
            <a:endParaRPr/>
          </a:p>
          <a:p>
            <a:pPr indent="-182880" lvl="1" marL="548640" rtl="1" algn="r">
              <a:lnSpc>
                <a:spcPct val="100000"/>
              </a:lnSpc>
              <a:spcBef>
                <a:spcPts val="360"/>
              </a:spcBef>
              <a:spcAft>
                <a:spcPts val="0"/>
              </a:spcAft>
              <a:buSzPts val="1530"/>
              <a:buChar char="*"/>
            </a:pPr>
            <a:r>
              <a:rPr lang="en-US">
                <a:latin typeface="Arial"/>
                <a:ea typeface="Arial"/>
                <a:cs typeface="Arial"/>
                <a:sym typeface="Arial"/>
              </a:rPr>
              <a:t>التقدم إلى برنامج الجيل القادم </a:t>
            </a:r>
            <a:r>
              <a:rPr lang="en-US" u="sng">
                <a:solidFill>
                  <a:schemeClr val="hlink"/>
                </a:solidFill>
                <a:latin typeface="Arial"/>
                <a:ea typeface="Arial"/>
                <a:cs typeface="Arial"/>
                <a:sym typeface="Arial"/>
                <a:hlinkClick r:id="rId4"/>
              </a:rPr>
              <a:t>ICANN NextGen</a:t>
            </a:r>
            <a:r>
              <a:rPr lang="en-US">
                <a:latin typeface="Arial"/>
                <a:ea typeface="Arial"/>
                <a:cs typeface="Arial"/>
                <a:sym typeface="Arial"/>
              </a:rPr>
              <a:t> للمشاركة.</a:t>
            </a:r>
            <a:endParaRPr/>
          </a:p>
          <a:p>
            <a:pPr indent="0" lvl="0" marL="91440" rtl="0" algn="l">
              <a:lnSpc>
                <a:spcPct val="100000"/>
              </a:lnSpc>
              <a:spcBef>
                <a:spcPts val="400"/>
              </a:spcBef>
              <a:spcAft>
                <a:spcPts val="0"/>
              </a:spcAft>
              <a:buSzPts val="1700"/>
              <a:buNone/>
            </a:pPr>
            <a:r>
              <a:t/>
            </a:r>
            <a:endParaRPr sz="1800">
              <a:latin typeface="Arial"/>
              <a:ea typeface="Arial"/>
              <a:cs typeface="Arial"/>
              <a:sym typeface="Arial"/>
            </a:endParaRPr>
          </a:p>
          <a:p>
            <a:pPr indent="-107315" lvl="3" marL="1097280" rtl="0" algn="l">
              <a:lnSpc>
                <a:spcPct val="100000"/>
              </a:lnSpc>
              <a:spcBef>
                <a:spcPts val="280"/>
              </a:spcBef>
              <a:spcAft>
                <a:spcPts val="0"/>
              </a:spcAft>
              <a:buSzPts val="1190"/>
              <a:buNone/>
            </a:pPr>
            <a:r>
              <a:t/>
            </a:r>
            <a:endParaRPr sz="1800">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4"/>
          <p:cNvSpPr txBox="1"/>
          <p:nvPr>
            <p:ph type="title"/>
          </p:nvPr>
        </p:nvSpPr>
        <p:spPr>
          <a:xfrm>
            <a:off x="320041" y="275167"/>
            <a:ext cx="8503918"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chemeClr val="dk2"/>
              </a:buClr>
              <a:buSzPts val="3200"/>
              <a:buFont typeface="Open Sans"/>
              <a:buNone/>
            </a:pPr>
            <a:r>
              <a:rPr lang="en-US" sz="2800">
                <a:latin typeface="Arial"/>
                <a:ea typeface="Arial"/>
                <a:cs typeface="Arial"/>
                <a:sym typeface="Arial"/>
              </a:rPr>
              <a:t>شارك في القبول الشامل UA!</a:t>
            </a:r>
            <a:endParaRPr/>
          </a:p>
        </p:txBody>
      </p:sp>
      <p:sp>
        <p:nvSpPr>
          <p:cNvPr id="282" name="Google Shape;282;p34"/>
          <p:cNvSpPr/>
          <p:nvPr/>
        </p:nvSpPr>
        <p:spPr>
          <a:xfrm>
            <a:off x="0" y="1541463"/>
            <a:ext cx="2826378" cy="2927839"/>
          </a:xfrm>
          <a:prstGeom prst="rect">
            <a:avLst/>
          </a:prstGeom>
          <a:solidFill>
            <a:schemeClr val="accent1"/>
          </a:solidFill>
          <a:ln>
            <a:noFill/>
          </a:ln>
        </p:spPr>
        <p:txBody>
          <a:bodyPr anchorCtr="0" anchor="ctr" bIns="45700" lIns="274300" spcFirstLastPara="1" rIns="274300" wrap="square" tIns="45700">
            <a:noAutofit/>
          </a:bodyPr>
          <a:lstStyle/>
          <a:p>
            <a:pPr indent="0" lvl="0" marL="0" marR="0" rtl="1" algn="r">
              <a:lnSpc>
                <a:spcPct val="100000"/>
              </a:lnSpc>
              <a:spcBef>
                <a:spcPts val="0"/>
              </a:spcBef>
              <a:spcAft>
                <a:spcPts val="0"/>
              </a:spcAft>
              <a:buClr>
                <a:srgbClr val="000000"/>
              </a:buClr>
              <a:buSzPts val="1800"/>
              <a:buFont typeface="Arial"/>
              <a:buNone/>
            </a:pPr>
            <a:r>
              <a:rPr b="0" i="0" lang="en-US" sz="1800" u="none" cap="none" strike="noStrike">
                <a:solidFill>
                  <a:srgbClr val="3F3F3F"/>
                </a:solidFill>
                <a:latin typeface="Arial"/>
                <a:ea typeface="Arial"/>
                <a:cs typeface="Arial"/>
                <a:sym typeface="Arial"/>
              </a:rPr>
              <a:t>المعلومات وآخر التطورات المجموعة التوجيهية للقبول الشامل: </a:t>
            </a:r>
            <a:r>
              <a:rPr b="0" i="0" lang="en-US" sz="1800" u="none" cap="none" strike="noStrike">
                <a:solidFill>
                  <a:schemeClr val="accent6"/>
                </a:solidFill>
                <a:latin typeface="Arial"/>
                <a:ea typeface="Arial"/>
                <a:cs typeface="Arial"/>
                <a:sym typeface="Arial"/>
              </a:rPr>
              <a:t>www.uasg.tech</a:t>
            </a:r>
            <a:endParaRPr/>
          </a:p>
        </p:txBody>
      </p:sp>
      <p:sp>
        <p:nvSpPr>
          <p:cNvPr id="283" name="Google Shape;283;p34"/>
          <p:cNvSpPr txBox="1"/>
          <p:nvPr/>
        </p:nvSpPr>
        <p:spPr>
          <a:xfrm>
            <a:off x="3185327" y="1318687"/>
            <a:ext cx="5638632" cy="372628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chemeClr val="dk1"/>
              </a:buClr>
              <a:buSzPts val="2000"/>
              <a:buFont typeface="Arial"/>
              <a:buChar char="•"/>
            </a:pPr>
            <a:r>
              <a:rPr b="0" i="0" lang="en-US" sz="1800" u="none" cap="none" strike="noStrike">
                <a:solidFill>
                  <a:schemeClr val="dk1"/>
                </a:solidFill>
                <a:latin typeface="Arial"/>
                <a:ea typeface="Arial"/>
                <a:cs typeface="Arial"/>
                <a:sym typeface="Arial"/>
              </a:rPr>
              <a:t> لمزيد من المعلومات عن UA، يرجى التواصل عبر البريد الإلكتروني </a:t>
            </a:r>
            <a:r>
              <a:rPr b="0" i="0" lang="en-US" sz="1800" u="sng" cap="none" strike="noStrike">
                <a:solidFill>
                  <a:schemeClr val="hlink"/>
                </a:solidFill>
                <a:latin typeface="Arial"/>
                <a:ea typeface="Arial"/>
                <a:cs typeface="Arial"/>
                <a:sym typeface="Arial"/>
                <a:hlinkClick r:id="rId3"/>
              </a:rPr>
              <a:t> info@uasg.tech</a:t>
            </a:r>
            <a:r>
              <a:rPr b="0" i="0" lang="en-US" sz="1800" u="none" cap="none" strike="noStrike">
                <a:solidFill>
                  <a:schemeClr val="dk1"/>
                </a:solidFill>
                <a:latin typeface="Arial"/>
                <a:ea typeface="Arial"/>
                <a:cs typeface="Arial"/>
                <a:sym typeface="Arial"/>
              </a:rPr>
              <a:t> أو</a:t>
            </a:r>
            <a:r>
              <a:rPr b="0" i="0" lang="en-US" sz="1800" u="sng" cap="none" strike="noStrike">
                <a:solidFill>
                  <a:schemeClr val="hlink"/>
                </a:solidFill>
                <a:latin typeface="Arial"/>
                <a:ea typeface="Arial"/>
                <a:cs typeface="Arial"/>
                <a:sym typeface="Arial"/>
                <a:hlinkClick r:id="rId4"/>
              </a:rPr>
              <a:t> UAProgram@icann.org</a:t>
            </a:r>
            <a:endParaRPr/>
          </a:p>
          <a:p>
            <a:pPr indent="-342900" lvl="0" marL="342900" marR="0" rtl="1" algn="r">
              <a:lnSpc>
                <a:spcPct val="100000"/>
              </a:lnSpc>
              <a:spcBef>
                <a:spcPts val="400"/>
              </a:spcBef>
              <a:spcAft>
                <a:spcPts val="0"/>
              </a:spcAft>
              <a:buClr>
                <a:schemeClr val="dk1"/>
              </a:buClr>
              <a:buSzPts val="2000"/>
              <a:buFont typeface="Arial"/>
              <a:buChar char="•"/>
            </a:pPr>
            <a:r>
              <a:rPr b="0" i="0" lang="en-US" sz="1800" u="none" cap="none" strike="noStrike">
                <a:solidFill>
                  <a:schemeClr val="dk1"/>
                </a:solidFill>
                <a:latin typeface="Arial"/>
                <a:ea typeface="Arial"/>
                <a:cs typeface="Arial"/>
                <a:sym typeface="Arial"/>
              </a:rPr>
              <a:t> يمكنك الوصول إلى الوثائق والمواد على:</a:t>
            </a:r>
            <a:r>
              <a:rPr b="0" i="0" lang="en-US" sz="1800" u="sng" cap="none" strike="noStrike">
                <a:solidFill>
                  <a:schemeClr val="hlink"/>
                </a:solidFill>
                <a:latin typeface="Arial"/>
                <a:ea typeface="Arial"/>
                <a:cs typeface="Arial"/>
                <a:sym typeface="Arial"/>
                <a:hlinkClick r:id="rId5"/>
              </a:rPr>
              <a:t> https://uasg.tech</a:t>
            </a:r>
            <a:r>
              <a:rPr b="0" i="0" lang="en-US" sz="1800" u="none" cap="none" strike="noStrike">
                <a:solidFill>
                  <a:srgbClr val="000000"/>
                </a:solidFill>
                <a:latin typeface="Arial"/>
                <a:ea typeface="Arial"/>
                <a:cs typeface="Arial"/>
                <a:sym typeface="Arial"/>
              </a:rPr>
              <a:t> و </a:t>
            </a:r>
            <a:r>
              <a:rPr b="0" i="0" lang="en-US" sz="1800" u="sng" cap="none" strike="noStrike">
                <a:solidFill>
                  <a:schemeClr val="accent1"/>
                </a:solidFill>
                <a:latin typeface="Arial"/>
                <a:ea typeface="Arial"/>
                <a:cs typeface="Arial"/>
                <a:sym typeface="Arial"/>
                <a:hlinkClick r:id="rId6">
                  <a:extLst>
                    <a:ext uri="{A12FA001-AC4F-418D-AE19-62706E023703}">
                      <ahyp:hlinkClr val="tx"/>
                    </a:ext>
                  </a:extLst>
                </a:hlinkClick>
              </a:rPr>
              <a:t>https://icann.org/ua</a:t>
            </a:r>
            <a:r>
              <a:rPr b="0" i="0" lang="en-US" sz="1800" u="none" cap="none" strike="noStrike">
                <a:solidFill>
                  <a:srgbClr val="000000"/>
                </a:solidFill>
                <a:latin typeface="Arial"/>
                <a:ea typeface="Arial"/>
                <a:cs typeface="Arial"/>
                <a:sym typeface="Arial"/>
              </a:rPr>
              <a:t>.</a:t>
            </a:r>
            <a:endParaRPr/>
          </a:p>
          <a:p>
            <a:pPr indent="-342900" lvl="0" marL="342900" marR="0" rtl="1" algn="r">
              <a:lnSpc>
                <a:spcPct val="100000"/>
              </a:lnSpc>
              <a:spcBef>
                <a:spcPts val="400"/>
              </a:spcBef>
              <a:spcAft>
                <a:spcPts val="0"/>
              </a:spcAft>
              <a:buClr>
                <a:schemeClr val="dk1"/>
              </a:buClr>
              <a:buSzPts val="2000"/>
              <a:buFont typeface="Arial"/>
              <a:buChar char="•"/>
            </a:pPr>
            <a:r>
              <a:rPr b="0" i="0" lang="en-US" sz="1800" u="none" cap="none" strike="noStrike">
                <a:solidFill>
                  <a:srgbClr val="000000"/>
                </a:solidFill>
                <a:latin typeface="Arial"/>
                <a:ea typeface="Arial"/>
                <a:cs typeface="Arial"/>
                <a:sym typeface="Arial"/>
              </a:rPr>
              <a:t>متابعة المجموعة التوجيهية للقبول الشامل UASG على وسائل التواصل الاجتماعي واستخدم هاشتاج Internet4All#</a:t>
            </a:r>
            <a:endParaRPr b="0" i="0" sz="1800" u="none" cap="none" strike="noStrike">
              <a:solidFill>
                <a:srgbClr val="000000"/>
              </a:solidFill>
              <a:latin typeface="Arial"/>
              <a:ea typeface="Arial"/>
              <a:cs typeface="Arial"/>
              <a:sym typeface="Arial"/>
            </a:endParaRPr>
          </a:p>
          <a:p>
            <a:pPr indent="-215900" lvl="0" marL="342900" marR="0" rtl="0" algn="l">
              <a:lnSpc>
                <a:spcPct val="100000"/>
              </a:lnSpc>
              <a:spcBef>
                <a:spcPts val="400"/>
              </a:spcBef>
              <a:spcAft>
                <a:spcPts val="0"/>
              </a:spcAft>
              <a:buClr>
                <a:schemeClr val="dk1"/>
              </a:buClr>
              <a:buSzPts val="2000"/>
              <a:buFont typeface="Arial"/>
              <a:buNone/>
            </a:pPr>
            <a:r>
              <a:t/>
            </a:r>
            <a:endParaRPr b="0" i="0" sz="1800" u="none" cap="none" strike="noStrike">
              <a:solidFill>
                <a:srgbClr val="000000"/>
              </a:solidFill>
              <a:latin typeface="Arial"/>
              <a:ea typeface="Arial"/>
              <a:cs typeface="Arial"/>
              <a:sym typeface="Arial"/>
            </a:endParaRPr>
          </a:p>
        </p:txBody>
      </p:sp>
      <p:sp>
        <p:nvSpPr>
          <p:cNvPr id="284" name="Google Shape;284;p34"/>
          <p:cNvSpPr txBox="1"/>
          <p:nvPr/>
        </p:nvSpPr>
        <p:spPr>
          <a:xfrm>
            <a:off x="1413189" y="5044967"/>
            <a:ext cx="7262700" cy="1241700"/>
          </a:xfrm>
          <a:prstGeom prst="rect">
            <a:avLst/>
          </a:prstGeom>
          <a:noFill/>
          <a:ln>
            <a:noFill/>
          </a:ln>
        </p:spPr>
        <p:txBody>
          <a:bodyPr anchorCtr="0" anchor="t" bIns="45700" lIns="91425" spcFirstLastPara="1" rIns="91425" wrap="square" tIns="45700">
            <a:spAutoFit/>
          </a:bodyPr>
          <a:lstStyle/>
          <a:p>
            <a:pPr indent="0" lvl="3" marL="0" marR="0" rtl="1"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تويتر: @UASGTech</a:t>
            </a:r>
            <a:endParaRPr b="0" i="0" sz="1800" u="none" cap="none" strike="noStrike">
              <a:solidFill>
                <a:srgbClr val="000000"/>
              </a:solidFill>
              <a:latin typeface="Arial"/>
              <a:ea typeface="Arial"/>
              <a:cs typeface="Arial"/>
              <a:sym typeface="Arial"/>
            </a:endParaRPr>
          </a:p>
          <a:p>
            <a:pPr indent="0" lvl="0" marL="0" marR="0" rtl="1" algn="r">
              <a:lnSpc>
                <a:spcPct val="100000"/>
              </a:lnSpc>
              <a:spcBef>
                <a:spcPts val="40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LinkedIn: /</a:t>
            </a:r>
            <a:r>
              <a:rPr b="0" i="0" lang="en-US" sz="1800" u="sng" cap="none" strike="noStrike">
                <a:solidFill>
                  <a:schemeClr val="hlink"/>
                </a:solidFill>
                <a:latin typeface="Arial"/>
                <a:ea typeface="Arial"/>
                <a:cs typeface="Arial"/>
                <a:sym typeface="Arial"/>
                <a:hlinkClick r:id="rId7"/>
              </a:rPr>
              <a:t>https://www.linkedin.com/company/uasgtech</a:t>
            </a:r>
            <a:endParaRPr b="0" i="0" sz="1800" u="none" cap="none" strike="noStrike">
              <a:solidFill>
                <a:srgbClr val="000000"/>
              </a:solidFill>
              <a:latin typeface="Arial"/>
              <a:ea typeface="Arial"/>
              <a:cs typeface="Arial"/>
              <a:sym typeface="Arial"/>
            </a:endParaRPr>
          </a:p>
          <a:p>
            <a:pPr indent="0" lvl="0" marL="0" marR="0" rtl="1" algn="r">
              <a:lnSpc>
                <a:spcPct val="100000"/>
              </a:lnSpc>
              <a:spcBef>
                <a:spcPts val="40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Facebook: /</a:t>
            </a:r>
            <a:r>
              <a:rPr b="0" i="0" lang="en-US" sz="1800" u="sng" cap="none" strike="noStrike">
                <a:solidFill>
                  <a:schemeClr val="hlink"/>
                </a:solidFill>
                <a:latin typeface="Arial"/>
                <a:ea typeface="Arial"/>
                <a:cs typeface="Arial"/>
                <a:sym typeface="Arial"/>
                <a:hlinkClick r:id="rId8"/>
              </a:rPr>
              <a:t>https://www.facebook.com/uasgtech</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2"/>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chemeClr val="dk2"/>
              </a:buClr>
              <a:buSzPts val="3200"/>
              <a:buFont typeface="Open Sans"/>
              <a:buNone/>
            </a:pPr>
            <a:r>
              <a:rPr lang="en-US" sz="2800"/>
              <a:t>نطاقات المستوى الأعلى العامة (gTLD) بأسماء النطاقات المدوّلة IDN</a:t>
            </a:r>
            <a:endParaRPr/>
          </a:p>
        </p:txBody>
      </p:sp>
      <p:pic>
        <p:nvPicPr>
          <p:cNvPr id="94" name="Google Shape;94;p12"/>
          <p:cNvPicPr preferRelativeResize="0"/>
          <p:nvPr/>
        </p:nvPicPr>
        <p:blipFill rotWithShape="1">
          <a:blip r:embed="rId3">
            <a:alphaModFix/>
          </a:blip>
          <a:srcRect b="0" l="0" r="0" t="0"/>
          <a:stretch/>
        </p:blipFill>
        <p:spPr>
          <a:xfrm>
            <a:off x="1178351" y="1482854"/>
            <a:ext cx="6787297" cy="3670520"/>
          </a:xfrm>
          <a:prstGeom prst="rect">
            <a:avLst/>
          </a:prstGeom>
          <a:noFill/>
          <a:ln>
            <a:noFill/>
          </a:ln>
        </p:spPr>
      </p:pic>
      <p:sp>
        <p:nvSpPr>
          <p:cNvPr id="95" name="Google Shape;95;p12"/>
          <p:cNvSpPr txBox="1"/>
          <p:nvPr/>
        </p:nvSpPr>
        <p:spPr>
          <a:xfrm>
            <a:off x="985521" y="5440757"/>
            <a:ext cx="7081728" cy="47734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500"/>
              <a:buFont typeface="Arial"/>
              <a:buNone/>
            </a:pPr>
            <a:r>
              <a:rPr b="0" i="0" lang="en-US" sz="1800" u="none" cap="none" strike="noStrike">
                <a:solidFill>
                  <a:schemeClr val="dk1"/>
                </a:solidFill>
                <a:latin typeface="Open Sans"/>
                <a:ea typeface="Open Sans"/>
                <a:cs typeface="Open Sans"/>
                <a:sym typeface="Open Sans"/>
              </a:rPr>
              <a:t>تم تفويض عدد 90 من نطاقات المستوى الأعلى العامة gTLD بأسماء النطاقات المدوّلة IDN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3"/>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textRoundtripDataId="5"/>
                  </a:ext>
                </a:extLst>
              </a:rPr>
              <a:t>أمثلة على أسماء النطاقات المدوّلة IDN</a:t>
            </a:r>
            <a:endParaRPr/>
          </a:p>
        </p:txBody>
      </p:sp>
      <p:sp>
        <p:nvSpPr>
          <p:cNvPr id="101" name="Google Shape;101;p13"/>
          <p:cNvSpPr/>
          <p:nvPr/>
        </p:nvSpPr>
        <p:spPr>
          <a:xfrm>
            <a:off x="0" y="1443796"/>
            <a:ext cx="7386320" cy="4929295"/>
          </a:xfrm>
          <a:prstGeom prst="rect">
            <a:avLst/>
          </a:prstGeom>
          <a:noFill/>
          <a:ln>
            <a:noFill/>
          </a:ln>
        </p:spPr>
        <p:txBody>
          <a:bodyPr anchorCtr="0" anchor="t" bIns="0" lIns="0" spcFirstLastPara="1" rIns="0" wrap="square" tIns="0">
            <a:normAutofit/>
          </a:bodyPr>
          <a:lstStyle/>
          <a:p>
            <a:pPr indent="-277813" lvl="0" marL="457200" marR="0" rtl="1" algn="r">
              <a:lnSpc>
                <a:spcPct val="100000"/>
              </a:lnSpc>
              <a:spcBef>
                <a:spcPts val="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համընդհանուր-ընկալում-թեստ.հայ</a:t>
            </a:r>
            <a:endParaRPr/>
          </a:p>
          <a:p>
            <a:pPr indent="-277813" lvl="0" marL="457200" marR="0" rtl="1" algn="r">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Open Sans"/>
                <a:ea typeface="Open Sans"/>
                <a:cs typeface="Open Sans"/>
                <a:sym typeface="Open Sans"/>
              </a:rPr>
              <a:t>ଯୁନିଭରସାଲ-ଏକସେପ୍ଟନ୍ସ-ଟେଷ୍ଟ.ଭାରତ</a:t>
            </a:r>
            <a:endParaRPr b="0" i="0" sz="2000" u="none" cap="none" strike="noStrike">
              <a:solidFill>
                <a:srgbClr val="000000"/>
              </a:solidFill>
              <a:latin typeface="Open Sans"/>
              <a:ea typeface="Open Sans"/>
              <a:cs typeface="Open Sans"/>
              <a:sym typeface="Open Sans"/>
            </a:endParaRPr>
          </a:p>
          <a:p>
            <a:pPr indent="-277813" lvl="0" marL="457200" marR="0" rtl="1" algn="r">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უნივერსალური-თავსობადობის-ტესტი.გე</a:t>
            </a:r>
            <a:endParaRPr/>
          </a:p>
          <a:p>
            <a:pPr indent="-277813" lvl="0" marL="457200" marR="0" rtl="1" algn="r">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Open Sans"/>
                <a:ea typeface="Open Sans"/>
                <a:cs typeface="Open Sans"/>
                <a:sym typeface="Open Sans"/>
              </a:rPr>
              <a:t>다국어도메인이용환경테스트.한국</a:t>
            </a:r>
            <a:endParaRPr/>
          </a:p>
          <a:p>
            <a:pPr indent="-277813" lvl="0" marL="457200" marR="0" rtl="1" algn="r">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Open Sans"/>
                <a:ea typeface="Open Sans"/>
                <a:cs typeface="Open Sans"/>
                <a:sym typeface="Open Sans"/>
              </a:rPr>
              <a:t>സാർവത്രിക-സ്വീകാര്യതാ-പരിശോധന.ഭാരതം</a:t>
            </a:r>
            <a:endParaRPr b="0" i="0" sz="2000" u="none" cap="none" strike="noStrike">
              <a:solidFill>
                <a:srgbClr val="000000"/>
              </a:solidFill>
              <a:latin typeface="Open Sans"/>
              <a:ea typeface="Open Sans"/>
              <a:cs typeface="Open Sans"/>
              <a:sym typeface="Open Sans"/>
            </a:endParaRPr>
          </a:p>
          <a:p>
            <a:pPr indent="-277813" lvl="0" marL="457200" marR="0" rtl="1" algn="r">
              <a:lnSpc>
                <a:spcPct val="100000"/>
              </a:lnSpc>
              <a:spcBef>
                <a:spcPts val="2000"/>
              </a:spcBef>
              <a:spcAft>
                <a:spcPts val="0"/>
              </a:spcAft>
              <a:buClr>
                <a:srgbClr val="000000"/>
              </a:buClr>
              <a:buSzPts val="1500"/>
              <a:buFont typeface="Arial"/>
              <a:buAutoNum type="arabicPeriod"/>
            </a:pPr>
            <a:r>
              <a:rPr b="0" i="0" lang="en-US" sz="2000" u="none" cap="none" strike="noStrike">
                <a:solidFill>
                  <a:schemeClr val="dk1"/>
                </a:solidFill>
                <a:latin typeface="Open Sans"/>
                <a:ea typeface="Open Sans"/>
                <a:cs typeface="Open Sans"/>
                <a:sym typeface="Open Sans"/>
              </a:rPr>
              <a:t>تجربة-القبول-الشامل.موريتانيا </a:t>
            </a:r>
            <a:br>
              <a:rPr b="0" i="0" lang="en-US" sz="2000" u="none" cap="none" strike="noStrike">
                <a:solidFill>
                  <a:schemeClr val="dk1"/>
                </a:solidFill>
                <a:latin typeface="Open Sans"/>
                <a:ea typeface="Open Sans"/>
                <a:cs typeface="Open Sans"/>
                <a:sym typeface="Open Sans"/>
              </a:rPr>
            </a:br>
            <a:endParaRPr b="0" i="0" sz="2000" u="none" cap="none" strike="noStrike">
              <a:solidFill>
                <a:schemeClr val="dk1"/>
              </a:solidFill>
              <a:latin typeface="Open Sans"/>
              <a:ea typeface="Open Sans"/>
              <a:cs typeface="Open Sans"/>
              <a:sym typeface="Open Sans"/>
            </a:endParaRPr>
          </a:p>
          <a:p>
            <a:pPr indent="0" lvl="0" marL="0" marR="0" rtl="0" algn="l">
              <a:lnSpc>
                <a:spcPct val="100000"/>
              </a:lnSpc>
              <a:spcBef>
                <a:spcPts val="2000"/>
              </a:spcBef>
              <a:spcAft>
                <a:spcPts val="0"/>
              </a:spcAft>
              <a:buClr>
                <a:srgbClr val="000000"/>
              </a:buClr>
              <a:buSzPts val="2000"/>
              <a:buFont typeface="Arial"/>
              <a:buNone/>
            </a:pPr>
            <a:r>
              <a:t/>
            </a:r>
            <a:endParaRPr b="0" i="0" sz="2000" u="none" cap="none" strike="noStrike">
              <a:solidFill>
                <a:srgbClr val="000000"/>
              </a:solidFill>
              <a:latin typeface="Open Sans"/>
              <a:ea typeface="Open Sans"/>
              <a:cs typeface="Open Sans"/>
              <a:sym typeface="Open Sans"/>
            </a:endParaRPr>
          </a:p>
        </p:txBody>
      </p:sp>
      <p:sp>
        <p:nvSpPr>
          <p:cNvPr id="102" name="Google Shape;102;p13"/>
          <p:cNvSpPr/>
          <p:nvPr/>
        </p:nvSpPr>
        <p:spPr>
          <a:xfrm>
            <a:off x="7226803" y="1443796"/>
            <a:ext cx="1450854" cy="4929295"/>
          </a:xfrm>
          <a:prstGeom prst="rect">
            <a:avLst/>
          </a:prstGeom>
          <a:noFill/>
          <a:ln>
            <a:noFill/>
          </a:ln>
        </p:spPr>
        <p:txBody>
          <a:bodyPr anchorCtr="0" anchor="t" bIns="0" lIns="0" spcFirstLastPara="1" rIns="0" wrap="square" tIns="0">
            <a:normAutofit/>
          </a:bodyPr>
          <a:lstStyle/>
          <a:p>
            <a:pPr indent="0" lvl="0" marL="0" marR="0" rtl="1" algn="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الأرمينية</a:t>
            </a:r>
            <a:endParaRPr/>
          </a:p>
          <a:p>
            <a:pPr indent="0" lvl="0" marL="0" marR="0" rtl="1" algn="r">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الأوريا</a:t>
            </a:r>
            <a:endParaRPr/>
          </a:p>
          <a:p>
            <a:pPr indent="0" lvl="0" marL="0" marR="0" rtl="1" algn="r">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الجيورجية</a:t>
            </a:r>
            <a:endParaRPr/>
          </a:p>
          <a:p>
            <a:pPr indent="0" lvl="0" marL="0" marR="0" rtl="1" algn="r">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الكورية</a:t>
            </a:r>
            <a:endParaRPr/>
          </a:p>
          <a:p>
            <a:pPr indent="0" lvl="0" marL="0" marR="0" rtl="1" algn="r">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المالايالامية            </a:t>
            </a:r>
            <a:endParaRPr/>
          </a:p>
          <a:p>
            <a:pPr indent="0" lvl="0" marL="0" marR="0" rtl="1" algn="r">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العربية</a:t>
            </a:r>
            <a:br>
              <a:rPr b="0" i="0" lang="en-US" sz="2000" u="none" cap="none" strike="noStrike">
                <a:solidFill>
                  <a:srgbClr val="000000"/>
                </a:solidFill>
                <a:latin typeface="Open Sans"/>
                <a:ea typeface="Open Sans"/>
                <a:cs typeface="Open Sans"/>
                <a:sym typeface="Open Sans"/>
              </a:rPr>
            </a:br>
            <a:endParaRPr b="0" i="0" sz="2000" u="none" cap="none" strike="noStrike">
              <a:solidFill>
                <a:srgbClr val="000000"/>
              </a:solidFill>
              <a:latin typeface="Open Sans"/>
              <a:ea typeface="Open Sans"/>
              <a:cs typeface="Open Sans"/>
              <a:sym typeface="Open Sans"/>
            </a:endParaRPr>
          </a:p>
          <a:p>
            <a:pPr indent="-247650" lvl="0" marL="342900" marR="0" rtl="0" algn="l">
              <a:lnSpc>
                <a:spcPct val="100000"/>
              </a:lnSpc>
              <a:spcBef>
                <a:spcPts val="2000"/>
              </a:spcBef>
              <a:spcAft>
                <a:spcPts val="0"/>
              </a:spcAft>
              <a:buClr>
                <a:srgbClr val="000000"/>
              </a:buClr>
              <a:buSzPts val="1500"/>
              <a:buFont typeface="Noto Sans Symbols"/>
              <a:buNone/>
            </a:pPr>
            <a:r>
              <a:t/>
            </a:r>
            <a:endParaRPr b="0" i="0" sz="2000" u="none" cap="none" strike="noStrike">
              <a:solidFill>
                <a:srgbClr val="000000"/>
              </a:solidFill>
              <a:latin typeface="Open Sans"/>
              <a:ea typeface="Open Sans"/>
              <a:cs typeface="Open Sans"/>
              <a:sym typeface="Open Sans"/>
            </a:endParaRPr>
          </a:p>
          <a:p>
            <a:pPr indent="-247650" lvl="0" marL="342900" marR="0" rtl="0" algn="l">
              <a:lnSpc>
                <a:spcPct val="100000"/>
              </a:lnSpc>
              <a:spcBef>
                <a:spcPts val="2000"/>
              </a:spcBef>
              <a:spcAft>
                <a:spcPts val="0"/>
              </a:spcAft>
              <a:buClr>
                <a:srgbClr val="000000"/>
              </a:buClr>
              <a:buSzPts val="1500"/>
              <a:buFont typeface="Noto Sans Symbols"/>
              <a:buNone/>
            </a:pPr>
            <a:r>
              <a:t/>
            </a:r>
            <a:endParaRPr b="0" i="0" sz="2000" u="none" cap="none" strike="noStrike">
              <a:solidFill>
                <a:srgbClr val="000000"/>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4"/>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textRoundtripDataId="6"/>
                  </a:ext>
                </a:extLst>
              </a:rPr>
              <a:t>أمثلة على البريد الإلكتروني المدوّل</a:t>
            </a:r>
            <a:endParaRPr/>
          </a:p>
        </p:txBody>
      </p:sp>
      <p:sp>
        <p:nvSpPr>
          <p:cNvPr id="108" name="Google Shape;108;p14"/>
          <p:cNvSpPr/>
          <p:nvPr/>
        </p:nvSpPr>
        <p:spPr>
          <a:xfrm>
            <a:off x="288750" y="1443796"/>
            <a:ext cx="7209329" cy="4929295"/>
          </a:xfrm>
          <a:prstGeom prst="rect">
            <a:avLst/>
          </a:prstGeom>
          <a:noFill/>
          <a:ln>
            <a:noFill/>
          </a:ln>
        </p:spPr>
        <p:txBody>
          <a:bodyPr anchorCtr="0" anchor="t" bIns="0" lIns="0" spcFirstLastPara="1" rIns="0" wrap="square" tIns="0">
            <a:normAutofit/>
          </a:bodyPr>
          <a:lstStyle/>
          <a:p>
            <a:pPr indent="-277813" lvl="0" marL="457200" marR="0" rtl="1" algn="r">
              <a:lnSpc>
                <a:spcPct val="100000"/>
              </a:lnSpc>
              <a:spcBef>
                <a:spcPts val="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Էլփոստ-թեստ@համընդհանուր-ընկալում-թեստ.հայ</a:t>
            </a:r>
            <a:endParaRPr/>
          </a:p>
          <a:p>
            <a:pPr indent="-277813" lvl="0" marL="457200" marR="0" rtl="1" algn="r">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电子邮件测试@普遍适用测试.我爱你</a:t>
            </a:r>
            <a:endParaRPr/>
          </a:p>
          <a:p>
            <a:pPr indent="-277813" lvl="0" marL="457200" marR="0" rtl="1" algn="r">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 ईमेल-परीक्षण@सार्वभौमिक-स्वीकृति-परीक्षण.संगठन</a:t>
            </a:r>
            <a:endParaRPr/>
          </a:p>
          <a:p>
            <a:pPr indent="-277813" lvl="0" marL="457200" marR="0" rtl="1" algn="r">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تجربة-بريد-الكتروني@تجربة-القبول-الشامل.موريتانيا</a:t>
            </a:r>
            <a:endParaRPr/>
          </a:p>
          <a:p>
            <a:pPr indent="-277813" lvl="0" marL="457200" marR="0" rtl="1" algn="r">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ηλεκτρονικό-μήνυμα-δοκιμή@καθολική-αποδοχή-δοκιμή.ευ</a:t>
            </a:r>
            <a:endParaRPr/>
          </a:p>
          <a:p>
            <a:pPr indent="-277813" lvl="0" marL="457200" marR="0" rtl="1" algn="r">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மின்னஞ்சல்-சோதனை@பொது-ஏற்பு-சோதனை.சிங்கப்பூர்</a:t>
            </a:r>
            <a:endParaRPr/>
          </a:p>
          <a:p>
            <a:pPr indent="0" lvl="0" marL="0" marR="0" rtl="0" algn="l">
              <a:lnSpc>
                <a:spcPct val="100000"/>
              </a:lnSpc>
              <a:spcBef>
                <a:spcPts val="2000"/>
              </a:spcBef>
              <a:spcAft>
                <a:spcPts val="0"/>
              </a:spcAft>
              <a:buClr>
                <a:srgbClr val="000000"/>
              </a:buClr>
              <a:buSzPts val="2000"/>
              <a:buFont typeface="Arial"/>
              <a:buNone/>
            </a:pPr>
            <a:r>
              <a:t/>
            </a:r>
            <a:endParaRPr b="0" i="0" sz="2000" u="none" cap="none" strike="noStrike">
              <a:solidFill>
                <a:srgbClr val="000000"/>
              </a:solidFill>
              <a:latin typeface="Open Sans"/>
              <a:ea typeface="Open Sans"/>
              <a:cs typeface="Open Sans"/>
              <a:sym typeface="Open Sans"/>
            </a:endParaRPr>
          </a:p>
        </p:txBody>
      </p:sp>
      <p:sp>
        <p:nvSpPr>
          <p:cNvPr id="109" name="Google Shape;109;p14"/>
          <p:cNvSpPr/>
          <p:nvPr/>
        </p:nvSpPr>
        <p:spPr>
          <a:xfrm>
            <a:off x="7247123" y="1443796"/>
            <a:ext cx="1450854" cy="4929295"/>
          </a:xfrm>
          <a:prstGeom prst="rect">
            <a:avLst/>
          </a:prstGeom>
          <a:noFill/>
          <a:ln>
            <a:noFill/>
          </a:ln>
        </p:spPr>
        <p:txBody>
          <a:bodyPr anchorCtr="0" anchor="t" bIns="0" lIns="0" spcFirstLastPara="1" rIns="0" wrap="square" tIns="0">
            <a:normAutofit/>
          </a:bodyPr>
          <a:lstStyle/>
          <a:p>
            <a:pPr indent="0" lvl="0" marL="0" marR="0" rtl="1" algn="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الأرمينية</a:t>
            </a:r>
            <a:endParaRPr/>
          </a:p>
          <a:p>
            <a:pPr indent="0" lvl="0" marL="0" marR="0" rtl="1" algn="r">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الصينية</a:t>
            </a:r>
            <a:endParaRPr/>
          </a:p>
          <a:p>
            <a:pPr indent="0" lvl="0" marL="0" marR="0" rtl="1" algn="r">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الديفنجارية</a:t>
            </a:r>
            <a:endParaRPr/>
          </a:p>
          <a:p>
            <a:pPr indent="0" lvl="0" marL="0" marR="0" rtl="1" algn="r">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العربية</a:t>
            </a:r>
            <a:endParaRPr/>
          </a:p>
          <a:p>
            <a:pPr indent="0" lvl="0" marL="0" marR="0" rtl="1" algn="r">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الأغريقية            </a:t>
            </a:r>
            <a:endParaRPr/>
          </a:p>
          <a:p>
            <a:pPr indent="0" lvl="0" marL="0" marR="0" rtl="1" algn="r">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التاميل</a:t>
            </a:r>
            <a:br>
              <a:rPr b="0" i="0" lang="en-US" sz="2000" u="none" cap="none" strike="noStrike">
                <a:solidFill>
                  <a:srgbClr val="000000"/>
                </a:solidFill>
                <a:latin typeface="Open Sans"/>
                <a:ea typeface="Open Sans"/>
                <a:cs typeface="Open Sans"/>
                <a:sym typeface="Open Sans"/>
              </a:rPr>
            </a:br>
            <a:endParaRPr b="0" i="0" sz="2000" u="none" cap="none" strike="noStrike">
              <a:solidFill>
                <a:srgbClr val="000000"/>
              </a:solidFill>
              <a:latin typeface="Open Sans"/>
              <a:ea typeface="Open Sans"/>
              <a:cs typeface="Open Sans"/>
              <a:sym typeface="Open Sans"/>
            </a:endParaRPr>
          </a:p>
          <a:p>
            <a:pPr indent="-247650" lvl="0" marL="342900" marR="0" rtl="0" algn="l">
              <a:lnSpc>
                <a:spcPct val="100000"/>
              </a:lnSpc>
              <a:spcBef>
                <a:spcPts val="2000"/>
              </a:spcBef>
              <a:spcAft>
                <a:spcPts val="0"/>
              </a:spcAft>
              <a:buClr>
                <a:srgbClr val="000000"/>
              </a:buClr>
              <a:buSzPts val="1500"/>
              <a:buFont typeface="Noto Sans Symbols"/>
              <a:buNone/>
            </a:pPr>
            <a:r>
              <a:t/>
            </a:r>
            <a:endParaRPr b="0" i="0" sz="2000" u="none" cap="none" strike="noStrike">
              <a:solidFill>
                <a:srgbClr val="000000"/>
              </a:solidFill>
              <a:latin typeface="Open Sans"/>
              <a:ea typeface="Open Sans"/>
              <a:cs typeface="Open Sans"/>
              <a:sym typeface="Open Sans"/>
            </a:endParaRPr>
          </a:p>
          <a:p>
            <a:pPr indent="-247650" lvl="0" marL="342900" marR="0" rtl="0" algn="l">
              <a:lnSpc>
                <a:spcPct val="100000"/>
              </a:lnSpc>
              <a:spcBef>
                <a:spcPts val="2000"/>
              </a:spcBef>
              <a:spcAft>
                <a:spcPts val="0"/>
              </a:spcAft>
              <a:buClr>
                <a:srgbClr val="000000"/>
              </a:buClr>
              <a:buSzPts val="1500"/>
              <a:buFont typeface="Noto Sans Symbols"/>
              <a:buNone/>
            </a:pPr>
            <a:r>
              <a:t/>
            </a:r>
            <a:endParaRPr b="0" i="0" sz="2000" u="none" cap="none" strike="noStrike">
              <a:solidFill>
                <a:srgbClr val="0000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5"/>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t>ما هو القبول الشامل (UA)؟</a:t>
            </a:r>
            <a:endParaRPr/>
          </a:p>
        </p:txBody>
      </p:sp>
      <p:sp>
        <p:nvSpPr>
          <p:cNvPr id="115" name="Google Shape;115;p15"/>
          <p:cNvSpPr txBox="1"/>
          <p:nvPr>
            <p:ph idx="1" type="body"/>
          </p:nvPr>
        </p:nvSpPr>
        <p:spPr>
          <a:xfrm>
            <a:off x="467359" y="1318686"/>
            <a:ext cx="8304061" cy="4973626"/>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على الرغم من تطور نظام اسم النطاق (DNS)، إلا أن عمليات التحقق التي تستخدمها العديد من تطبيقات البرامج للتحقق من صحة أسماء النطاقات وعناوين البريد الإلكتروني لا تزال قديمة.</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Arial"/>
                <a:ea typeface="Arial"/>
                <a:cs typeface="Arial"/>
                <a:sym typeface="Arial"/>
              </a:rPr>
              <a:t>بالإضافة إلى ذلك، ليست كل بوابات الإنترنت مبرمجة لفتح حساب مستخدم بعنوان بريد إلكتروني ذي صلة، مما يترك العديد من الأشخاص غير قادرين على التنقل عبر الإنترنت باستخدام لغتهم وهويتهم على الإنترنت التي يختارونها.</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Arial"/>
                <a:ea typeface="Arial"/>
                <a:cs typeface="Arial"/>
                <a:sym typeface="Arial"/>
              </a:rPr>
              <a:t>القبول الشامل UA الذي يعتبر أفضل ممارسات الامتثال التقني يحل هذه المشكلات من خلال ضمان إمكانية استخدام كافة أسماء النطاقات وعناوين البريد الإلكتروني الصالحة، بغض النظر عن النص أو اللغة أو طول الأحرف، على قدم المساواة بواسطة كافة التطبيقات والأجهزة والأنظمة التي تدعم الإنترنت.</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7"/>
          <p:cNvSpPr txBox="1"/>
          <p:nvPr>
            <p:ph type="title"/>
          </p:nvPr>
        </p:nvSpPr>
        <p:spPr>
          <a:xfrm>
            <a:off x="320040" y="416559"/>
            <a:ext cx="8636812" cy="1001607"/>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textRoundtripDataId="7"/>
                  </a:ext>
                </a:extLst>
              </a:rPr>
              <a:t> مثال على إحدى مشكلات القبول الشامل UA</a:t>
            </a:r>
            <a:endParaRPr/>
          </a:p>
        </p:txBody>
      </p:sp>
      <p:sp>
        <p:nvSpPr>
          <p:cNvPr id="121" name="Google Shape;121;p17"/>
          <p:cNvSpPr txBox="1"/>
          <p:nvPr/>
        </p:nvSpPr>
        <p:spPr>
          <a:xfrm>
            <a:off x="372533" y="1724984"/>
            <a:ext cx="8389009" cy="867890"/>
          </a:xfrm>
          <a:prstGeom prst="rect">
            <a:avLst/>
          </a:prstGeom>
          <a:noFill/>
          <a:ln>
            <a:noFill/>
          </a:ln>
        </p:spPr>
        <p:txBody>
          <a:bodyPr anchorCtr="0" anchor="t" bIns="45700" lIns="91425" spcFirstLastPara="1" rIns="91425" wrap="square" tIns="45700">
            <a:spAutoFit/>
          </a:bodyPr>
          <a:lstStyle/>
          <a:p>
            <a:pPr indent="0" lvl="0" marL="0" marR="0" rtl="1" algn="r">
              <a:lnSpc>
                <a:spcPct val="140000"/>
              </a:lnSpc>
              <a:spcBef>
                <a:spcPts val="0"/>
              </a:spcBef>
              <a:spcAft>
                <a:spcPts val="0"/>
              </a:spcAft>
              <a:buClr>
                <a:srgbClr val="000000"/>
              </a:buClr>
              <a:buSzPts val="1800"/>
              <a:buFont typeface="Arial"/>
              <a:buNone/>
            </a:pPr>
            <a:r>
              <a:rPr b="0" i="0" lang="en-US" sz="1800" u="none" cap="none" strike="noStrike">
                <a:solidFill>
                  <a:schemeClr val="dk1"/>
                </a:solidFill>
                <a:latin typeface="Open Sans Light"/>
                <a:ea typeface="Open Sans Light"/>
                <a:cs typeface="Open Sans Light"/>
                <a:sym typeface="Open Sans Light"/>
                <a:extLst>
                  <a:ext uri="http://customooxmlschemas.google.com/">
                    <go:slidesCustomData xmlns:go="http://customooxmlschemas.google.com/" textRoundtripDataId="8"/>
                  </a:ext>
                </a:extLst>
              </a:rPr>
              <a:t>يُرفض البريد الإلكتروني الصالح من خلال نموذج مستخدم على موقع ويب ويُعرض بشكل غير صحيح من اليسار إلى اليمين بدلًا من اليمين إلى اليسار:</a:t>
            </a:r>
            <a:endParaRPr/>
          </a:p>
        </p:txBody>
      </p:sp>
      <p:pic>
        <p:nvPicPr>
          <p:cNvPr id="122" name="Google Shape;122;p17"/>
          <p:cNvPicPr preferRelativeResize="0"/>
          <p:nvPr/>
        </p:nvPicPr>
        <p:blipFill rotWithShape="1">
          <a:blip r:embed="rId3">
            <a:alphaModFix/>
          </a:blip>
          <a:srcRect b="0" l="0" r="0" t="0"/>
          <a:stretch/>
        </p:blipFill>
        <p:spPr>
          <a:xfrm>
            <a:off x="124286" y="2813754"/>
            <a:ext cx="8832566" cy="2672646"/>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6"/>
          <p:cNvSpPr txBox="1"/>
          <p:nvPr>
            <p:ph type="title"/>
          </p:nvPr>
        </p:nvSpPr>
        <p:spPr>
          <a:xfrm>
            <a:off x="320041" y="447039"/>
            <a:ext cx="8451381" cy="971127"/>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t>أمثلة على الفئات المتأثرة بالقبول الشامل UA</a:t>
            </a:r>
            <a:endParaRPr/>
          </a:p>
        </p:txBody>
      </p:sp>
      <p:sp>
        <p:nvSpPr>
          <p:cNvPr id="128" name="Google Shape;128;p16"/>
          <p:cNvSpPr txBox="1"/>
          <p:nvPr>
            <p:ph idx="1" type="body"/>
          </p:nvPr>
        </p:nvSpPr>
        <p:spPr>
          <a:xfrm>
            <a:off x="0" y="1318686"/>
            <a:ext cx="8771421" cy="4927131"/>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أسماء النطاقات </a:t>
            </a:r>
            <a:r>
              <a:rPr lang="en-US" sz="1800">
                <a:latin typeface="Arial"/>
                <a:ea typeface="Arial"/>
                <a:cs typeface="Arial"/>
                <a:sym typeface="Arial"/>
                <a:extLst>
                  <a:ext uri="http://customooxmlschemas.google.com/">
                    <go:slidesCustomData xmlns:go="http://customooxmlschemas.google.com/" textRoundtripDataId="9"/>
                  </a:ext>
                </a:extLst>
              </a:rPr>
              <a:t>التي</a:t>
            </a:r>
            <a:r>
              <a:rPr lang="en-US" sz="1800">
                <a:latin typeface="Arial"/>
                <a:ea typeface="Arial"/>
                <a:cs typeface="Arial"/>
                <a:sym typeface="Arial"/>
              </a:rPr>
              <a:t> قد لا تعمل في التطبيقات:</a:t>
            </a:r>
            <a:endParaRPr/>
          </a:p>
          <a:p>
            <a:pPr indent="-182880" lvl="1" marL="548640" rtl="1" algn="r">
              <a:lnSpc>
                <a:spcPct val="100000"/>
              </a:lnSpc>
              <a:spcBef>
                <a:spcPts val="360"/>
              </a:spcBef>
              <a:spcAft>
                <a:spcPts val="0"/>
              </a:spcAft>
              <a:buSzPts val="1530"/>
              <a:buChar char="*"/>
            </a:pPr>
            <a:r>
              <a:rPr lang="en-US" sz="1800">
                <a:latin typeface="Arial"/>
                <a:ea typeface="Arial"/>
                <a:cs typeface="Arial"/>
                <a:sym typeface="Arial"/>
              </a:rPr>
              <a:t>ASCII: 		example.</a:t>
            </a:r>
            <a:r>
              <a:rPr lang="en-US" sz="1800">
                <a:solidFill>
                  <a:srgbClr val="FF0000"/>
                </a:solidFill>
                <a:latin typeface="Arial"/>
                <a:ea typeface="Arial"/>
                <a:cs typeface="Arial"/>
                <a:sym typeface="Arial"/>
              </a:rPr>
              <a:t>sky</a:t>
            </a:r>
            <a:endParaRPr/>
          </a:p>
          <a:p>
            <a:pPr indent="-182880" lvl="1" marL="548640" rtl="1" algn="r">
              <a:lnSpc>
                <a:spcPct val="100000"/>
              </a:lnSpc>
              <a:spcBef>
                <a:spcPts val="360"/>
              </a:spcBef>
              <a:spcAft>
                <a:spcPts val="0"/>
              </a:spcAft>
              <a:buSzPts val="1530"/>
              <a:buChar char="*"/>
            </a:pPr>
            <a:r>
              <a:rPr lang="en-US" sz="1800">
                <a:latin typeface="Arial"/>
                <a:ea typeface="Arial"/>
                <a:cs typeface="Arial"/>
                <a:sym typeface="Arial"/>
              </a:rPr>
              <a:t>ASCII:	</a:t>
            </a:r>
            <a:r>
              <a:rPr lang="en-US">
                <a:latin typeface="Arial"/>
                <a:ea typeface="Arial"/>
                <a:cs typeface="Arial"/>
                <a:sym typeface="Arial"/>
              </a:rPr>
              <a:t>	</a:t>
            </a:r>
            <a:r>
              <a:rPr lang="en-US" sz="1800">
                <a:latin typeface="Arial"/>
                <a:ea typeface="Arial"/>
                <a:cs typeface="Arial"/>
                <a:sym typeface="Arial"/>
              </a:rPr>
              <a:t>example.</a:t>
            </a:r>
            <a:r>
              <a:rPr lang="en-US" sz="1800">
                <a:solidFill>
                  <a:srgbClr val="FF0000"/>
                </a:solidFill>
                <a:latin typeface="Arial"/>
                <a:ea typeface="Arial"/>
                <a:cs typeface="Arial"/>
                <a:sym typeface="Arial"/>
              </a:rPr>
              <a:t>engineering</a:t>
            </a:r>
            <a:endParaRPr/>
          </a:p>
          <a:p>
            <a:pPr indent="-182880" lvl="1" marL="548640" rtl="1" algn="r">
              <a:lnSpc>
                <a:spcPct val="100000"/>
              </a:lnSpc>
              <a:spcBef>
                <a:spcPts val="480"/>
              </a:spcBef>
              <a:spcAft>
                <a:spcPts val="0"/>
              </a:spcAft>
              <a:buSzPts val="1530"/>
              <a:buChar char="*"/>
            </a:pPr>
            <a:r>
              <a:rPr lang="en-US" sz="1800">
                <a:solidFill>
                  <a:schemeClr val="dk1"/>
                </a:solidFill>
                <a:latin typeface="Arial"/>
                <a:ea typeface="Arial"/>
                <a:cs typeface="Arial"/>
                <a:sym typeface="Arial"/>
              </a:rPr>
              <a:t>Unicode:</a:t>
            </a:r>
            <a:r>
              <a:rPr lang="en-US" sz="1800">
                <a:solidFill>
                  <a:srgbClr val="FF0000"/>
                </a:solidFill>
                <a:latin typeface="Arial"/>
                <a:ea typeface="Arial"/>
                <a:cs typeface="Arial"/>
                <a:sym typeface="Arial"/>
              </a:rPr>
              <a:t>	</a:t>
            </a:r>
            <a:r>
              <a:rPr lang="en-US" sz="2400">
                <a:solidFill>
                  <a:srgbClr val="FF0000"/>
                </a:solidFill>
                <a:latin typeface="Arial"/>
                <a:ea typeface="Arial"/>
                <a:cs typeface="Arial"/>
                <a:sym typeface="Arial"/>
              </a:rPr>
              <a:t>คน.ไทย</a:t>
            </a:r>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Arial"/>
                <a:ea typeface="Arial"/>
                <a:cs typeface="Arial"/>
                <a:sym typeface="Arial"/>
              </a:rPr>
              <a:t>عناوين البريد الإلكتروني المدوّلة (EAI) </a:t>
            </a:r>
            <a:r>
              <a:rPr lang="en-US" sz="1800">
                <a:latin typeface="Arial"/>
                <a:ea typeface="Arial"/>
                <a:cs typeface="Arial"/>
                <a:sym typeface="Arial"/>
                <a:extLst>
                  <a:ext uri="http://customooxmlschemas.google.com/">
                    <go:slidesCustomData xmlns:go="http://customooxmlschemas.google.com/" textRoundtripDataId="10"/>
                  </a:ext>
                </a:extLst>
              </a:rPr>
              <a:t>التي</a:t>
            </a:r>
            <a:r>
              <a:rPr lang="en-US" sz="1800">
                <a:latin typeface="Arial"/>
                <a:ea typeface="Arial"/>
                <a:cs typeface="Arial"/>
                <a:sym typeface="Arial"/>
              </a:rPr>
              <a:t> قد لا تعمل في التطبيقات:</a:t>
            </a:r>
            <a:endParaRPr/>
          </a:p>
          <a:p>
            <a:pPr indent="-182880" lvl="1" marL="548640" rtl="1" algn="r">
              <a:lnSpc>
                <a:spcPct val="100000"/>
              </a:lnSpc>
              <a:spcBef>
                <a:spcPts val="360"/>
              </a:spcBef>
              <a:spcAft>
                <a:spcPts val="0"/>
              </a:spcAft>
              <a:buSzPts val="1530"/>
              <a:buChar char="*"/>
            </a:pPr>
            <a:r>
              <a:rPr lang="en-US" sz="1800">
                <a:latin typeface="Arial"/>
                <a:ea typeface="Arial"/>
                <a:cs typeface="Arial"/>
                <a:sym typeface="Arial"/>
              </a:rPr>
              <a:t>:Unicode	marc@</a:t>
            </a:r>
            <a:r>
              <a:rPr lang="en-US" sz="1800">
                <a:solidFill>
                  <a:srgbClr val="FF0000"/>
                </a:solidFill>
                <a:latin typeface="Arial"/>
                <a:ea typeface="Arial"/>
                <a:cs typeface="Arial"/>
                <a:sym typeface="Arial"/>
              </a:rPr>
              <a:t>société</a:t>
            </a:r>
            <a:r>
              <a:rPr lang="en-US" sz="1800">
                <a:latin typeface="Arial"/>
                <a:ea typeface="Arial"/>
                <a:cs typeface="Arial"/>
                <a:sym typeface="Arial"/>
              </a:rPr>
              <a:t>.org</a:t>
            </a:r>
            <a:endParaRPr/>
          </a:p>
          <a:p>
            <a:pPr indent="-182880" lvl="1" marL="548640" rtl="1" algn="r">
              <a:lnSpc>
                <a:spcPct val="100000"/>
              </a:lnSpc>
              <a:spcBef>
                <a:spcPts val="360"/>
              </a:spcBef>
              <a:spcAft>
                <a:spcPts val="0"/>
              </a:spcAft>
              <a:buSzPts val="1530"/>
              <a:buChar char="*"/>
            </a:pPr>
            <a:r>
              <a:rPr lang="en-US" sz="1800">
                <a:latin typeface="Arial"/>
                <a:ea typeface="Arial"/>
                <a:cs typeface="Arial"/>
                <a:sym typeface="Arial"/>
              </a:rPr>
              <a:t>Unicode:	</a:t>
            </a:r>
            <a:r>
              <a:rPr lang="en-US" sz="1800">
                <a:solidFill>
                  <a:srgbClr val="FF0000"/>
                </a:solidFill>
                <a:latin typeface="Arial"/>
                <a:ea typeface="Arial"/>
                <a:cs typeface="Arial"/>
                <a:sym typeface="Arial"/>
              </a:rPr>
              <a:t>测试</a:t>
            </a:r>
            <a:r>
              <a:rPr lang="en-US" sz="1800">
                <a:latin typeface="Arial"/>
                <a:ea typeface="Arial"/>
                <a:cs typeface="Arial"/>
                <a:sym typeface="Arial"/>
              </a:rPr>
              <a:t>@example.com</a:t>
            </a:r>
            <a:endParaRPr/>
          </a:p>
          <a:p>
            <a:pPr indent="-182880" lvl="1" marL="548640" rtl="1" algn="r">
              <a:lnSpc>
                <a:spcPct val="100000"/>
              </a:lnSpc>
              <a:spcBef>
                <a:spcPts val="360"/>
              </a:spcBef>
              <a:spcAft>
                <a:spcPts val="0"/>
              </a:spcAft>
              <a:buSzPts val="1530"/>
              <a:buChar char="*"/>
            </a:pPr>
            <a:r>
              <a:rPr lang="en-US" sz="1800">
                <a:latin typeface="Arial"/>
                <a:ea typeface="Arial"/>
                <a:cs typeface="Arial"/>
                <a:sym typeface="Arial"/>
              </a:rPr>
              <a:t>Unicode:	</a:t>
            </a:r>
            <a:r>
              <a:rPr lang="en-US" sz="1800">
                <a:solidFill>
                  <a:srgbClr val="FF0000"/>
                </a:solidFill>
                <a:latin typeface="Arial"/>
                <a:ea typeface="Arial"/>
                <a:cs typeface="Arial"/>
                <a:sym typeface="Arial"/>
              </a:rPr>
              <a:t>ईमेल@उदाहरण.भारत</a:t>
            </a:r>
            <a:endParaRPr/>
          </a:p>
          <a:p>
            <a:pPr indent="-182880" lvl="1" marL="548640" rtl="1" algn="r">
              <a:lnSpc>
                <a:spcPct val="100000"/>
              </a:lnSpc>
              <a:spcBef>
                <a:spcPts val="360"/>
              </a:spcBef>
              <a:spcAft>
                <a:spcPts val="0"/>
              </a:spcAft>
              <a:buSzPts val="1530"/>
              <a:buChar char="*"/>
            </a:pPr>
            <a:r>
              <a:rPr lang="en-US" sz="1800">
                <a:latin typeface="Arial"/>
                <a:ea typeface="Arial"/>
                <a:cs typeface="Arial"/>
                <a:sym typeface="Arial"/>
              </a:rPr>
              <a:t>Unicode:	</a:t>
            </a:r>
            <a:r>
              <a:rPr lang="en-US" sz="1800">
                <a:solidFill>
                  <a:srgbClr val="FF0000"/>
                </a:solidFill>
                <a:latin typeface="Arial"/>
                <a:ea typeface="Arial"/>
                <a:cs typeface="Arial"/>
                <a:sym typeface="Arial"/>
              </a:rPr>
              <a:t>ای-میل@ مثال.موقع  </a:t>
            </a:r>
            <a:r>
              <a:rPr lang="en-US" sz="1800">
                <a:solidFill>
                  <a:schemeClr val="dk1"/>
                </a:solidFill>
                <a:latin typeface="Arial"/>
                <a:ea typeface="Arial"/>
                <a:cs typeface="Arial"/>
                <a:sym typeface="Arial"/>
              </a:rPr>
              <a:t>(مكتوب من اليمين إلى اليسار، (RTL</a:t>
            </a:r>
            <a:r>
              <a:rPr lang="en-US" sz="1800">
                <a:latin typeface="Arial"/>
                <a:ea typeface="Arial"/>
                <a:cs typeface="Arial"/>
                <a:sym typeface="Arial"/>
              </a:rPr>
              <a:t>	</a:t>
            </a:r>
            <a:r>
              <a:rPr lang="en-US">
                <a:latin typeface="Arial"/>
                <a:ea typeface="Arial"/>
                <a:cs typeface="Arial"/>
                <a:sym typeface="Arial"/>
              </a:rPr>
              <a:t>	</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a:latin typeface="Arial"/>
              <a:ea typeface="Arial"/>
              <a:cs typeface="Arial"/>
              <a:sym typeface="Arial"/>
            </a:endParaRPr>
          </a:p>
          <a:p>
            <a:pPr indent="0" lvl="0" marL="0" rtl="1" algn="r">
              <a:lnSpc>
                <a:spcPct val="100000"/>
              </a:lnSpc>
              <a:spcBef>
                <a:spcPts val="400"/>
              </a:spcBef>
              <a:spcAft>
                <a:spcPts val="0"/>
              </a:spcAft>
              <a:buSzPts val="1700"/>
              <a:buNone/>
            </a:pPr>
            <a:r>
              <a:rPr b="1" lang="en-US" sz="1800">
                <a:latin typeface="Arial"/>
                <a:ea typeface="Arial"/>
                <a:cs typeface="Arial"/>
                <a:sym typeface="Arial"/>
              </a:rPr>
              <a:t>نظام الترميز المعياري الأمريكي لتبادل المعلومات ASCII</a:t>
            </a:r>
            <a:r>
              <a:rPr lang="en-US" sz="1800">
                <a:latin typeface="Arial"/>
                <a:ea typeface="Arial"/>
                <a:cs typeface="Arial"/>
                <a:sym typeface="Arial"/>
              </a:rPr>
              <a:t> يعتمد على الأحرف A-Z وa-z والأرقام 0-9 والواصلة.</a:t>
            </a:r>
            <a:endParaRPr/>
          </a:p>
          <a:p>
            <a:pPr indent="0" lvl="0" marL="0" rtl="1" algn="r">
              <a:lnSpc>
                <a:spcPct val="100000"/>
              </a:lnSpc>
              <a:spcBef>
                <a:spcPts val="400"/>
              </a:spcBef>
              <a:spcAft>
                <a:spcPts val="0"/>
              </a:spcAft>
              <a:buSzPts val="1700"/>
              <a:buNone/>
            </a:pPr>
            <a:r>
              <a:rPr b="1" lang="en-US" sz="1800">
                <a:latin typeface="Arial"/>
                <a:ea typeface="Arial"/>
                <a:cs typeface="Arial"/>
                <a:sym typeface="Arial"/>
              </a:rPr>
              <a:t>يونيكود Unicode</a:t>
            </a:r>
            <a:r>
              <a:rPr lang="en-US" sz="1800">
                <a:latin typeface="Arial"/>
                <a:ea typeface="Arial"/>
                <a:cs typeface="Arial"/>
                <a:sym typeface="Arial"/>
              </a:rPr>
              <a:t> يدعم أحرف </a:t>
            </a:r>
            <a:r>
              <a:rPr lang="en-US" sz="1800">
                <a:latin typeface="Arial"/>
                <a:ea typeface="Arial"/>
                <a:cs typeface="Arial"/>
                <a:sym typeface="Arial"/>
                <a:extLst>
                  <a:ext uri="http://customooxmlschemas.google.com/">
                    <go:slidesCustomData xmlns:go="http://customooxmlschemas.google.com/" textRoundtripDataId="11"/>
                  </a:ext>
                </a:extLst>
              </a:rPr>
              <a:t>اللغات</a:t>
            </a:r>
            <a:r>
              <a:rPr lang="en-US" sz="1800">
                <a:latin typeface="Arial"/>
                <a:ea typeface="Arial"/>
                <a:cs typeface="Arial"/>
                <a:sym typeface="Arial"/>
              </a:rPr>
              <a:t> والنصوص العالمية.</a:t>
            </a:r>
            <a:endParaRPr/>
          </a:p>
          <a:p>
            <a:pPr indent="-107315" lvl="3" marL="1097280" rtl="0" algn="l">
              <a:lnSpc>
                <a:spcPct val="100000"/>
              </a:lnSpc>
              <a:spcBef>
                <a:spcPts val="280"/>
              </a:spcBef>
              <a:spcAft>
                <a:spcPts val="0"/>
              </a:spcAft>
              <a:buSzPts val="1190"/>
              <a:buNone/>
            </a:pPr>
            <a:r>
              <a:t/>
            </a:r>
            <a:endParaRPr>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UASG">
      <a:dk1>
        <a:srgbClr val="000000"/>
      </a:dk1>
      <a:lt1>
        <a:srgbClr val="FAFAFA"/>
      </a:lt1>
      <a:dk2>
        <a:srgbClr val="000000"/>
      </a:dk2>
      <a:lt2>
        <a:srgbClr val="FAFAFA"/>
      </a:lt2>
      <a:accent1>
        <a:srgbClr val="FF9E1B"/>
      </a:accent1>
      <a:accent2>
        <a:srgbClr val="707372"/>
      </a:accent2>
      <a:accent3>
        <a:srgbClr val="D57800"/>
      </a:accent3>
      <a:accent4>
        <a:srgbClr val="B2B4B2"/>
      </a:accent4>
      <a:accent5>
        <a:srgbClr val="FFC56E"/>
      </a:accent5>
      <a:accent6>
        <a:srgbClr val="FFFFFF"/>
      </a:accent6>
      <a:hlink>
        <a:srgbClr val="FF9E1B"/>
      </a:hlink>
      <a:folHlink>
        <a:srgbClr val="7073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2016-03-09T19:41:20Z</dcterms:created>
  <dc:creator>Nicole Davenport</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1EB3F915-8C06-480B-B2DC-11EEFCC36FCA</vt:lpwstr>
  </property>
  <property fmtid="{D5CDD505-2E9C-101B-9397-08002B2CF9AE}" pid="3" name="ArticulatePath">
    <vt:lpwstr>UA-Day-Academic-Curriculum-2hr-2025_LSPrep-ar</vt:lpwstr>
  </property>
</Properties>
</file>