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6858000" cx="9144000"/>
  <p:notesSz cx="6858000" cy="9144000"/>
  <p:embeddedFontLst>
    <p:embeddedFont>
      <p:font typeface="Open Sans Light"/>
      <p:regular r:id="rId37"/>
      <p:bold r:id="rId38"/>
      <p:italic r:id="rId39"/>
      <p:boldItalic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851">
          <p15:clr>
            <a:srgbClr val="A4A3A4"/>
          </p15:clr>
        </p15:guide>
        <p15:guide id="2" pos="242">
          <p15:clr>
            <a:srgbClr val="A4A3A4"/>
          </p15:clr>
        </p15:guide>
      </p15:sldGuideLst>
    </p:ext>
    <p:ext uri="GoogleSlidesCustomDataVersion2">
      <go:slidesCustomData xmlns:go="http://customooxmlschemas.google.com/" r:id="rId45" roundtripDataSignature="AMtx7mgtJ7SXKwWOkPgzSWV/gxm7hJRN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851" orient="horz"/>
        <p:guide pos="242"/>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Light-boldItalic.fntdata"/><Relationship Id="rId20" Type="http://schemas.openxmlformats.org/officeDocument/2006/relationships/slide" Target="slides/slide15.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slide" Target="slides/slide17.xml"/><Relationship Id="rId44" Type="http://schemas.openxmlformats.org/officeDocument/2006/relationships/font" Target="fonts/OpenSans-boldItalic.fntdata"/><Relationship Id="rId21" Type="http://schemas.openxmlformats.org/officeDocument/2006/relationships/slide" Target="slides/slide16.xml"/><Relationship Id="rId43" Type="http://schemas.openxmlformats.org/officeDocument/2006/relationships/font" Target="fonts/OpenSans-italic.fntdata"/><Relationship Id="rId24" Type="http://schemas.openxmlformats.org/officeDocument/2006/relationships/slide" Target="slides/slide19.xml"/><Relationship Id="rId23" Type="http://schemas.openxmlformats.org/officeDocument/2006/relationships/slide" Target="slides/slide18.xml"/><Relationship Id="rId45"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OpenSansLight-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OpenSansLight-italic.fntdata"/><Relationship Id="rId16" Type="http://schemas.openxmlformats.org/officeDocument/2006/relationships/slide" Target="slides/slide11.xml"/><Relationship Id="rId38" Type="http://schemas.openxmlformats.org/officeDocument/2006/relationships/font" Target="fonts/OpenSansLight-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 name="Google Shape;6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f5ee761316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g1f5ee76131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 name="Google Shape;7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 name="Google Shape;8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ong">
  <p:cSld name="Title: Long">
    <p:bg>
      <p:bgPr>
        <a:solidFill>
          <a:schemeClr val="accent1"/>
        </a:solidFill>
      </p:bgPr>
    </p:bg>
    <p:spTree>
      <p:nvGrpSpPr>
        <p:cNvPr id="10" name="Shape 10"/>
        <p:cNvGrpSpPr/>
        <p:nvPr/>
      </p:nvGrpSpPr>
      <p:grpSpPr>
        <a:xfrm>
          <a:off x="0" y="0"/>
          <a:ext cx="0" cy="0"/>
          <a:chOff x="0" y="0"/>
          <a:chExt cx="0" cy="0"/>
        </a:xfrm>
      </p:grpSpPr>
      <p:sp>
        <p:nvSpPr>
          <p:cNvPr id="11" name="Google Shape;11;p45"/>
          <p:cNvSpPr txBox="1"/>
          <p:nvPr>
            <p:ph type="title"/>
          </p:nvPr>
        </p:nvSpPr>
        <p:spPr>
          <a:xfrm>
            <a:off x="473077" y="4191337"/>
            <a:ext cx="8137524" cy="115476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262626"/>
              </a:buClr>
              <a:buSzPts val="3200"/>
              <a:buFont typeface="Open Sans"/>
              <a:buNone/>
              <a:defRPr b="0" i="0" sz="3200" u="none" cap="none" strike="noStrike">
                <a:solidFill>
                  <a:srgbClr val="262626"/>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ua-deck_title-art.png" id="12" name="Google Shape;12;p45"/>
          <p:cNvPicPr preferRelativeResize="0"/>
          <p:nvPr/>
        </p:nvPicPr>
        <p:blipFill rotWithShape="1">
          <a:blip r:embed="rId2">
            <a:alphaModFix/>
          </a:blip>
          <a:srcRect b="0" l="0" r="36898" t="0"/>
          <a:stretch/>
        </p:blipFill>
        <p:spPr>
          <a:xfrm>
            <a:off x="0" y="-1"/>
            <a:ext cx="9144000" cy="3758159"/>
          </a:xfrm>
          <a:prstGeom prst="rect">
            <a:avLst/>
          </a:prstGeom>
          <a:noFill/>
          <a:ln>
            <a:noFill/>
          </a:ln>
        </p:spPr>
      </p:pic>
      <p:sp>
        <p:nvSpPr>
          <p:cNvPr id="13" name="Google Shape;13;p45"/>
          <p:cNvSpPr txBox="1"/>
          <p:nvPr/>
        </p:nvSpPr>
        <p:spPr>
          <a:xfrm>
            <a:off x="7318073" y="6465474"/>
            <a:ext cx="1692519" cy="200055"/>
          </a:xfrm>
          <a:prstGeom prst="rect">
            <a:avLst/>
          </a:prstGeom>
          <a:noFill/>
          <a:ln>
            <a:noFill/>
          </a:ln>
        </p:spPr>
        <p:txBody>
          <a:bodyPr anchorCtr="0" anchor="ctr" bIns="0" lIns="91425" spcFirstLastPara="1" rIns="0" wrap="square" tIns="0">
            <a:spAutoFit/>
          </a:bodyPr>
          <a:lstStyle/>
          <a:p>
            <a:pPr indent="0" lvl="0" marL="0" marR="0" rtl="0" algn="l">
              <a:lnSpc>
                <a:spcPct val="110000"/>
              </a:lnSpc>
              <a:spcBef>
                <a:spcPts val="0"/>
              </a:spcBef>
              <a:spcAft>
                <a:spcPts val="0"/>
              </a:spcAft>
              <a:buClr>
                <a:srgbClr val="000000"/>
              </a:buClr>
              <a:buSzPts val="1200"/>
              <a:buFont typeface="Arial"/>
              <a:buNone/>
            </a:pPr>
            <a:r>
              <a:rPr b="0" i="0" lang="en-US" sz="1200" u="none" cap="none" strike="noStrike">
                <a:solidFill>
                  <a:schemeClr val="dk2"/>
                </a:solidFill>
                <a:latin typeface="Open Sans Light"/>
                <a:ea typeface="Open Sans Light"/>
                <a:cs typeface="Open Sans Light"/>
                <a:sym typeface="Open Sans Light"/>
              </a:rPr>
              <a:t>Universal Acceptance</a:t>
            </a:r>
            <a:endParaRPr b="0" i="0" sz="1200" u="none" cap="none" strike="noStrike">
              <a:solidFill>
                <a:schemeClr val="dk2"/>
              </a:solidFill>
              <a:latin typeface="Open Sans Light"/>
              <a:ea typeface="Open Sans Light"/>
              <a:cs typeface="Open Sans Light"/>
              <a:sym typeface="Open Sans Light"/>
            </a:endParaRPr>
          </a:p>
        </p:txBody>
      </p:sp>
      <p:pic>
        <p:nvPicPr>
          <p:cNvPr descr="ua-logo_wht.png" id="14" name="Google Shape;14;p45"/>
          <p:cNvPicPr preferRelativeResize="0"/>
          <p:nvPr/>
        </p:nvPicPr>
        <p:blipFill rotWithShape="1">
          <a:blip r:embed="rId3">
            <a:alphaModFix amt="50000"/>
          </a:blip>
          <a:srcRect b="0" l="0" r="0" t="0"/>
          <a:stretch/>
        </p:blipFill>
        <p:spPr>
          <a:xfrm>
            <a:off x="7416496" y="5918780"/>
            <a:ext cx="1467358" cy="46634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ullets">
  <p:cSld name="Text: Bullets">
    <p:spTree>
      <p:nvGrpSpPr>
        <p:cNvPr id="15" name="Shape 15"/>
        <p:cNvGrpSpPr/>
        <p:nvPr/>
      </p:nvGrpSpPr>
      <p:grpSpPr>
        <a:xfrm>
          <a:off x="0" y="0"/>
          <a:ext cx="0" cy="0"/>
          <a:chOff x="0" y="0"/>
          <a:chExt cx="0" cy="0"/>
        </a:xfrm>
      </p:grpSpPr>
      <p:sp>
        <p:nvSpPr>
          <p:cNvPr id="16" name="Google Shape;16;p4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200"/>
              <a:buFont typeface="Open Sans"/>
              <a:buNone/>
              <a:defRPr b="0" i="0" sz="3200" u="none" cap="none" strike="noStrike">
                <a:solidFill>
                  <a:srgbClr val="000000"/>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 name="Google Shape;17;p46"/>
          <p:cNvSpPr txBox="1"/>
          <p:nvPr>
            <p:ph idx="1" type="body"/>
          </p:nvPr>
        </p:nvSpPr>
        <p:spPr>
          <a:xfrm>
            <a:off x="320675" y="1852083"/>
            <a:ext cx="8450746" cy="4297680"/>
          </a:xfrm>
          <a:prstGeom prst="rect">
            <a:avLst/>
          </a:prstGeom>
          <a:noFill/>
          <a:ln>
            <a:noFill/>
          </a:ln>
        </p:spPr>
        <p:txBody>
          <a:bodyPr anchorCtr="0" anchor="t" bIns="45700" lIns="91425" spcFirstLastPara="1" rIns="91425" wrap="square" tIns="45700">
            <a:noAutofit/>
          </a:bodyPr>
          <a:lstStyle>
            <a:lvl1pPr indent="-336550" lvl="0" marL="457200" marR="0" rtl="0" algn="l">
              <a:lnSpc>
                <a:spcPct val="100000"/>
              </a:lnSpc>
              <a:spcBef>
                <a:spcPts val="400"/>
              </a:spcBef>
              <a:spcAft>
                <a:spcPts val="0"/>
              </a:spcAft>
              <a:buClr>
                <a:schemeClr val="accent3"/>
              </a:buClr>
              <a:buSzPts val="1700"/>
              <a:buFont typeface="Merriweather Sans"/>
              <a:buChar char="*"/>
              <a:defRPr b="0" i="0" sz="2000" u="none" cap="none" strike="noStrike">
                <a:solidFill>
                  <a:srgbClr val="000000"/>
                </a:solidFill>
                <a:latin typeface="Open Sans Light"/>
                <a:ea typeface="Open Sans Light"/>
                <a:cs typeface="Open Sans Light"/>
                <a:sym typeface="Open Sans Light"/>
              </a:defRPr>
            </a:lvl1pPr>
            <a:lvl2pPr indent="-325755" lvl="1" marL="914400" marR="0" rtl="0" algn="l">
              <a:lnSpc>
                <a:spcPct val="100000"/>
              </a:lnSpc>
              <a:spcBef>
                <a:spcPts val="360"/>
              </a:spcBef>
              <a:spcAft>
                <a:spcPts val="0"/>
              </a:spcAft>
              <a:buClr>
                <a:schemeClr val="accent3"/>
              </a:buClr>
              <a:buSzPts val="1530"/>
              <a:buFont typeface="Merriweather Sans"/>
              <a:buChar char="*"/>
              <a:defRPr b="0" i="0" sz="1800" u="none" cap="none" strike="noStrike">
                <a:solidFill>
                  <a:srgbClr val="000000"/>
                </a:solidFill>
                <a:latin typeface="Open Sans Light"/>
                <a:ea typeface="Open Sans Light"/>
                <a:cs typeface="Open Sans Light"/>
                <a:sym typeface="Open Sans Light"/>
              </a:defRPr>
            </a:lvl2pPr>
            <a:lvl3pPr indent="-314960" lvl="2" marL="1371600" marR="0" rtl="0" algn="l">
              <a:lnSpc>
                <a:spcPct val="100000"/>
              </a:lnSpc>
              <a:spcBef>
                <a:spcPts val="320"/>
              </a:spcBef>
              <a:spcAft>
                <a:spcPts val="0"/>
              </a:spcAft>
              <a:buClr>
                <a:schemeClr val="accent3"/>
              </a:buClr>
              <a:buSzPts val="1360"/>
              <a:buFont typeface="Merriweather Sans"/>
              <a:buChar char="*"/>
              <a:defRPr b="0" i="0" sz="1600" u="none" cap="none" strike="noStrike">
                <a:solidFill>
                  <a:srgbClr val="000000"/>
                </a:solidFill>
                <a:latin typeface="Open Sans Light"/>
                <a:ea typeface="Open Sans Light"/>
                <a:cs typeface="Open Sans Light"/>
                <a:sym typeface="Open Sans Light"/>
              </a:defRPr>
            </a:lvl3pPr>
            <a:lvl4pPr indent="-304164" lvl="3" marL="1828800" marR="0" rtl="0" algn="l">
              <a:lnSpc>
                <a:spcPct val="100000"/>
              </a:lnSpc>
              <a:spcBef>
                <a:spcPts val="280"/>
              </a:spcBef>
              <a:spcAft>
                <a:spcPts val="0"/>
              </a:spcAft>
              <a:buClr>
                <a:schemeClr val="accent3"/>
              </a:buClr>
              <a:buSzPts val="1190"/>
              <a:buFont typeface="Merriweather Sans"/>
              <a:buChar char="*"/>
              <a:defRPr b="0" i="0" sz="1400" u="none" cap="none" strike="noStrike">
                <a:solidFill>
                  <a:srgbClr val="000000"/>
                </a:solidFill>
                <a:latin typeface="Open Sans Light"/>
                <a:ea typeface="Open Sans Light"/>
                <a:cs typeface="Open Sans Light"/>
                <a:sym typeface="Open Sans Light"/>
              </a:defRPr>
            </a:lvl4pPr>
            <a:lvl5pPr indent="-304164" lvl="4" marL="2286000" marR="0" rtl="0" algn="l">
              <a:lnSpc>
                <a:spcPct val="100000"/>
              </a:lnSpc>
              <a:spcBef>
                <a:spcPts val="280"/>
              </a:spcBef>
              <a:spcAft>
                <a:spcPts val="0"/>
              </a:spcAft>
              <a:buClr>
                <a:schemeClr val="accent3"/>
              </a:buClr>
              <a:buSzPts val="1190"/>
              <a:buFont typeface="Merriweather Sans"/>
              <a:buChar char="*"/>
              <a:defRPr b="0" i="0" sz="1400" u="none" cap="none" strike="noStrike">
                <a:solidFill>
                  <a:srgbClr val="000000"/>
                </a:solidFill>
                <a:latin typeface="Open Sans Light"/>
                <a:ea typeface="Open Sans Light"/>
                <a:cs typeface="Open Sans Light"/>
                <a:sym typeface="Open Sans Light"/>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pic>
        <p:nvPicPr>
          <p:cNvPr descr="ua-logo_wht.png" id="18" name="Google Shape;18;p46"/>
          <p:cNvPicPr preferRelativeResize="0"/>
          <p:nvPr/>
        </p:nvPicPr>
        <p:blipFill rotWithShape="1">
          <a:blip r:embed="rId2">
            <a:alphaModFix amt="40000"/>
          </a:blip>
          <a:srcRect b="0" l="0" r="0" t="0"/>
          <a:stretch/>
        </p:blipFill>
        <p:spPr>
          <a:xfrm>
            <a:off x="163565" y="4903789"/>
            <a:ext cx="661750" cy="210312"/>
          </a:xfrm>
          <a:prstGeom prst="rect">
            <a:avLst/>
          </a:prstGeom>
          <a:noFill/>
          <a:ln>
            <a:noFill/>
          </a:ln>
        </p:spPr>
      </p:pic>
      <p:sp>
        <p:nvSpPr>
          <p:cNvPr id="19" name="Google Shape;19;p46"/>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0" name="Google Shape;20;p46"/>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ua-logo_wht.png" id="21" name="Google Shape;21;p46"/>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22" name="Google Shape;22;p46"/>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3" name="Google Shape;23;p46"/>
          <p:cNvSpPr/>
          <p:nvPr/>
        </p:nvSpPr>
        <p:spPr>
          <a:xfrm>
            <a:off x="8910474"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
        <p:nvSpPr>
          <p:cNvPr id="24" name="Google Shape;24;p46"/>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5" name="Google Shape;25;p46"/>
          <p:cNvSpPr/>
          <p:nvPr/>
        </p:nvSpPr>
        <p:spPr>
          <a:xfrm>
            <a:off x="1309370"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ain">
  <p:cSld name="Text: Plain">
    <p:spTree>
      <p:nvGrpSpPr>
        <p:cNvPr id="26" name="Shape 26"/>
        <p:cNvGrpSpPr/>
        <p:nvPr/>
      </p:nvGrpSpPr>
      <p:grpSpPr>
        <a:xfrm>
          <a:off x="0" y="0"/>
          <a:ext cx="0" cy="0"/>
          <a:chOff x="0" y="0"/>
          <a:chExt cx="0" cy="0"/>
        </a:xfrm>
      </p:grpSpPr>
      <p:sp>
        <p:nvSpPr>
          <p:cNvPr id="27" name="Google Shape;27;p4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 name="Google Shape;28;p48"/>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9" name="Google Shape;29;p48"/>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ua-logo_wht.png" id="30" name="Google Shape;30;p48"/>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31" name="Google Shape;31;p48"/>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2" name="Google Shape;32;p48"/>
          <p:cNvSpPr/>
          <p:nvPr/>
        </p:nvSpPr>
        <p:spPr>
          <a:xfrm>
            <a:off x="8910474"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
        <p:nvSpPr>
          <p:cNvPr id="33" name="Google Shape;33;p48"/>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4" name="Google Shape;34;p48"/>
          <p:cNvSpPr/>
          <p:nvPr/>
        </p:nvSpPr>
        <p:spPr>
          <a:xfrm>
            <a:off x="1309370"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tylized">
  <p:cSld name="Text: Stylized">
    <p:spTree>
      <p:nvGrpSpPr>
        <p:cNvPr id="35" name="Shape 35"/>
        <p:cNvGrpSpPr/>
        <p:nvPr/>
      </p:nvGrpSpPr>
      <p:grpSpPr>
        <a:xfrm>
          <a:off x="0" y="0"/>
          <a:ext cx="0" cy="0"/>
          <a:chOff x="0" y="0"/>
          <a:chExt cx="0" cy="0"/>
        </a:xfrm>
      </p:grpSpPr>
      <p:sp>
        <p:nvSpPr>
          <p:cNvPr id="36" name="Google Shape;36;p47"/>
          <p:cNvSpPr/>
          <p:nvPr/>
        </p:nvSpPr>
        <p:spPr>
          <a:xfrm>
            <a:off x="1" y="2839082"/>
            <a:ext cx="9143999" cy="4026665"/>
          </a:xfrm>
          <a:custGeom>
            <a:rect b="b" l="l" r="r" t="t"/>
            <a:pathLst>
              <a:path extrusionOk="0" h="5515904" w="9198524">
                <a:moveTo>
                  <a:pt x="0" y="0"/>
                </a:moveTo>
                <a:lnTo>
                  <a:pt x="9198524" y="3014506"/>
                </a:lnTo>
                <a:lnTo>
                  <a:pt x="9198524" y="5477421"/>
                </a:lnTo>
                <a:lnTo>
                  <a:pt x="0" y="5515904"/>
                </a:lnTo>
                <a:cubicBezTo>
                  <a:pt x="4276" y="3685821"/>
                  <a:pt x="8553" y="1855738"/>
                  <a:pt x="0" y="0"/>
                </a:cubicBezTo>
                <a:close/>
              </a:path>
            </a:pathLst>
          </a:custGeom>
          <a:solidFill>
            <a:schemeClr val="accent1">
              <a:alpha val="1411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7" name="Google Shape;37;p47"/>
          <p:cNvSpPr/>
          <p:nvPr/>
        </p:nvSpPr>
        <p:spPr>
          <a:xfrm>
            <a:off x="2607418" y="3934867"/>
            <a:ext cx="6536582" cy="2923133"/>
          </a:xfrm>
          <a:custGeom>
            <a:rect b="b" l="l" r="r" t="t"/>
            <a:pathLst>
              <a:path extrusionOk="0" h="6875638" w="6029715">
                <a:moveTo>
                  <a:pt x="6029715" y="0"/>
                </a:moveTo>
                <a:lnTo>
                  <a:pt x="6029715" y="6875638"/>
                </a:lnTo>
                <a:lnTo>
                  <a:pt x="0" y="6875638"/>
                </a:lnTo>
                <a:lnTo>
                  <a:pt x="6029715" y="0"/>
                </a:lnTo>
                <a:close/>
              </a:path>
            </a:pathLst>
          </a:custGeom>
          <a:solidFill>
            <a:schemeClr val="accent1">
              <a:alpha val="1411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8" name="Google Shape;38;p47"/>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 name="Google Shape;39;p47"/>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0" name="Google Shape;40;p47"/>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ua-logo_wht.png" id="41" name="Google Shape;41;p47"/>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42" name="Google Shape;42;p47"/>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3" name="Google Shape;43;p47"/>
          <p:cNvSpPr/>
          <p:nvPr/>
        </p:nvSpPr>
        <p:spPr>
          <a:xfrm>
            <a:off x="8910474"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
        <p:nvSpPr>
          <p:cNvPr id="44" name="Google Shape;44;p47"/>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5" name="Google Shape;45;p47"/>
          <p:cNvSpPr/>
          <p:nvPr/>
        </p:nvSpPr>
        <p:spPr>
          <a:xfrm>
            <a:off x="1309370"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rt">
  <p:cSld name="Title: Short">
    <p:bg>
      <p:bgPr>
        <a:solidFill>
          <a:schemeClr val="accent1"/>
        </a:solidFill>
      </p:bgPr>
    </p:bg>
    <p:spTree>
      <p:nvGrpSpPr>
        <p:cNvPr id="46" name="Shape 46"/>
        <p:cNvGrpSpPr/>
        <p:nvPr/>
      </p:nvGrpSpPr>
      <p:grpSpPr>
        <a:xfrm>
          <a:off x="0" y="0"/>
          <a:ext cx="0" cy="0"/>
          <a:chOff x="0" y="0"/>
          <a:chExt cx="0" cy="0"/>
        </a:xfrm>
      </p:grpSpPr>
      <p:sp>
        <p:nvSpPr>
          <p:cNvPr id="47" name="Google Shape;47;p51"/>
          <p:cNvSpPr txBox="1"/>
          <p:nvPr>
            <p:ph type="title"/>
          </p:nvPr>
        </p:nvSpPr>
        <p:spPr>
          <a:xfrm>
            <a:off x="475488" y="4389120"/>
            <a:ext cx="8153399" cy="74398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262626"/>
              </a:buClr>
              <a:buSzPts val="3200"/>
              <a:buFont typeface="Open Sans"/>
              <a:buNone/>
              <a:defRPr b="0" i="0" sz="3200" u="none" cap="none" strike="noStrike">
                <a:solidFill>
                  <a:srgbClr val="262626"/>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 name="Google Shape;48;p51"/>
          <p:cNvSpPr txBox="1"/>
          <p:nvPr/>
        </p:nvSpPr>
        <p:spPr>
          <a:xfrm>
            <a:off x="7318073" y="6465474"/>
            <a:ext cx="1692519" cy="200055"/>
          </a:xfrm>
          <a:prstGeom prst="rect">
            <a:avLst/>
          </a:prstGeom>
          <a:noFill/>
          <a:ln>
            <a:noFill/>
          </a:ln>
        </p:spPr>
        <p:txBody>
          <a:bodyPr anchorCtr="0" anchor="ctr" bIns="0" lIns="91425" spcFirstLastPara="1" rIns="0" wrap="square" tIns="0">
            <a:spAutoFit/>
          </a:bodyPr>
          <a:lstStyle/>
          <a:p>
            <a:pPr indent="0" lvl="0" marL="0" marR="0" rtl="0" algn="l">
              <a:lnSpc>
                <a:spcPct val="110000"/>
              </a:lnSpc>
              <a:spcBef>
                <a:spcPts val="0"/>
              </a:spcBef>
              <a:spcAft>
                <a:spcPts val="0"/>
              </a:spcAft>
              <a:buClr>
                <a:srgbClr val="000000"/>
              </a:buClr>
              <a:buSzPts val="1200"/>
              <a:buFont typeface="Arial"/>
              <a:buNone/>
            </a:pPr>
            <a:r>
              <a:rPr b="0" i="0" lang="en-US" sz="1200" u="none" cap="none" strike="noStrike">
                <a:solidFill>
                  <a:schemeClr val="dk2"/>
                </a:solidFill>
                <a:latin typeface="Open Sans Light"/>
                <a:ea typeface="Open Sans Light"/>
                <a:cs typeface="Open Sans Light"/>
                <a:sym typeface="Open Sans Light"/>
              </a:rPr>
              <a:t>Universal Acceptance</a:t>
            </a:r>
            <a:endParaRPr b="0" i="0" sz="1200" u="none" cap="none" strike="noStrike">
              <a:solidFill>
                <a:schemeClr val="dk2"/>
              </a:solidFill>
              <a:latin typeface="Open Sans Light"/>
              <a:ea typeface="Open Sans Light"/>
              <a:cs typeface="Open Sans Light"/>
              <a:sym typeface="Open Sans Light"/>
            </a:endParaRPr>
          </a:p>
        </p:txBody>
      </p:sp>
      <p:pic>
        <p:nvPicPr>
          <p:cNvPr descr="ua-logo_wht.png" id="49" name="Google Shape;49;p51"/>
          <p:cNvPicPr preferRelativeResize="0"/>
          <p:nvPr/>
        </p:nvPicPr>
        <p:blipFill rotWithShape="1">
          <a:blip r:embed="rId2">
            <a:alphaModFix amt="50000"/>
          </a:blip>
          <a:srcRect b="0" l="0" r="0" t="0"/>
          <a:stretch/>
        </p:blipFill>
        <p:spPr>
          <a:xfrm>
            <a:off x="7416496" y="5918780"/>
            <a:ext cx="1467358" cy="466344"/>
          </a:xfrm>
          <a:prstGeom prst="rect">
            <a:avLst/>
          </a:prstGeom>
          <a:noFill/>
          <a:ln>
            <a:noFill/>
          </a:ln>
        </p:spPr>
      </p:pic>
      <p:pic>
        <p:nvPicPr>
          <p:cNvPr descr="ua-deck_title-art.png" id="50" name="Google Shape;50;p51"/>
          <p:cNvPicPr preferRelativeResize="0"/>
          <p:nvPr/>
        </p:nvPicPr>
        <p:blipFill rotWithShape="1">
          <a:blip r:embed="rId3">
            <a:alphaModFix/>
          </a:blip>
          <a:srcRect b="0" l="0" r="36898" t="0"/>
          <a:stretch/>
        </p:blipFill>
        <p:spPr>
          <a:xfrm>
            <a:off x="0" y="-1"/>
            <a:ext cx="9144000" cy="375815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c / Chart">
  <p:cSld name="Graphic / Chart">
    <p:spTree>
      <p:nvGrpSpPr>
        <p:cNvPr id="51" name="Shape 51"/>
        <p:cNvGrpSpPr/>
        <p:nvPr/>
      </p:nvGrpSpPr>
      <p:grpSpPr>
        <a:xfrm>
          <a:off x="0" y="0"/>
          <a:ext cx="0" cy="0"/>
          <a:chOff x="0" y="0"/>
          <a:chExt cx="0" cy="0"/>
        </a:xfrm>
      </p:grpSpPr>
      <p:sp>
        <p:nvSpPr>
          <p:cNvPr id="52" name="Google Shape;52;p52"/>
          <p:cNvSpPr txBox="1"/>
          <p:nvPr>
            <p:ph type="title"/>
          </p:nvPr>
        </p:nvSpPr>
        <p:spPr>
          <a:xfrm>
            <a:off x="320040" y="275167"/>
            <a:ext cx="8445730"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3" name="Google Shape;53;p52"/>
          <p:cNvSpPr/>
          <p:nvPr/>
        </p:nvSpPr>
        <p:spPr>
          <a:xfrm>
            <a:off x="8910474" y="6646725"/>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pic>
        <p:nvPicPr>
          <p:cNvPr descr="ua-logo_wht.png" id="54" name="Google Shape;54;p52"/>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55" name="Google Shape;55;p52"/>
          <p:cNvSpPr/>
          <p:nvPr/>
        </p:nvSpPr>
        <p:spPr>
          <a:xfrm>
            <a:off x="8821590" y="6574536"/>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56" name="Google Shape;56;p52"/>
          <p:cNvSpPr/>
          <p:nvPr/>
        </p:nvSpPr>
        <p:spPr>
          <a:xfrm>
            <a:off x="8904389" y="6694020"/>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57" name="Shape 57"/>
        <p:cNvGrpSpPr/>
        <p:nvPr/>
      </p:nvGrpSpPr>
      <p:grpSpPr>
        <a:xfrm>
          <a:off x="0" y="0"/>
          <a:ext cx="0" cy="0"/>
          <a:chOff x="0" y="0"/>
          <a:chExt cx="0" cy="0"/>
        </a:xfrm>
      </p:grpSpPr>
      <p:sp>
        <p:nvSpPr>
          <p:cNvPr id="58" name="Google Shape;58;p53"/>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9" name="Google Shape;59;p53"/>
          <p:cNvSpPr txBox="1"/>
          <p:nvPr>
            <p:ph idx="1" type="body"/>
          </p:nvPr>
        </p:nvSpPr>
        <p:spPr>
          <a:xfrm>
            <a:off x="0" y="1328928"/>
            <a:ext cx="5486400" cy="45110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chemeClr val="accent2"/>
              </a:buClr>
              <a:buSzPts val="1700"/>
              <a:buFont typeface="Merriweather Sans"/>
              <a:buNone/>
              <a:defRPr b="0" i="0" sz="2000" u="none" cap="none" strike="noStrike">
                <a:solidFill>
                  <a:schemeClr val="dk1"/>
                </a:solidFill>
                <a:latin typeface="Open Sans Light"/>
                <a:ea typeface="Open Sans Light"/>
                <a:cs typeface="Open Sans Light"/>
                <a:sym typeface="Open Sans Light"/>
              </a:defRPr>
            </a:lvl1pPr>
            <a:lvl2pPr indent="-325755" lvl="1" marL="914400" marR="0" rtl="0" algn="l">
              <a:lnSpc>
                <a:spcPct val="100000"/>
              </a:lnSpc>
              <a:spcBef>
                <a:spcPts val="360"/>
              </a:spcBef>
              <a:spcAft>
                <a:spcPts val="0"/>
              </a:spcAft>
              <a:buClr>
                <a:schemeClr val="accent2"/>
              </a:buClr>
              <a:buSzPts val="1530"/>
              <a:buFont typeface="Merriweather Sans"/>
              <a:buChar char="*"/>
              <a:defRPr b="0" i="0" sz="1800" u="none" cap="none" strike="noStrike">
                <a:solidFill>
                  <a:schemeClr val="dk1"/>
                </a:solidFill>
                <a:latin typeface="Open Sans Light"/>
                <a:ea typeface="Open Sans Light"/>
                <a:cs typeface="Open Sans Light"/>
                <a:sym typeface="Open Sans Light"/>
              </a:defRPr>
            </a:lvl2pPr>
            <a:lvl3pPr indent="-314960" lvl="2" marL="1371600" marR="0" rtl="0" algn="l">
              <a:lnSpc>
                <a:spcPct val="100000"/>
              </a:lnSpc>
              <a:spcBef>
                <a:spcPts val="320"/>
              </a:spcBef>
              <a:spcAft>
                <a:spcPts val="0"/>
              </a:spcAft>
              <a:buClr>
                <a:schemeClr val="accent2"/>
              </a:buClr>
              <a:buSzPts val="1360"/>
              <a:buFont typeface="Merriweather Sans"/>
              <a:buChar char="*"/>
              <a:defRPr b="0" i="0" sz="1600" u="none" cap="none" strike="noStrike">
                <a:solidFill>
                  <a:schemeClr val="dk1"/>
                </a:solidFill>
                <a:latin typeface="Open Sans Light"/>
                <a:ea typeface="Open Sans Light"/>
                <a:cs typeface="Open Sans Light"/>
                <a:sym typeface="Open Sans Light"/>
              </a:defRPr>
            </a:lvl3pPr>
            <a:lvl4pPr indent="-304164" lvl="3" marL="1828800" marR="0" rtl="0" algn="l">
              <a:lnSpc>
                <a:spcPct val="100000"/>
              </a:lnSpc>
              <a:spcBef>
                <a:spcPts val="280"/>
              </a:spcBef>
              <a:spcAft>
                <a:spcPts val="0"/>
              </a:spcAft>
              <a:buClr>
                <a:schemeClr val="accent2"/>
              </a:buClr>
              <a:buSzPts val="1190"/>
              <a:buFont typeface="Merriweather Sans"/>
              <a:buChar char="*"/>
              <a:defRPr b="0" i="0" sz="1400" u="none" cap="none" strike="noStrike">
                <a:solidFill>
                  <a:schemeClr val="dk1"/>
                </a:solidFill>
                <a:latin typeface="Open Sans Light"/>
                <a:ea typeface="Open Sans Light"/>
                <a:cs typeface="Open Sans Light"/>
                <a:sym typeface="Open Sans Light"/>
              </a:defRPr>
            </a:lvl4pPr>
            <a:lvl5pPr indent="-304164" lvl="4" marL="2286000" marR="0" rtl="0" algn="l">
              <a:lnSpc>
                <a:spcPct val="100000"/>
              </a:lnSpc>
              <a:spcBef>
                <a:spcPts val="280"/>
              </a:spcBef>
              <a:spcAft>
                <a:spcPts val="0"/>
              </a:spcAft>
              <a:buClr>
                <a:schemeClr val="accent2"/>
              </a:buClr>
              <a:buSzPts val="1190"/>
              <a:buFont typeface="Merriweather Sans"/>
              <a:buChar char="*"/>
              <a:defRPr b="0" i="0" sz="1400" u="none" cap="none" strike="noStrike">
                <a:solidFill>
                  <a:schemeClr val="dk1"/>
                </a:solidFill>
                <a:latin typeface="Open Sans Light"/>
                <a:ea typeface="Open Sans Light"/>
                <a:cs typeface="Open Sans Light"/>
                <a:sym typeface="Open Sans Light"/>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60" name="Google Shape;60;p53"/>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61" name="Google Shape;61;p53"/>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ua-logo_wht.png" id="62" name="Google Shape;62;p53"/>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63" name="Google Shape;63;p53"/>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64" name="Google Shape;64;p53"/>
          <p:cNvSpPr/>
          <p:nvPr/>
        </p:nvSpPr>
        <p:spPr>
          <a:xfrm>
            <a:off x="8910474"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
        <p:nvSpPr>
          <p:cNvPr id="65" name="Google Shape;65;p53"/>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66" name="Google Shape;66;p53"/>
          <p:cNvSpPr/>
          <p:nvPr/>
        </p:nvSpPr>
        <p:spPr>
          <a:xfrm>
            <a:off x="1309370"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data.iana.org/TLD/tlds-alpha-by-domain.tx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drive.google.com/drive/folders/10hi8ZQSqzsx6wWkHHiUjXSjW7TaGjApg" TargetMode="External"/><Relationship Id="rId4" Type="http://schemas.openxmlformats.org/officeDocument/2006/relationships/hyperlink" Target="https://www.icann.org/ua-training/ua-curriculum-integration-program-en" TargetMode="External"/><Relationship Id="rId5" Type="http://schemas.openxmlformats.org/officeDocument/2006/relationships/hyperlink" Target="mailto:UAProgram@icann.org" TargetMode="External"/><Relationship Id="rId6" Type="http://schemas.openxmlformats.org/officeDocument/2006/relationships/hyperlink" Target="https://www.icann.org/ua-training/ua-curriculum-integration-program-en" TargetMode="External"/><Relationship Id="rId7"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www.icann.org/fellowshipprogram" TargetMode="External"/><Relationship Id="rId4" Type="http://schemas.openxmlformats.org/officeDocument/2006/relationships/hyperlink" Target="https://www.icann.org/public-responsibility-support/nextgen"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mailto:info@uasg.tech" TargetMode="External"/><Relationship Id="rId4" Type="http://schemas.openxmlformats.org/officeDocument/2006/relationships/hyperlink" Target="mailto:UAProgram@icann.org" TargetMode="External"/><Relationship Id="rId5" Type="http://schemas.openxmlformats.org/officeDocument/2006/relationships/hyperlink" Target="https://uasg.tech/" TargetMode="External"/><Relationship Id="rId6" Type="http://schemas.openxmlformats.org/officeDocument/2006/relationships/hyperlink" Target="https://icann.org/ua" TargetMode="External"/><Relationship Id="rId7" Type="http://schemas.openxmlformats.org/officeDocument/2006/relationships/hyperlink" Target="https://www.linkedin.com/company/uasgtech" TargetMode="External"/><Relationship Id="rId8" Type="http://schemas.openxmlformats.org/officeDocument/2006/relationships/hyperlink" Target="https://www.facebook.com/uasgtech"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
          <p:cNvSpPr txBox="1"/>
          <p:nvPr/>
        </p:nvSpPr>
        <p:spPr>
          <a:xfrm>
            <a:off x="465996" y="5362254"/>
            <a:ext cx="6861561" cy="1013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AFAFA"/>
              </a:buClr>
              <a:buSzPts val="1800"/>
              <a:buFont typeface="Arial"/>
              <a:buNone/>
            </a:pPr>
            <a:r>
              <a:rPr b="0" i="0" lang="en-US" sz="1800" u="none" cap="none" strike="noStrike">
                <a:solidFill>
                  <a:srgbClr val="FAFAFA"/>
                </a:solidFill>
                <a:latin typeface="Open Sans Light"/>
                <a:ea typeface="Open Sans Light"/>
                <a:cs typeface="Open Sans Light"/>
                <a:sym typeface="Open Sans Light"/>
              </a:rPr>
              <a:t>[Nombre del presentador]  </a:t>
            </a:r>
            <a:endParaRPr/>
          </a:p>
          <a:p>
            <a:pPr indent="0" lvl="0" marL="0" marR="0" rtl="0" algn="l">
              <a:lnSpc>
                <a:spcPct val="100000"/>
              </a:lnSpc>
              <a:spcBef>
                <a:spcPts val="0"/>
              </a:spcBef>
              <a:spcAft>
                <a:spcPts val="0"/>
              </a:spcAft>
              <a:buClr>
                <a:srgbClr val="FAFAFA"/>
              </a:buClr>
              <a:buSzPts val="1800"/>
              <a:buFont typeface="Arial"/>
              <a:buNone/>
            </a:pPr>
            <a:r>
              <a:rPr b="0" i="0" lang="en-US" sz="1800" u="none" cap="none" strike="noStrike">
                <a:solidFill>
                  <a:srgbClr val="FAFAFA"/>
                </a:solidFill>
                <a:latin typeface="Open Sans Light"/>
                <a:ea typeface="Open Sans Light"/>
                <a:cs typeface="Open Sans Light"/>
                <a:sym typeface="Open Sans Light"/>
              </a:rPr>
              <a:t>Taller sobre Plan de estudios académicos del Día de la Aceptación Universal  </a:t>
            </a:r>
            <a:endParaRPr/>
          </a:p>
          <a:p>
            <a:pPr indent="0" lvl="0" marL="0" marR="0" rtl="0" algn="l">
              <a:lnSpc>
                <a:spcPct val="100000"/>
              </a:lnSpc>
              <a:spcBef>
                <a:spcPts val="0"/>
              </a:spcBef>
              <a:spcAft>
                <a:spcPts val="0"/>
              </a:spcAft>
              <a:buClr>
                <a:srgbClr val="FAFAFA"/>
              </a:buClr>
              <a:buSzPts val="1800"/>
              <a:buFont typeface="Arial"/>
              <a:buNone/>
            </a:pPr>
            <a:r>
              <a:rPr b="0" i="0" lang="en-US" sz="1800" u="none" cap="none" strike="noStrike">
                <a:solidFill>
                  <a:srgbClr val="FAFAFA"/>
                </a:solidFill>
                <a:latin typeface="Open Sans Light"/>
                <a:ea typeface="Open Sans Light"/>
                <a:cs typeface="Open Sans Light"/>
                <a:sym typeface="Open Sans Light"/>
              </a:rPr>
              <a:t>[Día, mes] 2025</a:t>
            </a:r>
            <a:endParaRPr/>
          </a:p>
        </p:txBody>
      </p:sp>
      <p:sp>
        <p:nvSpPr>
          <p:cNvPr id="72" name="Google Shape;72;p1"/>
          <p:cNvSpPr txBox="1"/>
          <p:nvPr>
            <p:ph type="title"/>
          </p:nvPr>
        </p:nvSpPr>
        <p:spPr>
          <a:xfrm>
            <a:off x="473076" y="4191337"/>
            <a:ext cx="8261849" cy="115476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262626"/>
              </a:buClr>
              <a:buSzPts val="3200"/>
              <a:buFont typeface="Open Sans"/>
              <a:buNone/>
            </a:pPr>
            <a:r>
              <a:rPr lang="en-US" sz="2400"/>
              <a:t>Plan de estudios académico para la Aceptación Universal (UA) de nombres de dominio y direcciones de correo electrónico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textRoundtripDataId="10"/>
                  </a:ext>
                </a:extLst>
              </a:rPr>
              <a:t>Objetivo e impacto de la Aceptación Universal</a:t>
            </a:r>
            <a:endParaRPr/>
          </a:p>
        </p:txBody>
      </p:sp>
      <p:sp>
        <p:nvSpPr>
          <p:cNvPr id="130" name="Google Shape;130;p21"/>
          <p:cNvSpPr txBox="1"/>
          <p:nvPr/>
        </p:nvSpPr>
        <p:spPr>
          <a:xfrm>
            <a:off x="609600" y="1470212"/>
            <a:ext cx="7907338" cy="4571813"/>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360"/>
              </a:spcBef>
              <a:spcAft>
                <a:spcPts val="0"/>
              </a:spcAft>
              <a:buClr>
                <a:schemeClr val="dk1"/>
              </a:buClr>
              <a:buSzPts val="1800"/>
              <a:buFont typeface="Arial"/>
              <a:buNone/>
            </a:pPr>
            <a:r>
              <a:t/>
            </a:r>
            <a:endParaRPr b="1" i="0" sz="1800" u="none" cap="none" strike="noStrike">
              <a:solidFill>
                <a:schemeClr val="dk1"/>
              </a:solidFill>
              <a:latin typeface="Open Sans"/>
              <a:ea typeface="Open Sans"/>
              <a:cs typeface="Open Sans"/>
              <a:sym typeface="Open Sans"/>
            </a:endParaRPr>
          </a:p>
          <a:p>
            <a:pPr indent="0" lvl="0" marL="0" marR="0" rtl="0" algn="ctr">
              <a:lnSpc>
                <a:spcPct val="100000"/>
              </a:lnSpc>
              <a:spcBef>
                <a:spcPts val="360"/>
              </a:spcBef>
              <a:spcAft>
                <a:spcPts val="0"/>
              </a:spcAft>
              <a:buClr>
                <a:schemeClr val="dk1"/>
              </a:buClr>
              <a:buSzPts val="1800"/>
              <a:buFont typeface="Arial"/>
              <a:buNone/>
            </a:pPr>
            <a:r>
              <a:rPr b="1" i="0" lang="en-US" sz="1800" u="none" cap="none" strike="noStrike">
                <a:solidFill>
                  <a:schemeClr val="dk1"/>
                </a:solidFill>
                <a:latin typeface="Open Sans"/>
                <a:ea typeface="Open Sans"/>
                <a:cs typeface="Open Sans"/>
                <a:sym typeface="Open Sans"/>
              </a:rPr>
              <a:t>Objetivo</a:t>
            </a:r>
            <a:endParaRPr/>
          </a:p>
          <a:p>
            <a:pPr indent="0" lvl="0" marL="0" marR="0" rtl="0" algn="ctr">
              <a:lnSpc>
                <a:spcPct val="100000"/>
              </a:lnSpc>
              <a:spcBef>
                <a:spcPts val="360"/>
              </a:spcBef>
              <a:spcAft>
                <a:spcPts val="0"/>
              </a:spcAft>
              <a:buClr>
                <a:schemeClr val="dk1"/>
              </a:buClr>
              <a:buSzPts val="1800"/>
              <a:buFont typeface="Arial"/>
              <a:buNone/>
            </a:pPr>
            <a:r>
              <a:rPr b="0" i="0" lang="en-US" sz="1800" u="none" cap="none" strike="noStrike">
                <a:solidFill>
                  <a:schemeClr val="dk1"/>
                </a:solidFill>
                <a:latin typeface="Open Sans"/>
                <a:ea typeface="Open Sans"/>
                <a:cs typeface="Open Sans"/>
                <a:sym typeface="Open Sans"/>
                <a:extLst>
                  <a:ext uri="http://customooxmlschemas.google.com/">
                    <go:slidesCustomData xmlns:go="http://customooxmlschemas.google.com/" textRoundtripDataId="11"/>
                  </a:ext>
                </a:extLst>
              </a:rPr>
              <a:t>Todos los nombres de </a:t>
            </a:r>
            <a:r>
              <a:rPr b="0" i="0" lang="en-US" sz="1800" u="none" cap="none" strike="noStrike">
                <a:solidFill>
                  <a:schemeClr val="dk1"/>
                </a:solidFill>
                <a:latin typeface="Open Sans"/>
                <a:ea typeface="Open Sans"/>
                <a:cs typeface="Open Sans"/>
                <a:sym typeface="Open Sans"/>
              </a:rPr>
              <a:t>dominio y direcciones de correo electrónico funcionan en todas las aplicaciones de software.</a:t>
            </a:r>
            <a:endParaRPr/>
          </a:p>
          <a:p>
            <a:pPr indent="0" lvl="0" marL="0" marR="0" rtl="0" algn="ctr">
              <a:lnSpc>
                <a:spcPct val="100000"/>
              </a:lnSpc>
              <a:spcBef>
                <a:spcPts val="360"/>
              </a:spcBef>
              <a:spcAft>
                <a:spcPts val="0"/>
              </a:spcAft>
              <a:buClr>
                <a:schemeClr val="dk1"/>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0" marR="0" rtl="0" algn="ctr">
              <a:lnSpc>
                <a:spcPct val="100000"/>
              </a:lnSpc>
              <a:spcBef>
                <a:spcPts val="360"/>
              </a:spcBef>
              <a:spcAft>
                <a:spcPts val="0"/>
              </a:spcAft>
              <a:buClr>
                <a:schemeClr val="dk1"/>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0" marR="0" rtl="0" algn="ctr">
              <a:lnSpc>
                <a:spcPct val="100000"/>
              </a:lnSpc>
              <a:spcBef>
                <a:spcPts val="360"/>
              </a:spcBef>
              <a:spcAft>
                <a:spcPts val="0"/>
              </a:spcAft>
              <a:buClr>
                <a:schemeClr val="dk1"/>
              </a:buClr>
              <a:buSzPts val="1800"/>
              <a:buFont typeface="Arial"/>
              <a:buNone/>
            </a:pPr>
            <a:r>
              <a:rPr b="1" i="0" lang="en-US" sz="1800" u="none" cap="none" strike="noStrike">
                <a:solidFill>
                  <a:schemeClr val="dk1"/>
                </a:solidFill>
                <a:latin typeface="Open Sans"/>
                <a:ea typeface="Open Sans"/>
                <a:cs typeface="Open Sans"/>
                <a:sym typeface="Open Sans"/>
              </a:rPr>
              <a:t>Impacto</a:t>
            </a:r>
            <a:endParaRPr/>
          </a:p>
          <a:p>
            <a:pPr indent="0" lvl="0" marL="0" marR="0" rtl="0" algn="ctr">
              <a:lnSpc>
                <a:spcPct val="100000"/>
              </a:lnSpc>
              <a:spcBef>
                <a:spcPts val="360"/>
              </a:spcBef>
              <a:spcAft>
                <a:spcPts val="0"/>
              </a:spcAft>
              <a:buClr>
                <a:schemeClr val="dk1"/>
              </a:buClr>
              <a:buSzPts val="1800"/>
              <a:buFont typeface="Arial"/>
              <a:buNone/>
            </a:pPr>
            <a:r>
              <a:rPr b="0" i="0" lang="en-US" sz="1800" u="none" cap="none" strike="noStrike">
                <a:solidFill>
                  <a:schemeClr val="dk1"/>
                </a:solidFill>
                <a:latin typeface="Open Sans"/>
                <a:ea typeface="Open Sans"/>
                <a:cs typeface="Open Sans"/>
                <a:sym typeface="Open Sans"/>
              </a:rPr>
              <a:t>Promover la elección del consumidor, mejorar la competencia y proporcionar un acceso más amplio a los usuarios finales.</a:t>
            </a:r>
            <a:endParaRPr/>
          </a:p>
          <a:p>
            <a:pPr indent="-228600" lvl="0" marL="342900" marR="0" rtl="0" algn="l">
              <a:lnSpc>
                <a:spcPct val="100000"/>
              </a:lnSpc>
              <a:spcBef>
                <a:spcPts val="360"/>
              </a:spcBef>
              <a:spcAft>
                <a:spcPts val="0"/>
              </a:spcAft>
              <a:buClr>
                <a:schemeClr val="dk1"/>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228600" lvl="0" marL="342900" marR="0" rtl="0" algn="l">
              <a:lnSpc>
                <a:spcPct val="100000"/>
              </a:lnSpc>
              <a:spcBef>
                <a:spcPts val="360"/>
              </a:spcBef>
              <a:spcAft>
                <a:spcPts val="0"/>
              </a:spcAft>
              <a:buClr>
                <a:schemeClr val="dk1"/>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1f5ee761316_0_0"/>
          <p:cNvSpPr txBox="1"/>
          <p:nvPr>
            <p:ph type="title"/>
          </p:nvPr>
        </p:nvSpPr>
        <p:spPr>
          <a:xfrm>
            <a:off x="320041" y="275167"/>
            <a:ext cx="8451300"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textRoundtripDataId="12"/>
                  </a:ext>
                </a:extLst>
              </a:rPr>
              <a:t>¿Por qué es importante la UA?</a:t>
            </a:r>
            <a:endParaRPr/>
          </a:p>
        </p:txBody>
      </p:sp>
      <p:sp>
        <p:nvSpPr>
          <p:cNvPr id="136" name="Google Shape;136;g1f5ee761316_0_0"/>
          <p:cNvSpPr txBox="1"/>
          <p:nvPr/>
        </p:nvSpPr>
        <p:spPr>
          <a:xfrm>
            <a:off x="320675" y="1318686"/>
            <a:ext cx="8450746" cy="5264147"/>
          </a:xfrm>
          <a:prstGeom prst="rect">
            <a:avLst/>
          </a:prstGeom>
          <a:noFill/>
          <a:ln>
            <a:noFill/>
          </a:ln>
        </p:spPr>
        <p:txBody>
          <a:bodyPr anchorCtr="0" anchor="t" bIns="45700" lIns="91425" spcFirstLastPara="1" rIns="91425" wrap="square" tIns="45700">
            <a:noAutofit/>
          </a:bodyPr>
          <a:lstStyle/>
          <a:p>
            <a:pPr indent="0" lvl="0" marL="91440" marR="0" rtl="0" algn="l">
              <a:lnSpc>
                <a:spcPct val="100000"/>
              </a:lnSpc>
              <a:spcBef>
                <a:spcPts val="0"/>
              </a:spcBef>
              <a:spcAft>
                <a:spcPts val="0"/>
              </a:spcAft>
              <a:buClr>
                <a:srgbClr val="000000"/>
              </a:buClr>
              <a:buSzPts val="1800"/>
              <a:buFont typeface="Arial"/>
              <a:buNone/>
            </a:pPr>
            <a:r>
              <a:rPr b="0" i="0" lang="en-US" sz="1800" u="none" cap="none" strike="noStrike">
                <a:solidFill>
                  <a:srgbClr val="0A1F24"/>
                </a:solidFill>
                <a:latin typeface="Open Sans Light"/>
                <a:ea typeface="Open Sans Light"/>
                <a:cs typeface="Open Sans Light"/>
                <a:sym typeface="Open Sans Light"/>
              </a:rPr>
              <a:t>Lograr la Aceptación Universal garantiza que cada persona tenga la capacidad de navegar y comunicarse en Internet utilizando el nombre de dominio y la dirección de correo electrónico que elija y que mejor se ajuste a sus intereses, negocio, cultura, idioma y código de escritura.</a:t>
            </a:r>
            <a:endParaRPr/>
          </a:p>
          <a:p>
            <a:pPr indent="0" lvl="0" marL="9144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Open Sans Light"/>
              <a:ea typeface="Open Sans Light"/>
              <a:cs typeface="Open Sans Light"/>
              <a:sym typeface="Open Sans Light"/>
            </a:endParaRPr>
          </a:p>
          <a:p>
            <a:pPr indent="0" lvl="0" marL="91440" marR="0" rtl="0" algn="l">
              <a:lnSpc>
                <a:spcPct val="100000"/>
              </a:lnSpc>
              <a:spcBef>
                <a:spcPts val="0"/>
              </a:spcBef>
              <a:spcAft>
                <a:spcPts val="0"/>
              </a:spcAft>
              <a:buClr>
                <a:srgbClr val="000000"/>
              </a:buClr>
              <a:buSzPts val="1800"/>
              <a:buFont typeface="Arial"/>
              <a:buNone/>
            </a:pPr>
            <a:r>
              <a:rPr b="0" i="0" lang="en-US" sz="1800" u="none" cap="none" strike="noStrike">
                <a:solidFill>
                  <a:srgbClr val="0A1F24"/>
                </a:solidFill>
                <a:latin typeface="Open Sans Light"/>
                <a:ea typeface="Open Sans Light"/>
                <a:cs typeface="Open Sans Light"/>
                <a:sym typeface="Open Sans Light"/>
              </a:rPr>
              <a:t>La Aceptación Universal también puede ayudar a:</a:t>
            </a:r>
            <a:endParaRPr/>
          </a:p>
          <a:p>
            <a:pPr indent="0" lvl="0" marL="9144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Light"/>
              <a:ea typeface="Open Sans Light"/>
              <a:cs typeface="Open Sans Light"/>
              <a:sym typeface="Open Sans Light"/>
            </a:endParaRPr>
          </a:p>
          <a:p>
            <a:pPr indent="-182880" lvl="0" marL="274320" marR="0" rtl="0" algn="l">
              <a:lnSpc>
                <a:spcPct val="10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Respaldar a una Internet diversa y multilingüe.</a:t>
            </a:r>
            <a:endParaRPr/>
          </a:p>
          <a:p>
            <a:pPr indent="-182880" lvl="0" marL="274320" marR="0" rtl="0" algn="l">
              <a:lnSpc>
                <a:spcPct val="100000"/>
              </a:lnSpc>
              <a:spcBef>
                <a:spcPts val="36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Aumentar la competencia, la innovación y las posibilidades de elección de los consumidores.</a:t>
            </a:r>
            <a:endParaRPr/>
          </a:p>
          <a:p>
            <a:pPr indent="-182880" lvl="0" marL="274320" marR="0" rtl="0" algn="l">
              <a:lnSpc>
                <a:spcPct val="100000"/>
              </a:lnSpc>
              <a:spcBef>
                <a:spcPts val="36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Crear oportunidades comerciales.</a:t>
            </a:r>
            <a:endParaRPr/>
          </a:p>
          <a:p>
            <a:pPr indent="-182880" lvl="0" marL="274320" marR="0" rtl="0" algn="l">
              <a:lnSpc>
                <a:spcPct val="100000"/>
              </a:lnSpc>
              <a:spcBef>
                <a:spcPts val="36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Ofrecer ventajas profesionales a desarrolladores y administradores de sistemas.</a:t>
            </a:r>
            <a:endParaRPr/>
          </a:p>
          <a:p>
            <a:pPr indent="-182880" lvl="0" marL="274320" marR="0" rtl="0" algn="l">
              <a:lnSpc>
                <a:spcPct val="100000"/>
              </a:lnSpc>
              <a:spcBef>
                <a:spcPts val="36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Ayudar a los gobiernos y a los responsables políticos a llegar a sus ciudadanos.</a:t>
            </a:r>
            <a:endParaRPr/>
          </a:p>
          <a:p>
            <a:pPr indent="-85725" lvl="0" marL="274320" marR="0" rtl="0" algn="l">
              <a:lnSpc>
                <a:spcPct val="100000"/>
              </a:lnSpc>
              <a:spcBef>
                <a:spcPts val="360"/>
              </a:spcBef>
              <a:spcAft>
                <a:spcPts val="0"/>
              </a:spcAft>
              <a:buClr>
                <a:schemeClr val="accent3"/>
              </a:buClr>
              <a:buSzPts val="1530"/>
              <a:buFont typeface="Merriweather Sans"/>
              <a:buNone/>
            </a:pPr>
            <a:r>
              <a:t/>
            </a:r>
            <a:endParaRPr b="0" i="0" sz="1800" u="none" cap="none" strike="noStrike">
              <a:solidFill>
                <a:srgbClr val="000000"/>
              </a:solidFill>
              <a:latin typeface="Open Sans Light"/>
              <a:ea typeface="Open Sans Light"/>
              <a:cs typeface="Open Sans Light"/>
              <a:sym typeface="Open Sans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3"/>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Preparar las aplicaciones para la Aceptación Universal</a:t>
            </a:r>
            <a:endParaRPr/>
          </a:p>
        </p:txBody>
      </p:sp>
      <p:sp>
        <p:nvSpPr>
          <p:cNvPr id="142" name="Google Shape;142;p23"/>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800"/>
              <a:t>Admitir todos los nombres de dominio y direcciones de correo electrónico válidos:</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Aceptar: El usuario puede introducir caracteres de su código de escritura local en un campo de texto.</a:t>
            </a:r>
            <a:endParaRPr/>
          </a:p>
          <a:p>
            <a:pPr indent="-182880" lvl="0" marL="274320" rtl="0" algn="l">
              <a:lnSpc>
                <a:spcPct val="100000"/>
              </a:lnSpc>
              <a:spcBef>
                <a:spcPts val="360"/>
              </a:spcBef>
              <a:spcAft>
                <a:spcPts val="0"/>
              </a:spcAft>
              <a:buClr>
                <a:schemeClr val="accent3"/>
              </a:buClr>
              <a:buSzPts val="1530"/>
              <a:buFont typeface="Merriweather Sans"/>
              <a:buChar char="*"/>
            </a:pPr>
            <a:r>
              <a:rPr lang="en-US" sz="1800"/>
              <a:t>Validar: El software acepta los caracteres y los reconoce como válidos.</a:t>
            </a:r>
            <a:endParaRPr/>
          </a:p>
          <a:p>
            <a:pPr indent="-182880" lvl="0" marL="274320" rtl="0" algn="l">
              <a:lnSpc>
                <a:spcPct val="100000"/>
              </a:lnSpc>
              <a:spcBef>
                <a:spcPts val="360"/>
              </a:spcBef>
              <a:spcAft>
                <a:spcPts val="0"/>
              </a:spcAft>
              <a:buClr>
                <a:schemeClr val="accent3"/>
              </a:buClr>
              <a:buSzPts val="1530"/>
              <a:buFont typeface="Merriweather Sans"/>
              <a:buChar char="*"/>
            </a:pPr>
            <a:r>
              <a:rPr lang="en-US" sz="1800"/>
              <a:t>Procesar: El sistema realiza operaciones con los caracteres.</a:t>
            </a:r>
            <a:endParaRPr/>
          </a:p>
          <a:p>
            <a:pPr indent="-182880" lvl="0" marL="274320" rtl="0" algn="l">
              <a:lnSpc>
                <a:spcPct val="100000"/>
              </a:lnSpc>
              <a:spcBef>
                <a:spcPts val="360"/>
              </a:spcBef>
              <a:spcAft>
                <a:spcPts val="0"/>
              </a:spcAft>
              <a:buClr>
                <a:schemeClr val="accent3"/>
              </a:buClr>
              <a:buSzPts val="1530"/>
              <a:buFont typeface="Merriweather Sans"/>
              <a:buChar char="*"/>
            </a:pPr>
            <a:r>
              <a:rPr lang="en-US" sz="1800"/>
              <a:t>Almacenar: La base de datos puede almacenar el texto sin descomponerlo ni corromperlo.</a:t>
            </a:r>
            <a:endParaRPr/>
          </a:p>
          <a:p>
            <a:pPr indent="-182880" lvl="0" marL="274320" rtl="0" algn="l">
              <a:lnSpc>
                <a:spcPct val="100000"/>
              </a:lnSpc>
              <a:spcBef>
                <a:spcPts val="360"/>
              </a:spcBef>
              <a:spcAft>
                <a:spcPts val="0"/>
              </a:spcAft>
              <a:buClr>
                <a:schemeClr val="accent3"/>
              </a:buClr>
              <a:buSzPts val="1530"/>
              <a:buFont typeface="Merriweather Sans"/>
              <a:buChar char="*"/>
            </a:pPr>
            <a:r>
              <a:rPr lang="en-US" sz="1800"/>
              <a:t>Visualizar: Cuando se recupera de la base de datos, la información se muestra correctamente.</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solidFill>
                <a:srgbClr val="FF0000"/>
              </a:solidFill>
            </a:endParaRPr>
          </a:p>
          <a:p>
            <a:pPr indent="-107315" lvl="3" marL="1097280" rtl="0" algn="l">
              <a:lnSpc>
                <a:spcPct val="100000"/>
              </a:lnSpc>
              <a:spcBef>
                <a:spcPts val="280"/>
              </a:spcBef>
              <a:spcAft>
                <a:spcPts val="0"/>
              </a:spcAft>
              <a:buSzPts val="1190"/>
              <a:buNone/>
            </a:pPr>
            <a:r>
              <a:t/>
            </a:r>
            <a:endParaRPr/>
          </a:p>
        </p:txBody>
      </p:sp>
      <p:grpSp>
        <p:nvGrpSpPr>
          <p:cNvPr id="143" name="Google Shape;143;p23"/>
          <p:cNvGrpSpPr/>
          <p:nvPr/>
        </p:nvGrpSpPr>
        <p:grpSpPr>
          <a:xfrm>
            <a:off x="492252" y="2025923"/>
            <a:ext cx="8159496" cy="1018672"/>
            <a:chOff x="1927228" y="5269981"/>
            <a:chExt cx="7921353" cy="976513"/>
          </a:xfrm>
        </p:grpSpPr>
        <p:grpSp>
          <p:nvGrpSpPr>
            <p:cNvPr id="144" name="Google Shape;144;p23"/>
            <p:cNvGrpSpPr/>
            <p:nvPr/>
          </p:nvGrpSpPr>
          <p:grpSpPr>
            <a:xfrm>
              <a:off x="1927228" y="5273672"/>
              <a:ext cx="1302251" cy="972822"/>
              <a:chOff x="820555" y="1643185"/>
              <a:chExt cx="2011680" cy="1644160"/>
            </a:xfrm>
          </p:grpSpPr>
          <p:sp>
            <p:nvSpPr>
              <p:cNvPr id="145" name="Google Shape;145;p23"/>
              <p:cNvSpPr/>
              <p:nvPr/>
            </p:nvSpPr>
            <p:spPr>
              <a:xfrm>
                <a:off x="820555" y="2835439"/>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Aceptar</a:t>
                </a:r>
                <a:endParaRPr/>
              </a:p>
            </p:txBody>
          </p:sp>
          <p:sp>
            <p:nvSpPr>
              <p:cNvPr id="146" name="Google Shape;146;p23"/>
              <p:cNvSpPr/>
              <p:nvPr/>
            </p:nvSpPr>
            <p:spPr>
              <a:xfrm>
                <a:off x="820555"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pic>
            <p:nvPicPr>
              <p:cNvPr descr="ua-capability-icons_wht_Accept.png" id="147" name="Google Shape;147;p23"/>
              <p:cNvPicPr preferRelativeResize="0"/>
              <p:nvPr/>
            </p:nvPicPr>
            <p:blipFill rotWithShape="1">
              <a:blip r:embed="rId3">
                <a:alphaModFix/>
              </a:blip>
              <a:srcRect b="0" l="0" r="0" t="0"/>
              <a:stretch/>
            </p:blipFill>
            <p:spPr>
              <a:xfrm>
                <a:off x="1529630" y="1900022"/>
                <a:ext cx="562359" cy="643725"/>
              </a:xfrm>
              <a:prstGeom prst="rect">
                <a:avLst/>
              </a:prstGeom>
              <a:noFill/>
              <a:ln>
                <a:noFill/>
              </a:ln>
            </p:spPr>
          </p:pic>
        </p:grpSp>
        <p:grpSp>
          <p:nvGrpSpPr>
            <p:cNvPr id="148" name="Google Shape;148;p23"/>
            <p:cNvGrpSpPr/>
            <p:nvPr/>
          </p:nvGrpSpPr>
          <p:grpSpPr>
            <a:xfrm>
              <a:off x="3582203" y="5273672"/>
              <a:ext cx="1314106" cy="967039"/>
              <a:chOff x="3554360" y="1646720"/>
              <a:chExt cx="2029993" cy="1634387"/>
            </a:xfrm>
          </p:grpSpPr>
          <p:sp>
            <p:nvSpPr>
              <p:cNvPr id="149" name="Google Shape;149;p23"/>
              <p:cNvSpPr/>
              <p:nvPr/>
            </p:nvSpPr>
            <p:spPr>
              <a:xfrm>
                <a:off x="3554360" y="1646720"/>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150" name="Google Shape;150;p23"/>
              <p:cNvSpPr/>
              <p:nvPr/>
            </p:nvSpPr>
            <p:spPr>
              <a:xfrm>
                <a:off x="3572673" y="2829201"/>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Validar</a:t>
                </a:r>
                <a:endParaRPr/>
              </a:p>
            </p:txBody>
          </p:sp>
          <p:pic>
            <p:nvPicPr>
              <p:cNvPr descr="ua-capability-icons_wht_Validate.png" id="151" name="Google Shape;151;p23"/>
              <p:cNvPicPr preferRelativeResize="0"/>
              <p:nvPr/>
            </p:nvPicPr>
            <p:blipFill rotWithShape="1">
              <a:blip r:embed="rId4">
                <a:alphaModFix/>
              </a:blip>
              <a:srcRect b="0" l="0" r="0" t="0"/>
              <a:stretch/>
            </p:blipFill>
            <p:spPr>
              <a:xfrm>
                <a:off x="4170348" y="1895569"/>
                <a:ext cx="779705" cy="643725"/>
              </a:xfrm>
              <a:prstGeom prst="rect">
                <a:avLst/>
              </a:prstGeom>
              <a:noFill/>
              <a:ln>
                <a:noFill/>
              </a:ln>
            </p:spPr>
          </p:pic>
        </p:grpSp>
        <p:grpSp>
          <p:nvGrpSpPr>
            <p:cNvPr id="152" name="Google Shape;152;p23"/>
            <p:cNvGrpSpPr/>
            <p:nvPr/>
          </p:nvGrpSpPr>
          <p:grpSpPr>
            <a:xfrm>
              <a:off x="6892153" y="5269981"/>
              <a:ext cx="1302251" cy="968544"/>
              <a:chOff x="6331693" y="1643185"/>
              <a:chExt cx="2011680" cy="1636930"/>
            </a:xfrm>
          </p:grpSpPr>
          <p:sp>
            <p:nvSpPr>
              <p:cNvPr id="153" name="Google Shape;153;p23"/>
              <p:cNvSpPr/>
              <p:nvPr/>
            </p:nvSpPr>
            <p:spPr>
              <a:xfrm>
                <a:off x="6331693"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154" name="Google Shape;154;p23"/>
              <p:cNvSpPr/>
              <p:nvPr/>
            </p:nvSpPr>
            <p:spPr>
              <a:xfrm>
                <a:off x="6331693" y="2828209"/>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Almacenar</a:t>
                </a:r>
                <a:endParaRPr/>
              </a:p>
            </p:txBody>
          </p:sp>
          <p:pic>
            <p:nvPicPr>
              <p:cNvPr descr="ua-capability-icons_wht_Store.png" id="155" name="Google Shape;155;p23"/>
              <p:cNvPicPr preferRelativeResize="0"/>
              <p:nvPr/>
            </p:nvPicPr>
            <p:blipFill rotWithShape="1">
              <a:blip r:embed="rId5">
                <a:alphaModFix/>
              </a:blip>
              <a:srcRect b="0" l="0" r="0" t="0"/>
              <a:stretch/>
            </p:blipFill>
            <p:spPr>
              <a:xfrm>
                <a:off x="6999490" y="1900022"/>
                <a:ext cx="647296" cy="647296"/>
              </a:xfrm>
              <a:prstGeom prst="rect">
                <a:avLst/>
              </a:prstGeom>
              <a:noFill/>
              <a:ln>
                <a:noFill/>
              </a:ln>
            </p:spPr>
          </p:pic>
        </p:grpSp>
        <p:grpSp>
          <p:nvGrpSpPr>
            <p:cNvPr id="156" name="Google Shape;156;p23"/>
            <p:cNvGrpSpPr/>
            <p:nvPr/>
          </p:nvGrpSpPr>
          <p:grpSpPr>
            <a:xfrm>
              <a:off x="5237178" y="5269981"/>
              <a:ext cx="1302251" cy="970730"/>
              <a:chOff x="2202899" y="3852184"/>
              <a:chExt cx="2011680" cy="1640625"/>
            </a:xfrm>
          </p:grpSpPr>
          <p:sp>
            <p:nvSpPr>
              <p:cNvPr id="157" name="Google Shape;157;p23"/>
              <p:cNvSpPr/>
              <p:nvPr/>
            </p:nvSpPr>
            <p:spPr>
              <a:xfrm>
                <a:off x="2202899"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158" name="Google Shape;158;p23"/>
              <p:cNvSpPr/>
              <p:nvPr/>
            </p:nvSpPr>
            <p:spPr>
              <a:xfrm>
                <a:off x="2202899" y="5040903"/>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Procesar</a:t>
                </a:r>
                <a:endParaRPr/>
              </a:p>
            </p:txBody>
          </p:sp>
          <p:pic>
            <p:nvPicPr>
              <p:cNvPr descr="ua-capability-icons_wht_Process.png" id="159" name="Google Shape;159;p23"/>
              <p:cNvPicPr preferRelativeResize="0"/>
              <p:nvPr/>
            </p:nvPicPr>
            <p:blipFill rotWithShape="1">
              <a:blip r:embed="rId6">
                <a:alphaModFix/>
              </a:blip>
              <a:srcRect b="0" l="0" r="0" t="0"/>
              <a:stretch/>
            </p:blipFill>
            <p:spPr>
              <a:xfrm>
                <a:off x="2686759" y="4119754"/>
                <a:ext cx="1027282" cy="632806"/>
              </a:xfrm>
              <a:prstGeom prst="rect">
                <a:avLst/>
              </a:prstGeom>
              <a:noFill/>
              <a:ln>
                <a:noFill/>
              </a:ln>
            </p:spPr>
          </p:pic>
        </p:grpSp>
        <p:grpSp>
          <p:nvGrpSpPr>
            <p:cNvPr id="160" name="Google Shape;160;p23"/>
            <p:cNvGrpSpPr/>
            <p:nvPr/>
          </p:nvGrpSpPr>
          <p:grpSpPr>
            <a:xfrm>
              <a:off x="8546330" y="5275764"/>
              <a:ext cx="1302251" cy="970730"/>
              <a:chOff x="4943583" y="3852184"/>
              <a:chExt cx="2011680" cy="1640625"/>
            </a:xfrm>
          </p:grpSpPr>
          <p:sp>
            <p:nvSpPr>
              <p:cNvPr id="161" name="Google Shape;161;p23"/>
              <p:cNvSpPr/>
              <p:nvPr/>
            </p:nvSpPr>
            <p:spPr>
              <a:xfrm>
                <a:off x="4943583"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162" name="Google Shape;162;p23"/>
              <p:cNvSpPr/>
              <p:nvPr/>
            </p:nvSpPr>
            <p:spPr>
              <a:xfrm>
                <a:off x="4946287" y="5040903"/>
                <a:ext cx="2008976"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Visualizar</a:t>
                </a:r>
                <a:endParaRPr/>
              </a:p>
            </p:txBody>
          </p:sp>
          <p:pic>
            <p:nvPicPr>
              <p:cNvPr descr="ua-capability-icons_wht_Display.png" id="163" name="Google Shape;163;p23"/>
              <p:cNvPicPr preferRelativeResize="0"/>
              <p:nvPr/>
            </p:nvPicPr>
            <p:blipFill rotWithShape="1">
              <a:blip r:embed="rId7">
                <a:alphaModFix/>
              </a:blip>
              <a:srcRect b="0" l="0" r="0" t="0"/>
              <a:stretch/>
            </p:blipFill>
            <p:spPr>
              <a:xfrm>
                <a:off x="5711163" y="4126903"/>
                <a:ext cx="489490" cy="633398"/>
              </a:xfrm>
              <a:prstGeom prst="rect">
                <a:avLst/>
              </a:prstGeom>
              <a:noFill/>
              <a:ln>
                <a:noFill/>
              </a:ln>
            </p:spPr>
          </p:pic>
        </p:gr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54"/>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Objetivos principales de los planes de estudios académicos para la Aceptación Universal</a:t>
            </a:r>
            <a:endParaRPr/>
          </a:p>
        </p:txBody>
      </p:sp>
      <p:sp>
        <p:nvSpPr>
          <p:cNvPr id="169" name="Google Shape;169;p54"/>
          <p:cNvSpPr txBox="1"/>
          <p:nvPr>
            <p:ph idx="1" type="body"/>
          </p:nvPr>
        </p:nvSpPr>
        <p:spPr>
          <a:xfrm>
            <a:off x="320675" y="1318686"/>
            <a:ext cx="8450746" cy="4973626"/>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800"/>
              <a:t>Introducir la internacionalización básica, incluidos Unicode, IDN y EAI.</a:t>
            </a:r>
            <a:endParaRPr/>
          </a:p>
          <a:p>
            <a:pPr indent="-182880" lvl="0" marL="274320" rtl="0" algn="l">
              <a:lnSpc>
                <a:spcPct val="100000"/>
              </a:lnSpc>
              <a:spcBef>
                <a:spcPts val="0"/>
              </a:spcBef>
              <a:spcAft>
                <a:spcPts val="0"/>
              </a:spcAft>
              <a:buClr>
                <a:schemeClr val="accent3"/>
              </a:buClr>
              <a:buSzPts val="1530"/>
              <a:buFont typeface="Merriweather Sans"/>
              <a:buChar char="*"/>
            </a:pPr>
            <a:r>
              <a:rPr lang="en-US" sz="1800"/>
              <a:t>Operacionalizar los casos de uso de la Aceptación Universal, es decir, aceptar, almacenar, procesar, validar y visualizar.</a:t>
            </a:r>
            <a:endParaRPr/>
          </a:p>
          <a:p>
            <a:pPr indent="-182880" lvl="0" marL="274320" rtl="0" algn="l">
              <a:lnSpc>
                <a:spcPct val="100000"/>
              </a:lnSpc>
              <a:spcBef>
                <a:spcPts val="0"/>
              </a:spcBef>
              <a:spcAft>
                <a:spcPts val="0"/>
              </a:spcAft>
              <a:buClr>
                <a:schemeClr val="accent3"/>
              </a:buClr>
              <a:buSzPts val="1530"/>
              <a:buFont typeface="Merriweather Sans"/>
              <a:buChar char="*"/>
            </a:pPr>
            <a:r>
              <a:rPr lang="en-US" sz="1800"/>
              <a:t>Aprender a utilizar las bibliotecas integradas para procesar Unicode e IDN.</a:t>
            </a:r>
            <a:endParaRPr/>
          </a:p>
          <a:p>
            <a:pPr indent="-182880" lvl="0" marL="274320" rtl="0" algn="l">
              <a:lnSpc>
                <a:spcPct val="100000"/>
              </a:lnSpc>
              <a:spcBef>
                <a:spcPts val="0"/>
              </a:spcBef>
              <a:spcAft>
                <a:spcPts val="0"/>
              </a:spcAft>
              <a:buClr>
                <a:schemeClr val="accent3"/>
              </a:buClr>
              <a:buSzPts val="1530"/>
              <a:buFont typeface="Merriweather Sans"/>
              <a:buChar char="*"/>
            </a:pPr>
            <a:r>
              <a:rPr lang="en-US" sz="1800"/>
              <a:t>Proporcionar conocimientos técnicos y habilidades sobre normas o RFC para IDN y EAI.</a:t>
            </a:r>
            <a:endParaRPr/>
          </a:p>
          <a:p>
            <a:pPr indent="-182880" lvl="0" marL="274320" rtl="0" algn="l">
              <a:lnSpc>
                <a:spcPct val="100000"/>
              </a:lnSpc>
              <a:spcBef>
                <a:spcPts val="0"/>
              </a:spcBef>
              <a:spcAft>
                <a:spcPts val="0"/>
              </a:spcAft>
              <a:buClr>
                <a:schemeClr val="accent3"/>
              </a:buClr>
              <a:buSzPts val="1530"/>
              <a:buFont typeface="Merriweather Sans"/>
              <a:buChar char="*"/>
            </a:pPr>
            <a:r>
              <a:rPr lang="en-US" sz="1800"/>
              <a:t>Elaborar casos de prueba y procedimientos para verificar la compatibilidad con la Aceptación Universal.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55"/>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Consideraciones sobre el diseño curricular </a:t>
            </a:r>
            <a:endParaRPr/>
          </a:p>
        </p:txBody>
      </p:sp>
      <p:sp>
        <p:nvSpPr>
          <p:cNvPr id="175" name="Google Shape;175;p55"/>
          <p:cNvSpPr txBox="1"/>
          <p:nvPr>
            <p:ph idx="1" type="body"/>
          </p:nvPr>
        </p:nvSpPr>
        <p:spPr>
          <a:xfrm>
            <a:off x="320674" y="1318686"/>
            <a:ext cx="7761969" cy="4973626"/>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SzPts val="1530"/>
              <a:buChar char="*"/>
            </a:pPr>
            <a:r>
              <a:rPr lang="en-US" sz="1800"/>
              <a:t>Abarcar conocimientos teóricos, estándares y prácticas recomendadas.</a:t>
            </a:r>
            <a:endParaRPr/>
          </a:p>
          <a:p>
            <a:pPr indent="-182880" lvl="0" marL="274320" rtl="0" algn="l">
              <a:lnSpc>
                <a:spcPct val="100000"/>
              </a:lnSpc>
              <a:spcBef>
                <a:spcPts val="0"/>
              </a:spcBef>
              <a:spcAft>
                <a:spcPts val="0"/>
              </a:spcAft>
              <a:buSzPts val="1530"/>
              <a:buChar char="*"/>
            </a:pPr>
            <a:r>
              <a:rPr lang="en-US" sz="1800"/>
              <a:t>Desarrollar competencias prácticas de programación.</a:t>
            </a:r>
            <a:endParaRPr/>
          </a:p>
          <a:p>
            <a:pPr indent="-182880" lvl="0" marL="274320" rtl="0" algn="l">
              <a:lnSpc>
                <a:spcPct val="100000"/>
              </a:lnSpc>
              <a:spcBef>
                <a:spcPts val="0"/>
              </a:spcBef>
              <a:spcAft>
                <a:spcPts val="0"/>
              </a:spcAft>
              <a:buClr>
                <a:schemeClr val="accent3"/>
              </a:buClr>
              <a:buSzPts val="1530"/>
              <a:buFont typeface="Merriweather Sans"/>
              <a:buChar char="*"/>
            </a:pPr>
            <a:r>
              <a:rPr lang="en-US" sz="1800"/>
              <a:t>Desarrollar módulos breves (microaprendizaje) para integrar conceptos clave en los cursos existentes:</a:t>
            </a:r>
            <a:endParaRPr/>
          </a:p>
          <a:p>
            <a:pPr indent="-182879" lvl="1" marL="731520" rtl="0" algn="l">
              <a:lnSpc>
                <a:spcPct val="100000"/>
              </a:lnSpc>
              <a:spcBef>
                <a:spcPts val="0"/>
              </a:spcBef>
              <a:spcAft>
                <a:spcPts val="0"/>
              </a:spcAft>
              <a:buSzPts val="1530"/>
              <a:buChar char="*"/>
            </a:pPr>
            <a:r>
              <a:rPr lang="en-US" sz="1600"/>
              <a:t>Internacionalización mediante Unicode</a:t>
            </a:r>
            <a:endParaRPr/>
          </a:p>
          <a:p>
            <a:pPr indent="-182879" lvl="1" marL="731520" rtl="0" algn="l">
              <a:lnSpc>
                <a:spcPct val="100000"/>
              </a:lnSpc>
              <a:spcBef>
                <a:spcPts val="0"/>
              </a:spcBef>
              <a:spcAft>
                <a:spcPts val="0"/>
              </a:spcAft>
              <a:buSzPts val="1530"/>
              <a:buChar char="*"/>
            </a:pPr>
            <a:r>
              <a:rPr lang="en-US" sz="1600"/>
              <a:t>Nombres de Dominio Internacionalizados</a:t>
            </a:r>
            <a:endParaRPr/>
          </a:p>
          <a:p>
            <a:pPr indent="-182879" lvl="1" marL="731520" rtl="0" algn="l">
              <a:lnSpc>
                <a:spcPct val="100000"/>
              </a:lnSpc>
              <a:spcBef>
                <a:spcPts val="0"/>
              </a:spcBef>
              <a:spcAft>
                <a:spcPts val="0"/>
              </a:spcAft>
              <a:buSzPts val="1530"/>
              <a:buChar char="*"/>
            </a:pPr>
            <a:r>
              <a:rPr lang="en-US" sz="1600"/>
              <a:t>Internacionalización de las direcciones de correo electrónico</a:t>
            </a:r>
            <a:endParaRPr/>
          </a:p>
          <a:p>
            <a:pPr indent="-182880" lvl="0" marL="274320" rtl="0" algn="l">
              <a:lnSpc>
                <a:spcPct val="100000"/>
              </a:lnSpc>
              <a:spcBef>
                <a:spcPts val="0"/>
              </a:spcBef>
              <a:spcAft>
                <a:spcPts val="0"/>
              </a:spcAft>
              <a:buSzPts val="1700"/>
              <a:buChar char="*"/>
            </a:pPr>
            <a:r>
              <a:rPr lang="en-US" sz="1800"/>
              <a:t>Distribuir los nuevos conceptos entre los cursos pertinentes.</a:t>
            </a:r>
            <a:endParaRPr/>
          </a:p>
          <a:p>
            <a:pPr indent="-182880" lvl="0" marL="274320" rtl="0" algn="l">
              <a:lnSpc>
                <a:spcPct val="100000"/>
              </a:lnSpc>
              <a:spcBef>
                <a:spcPts val="0"/>
              </a:spcBef>
              <a:spcAft>
                <a:spcPts val="0"/>
              </a:spcAft>
              <a:buClr>
                <a:schemeClr val="accent3"/>
              </a:buClr>
              <a:buSzPts val="1530"/>
              <a:buFont typeface="Merriweather Sans"/>
              <a:buChar char="*"/>
            </a:pPr>
            <a:r>
              <a:rPr lang="en-US" sz="1800"/>
              <a:t>Introducir un mínimo de nuevos cursos, solo centrados en temas más avanzados.</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85725" lvl="0" marL="274320" rtl="0" algn="l">
              <a:lnSpc>
                <a:spcPct val="100000"/>
              </a:lnSpc>
              <a:spcBef>
                <a:spcPts val="0"/>
              </a:spcBef>
              <a:spcAft>
                <a:spcPts val="0"/>
              </a:spcAft>
              <a:buClr>
                <a:schemeClr val="accent3"/>
              </a:buClr>
              <a:buSzPts val="1530"/>
              <a:buFont typeface="Merriweather Sans"/>
              <a:buNone/>
            </a:pPr>
            <a:r>
              <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56"/>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Módulos propuestos</a:t>
            </a:r>
            <a:endParaRPr/>
          </a:p>
        </p:txBody>
      </p:sp>
      <p:sp>
        <p:nvSpPr>
          <p:cNvPr id="181" name="Google Shape;181;p56"/>
          <p:cNvSpPr txBox="1"/>
          <p:nvPr>
            <p:ph idx="1" type="body"/>
          </p:nvPr>
        </p:nvSpPr>
        <p:spPr>
          <a:xfrm>
            <a:off x="320675" y="1318686"/>
            <a:ext cx="8450746" cy="4973626"/>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SzPts val="1530"/>
              <a:buChar char="*"/>
            </a:pPr>
            <a:r>
              <a:rPr lang="en-US" sz="1800"/>
              <a:t>Módulo-1: Fundamentos de la programación de Unicode</a:t>
            </a:r>
            <a:endParaRPr/>
          </a:p>
          <a:p>
            <a:pPr indent="-182880" lvl="0" marL="274320" rtl="0" algn="l">
              <a:lnSpc>
                <a:spcPct val="100000"/>
              </a:lnSpc>
              <a:spcBef>
                <a:spcPts val="0"/>
              </a:spcBef>
              <a:spcAft>
                <a:spcPts val="0"/>
              </a:spcAft>
              <a:buSzPts val="1530"/>
              <a:buChar char="*"/>
            </a:pPr>
            <a:r>
              <a:rPr lang="en-US" sz="1800"/>
              <a:t>Módulo-2: Programación avanzada de Unicode</a:t>
            </a:r>
            <a:endParaRPr/>
          </a:p>
          <a:p>
            <a:pPr indent="-182880" lvl="0" marL="274320" rtl="0" algn="l">
              <a:lnSpc>
                <a:spcPct val="100000"/>
              </a:lnSpc>
              <a:spcBef>
                <a:spcPts val="0"/>
              </a:spcBef>
              <a:spcAft>
                <a:spcPts val="0"/>
              </a:spcAft>
              <a:buSzPts val="1530"/>
              <a:buChar char="*"/>
            </a:pPr>
            <a:r>
              <a:rPr lang="en-US" sz="1800"/>
              <a:t>Módulo-3: Unicode en estructuras de datos y algoritmos</a:t>
            </a:r>
            <a:endParaRPr/>
          </a:p>
          <a:p>
            <a:pPr indent="-182880" lvl="0" marL="274320" rtl="0" algn="l">
              <a:lnSpc>
                <a:spcPct val="100000"/>
              </a:lnSpc>
              <a:spcBef>
                <a:spcPts val="0"/>
              </a:spcBef>
              <a:spcAft>
                <a:spcPts val="0"/>
              </a:spcAft>
              <a:buSzPts val="1530"/>
              <a:buChar char="*"/>
            </a:pPr>
            <a:r>
              <a:rPr lang="en-US" sz="1800"/>
              <a:t>Módulo-4: Unicode en sistemas de gestión de bases de datos</a:t>
            </a:r>
            <a:endParaRPr/>
          </a:p>
          <a:p>
            <a:pPr indent="-182880" lvl="0" marL="274320" rtl="0" algn="l">
              <a:lnSpc>
                <a:spcPct val="100000"/>
              </a:lnSpc>
              <a:spcBef>
                <a:spcPts val="0"/>
              </a:spcBef>
              <a:spcAft>
                <a:spcPts val="0"/>
              </a:spcAft>
              <a:buSzPts val="1530"/>
              <a:buChar char="*"/>
            </a:pPr>
            <a:r>
              <a:rPr lang="en-US" sz="1800"/>
              <a:t>Módulo-5: Introducción sobre Nombres de Dominio Internacionalizados (IDN)</a:t>
            </a:r>
            <a:endParaRPr/>
          </a:p>
          <a:p>
            <a:pPr indent="-182880" lvl="0" marL="274320" rtl="0" algn="l">
              <a:lnSpc>
                <a:spcPct val="100000"/>
              </a:lnSpc>
              <a:spcBef>
                <a:spcPts val="0"/>
              </a:spcBef>
              <a:spcAft>
                <a:spcPts val="0"/>
              </a:spcAft>
              <a:buSzPts val="1530"/>
              <a:buChar char="*"/>
            </a:pPr>
            <a:r>
              <a:rPr lang="en-US" sz="1800"/>
              <a:t>Módulo-6: Programación con Nombres de Dominio Internacionalizados (IDN)</a:t>
            </a:r>
            <a:endParaRPr/>
          </a:p>
          <a:p>
            <a:pPr indent="-182880" lvl="0" marL="274320" rtl="0" algn="l">
              <a:lnSpc>
                <a:spcPct val="100000"/>
              </a:lnSpc>
              <a:spcBef>
                <a:spcPts val="0"/>
              </a:spcBef>
              <a:spcAft>
                <a:spcPts val="0"/>
              </a:spcAft>
              <a:buSzPts val="1530"/>
              <a:buChar char="*"/>
            </a:pPr>
            <a:r>
              <a:rPr lang="en-US" sz="1800"/>
              <a:t>Módulo-7: Internacionalización de Direcciones de Correo Electrónico (EAI)</a:t>
            </a:r>
            <a:endParaRPr/>
          </a:p>
          <a:p>
            <a:pPr indent="-182880" lvl="0" marL="274320" rtl="0" algn="l">
              <a:lnSpc>
                <a:spcPct val="100000"/>
              </a:lnSpc>
              <a:spcBef>
                <a:spcPts val="0"/>
              </a:spcBef>
              <a:spcAft>
                <a:spcPts val="0"/>
              </a:spcAft>
              <a:buSzPts val="1530"/>
              <a:buChar char="*"/>
            </a:pPr>
            <a:r>
              <a:rPr lang="en-US" sz="1800"/>
              <a:t>Módulo-8: Temas avanzados para nombres de dominio internacionalizados (IDN)</a:t>
            </a:r>
            <a:endParaRPr/>
          </a:p>
          <a:p>
            <a:pPr indent="-182880" lvl="0" marL="274320" rtl="0" algn="l">
              <a:lnSpc>
                <a:spcPct val="100000"/>
              </a:lnSpc>
              <a:spcBef>
                <a:spcPts val="0"/>
              </a:spcBef>
              <a:spcAft>
                <a:spcPts val="0"/>
              </a:spcAft>
              <a:buSzPts val="1530"/>
              <a:buChar char="*"/>
            </a:pPr>
            <a:r>
              <a:rPr lang="en-US" sz="1800"/>
              <a:t>Módulo-9: Programación para la internacionalización de las direcciones de correo electrónico (EAI)</a:t>
            </a:r>
            <a:endParaRPr/>
          </a:p>
          <a:p>
            <a:pPr indent="-182880" lvl="0" marL="274320" rtl="0" algn="l">
              <a:lnSpc>
                <a:spcPct val="100000"/>
              </a:lnSpc>
              <a:spcBef>
                <a:spcPts val="0"/>
              </a:spcBef>
              <a:spcAft>
                <a:spcPts val="0"/>
              </a:spcAft>
              <a:buSzPts val="1530"/>
              <a:buChar char="*"/>
            </a:pPr>
            <a:r>
              <a:rPr lang="en-US" sz="1800"/>
              <a:t>Módulo-10: Procesamiento de los IDN y la EAI en aplicaciones móviles</a:t>
            </a:r>
            <a:endParaRPr/>
          </a:p>
          <a:p>
            <a:pPr indent="-182880" lvl="0" marL="274320" rtl="0" algn="l">
              <a:lnSpc>
                <a:spcPct val="100000"/>
              </a:lnSpc>
              <a:spcBef>
                <a:spcPts val="0"/>
              </a:spcBef>
              <a:spcAft>
                <a:spcPts val="0"/>
              </a:spcAft>
              <a:buSzPts val="1530"/>
              <a:buChar char="*"/>
            </a:pPr>
            <a:r>
              <a:rPr lang="en-US" sz="1800"/>
              <a:t>Módulo-11: Seguridad de los IDN</a:t>
            </a:r>
            <a:endParaRPr/>
          </a:p>
          <a:p>
            <a:pPr indent="-182880" lvl="0" marL="274320" rtl="0" algn="l">
              <a:lnSpc>
                <a:spcPct val="100000"/>
              </a:lnSpc>
              <a:spcBef>
                <a:spcPts val="0"/>
              </a:spcBef>
              <a:spcAft>
                <a:spcPts val="0"/>
              </a:spcAft>
              <a:buSzPts val="1530"/>
              <a:buChar char="*"/>
            </a:pPr>
            <a:r>
              <a:rPr lang="en-US" sz="1800"/>
              <a:t>Módulo-12: Compatibilidad con Unicode, IDN y EAI en sistemas operativos</a:t>
            </a:r>
            <a:endParaRPr/>
          </a:p>
          <a:p>
            <a:pPr indent="-85725" lvl="0" marL="274320" rtl="0" algn="l">
              <a:lnSpc>
                <a:spcPct val="100000"/>
              </a:lnSpc>
              <a:spcBef>
                <a:spcPts val="0"/>
              </a:spcBef>
              <a:spcAft>
                <a:spcPts val="0"/>
              </a:spcAft>
              <a:buSzPts val="1530"/>
              <a:buNone/>
            </a:pPr>
            <a:r>
              <a:t/>
            </a:r>
            <a:endParaRPr sz="1800"/>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85725" lvl="0" marL="274320" rtl="0" algn="l">
              <a:lnSpc>
                <a:spcPct val="100000"/>
              </a:lnSpc>
              <a:spcBef>
                <a:spcPts val="0"/>
              </a:spcBef>
              <a:spcAft>
                <a:spcPts val="0"/>
              </a:spcAft>
              <a:buClr>
                <a:schemeClr val="accent3"/>
              </a:buClr>
              <a:buSzPts val="1530"/>
              <a:buFont typeface="Merriweather Sans"/>
              <a:buNone/>
            </a:pPr>
            <a:r>
              <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57"/>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Módulo 1: Fundamentos de la programación de Unicode </a:t>
            </a:r>
            <a:endParaRPr/>
          </a:p>
        </p:txBody>
      </p:sp>
      <p:sp>
        <p:nvSpPr>
          <p:cNvPr id="187" name="Google Shape;187;p57"/>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0" lvl="0" marL="91440" rtl="0" algn="l">
              <a:lnSpc>
                <a:spcPct val="100000"/>
              </a:lnSpc>
              <a:spcBef>
                <a:spcPts val="0"/>
              </a:spcBef>
              <a:spcAft>
                <a:spcPts val="0"/>
              </a:spcAft>
              <a:buClr>
                <a:schemeClr val="accent3"/>
              </a:buClr>
              <a:buSzPts val="1530"/>
              <a:buNone/>
            </a:pPr>
            <a:r>
              <a:rPr b="1" lang="en-US" sz="1800"/>
              <a:t>Requisitos previos: </a:t>
            </a:r>
            <a:r>
              <a:rPr lang="en-US" sz="1800"/>
              <a:t>Tipos de datos y representaciones de datos. Codificación ASCII. Entrada y salida ASCII. Archivos ASCII.</a:t>
            </a:r>
            <a:endParaRPr/>
          </a:p>
          <a:p>
            <a:pPr indent="0" lvl="0" marL="91440" rtl="0" algn="l">
              <a:lnSpc>
                <a:spcPct val="100000"/>
              </a:lnSpc>
              <a:spcBef>
                <a:spcPts val="0"/>
              </a:spcBef>
              <a:spcAft>
                <a:spcPts val="0"/>
              </a:spcAft>
              <a:buClr>
                <a:schemeClr val="accent3"/>
              </a:buClr>
              <a:buSzPts val="1530"/>
              <a:buNone/>
            </a:pPr>
            <a:r>
              <a:t/>
            </a:r>
            <a:endParaRPr sz="1800"/>
          </a:p>
          <a:p>
            <a:pPr indent="-342900" lvl="0" marL="434340" rtl="0" algn="l">
              <a:lnSpc>
                <a:spcPct val="100000"/>
              </a:lnSpc>
              <a:spcBef>
                <a:spcPts val="0"/>
              </a:spcBef>
              <a:spcAft>
                <a:spcPts val="0"/>
              </a:spcAft>
              <a:buClr>
                <a:schemeClr val="accent3"/>
              </a:buClr>
              <a:buSzPts val="1530"/>
              <a:buFont typeface="Arial"/>
              <a:buAutoNum type="arabicPeriod"/>
            </a:pPr>
            <a:r>
              <a:rPr lang="en-US" sz="1800"/>
              <a:t>Introducción a los esquemas de codificación (ASCII, Unicode)</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¿Por qué necesitamos Unicode? </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Tipos de datos de caracteres para puntos de código Unicode</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Introducción a los cuadros de código Unicode</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Procesamiento de cadenas de caracteres Unicode: creación, entrada y salida, concatenación.</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Almacenamiento de datos Unicode en archivos con formato UTF8</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0" lvl="0" marL="91440" rtl="0" algn="l">
              <a:lnSpc>
                <a:spcPct val="100000"/>
              </a:lnSpc>
              <a:spcBef>
                <a:spcPts val="0"/>
              </a:spcBef>
              <a:spcAft>
                <a:spcPts val="0"/>
              </a:spcAft>
              <a:buClr>
                <a:schemeClr val="accent3"/>
              </a:buClr>
              <a:buSzPts val="1530"/>
              <a:buNone/>
            </a:pPr>
            <a:r>
              <a:t/>
            </a:r>
            <a:endParaRPr sz="1800"/>
          </a:p>
          <a:p>
            <a:pPr indent="0" lvl="0" marL="91440" rtl="0" algn="l">
              <a:lnSpc>
                <a:spcPct val="100000"/>
              </a:lnSpc>
              <a:spcBef>
                <a:spcPts val="0"/>
              </a:spcBef>
              <a:spcAft>
                <a:spcPts val="0"/>
              </a:spcAft>
              <a:buClr>
                <a:schemeClr val="accent3"/>
              </a:buClr>
              <a:buSzPts val="1530"/>
              <a:buNone/>
            </a:pPr>
            <a:r>
              <a:rPr lang="en-US" sz="1800"/>
              <a:t>Curso para integración: Fundamentos de Programación o Programación I.</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5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Módulo 2: Programación avanzada de Unicode </a:t>
            </a:r>
            <a:endParaRPr/>
          </a:p>
        </p:txBody>
      </p:sp>
      <p:sp>
        <p:nvSpPr>
          <p:cNvPr id="193" name="Google Shape;193;p58"/>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0" algn="l">
              <a:lnSpc>
                <a:spcPct val="100000"/>
              </a:lnSpc>
              <a:spcBef>
                <a:spcPts val="0"/>
              </a:spcBef>
              <a:spcAft>
                <a:spcPts val="0"/>
              </a:spcAft>
              <a:buClr>
                <a:schemeClr val="accent3"/>
              </a:buClr>
              <a:buSzPts val="1530"/>
              <a:buNone/>
            </a:pPr>
            <a:r>
              <a:rPr b="1" lang="en-US" sz="1800"/>
              <a:t>Requisitos previos: </a:t>
            </a:r>
            <a:r>
              <a:rPr lang="en-US" sz="1800"/>
              <a:t>Módulo 1</a:t>
            </a:r>
            <a:endParaRPr/>
          </a:p>
          <a:p>
            <a:pPr indent="0" lvl="0" marL="91440" rtl="0" algn="l">
              <a:lnSpc>
                <a:spcPct val="100000"/>
              </a:lnSpc>
              <a:spcBef>
                <a:spcPts val="0"/>
              </a:spcBef>
              <a:spcAft>
                <a:spcPts val="0"/>
              </a:spcAft>
              <a:buClr>
                <a:schemeClr val="accent3"/>
              </a:buClr>
              <a:buSzPts val="1530"/>
              <a:buNone/>
            </a:pPr>
            <a:r>
              <a:t/>
            </a:r>
            <a:endParaRPr sz="1800"/>
          </a:p>
          <a:p>
            <a:pPr indent="-342900" lvl="0" marL="434340" rtl="0" algn="l">
              <a:lnSpc>
                <a:spcPct val="100000"/>
              </a:lnSpc>
              <a:spcBef>
                <a:spcPts val="0"/>
              </a:spcBef>
              <a:spcAft>
                <a:spcPts val="0"/>
              </a:spcAft>
              <a:buClr>
                <a:schemeClr val="accent3"/>
              </a:buClr>
              <a:buSzPts val="1530"/>
              <a:buFont typeface="Arial"/>
              <a:buAutoNum type="arabicPeriod"/>
            </a:pPr>
            <a:r>
              <a:rPr lang="en-US" sz="1800"/>
              <a:t>El modelo carácter-glifo: diferencia entre el procesamiento de la información textual y la visualización del texto</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Visualización de texto: uso de motores de texto, fuentes, formadores de glifos</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Normalización de cadenas de caracteres Unicode - NFC y NFD</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Comparación de cadenas de caracteres Unicode</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Introducción de cadenas de caracteres bidireccionales y con formas</a:t>
            </a:r>
            <a:endParaRPr/>
          </a:p>
          <a:p>
            <a:pPr indent="-342898" lvl="1" marL="891539" rtl="0" algn="l">
              <a:lnSpc>
                <a:spcPct val="100000"/>
              </a:lnSpc>
              <a:spcBef>
                <a:spcPts val="0"/>
              </a:spcBef>
              <a:spcAft>
                <a:spcPts val="0"/>
              </a:spcAft>
              <a:buSzPts val="1530"/>
              <a:buFont typeface="Arial"/>
              <a:buAutoNum type="arabicPeriod"/>
            </a:pPr>
            <a:r>
              <a:rPr lang="en-US" sz="1600"/>
              <a:t>Formato de visualización</a:t>
            </a:r>
            <a:endParaRPr/>
          </a:p>
          <a:p>
            <a:pPr indent="-342898" lvl="1" marL="891539" rtl="0" algn="l">
              <a:lnSpc>
                <a:spcPct val="100000"/>
              </a:lnSpc>
              <a:spcBef>
                <a:spcPts val="0"/>
              </a:spcBef>
              <a:spcAft>
                <a:spcPts val="0"/>
              </a:spcAft>
              <a:buSzPts val="1530"/>
              <a:buFont typeface="Arial"/>
              <a:buAutoNum type="arabicPeriod"/>
            </a:pPr>
            <a:r>
              <a:rPr lang="en-US" sz="1600"/>
              <a:t>Almacenamiento de archivos en orden de pulsación de teclas</a:t>
            </a:r>
            <a:endParaRPr/>
          </a:p>
          <a:p>
            <a:pPr indent="-342898" lvl="1" marL="891539" rtl="0" algn="l">
              <a:lnSpc>
                <a:spcPct val="100000"/>
              </a:lnSpc>
              <a:spcBef>
                <a:spcPts val="0"/>
              </a:spcBef>
              <a:spcAft>
                <a:spcPts val="0"/>
              </a:spcAft>
              <a:buSzPts val="1530"/>
              <a:buFont typeface="Arial"/>
              <a:buAutoNum type="arabicPeriod"/>
            </a:pPr>
            <a:r>
              <a:rPr lang="en-US" sz="1600"/>
              <a:t>Formadores de glifos</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Unicode en otros formatos de archivo y su manejo: Manejo de Unicode en archivos JSON</a:t>
            </a:r>
            <a:endParaRPr/>
          </a:p>
          <a:p>
            <a:pPr indent="0" lvl="0" marL="91440" rtl="0" algn="l">
              <a:lnSpc>
                <a:spcPct val="100000"/>
              </a:lnSpc>
              <a:spcBef>
                <a:spcPts val="0"/>
              </a:spcBef>
              <a:spcAft>
                <a:spcPts val="0"/>
              </a:spcAft>
              <a:buClr>
                <a:schemeClr val="accent3"/>
              </a:buClr>
              <a:buSzPts val="1530"/>
              <a:buNone/>
            </a:pPr>
            <a:r>
              <a:t/>
            </a:r>
            <a:endParaRPr sz="1800"/>
          </a:p>
          <a:p>
            <a:pPr indent="0" lvl="0" marL="91440" rtl="0" algn="l">
              <a:lnSpc>
                <a:spcPct val="100000"/>
              </a:lnSpc>
              <a:spcBef>
                <a:spcPts val="0"/>
              </a:spcBef>
              <a:spcAft>
                <a:spcPts val="0"/>
              </a:spcAft>
              <a:buClr>
                <a:schemeClr val="accent3"/>
              </a:buClr>
              <a:buSzPts val="1530"/>
              <a:buNone/>
            </a:pPr>
            <a:r>
              <a:rPr lang="en-US" sz="1800"/>
              <a:t>Curso para integración: Programación avanzada o programación orientada a objetos.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59"/>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Módulo 3: Unicode en estructuras de datos y algoritmos</a:t>
            </a:r>
            <a:endParaRPr/>
          </a:p>
        </p:txBody>
      </p:sp>
      <p:sp>
        <p:nvSpPr>
          <p:cNvPr id="199" name="Google Shape;199;p59"/>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0" algn="l">
              <a:lnSpc>
                <a:spcPct val="100000"/>
              </a:lnSpc>
              <a:spcBef>
                <a:spcPts val="0"/>
              </a:spcBef>
              <a:spcAft>
                <a:spcPts val="0"/>
              </a:spcAft>
              <a:buClr>
                <a:schemeClr val="accent3"/>
              </a:buClr>
              <a:buSzPts val="1530"/>
              <a:buNone/>
            </a:pPr>
            <a:r>
              <a:rPr b="1" lang="en-US" sz="1800"/>
              <a:t>Requisitos previos: </a:t>
            </a:r>
            <a:r>
              <a:rPr lang="en-US" sz="1800"/>
              <a:t>Módulo 2, Matrices, Listas, Conjuntos, Colas, Árboles, Diccionarios, etc., Ordenación y Búsqueda.</a:t>
            </a:r>
            <a:endParaRPr/>
          </a:p>
          <a:p>
            <a:pPr indent="0" lvl="0" marL="91440" rtl="0" algn="l">
              <a:lnSpc>
                <a:spcPct val="100000"/>
              </a:lnSpc>
              <a:spcBef>
                <a:spcPts val="0"/>
              </a:spcBef>
              <a:spcAft>
                <a:spcPts val="0"/>
              </a:spcAft>
              <a:buClr>
                <a:schemeClr val="accent3"/>
              </a:buClr>
              <a:buSzPts val="1530"/>
              <a:buNone/>
            </a:pPr>
            <a:r>
              <a:t/>
            </a:r>
            <a:endParaRPr sz="1800"/>
          </a:p>
          <a:p>
            <a:pPr indent="-342900" lvl="0" marL="434340" rtl="0" algn="l">
              <a:lnSpc>
                <a:spcPct val="100000"/>
              </a:lnSpc>
              <a:spcBef>
                <a:spcPts val="0"/>
              </a:spcBef>
              <a:spcAft>
                <a:spcPts val="0"/>
              </a:spcAft>
              <a:buSzPts val="1530"/>
              <a:buFont typeface="Arial"/>
              <a:buAutoNum type="arabicPeriod"/>
            </a:pPr>
            <a:r>
              <a:rPr lang="en-US" sz="1800"/>
              <a:t>Estructuras de datos utilizando cadenas de caracteres de idiomas locales en Unicode</a:t>
            </a:r>
            <a:endParaRPr/>
          </a:p>
          <a:p>
            <a:pPr indent="-342900" lvl="0" marL="434340" rtl="0" algn="l">
              <a:lnSpc>
                <a:spcPct val="100000"/>
              </a:lnSpc>
              <a:spcBef>
                <a:spcPts val="0"/>
              </a:spcBef>
              <a:spcAft>
                <a:spcPts val="0"/>
              </a:spcAft>
              <a:buSzPts val="1530"/>
              <a:buFont typeface="Arial"/>
              <a:buAutoNum type="arabicPeriod"/>
            </a:pPr>
            <a:r>
              <a:rPr lang="en-US" sz="1800"/>
              <a:t>Algoritmo de colación Unicode para la clasificación de cadenas de caracteres Unicode</a:t>
            </a:r>
            <a:endParaRPr/>
          </a:p>
          <a:p>
            <a:pPr indent="-342900" lvl="0" marL="434340" rtl="0" algn="l">
              <a:lnSpc>
                <a:spcPct val="100000"/>
              </a:lnSpc>
              <a:spcBef>
                <a:spcPts val="0"/>
              </a:spcBef>
              <a:spcAft>
                <a:spcPts val="0"/>
              </a:spcAft>
              <a:buSzPts val="1530"/>
              <a:buFont typeface="Arial"/>
              <a:buAutoNum type="arabicPeriod"/>
            </a:pPr>
            <a:r>
              <a:rPr lang="en-US" sz="1800"/>
              <a:t>Algunos de los algoritmos de ordenación más utilizados en estructuras de datos</a:t>
            </a:r>
            <a:endParaRPr/>
          </a:p>
          <a:p>
            <a:pPr indent="-342900" lvl="0" marL="434340" rtl="0" algn="l">
              <a:lnSpc>
                <a:spcPct val="100000"/>
              </a:lnSpc>
              <a:spcBef>
                <a:spcPts val="0"/>
              </a:spcBef>
              <a:spcAft>
                <a:spcPts val="0"/>
              </a:spcAft>
              <a:buSzPts val="1530"/>
              <a:buFont typeface="Arial"/>
              <a:buAutoNum type="arabicPeriod"/>
            </a:pPr>
            <a:r>
              <a:rPr lang="en-US" sz="1800"/>
              <a:t>Búsqueda en datos Unicode (Normalización + Clasificación)</a:t>
            </a:r>
            <a:endParaRPr/>
          </a:p>
          <a:p>
            <a:pPr indent="0" lvl="0" marL="91440" rtl="0" algn="l">
              <a:lnSpc>
                <a:spcPct val="100000"/>
              </a:lnSpc>
              <a:spcBef>
                <a:spcPts val="0"/>
              </a:spcBef>
              <a:spcAft>
                <a:spcPts val="0"/>
              </a:spcAft>
              <a:buClr>
                <a:schemeClr val="accent3"/>
              </a:buClr>
              <a:buSzPts val="1530"/>
              <a:buNone/>
            </a:pPr>
            <a:r>
              <a:t/>
            </a:r>
            <a:endParaRPr sz="1800"/>
          </a:p>
          <a:p>
            <a:pPr indent="0" lvl="0" marL="91440" rtl="0" algn="l">
              <a:lnSpc>
                <a:spcPct val="100000"/>
              </a:lnSpc>
              <a:spcBef>
                <a:spcPts val="0"/>
              </a:spcBef>
              <a:spcAft>
                <a:spcPts val="0"/>
              </a:spcAft>
              <a:buClr>
                <a:schemeClr val="accent3"/>
              </a:buClr>
              <a:buSzPts val="1530"/>
              <a:buNone/>
            </a:pPr>
            <a:r>
              <a:rPr lang="en-US" sz="1800"/>
              <a:t>Curso para integración: Estructuras de datos y algoritmos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60"/>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Módulo 4: Unicode en sistemas de gestión de bases de datos</a:t>
            </a:r>
            <a:endParaRPr/>
          </a:p>
        </p:txBody>
      </p:sp>
      <p:sp>
        <p:nvSpPr>
          <p:cNvPr id="205" name="Google Shape;205;p60"/>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0" algn="l">
              <a:lnSpc>
                <a:spcPct val="100000"/>
              </a:lnSpc>
              <a:spcBef>
                <a:spcPts val="0"/>
              </a:spcBef>
              <a:spcAft>
                <a:spcPts val="0"/>
              </a:spcAft>
              <a:buClr>
                <a:schemeClr val="accent3"/>
              </a:buClr>
              <a:buSzPts val="1530"/>
              <a:buNone/>
            </a:pPr>
            <a:r>
              <a:rPr b="1" lang="en-US" sz="1800"/>
              <a:t>Requisitos previos: </a:t>
            </a:r>
            <a:r>
              <a:rPr lang="en-US" sz="1800"/>
              <a:t>Módulo 3.</a:t>
            </a:r>
            <a:endParaRPr/>
          </a:p>
          <a:p>
            <a:pPr indent="-245745" lvl="0" marL="434340" rtl="0" algn="l">
              <a:lnSpc>
                <a:spcPct val="100000"/>
              </a:lnSpc>
              <a:spcBef>
                <a:spcPts val="0"/>
              </a:spcBef>
              <a:spcAft>
                <a:spcPts val="0"/>
              </a:spcAft>
              <a:buClr>
                <a:schemeClr val="accent3"/>
              </a:buClr>
              <a:buSzPts val="1530"/>
              <a:buFont typeface="Arial"/>
              <a:buNone/>
            </a:pPr>
            <a:r>
              <a:t/>
            </a:r>
            <a:endParaRPr sz="1800"/>
          </a:p>
          <a:p>
            <a:pPr indent="-342900" lvl="0" marL="434340" rtl="0" algn="l">
              <a:lnSpc>
                <a:spcPct val="100000"/>
              </a:lnSpc>
              <a:spcBef>
                <a:spcPts val="0"/>
              </a:spcBef>
              <a:spcAft>
                <a:spcPts val="0"/>
              </a:spcAft>
              <a:buClr>
                <a:schemeClr val="accent3"/>
              </a:buClr>
              <a:buSzPts val="1530"/>
              <a:buFont typeface="Arial"/>
              <a:buAutoNum type="arabicPeriod"/>
            </a:pPr>
            <a:r>
              <a:rPr lang="en-US" sz="1800"/>
              <a:t>Indexación en columnas con caracteres Unicode</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Restricciones de integridad basadas en columnas con caracteres Unicode (por ejemplo, para claves primarias y claves externas)</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Consultas: expresiones regulares con caracteres Unicode</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Almacenamiento de datos Unicode en bases de datos (crear, insertar y actualizar registros)</a:t>
            </a:r>
            <a:endParaRPr/>
          </a:p>
          <a:p>
            <a:pPr indent="0" lvl="0" marL="91440" rtl="0" algn="l">
              <a:lnSpc>
                <a:spcPct val="100000"/>
              </a:lnSpc>
              <a:spcBef>
                <a:spcPts val="0"/>
              </a:spcBef>
              <a:spcAft>
                <a:spcPts val="0"/>
              </a:spcAft>
              <a:buClr>
                <a:schemeClr val="accent3"/>
              </a:buClr>
              <a:buSzPts val="1530"/>
              <a:buNone/>
            </a:pPr>
            <a:r>
              <a:t/>
            </a:r>
            <a:endParaRPr sz="1800"/>
          </a:p>
          <a:p>
            <a:pPr indent="0" lvl="0" marL="91440" rtl="0" algn="l">
              <a:lnSpc>
                <a:spcPct val="100000"/>
              </a:lnSpc>
              <a:spcBef>
                <a:spcPts val="0"/>
              </a:spcBef>
              <a:spcAft>
                <a:spcPts val="0"/>
              </a:spcAft>
              <a:buClr>
                <a:schemeClr val="accent3"/>
              </a:buClr>
              <a:buSzPts val="1530"/>
              <a:buNone/>
            </a:pPr>
            <a:r>
              <a:rPr lang="en-US" sz="1800"/>
              <a:t>Curso para integración: Sistemas de gestión de bases de datos.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2"/>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¡Bienvenidos!</a:t>
            </a:r>
            <a:endParaRPr/>
          </a:p>
        </p:txBody>
      </p:sp>
      <p:sp>
        <p:nvSpPr>
          <p:cNvPr id="78" name="Google Shape;78;p2"/>
          <p:cNvSpPr txBox="1"/>
          <p:nvPr>
            <p:ph idx="1" type="body"/>
          </p:nvPr>
        </p:nvSpPr>
        <p:spPr>
          <a:xfrm>
            <a:off x="346627" y="1118741"/>
            <a:ext cx="8450746" cy="4620517"/>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800"/>
              <a:t>Numerosas personas en todo el mundo están excluidas de todos los beneficios de Internet simplemente porque no pueden usar un nombre de dominio o una dirección de correo electrónico en su idioma y código de escritura. </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182880" lvl="0" marL="274320" rtl="0" algn="l">
              <a:lnSpc>
                <a:spcPct val="100000"/>
              </a:lnSpc>
              <a:spcBef>
                <a:spcPts val="0"/>
              </a:spcBef>
              <a:spcAft>
                <a:spcPts val="0"/>
              </a:spcAft>
              <a:buClr>
                <a:schemeClr val="accent3"/>
              </a:buClr>
              <a:buSzPts val="1530"/>
              <a:buFont typeface="Merriweather Sans"/>
              <a:buChar char="*"/>
            </a:pPr>
            <a:r>
              <a:rPr lang="en-US" sz="1800"/>
              <a:t>Gracias a la Aceptación Universal (UA), quienes desarrollan, suministran o administran aplicaciones en línea y sitios web tienen la oportunidad de permitir que usuarios de todo el mundo se beneficien del poder social y económico de Internet.</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Una sólida comprensión de la Aceptación Universal (UA) es el nuevo diferenciador competitivo que todos los desarrolladores deberían tener en su conjunto de habilidades. </a:t>
            </a:r>
            <a:endParaRPr/>
          </a:p>
          <a:p>
            <a:pPr indent="-182879" lvl="1" marL="731520" rtl="0" algn="l">
              <a:lnSpc>
                <a:spcPct val="100000"/>
              </a:lnSpc>
              <a:spcBef>
                <a:spcPts val="360"/>
              </a:spcBef>
              <a:spcAft>
                <a:spcPts val="0"/>
              </a:spcAft>
              <a:buSzPts val="1530"/>
              <a:buChar char="*"/>
            </a:pPr>
            <a:r>
              <a:rPr lang="en-US" sz="1600"/>
              <a:t>La Aceptación Universal es la piedra angular de una Internet más inclusiva y multilingüe.</a:t>
            </a:r>
            <a:endParaRPr/>
          </a:p>
          <a:p>
            <a:pPr indent="-182879" lvl="1" marL="731520" rtl="0" algn="l">
              <a:lnSpc>
                <a:spcPct val="100000"/>
              </a:lnSpc>
              <a:spcBef>
                <a:spcPts val="360"/>
              </a:spcBef>
              <a:spcAft>
                <a:spcPts val="0"/>
              </a:spcAft>
              <a:buSzPts val="1530"/>
              <a:buChar char="*"/>
            </a:pPr>
            <a:r>
              <a:rPr lang="en-US" sz="1600"/>
              <a:t>La Aceptación Universal es esencial para los desarrolladores que desean estar a la vanguardia de su industria y a la par de la nueva Internet global. </a:t>
            </a:r>
            <a:endParaRPr/>
          </a:p>
          <a:p>
            <a:pPr indent="-182879" lvl="1" marL="731520" rtl="0" algn="l">
              <a:lnSpc>
                <a:spcPct val="100000"/>
              </a:lnSpc>
              <a:spcBef>
                <a:spcPts val="360"/>
              </a:spcBef>
              <a:spcAft>
                <a:spcPts val="0"/>
              </a:spcAft>
              <a:buSzPts val="1530"/>
              <a:buChar char="*"/>
            </a:pPr>
            <a:r>
              <a:rPr lang="en-US" sz="1600"/>
              <a:t>La Aceptación Universal ofrece una oportunidad de más de USD 9800 millones a las empresas.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61"/>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Módulo 5: Introducción sobre Nombres de Dominio Internacionalizados (IDN)</a:t>
            </a:r>
            <a:endParaRPr/>
          </a:p>
        </p:txBody>
      </p:sp>
      <p:sp>
        <p:nvSpPr>
          <p:cNvPr id="211" name="Google Shape;211;p61"/>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0" algn="l">
              <a:lnSpc>
                <a:spcPct val="100000"/>
              </a:lnSpc>
              <a:spcBef>
                <a:spcPts val="0"/>
              </a:spcBef>
              <a:spcAft>
                <a:spcPts val="0"/>
              </a:spcAft>
              <a:buClr>
                <a:schemeClr val="accent3"/>
              </a:buClr>
              <a:buSzPts val="1530"/>
              <a:buNone/>
            </a:pPr>
            <a:r>
              <a:rPr b="1" lang="en-US" sz="1800"/>
              <a:t>Requisitos previos: </a:t>
            </a:r>
            <a:r>
              <a:rPr lang="en-US" sz="1800"/>
              <a:t>Módulo 2, Redes y protocolos, IP, Sistema de Nombres de Dominio (en ASCII). </a:t>
            </a:r>
            <a:endParaRPr/>
          </a:p>
          <a:p>
            <a:pPr indent="-245745" lvl="0" marL="434340" rtl="0" algn="l">
              <a:lnSpc>
                <a:spcPct val="100000"/>
              </a:lnSpc>
              <a:spcBef>
                <a:spcPts val="0"/>
              </a:spcBef>
              <a:spcAft>
                <a:spcPts val="0"/>
              </a:spcAft>
              <a:buClr>
                <a:schemeClr val="accent3"/>
              </a:buClr>
              <a:buSzPts val="1530"/>
              <a:buFont typeface="Arial"/>
              <a:buNone/>
            </a:pPr>
            <a:r>
              <a:t/>
            </a:r>
            <a:endParaRPr sz="1800"/>
          </a:p>
          <a:p>
            <a:pPr indent="-342900" lvl="0" marL="434340" rtl="0" algn="l">
              <a:lnSpc>
                <a:spcPct val="100000"/>
              </a:lnSpc>
              <a:spcBef>
                <a:spcPts val="0"/>
              </a:spcBef>
              <a:spcAft>
                <a:spcPts val="0"/>
              </a:spcAft>
              <a:buClr>
                <a:schemeClr val="accent3"/>
              </a:buClr>
              <a:buSzPts val="1530"/>
              <a:buFont typeface="Arial"/>
              <a:buAutoNum type="arabicPeriod"/>
            </a:pPr>
            <a:r>
              <a:rPr lang="en-US" sz="1800"/>
              <a:t>Introducción sobre la zona raíz: TLD, gTLD, ccTLD</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¿Por qué necesitamos los IDN?</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Nombres de dominio basados en Unicode: Etiqueta U</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Necesidad de Etiquetas-A</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Algoritmo Punycode (RFC 3492)</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IDNA2003 y sus limitaciones</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IDNA2008 </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Limitaciones y protocolos en los IDN: FTP, HTTP, HTTPS</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Comandos de solución de problemas de red con Etiquetas U: dig, traceroute, nslookup, etc.</a:t>
            </a:r>
            <a:endParaRPr/>
          </a:p>
          <a:p>
            <a:pPr indent="0" lvl="0" marL="91440" rtl="0" algn="l">
              <a:lnSpc>
                <a:spcPct val="100000"/>
              </a:lnSpc>
              <a:spcBef>
                <a:spcPts val="0"/>
              </a:spcBef>
              <a:spcAft>
                <a:spcPts val="0"/>
              </a:spcAft>
              <a:buClr>
                <a:schemeClr val="accent3"/>
              </a:buClr>
              <a:buSzPts val="1530"/>
              <a:buNone/>
            </a:pPr>
            <a:r>
              <a:t/>
            </a:r>
            <a:endParaRPr sz="1800"/>
          </a:p>
          <a:p>
            <a:pPr indent="0" lvl="0" marL="91440" rtl="0" algn="l">
              <a:lnSpc>
                <a:spcPct val="100000"/>
              </a:lnSpc>
              <a:spcBef>
                <a:spcPts val="0"/>
              </a:spcBef>
              <a:spcAft>
                <a:spcPts val="0"/>
              </a:spcAft>
              <a:buClr>
                <a:schemeClr val="accent3"/>
              </a:buClr>
              <a:buSzPts val="1530"/>
              <a:buNone/>
            </a:pPr>
            <a:r>
              <a:rPr lang="en-US" sz="1800"/>
              <a:t>Curso para integración: Comunicación de datos y redes informáticas.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62"/>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Módulo 6: Programación con Nombres de Dominio Internacionalizados (IDN)</a:t>
            </a:r>
            <a:endParaRPr/>
          </a:p>
        </p:txBody>
      </p:sp>
      <p:sp>
        <p:nvSpPr>
          <p:cNvPr id="217" name="Google Shape;217;p62"/>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0" algn="l">
              <a:lnSpc>
                <a:spcPct val="100000"/>
              </a:lnSpc>
              <a:spcBef>
                <a:spcPts val="0"/>
              </a:spcBef>
              <a:spcAft>
                <a:spcPts val="0"/>
              </a:spcAft>
              <a:buClr>
                <a:schemeClr val="accent3"/>
              </a:buClr>
              <a:buSzPts val="1530"/>
              <a:buNone/>
            </a:pPr>
            <a:r>
              <a:rPr b="1" lang="en-US" sz="1800"/>
              <a:t>Requisitos previos: </a:t>
            </a:r>
            <a:r>
              <a:rPr lang="en-US" sz="1800"/>
              <a:t>Módulo 5.</a:t>
            </a:r>
            <a:endParaRPr/>
          </a:p>
          <a:p>
            <a:pPr indent="-245745" lvl="0" marL="434340" rtl="0" algn="l">
              <a:lnSpc>
                <a:spcPct val="100000"/>
              </a:lnSpc>
              <a:spcBef>
                <a:spcPts val="0"/>
              </a:spcBef>
              <a:spcAft>
                <a:spcPts val="0"/>
              </a:spcAft>
              <a:buClr>
                <a:schemeClr val="accent3"/>
              </a:buClr>
              <a:buSzPts val="1530"/>
              <a:buFont typeface="Arial"/>
              <a:buNone/>
            </a:pPr>
            <a:r>
              <a:t/>
            </a:r>
            <a:endParaRPr sz="1800"/>
          </a:p>
          <a:p>
            <a:pPr indent="-342900" lvl="0" marL="434340" rtl="0" algn="l">
              <a:lnSpc>
                <a:spcPct val="100000"/>
              </a:lnSpc>
              <a:spcBef>
                <a:spcPts val="0"/>
              </a:spcBef>
              <a:spcAft>
                <a:spcPts val="0"/>
              </a:spcAft>
              <a:buClr>
                <a:schemeClr val="accent3"/>
              </a:buClr>
              <a:buSzPts val="1530"/>
              <a:buFont typeface="Arial"/>
              <a:buAutoNum type="arabicPeriod"/>
            </a:pPr>
            <a:r>
              <a:rPr lang="en-US" sz="1800"/>
              <a:t>Implementación de IDNA2008 y exploración de bibliotecas compatibles en lenguajes de programación</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Dificultades al utilizar IDNA2003 y cómo solucionarlas con IDNA2008  </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Análisis de IDN TLD activos</a:t>
            </a:r>
            <a:endParaRPr/>
          </a:p>
          <a:p>
            <a:pPr indent="-342898" lvl="1" marL="891539" rtl="0" algn="l">
              <a:lnSpc>
                <a:spcPct val="100000"/>
              </a:lnSpc>
              <a:spcBef>
                <a:spcPts val="0"/>
              </a:spcBef>
              <a:spcAft>
                <a:spcPts val="0"/>
              </a:spcAft>
              <a:buSzPts val="1530"/>
              <a:buFont typeface="Arial"/>
              <a:buAutoNum type="alphaLcPeriod"/>
            </a:pPr>
            <a:r>
              <a:rPr lang="en-US" sz="1600" u="sng">
                <a:solidFill>
                  <a:schemeClr val="hlink"/>
                </a:solidFill>
                <a:hlinkClick r:id="rId3"/>
              </a:rPr>
              <a:t>https://data.iana.org/TLD/tlds-alpha-by-domain.txt</a:t>
            </a:r>
            <a:r>
              <a:rPr lang="en-US" sz="1600"/>
              <a:t> </a:t>
            </a:r>
            <a:endParaRPr/>
          </a:p>
          <a:p>
            <a:pPr indent="-245745" lvl="0" marL="434340" rtl="0" algn="l">
              <a:lnSpc>
                <a:spcPct val="100000"/>
              </a:lnSpc>
              <a:spcBef>
                <a:spcPts val="0"/>
              </a:spcBef>
              <a:spcAft>
                <a:spcPts val="0"/>
              </a:spcAft>
              <a:buClr>
                <a:schemeClr val="accent3"/>
              </a:buClr>
              <a:buSzPts val="1530"/>
              <a:buFont typeface="Arial"/>
              <a:buNone/>
            </a:pPr>
            <a:r>
              <a:t/>
            </a:r>
            <a:endParaRPr sz="1800"/>
          </a:p>
          <a:p>
            <a:pPr indent="0" lvl="0" marL="91440" rtl="0" algn="l">
              <a:lnSpc>
                <a:spcPct val="100000"/>
              </a:lnSpc>
              <a:spcBef>
                <a:spcPts val="0"/>
              </a:spcBef>
              <a:spcAft>
                <a:spcPts val="0"/>
              </a:spcAft>
              <a:buClr>
                <a:schemeClr val="accent3"/>
              </a:buClr>
              <a:buSzPts val="1530"/>
              <a:buNone/>
            </a:pPr>
            <a:r>
              <a:rPr lang="en-US" sz="1800"/>
              <a:t>Curso para integración: Comunicación de datos y redes informáticas.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63"/>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Módulo 7: Temas avanzados para Nombres de Dominio Internacionalizados (IDN)</a:t>
            </a:r>
            <a:endParaRPr/>
          </a:p>
        </p:txBody>
      </p:sp>
      <p:sp>
        <p:nvSpPr>
          <p:cNvPr id="223" name="Google Shape;223;p63"/>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0" algn="l">
              <a:lnSpc>
                <a:spcPct val="100000"/>
              </a:lnSpc>
              <a:spcBef>
                <a:spcPts val="0"/>
              </a:spcBef>
              <a:spcAft>
                <a:spcPts val="0"/>
              </a:spcAft>
              <a:buClr>
                <a:schemeClr val="accent3"/>
              </a:buClr>
              <a:buSzPts val="1530"/>
              <a:buNone/>
            </a:pPr>
            <a:r>
              <a:rPr b="1" lang="en-US" sz="1800"/>
              <a:t>Requisitos previos: </a:t>
            </a:r>
            <a:r>
              <a:rPr lang="en-US" sz="1800"/>
              <a:t>Módulo 6.</a:t>
            </a:r>
            <a:endParaRPr/>
          </a:p>
          <a:p>
            <a:pPr indent="-245745" lvl="0" marL="434340" rtl="0" algn="l">
              <a:lnSpc>
                <a:spcPct val="100000"/>
              </a:lnSpc>
              <a:spcBef>
                <a:spcPts val="0"/>
              </a:spcBef>
              <a:spcAft>
                <a:spcPts val="0"/>
              </a:spcAft>
              <a:buClr>
                <a:schemeClr val="accent3"/>
              </a:buClr>
              <a:buSzPts val="1530"/>
              <a:buFont typeface="Arial"/>
              <a:buNone/>
            </a:pPr>
            <a:r>
              <a:t/>
            </a:r>
            <a:endParaRPr sz="1800"/>
          </a:p>
          <a:p>
            <a:pPr indent="-342900" lvl="0" marL="434340" rtl="0" algn="l">
              <a:lnSpc>
                <a:spcPct val="100000"/>
              </a:lnSpc>
              <a:spcBef>
                <a:spcPts val="0"/>
              </a:spcBef>
              <a:spcAft>
                <a:spcPts val="0"/>
              </a:spcAft>
              <a:buClr>
                <a:schemeClr val="accent3"/>
              </a:buClr>
              <a:buSzPts val="1530"/>
              <a:buFont typeface="Arial"/>
              <a:buAutoNum type="arabicPeriod"/>
            </a:pPr>
            <a:r>
              <a:rPr lang="en-US" sz="1800"/>
              <a:t>Limitaciones de IDNA2008</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Introducción sobre Reglas para la Generación de Etiquetas (LGR)</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Evolución de los formatos de las Reglas para la Generación de Etiquetas</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Aplicaciones prácticas del formato basado en XML</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Etiquetas variantes y su definición en las LGR</a:t>
            </a:r>
            <a:endParaRPr/>
          </a:p>
          <a:p>
            <a:pPr indent="0" lvl="0" marL="91440" rtl="0" algn="l">
              <a:lnSpc>
                <a:spcPct val="100000"/>
              </a:lnSpc>
              <a:spcBef>
                <a:spcPts val="0"/>
              </a:spcBef>
              <a:spcAft>
                <a:spcPts val="0"/>
              </a:spcAft>
              <a:buClr>
                <a:schemeClr val="accent3"/>
              </a:buClr>
              <a:buSzPts val="1530"/>
              <a:buNone/>
            </a:pPr>
            <a:r>
              <a:t/>
            </a:r>
            <a:endParaRPr sz="1800"/>
          </a:p>
          <a:p>
            <a:pPr indent="0" lvl="0" marL="91440" rtl="0" algn="l">
              <a:lnSpc>
                <a:spcPct val="100000"/>
              </a:lnSpc>
              <a:spcBef>
                <a:spcPts val="0"/>
              </a:spcBef>
              <a:spcAft>
                <a:spcPts val="0"/>
              </a:spcAft>
              <a:buClr>
                <a:schemeClr val="accent3"/>
              </a:buClr>
              <a:buSzPts val="1530"/>
              <a:buNone/>
            </a:pPr>
            <a:r>
              <a:rPr lang="en-US" sz="1800"/>
              <a:t>Curso para integración: Temas avanzados en IDN y Aceptación Universal.</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64"/>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Módulo 8: Internacionalización de Direcciones de Correo Electrónico (EAI)</a:t>
            </a:r>
            <a:endParaRPr/>
          </a:p>
        </p:txBody>
      </p:sp>
      <p:sp>
        <p:nvSpPr>
          <p:cNvPr id="229" name="Google Shape;229;p64"/>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0" algn="l">
              <a:lnSpc>
                <a:spcPct val="100000"/>
              </a:lnSpc>
              <a:spcBef>
                <a:spcPts val="0"/>
              </a:spcBef>
              <a:spcAft>
                <a:spcPts val="0"/>
              </a:spcAft>
              <a:buClr>
                <a:schemeClr val="accent3"/>
              </a:buClr>
              <a:buSzPts val="1530"/>
              <a:buNone/>
            </a:pPr>
            <a:r>
              <a:rPr b="1" lang="en-US" sz="1800"/>
              <a:t>Requisitos previos: </a:t>
            </a:r>
            <a:r>
              <a:rPr lang="en-US" sz="1800"/>
              <a:t>Módulo 6.</a:t>
            </a:r>
            <a:endParaRPr/>
          </a:p>
          <a:p>
            <a:pPr indent="-245745" lvl="0" marL="434340" rtl="0" algn="l">
              <a:lnSpc>
                <a:spcPct val="100000"/>
              </a:lnSpc>
              <a:spcBef>
                <a:spcPts val="0"/>
              </a:spcBef>
              <a:spcAft>
                <a:spcPts val="0"/>
              </a:spcAft>
              <a:buClr>
                <a:schemeClr val="accent3"/>
              </a:buClr>
              <a:buSzPts val="1530"/>
              <a:buFont typeface="Arial"/>
              <a:buNone/>
            </a:pPr>
            <a:r>
              <a:t/>
            </a:r>
            <a:endParaRPr sz="1800"/>
          </a:p>
          <a:p>
            <a:pPr indent="-342900" lvl="0" marL="434340" rtl="0" algn="l">
              <a:lnSpc>
                <a:spcPct val="100000"/>
              </a:lnSpc>
              <a:spcBef>
                <a:spcPts val="0"/>
              </a:spcBef>
              <a:spcAft>
                <a:spcPts val="0"/>
              </a:spcAft>
              <a:buClr>
                <a:schemeClr val="accent3"/>
              </a:buClr>
              <a:buSzPts val="1530"/>
              <a:buFont typeface="Arial"/>
              <a:buAutoNum type="arabicPeriod"/>
            </a:pPr>
            <a:r>
              <a:rPr lang="en-US" sz="1800"/>
              <a:t>Introducción y por qué necesitamos la Internacionalización de Direcciones de Correo Electrónico (EAI)</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Almacenamiento de correo electrónico internacionalizado</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Cambios en el protocolo de correo electrónico para la EAI</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Consideraciones para nombres de buzón de correo que utilizan la EAI </a:t>
            </a:r>
            <a:endParaRPr/>
          </a:p>
          <a:p>
            <a:pPr indent="-245745" lvl="0" marL="434340" rtl="0" algn="l">
              <a:lnSpc>
                <a:spcPct val="100000"/>
              </a:lnSpc>
              <a:spcBef>
                <a:spcPts val="0"/>
              </a:spcBef>
              <a:spcAft>
                <a:spcPts val="0"/>
              </a:spcAft>
              <a:buClr>
                <a:schemeClr val="accent3"/>
              </a:buClr>
              <a:buSzPts val="1530"/>
              <a:buFont typeface="Arial"/>
              <a:buNone/>
            </a:pPr>
            <a:r>
              <a:t/>
            </a:r>
            <a:endParaRPr sz="1800"/>
          </a:p>
          <a:p>
            <a:pPr indent="0" lvl="0" marL="91440" rtl="0" algn="l">
              <a:lnSpc>
                <a:spcPct val="100000"/>
              </a:lnSpc>
              <a:spcBef>
                <a:spcPts val="0"/>
              </a:spcBef>
              <a:spcAft>
                <a:spcPts val="0"/>
              </a:spcAft>
              <a:buClr>
                <a:schemeClr val="accent3"/>
              </a:buClr>
              <a:buSzPts val="1530"/>
              <a:buNone/>
            </a:pPr>
            <a:r>
              <a:rPr lang="en-US" sz="1800"/>
              <a:t>Curso para integración: Comunicación de datos y redes informáticas.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65"/>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Módulo 9: Programación para la internacionalización de las direcciones de correo electrónico (EAI)</a:t>
            </a:r>
            <a:endParaRPr/>
          </a:p>
        </p:txBody>
      </p:sp>
      <p:sp>
        <p:nvSpPr>
          <p:cNvPr id="235" name="Google Shape;235;p65"/>
          <p:cNvSpPr txBox="1"/>
          <p:nvPr>
            <p:ph idx="1" type="body"/>
          </p:nvPr>
        </p:nvSpPr>
        <p:spPr>
          <a:xfrm>
            <a:off x="320675" y="1738407"/>
            <a:ext cx="8503284" cy="4620517"/>
          </a:xfrm>
          <a:prstGeom prst="rect">
            <a:avLst/>
          </a:prstGeom>
          <a:noFill/>
          <a:ln>
            <a:noFill/>
          </a:ln>
        </p:spPr>
        <p:txBody>
          <a:bodyPr anchorCtr="0" anchor="t" bIns="45700" lIns="91425" spcFirstLastPara="1" rIns="91425" wrap="square" tIns="45700">
            <a:noAutofit/>
          </a:bodyPr>
          <a:lstStyle/>
          <a:p>
            <a:pPr indent="0" lvl="0" marL="91440" rtl="0" algn="l">
              <a:lnSpc>
                <a:spcPct val="100000"/>
              </a:lnSpc>
              <a:spcBef>
                <a:spcPts val="0"/>
              </a:spcBef>
              <a:spcAft>
                <a:spcPts val="0"/>
              </a:spcAft>
              <a:buClr>
                <a:schemeClr val="accent3"/>
              </a:buClr>
              <a:buSzPts val="1530"/>
              <a:buNone/>
            </a:pPr>
            <a:r>
              <a:rPr b="1" lang="en-US" sz="1800"/>
              <a:t>Requisitos previos: </a:t>
            </a:r>
            <a:r>
              <a:rPr lang="en-US" sz="1800"/>
              <a:t>Módulo 7.</a:t>
            </a:r>
            <a:endParaRPr/>
          </a:p>
          <a:p>
            <a:pPr indent="-245745" lvl="0" marL="434340" rtl="0" algn="l">
              <a:lnSpc>
                <a:spcPct val="100000"/>
              </a:lnSpc>
              <a:spcBef>
                <a:spcPts val="0"/>
              </a:spcBef>
              <a:spcAft>
                <a:spcPts val="0"/>
              </a:spcAft>
              <a:buClr>
                <a:schemeClr val="accent3"/>
              </a:buClr>
              <a:buSzPts val="1530"/>
              <a:buFont typeface="Arial"/>
              <a:buNone/>
            </a:pPr>
            <a:r>
              <a:t/>
            </a:r>
            <a:endParaRPr sz="1800"/>
          </a:p>
          <a:p>
            <a:pPr indent="-342900" lvl="0" marL="434340" rtl="0" algn="l">
              <a:lnSpc>
                <a:spcPct val="100000"/>
              </a:lnSpc>
              <a:spcBef>
                <a:spcPts val="0"/>
              </a:spcBef>
              <a:spcAft>
                <a:spcPts val="0"/>
              </a:spcAft>
              <a:buClr>
                <a:schemeClr val="accent3"/>
              </a:buClr>
              <a:buSzPts val="1530"/>
              <a:buFont typeface="Arial"/>
              <a:buAutoNum type="arabicPeriod"/>
            </a:pPr>
            <a:r>
              <a:rPr lang="en-US" sz="1800"/>
              <a:t>Manejo de caracteres UTF-8/no ASCII</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Bibliotecas o API que manejan interacciones SMTP con compatibilidad con EAI</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Análisis de direcciones de correo electrónico internacionalizadas</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Envío y recepción de correos electrónicos</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Definición del alcance de las funciones de la EAI</a:t>
            </a:r>
            <a:endParaRPr/>
          </a:p>
          <a:p>
            <a:pPr indent="-245745" lvl="0" marL="434340" rtl="0" algn="l">
              <a:lnSpc>
                <a:spcPct val="100000"/>
              </a:lnSpc>
              <a:spcBef>
                <a:spcPts val="0"/>
              </a:spcBef>
              <a:spcAft>
                <a:spcPts val="0"/>
              </a:spcAft>
              <a:buClr>
                <a:schemeClr val="accent3"/>
              </a:buClr>
              <a:buSzPts val="1530"/>
              <a:buFont typeface="Arial"/>
              <a:buNone/>
            </a:pPr>
            <a:r>
              <a:t/>
            </a:r>
            <a:endParaRPr sz="1800"/>
          </a:p>
          <a:p>
            <a:pPr indent="0" lvl="0" marL="91440" rtl="0" algn="l">
              <a:lnSpc>
                <a:spcPct val="100000"/>
              </a:lnSpc>
              <a:spcBef>
                <a:spcPts val="0"/>
              </a:spcBef>
              <a:spcAft>
                <a:spcPts val="0"/>
              </a:spcAft>
              <a:buClr>
                <a:schemeClr val="accent3"/>
              </a:buClr>
              <a:buSzPts val="1530"/>
              <a:buNone/>
            </a:pPr>
            <a:r>
              <a:rPr lang="en-US" sz="1800"/>
              <a:t>Curso para integración: Temas avanzados en IDN y Aceptación Universal.</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66"/>
          <p:cNvSpPr txBox="1"/>
          <p:nvPr>
            <p:ph type="title"/>
          </p:nvPr>
        </p:nvSpPr>
        <p:spPr>
          <a:xfrm>
            <a:off x="320041" y="275167"/>
            <a:ext cx="8725105"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Módulo 10: Procesamiento de los IDN y la EAI en aplicaciones móviles</a:t>
            </a:r>
            <a:endParaRPr/>
          </a:p>
        </p:txBody>
      </p:sp>
      <p:sp>
        <p:nvSpPr>
          <p:cNvPr id="241" name="Google Shape;241;p66"/>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0" algn="l">
              <a:lnSpc>
                <a:spcPct val="100000"/>
              </a:lnSpc>
              <a:spcBef>
                <a:spcPts val="0"/>
              </a:spcBef>
              <a:spcAft>
                <a:spcPts val="0"/>
              </a:spcAft>
              <a:buClr>
                <a:schemeClr val="accent3"/>
              </a:buClr>
              <a:buSzPts val="1530"/>
              <a:buNone/>
            </a:pPr>
            <a:r>
              <a:rPr b="1" lang="en-US" sz="1800"/>
              <a:t>Requisitos previos: </a:t>
            </a:r>
            <a:r>
              <a:rPr lang="en-US" sz="1800"/>
              <a:t>Módulo 2, Módulo 6, Módulo 9.</a:t>
            </a:r>
            <a:endParaRPr/>
          </a:p>
          <a:p>
            <a:pPr indent="-245745" lvl="0" marL="434340" rtl="0" algn="l">
              <a:lnSpc>
                <a:spcPct val="100000"/>
              </a:lnSpc>
              <a:spcBef>
                <a:spcPts val="0"/>
              </a:spcBef>
              <a:spcAft>
                <a:spcPts val="0"/>
              </a:spcAft>
              <a:buClr>
                <a:schemeClr val="accent3"/>
              </a:buClr>
              <a:buSzPts val="1530"/>
              <a:buFont typeface="Arial"/>
              <a:buNone/>
            </a:pPr>
            <a:r>
              <a:t/>
            </a:r>
            <a:endParaRPr sz="1800"/>
          </a:p>
          <a:p>
            <a:pPr indent="-342900" lvl="0" marL="434340" rtl="0" algn="l">
              <a:lnSpc>
                <a:spcPct val="100000"/>
              </a:lnSpc>
              <a:spcBef>
                <a:spcPts val="0"/>
              </a:spcBef>
              <a:spcAft>
                <a:spcPts val="0"/>
              </a:spcAft>
              <a:buSzPts val="1530"/>
              <a:buFont typeface="Arial"/>
              <a:buAutoNum type="arabicPeriod"/>
            </a:pPr>
            <a:r>
              <a:rPr lang="en-US" sz="1800"/>
              <a:t>Compatibilidad con el conjunto de caracteres Unicode</a:t>
            </a:r>
            <a:endParaRPr/>
          </a:p>
          <a:p>
            <a:pPr indent="-342900" lvl="0" marL="434340" rtl="0" algn="l">
              <a:lnSpc>
                <a:spcPct val="100000"/>
              </a:lnSpc>
              <a:spcBef>
                <a:spcPts val="0"/>
              </a:spcBef>
              <a:spcAft>
                <a:spcPts val="0"/>
              </a:spcAft>
              <a:buSzPts val="1530"/>
              <a:buFont typeface="Arial"/>
              <a:buAutoNum type="arabicPeriod"/>
            </a:pPr>
            <a:r>
              <a:rPr lang="en-US" sz="1800"/>
              <a:t>Diseño y representación de texto Unicode</a:t>
            </a:r>
            <a:endParaRPr/>
          </a:p>
          <a:p>
            <a:pPr indent="-342900" lvl="0" marL="434340" rtl="0" algn="l">
              <a:lnSpc>
                <a:spcPct val="100000"/>
              </a:lnSpc>
              <a:spcBef>
                <a:spcPts val="0"/>
              </a:spcBef>
              <a:spcAft>
                <a:spcPts val="0"/>
              </a:spcAft>
              <a:buSzPts val="1530"/>
              <a:buFont typeface="Arial"/>
              <a:buAutoNum type="arabicPeriod"/>
            </a:pPr>
            <a:r>
              <a:rPr lang="en-US" sz="1800"/>
              <a:t>Compatibilidad con Unicode en marcos de desarrollo de aplicaciones móviles</a:t>
            </a:r>
            <a:endParaRPr/>
          </a:p>
          <a:p>
            <a:pPr indent="-342900" lvl="0" marL="434340" rtl="0" algn="l">
              <a:lnSpc>
                <a:spcPct val="100000"/>
              </a:lnSpc>
              <a:spcBef>
                <a:spcPts val="0"/>
              </a:spcBef>
              <a:spcAft>
                <a:spcPts val="0"/>
              </a:spcAft>
              <a:buSzPts val="1530"/>
              <a:buFont typeface="Arial"/>
              <a:buAutoNum type="arabicPeriod"/>
            </a:pPr>
            <a:r>
              <a:rPr lang="en-US" sz="1800"/>
              <a:t>Aprovechamiento de ICU para texto bidireccional y códigos de escritura complejos </a:t>
            </a:r>
            <a:endParaRPr/>
          </a:p>
          <a:p>
            <a:pPr indent="-342900" lvl="0" marL="434340" rtl="0" algn="l">
              <a:lnSpc>
                <a:spcPct val="100000"/>
              </a:lnSpc>
              <a:spcBef>
                <a:spcPts val="0"/>
              </a:spcBef>
              <a:spcAft>
                <a:spcPts val="0"/>
              </a:spcAft>
              <a:buSzPts val="1530"/>
              <a:buFont typeface="Arial"/>
              <a:buAutoNum type="arabicPeriod"/>
            </a:pPr>
            <a:r>
              <a:rPr lang="en-US" sz="1800"/>
              <a:t>Procesamiento de IDN en dispositivos móviles - bibliotecas relevantes</a:t>
            </a:r>
            <a:endParaRPr/>
          </a:p>
          <a:p>
            <a:pPr indent="-342900" lvl="0" marL="434340" rtl="0" algn="l">
              <a:lnSpc>
                <a:spcPct val="100000"/>
              </a:lnSpc>
              <a:spcBef>
                <a:spcPts val="0"/>
              </a:spcBef>
              <a:spcAft>
                <a:spcPts val="0"/>
              </a:spcAft>
              <a:buSzPts val="1530"/>
              <a:buFont typeface="Arial"/>
              <a:buAutoNum type="arabicPeriod"/>
            </a:pPr>
            <a:r>
              <a:rPr lang="en-US" sz="1800"/>
              <a:t>Procesamiento de EAI en dispositivos móviles - bibliotecas relevantes</a:t>
            </a:r>
            <a:endParaRPr/>
          </a:p>
          <a:p>
            <a:pPr indent="-245745" lvl="0" marL="434340" rtl="0" algn="l">
              <a:lnSpc>
                <a:spcPct val="100000"/>
              </a:lnSpc>
              <a:spcBef>
                <a:spcPts val="0"/>
              </a:spcBef>
              <a:spcAft>
                <a:spcPts val="0"/>
              </a:spcAft>
              <a:buSzPts val="1530"/>
              <a:buFont typeface="Arial"/>
              <a:buNone/>
            </a:pPr>
            <a:r>
              <a:t/>
            </a:r>
            <a:endParaRPr sz="1800"/>
          </a:p>
          <a:p>
            <a:pPr indent="0" lvl="0" marL="91440" rtl="0" algn="l">
              <a:lnSpc>
                <a:spcPct val="100000"/>
              </a:lnSpc>
              <a:spcBef>
                <a:spcPts val="0"/>
              </a:spcBef>
              <a:spcAft>
                <a:spcPts val="0"/>
              </a:spcAft>
              <a:buClr>
                <a:schemeClr val="accent3"/>
              </a:buClr>
              <a:buSzPts val="1530"/>
              <a:buNone/>
            </a:pPr>
            <a:r>
              <a:rPr lang="en-US" sz="1800"/>
              <a:t>Curso para integración: Desarrollo de aplicaciones móviles.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67"/>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Módulo 11: Seguridad de los IDN</a:t>
            </a:r>
            <a:endParaRPr/>
          </a:p>
        </p:txBody>
      </p:sp>
      <p:sp>
        <p:nvSpPr>
          <p:cNvPr id="247" name="Google Shape;247;p67"/>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0" algn="l">
              <a:lnSpc>
                <a:spcPct val="100000"/>
              </a:lnSpc>
              <a:spcBef>
                <a:spcPts val="0"/>
              </a:spcBef>
              <a:spcAft>
                <a:spcPts val="0"/>
              </a:spcAft>
              <a:buClr>
                <a:schemeClr val="accent3"/>
              </a:buClr>
              <a:buSzPts val="1530"/>
              <a:buNone/>
            </a:pPr>
            <a:r>
              <a:rPr b="1" lang="en-US" sz="1800"/>
              <a:t>Requisitos previos: </a:t>
            </a:r>
            <a:r>
              <a:rPr lang="en-US" sz="1800"/>
              <a:t>Módulo 2, Módulo 6.</a:t>
            </a:r>
            <a:endParaRPr/>
          </a:p>
          <a:p>
            <a:pPr indent="-245745" lvl="0" marL="434340" rtl="0" algn="l">
              <a:lnSpc>
                <a:spcPct val="100000"/>
              </a:lnSpc>
              <a:spcBef>
                <a:spcPts val="0"/>
              </a:spcBef>
              <a:spcAft>
                <a:spcPts val="0"/>
              </a:spcAft>
              <a:buClr>
                <a:schemeClr val="accent3"/>
              </a:buClr>
              <a:buSzPts val="1530"/>
              <a:buFont typeface="Arial"/>
              <a:buNone/>
            </a:pPr>
            <a:r>
              <a:t/>
            </a:r>
            <a:endParaRPr sz="1800"/>
          </a:p>
          <a:p>
            <a:pPr indent="-342900" lvl="0" marL="434340" rtl="0" algn="l">
              <a:lnSpc>
                <a:spcPct val="100000"/>
              </a:lnSpc>
              <a:spcBef>
                <a:spcPts val="0"/>
              </a:spcBef>
              <a:spcAft>
                <a:spcPts val="0"/>
              </a:spcAft>
              <a:buClr>
                <a:schemeClr val="accent3"/>
              </a:buClr>
              <a:buSzPts val="1530"/>
              <a:buFont typeface="Arial"/>
              <a:buAutoNum type="arabicPeriod"/>
            </a:pPr>
            <a:r>
              <a:rPr lang="en-US" sz="1800"/>
              <a:t>Seguridad de Unicode</a:t>
            </a:r>
            <a:endParaRPr/>
          </a:p>
          <a:p>
            <a:pPr indent="-342898" lvl="1" marL="891539" rtl="0" algn="l">
              <a:lnSpc>
                <a:spcPct val="100000"/>
              </a:lnSpc>
              <a:spcBef>
                <a:spcPts val="0"/>
              </a:spcBef>
              <a:spcAft>
                <a:spcPts val="0"/>
              </a:spcAft>
              <a:buSzPts val="1530"/>
              <a:buFont typeface="Arial"/>
              <a:buAutoNum type="arabicPeriod"/>
            </a:pPr>
            <a:r>
              <a:rPr lang="en-US" sz="1600"/>
              <a:t>Mecanismos de seguridad de Unicode</a:t>
            </a:r>
            <a:endParaRPr/>
          </a:p>
          <a:p>
            <a:pPr indent="-342898" lvl="1" marL="891539" rtl="0" algn="l">
              <a:lnSpc>
                <a:spcPct val="100000"/>
              </a:lnSpc>
              <a:spcBef>
                <a:spcPts val="0"/>
              </a:spcBef>
              <a:spcAft>
                <a:spcPts val="0"/>
              </a:spcAft>
              <a:buSzPts val="1530"/>
              <a:buFont typeface="Arial"/>
              <a:buAutoNum type="arabicPeriod"/>
            </a:pPr>
            <a:r>
              <a:rPr lang="en-US" sz="1600"/>
              <a:t>Engaño de caracteres: Comprensión de las vulnerabilidades de seguridad en Unicode, IDN y DNS </a:t>
            </a:r>
            <a:endParaRPr/>
          </a:p>
          <a:p>
            <a:pPr indent="-342898" lvl="1" marL="891539" rtl="0" algn="l">
              <a:lnSpc>
                <a:spcPct val="100000"/>
              </a:lnSpc>
              <a:spcBef>
                <a:spcPts val="0"/>
              </a:spcBef>
              <a:spcAft>
                <a:spcPts val="0"/>
              </a:spcAft>
              <a:buSzPts val="1530"/>
              <a:buFont typeface="Arial"/>
              <a:buAutoNum type="arabicPeriod"/>
            </a:pPr>
            <a:r>
              <a:rPr lang="en-US" sz="1600"/>
              <a:t>Mitigación del bloqueo de direcciones de EAI</a:t>
            </a:r>
            <a:endParaRPr/>
          </a:p>
          <a:p>
            <a:pPr indent="-342898" lvl="1" marL="891539" rtl="0" algn="l">
              <a:lnSpc>
                <a:spcPct val="100000"/>
              </a:lnSpc>
              <a:spcBef>
                <a:spcPts val="0"/>
              </a:spcBef>
              <a:spcAft>
                <a:spcPts val="0"/>
              </a:spcAft>
              <a:buSzPts val="1530"/>
              <a:buFont typeface="Arial"/>
              <a:buAutoNum type="arabicPeriod"/>
            </a:pPr>
            <a:r>
              <a:rPr lang="en-US" sz="1600"/>
              <a:t>Seguridad del DNS</a:t>
            </a:r>
            <a:endParaRPr/>
          </a:p>
          <a:p>
            <a:pPr indent="-342898" lvl="1" marL="891539" rtl="0" algn="l">
              <a:lnSpc>
                <a:spcPct val="100000"/>
              </a:lnSpc>
              <a:spcBef>
                <a:spcPts val="0"/>
              </a:spcBef>
              <a:spcAft>
                <a:spcPts val="0"/>
              </a:spcAft>
              <a:buSzPts val="1530"/>
              <a:buFont typeface="Arial"/>
              <a:buAutoNum type="arabicPeriod"/>
            </a:pPr>
            <a:r>
              <a:rPr lang="en-US" sz="1600"/>
              <a:t>Ataques homógrafos de ASCII</a:t>
            </a:r>
            <a:endParaRPr/>
          </a:p>
          <a:p>
            <a:pPr indent="-342898" lvl="1" marL="891539" rtl="0" algn="l">
              <a:lnSpc>
                <a:spcPct val="100000"/>
              </a:lnSpc>
              <a:spcBef>
                <a:spcPts val="0"/>
              </a:spcBef>
              <a:spcAft>
                <a:spcPts val="0"/>
              </a:spcAft>
              <a:buSzPts val="1530"/>
              <a:buFont typeface="Arial"/>
              <a:buAutoNum type="arabicPeriod"/>
            </a:pPr>
            <a:r>
              <a:rPr lang="en-US" sz="1600"/>
              <a:t>Phishing, spamming y explotación de IDN/EAI</a:t>
            </a:r>
            <a:endParaRPr/>
          </a:p>
          <a:p>
            <a:pPr indent="-245745" lvl="0" marL="434340" rtl="0" algn="l">
              <a:lnSpc>
                <a:spcPct val="100000"/>
              </a:lnSpc>
              <a:spcBef>
                <a:spcPts val="0"/>
              </a:spcBef>
              <a:spcAft>
                <a:spcPts val="0"/>
              </a:spcAft>
              <a:buClr>
                <a:schemeClr val="accent3"/>
              </a:buClr>
              <a:buSzPts val="1530"/>
              <a:buFont typeface="Arial"/>
              <a:buNone/>
            </a:pPr>
            <a:r>
              <a:t/>
            </a:r>
            <a:endParaRPr sz="1800"/>
          </a:p>
          <a:p>
            <a:pPr indent="-342900" lvl="0" marL="434340" rtl="0" algn="l">
              <a:lnSpc>
                <a:spcPct val="100000"/>
              </a:lnSpc>
              <a:spcBef>
                <a:spcPts val="0"/>
              </a:spcBef>
              <a:spcAft>
                <a:spcPts val="0"/>
              </a:spcAft>
              <a:buClr>
                <a:schemeClr val="accent3"/>
              </a:buClr>
              <a:buSzPts val="1530"/>
              <a:buFont typeface="Arial"/>
              <a:buAutoNum type="arabicPeriod"/>
            </a:pPr>
            <a:r>
              <a:rPr lang="en-US" sz="1800"/>
              <a:t>Seguridad de los IDN</a:t>
            </a:r>
            <a:endParaRPr/>
          </a:p>
          <a:p>
            <a:pPr indent="-342898" lvl="1" marL="891539" rtl="0" algn="l">
              <a:lnSpc>
                <a:spcPct val="100000"/>
              </a:lnSpc>
              <a:spcBef>
                <a:spcPts val="0"/>
              </a:spcBef>
              <a:spcAft>
                <a:spcPts val="0"/>
              </a:spcAft>
              <a:buSzPts val="1530"/>
              <a:buFont typeface="Arial"/>
              <a:buAutoNum type="arabicPeriod"/>
            </a:pPr>
            <a:r>
              <a:rPr lang="en-US" sz="1600"/>
              <a:t>Más allá de la normalización de Unicode: desafíos de distinción visual y soluciones de LGR</a:t>
            </a:r>
            <a:endParaRPr/>
          </a:p>
          <a:p>
            <a:pPr indent="-342898" lvl="1" marL="891539" rtl="0" algn="l">
              <a:lnSpc>
                <a:spcPct val="100000"/>
              </a:lnSpc>
              <a:spcBef>
                <a:spcPts val="0"/>
              </a:spcBef>
              <a:spcAft>
                <a:spcPts val="0"/>
              </a:spcAft>
              <a:buSzPts val="1530"/>
              <a:buFont typeface="Arial"/>
              <a:buAutoNum type="arabicPeriod"/>
            </a:pPr>
            <a:r>
              <a:rPr lang="en-US" sz="1600"/>
              <a:t>Ataques homógrafos de IDN</a:t>
            </a:r>
            <a:endParaRPr/>
          </a:p>
          <a:p>
            <a:pPr indent="-342898" lvl="1" marL="891539" rtl="0" algn="l">
              <a:lnSpc>
                <a:spcPct val="100000"/>
              </a:lnSpc>
              <a:spcBef>
                <a:spcPts val="0"/>
              </a:spcBef>
              <a:spcAft>
                <a:spcPts val="0"/>
              </a:spcAft>
              <a:buSzPts val="1530"/>
              <a:buFont typeface="Arial"/>
              <a:buAutoNum type="arabicPeriod"/>
            </a:pPr>
            <a:r>
              <a:rPr lang="en-US" sz="1600"/>
              <a:t>Consideraciones de seguridad sobre las LGR y variantes</a:t>
            </a:r>
            <a:endParaRPr/>
          </a:p>
          <a:p>
            <a:pPr indent="0" lvl="1" marL="548640" rtl="0" algn="l">
              <a:lnSpc>
                <a:spcPct val="100000"/>
              </a:lnSpc>
              <a:spcBef>
                <a:spcPts val="0"/>
              </a:spcBef>
              <a:spcAft>
                <a:spcPts val="0"/>
              </a:spcAft>
              <a:buSzPts val="1530"/>
              <a:buNone/>
            </a:pPr>
            <a:r>
              <a:t/>
            </a:r>
            <a:endParaRPr sz="1800"/>
          </a:p>
          <a:p>
            <a:pPr indent="0" lvl="0" marL="91440" rtl="0" algn="l">
              <a:lnSpc>
                <a:spcPct val="100000"/>
              </a:lnSpc>
              <a:spcBef>
                <a:spcPts val="0"/>
              </a:spcBef>
              <a:spcAft>
                <a:spcPts val="0"/>
              </a:spcAft>
              <a:buClr>
                <a:schemeClr val="accent3"/>
              </a:buClr>
              <a:buSzPts val="1530"/>
              <a:buNone/>
            </a:pPr>
            <a:r>
              <a:rPr lang="en-US" sz="1800"/>
              <a:t>Curso para integración: Seguridad de computadoras.</a:t>
            </a:r>
            <a:endParaRPr/>
          </a:p>
          <a:p>
            <a:pPr indent="0" lvl="0" marL="91440" rtl="0" algn="l">
              <a:lnSpc>
                <a:spcPct val="100000"/>
              </a:lnSpc>
              <a:spcBef>
                <a:spcPts val="0"/>
              </a:spcBef>
              <a:spcAft>
                <a:spcPts val="0"/>
              </a:spcAft>
              <a:buClr>
                <a:schemeClr val="accent3"/>
              </a:buClr>
              <a:buSzPts val="1530"/>
              <a:buNone/>
            </a:pPr>
            <a:r>
              <a:t/>
            </a:r>
            <a:endParaRPr sz="1800"/>
          </a:p>
          <a:p>
            <a:pPr indent="0" lvl="0" marL="91440" rtl="0" algn="l">
              <a:lnSpc>
                <a:spcPct val="100000"/>
              </a:lnSpc>
              <a:spcBef>
                <a:spcPts val="0"/>
              </a:spcBef>
              <a:spcAft>
                <a:spcPts val="0"/>
              </a:spcAft>
              <a:buClr>
                <a:schemeClr val="accent3"/>
              </a:buClr>
              <a:buSzPts val="1530"/>
              <a:buNone/>
            </a:pPr>
            <a:r>
              <a:rPr lang="en-US" sz="1800"/>
              <a: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68"/>
          <p:cNvSpPr txBox="1"/>
          <p:nvPr>
            <p:ph type="title"/>
          </p:nvPr>
        </p:nvSpPr>
        <p:spPr>
          <a:xfrm>
            <a:off x="320041" y="275167"/>
            <a:ext cx="866332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Módulo 12: Compatibilidad de Unicode en sistemas operativos</a:t>
            </a:r>
            <a:endParaRPr/>
          </a:p>
        </p:txBody>
      </p:sp>
      <p:sp>
        <p:nvSpPr>
          <p:cNvPr id="253" name="Google Shape;253;p68"/>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0" algn="l">
              <a:lnSpc>
                <a:spcPct val="100000"/>
              </a:lnSpc>
              <a:spcBef>
                <a:spcPts val="0"/>
              </a:spcBef>
              <a:spcAft>
                <a:spcPts val="0"/>
              </a:spcAft>
              <a:buClr>
                <a:schemeClr val="accent3"/>
              </a:buClr>
              <a:buSzPts val="1530"/>
              <a:buNone/>
            </a:pPr>
            <a:r>
              <a:rPr b="1" lang="en-US" sz="1800"/>
              <a:t>Requisitos previos: </a:t>
            </a:r>
            <a:r>
              <a:rPr lang="en-US" sz="1800"/>
              <a:t>Módulo 2.</a:t>
            </a:r>
            <a:endParaRPr/>
          </a:p>
          <a:p>
            <a:pPr indent="-245745" lvl="0" marL="434340" rtl="0" algn="l">
              <a:lnSpc>
                <a:spcPct val="100000"/>
              </a:lnSpc>
              <a:spcBef>
                <a:spcPts val="0"/>
              </a:spcBef>
              <a:spcAft>
                <a:spcPts val="0"/>
              </a:spcAft>
              <a:buClr>
                <a:schemeClr val="accent3"/>
              </a:buClr>
              <a:buSzPts val="1530"/>
              <a:buFont typeface="Arial"/>
              <a:buNone/>
            </a:pPr>
            <a:r>
              <a:t/>
            </a:r>
            <a:endParaRPr sz="1800"/>
          </a:p>
          <a:p>
            <a:pPr indent="-342900" lvl="0" marL="434340" rtl="0" algn="l">
              <a:lnSpc>
                <a:spcPct val="100000"/>
              </a:lnSpc>
              <a:spcBef>
                <a:spcPts val="0"/>
              </a:spcBef>
              <a:spcAft>
                <a:spcPts val="0"/>
              </a:spcAft>
              <a:buClr>
                <a:schemeClr val="accent3"/>
              </a:buClr>
              <a:buSzPts val="1530"/>
              <a:buFont typeface="Arial"/>
              <a:buAutoNum type="arabicPeriod"/>
            </a:pPr>
            <a:r>
              <a:rPr lang="en-US" sz="1800"/>
              <a:t>¿Por qué necesitamos Unicode en los sistemas operativos?</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Compatibilidad de los sistemas de archivos con Unicode</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Funciones de manipulación de cadenas de caracteres Unicode, clasificación y ordenación en sistemas operativos</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Ejemplos de funciones de manipulación de cadenas de caracteres Unicode realizadas por sistemas operativos</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Manejo de nombres de archivo: distinción entre mayúsculas y minúsculas vs no distinción entre mayúsculas y minúsculas vs no distinción entre mayúsculas y minúsculas pero con preservación de mayúsculas y minúsculas</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API Unicode para sistemas operativos</a:t>
            </a:r>
            <a:endParaRPr/>
          </a:p>
          <a:p>
            <a:pPr indent="0" lvl="0" marL="91440" rtl="0" algn="l">
              <a:lnSpc>
                <a:spcPct val="100000"/>
              </a:lnSpc>
              <a:spcBef>
                <a:spcPts val="0"/>
              </a:spcBef>
              <a:spcAft>
                <a:spcPts val="0"/>
              </a:spcAft>
              <a:buClr>
                <a:schemeClr val="accent3"/>
              </a:buClr>
              <a:buSzPts val="1530"/>
              <a:buNone/>
            </a:pPr>
            <a:r>
              <a:t/>
            </a:r>
            <a:endParaRPr sz="1800"/>
          </a:p>
          <a:p>
            <a:pPr indent="0" lvl="0" marL="91440" rtl="0" algn="l">
              <a:lnSpc>
                <a:spcPct val="100000"/>
              </a:lnSpc>
              <a:spcBef>
                <a:spcPts val="0"/>
              </a:spcBef>
              <a:spcAft>
                <a:spcPts val="0"/>
              </a:spcAft>
              <a:buClr>
                <a:schemeClr val="accent3"/>
              </a:buClr>
              <a:buSzPts val="1530"/>
              <a:buNone/>
            </a:pPr>
            <a:r>
              <a:rPr lang="en-US" sz="1800"/>
              <a:t>Curso para integración: Sistema operativo</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69"/>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Cursos afectados</a:t>
            </a:r>
            <a:endParaRPr/>
          </a:p>
        </p:txBody>
      </p:sp>
      <p:sp>
        <p:nvSpPr>
          <p:cNvPr id="259" name="Google Shape;259;p69"/>
          <p:cNvSpPr txBox="1"/>
          <p:nvPr>
            <p:ph idx="1" type="body"/>
          </p:nvPr>
        </p:nvSpPr>
        <p:spPr>
          <a:xfrm>
            <a:off x="320675" y="1318686"/>
            <a:ext cx="8450746" cy="4973626"/>
          </a:xfrm>
          <a:prstGeom prst="rect">
            <a:avLst/>
          </a:prstGeom>
          <a:noFill/>
          <a:ln>
            <a:noFill/>
          </a:ln>
        </p:spPr>
        <p:txBody>
          <a:bodyPr anchorCtr="0" anchor="t" bIns="45700" lIns="91425" spcFirstLastPara="1" rIns="91425" wrap="square" tIns="45700">
            <a:noAutofit/>
          </a:bodyPr>
          <a:lstStyle/>
          <a:p>
            <a:pPr indent="0" lvl="0" marL="91440" rtl="0" algn="l">
              <a:lnSpc>
                <a:spcPct val="100000"/>
              </a:lnSpc>
              <a:spcBef>
                <a:spcPts val="0"/>
              </a:spcBef>
              <a:spcAft>
                <a:spcPts val="0"/>
              </a:spcAft>
              <a:buSzPts val="1530"/>
              <a:buNone/>
            </a:pPr>
            <a:r>
              <a:rPr lang="en-US" sz="1800"/>
              <a:t>Actualizaciones en cursos existentes:</a:t>
            </a:r>
            <a:endParaRPr/>
          </a:p>
          <a:p>
            <a:pPr indent="0" lvl="0" marL="91440" rtl="0" algn="l">
              <a:lnSpc>
                <a:spcPct val="100000"/>
              </a:lnSpc>
              <a:spcBef>
                <a:spcPts val="0"/>
              </a:spcBef>
              <a:spcAft>
                <a:spcPts val="0"/>
              </a:spcAft>
              <a:buSzPts val="1530"/>
              <a:buNone/>
            </a:pPr>
            <a:r>
              <a:t/>
            </a:r>
            <a:endParaRPr sz="1800"/>
          </a:p>
          <a:p>
            <a:pPr indent="-182880" lvl="0" marL="274320" rtl="0" algn="l">
              <a:lnSpc>
                <a:spcPct val="100000"/>
              </a:lnSpc>
              <a:spcBef>
                <a:spcPts val="0"/>
              </a:spcBef>
              <a:spcAft>
                <a:spcPts val="0"/>
              </a:spcAft>
              <a:buSzPts val="1530"/>
              <a:buChar char="*"/>
            </a:pPr>
            <a:r>
              <a:rPr lang="en-US" sz="1800"/>
              <a:t>Fundamentos de programación o Programación I</a:t>
            </a:r>
            <a:endParaRPr/>
          </a:p>
          <a:p>
            <a:pPr indent="-182880" lvl="0" marL="274320" rtl="0" algn="l">
              <a:lnSpc>
                <a:spcPct val="100000"/>
              </a:lnSpc>
              <a:spcBef>
                <a:spcPts val="0"/>
              </a:spcBef>
              <a:spcAft>
                <a:spcPts val="0"/>
              </a:spcAft>
              <a:buSzPts val="1530"/>
              <a:buChar char="*"/>
            </a:pPr>
            <a:r>
              <a:rPr lang="en-US" sz="1800"/>
              <a:t>Programación avanzada o programación orientada a objetos</a:t>
            </a:r>
            <a:endParaRPr/>
          </a:p>
          <a:p>
            <a:pPr indent="-182880" lvl="0" marL="274320" rtl="0" algn="l">
              <a:lnSpc>
                <a:spcPct val="100000"/>
              </a:lnSpc>
              <a:spcBef>
                <a:spcPts val="0"/>
              </a:spcBef>
              <a:spcAft>
                <a:spcPts val="0"/>
              </a:spcAft>
              <a:buSzPts val="1530"/>
              <a:buChar char="*"/>
            </a:pPr>
            <a:r>
              <a:rPr lang="en-US" sz="1800"/>
              <a:t>Estructuras de datos y algoritmos</a:t>
            </a:r>
            <a:endParaRPr/>
          </a:p>
          <a:p>
            <a:pPr indent="-182880" lvl="0" marL="274320" rtl="0" algn="l">
              <a:lnSpc>
                <a:spcPct val="100000"/>
              </a:lnSpc>
              <a:spcBef>
                <a:spcPts val="0"/>
              </a:spcBef>
              <a:spcAft>
                <a:spcPts val="0"/>
              </a:spcAft>
              <a:buSzPts val="1530"/>
              <a:buChar char="*"/>
            </a:pPr>
            <a:r>
              <a:rPr lang="en-US" sz="1800"/>
              <a:t>Sistemas de gestión de bases de datos</a:t>
            </a:r>
            <a:endParaRPr/>
          </a:p>
          <a:p>
            <a:pPr indent="-182880" lvl="0" marL="274320" rtl="0" algn="l">
              <a:lnSpc>
                <a:spcPct val="100000"/>
              </a:lnSpc>
              <a:spcBef>
                <a:spcPts val="0"/>
              </a:spcBef>
              <a:spcAft>
                <a:spcPts val="0"/>
              </a:spcAft>
              <a:buSzPts val="1530"/>
              <a:buChar char="*"/>
            </a:pPr>
            <a:r>
              <a:rPr lang="en-US" sz="1800"/>
              <a:t>Comunicación de datos y redes informáticas</a:t>
            </a:r>
            <a:endParaRPr/>
          </a:p>
          <a:p>
            <a:pPr indent="-182880" lvl="0" marL="274320" rtl="0" algn="l">
              <a:lnSpc>
                <a:spcPct val="100000"/>
              </a:lnSpc>
              <a:spcBef>
                <a:spcPts val="0"/>
              </a:spcBef>
              <a:spcAft>
                <a:spcPts val="0"/>
              </a:spcAft>
              <a:buSzPts val="1530"/>
              <a:buChar char="*"/>
            </a:pPr>
            <a:r>
              <a:rPr lang="en-US" sz="1800"/>
              <a:t>Desarrollo de aplicaciones móviles</a:t>
            </a:r>
            <a:endParaRPr/>
          </a:p>
          <a:p>
            <a:pPr indent="-182880" lvl="0" marL="274320" rtl="0" algn="l">
              <a:lnSpc>
                <a:spcPct val="100000"/>
              </a:lnSpc>
              <a:spcBef>
                <a:spcPts val="0"/>
              </a:spcBef>
              <a:spcAft>
                <a:spcPts val="0"/>
              </a:spcAft>
              <a:buSzPts val="1530"/>
              <a:buChar char="*"/>
            </a:pPr>
            <a:r>
              <a:rPr lang="en-US" sz="1800"/>
              <a:t>Seguridad de computadoras</a:t>
            </a:r>
            <a:endParaRPr/>
          </a:p>
          <a:p>
            <a:pPr indent="-182880" lvl="0" marL="274320" rtl="0" algn="l">
              <a:lnSpc>
                <a:spcPct val="100000"/>
              </a:lnSpc>
              <a:spcBef>
                <a:spcPts val="0"/>
              </a:spcBef>
              <a:spcAft>
                <a:spcPts val="0"/>
              </a:spcAft>
              <a:buSzPts val="1530"/>
              <a:buChar char="*"/>
            </a:pPr>
            <a:r>
              <a:rPr lang="en-US" sz="1800"/>
              <a:t>Sistema operativo</a:t>
            </a:r>
            <a:endParaRPr/>
          </a:p>
          <a:p>
            <a:pPr indent="-85725" lvl="0" marL="274320" rtl="0" algn="l">
              <a:lnSpc>
                <a:spcPct val="100000"/>
              </a:lnSpc>
              <a:spcBef>
                <a:spcPts val="0"/>
              </a:spcBef>
              <a:spcAft>
                <a:spcPts val="0"/>
              </a:spcAft>
              <a:buSzPts val="1530"/>
              <a:buNone/>
            </a:pPr>
            <a:r>
              <a:t/>
            </a:r>
            <a:endParaRPr sz="1800"/>
          </a:p>
          <a:p>
            <a:pPr indent="0" lvl="0" marL="91440" rtl="0" algn="l">
              <a:lnSpc>
                <a:spcPct val="100000"/>
              </a:lnSpc>
              <a:spcBef>
                <a:spcPts val="0"/>
              </a:spcBef>
              <a:spcAft>
                <a:spcPts val="0"/>
              </a:spcAft>
              <a:buSzPts val="1530"/>
              <a:buNone/>
            </a:pPr>
            <a:r>
              <a:rPr lang="en-US" sz="1800"/>
              <a:t>Nuevo curso sugerido:</a:t>
            </a:r>
            <a:endParaRPr/>
          </a:p>
          <a:p>
            <a:pPr indent="0" lvl="0" marL="91440" rtl="0" algn="l">
              <a:lnSpc>
                <a:spcPct val="100000"/>
              </a:lnSpc>
              <a:spcBef>
                <a:spcPts val="0"/>
              </a:spcBef>
              <a:spcAft>
                <a:spcPts val="0"/>
              </a:spcAft>
              <a:buSzPts val="1530"/>
              <a:buNone/>
            </a:pPr>
            <a:r>
              <a:t/>
            </a:r>
            <a:endParaRPr sz="1800"/>
          </a:p>
          <a:p>
            <a:pPr indent="-182880" lvl="0" marL="274320" rtl="0" algn="l">
              <a:lnSpc>
                <a:spcPct val="100000"/>
              </a:lnSpc>
              <a:spcBef>
                <a:spcPts val="0"/>
              </a:spcBef>
              <a:spcAft>
                <a:spcPts val="0"/>
              </a:spcAft>
              <a:buSzPts val="1530"/>
              <a:buChar char="*"/>
            </a:pPr>
            <a:r>
              <a:rPr lang="en-US" sz="1800"/>
              <a:t>Temas avanzados en IDN y Aceptación Universal.</a:t>
            </a:r>
            <a:endParaRPr/>
          </a:p>
          <a:p>
            <a:pPr indent="-85725" lvl="0" marL="274320" rtl="0" algn="l">
              <a:lnSpc>
                <a:spcPct val="100000"/>
              </a:lnSpc>
              <a:spcBef>
                <a:spcPts val="0"/>
              </a:spcBef>
              <a:spcAft>
                <a:spcPts val="0"/>
              </a:spcAft>
              <a:buSzPts val="1530"/>
              <a:buNone/>
            </a:pPr>
            <a:r>
              <a:t/>
            </a:r>
            <a:endParaRPr sz="1800"/>
          </a:p>
          <a:p>
            <a:pPr indent="-85725" lvl="0" marL="274320" rtl="0" algn="l">
              <a:lnSpc>
                <a:spcPct val="100000"/>
              </a:lnSpc>
              <a:spcBef>
                <a:spcPts val="0"/>
              </a:spcBef>
              <a:spcAft>
                <a:spcPts val="0"/>
              </a:spcAft>
              <a:buSzPts val="1530"/>
              <a:buNone/>
            </a:pPr>
            <a:r>
              <a:t/>
            </a:r>
            <a:endParaRPr sz="1800"/>
          </a:p>
          <a:p>
            <a:pPr indent="-85725" lvl="0" marL="274320" rtl="0" algn="l">
              <a:lnSpc>
                <a:spcPct val="100000"/>
              </a:lnSpc>
              <a:spcBef>
                <a:spcPts val="0"/>
              </a:spcBef>
              <a:spcAft>
                <a:spcPts val="0"/>
              </a:spcAft>
              <a:buSzPts val="1530"/>
              <a:buNone/>
            </a:pPr>
            <a:r>
              <a:t/>
            </a:r>
            <a:endParaRPr sz="1800"/>
          </a:p>
          <a:p>
            <a:pPr indent="-85725" lvl="0" marL="274320" rtl="0" algn="l">
              <a:lnSpc>
                <a:spcPct val="100000"/>
              </a:lnSpc>
              <a:spcBef>
                <a:spcPts val="0"/>
              </a:spcBef>
              <a:spcAft>
                <a:spcPts val="0"/>
              </a:spcAft>
              <a:buSzPts val="1530"/>
              <a:buNone/>
            </a:pPr>
            <a:r>
              <a:t/>
            </a:r>
            <a:endParaRPr sz="1800"/>
          </a:p>
          <a:p>
            <a:pPr indent="-85725" lvl="0" marL="274320" rtl="0" algn="l">
              <a:lnSpc>
                <a:spcPct val="100000"/>
              </a:lnSpc>
              <a:spcBef>
                <a:spcPts val="0"/>
              </a:spcBef>
              <a:spcAft>
                <a:spcPts val="0"/>
              </a:spcAft>
              <a:buSzPts val="1530"/>
              <a:buNone/>
            </a:pPr>
            <a:r>
              <a:t/>
            </a:r>
            <a:endParaRPr sz="1800"/>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85725" lvl="0" marL="274320" rtl="0" algn="l">
              <a:lnSpc>
                <a:spcPct val="100000"/>
              </a:lnSpc>
              <a:spcBef>
                <a:spcPts val="0"/>
              </a:spcBef>
              <a:spcAft>
                <a:spcPts val="0"/>
              </a:spcAft>
              <a:buClr>
                <a:schemeClr val="accent3"/>
              </a:buClr>
              <a:buSzPts val="1530"/>
              <a:buFont typeface="Merriweather Sans"/>
              <a:buNone/>
            </a:pPr>
            <a:r>
              <a:t/>
            </a:r>
            <a:endParaRPr sz="18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70"/>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Recursos para apoyar la actualización curricular</a:t>
            </a:r>
            <a:endParaRPr/>
          </a:p>
        </p:txBody>
      </p:sp>
      <p:sp>
        <p:nvSpPr>
          <p:cNvPr id="265" name="Google Shape;265;p70"/>
          <p:cNvSpPr txBox="1"/>
          <p:nvPr>
            <p:ph idx="1" type="body"/>
          </p:nvPr>
        </p:nvSpPr>
        <p:spPr>
          <a:xfrm>
            <a:off x="320675" y="1318686"/>
            <a:ext cx="4049857" cy="4973626"/>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SzPts val="1530"/>
              <a:buChar char="*"/>
            </a:pPr>
            <a:r>
              <a:rPr lang="en-US" sz="1800" u="sng">
                <a:solidFill>
                  <a:schemeClr val="hlink"/>
                </a:solidFill>
                <a:hlinkClick r:id="rId3"/>
                <a:extLst>
                  <a:ext uri="http://customooxmlschemas.google.com/">
                    <go:slidesCustomData xmlns:go="http://customooxmlschemas.google.com/" textRoundtripDataId="13"/>
                  </a:ext>
                </a:extLst>
              </a:rPr>
              <a:t>Módulos preliminares</a:t>
            </a:r>
            <a:r>
              <a:rPr lang="en-US" sz="1800"/>
              <a:t> para el Plan de Estudios de Aceptación Universal.</a:t>
            </a:r>
            <a:endParaRPr/>
          </a:p>
          <a:p>
            <a:pPr indent="-182880" lvl="0" marL="274320" rtl="0" algn="l">
              <a:lnSpc>
                <a:spcPct val="100000"/>
              </a:lnSpc>
              <a:spcBef>
                <a:spcPts val="0"/>
              </a:spcBef>
              <a:spcAft>
                <a:spcPts val="0"/>
              </a:spcAft>
              <a:buSzPts val="1530"/>
              <a:buChar char="*"/>
            </a:pPr>
            <a:r>
              <a:rPr lang="en-US" sz="1800" u="sng">
                <a:solidFill>
                  <a:schemeClr val="hlink"/>
                </a:solidFill>
                <a:hlinkClick r:id="rId4"/>
              </a:rPr>
              <a:t>Programa de Integración del Plan de Estudios de la UA de la ICANN</a:t>
            </a:r>
            <a:endParaRPr/>
          </a:p>
          <a:p>
            <a:pPr indent="-85725" lvl="0" marL="274320" rtl="0" algn="l">
              <a:lnSpc>
                <a:spcPct val="100000"/>
              </a:lnSpc>
              <a:spcBef>
                <a:spcPts val="0"/>
              </a:spcBef>
              <a:spcAft>
                <a:spcPts val="0"/>
              </a:spcAft>
              <a:buSzPts val="1530"/>
              <a:buNone/>
            </a:pPr>
            <a:r>
              <a:t/>
            </a:r>
            <a:endParaRPr sz="1800"/>
          </a:p>
          <a:p>
            <a:pPr indent="-182880" lvl="0" marL="274320" rtl="0" algn="l">
              <a:lnSpc>
                <a:spcPct val="100000"/>
              </a:lnSpc>
              <a:spcBef>
                <a:spcPts val="0"/>
              </a:spcBef>
              <a:spcAft>
                <a:spcPts val="0"/>
              </a:spcAft>
              <a:buSzPts val="1530"/>
              <a:buChar char="*"/>
            </a:pPr>
            <a:r>
              <a:rPr lang="en-US" sz="1800"/>
              <a:t>Participe en el Programa de Integración del Plan de Estudios de Aceptación Universal (previa solicitud y disponibilidad) – envíe un correo electrónico a </a:t>
            </a:r>
            <a:r>
              <a:rPr lang="en-US" sz="1800" u="sng">
                <a:solidFill>
                  <a:schemeClr val="hlink"/>
                </a:solidFill>
                <a:hlinkClick r:id="rId5"/>
              </a:rPr>
              <a:t>UAProgram@icann.org</a:t>
            </a:r>
            <a:r>
              <a:rPr lang="en-US" sz="1800"/>
              <a:t> para obtener más información</a:t>
            </a:r>
            <a:endParaRPr/>
          </a:p>
          <a:p>
            <a:pPr indent="-85725" lvl="0" marL="274320" rtl="0" algn="l">
              <a:lnSpc>
                <a:spcPct val="100000"/>
              </a:lnSpc>
              <a:spcBef>
                <a:spcPts val="0"/>
              </a:spcBef>
              <a:spcAft>
                <a:spcPts val="0"/>
              </a:spcAft>
              <a:buSzPts val="1530"/>
              <a:buNone/>
            </a:pPr>
            <a:r>
              <a:t/>
            </a:r>
            <a:endParaRPr sz="1800"/>
          </a:p>
          <a:p>
            <a:pPr indent="-85725" lvl="0" marL="274320" rtl="0" algn="l">
              <a:lnSpc>
                <a:spcPct val="100000"/>
              </a:lnSpc>
              <a:spcBef>
                <a:spcPts val="0"/>
              </a:spcBef>
              <a:spcAft>
                <a:spcPts val="0"/>
              </a:spcAft>
              <a:buSzPts val="1530"/>
              <a:buNone/>
            </a:pPr>
            <a:r>
              <a:t/>
            </a:r>
            <a:endParaRPr sz="1800"/>
          </a:p>
          <a:p>
            <a:pPr indent="-85725" lvl="0" marL="274320" rtl="0" algn="l">
              <a:lnSpc>
                <a:spcPct val="100000"/>
              </a:lnSpc>
              <a:spcBef>
                <a:spcPts val="0"/>
              </a:spcBef>
              <a:spcAft>
                <a:spcPts val="0"/>
              </a:spcAft>
              <a:buSzPts val="1530"/>
              <a:buNone/>
            </a:pPr>
            <a:r>
              <a:t/>
            </a:r>
            <a:endParaRPr sz="1800"/>
          </a:p>
          <a:p>
            <a:pPr indent="-85725" lvl="0" marL="274320" rtl="0" algn="l">
              <a:lnSpc>
                <a:spcPct val="100000"/>
              </a:lnSpc>
              <a:spcBef>
                <a:spcPts val="0"/>
              </a:spcBef>
              <a:spcAft>
                <a:spcPts val="0"/>
              </a:spcAft>
              <a:buSzPts val="1530"/>
              <a:buNone/>
            </a:pPr>
            <a:r>
              <a:t/>
            </a:r>
            <a:endParaRPr sz="1800"/>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85725" lvl="0" marL="274320" rtl="0" algn="l">
              <a:lnSpc>
                <a:spcPct val="100000"/>
              </a:lnSpc>
              <a:spcBef>
                <a:spcPts val="0"/>
              </a:spcBef>
              <a:spcAft>
                <a:spcPts val="0"/>
              </a:spcAft>
              <a:buClr>
                <a:schemeClr val="accent3"/>
              </a:buClr>
              <a:buSzPts val="1530"/>
              <a:buFont typeface="Merriweather Sans"/>
              <a:buNone/>
            </a:pPr>
            <a:r>
              <a:t/>
            </a:r>
            <a:endParaRPr sz="1800"/>
          </a:p>
        </p:txBody>
      </p:sp>
      <p:pic>
        <p:nvPicPr>
          <p:cNvPr id="266" name="Google Shape;266;p70">
            <a:hlinkClick r:id="rId6"/>
          </p:cNvPr>
          <p:cNvPicPr preferRelativeResize="0"/>
          <p:nvPr/>
        </p:nvPicPr>
        <p:blipFill rotWithShape="1">
          <a:blip r:embed="rId7">
            <a:alphaModFix/>
          </a:blip>
          <a:srcRect b="0" l="0" r="0" t="0"/>
          <a:stretch/>
        </p:blipFill>
        <p:spPr>
          <a:xfrm>
            <a:off x="4440923" y="1185003"/>
            <a:ext cx="4049857" cy="524099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7"/>
          <p:cNvSpPr txBox="1"/>
          <p:nvPr>
            <p:ph type="title"/>
          </p:nvPr>
        </p:nvSpPr>
        <p:spPr>
          <a:xfrm>
            <a:off x="320040" y="275167"/>
            <a:ext cx="8823959"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400"/>
              <a:t>Evolución de los sistemas de nombres de dominio y correo electrónico</a:t>
            </a:r>
            <a:endParaRPr/>
          </a:p>
        </p:txBody>
      </p:sp>
      <p:sp>
        <p:nvSpPr>
          <p:cNvPr id="84" name="Google Shape;84;p7"/>
          <p:cNvSpPr txBox="1"/>
          <p:nvPr>
            <p:ph idx="1" type="body"/>
          </p:nvPr>
        </p:nvSpPr>
        <p:spPr>
          <a:xfrm>
            <a:off x="320041" y="1137057"/>
            <a:ext cx="8450746" cy="5248751"/>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600"/>
              <a:t>Un nombre de dominio es un nombre único que forma la base de los localizadores uniformes de recursos (URL) que las personas usan para buscar recursos en Internet (por ejemplo, páginas web, servidores de correo electrónico, imágenes y videos). </a:t>
            </a:r>
            <a:endParaRPr/>
          </a:p>
          <a:p>
            <a:pPr indent="0" lvl="0" marL="91440" rtl="0" algn="l">
              <a:lnSpc>
                <a:spcPct val="100000"/>
              </a:lnSpc>
              <a:spcBef>
                <a:spcPts val="360"/>
              </a:spcBef>
              <a:spcAft>
                <a:spcPts val="0"/>
              </a:spcAft>
              <a:buClr>
                <a:schemeClr val="accent3"/>
              </a:buClr>
              <a:buSzPts val="1530"/>
              <a:buNone/>
            </a:pPr>
            <a:r>
              <a:t/>
            </a:r>
            <a:endParaRPr sz="1600"/>
          </a:p>
          <a:p>
            <a:pPr indent="-182880" lvl="0" marL="274320" rtl="0" algn="l">
              <a:lnSpc>
                <a:spcPct val="100000"/>
              </a:lnSpc>
              <a:spcBef>
                <a:spcPts val="0"/>
              </a:spcBef>
              <a:spcAft>
                <a:spcPts val="0"/>
              </a:spcAft>
              <a:buClr>
                <a:schemeClr val="accent3"/>
              </a:buClr>
              <a:buSzPts val="1530"/>
              <a:buFont typeface="Merriweather Sans"/>
              <a:buChar char="*"/>
            </a:pPr>
            <a:r>
              <a:rPr lang="en-US" sz="1600"/>
              <a:t>En el pasado, los </a:t>
            </a:r>
            <a:r>
              <a:rPr lang="en-US" sz="1600">
                <a:extLst>
                  <a:ext uri="http://customooxmlschemas.google.com/">
                    <go:slidesCustomData xmlns:go="http://customooxmlschemas.google.com/" textRoundtripDataId="0"/>
                  </a:ext>
                </a:extLst>
              </a:rPr>
              <a:t>dominios de alto nivel</a:t>
            </a:r>
            <a:r>
              <a:rPr lang="en-US" sz="1600"/>
              <a:t> (TLD) eran en su mayoría de dos o tres letras formadas por caracteres latinos a-z (por ejemplo, .com, .org). La evolución del DNS ha permitido crear TLD más nuevos y más largos. </a:t>
            </a:r>
            <a:endParaRPr/>
          </a:p>
          <a:p>
            <a:pPr indent="-182879" lvl="1" marL="731520" rtl="0" algn="l">
              <a:lnSpc>
                <a:spcPct val="100000"/>
              </a:lnSpc>
              <a:spcBef>
                <a:spcPts val="0"/>
              </a:spcBef>
              <a:spcAft>
                <a:spcPts val="0"/>
              </a:spcAft>
              <a:buSzPts val="1530"/>
              <a:buChar char="*"/>
            </a:pPr>
            <a:r>
              <a:rPr lang="en-US" sz="1400"/>
              <a:t>En la actualidad existen alrededor de 1200 nuevos gTLD que representan marcas, comunidades y geografías (por ejemplo, .photography, .london)</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200"/>
          </a:p>
          <a:p>
            <a:pPr indent="-182880" lvl="0" marL="274320" rtl="0" algn="l">
              <a:lnSpc>
                <a:spcPct val="100000"/>
              </a:lnSpc>
              <a:spcBef>
                <a:spcPts val="360"/>
              </a:spcBef>
              <a:spcAft>
                <a:spcPts val="0"/>
              </a:spcAft>
              <a:buClr>
                <a:schemeClr val="accent3"/>
              </a:buClr>
              <a:buSzPts val="1530"/>
              <a:buFont typeface="Merriweather Sans"/>
              <a:buChar char="*"/>
            </a:pPr>
            <a:r>
              <a:rPr lang="en-US" sz="1600"/>
              <a:t>Estos nuevos TLD también incluyen Nombres de Dominio Internacionalizados (IDN), que permiten nombres de dominio en idiomas y códigos de escritura locales como  “.例子” y “مثال.“ (“ejemplo” escrito en chino y árabe).</a:t>
            </a:r>
            <a:endParaRPr/>
          </a:p>
          <a:p>
            <a:pPr indent="-182879" lvl="1" marL="731520" rtl="0" algn="l">
              <a:lnSpc>
                <a:spcPct val="100000"/>
              </a:lnSpc>
              <a:spcBef>
                <a:spcPts val="360"/>
              </a:spcBef>
              <a:spcAft>
                <a:spcPts val="0"/>
              </a:spcAft>
              <a:buSzPts val="1530"/>
              <a:buChar char="*"/>
            </a:pPr>
            <a:r>
              <a:rPr lang="en-US" sz="1400"/>
              <a:t>Otras etiquetas dentro de un nombre de dominio también pueden internacionalizarse, lo que permite que un nombre de dominio esté completamente en un idioma y código de escritura locales. </a:t>
            </a:r>
            <a:r>
              <a:rPr lang="en-US" sz="1400">
                <a:extLst>
                  <a:ext uri="http://customooxmlschemas.google.com/">
                    <go:slidesCustomData xmlns:go="http://customooxmlschemas.google.com/" textRoundtripDataId="1"/>
                  </a:ext>
                </a:extLst>
              </a:rPr>
              <a:t>Los IDN son independientes del contenido en línea, que también puede ser multilingüe. </a:t>
            </a:r>
            <a:endParaRPr/>
          </a:p>
          <a:p>
            <a:pPr indent="-74930" lvl="0" marL="274320" rtl="0" algn="l">
              <a:lnSpc>
                <a:spcPct val="100000"/>
              </a:lnSpc>
              <a:spcBef>
                <a:spcPts val="400"/>
              </a:spcBef>
              <a:spcAft>
                <a:spcPts val="0"/>
              </a:spcAft>
              <a:buSzPts val="1700"/>
              <a:buNone/>
            </a:pPr>
            <a:r>
              <a:t/>
            </a:r>
            <a:endParaRPr sz="1800">
              <a:extLst>
                <a:ext uri="http://customooxmlschemas.google.com/">
                  <go:slidesCustomData xmlns:go="http://customooxmlschemas.google.com/" textRoundtripDataId="2"/>
                </a:ext>
              </a:extLst>
            </a:endParaRPr>
          </a:p>
          <a:p>
            <a:pPr indent="-182880" lvl="0" marL="274320" rtl="0" algn="l">
              <a:lnSpc>
                <a:spcPct val="100000"/>
              </a:lnSpc>
              <a:spcBef>
                <a:spcPts val="400"/>
              </a:spcBef>
              <a:spcAft>
                <a:spcPts val="0"/>
              </a:spcAft>
              <a:buSzPts val="1700"/>
              <a:buChar char="*"/>
            </a:pPr>
            <a:r>
              <a:rPr lang="en-US" sz="1800"/>
              <a:t>Al principio, las direcciones de correo electrónico tampoco estaban disponibles en los idiomas y códigos de escritura locales. </a:t>
            </a:r>
            <a:endParaRPr/>
          </a:p>
          <a:p>
            <a:pPr indent="0" lvl="0" marL="91440" rtl="0" algn="l">
              <a:lnSpc>
                <a:spcPct val="100000"/>
              </a:lnSpc>
              <a:spcBef>
                <a:spcPts val="400"/>
              </a:spcBef>
              <a:spcAft>
                <a:spcPts val="0"/>
              </a:spcAft>
              <a:buSzPts val="1700"/>
              <a:buNone/>
            </a:pPr>
            <a:r>
              <a:t/>
            </a:r>
            <a:endParaRPr sz="16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5"/>
          <p:cNvSpPr txBox="1"/>
          <p:nvPr>
            <p:ph type="title"/>
          </p:nvPr>
        </p:nvSpPr>
        <p:spPr>
          <a:xfrm>
            <a:off x="320041" y="275167"/>
            <a:ext cx="8699973"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Participe con la ICANN – Programas de Becas y NextGen</a:t>
            </a:r>
            <a:endParaRPr/>
          </a:p>
        </p:txBody>
      </p:sp>
      <p:sp>
        <p:nvSpPr>
          <p:cNvPr id="272" name="Google Shape;272;p35"/>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El objetivo del Programa de Becas de la ICANN es fortalecer la diversidad del modelo de múltiples partes interesadas mediante la promoción de oportunidades para que las personas provenientes de comunidades desatendidas y subrepresentadas participen activamente en la comunidad de la ICANN.</a:t>
            </a:r>
            <a:endParaRPr/>
          </a:p>
          <a:p>
            <a:pPr indent="-182880" lvl="1" marL="548640" rtl="0" algn="l">
              <a:lnSpc>
                <a:spcPct val="100000"/>
              </a:lnSpc>
              <a:spcBef>
                <a:spcPts val="360"/>
              </a:spcBef>
              <a:spcAft>
                <a:spcPts val="0"/>
              </a:spcAft>
              <a:buSzPts val="1530"/>
              <a:buChar char="*"/>
            </a:pPr>
            <a:r>
              <a:rPr lang="en-US"/>
              <a:t>Solicite la </a:t>
            </a:r>
            <a:r>
              <a:rPr lang="en-US" u="sng">
                <a:solidFill>
                  <a:schemeClr val="hlink"/>
                </a:solidFill>
                <a:hlinkClick r:id="rId3"/>
              </a:rPr>
              <a:t>Beca de la ICANN</a:t>
            </a:r>
            <a:r>
              <a:rPr lang="en-US">
                <a:solidFill>
                  <a:schemeClr val="hlink"/>
                </a:solidFill>
              </a:rPr>
              <a:t> </a:t>
            </a:r>
            <a:r>
              <a:rPr lang="en-US"/>
              <a:t>para participar. </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La organización de la ICANN ha iniciado la búsqueda de la próxima generación de personas interesadas en ampliar su participación de forma activa en sus comunidades regionales y forjar el futuro de las políticas de Internet a nivel global. Cada día, se llevan a cabo actividades significativas dentro de la ICANN.  </a:t>
            </a:r>
            <a:endParaRPr/>
          </a:p>
          <a:p>
            <a:pPr indent="-182880" lvl="1" marL="548640" rtl="0" algn="l">
              <a:lnSpc>
                <a:spcPct val="100000"/>
              </a:lnSpc>
              <a:spcBef>
                <a:spcPts val="360"/>
              </a:spcBef>
              <a:spcAft>
                <a:spcPts val="0"/>
              </a:spcAft>
              <a:buSzPts val="1530"/>
              <a:buChar char="*"/>
            </a:pPr>
            <a:r>
              <a:rPr lang="en-US"/>
              <a:t>Presente una solicitud para el Programa de </a:t>
            </a:r>
            <a:r>
              <a:rPr lang="en-US" u="sng">
                <a:solidFill>
                  <a:schemeClr val="hlink"/>
                </a:solidFill>
                <a:hlinkClick r:id="rId4"/>
              </a:rPr>
              <a:t>NextGen de la ICANN</a:t>
            </a:r>
            <a:r>
              <a:rPr lang="en-US"/>
              <a:t> para participar.</a:t>
            </a:r>
            <a:endParaRPr/>
          </a:p>
          <a:p>
            <a:pPr indent="0" lvl="0" marL="91440" rtl="0" algn="l">
              <a:lnSpc>
                <a:spcPct val="100000"/>
              </a:lnSpc>
              <a:spcBef>
                <a:spcPts val="400"/>
              </a:spcBef>
              <a:spcAft>
                <a:spcPts val="0"/>
              </a:spcAft>
              <a:buSzPts val="1700"/>
              <a:buNone/>
            </a:pPr>
            <a:r>
              <a:t/>
            </a:r>
            <a:endParaRPr sz="1800"/>
          </a:p>
          <a:p>
            <a:pPr indent="-107315" lvl="3" marL="1097280" rtl="0" algn="l">
              <a:lnSpc>
                <a:spcPct val="100000"/>
              </a:lnSpc>
              <a:spcBef>
                <a:spcPts val="280"/>
              </a:spcBef>
              <a:spcAft>
                <a:spcPts val="0"/>
              </a:spcAft>
              <a:buSzPts val="1190"/>
              <a:buNone/>
            </a:pPr>
            <a:r>
              <a:t/>
            </a:r>
            <a:endParaRPr sz="18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4"/>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t>¡Participe en la Aceptación Universal!</a:t>
            </a:r>
            <a:endParaRPr/>
          </a:p>
        </p:txBody>
      </p:sp>
      <p:sp>
        <p:nvSpPr>
          <p:cNvPr id="278" name="Google Shape;278;p34"/>
          <p:cNvSpPr/>
          <p:nvPr/>
        </p:nvSpPr>
        <p:spPr>
          <a:xfrm>
            <a:off x="6317623" y="1541463"/>
            <a:ext cx="2826378" cy="2927839"/>
          </a:xfrm>
          <a:prstGeom prst="rect">
            <a:avLst/>
          </a:prstGeom>
          <a:solidFill>
            <a:schemeClr val="accent1"/>
          </a:solidFill>
          <a:ln>
            <a:noFill/>
          </a:ln>
        </p:spPr>
        <p:txBody>
          <a:bodyPr anchorCtr="0" anchor="ctr" bIns="45700" lIns="274300" spcFirstLastPara="1" rIns="274300"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3F3F3F"/>
                </a:solidFill>
                <a:latin typeface="Open Sans Light"/>
                <a:ea typeface="Open Sans Light"/>
                <a:cs typeface="Open Sans Light"/>
                <a:sym typeface="Open Sans Light"/>
              </a:rPr>
              <a:t>Información y acontecimientos recientes del Grupo Directivo sobre Aceptación Universal:</a:t>
            </a:r>
            <a:r>
              <a:rPr b="0" i="0" lang="en-US" sz="1800" u="none" cap="none" strike="noStrike">
                <a:solidFill>
                  <a:srgbClr val="000000"/>
                </a:solidFill>
                <a:latin typeface="Arial"/>
                <a:ea typeface="Arial"/>
                <a:cs typeface="Arial"/>
                <a:sym typeface="Arial"/>
              </a:rPr>
              <a:t> </a:t>
            </a:r>
            <a:r>
              <a:rPr b="0" i="0" lang="en-US" sz="1800" u="none" cap="none" strike="noStrike">
                <a:solidFill>
                  <a:schemeClr val="accent6"/>
                </a:solidFill>
                <a:latin typeface="Open Sans"/>
                <a:ea typeface="Open Sans"/>
                <a:cs typeface="Open Sans"/>
                <a:sym typeface="Open Sans"/>
              </a:rPr>
              <a:t>www.uasg.tech </a:t>
            </a:r>
            <a:endParaRPr/>
          </a:p>
        </p:txBody>
      </p:sp>
      <p:sp>
        <p:nvSpPr>
          <p:cNvPr id="279" name="Google Shape;279;p34"/>
          <p:cNvSpPr txBox="1"/>
          <p:nvPr/>
        </p:nvSpPr>
        <p:spPr>
          <a:xfrm>
            <a:off x="320675" y="1318687"/>
            <a:ext cx="5816654" cy="372628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Arial"/>
              <a:buChar char="•"/>
            </a:pPr>
            <a:r>
              <a:rPr b="0" i="0" lang="en-US" sz="1800" u="none" cap="none" strike="noStrike">
                <a:solidFill>
                  <a:schemeClr val="dk1"/>
                </a:solidFill>
                <a:latin typeface="Open Sans Light"/>
                <a:ea typeface="Open Sans Light"/>
                <a:cs typeface="Open Sans Light"/>
                <a:sym typeface="Open Sans Light"/>
              </a:rPr>
              <a:t>Para obtener más información sobre la Aceptación Universal, envíe un correo electrónico a </a:t>
            </a:r>
            <a:r>
              <a:rPr b="0" i="0" lang="en-US" sz="1800" u="sng" cap="none" strike="noStrike">
                <a:solidFill>
                  <a:schemeClr val="hlink"/>
                </a:solidFill>
                <a:latin typeface="Open Sans Light"/>
                <a:ea typeface="Open Sans Light"/>
                <a:cs typeface="Open Sans Light"/>
                <a:sym typeface="Open Sans Light"/>
                <a:hlinkClick r:id="rId3"/>
              </a:rPr>
              <a:t>info@uasg.tech</a:t>
            </a:r>
            <a:r>
              <a:rPr b="0" i="0" lang="en-US" sz="1800" u="none" cap="none" strike="noStrike">
                <a:solidFill>
                  <a:schemeClr val="dk1"/>
                </a:solidFill>
                <a:latin typeface="Open Sans Light"/>
                <a:ea typeface="Open Sans Light"/>
                <a:cs typeface="Open Sans Light"/>
                <a:sym typeface="Open Sans Light"/>
              </a:rPr>
              <a:t> o </a:t>
            </a:r>
            <a:r>
              <a:rPr b="0" i="0" lang="en-US" sz="1800" u="sng" cap="none" strike="noStrike">
                <a:solidFill>
                  <a:srgbClr val="000000"/>
                </a:solidFill>
                <a:latin typeface="Open Sans Light"/>
                <a:ea typeface="Open Sans Light"/>
                <a:cs typeface="Open Sans Light"/>
                <a:sym typeface="Open Sans Light"/>
                <a:hlinkClick r:id="rId4">
                  <a:extLst>
                    <a:ext uri="{A12FA001-AC4F-418D-AE19-62706E023703}">
                      <ahyp:hlinkClr val="tx"/>
                    </a:ext>
                  </a:extLst>
                </a:hlinkClick>
              </a:rPr>
              <a:t>UAProgram@icann.org</a:t>
            </a:r>
            <a:r>
              <a:rPr b="0" i="0" lang="en-US" sz="1800" u="sng" cap="none" strike="noStrike">
                <a:solidFill>
                  <a:schemeClr val="hlink"/>
                </a:solidFill>
                <a:latin typeface="Open Sans Light"/>
                <a:ea typeface="Open Sans Light"/>
                <a:cs typeface="Open Sans Light"/>
                <a:sym typeface="Open Sans Light"/>
              </a:rPr>
              <a:t> </a:t>
            </a:r>
            <a:endParaRPr/>
          </a:p>
          <a:p>
            <a:pPr indent="-342900" lvl="0" marL="342900" marR="0" rtl="0" algn="l">
              <a:lnSpc>
                <a:spcPct val="100000"/>
              </a:lnSpc>
              <a:spcBef>
                <a:spcPts val="400"/>
              </a:spcBef>
              <a:spcAft>
                <a:spcPts val="0"/>
              </a:spcAft>
              <a:buClr>
                <a:schemeClr val="dk1"/>
              </a:buClr>
              <a:buSzPts val="2000"/>
              <a:buFont typeface="Arial"/>
              <a:buChar char="•"/>
            </a:pPr>
            <a:r>
              <a:rPr b="0" i="0" lang="en-US" sz="1800" u="none" cap="none" strike="noStrike">
                <a:solidFill>
                  <a:srgbClr val="000000"/>
                </a:solidFill>
                <a:latin typeface="Open Sans Light"/>
                <a:ea typeface="Open Sans Light"/>
                <a:cs typeface="Open Sans Light"/>
                <a:sym typeface="Open Sans Light"/>
              </a:rPr>
              <a:t>Acceda a todos los documentos y materiales en los siguientes enlaces: </a:t>
            </a:r>
            <a:r>
              <a:rPr b="0" i="0" lang="en-US" sz="1800" u="sng" cap="none" strike="noStrike">
                <a:solidFill>
                  <a:schemeClr val="hlink"/>
                </a:solidFill>
                <a:latin typeface="Open Sans Light"/>
                <a:ea typeface="Open Sans Light"/>
                <a:cs typeface="Open Sans Light"/>
                <a:sym typeface="Open Sans Light"/>
                <a:hlinkClick r:id="rId5"/>
              </a:rPr>
              <a:t>https://uasg.tech</a:t>
            </a:r>
            <a:r>
              <a:rPr b="0" i="0" lang="en-US" sz="1800" u="none" cap="none" strike="noStrike">
                <a:solidFill>
                  <a:srgbClr val="000000"/>
                </a:solidFill>
                <a:latin typeface="Open Sans Light"/>
                <a:ea typeface="Open Sans Light"/>
                <a:cs typeface="Open Sans Light"/>
                <a:sym typeface="Open Sans Light"/>
              </a:rPr>
              <a:t> y </a:t>
            </a:r>
            <a:r>
              <a:rPr b="0" i="0" lang="en-US" sz="1800" u="sng" cap="none" strike="noStrike">
                <a:solidFill>
                  <a:schemeClr val="accent1"/>
                </a:solidFill>
                <a:latin typeface="Open Sans Light"/>
                <a:ea typeface="Open Sans Light"/>
                <a:cs typeface="Open Sans Light"/>
                <a:sym typeface="Open Sans Light"/>
                <a:hlinkClick r:id="rId6">
                  <a:extLst>
                    <a:ext uri="{A12FA001-AC4F-418D-AE19-62706E023703}">
                      <ahyp:hlinkClr val="tx"/>
                    </a:ext>
                  </a:extLst>
                </a:hlinkClick>
              </a:rPr>
              <a:t>https://icann.org/ua</a:t>
            </a:r>
            <a:r>
              <a:rPr b="0" i="0" lang="en-US" sz="1800" u="none" cap="none" strike="noStrike">
                <a:solidFill>
                  <a:srgbClr val="000000"/>
                </a:solidFill>
                <a:latin typeface="Open Sans Light"/>
                <a:ea typeface="Open Sans Light"/>
                <a:cs typeface="Open Sans Light"/>
                <a:sym typeface="Open Sans Light"/>
              </a:rPr>
              <a:t>.</a:t>
            </a:r>
            <a:endParaRPr/>
          </a:p>
          <a:p>
            <a:pPr indent="-342900" lvl="0" marL="342900" marR="0" rtl="0" algn="l">
              <a:lnSpc>
                <a:spcPct val="100000"/>
              </a:lnSpc>
              <a:spcBef>
                <a:spcPts val="400"/>
              </a:spcBef>
              <a:spcAft>
                <a:spcPts val="0"/>
              </a:spcAft>
              <a:buClr>
                <a:schemeClr val="dk1"/>
              </a:buClr>
              <a:buSzPts val="2000"/>
              <a:buFont typeface="Arial"/>
              <a:buChar char="•"/>
            </a:pPr>
            <a:r>
              <a:rPr b="0" i="0" lang="en-US" sz="1800" u="none" cap="none" strike="noStrike">
                <a:solidFill>
                  <a:srgbClr val="000000"/>
                </a:solidFill>
                <a:latin typeface="Open Sans Light"/>
                <a:ea typeface="Open Sans Light"/>
                <a:cs typeface="Open Sans Light"/>
                <a:sym typeface="Open Sans Light"/>
              </a:rPr>
              <a:t>Siga al UASG en las redes sociales y utilice la etiqueta #Internet4All</a:t>
            </a:r>
            <a:endParaRPr/>
          </a:p>
          <a:p>
            <a:pPr indent="-215900" lvl="0" marL="342900" marR="0" rtl="0" algn="l">
              <a:lnSpc>
                <a:spcPct val="100000"/>
              </a:lnSpc>
              <a:spcBef>
                <a:spcPts val="400"/>
              </a:spcBef>
              <a:spcAft>
                <a:spcPts val="0"/>
              </a:spcAft>
              <a:buClr>
                <a:schemeClr val="dk1"/>
              </a:buClr>
              <a:buSzPts val="2000"/>
              <a:buFont typeface="Arial"/>
              <a:buNone/>
            </a:pPr>
            <a:r>
              <a:t/>
            </a:r>
            <a:endParaRPr b="0" i="0" sz="1800" u="none" cap="none" strike="noStrike">
              <a:solidFill>
                <a:srgbClr val="000000"/>
              </a:solidFill>
              <a:latin typeface="Open Sans Light"/>
              <a:ea typeface="Open Sans Light"/>
              <a:cs typeface="Open Sans Light"/>
              <a:sym typeface="Open Sans Light"/>
            </a:endParaRPr>
          </a:p>
        </p:txBody>
      </p:sp>
      <p:sp>
        <p:nvSpPr>
          <p:cNvPr id="280" name="Google Shape;280;p34"/>
          <p:cNvSpPr txBox="1"/>
          <p:nvPr/>
        </p:nvSpPr>
        <p:spPr>
          <a:xfrm>
            <a:off x="767254" y="5044967"/>
            <a:ext cx="7262700" cy="1241700"/>
          </a:xfrm>
          <a:prstGeom prst="rect">
            <a:avLst/>
          </a:prstGeom>
          <a:noFill/>
          <a:ln>
            <a:noFill/>
          </a:ln>
        </p:spPr>
        <p:txBody>
          <a:bodyPr anchorCtr="0" anchor="t" bIns="45700" lIns="91425" spcFirstLastPara="1" rIns="91425" wrap="square" tIns="45700">
            <a:spAutoFit/>
          </a:bodyPr>
          <a:lstStyle/>
          <a:p>
            <a:pPr indent="0" lvl="3"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Twitter: @UASGTech</a:t>
            </a:r>
            <a:endParaRPr/>
          </a:p>
          <a:p>
            <a:pPr indent="0" lvl="0" marL="0" marR="0" rtl="0" algn="l">
              <a:lnSpc>
                <a:spcPct val="100000"/>
              </a:lnSpc>
              <a:spcBef>
                <a:spcPts val="400"/>
              </a:spcBef>
              <a:spcAft>
                <a:spcPts val="0"/>
              </a:spcAft>
              <a:buClr>
                <a:srgbClr val="000000"/>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LinkedIn: </a:t>
            </a:r>
            <a:r>
              <a:rPr b="0" i="0" lang="en-US" sz="1800" u="sng" cap="none" strike="noStrike">
                <a:solidFill>
                  <a:schemeClr val="hlink"/>
                </a:solidFill>
                <a:latin typeface="Open Sans Light"/>
                <a:ea typeface="Open Sans Light"/>
                <a:cs typeface="Open Sans Light"/>
                <a:sym typeface="Open Sans Light"/>
                <a:hlinkClick r:id="rId7"/>
              </a:rPr>
              <a:t>https://www.linkedin.com/company/uasgtech</a:t>
            </a:r>
            <a:r>
              <a:rPr b="0" i="0" lang="en-US" sz="1800" u="none" cap="none" strike="noStrike">
                <a:solidFill>
                  <a:srgbClr val="000000"/>
                </a:solidFill>
                <a:latin typeface="Open Sans Light"/>
                <a:ea typeface="Open Sans Light"/>
                <a:cs typeface="Open Sans Light"/>
                <a:sym typeface="Open Sans Light"/>
              </a:rPr>
              <a:t>/</a:t>
            </a:r>
            <a:endParaRPr/>
          </a:p>
          <a:p>
            <a:pPr indent="0" lvl="0" marL="0" marR="0" rtl="0" algn="l">
              <a:lnSpc>
                <a:spcPct val="100000"/>
              </a:lnSpc>
              <a:spcBef>
                <a:spcPts val="400"/>
              </a:spcBef>
              <a:spcAft>
                <a:spcPts val="0"/>
              </a:spcAft>
              <a:buClr>
                <a:srgbClr val="000000"/>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Facebook: </a:t>
            </a:r>
            <a:r>
              <a:rPr b="0" i="0" lang="en-US" sz="1800" u="sng" cap="none" strike="noStrike">
                <a:solidFill>
                  <a:schemeClr val="hlink"/>
                </a:solidFill>
                <a:latin typeface="Open Sans Light"/>
                <a:ea typeface="Open Sans Light"/>
                <a:cs typeface="Open Sans Light"/>
                <a:sym typeface="Open Sans Light"/>
                <a:hlinkClick r:id="rId8"/>
              </a:rPr>
              <a:t>https://www.facebook.com/uasgtech</a:t>
            </a:r>
            <a:r>
              <a:rPr b="0" i="0" lang="en-US" sz="1800" u="none" cap="none" strike="noStrike">
                <a:solidFill>
                  <a:srgbClr val="000000"/>
                </a:solidFill>
                <a:latin typeface="Open Sans Light"/>
                <a:ea typeface="Open Sans Light"/>
                <a:cs typeface="Open Sans Light"/>
                <a:sym typeface="Open Sans Light"/>
              </a:rPr>
              <a:t>/</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2"/>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t>TLD genéricos (gTLD) de IDN</a:t>
            </a:r>
            <a:endParaRPr/>
          </a:p>
        </p:txBody>
      </p:sp>
      <p:pic>
        <p:nvPicPr>
          <p:cNvPr id="90" name="Google Shape;90;p12"/>
          <p:cNvPicPr preferRelativeResize="0"/>
          <p:nvPr/>
        </p:nvPicPr>
        <p:blipFill rotWithShape="1">
          <a:blip r:embed="rId3">
            <a:alphaModFix/>
          </a:blip>
          <a:srcRect b="0" l="0" r="0" t="0"/>
          <a:stretch/>
        </p:blipFill>
        <p:spPr>
          <a:xfrm>
            <a:off x="1178351" y="1482854"/>
            <a:ext cx="6787297" cy="3670520"/>
          </a:xfrm>
          <a:prstGeom prst="rect">
            <a:avLst/>
          </a:prstGeom>
          <a:noFill/>
          <a:ln>
            <a:noFill/>
          </a:ln>
        </p:spPr>
      </p:pic>
      <p:sp>
        <p:nvSpPr>
          <p:cNvPr id="91" name="Google Shape;91;p12"/>
          <p:cNvSpPr txBox="1"/>
          <p:nvPr/>
        </p:nvSpPr>
        <p:spPr>
          <a:xfrm>
            <a:off x="1503485" y="5440757"/>
            <a:ext cx="6137031" cy="47734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rPr b="0" i="0" lang="en-US" sz="1800" u="none" cap="none" strike="noStrike">
                <a:solidFill>
                  <a:schemeClr val="dk1"/>
                </a:solidFill>
                <a:latin typeface="Open Sans"/>
                <a:ea typeface="Open Sans"/>
                <a:cs typeface="Open Sans"/>
                <a:sym typeface="Open Sans"/>
              </a:rPr>
              <a:t>90 IDN gTLD se delegan.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3"/>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textRoundtripDataId="3"/>
                  </a:ext>
                </a:extLst>
              </a:rPr>
              <a:t>Ejemplos de IDN</a:t>
            </a:r>
            <a:endParaRPr/>
          </a:p>
        </p:txBody>
      </p:sp>
      <p:sp>
        <p:nvSpPr>
          <p:cNvPr id="97" name="Google Shape;97;p13"/>
          <p:cNvSpPr/>
          <p:nvPr/>
        </p:nvSpPr>
        <p:spPr>
          <a:xfrm>
            <a:off x="288751" y="1443796"/>
            <a:ext cx="6791318" cy="4929295"/>
          </a:xfrm>
          <a:prstGeom prst="rect">
            <a:avLst/>
          </a:prstGeom>
          <a:noFill/>
          <a:ln>
            <a:noFill/>
          </a:ln>
        </p:spPr>
        <p:txBody>
          <a:bodyPr anchorCtr="0" anchor="t" bIns="0" lIns="0" spcFirstLastPara="1" rIns="0" wrap="square" tIns="0">
            <a:normAutofit/>
          </a:bodyPr>
          <a:lstStyle/>
          <a:p>
            <a:pPr indent="-277813" lvl="0" marL="457200" marR="0" rtl="0" algn="l">
              <a:lnSpc>
                <a:spcPct val="100000"/>
              </a:lnSpc>
              <a:spcBef>
                <a:spcPts val="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համընդհանուր-ընկալում-թեստ.հայ</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Open Sans"/>
                <a:ea typeface="Open Sans"/>
                <a:cs typeface="Open Sans"/>
                <a:sym typeface="Open Sans"/>
              </a:rPr>
              <a:t>ଯୁନିଭରସାଲ-ଏକସେପ୍ଟନ୍ସ-ଟେଷ୍ଟ.ଭାରତ</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უნივერსალური-თავსობადობის-ტესტი.გე</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Open Sans"/>
                <a:ea typeface="Open Sans"/>
                <a:cs typeface="Open Sans"/>
                <a:sym typeface="Open Sans"/>
              </a:rPr>
              <a:t>다국어도메인이용환경테스트.한국</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Open Sans"/>
                <a:ea typeface="Open Sans"/>
                <a:cs typeface="Open Sans"/>
                <a:sym typeface="Open Sans"/>
              </a:rPr>
              <a:t>സാർവത്രിക-സ്വീകാര്യതാ-പരിശോധന.ഭാരതം</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chemeClr val="dk1"/>
                </a:solidFill>
                <a:latin typeface="Open Sans"/>
                <a:ea typeface="Open Sans"/>
                <a:cs typeface="Open Sans"/>
                <a:sym typeface="Open Sans"/>
              </a:rPr>
              <a:t>تجربة-القبول-الشامل.موريتانيا </a:t>
            </a:r>
            <a:br>
              <a:rPr b="0" i="0" lang="en-US" sz="2000" u="none" cap="none" strike="noStrike">
                <a:solidFill>
                  <a:schemeClr val="dk1"/>
                </a:solidFill>
                <a:latin typeface="Open Sans"/>
                <a:ea typeface="Open Sans"/>
                <a:cs typeface="Open Sans"/>
                <a:sym typeface="Open Sans"/>
              </a:rPr>
            </a:br>
            <a:endParaRPr b="0" i="0" sz="2000" u="none" cap="none" strike="noStrike">
              <a:solidFill>
                <a:schemeClr val="dk1"/>
              </a:solidFill>
              <a:latin typeface="Open Sans"/>
              <a:ea typeface="Open Sans"/>
              <a:cs typeface="Open Sans"/>
              <a:sym typeface="Open Sans"/>
            </a:endParaRPr>
          </a:p>
          <a:p>
            <a:pPr indent="0" lvl="0" marL="0" marR="0" rtl="0" algn="l">
              <a:lnSpc>
                <a:spcPct val="100000"/>
              </a:lnSpc>
              <a:spcBef>
                <a:spcPts val="2000"/>
              </a:spcBef>
              <a:spcAft>
                <a:spcPts val="0"/>
              </a:spcAft>
              <a:buClr>
                <a:srgbClr val="000000"/>
              </a:buClr>
              <a:buSzPts val="2000"/>
              <a:buFont typeface="Arial"/>
              <a:buNone/>
            </a:pPr>
            <a:r>
              <a:t/>
            </a:r>
            <a:endParaRPr b="0" i="0" sz="2000" u="none" cap="none" strike="noStrike">
              <a:solidFill>
                <a:srgbClr val="000000"/>
              </a:solidFill>
              <a:latin typeface="Open Sans"/>
              <a:ea typeface="Open Sans"/>
              <a:cs typeface="Open Sans"/>
              <a:sym typeface="Open Sans"/>
            </a:endParaRPr>
          </a:p>
        </p:txBody>
      </p:sp>
      <p:sp>
        <p:nvSpPr>
          <p:cNvPr id="98" name="Google Shape;98;p13"/>
          <p:cNvSpPr/>
          <p:nvPr/>
        </p:nvSpPr>
        <p:spPr>
          <a:xfrm>
            <a:off x="7318243" y="1443796"/>
            <a:ext cx="1450854" cy="4929295"/>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Armenio</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Oriya</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Georgiano</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Coreano</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Malayalam            </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Árabe</a:t>
            </a:r>
            <a:br>
              <a:rPr b="0" i="0" lang="en-US" sz="2000" u="none" cap="none" strike="noStrike">
                <a:solidFill>
                  <a:srgbClr val="000000"/>
                </a:solidFill>
                <a:latin typeface="Open Sans"/>
                <a:ea typeface="Open Sans"/>
                <a:cs typeface="Open Sans"/>
                <a:sym typeface="Open Sans"/>
              </a:rPr>
            </a:br>
            <a:endParaRPr b="0" i="0" sz="2000" u="none" cap="none" strike="noStrike">
              <a:solidFill>
                <a:srgbClr val="000000"/>
              </a:solidFill>
              <a:latin typeface="Open Sans"/>
              <a:ea typeface="Open Sans"/>
              <a:cs typeface="Open Sans"/>
              <a:sym typeface="Open Sans"/>
            </a:endParaRPr>
          </a:p>
          <a:p>
            <a:pPr indent="-247650" lvl="0" marL="342900" marR="0" rtl="0" algn="l">
              <a:lnSpc>
                <a:spcPct val="100000"/>
              </a:lnSpc>
              <a:spcBef>
                <a:spcPts val="2000"/>
              </a:spcBef>
              <a:spcAft>
                <a:spcPts val="0"/>
              </a:spcAft>
              <a:buClr>
                <a:srgbClr val="000000"/>
              </a:buClr>
              <a:buSzPts val="1500"/>
              <a:buFont typeface="Noto Sans Symbols"/>
              <a:buNone/>
            </a:pPr>
            <a:r>
              <a:t/>
            </a:r>
            <a:endParaRPr b="0" i="0" sz="2000" u="none" cap="none" strike="noStrike">
              <a:solidFill>
                <a:srgbClr val="000000"/>
              </a:solidFill>
              <a:latin typeface="Open Sans"/>
              <a:ea typeface="Open Sans"/>
              <a:cs typeface="Open Sans"/>
              <a:sym typeface="Open Sans"/>
            </a:endParaRPr>
          </a:p>
          <a:p>
            <a:pPr indent="-247650" lvl="0" marL="342900" marR="0" rtl="0" algn="l">
              <a:lnSpc>
                <a:spcPct val="100000"/>
              </a:lnSpc>
              <a:spcBef>
                <a:spcPts val="2000"/>
              </a:spcBef>
              <a:spcAft>
                <a:spcPts val="0"/>
              </a:spcAft>
              <a:buClr>
                <a:srgbClr val="000000"/>
              </a:buClr>
              <a:buSzPts val="1500"/>
              <a:buFont typeface="Noto Sans Symbols"/>
              <a:buNone/>
            </a:pPr>
            <a:r>
              <a:t/>
            </a:r>
            <a:endParaRPr b="0" i="0" sz="2000" u="none" cap="none" strike="noStrike">
              <a:solidFill>
                <a:srgbClr val="000000"/>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4"/>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textRoundtripDataId="4"/>
                  </a:ext>
                </a:extLst>
              </a:rPr>
              <a:t>Ejemplos de correos electrónicos internacionalizados</a:t>
            </a:r>
            <a:endParaRPr/>
          </a:p>
        </p:txBody>
      </p:sp>
      <p:sp>
        <p:nvSpPr>
          <p:cNvPr id="104" name="Google Shape;104;p14"/>
          <p:cNvSpPr/>
          <p:nvPr/>
        </p:nvSpPr>
        <p:spPr>
          <a:xfrm>
            <a:off x="288750" y="1443800"/>
            <a:ext cx="7268100" cy="4929300"/>
          </a:xfrm>
          <a:prstGeom prst="rect">
            <a:avLst/>
          </a:prstGeom>
          <a:noFill/>
          <a:ln>
            <a:noFill/>
          </a:ln>
        </p:spPr>
        <p:txBody>
          <a:bodyPr anchorCtr="0" anchor="t" bIns="0" lIns="0" spcFirstLastPara="1" rIns="0" wrap="square" tIns="0">
            <a:normAutofit/>
          </a:bodyPr>
          <a:lstStyle/>
          <a:p>
            <a:pPr indent="-277813" lvl="0" marL="457200" marR="0" rtl="0" algn="l">
              <a:lnSpc>
                <a:spcPct val="100000"/>
              </a:lnSpc>
              <a:spcBef>
                <a:spcPts val="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Էլփոստ-թեստ@համընդհանուր-ընկալում-թեստ.հայ</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电子邮件测试@普遍适用测试.我爱你 </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ईमेल-परीक्षण@सार्वभौमिक-स्वीकृति-परीक्षण.संगठन  </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تجربة-بريد-الكتروني@تجربة-القبول-الشامل.موريتانيا</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ηλεκτρονικό-μήνυμα-δοκιμή@καθολική-αποδοχή-δοκιμή.ευ  </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மின்னஞ்சல்-சோதனை@பொது-ஏற்பு-சோதனை.சிங்கப்பூர்</a:t>
            </a:r>
            <a:endParaRPr/>
          </a:p>
          <a:p>
            <a:pPr indent="0" lvl="0" marL="0" marR="0" rtl="0" algn="l">
              <a:lnSpc>
                <a:spcPct val="100000"/>
              </a:lnSpc>
              <a:spcBef>
                <a:spcPts val="2000"/>
              </a:spcBef>
              <a:spcAft>
                <a:spcPts val="0"/>
              </a:spcAft>
              <a:buClr>
                <a:srgbClr val="000000"/>
              </a:buClr>
              <a:buSzPts val="2000"/>
              <a:buFont typeface="Arial"/>
              <a:buNone/>
            </a:pPr>
            <a:r>
              <a:t/>
            </a:r>
            <a:endParaRPr b="0" i="0" sz="2000" u="none" cap="none" strike="noStrike">
              <a:solidFill>
                <a:srgbClr val="000000"/>
              </a:solidFill>
              <a:latin typeface="Open Sans"/>
              <a:ea typeface="Open Sans"/>
              <a:cs typeface="Open Sans"/>
              <a:sym typeface="Open Sans"/>
            </a:endParaRPr>
          </a:p>
        </p:txBody>
      </p:sp>
      <p:sp>
        <p:nvSpPr>
          <p:cNvPr id="105" name="Google Shape;105;p14"/>
          <p:cNvSpPr/>
          <p:nvPr/>
        </p:nvSpPr>
        <p:spPr>
          <a:xfrm>
            <a:off x="7629968" y="1443796"/>
            <a:ext cx="1450800" cy="4929300"/>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Armenio</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Chino</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Devanagari</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Árabe</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Griego            </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Tamil</a:t>
            </a:r>
            <a:br>
              <a:rPr b="0" i="0" lang="en-US" sz="2000" u="none" cap="none" strike="noStrike">
                <a:solidFill>
                  <a:srgbClr val="000000"/>
                </a:solidFill>
                <a:latin typeface="Open Sans"/>
                <a:ea typeface="Open Sans"/>
                <a:cs typeface="Open Sans"/>
                <a:sym typeface="Open Sans"/>
              </a:rPr>
            </a:br>
            <a:endParaRPr b="0" i="0" sz="2000" u="none" cap="none" strike="noStrike">
              <a:solidFill>
                <a:srgbClr val="000000"/>
              </a:solidFill>
              <a:latin typeface="Open Sans"/>
              <a:ea typeface="Open Sans"/>
              <a:cs typeface="Open Sans"/>
              <a:sym typeface="Open Sans"/>
            </a:endParaRPr>
          </a:p>
          <a:p>
            <a:pPr indent="-247650" lvl="0" marL="342900" marR="0" rtl="0" algn="l">
              <a:lnSpc>
                <a:spcPct val="100000"/>
              </a:lnSpc>
              <a:spcBef>
                <a:spcPts val="2000"/>
              </a:spcBef>
              <a:spcAft>
                <a:spcPts val="0"/>
              </a:spcAft>
              <a:buClr>
                <a:srgbClr val="000000"/>
              </a:buClr>
              <a:buSzPts val="1500"/>
              <a:buFont typeface="Noto Sans Symbols"/>
              <a:buNone/>
            </a:pPr>
            <a:r>
              <a:t/>
            </a:r>
            <a:endParaRPr b="0" i="0" sz="2000" u="none" cap="none" strike="noStrike">
              <a:solidFill>
                <a:srgbClr val="000000"/>
              </a:solidFill>
              <a:latin typeface="Open Sans"/>
              <a:ea typeface="Open Sans"/>
              <a:cs typeface="Open Sans"/>
              <a:sym typeface="Open Sans"/>
            </a:endParaRPr>
          </a:p>
          <a:p>
            <a:pPr indent="-247650" lvl="0" marL="342900" marR="0" rtl="0" algn="l">
              <a:lnSpc>
                <a:spcPct val="100000"/>
              </a:lnSpc>
              <a:spcBef>
                <a:spcPts val="2000"/>
              </a:spcBef>
              <a:spcAft>
                <a:spcPts val="0"/>
              </a:spcAft>
              <a:buClr>
                <a:srgbClr val="000000"/>
              </a:buClr>
              <a:buSzPts val="1500"/>
              <a:buFont typeface="Noto Sans Symbols"/>
              <a:buNone/>
            </a:pPr>
            <a:r>
              <a:t/>
            </a:r>
            <a:endParaRPr b="0" i="0" sz="2000" u="none" cap="none" strike="noStrike">
              <a:solidFill>
                <a:srgbClr val="0000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5"/>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¿Qué es la Aceptación Universal (UA)?</a:t>
            </a:r>
            <a:endParaRPr/>
          </a:p>
        </p:txBody>
      </p:sp>
      <p:sp>
        <p:nvSpPr>
          <p:cNvPr id="111" name="Google Shape;111;p15"/>
          <p:cNvSpPr txBox="1"/>
          <p:nvPr>
            <p:ph idx="1" type="body"/>
          </p:nvPr>
        </p:nvSpPr>
        <p:spPr>
          <a:xfrm>
            <a:off x="320675" y="1318686"/>
            <a:ext cx="8450746" cy="4973626"/>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800"/>
              <a:t>Aunque el Sistema de Nombres de Dominio (DNS) ha evolucionado, las verificaciones que utilizan muchas aplicaciones informáticas para validar nombres de dominio y direcciones de correo electrónico siguen obsoletas. </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Además, no todos los portales en línea están preparados para la apertura de una cuenta de usuario con una dirección de correo electrónico relacionada, lo cual deja a muchas personas sin poder navegar por Internet utilizando su identidad en línea y su idioma preferidos. </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La Aceptación Universal es considerada una práctica recomendada de cumplimiento técnico y resuelve estas cuestiones al garantizar que todos los nombres de dominio y direcciones de correo electrónico, independientemente del código de escritura, el idioma o la longitud de los caracteres, puedan ser utilizados por igual por todas las aplicaciones, dispositivos y sistemas habilitados para Internet.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7"/>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textRoundtripDataId="5"/>
                  </a:ext>
                </a:extLst>
              </a:rPr>
              <a:t>Ejemplo de un problema de Aceptación Universal</a:t>
            </a:r>
            <a:endParaRPr/>
          </a:p>
        </p:txBody>
      </p:sp>
      <p:sp>
        <p:nvSpPr>
          <p:cNvPr id="117" name="Google Shape;117;p17"/>
          <p:cNvSpPr txBox="1"/>
          <p:nvPr/>
        </p:nvSpPr>
        <p:spPr>
          <a:xfrm>
            <a:off x="372533" y="1724984"/>
            <a:ext cx="8481183" cy="867890"/>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Clr>
                <a:srgbClr val="000000"/>
              </a:buClr>
              <a:buSzPts val="1800"/>
              <a:buFont typeface="Arial"/>
              <a:buNone/>
            </a:pPr>
            <a:r>
              <a:rPr b="0" i="0" lang="en-US" sz="1800" u="none" cap="none" strike="noStrike">
                <a:solidFill>
                  <a:schemeClr val="dk1"/>
                </a:solidFill>
                <a:latin typeface="Open Sans Light"/>
                <a:ea typeface="Open Sans Light"/>
                <a:cs typeface="Open Sans Light"/>
                <a:sym typeface="Open Sans Light"/>
                <a:extLst>
                  <a:ext uri="http://customooxmlschemas.google.com/">
                    <go:slidesCustomData xmlns:go="http://customooxmlschemas.google.com/" textRoundtripDataId="6"/>
                  </a:ext>
                </a:extLst>
              </a:rPr>
              <a:t>Un correo electrónico válido es rechazado por un formulario utilizado en un sitio web y se muestra incorrectamente de izquierda a derecha en lugar de derecha a izquierda:</a:t>
            </a:r>
            <a:endParaRPr/>
          </a:p>
        </p:txBody>
      </p:sp>
      <p:pic>
        <p:nvPicPr>
          <p:cNvPr id="118" name="Google Shape;118;p17"/>
          <p:cNvPicPr preferRelativeResize="0"/>
          <p:nvPr/>
        </p:nvPicPr>
        <p:blipFill rotWithShape="1">
          <a:blip r:embed="rId3">
            <a:alphaModFix/>
          </a:blip>
          <a:srcRect b="0" l="0" r="0" t="0"/>
          <a:stretch/>
        </p:blipFill>
        <p:spPr>
          <a:xfrm>
            <a:off x="124286" y="3158525"/>
            <a:ext cx="8832566" cy="2672646"/>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500"/>
              <a:t>Ejemplos de categorías afectadas por la Aceptación Universal</a:t>
            </a:r>
            <a:endParaRPr/>
          </a:p>
        </p:txBody>
      </p:sp>
      <p:sp>
        <p:nvSpPr>
          <p:cNvPr id="124" name="Google Shape;124;p16"/>
          <p:cNvSpPr txBox="1"/>
          <p:nvPr>
            <p:ph idx="1" type="body"/>
          </p:nvPr>
        </p:nvSpPr>
        <p:spPr>
          <a:xfrm>
            <a:off x="320675" y="1318686"/>
            <a:ext cx="8450746" cy="4927131"/>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800"/>
              <a:t>Nombres de dominio </a:t>
            </a:r>
            <a:r>
              <a:rPr lang="en-US" sz="1800">
                <a:extLst>
                  <a:ext uri="http://customooxmlschemas.google.com/">
                    <go:slidesCustomData xmlns:go="http://customooxmlschemas.google.com/" textRoundtripDataId="7"/>
                  </a:ext>
                </a:extLst>
              </a:rPr>
              <a:t>que</a:t>
            </a:r>
            <a:r>
              <a:rPr lang="en-US" sz="1800"/>
              <a:t> pueden no funcionar en las aplicaciones:</a:t>
            </a:r>
            <a:endParaRPr/>
          </a:p>
          <a:p>
            <a:pPr indent="-182880" lvl="1" marL="548640" rtl="0" algn="l">
              <a:lnSpc>
                <a:spcPct val="100000"/>
              </a:lnSpc>
              <a:spcBef>
                <a:spcPts val="360"/>
              </a:spcBef>
              <a:spcAft>
                <a:spcPts val="0"/>
              </a:spcAft>
              <a:buSzPts val="1530"/>
              <a:buChar char="*"/>
            </a:pPr>
            <a:r>
              <a:rPr lang="en-US" sz="1800"/>
              <a:t>ASCII: 		ejemplo.</a:t>
            </a:r>
            <a:r>
              <a:rPr lang="en-US" sz="1800">
                <a:solidFill>
                  <a:srgbClr val="FF0000"/>
                </a:solidFill>
              </a:rPr>
              <a:t>sky</a:t>
            </a:r>
            <a:endParaRPr/>
          </a:p>
          <a:p>
            <a:pPr indent="-182880" lvl="1" marL="548640" rtl="0" algn="l">
              <a:lnSpc>
                <a:spcPct val="100000"/>
              </a:lnSpc>
              <a:spcBef>
                <a:spcPts val="360"/>
              </a:spcBef>
              <a:spcAft>
                <a:spcPts val="0"/>
              </a:spcAft>
              <a:buSzPts val="1530"/>
              <a:buChar char="*"/>
            </a:pPr>
            <a:r>
              <a:rPr lang="en-US" sz="1800"/>
              <a:t>ASCII:</a:t>
            </a:r>
            <a:r>
              <a:rPr lang="en-US"/>
              <a:t>		</a:t>
            </a:r>
            <a:r>
              <a:rPr lang="en-US" sz="1800"/>
              <a:t>ejemplo.</a:t>
            </a:r>
            <a:r>
              <a:rPr lang="en-US" sz="1800">
                <a:solidFill>
                  <a:srgbClr val="FF0000"/>
                </a:solidFill>
              </a:rPr>
              <a:t>engineering</a:t>
            </a:r>
            <a:endParaRPr/>
          </a:p>
          <a:p>
            <a:pPr indent="-182880" lvl="1" marL="548640" rtl="0" algn="l">
              <a:lnSpc>
                <a:spcPct val="100000"/>
              </a:lnSpc>
              <a:spcBef>
                <a:spcPts val="480"/>
              </a:spcBef>
              <a:spcAft>
                <a:spcPts val="0"/>
              </a:spcAft>
              <a:buSzPts val="1530"/>
              <a:buChar char="*"/>
            </a:pPr>
            <a:r>
              <a:rPr lang="en-US" sz="1800">
                <a:solidFill>
                  <a:schemeClr val="dk1"/>
                </a:solidFill>
              </a:rPr>
              <a:t>Unicode:</a:t>
            </a:r>
            <a:r>
              <a:rPr lang="en-US" sz="1800">
                <a:solidFill>
                  <a:srgbClr val="FF0000"/>
                </a:solidFill>
              </a:rPr>
              <a:t>	</a:t>
            </a:r>
            <a:r>
              <a:rPr lang="en-US" sz="2400">
                <a:solidFill>
                  <a:srgbClr val="FF0000"/>
                </a:solidFill>
              </a:rPr>
              <a:t>คน.ไทย</a:t>
            </a:r>
            <a:endParaRPr/>
          </a:p>
          <a:p>
            <a:pPr indent="-182880" lvl="0" marL="274320" rtl="0" algn="l">
              <a:lnSpc>
                <a:spcPct val="100000"/>
              </a:lnSpc>
              <a:spcBef>
                <a:spcPts val="360"/>
              </a:spcBef>
              <a:spcAft>
                <a:spcPts val="0"/>
              </a:spcAft>
              <a:buClr>
                <a:schemeClr val="accent3"/>
              </a:buClr>
              <a:buSzPts val="1530"/>
              <a:buFont typeface="Merriweather Sans"/>
              <a:buChar char="*"/>
            </a:pPr>
            <a:r>
              <a:rPr lang="en-US" sz="1800"/>
              <a:t>Direcciones de correo electrónico internacionalizadas (EAI) </a:t>
            </a:r>
            <a:r>
              <a:rPr lang="en-US" sz="1800">
                <a:extLst>
                  <a:ext uri="http://customooxmlschemas.google.com/">
                    <go:slidesCustomData xmlns:go="http://customooxmlschemas.google.com/" textRoundtripDataId="8"/>
                  </a:ext>
                </a:extLst>
              </a:rPr>
              <a:t>que</a:t>
            </a:r>
            <a:r>
              <a:rPr lang="en-US" sz="1800"/>
              <a:t> pueden no funcionar en aplicaciones: </a:t>
            </a:r>
            <a:endParaRPr/>
          </a:p>
          <a:p>
            <a:pPr indent="-182880" lvl="1" marL="548640" rtl="0" algn="l">
              <a:lnSpc>
                <a:spcPct val="100000"/>
              </a:lnSpc>
              <a:spcBef>
                <a:spcPts val="360"/>
              </a:spcBef>
              <a:spcAft>
                <a:spcPts val="0"/>
              </a:spcAft>
              <a:buSzPts val="1530"/>
              <a:buChar char="*"/>
            </a:pPr>
            <a:r>
              <a:rPr lang="en-US" sz="1800"/>
              <a:t>Unicode:	marc@</a:t>
            </a:r>
            <a:r>
              <a:rPr lang="en-US" sz="1800">
                <a:solidFill>
                  <a:srgbClr val="FF0000"/>
                </a:solidFill>
              </a:rPr>
              <a:t>société</a:t>
            </a:r>
            <a:r>
              <a:rPr lang="en-US" sz="1800"/>
              <a:t>.org</a:t>
            </a:r>
            <a:endParaRPr/>
          </a:p>
          <a:p>
            <a:pPr indent="-182880" lvl="1" marL="548640" rtl="0" algn="l">
              <a:lnSpc>
                <a:spcPct val="100000"/>
              </a:lnSpc>
              <a:spcBef>
                <a:spcPts val="360"/>
              </a:spcBef>
              <a:spcAft>
                <a:spcPts val="0"/>
              </a:spcAft>
              <a:buSzPts val="1530"/>
              <a:buChar char="*"/>
            </a:pPr>
            <a:r>
              <a:rPr lang="en-US" sz="1800"/>
              <a:t>Unicode:	</a:t>
            </a:r>
            <a:r>
              <a:rPr lang="en-US" sz="1800">
                <a:solidFill>
                  <a:srgbClr val="FF0000"/>
                </a:solidFill>
              </a:rPr>
              <a:t>测试</a:t>
            </a:r>
            <a:r>
              <a:rPr lang="en-US" sz="1800"/>
              <a:t>@ejemplo.com</a:t>
            </a:r>
            <a:endParaRPr/>
          </a:p>
          <a:p>
            <a:pPr indent="-182880" lvl="1" marL="548640" rtl="0" algn="l">
              <a:lnSpc>
                <a:spcPct val="100000"/>
              </a:lnSpc>
              <a:spcBef>
                <a:spcPts val="360"/>
              </a:spcBef>
              <a:spcAft>
                <a:spcPts val="0"/>
              </a:spcAft>
              <a:buSzPts val="1530"/>
              <a:buChar char="*"/>
            </a:pPr>
            <a:r>
              <a:rPr lang="en-US" sz="1800"/>
              <a:t>Unicode:	</a:t>
            </a:r>
            <a:r>
              <a:rPr lang="en-US" sz="1800">
                <a:solidFill>
                  <a:srgbClr val="FF0000"/>
                </a:solidFill>
              </a:rPr>
              <a:t>ईमेल@उदाहरण.भारत</a:t>
            </a:r>
            <a:endParaRPr/>
          </a:p>
          <a:p>
            <a:pPr indent="-182880" lvl="1" marL="548640" rtl="0" algn="l">
              <a:lnSpc>
                <a:spcPct val="100000"/>
              </a:lnSpc>
              <a:spcBef>
                <a:spcPts val="360"/>
              </a:spcBef>
              <a:spcAft>
                <a:spcPts val="0"/>
              </a:spcAft>
              <a:buSzPts val="1530"/>
              <a:buChar char="*"/>
            </a:pPr>
            <a:r>
              <a:rPr lang="en-US" sz="1800"/>
              <a:t>Unicode:	</a:t>
            </a:r>
            <a:r>
              <a:rPr lang="en-US" sz="1800">
                <a:solidFill>
                  <a:srgbClr val="FF0000"/>
                </a:solidFill>
              </a:rPr>
              <a:t>ای-میل@ مثال.موقع  </a:t>
            </a:r>
            <a:r>
              <a:rPr lang="en-US" sz="1800">
                <a:solidFill>
                  <a:schemeClr val="dk1"/>
                </a:solidFill>
              </a:rPr>
              <a:t>(escrito de derecha a izquierda, RTL)</a:t>
            </a:r>
            <a:r>
              <a:rPr lang="en-US" sz="1800"/>
              <a:t>	</a:t>
            </a:r>
            <a:r>
              <a:rPr lang="en-US"/>
              <a:t>	</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a:p>
          <a:p>
            <a:pPr indent="0" lvl="0" marL="0" rtl="0" algn="l">
              <a:lnSpc>
                <a:spcPct val="100000"/>
              </a:lnSpc>
              <a:spcBef>
                <a:spcPts val="400"/>
              </a:spcBef>
              <a:spcAft>
                <a:spcPts val="0"/>
              </a:spcAft>
              <a:buSzPts val="1700"/>
              <a:buNone/>
            </a:pPr>
            <a:r>
              <a:rPr b="1" lang="en-US" sz="1800"/>
              <a:t>ASCII</a:t>
            </a:r>
            <a:r>
              <a:rPr lang="en-US" sz="1800"/>
              <a:t> se basa en letras A-Z, a-z, dígitos 0-9 y guion.</a:t>
            </a:r>
            <a:endParaRPr/>
          </a:p>
          <a:p>
            <a:pPr indent="0" lvl="0" marL="0" rtl="0" algn="l">
              <a:lnSpc>
                <a:spcPct val="100000"/>
              </a:lnSpc>
              <a:spcBef>
                <a:spcPts val="400"/>
              </a:spcBef>
              <a:spcAft>
                <a:spcPts val="0"/>
              </a:spcAft>
              <a:buSzPts val="1700"/>
              <a:buNone/>
            </a:pPr>
            <a:r>
              <a:rPr b="1" lang="en-US" sz="1800"/>
              <a:t>Unicode</a:t>
            </a:r>
            <a:r>
              <a:rPr lang="en-US" sz="1800"/>
              <a:t> admite caracteres de idiomas y códigos de escritura </a:t>
            </a:r>
            <a:r>
              <a:rPr lang="en-US" sz="1800">
                <a:extLst>
                  <a:ext uri="http://customooxmlschemas.google.com/">
                    <go:slidesCustomData xmlns:go="http://customooxmlschemas.google.com/" textRoundtripDataId="9"/>
                  </a:ext>
                </a:extLst>
              </a:rPr>
              <a:t>globales</a:t>
            </a:r>
            <a:r>
              <a:rPr lang="en-US" sz="1800"/>
              <a:t>.</a:t>
            </a:r>
            <a:endParaRPr/>
          </a:p>
          <a:p>
            <a:pPr indent="-107315" lvl="3" marL="1097280" rtl="0" algn="l">
              <a:lnSpc>
                <a:spcPct val="100000"/>
              </a:lnSpc>
              <a:spcBef>
                <a:spcPts val="280"/>
              </a:spcBef>
              <a:spcAft>
                <a:spcPts val="0"/>
              </a:spcAft>
              <a:buSzPts val="119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UASG">
      <a:dk1>
        <a:srgbClr val="000000"/>
      </a:dk1>
      <a:lt1>
        <a:srgbClr val="FAFAFA"/>
      </a:lt1>
      <a:dk2>
        <a:srgbClr val="000000"/>
      </a:dk2>
      <a:lt2>
        <a:srgbClr val="FAFAFA"/>
      </a:lt2>
      <a:accent1>
        <a:srgbClr val="FF9E1B"/>
      </a:accent1>
      <a:accent2>
        <a:srgbClr val="707372"/>
      </a:accent2>
      <a:accent3>
        <a:srgbClr val="D57800"/>
      </a:accent3>
      <a:accent4>
        <a:srgbClr val="B2B4B2"/>
      </a:accent4>
      <a:accent5>
        <a:srgbClr val="FFC56E"/>
      </a:accent5>
      <a:accent6>
        <a:srgbClr val="FFFFFF"/>
      </a:accent6>
      <a:hlink>
        <a:srgbClr val="FF9E1B"/>
      </a:hlink>
      <a:folHlink>
        <a:srgbClr val="7073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2016-03-09T19:41:20Z</dcterms:created>
  <dc:creator>Nicole Davenport</dc:creator>
</cp:coreProperties>
</file>