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45" roundtripDataSignature="AMtx7mhElWCNRcwmEbkp6kuAufiIzIFQ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5.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7.xml"/><Relationship Id="rId44" Type="http://schemas.openxmlformats.org/officeDocument/2006/relationships/font" Target="fonts/OpenSans-boldItalic.fntdata"/><Relationship Id="rId21" Type="http://schemas.openxmlformats.org/officeDocument/2006/relationships/slide" Target="slides/slide16.xml"/><Relationship Id="rId43"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Ligh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Light-italic.fntdata"/><Relationship Id="rId16" Type="http://schemas.openxmlformats.org/officeDocument/2006/relationships/slide" Target="slides/slide11.xml"/><Relationship Id="rId38" Type="http://schemas.openxmlformats.org/officeDocument/2006/relationships/font" Target="fonts/OpenSans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26" name="Shape 26"/>
        <p:cNvGrpSpPr/>
        <p:nvPr/>
      </p:nvGrpSpPr>
      <p:grpSpPr>
        <a:xfrm>
          <a:off x="0" y="0"/>
          <a:ext cx="0" cy="0"/>
          <a:chOff x="0" y="0"/>
          <a:chExt cx="0" cy="0"/>
        </a:xfrm>
      </p:grpSpPr>
      <p:sp>
        <p:nvSpPr>
          <p:cNvPr id="27" name="Google Shape;27;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0" name="Google Shape;30;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1" name="Google Shape;31;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3" name="Google Shape;33;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35" name="Shape 35"/>
        <p:cNvGrpSpPr/>
        <p:nvPr/>
      </p:nvGrpSpPr>
      <p:grpSpPr>
        <a:xfrm>
          <a:off x="0" y="0"/>
          <a:ext cx="0" cy="0"/>
          <a:chOff x="0" y="0"/>
          <a:chExt cx="0" cy="0"/>
        </a:xfrm>
      </p:grpSpPr>
      <p:sp>
        <p:nvSpPr>
          <p:cNvPr id="36" name="Google Shape;36;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7" name="Google Shape;37;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 name="Google Shape;38;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46" name="Shape 46"/>
        <p:cNvGrpSpPr/>
        <p:nvPr/>
      </p:nvGrpSpPr>
      <p:grpSpPr>
        <a:xfrm>
          <a:off x="0" y="0"/>
          <a:ext cx="0" cy="0"/>
          <a:chOff x="0" y="0"/>
          <a:chExt cx="0" cy="0"/>
        </a:xfrm>
      </p:grpSpPr>
      <p:sp>
        <p:nvSpPr>
          <p:cNvPr id="47" name="Google Shape;47;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49" name="Google Shape;49;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50" name="Google Shape;50;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51" name="Shape 51"/>
        <p:cNvGrpSpPr/>
        <p:nvPr/>
      </p:nvGrpSpPr>
      <p:grpSpPr>
        <a:xfrm>
          <a:off x="0" y="0"/>
          <a:ext cx="0" cy="0"/>
          <a:chOff x="0" y="0"/>
          <a:chExt cx="0" cy="0"/>
        </a:xfrm>
      </p:grpSpPr>
      <p:sp>
        <p:nvSpPr>
          <p:cNvPr id="52" name="Google Shape;52;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54" name="Google Shape;54;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55" name="Google Shape;55;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56" name="Google Shape;56;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7" name="Shape 57"/>
        <p:cNvGrpSpPr/>
        <p:nvPr/>
      </p:nvGrpSpPr>
      <p:grpSpPr>
        <a:xfrm>
          <a:off x="0" y="0"/>
          <a:ext cx="0" cy="0"/>
          <a:chOff x="0" y="0"/>
          <a:chExt cx="0" cy="0"/>
        </a:xfrm>
      </p:grpSpPr>
      <p:sp>
        <p:nvSpPr>
          <p:cNvPr id="58" name="Google Shape;58;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0" name="Google Shape;60;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62" name="Google Shape;62;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63" name="Google Shape;63;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4" name="Google Shape;64;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65" name="Google Shape;65;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6" name="Google Shape;66;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ata.iana.org/TLD/tlds-alpha-by-domain.tx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drive/folders/10hi8ZQSqzsx6wWkHHiUjXSjW7TaGjApg" TargetMode="External"/><Relationship Id="rId4" Type="http://schemas.openxmlformats.org/officeDocument/2006/relationships/hyperlink" Target="https://drive.google.com/drive/folders/10hi8ZQSqzsx6wWkHHiUjXSjW7TaGjApg" TargetMode="External"/><Relationship Id="rId5" Type="http://schemas.openxmlformats.org/officeDocument/2006/relationships/hyperlink" Target="https://www.icann.org/ua-training/ua-curriculum-integration-program-en" TargetMode="External"/><Relationship Id="rId6" Type="http://schemas.openxmlformats.org/officeDocument/2006/relationships/hyperlink" Target="mailto:UAProgram@icann.org" TargetMode="External"/><Relationship Id="rId7" Type="http://schemas.openxmlformats.org/officeDocument/2006/relationships/hyperlink" Target="https://www.icann.org/ua-training/ua-curriculum-integration-program-en" TargetMode="External"/><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nvSpPr>
        <p:spPr>
          <a:xfrm>
            <a:off x="465996" y="5362254"/>
            <a:ext cx="6861561" cy="1013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[Nom de l’intervenant]  </a:t>
            </a:r>
            <a:endParaRPr/>
          </a:p>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Atelier</a:t>
            </a:r>
            <a:r>
              <a:rPr b="0" i="0" lang="en-US" sz="1800" u="none" cap="none" strike="noStrike">
                <a:solidFill>
                  <a:srgbClr val="FAFAFA"/>
                </a:solidFill>
                <a:latin typeface="Open Sans Light"/>
                <a:ea typeface="Open Sans Light"/>
                <a:cs typeface="Open Sans Light"/>
                <a:sym typeface="Open Sans Light"/>
              </a:rPr>
              <a:t> sur le programme d'études pour la journée de l’UA  </a:t>
            </a:r>
            <a:endParaRPr/>
          </a:p>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[Jour, mois] </a:t>
            </a: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1"/>
                  </a:ext>
                </a:extLst>
              </a:rPr>
              <a:t>2025</a:t>
            </a:r>
            <a:endParaRPr/>
          </a:p>
        </p:txBody>
      </p:sp>
      <p:sp>
        <p:nvSpPr>
          <p:cNvPr id="72" name="Google Shape;72;p1"/>
          <p:cNvSpPr txBox="1"/>
          <p:nvPr>
            <p:ph type="title"/>
          </p:nvPr>
        </p:nvSpPr>
        <p:spPr>
          <a:xfrm>
            <a:off x="473076" y="4191337"/>
            <a:ext cx="8261849" cy="11547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3200"/>
              <a:buFont typeface="Open Sans"/>
              <a:buNone/>
            </a:pPr>
            <a:r>
              <a:rPr lang="en-US" sz="2400"/>
              <a:t>Programme d’études sur l’acceptation universelle (UA) des noms de domaine et adresses de courrier électronique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a:extLst>
                  <a:ext uri="http://customooxmlschemas.google.com/">
                    <go:slidesCustomData xmlns:go="http://customooxmlschemas.google.com/" textRoundtripDataId="12"/>
                  </a:ext>
                </a:extLst>
              </a:rPr>
              <a:t>Objectif et impact de l’UA</a:t>
            </a:r>
            <a:endParaRPr/>
          </a:p>
        </p:txBody>
      </p:sp>
      <p:sp>
        <p:nvSpPr>
          <p:cNvPr id="130" name="Google Shape;130;p21"/>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chemeClr val="dk1"/>
                </a:solidFill>
                <a:latin typeface="Open Sans"/>
                <a:ea typeface="Open Sans"/>
                <a:cs typeface="Open Sans"/>
                <a:sym typeface="Open Sans"/>
              </a:rPr>
              <a:t>Objectif</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Open Sans"/>
                <a:ea typeface="Open Sans"/>
                <a:cs typeface="Open Sans"/>
                <a:sym typeface="Open Sans"/>
              </a:rPr>
              <a:t>L’ensemble des noms de domaine et adresses de courrier électronique valides fonctionnent dans toutes les applications logicielles.</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chemeClr val="dk1"/>
                </a:solidFill>
                <a:latin typeface="Open Sans"/>
                <a:ea typeface="Open Sans"/>
                <a:cs typeface="Open Sans"/>
                <a:sym typeface="Open Sans"/>
              </a:rPr>
              <a:t>Impact</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Open Sans"/>
                <a:ea typeface="Open Sans"/>
                <a:cs typeface="Open Sans"/>
                <a:sym typeface="Open Sans"/>
              </a:rPr>
              <a:t>Promouvoir le choix du consommateur, renforcer la concurrence et fournir un accès plus large aux utilisateurs finaux.</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3"/>
                  </a:ext>
                </a:extLst>
              </a:rPr>
              <a:t>Pourquoi l’UA est-elle importante ?</a:t>
            </a:r>
            <a:endParaRPr/>
          </a:p>
        </p:txBody>
      </p:sp>
      <p:sp>
        <p:nvSpPr>
          <p:cNvPr id="136" name="Google Shape;136;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Grâce à l’UA, tous les internautes peuvent naviguer et communiquer sur Internet à l’aide de noms de domaine et d’adresses de courrier électronique de leur choix qui répondent au mieux à leurs intérêts, à leur activité, à leur culture, à leur langue et à leur script.</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Open Sans Light"/>
              <a:ea typeface="Open Sans Light"/>
              <a:cs typeface="Open Sans Light"/>
              <a:sym typeface="Open Sans Light"/>
            </a:endParaRPr>
          </a:p>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L’UA peut également contribuer à :</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Soutenir un Internet diversifié et multilingue.</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Renforcer la concurrence, l’innovation et le choix du consommateur.</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Créer des opportunités commerciales.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Offrir des perspectives de carrière aux développeurs et administrateurs de système.</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Aider les gouvernements et décideurs politiques à mobiliser leurs citoyens.</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Intégrer l’UA dans les applications</a:t>
            </a:r>
            <a:endParaRPr/>
          </a:p>
        </p:txBody>
      </p:sp>
      <p:sp>
        <p:nvSpPr>
          <p:cNvPr id="142" name="Google Shape;142;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Prendre en charge l’ensemble des noms de domaine et adresses de courrier électronique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Accepter : L’utilisateur peut saisir des caractères de son script local dans un champ de texte.</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Valider : Le logiciel accepte les caractères et reconnaît leur validité.</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Traiter : Le système effectue des opérations avec les caractères.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Stocker : La base de données peut stocker le texte sans l’entrecouper ou le corrompre.</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Afficher : Lorsqu’elles sont extraites de la base de données, les informations sont affichées correctement.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143" name="Google Shape;143;p23"/>
          <p:cNvGrpSpPr/>
          <p:nvPr/>
        </p:nvGrpSpPr>
        <p:grpSpPr>
          <a:xfrm>
            <a:off x="492252" y="2025923"/>
            <a:ext cx="8159496" cy="1018672"/>
            <a:chOff x="1927228" y="5269981"/>
            <a:chExt cx="7921353" cy="976513"/>
          </a:xfrm>
        </p:grpSpPr>
        <p:grpSp>
          <p:nvGrpSpPr>
            <p:cNvPr id="144" name="Google Shape;144;p23"/>
            <p:cNvGrpSpPr/>
            <p:nvPr/>
          </p:nvGrpSpPr>
          <p:grpSpPr>
            <a:xfrm>
              <a:off x="1927228" y="5273672"/>
              <a:ext cx="1302251" cy="972822"/>
              <a:chOff x="820555" y="1643185"/>
              <a:chExt cx="2011680" cy="1644160"/>
            </a:xfrm>
          </p:grpSpPr>
          <p:sp>
            <p:nvSpPr>
              <p:cNvPr id="145" name="Google Shape;145;p2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Accepter</a:t>
                </a:r>
                <a:endParaRPr/>
              </a:p>
            </p:txBody>
          </p:sp>
          <p:sp>
            <p:nvSpPr>
              <p:cNvPr id="146" name="Google Shape;146;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147" name="Google Shape;147;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148" name="Google Shape;148;p23"/>
            <p:cNvGrpSpPr/>
            <p:nvPr/>
          </p:nvGrpSpPr>
          <p:grpSpPr>
            <a:xfrm>
              <a:off x="3582203" y="5273672"/>
              <a:ext cx="1314106" cy="967039"/>
              <a:chOff x="3554360" y="1646720"/>
              <a:chExt cx="2029993" cy="1634387"/>
            </a:xfrm>
          </p:grpSpPr>
          <p:sp>
            <p:nvSpPr>
              <p:cNvPr id="149" name="Google Shape;149;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0" name="Google Shape;150;p2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Valider</a:t>
                </a:r>
                <a:endParaRPr/>
              </a:p>
            </p:txBody>
          </p:sp>
          <p:pic>
            <p:nvPicPr>
              <p:cNvPr descr="ua-capability-icons_wht_Validate.png" id="151" name="Google Shape;151;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152" name="Google Shape;152;p23"/>
            <p:cNvGrpSpPr/>
            <p:nvPr/>
          </p:nvGrpSpPr>
          <p:grpSpPr>
            <a:xfrm>
              <a:off x="6892153" y="5269981"/>
              <a:ext cx="1302251" cy="968544"/>
              <a:chOff x="6331693" y="1643185"/>
              <a:chExt cx="2011680" cy="1636930"/>
            </a:xfrm>
          </p:grpSpPr>
          <p:sp>
            <p:nvSpPr>
              <p:cNvPr id="153" name="Google Shape;153;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4" name="Google Shape;154;p2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Stocker</a:t>
                </a:r>
                <a:endParaRPr/>
              </a:p>
            </p:txBody>
          </p:sp>
          <p:pic>
            <p:nvPicPr>
              <p:cNvPr descr="ua-capability-icons_wht_Store.png" id="155" name="Google Shape;155;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156" name="Google Shape;156;p23"/>
            <p:cNvGrpSpPr/>
            <p:nvPr/>
          </p:nvGrpSpPr>
          <p:grpSpPr>
            <a:xfrm>
              <a:off x="5237178" y="5269981"/>
              <a:ext cx="1302251" cy="970730"/>
              <a:chOff x="2202899" y="3852184"/>
              <a:chExt cx="2011680" cy="1640625"/>
            </a:xfrm>
          </p:grpSpPr>
          <p:sp>
            <p:nvSpPr>
              <p:cNvPr id="157" name="Google Shape;157;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8" name="Google Shape;158;p2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Traiter</a:t>
                </a:r>
                <a:endParaRPr/>
              </a:p>
            </p:txBody>
          </p:sp>
          <p:pic>
            <p:nvPicPr>
              <p:cNvPr descr="ua-capability-icons_wht_Process.png" id="159" name="Google Shape;159;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160" name="Google Shape;160;p23"/>
            <p:cNvGrpSpPr/>
            <p:nvPr/>
          </p:nvGrpSpPr>
          <p:grpSpPr>
            <a:xfrm>
              <a:off x="8546330" y="5275764"/>
              <a:ext cx="1302251" cy="970730"/>
              <a:chOff x="4943583" y="3852184"/>
              <a:chExt cx="2011680" cy="1640625"/>
            </a:xfrm>
          </p:grpSpPr>
          <p:sp>
            <p:nvSpPr>
              <p:cNvPr id="161" name="Google Shape;161;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62" name="Google Shape;162;p2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Afficher</a:t>
                </a:r>
                <a:endParaRPr/>
              </a:p>
            </p:txBody>
          </p:sp>
          <p:pic>
            <p:nvPicPr>
              <p:cNvPr descr="ua-capability-icons_wht_Display.png" id="163" name="Google Shape;163;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4"/>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Principaux objectifs du programme d’études sur l’UA</a:t>
            </a:r>
            <a:endParaRPr/>
          </a:p>
        </p:txBody>
      </p:sp>
      <p:sp>
        <p:nvSpPr>
          <p:cNvPr id="169" name="Google Shape;169;p54"/>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Introduction aux notions de base de l’internationalisation, notamment Unicode, les IDN et l’EAI.</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Mise en pratique des cas d’utilisation de l’UA, c’est-à-dire accepter, stocker, traiter, valider et afficher.</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Maîtrise des bibliothèques intégrées pour le traitement d’Unicode et des IDN.</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Approfondissement des connaissances techniques et compétences pratiques relatives aux normes ou RFC pour les IDN et l’EAI.</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Production de cas de test et de procédures permettant de vérifier la prise en charge de l’UA.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5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Considérations liées à la conception du cursus </a:t>
            </a:r>
            <a:endParaRPr/>
          </a:p>
        </p:txBody>
      </p:sp>
      <p:sp>
        <p:nvSpPr>
          <p:cNvPr id="175" name="Google Shape;175;p55"/>
          <p:cNvSpPr txBox="1"/>
          <p:nvPr>
            <p:ph idx="1" type="body"/>
          </p:nvPr>
        </p:nvSpPr>
        <p:spPr>
          <a:xfrm>
            <a:off x="320674" y="1318686"/>
            <a:ext cx="7761969"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SzPts val="1530"/>
              <a:buChar char="*"/>
            </a:pPr>
            <a:r>
              <a:rPr lang="en-US" sz="1800"/>
              <a:t>Couvrez les connaissances théoriques, les normes et les meilleures pratiques.</a:t>
            </a:r>
            <a:endParaRPr/>
          </a:p>
          <a:p>
            <a:pPr indent="-182880" lvl="0" marL="274320" rtl="0" algn="l">
              <a:lnSpc>
                <a:spcPct val="100000"/>
              </a:lnSpc>
              <a:spcBef>
                <a:spcPts val="0"/>
              </a:spcBef>
              <a:spcAft>
                <a:spcPts val="0"/>
              </a:spcAft>
              <a:buSzPts val="1530"/>
              <a:buChar char="*"/>
            </a:pPr>
            <a:r>
              <a:rPr lang="en-US" sz="1800"/>
              <a:t>Développez des compétences pratiques en matière de programmation.</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Élaborez des modules courts (microapprentissage) pour intégrer les concepts clés dans les cours existants :</a:t>
            </a:r>
            <a:endParaRPr/>
          </a:p>
          <a:p>
            <a:pPr indent="-182879" lvl="1" marL="731520" rtl="0" algn="l">
              <a:lnSpc>
                <a:spcPct val="100000"/>
              </a:lnSpc>
              <a:spcBef>
                <a:spcPts val="0"/>
              </a:spcBef>
              <a:spcAft>
                <a:spcPts val="0"/>
              </a:spcAft>
              <a:buSzPts val="1530"/>
              <a:buChar char="*"/>
            </a:pPr>
            <a:r>
              <a:rPr lang="en-US" sz="1600"/>
              <a:t>Internationalisation à l’aide d’Unicode</a:t>
            </a:r>
            <a:endParaRPr/>
          </a:p>
          <a:p>
            <a:pPr indent="-182879" lvl="1" marL="731520" rtl="0" algn="l">
              <a:lnSpc>
                <a:spcPct val="100000"/>
              </a:lnSpc>
              <a:spcBef>
                <a:spcPts val="0"/>
              </a:spcBef>
              <a:spcAft>
                <a:spcPts val="0"/>
              </a:spcAft>
              <a:buSzPts val="1530"/>
              <a:buChar char="*"/>
            </a:pPr>
            <a:r>
              <a:rPr lang="en-US" sz="1600"/>
              <a:t>Noms de domaine internationalisés</a:t>
            </a:r>
            <a:endParaRPr/>
          </a:p>
          <a:p>
            <a:pPr indent="-182879" lvl="1" marL="731520" rtl="0" algn="l">
              <a:lnSpc>
                <a:spcPct val="100000"/>
              </a:lnSpc>
              <a:spcBef>
                <a:spcPts val="0"/>
              </a:spcBef>
              <a:spcAft>
                <a:spcPts val="0"/>
              </a:spcAft>
              <a:buSzPts val="1530"/>
              <a:buChar char="*"/>
            </a:pPr>
            <a:r>
              <a:rPr lang="en-US" sz="1600"/>
              <a:t>Internationalisation des adresses de courrier électronique</a:t>
            </a:r>
            <a:endParaRPr/>
          </a:p>
          <a:p>
            <a:pPr indent="-182880" lvl="0" marL="274320" rtl="0" algn="l">
              <a:lnSpc>
                <a:spcPct val="100000"/>
              </a:lnSpc>
              <a:spcBef>
                <a:spcPts val="0"/>
              </a:spcBef>
              <a:spcAft>
                <a:spcPts val="0"/>
              </a:spcAft>
              <a:buSzPts val="1700"/>
              <a:buChar char="*"/>
            </a:pPr>
            <a:r>
              <a:rPr lang="en-US" sz="1800"/>
              <a:t>Répartissez les nouveaux concepts sur l’ensemble des cours pertinents.</a:t>
            </a:r>
            <a:endParaRPr/>
          </a:p>
          <a:p>
            <a:pPr indent="-182880" lvl="0" marL="274320" rtl="0" algn="l">
              <a:lnSpc>
                <a:spcPct val="100000"/>
              </a:lnSpc>
              <a:spcBef>
                <a:spcPts val="0"/>
              </a:spcBef>
              <a:spcAft>
                <a:spcPts val="0"/>
              </a:spcAft>
              <a:buClr>
                <a:schemeClr val="accent3"/>
              </a:buClr>
              <a:buSzPts val="1530"/>
              <a:buFont typeface="Merriweather Sans"/>
              <a:buChar char="*"/>
            </a:pPr>
            <a:r>
              <a:rPr lang="en-US" sz="1800"/>
              <a:t>Introduisez un minimum de nouveaux cours, uniquement axés sur des thèmes plus avancés.</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56"/>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Modules proposés</a:t>
            </a:r>
            <a:endParaRPr/>
          </a:p>
        </p:txBody>
      </p:sp>
      <p:sp>
        <p:nvSpPr>
          <p:cNvPr id="181" name="Google Shape;181;p56"/>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SzPts val="1530"/>
              <a:buChar char="*"/>
            </a:pPr>
            <a:r>
              <a:rPr lang="en-US" sz="1800"/>
              <a:t>Module-1 : Notions fondamentales sur la programmation Unicode</a:t>
            </a:r>
            <a:endParaRPr/>
          </a:p>
          <a:p>
            <a:pPr indent="-182880" lvl="0" marL="274320" rtl="0" algn="l">
              <a:lnSpc>
                <a:spcPct val="100000"/>
              </a:lnSpc>
              <a:spcBef>
                <a:spcPts val="0"/>
              </a:spcBef>
              <a:spcAft>
                <a:spcPts val="0"/>
              </a:spcAft>
              <a:buSzPts val="1530"/>
              <a:buChar char="*"/>
            </a:pPr>
            <a:r>
              <a:rPr lang="en-US" sz="1800"/>
              <a:t>Module-2 : Programmation Unicode avancée</a:t>
            </a:r>
            <a:endParaRPr/>
          </a:p>
          <a:p>
            <a:pPr indent="-182880" lvl="0" marL="274320" rtl="0" algn="l">
              <a:lnSpc>
                <a:spcPct val="100000"/>
              </a:lnSpc>
              <a:spcBef>
                <a:spcPts val="0"/>
              </a:spcBef>
              <a:spcAft>
                <a:spcPts val="0"/>
              </a:spcAft>
              <a:buSzPts val="1530"/>
              <a:buChar char="*"/>
            </a:pPr>
            <a:r>
              <a:rPr lang="en-US" sz="1800"/>
              <a:t>Module-3 : Unicode dans les structures de données et les algorithmes</a:t>
            </a:r>
            <a:endParaRPr/>
          </a:p>
          <a:p>
            <a:pPr indent="-182880" lvl="0" marL="274320" rtl="0" algn="l">
              <a:lnSpc>
                <a:spcPct val="100000"/>
              </a:lnSpc>
              <a:spcBef>
                <a:spcPts val="0"/>
              </a:spcBef>
              <a:spcAft>
                <a:spcPts val="0"/>
              </a:spcAft>
              <a:buSzPts val="1530"/>
              <a:buChar char="*"/>
            </a:pPr>
            <a:r>
              <a:rPr lang="en-US" sz="1800"/>
              <a:t>Module-4 : Unicode dans les systèmes de gestion de bases de données</a:t>
            </a:r>
            <a:endParaRPr/>
          </a:p>
          <a:p>
            <a:pPr indent="-182880" lvl="0" marL="274320" rtl="0" algn="l">
              <a:lnSpc>
                <a:spcPct val="100000"/>
              </a:lnSpc>
              <a:spcBef>
                <a:spcPts val="0"/>
              </a:spcBef>
              <a:spcAft>
                <a:spcPts val="0"/>
              </a:spcAft>
              <a:buSzPts val="1530"/>
              <a:buChar char="*"/>
            </a:pPr>
            <a:r>
              <a:rPr lang="en-US" sz="1800"/>
              <a:t>Module-5 : Introduction aux noms de domaine internationalisés (IDN)</a:t>
            </a:r>
            <a:endParaRPr/>
          </a:p>
          <a:p>
            <a:pPr indent="-182880" lvl="0" marL="274320" rtl="0" algn="l">
              <a:lnSpc>
                <a:spcPct val="100000"/>
              </a:lnSpc>
              <a:spcBef>
                <a:spcPts val="0"/>
              </a:spcBef>
              <a:spcAft>
                <a:spcPts val="0"/>
              </a:spcAft>
              <a:buSzPts val="1530"/>
              <a:buChar char="*"/>
            </a:pPr>
            <a:r>
              <a:rPr lang="en-US" sz="1800"/>
              <a:t>Module-6 : Programmation avec les noms de domaine internationalisés (IDN)</a:t>
            </a:r>
            <a:endParaRPr/>
          </a:p>
          <a:p>
            <a:pPr indent="-182880" lvl="0" marL="274320" rtl="0" algn="l">
              <a:lnSpc>
                <a:spcPct val="100000"/>
              </a:lnSpc>
              <a:spcBef>
                <a:spcPts val="0"/>
              </a:spcBef>
              <a:spcAft>
                <a:spcPts val="0"/>
              </a:spcAft>
              <a:buSzPts val="1530"/>
              <a:buChar char="*"/>
            </a:pPr>
            <a:r>
              <a:rPr lang="en-US" sz="1800"/>
              <a:t>Module-7 : Internationalisation des adresses de courrier électronique (EAI)</a:t>
            </a:r>
            <a:endParaRPr/>
          </a:p>
          <a:p>
            <a:pPr indent="-182880" lvl="0" marL="274320" rtl="0" algn="l">
              <a:lnSpc>
                <a:spcPct val="100000"/>
              </a:lnSpc>
              <a:spcBef>
                <a:spcPts val="0"/>
              </a:spcBef>
              <a:spcAft>
                <a:spcPts val="0"/>
              </a:spcAft>
              <a:buSzPts val="1530"/>
              <a:buChar char="*"/>
            </a:pPr>
            <a:r>
              <a:rPr lang="en-US" sz="1800"/>
              <a:t>Module-8 : Thèmes avancés en lien avec les noms de domaine internationalisés (IDN)</a:t>
            </a:r>
            <a:endParaRPr/>
          </a:p>
          <a:p>
            <a:pPr indent="-182880" lvl="0" marL="274320" rtl="0" algn="l">
              <a:lnSpc>
                <a:spcPct val="100000"/>
              </a:lnSpc>
              <a:spcBef>
                <a:spcPts val="0"/>
              </a:spcBef>
              <a:spcAft>
                <a:spcPts val="0"/>
              </a:spcAft>
              <a:buSzPts val="1530"/>
              <a:buChar char="*"/>
            </a:pPr>
            <a:r>
              <a:rPr lang="en-US" sz="1800"/>
              <a:t>Module-9 : Programmation pour l’internationalisation des adresses de courrier électronique (EAI)</a:t>
            </a:r>
            <a:endParaRPr/>
          </a:p>
          <a:p>
            <a:pPr indent="-182880" lvl="0" marL="274320" rtl="0" algn="l">
              <a:lnSpc>
                <a:spcPct val="100000"/>
              </a:lnSpc>
              <a:spcBef>
                <a:spcPts val="0"/>
              </a:spcBef>
              <a:spcAft>
                <a:spcPts val="0"/>
              </a:spcAft>
              <a:buSzPts val="1530"/>
              <a:buChar char="*"/>
            </a:pPr>
            <a:r>
              <a:rPr lang="en-US" sz="1800"/>
              <a:t>Module-10 : Traitement des IDN et EAI dans les applications mobiles</a:t>
            </a:r>
            <a:endParaRPr/>
          </a:p>
          <a:p>
            <a:pPr indent="-182880" lvl="0" marL="274320" rtl="0" algn="l">
              <a:lnSpc>
                <a:spcPct val="100000"/>
              </a:lnSpc>
              <a:spcBef>
                <a:spcPts val="0"/>
              </a:spcBef>
              <a:spcAft>
                <a:spcPts val="0"/>
              </a:spcAft>
              <a:buSzPts val="1530"/>
              <a:buChar char="*"/>
            </a:pPr>
            <a:r>
              <a:rPr lang="en-US" sz="1800"/>
              <a:t>Module-11 : Sécurité des IDN</a:t>
            </a:r>
            <a:endParaRPr/>
          </a:p>
          <a:p>
            <a:pPr indent="-182880" lvl="0" marL="274320" rtl="0" algn="l">
              <a:lnSpc>
                <a:spcPct val="100000"/>
              </a:lnSpc>
              <a:spcBef>
                <a:spcPts val="0"/>
              </a:spcBef>
              <a:spcAft>
                <a:spcPts val="0"/>
              </a:spcAft>
              <a:buSzPts val="1530"/>
              <a:buChar char="*"/>
            </a:pPr>
            <a:r>
              <a:rPr lang="en-US" sz="1800"/>
              <a:t>Module-12 : Prise en charge d’Unicode, des IDN et de l’EAI dans les systèmes d’exploitation</a:t>
            </a:r>
            <a:endParaRPr/>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5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1 : Notions fondamentales sur la programmation Unicode </a:t>
            </a:r>
            <a:endParaRPr/>
          </a:p>
        </p:txBody>
      </p:sp>
      <p:sp>
        <p:nvSpPr>
          <p:cNvPr id="187" name="Google Shape;187;p5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Types de données et représentations des données. Encodage ASCII. Entrée/sortie ASCII. Fichiers ASCII.</a:t>
            </a:r>
            <a:endParaRPr/>
          </a:p>
          <a:p>
            <a:pPr indent="0" lvl="0" marL="91440" rtl="0" algn="l">
              <a:lnSpc>
                <a:spcPct val="100000"/>
              </a:lnSpc>
              <a:spcBef>
                <a:spcPts val="0"/>
              </a:spcBef>
              <a:spcAft>
                <a:spcPts val="0"/>
              </a:spcAft>
              <a:buClr>
                <a:schemeClr val="accent3"/>
              </a:buClr>
              <a:buSzPts val="1530"/>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Introduction aux schémas d’encodage (ASCII,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Pourquoi a-t-on besoin d’Unicode ?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Type de données de caractères pour les points de code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Introduction aux tableaux de codes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Traitement des chaînes Unicode – création, entrée/sortie, concaténation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Stockage des données Unicode dans des fichiers au format UTF-8</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Notions fondamentales sur la programmation ou initiation à la programmation.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2 : Programmation Unicode avancée </a:t>
            </a:r>
            <a:endParaRPr/>
          </a:p>
        </p:txBody>
      </p:sp>
      <p:sp>
        <p:nvSpPr>
          <p:cNvPr id="193" name="Google Shape;193;p5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1</a:t>
            </a:r>
            <a:endParaRPr/>
          </a:p>
          <a:p>
            <a:pPr indent="0" lvl="0" marL="91440" rtl="0" algn="l">
              <a:lnSpc>
                <a:spcPct val="100000"/>
              </a:lnSpc>
              <a:spcBef>
                <a:spcPts val="0"/>
              </a:spcBef>
              <a:spcAft>
                <a:spcPts val="0"/>
              </a:spcAft>
              <a:buClr>
                <a:schemeClr val="accent3"/>
              </a:buClr>
              <a:buSzPts val="1530"/>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Le modèle caractère-glyphe – différence entre le traitement de l’information textuelle et l’affichage de texte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Affichage de texte – utilisation des moteurs de texte, des polices et de la mise en forme des glyphes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Normalisation des chaînes Unicode – NFC et NFD</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Comparaison de chaînes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Introduction aux scripts bidirectionnels et façonnés</a:t>
            </a:r>
            <a:endParaRPr/>
          </a:p>
          <a:p>
            <a:pPr indent="-342898" lvl="1" marL="891539" rtl="0" algn="l">
              <a:lnSpc>
                <a:spcPct val="100000"/>
              </a:lnSpc>
              <a:spcBef>
                <a:spcPts val="0"/>
              </a:spcBef>
              <a:spcAft>
                <a:spcPts val="0"/>
              </a:spcAft>
              <a:buSzPts val="1530"/>
              <a:buFont typeface="Arial"/>
              <a:buAutoNum type="arabicPeriod"/>
            </a:pPr>
            <a:r>
              <a:rPr lang="en-US" sz="1600"/>
              <a:t>Format d’affichage</a:t>
            </a:r>
            <a:endParaRPr/>
          </a:p>
          <a:p>
            <a:pPr indent="-342898" lvl="1" marL="891539" rtl="0" algn="l">
              <a:lnSpc>
                <a:spcPct val="100000"/>
              </a:lnSpc>
              <a:spcBef>
                <a:spcPts val="0"/>
              </a:spcBef>
              <a:spcAft>
                <a:spcPts val="0"/>
              </a:spcAft>
              <a:buSzPts val="1530"/>
              <a:buFont typeface="Arial"/>
              <a:buAutoNum type="arabicPeriod"/>
            </a:pPr>
            <a:r>
              <a:rPr lang="en-US" sz="1600"/>
              <a:t>Stockage des fichiers par ordre de frappe</a:t>
            </a:r>
            <a:endParaRPr/>
          </a:p>
          <a:p>
            <a:pPr indent="-342898" lvl="1" marL="891539" rtl="0" algn="l">
              <a:lnSpc>
                <a:spcPct val="100000"/>
              </a:lnSpc>
              <a:spcBef>
                <a:spcPts val="0"/>
              </a:spcBef>
              <a:spcAft>
                <a:spcPts val="0"/>
              </a:spcAft>
              <a:buSzPts val="1530"/>
              <a:buFont typeface="Arial"/>
              <a:buAutoNum type="arabicPeriod"/>
            </a:pPr>
            <a:r>
              <a:rPr lang="en-US" sz="1600"/>
              <a:t>Mise en forme des glyphes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Unicode dans d’autres formats de fichiers et leur traitement – traitement d’Unicode dans les fichiers JSON</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Programmation avancée ou programmation orientée objet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3 : Unicode dans les structures de données et les algorithmes</a:t>
            </a:r>
            <a:endParaRPr/>
          </a:p>
        </p:txBody>
      </p:sp>
      <p:sp>
        <p:nvSpPr>
          <p:cNvPr id="199" name="Google Shape;199;p59"/>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2, tableaux, listes, ensembles, files d’attente, arbres, dictionnaires, etc., tri et recherche.</a:t>
            </a:r>
            <a:endParaRPr/>
          </a:p>
          <a:p>
            <a:pPr indent="0" lvl="0" marL="91440" rtl="0" algn="l">
              <a:lnSpc>
                <a:spcPct val="100000"/>
              </a:lnSpc>
              <a:spcBef>
                <a:spcPts val="0"/>
              </a:spcBef>
              <a:spcAft>
                <a:spcPts val="0"/>
              </a:spcAft>
              <a:buClr>
                <a:schemeClr val="accent3"/>
              </a:buClr>
              <a:buSzPts val="1530"/>
              <a:buNone/>
            </a:pPr>
            <a:r>
              <a:t/>
            </a:r>
            <a:endParaRPr sz="1800"/>
          </a:p>
          <a:p>
            <a:pPr indent="-342900" lvl="0" marL="434340" rtl="0" algn="l">
              <a:lnSpc>
                <a:spcPct val="100000"/>
              </a:lnSpc>
              <a:spcBef>
                <a:spcPts val="0"/>
              </a:spcBef>
              <a:spcAft>
                <a:spcPts val="0"/>
              </a:spcAft>
              <a:buSzPts val="1530"/>
              <a:buFont typeface="Arial"/>
              <a:buAutoNum type="arabicPeriod"/>
            </a:pPr>
            <a:r>
              <a:rPr lang="en-US" sz="1800"/>
              <a:t>Structures de données utilisant des chaînes Unicode en langue locale</a:t>
            </a:r>
            <a:endParaRPr/>
          </a:p>
          <a:p>
            <a:pPr indent="-342900" lvl="0" marL="434340" rtl="0" algn="l">
              <a:lnSpc>
                <a:spcPct val="100000"/>
              </a:lnSpc>
              <a:spcBef>
                <a:spcPts val="0"/>
              </a:spcBef>
              <a:spcAft>
                <a:spcPts val="0"/>
              </a:spcAft>
              <a:buSzPts val="1530"/>
              <a:buFont typeface="Arial"/>
              <a:buAutoNum type="arabicPeriod"/>
            </a:pPr>
            <a:r>
              <a:rPr lang="en-US" sz="1800"/>
              <a:t>Algorithme de classement Unicode pour le tri des chaînes Unicode</a:t>
            </a:r>
            <a:endParaRPr/>
          </a:p>
          <a:p>
            <a:pPr indent="-342900" lvl="0" marL="434340" rtl="0" algn="l">
              <a:lnSpc>
                <a:spcPct val="100000"/>
              </a:lnSpc>
              <a:spcBef>
                <a:spcPts val="0"/>
              </a:spcBef>
              <a:spcAft>
                <a:spcPts val="0"/>
              </a:spcAft>
              <a:buSzPts val="1530"/>
              <a:buFont typeface="Arial"/>
              <a:buAutoNum type="arabicPeriod"/>
            </a:pPr>
            <a:r>
              <a:rPr lang="en-US" sz="1800"/>
              <a:t>Quelques algorithmes de tri les plus utilisés dans les structures de données</a:t>
            </a:r>
            <a:endParaRPr/>
          </a:p>
          <a:p>
            <a:pPr indent="-342900" lvl="0" marL="434340" rtl="0" algn="l">
              <a:lnSpc>
                <a:spcPct val="100000"/>
              </a:lnSpc>
              <a:spcBef>
                <a:spcPts val="0"/>
              </a:spcBef>
              <a:spcAft>
                <a:spcPts val="0"/>
              </a:spcAft>
              <a:buSzPts val="1530"/>
              <a:buFont typeface="Arial"/>
              <a:buAutoNum type="arabicPeriod"/>
            </a:pPr>
            <a:r>
              <a:rPr lang="en-US" sz="1800"/>
              <a:t>Recherche dans les données Unicode (Normalisation + Classement)</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Structures de données et algorithmes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4 : Unicode dans les systèmes de gestion de bases de données</a:t>
            </a:r>
            <a:endParaRPr/>
          </a:p>
        </p:txBody>
      </p:sp>
      <p:sp>
        <p:nvSpPr>
          <p:cNvPr id="205" name="Google Shape;205;p60"/>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3</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Indexation sur les colonnes contenant des caractères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Contraintes d’intégrité basées sur des colonnes contenant des caractères Unicode (par exemple, pour les clés primaires et étrangères)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Requêtes – expressions régulières avec des caractères Unicode</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Stockage de données Unicode dans des bases de données (création, insertion et mise à jour d’enregistrements)</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Systèmes de gestion de bases de données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Bienvenue !</a:t>
            </a:r>
            <a:endParaRPr/>
          </a:p>
        </p:txBody>
      </p:sp>
      <p:sp>
        <p:nvSpPr>
          <p:cNvPr id="78" name="Google Shape;78;p2"/>
          <p:cNvSpPr txBox="1"/>
          <p:nvPr>
            <p:ph idx="1" type="body"/>
          </p:nvPr>
        </p:nvSpPr>
        <p:spPr>
          <a:xfrm>
            <a:off x="320675" y="103387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Aux quatre coins du monde, de nombreuses personnes ne profitent actuellement pas des avantages que procure Internet simplement parce qu’elles ne sont pas en mesure d’utiliser un nom de domaine ou une adresse de courrier électronique dans la langue ou le script de leur choix.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0"/>
              </a:spcBef>
              <a:spcAft>
                <a:spcPts val="0"/>
              </a:spcAft>
              <a:buClr>
                <a:schemeClr val="accent3"/>
              </a:buClr>
              <a:buSzPts val="1530"/>
              <a:buFont typeface="Merriweather Sans"/>
              <a:buChar char="*"/>
            </a:pPr>
            <a:r>
              <a:rPr lang="en-US" sz="1800"/>
              <a:t>Grâce à l’acceptation universelle (UA), toutes les personnes qui développent, fournissent ou gèrent des sites web et des applications en ligne ont la possibilité de permettre aux utilisateurs du monde entier de profiter de la puissance sociale et économique d’Internet.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Une bonne compréhension de l’acceptation universelle (UA) est le nouveau différenciateur concurrentiel que tout développeur devrait avoir parmi ses compétences. </a:t>
            </a:r>
            <a:endParaRPr/>
          </a:p>
          <a:p>
            <a:pPr indent="-182879" lvl="1" marL="731520" rtl="0" algn="l">
              <a:lnSpc>
                <a:spcPct val="100000"/>
              </a:lnSpc>
              <a:spcBef>
                <a:spcPts val="360"/>
              </a:spcBef>
              <a:spcAft>
                <a:spcPts val="0"/>
              </a:spcAft>
              <a:buSzPts val="1530"/>
              <a:buChar char="*"/>
            </a:pPr>
            <a:r>
              <a:rPr lang="en-US" sz="1600"/>
              <a:t>L’UA est la pierre angulaire d’un Internet plus inclusif et multilingue.</a:t>
            </a:r>
            <a:endParaRPr/>
          </a:p>
          <a:p>
            <a:pPr indent="-182879" lvl="1" marL="731520" rtl="0" algn="l">
              <a:lnSpc>
                <a:spcPct val="100000"/>
              </a:lnSpc>
              <a:spcBef>
                <a:spcPts val="360"/>
              </a:spcBef>
              <a:spcAft>
                <a:spcPts val="0"/>
              </a:spcAft>
              <a:buSzPts val="1530"/>
              <a:buChar char="*"/>
            </a:pPr>
            <a:r>
              <a:rPr lang="en-US" sz="1600"/>
              <a:t>L’acceptation universelle est un facteur clé pour les développeurs qui souhaitent être à l’avant-garde du secteur et rester en phase avec l’évolution du nouvel Internet mondial. </a:t>
            </a:r>
            <a:endParaRPr/>
          </a:p>
          <a:p>
            <a:pPr indent="-182879" lvl="1" marL="731520" rtl="0" algn="l">
              <a:lnSpc>
                <a:spcPct val="100000"/>
              </a:lnSpc>
              <a:spcBef>
                <a:spcPts val="360"/>
              </a:spcBef>
              <a:spcAft>
                <a:spcPts val="0"/>
              </a:spcAft>
              <a:buSzPts val="1530"/>
              <a:buChar char="*"/>
            </a:pPr>
            <a:r>
              <a:rPr lang="en-US" sz="1600"/>
              <a:t>L’UA ouvre aux entreprises un marché d’une valeur potentielle de 9,8 milliards de dollars.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5 : Introduction aux noms de domaine internationalisés (IDN)</a:t>
            </a:r>
            <a:endParaRPr/>
          </a:p>
        </p:txBody>
      </p:sp>
      <p:sp>
        <p:nvSpPr>
          <p:cNvPr id="211" name="Google Shape;211;p61"/>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2, réseaux et protocoles, IP, système des noms de domaine (en ASCII) </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Introduction à la zone racine : TLD, gTLD, ccTLD</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Pourquoi avons-nous besoin d’IDN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Noms de domaine basés sur Unicode : étiquette U</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Nécessité des étiquettes A</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Algorithme Punycode (RFC 3492)</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IDNA2003 et ses limitations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IDNA2008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Limitations des protocoles relatifs aux IDN : FTP, HTTP, HTTPS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Commandes de dépannage réseau avec étiquettes U – dig, traceroute, nslookup, etc.</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Communication de données et réseaux informatiques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6 : Programmation avec les noms de domaine internationalisés (IDN)</a:t>
            </a:r>
            <a:endParaRPr/>
          </a:p>
        </p:txBody>
      </p:sp>
      <p:sp>
        <p:nvSpPr>
          <p:cNvPr id="217" name="Google Shape;217;p62"/>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5</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Mise en œuvre d'IDNA2008 et recherche de bibliothèques compatibles dans des langages de programmation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Pièges de l’utilisation d’IDNA2003 et comment y remédier avec IDNA2008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Analyse des TLD IDN actifs</a:t>
            </a:r>
            <a:endParaRPr/>
          </a:p>
          <a:p>
            <a:pPr indent="-342898" lvl="1" marL="891539" rtl="0" algn="l">
              <a:lnSpc>
                <a:spcPct val="100000"/>
              </a:lnSpc>
              <a:spcBef>
                <a:spcPts val="0"/>
              </a:spcBef>
              <a:spcAft>
                <a:spcPts val="0"/>
              </a:spcAft>
              <a:buSzPts val="1530"/>
              <a:buFont typeface="Arial"/>
              <a:buAutoNum type="alphaLcPeriod"/>
            </a:pPr>
            <a:r>
              <a:rPr lang="en-US" sz="1600" u="sng">
                <a:solidFill>
                  <a:schemeClr val="hlink"/>
                </a:solidFill>
                <a:hlinkClick r:id="rId3"/>
              </a:rPr>
              <a:t>https://data.iana.org/TLD/tlds-alpha-by-domain.txt</a:t>
            </a:r>
            <a:r>
              <a:rPr lang="en-US" sz="1600"/>
              <a:t> </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Communication de données et réseaux informatiques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6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7 : Thèmes avancés en lien avec les noms de domaine internationalisés (IDN)</a:t>
            </a:r>
            <a:endParaRPr/>
          </a:p>
        </p:txBody>
      </p:sp>
      <p:sp>
        <p:nvSpPr>
          <p:cNvPr id="223" name="Google Shape;223;p63"/>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6</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Limitations d’IDNA2008</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Introduction aux règles de génération d’étiquettes (LGR)</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Évolution des formats des règles de génération d'étiquettes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Applications pratiques du format XML</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Variantes d’étiquettes et leur définition dans les LGR</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Thèmes avancés en lien avec les IDN et l’acceptation universelle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6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8 : Internationalisation des adresses de courrier électronique (EAI)</a:t>
            </a:r>
            <a:endParaRPr/>
          </a:p>
        </p:txBody>
      </p:sp>
      <p:sp>
        <p:nvSpPr>
          <p:cNvPr id="229" name="Google Shape;229;p64"/>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6</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Introduction et pourquoi avons-nous besoin de l’internationalisation des adresses de courrier électronique (EAI)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Stockage des adresses de courrier électronique internationalisés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Modifications du protocole de courrier électronique pour l’EAI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Considérations liées aux noms de boîtes de messagerie utilisant l’EAI </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Communication de données et réseaux informatiques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9 : Programmation pour l’internationalisation des adresses de courrier électronique (EAI)</a:t>
            </a:r>
            <a:endParaRPr/>
          </a:p>
        </p:txBody>
      </p:sp>
      <p:sp>
        <p:nvSpPr>
          <p:cNvPr id="235" name="Google Shape;235;p65"/>
          <p:cNvSpPr txBox="1"/>
          <p:nvPr>
            <p:ph idx="1" type="body"/>
          </p:nvPr>
        </p:nvSpPr>
        <p:spPr>
          <a:xfrm>
            <a:off x="320675" y="1828800"/>
            <a:ext cx="8503284" cy="4110403"/>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7</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Traitement des caractères UTF-8/non-ASCII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Bibliothèques ou API traitant des interactions SMTP et prenant en charge l’EAI</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Analyse des adresses de courrier électronique internationalisées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Envoi et réception de courriers électroniques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Définition du champ d’application des fonctionnalités EAI</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Thèmes avancés en lien avec les IDN et l’acceptation universelle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66"/>
          <p:cNvSpPr txBox="1"/>
          <p:nvPr>
            <p:ph type="title"/>
          </p:nvPr>
        </p:nvSpPr>
        <p:spPr>
          <a:xfrm>
            <a:off x="320041" y="275167"/>
            <a:ext cx="872510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10 : Traitement des IDN et EAI dans les applications mobiles</a:t>
            </a:r>
            <a:endParaRPr/>
          </a:p>
        </p:txBody>
      </p:sp>
      <p:sp>
        <p:nvSpPr>
          <p:cNvPr id="241" name="Google Shape;241;p66"/>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2, module 6, module 9</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SzPts val="1530"/>
              <a:buFont typeface="Arial"/>
              <a:buAutoNum type="arabicPeriod"/>
            </a:pPr>
            <a:r>
              <a:rPr lang="en-US" sz="1800"/>
              <a:t>Prise en charge de l’ensemble de caractères Unicode</a:t>
            </a:r>
            <a:endParaRPr/>
          </a:p>
          <a:p>
            <a:pPr indent="-342900" lvl="0" marL="434340" rtl="0" algn="l">
              <a:lnSpc>
                <a:spcPct val="100000"/>
              </a:lnSpc>
              <a:spcBef>
                <a:spcPts val="0"/>
              </a:spcBef>
              <a:spcAft>
                <a:spcPts val="0"/>
              </a:spcAft>
              <a:buSzPts val="1530"/>
              <a:buFont typeface="Arial"/>
              <a:buAutoNum type="arabicPeriod"/>
            </a:pPr>
            <a:r>
              <a:rPr lang="en-US" sz="1800"/>
              <a:t>Mise en page et affichage d’Unicode</a:t>
            </a:r>
            <a:endParaRPr/>
          </a:p>
          <a:p>
            <a:pPr indent="-342900" lvl="0" marL="434340" rtl="0" algn="l">
              <a:lnSpc>
                <a:spcPct val="100000"/>
              </a:lnSpc>
              <a:spcBef>
                <a:spcPts val="0"/>
              </a:spcBef>
              <a:spcAft>
                <a:spcPts val="0"/>
              </a:spcAft>
              <a:buSzPts val="1530"/>
              <a:buFont typeface="Arial"/>
              <a:buAutoNum type="arabicPeriod"/>
            </a:pPr>
            <a:r>
              <a:rPr lang="en-US" sz="1800"/>
              <a:t>Prise en charge d’Unicode dans les cadres de développement d’applications mobiles</a:t>
            </a:r>
            <a:endParaRPr/>
          </a:p>
          <a:p>
            <a:pPr indent="-342900" lvl="0" marL="434340" rtl="0" algn="l">
              <a:lnSpc>
                <a:spcPct val="100000"/>
              </a:lnSpc>
              <a:spcBef>
                <a:spcPts val="0"/>
              </a:spcBef>
              <a:spcAft>
                <a:spcPts val="0"/>
              </a:spcAft>
              <a:buSzPts val="1530"/>
              <a:buFont typeface="Arial"/>
              <a:buAutoNum type="arabicPeriod"/>
            </a:pPr>
            <a:r>
              <a:rPr lang="en-US" sz="1800"/>
              <a:t>Mise à profit des ICU pour le texte bidirectionnel et les scripts complexes </a:t>
            </a:r>
            <a:endParaRPr/>
          </a:p>
          <a:p>
            <a:pPr indent="-342900" lvl="0" marL="434340" rtl="0" algn="l">
              <a:lnSpc>
                <a:spcPct val="100000"/>
              </a:lnSpc>
              <a:spcBef>
                <a:spcPts val="0"/>
              </a:spcBef>
              <a:spcAft>
                <a:spcPts val="0"/>
              </a:spcAft>
              <a:buSzPts val="1530"/>
              <a:buFont typeface="Arial"/>
              <a:buAutoNum type="arabicPeriod"/>
            </a:pPr>
            <a:r>
              <a:rPr lang="en-US" sz="1800"/>
              <a:t>Traitement des IDN sur les appareils mobiles – bibliothèques pertinentes</a:t>
            </a:r>
            <a:endParaRPr/>
          </a:p>
          <a:p>
            <a:pPr indent="-342900" lvl="0" marL="434340" rtl="0" algn="l">
              <a:lnSpc>
                <a:spcPct val="100000"/>
              </a:lnSpc>
              <a:spcBef>
                <a:spcPts val="0"/>
              </a:spcBef>
              <a:spcAft>
                <a:spcPts val="0"/>
              </a:spcAft>
              <a:buSzPts val="1530"/>
              <a:buFont typeface="Arial"/>
              <a:buAutoNum type="arabicPeriod"/>
            </a:pPr>
            <a:r>
              <a:rPr lang="en-US" sz="1800"/>
              <a:t>Traitement de l’EAI sur les appareils mobiles – bibliothèques pertinentes</a:t>
            </a:r>
            <a:endParaRPr/>
          </a:p>
          <a:p>
            <a:pPr indent="-245745" lvl="0" marL="434340" rtl="0" algn="l">
              <a:lnSpc>
                <a:spcPct val="100000"/>
              </a:lnSpc>
              <a:spcBef>
                <a:spcPts val="0"/>
              </a:spcBef>
              <a:spcAft>
                <a:spcPts val="0"/>
              </a:spcAft>
              <a:buSzPts val="1530"/>
              <a:buFont typeface="Arial"/>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Développement d’applications mobiles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11 : Sécurité des IDN</a:t>
            </a:r>
            <a:endParaRPr/>
          </a:p>
        </p:txBody>
      </p:sp>
      <p:sp>
        <p:nvSpPr>
          <p:cNvPr id="247" name="Google Shape;247;p67"/>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2, module 6</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Sécurité d’Unicode</a:t>
            </a:r>
            <a:endParaRPr/>
          </a:p>
          <a:p>
            <a:pPr indent="-342898" lvl="1" marL="891539" rtl="0" algn="l">
              <a:lnSpc>
                <a:spcPct val="100000"/>
              </a:lnSpc>
              <a:spcBef>
                <a:spcPts val="0"/>
              </a:spcBef>
              <a:spcAft>
                <a:spcPts val="0"/>
              </a:spcAft>
              <a:buSzPts val="1530"/>
              <a:buFont typeface="Arial"/>
              <a:buAutoNum type="arabicPeriod"/>
            </a:pPr>
            <a:r>
              <a:rPr lang="en-US" sz="1600"/>
              <a:t>Mécanismes de sécurité d’Unicode</a:t>
            </a:r>
            <a:endParaRPr/>
          </a:p>
          <a:p>
            <a:pPr indent="-342898" lvl="1" marL="891539" rtl="0" algn="l">
              <a:lnSpc>
                <a:spcPct val="100000"/>
              </a:lnSpc>
              <a:spcBef>
                <a:spcPts val="0"/>
              </a:spcBef>
              <a:spcAft>
                <a:spcPts val="0"/>
              </a:spcAft>
              <a:buSzPts val="1530"/>
              <a:buFont typeface="Arial"/>
              <a:buAutoNum type="arabicPeriod"/>
            </a:pPr>
            <a:r>
              <a:rPr lang="en-US" sz="1600"/>
              <a:t>Fraude liée aux caractères : Comprendre les failles de sécurité d’Unicode, des IDN et du DNS </a:t>
            </a:r>
            <a:endParaRPr/>
          </a:p>
          <a:p>
            <a:pPr indent="-342898" lvl="1" marL="891539" rtl="0" algn="l">
              <a:lnSpc>
                <a:spcPct val="100000"/>
              </a:lnSpc>
              <a:spcBef>
                <a:spcPts val="0"/>
              </a:spcBef>
              <a:spcAft>
                <a:spcPts val="0"/>
              </a:spcAft>
              <a:buSzPts val="1530"/>
              <a:buFont typeface="Arial"/>
              <a:buAutoNum type="arabicPeriod"/>
            </a:pPr>
            <a:r>
              <a:rPr lang="en-US" sz="1600"/>
              <a:t>Atténuation du blocage des adresses EAI</a:t>
            </a:r>
            <a:endParaRPr/>
          </a:p>
          <a:p>
            <a:pPr indent="-342898" lvl="1" marL="891539" rtl="0" algn="l">
              <a:lnSpc>
                <a:spcPct val="100000"/>
              </a:lnSpc>
              <a:spcBef>
                <a:spcPts val="0"/>
              </a:spcBef>
              <a:spcAft>
                <a:spcPts val="0"/>
              </a:spcAft>
              <a:buSzPts val="1530"/>
              <a:buFont typeface="Arial"/>
              <a:buAutoNum type="arabicPeriod"/>
            </a:pPr>
            <a:r>
              <a:rPr lang="en-US" sz="1600"/>
              <a:t>Sécurité du DNS</a:t>
            </a:r>
            <a:endParaRPr/>
          </a:p>
          <a:p>
            <a:pPr indent="-342898" lvl="1" marL="891539" rtl="0" algn="l">
              <a:lnSpc>
                <a:spcPct val="100000"/>
              </a:lnSpc>
              <a:spcBef>
                <a:spcPts val="0"/>
              </a:spcBef>
              <a:spcAft>
                <a:spcPts val="0"/>
              </a:spcAft>
              <a:buSzPts val="1530"/>
              <a:buFont typeface="Arial"/>
              <a:buAutoNum type="arabicPeriod"/>
            </a:pPr>
            <a:r>
              <a:rPr lang="en-US" sz="1600"/>
              <a:t>Attaques homographes ASCII</a:t>
            </a:r>
            <a:endParaRPr/>
          </a:p>
          <a:p>
            <a:pPr indent="-342898" lvl="1" marL="891539" rtl="0" algn="l">
              <a:lnSpc>
                <a:spcPct val="100000"/>
              </a:lnSpc>
              <a:spcBef>
                <a:spcPts val="0"/>
              </a:spcBef>
              <a:spcAft>
                <a:spcPts val="0"/>
              </a:spcAft>
              <a:buSzPts val="1530"/>
              <a:buFont typeface="Arial"/>
              <a:buAutoNum type="arabicPeriod"/>
            </a:pPr>
            <a:r>
              <a:rPr lang="en-US" sz="1600"/>
              <a:t>Hameçonnage, spam et exploitation des IDN/de l’EAI</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Sécurité des IDN</a:t>
            </a:r>
            <a:endParaRPr/>
          </a:p>
          <a:p>
            <a:pPr indent="-342898" lvl="1" marL="891539" rtl="0" algn="l">
              <a:lnSpc>
                <a:spcPct val="100000"/>
              </a:lnSpc>
              <a:spcBef>
                <a:spcPts val="0"/>
              </a:spcBef>
              <a:spcAft>
                <a:spcPts val="0"/>
              </a:spcAft>
              <a:buSzPts val="1530"/>
              <a:buFont typeface="Arial"/>
              <a:buAutoNum type="arabicPeriod"/>
            </a:pPr>
            <a:r>
              <a:rPr lang="en-US" sz="1600"/>
              <a:t>Au-delà de la normalisation Unicode : défis liés à la distinction visuelle et solutions LGR</a:t>
            </a:r>
            <a:endParaRPr/>
          </a:p>
          <a:p>
            <a:pPr indent="-342898" lvl="1" marL="891539" rtl="0" algn="l">
              <a:lnSpc>
                <a:spcPct val="100000"/>
              </a:lnSpc>
              <a:spcBef>
                <a:spcPts val="0"/>
              </a:spcBef>
              <a:spcAft>
                <a:spcPts val="0"/>
              </a:spcAft>
              <a:buSzPts val="1530"/>
              <a:buFont typeface="Arial"/>
              <a:buAutoNum type="arabicPeriod"/>
            </a:pPr>
            <a:r>
              <a:rPr lang="en-US" sz="1600"/>
              <a:t>Attaques homographes IDN</a:t>
            </a:r>
            <a:endParaRPr/>
          </a:p>
          <a:p>
            <a:pPr indent="-342898" lvl="1" marL="891539" rtl="0" algn="l">
              <a:lnSpc>
                <a:spcPct val="100000"/>
              </a:lnSpc>
              <a:spcBef>
                <a:spcPts val="0"/>
              </a:spcBef>
              <a:spcAft>
                <a:spcPts val="0"/>
              </a:spcAft>
              <a:buSzPts val="1530"/>
              <a:buFont typeface="Arial"/>
              <a:buAutoNum type="arabicPeriod"/>
            </a:pPr>
            <a:r>
              <a:rPr lang="en-US" sz="1600"/>
              <a:t>Considérations en matière de sécurité liées aux LGR et variantes</a:t>
            </a:r>
            <a:endParaRPr/>
          </a:p>
          <a:p>
            <a:pPr indent="0" lvl="1" marL="548640" rtl="0" algn="l">
              <a:lnSpc>
                <a:spcPct val="100000"/>
              </a:lnSpc>
              <a:spcBef>
                <a:spcPts val="0"/>
              </a:spcBef>
              <a:spcAft>
                <a:spcPts val="0"/>
              </a:spcAft>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Sécurité du système informatique</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68"/>
          <p:cNvSpPr txBox="1"/>
          <p:nvPr>
            <p:ph type="title"/>
          </p:nvPr>
        </p:nvSpPr>
        <p:spPr>
          <a:xfrm>
            <a:off x="320041" y="275167"/>
            <a:ext cx="866332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Module 12 : Prise en charge d’Unicode dans les systèmes d’exploitation</a:t>
            </a:r>
            <a:endParaRPr/>
          </a:p>
        </p:txBody>
      </p:sp>
      <p:sp>
        <p:nvSpPr>
          <p:cNvPr id="253" name="Google Shape;253;p68"/>
          <p:cNvSpPr txBox="1"/>
          <p:nvPr>
            <p:ph idx="1" type="body"/>
          </p:nvPr>
        </p:nvSpPr>
        <p:spPr>
          <a:xfrm>
            <a:off x="320675" y="1318686"/>
            <a:ext cx="8503284"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b="1" lang="en-US" sz="1800"/>
              <a:t>Prérequis : </a:t>
            </a:r>
            <a:r>
              <a:rPr lang="en-US" sz="1800"/>
              <a:t>Module 2</a:t>
            </a:r>
            <a:endParaRPr/>
          </a:p>
          <a:p>
            <a:pPr indent="-245745" lvl="0" marL="434340" rtl="0" algn="l">
              <a:lnSpc>
                <a:spcPct val="100000"/>
              </a:lnSpc>
              <a:spcBef>
                <a:spcPts val="0"/>
              </a:spcBef>
              <a:spcAft>
                <a:spcPts val="0"/>
              </a:spcAft>
              <a:buClr>
                <a:schemeClr val="accent3"/>
              </a:buClr>
              <a:buSzPts val="1530"/>
              <a:buFont typeface="Arial"/>
              <a:buNone/>
            </a:pPr>
            <a:r>
              <a:t/>
            </a:r>
            <a:endParaRPr sz="1800"/>
          </a:p>
          <a:p>
            <a:pPr indent="-342900" lvl="0" marL="434340" rtl="0" algn="l">
              <a:lnSpc>
                <a:spcPct val="100000"/>
              </a:lnSpc>
              <a:spcBef>
                <a:spcPts val="0"/>
              </a:spcBef>
              <a:spcAft>
                <a:spcPts val="0"/>
              </a:spcAft>
              <a:buClr>
                <a:schemeClr val="accent3"/>
              </a:buClr>
              <a:buSzPts val="1530"/>
              <a:buFont typeface="Arial"/>
              <a:buAutoNum type="arabicPeriod"/>
            </a:pPr>
            <a:r>
              <a:rPr lang="en-US" sz="1800"/>
              <a:t>Pourquoi avons-nous besoin d’Unicode dans les systèmes d’exploitation ?</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Prise en charge d’Unicode par les systèmes de fichiers</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Fonctions de manipulation des chaînes Unicode, classement et tri dans les systèmes d’exploitation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Exemples de fonctions de manipulation des chaînes Unicode exécutées par les systèmes d’exploitation</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Traitement des noms de fichiers : sensibles à la casse vs insensibles à la casse vs insensibles à la casse mais la préservant</a:t>
            </a:r>
            <a:endParaRPr/>
          </a:p>
          <a:p>
            <a:pPr indent="-342900" lvl="0" marL="434340" rtl="0" algn="l">
              <a:lnSpc>
                <a:spcPct val="100000"/>
              </a:lnSpc>
              <a:spcBef>
                <a:spcPts val="0"/>
              </a:spcBef>
              <a:spcAft>
                <a:spcPts val="0"/>
              </a:spcAft>
              <a:buClr>
                <a:schemeClr val="accent3"/>
              </a:buClr>
              <a:buSzPts val="1530"/>
              <a:buFont typeface="Arial"/>
              <a:buAutoNum type="arabicPeriod"/>
            </a:pPr>
            <a:r>
              <a:rPr lang="en-US" sz="1800"/>
              <a:t>API Unicode pour les systèmes d’exploitation</a:t>
            </a:r>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0"/>
              </a:spcBef>
              <a:spcAft>
                <a:spcPts val="0"/>
              </a:spcAft>
              <a:buClr>
                <a:schemeClr val="accent3"/>
              </a:buClr>
              <a:buSzPts val="1530"/>
              <a:buNone/>
            </a:pPr>
            <a:r>
              <a:rPr lang="en-US" sz="1800"/>
              <a:t>Cours à introduire : Système d’exploitation</a:t>
            </a:r>
            <a:endParaRPr/>
          </a:p>
          <a:p>
            <a:pPr indent="0" lvl="0" marL="91440" rtl="0" algn="l">
              <a:lnSpc>
                <a:spcPct val="100000"/>
              </a:lnSpc>
              <a:spcBef>
                <a:spcPts val="0"/>
              </a:spcBef>
              <a:spcAft>
                <a:spcPts val="0"/>
              </a:spcAft>
              <a:buClr>
                <a:schemeClr val="accent3"/>
              </a:buClr>
              <a:buSzPts val="1530"/>
              <a:buNone/>
            </a:pPr>
            <a:r>
              <a:rPr lang="en-US" sz="1800"/>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69"/>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Cours concernés</a:t>
            </a:r>
            <a:endParaRPr/>
          </a:p>
        </p:txBody>
      </p:sp>
      <p:sp>
        <p:nvSpPr>
          <p:cNvPr id="259" name="Google Shape;259;p69"/>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SzPts val="1530"/>
              <a:buNone/>
            </a:pPr>
            <a:r>
              <a:rPr lang="en-US" sz="1800"/>
              <a:t>Mise à jour de cours existants :</a:t>
            </a:r>
            <a:endParaRPr/>
          </a:p>
          <a:p>
            <a:pPr indent="0" lvl="0" marL="91440" rtl="0" algn="l">
              <a:lnSpc>
                <a:spcPct val="100000"/>
              </a:lnSpc>
              <a:spcBef>
                <a:spcPts val="0"/>
              </a:spcBef>
              <a:spcAft>
                <a:spcPts val="0"/>
              </a:spcAft>
              <a:buSzPts val="1530"/>
              <a:buNone/>
            </a:pPr>
            <a:r>
              <a:t/>
            </a:r>
            <a:endParaRPr sz="1800"/>
          </a:p>
          <a:p>
            <a:pPr indent="-182880" lvl="0" marL="274320" rtl="0" algn="l">
              <a:lnSpc>
                <a:spcPct val="100000"/>
              </a:lnSpc>
              <a:spcBef>
                <a:spcPts val="0"/>
              </a:spcBef>
              <a:spcAft>
                <a:spcPts val="0"/>
              </a:spcAft>
              <a:buSzPts val="1530"/>
              <a:buChar char="*"/>
            </a:pPr>
            <a:r>
              <a:rPr lang="en-US" sz="1800"/>
              <a:t>Notions fondamentales sur la programmation ou initiation à la programmation</a:t>
            </a:r>
            <a:endParaRPr/>
          </a:p>
          <a:p>
            <a:pPr indent="-182880" lvl="0" marL="274320" rtl="0" algn="l">
              <a:lnSpc>
                <a:spcPct val="100000"/>
              </a:lnSpc>
              <a:spcBef>
                <a:spcPts val="0"/>
              </a:spcBef>
              <a:spcAft>
                <a:spcPts val="0"/>
              </a:spcAft>
              <a:buSzPts val="1530"/>
              <a:buChar char="*"/>
            </a:pPr>
            <a:r>
              <a:rPr lang="en-US" sz="1800"/>
              <a:t>Programmation avancée ou programmation orientée objet</a:t>
            </a:r>
            <a:endParaRPr/>
          </a:p>
          <a:p>
            <a:pPr indent="-182880" lvl="0" marL="274320" rtl="0" algn="l">
              <a:lnSpc>
                <a:spcPct val="100000"/>
              </a:lnSpc>
              <a:spcBef>
                <a:spcPts val="0"/>
              </a:spcBef>
              <a:spcAft>
                <a:spcPts val="0"/>
              </a:spcAft>
              <a:buSzPts val="1530"/>
              <a:buChar char="*"/>
            </a:pPr>
            <a:r>
              <a:rPr lang="en-US" sz="1800"/>
              <a:t>Structures de données et algorithmes</a:t>
            </a:r>
            <a:endParaRPr/>
          </a:p>
          <a:p>
            <a:pPr indent="-182880" lvl="0" marL="274320" rtl="0" algn="l">
              <a:lnSpc>
                <a:spcPct val="100000"/>
              </a:lnSpc>
              <a:spcBef>
                <a:spcPts val="0"/>
              </a:spcBef>
              <a:spcAft>
                <a:spcPts val="0"/>
              </a:spcAft>
              <a:buSzPts val="1530"/>
              <a:buChar char="*"/>
            </a:pPr>
            <a:r>
              <a:rPr lang="en-US" sz="1800"/>
              <a:t>Systèmes de gestion de bases de données</a:t>
            </a:r>
            <a:endParaRPr/>
          </a:p>
          <a:p>
            <a:pPr indent="-182880" lvl="0" marL="274320" rtl="0" algn="l">
              <a:lnSpc>
                <a:spcPct val="100000"/>
              </a:lnSpc>
              <a:spcBef>
                <a:spcPts val="0"/>
              </a:spcBef>
              <a:spcAft>
                <a:spcPts val="0"/>
              </a:spcAft>
              <a:buSzPts val="1530"/>
              <a:buChar char="*"/>
            </a:pPr>
            <a:r>
              <a:rPr lang="en-US" sz="1800"/>
              <a:t>Communication de données et réseaux informatiques</a:t>
            </a:r>
            <a:endParaRPr/>
          </a:p>
          <a:p>
            <a:pPr indent="-182880" lvl="0" marL="274320" rtl="0" algn="l">
              <a:lnSpc>
                <a:spcPct val="100000"/>
              </a:lnSpc>
              <a:spcBef>
                <a:spcPts val="0"/>
              </a:spcBef>
              <a:spcAft>
                <a:spcPts val="0"/>
              </a:spcAft>
              <a:buSzPts val="1530"/>
              <a:buChar char="*"/>
            </a:pPr>
            <a:r>
              <a:rPr lang="en-US" sz="1800"/>
              <a:t>Développement d’applications mobiles</a:t>
            </a:r>
            <a:endParaRPr/>
          </a:p>
          <a:p>
            <a:pPr indent="-182880" lvl="0" marL="274320" rtl="0" algn="l">
              <a:lnSpc>
                <a:spcPct val="100000"/>
              </a:lnSpc>
              <a:spcBef>
                <a:spcPts val="0"/>
              </a:spcBef>
              <a:spcAft>
                <a:spcPts val="0"/>
              </a:spcAft>
              <a:buSzPts val="1530"/>
              <a:buChar char="*"/>
            </a:pPr>
            <a:r>
              <a:rPr lang="en-US" sz="1800"/>
              <a:t>Sécurité du système informatique</a:t>
            </a:r>
            <a:endParaRPr/>
          </a:p>
          <a:p>
            <a:pPr indent="-182880" lvl="0" marL="274320" rtl="0" algn="l">
              <a:lnSpc>
                <a:spcPct val="100000"/>
              </a:lnSpc>
              <a:spcBef>
                <a:spcPts val="0"/>
              </a:spcBef>
              <a:spcAft>
                <a:spcPts val="0"/>
              </a:spcAft>
              <a:buSzPts val="1530"/>
              <a:buChar char="*"/>
            </a:pPr>
            <a:r>
              <a:rPr lang="en-US" sz="1800"/>
              <a:t>Système d’exploitation</a:t>
            </a:r>
            <a:endParaRPr/>
          </a:p>
          <a:p>
            <a:pPr indent="-85725" lvl="0" marL="274320" rtl="0" algn="l">
              <a:lnSpc>
                <a:spcPct val="100000"/>
              </a:lnSpc>
              <a:spcBef>
                <a:spcPts val="0"/>
              </a:spcBef>
              <a:spcAft>
                <a:spcPts val="0"/>
              </a:spcAft>
              <a:buSzPts val="1530"/>
              <a:buNone/>
            </a:pPr>
            <a:r>
              <a:t/>
            </a:r>
            <a:endParaRPr sz="1800"/>
          </a:p>
          <a:p>
            <a:pPr indent="0" lvl="0" marL="91440" rtl="0" algn="l">
              <a:lnSpc>
                <a:spcPct val="100000"/>
              </a:lnSpc>
              <a:spcBef>
                <a:spcPts val="0"/>
              </a:spcBef>
              <a:spcAft>
                <a:spcPts val="0"/>
              </a:spcAft>
              <a:buSzPts val="1530"/>
              <a:buNone/>
            </a:pPr>
            <a:r>
              <a:rPr lang="en-US" sz="1800"/>
              <a:t>Nouveau cours proposé :</a:t>
            </a:r>
            <a:endParaRPr/>
          </a:p>
          <a:p>
            <a:pPr indent="0" lvl="0" marL="91440" rtl="0" algn="l">
              <a:lnSpc>
                <a:spcPct val="100000"/>
              </a:lnSpc>
              <a:spcBef>
                <a:spcPts val="0"/>
              </a:spcBef>
              <a:spcAft>
                <a:spcPts val="0"/>
              </a:spcAft>
              <a:buSzPts val="1530"/>
              <a:buNone/>
            </a:pPr>
            <a:r>
              <a:t/>
            </a:r>
            <a:endParaRPr sz="1800"/>
          </a:p>
          <a:p>
            <a:pPr indent="-182880" lvl="0" marL="274320" rtl="0" algn="l">
              <a:lnSpc>
                <a:spcPct val="100000"/>
              </a:lnSpc>
              <a:spcBef>
                <a:spcPts val="0"/>
              </a:spcBef>
              <a:spcAft>
                <a:spcPts val="0"/>
              </a:spcAft>
              <a:buSzPts val="1530"/>
              <a:buChar char="*"/>
            </a:pPr>
            <a:r>
              <a:rPr lang="en-US" sz="1800"/>
              <a:t>Thèmes avancés en lien avec les IDN et l’acceptation universelle</a:t>
            </a:r>
            <a:endParaRPr/>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70"/>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Ressources à l’appui de la mise à jour du programme d’études</a:t>
            </a:r>
            <a:endParaRPr/>
          </a:p>
        </p:txBody>
      </p:sp>
      <p:sp>
        <p:nvSpPr>
          <p:cNvPr id="265" name="Google Shape;265;p70"/>
          <p:cNvSpPr txBox="1"/>
          <p:nvPr>
            <p:ph idx="1" type="body"/>
          </p:nvPr>
        </p:nvSpPr>
        <p:spPr>
          <a:xfrm>
            <a:off x="320675" y="1318686"/>
            <a:ext cx="4049857"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SzPts val="1530"/>
              <a:buChar char="*"/>
            </a:pPr>
            <a:r>
              <a:rPr lang="en-US" sz="1800" u="sng">
                <a:solidFill>
                  <a:schemeClr val="hlink"/>
                </a:solidFill>
                <a:hlinkClick r:id="rId3"/>
              </a:rPr>
              <a:t>Projets de </a:t>
            </a:r>
            <a:r>
              <a:rPr lang="en-US" sz="1800" u="sng">
                <a:solidFill>
                  <a:schemeClr val="hlink"/>
                </a:solidFill>
                <a:hlinkClick r:id="rId4"/>
                <a:extLst>
                  <a:ext uri="http://customooxmlschemas.google.com/">
                    <go:slidesCustomData xmlns:go="http://customooxmlschemas.google.com/" textRoundtripDataId="14"/>
                  </a:ext>
                </a:extLst>
              </a:rPr>
              <a:t>modules</a:t>
            </a:r>
            <a:r>
              <a:rPr lang="en-US" sz="1800"/>
              <a:t> pour le programme d’études sur l’UA.</a:t>
            </a:r>
            <a:endParaRPr/>
          </a:p>
          <a:p>
            <a:pPr indent="-182880" lvl="0" marL="274320" rtl="0" algn="l">
              <a:lnSpc>
                <a:spcPct val="100000"/>
              </a:lnSpc>
              <a:spcBef>
                <a:spcPts val="0"/>
              </a:spcBef>
              <a:spcAft>
                <a:spcPts val="0"/>
              </a:spcAft>
              <a:buSzPts val="1530"/>
              <a:buChar char="*"/>
            </a:pPr>
            <a:r>
              <a:rPr lang="en-US" sz="1800" u="sng">
                <a:solidFill>
                  <a:schemeClr val="hlink"/>
                </a:solidFill>
                <a:hlinkClick r:id="rId5"/>
              </a:rPr>
              <a:t>Programme d’intégration du programme d’études sur l’UA de l’ICANN</a:t>
            </a:r>
            <a:endParaRPr/>
          </a:p>
          <a:p>
            <a:pPr indent="-85725" lvl="0" marL="274320" rtl="0" algn="l">
              <a:lnSpc>
                <a:spcPct val="100000"/>
              </a:lnSpc>
              <a:spcBef>
                <a:spcPts val="0"/>
              </a:spcBef>
              <a:spcAft>
                <a:spcPts val="0"/>
              </a:spcAft>
              <a:buSzPts val="1530"/>
              <a:buNone/>
            </a:pPr>
            <a:r>
              <a:t/>
            </a:r>
            <a:endParaRPr sz="1800"/>
          </a:p>
          <a:p>
            <a:pPr indent="-182880" lvl="0" marL="274320" rtl="0" algn="l">
              <a:lnSpc>
                <a:spcPct val="100000"/>
              </a:lnSpc>
              <a:spcBef>
                <a:spcPts val="0"/>
              </a:spcBef>
              <a:spcAft>
                <a:spcPts val="0"/>
              </a:spcAft>
              <a:buSzPts val="1530"/>
              <a:buChar char="*"/>
            </a:pPr>
            <a:r>
              <a:rPr lang="en-US" sz="1800"/>
              <a:t>Participation au programme d’intégration du programme d’études sur l’UA de l’ICANN (sur demande et en fonction de la disponibilité) – veuillez envoyer un e-mail à </a:t>
            </a:r>
            <a:r>
              <a:rPr lang="en-US" sz="1800" u="sng">
                <a:solidFill>
                  <a:schemeClr val="hlink"/>
                </a:solidFill>
                <a:hlinkClick r:id="rId6"/>
              </a:rPr>
              <a:t>UAProgram@icann.org</a:t>
            </a:r>
            <a:r>
              <a:rPr lang="en-US" sz="1800"/>
              <a:t> pour en savoir plus</a:t>
            </a:r>
            <a:endParaRPr/>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SzPts val="1530"/>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85725" lvl="0" marL="274320" rtl="0" algn="l">
              <a:lnSpc>
                <a:spcPct val="100000"/>
              </a:lnSpc>
              <a:spcBef>
                <a:spcPts val="0"/>
              </a:spcBef>
              <a:spcAft>
                <a:spcPts val="0"/>
              </a:spcAft>
              <a:buClr>
                <a:schemeClr val="accent3"/>
              </a:buClr>
              <a:buSzPts val="1530"/>
              <a:buFont typeface="Merriweather Sans"/>
              <a:buNone/>
            </a:pPr>
            <a:r>
              <a:t/>
            </a:r>
            <a:endParaRPr sz="1800"/>
          </a:p>
        </p:txBody>
      </p:sp>
      <p:pic>
        <p:nvPicPr>
          <p:cNvPr id="266" name="Google Shape;266;p70">
            <a:hlinkClick r:id="rId7"/>
          </p:cNvPr>
          <p:cNvPicPr preferRelativeResize="0"/>
          <p:nvPr/>
        </p:nvPicPr>
        <p:blipFill rotWithShape="1">
          <a:blip r:embed="rId8">
            <a:alphaModFix/>
          </a:blip>
          <a:srcRect b="0" l="0" r="0" t="0"/>
          <a:stretch/>
        </p:blipFill>
        <p:spPr>
          <a:xfrm>
            <a:off x="4440923" y="1185003"/>
            <a:ext cx="4049857" cy="52409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title"/>
          </p:nvPr>
        </p:nvSpPr>
        <p:spPr>
          <a:xfrm>
            <a:off x="320040" y="275167"/>
            <a:ext cx="8823959"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Évolution des systèmes de noms de domaine et de messagerie électronique</a:t>
            </a:r>
            <a:endParaRPr/>
          </a:p>
        </p:txBody>
      </p:sp>
      <p:sp>
        <p:nvSpPr>
          <p:cNvPr id="84" name="Google Shape;84;p7"/>
          <p:cNvSpPr txBox="1"/>
          <p:nvPr>
            <p:ph idx="1" type="body"/>
          </p:nvPr>
        </p:nvSpPr>
        <p:spPr>
          <a:xfrm>
            <a:off x="320041" y="1212007"/>
            <a:ext cx="8450746" cy="5158812"/>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600"/>
              <a:t>Un nom de domaine est un nom unique qui constitue la base des adresses universelles (URL) utilisées pour trouver des ressources sur Internet (par exemple, des pages web, des serveurs de messagerie, des images et des vidéos). </a:t>
            </a:r>
            <a:endParaRPr/>
          </a:p>
          <a:p>
            <a:pPr indent="0" lvl="0" marL="91440" rtl="0" algn="l">
              <a:lnSpc>
                <a:spcPct val="100000"/>
              </a:lnSpc>
              <a:spcBef>
                <a:spcPts val="360"/>
              </a:spcBef>
              <a:spcAft>
                <a:spcPts val="0"/>
              </a:spcAft>
              <a:buClr>
                <a:schemeClr val="accent3"/>
              </a:buClr>
              <a:buSzPts val="1530"/>
              <a:buNone/>
            </a:pPr>
            <a:r>
              <a:t/>
            </a:r>
            <a:endParaRPr sz="1600"/>
          </a:p>
          <a:p>
            <a:pPr indent="-182880" lvl="0" marL="274320" rtl="0" algn="l">
              <a:lnSpc>
                <a:spcPct val="100000"/>
              </a:lnSpc>
              <a:spcBef>
                <a:spcPts val="0"/>
              </a:spcBef>
              <a:spcAft>
                <a:spcPts val="0"/>
              </a:spcAft>
              <a:buClr>
                <a:schemeClr val="accent3"/>
              </a:buClr>
              <a:buSzPts val="1530"/>
              <a:buFont typeface="Merriweather Sans"/>
              <a:buChar char="*"/>
            </a:pPr>
            <a:r>
              <a:rPr lang="en-US" sz="1600"/>
              <a:t>Dans le passé, les </a:t>
            </a:r>
            <a:r>
              <a:rPr lang="en-US" sz="1600">
                <a:extLst>
                  <a:ext uri="http://customooxmlschemas.google.com/">
                    <go:slidesCustomData xmlns:go="http://customooxmlschemas.google.com/" textRoundtripDataId="2"/>
                  </a:ext>
                </a:extLst>
              </a:rPr>
              <a:t>domaines de premier niveau</a:t>
            </a:r>
            <a:r>
              <a:rPr lang="en-US" sz="1600"/>
              <a:t> (TLD) se composaient principalement de deux ou trois lettres en caractères latins : a-z (comme .com et .org). L’évolution du DNS a permis de créer de nouveaux TLD plus longs. </a:t>
            </a:r>
            <a:endParaRPr/>
          </a:p>
          <a:p>
            <a:pPr indent="-182879" lvl="1" marL="731520" rtl="0" algn="l">
              <a:lnSpc>
                <a:spcPct val="100000"/>
              </a:lnSpc>
              <a:spcBef>
                <a:spcPts val="0"/>
              </a:spcBef>
              <a:spcAft>
                <a:spcPts val="0"/>
              </a:spcAft>
              <a:buSzPts val="1530"/>
              <a:buChar char="*"/>
            </a:pPr>
            <a:r>
              <a:rPr lang="en-US" sz="1400"/>
              <a:t>Il existe désormais environ 1200 nouveaux gTLD génériques qui représentent des marques, des communautés et des zones géographiques (.photography, .london, etc.).</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200"/>
          </a:p>
          <a:p>
            <a:pPr indent="-182880" lvl="0" marL="274320" rtl="0" algn="l">
              <a:lnSpc>
                <a:spcPct val="100000"/>
              </a:lnSpc>
              <a:spcBef>
                <a:spcPts val="360"/>
              </a:spcBef>
              <a:spcAft>
                <a:spcPts val="0"/>
              </a:spcAft>
              <a:buClr>
                <a:schemeClr val="accent3"/>
              </a:buClr>
              <a:buSzPts val="1530"/>
              <a:buFont typeface="Merriweather Sans"/>
              <a:buChar char="*"/>
            </a:pPr>
            <a:r>
              <a:rPr lang="en-US" sz="1600"/>
              <a:t>Ces nouveaux TLD comprennent également des noms de domaine internationalisés (IDN) permettant de créer des noms de domaine dans des langues et scripts locaux tels que « .例子 » et « مثال. » (« exemple » écrit en chinois et en arabe).</a:t>
            </a:r>
            <a:endParaRPr/>
          </a:p>
          <a:p>
            <a:pPr indent="-182879" lvl="1" marL="731520" rtl="0" algn="l">
              <a:lnSpc>
                <a:spcPct val="100000"/>
              </a:lnSpc>
              <a:spcBef>
                <a:spcPts val="360"/>
              </a:spcBef>
              <a:spcAft>
                <a:spcPts val="0"/>
              </a:spcAft>
              <a:buSzPts val="1530"/>
              <a:buChar char="*"/>
            </a:pPr>
            <a:r>
              <a:rPr lang="en-US" sz="1400"/>
              <a:t>Les autres étiquettes, au sein d'un nom de domaine, peuvent elles aussi être internationalisées, ce qui rend possible l’écriture complète du nom de domaine dans une langue et un script locaux. </a:t>
            </a:r>
            <a:r>
              <a:rPr lang="en-US" sz="1400">
                <a:extLst>
                  <a:ext uri="http://customooxmlschemas.google.com/">
                    <go:slidesCustomData xmlns:go="http://customooxmlschemas.google.com/" textRoundtripDataId="3"/>
                  </a:ext>
                </a:extLst>
              </a:rPr>
              <a:t>Les IDN sont distincts du contenu en ligne, qui lui aussi peut être multilingue. </a:t>
            </a:r>
            <a:endParaRPr/>
          </a:p>
          <a:p>
            <a:pPr indent="-74930" lvl="0" marL="274320" rtl="0" algn="l">
              <a:lnSpc>
                <a:spcPct val="100000"/>
              </a:lnSpc>
              <a:spcBef>
                <a:spcPts val="400"/>
              </a:spcBef>
              <a:spcAft>
                <a:spcPts val="0"/>
              </a:spcAft>
              <a:buSzPts val="1700"/>
              <a:buNone/>
            </a:pPr>
            <a:r>
              <a:t/>
            </a:r>
            <a:endParaRPr sz="1800">
              <a:extLst>
                <a:ext uri="http://customooxmlschemas.google.com/">
                  <go:slidesCustomData xmlns:go="http://customooxmlschemas.google.com/" textRoundtripDataId="4"/>
                </a:ext>
              </a:extLst>
            </a:endParaRPr>
          </a:p>
          <a:p>
            <a:pPr indent="-182880" lvl="0" marL="274320" rtl="0" algn="l">
              <a:lnSpc>
                <a:spcPct val="100000"/>
              </a:lnSpc>
              <a:spcBef>
                <a:spcPts val="400"/>
              </a:spcBef>
              <a:spcAft>
                <a:spcPts val="0"/>
              </a:spcAft>
              <a:buSzPts val="1700"/>
              <a:buChar char="*"/>
            </a:pPr>
            <a:r>
              <a:rPr lang="en-US" sz="1800"/>
              <a:t>Au début, les adresses de courrier électronique n’étaient pas non plus disponibles dans des langues et scripts locaux. </a:t>
            </a:r>
            <a:endParaRPr/>
          </a:p>
          <a:p>
            <a:pPr indent="0" lvl="0" marL="91440" rtl="0" algn="l">
              <a:lnSpc>
                <a:spcPct val="100000"/>
              </a:lnSpc>
              <a:spcBef>
                <a:spcPts val="400"/>
              </a:spcBef>
              <a:spcAft>
                <a:spcPts val="0"/>
              </a:spcAft>
              <a:buSzPts val="1700"/>
              <a:buNone/>
            </a:pPr>
            <a:r>
              <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Participer à l’ICANN – Programmes de bourses et NextGen</a:t>
            </a:r>
            <a:endParaRPr/>
          </a:p>
        </p:txBody>
      </p:sp>
      <p:sp>
        <p:nvSpPr>
          <p:cNvPr id="272" name="Google Shape;272;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Le programme de bourses de l’ICANN a pour objectif de renforcer la diversité du modèle multipartite en offrant aux individus appartenant aux communautés faiblement desservies ou sous-représentées la possibilité de devenir des membres actifs de la communauté de l’ICANN.</a:t>
            </a:r>
            <a:endParaRPr/>
          </a:p>
          <a:p>
            <a:pPr indent="-182880" lvl="1" marL="548640" rtl="0" algn="l">
              <a:lnSpc>
                <a:spcPct val="100000"/>
              </a:lnSpc>
              <a:spcBef>
                <a:spcPts val="360"/>
              </a:spcBef>
              <a:spcAft>
                <a:spcPts val="0"/>
              </a:spcAft>
              <a:buSzPts val="1530"/>
              <a:buChar char="*"/>
            </a:pPr>
            <a:r>
              <a:rPr lang="en-US"/>
              <a:t>Pour participer, envoyez votre candidature au </a:t>
            </a:r>
            <a:r>
              <a:rPr lang="en-US" u="sng">
                <a:solidFill>
                  <a:schemeClr val="hlink"/>
                </a:solidFill>
                <a:hlinkClick r:id="rId3"/>
              </a:rPr>
              <a:t>programme de bourses de l'ICANN</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L’organisation ICANN cherche des individus de la nouvelle génération souhaitant jouer un rôle actif dans leurs communautés régionales et participer à l’élaboration des politiques qui régiront l’Internet mondial. D’importants travaux sont menés chaque jour au sein de l’ICANN.  </a:t>
            </a:r>
            <a:endParaRPr/>
          </a:p>
          <a:p>
            <a:pPr indent="-182880" lvl="1" marL="548640" rtl="0" algn="l">
              <a:lnSpc>
                <a:spcPct val="100000"/>
              </a:lnSpc>
              <a:spcBef>
                <a:spcPts val="360"/>
              </a:spcBef>
              <a:spcAft>
                <a:spcPts val="0"/>
              </a:spcAft>
              <a:buSzPts val="1530"/>
              <a:buChar char="*"/>
            </a:pPr>
            <a:r>
              <a:rPr lang="en-US"/>
              <a:t>Pour participer, envoyez votre candidature au </a:t>
            </a:r>
            <a:r>
              <a:rPr lang="en-US" u="sng">
                <a:solidFill>
                  <a:schemeClr val="hlink"/>
                </a:solidFill>
                <a:hlinkClick r:id="rId4"/>
              </a:rPr>
              <a:t>programme NextGen de l’ICANN</a:t>
            </a:r>
            <a:r>
              <a:rPr lang="en-US"/>
              <a:t>.</a:t>
            </a:r>
            <a:endParaRPr/>
          </a:p>
          <a:p>
            <a:pPr indent="0" lvl="0" marL="91440" rtl="0" algn="l">
              <a:lnSpc>
                <a:spcPct val="100000"/>
              </a:lnSpc>
              <a:spcBef>
                <a:spcPts val="400"/>
              </a:spcBef>
              <a:spcAft>
                <a:spcPts val="0"/>
              </a:spcAft>
              <a:buSzPts val="1700"/>
              <a:buNone/>
            </a:pPr>
            <a:r>
              <a:t/>
            </a:r>
            <a:endParaRPr sz="1800"/>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Engagez-vous en faveur de l’UA !</a:t>
            </a:r>
            <a:endParaRPr/>
          </a:p>
        </p:txBody>
      </p:sp>
      <p:sp>
        <p:nvSpPr>
          <p:cNvPr id="278" name="Google Shape;278;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Informations et événements récents du Groupe directeur sur l’acceptation universelle : </a:t>
            </a:r>
            <a:r>
              <a:rPr b="0" i="0" lang="en-US" sz="1800" u="none" cap="none" strike="noStrike">
                <a:solidFill>
                  <a:schemeClr val="accent6"/>
                </a:solidFill>
                <a:latin typeface="Open Sans"/>
                <a:ea typeface="Open Sans"/>
                <a:cs typeface="Open Sans"/>
                <a:sym typeface="Open Sans"/>
              </a:rPr>
              <a:t>www.uasg.tech </a:t>
            </a:r>
            <a:endParaRPr/>
          </a:p>
        </p:txBody>
      </p:sp>
      <p:sp>
        <p:nvSpPr>
          <p:cNvPr id="279" name="Google Shape;279;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Open Sans Light"/>
                <a:ea typeface="Open Sans Light"/>
                <a:cs typeface="Open Sans Light"/>
                <a:sym typeface="Open Sans Light"/>
              </a:rPr>
              <a:t>Pour en savoir plus sur l’UA, envoyez un e-mail à </a:t>
            </a:r>
            <a:r>
              <a:rPr b="0" i="0" lang="en-US" sz="1800" u="sng" cap="none" strike="noStrike">
                <a:solidFill>
                  <a:schemeClr val="hlink"/>
                </a:solidFill>
                <a:latin typeface="Open Sans Light"/>
                <a:ea typeface="Open Sans Light"/>
                <a:cs typeface="Open Sans Light"/>
                <a:sym typeface="Open Sans Light"/>
                <a:hlinkClick r:id="rId3"/>
              </a:rPr>
              <a:t>info@uasg.tech</a:t>
            </a:r>
            <a:r>
              <a:rPr b="0" i="0" lang="en-US" sz="1800" u="none" cap="none" strike="noStrike">
                <a:solidFill>
                  <a:schemeClr val="dk1"/>
                </a:solidFill>
                <a:latin typeface="Open Sans Light"/>
                <a:ea typeface="Open Sans Light"/>
                <a:cs typeface="Open Sans Light"/>
                <a:sym typeface="Open Sans Light"/>
              </a:rPr>
              <a:t> ou </a:t>
            </a:r>
            <a:r>
              <a:rPr b="0" i="0" lang="en-US" sz="1800" u="sng" cap="none" strike="noStrike">
                <a:solidFill>
                  <a:schemeClr val="hlink"/>
                </a:solidFill>
                <a:latin typeface="Open Sans Light"/>
                <a:ea typeface="Open Sans Light"/>
                <a:cs typeface="Open Sans Light"/>
                <a:sym typeface="Open Sans Light"/>
                <a:hlinkClick r:id="rId4"/>
              </a:rPr>
              <a:t>UAProgram@icann.org</a:t>
            </a:r>
            <a:r>
              <a:rPr b="0" i="0" lang="en-US" sz="1800" u="sng" cap="none" strike="noStrike">
                <a:solidFill>
                  <a:schemeClr val="hlink"/>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Des documents et supports sont disponibles aux adresses suivantes: </a:t>
            </a:r>
            <a:r>
              <a:rPr b="0" i="0" lang="en-US" sz="1800" u="sng" cap="none" strike="noStrike">
                <a:solidFill>
                  <a:schemeClr val="hlink"/>
                </a:solidFill>
                <a:latin typeface="Open Sans Light"/>
                <a:ea typeface="Open Sans Light"/>
                <a:cs typeface="Open Sans Light"/>
                <a:sym typeface="Open Sans Light"/>
                <a:hlinkClick r:id="rId5"/>
              </a:rPr>
              <a:t>https://uasg.tech</a:t>
            </a:r>
            <a:r>
              <a:rPr b="0" i="0" lang="en-US" sz="1800" u="none" cap="none" strike="noStrike">
                <a:solidFill>
                  <a:srgbClr val="000000"/>
                </a:solidFill>
                <a:latin typeface="Open Sans Light"/>
                <a:ea typeface="Open Sans Light"/>
                <a:cs typeface="Open Sans Light"/>
                <a:sym typeface="Open Sans Light"/>
              </a:rPr>
              <a:t> et </a:t>
            </a:r>
            <a:r>
              <a:rPr b="0" i="0" lang="en-US" sz="1800" u="sng" cap="none" strike="noStrike">
                <a:solidFill>
                  <a:schemeClr val="accent1"/>
                </a:solidFill>
                <a:latin typeface="Open Sans Light"/>
                <a:ea typeface="Open Sans Light"/>
                <a:cs typeface="Open Sans Light"/>
                <a:sym typeface="Open Sans Light"/>
                <a:hlinkClick r:id="rId6">
                  <a:extLst>
                    <a:ext uri="{A12FA001-AC4F-418D-AE19-62706E023703}">
                      <ahyp:hlinkClr val="tx"/>
                    </a:ext>
                  </a:extLst>
                </a:hlinkClick>
              </a:rPr>
              <a:t>https://icann.org/ua.</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Suivez l’UASG sur les réseaux sociaux et utilisez le hashtag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280" name="Google Shape;280;p34"/>
          <p:cNvSpPr txBox="1"/>
          <p:nvPr/>
        </p:nvSpPr>
        <p:spPr>
          <a:xfrm>
            <a:off x="767254" y="5044967"/>
            <a:ext cx="7262700" cy="1241700"/>
          </a:xfrm>
          <a:prstGeom prst="rect">
            <a:avLst/>
          </a:prstGeom>
          <a:noFill/>
          <a:ln>
            <a:noFill/>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Twitter : @UASGTech</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LinkedIn: </a:t>
            </a:r>
            <a:r>
              <a:rPr b="0" i="0" lang="en-US" sz="1800" u="sng" cap="none" strike="noStrike">
                <a:solidFill>
                  <a:schemeClr val="hlink"/>
                </a:solidFill>
                <a:latin typeface="Open Sans Light"/>
                <a:ea typeface="Open Sans Light"/>
                <a:cs typeface="Open Sans Light"/>
                <a:sym typeface="Open Sans Light"/>
                <a:hlinkClick r:id="rId7"/>
              </a:rPr>
              <a:t>https://www.linkedin.com/company/uasgtech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Facebook: </a:t>
            </a:r>
            <a:r>
              <a:rPr b="0" i="0" lang="en-US" sz="1800" u="sng" cap="none" strike="noStrike">
                <a:solidFill>
                  <a:schemeClr val="hlink"/>
                </a:solidFill>
                <a:latin typeface="Open Sans Light"/>
                <a:ea typeface="Open Sans Light"/>
                <a:cs typeface="Open Sans Light"/>
                <a:sym typeface="Open Sans Light"/>
                <a:hlinkClick r:id="rId8"/>
              </a:rPr>
              <a:t>https://www.facebook.com/uasgtech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TLD génériques (gTLD) IDN</a:t>
            </a:r>
            <a:endParaRPr/>
          </a:p>
        </p:txBody>
      </p:sp>
      <p:pic>
        <p:nvPicPr>
          <p:cNvPr id="90" name="Google Shape;90;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91" name="Google Shape;91;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Quatre-vingt-dix gTLD IDN ont déjà été délégués.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5"/>
                  </a:ext>
                </a:extLst>
              </a:rPr>
              <a:t>Exemples d’IDN</a:t>
            </a:r>
            <a:endParaRPr/>
          </a:p>
        </p:txBody>
      </p:sp>
      <p:sp>
        <p:nvSpPr>
          <p:cNvPr id="97" name="Google Shape;97;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98" name="Google Shape;98;p13"/>
          <p:cNvSpPr/>
          <p:nvPr/>
        </p:nvSpPr>
        <p:spPr>
          <a:xfrm>
            <a:off x="7318243" y="1443796"/>
            <a:ext cx="1450854" cy="492929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Arménien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Oriya</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Géorgien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Coréen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Malayalam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Arabe</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6"/>
                  </a:ext>
                </a:extLst>
              </a:rPr>
              <a:t>Exemples d’adresses de courrier électronique internationalisées</a:t>
            </a:r>
            <a:endParaRPr/>
          </a:p>
        </p:txBody>
      </p:sp>
      <p:sp>
        <p:nvSpPr>
          <p:cNvPr id="104" name="Google Shape;104;p14"/>
          <p:cNvSpPr/>
          <p:nvPr/>
        </p:nvSpPr>
        <p:spPr>
          <a:xfrm>
            <a:off x="288750" y="1443800"/>
            <a:ext cx="69993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05" name="Google Shape;105;p14"/>
          <p:cNvSpPr/>
          <p:nvPr/>
        </p:nvSpPr>
        <p:spPr>
          <a:xfrm>
            <a:off x="7511718" y="1443796"/>
            <a:ext cx="1450800" cy="49293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Arménien</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Chinois</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Devanagari</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Arabe</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Grec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Tamoul</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Qu’est-ce que l’acceptation universelle (UA) ?</a:t>
            </a:r>
            <a:endParaRPr/>
          </a:p>
        </p:txBody>
      </p:sp>
      <p:sp>
        <p:nvSpPr>
          <p:cNvPr id="111" name="Google Shape;111;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Bien que le système des noms de domaine (DNS) ait évolué, les vérifications auxquelles procèdent de nombreuses applications logicielles afin de valider les noms de domaine et adresses de courrier électronique restent obsolètes.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De plus, tous les portails en ligne ne sont pas prêts à permettre l’ouverture d’un compte d’utilisateur avec une adresse de courrier électronique associée, un grand nombre d’individus étant ainsi dans l’impossibilité de naviguer sur Internet dans la langue et avec l’identité numérique de leur choix.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Considérée comme une bonne pratique en matière de conformité technique, l’UA résout ces problèmes en garantissant que l’ensemble des noms de domaine et adresses de courrier électronique valides, indépendamment du script, de la langue ou du nombre de caractères, peuvent être utilisés dans la même mesure par l’ensemble des applications, dispositifs et systèmes Internet.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7"/>
                  </a:ext>
                </a:extLst>
              </a:rPr>
              <a:t>Exemple d’un problème d’UA</a:t>
            </a:r>
            <a:endParaRPr/>
          </a:p>
        </p:txBody>
      </p:sp>
      <p:sp>
        <p:nvSpPr>
          <p:cNvPr id="117" name="Google Shape;117;p17"/>
          <p:cNvSpPr txBox="1"/>
          <p:nvPr/>
        </p:nvSpPr>
        <p:spPr>
          <a:xfrm>
            <a:off x="372533" y="1724984"/>
            <a:ext cx="8481300" cy="1145100"/>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8"/>
                  </a:ext>
                </a:extLst>
              </a:rPr>
              <a:t>Une adresse de courrier électronique valide est rejetée par un formulaire d’un site web et s’affiche incorrectement de gauche à droite au lieu de droite à gauche:</a:t>
            </a:r>
            <a:endParaRPr/>
          </a:p>
        </p:txBody>
      </p:sp>
      <p:pic>
        <p:nvPicPr>
          <p:cNvPr id="118" name="Google Shape;118;p17"/>
          <p:cNvPicPr preferRelativeResize="0"/>
          <p:nvPr/>
        </p:nvPicPr>
        <p:blipFill rotWithShape="1">
          <a:blip r:embed="rId3">
            <a:alphaModFix/>
          </a:blip>
          <a:srcRect b="0" l="0" r="0" t="0"/>
          <a:stretch/>
        </p:blipFill>
        <p:spPr>
          <a:xfrm>
            <a:off x="124286" y="3068584"/>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Exemples de catégories affectées par l’UA</a:t>
            </a:r>
            <a:endParaRPr/>
          </a:p>
        </p:txBody>
      </p:sp>
      <p:sp>
        <p:nvSpPr>
          <p:cNvPr id="124" name="Google Shape;124;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Les noms de domaine </a:t>
            </a:r>
            <a:r>
              <a:rPr lang="en-US" sz="1800">
                <a:extLst>
                  <a:ext uri="http://customooxmlschemas.google.com/">
                    <go:slidesCustomData xmlns:go="http://customooxmlschemas.google.com/" textRoundtripDataId="9"/>
                  </a:ext>
                </a:extLst>
              </a:rPr>
              <a:t>qui</a:t>
            </a:r>
            <a:r>
              <a:rPr lang="en-US" sz="1800"/>
              <a:t> risquent de ne pas fonctionner dans les applications :</a:t>
            </a:r>
            <a:endParaRPr/>
          </a:p>
          <a:p>
            <a:pPr indent="-182880" lvl="1" marL="548640" rtl="0" algn="l">
              <a:lnSpc>
                <a:spcPct val="100000"/>
              </a:lnSpc>
              <a:spcBef>
                <a:spcPts val="360"/>
              </a:spcBef>
              <a:spcAft>
                <a:spcPts val="0"/>
              </a:spcAft>
              <a:buSzPts val="1530"/>
              <a:buChar char="*"/>
            </a:pPr>
            <a:r>
              <a:rPr lang="en-US" sz="1800"/>
              <a:t>ASCII : 			example.</a:t>
            </a:r>
            <a:r>
              <a:rPr lang="en-US" sz="1800">
                <a:solidFill>
                  <a:srgbClr val="FF0000"/>
                </a:solidFill>
              </a:rPr>
              <a:t>sky</a:t>
            </a:r>
            <a:endParaRPr sz="1800">
              <a:solidFill>
                <a:srgbClr val="FF0000"/>
              </a:solidFill>
            </a:endParaRPr>
          </a:p>
          <a:p>
            <a:pPr indent="-182880" lvl="1" marL="548640" rtl="0" algn="l">
              <a:lnSpc>
                <a:spcPct val="100000"/>
              </a:lnSpc>
              <a:spcBef>
                <a:spcPts val="360"/>
              </a:spcBef>
              <a:spcAft>
                <a:spcPts val="0"/>
              </a:spcAft>
              <a:buSzPts val="1530"/>
              <a:buChar char="*"/>
            </a:pPr>
            <a:r>
              <a:rPr lang="en-US" sz="1800"/>
              <a:t>ASCII :</a:t>
            </a:r>
            <a:r>
              <a:rPr lang="en-US"/>
              <a:t>			</a:t>
            </a:r>
            <a:r>
              <a:rPr lang="en-US" sz="1800"/>
              <a:t>example.</a:t>
            </a:r>
            <a:r>
              <a:rPr lang="en-US" sz="1800">
                <a:solidFill>
                  <a:srgbClr val="FF0000"/>
                </a:solidFill>
              </a:rPr>
              <a:t>engineering</a:t>
            </a:r>
            <a:endParaRPr sz="1800">
              <a:solidFill>
                <a:srgbClr val="FF0000"/>
              </a:solidFill>
            </a:endParaRPr>
          </a:p>
          <a:p>
            <a:pPr indent="-182880" lvl="1" marL="548640" rtl="0" algn="l">
              <a:lnSpc>
                <a:spcPct val="100000"/>
              </a:lnSpc>
              <a:spcBef>
                <a:spcPts val="480"/>
              </a:spcBef>
              <a:spcAft>
                <a:spcPts val="0"/>
              </a:spcAft>
              <a:buSzPts val="1530"/>
              <a:buChar char="*"/>
            </a:pPr>
            <a:r>
              <a:rPr lang="en-US" sz="1800">
                <a:solidFill>
                  <a:schemeClr val="dk1"/>
                </a:solidFill>
              </a:rPr>
              <a:t>Unicode :</a:t>
            </a:r>
            <a:r>
              <a:rPr lang="en-US" sz="1800">
                <a:solidFill>
                  <a:srgbClr val="FF0000"/>
                </a:solidFill>
              </a:rPr>
              <a:t>		</a:t>
            </a:r>
            <a:r>
              <a:rPr lang="en-US" sz="2400">
                <a:solidFill>
                  <a:srgbClr val="FF0000"/>
                </a:solidFill>
              </a:rPr>
              <a:t>คน.ไทย</a:t>
            </a:r>
            <a:endParaRPr sz="2400">
              <a:solidFill>
                <a:srgbClr val="FF0000"/>
              </a:solidFill>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Les adresses de courrier électronique internationalisées (EAI) </a:t>
            </a:r>
            <a:r>
              <a:rPr lang="en-US" sz="1800">
                <a:extLst>
                  <a:ext uri="http://customooxmlschemas.google.com/">
                    <go:slidesCustomData xmlns:go="http://customooxmlschemas.google.com/" textRoundtripDataId="10"/>
                  </a:ext>
                </a:extLst>
              </a:rPr>
              <a:t>qui</a:t>
            </a:r>
            <a:r>
              <a:rPr lang="en-US" sz="1800"/>
              <a:t> risquent de ne pas fonctionner dans les applications : </a:t>
            </a:r>
            <a:endParaRPr/>
          </a:p>
          <a:p>
            <a:pPr indent="-182880" lvl="1" marL="548640" rtl="0" algn="l">
              <a:lnSpc>
                <a:spcPct val="100000"/>
              </a:lnSpc>
              <a:spcBef>
                <a:spcPts val="360"/>
              </a:spcBef>
              <a:spcAft>
                <a:spcPts val="0"/>
              </a:spcAft>
              <a:buSzPts val="1530"/>
              <a:buChar char="*"/>
            </a:pPr>
            <a:r>
              <a:rPr lang="en-US" sz="1800"/>
              <a:t>Unicode :		marc@</a:t>
            </a:r>
            <a:r>
              <a:rPr lang="en-US" sz="1800">
                <a:solidFill>
                  <a:srgbClr val="FF0000"/>
                </a:solidFill>
              </a:rPr>
              <a:t>société</a:t>
            </a:r>
            <a:r>
              <a:rPr lang="en-US" sz="1800"/>
              <a:t>.org</a:t>
            </a:r>
            <a:endParaRPr sz="1800"/>
          </a:p>
          <a:p>
            <a:pPr indent="-182880" lvl="1" marL="548640" rtl="0" algn="l">
              <a:lnSpc>
                <a:spcPct val="100000"/>
              </a:lnSpc>
              <a:spcBef>
                <a:spcPts val="360"/>
              </a:spcBef>
              <a:spcAft>
                <a:spcPts val="0"/>
              </a:spcAft>
              <a:buSzPts val="1530"/>
              <a:buChar char="*"/>
            </a:pPr>
            <a:r>
              <a:rPr lang="en-US" sz="1800"/>
              <a:t>Unicode :		</a:t>
            </a:r>
            <a:r>
              <a:rPr lang="en-US" sz="1800">
                <a:solidFill>
                  <a:srgbClr val="FF0000"/>
                </a:solidFill>
              </a:rPr>
              <a:t>测试</a:t>
            </a:r>
            <a:r>
              <a:rPr lang="en-US" sz="1800"/>
              <a:t>@example.com</a:t>
            </a:r>
            <a:endParaRPr sz="1800"/>
          </a:p>
          <a:p>
            <a:pPr indent="-182880" lvl="1" marL="548640" rtl="0" algn="l">
              <a:lnSpc>
                <a:spcPct val="100000"/>
              </a:lnSpc>
              <a:spcBef>
                <a:spcPts val="360"/>
              </a:spcBef>
              <a:spcAft>
                <a:spcPts val="0"/>
              </a:spcAft>
              <a:buSzPts val="1530"/>
              <a:buChar char="*"/>
            </a:pPr>
            <a:r>
              <a:rPr lang="en-US" sz="1800"/>
              <a:t>Unicode :		</a:t>
            </a:r>
            <a:r>
              <a:rPr lang="en-US" sz="1800">
                <a:solidFill>
                  <a:srgbClr val="FF0000"/>
                </a:solidFill>
              </a:rPr>
              <a:t>ईमेल@उदाहरण.भारत</a:t>
            </a:r>
            <a:endParaRPr sz="1800">
              <a:solidFill>
                <a:srgbClr val="FF0000"/>
              </a:solidFill>
            </a:endParaRPr>
          </a:p>
          <a:p>
            <a:pPr indent="-182880" lvl="1" marL="548640" rtl="0" algn="l">
              <a:lnSpc>
                <a:spcPct val="100000"/>
              </a:lnSpc>
              <a:spcBef>
                <a:spcPts val="360"/>
              </a:spcBef>
              <a:spcAft>
                <a:spcPts val="0"/>
              </a:spcAft>
              <a:buSzPts val="1530"/>
              <a:buChar char="*"/>
            </a:pPr>
            <a:r>
              <a:rPr lang="en-US" sz="1800"/>
              <a:t>Unicode :		</a:t>
            </a:r>
            <a:r>
              <a:rPr lang="en-US" sz="1800">
                <a:solidFill>
                  <a:srgbClr val="FF0000"/>
                </a:solidFill>
              </a:rPr>
              <a:t>ای-میل@ مثال.موقع  </a:t>
            </a:r>
            <a:r>
              <a:rPr lang="en-US" sz="1800">
                <a:solidFill>
                  <a:schemeClr val="dk1"/>
                </a:solidFill>
              </a:rPr>
              <a:t>(écrit de droite à gauche)</a:t>
            </a:r>
            <a:r>
              <a:rPr lang="en-US" sz="1800"/>
              <a:t>	</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p>
          <a:p>
            <a:pPr indent="0" lvl="0" marL="0" rtl="0" algn="l">
              <a:lnSpc>
                <a:spcPct val="100000"/>
              </a:lnSpc>
              <a:spcBef>
                <a:spcPts val="400"/>
              </a:spcBef>
              <a:spcAft>
                <a:spcPts val="0"/>
              </a:spcAft>
              <a:buSzPts val="1700"/>
              <a:buNone/>
            </a:pPr>
            <a:r>
              <a:rPr lang="en-US" sz="1800"/>
              <a:t>L’</a:t>
            </a:r>
            <a:r>
              <a:rPr b="1" lang="en-US" sz="1800"/>
              <a:t>ASCII</a:t>
            </a:r>
            <a:r>
              <a:rPr lang="en-US" sz="1800"/>
              <a:t> est basé sur les lettres A-Z, a-z, les chiffres 0 à 9 et le trait d'union.</a:t>
            </a:r>
            <a:endParaRPr/>
          </a:p>
          <a:p>
            <a:pPr indent="0" lvl="0" marL="0" rtl="0" algn="l">
              <a:lnSpc>
                <a:spcPct val="100000"/>
              </a:lnSpc>
              <a:spcBef>
                <a:spcPts val="400"/>
              </a:spcBef>
              <a:spcAft>
                <a:spcPts val="0"/>
              </a:spcAft>
              <a:buSzPts val="1700"/>
              <a:buNone/>
            </a:pPr>
            <a:r>
              <a:rPr b="1" lang="en-US" sz="1800"/>
              <a:t>Unicode</a:t>
            </a:r>
            <a:r>
              <a:rPr lang="en-US" sz="1800"/>
              <a:t> prend en charge les caractères </a:t>
            </a:r>
            <a:r>
              <a:rPr lang="en-US" sz="1800">
                <a:extLst>
                  <a:ext uri="http://customooxmlschemas.google.com/">
                    <go:slidesCustomData xmlns:go="http://customooxmlschemas.google.com/" textRoundtripDataId="11"/>
                  </a:ext>
                </a:extLst>
              </a:rPr>
              <a:t>de toutes les langues et de tous les scripts </a:t>
            </a:r>
            <a:r>
              <a:rPr lang="en-US" sz="1800"/>
              <a:t>du monde.</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