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144000"/>
  <p:embeddedFontLst>
    <p:embeddedFont>
      <p:font typeface="Open Sans Light"/>
      <p:regular r:id="rId37"/>
      <p:bold r:id="rId38"/>
      <p:italic r:id="rId39"/>
      <p:boldItalic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51">
          <p15:clr>
            <a:srgbClr val="A4A3A4"/>
          </p15:clr>
        </p15:guide>
        <p15:guide id="2" pos="242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iFknX8SFq8S2EVR0j6CUAUdKkN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51" orient="horz"/>
        <p:guide pos="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boldItalic.fntdata"/><Relationship Id="rId20" Type="http://schemas.openxmlformats.org/officeDocument/2006/relationships/slide" Target="slides/slide15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OpenSansLight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OpenSansLight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5ee7613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1f5ee76131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: Long">
  <p:cSld name="Title: Long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5"/>
          <p:cNvSpPr txBox="1"/>
          <p:nvPr>
            <p:ph type="title"/>
          </p:nvPr>
        </p:nvSpPr>
        <p:spPr>
          <a:xfrm>
            <a:off x="473077" y="4191337"/>
            <a:ext cx="8137524" cy="11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b="0" i="0" sz="3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a-deck_title-art.png" id="12" name="Google Shape;12;p45"/>
          <p:cNvPicPr preferRelativeResize="0"/>
          <p:nvPr/>
        </p:nvPicPr>
        <p:blipFill rotWithShape="1">
          <a:blip r:embed="rId2">
            <a:alphaModFix/>
          </a:blip>
          <a:srcRect b="0" l="0" r="36898" t="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5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b="0" i="0" sz="1200" u="none" cap="none" strike="noStrik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ua-logo_wht.png" id="14" name="Google Shape;14;p4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: Bullets">
  <p:cSld name="Text: Bulle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  <a:defRPr b="0" i="0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6"/>
          <p:cNvSpPr txBox="1"/>
          <p:nvPr>
            <p:ph idx="1" type="body"/>
          </p:nvPr>
        </p:nvSpPr>
        <p:spPr>
          <a:xfrm>
            <a:off x="320675" y="1852083"/>
            <a:ext cx="8450746" cy="429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  <a:defRPr b="0" i="0" sz="2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  <a:defRPr b="0" i="0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496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  <a:defRPr b="0" i="0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descr="ua-logo_wht.png" id="18" name="Google Shape;18;p46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4903789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6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46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21" name="Google Shape;21;p46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6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46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46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46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: Plain">
  <p:cSld name="Text: Plai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8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8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48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30" name="Google Shape;30;p48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8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32;p48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" name="Google Shape;33;p48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48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: Stylized">
  <p:cSld name="Text: Stylized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/>
          <p:nvPr/>
        </p:nvSpPr>
        <p:spPr>
          <a:xfrm>
            <a:off x="1" y="2839082"/>
            <a:ext cx="9143999" cy="4026665"/>
          </a:xfrm>
          <a:custGeom>
            <a:rect b="b" l="l" r="r" t="t"/>
            <a:pathLst>
              <a:path extrusionOk="0" h="5515904" w="9198524">
                <a:moveTo>
                  <a:pt x="0" y="0"/>
                </a:moveTo>
                <a:lnTo>
                  <a:pt x="9198524" y="3014506"/>
                </a:lnTo>
                <a:lnTo>
                  <a:pt x="9198524" y="5477421"/>
                </a:lnTo>
                <a:lnTo>
                  <a:pt x="0" y="5515904"/>
                </a:lnTo>
                <a:cubicBezTo>
                  <a:pt x="4276" y="3685821"/>
                  <a:pt x="8553" y="1855738"/>
                  <a:pt x="0" y="0"/>
                </a:cubicBezTo>
                <a:close/>
              </a:path>
            </a:pathLst>
          </a:custGeom>
          <a:solidFill>
            <a:schemeClr val="accent1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47"/>
          <p:cNvSpPr/>
          <p:nvPr/>
        </p:nvSpPr>
        <p:spPr>
          <a:xfrm>
            <a:off x="2607418" y="3934867"/>
            <a:ext cx="6536582" cy="2923133"/>
          </a:xfrm>
          <a:custGeom>
            <a:rect b="b" l="l" r="r" t="t"/>
            <a:pathLst>
              <a:path extrusionOk="0" h="6875638" w="6029715">
                <a:moveTo>
                  <a:pt x="6029715" y="0"/>
                </a:moveTo>
                <a:lnTo>
                  <a:pt x="6029715" y="6875638"/>
                </a:lnTo>
                <a:lnTo>
                  <a:pt x="0" y="6875638"/>
                </a:lnTo>
                <a:lnTo>
                  <a:pt x="6029715" y="0"/>
                </a:lnTo>
                <a:close/>
              </a:path>
            </a:pathLst>
          </a:custGeom>
          <a:solidFill>
            <a:schemeClr val="accent1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47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7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47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41" name="Google Shape;41;p47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7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47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47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47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: Short">
  <p:cSld name="Title: Short">
    <p:bg>
      <p:bgPr>
        <a:solidFill>
          <a:schemeClr val="accen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1"/>
          <p:cNvSpPr txBox="1"/>
          <p:nvPr>
            <p:ph type="title"/>
          </p:nvPr>
        </p:nvSpPr>
        <p:spPr>
          <a:xfrm>
            <a:off x="475488" y="4389120"/>
            <a:ext cx="8153399" cy="743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b="0" i="0" sz="3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51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b="0" i="0" sz="1200" u="none" cap="none" strike="noStrik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ua-logo_wht.png" id="49" name="Google Shape;49;p5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deck_title-art.png" id="50" name="Google Shape;50;p51"/>
          <p:cNvPicPr preferRelativeResize="0"/>
          <p:nvPr/>
        </p:nvPicPr>
        <p:blipFill rotWithShape="1">
          <a:blip r:embed="rId3">
            <a:alphaModFix/>
          </a:blip>
          <a:srcRect b="0" l="0" r="36898" t="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/ Chart">
  <p:cSld name="Graphic / Char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2"/>
          <p:cNvSpPr txBox="1"/>
          <p:nvPr>
            <p:ph type="title"/>
          </p:nvPr>
        </p:nvSpPr>
        <p:spPr>
          <a:xfrm>
            <a:off x="320040" y="275167"/>
            <a:ext cx="844573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52"/>
          <p:cNvSpPr/>
          <p:nvPr/>
        </p:nvSpPr>
        <p:spPr>
          <a:xfrm>
            <a:off x="8910474" y="6646725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ua-logo_wht.png" id="54" name="Google Shape;54;p52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2"/>
          <p:cNvSpPr/>
          <p:nvPr/>
        </p:nvSpPr>
        <p:spPr>
          <a:xfrm>
            <a:off x="8821590" y="6574536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52"/>
          <p:cNvSpPr/>
          <p:nvPr/>
        </p:nvSpPr>
        <p:spPr>
          <a:xfrm>
            <a:off x="8904389" y="6694020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3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53"/>
          <p:cNvSpPr txBox="1"/>
          <p:nvPr>
            <p:ph idx="1" type="body"/>
          </p:nvPr>
        </p:nvSpPr>
        <p:spPr>
          <a:xfrm>
            <a:off x="0" y="1328928"/>
            <a:ext cx="5486400" cy="45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Merriweather Sans"/>
              <a:buChar char="*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496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Merriweather Sans"/>
              <a:buChar char="*"/>
              <a:defRPr b="0" i="0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53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53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62" name="Google Shape;62;p53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3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53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53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53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ata.iana.org/TLD/tlds-alpha-by-domain.tx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icann.org/ua-training/ua-curriculum-integration-program-en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www.icann.org/ua-training/ua-curriculum-integration-program-en" TargetMode="External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icann.org/fellowshipprogram" TargetMode="External"/><Relationship Id="rId4" Type="http://schemas.openxmlformats.org/officeDocument/2006/relationships/hyperlink" Target="https://www.icann.org/public-responsibility-support/nextgen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hyperlink" Target="https://www.linkedin.com/company/uasgtech" TargetMode="External"/><Relationship Id="rId8" Type="http://schemas.openxmlformats.org/officeDocument/2006/relationships/hyperlink" Target="https://www.facebook.com/uasgtech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/>
        </p:nvSpPr>
        <p:spPr>
          <a:xfrm>
            <a:off x="465995" y="5519010"/>
            <a:ext cx="7201901" cy="1013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[Имя докладчика]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Семинар по учебной программе ко Дню универсального принятия (UA)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[День, месяц] 2025</a:t>
            </a:r>
            <a:endParaRPr/>
          </a:p>
        </p:txBody>
      </p:sp>
      <p:sp>
        <p:nvSpPr>
          <p:cNvPr id="72" name="Google Shape;72;p1"/>
          <p:cNvSpPr txBox="1"/>
          <p:nvPr>
            <p:ph type="title"/>
          </p:nvPr>
        </p:nvSpPr>
        <p:spPr>
          <a:xfrm>
            <a:off x="473076" y="4152148"/>
            <a:ext cx="8261849" cy="11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</a:pPr>
            <a:r>
              <a:rPr lang="en-US" sz="2600"/>
              <a:t>Учебная программа в области универсального принятия (UA) доменных имен и адресов электронной почты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3000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Цель и результаты UA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Цель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Все действительные доменные имена и адреса электронной почты работают во всех программных приложениях.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Результаты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Стимулирование потребительского выбора, рост конкуренции и предоставление более широкого доступа конечным пользователям.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5ee761316_0_0"/>
          <p:cNvSpPr txBox="1"/>
          <p:nvPr>
            <p:ph type="title"/>
          </p:nvPr>
        </p:nvSpPr>
        <p:spPr>
          <a:xfrm>
            <a:off x="320041" y="275167"/>
            <a:ext cx="8451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600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В чем важность универсального принятия?</a:t>
            </a:r>
            <a:endParaRPr/>
          </a:p>
        </p:txBody>
      </p:sp>
      <p:sp>
        <p:nvSpPr>
          <p:cNvPr id="136" name="Google Shape;136;g1f5ee761316_0_0"/>
          <p:cNvSpPr txBox="1"/>
          <p:nvPr/>
        </p:nvSpPr>
        <p:spPr>
          <a:xfrm>
            <a:off x="320675" y="1149532"/>
            <a:ext cx="8718822" cy="5433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A1F24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Универсальное принятие позволит каждому при использовании интернета и общении через интернет выбирать доменное имя и адрес электронной почты, наилучшим образом соответствующие их интересам, работе, культуре, языку и алфавиту.</a:t>
            </a:r>
            <a:endParaRPr/>
          </a:p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A1F24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A1F24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UA также может помочь в следующих областях:</a:t>
            </a:r>
            <a:endParaRPr/>
          </a:p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8288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Поддержка разнообразного и многоязычного интернета.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Обеспечение роста конкуренции, инноваций и потребительского выбора.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Создание возможностей для бизнеса.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Новые карьерные возможности для разработчиков и системных администраторов.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Помощь правительствам и политикам в их взаимодействии со своими гражданами.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600"/>
              <a:t>Обеспечение готовности приложений к универсальному принятию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Поддержка всех допустимых доменных имен и адресов электронной почты: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Принятие: пользователь может вводить в текстовое поле символы своего местного алфавита.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Проверка: программное обеспечение принимает такие символы и распознает </a:t>
            </a:r>
            <a:br>
              <a:rPr lang="en-US" sz="1600"/>
            </a:br>
            <a:r>
              <a:rPr lang="en-US" sz="1600"/>
              <a:t>их как действительные.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Процесс: система выполняет с символами необходимые операции.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Хранение: текст может храниться в базе данных без каких-либо повреждений.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Отображение: при извлечении из базы данных информация отображается корректно.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>
              <a:solidFill>
                <a:srgbClr val="FF0000"/>
              </a:solidFill>
            </a:endParaRPr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600"/>
          </a:p>
        </p:txBody>
      </p:sp>
      <p:grpSp>
        <p:nvGrpSpPr>
          <p:cNvPr id="143" name="Google Shape;143;p23"/>
          <p:cNvGrpSpPr/>
          <p:nvPr/>
        </p:nvGrpSpPr>
        <p:grpSpPr>
          <a:xfrm>
            <a:off x="492252" y="1843045"/>
            <a:ext cx="8279168" cy="985965"/>
            <a:chOff x="1927228" y="5269981"/>
            <a:chExt cx="8037532" cy="945159"/>
          </a:xfrm>
        </p:grpSpPr>
        <p:grpSp>
          <p:nvGrpSpPr>
            <p:cNvPr id="144" name="Google Shape;144;p23"/>
            <p:cNvGrpSpPr/>
            <p:nvPr/>
          </p:nvGrpSpPr>
          <p:grpSpPr>
            <a:xfrm>
              <a:off x="1927228" y="5273672"/>
              <a:ext cx="1302251" cy="941468"/>
              <a:chOff x="820555" y="1643185"/>
              <a:chExt cx="2011680" cy="1591168"/>
            </a:xfrm>
          </p:grpSpPr>
          <p:sp>
            <p:nvSpPr>
              <p:cNvPr id="145" name="Google Shape;145;p23"/>
              <p:cNvSpPr/>
              <p:nvPr/>
            </p:nvSpPr>
            <p:spPr>
              <a:xfrm>
                <a:off x="820555" y="2835439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Принятие</a:t>
                </a:r>
                <a:endParaRPr/>
              </a:p>
            </p:txBody>
          </p:sp>
          <p:sp>
            <p:nvSpPr>
              <p:cNvPr id="146" name="Google Shape;146;p23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147" name="Google Shape;147;p2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8" name="Google Shape;148;p23"/>
            <p:cNvGrpSpPr/>
            <p:nvPr/>
          </p:nvGrpSpPr>
          <p:grpSpPr>
            <a:xfrm>
              <a:off x="3582203" y="5273672"/>
              <a:ext cx="1314106" cy="935685"/>
              <a:chOff x="3554360" y="1646720"/>
              <a:chExt cx="2029993" cy="1581395"/>
            </a:xfrm>
          </p:grpSpPr>
          <p:sp>
            <p:nvSpPr>
              <p:cNvPr id="149" name="Google Shape;149;p23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3"/>
              <p:cNvSpPr/>
              <p:nvPr/>
            </p:nvSpPr>
            <p:spPr>
              <a:xfrm>
                <a:off x="3572673" y="2829201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Проверка</a:t>
                </a:r>
                <a:endParaRPr/>
              </a:p>
            </p:txBody>
          </p:sp>
          <p:pic>
            <p:nvPicPr>
              <p:cNvPr descr="ua-capability-icons_wht_Validate.png" id="151" name="Google Shape;151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2" name="Google Shape;152;p23"/>
            <p:cNvGrpSpPr/>
            <p:nvPr/>
          </p:nvGrpSpPr>
          <p:grpSpPr>
            <a:xfrm>
              <a:off x="6892153" y="5269981"/>
              <a:ext cx="1302251" cy="937190"/>
              <a:chOff x="6331693" y="1643185"/>
              <a:chExt cx="2011680" cy="1583938"/>
            </a:xfrm>
          </p:grpSpPr>
          <p:sp>
            <p:nvSpPr>
              <p:cNvPr id="153" name="Google Shape;153;p23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3"/>
              <p:cNvSpPr/>
              <p:nvPr/>
            </p:nvSpPr>
            <p:spPr>
              <a:xfrm>
                <a:off x="6331693" y="2828209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Хранение</a:t>
                </a:r>
                <a:endParaRPr/>
              </a:p>
            </p:txBody>
          </p:sp>
          <p:pic>
            <p:nvPicPr>
              <p:cNvPr descr="ua-capability-icons_wht_Store.png" id="155" name="Google Shape;155;p2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23"/>
            <p:cNvGrpSpPr/>
            <p:nvPr/>
          </p:nvGrpSpPr>
          <p:grpSpPr>
            <a:xfrm>
              <a:off x="5237178" y="5269982"/>
              <a:ext cx="1302251" cy="939376"/>
              <a:chOff x="2202899" y="3852184"/>
              <a:chExt cx="2011680" cy="1587633"/>
            </a:xfrm>
          </p:grpSpPr>
          <p:sp>
            <p:nvSpPr>
              <p:cNvPr id="157" name="Google Shape;157;p23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3"/>
              <p:cNvSpPr/>
              <p:nvPr/>
            </p:nvSpPr>
            <p:spPr>
              <a:xfrm>
                <a:off x="2202899" y="5040903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Процесс</a:t>
                </a:r>
                <a:endParaRPr/>
              </a:p>
            </p:txBody>
          </p:sp>
          <p:pic>
            <p:nvPicPr>
              <p:cNvPr descr="ua-capability-icons_wht_Process.png" id="159" name="Google Shape;159;p2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0" name="Google Shape;160;p23"/>
            <p:cNvGrpSpPr/>
            <p:nvPr/>
          </p:nvGrpSpPr>
          <p:grpSpPr>
            <a:xfrm>
              <a:off x="8546330" y="5275764"/>
              <a:ext cx="1418430" cy="939375"/>
              <a:chOff x="4943583" y="3852184"/>
              <a:chExt cx="2191150" cy="1587632"/>
            </a:xfrm>
          </p:grpSpPr>
          <p:sp>
            <p:nvSpPr>
              <p:cNvPr id="161" name="Google Shape;161;p23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3"/>
              <p:cNvSpPr/>
              <p:nvPr/>
            </p:nvSpPr>
            <p:spPr>
              <a:xfrm>
                <a:off x="4946285" y="5040902"/>
                <a:ext cx="2188448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Отображение</a:t>
                </a:r>
                <a:endParaRPr/>
              </a:p>
            </p:txBody>
          </p:sp>
          <p:pic>
            <p:nvPicPr>
              <p:cNvPr descr="ua-capability-icons_wht_Display.png" id="163" name="Google Shape;163;p2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4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600"/>
              <a:t>Ключевые цели учебных программ в области UA</a:t>
            </a:r>
            <a:endParaRPr/>
          </a:p>
        </p:txBody>
      </p:sp>
      <p:sp>
        <p:nvSpPr>
          <p:cNvPr id="169" name="Google Shape;169;p54"/>
          <p:cNvSpPr txBox="1"/>
          <p:nvPr>
            <p:ph idx="1" type="body"/>
          </p:nvPr>
        </p:nvSpPr>
        <p:spPr>
          <a:xfrm>
            <a:off x="320675" y="1318686"/>
            <a:ext cx="8353062" cy="497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Ознакомить слушателей с базовыми понятиями в области интернационализации, в том числе в области Unicode, IDN-доменов и EAI.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Привести практические примеры использования UA, т.е. прием, хранение, обработка, валидация и отображение.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Научить пользоваться встроенными библиотеками для обработки Unicode </a:t>
            </a:r>
            <a:br>
              <a:rPr lang="en-US" sz="1600"/>
            </a:br>
            <a:r>
              <a:rPr lang="en-US" sz="1600"/>
              <a:t>и IDN-доменов.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Дать технические знания и навыки в области стандартов или RFC для </a:t>
            </a:r>
            <a:br>
              <a:rPr lang="en-US" sz="1600"/>
            </a:br>
            <a:r>
              <a:rPr lang="en-US" sz="1600"/>
              <a:t>IDN-доменов и EAI.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Разработать тестовые примеры и процедуры проверки поддержки UA.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5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600"/>
              <a:t>Структура учебных программ </a:t>
            </a:r>
            <a:endParaRPr/>
          </a:p>
        </p:txBody>
      </p:sp>
      <p:sp>
        <p:nvSpPr>
          <p:cNvPr id="175" name="Google Shape;175;p55"/>
          <p:cNvSpPr txBox="1"/>
          <p:nvPr>
            <p:ph idx="1" type="body"/>
          </p:nvPr>
        </p:nvSpPr>
        <p:spPr>
          <a:xfrm>
            <a:off x="320674" y="1188720"/>
            <a:ext cx="7761969" cy="510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Дать теоретические знания и представление о стандартах и оптимальных методах.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Выработать практические навыки программирования.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Разработать краткие модули микрообучения с целью интеграции основных понятий в имеющиеся курсы: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Интернационализация с использованием Unicode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Интернационализированные доменные имена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Интернационализация адреса электронной почты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800"/>
              <a:t>Распределить новые понятия в рамках соответствующих курсов.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Ввести минимальное количество новых курсов только по более сложным темам.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6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Предлагаемые модули</a:t>
            </a:r>
            <a:endParaRPr/>
          </a:p>
        </p:txBody>
      </p:sp>
      <p:sp>
        <p:nvSpPr>
          <p:cNvPr id="181" name="Google Shape;181;p56"/>
          <p:cNvSpPr txBox="1"/>
          <p:nvPr>
            <p:ph idx="1" type="body"/>
          </p:nvPr>
        </p:nvSpPr>
        <p:spPr>
          <a:xfrm>
            <a:off x="320674" y="1149531"/>
            <a:ext cx="8640445" cy="5142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1. Основы программирования с использованием Unicode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2. Расширенный курс программирования с использованием Unicode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3. Unicode в структурах данных и алгоритмах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4. Unicode в системах управления базами данных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5. Введение в интернационализированные доменные имена (IDN)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6. Программирование с использованием интернационализированных доменных имен (IDN)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7. Интернационализация адреса электронной почты (EAI)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8. Темы для углубленного изучения интернационализированных доменных имен (IDN)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9. Программирование с использованием интернационализации адреса электронной почты (EAI)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10. Обработка IDN-доменов и EAI в приложениях для мобильных устройств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11. Безопасность IDN-домена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Модуль 12. Поддержка Unicode, IDN и EAI в операционных системах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7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1. Основы программирования с использованием Unicode </a:t>
            </a:r>
            <a:endParaRPr/>
          </a:p>
        </p:txBody>
      </p:sp>
      <p:sp>
        <p:nvSpPr>
          <p:cNvPr id="187" name="Google Shape;187;p57"/>
          <p:cNvSpPr txBox="1"/>
          <p:nvPr>
            <p:ph idx="1" type="body"/>
          </p:nvPr>
        </p:nvSpPr>
        <p:spPr>
          <a:xfrm>
            <a:off x="320675" y="1567543"/>
            <a:ext cx="8450746" cy="4371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Типы данных и представления данных. Кодировка ASCII. Ввод и вывод ASCII. ASCII-файлы.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Введение в схемы кодирования (ASCII, Unicode)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Для чего нужен Unicode? 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Тип данных символов кодовых точек Unicode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Введение в кодовые таблицы Unicode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Обработка строк Unicode — создание, ввод и вывод, объединение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Хранение данных Unicode в файлах в формате UTF8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«Основы программирования» или «Программирование I».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8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2. Расширенный курс программирования с использованием Unicode </a:t>
            </a:r>
            <a:endParaRPr/>
          </a:p>
        </p:txBody>
      </p:sp>
      <p:sp>
        <p:nvSpPr>
          <p:cNvPr id="193" name="Google Shape;193;p58"/>
          <p:cNvSpPr txBox="1"/>
          <p:nvPr>
            <p:ph idx="1" type="body"/>
          </p:nvPr>
        </p:nvSpPr>
        <p:spPr>
          <a:xfrm>
            <a:off x="320675" y="1515291"/>
            <a:ext cx="8503284" cy="4807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1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Модель символ-глиф — разница между обработкой информации в текстовом виде и отображением текста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Отображение текста — использование текстовых сред, шрифтов, средств построения глифов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Нормализация строк Unicode — NFC и NFD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Сравнение строк Unicode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Введение в двунаправленные алфавиты и алфавиты с заданной формой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Формат отображения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Хранение файлов в порядке нажатия клавиш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Средства построения глифов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Unicode в файлах других форматов и их обработка — обработка Unicode в файлах JSON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«Углубленный курс программирования» или «Объектно-ориентированное программирование».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9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3. Unicode в структурах данных и алгоритмах</a:t>
            </a:r>
            <a:endParaRPr/>
          </a:p>
        </p:txBody>
      </p:sp>
      <p:sp>
        <p:nvSpPr>
          <p:cNvPr id="199" name="Google Shape;199;p59"/>
          <p:cNvSpPr txBox="1"/>
          <p:nvPr>
            <p:ph idx="1" type="body"/>
          </p:nvPr>
        </p:nvSpPr>
        <p:spPr>
          <a:xfrm>
            <a:off x="320675" y="1541418"/>
            <a:ext cx="8503284" cy="4397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2, массивы, списки, наборы, очереди, деревья, словари и т.д., сортировка и поиск.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800"/>
              <a:t>Структуры данных с использованием строк на местном языке в Unicode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800"/>
              <a:t>Алгоритм объединения Unicode для сортировки строк Unicode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800"/>
              <a:t>Некоторые из часто используемых алгоритмов сортировки в структурах данных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800"/>
              <a:t>Поиск в данных Unicode (нормализация + сопоставление)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«Структуры данных и алгоритмы»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0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4. Unicode в системах управления базами данных</a:t>
            </a:r>
            <a:endParaRPr/>
          </a:p>
        </p:txBody>
      </p:sp>
      <p:sp>
        <p:nvSpPr>
          <p:cNvPr id="205" name="Google Shape;205;p60"/>
          <p:cNvSpPr txBox="1"/>
          <p:nvPr>
            <p:ph idx="1" type="body"/>
          </p:nvPr>
        </p:nvSpPr>
        <p:spPr>
          <a:xfrm>
            <a:off x="320675" y="1658983"/>
            <a:ext cx="8503284" cy="428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3.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Индексирование в столбцах с символами Unicode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Ограничения целостности, основанные на столбцах с символами Unicode (напр. для первичного ключа и внешних ключей)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Запросы — регулярные выражения с символами Unicode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Хранение данных Unicode в базах данных (создание, вставка и обновление записей)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«Системы управления базами данных».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Добро пожаловать!</a:t>
            </a:r>
            <a:endParaRPr/>
          </a:p>
        </p:txBody>
      </p:sp>
      <p:sp>
        <p:nvSpPr>
          <p:cNvPr id="78" name="Google Shape;78;p2"/>
          <p:cNvSpPr txBox="1"/>
          <p:nvPr>
            <p:ph idx="1" type="body"/>
          </p:nvPr>
        </p:nvSpPr>
        <p:spPr>
          <a:xfrm>
            <a:off x="320675" y="1318686"/>
            <a:ext cx="8326936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Сегодня многие в мире не могут пользоваться всеми преимуществами интернета просто потому, что не могут выполнить поиск доменного имени или написать адрес электронной почты на языке и алфавите на свое усмотрение.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Универсальное принятие (UA) позволяет всем сторонам, которые занимаются сайтами и приложениями — разработкой, предоставлением, управлением — дать пользователям всего мира возможность пользоваться социальным и экономическим потенциалом интернета.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Точное понимание принципов универсального принятия (UA) — это новый фактор конкурентоспособности, необходимый каждому разработчику.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500"/>
              <a:t>UA — это фундамент для построения более инклюзивного и многоязычного интернета.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500"/>
              <a:t>Универсальное принятие является критически важным критерием для разработчиков, желающим быть на передовой отрасли и не отставать от развития нового глобального интернета.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500"/>
              <a:t>UA — это возможности на сумму более 9,8 млрд долларов для развития бизнеса.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1"/>
          <p:cNvSpPr txBox="1"/>
          <p:nvPr>
            <p:ph type="title"/>
          </p:nvPr>
        </p:nvSpPr>
        <p:spPr>
          <a:xfrm>
            <a:off x="320041" y="275167"/>
            <a:ext cx="7021285" cy="1501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5. Введение в интернационализированные доменные имена (IDN-домены)</a:t>
            </a:r>
            <a:endParaRPr/>
          </a:p>
        </p:txBody>
      </p:sp>
      <p:sp>
        <p:nvSpPr>
          <p:cNvPr id="211" name="Google Shape;211;p61"/>
          <p:cNvSpPr txBox="1"/>
          <p:nvPr>
            <p:ph idx="1" type="body"/>
          </p:nvPr>
        </p:nvSpPr>
        <p:spPr>
          <a:xfrm>
            <a:off x="320675" y="1959429"/>
            <a:ext cx="8503284" cy="433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2, сети и протоколы, IP, система доменных имен (в ASCII). 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Введение в корневую зону: TLD, gTLD, ccTLD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Для чего нужны IDN-домены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Доменные имена на основе Unicode: U-Label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Потребность в A-label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Алгоритм Punycode (RFC 3492)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IDNA2003 и сопутствующие ограничения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IDNA2008 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Ограничения протоколов в связи с IDN-доменами: FTP, HTTP, HTTPS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Команды для устранения неполадок сети с U-Label — dig, traceroute, nslookup и т.д.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«Передача данных» и «Компьютерные сети».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2"/>
          <p:cNvSpPr txBox="1"/>
          <p:nvPr>
            <p:ph type="title"/>
          </p:nvPr>
        </p:nvSpPr>
        <p:spPr>
          <a:xfrm>
            <a:off x="320041" y="275166"/>
            <a:ext cx="8719456" cy="152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6. Программирование с использованием интернационализированных доменных имен (IDN-доменов)</a:t>
            </a:r>
            <a:endParaRPr/>
          </a:p>
        </p:txBody>
      </p:sp>
      <p:sp>
        <p:nvSpPr>
          <p:cNvPr id="217" name="Google Shape;217;p62"/>
          <p:cNvSpPr txBox="1"/>
          <p:nvPr>
            <p:ph idx="1" type="body"/>
          </p:nvPr>
        </p:nvSpPr>
        <p:spPr>
          <a:xfrm>
            <a:off x="320675" y="2024743"/>
            <a:ext cx="8503284" cy="3914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5.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Реализация IDNA2008 и изучение совместимых библиотек в языках программирования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Подводные камни использования IDNA2003 и способы их устранения </a:t>
            </a:r>
            <a:br>
              <a:rPr lang="en-US" sz="1800"/>
            </a:br>
            <a:r>
              <a:rPr lang="en-US" sz="1800"/>
              <a:t>с помощью IDNA2008  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Анализ активных IDN-доменов верхнего уровня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lphaLcPeriod"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https://data.iana.org/TLD/tlds-alpha-by-domain.txt</a:t>
            </a:r>
            <a:r>
              <a:rPr lang="en-US" sz="1600"/>
              <a:t> 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«Передача данных» и «Компьютерные сети».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3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7. Темы для углубленного изучения интернационализированных доменных имен (IDN-доменов)</a:t>
            </a:r>
            <a:endParaRPr/>
          </a:p>
        </p:txBody>
      </p:sp>
      <p:sp>
        <p:nvSpPr>
          <p:cNvPr id="223" name="Google Shape;223;p63"/>
          <p:cNvSpPr txBox="1"/>
          <p:nvPr>
            <p:ph idx="1" type="body"/>
          </p:nvPr>
        </p:nvSpPr>
        <p:spPr>
          <a:xfrm>
            <a:off x="320675" y="2129246"/>
            <a:ext cx="8503284" cy="3809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6.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Ограничения IDNA2008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Введение в правила генерирования меток (LGR)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Эволюция форматов правил генерирования меток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Практическое применение формата, основанного на XML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Метки вариантов и их определение в LGR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«Темы для углубленного изучения IDN-доменов и универсального принятия».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4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8. Интернационализация адреса электронной почты (EAI)</a:t>
            </a:r>
            <a:endParaRPr/>
          </a:p>
        </p:txBody>
      </p:sp>
      <p:sp>
        <p:nvSpPr>
          <p:cNvPr id="229" name="Google Shape;229;p64"/>
          <p:cNvSpPr txBox="1"/>
          <p:nvPr>
            <p:ph idx="1" type="body"/>
          </p:nvPr>
        </p:nvSpPr>
        <p:spPr>
          <a:xfrm>
            <a:off x="320675" y="1567543"/>
            <a:ext cx="8503284" cy="4371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6.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Введение и зачем нам нужна интернационализация адресов электронной почты (EAI)?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Хранение интернационализированной электронной почты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Изменения протокола электронной почты для EAI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Соображения относительно имен почтовых ящиков, использующих EAI 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«Передача данных» и «Компьютерные сети».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5"/>
          <p:cNvSpPr txBox="1"/>
          <p:nvPr>
            <p:ph type="title"/>
          </p:nvPr>
        </p:nvSpPr>
        <p:spPr>
          <a:xfrm>
            <a:off x="320041" y="275167"/>
            <a:ext cx="8392885" cy="1383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9. Программирование с использованием интернационализации адреса электронной почты (EAI)</a:t>
            </a:r>
            <a:endParaRPr/>
          </a:p>
        </p:txBody>
      </p:sp>
      <p:sp>
        <p:nvSpPr>
          <p:cNvPr id="235" name="Google Shape;235;p65"/>
          <p:cNvSpPr txBox="1"/>
          <p:nvPr>
            <p:ph idx="1" type="body"/>
          </p:nvPr>
        </p:nvSpPr>
        <p:spPr>
          <a:xfrm>
            <a:off x="320674" y="2037805"/>
            <a:ext cx="8666571" cy="3901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7.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Обработка символов UTF-8/не из набора ASCII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Библиотеки или API с обработкой взаимодействия SMTP с поддержкой EAI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Обработка интернационализированных адресов электронной почты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Отправка и получение электронной почты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Определение объема функций EAI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«Темы для углубленного изучения IDN-доменов и универсального принятия».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6"/>
          <p:cNvSpPr txBox="1"/>
          <p:nvPr>
            <p:ph type="title"/>
          </p:nvPr>
        </p:nvSpPr>
        <p:spPr>
          <a:xfrm>
            <a:off x="320041" y="275167"/>
            <a:ext cx="872510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10. Обработка IDN-доменов и EAI в приложениях для мобильных устройств</a:t>
            </a:r>
            <a:endParaRPr/>
          </a:p>
        </p:txBody>
      </p:sp>
      <p:sp>
        <p:nvSpPr>
          <p:cNvPr id="241" name="Google Shape;241;p66"/>
          <p:cNvSpPr txBox="1"/>
          <p:nvPr>
            <p:ph idx="1" type="body"/>
          </p:nvPr>
        </p:nvSpPr>
        <p:spPr>
          <a:xfrm>
            <a:off x="320675" y="1514631"/>
            <a:ext cx="8503284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2, Модуль 6, Модуль 9.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800"/>
              <a:t>Поддержка набора символов Unicode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800"/>
              <a:t>Компоновка и отображение текста Unicode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800"/>
              <a:t>Поддержка Unicode в средах разработки приложений для мобильных устройств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800"/>
              <a:t>Использование ICU для двунаправленного текста и сложных систем письма 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800"/>
              <a:t>Обработка IDN-доменов на мобильных устройствах — соответствующие библиотеки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800"/>
              <a:t>Обработка EAI на мобильных устройствах — соответствующие библиотеки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«Разработка приложений для мобильных устройств».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7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11. Безопасность IDN-домена</a:t>
            </a:r>
            <a:endParaRPr/>
          </a:p>
        </p:txBody>
      </p:sp>
      <p:sp>
        <p:nvSpPr>
          <p:cNvPr id="247" name="Google Shape;247;p67"/>
          <p:cNvSpPr txBox="1"/>
          <p:nvPr>
            <p:ph idx="1" type="body"/>
          </p:nvPr>
        </p:nvSpPr>
        <p:spPr>
          <a:xfrm>
            <a:off x="320675" y="1318686"/>
            <a:ext cx="8353062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2, Модуль 6.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Безопасность Unicode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Механизмы безопасности Unicode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Ложные символы: Общие сведения об уязвимостях системы безопасности в Юникоде, IDN и DNS 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Борьба с блокировкой адресов EAI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Безопасность DNS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Атаки с использованием омографа ASCII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Фишинг, рассылка спама и эксплуатация IDN/EAI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Безопасность IDN-домена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За пределами нормализации Unicode: проблемы визуального различения и решения LGR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Атаки с использованием омографа IDN</a:t>
            </a:r>
            <a:endParaRPr/>
          </a:p>
          <a:p>
            <a:pPr indent="-342898" lvl="1" marL="8915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AutoNum type="arabicPeriod"/>
            </a:pPr>
            <a:r>
              <a:rPr lang="en-US" sz="1600"/>
              <a:t>Соображения безопасности в LGR и вариантах</a:t>
            </a:r>
            <a:endParaRPr/>
          </a:p>
          <a:p>
            <a:pPr indent="0" lvl="1" marL="548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«Компьютерная безопасность».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8"/>
          <p:cNvSpPr txBox="1"/>
          <p:nvPr>
            <p:ph type="title"/>
          </p:nvPr>
        </p:nvSpPr>
        <p:spPr>
          <a:xfrm>
            <a:off x="320041" y="275167"/>
            <a:ext cx="866332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Модуль 12. Поддержка Unicode в операционных системах</a:t>
            </a:r>
            <a:endParaRPr/>
          </a:p>
        </p:txBody>
      </p:sp>
      <p:sp>
        <p:nvSpPr>
          <p:cNvPr id="253" name="Google Shape;253;p68"/>
          <p:cNvSpPr txBox="1"/>
          <p:nvPr>
            <p:ph idx="1" type="body"/>
          </p:nvPr>
        </p:nvSpPr>
        <p:spPr>
          <a:xfrm>
            <a:off x="320675" y="1528354"/>
            <a:ext cx="8503284" cy="4410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b="1" lang="en-US" sz="1800"/>
              <a:t>Необходимые знания: </a:t>
            </a:r>
            <a:r>
              <a:rPr lang="en-US" sz="1800"/>
              <a:t>Модуль 2.</a:t>
            </a:r>
            <a:endParaRPr/>
          </a:p>
          <a:p>
            <a:pPr indent="-245745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None/>
            </a:pPr>
            <a:r>
              <a:t/>
            </a:r>
            <a:endParaRPr sz="1800"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Зачем нужен юникод в операционных системах?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Поддержка Unicode в файловых системах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Функции работы со стороками в Юникоде, свертка и сортировка в операционных системах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Примеры функций работы со строками в Юникоде, выполняемых операционными системами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Обработка имен файлов: с учетом регистра и без учета регистра, </a:t>
            </a:r>
            <a:br>
              <a:rPr lang="en-US" sz="1800"/>
            </a:br>
            <a:r>
              <a:rPr lang="en-US" sz="1800"/>
              <a:t>без учета регистра, но с сохранением регистра</a:t>
            </a:r>
            <a:endParaRPr/>
          </a:p>
          <a:p>
            <a:pPr indent="-342900" lvl="0" marL="434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Arial"/>
              <a:buAutoNum type="arabicPeriod"/>
            </a:pPr>
            <a:r>
              <a:rPr lang="en-US" sz="1800"/>
              <a:t>API-интерфейсы Юникода для операционных систем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Курс для интеграции: «Операционная система»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en-US" sz="1800"/>
              <a:t>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9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Изменение курсов</a:t>
            </a:r>
            <a:endParaRPr/>
          </a:p>
        </p:txBody>
      </p:sp>
      <p:sp>
        <p:nvSpPr>
          <p:cNvPr id="259" name="Google Shape;259;p69"/>
          <p:cNvSpPr txBox="1"/>
          <p:nvPr>
            <p:ph idx="1" type="body"/>
          </p:nvPr>
        </p:nvSpPr>
        <p:spPr>
          <a:xfrm>
            <a:off x="320675" y="1318686"/>
            <a:ext cx="8326936" cy="497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Изменения существующих курсов: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«Основы программирования» или «Программирование I»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«Углубленный курс программирования» или «Объектно-ориентированное программирование»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«Структуры данных и алгоритмы»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«Системы управления базами данных»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«Передача данных» и «Компьютерные сети»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«Разработка приложений для мобильных устройств»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«Компьютерная безопасность»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«Операционная система»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800"/>
              <a:t>Предлагаемый новый курс: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«Темы для углубленного изучения IDN-доменов и универсального принятия»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0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Ресурсы для поддержки изменения курсов</a:t>
            </a:r>
            <a:endParaRPr/>
          </a:p>
        </p:txBody>
      </p:sp>
      <p:sp>
        <p:nvSpPr>
          <p:cNvPr id="265" name="Google Shape;265;p70"/>
          <p:cNvSpPr txBox="1"/>
          <p:nvPr>
            <p:ph idx="1" type="body"/>
          </p:nvPr>
        </p:nvSpPr>
        <p:spPr>
          <a:xfrm>
            <a:off x="320675" y="1318686"/>
            <a:ext cx="4049857" cy="497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Проекты модулей  для учебной программы UA.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Программа интеграции учебной программы ICANN UA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800"/>
              <a:t>Участие в программе ICANN по интеграции учебных программ UA (по запросу и при наличии возможности) — пожалуйста, напишите на адрес 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UAProgram@icann.org</a:t>
            </a:r>
            <a:r>
              <a:rPr lang="en-US" sz="1800"/>
              <a:t> для получения дополнительной информации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</p:txBody>
      </p:sp>
      <p:pic>
        <p:nvPicPr>
          <p:cNvPr id="266" name="Google Shape;266;p7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0923" y="1185003"/>
            <a:ext cx="4049857" cy="524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/>
          <p:nvPr>
            <p:ph type="title"/>
          </p:nvPr>
        </p:nvSpPr>
        <p:spPr>
          <a:xfrm>
            <a:off x="320040" y="275167"/>
            <a:ext cx="882395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600"/>
              <a:t>Эволюция систем доменных имен и электронной почты</a:t>
            </a:r>
            <a:endParaRPr/>
          </a:p>
        </p:txBody>
      </p:sp>
      <p:sp>
        <p:nvSpPr>
          <p:cNvPr id="84" name="Google Shape;84;p7"/>
          <p:cNvSpPr txBox="1"/>
          <p:nvPr>
            <p:ph idx="1" type="body"/>
          </p:nvPr>
        </p:nvSpPr>
        <p:spPr>
          <a:xfrm>
            <a:off x="320040" y="1227909"/>
            <a:ext cx="8610599" cy="5354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Доменное имя — это уникальное имя, составляющее основу URL (унифицированных адресов ресурсов), которое используется людьми для поиска ресурсов в интернете (например, веб-страниц, серверов электронной почты, изображений и видеороликов).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В прошлом </a:t>
            </a:r>
            <a:r>
              <a:rPr lang="en-US" sz="16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домены верхнего уровня</a:t>
            </a:r>
            <a:r>
              <a:rPr lang="en-US" sz="1600"/>
              <a:t> (TLD) в основном состояли из двух или трех букв латинского алфавита от a до z (например, .com, .org). Развитие системы DNS привело к созданию более современных и длинных TLD.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400"/>
              <a:t>В настоящее время существует около 1200 новых gTLD, которые представляют бренды, сообщества и географические регионы (например, .photography, .london).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4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В состав этих новых TLD также входят интернационализированные доменные имена (IDN-домены) на местных языках и алфавитах, например «.例子» и «مثال.» </a:t>
            </a:r>
            <a:br>
              <a:rPr lang="en-US" sz="1600"/>
            </a:br>
            <a:r>
              <a:rPr lang="en-US" sz="1600"/>
              <a:t>(слово «пример» на китайском и арабском языках).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400"/>
              <a:t>Другие метки в доменном имени также могут быть интернационализированы, что позволяет использовать доменное имя полностью на местном языке и алфавите. </a:t>
            </a:r>
            <a:br>
              <a:rPr lang="en-US" sz="1400"/>
            </a:br>
            <a:r>
              <a:rPr lang="en-US" sz="14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IDN-домены отделены от контента в интернете, который также может быть многоязычным. 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400"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*"/>
            </a:pPr>
            <a:r>
              <a:rPr lang="en-US" sz="1600"/>
              <a:t>Первоначально адреса электронной почты на местных языках и алфавитах также были недоступны.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type="title"/>
          </p:nvPr>
        </p:nvSpPr>
        <p:spPr>
          <a:xfrm>
            <a:off x="320041" y="2751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Взаимодействуйте с ICANN — программы Fellowship и NextGen</a:t>
            </a:r>
            <a:endParaRPr/>
          </a:p>
        </p:txBody>
      </p:sp>
      <p:sp>
        <p:nvSpPr>
          <p:cNvPr id="272" name="Google Shape;272;p35"/>
          <p:cNvSpPr txBox="1"/>
          <p:nvPr>
            <p:ph idx="1" type="body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Цель программы Fellowship ICANN – повышение разнообразия участников мультистейкхолдерной модели через создание возможностей для выходцев из сообществ с недостаточным уровнем обеспеченности услугами и из недостаточно представленных групп, желающих стать активными участниками сообщества ICANN.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/>
              <a:t>Подайте заявку на участие в программе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ICANN Fellowship</a:t>
            </a:r>
            <a:r>
              <a:rPr lang="en-US"/>
              <a:t>. 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Корпорация ICANN ищет представителей следующего поколения, желающих активно взаимодействовать с региональными сообществами и заниматься формированием будущей глобальной политики в отношении интернета. В ICANN ни на день не прекращается работа над важными вопросами.  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/>
              <a:t>Подайте заявку на участие в программе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ICANN NextGen</a:t>
            </a:r>
            <a:r>
              <a:rPr lang="en-US"/>
              <a:t>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/>
              <a:t>Примите участие в работе над универсальным принятием!</a:t>
            </a: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6317623" y="1541463"/>
            <a:ext cx="2826378" cy="292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Информация 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800" u="none" cap="none" strike="noStrik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 последние события в Группе управления по универсальному принятию: </a:t>
            </a:r>
            <a:r>
              <a:rPr b="0" i="0" lang="en-US" sz="18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www.uasg.tech </a:t>
            </a:r>
            <a:endParaRPr/>
          </a:p>
        </p:txBody>
      </p:sp>
      <p:sp>
        <p:nvSpPr>
          <p:cNvPr id="279" name="Google Shape;279;p34"/>
          <p:cNvSpPr txBox="1"/>
          <p:nvPr/>
        </p:nvSpPr>
        <p:spPr>
          <a:xfrm>
            <a:off x="320675" y="1318687"/>
            <a:ext cx="5816654" cy="37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Для получения дополнительных сведений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 универсальном принятии обратитесь по следующим адресам электронной почты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info@uasg.tech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или </a:t>
            </a:r>
            <a:r>
              <a:rPr b="0" i="0" lang="en-US" sz="1800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UAProgram@icann.org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Доступ к документам и материалам можно получить по адресу: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https://uasg.tech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и </a:t>
            </a:r>
            <a:r>
              <a:rPr b="0" i="0" lang="en-US" sz="1800" u="sng" cap="none" strike="noStrike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https://icann.org/ua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Следите за работой UASG в социальных медиа, используя хэштег #Internet4All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0" name="Google Shape;280;p34"/>
          <p:cNvSpPr txBox="1"/>
          <p:nvPr/>
        </p:nvSpPr>
        <p:spPr>
          <a:xfrm>
            <a:off x="767254" y="5044967"/>
            <a:ext cx="7262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Twitter: @UASGTech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LinkedIn: 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7"/>
              </a:rPr>
              <a:t>https://www.linkedin.com/company/uasgtech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Facebook: 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8"/>
              </a:rPr>
              <a:t>https://www.facebook.com/uasgtech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600"/>
              <a:t>IDN-домены общего пользования верхнего уровня (gTLD)</a:t>
            </a:r>
            <a:endParaRPr/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351" y="1482854"/>
            <a:ext cx="6787297" cy="36705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503485" y="5440757"/>
            <a:ext cx="6137031" cy="47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Делегированы 90 IDN-доменов gTLD.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6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Примеры IDN-доменов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288751" y="1443796"/>
            <a:ext cx="6791318" cy="4929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77813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համընդհանուր-ընկալում-թեստ.հայ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ଯୁନିଭରସାଲ-ଏକସେପ୍ଟନ୍ସ-ଟେଷ୍ଟ.ଭାରତ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უნივერსალური-თავსობადობის-ტესტი.გე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다국어도메인이용환경테스트.한국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സാർവത്രിക-സ്വീകാര്യതാ-പരിശോധന.ഭാരതം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تجربة-القبول-الشامل.موريتانيا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7318243" y="1443796"/>
            <a:ext cx="1450854" cy="4929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армянский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ория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грузинский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корейский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малаялам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арабский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6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Примеры интернационализированных адресов электронной почты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288751" y="1443796"/>
            <a:ext cx="6791318" cy="4929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77813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Էլփոստ-թեստ@համընդհանուր-ընկալում-թեստ.հայ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电子邮件测试@普遍适用测试.我爱你 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ईमेल-परीक्षण@सार्वभौमिक-स्वीकृति-परीक्षण.संगठन  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تجربة-بريد-الكتروني@تجربة-القبول-الشامل.موريتانيا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ηλεκτρονικό-μήνυμα-δοκιμή@καθολική-αποδοχή-δοκιμή.ευ  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மின்னஞ்சல்-சோதனை@பொது-ஏற்பு-சோதனை.சிங்கப்பூர்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318243" y="1443796"/>
            <a:ext cx="1450854" cy="4929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армянский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китайский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деванагари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арабский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греческий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тамильский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600"/>
              <a:t>Что такое универсальное принятие (UA)?</a:t>
            </a:r>
            <a:endParaRPr/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Несмотря на развитие системы доменных имен (DNS), во многих программных приложениях используются устаревшие способы проверки допустимости ввода доменных имен и адресов электронной почты.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Кроме того, не все онлайн-порталы готовы к открытию учетной записи пользователя с соответствующим адресом электронной почты, в результате </a:t>
            </a:r>
            <a:br>
              <a:rPr lang="en-US" sz="1600"/>
            </a:br>
            <a:r>
              <a:rPr lang="en-US" sz="1600"/>
              <a:t>чего многие люди не могут перемещаться по интернету, используя свой язык </a:t>
            </a:r>
            <a:br>
              <a:rPr lang="en-US" sz="1600"/>
            </a:br>
            <a:r>
              <a:rPr lang="en-US" sz="1600"/>
              <a:t>и выбранную онлайн-идентичность.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UA считается передовой практикой обеспечения технического соответствия и решает эти проблемы, гарантируя, что все допустимые доменные имена и адреса электронной почты, независимо от алфавита, языка или количества символов, могут равным образом использоваться всеми подключенными к интернету приложениями, устройствами и системами.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6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Пример проблемы универсального принятия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372533" y="1724984"/>
            <a:ext cx="8481183" cy="78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Действительный адрес электронной почты отклоняется формой на сайте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и неправильно отображается слева направо, а не справа налево: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86" y="2813754"/>
            <a:ext cx="8832566" cy="267264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600"/>
              <a:t>Примеры категорий, на которые влияет UA</a:t>
            </a:r>
            <a:endParaRPr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320675" y="1318686"/>
            <a:ext cx="8450746" cy="4927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Доменные имена, </a:t>
            </a:r>
            <a:r>
              <a:rPr lang="en-US" sz="1600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которые</a:t>
            </a:r>
            <a:r>
              <a:rPr lang="en-US" sz="1600"/>
              <a:t> могут не работать в приложениях: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ASCII: 			example.</a:t>
            </a:r>
            <a:r>
              <a:rPr lang="en-US" sz="1600">
                <a:solidFill>
                  <a:srgbClr val="FF0000"/>
                </a:solidFill>
              </a:rPr>
              <a:t>sky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ASCII:			example.</a:t>
            </a:r>
            <a:r>
              <a:rPr lang="en-US" sz="1600">
                <a:solidFill>
                  <a:srgbClr val="FF0000"/>
                </a:solidFill>
              </a:rPr>
              <a:t>engineering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*"/>
            </a:pPr>
            <a:r>
              <a:rPr lang="en-US" sz="1600">
                <a:solidFill>
                  <a:schemeClr val="dk1"/>
                </a:solidFill>
              </a:rPr>
              <a:t>Юникод:</a:t>
            </a:r>
            <a:r>
              <a:rPr lang="en-US" sz="1600">
                <a:solidFill>
                  <a:srgbClr val="FF0000"/>
                </a:solidFill>
              </a:rPr>
              <a:t>		</a:t>
            </a:r>
            <a:r>
              <a:rPr lang="en-US" sz="2000">
                <a:solidFill>
                  <a:srgbClr val="FF0000"/>
                </a:solidFill>
              </a:rPr>
              <a:t>คน.ไทย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Интернационализированные адреса электронной почты (EAI), </a:t>
            </a:r>
            <a:r>
              <a:rPr lang="en-US" sz="1600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которые</a:t>
            </a:r>
            <a:r>
              <a:rPr lang="en-US" sz="1600"/>
              <a:t> могут не работать в приложениях: 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Unicode:			marc@</a:t>
            </a:r>
            <a:r>
              <a:rPr lang="en-US" sz="1600">
                <a:solidFill>
                  <a:srgbClr val="FF0000"/>
                </a:solidFill>
              </a:rPr>
              <a:t>société</a:t>
            </a:r>
            <a:r>
              <a:rPr lang="en-US" sz="1600"/>
              <a:t>.org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Юникод:		</a:t>
            </a:r>
            <a:r>
              <a:rPr lang="en-US" sz="1600">
                <a:solidFill>
                  <a:srgbClr val="FF0000"/>
                </a:solidFill>
              </a:rPr>
              <a:t>测试</a:t>
            </a:r>
            <a:r>
              <a:rPr lang="en-US" sz="1600"/>
              <a:t>@example.com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Юникод:		</a:t>
            </a:r>
            <a:r>
              <a:rPr lang="en-US" sz="1600">
                <a:solidFill>
                  <a:srgbClr val="FF0000"/>
                </a:solidFill>
              </a:rPr>
              <a:t>ईमेल@उदाहरण.भारत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Юникод:		 </a:t>
            </a:r>
            <a:r>
              <a:rPr lang="en-US" sz="1600">
                <a:solidFill>
                  <a:srgbClr val="FF0000"/>
                </a:solidFill>
              </a:rPr>
              <a:t>ای-میل@ مثال.موقع</a:t>
            </a:r>
            <a:r>
              <a:rPr lang="en-US" sz="200">
                <a:solidFill>
                  <a:srgbClr val="FF0000"/>
                </a:solidFill>
              </a:rPr>
              <a:t>	</a:t>
            </a:r>
            <a:r>
              <a:rPr lang="en-US" sz="1600">
                <a:solidFill>
                  <a:schemeClr val="dk1"/>
                </a:solidFill>
              </a:rPr>
              <a:t>(записано справа налево, RTL)</a:t>
            </a:r>
            <a:r>
              <a:rPr lang="en-US" sz="1600"/>
              <a:t>		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b="1" lang="en-US" sz="1600"/>
              <a:t>ASCII</a:t>
            </a:r>
            <a:r>
              <a:rPr lang="en-US" sz="1600"/>
              <a:t> — это буквы A-Z, a-z, цифры 0-9 и знак дефиса.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b="1" lang="en-US" sz="1600"/>
              <a:t>Unicode</a:t>
            </a:r>
            <a:r>
              <a:rPr lang="en-US" sz="1600"/>
              <a:t> поддерживает символы </a:t>
            </a:r>
            <a:r>
              <a:rPr lang="en-US" sz="1600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мировых</a:t>
            </a:r>
            <a:r>
              <a:rPr lang="en-US" sz="1600"/>
              <a:t> языков и алфавитов.</a:t>
            </a:r>
            <a:endParaRPr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ASG">
      <a:dk1>
        <a:srgbClr val="000000"/>
      </a:dk1>
      <a:lt1>
        <a:srgbClr val="FAFAFA"/>
      </a:lt1>
      <a:dk2>
        <a:srgbClr val="000000"/>
      </a:dk2>
      <a:lt2>
        <a:srgbClr val="FAFAFA"/>
      </a:lt2>
      <a:accent1>
        <a:srgbClr val="FF9E1B"/>
      </a:accent1>
      <a:accent2>
        <a:srgbClr val="707372"/>
      </a:accent2>
      <a:accent3>
        <a:srgbClr val="D57800"/>
      </a:accent3>
      <a:accent4>
        <a:srgbClr val="B2B4B2"/>
      </a:accent4>
      <a:accent5>
        <a:srgbClr val="FFC56E"/>
      </a:accent5>
      <a:accent6>
        <a:srgbClr val="FFFFFF"/>
      </a:accent6>
      <a:hlink>
        <a:srgbClr val="FF9E1B"/>
      </a:hlink>
      <a:folHlink>
        <a:srgbClr val="7073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2016-03-09T19:41:20Z</dcterms:created>
  <dc:creator>Nicole Davenport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583471B1-8E88-467C-A667-5F7D4259C778</vt:lpwstr>
  </property>
  <property fmtid="{D5CDD505-2E9C-101B-9397-08002B2CF9AE}" pid="3" name="ArticulatePath">
    <vt:lpwstr>UA-Day-Academic-Curriculum-2hr-2025_LSPrep-ru</vt:lpwstr>
  </property>
</Properties>
</file>